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1.xml" ContentType="application/vnd.openxmlformats-officedocument.drawingml.chart+xml"/>
  <Override PartName="/ppt/notesSlides/notesSlide17.xml" ContentType="application/vnd.openxmlformats-officedocument.presentationml.notesSlide+xml"/>
  <Override PartName="/ppt/charts/chart2.xml" ContentType="application/vnd.openxmlformats-officedocument.drawingml.chart+xml"/>
  <Override PartName="/ppt/theme/themeOverride1.xml" ContentType="application/vnd.openxmlformats-officedocument.themeOverride+xml"/>
  <Override PartName="/ppt/notesSlides/notesSlide18.xml" ContentType="application/vnd.openxmlformats-officedocument.presentationml.notesSlide+xml"/>
  <Override PartName="/ppt/charts/chart3.xml" ContentType="application/vnd.openxmlformats-officedocument.drawingml.chart+xml"/>
  <Override PartName="/ppt/notesSlides/notesSlide19.xml" ContentType="application/vnd.openxmlformats-officedocument.presentationml.notesSlide+xml"/>
  <Override PartName="/ppt/charts/chart4.xml" ContentType="application/vnd.openxmlformats-officedocument.drawingml.chart+xml"/>
  <Override PartName="/ppt/notesSlides/notesSlide20.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21.xml" ContentType="application/vnd.openxmlformats-officedocument.presentationml.notesSlide+xml"/>
  <Override PartName="/ppt/charts/chart8.xml" ContentType="application/vnd.openxmlformats-officedocument.drawingml.chart+xml"/>
  <Override PartName="/ppt/notesSlides/notesSlide22.xml" ContentType="application/vnd.openxmlformats-officedocument.presentationml.notesSlide+xml"/>
  <Override PartName="/ppt/charts/chart9.xml" ContentType="application/vnd.openxmlformats-officedocument.drawingml.chart+xml"/>
  <Override PartName="/ppt/notesSlides/notesSlide23.xml" ContentType="application/vnd.openxmlformats-officedocument.presentationml.notesSlide+xml"/>
  <Override PartName="/ppt/charts/chart10.xml" ContentType="application/vnd.openxmlformats-officedocument.drawingml.chart+xml"/>
  <Override PartName="/ppt/charts/chart11.xml" ContentType="application/vnd.openxmlformats-officedocument.drawingml.chart+xml"/>
  <Override PartName="/ppt/notesSlides/notesSlide24.xml" ContentType="application/vnd.openxmlformats-officedocument.presentationml.notesSlide+xml"/>
  <Override PartName="/ppt/charts/chart12.xml" ContentType="application/vnd.openxmlformats-officedocument.drawingml.chart+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258" r:id="rId2"/>
    <p:sldId id="257" r:id="rId3"/>
    <p:sldId id="259" r:id="rId4"/>
    <p:sldId id="260" r:id="rId5"/>
    <p:sldId id="261" r:id="rId6"/>
    <p:sldId id="285" r:id="rId7"/>
    <p:sldId id="262" r:id="rId8"/>
    <p:sldId id="263" r:id="rId9"/>
    <p:sldId id="264" r:id="rId10"/>
    <p:sldId id="265" r:id="rId11"/>
    <p:sldId id="266" r:id="rId12"/>
    <p:sldId id="267" r:id="rId13"/>
    <p:sldId id="268" r:id="rId14"/>
    <p:sldId id="269" r:id="rId15"/>
    <p:sldId id="270" r:id="rId16"/>
    <p:sldId id="271" r:id="rId17"/>
    <p:sldId id="272" r:id="rId18"/>
    <p:sldId id="282" r:id="rId19"/>
    <p:sldId id="273" r:id="rId20"/>
    <p:sldId id="274" r:id="rId21"/>
    <p:sldId id="275" r:id="rId22"/>
    <p:sldId id="283" r:id="rId23"/>
    <p:sldId id="276" r:id="rId24"/>
    <p:sldId id="277" r:id="rId25"/>
    <p:sldId id="278" r:id="rId26"/>
    <p:sldId id="279" r:id="rId27"/>
    <p:sldId id="284" r:id="rId28"/>
    <p:sldId id="286" r:id="rId29"/>
    <p:sldId id="287" r:id="rId30"/>
    <p:sldId id="288" r:id="rId3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B67F"/>
    <a:srgbClr val="000000"/>
    <a:srgbClr val="8FDEA0"/>
    <a:srgbClr val="BE4B48"/>
    <a:srgbClr val="FF937C"/>
    <a:srgbClr val="B4B392"/>
    <a:srgbClr val="989AAC"/>
    <a:srgbClr val="5B75F7"/>
    <a:srgbClr val="405EF6"/>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67" autoAdjust="0"/>
    <p:restoredTop sz="93935" autoAdjust="0"/>
  </p:normalViewPr>
  <p:slideViewPr>
    <p:cSldViewPr>
      <p:cViewPr varScale="1">
        <p:scale>
          <a:sx n="63" d="100"/>
          <a:sy n="63" d="100"/>
        </p:scale>
        <p:origin x="-108" y="-5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E:\M2\ksl\&#23455;&#39443;\data20141015.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E:\M2\ksl\&#23455;&#39443;\data20140905(comsys2014).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E:\M2\ksl\&#23455;&#39443;\data20140903(comsys2014).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E:\M2\ksl\&#23455;&#39443;\data20140903(comsys2014).xlsx" TargetMode="External"/></Relationships>
</file>

<file path=ppt/charts/_rels/chart2.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1" Type="http://schemas.openxmlformats.org/officeDocument/2006/relationships/oleObject" Target="file:///E:\M2\ksl\&#23455;&#39443;\data20141014.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E:\M2\ksl\&#23455;&#39443;\data20141014.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E:\M2\ksl\&#23455;&#39443;\data20140903(comsys2014).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E:\M2\ksl\&#23455;&#39443;\data20140903(comsys2014).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E:\M2\ksl\&#23455;&#39443;\data20140903(comsys2014).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E:\M2\ksl\&#23455;&#39443;\data20140905(comsys2014).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E:\M2\ksl\&#23455;&#39443;\data20140905(comsys201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0348162729658789"/>
          <c:y val="0.19077669530971655"/>
          <c:w val="0.78742104111986"/>
          <c:h val="0.75979704362350542"/>
        </c:manualLayout>
      </c:layout>
      <c:barChart>
        <c:barDir val="col"/>
        <c:grouping val="clustered"/>
        <c:varyColors val="0"/>
        <c:ser>
          <c:idx val="2"/>
          <c:order val="0"/>
          <c:tx>
            <c:strRef>
              <c:f>iperf!$C$2</c:f>
              <c:strCache>
                <c:ptCount val="1"/>
                <c:pt idx="0">
                  <c:v>物理マシン間</c:v>
                </c:pt>
              </c:strCache>
            </c:strRef>
          </c:tx>
          <c:spPr>
            <a:solidFill>
              <a:srgbClr val="00B050"/>
            </a:solidFill>
          </c:spPr>
          <c:invertIfNegative val="0"/>
          <c:val>
            <c:numRef>
              <c:f>iperf!$C$10</c:f>
              <c:numCache>
                <c:formatCode>0.0</c:formatCode>
                <c:ptCount val="1"/>
                <c:pt idx="0">
                  <c:v>0.93340000000000001</c:v>
                </c:pt>
              </c:numCache>
            </c:numRef>
          </c:val>
        </c:ser>
        <c:ser>
          <c:idx val="3"/>
          <c:order val="1"/>
          <c:tx>
            <c:v>VMBeam</c:v>
          </c:tx>
          <c:spPr>
            <a:solidFill>
              <a:srgbClr val="0000FF"/>
            </a:solidFill>
          </c:spPr>
          <c:invertIfNegative val="0"/>
          <c:dPt>
            <c:idx val="0"/>
            <c:invertIfNegative val="0"/>
            <c:bubble3D val="0"/>
          </c:dPt>
          <c:val>
            <c:numRef>
              <c:f>iperf!$H$10</c:f>
              <c:numCache>
                <c:formatCode>0.0</c:formatCode>
                <c:ptCount val="1"/>
                <c:pt idx="0">
                  <c:v>11.880111999999997</c:v>
                </c:pt>
              </c:numCache>
            </c:numRef>
          </c:val>
        </c:ser>
        <c:ser>
          <c:idx val="0"/>
          <c:order val="2"/>
          <c:tx>
            <c:strRef>
              <c:f>iperf!$D$2</c:f>
              <c:strCache>
                <c:ptCount val="1"/>
                <c:pt idx="0">
                  <c:v>標準ネスト</c:v>
                </c:pt>
              </c:strCache>
            </c:strRef>
          </c:tx>
          <c:invertIfNegative val="0"/>
          <c:dPt>
            <c:idx val="0"/>
            <c:invertIfNegative val="0"/>
            <c:bubble3D val="0"/>
            <c:spPr>
              <a:solidFill>
                <a:schemeClr val="accent2"/>
              </a:solidFill>
            </c:spPr>
          </c:dPt>
          <c:cat>
            <c:strRef>
              <c:f>iperf!$D$2</c:f>
              <c:strCache>
                <c:ptCount val="1"/>
                <c:pt idx="0">
                  <c:v>標準ネスト</c:v>
                </c:pt>
              </c:strCache>
            </c:strRef>
          </c:cat>
          <c:val>
            <c:numRef>
              <c:f>iperf!$D$10</c:f>
              <c:numCache>
                <c:formatCode>0.0</c:formatCode>
                <c:ptCount val="1"/>
                <c:pt idx="0">
                  <c:v>0.248</c:v>
                </c:pt>
              </c:numCache>
            </c:numRef>
          </c:val>
        </c:ser>
        <c:ser>
          <c:idx val="1"/>
          <c:order val="3"/>
          <c:tx>
            <c:strRef>
              <c:f>iperf!$E$2</c:f>
              <c:strCache>
                <c:ptCount val="1"/>
                <c:pt idx="0">
                  <c:v>Xen-Blanket</c:v>
                </c:pt>
              </c:strCache>
            </c:strRef>
          </c:tx>
          <c:spPr>
            <a:solidFill>
              <a:schemeClr val="accent4"/>
            </a:solidFill>
          </c:spPr>
          <c:invertIfNegative val="0"/>
          <c:val>
            <c:numRef>
              <c:f>iperf!$E$10</c:f>
              <c:numCache>
                <c:formatCode>0.0</c:formatCode>
                <c:ptCount val="1"/>
                <c:pt idx="0">
                  <c:v>11.736600000000001</c:v>
                </c:pt>
              </c:numCache>
            </c:numRef>
          </c:val>
        </c:ser>
        <c:dLbls>
          <c:dLblPos val="outEnd"/>
          <c:showLegendKey val="0"/>
          <c:showVal val="1"/>
          <c:showCatName val="0"/>
          <c:showSerName val="0"/>
          <c:showPercent val="0"/>
          <c:showBubbleSize val="0"/>
        </c:dLbls>
        <c:gapWidth val="140"/>
        <c:overlap val="-90"/>
        <c:axId val="119619968"/>
        <c:axId val="119621504"/>
      </c:barChart>
      <c:catAx>
        <c:axId val="119619968"/>
        <c:scaling>
          <c:orientation val="minMax"/>
        </c:scaling>
        <c:delete val="0"/>
        <c:axPos val="b"/>
        <c:majorTickMark val="none"/>
        <c:minorTickMark val="none"/>
        <c:tickLblPos val="none"/>
        <c:crossAx val="119621504"/>
        <c:crosses val="autoZero"/>
        <c:auto val="1"/>
        <c:lblAlgn val="ctr"/>
        <c:lblOffset val="100"/>
        <c:noMultiLvlLbl val="0"/>
      </c:catAx>
      <c:valAx>
        <c:axId val="119621504"/>
        <c:scaling>
          <c:orientation val="minMax"/>
        </c:scaling>
        <c:delete val="0"/>
        <c:axPos val="l"/>
        <c:title>
          <c:tx>
            <c:rich>
              <a:bodyPr rot="-5400000" vert="horz"/>
              <a:lstStyle/>
              <a:p>
                <a:pPr>
                  <a:defRPr/>
                </a:pPr>
                <a:r>
                  <a:rPr lang="ja-JP"/>
                  <a:t>スループット</a:t>
                </a:r>
                <a:r>
                  <a:rPr lang="en-US"/>
                  <a:t>[Gbps]</a:t>
                </a:r>
                <a:endParaRPr lang="ja-JP"/>
              </a:p>
            </c:rich>
          </c:tx>
          <c:layout/>
          <c:overlay val="0"/>
        </c:title>
        <c:numFmt formatCode="General" sourceLinked="0"/>
        <c:majorTickMark val="in"/>
        <c:minorTickMark val="none"/>
        <c:tickLblPos val="nextTo"/>
        <c:crossAx val="119619968"/>
        <c:crosses val="autoZero"/>
        <c:crossBetween val="between"/>
      </c:valAx>
      <c:spPr>
        <a:noFill/>
      </c:spPr>
    </c:plotArea>
    <c:legend>
      <c:legendPos val="r"/>
      <c:layout>
        <c:manualLayout>
          <c:xMode val="edge"/>
          <c:yMode val="edge"/>
          <c:x val="0.20765973860790826"/>
          <c:y val="2.15469353979826E-3"/>
          <c:w val="0.77854177602799646"/>
          <c:h val="0.16789263558529338"/>
        </c:manualLayout>
      </c:layout>
      <c:overlay val="0"/>
      <c:spPr>
        <a:ln>
          <a:solidFill>
            <a:schemeClr val="tx1"/>
          </a:solidFill>
        </a:ln>
      </c:spPr>
    </c:legend>
    <c:plotVisOnly val="1"/>
    <c:dispBlanksAs val="gap"/>
    <c:showDLblsOverMax val="0"/>
  </c:chart>
  <c:spPr>
    <a:noFill/>
    <a:ln>
      <a:noFill/>
    </a:ln>
  </c:spPr>
  <c:txPr>
    <a:bodyPr/>
    <a:lstStyle/>
    <a:p>
      <a:pPr>
        <a:defRPr sz="1800" b="0">
          <a:latin typeface="Noto Sans CJK JP DemiLight" pitchFamily="34" charset="-128"/>
          <a:ea typeface="Noto Sans CJK JP DemiLight" pitchFamily="34" charset="-128"/>
        </a:defRPr>
      </a:pPr>
      <a:endParaRPr lang="ja-JP"/>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2857174103237096"/>
          <c:y val="0.2740445117467345"/>
          <c:w val="0.69299781277340333"/>
          <c:h val="0.56042636400852097"/>
        </c:manualLayout>
      </c:layout>
      <c:scatterChart>
        <c:scatterStyle val="lineMarker"/>
        <c:varyColors val="0"/>
        <c:ser>
          <c:idx val="2"/>
          <c:order val="0"/>
          <c:tx>
            <c:strRef>
              <c:f>'net-sar'!$AD$7</c:f>
              <c:strCache>
                <c:ptCount val="1"/>
                <c:pt idx="0">
                  <c:v>物理マシン間</c:v>
                </c:pt>
              </c:strCache>
            </c:strRef>
          </c:tx>
          <c:spPr>
            <a:ln>
              <a:solidFill>
                <a:srgbClr val="00B050"/>
              </a:solidFill>
            </a:ln>
          </c:spPr>
          <c:marker>
            <c:symbol val="none"/>
          </c:marker>
          <c:yVal>
            <c:numRef>
              <c:f>'net-sar'!$AD$8:$AD$103</c:f>
              <c:numCache>
                <c:formatCode>General</c:formatCode>
                <c:ptCount val="96"/>
                <c:pt idx="0">
                  <c:v>1.9921875E-3</c:v>
                </c:pt>
                <c:pt idx="1">
                  <c:v>5.2136914062499997</c:v>
                </c:pt>
                <c:pt idx="2">
                  <c:v>45.099677734375</c:v>
                </c:pt>
                <c:pt idx="3">
                  <c:v>43.188398437499998</c:v>
                </c:pt>
                <c:pt idx="4">
                  <c:v>46.553632812500005</c:v>
                </c:pt>
                <c:pt idx="5">
                  <c:v>45.119492187499993</c:v>
                </c:pt>
                <c:pt idx="6">
                  <c:v>45.787675781250002</c:v>
                </c:pt>
                <c:pt idx="7">
                  <c:v>48.543242187499999</c:v>
                </c:pt>
                <c:pt idx="8">
                  <c:v>51.767050781249999</c:v>
                </c:pt>
                <c:pt idx="9">
                  <c:v>53.385175781249998</c:v>
                </c:pt>
                <c:pt idx="10">
                  <c:v>51.438710937499998</c:v>
                </c:pt>
                <c:pt idx="11">
                  <c:v>51.579814453124996</c:v>
                </c:pt>
                <c:pt idx="12">
                  <c:v>53.841582031249999</c:v>
                </c:pt>
                <c:pt idx="13">
                  <c:v>49.110732421874999</c:v>
                </c:pt>
                <c:pt idx="14">
                  <c:v>50.053906249999997</c:v>
                </c:pt>
                <c:pt idx="15">
                  <c:v>48.93669921875</c:v>
                </c:pt>
                <c:pt idx="16">
                  <c:v>50.670341796874993</c:v>
                </c:pt>
                <c:pt idx="17">
                  <c:v>53.342167968750005</c:v>
                </c:pt>
                <c:pt idx="18">
                  <c:v>52.183173828125</c:v>
                </c:pt>
                <c:pt idx="19">
                  <c:v>51.238505859375003</c:v>
                </c:pt>
                <c:pt idx="20">
                  <c:v>52.003085937499996</c:v>
                </c:pt>
                <c:pt idx="21">
                  <c:v>51.479062499999998</c:v>
                </c:pt>
                <c:pt idx="22">
                  <c:v>50.1204296875</c:v>
                </c:pt>
                <c:pt idx="23">
                  <c:v>50.359462890625004</c:v>
                </c:pt>
                <c:pt idx="24">
                  <c:v>49.801621093750001</c:v>
                </c:pt>
                <c:pt idx="25">
                  <c:v>51.590058593750001</c:v>
                </c:pt>
                <c:pt idx="26">
                  <c:v>52.209667968749997</c:v>
                </c:pt>
                <c:pt idx="27">
                  <c:v>50.567509765624997</c:v>
                </c:pt>
                <c:pt idx="28">
                  <c:v>51.341074218750002</c:v>
                </c:pt>
                <c:pt idx="29">
                  <c:v>47.996787109374999</c:v>
                </c:pt>
                <c:pt idx="30">
                  <c:v>51.570556640625</c:v>
                </c:pt>
                <c:pt idx="31">
                  <c:v>49.986347656249997</c:v>
                </c:pt>
                <c:pt idx="32">
                  <c:v>50.466503906250004</c:v>
                </c:pt>
                <c:pt idx="33">
                  <c:v>54.30828125</c:v>
                </c:pt>
                <c:pt idx="34">
                  <c:v>50.615371093749999</c:v>
                </c:pt>
                <c:pt idx="35">
                  <c:v>50.353642578125005</c:v>
                </c:pt>
                <c:pt idx="36">
                  <c:v>51.706259765624999</c:v>
                </c:pt>
                <c:pt idx="37">
                  <c:v>52.510371093749995</c:v>
                </c:pt>
                <c:pt idx="38">
                  <c:v>49.742861328125002</c:v>
                </c:pt>
                <c:pt idx="39">
                  <c:v>50.6178515625</c:v>
                </c:pt>
                <c:pt idx="40">
                  <c:v>48.101308593750005</c:v>
                </c:pt>
                <c:pt idx="41">
                  <c:v>51.064052734375004</c:v>
                </c:pt>
                <c:pt idx="42">
                  <c:v>51.958828124999997</c:v>
                </c:pt>
                <c:pt idx="43">
                  <c:v>54.475048828125004</c:v>
                </c:pt>
                <c:pt idx="44">
                  <c:v>49.872744140625002</c:v>
                </c:pt>
                <c:pt idx="45">
                  <c:v>51.12353515625</c:v>
                </c:pt>
                <c:pt idx="46">
                  <c:v>48.395341796875002</c:v>
                </c:pt>
                <c:pt idx="47">
                  <c:v>42.178173828125004</c:v>
                </c:pt>
                <c:pt idx="48">
                  <c:v>44.798876953124996</c:v>
                </c:pt>
                <c:pt idx="49">
                  <c:v>43.437314453124998</c:v>
                </c:pt>
                <c:pt idx="50">
                  <c:v>42.291435546875</c:v>
                </c:pt>
                <c:pt idx="51">
                  <c:v>42.03125</c:v>
                </c:pt>
                <c:pt idx="52">
                  <c:v>42.239638671874999</c:v>
                </c:pt>
                <c:pt idx="53">
                  <c:v>44.854785156250003</c:v>
                </c:pt>
                <c:pt idx="54">
                  <c:v>43.848749999999995</c:v>
                </c:pt>
                <c:pt idx="55">
                  <c:v>42.289169921875001</c:v>
                </c:pt>
                <c:pt idx="56">
                  <c:v>42.771181640624995</c:v>
                </c:pt>
                <c:pt idx="57">
                  <c:v>44.471386718750004</c:v>
                </c:pt>
                <c:pt idx="58">
                  <c:v>46.076083984374996</c:v>
                </c:pt>
                <c:pt idx="59">
                  <c:v>45.782998046875001</c:v>
                </c:pt>
                <c:pt idx="60">
                  <c:v>45.608476562500002</c:v>
                </c:pt>
                <c:pt idx="61">
                  <c:v>42.980146484374998</c:v>
                </c:pt>
                <c:pt idx="62">
                  <c:v>46.610419921875</c:v>
                </c:pt>
                <c:pt idx="63">
                  <c:v>43.417822265624999</c:v>
                </c:pt>
                <c:pt idx="64">
                  <c:v>45.173994140624998</c:v>
                </c:pt>
                <c:pt idx="65">
                  <c:v>45.719072265625002</c:v>
                </c:pt>
                <c:pt idx="66">
                  <c:v>43.805117187499995</c:v>
                </c:pt>
                <c:pt idx="67">
                  <c:v>42.479814453125002</c:v>
                </c:pt>
                <c:pt idx="68">
                  <c:v>43.567949218750002</c:v>
                </c:pt>
                <c:pt idx="69">
                  <c:v>44.251474609375002</c:v>
                </c:pt>
                <c:pt idx="70">
                  <c:v>44.590410156250002</c:v>
                </c:pt>
                <c:pt idx="71">
                  <c:v>45.233662109374997</c:v>
                </c:pt>
                <c:pt idx="72">
                  <c:v>45.698964843749998</c:v>
                </c:pt>
                <c:pt idx="73">
                  <c:v>41.899736328125002</c:v>
                </c:pt>
                <c:pt idx="74">
                  <c:v>42.313339843749993</c:v>
                </c:pt>
                <c:pt idx="75">
                  <c:v>44.826943359375001</c:v>
                </c:pt>
                <c:pt idx="76">
                  <c:v>42.921767578125007</c:v>
                </c:pt>
                <c:pt idx="77">
                  <c:v>48.332158203125005</c:v>
                </c:pt>
                <c:pt idx="78">
                  <c:v>47.145830078125002</c:v>
                </c:pt>
                <c:pt idx="79">
                  <c:v>47.511992187499999</c:v>
                </c:pt>
                <c:pt idx="80">
                  <c:v>43.597666015624995</c:v>
                </c:pt>
                <c:pt idx="81">
                  <c:v>43.700732421874996</c:v>
                </c:pt>
                <c:pt idx="82">
                  <c:v>40.616064453125006</c:v>
                </c:pt>
                <c:pt idx="83">
                  <c:v>42.516904296875005</c:v>
                </c:pt>
                <c:pt idx="84">
                  <c:v>37.315312499999997</c:v>
                </c:pt>
                <c:pt idx="85">
                  <c:v>43.063281250000003</c:v>
                </c:pt>
                <c:pt idx="86">
                  <c:v>44.224619140625002</c:v>
                </c:pt>
                <c:pt idx="87">
                  <c:v>39.414638671875004</c:v>
                </c:pt>
                <c:pt idx="88">
                  <c:v>2.2352050781250004</c:v>
                </c:pt>
                <c:pt idx="89">
                  <c:v>2.8320312499999999E-3</c:v>
                </c:pt>
                <c:pt idx="90">
                  <c:v>0</c:v>
                </c:pt>
                <c:pt idx="91">
                  <c:v>5.5664062499999995E-4</c:v>
                </c:pt>
                <c:pt idx="92">
                  <c:v>0</c:v>
                </c:pt>
                <c:pt idx="93">
                  <c:v>1.171875E-4</c:v>
                </c:pt>
                <c:pt idx="94">
                  <c:v>3.1123046875000001E-2</c:v>
                </c:pt>
                <c:pt idx="95">
                  <c:v>0</c:v>
                </c:pt>
              </c:numCache>
            </c:numRef>
          </c:yVal>
          <c:smooth val="0"/>
        </c:ser>
        <c:ser>
          <c:idx val="0"/>
          <c:order val="1"/>
          <c:tx>
            <c:strRef>
              <c:f>'net-sar'!$AB$7</c:f>
              <c:strCache>
                <c:ptCount val="1"/>
                <c:pt idx="0">
                  <c:v>VMBeam</c:v>
                </c:pt>
              </c:strCache>
            </c:strRef>
          </c:tx>
          <c:spPr>
            <a:ln>
              <a:solidFill>
                <a:srgbClr val="0000FF"/>
              </a:solidFill>
            </a:ln>
          </c:spPr>
          <c:marker>
            <c:symbol val="none"/>
          </c:marker>
          <c:yVal>
            <c:numRef>
              <c:f>'net-sar'!$AB$8:$AB$38</c:f>
              <c:numCache>
                <c:formatCode>General</c:formatCode>
                <c:ptCount val="31"/>
                <c:pt idx="0">
                  <c:v>6.4355468749999999E-3</c:v>
                </c:pt>
                <c:pt idx="1">
                  <c:v>0.64602539062499997</c:v>
                </c:pt>
                <c:pt idx="2">
                  <c:v>1.0496875000000001</c:v>
                </c:pt>
                <c:pt idx="3">
                  <c:v>0.85467773437499994</c:v>
                </c:pt>
                <c:pt idx="4">
                  <c:v>0.95082031249999999</c:v>
                </c:pt>
                <c:pt idx="5">
                  <c:v>1.0999804687500001</c:v>
                </c:pt>
                <c:pt idx="6">
                  <c:v>0.93499023437499995</c:v>
                </c:pt>
                <c:pt idx="7">
                  <c:v>0.89752929687500005</c:v>
                </c:pt>
                <c:pt idx="8">
                  <c:v>0.9033203125</c:v>
                </c:pt>
                <c:pt idx="9">
                  <c:v>0.85636718749999996</c:v>
                </c:pt>
                <c:pt idx="10">
                  <c:v>0.77520507812500006</c:v>
                </c:pt>
                <c:pt idx="11">
                  <c:v>0.92864257812499995</c:v>
                </c:pt>
                <c:pt idx="12">
                  <c:v>0.92227539062499997</c:v>
                </c:pt>
                <c:pt idx="13">
                  <c:v>0.85042968749999992</c:v>
                </c:pt>
                <c:pt idx="14">
                  <c:v>0.90340820312500003</c:v>
                </c:pt>
                <c:pt idx="15">
                  <c:v>0.94595703124999997</c:v>
                </c:pt>
                <c:pt idx="16">
                  <c:v>0.88439453125</c:v>
                </c:pt>
                <c:pt idx="17">
                  <c:v>0.85653320312500003</c:v>
                </c:pt>
                <c:pt idx="18">
                  <c:v>0.84555664062500002</c:v>
                </c:pt>
                <c:pt idx="19">
                  <c:v>0.63243164062500001</c:v>
                </c:pt>
                <c:pt idx="20">
                  <c:v>0.60855468750000008</c:v>
                </c:pt>
                <c:pt idx="21">
                  <c:v>0.15049804687500001</c:v>
                </c:pt>
                <c:pt idx="22">
                  <c:v>1.0107421875000001E-2</c:v>
                </c:pt>
                <c:pt idx="23">
                  <c:v>2.9199218750000002E-3</c:v>
                </c:pt>
                <c:pt idx="24">
                  <c:v>4.6484374999999998E-3</c:v>
                </c:pt>
                <c:pt idx="25">
                  <c:v>3.45703125E-3</c:v>
                </c:pt>
                <c:pt idx="26">
                  <c:v>3.3398437499999999E-3</c:v>
                </c:pt>
                <c:pt idx="27">
                  <c:v>0</c:v>
                </c:pt>
                <c:pt idx="28">
                  <c:v>3.3007812499999999E-3</c:v>
                </c:pt>
                <c:pt idx="29">
                  <c:v>1.85546875E-4</c:v>
                </c:pt>
                <c:pt idx="30">
                  <c:v>0</c:v>
                </c:pt>
              </c:numCache>
            </c:numRef>
          </c:yVal>
          <c:smooth val="0"/>
        </c:ser>
        <c:ser>
          <c:idx val="1"/>
          <c:order val="2"/>
          <c:tx>
            <c:strRef>
              <c:f>'net-sar'!$AC$7</c:f>
              <c:strCache>
                <c:ptCount val="1"/>
                <c:pt idx="0">
                  <c:v>標準ネスト</c:v>
                </c:pt>
              </c:strCache>
            </c:strRef>
          </c:tx>
          <c:marker>
            <c:symbol val="none"/>
          </c:marker>
          <c:yVal>
            <c:numRef>
              <c:f>'net-sar'!$AC$8:$AC$407</c:f>
              <c:numCache>
                <c:formatCode>General</c:formatCode>
                <c:ptCount val="400"/>
                <c:pt idx="0">
                  <c:v>5.2734375000000003E-3</c:v>
                </c:pt>
                <c:pt idx="1">
                  <c:v>4.0038769531250002</c:v>
                </c:pt>
                <c:pt idx="2">
                  <c:v>11.45767578125</c:v>
                </c:pt>
                <c:pt idx="3">
                  <c:v>9.6492382812499997</c:v>
                </c:pt>
                <c:pt idx="4">
                  <c:v>9.9630175781249992</c:v>
                </c:pt>
                <c:pt idx="5">
                  <c:v>9.6446874999999999</c:v>
                </c:pt>
                <c:pt idx="6">
                  <c:v>9.2383007812500004</c:v>
                </c:pt>
                <c:pt idx="7">
                  <c:v>9.1974414062500003</c:v>
                </c:pt>
                <c:pt idx="8">
                  <c:v>8.9894628906249991</c:v>
                </c:pt>
                <c:pt idx="9">
                  <c:v>15.842451171875</c:v>
                </c:pt>
                <c:pt idx="10">
                  <c:v>16.136806640625</c:v>
                </c:pt>
                <c:pt idx="11">
                  <c:v>16.173242187499998</c:v>
                </c:pt>
                <c:pt idx="12">
                  <c:v>17.709775390625001</c:v>
                </c:pt>
                <c:pt idx="13">
                  <c:v>17.443896484374999</c:v>
                </c:pt>
                <c:pt idx="14">
                  <c:v>13.536298828125</c:v>
                </c:pt>
                <c:pt idx="15">
                  <c:v>17.277138671875001</c:v>
                </c:pt>
                <c:pt idx="16">
                  <c:v>14.485751953125002</c:v>
                </c:pt>
                <c:pt idx="17">
                  <c:v>15.114677734375</c:v>
                </c:pt>
                <c:pt idx="18">
                  <c:v>15.801298828125001</c:v>
                </c:pt>
                <c:pt idx="19">
                  <c:v>19.6127734375</c:v>
                </c:pt>
                <c:pt idx="20">
                  <c:v>16.924511718750001</c:v>
                </c:pt>
                <c:pt idx="21">
                  <c:v>15.902128906250001</c:v>
                </c:pt>
                <c:pt idx="22">
                  <c:v>16.255068359375002</c:v>
                </c:pt>
                <c:pt idx="23">
                  <c:v>16.508857421875</c:v>
                </c:pt>
                <c:pt idx="24">
                  <c:v>14.319580078125</c:v>
                </c:pt>
                <c:pt idx="25">
                  <c:v>15.859111328125</c:v>
                </c:pt>
                <c:pt idx="26">
                  <c:v>14.403603515625001</c:v>
                </c:pt>
                <c:pt idx="27">
                  <c:v>19.100849609375</c:v>
                </c:pt>
                <c:pt idx="28">
                  <c:v>15.604384765624999</c:v>
                </c:pt>
                <c:pt idx="29">
                  <c:v>15.54712890625</c:v>
                </c:pt>
                <c:pt idx="30">
                  <c:v>15.181064453125</c:v>
                </c:pt>
                <c:pt idx="31">
                  <c:v>14.875351562500001</c:v>
                </c:pt>
                <c:pt idx="32">
                  <c:v>16.976435546874999</c:v>
                </c:pt>
                <c:pt idx="33">
                  <c:v>15.227509765624999</c:v>
                </c:pt>
                <c:pt idx="34">
                  <c:v>15.722226562500001</c:v>
                </c:pt>
                <c:pt idx="35">
                  <c:v>14.085664062500001</c:v>
                </c:pt>
                <c:pt idx="36">
                  <c:v>15.045458984374999</c:v>
                </c:pt>
                <c:pt idx="37">
                  <c:v>14.029882812499999</c:v>
                </c:pt>
                <c:pt idx="38">
                  <c:v>13.943427734375</c:v>
                </c:pt>
                <c:pt idx="39">
                  <c:v>15.314892578125001</c:v>
                </c:pt>
                <c:pt idx="40">
                  <c:v>15.4638671875</c:v>
                </c:pt>
                <c:pt idx="41">
                  <c:v>12.54751953125</c:v>
                </c:pt>
                <c:pt idx="42">
                  <c:v>18.317441406250001</c:v>
                </c:pt>
                <c:pt idx="43">
                  <c:v>15.084853515625001</c:v>
                </c:pt>
                <c:pt idx="44">
                  <c:v>13.9</c:v>
                </c:pt>
                <c:pt idx="45">
                  <c:v>15.768876953125002</c:v>
                </c:pt>
                <c:pt idx="46">
                  <c:v>17.972226562500001</c:v>
                </c:pt>
                <c:pt idx="47">
                  <c:v>14.845908203124999</c:v>
                </c:pt>
                <c:pt idx="48">
                  <c:v>13.979277343750001</c:v>
                </c:pt>
                <c:pt idx="49">
                  <c:v>14.62296875</c:v>
                </c:pt>
                <c:pt idx="50">
                  <c:v>14.712861328124999</c:v>
                </c:pt>
                <c:pt idx="51">
                  <c:v>14.757841796875001</c:v>
                </c:pt>
                <c:pt idx="52">
                  <c:v>15.428505859375001</c:v>
                </c:pt>
                <c:pt idx="53">
                  <c:v>14.628623046875001</c:v>
                </c:pt>
                <c:pt idx="54">
                  <c:v>14.28841796875</c:v>
                </c:pt>
                <c:pt idx="55">
                  <c:v>14.62548828125</c:v>
                </c:pt>
                <c:pt idx="56">
                  <c:v>17.926621093749997</c:v>
                </c:pt>
                <c:pt idx="57">
                  <c:v>14.761484374999998</c:v>
                </c:pt>
                <c:pt idx="58">
                  <c:v>16.11359375</c:v>
                </c:pt>
                <c:pt idx="59">
                  <c:v>14.6023828125</c:v>
                </c:pt>
                <c:pt idx="60">
                  <c:v>16.122509765625001</c:v>
                </c:pt>
                <c:pt idx="61">
                  <c:v>15.921044921875</c:v>
                </c:pt>
                <c:pt idx="62">
                  <c:v>14.471835937500002</c:v>
                </c:pt>
                <c:pt idx="63">
                  <c:v>18.411992187500001</c:v>
                </c:pt>
                <c:pt idx="64">
                  <c:v>16.213750000000001</c:v>
                </c:pt>
                <c:pt idx="65">
                  <c:v>14.877197265625</c:v>
                </c:pt>
                <c:pt idx="66">
                  <c:v>15.617197265625</c:v>
                </c:pt>
                <c:pt idx="67">
                  <c:v>15.2649609375</c:v>
                </c:pt>
                <c:pt idx="68">
                  <c:v>15.032363281250001</c:v>
                </c:pt>
                <c:pt idx="69">
                  <c:v>14.03466796875</c:v>
                </c:pt>
                <c:pt idx="70">
                  <c:v>15.756767578125</c:v>
                </c:pt>
                <c:pt idx="71">
                  <c:v>14.849775390625</c:v>
                </c:pt>
                <c:pt idx="72">
                  <c:v>18.196728515625001</c:v>
                </c:pt>
                <c:pt idx="73">
                  <c:v>14.849443359375</c:v>
                </c:pt>
                <c:pt idx="74">
                  <c:v>14.755644531250001</c:v>
                </c:pt>
                <c:pt idx="75">
                  <c:v>17.155058593749999</c:v>
                </c:pt>
                <c:pt idx="76">
                  <c:v>14.62279296875</c:v>
                </c:pt>
                <c:pt idx="77">
                  <c:v>16.271025390624999</c:v>
                </c:pt>
                <c:pt idx="78">
                  <c:v>15.657255859374999</c:v>
                </c:pt>
                <c:pt idx="79">
                  <c:v>15.09767578125</c:v>
                </c:pt>
                <c:pt idx="80">
                  <c:v>15.065615234375</c:v>
                </c:pt>
                <c:pt idx="81">
                  <c:v>14.720244140624999</c:v>
                </c:pt>
                <c:pt idx="82">
                  <c:v>16.493251953125</c:v>
                </c:pt>
                <c:pt idx="83">
                  <c:v>15.513535156250001</c:v>
                </c:pt>
                <c:pt idx="84">
                  <c:v>14.363857421875</c:v>
                </c:pt>
                <c:pt idx="85">
                  <c:v>15.598828125000001</c:v>
                </c:pt>
                <c:pt idx="86">
                  <c:v>16.593808593749998</c:v>
                </c:pt>
                <c:pt idx="87">
                  <c:v>15.1528515625</c:v>
                </c:pt>
                <c:pt idx="88">
                  <c:v>16.266474609374999</c:v>
                </c:pt>
                <c:pt idx="89">
                  <c:v>15.83693359375</c:v>
                </c:pt>
                <c:pt idx="90">
                  <c:v>14.328476562500001</c:v>
                </c:pt>
                <c:pt idx="91">
                  <c:v>14.029306640625</c:v>
                </c:pt>
                <c:pt idx="92">
                  <c:v>15.60369140625</c:v>
                </c:pt>
                <c:pt idx="93">
                  <c:v>17.500429687499999</c:v>
                </c:pt>
                <c:pt idx="94">
                  <c:v>14.0633203125</c:v>
                </c:pt>
                <c:pt idx="95">
                  <c:v>14.34552734375</c:v>
                </c:pt>
                <c:pt idx="96">
                  <c:v>15.108505859374999</c:v>
                </c:pt>
                <c:pt idx="97">
                  <c:v>12.625185546875</c:v>
                </c:pt>
                <c:pt idx="98">
                  <c:v>16.814404296875001</c:v>
                </c:pt>
                <c:pt idx="99">
                  <c:v>16.498574218750001</c:v>
                </c:pt>
                <c:pt idx="100">
                  <c:v>13.449716796875</c:v>
                </c:pt>
                <c:pt idx="101">
                  <c:v>15.310712890625</c:v>
                </c:pt>
                <c:pt idx="102">
                  <c:v>14.97271484375</c:v>
                </c:pt>
                <c:pt idx="103">
                  <c:v>15.573945312499999</c:v>
                </c:pt>
                <c:pt idx="104">
                  <c:v>17.379404296875002</c:v>
                </c:pt>
                <c:pt idx="105">
                  <c:v>16.51107421875</c:v>
                </c:pt>
                <c:pt idx="106">
                  <c:v>17.042128906249999</c:v>
                </c:pt>
                <c:pt idx="107">
                  <c:v>14.151396484375001</c:v>
                </c:pt>
                <c:pt idx="108">
                  <c:v>16.415419921874999</c:v>
                </c:pt>
                <c:pt idx="109">
                  <c:v>16.943203125</c:v>
                </c:pt>
                <c:pt idx="110">
                  <c:v>17.096572265625003</c:v>
                </c:pt>
                <c:pt idx="111">
                  <c:v>17.457529296874998</c:v>
                </c:pt>
                <c:pt idx="112">
                  <c:v>15.339960937499999</c:v>
                </c:pt>
                <c:pt idx="113">
                  <c:v>15.218359375</c:v>
                </c:pt>
                <c:pt idx="114">
                  <c:v>16.786718750000002</c:v>
                </c:pt>
                <c:pt idx="115">
                  <c:v>16.000322265624998</c:v>
                </c:pt>
                <c:pt idx="116">
                  <c:v>15.333554687500001</c:v>
                </c:pt>
                <c:pt idx="117">
                  <c:v>16.073964843750002</c:v>
                </c:pt>
                <c:pt idx="118">
                  <c:v>16.263066406249997</c:v>
                </c:pt>
                <c:pt idx="119">
                  <c:v>16.417177734374999</c:v>
                </c:pt>
                <c:pt idx="120">
                  <c:v>16.957724609374999</c:v>
                </c:pt>
                <c:pt idx="121">
                  <c:v>15.885654296875002</c:v>
                </c:pt>
                <c:pt idx="122">
                  <c:v>14.965166015625</c:v>
                </c:pt>
                <c:pt idx="123">
                  <c:v>15.358974609375</c:v>
                </c:pt>
                <c:pt idx="124">
                  <c:v>16.346416015625003</c:v>
                </c:pt>
                <c:pt idx="125">
                  <c:v>16.82453125</c:v>
                </c:pt>
                <c:pt idx="126">
                  <c:v>16.102802734375</c:v>
                </c:pt>
                <c:pt idx="127">
                  <c:v>15.966865234375</c:v>
                </c:pt>
                <c:pt idx="128">
                  <c:v>17.057666015624999</c:v>
                </c:pt>
                <c:pt idx="129">
                  <c:v>16.007861328124999</c:v>
                </c:pt>
                <c:pt idx="130">
                  <c:v>14.839472656249999</c:v>
                </c:pt>
                <c:pt idx="131">
                  <c:v>14.3171484375</c:v>
                </c:pt>
                <c:pt idx="132">
                  <c:v>17.819794921874998</c:v>
                </c:pt>
                <c:pt idx="133">
                  <c:v>14.915810546874999</c:v>
                </c:pt>
                <c:pt idx="134">
                  <c:v>15.056191406249999</c:v>
                </c:pt>
                <c:pt idx="135">
                  <c:v>15.032802734375</c:v>
                </c:pt>
                <c:pt idx="136">
                  <c:v>16.87826171875</c:v>
                </c:pt>
                <c:pt idx="137">
                  <c:v>17.063750000000002</c:v>
                </c:pt>
                <c:pt idx="138">
                  <c:v>15.581904296875001</c:v>
                </c:pt>
                <c:pt idx="139">
                  <c:v>16.65021484375</c:v>
                </c:pt>
                <c:pt idx="140">
                  <c:v>19.541171875</c:v>
                </c:pt>
                <c:pt idx="141">
                  <c:v>13.771123046874999</c:v>
                </c:pt>
                <c:pt idx="142">
                  <c:v>18.400097656249997</c:v>
                </c:pt>
                <c:pt idx="143">
                  <c:v>15.742460937500001</c:v>
                </c:pt>
                <c:pt idx="144">
                  <c:v>16.066289062499997</c:v>
                </c:pt>
                <c:pt idx="145">
                  <c:v>13.936279296875</c:v>
                </c:pt>
                <c:pt idx="146">
                  <c:v>14.947304687499999</c:v>
                </c:pt>
                <c:pt idx="147">
                  <c:v>17.45248046875</c:v>
                </c:pt>
                <c:pt idx="148">
                  <c:v>14.399199218749999</c:v>
                </c:pt>
                <c:pt idx="149">
                  <c:v>13.876083984375001</c:v>
                </c:pt>
                <c:pt idx="150">
                  <c:v>18.26775390625</c:v>
                </c:pt>
                <c:pt idx="151">
                  <c:v>14.001347656249999</c:v>
                </c:pt>
                <c:pt idx="152">
                  <c:v>15.84837890625</c:v>
                </c:pt>
                <c:pt idx="153">
                  <c:v>16.722255859375</c:v>
                </c:pt>
                <c:pt idx="154">
                  <c:v>16.209843749999997</c:v>
                </c:pt>
                <c:pt idx="155">
                  <c:v>16.1806640625</c:v>
                </c:pt>
                <c:pt idx="156">
                  <c:v>16.156357421875001</c:v>
                </c:pt>
                <c:pt idx="157">
                  <c:v>15.470869140625</c:v>
                </c:pt>
                <c:pt idx="158">
                  <c:v>14.72162109375</c:v>
                </c:pt>
                <c:pt idx="159">
                  <c:v>16.470908203125003</c:v>
                </c:pt>
                <c:pt idx="160">
                  <c:v>16.743242187500002</c:v>
                </c:pt>
                <c:pt idx="161">
                  <c:v>13.762998046875</c:v>
                </c:pt>
                <c:pt idx="162">
                  <c:v>15.788925781250001</c:v>
                </c:pt>
                <c:pt idx="163">
                  <c:v>15.440156249999999</c:v>
                </c:pt>
                <c:pt idx="164">
                  <c:v>14.503134765624999</c:v>
                </c:pt>
                <c:pt idx="165">
                  <c:v>15.082197265625</c:v>
                </c:pt>
                <c:pt idx="166">
                  <c:v>17.832148437499999</c:v>
                </c:pt>
                <c:pt idx="167">
                  <c:v>14.599824218749999</c:v>
                </c:pt>
                <c:pt idx="168">
                  <c:v>15.252392578124999</c:v>
                </c:pt>
                <c:pt idx="169">
                  <c:v>13.831669921875001</c:v>
                </c:pt>
                <c:pt idx="170">
                  <c:v>15.64052734375</c:v>
                </c:pt>
                <c:pt idx="171">
                  <c:v>15.141279296875</c:v>
                </c:pt>
                <c:pt idx="172">
                  <c:v>16.415185546875001</c:v>
                </c:pt>
                <c:pt idx="173">
                  <c:v>15.070322265625</c:v>
                </c:pt>
                <c:pt idx="174">
                  <c:v>16.833085937499998</c:v>
                </c:pt>
                <c:pt idx="175">
                  <c:v>16.276904296874999</c:v>
                </c:pt>
                <c:pt idx="176">
                  <c:v>16.224755859375001</c:v>
                </c:pt>
                <c:pt idx="177">
                  <c:v>15.740234375</c:v>
                </c:pt>
                <c:pt idx="178">
                  <c:v>17.076953124999999</c:v>
                </c:pt>
                <c:pt idx="179">
                  <c:v>17.391533203125</c:v>
                </c:pt>
                <c:pt idx="180">
                  <c:v>14.596025390625</c:v>
                </c:pt>
                <c:pt idx="181">
                  <c:v>14.589638671874999</c:v>
                </c:pt>
                <c:pt idx="182">
                  <c:v>16.386738281249997</c:v>
                </c:pt>
                <c:pt idx="183">
                  <c:v>15.495234375000001</c:v>
                </c:pt>
                <c:pt idx="184">
                  <c:v>14.132929687499999</c:v>
                </c:pt>
                <c:pt idx="185">
                  <c:v>15.41013671875</c:v>
                </c:pt>
                <c:pt idx="186">
                  <c:v>14.925654296874999</c:v>
                </c:pt>
                <c:pt idx="187">
                  <c:v>14.487773437500001</c:v>
                </c:pt>
                <c:pt idx="188">
                  <c:v>13.991347656249999</c:v>
                </c:pt>
                <c:pt idx="189">
                  <c:v>14.783798828124999</c:v>
                </c:pt>
                <c:pt idx="190">
                  <c:v>15.770771484375</c:v>
                </c:pt>
                <c:pt idx="191">
                  <c:v>15.941953125</c:v>
                </c:pt>
                <c:pt idx="192">
                  <c:v>14.878476562500001</c:v>
                </c:pt>
                <c:pt idx="193">
                  <c:v>15.509189453125</c:v>
                </c:pt>
                <c:pt idx="194">
                  <c:v>14.764658203125</c:v>
                </c:pt>
                <c:pt idx="195">
                  <c:v>15.308779296875</c:v>
                </c:pt>
                <c:pt idx="196">
                  <c:v>15.414990234374999</c:v>
                </c:pt>
                <c:pt idx="197">
                  <c:v>16.627109375</c:v>
                </c:pt>
                <c:pt idx="198">
                  <c:v>17.648564453125001</c:v>
                </c:pt>
                <c:pt idx="199">
                  <c:v>14.539677734375001</c:v>
                </c:pt>
                <c:pt idx="200">
                  <c:v>16.455947265624999</c:v>
                </c:pt>
                <c:pt idx="201">
                  <c:v>15.691201171874999</c:v>
                </c:pt>
                <c:pt idx="202">
                  <c:v>16.201113281250002</c:v>
                </c:pt>
                <c:pt idx="203">
                  <c:v>19.918251953125001</c:v>
                </c:pt>
                <c:pt idx="204">
                  <c:v>15.994609375</c:v>
                </c:pt>
                <c:pt idx="205">
                  <c:v>16.884902343750003</c:v>
                </c:pt>
                <c:pt idx="206">
                  <c:v>18.442470703125</c:v>
                </c:pt>
                <c:pt idx="207">
                  <c:v>16.009326171874999</c:v>
                </c:pt>
                <c:pt idx="208">
                  <c:v>15.337050781249999</c:v>
                </c:pt>
                <c:pt idx="209">
                  <c:v>17.126230468749998</c:v>
                </c:pt>
                <c:pt idx="210">
                  <c:v>15.788437499999999</c:v>
                </c:pt>
                <c:pt idx="211">
                  <c:v>13.239785156249999</c:v>
                </c:pt>
                <c:pt idx="212">
                  <c:v>15.407783203125</c:v>
                </c:pt>
                <c:pt idx="213">
                  <c:v>15.748349609375001</c:v>
                </c:pt>
                <c:pt idx="214">
                  <c:v>15.834257812499999</c:v>
                </c:pt>
                <c:pt idx="215">
                  <c:v>14.5241796875</c:v>
                </c:pt>
                <c:pt idx="216">
                  <c:v>17.071562499999999</c:v>
                </c:pt>
                <c:pt idx="217">
                  <c:v>13.151660156250001</c:v>
                </c:pt>
                <c:pt idx="218">
                  <c:v>15.7685546875</c:v>
                </c:pt>
                <c:pt idx="219">
                  <c:v>15.295458984374999</c:v>
                </c:pt>
                <c:pt idx="220">
                  <c:v>16.123808593749999</c:v>
                </c:pt>
                <c:pt idx="221">
                  <c:v>16.524853515625001</c:v>
                </c:pt>
                <c:pt idx="222">
                  <c:v>17.151884765625002</c:v>
                </c:pt>
                <c:pt idx="223">
                  <c:v>15.303466796875</c:v>
                </c:pt>
                <c:pt idx="224">
                  <c:v>14.729873046875001</c:v>
                </c:pt>
                <c:pt idx="225">
                  <c:v>15.247539062500001</c:v>
                </c:pt>
                <c:pt idx="226">
                  <c:v>15.34767578125</c:v>
                </c:pt>
                <c:pt idx="227">
                  <c:v>14.88458984375</c:v>
                </c:pt>
                <c:pt idx="228">
                  <c:v>15.6314453125</c:v>
                </c:pt>
                <c:pt idx="229">
                  <c:v>14.876884765625</c:v>
                </c:pt>
                <c:pt idx="230">
                  <c:v>15.032578124999999</c:v>
                </c:pt>
                <c:pt idx="231">
                  <c:v>15.716435546875001</c:v>
                </c:pt>
                <c:pt idx="232">
                  <c:v>15.89154296875</c:v>
                </c:pt>
                <c:pt idx="233">
                  <c:v>13.183525390625</c:v>
                </c:pt>
                <c:pt idx="234">
                  <c:v>15.8139453125</c:v>
                </c:pt>
                <c:pt idx="235">
                  <c:v>16.326855468750001</c:v>
                </c:pt>
                <c:pt idx="236">
                  <c:v>14.336123046874999</c:v>
                </c:pt>
                <c:pt idx="237">
                  <c:v>16.256796874999999</c:v>
                </c:pt>
                <c:pt idx="238">
                  <c:v>15.87263671875</c:v>
                </c:pt>
                <c:pt idx="239">
                  <c:v>15.939179687499999</c:v>
                </c:pt>
                <c:pt idx="240">
                  <c:v>18.590419921875</c:v>
                </c:pt>
                <c:pt idx="241">
                  <c:v>15.824082031249999</c:v>
                </c:pt>
                <c:pt idx="242">
                  <c:v>16.454140625000001</c:v>
                </c:pt>
                <c:pt idx="243">
                  <c:v>15.8412890625</c:v>
                </c:pt>
                <c:pt idx="244">
                  <c:v>16.8583984375</c:v>
                </c:pt>
                <c:pt idx="245">
                  <c:v>16.922509765625001</c:v>
                </c:pt>
                <c:pt idx="246">
                  <c:v>17.103222656250001</c:v>
                </c:pt>
                <c:pt idx="247">
                  <c:v>16.088466796875</c:v>
                </c:pt>
                <c:pt idx="248">
                  <c:v>15.779423828125001</c:v>
                </c:pt>
                <c:pt idx="249">
                  <c:v>15.800048828125</c:v>
                </c:pt>
                <c:pt idx="250">
                  <c:v>16.308642578125003</c:v>
                </c:pt>
                <c:pt idx="251">
                  <c:v>15.979374999999999</c:v>
                </c:pt>
                <c:pt idx="252">
                  <c:v>17.465263671875</c:v>
                </c:pt>
                <c:pt idx="253">
                  <c:v>16.224394531249999</c:v>
                </c:pt>
                <c:pt idx="254">
                  <c:v>12.891816406249999</c:v>
                </c:pt>
                <c:pt idx="255">
                  <c:v>16.152382812500001</c:v>
                </c:pt>
                <c:pt idx="256">
                  <c:v>15.503681640625</c:v>
                </c:pt>
                <c:pt idx="257">
                  <c:v>14.748183593749999</c:v>
                </c:pt>
                <c:pt idx="258">
                  <c:v>14.215068359375</c:v>
                </c:pt>
                <c:pt idx="259">
                  <c:v>14.894267578125</c:v>
                </c:pt>
                <c:pt idx="260">
                  <c:v>15.959140625</c:v>
                </c:pt>
                <c:pt idx="261">
                  <c:v>15.151406250000001</c:v>
                </c:pt>
                <c:pt idx="262">
                  <c:v>16.471308593749999</c:v>
                </c:pt>
                <c:pt idx="263">
                  <c:v>15.99267578125</c:v>
                </c:pt>
                <c:pt idx="264">
                  <c:v>14.308261718750002</c:v>
                </c:pt>
                <c:pt idx="265">
                  <c:v>15.980595703125001</c:v>
                </c:pt>
                <c:pt idx="266">
                  <c:v>17.49640625</c:v>
                </c:pt>
                <c:pt idx="267">
                  <c:v>14.538281250000001</c:v>
                </c:pt>
                <c:pt idx="268">
                  <c:v>16.717451171875002</c:v>
                </c:pt>
                <c:pt idx="269">
                  <c:v>16.787509765625</c:v>
                </c:pt>
                <c:pt idx="270">
                  <c:v>15.730537109375</c:v>
                </c:pt>
                <c:pt idx="271">
                  <c:v>16.132626953124998</c:v>
                </c:pt>
                <c:pt idx="272">
                  <c:v>13.736464843749999</c:v>
                </c:pt>
                <c:pt idx="273">
                  <c:v>17.29623046875</c:v>
                </c:pt>
                <c:pt idx="274">
                  <c:v>16.763017578125002</c:v>
                </c:pt>
                <c:pt idx="275">
                  <c:v>16.169843750000002</c:v>
                </c:pt>
                <c:pt idx="276">
                  <c:v>14.988808593749999</c:v>
                </c:pt>
                <c:pt idx="277">
                  <c:v>14.851796875000002</c:v>
                </c:pt>
                <c:pt idx="278">
                  <c:v>16.305117187499999</c:v>
                </c:pt>
                <c:pt idx="279">
                  <c:v>18.642236328125001</c:v>
                </c:pt>
                <c:pt idx="280">
                  <c:v>17.871025390625</c:v>
                </c:pt>
                <c:pt idx="281">
                  <c:v>17.021416015625</c:v>
                </c:pt>
                <c:pt idx="282">
                  <c:v>16.23322265625</c:v>
                </c:pt>
                <c:pt idx="283">
                  <c:v>14.070527343749999</c:v>
                </c:pt>
                <c:pt idx="284">
                  <c:v>16.305791015625001</c:v>
                </c:pt>
                <c:pt idx="285">
                  <c:v>15.781416015624998</c:v>
                </c:pt>
                <c:pt idx="286">
                  <c:v>14.060029296874999</c:v>
                </c:pt>
                <c:pt idx="287">
                  <c:v>15.752197265625</c:v>
                </c:pt>
                <c:pt idx="288">
                  <c:v>15.145087890625</c:v>
                </c:pt>
                <c:pt idx="289">
                  <c:v>15.828583984374999</c:v>
                </c:pt>
                <c:pt idx="290">
                  <c:v>13.674042968750001</c:v>
                </c:pt>
                <c:pt idx="291">
                  <c:v>16.988496093749998</c:v>
                </c:pt>
                <c:pt idx="292">
                  <c:v>14.570283203124999</c:v>
                </c:pt>
                <c:pt idx="293">
                  <c:v>16.113056640625</c:v>
                </c:pt>
                <c:pt idx="294">
                  <c:v>14.138056640624999</c:v>
                </c:pt>
                <c:pt idx="295">
                  <c:v>13.503701171874999</c:v>
                </c:pt>
                <c:pt idx="296">
                  <c:v>16.189609375</c:v>
                </c:pt>
                <c:pt idx="297">
                  <c:v>16.050908203125001</c:v>
                </c:pt>
                <c:pt idx="298">
                  <c:v>16.361464843749999</c:v>
                </c:pt>
                <c:pt idx="299">
                  <c:v>17.181289062500003</c:v>
                </c:pt>
                <c:pt idx="300">
                  <c:v>16.443652343749999</c:v>
                </c:pt>
                <c:pt idx="301">
                  <c:v>14.153193359374999</c:v>
                </c:pt>
                <c:pt idx="302">
                  <c:v>16.31365234375</c:v>
                </c:pt>
                <c:pt idx="303">
                  <c:v>17.794541015625001</c:v>
                </c:pt>
                <c:pt idx="304">
                  <c:v>17.035429687499999</c:v>
                </c:pt>
                <c:pt idx="305">
                  <c:v>16.378378906249999</c:v>
                </c:pt>
                <c:pt idx="306">
                  <c:v>15.389531249999999</c:v>
                </c:pt>
                <c:pt idx="307">
                  <c:v>14.500302734375</c:v>
                </c:pt>
                <c:pt idx="308">
                  <c:v>16.019599609375</c:v>
                </c:pt>
                <c:pt idx="309">
                  <c:v>17.187001953125002</c:v>
                </c:pt>
                <c:pt idx="310">
                  <c:v>17.921835937499999</c:v>
                </c:pt>
                <c:pt idx="311">
                  <c:v>14.85076171875</c:v>
                </c:pt>
                <c:pt idx="312">
                  <c:v>16.391865234375</c:v>
                </c:pt>
                <c:pt idx="313">
                  <c:v>17.37533203125</c:v>
                </c:pt>
                <c:pt idx="314">
                  <c:v>16.483515624999999</c:v>
                </c:pt>
                <c:pt idx="315">
                  <c:v>15.84537109375</c:v>
                </c:pt>
                <c:pt idx="316">
                  <c:v>13.892958984374999</c:v>
                </c:pt>
                <c:pt idx="317">
                  <c:v>16.351298828125</c:v>
                </c:pt>
                <c:pt idx="318">
                  <c:v>16.469121093750001</c:v>
                </c:pt>
                <c:pt idx="319">
                  <c:v>17.210351562500001</c:v>
                </c:pt>
                <c:pt idx="320">
                  <c:v>15.133369140625</c:v>
                </c:pt>
                <c:pt idx="321">
                  <c:v>16.536728515625001</c:v>
                </c:pt>
                <c:pt idx="322">
                  <c:v>18.442314453125</c:v>
                </c:pt>
                <c:pt idx="323">
                  <c:v>15.96990234375</c:v>
                </c:pt>
                <c:pt idx="324">
                  <c:v>16.208388671874999</c:v>
                </c:pt>
                <c:pt idx="325">
                  <c:v>16.023564453125001</c:v>
                </c:pt>
                <c:pt idx="326">
                  <c:v>15.938388671875</c:v>
                </c:pt>
                <c:pt idx="327">
                  <c:v>17.375517578125002</c:v>
                </c:pt>
                <c:pt idx="328">
                  <c:v>15.42373046875</c:v>
                </c:pt>
                <c:pt idx="329">
                  <c:v>13.047841796875</c:v>
                </c:pt>
                <c:pt idx="330">
                  <c:v>15.451943359374999</c:v>
                </c:pt>
                <c:pt idx="331">
                  <c:v>17.40529296875</c:v>
                </c:pt>
                <c:pt idx="332">
                  <c:v>15.177304687500001</c:v>
                </c:pt>
                <c:pt idx="333">
                  <c:v>17.100673828125</c:v>
                </c:pt>
                <c:pt idx="334">
                  <c:v>13.31208984375</c:v>
                </c:pt>
                <c:pt idx="335">
                  <c:v>14.068085937499999</c:v>
                </c:pt>
                <c:pt idx="336">
                  <c:v>16.266650390624999</c:v>
                </c:pt>
                <c:pt idx="337">
                  <c:v>13.666015625</c:v>
                </c:pt>
                <c:pt idx="338">
                  <c:v>16.531289062500001</c:v>
                </c:pt>
                <c:pt idx="339">
                  <c:v>17.538505859375</c:v>
                </c:pt>
                <c:pt idx="340">
                  <c:v>15.3137890625</c:v>
                </c:pt>
                <c:pt idx="341">
                  <c:v>10.597294921874999</c:v>
                </c:pt>
                <c:pt idx="342">
                  <c:v>15.617714843749999</c:v>
                </c:pt>
                <c:pt idx="343">
                  <c:v>14.095390625</c:v>
                </c:pt>
                <c:pt idx="344">
                  <c:v>14.796123046875001</c:v>
                </c:pt>
                <c:pt idx="345">
                  <c:v>15.148144531249999</c:v>
                </c:pt>
                <c:pt idx="346">
                  <c:v>14.890712890625</c:v>
                </c:pt>
                <c:pt idx="347">
                  <c:v>15.1685546875</c:v>
                </c:pt>
                <c:pt idx="348">
                  <c:v>15.062236328125001</c:v>
                </c:pt>
                <c:pt idx="349">
                  <c:v>13.401660156249999</c:v>
                </c:pt>
                <c:pt idx="350">
                  <c:v>14.475878906249999</c:v>
                </c:pt>
                <c:pt idx="351">
                  <c:v>15.45623046875</c:v>
                </c:pt>
                <c:pt idx="352">
                  <c:v>14.17642578125</c:v>
                </c:pt>
                <c:pt idx="353">
                  <c:v>14.273144531250001</c:v>
                </c:pt>
                <c:pt idx="354">
                  <c:v>16.409521484375002</c:v>
                </c:pt>
                <c:pt idx="355">
                  <c:v>16.305849609374999</c:v>
                </c:pt>
                <c:pt idx="356">
                  <c:v>13.97703125</c:v>
                </c:pt>
                <c:pt idx="357">
                  <c:v>4.4637011718749999</c:v>
                </c:pt>
                <c:pt idx="358">
                  <c:v>5.5664062500000006E-4</c:v>
                </c:pt>
                <c:pt idx="359">
                  <c:v>0</c:v>
                </c:pt>
                <c:pt idx="360">
                  <c:v>3.1445312499999998E-3</c:v>
                </c:pt>
                <c:pt idx="361">
                  <c:v>4.1992187499999999E-4</c:v>
                </c:pt>
                <c:pt idx="362">
                  <c:v>2.9296874999999999E-4</c:v>
                </c:pt>
                <c:pt idx="363">
                  <c:v>0</c:v>
                </c:pt>
                <c:pt idx="364">
                  <c:v>1.85546875E-4</c:v>
                </c:pt>
                <c:pt idx="365">
                  <c:v>0</c:v>
                </c:pt>
                <c:pt idx="366">
                  <c:v>0</c:v>
                </c:pt>
                <c:pt idx="367">
                  <c:v>1.85546875E-4</c:v>
                </c:pt>
                <c:pt idx="368">
                  <c:v>0</c:v>
                </c:pt>
                <c:pt idx="369">
                  <c:v>0</c:v>
                </c:pt>
                <c:pt idx="370">
                  <c:v>1.85546875E-4</c:v>
                </c:pt>
                <c:pt idx="371">
                  <c:v>0</c:v>
                </c:pt>
                <c:pt idx="372">
                  <c:v>2.8320312499999998E-4</c:v>
                </c:pt>
                <c:pt idx="373">
                  <c:v>1.85546875E-4</c:v>
                </c:pt>
                <c:pt idx="374">
                  <c:v>0</c:v>
                </c:pt>
                <c:pt idx="375">
                  <c:v>0</c:v>
                </c:pt>
                <c:pt idx="376">
                  <c:v>1.85546875E-4</c:v>
                </c:pt>
                <c:pt idx="377">
                  <c:v>0</c:v>
                </c:pt>
                <c:pt idx="378">
                  <c:v>0</c:v>
                </c:pt>
                <c:pt idx="379">
                  <c:v>1.9531250000000001E-4</c:v>
                </c:pt>
                <c:pt idx="380">
                  <c:v>0</c:v>
                </c:pt>
                <c:pt idx="381">
                  <c:v>0</c:v>
                </c:pt>
                <c:pt idx="382">
                  <c:v>1.5234375000000001E-3</c:v>
                </c:pt>
                <c:pt idx="383">
                  <c:v>0</c:v>
                </c:pt>
                <c:pt idx="384">
                  <c:v>0</c:v>
                </c:pt>
                <c:pt idx="385">
                  <c:v>1.85546875E-4</c:v>
                </c:pt>
                <c:pt idx="386">
                  <c:v>0</c:v>
                </c:pt>
                <c:pt idx="387">
                  <c:v>4.1015624999999998E-4</c:v>
                </c:pt>
                <c:pt idx="388">
                  <c:v>1.9531250000000001E-4</c:v>
                </c:pt>
                <c:pt idx="389">
                  <c:v>0</c:v>
                </c:pt>
                <c:pt idx="390">
                  <c:v>0</c:v>
                </c:pt>
                <c:pt idx="391">
                  <c:v>1.85546875E-4</c:v>
                </c:pt>
                <c:pt idx="392">
                  <c:v>0</c:v>
                </c:pt>
                <c:pt idx="393">
                  <c:v>1.4648437499999999E-4</c:v>
                </c:pt>
                <c:pt idx="394">
                  <c:v>1.85546875E-4</c:v>
                </c:pt>
                <c:pt idx="395">
                  <c:v>0</c:v>
                </c:pt>
                <c:pt idx="396">
                  <c:v>0</c:v>
                </c:pt>
                <c:pt idx="397">
                  <c:v>1.85546875E-4</c:v>
                </c:pt>
                <c:pt idx="398">
                  <c:v>0</c:v>
                </c:pt>
                <c:pt idx="399">
                  <c:v>0</c:v>
                </c:pt>
              </c:numCache>
            </c:numRef>
          </c:yVal>
          <c:smooth val="0"/>
        </c:ser>
        <c:ser>
          <c:idx val="3"/>
          <c:order val="3"/>
          <c:tx>
            <c:strRef>
              <c:f>'net-sar'!$AE$7</c:f>
              <c:strCache>
                <c:ptCount val="1"/>
                <c:pt idx="0">
                  <c:v>Xen-Blanket</c:v>
                </c:pt>
              </c:strCache>
            </c:strRef>
          </c:tx>
          <c:marker>
            <c:symbol val="none"/>
          </c:marker>
          <c:yVal>
            <c:numRef>
              <c:f>'net-sar'!$AE$8:$AE$143</c:f>
              <c:numCache>
                <c:formatCode>General</c:formatCode>
                <c:ptCount val="136"/>
                <c:pt idx="0">
                  <c:v>0</c:v>
                </c:pt>
                <c:pt idx="1">
                  <c:v>3.7499999999999999E-3</c:v>
                </c:pt>
                <c:pt idx="2">
                  <c:v>30.728662109375001</c:v>
                </c:pt>
                <c:pt idx="3">
                  <c:v>33.358623046874996</c:v>
                </c:pt>
                <c:pt idx="4">
                  <c:v>33.32341796875</c:v>
                </c:pt>
                <c:pt idx="5">
                  <c:v>32.688720703125</c:v>
                </c:pt>
                <c:pt idx="6">
                  <c:v>33.211562499999999</c:v>
                </c:pt>
                <c:pt idx="7">
                  <c:v>33.212539062500007</c:v>
                </c:pt>
                <c:pt idx="8">
                  <c:v>33.033095703124999</c:v>
                </c:pt>
                <c:pt idx="9">
                  <c:v>33.175654296874995</c:v>
                </c:pt>
                <c:pt idx="10">
                  <c:v>32.854199218750004</c:v>
                </c:pt>
                <c:pt idx="11">
                  <c:v>32.910839843749997</c:v>
                </c:pt>
                <c:pt idx="12">
                  <c:v>33.369658203124999</c:v>
                </c:pt>
                <c:pt idx="13">
                  <c:v>33.145224609374999</c:v>
                </c:pt>
                <c:pt idx="14">
                  <c:v>31.695498046875002</c:v>
                </c:pt>
                <c:pt idx="15">
                  <c:v>33.241796874999999</c:v>
                </c:pt>
                <c:pt idx="16">
                  <c:v>32.817724609374999</c:v>
                </c:pt>
                <c:pt idx="17">
                  <c:v>33.362226562499998</c:v>
                </c:pt>
                <c:pt idx="18">
                  <c:v>32.442744140624995</c:v>
                </c:pt>
                <c:pt idx="19">
                  <c:v>33.520341796875002</c:v>
                </c:pt>
                <c:pt idx="20">
                  <c:v>33.076699218750001</c:v>
                </c:pt>
                <c:pt idx="21">
                  <c:v>33.014570312499998</c:v>
                </c:pt>
                <c:pt idx="22">
                  <c:v>32.932939453125002</c:v>
                </c:pt>
                <c:pt idx="23">
                  <c:v>33.101201171874997</c:v>
                </c:pt>
                <c:pt idx="24">
                  <c:v>33.077138671874998</c:v>
                </c:pt>
                <c:pt idx="25">
                  <c:v>33.123974609375004</c:v>
                </c:pt>
                <c:pt idx="26">
                  <c:v>33.347246093750002</c:v>
                </c:pt>
                <c:pt idx="27">
                  <c:v>33.128193359374997</c:v>
                </c:pt>
                <c:pt idx="28">
                  <c:v>33.0344921875</c:v>
                </c:pt>
                <c:pt idx="29">
                  <c:v>33.497363281250003</c:v>
                </c:pt>
                <c:pt idx="30">
                  <c:v>33.205800781249998</c:v>
                </c:pt>
                <c:pt idx="31">
                  <c:v>33.956386718749997</c:v>
                </c:pt>
                <c:pt idx="32">
                  <c:v>33.522978515624999</c:v>
                </c:pt>
                <c:pt idx="33">
                  <c:v>33.433544921874997</c:v>
                </c:pt>
                <c:pt idx="34">
                  <c:v>32.987353515625003</c:v>
                </c:pt>
                <c:pt idx="35">
                  <c:v>33.798593750000002</c:v>
                </c:pt>
                <c:pt idx="36">
                  <c:v>33.25421875</c:v>
                </c:pt>
                <c:pt idx="37">
                  <c:v>33.386474609375</c:v>
                </c:pt>
                <c:pt idx="38">
                  <c:v>33.490341796875001</c:v>
                </c:pt>
                <c:pt idx="39">
                  <c:v>33.553916015624999</c:v>
                </c:pt>
                <c:pt idx="40">
                  <c:v>33.796015625000003</c:v>
                </c:pt>
                <c:pt idx="41">
                  <c:v>32.367460937500006</c:v>
                </c:pt>
                <c:pt idx="42">
                  <c:v>33.723183593750001</c:v>
                </c:pt>
                <c:pt idx="43">
                  <c:v>33.378017578124997</c:v>
                </c:pt>
                <c:pt idx="44">
                  <c:v>33.174492187499993</c:v>
                </c:pt>
                <c:pt idx="45">
                  <c:v>33.268349609375001</c:v>
                </c:pt>
                <c:pt idx="46">
                  <c:v>32.615195312499999</c:v>
                </c:pt>
                <c:pt idx="47">
                  <c:v>33.244814453125002</c:v>
                </c:pt>
                <c:pt idx="48">
                  <c:v>33.572666015625003</c:v>
                </c:pt>
                <c:pt idx="49">
                  <c:v>32.905976562500001</c:v>
                </c:pt>
                <c:pt idx="50">
                  <c:v>33.031376953124997</c:v>
                </c:pt>
                <c:pt idx="51">
                  <c:v>33.110771484375</c:v>
                </c:pt>
                <c:pt idx="52">
                  <c:v>33.141464843750001</c:v>
                </c:pt>
                <c:pt idx="53">
                  <c:v>32.656972656249998</c:v>
                </c:pt>
                <c:pt idx="54">
                  <c:v>32.999150390624997</c:v>
                </c:pt>
                <c:pt idx="55">
                  <c:v>33.113447265625005</c:v>
                </c:pt>
                <c:pt idx="56">
                  <c:v>32.589228515625003</c:v>
                </c:pt>
                <c:pt idx="57">
                  <c:v>33.858593749999997</c:v>
                </c:pt>
                <c:pt idx="58">
                  <c:v>33.110820312499996</c:v>
                </c:pt>
                <c:pt idx="59">
                  <c:v>32.969287109374996</c:v>
                </c:pt>
                <c:pt idx="60">
                  <c:v>32.767763671874995</c:v>
                </c:pt>
                <c:pt idx="61">
                  <c:v>33.078427734375005</c:v>
                </c:pt>
                <c:pt idx="62">
                  <c:v>33.117841796874998</c:v>
                </c:pt>
                <c:pt idx="63">
                  <c:v>32.751503906250001</c:v>
                </c:pt>
                <c:pt idx="64">
                  <c:v>33.094775390625003</c:v>
                </c:pt>
                <c:pt idx="65">
                  <c:v>32.657646484375</c:v>
                </c:pt>
                <c:pt idx="66">
                  <c:v>33.079912109374995</c:v>
                </c:pt>
                <c:pt idx="67">
                  <c:v>33.094951171875003</c:v>
                </c:pt>
                <c:pt idx="68">
                  <c:v>32.969843749999995</c:v>
                </c:pt>
                <c:pt idx="69">
                  <c:v>33.079218750000003</c:v>
                </c:pt>
                <c:pt idx="70">
                  <c:v>32.880810546875004</c:v>
                </c:pt>
                <c:pt idx="71">
                  <c:v>32.611640625</c:v>
                </c:pt>
                <c:pt idx="72">
                  <c:v>33.521376953124999</c:v>
                </c:pt>
                <c:pt idx="73">
                  <c:v>33.109121093749998</c:v>
                </c:pt>
                <c:pt idx="74">
                  <c:v>31.684697265624997</c:v>
                </c:pt>
                <c:pt idx="75">
                  <c:v>33.397324218750001</c:v>
                </c:pt>
                <c:pt idx="76">
                  <c:v>33.110029296874998</c:v>
                </c:pt>
                <c:pt idx="77">
                  <c:v>32.611523437499997</c:v>
                </c:pt>
                <c:pt idx="78">
                  <c:v>33.063603515624997</c:v>
                </c:pt>
                <c:pt idx="79">
                  <c:v>33.459902343749995</c:v>
                </c:pt>
                <c:pt idx="80">
                  <c:v>32.905703125000002</c:v>
                </c:pt>
                <c:pt idx="81">
                  <c:v>33.045742187500004</c:v>
                </c:pt>
                <c:pt idx="82">
                  <c:v>32.744121093750003</c:v>
                </c:pt>
                <c:pt idx="83">
                  <c:v>33.334218750000005</c:v>
                </c:pt>
                <c:pt idx="84">
                  <c:v>32.767490234375003</c:v>
                </c:pt>
                <c:pt idx="85">
                  <c:v>33.109482421875001</c:v>
                </c:pt>
                <c:pt idx="86">
                  <c:v>32.985332031250003</c:v>
                </c:pt>
                <c:pt idx="87">
                  <c:v>33.047744140624999</c:v>
                </c:pt>
                <c:pt idx="88">
                  <c:v>32.624169921874994</c:v>
                </c:pt>
                <c:pt idx="89">
                  <c:v>33.325908203125003</c:v>
                </c:pt>
                <c:pt idx="90">
                  <c:v>33.063515625000001</c:v>
                </c:pt>
                <c:pt idx="91">
                  <c:v>32.766533203125</c:v>
                </c:pt>
                <c:pt idx="92">
                  <c:v>32.953749999999999</c:v>
                </c:pt>
                <c:pt idx="93">
                  <c:v>33.110361328125002</c:v>
                </c:pt>
                <c:pt idx="94">
                  <c:v>33.094404296875005</c:v>
                </c:pt>
                <c:pt idx="95">
                  <c:v>32.906904296874998</c:v>
                </c:pt>
                <c:pt idx="96">
                  <c:v>33.079892578125005</c:v>
                </c:pt>
                <c:pt idx="97">
                  <c:v>32.833378906249997</c:v>
                </c:pt>
                <c:pt idx="98">
                  <c:v>32.642568359374998</c:v>
                </c:pt>
                <c:pt idx="99">
                  <c:v>33.413388671874998</c:v>
                </c:pt>
                <c:pt idx="100">
                  <c:v>32.782216796874998</c:v>
                </c:pt>
                <c:pt idx="101">
                  <c:v>33.286044921875003</c:v>
                </c:pt>
                <c:pt idx="102">
                  <c:v>32.705166015624997</c:v>
                </c:pt>
                <c:pt idx="103">
                  <c:v>33.062968749999996</c:v>
                </c:pt>
                <c:pt idx="104">
                  <c:v>33.000927734375004</c:v>
                </c:pt>
                <c:pt idx="105">
                  <c:v>32.983837890624997</c:v>
                </c:pt>
                <c:pt idx="106">
                  <c:v>33.053378906249996</c:v>
                </c:pt>
                <c:pt idx="107">
                  <c:v>32.969189453124997</c:v>
                </c:pt>
                <c:pt idx="108">
                  <c:v>32.767207031250003</c:v>
                </c:pt>
                <c:pt idx="109">
                  <c:v>33.443710937500001</c:v>
                </c:pt>
                <c:pt idx="110">
                  <c:v>32.953837890624996</c:v>
                </c:pt>
                <c:pt idx="111">
                  <c:v>32.735683593749997</c:v>
                </c:pt>
                <c:pt idx="112">
                  <c:v>29.729042968750001</c:v>
                </c:pt>
                <c:pt idx="113">
                  <c:v>29.68912109375</c:v>
                </c:pt>
                <c:pt idx="114">
                  <c:v>33.260800781250005</c:v>
                </c:pt>
                <c:pt idx="115">
                  <c:v>18.426923828124998</c:v>
                </c:pt>
                <c:pt idx="116">
                  <c:v>33.008505859374999</c:v>
                </c:pt>
                <c:pt idx="117">
                  <c:v>32.912568359375001</c:v>
                </c:pt>
                <c:pt idx="118">
                  <c:v>33.149384765624994</c:v>
                </c:pt>
                <c:pt idx="119">
                  <c:v>32.968789062500001</c:v>
                </c:pt>
                <c:pt idx="120">
                  <c:v>18.963476562500002</c:v>
                </c:pt>
                <c:pt idx="121">
                  <c:v>0</c:v>
                </c:pt>
                <c:pt idx="122">
                  <c:v>4.9511718750000003E-3</c:v>
                </c:pt>
                <c:pt idx="123">
                  <c:v>7.32421875E-4</c:v>
                </c:pt>
                <c:pt idx="124">
                  <c:v>0</c:v>
                </c:pt>
                <c:pt idx="125">
                  <c:v>5.7617187499999997E-4</c:v>
                </c:pt>
                <c:pt idx="126">
                  <c:v>0</c:v>
                </c:pt>
                <c:pt idx="127">
                  <c:v>0</c:v>
                </c:pt>
                <c:pt idx="128">
                  <c:v>5.7617187499999997E-4</c:v>
                </c:pt>
                <c:pt idx="129">
                  <c:v>0</c:v>
                </c:pt>
                <c:pt idx="130">
                  <c:v>0</c:v>
                </c:pt>
                <c:pt idx="131">
                  <c:v>5.7617187499999997E-4</c:v>
                </c:pt>
                <c:pt idx="132">
                  <c:v>0</c:v>
                </c:pt>
                <c:pt idx="133">
                  <c:v>0</c:v>
                </c:pt>
                <c:pt idx="134">
                  <c:v>5.8593749999999998E-4</c:v>
                </c:pt>
                <c:pt idx="135">
                  <c:v>1.26953125E-4</c:v>
                </c:pt>
              </c:numCache>
            </c:numRef>
          </c:yVal>
          <c:smooth val="0"/>
        </c:ser>
        <c:dLbls>
          <c:showLegendKey val="0"/>
          <c:showVal val="0"/>
          <c:showCatName val="0"/>
          <c:showSerName val="0"/>
          <c:showPercent val="0"/>
          <c:showBubbleSize val="0"/>
        </c:dLbls>
        <c:axId val="120305536"/>
        <c:axId val="120311808"/>
      </c:scatterChart>
      <c:valAx>
        <c:axId val="120305536"/>
        <c:scaling>
          <c:orientation val="minMax"/>
        </c:scaling>
        <c:delete val="0"/>
        <c:axPos val="b"/>
        <c:title>
          <c:tx>
            <c:rich>
              <a:bodyPr/>
              <a:lstStyle/>
              <a:p>
                <a:pPr>
                  <a:defRPr sz="1800"/>
                </a:pPr>
                <a:r>
                  <a:rPr lang="ja-JP" sz="1800"/>
                  <a:t>経過時間</a:t>
                </a:r>
                <a:r>
                  <a:rPr lang="en-US" sz="1800"/>
                  <a:t>[s]</a:t>
                </a:r>
                <a:endParaRPr lang="ja-JP" sz="1800"/>
              </a:p>
            </c:rich>
          </c:tx>
          <c:layout/>
          <c:overlay val="0"/>
        </c:title>
        <c:majorTickMark val="in"/>
        <c:minorTickMark val="none"/>
        <c:tickLblPos val="nextTo"/>
        <c:crossAx val="120311808"/>
        <c:crosses val="autoZero"/>
        <c:crossBetween val="midCat"/>
        <c:majorUnit val="40"/>
        <c:minorUnit val="20"/>
      </c:valAx>
      <c:valAx>
        <c:axId val="120311808"/>
        <c:scaling>
          <c:orientation val="minMax"/>
        </c:scaling>
        <c:delete val="0"/>
        <c:axPos val="l"/>
        <c:title>
          <c:tx>
            <c:rich>
              <a:bodyPr rot="-5400000" vert="horz"/>
              <a:lstStyle/>
              <a:p>
                <a:pPr>
                  <a:defRPr sz="1800"/>
                </a:pPr>
                <a:r>
                  <a:rPr lang="ja-JP" sz="1800" dirty="0"/>
                  <a:t>ネットワーク使用帯域</a:t>
                </a:r>
                <a:r>
                  <a:rPr lang="en-US" sz="1800" dirty="0"/>
                  <a:t>[MB/s]</a:t>
                </a:r>
                <a:endParaRPr lang="ja-JP" sz="1800" dirty="0"/>
              </a:p>
            </c:rich>
          </c:tx>
          <c:layout/>
          <c:overlay val="0"/>
        </c:title>
        <c:numFmt formatCode="General" sourceLinked="1"/>
        <c:majorTickMark val="in"/>
        <c:minorTickMark val="in"/>
        <c:tickLblPos val="nextTo"/>
        <c:txPr>
          <a:bodyPr/>
          <a:lstStyle/>
          <a:p>
            <a:pPr>
              <a:defRPr sz="1800"/>
            </a:pPr>
            <a:endParaRPr lang="ja-JP"/>
          </a:p>
        </c:txPr>
        <c:crossAx val="120305536"/>
        <c:crosses val="autoZero"/>
        <c:crossBetween val="midCat"/>
        <c:minorUnit val="5"/>
      </c:valAx>
      <c:spPr>
        <a:noFill/>
      </c:spPr>
    </c:plotArea>
    <c:legend>
      <c:legendPos val="r"/>
      <c:layout>
        <c:manualLayout>
          <c:xMode val="edge"/>
          <c:yMode val="edge"/>
          <c:x val="0.58709711286089239"/>
          <c:y val="0.34021655080396335"/>
          <c:w val="0.37679177602799652"/>
          <c:h val="0.27493906784222455"/>
        </c:manualLayout>
      </c:layout>
      <c:overlay val="0"/>
      <c:spPr>
        <a:ln>
          <a:solidFill>
            <a:schemeClr val="tx1"/>
          </a:solidFill>
        </a:ln>
      </c:spPr>
      <c:txPr>
        <a:bodyPr/>
        <a:lstStyle/>
        <a:p>
          <a:pPr>
            <a:defRPr sz="1800"/>
          </a:pPr>
          <a:endParaRPr lang="ja-JP"/>
        </a:p>
      </c:txPr>
    </c:legend>
    <c:plotVisOnly val="1"/>
    <c:dispBlanksAs val="gap"/>
    <c:showDLblsOverMax val="0"/>
  </c:chart>
  <c:spPr>
    <a:noFill/>
    <a:ln>
      <a:noFill/>
    </a:ln>
  </c:spPr>
  <c:txPr>
    <a:bodyPr/>
    <a:lstStyle/>
    <a:p>
      <a:pPr>
        <a:defRPr b="0">
          <a:latin typeface="Noto Sans CJK JP DemiLight" pitchFamily="34" charset="-128"/>
          <a:ea typeface="Noto Sans CJK JP DemiLight" pitchFamily="34" charset="-128"/>
        </a:defRPr>
      </a:pPr>
      <a:endParaRPr lang="ja-JP"/>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9825625489995569"/>
          <c:y val="0.29115333159609819"/>
          <c:w val="0.77246906636670409"/>
          <c:h val="0.65607042787026615"/>
        </c:manualLayout>
      </c:layout>
      <c:barChart>
        <c:barDir val="col"/>
        <c:grouping val="clustered"/>
        <c:varyColors val="0"/>
        <c:ser>
          <c:idx val="0"/>
          <c:order val="0"/>
          <c:tx>
            <c:strRef>
              <c:f>'net-sar'!$AH$7</c:f>
              <c:strCache>
                <c:ptCount val="1"/>
                <c:pt idx="0">
                  <c:v>物理マシン間</c:v>
                </c:pt>
              </c:strCache>
            </c:strRef>
          </c:tx>
          <c:spPr>
            <a:solidFill>
              <a:srgbClr val="00B050"/>
            </a:solidFill>
          </c:spPr>
          <c:invertIfNegative val="0"/>
          <c:dPt>
            <c:idx val="0"/>
            <c:invertIfNegative val="0"/>
            <c:bubble3D val="0"/>
          </c:dPt>
          <c:val>
            <c:numRef>
              <c:f>'net-sar'!$AH$9</c:f>
              <c:numCache>
                <c:formatCode>0.00</c:formatCode>
                <c:ptCount val="1"/>
                <c:pt idx="0">
                  <c:v>3.9755076789855952</c:v>
                </c:pt>
              </c:numCache>
            </c:numRef>
          </c:val>
        </c:ser>
        <c:ser>
          <c:idx val="1"/>
          <c:order val="1"/>
          <c:tx>
            <c:strRef>
              <c:f>'net-sar'!$AI$7</c:f>
              <c:strCache>
                <c:ptCount val="1"/>
                <c:pt idx="0">
                  <c:v>VMBeam</c:v>
                </c:pt>
              </c:strCache>
            </c:strRef>
          </c:tx>
          <c:spPr>
            <a:solidFill>
              <a:srgbClr val="0000FF"/>
            </a:solidFill>
          </c:spPr>
          <c:invertIfNegative val="0"/>
          <c:val>
            <c:numRef>
              <c:f>'net-sar'!$AI$9</c:f>
              <c:numCache>
                <c:formatCode>0.00</c:formatCode>
                <c:ptCount val="1"/>
                <c:pt idx="0">
                  <c:v>1.7165508270263606E-2</c:v>
                </c:pt>
              </c:numCache>
            </c:numRef>
          </c:val>
        </c:ser>
        <c:ser>
          <c:idx val="2"/>
          <c:order val="2"/>
          <c:tx>
            <c:strRef>
              <c:f>'net-sar'!$AJ$7</c:f>
              <c:strCache>
                <c:ptCount val="1"/>
                <c:pt idx="0">
                  <c:v>標準ネスト</c:v>
                </c:pt>
              </c:strCache>
            </c:strRef>
          </c:tx>
          <c:spPr>
            <a:solidFill>
              <a:schemeClr val="accent2"/>
            </a:solidFill>
          </c:spPr>
          <c:invertIfNegative val="0"/>
          <c:dLbls>
            <c:dLbl>
              <c:idx val="0"/>
              <c:layout>
                <c:manualLayout>
                  <c:x val="2.7056277056277055E-3"/>
                  <c:y val="4.2647331418792768E-2"/>
                </c:manualLayout>
              </c:layout>
              <c:dLblPos val="outEnd"/>
              <c:showLegendKey val="0"/>
              <c:showVal val="1"/>
              <c:showCatName val="0"/>
              <c:showSerName val="0"/>
              <c:showPercent val="0"/>
              <c:showBubbleSize val="0"/>
            </c:dLbl>
            <c:dLblPos val="outEnd"/>
            <c:showLegendKey val="0"/>
            <c:showVal val="1"/>
            <c:showCatName val="0"/>
            <c:showSerName val="0"/>
            <c:showPercent val="0"/>
            <c:showBubbleSize val="0"/>
            <c:showLeaderLines val="0"/>
          </c:dLbls>
          <c:val>
            <c:numRef>
              <c:f>'net-sar'!$AJ$9</c:f>
              <c:numCache>
                <c:formatCode>0.00</c:formatCode>
                <c:ptCount val="1"/>
                <c:pt idx="0">
                  <c:v>5.4105587577819829</c:v>
                </c:pt>
              </c:numCache>
            </c:numRef>
          </c:val>
        </c:ser>
        <c:ser>
          <c:idx val="3"/>
          <c:order val="3"/>
          <c:tx>
            <c:strRef>
              <c:f>'net-sar'!$AK$7</c:f>
              <c:strCache>
                <c:ptCount val="1"/>
                <c:pt idx="0">
                  <c:v>Xen-Blanket</c:v>
                </c:pt>
              </c:strCache>
            </c:strRef>
          </c:tx>
          <c:invertIfNegative val="0"/>
          <c:val>
            <c:numRef>
              <c:f>'net-sar'!$AK$9</c:f>
              <c:numCache>
                <c:formatCode>0.00</c:formatCode>
                <c:ptCount val="1"/>
                <c:pt idx="0">
                  <c:v>3.8061243534088081</c:v>
                </c:pt>
              </c:numCache>
            </c:numRef>
          </c:val>
        </c:ser>
        <c:dLbls>
          <c:dLblPos val="outEnd"/>
          <c:showLegendKey val="0"/>
          <c:showVal val="1"/>
          <c:showCatName val="0"/>
          <c:showSerName val="0"/>
          <c:showPercent val="0"/>
          <c:showBubbleSize val="0"/>
        </c:dLbls>
        <c:gapWidth val="500"/>
        <c:axId val="119116160"/>
        <c:axId val="119117696"/>
      </c:barChart>
      <c:catAx>
        <c:axId val="119116160"/>
        <c:scaling>
          <c:orientation val="minMax"/>
        </c:scaling>
        <c:delete val="0"/>
        <c:axPos val="b"/>
        <c:majorTickMark val="none"/>
        <c:minorTickMark val="none"/>
        <c:tickLblPos val="none"/>
        <c:crossAx val="119117696"/>
        <c:crosses val="autoZero"/>
        <c:auto val="1"/>
        <c:lblAlgn val="ctr"/>
        <c:lblOffset val="100"/>
        <c:noMultiLvlLbl val="0"/>
      </c:catAx>
      <c:valAx>
        <c:axId val="119117696"/>
        <c:scaling>
          <c:orientation val="minMax"/>
          <c:max val="6"/>
          <c:min val="0"/>
        </c:scaling>
        <c:delete val="0"/>
        <c:axPos val="l"/>
        <c:title>
          <c:tx>
            <c:rich>
              <a:bodyPr rot="-5400000" vert="horz"/>
              <a:lstStyle/>
              <a:p>
                <a:pPr>
                  <a:defRPr/>
                </a:pPr>
                <a:r>
                  <a:rPr lang="ja-JP"/>
                  <a:t>データ転送量</a:t>
                </a:r>
                <a:r>
                  <a:rPr lang="en-US"/>
                  <a:t>[GB]</a:t>
                </a:r>
                <a:endParaRPr lang="ja-JP"/>
              </a:p>
            </c:rich>
          </c:tx>
          <c:layout/>
          <c:overlay val="0"/>
        </c:title>
        <c:numFmt formatCode="General" sourceLinked="0"/>
        <c:majorTickMark val="in"/>
        <c:minorTickMark val="none"/>
        <c:tickLblPos val="nextTo"/>
        <c:crossAx val="119116160"/>
        <c:crosses val="autoZero"/>
        <c:crossBetween val="between"/>
        <c:majorUnit val="1"/>
      </c:valAx>
      <c:spPr>
        <a:noFill/>
      </c:spPr>
    </c:plotArea>
    <c:legend>
      <c:legendPos val="t"/>
      <c:layout>
        <c:manualLayout>
          <c:xMode val="edge"/>
          <c:yMode val="edge"/>
          <c:x val="7.3051948051948049E-2"/>
          <c:y val="4.4836784968796929E-2"/>
          <c:w val="0.90800865800865804"/>
          <c:h val="0.19033537592783131"/>
        </c:manualLayout>
      </c:layout>
      <c:overlay val="0"/>
      <c:spPr>
        <a:ln>
          <a:solidFill>
            <a:schemeClr val="tx1"/>
          </a:solidFill>
        </a:ln>
      </c:spPr>
    </c:legend>
    <c:plotVisOnly val="1"/>
    <c:dispBlanksAs val="gap"/>
    <c:showDLblsOverMax val="0"/>
  </c:chart>
  <c:spPr>
    <a:noFill/>
    <a:ln>
      <a:noFill/>
    </a:ln>
  </c:spPr>
  <c:txPr>
    <a:bodyPr/>
    <a:lstStyle/>
    <a:p>
      <a:pPr>
        <a:defRPr sz="1800" b="0">
          <a:latin typeface="Noto Sans CJK JP DemiLight" pitchFamily="34" charset="-128"/>
          <a:ea typeface="Noto Sans CJK JP DemiLight" pitchFamily="34" charset="-128"/>
        </a:defRPr>
      </a:pPr>
      <a:endParaRPr lang="ja-JP"/>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46742312110634915"/>
          <c:y val="0.35159818843657892"/>
          <c:w val="0.52990346604775429"/>
          <c:h val="0.6056061853693816"/>
        </c:manualLayout>
      </c:layout>
      <c:barChart>
        <c:barDir val="col"/>
        <c:grouping val="clustered"/>
        <c:varyColors val="0"/>
        <c:ser>
          <c:idx val="0"/>
          <c:order val="0"/>
          <c:tx>
            <c:strRef>
              <c:f>page比較!$B$18</c:f>
              <c:strCache>
                <c:ptCount val="1"/>
                <c:pt idx="0">
                  <c:v>物理マシン間（移送元）</c:v>
                </c:pt>
              </c:strCache>
            </c:strRef>
          </c:tx>
          <c:spPr>
            <a:solidFill>
              <a:srgbClr val="00B050"/>
            </a:solidFill>
          </c:spPr>
          <c:invertIfNegative val="0"/>
          <c:val>
            <c:numRef>
              <c:f>page比較!$B$21</c:f>
              <c:numCache>
                <c:formatCode>0.0</c:formatCode>
                <c:ptCount val="1"/>
                <c:pt idx="0">
                  <c:v>23.574943542480469</c:v>
                </c:pt>
              </c:numCache>
            </c:numRef>
          </c:val>
        </c:ser>
        <c:ser>
          <c:idx val="4"/>
          <c:order val="1"/>
          <c:tx>
            <c:strRef>
              <c:f>page比較!$C$18</c:f>
              <c:strCache>
                <c:ptCount val="1"/>
                <c:pt idx="0">
                  <c:v>物理マシン間（移送先）</c:v>
                </c:pt>
              </c:strCache>
            </c:strRef>
          </c:tx>
          <c:spPr>
            <a:solidFill>
              <a:srgbClr val="00B0F0"/>
            </a:solidFill>
          </c:spPr>
          <c:invertIfNegative val="0"/>
          <c:val>
            <c:numRef>
              <c:f>page比較!$C$21</c:f>
              <c:numCache>
                <c:formatCode>0.0</c:formatCode>
                <c:ptCount val="1"/>
                <c:pt idx="0">
                  <c:v>27.504100799560547</c:v>
                </c:pt>
              </c:numCache>
            </c:numRef>
          </c:val>
        </c:ser>
        <c:ser>
          <c:idx val="1"/>
          <c:order val="2"/>
          <c:tx>
            <c:strRef>
              <c:f>page比較!$D$18</c:f>
              <c:strCache>
                <c:ptCount val="1"/>
                <c:pt idx="0">
                  <c:v>VMBeam</c:v>
                </c:pt>
              </c:strCache>
            </c:strRef>
          </c:tx>
          <c:spPr>
            <a:solidFill>
              <a:srgbClr val="0000FF"/>
            </a:solidFill>
          </c:spPr>
          <c:invertIfNegative val="0"/>
          <c:val>
            <c:numRef>
              <c:f>page比較!$D$21</c:f>
              <c:numCache>
                <c:formatCode>0.0</c:formatCode>
                <c:ptCount val="1"/>
                <c:pt idx="0">
                  <c:v>7.67852783203125</c:v>
                </c:pt>
              </c:numCache>
            </c:numRef>
          </c:val>
        </c:ser>
        <c:ser>
          <c:idx val="2"/>
          <c:order val="3"/>
          <c:tx>
            <c:strRef>
              <c:f>page比較!$E$18</c:f>
              <c:strCache>
                <c:ptCount val="1"/>
                <c:pt idx="0">
                  <c:v>標準ネスト</c:v>
                </c:pt>
              </c:strCache>
            </c:strRef>
          </c:tx>
          <c:spPr>
            <a:solidFill>
              <a:schemeClr val="accent2"/>
            </a:solidFill>
          </c:spPr>
          <c:invertIfNegative val="0"/>
          <c:val>
            <c:numRef>
              <c:f>page比較!$E$21</c:f>
              <c:numCache>
                <c:formatCode>0.0</c:formatCode>
                <c:ptCount val="1"/>
                <c:pt idx="0">
                  <c:v>54.636444091796875</c:v>
                </c:pt>
              </c:numCache>
            </c:numRef>
          </c:val>
        </c:ser>
        <c:ser>
          <c:idx val="3"/>
          <c:order val="4"/>
          <c:tx>
            <c:strRef>
              <c:f>page比較!$F$18</c:f>
              <c:strCache>
                <c:ptCount val="1"/>
                <c:pt idx="0">
                  <c:v>Xen-Blanket</c:v>
                </c:pt>
              </c:strCache>
            </c:strRef>
          </c:tx>
          <c:invertIfNegative val="0"/>
          <c:val>
            <c:numRef>
              <c:f>page比較!$F$21</c:f>
              <c:numCache>
                <c:formatCode>0.0</c:formatCode>
                <c:ptCount val="1"/>
                <c:pt idx="0">
                  <c:v>38.695144653320313</c:v>
                </c:pt>
              </c:numCache>
            </c:numRef>
          </c:val>
        </c:ser>
        <c:dLbls>
          <c:dLblPos val="outEnd"/>
          <c:showLegendKey val="0"/>
          <c:showVal val="1"/>
          <c:showCatName val="0"/>
          <c:showSerName val="0"/>
          <c:showPercent val="0"/>
          <c:showBubbleSize val="0"/>
        </c:dLbls>
        <c:gapWidth val="310"/>
        <c:overlap val="-100"/>
        <c:axId val="119204096"/>
        <c:axId val="120328192"/>
      </c:barChart>
      <c:catAx>
        <c:axId val="119204096"/>
        <c:scaling>
          <c:orientation val="minMax"/>
        </c:scaling>
        <c:delete val="0"/>
        <c:axPos val="b"/>
        <c:majorTickMark val="none"/>
        <c:minorTickMark val="none"/>
        <c:tickLblPos val="none"/>
        <c:crossAx val="120328192"/>
        <c:crosses val="autoZero"/>
        <c:auto val="1"/>
        <c:lblAlgn val="ctr"/>
        <c:lblOffset val="100"/>
        <c:noMultiLvlLbl val="0"/>
      </c:catAx>
      <c:valAx>
        <c:axId val="120328192"/>
        <c:scaling>
          <c:orientation val="minMax"/>
          <c:max val="60"/>
          <c:min val="0"/>
        </c:scaling>
        <c:delete val="0"/>
        <c:axPos val="l"/>
        <c:title>
          <c:tx>
            <c:rich>
              <a:bodyPr rot="-5400000" vert="horz"/>
              <a:lstStyle/>
              <a:p>
                <a:pPr>
                  <a:defRPr/>
                </a:pPr>
                <a:r>
                  <a:rPr lang="ja-JP"/>
                  <a:t>メモリアクセス量</a:t>
                </a:r>
                <a:r>
                  <a:rPr lang="en-US"/>
                  <a:t>[GB]</a:t>
                </a:r>
                <a:endParaRPr lang="ja-JP"/>
              </a:p>
            </c:rich>
          </c:tx>
          <c:layout/>
          <c:overlay val="0"/>
        </c:title>
        <c:numFmt formatCode="General" sourceLinked="0"/>
        <c:majorTickMark val="in"/>
        <c:minorTickMark val="none"/>
        <c:tickLblPos val="nextTo"/>
        <c:crossAx val="119204096"/>
        <c:crosses val="autoZero"/>
        <c:crossBetween val="between"/>
        <c:majorUnit val="10"/>
      </c:valAx>
      <c:spPr>
        <a:noFill/>
      </c:spPr>
    </c:plotArea>
    <c:legend>
      <c:legendPos val="t"/>
      <c:layout>
        <c:manualLayout>
          <c:xMode val="edge"/>
          <c:yMode val="edge"/>
          <c:x val="0.24343033727430793"/>
          <c:y val="3.6991260230344776E-2"/>
          <c:w val="0.75244372480578858"/>
          <c:h val="0.23422451971567429"/>
        </c:manualLayout>
      </c:layout>
      <c:overlay val="0"/>
      <c:spPr>
        <a:ln>
          <a:solidFill>
            <a:schemeClr val="tx1"/>
          </a:solidFill>
        </a:ln>
      </c:spPr>
      <c:txPr>
        <a:bodyPr/>
        <a:lstStyle/>
        <a:p>
          <a:pPr>
            <a:defRPr sz="1400"/>
          </a:pPr>
          <a:endParaRPr lang="ja-JP"/>
        </a:p>
      </c:txPr>
    </c:legend>
    <c:plotVisOnly val="1"/>
    <c:dispBlanksAs val="gap"/>
    <c:showDLblsOverMax val="0"/>
  </c:chart>
  <c:spPr>
    <a:noFill/>
    <a:ln>
      <a:noFill/>
    </a:ln>
  </c:spPr>
  <c:txPr>
    <a:bodyPr/>
    <a:lstStyle/>
    <a:p>
      <a:pPr>
        <a:defRPr sz="1800" b="0">
          <a:latin typeface="Noto Sans CJK JP DemiLight" pitchFamily="34" charset="-128"/>
          <a:ea typeface="Noto Sans CJK JP DemiLight" pitchFamily="34" charset="-128"/>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5095363079615046"/>
          <c:y val="0.23546843560592032"/>
          <c:w val="0.67137970253718293"/>
          <c:h val="0.5337258051574516"/>
        </c:manualLayout>
      </c:layout>
      <c:scatterChart>
        <c:scatterStyle val="lineMarker"/>
        <c:varyColors val="0"/>
        <c:ser>
          <c:idx val="2"/>
          <c:order val="0"/>
          <c:tx>
            <c:strRef>
              <c:f>マイグレーション時間!$A$120</c:f>
              <c:strCache>
                <c:ptCount val="1"/>
                <c:pt idx="0">
                  <c:v>物理マシン間</c:v>
                </c:pt>
              </c:strCache>
            </c:strRef>
          </c:tx>
          <c:spPr>
            <a:ln>
              <a:solidFill>
                <a:srgbClr val="00B050"/>
              </a:solidFill>
            </a:ln>
          </c:spPr>
          <c:marker>
            <c:spPr>
              <a:solidFill>
                <a:srgbClr val="00B050"/>
              </a:solidFill>
              <a:ln>
                <a:solidFill>
                  <a:srgbClr val="00B050"/>
                </a:solidFill>
              </a:ln>
            </c:spPr>
          </c:marker>
          <c:xVal>
            <c:numRef>
              <c:f>マイグレーション時間!$B$117:$H$117</c:f>
              <c:numCache>
                <c:formatCode>General</c:formatCode>
                <c:ptCount val="7"/>
                <c:pt idx="0">
                  <c:v>128</c:v>
                </c:pt>
                <c:pt idx="1">
                  <c:v>256</c:v>
                </c:pt>
                <c:pt idx="2">
                  <c:v>512</c:v>
                </c:pt>
                <c:pt idx="3">
                  <c:v>768</c:v>
                </c:pt>
                <c:pt idx="4">
                  <c:v>1024</c:v>
                </c:pt>
                <c:pt idx="5">
                  <c:v>2048</c:v>
                </c:pt>
                <c:pt idx="6">
                  <c:v>4096</c:v>
                </c:pt>
              </c:numCache>
            </c:numRef>
          </c:xVal>
          <c:yVal>
            <c:numRef>
              <c:f>マイグレーション時間!$B$120:$H$120</c:f>
              <c:numCache>
                <c:formatCode>General</c:formatCode>
                <c:ptCount val="7"/>
                <c:pt idx="0">
                  <c:v>8.7170095829999994</c:v>
                </c:pt>
                <c:pt idx="1">
                  <c:v>11.639933059333332</c:v>
                </c:pt>
                <c:pt idx="2">
                  <c:v>17.544567885999999</c:v>
                </c:pt>
                <c:pt idx="3">
                  <c:v>23.313272792999999</c:v>
                </c:pt>
                <c:pt idx="4">
                  <c:v>29.74386504633333</c:v>
                </c:pt>
                <c:pt idx="5">
                  <c:v>52.792125825333336</c:v>
                </c:pt>
                <c:pt idx="6">
                  <c:v>94.836206218333345</c:v>
                </c:pt>
              </c:numCache>
            </c:numRef>
          </c:yVal>
          <c:smooth val="0"/>
        </c:ser>
        <c:ser>
          <c:idx val="0"/>
          <c:order val="1"/>
          <c:tx>
            <c:strRef>
              <c:f>マイグレーション時間!$A$118</c:f>
              <c:strCache>
                <c:ptCount val="1"/>
                <c:pt idx="0">
                  <c:v>VMBeam</c:v>
                </c:pt>
              </c:strCache>
            </c:strRef>
          </c:tx>
          <c:spPr>
            <a:ln>
              <a:solidFill>
                <a:srgbClr val="0000FF"/>
              </a:solidFill>
            </a:ln>
          </c:spPr>
          <c:marker>
            <c:spPr>
              <a:solidFill>
                <a:srgbClr val="0000FF"/>
              </a:solidFill>
              <a:ln>
                <a:solidFill>
                  <a:srgbClr val="0000FF"/>
                </a:solidFill>
              </a:ln>
            </c:spPr>
          </c:marker>
          <c:xVal>
            <c:numRef>
              <c:f>マイグレーション時間!$B$117:$H$117</c:f>
              <c:numCache>
                <c:formatCode>General</c:formatCode>
                <c:ptCount val="7"/>
                <c:pt idx="0">
                  <c:v>128</c:v>
                </c:pt>
                <c:pt idx="1">
                  <c:v>256</c:v>
                </c:pt>
                <c:pt idx="2">
                  <c:v>512</c:v>
                </c:pt>
                <c:pt idx="3">
                  <c:v>768</c:v>
                </c:pt>
                <c:pt idx="4">
                  <c:v>1024</c:v>
                </c:pt>
                <c:pt idx="5">
                  <c:v>2048</c:v>
                </c:pt>
                <c:pt idx="6">
                  <c:v>4096</c:v>
                </c:pt>
              </c:numCache>
            </c:numRef>
          </c:xVal>
          <c:yVal>
            <c:numRef>
              <c:f>マイグレーション時間!$B$118:$H$118</c:f>
              <c:numCache>
                <c:formatCode>General</c:formatCode>
                <c:ptCount val="7"/>
                <c:pt idx="0">
                  <c:v>8.3506389839999997</c:v>
                </c:pt>
                <c:pt idx="1">
                  <c:v>8.8013995620000003</c:v>
                </c:pt>
                <c:pt idx="2">
                  <c:v>9.7677156193333321</c:v>
                </c:pt>
                <c:pt idx="3">
                  <c:v>10.904076280333333</c:v>
                </c:pt>
                <c:pt idx="4">
                  <c:v>11.106431984666665</c:v>
                </c:pt>
                <c:pt idx="5">
                  <c:v>14.353393845333335</c:v>
                </c:pt>
                <c:pt idx="6">
                  <c:v>21.161933347000002</c:v>
                </c:pt>
              </c:numCache>
            </c:numRef>
          </c:yVal>
          <c:smooth val="0"/>
        </c:ser>
        <c:ser>
          <c:idx val="1"/>
          <c:order val="2"/>
          <c:tx>
            <c:strRef>
              <c:f>マイグレーション時間!$A$119</c:f>
              <c:strCache>
                <c:ptCount val="1"/>
                <c:pt idx="0">
                  <c:v>標準ネスト</c:v>
                </c:pt>
              </c:strCache>
            </c:strRef>
          </c:tx>
          <c:xVal>
            <c:numRef>
              <c:f>マイグレーション時間!$B$117:$H$117</c:f>
              <c:numCache>
                <c:formatCode>General</c:formatCode>
                <c:ptCount val="7"/>
                <c:pt idx="0">
                  <c:v>128</c:v>
                </c:pt>
                <c:pt idx="1">
                  <c:v>256</c:v>
                </c:pt>
                <c:pt idx="2">
                  <c:v>512</c:v>
                </c:pt>
                <c:pt idx="3">
                  <c:v>768</c:v>
                </c:pt>
                <c:pt idx="4">
                  <c:v>1024</c:v>
                </c:pt>
                <c:pt idx="5">
                  <c:v>2048</c:v>
                </c:pt>
                <c:pt idx="6">
                  <c:v>4096</c:v>
                </c:pt>
              </c:numCache>
            </c:numRef>
          </c:xVal>
          <c:yVal>
            <c:numRef>
              <c:f>マイグレーション時間!$B$119:$H$119</c:f>
              <c:numCache>
                <c:formatCode>General</c:formatCode>
                <c:ptCount val="7"/>
                <c:pt idx="0">
                  <c:v>18.20223956566667</c:v>
                </c:pt>
                <c:pt idx="1">
                  <c:v>27.749790430333334</c:v>
                </c:pt>
                <c:pt idx="2">
                  <c:v>48.558558977333327</c:v>
                </c:pt>
                <c:pt idx="3">
                  <c:v>62.74390133133334</c:v>
                </c:pt>
                <c:pt idx="4">
                  <c:v>87.952688146</c:v>
                </c:pt>
                <c:pt idx="5">
                  <c:v>167.52000747600002</c:v>
                </c:pt>
                <c:pt idx="6">
                  <c:v>283.38583303299998</c:v>
                </c:pt>
              </c:numCache>
            </c:numRef>
          </c:yVal>
          <c:smooth val="0"/>
        </c:ser>
        <c:ser>
          <c:idx val="3"/>
          <c:order val="3"/>
          <c:tx>
            <c:strRef>
              <c:f>マイグレーション時間!$A$121</c:f>
              <c:strCache>
                <c:ptCount val="1"/>
                <c:pt idx="0">
                  <c:v>Xen-Blanket</c:v>
                </c:pt>
              </c:strCache>
            </c:strRef>
          </c:tx>
          <c:xVal>
            <c:numRef>
              <c:f>マイグレーション時間!$B$117:$H$117</c:f>
              <c:numCache>
                <c:formatCode>General</c:formatCode>
                <c:ptCount val="7"/>
                <c:pt idx="0">
                  <c:v>128</c:v>
                </c:pt>
                <c:pt idx="1">
                  <c:v>256</c:v>
                </c:pt>
                <c:pt idx="2">
                  <c:v>512</c:v>
                </c:pt>
                <c:pt idx="3">
                  <c:v>768</c:v>
                </c:pt>
                <c:pt idx="4">
                  <c:v>1024</c:v>
                </c:pt>
                <c:pt idx="5">
                  <c:v>2048</c:v>
                </c:pt>
                <c:pt idx="6">
                  <c:v>4096</c:v>
                </c:pt>
              </c:numCache>
            </c:numRef>
          </c:xVal>
          <c:yVal>
            <c:numRef>
              <c:f>マイグレーション時間!$B$121:$H$121</c:f>
              <c:numCache>
                <c:formatCode>General</c:formatCode>
                <c:ptCount val="7"/>
                <c:pt idx="0">
                  <c:v>9.7739159939999993</c:v>
                </c:pt>
                <c:pt idx="1">
                  <c:v>14.232591141</c:v>
                </c:pt>
                <c:pt idx="2">
                  <c:v>21.466674010999999</c:v>
                </c:pt>
                <c:pt idx="3">
                  <c:v>29.138378385999999</c:v>
                </c:pt>
                <c:pt idx="4">
                  <c:v>36.666241401000001</c:v>
                </c:pt>
                <c:pt idx="5">
                  <c:v>67.068968437333339</c:v>
                </c:pt>
                <c:pt idx="6">
                  <c:v>121.59105948166666</c:v>
                </c:pt>
              </c:numCache>
            </c:numRef>
          </c:yVal>
          <c:smooth val="0"/>
        </c:ser>
        <c:dLbls>
          <c:showLegendKey val="0"/>
          <c:showVal val="0"/>
          <c:showCatName val="0"/>
          <c:showSerName val="0"/>
          <c:showPercent val="0"/>
          <c:showBubbleSize val="0"/>
        </c:dLbls>
        <c:axId val="122992512"/>
        <c:axId val="123002880"/>
      </c:scatterChart>
      <c:valAx>
        <c:axId val="122992512"/>
        <c:scaling>
          <c:orientation val="minMax"/>
          <c:max val="4096"/>
        </c:scaling>
        <c:delete val="0"/>
        <c:axPos val="b"/>
        <c:title>
          <c:tx>
            <c:rich>
              <a:bodyPr/>
              <a:lstStyle/>
              <a:p>
                <a:pPr>
                  <a:defRPr/>
                </a:pPr>
                <a:r>
                  <a:rPr lang="ja-JP"/>
                  <a:t>メモリサイズ</a:t>
                </a:r>
                <a:r>
                  <a:rPr lang="en-US"/>
                  <a:t>[MB]</a:t>
                </a:r>
                <a:endParaRPr lang="ja-JP"/>
              </a:p>
            </c:rich>
          </c:tx>
          <c:layout/>
          <c:overlay val="0"/>
        </c:title>
        <c:numFmt formatCode="General" sourceLinked="1"/>
        <c:majorTickMark val="in"/>
        <c:minorTickMark val="none"/>
        <c:tickLblPos val="nextTo"/>
        <c:crossAx val="123002880"/>
        <c:crosses val="autoZero"/>
        <c:crossBetween val="midCat"/>
        <c:majorUnit val="1024"/>
      </c:valAx>
      <c:valAx>
        <c:axId val="123002880"/>
        <c:scaling>
          <c:orientation val="minMax"/>
        </c:scaling>
        <c:delete val="0"/>
        <c:axPos val="l"/>
        <c:title>
          <c:tx>
            <c:rich>
              <a:bodyPr rot="-5400000" vert="horz"/>
              <a:lstStyle/>
              <a:p>
                <a:pPr>
                  <a:defRPr/>
                </a:pPr>
                <a:r>
                  <a:rPr lang="ja-JP"/>
                  <a:t>マイグレーション時間</a:t>
                </a:r>
                <a:r>
                  <a:rPr lang="en-US"/>
                  <a:t>[s]</a:t>
                </a:r>
                <a:endParaRPr lang="ja-JP"/>
              </a:p>
            </c:rich>
          </c:tx>
          <c:layout/>
          <c:overlay val="0"/>
        </c:title>
        <c:numFmt formatCode="General" sourceLinked="1"/>
        <c:majorTickMark val="in"/>
        <c:minorTickMark val="none"/>
        <c:tickLblPos val="nextTo"/>
        <c:crossAx val="122992512"/>
        <c:crosses val="autoZero"/>
        <c:crossBetween val="midCat"/>
      </c:valAx>
      <c:spPr>
        <a:noFill/>
      </c:spPr>
    </c:plotArea>
    <c:legend>
      <c:legendPos val="r"/>
      <c:layout>
        <c:manualLayout>
          <c:xMode val="edge"/>
          <c:yMode val="edge"/>
          <c:x val="0.12598600174978128"/>
          <c:y val="3.1055577158093524E-3"/>
          <c:w val="0.82956955380577424"/>
          <c:h val="0.16365504141515141"/>
        </c:manualLayout>
      </c:layout>
      <c:overlay val="0"/>
      <c:spPr>
        <a:ln>
          <a:solidFill>
            <a:schemeClr val="tx1"/>
          </a:solidFill>
        </a:ln>
      </c:spPr>
    </c:legend>
    <c:plotVisOnly val="1"/>
    <c:dispBlanksAs val="gap"/>
    <c:showDLblsOverMax val="0"/>
  </c:chart>
  <c:spPr>
    <a:noFill/>
    <a:ln>
      <a:noFill/>
    </a:ln>
  </c:spPr>
  <c:txPr>
    <a:bodyPr/>
    <a:lstStyle/>
    <a:p>
      <a:pPr>
        <a:defRPr sz="1800" b="0">
          <a:solidFill>
            <a:schemeClr val="tx1">
              <a:lumMod val="85000"/>
              <a:lumOff val="15000"/>
            </a:schemeClr>
          </a:solidFill>
          <a:latin typeface="Noto Sans CJK JP DemiLight" pitchFamily="34" charset="-128"/>
          <a:ea typeface="Noto Sans CJK JP DemiLight" pitchFamily="34" charset="-128"/>
        </a:defRPr>
      </a:pPr>
      <a:endParaRPr lang="ja-JP"/>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3028534463912612"/>
          <c:y val="0.20806156981886706"/>
          <c:w val="0.76971465536087402"/>
          <c:h val="0.73464664333602536"/>
        </c:manualLayout>
      </c:layout>
      <c:barChart>
        <c:barDir val="col"/>
        <c:grouping val="clustered"/>
        <c:varyColors val="0"/>
        <c:ser>
          <c:idx val="0"/>
          <c:order val="0"/>
          <c:tx>
            <c:strRef>
              <c:f>iperf!$C$12</c:f>
              <c:strCache>
                <c:ptCount val="1"/>
                <c:pt idx="0">
                  <c:v>物理マシン間</c:v>
                </c:pt>
              </c:strCache>
            </c:strRef>
          </c:tx>
          <c:spPr>
            <a:solidFill>
              <a:srgbClr val="00B050"/>
            </a:solidFill>
          </c:spPr>
          <c:invertIfNegative val="0"/>
          <c:cat>
            <c:strRef>
              <c:f>iperf!$C$12</c:f>
              <c:strCache>
                <c:ptCount val="1"/>
                <c:pt idx="0">
                  <c:v>物理マシン間</c:v>
                </c:pt>
              </c:strCache>
            </c:strRef>
          </c:cat>
          <c:val>
            <c:numRef>
              <c:f>iperf!$C$19</c:f>
              <c:numCache>
                <c:formatCode>0</c:formatCode>
                <c:ptCount val="1"/>
                <c:pt idx="0">
                  <c:v>433.4</c:v>
                </c:pt>
              </c:numCache>
            </c:numRef>
          </c:val>
        </c:ser>
        <c:ser>
          <c:idx val="1"/>
          <c:order val="1"/>
          <c:tx>
            <c:strRef>
              <c:f>iperf!$D$12</c:f>
              <c:strCache>
                <c:ptCount val="1"/>
                <c:pt idx="0">
                  <c:v>標準ネスト</c:v>
                </c:pt>
              </c:strCache>
            </c:strRef>
          </c:tx>
          <c:invertIfNegative val="0"/>
          <c:val>
            <c:numRef>
              <c:f>iperf!$D$19</c:f>
              <c:numCache>
                <c:formatCode>0</c:formatCode>
                <c:ptCount val="1"/>
                <c:pt idx="0">
                  <c:v>81.84</c:v>
                </c:pt>
              </c:numCache>
            </c:numRef>
          </c:val>
        </c:ser>
        <c:ser>
          <c:idx val="2"/>
          <c:order val="2"/>
          <c:tx>
            <c:strRef>
              <c:f>iperf!$E$12</c:f>
              <c:strCache>
                <c:ptCount val="1"/>
                <c:pt idx="0">
                  <c:v>Xen-Blanket</c:v>
                </c:pt>
              </c:strCache>
            </c:strRef>
          </c:tx>
          <c:spPr>
            <a:solidFill>
              <a:schemeClr val="accent4"/>
            </a:solidFill>
          </c:spPr>
          <c:invertIfNegative val="0"/>
          <c:val>
            <c:numRef>
              <c:f>iperf!$E$19</c:f>
              <c:numCache>
                <c:formatCode>0</c:formatCode>
                <c:ptCount val="1"/>
                <c:pt idx="0">
                  <c:v>328.4</c:v>
                </c:pt>
              </c:numCache>
            </c:numRef>
          </c:val>
        </c:ser>
        <c:dLbls>
          <c:dLblPos val="outEnd"/>
          <c:showLegendKey val="0"/>
          <c:showVal val="1"/>
          <c:showCatName val="0"/>
          <c:showSerName val="0"/>
          <c:showPercent val="0"/>
          <c:showBubbleSize val="0"/>
        </c:dLbls>
        <c:gapWidth val="160"/>
        <c:overlap val="-90"/>
        <c:axId val="120078720"/>
        <c:axId val="120080256"/>
      </c:barChart>
      <c:catAx>
        <c:axId val="120078720"/>
        <c:scaling>
          <c:orientation val="minMax"/>
        </c:scaling>
        <c:delete val="0"/>
        <c:axPos val="b"/>
        <c:majorTickMark val="none"/>
        <c:minorTickMark val="none"/>
        <c:tickLblPos val="none"/>
        <c:crossAx val="120080256"/>
        <c:crosses val="autoZero"/>
        <c:auto val="1"/>
        <c:lblAlgn val="ctr"/>
        <c:lblOffset val="100"/>
        <c:noMultiLvlLbl val="0"/>
      </c:catAx>
      <c:valAx>
        <c:axId val="120080256"/>
        <c:scaling>
          <c:orientation val="minMax"/>
          <c:max val="500"/>
          <c:min val="0"/>
        </c:scaling>
        <c:delete val="0"/>
        <c:axPos val="l"/>
        <c:title>
          <c:tx>
            <c:rich>
              <a:bodyPr rot="-5400000" vert="horz"/>
              <a:lstStyle/>
              <a:p>
                <a:pPr>
                  <a:defRPr/>
                </a:pPr>
                <a:r>
                  <a:rPr lang="ja-JP"/>
                  <a:t>スループット</a:t>
                </a:r>
                <a:r>
                  <a:rPr lang="en-US"/>
                  <a:t>[Mbps]</a:t>
                </a:r>
                <a:endParaRPr lang="ja-JP"/>
              </a:p>
            </c:rich>
          </c:tx>
          <c:layout/>
          <c:overlay val="0"/>
        </c:title>
        <c:numFmt formatCode="0" sourceLinked="1"/>
        <c:majorTickMark val="in"/>
        <c:minorTickMark val="none"/>
        <c:tickLblPos val="nextTo"/>
        <c:crossAx val="120078720"/>
        <c:crosses val="autoZero"/>
        <c:crossBetween val="between"/>
        <c:majorUnit val="100"/>
      </c:valAx>
      <c:spPr>
        <a:noFill/>
      </c:spPr>
    </c:plotArea>
    <c:legend>
      <c:legendPos val="r"/>
      <c:layout>
        <c:manualLayout>
          <c:xMode val="edge"/>
          <c:yMode val="edge"/>
          <c:x val="0.57981393644433776"/>
          <c:y val="0"/>
          <c:w val="0.39458406951198971"/>
          <c:h val="0.31634118647275311"/>
        </c:manualLayout>
      </c:layout>
      <c:overlay val="0"/>
      <c:spPr>
        <a:ln>
          <a:solidFill>
            <a:schemeClr val="tx1"/>
          </a:solidFill>
        </a:ln>
      </c:spPr>
    </c:legend>
    <c:plotVisOnly val="1"/>
    <c:dispBlanksAs val="gap"/>
    <c:showDLblsOverMax val="0"/>
  </c:chart>
  <c:spPr>
    <a:noFill/>
    <a:ln>
      <a:noFill/>
    </a:ln>
  </c:spPr>
  <c:txPr>
    <a:bodyPr/>
    <a:lstStyle/>
    <a:p>
      <a:pPr>
        <a:defRPr sz="1800" b="0">
          <a:latin typeface="Noto Sans CJK JP DemiLight" pitchFamily="34" charset="-128"/>
          <a:ea typeface="Noto Sans CJK JP DemiLight" pitchFamily="34" charset="-128"/>
        </a:defRPr>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192594050743657"/>
          <c:y val="0.20225016150468875"/>
          <c:w val="0.70918503937007871"/>
          <c:h val="0.59526307776502196"/>
        </c:manualLayout>
      </c:layout>
      <c:scatterChart>
        <c:scatterStyle val="lineMarker"/>
        <c:varyColors val="0"/>
        <c:ser>
          <c:idx val="2"/>
          <c:order val="0"/>
          <c:tx>
            <c:v>物理マシン間</c:v>
          </c:tx>
          <c:spPr>
            <a:ln>
              <a:solidFill>
                <a:srgbClr val="00B050"/>
              </a:solidFill>
            </a:ln>
          </c:spPr>
          <c:marker>
            <c:spPr>
              <a:solidFill>
                <a:srgbClr val="00B050"/>
              </a:solidFill>
              <a:ln>
                <a:solidFill>
                  <a:srgbClr val="00B050"/>
                </a:solidFill>
              </a:ln>
            </c:spPr>
          </c:marker>
          <c:xVal>
            <c:numRef>
              <c:f>ダウンタイム!$L$75:$R$75</c:f>
              <c:numCache>
                <c:formatCode>General</c:formatCode>
                <c:ptCount val="7"/>
                <c:pt idx="0">
                  <c:v>128</c:v>
                </c:pt>
                <c:pt idx="1">
                  <c:v>256</c:v>
                </c:pt>
                <c:pt idx="2">
                  <c:v>512</c:v>
                </c:pt>
                <c:pt idx="3">
                  <c:v>768</c:v>
                </c:pt>
                <c:pt idx="4">
                  <c:v>1024</c:v>
                </c:pt>
                <c:pt idx="5">
                  <c:v>2048</c:v>
                </c:pt>
                <c:pt idx="6">
                  <c:v>4096</c:v>
                </c:pt>
              </c:numCache>
            </c:numRef>
          </c:xVal>
          <c:yVal>
            <c:numRef>
              <c:f>ダウンタイム!$L$78:$R$78</c:f>
              <c:numCache>
                <c:formatCode>General</c:formatCode>
                <c:ptCount val="7"/>
                <c:pt idx="0">
                  <c:v>0.41949001948038739</c:v>
                </c:pt>
                <c:pt idx="1">
                  <c:v>0.42910003662109375</c:v>
                </c:pt>
                <c:pt idx="2">
                  <c:v>0.44416332244873047</c:v>
                </c:pt>
                <c:pt idx="3">
                  <c:v>0.4486566384633382</c:v>
                </c:pt>
                <c:pt idx="4">
                  <c:v>0.4177066485087077</c:v>
                </c:pt>
                <c:pt idx="5">
                  <c:v>0.42755993207295734</c:v>
                </c:pt>
                <c:pt idx="6">
                  <c:v>0.45683670043945313</c:v>
                </c:pt>
              </c:numCache>
            </c:numRef>
          </c:yVal>
          <c:smooth val="0"/>
        </c:ser>
        <c:ser>
          <c:idx val="0"/>
          <c:order val="1"/>
          <c:tx>
            <c:v>VMBeam</c:v>
          </c:tx>
          <c:spPr>
            <a:ln>
              <a:solidFill>
                <a:srgbClr val="0000FF"/>
              </a:solidFill>
            </a:ln>
          </c:spPr>
          <c:marker>
            <c:spPr>
              <a:solidFill>
                <a:srgbClr val="0000FF"/>
              </a:solidFill>
              <a:ln>
                <a:solidFill>
                  <a:srgbClr val="0000FF"/>
                </a:solidFill>
              </a:ln>
            </c:spPr>
          </c:marker>
          <c:xVal>
            <c:numRef>
              <c:f>(ダウンタイム!$B$35:$G$35,ダウンタイム!$J$35)</c:f>
              <c:numCache>
                <c:formatCode>General</c:formatCode>
                <c:ptCount val="7"/>
                <c:pt idx="0">
                  <c:v>128</c:v>
                </c:pt>
                <c:pt idx="1">
                  <c:v>256</c:v>
                </c:pt>
                <c:pt idx="2">
                  <c:v>512</c:v>
                </c:pt>
                <c:pt idx="3">
                  <c:v>768</c:v>
                </c:pt>
                <c:pt idx="4">
                  <c:v>1024</c:v>
                </c:pt>
                <c:pt idx="5">
                  <c:v>2048</c:v>
                </c:pt>
                <c:pt idx="6">
                  <c:v>4096</c:v>
                </c:pt>
              </c:numCache>
            </c:numRef>
          </c:xVal>
          <c:yVal>
            <c:numRef>
              <c:f>(ダウンタイム!$B$41:$G$41,ダウンタイム!$J$41)</c:f>
              <c:numCache>
                <c:formatCode>General</c:formatCode>
                <c:ptCount val="7"/>
                <c:pt idx="0">
                  <c:v>0.59103866666666671</c:v>
                </c:pt>
                <c:pt idx="1">
                  <c:v>0.59871466666666684</c:v>
                </c:pt>
                <c:pt idx="2">
                  <c:v>0.61259033333333346</c:v>
                </c:pt>
                <c:pt idx="3">
                  <c:v>0.60325033333333045</c:v>
                </c:pt>
                <c:pt idx="4">
                  <c:v>0.59613399999999994</c:v>
                </c:pt>
                <c:pt idx="5">
                  <c:v>0.59158866666666654</c:v>
                </c:pt>
                <c:pt idx="6">
                  <c:v>0.59502500000000014</c:v>
                </c:pt>
              </c:numCache>
            </c:numRef>
          </c:yVal>
          <c:smooth val="0"/>
        </c:ser>
        <c:ser>
          <c:idx val="1"/>
          <c:order val="2"/>
          <c:tx>
            <c:v>標準ネスト</c:v>
          </c:tx>
          <c:xVal>
            <c:numRef>
              <c:f>ダウンタイム!$L$75:$R$75</c:f>
              <c:numCache>
                <c:formatCode>General</c:formatCode>
                <c:ptCount val="7"/>
                <c:pt idx="0">
                  <c:v>128</c:v>
                </c:pt>
                <c:pt idx="1">
                  <c:v>256</c:v>
                </c:pt>
                <c:pt idx="2">
                  <c:v>512</c:v>
                </c:pt>
                <c:pt idx="3">
                  <c:v>768</c:v>
                </c:pt>
                <c:pt idx="4">
                  <c:v>1024</c:v>
                </c:pt>
                <c:pt idx="5">
                  <c:v>2048</c:v>
                </c:pt>
                <c:pt idx="6">
                  <c:v>4096</c:v>
                </c:pt>
              </c:numCache>
            </c:numRef>
          </c:xVal>
          <c:yVal>
            <c:numRef>
              <c:f>ダウンタイム!$L$77:$R$77</c:f>
              <c:numCache>
                <c:formatCode>General</c:formatCode>
                <c:ptCount val="7"/>
                <c:pt idx="0">
                  <c:v>0.70735335350036621</c:v>
                </c:pt>
                <c:pt idx="1">
                  <c:v>0.78872323036193848</c:v>
                </c:pt>
                <c:pt idx="2">
                  <c:v>0.72337007522583008</c:v>
                </c:pt>
                <c:pt idx="3">
                  <c:v>0.75227673848470056</c:v>
                </c:pt>
                <c:pt idx="4">
                  <c:v>0.6871399084726969</c:v>
                </c:pt>
                <c:pt idx="5">
                  <c:v>0.75548664728800452</c:v>
                </c:pt>
                <c:pt idx="6">
                  <c:v>0.85892001787821448</c:v>
                </c:pt>
              </c:numCache>
            </c:numRef>
          </c:yVal>
          <c:smooth val="0"/>
        </c:ser>
        <c:ser>
          <c:idx val="3"/>
          <c:order val="3"/>
          <c:tx>
            <c:v>Xen-Blanket</c:v>
          </c:tx>
          <c:xVal>
            <c:numRef>
              <c:f>ダウンタイム!$B$68:$I$68</c:f>
              <c:numCache>
                <c:formatCode>General</c:formatCode>
                <c:ptCount val="8"/>
                <c:pt idx="0">
                  <c:v>128</c:v>
                </c:pt>
                <c:pt idx="1">
                  <c:v>256</c:v>
                </c:pt>
                <c:pt idx="2">
                  <c:v>512</c:v>
                </c:pt>
                <c:pt idx="3">
                  <c:v>768</c:v>
                </c:pt>
                <c:pt idx="4">
                  <c:v>1024</c:v>
                </c:pt>
                <c:pt idx="5">
                  <c:v>2048</c:v>
                </c:pt>
                <c:pt idx="6">
                  <c:v>3072</c:v>
                </c:pt>
                <c:pt idx="7">
                  <c:v>4096</c:v>
                </c:pt>
              </c:numCache>
            </c:numRef>
          </c:xVal>
          <c:yVal>
            <c:numRef>
              <c:f>ダウンタイム!$B$74:$I$74</c:f>
              <c:numCache>
                <c:formatCode>General</c:formatCode>
                <c:ptCount val="8"/>
                <c:pt idx="0">
                  <c:v>0.99785995483398438</c:v>
                </c:pt>
                <c:pt idx="1">
                  <c:v>1.0695333480834961</c:v>
                </c:pt>
                <c:pt idx="2">
                  <c:v>1.111406644185384</c:v>
                </c:pt>
                <c:pt idx="3">
                  <c:v>1.1522866884867351</c:v>
                </c:pt>
                <c:pt idx="4">
                  <c:v>1.0250233014424641</c:v>
                </c:pt>
                <c:pt idx="5">
                  <c:v>1.0574533144632976</c:v>
                </c:pt>
                <c:pt idx="6">
                  <c:v>1.3087432384490967</c:v>
                </c:pt>
                <c:pt idx="7">
                  <c:v>1.3874533971150715</c:v>
                </c:pt>
              </c:numCache>
            </c:numRef>
          </c:yVal>
          <c:smooth val="0"/>
        </c:ser>
        <c:dLbls>
          <c:showLegendKey val="0"/>
          <c:showVal val="0"/>
          <c:showCatName val="0"/>
          <c:showSerName val="0"/>
          <c:showPercent val="0"/>
          <c:showBubbleSize val="0"/>
        </c:dLbls>
        <c:axId val="119929088"/>
        <c:axId val="120004992"/>
      </c:scatterChart>
      <c:valAx>
        <c:axId val="119929088"/>
        <c:scaling>
          <c:orientation val="minMax"/>
          <c:max val="4096"/>
        </c:scaling>
        <c:delete val="0"/>
        <c:axPos val="b"/>
        <c:title>
          <c:tx>
            <c:rich>
              <a:bodyPr/>
              <a:lstStyle/>
              <a:p>
                <a:pPr>
                  <a:defRPr/>
                </a:pPr>
                <a:r>
                  <a:rPr lang="ja-JP"/>
                  <a:t>メモリサイズ</a:t>
                </a:r>
                <a:r>
                  <a:rPr lang="en-US"/>
                  <a:t>[MB]</a:t>
                </a:r>
                <a:endParaRPr lang="ja-JP"/>
              </a:p>
            </c:rich>
          </c:tx>
          <c:layout/>
          <c:overlay val="0"/>
        </c:title>
        <c:numFmt formatCode="General" sourceLinked="1"/>
        <c:majorTickMark val="in"/>
        <c:minorTickMark val="in"/>
        <c:tickLblPos val="nextTo"/>
        <c:crossAx val="120004992"/>
        <c:crosses val="autoZero"/>
        <c:crossBetween val="midCat"/>
        <c:majorUnit val="1024"/>
        <c:minorUnit val="512"/>
      </c:valAx>
      <c:valAx>
        <c:axId val="120004992"/>
        <c:scaling>
          <c:orientation val="minMax"/>
        </c:scaling>
        <c:delete val="0"/>
        <c:axPos val="l"/>
        <c:title>
          <c:tx>
            <c:rich>
              <a:bodyPr rot="-5400000" vert="horz"/>
              <a:lstStyle/>
              <a:p>
                <a:pPr>
                  <a:defRPr/>
                </a:pPr>
                <a:r>
                  <a:rPr lang="ja-JP"/>
                  <a:t>ダウンタイム</a:t>
                </a:r>
                <a:r>
                  <a:rPr lang="en-US"/>
                  <a:t>[s]</a:t>
                </a:r>
                <a:endParaRPr lang="ja-JP"/>
              </a:p>
            </c:rich>
          </c:tx>
          <c:layout/>
          <c:overlay val="0"/>
        </c:title>
        <c:numFmt formatCode="0.0" sourceLinked="0"/>
        <c:majorTickMark val="in"/>
        <c:minorTickMark val="in"/>
        <c:tickLblPos val="nextTo"/>
        <c:crossAx val="119929088"/>
        <c:crosses val="autoZero"/>
        <c:crossBetween val="midCat"/>
        <c:minorUnit val="0.1"/>
      </c:valAx>
      <c:spPr>
        <a:noFill/>
      </c:spPr>
    </c:plotArea>
    <c:legend>
      <c:legendPos val="r"/>
      <c:layout>
        <c:manualLayout>
          <c:xMode val="edge"/>
          <c:yMode val="edge"/>
          <c:x val="0.20376377952755909"/>
          <c:y val="1.2295444539084134E-3"/>
          <c:w val="0.77956955380577431"/>
          <c:h val="0.16513678329526474"/>
        </c:manualLayout>
      </c:layout>
      <c:overlay val="0"/>
      <c:spPr>
        <a:ln>
          <a:solidFill>
            <a:schemeClr val="tx1"/>
          </a:solidFill>
        </a:ln>
      </c:spPr>
    </c:legend>
    <c:plotVisOnly val="1"/>
    <c:dispBlanksAs val="gap"/>
    <c:showDLblsOverMax val="0"/>
  </c:chart>
  <c:spPr>
    <a:noFill/>
    <a:ln>
      <a:noFill/>
    </a:ln>
  </c:spPr>
  <c:txPr>
    <a:bodyPr/>
    <a:lstStyle/>
    <a:p>
      <a:pPr>
        <a:defRPr sz="1800" b="0">
          <a:latin typeface="Noto Sans CJK JP DemiLight" pitchFamily="34" charset="-128"/>
          <a:ea typeface="Noto Sans CJK JP DemiLight" pitchFamily="34" charset="-128"/>
        </a:defRPr>
      </a:pPr>
      <a:endParaRPr lang="ja-JP"/>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66272965879265"/>
          <c:y val="5.1400554097404488E-2"/>
          <c:w val="0.87765179352580924"/>
          <c:h val="0.83242818606007585"/>
        </c:manualLayout>
      </c:layout>
      <c:barChart>
        <c:barDir val="col"/>
        <c:grouping val="clustered"/>
        <c:varyColors val="0"/>
        <c:ser>
          <c:idx val="0"/>
          <c:order val="0"/>
          <c:tx>
            <c:v>アイドル時</c:v>
          </c:tx>
          <c:spPr>
            <a:solidFill>
              <a:schemeClr val="bg2">
                <a:lumMod val="50000"/>
              </a:schemeClr>
            </a:solidFill>
          </c:spPr>
          <c:invertIfNegative val="0"/>
          <c:cat>
            <c:strRef>
              <c:f>マイグレーション時間!$J$118:$J$121</c:f>
              <c:strCache>
                <c:ptCount val="4"/>
                <c:pt idx="0">
                  <c:v>物理マシン間</c:v>
                </c:pt>
                <c:pt idx="1">
                  <c:v>VMBeam</c:v>
                </c:pt>
                <c:pt idx="2">
                  <c:v>標準ネスト</c:v>
                </c:pt>
                <c:pt idx="3">
                  <c:v>Xen-Blanket</c:v>
                </c:pt>
              </c:strCache>
            </c:strRef>
          </c:cat>
          <c:val>
            <c:numRef>
              <c:f>マイグレーション時間!$L$118:$L$121</c:f>
              <c:numCache>
                <c:formatCode>0.0</c:formatCode>
                <c:ptCount val="4"/>
                <c:pt idx="0">
                  <c:v>29.74386504633333</c:v>
                </c:pt>
                <c:pt idx="1">
                  <c:v>11.106431984666665</c:v>
                </c:pt>
                <c:pt idx="2">
                  <c:v>87.952688146</c:v>
                </c:pt>
                <c:pt idx="3">
                  <c:v>36.666241401000001</c:v>
                </c:pt>
              </c:numCache>
            </c:numRef>
          </c:val>
        </c:ser>
        <c:ser>
          <c:idx val="1"/>
          <c:order val="1"/>
          <c:tx>
            <c:v>メモリ書き込み時</c:v>
          </c:tx>
          <c:spPr>
            <a:solidFill>
              <a:srgbClr val="C00000"/>
            </a:solidFill>
          </c:spPr>
          <c:invertIfNegative val="0"/>
          <c:cat>
            <c:strRef>
              <c:f>マイグレーション時間!$J$118:$J$121</c:f>
              <c:strCache>
                <c:ptCount val="4"/>
                <c:pt idx="0">
                  <c:v>物理マシン間</c:v>
                </c:pt>
                <c:pt idx="1">
                  <c:v>VMBeam</c:v>
                </c:pt>
                <c:pt idx="2">
                  <c:v>標準ネスト</c:v>
                </c:pt>
                <c:pt idx="3">
                  <c:v>Xen-Blanket</c:v>
                </c:pt>
              </c:strCache>
            </c:strRef>
          </c:cat>
          <c:val>
            <c:numRef>
              <c:f>マイグレーション時間!$K$118:$K$121</c:f>
              <c:numCache>
                <c:formatCode>0.0</c:formatCode>
                <c:ptCount val="4"/>
                <c:pt idx="0">
                  <c:v>42.349087976</c:v>
                </c:pt>
                <c:pt idx="1">
                  <c:v>11.41168841</c:v>
                </c:pt>
                <c:pt idx="2">
                  <c:v>470.44839384400001</c:v>
                </c:pt>
                <c:pt idx="3">
                  <c:v>52.171589032</c:v>
                </c:pt>
              </c:numCache>
            </c:numRef>
          </c:val>
        </c:ser>
        <c:dLbls>
          <c:dLblPos val="outEnd"/>
          <c:showLegendKey val="0"/>
          <c:showVal val="1"/>
          <c:showCatName val="0"/>
          <c:showSerName val="0"/>
          <c:showPercent val="0"/>
          <c:showBubbleSize val="0"/>
        </c:dLbls>
        <c:gapWidth val="150"/>
        <c:axId val="120391936"/>
        <c:axId val="120397824"/>
      </c:barChart>
      <c:catAx>
        <c:axId val="120391936"/>
        <c:scaling>
          <c:orientation val="minMax"/>
        </c:scaling>
        <c:delete val="0"/>
        <c:axPos val="b"/>
        <c:majorTickMark val="none"/>
        <c:minorTickMark val="none"/>
        <c:tickLblPos val="nextTo"/>
        <c:crossAx val="120397824"/>
        <c:crosses val="autoZero"/>
        <c:auto val="1"/>
        <c:lblAlgn val="ctr"/>
        <c:lblOffset val="100"/>
        <c:noMultiLvlLbl val="0"/>
      </c:catAx>
      <c:valAx>
        <c:axId val="120397824"/>
        <c:scaling>
          <c:orientation val="minMax"/>
          <c:max val="480"/>
          <c:min val="330"/>
        </c:scaling>
        <c:delete val="0"/>
        <c:axPos val="l"/>
        <c:title>
          <c:tx>
            <c:rich>
              <a:bodyPr rot="-5400000" vert="horz"/>
              <a:lstStyle/>
              <a:p>
                <a:pPr>
                  <a:defRPr/>
                </a:pPr>
                <a:r>
                  <a:rPr lang="ja-JP"/>
                  <a:t>マイグレーション時間</a:t>
                </a:r>
                <a:r>
                  <a:rPr lang="en-US"/>
                  <a:t>[s]</a:t>
                </a:r>
                <a:endParaRPr lang="ja-JP"/>
              </a:p>
            </c:rich>
          </c:tx>
          <c:layout/>
          <c:overlay val="0"/>
        </c:title>
        <c:numFmt formatCode="[&gt;=465]General;" sourceLinked="0"/>
        <c:majorTickMark val="in"/>
        <c:minorTickMark val="none"/>
        <c:tickLblPos val="nextTo"/>
        <c:crossAx val="120391936"/>
        <c:crosses val="autoZero"/>
        <c:crossBetween val="between"/>
        <c:majorUnit val="15"/>
      </c:valAx>
      <c:spPr>
        <a:noFill/>
      </c:spPr>
    </c:plotArea>
    <c:legend>
      <c:legendPos val="r"/>
      <c:layout>
        <c:manualLayout>
          <c:xMode val="edge"/>
          <c:yMode val="edge"/>
          <c:x val="0.1553902012248469"/>
          <c:y val="4.1282808398950134E-2"/>
          <c:w val="0.24738757655293089"/>
          <c:h val="0.16743438320209975"/>
        </c:manualLayout>
      </c:layout>
      <c:overlay val="0"/>
      <c:spPr>
        <a:ln>
          <a:solidFill>
            <a:schemeClr val="tx1"/>
          </a:solidFill>
        </a:ln>
      </c:spPr>
    </c:legend>
    <c:plotVisOnly val="1"/>
    <c:dispBlanksAs val="gap"/>
    <c:showDLblsOverMax val="0"/>
  </c:chart>
  <c:spPr>
    <a:noFill/>
    <a:ln>
      <a:noFill/>
    </a:ln>
  </c:spPr>
  <c:txPr>
    <a:bodyPr/>
    <a:lstStyle/>
    <a:p>
      <a:pPr>
        <a:defRPr b="0"/>
      </a:pPr>
      <a:endParaRPr lang="ja-JP"/>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66272965879265"/>
          <c:y val="5.1400554097404488E-2"/>
          <c:w val="0.87765179352580924"/>
          <c:h val="0.83242818606007585"/>
        </c:manualLayout>
      </c:layout>
      <c:barChart>
        <c:barDir val="col"/>
        <c:grouping val="clustered"/>
        <c:varyColors val="0"/>
        <c:ser>
          <c:idx val="0"/>
          <c:order val="0"/>
          <c:tx>
            <c:v>アイドル時</c:v>
          </c:tx>
          <c:spPr>
            <a:solidFill>
              <a:schemeClr val="bg2">
                <a:lumMod val="50000"/>
              </a:schemeClr>
            </a:solidFill>
          </c:spPr>
          <c:invertIfNegative val="0"/>
          <c:cat>
            <c:strRef>
              <c:f>マイグレーション時間!$J$118:$J$121</c:f>
              <c:strCache>
                <c:ptCount val="4"/>
                <c:pt idx="0">
                  <c:v>物理マシン間</c:v>
                </c:pt>
                <c:pt idx="1">
                  <c:v>VMBeam</c:v>
                </c:pt>
                <c:pt idx="2">
                  <c:v>標準ネスト</c:v>
                </c:pt>
                <c:pt idx="3">
                  <c:v>Xen-Blanket</c:v>
                </c:pt>
              </c:strCache>
            </c:strRef>
          </c:cat>
          <c:val>
            <c:numRef>
              <c:f>マイグレーション時間!$L$118:$L$121</c:f>
              <c:numCache>
                <c:formatCode>0.0</c:formatCode>
                <c:ptCount val="4"/>
                <c:pt idx="0">
                  <c:v>29.74386504633333</c:v>
                </c:pt>
                <c:pt idx="1">
                  <c:v>11.106431984666665</c:v>
                </c:pt>
                <c:pt idx="2">
                  <c:v>87.952688146</c:v>
                </c:pt>
                <c:pt idx="3">
                  <c:v>36.666241401000001</c:v>
                </c:pt>
              </c:numCache>
            </c:numRef>
          </c:val>
        </c:ser>
        <c:ser>
          <c:idx val="1"/>
          <c:order val="1"/>
          <c:tx>
            <c:v>メモリ書き込み時</c:v>
          </c:tx>
          <c:spPr>
            <a:solidFill>
              <a:srgbClr val="C00000"/>
            </a:solidFill>
          </c:spPr>
          <c:invertIfNegative val="0"/>
          <c:dLbls>
            <c:dLbl>
              <c:idx val="2"/>
              <c:delete val="1"/>
            </c:dLbl>
            <c:dLblPos val="outEnd"/>
            <c:showLegendKey val="0"/>
            <c:showVal val="1"/>
            <c:showCatName val="0"/>
            <c:showSerName val="0"/>
            <c:showPercent val="0"/>
            <c:showBubbleSize val="0"/>
            <c:showLeaderLines val="0"/>
          </c:dLbls>
          <c:cat>
            <c:strRef>
              <c:f>マイグレーション時間!$J$118:$J$121</c:f>
              <c:strCache>
                <c:ptCount val="4"/>
                <c:pt idx="0">
                  <c:v>物理マシン間</c:v>
                </c:pt>
                <c:pt idx="1">
                  <c:v>VMBeam</c:v>
                </c:pt>
                <c:pt idx="2">
                  <c:v>標準ネスト</c:v>
                </c:pt>
                <c:pt idx="3">
                  <c:v>Xen-Blanket</c:v>
                </c:pt>
              </c:strCache>
            </c:strRef>
          </c:cat>
          <c:val>
            <c:numRef>
              <c:f>マイグレーション時間!$R$118:$R$121</c:f>
              <c:numCache>
                <c:formatCode>0.0</c:formatCode>
                <c:ptCount val="4"/>
                <c:pt idx="0">
                  <c:v>42.349087976</c:v>
                </c:pt>
                <c:pt idx="1">
                  <c:v>11.41168841</c:v>
                </c:pt>
                <c:pt idx="2">
                  <c:v>0</c:v>
                </c:pt>
                <c:pt idx="3">
                  <c:v>52.171589032</c:v>
                </c:pt>
              </c:numCache>
            </c:numRef>
          </c:val>
        </c:ser>
        <c:dLbls>
          <c:dLblPos val="outEnd"/>
          <c:showLegendKey val="0"/>
          <c:showVal val="1"/>
          <c:showCatName val="0"/>
          <c:showSerName val="0"/>
          <c:showPercent val="0"/>
          <c:showBubbleSize val="0"/>
        </c:dLbls>
        <c:gapWidth val="150"/>
        <c:axId val="120413184"/>
        <c:axId val="120429568"/>
      </c:barChart>
      <c:catAx>
        <c:axId val="120413184"/>
        <c:scaling>
          <c:orientation val="minMax"/>
        </c:scaling>
        <c:delete val="0"/>
        <c:axPos val="b"/>
        <c:majorTickMark val="none"/>
        <c:minorTickMark val="none"/>
        <c:tickLblPos val="none"/>
        <c:crossAx val="120429568"/>
        <c:crosses val="autoZero"/>
        <c:auto val="1"/>
        <c:lblAlgn val="ctr"/>
        <c:lblOffset val="100"/>
        <c:noMultiLvlLbl val="0"/>
      </c:catAx>
      <c:valAx>
        <c:axId val="120429568"/>
        <c:scaling>
          <c:orientation val="minMax"/>
          <c:max val="150"/>
          <c:min val="0"/>
        </c:scaling>
        <c:delete val="0"/>
        <c:axPos val="l"/>
        <c:numFmt formatCode="[&lt;=90]General;" sourceLinked="0"/>
        <c:majorTickMark val="in"/>
        <c:minorTickMark val="none"/>
        <c:tickLblPos val="nextTo"/>
        <c:crossAx val="120413184"/>
        <c:crosses val="autoZero"/>
        <c:crossBetween val="between"/>
        <c:majorUnit val="15"/>
      </c:valAx>
      <c:spPr>
        <a:noFill/>
      </c:spPr>
    </c:plotArea>
    <c:plotVisOnly val="1"/>
    <c:dispBlanksAs val="gap"/>
    <c:showDLblsOverMax val="0"/>
  </c:chart>
  <c:spPr>
    <a:noFill/>
    <a:ln>
      <a:noFill/>
    </a:ln>
  </c:spPr>
  <c:txPr>
    <a:bodyPr/>
    <a:lstStyle/>
    <a:p>
      <a:pPr>
        <a:defRPr b="0"/>
      </a:pPr>
      <a:endParaRPr lang="ja-JP"/>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921062992125984"/>
          <c:y val="5.1400554097404488E-2"/>
          <c:w val="0.87723512685914262"/>
          <c:h val="0.82893919510061242"/>
        </c:manualLayout>
      </c:layout>
      <c:barChart>
        <c:barDir val="col"/>
        <c:grouping val="clustered"/>
        <c:varyColors val="0"/>
        <c:ser>
          <c:idx val="0"/>
          <c:order val="0"/>
          <c:tx>
            <c:v>アイドル時</c:v>
          </c:tx>
          <c:spPr>
            <a:solidFill>
              <a:schemeClr val="bg2">
                <a:lumMod val="50000"/>
              </a:schemeClr>
            </a:solidFill>
          </c:spPr>
          <c:invertIfNegative val="0"/>
          <c:cat>
            <c:strRef>
              <c:f>マイグレーション時間!$J$118:$J$121</c:f>
              <c:strCache>
                <c:ptCount val="4"/>
                <c:pt idx="0">
                  <c:v>物理マシン間</c:v>
                </c:pt>
                <c:pt idx="1">
                  <c:v>VMBeam</c:v>
                </c:pt>
                <c:pt idx="2">
                  <c:v>標準ネスト</c:v>
                </c:pt>
                <c:pt idx="3">
                  <c:v>Xen-Blanket</c:v>
                </c:pt>
              </c:strCache>
            </c:strRef>
          </c:cat>
          <c:val>
            <c:numRef>
              <c:f>マイグレーション時間!$N$118:$N$121</c:f>
              <c:numCache>
                <c:formatCode>0.00</c:formatCode>
                <c:ptCount val="4"/>
                <c:pt idx="0">
                  <c:v>0.4177066485087077</c:v>
                </c:pt>
                <c:pt idx="1">
                  <c:v>0.59077000617980957</c:v>
                </c:pt>
                <c:pt idx="2">
                  <c:v>0.6871399084726969</c:v>
                </c:pt>
                <c:pt idx="3">
                  <c:v>1.0250233014424641</c:v>
                </c:pt>
              </c:numCache>
            </c:numRef>
          </c:val>
        </c:ser>
        <c:ser>
          <c:idx val="1"/>
          <c:order val="1"/>
          <c:tx>
            <c:v>メモリ書き込み時</c:v>
          </c:tx>
          <c:spPr>
            <a:solidFill>
              <a:srgbClr val="C00000"/>
            </a:solidFill>
          </c:spPr>
          <c:invertIfNegative val="0"/>
          <c:dLbls>
            <c:dLbl>
              <c:idx val="2"/>
              <c:delete val="1"/>
            </c:dLbl>
            <c:dLblPos val="outEnd"/>
            <c:showLegendKey val="0"/>
            <c:showVal val="1"/>
            <c:showCatName val="0"/>
            <c:showSerName val="0"/>
            <c:showPercent val="0"/>
            <c:showBubbleSize val="0"/>
            <c:showLeaderLines val="0"/>
          </c:dLbls>
          <c:cat>
            <c:strRef>
              <c:f>マイグレーション時間!$J$118:$J$121</c:f>
              <c:strCache>
                <c:ptCount val="4"/>
                <c:pt idx="0">
                  <c:v>物理マシン間</c:v>
                </c:pt>
                <c:pt idx="1">
                  <c:v>VMBeam</c:v>
                </c:pt>
                <c:pt idx="2">
                  <c:v>標準ネスト</c:v>
                </c:pt>
                <c:pt idx="3">
                  <c:v>Xen-Blanket</c:v>
                </c:pt>
              </c:strCache>
            </c:strRef>
          </c:cat>
          <c:val>
            <c:numRef>
              <c:f>マイグレーション時間!$M$118:$M$121</c:f>
              <c:numCache>
                <c:formatCode>0.00</c:formatCode>
                <c:ptCount val="4"/>
                <c:pt idx="0">
                  <c:v>0.40892982482910156</c:v>
                </c:pt>
                <c:pt idx="1">
                  <c:v>0.57832002639770508</c:v>
                </c:pt>
                <c:pt idx="2">
                  <c:v>28.594370126724243</c:v>
                </c:pt>
                <c:pt idx="3">
                  <c:v>1.2934049367904663</c:v>
                </c:pt>
              </c:numCache>
            </c:numRef>
          </c:val>
        </c:ser>
        <c:dLbls>
          <c:dLblPos val="outEnd"/>
          <c:showLegendKey val="0"/>
          <c:showVal val="1"/>
          <c:showCatName val="0"/>
          <c:showSerName val="0"/>
          <c:showPercent val="0"/>
          <c:showBubbleSize val="0"/>
        </c:dLbls>
        <c:gapWidth val="150"/>
        <c:axId val="120206848"/>
        <c:axId val="120227328"/>
      </c:barChart>
      <c:catAx>
        <c:axId val="120206848"/>
        <c:scaling>
          <c:orientation val="minMax"/>
        </c:scaling>
        <c:delete val="0"/>
        <c:axPos val="b"/>
        <c:majorTickMark val="none"/>
        <c:minorTickMark val="none"/>
        <c:tickLblPos val="nextTo"/>
        <c:crossAx val="120227328"/>
        <c:crosses val="autoZero"/>
        <c:auto val="1"/>
        <c:lblAlgn val="ctr"/>
        <c:lblOffset val="100"/>
        <c:noMultiLvlLbl val="0"/>
      </c:catAx>
      <c:valAx>
        <c:axId val="120227328"/>
        <c:scaling>
          <c:orientation val="minMax"/>
          <c:max val="2"/>
        </c:scaling>
        <c:delete val="0"/>
        <c:axPos val="l"/>
        <c:title>
          <c:tx>
            <c:rich>
              <a:bodyPr rot="-5400000" vert="horz"/>
              <a:lstStyle/>
              <a:p>
                <a:pPr>
                  <a:defRPr/>
                </a:pPr>
                <a:r>
                  <a:rPr lang="ja-JP"/>
                  <a:t>ダウンタイム</a:t>
                </a:r>
                <a:r>
                  <a:rPr lang="en-US"/>
                  <a:t>[s]</a:t>
                </a:r>
                <a:endParaRPr lang="ja-JP"/>
              </a:p>
            </c:rich>
          </c:tx>
          <c:layout/>
          <c:overlay val="0"/>
        </c:title>
        <c:numFmt formatCode="0.0" sourceLinked="0"/>
        <c:majorTickMark val="in"/>
        <c:minorTickMark val="none"/>
        <c:tickLblPos val="nextTo"/>
        <c:crossAx val="120206848"/>
        <c:crosses val="autoZero"/>
        <c:crossBetween val="between"/>
        <c:majorUnit val="0.2"/>
      </c:valAx>
      <c:spPr>
        <a:noFill/>
      </c:spPr>
    </c:plotArea>
    <c:legend>
      <c:legendPos val="r"/>
      <c:layout>
        <c:manualLayout>
          <c:xMode val="edge"/>
          <c:yMode val="edge"/>
          <c:x val="0.17422353455818027"/>
          <c:y val="5.9801326917468652E-2"/>
          <c:w val="0.24738757655293089"/>
          <c:h val="0.16743438320209975"/>
        </c:manualLayout>
      </c:layout>
      <c:overlay val="0"/>
      <c:spPr>
        <a:ln>
          <a:solidFill>
            <a:schemeClr val="tx1"/>
          </a:solidFill>
        </a:ln>
      </c:spPr>
    </c:legend>
    <c:plotVisOnly val="1"/>
    <c:dispBlanksAs val="gap"/>
    <c:showDLblsOverMax val="0"/>
  </c:chart>
  <c:spPr>
    <a:noFill/>
    <a:ln>
      <a:noFill/>
    </a:ln>
  </c:spPr>
  <c:txPr>
    <a:bodyPr/>
    <a:lstStyle/>
    <a:p>
      <a:pPr>
        <a:defRPr b="0"/>
      </a:pPr>
      <a:endParaRPr lang="ja-JP"/>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963173330535289"/>
          <c:y val="0.31684701586820296"/>
          <c:w val="0.82376456628275874"/>
          <c:h val="0.4576511016777845"/>
        </c:manualLayout>
      </c:layout>
      <c:scatterChart>
        <c:scatterStyle val="lineMarker"/>
        <c:varyColors val="0"/>
        <c:ser>
          <c:idx val="2"/>
          <c:order val="0"/>
          <c:tx>
            <c:strRef>
              <c:f>CPU負荷まとめ!$Z$9</c:f>
              <c:strCache>
                <c:ptCount val="1"/>
                <c:pt idx="0">
                  <c:v>物理マシン間（移送元）</c:v>
                </c:pt>
              </c:strCache>
            </c:strRef>
          </c:tx>
          <c:spPr>
            <a:ln>
              <a:solidFill>
                <a:srgbClr val="00B050"/>
              </a:solidFill>
            </a:ln>
          </c:spPr>
          <c:marker>
            <c:symbol val="none"/>
          </c:marker>
          <c:yVal>
            <c:numRef>
              <c:f>CPU負荷まとめ!$Z$10:$Z$105</c:f>
              <c:numCache>
                <c:formatCode>General</c:formatCode>
                <c:ptCount val="96"/>
                <c:pt idx="0">
                  <c:v>0</c:v>
                </c:pt>
                <c:pt idx="1">
                  <c:v>40.5</c:v>
                </c:pt>
                <c:pt idx="2">
                  <c:v>41.6</c:v>
                </c:pt>
                <c:pt idx="3">
                  <c:v>97</c:v>
                </c:pt>
                <c:pt idx="4">
                  <c:v>117.3</c:v>
                </c:pt>
                <c:pt idx="5">
                  <c:v>116.5</c:v>
                </c:pt>
                <c:pt idx="6">
                  <c:v>117.9</c:v>
                </c:pt>
                <c:pt idx="7">
                  <c:v>120.3</c:v>
                </c:pt>
                <c:pt idx="8">
                  <c:v>121.2</c:v>
                </c:pt>
                <c:pt idx="9">
                  <c:v>117.8</c:v>
                </c:pt>
                <c:pt idx="10">
                  <c:v>109.9</c:v>
                </c:pt>
                <c:pt idx="11">
                  <c:v>112.5</c:v>
                </c:pt>
                <c:pt idx="12">
                  <c:v>112.3</c:v>
                </c:pt>
                <c:pt idx="13">
                  <c:v>110.7</c:v>
                </c:pt>
                <c:pt idx="14">
                  <c:v>113.5</c:v>
                </c:pt>
                <c:pt idx="15">
                  <c:v>113</c:v>
                </c:pt>
                <c:pt idx="16">
                  <c:v>113.4</c:v>
                </c:pt>
                <c:pt idx="17">
                  <c:v>111.2</c:v>
                </c:pt>
                <c:pt idx="18">
                  <c:v>114.3</c:v>
                </c:pt>
                <c:pt idx="19">
                  <c:v>110.4</c:v>
                </c:pt>
                <c:pt idx="20">
                  <c:v>117.8</c:v>
                </c:pt>
                <c:pt idx="21">
                  <c:v>114.8</c:v>
                </c:pt>
                <c:pt idx="22">
                  <c:v>115.9</c:v>
                </c:pt>
                <c:pt idx="23">
                  <c:v>110.1</c:v>
                </c:pt>
                <c:pt idx="24">
                  <c:v>113.7</c:v>
                </c:pt>
                <c:pt idx="25">
                  <c:v>114.1</c:v>
                </c:pt>
                <c:pt idx="26">
                  <c:v>115.5</c:v>
                </c:pt>
                <c:pt idx="27">
                  <c:v>110.4</c:v>
                </c:pt>
                <c:pt idx="28">
                  <c:v>113.4</c:v>
                </c:pt>
                <c:pt idx="29">
                  <c:v>107.5</c:v>
                </c:pt>
                <c:pt idx="30">
                  <c:v>113.4</c:v>
                </c:pt>
                <c:pt idx="31">
                  <c:v>111.6</c:v>
                </c:pt>
                <c:pt idx="32">
                  <c:v>108.5</c:v>
                </c:pt>
                <c:pt idx="33">
                  <c:v>111.5</c:v>
                </c:pt>
                <c:pt idx="34">
                  <c:v>114.2</c:v>
                </c:pt>
                <c:pt idx="35">
                  <c:v>113.7</c:v>
                </c:pt>
                <c:pt idx="36">
                  <c:v>112.6</c:v>
                </c:pt>
                <c:pt idx="37">
                  <c:v>115</c:v>
                </c:pt>
                <c:pt idx="38">
                  <c:v>114.4</c:v>
                </c:pt>
                <c:pt idx="39">
                  <c:v>112.5</c:v>
                </c:pt>
                <c:pt idx="40">
                  <c:v>109.5</c:v>
                </c:pt>
                <c:pt idx="41">
                  <c:v>113.5</c:v>
                </c:pt>
                <c:pt idx="42">
                  <c:v>110.8</c:v>
                </c:pt>
                <c:pt idx="43">
                  <c:v>115.3</c:v>
                </c:pt>
                <c:pt idx="44">
                  <c:v>112.5</c:v>
                </c:pt>
                <c:pt idx="45">
                  <c:v>112.8</c:v>
                </c:pt>
                <c:pt idx="46">
                  <c:v>114.9</c:v>
                </c:pt>
                <c:pt idx="47">
                  <c:v>109.5</c:v>
                </c:pt>
                <c:pt idx="48">
                  <c:v>113</c:v>
                </c:pt>
                <c:pt idx="49">
                  <c:v>114.9</c:v>
                </c:pt>
                <c:pt idx="50">
                  <c:v>113.7</c:v>
                </c:pt>
                <c:pt idx="51">
                  <c:v>115.5</c:v>
                </c:pt>
                <c:pt idx="52">
                  <c:v>114.6</c:v>
                </c:pt>
                <c:pt idx="53">
                  <c:v>115.5</c:v>
                </c:pt>
                <c:pt idx="54">
                  <c:v>113.2</c:v>
                </c:pt>
                <c:pt idx="55">
                  <c:v>113</c:v>
                </c:pt>
                <c:pt idx="56">
                  <c:v>115.2</c:v>
                </c:pt>
                <c:pt idx="57">
                  <c:v>110.3</c:v>
                </c:pt>
                <c:pt idx="58">
                  <c:v>110.1</c:v>
                </c:pt>
                <c:pt idx="59">
                  <c:v>116.4</c:v>
                </c:pt>
                <c:pt idx="60">
                  <c:v>115.3</c:v>
                </c:pt>
                <c:pt idx="61">
                  <c:v>115</c:v>
                </c:pt>
                <c:pt idx="62">
                  <c:v>111.5</c:v>
                </c:pt>
                <c:pt idx="63">
                  <c:v>113.5</c:v>
                </c:pt>
                <c:pt idx="64">
                  <c:v>113.4</c:v>
                </c:pt>
                <c:pt idx="65">
                  <c:v>112.6</c:v>
                </c:pt>
                <c:pt idx="66">
                  <c:v>114.9</c:v>
                </c:pt>
                <c:pt idx="67">
                  <c:v>117.3</c:v>
                </c:pt>
                <c:pt idx="68">
                  <c:v>110.6</c:v>
                </c:pt>
                <c:pt idx="69">
                  <c:v>115</c:v>
                </c:pt>
                <c:pt idx="70">
                  <c:v>111.7</c:v>
                </c:pt>
                <c:pt idx="71">
                  <c:v>114.2</c:v>
                </c:pt>
                <c:pt idx="72">
                  <c:v>113.1</c:v>
                </c:pt>
                <c:pt idx="73">
                  <c:v>113.9</c:v>
                </c:pt>
                <c:pt idx="74">
                  <c:v>113.7</c:v>
                </c:pt>
                <c:pt idx="75">
                  <c:v>114.8</c:v>
                </c:pt>
                <c:pt idx="76">
                  <c:v>115.6</c:v>
                </c:pt>
                <c:pt idx="77">
                  <c:v>113.4</c:v>
                </c:pt>
                <c:pt idx="78">
                  <c:v>112.8</c:v>
                </c:pt>
                <c:pt idx="79">
                  <c:v>115.7</c:v>
                </c:pt>
                <c:pt idx="80">
                  <c:v>111.6</c:v>
                </c:pt>
                <c:pt idx="81">
                  <c:v>119</c:v>
                </c:pt>
                <c:pt idx="82">
                  <c:v>114.6</c:v>
                </c:pt>
                <c:pt idx="83">
                  <c:v>115.1</c:v>
                </c:pt>
                <c:pt idx="84">
                  <c:v>94.7</c:v>
                </c:pt>
                <c:pt idx="85">
                  <c:v>55.5</c:v>
                </c:pt>
                <c:pt idx="86">
                  <c:v>18.100000000000001</c:v>
                </c:pt>
                <c:pt idx="87">
                  <c:v>77.2</c:v>
                </c:pt>
                <c:pt idx="88">
                  <c:v>17.7</c:v>
                </c:pt>
                <c:pt idx="89">
                  <c:v>6.6</c:v>
                </c:pt>
                <c:pt idx="90">
                  <c:v>4.9000000000000004</c:v>
                </c:pt>
                <c:pt idx="91">
                  <c:v>5.0999999999999996</c:v>
                </c:pt>
                <c:pt idx="92">
                  <c:v>6.4</c:v>
                </c:pt>
                <c:pt idx="93">
                  <c:v>4.5999999999999996</c:v>
                </c:pt>
                <c:pt idx="94">
                  <c:v>5</c:v>
                </c:pt>
                <c:pt idx="95">
                  <c:v>6.6</c:v>
                </c:pt>
              </c:numCache>
            </c:numRef>
          </c:yVal>
          <c:smooth val="0"/>
        </c:ser>
        <c:ser>
          <c:idx val="3"/>
          <c:order val="1"/>
          <c:tx>
            <c:strRef>
              <c:f>CPU負荷まとめ!$AA$9</c:f>
              <c:strCache>
                <c:ptCount val="1"/>
                <c:pt idx="0">
                  <c:v>物理マシン間（移送先）</c:v>
                </c:pt>
              </c:strCache>
            </c:strRef>
          </c:tx>
          <c:spPr>
            <a:ln>
              <a:solidFill>
                <a:srgbClr val="00B0F0"/>
              </a:solidFill>
            </a:ln>
          </c:spPr>
          <c:marker>
            <c:symbol val="none"/>
          </c:marker>
          <c:yVal>
            <c:numRef>
              <c:f>CPU負荷まとめ!$AA$10:$AA$105</c:f>
              <c:numCache>
                <c:formatCode>General</c:formatCode>
                <c:ptCount val="96"/>
                <c:pt idx="0">
                  <c:v>0</c:v>
                </c:pt>
                <c:pt idx="1">
                  <c:v>31.3</c:v>
                </c:pt>
                <c:pt idx="2">
                  <c:v>98.9</c:v>
                </c:pt>
                <c:pt idx="3">
                  <c:v>117.4</c:v>
                </c:pt>
                <c:pt idx="4">
                  <c:v>96</c:v>
                </c:pt>
                <c:pt idx="5">
                  <c:v>97.4</c:v>
                </c:pt>
                <c:pt idx="6">
                  <c:v>97.4</c:v>
                </c:pt>
                <c:pt idx="7">
                  <c:v>109.4</c:v>
                </c:pt>
                <c:pt idx="8">
                  <c:v>91</c:v>
                </c:pt>
                <c:pt idx="9">
                  <c:v>99.8</c:v>
                </c:pt>
                <c:pt idx="10">
                  <c:v>106.5</c:v>
                </c:pt>
                <c:pt idx="11">
                  <c:v>108.6</c:v>
                </c:pt>
                <c:pt idx="12">
                  <c:v>106.6</c:v>
                </c:pt>
                <c:pt idx="13">
                  <c:v>105.8</c:v>
                </c:pt>
                <c:pt idx="14">
                  <c:v>102.5</c:v>
                </c:pt>
                <c:pt idx="15">
                  <c:v>101</c:v>
                </c:pt>
                <c:pt idx="16">
                  <c:v>106.2</c:v>
                </c:pt>
                <c:pt idx="17">
                  <c:v>102.5</c:v>
                </c:pt>
                <c:pt idx="18">
                  <c:v>107.1</c:v>
                </c:pt>
                <c:pt idx="19">
                  <c:v>109.3</c:v>
                </c:pt>
                <c:pt idx="20">
                  <c:v>102.8</c:v>
                </c:pt>
                <c:pt idx="21">
                  <c:v>100.4</c:v>
                </c:pt>
                <c:pt idx="22">
                  <c:v>104.9</c:v>
                </c:pt>
                <c:pt idx="23">
                  <c:v>104.9</c:v>
                </c:pt>
                <c:pt idx="24">
                  <c:v>105.2</c:v>
                </c:pt>
                <c:pt idx="25">
                  <c:v>103.7</c:v>
                </c:pt>
                <c:pt idx="26">
                  <c:v>109.3</c:v>
                </c:pt>
                <c:pt idx="27">
                  <c:v>104.8</c:v>
                </c:pt>
                <c:pt idx="28">
                  <c:v>105.8</c:v>
                </c:pt>
                <c:pt idx="29">
                  <c:v>105.7</c:v>
                </c:pt>
                <c:pt idx="30">
                  <c:v>103.2</c:v>
                </c:pt>
                <c:pt idx="31">
                  <c:v>106.6</c:v>
                </c:pt>
                <c:pt idx="32">
                  <c:v>107.9</c:v>
                </c:pt>
                <c:pt idx="33">
                  <c:v>107.7</c:v>
                </c:pt>
                <c:pt idx="34">
                  <c:v>113.6</c:v>
                </c:pt>
                <c:pt idx="35">
                  <c:v>107.4</c:v>
                </c:pt>
                <c:pt idx="36">
                  <c:v>107.4</c:v>
                </c:pt>
                <c:pt idx="37">
                  <c:v>106</c:v>
                </c:pt>
                <c:pt idx="38">
                  <c:v>102.5</c:v>
                </c:pt>
                <c:pt idx="39">
                  <c:v>107.1</c:v>
                </c:pt>
                <c:pt idx="40">
                  <c:v>106</c:v>
                </c:pt>
                <c:pt idx="41">
                  <c:v>104.3</c:v>
                </c:pt>
                <c:pt idx="42">
                  <c:v>108.3</c:v>
                </c:pt>
                <c:pt idx="43">
                  <c:v>105.3</c:v>
                </c:pt>
                <c:pt idx="44">
                  <c:v>104.4</c:v>
                </c:pt>
                <c:pt idx="45">
                  <c:v>106</c:v>
                </c:pt>
                <c:pt idx="46">
                  <c:v>99.6</c:v>
                </c:pt>
                <c:pt idx="47">
                  <c:v>107.2</c:v>
                </c:pt>
                <c:pt idx="48">
                  <c:v>106</c:v>
                </c:pt>
                <c:pt idx="49">
                  <c:v>100.6</c:v>
                </c:pt>
                <c:pt idx="50">
                  <c:v>104.2</c:v>
                </c:pt>
                <c:pt idx="51">
                  <c:v>103.4</c:v>
                </c:pt>
                <c:pt idx="52">
                  <c:v>106.4</c:v>
                </c:pt>
                <c:pt idx="53">
                  <c:v>103.8</c:v>
                </c:pt>
                <c:pt idx="54">
                  <c:v>101.9</c:v>
                </c:pt>
                <c:pt idx="55">
                  <c:v>112</c:v>
                </c:pt>
                <c:pt idx="56">
                  <c:v>108.7</c:v>
                </c:pt>
                <c:pt idx="57">
                  <c:v>108.6</c:v>
                </c:pt>
                <c:pt idx="58">
                  <c:v>106.3</c:v>
                </c:pt>
                <c:pt idx="59">
                  <c:v>105.9</c:v>
                </c:pt>
                <c:pt idx="60">
                  <c:v>103</c:v>
                </c:pt>
                <c:pt idx="61">
                  <c:v>109.6</c:v>
                </c:pt>
                <c:pt idx="62">
                  <c:v>108.6</c:v>
                </c:pt>
                <c:pt idx="63">
                  <c:v>105.6</c:v>
                </c:pt>
                <c:pt idx="64">
                  <c:v>104.5</c:v>
                </c:pt>
                <c:pt idx="65">
                  <c:v>107.8</c:v>
                </c:pt>
                <c:pt idx="66">
                  <c:v>105.5</c:v>
                </c:pt>
                <c:pt idx="67">
                  <c:v>105.8</c:v>
                </c:pt>
                <c:pt idx="68">
                  <c:v>104.3</c:v>
                </c:pt>
                <c:pt idx="69">
                  <c:v>105</c:v>
                </c:pt>
                <c:pt idx="70">
                  <c:v>111.5</c:v>
                </c:pt>
                <c:pt idx="71">
                  <c:v>104</c:v>
                </c:pt>
                <c:pt idx="72">
                  <c:v>105.1</c:v>
                </c:pt>
                <c:pt idx="73">
                  <c:v>109.4</c:v>
                </c:pt>
                <c:pt idx="74">
                  <c:v>102.5</c:v>
                </c:pt>
                <c:pt idx="75">
                  <c:v>104.6</c:v>
                </c:pt>
                <c:pt idx="76">
                  <c:v>106.3</c:v>
                </c:pt>
                <c:pt idx="77">
                  <c:v>108.1</c:v>
                </c:pt>
                <c:pt idx="78">
                  <c:v>107.7</c:v>
                </c:pt>
                <c:pt idx="79">
                  <c:v>106.4</c:v>
                </c:pt>
                <c:pt idx="80">
                  <c:v>93.2</c:v>
                </c:pt>
                <c:pt idx="81">
                  <c:v>105.9</c:v>
                </c:pt>
                <c:pt idx="82">
                  <c:v>107.3</c:v>
                </c:pt>
                <c:pt idx="83">
                  <c:v>99.4</c:v>
                </c:pt>
                <c:pt idx="84">
                  <c:v>91.9</c:v>
                </c:pt>
                <c:pt idx="85">
                  <c:v>50</c:v>
                </c:pt>
                <c:pt idx="86">
                  <c:v>29.7</c:v>
                </c:pt>
                <c:pt idx="87">
                  <c:v>31.5</c:v>
                </c:pt>
                <c:pt idx="88">
                  <c:v>29.9</c:v>
                </c:pt>
                <c:pt idx="89">
                  <c:v>30.2</c:v>
                </c:pt>
                <c:pt idx="90">
                  <c:v>30.6</c:v>
                </c:pt>
                <c:pt idx="91">
                  <c:v>29.4</c:v>
                </c:pt>
                <c:pt idx="92">
                  <c:v>29.3</c:v>
                </c:pt>
                <c:pt idx="93">
                  <c:v>30.5</c:v>
                </c:pt>
                <c:pt idx="94">
                  <c:v>29.9</c:v>
                </c:pt>
                <c:pt idx="95">
                  <c:v>29.2</c:v>
                </c:pt>
              </c:numCache>
            </c:numRef>
          </c:yVal>
          <c:smooth val="0"/>
        </c:ser>
        <c:ser>
          <c:idx val="0"/>
          <c:order val="2"/>
          <c:tx>
            <c:strRef>
              <c:f>CPU負荷まとめ!$X$9</c:f>
              <c:strCache>
                <c:ptCount val="1"/>
                <c:pt idx="0">
                  <c:v>VMBeam</c:v>
                </c:pt>
              </c:strCache>
            </c:strRef>
          </c:tx>
          <c:spPr>
            <a:ln>
              <a:solidFill>
                <a:srgbClr val="0000FF"/>
              </a:solidFill>
            </a:ln>
          </c:spPr>
          <c:marker>
            <c:symbol val="none"/>
          </c:marker>
          <c:yVal>
            <c:numRef>
              <c:f>CPU負荷まとめ!$X$10:$X$40</c:f>
              <c:numCache>
                <c:formatCode>General</c:formatCode>
                <c:ptCount val="31"/>
                <c:pt idx="0">
                  <c:v>0</c:v>
                </c:pt>
                <c:pt idx="1">
                  <c:v>19.000000000000004</c:v>
                </c:pt>
                <c:pt idx="2">
                  <c:v>17.400000000000002</c:v>
                </c:pt>
                <c:pt idx="3">
                  <c:v>9.7000000000000011</c:v>
                </c:pt>
                <c:pt idx="4">
                  <c:v>61.699999999999996</c:v>
                </c:pt>
                <c:pt idx="5">
                  <c:v>189.6</c:v>
                </c:pt>
                <c:pt idx="6">
                  <c:v>169.8</c:v>
                </c:pt>
                <c:pt idx="7">
                  <c:v>183.5</c:v>
                </c:pt>
                <c:pt idx="8">
                  <c:v>196</c:v>
                </c:pt>
                <c:pt idx="9">
                  <c:v>198.39999999999998</c:v>
                </c:pt>
                <c:pt idx="10">
                  <c:v>196.8</c:v>
                </c:pt>
                <c:pt idx="11">
                  <c:v>202.3</c:v>
                </c:pt>
                <c:pt idx="12">
                  <c:v>219.10000000000002</c:v>
                </c:pt>
                <c:pt idx="13">
                  <c:v>219.60000000000002</c:v>
                </c:pt>
                <c:pt idx="14">
                  <c:v>219.3</c:v>
                </c:pt>
                <c:pt idx="15">
                  <c:v>219.7</c:v>
                </c:pt>
                <c:pt idx="16">
                  <c:v>218.6</c:v>
                </c:pt>
                <c:pt idx="17">
                  <c:v>218.5</c:v>
                </c:pt>
                <c:pt idx="18">
                  <c:v>218.89999999999998</c:v>
                </c:pt>
                <c:pt idx="19">
                  <c:v>218.70000000000002</c:v>
                </c:pt>
                <c:pt idx="20">
                  <c:v>215.7</c:v>
                </c:pt>
                <c:pt idx="21">
                  <c:v>203.5</c:v>
                </c:pt>
                <c:pt idx="22">
                  <c:v>112.1</c:v>
                </c:pt>
                <c:pt idx="23">
                  <c:v>77.7</c:v>
                </c:pt>
                <c:pt idx="24">
                  <c:v>17.5</c:v>
                </c:pt>
                <c:pt idx="25">
                  <c:v>34.199999999999996</c:v>
                </c:pt>
                <c:pt idx="26">
                  <c:v>11.1</c:v>
                </c:pt>
                <c:pt idx="27">
                  <c:v>9.6999999999999993</c:v>
                </c:pt>
                <c:pt idx="28">
                  <c:v>15.1</c:v>
                </c:pt>
                <c:pt idx="29">
                  <c:v>8.4</c:v>
                </c:pt>
                <c:pt idx="30">
                  <c:v>10.199999999999999</c:v>
                </c:pt>
              </c:numCache>
            </c:numRef>
          </c:yVal>
          <c:smooth val="0"/>
        </c:ser>
        <c:ser>
          <c:idx val="1"/>
          <c:order val="3"/>
          <c:tx>
            <c:strRef>
              <c:f>CPU負荷まとめ!$Y$9</c:f>
              <c:strCache>
                <c:ptCount val="1"/>
                <c:pt idx="0">
                  <c:v>標準ネスト</c:v>
                </c:pt>
              </c:strCache>
            </c:strRef>
          </c:tx>
          <c:marker>
            <c:symbol val="none"/>
          </c:marker>
          <c:yVal>
            <c:numRef>
              <c:f>CPU負荷まとめ!$Y$10:$Y$359</c:f>
              <c:numCache>
                <c:formatCode>General</c:formatCode>
                <c:ptCount val="350"/>
                <c:pt idx="0">
                  <c:v>0</c:v>
                </c:pt>
                <c:pt idx="1">
                  <c:v>21.200000000000003</c:v>
                </c:pt>
                <c:pt idx="2">
                  <c:v>105.6</c:v>
                </c:pt>
                <c:pt idx="3">
                  <c:v>159.30000000000001</c:v>
                </c:pt>
                <c:pt idx="4">
                  <c:v>160.1</c:v>
                </c:pt>
                <c:pt idx="5">
                  <c:v>165.2</c:v>
                </c:pt>
                <c:pt idx="6">
                  <c:v>191.29999999999998</c:v>
                </c:pt>
                <c:pt idx="7">
                  <c:v>228.3</c:v>
                </c:pt>
                <c:pt idx="8">
                  <c:v>226.8</c:v>
                </c:pt>
                <c:pt idx="9">
                  <c:v>228.4</c:v>
                </c:pt>
                <c:pt idx="10">
                  <c:v>228.2</c:v>
                </c:pt>
                <c:pt idx="11">
                  <c:v>226.8</c:v>
                </c:pt>
                <c:pt idx="12">
                  <c:v>228.20000000000002</c:v>
                </c:pt>
                <c:pt idx="13">
                  <c:v>230.2</c:v>
                </c:pt>
                <c:pt idx="14">
                  <c:v>229.1</c:v>
                </c:pt>
                <c:pt idx="15">
                  <c:v>228.9</c:v>
                </c:pt>
                <c:pt idx="16">
                  <c:v>228.20000000000002</c:v>
                </c:pt>
                <c:pt idx="17">
                  <c:v>229.10000000000002</c:v>
                </c:pt>
                <c:pt idx="18">
                  <c:v>227.10000000000002</c:v>
                </c:pt>
                <c:pt idx="19">
                  <c:v>226.2</c:v>
                </c:pt>
                <c:pt idx="20">
                  <c:v>229.5</c:v>
                </c:pt>
                <c:pt idx="21">
                  <c:v>226.39999999999998</c:v>
                </c:pt>
                <c:pt idx="22">
                  <c:v>227.60000000000002</c:v>
                </c:pt>
                <c:pt idx="23">
                  <c:v>226.49999999999997</c:v>
                </c:pt>
                <c:pt idx="24">
                  <c:v>227.20000000000002</c:v>
                </c:pt>
                <c:pt idx="25">
                  <c:v>228.6</c:v>
                </c:pt>
                <c:pt idx="26">
                  <c:v>228.8</c:v>
                </c:pt>
                <c:pt idx="27">
                  <c:v>226.2</c:v>
                </c:pt>
                <c:pt idx="28">
                  <c:v>228.8</c:v>
                </c:pt>
                <c:pt idx="29">
                  <c:v>227.29999999999998</c:v>
                </c:pt>
                <c:pt idx="30">
                  <c:v>227.6</c:v>
                </c:pt>
                <c:pt idx="31">
                  <c:v>226.2</c:v>
                </c:pt>
                <c:pt idx="32">
                  <c:v>227.7</c:v>
                </c:pt>
                <c:pt idx="33">
                  <c:v>226.3</c:v>
                </c:pt>
                <c:pt idx="34">
                  <c:v>229.5</c:v>
                </c:pt>
                <c:pt idx="35">
                  <c:v>227.60000000000002</c:v>
                </c:pt>
                <c:pt idx="36">
                  <c:v>228.3</c:v>
                </c:pt>
                <c:pt idx="37">
                  <c:v>228.3</c:v>
                </c:pt>
                <c:pt idx="38">
                  <c:v>227.2</c:v>
                </c:pt>
                <c:pt idx="39">
                  <c:v>228.8</c:v>
                </c:pt>
                <c:pt idx="40">
                  <c:v>228.4</c:v>
                </c:pt>
                <c:pt idx="41">
                  <c:v>230.60000000000002</c:v>
                </c:pt>
                <c:pt idx="42">
                  <c:v>227.3</c:v>
                </c:pt>
                <c:pt idx="43">
                  <c:v>225.90000000000003</c:v>
                </c:pt>
                <c:pt idx="44">
                  <c:v>228.29999999999998</c:v>
                </c:pt>
                <c:pt idx="45">
                  <c:v>229.7</c:v>
                </c:pt>
                <c:pt idx="46">
                  <c:v>227.70000000000002</c:v>
                </c:pt>
                <c:pt idx="47">
                  <c:v>230.9</c:v>
                </c:pt>
                <c:pt idx="48">
                  <c:v>259.7</c:v>
                </c:pt>
                <c:pt idx="49">
                  <c:v>227.3</c:v>
                </c:pt>
                <c:pt idx="50">
                  <c:v>229.2</c:v>
                </c:pt>
                <c:pt idx="51">
                  <c:v>226.20000000000002</c:v>
                </c:pt>
                <c:pt idx="52">
                  <c:v>228.3</c:v>
                </c:pt>
                <c:pt idx="53">
                  <c:v>228.3</c:v>
                </c:pt>
                <c:pt idx="54">
                  <c:v>226.20000000000002</c:v>
                </c:pt>
                <c:pt idx="55">
                  <c:v>229.4</c:v>
                </c:pt>
                <c:pt idx="56">
                  <c:v>229.8</c:v>
                </c:pt>
                <c:pt idx="57">
                  <c:v>228.1</c:v>
                </c:pt>
                <c:pt idx="58">
                  <c:v>226.70000000000002</c:v>
                </c:pt>
                <c:pt idx="59">
                  <c:v>226.3</c:v>
                </c:pt>
                <c:pt idx="60">
                  <c:v>228.5</c:v>
                </c:pt>
                <c:pt idx="61">
                  <c:v>226.2</c:v>
                </c:pt>
                <c:pt idx="62">
                  <c:v>228.8</c:v>
                </c:pt>
                <c:pt idx="63">
                  <c:v>229</c:v>
                </c:pt>
                <c:pt idx="64">
                  <c:v>227.20000000000002</c:v>
                </c:pt>
                <c:pt idx="65">
                  <c:v>229.3</c:v>
                </c:pt>
                <c:pt idx="66">
                  <c:v>226.4</c:v>
                </c:pt>
                <c:pt idx="67">
                  <c:v>227.89999999999998</c:v>
                </c:pt>
                <c:pt idx="68">
                  <c:v>227.79999999999998</c:v>
                </c:pt>
                <c:pt idx="69">
                  <c:v>227.10000000000002</c:v>
                </c:pt>
                <c:pt idx="70">
                  <c:v>226.3</c:v>
                </c:pt>
                <c:pt idx="71">
                  <c:v>231</c:v>
                </c:pt>
                <c:pt idx="72">
                  <c:v>228.2</c:v>
                </c:pt>
                <c:pt idx="73">
                  <c:v>228</c:v>
                </c:pt>
                <c:pt idx="74">
                  <c:v>228.2</c:v>
                </c:pt>
                <c:pt idx="75">
                  <c:v>227.3</c:v>
                </c:pt>
                <c:pt idx="76">
                  <c:v>229</c:v>
                </c:pt>
                <c:pt idx="77">
                  <c:v>230.4</c:v>
                </c:pt>
                <c:pt idx="78">
                  <c:v>229.2</c:v>
                </c:pt>
                <c:pt idx="79">
                  <c:v>228.6</c:v>
                </c:pt>
                <c:pt idx="80">
                  <c:v>228.8</c:v>
                </c:pt>
                <c:pt idx="81">
                  <c:v>227.9</c:v>
                </c:pt>
                <c:pt idx="82">
                  <c:v>229.6</c:v>
                </c:pt>
                <c:pt idx="83">
                  <c:v>229.9</c:v>
                </c:pt>
                <c:pt idx="84">
                  <c:v>228.5</c:v>
                </c:pt>
                <c:pt idx="85">
                  <c:v>229.4</c:v>
                </c:pt>
                <c:pt idx="86">
                  <c:v>228.20000000000002</c:v>
                </c:pt>
                <c:pt idx="87">
                  <c:v>228.4</c:v>
                </c:pt>
                <c:pt idx="88">
                  <c:v>227.4</c:v>
                </c:pt>
                <c:pt idx="89">
                  <c:v>227.8</c:v>
                </c:pt>
                <c:pt idx="90">
                  <c:v>227.6</c:v>
                </c:pt>
                <c:pt idx="91">
                  <c:v>229</c:v>
                </c:pt>
                <c:pt idx="92">
                  <c:v>225.89999999999998</c:v>
                </c:pt>
                <c:pt idx="93">
                  <c:v>229</c:v>
                </c:pt>
                <c:pt idx="94">
                  <c:v>227.39999999999998</c:v>
                </c:pt>
                <c:pt idx="95">
                  <c:v>226.9</c:v>
                </c:pt>
                <c:pt idx="96">
                  <c:v>227.79999999999998</c:v>
                </c:pt>
                <c:pt idx="97">
                  <c:v>225.5</c:v>
                </c:pt>
                <c:pt idx="98">
                  <c:v>228.10000000000002</c:v>
                </c:pt>
                <c:pt idx="99">
                  <c:v>227</c:v>
                </c:pt>
                <c:pt idx="100">
                  <c:v>226.5</c:v>
                </c:pt>
                <c:pt idx="101">
                  <c:v>229</c:v>
                </c:pt>
                <c:pt idx="102">
                  <c:v>228.90000000000003</c:v>
                </c:pt>
                <c:pt idx="103">
                  <c:v>228.6</c:v>
                </c:pt>
                <c:pt idx="104">
                  <c:v>227.8</c:v>
                </c:pt>
                <c:pt idx="105">
                  <c:v>228.40000000000003</c:v>
                </c:pt>
                <c:pt idx="106">
                  <c:v>229.3</c:v>
                </c:pt>
                <c:pt idx="107">
                  <c:v>230.29999999999998</c:v>
                </c:pt>
                <c:pt idx="108">
                  <c:v>227.99999999999997</c:v>
                </c:pt>
                <c:pt idx="109">
                  <c:v>228.1</c:v>
                </c:pt>
                <c:pt idx="110">
                  <c:v>228.5</c:v>
                </c:pt>
                <c:pt idx="111">
                  <c:v>230.20000000000002</c:v>
                </c:pt>
                <c:pt idx="112">
                  <c:v>228.5</c:v>
                </c:pt>
                <c:pt idx="113">
                  <c:v>228.70000000000002</c:v>
                </c:pt>
                <c:pt idx="114">
                  <c:v>228.5</c:v>
                </c:pt>
                <c:pt idx="115">
                  <c:v>230.39999999999998</c:v>
                </c:pt>
                <c:pt idx="116">
                  <c:v>229.6</c:v>
                </c:pt>
                <c:pt idx="117">
                  <c:v>227.2</c:v>
                </c:pt>
                <c:pt idx="118">
                  <c:v>228.59999999999997</c:v>
                </c:pt>
                <c:pt idx="119">
                  <c:v>230.5</c:v>
                </c:pt>
                <c:pt idx="120">
                  <c:v>228.7</c:v>
                </c:pt>
                <c:pt idx="121">
                  <c:v>227.20000000000002</c:v>
                </c:pt>
                <c:pt idx="122">
                  <c:v>228.3</c:v>
                </c:pt>
                <c:pt idx="123">
                  <c:v>229.9</c:v>
                </c:pt>
                <c:pt idx="124">
                  <c:v>228.59999999999997</c:v>
                </c:pt>
                <c:pt idx="125">
                  <c:v>229.2</c:v>
                </c:pt>
                <c:pt idx="126">
                  <c:v>227.2</c:v>
                </c:pt>
                <c:pt idx="127">
                  <c:v>229.60000000000002</c:v>
                </c:pt>
                <c:pt idx="128">
                  <c:v>227.1</c:v>
                </c:pt>
                <c:pt idx="129">
                  <c:v>228.89999999999998</c:v>
                </c:pt>
                <c:pt idx="130">
                  <c:v>228</c:v>
                </c:pt>
                <c:pt idx="131">
                  <c:v>229.5</c:v>
                </c:pt>
                <c:pt idx="132">
                  <c:v>227.9</c:v>
                </c:pt>
                <c:pt idx="133">
                  <c:v>231.20000000000002</c:v>
                </c:pt>
                <c:pt idx="134">
                  <c:v>227.4</c:v>
                </c:pt>
                <c:pt idx="135">
                  <c:v>229.2</c:v>
                </c:pt>
                <c:pt idx="136">
                  <c:v>227.7</c:v>
                </c:pt>
                <c:pt idx="137">
                  <c:v>227.2</c:v>
                </c:pt>
                <c:pt idx="138">
                  <c:v>227.9</c:v>
                </c:pt>
                <c:pt idx="139">
                  <c:v>229.20000000000002</c:v>
                </c:pt>
                <c:pt idx="140">
                  <c:v>226.8</c:v>
                </c:pt>
                <c:pt idx="141">
                  <c:v>227.8</c:v>
                </c:pt>
                <c:pt idx="142">
                  <c:v>229.29999999999998</c:v>
                </c:pt>
                <c:pt idx="143">
                  <c:v>226.79999999999998</c:v>
                </c:pt>
                <c:pt idx="144">
                  <c:v>229.5</c:v>
                </c:pt>
                <c:pt idx="145">
                  <c:v>227.8</c:v>
                </c:pt>
                <c:pt idx="146">
                  <c:v>226.79999999999998</c:v>
                </c:pt>
                <c:pt idx="147">
                  <c:v>228.4</c:v>
                </c:pt>
                <c:pt idx="148">
                  <c:v>228.4</c:v>
                </c:pt>
                <c:pt idx="149">
                  <c:v>225.79999999999998</c:v>
                </c:pt>
                <c:pt idx="150">
                  <c:v>229</c:v>
                </c:pt>
                <c:pt idx="151">
                  <c:v>228.60000000000002</c:v>
                </c:pt>
                <c:pt idx="152">
                  <c:v>228.39999999999998</c:v>
                </c:pt>
                <c:pt idx="153">
                  <c:v>227.70000000000002</c:v>
                </c:pt>
                <c:pt idx="154">
                  <c:v>228.5</c:v>
                </c:pt>
                <c:pt idx="155">
                  <c:v>229</c:v>
                </c:pt>
                <c:pt idx="156">
                  <c:v>227.7</c:v>
                </c:pt>
                <c:pt idx="157">
                  <c:v>229.4</c:v>
                </c:pt>
                <c:pt idx="158">
                  <c:v>228.3</c:v>
                </c:pt>
                <c:pt idx="159">
                  <c:v>228.10000000000002</c:v>
                </c:pt>
                <c:pt idx="160">
                  <c:v>228.60000000000002</c:v>
                </c:pt>
                <c:pt idx="161">
                  <c:v>227.9</c:v>
                </c:pt>
                <c:pt idx="162">
                  <c:v>226.5</c:v>
                </c:pt>
                <c:pt idx="163">
                  <c:v>228.60000000000002</c:v>
                </c:pt>
                <c:pt idx="164">
                  <c:v>226.90000000000003</c:v>
                </c:pt>
                <c:pt idx="165">
                  <c:v>229.2</c:v>
                </c:pt>
                <c:pt idx="166">
                  <c:v>228.3</c:v>
                </c:pt>
                <c:pt idx="167">
                  <c:v>227.5</c:v>
                </c:pt>
                <c:pt idx="168">
                  <c:v>228.50000000000003</c:v>
                </c:pt>
                <c:pt idx="169">
                  <c:v>226.6</c:v>
                </c:pt>
                <c:pt idx="170">
                  <c:v>227.2</c:v>
                </c:pt>
                <c:pt idx="171">
                  <c:v>227.2</c:v>
                </c:pt>
                <c:pt idx="172">
                  <c:v>228</c:v>
                </c:pt>
                <c:pt idx="173">
                  <c:v>227.5</c:v>
                </c:pt>
                <c:pt idx="174">
                  <c:v>229.5</c:v>
                </c:pt>
                <c:pt idx="175">
                  <c:v>230.4</c:v>
                </c:pt>
                <c:pt idx="176">
                  <c:v>228.7</c:v>
                </c:pt>
                <c:pt idx="177">
                  <c:v>227.4</c:v>
                </c:pt>
                <c:pt idx="178">
                  <c:v>226.60000000000002</c:v>
                </c:pt>
                <c:pt idx="179">
                  <c:v>227.8</c:v>
                </c:pt>
                <c:pt idx="180">
                  <c:v>228</c:v>
                </c:pt>
                <c:pt idx="181">
                  <c:v>228.5</c:v>
                </c:pt>
                <c:pt idx="182">
                  <c:v>225.4</c:v>
                </c:pt>
                <c:pt idx="183">
                  <c:v>227.09999999999997</c:v>
                </c:pt>
                <c:pt idx="184">
                  <c:v>230.89999999999998</c:v>
                </c:pt>
                <c:pt idx="185">
                  <c:v>225.39999999999998</c:v>
                </c:pt>
                <c:pt idx="186">
                  <c:v>229</c:v>
                </c:pt>
                <c:pt idx="187">
                  <c:v>227.7</c:v>
                </c:pt>
                <c:pt idx="188">
                  <c:v>227.8</c:v>
                </c:pt>
                <c:pt idx="189">
                  <c:v>226.6</c:v>
                </c:pt>
                <c:pt idx="190">
                  <c:v>228.89999999999998</c:v>
                </c:pt>
                <c:pt idx="191">
                  <c:v>227.6</c:v>
                </c:pt>
                <c:pt idx="192">
                  <c:v>229.3</c:v>
                </c:pt>
                <c:pt idx="193">
                  <c:v>230</c:v>
                </c:pt>
                <c:pt idx="194">
                  <c:v>229.6</c:v>
                </c:pt>
                <c:pt idx="195">
                  <c:v>229.2</c:v>
                </c:pt>
                <c:pt idx="196">
                  <c:v>228.2</c:v>
                </c:pt>
                <c:pt idx="197">
                  <c:v>226.1</c:v>
                </c:pt>
                <c:pt idx="198">
                  <c:v>229.4</c:v>
                </c:pt>
                <c:pt idx="199">
                  <c:v>229.5</c:v>
                </c:pt>
                <c:pt idx="200">
                  <c:v>228.39999999999998</c:v>
                </c:pt>
                <c:pt idx="201">
                  <c:v>229.29999999999998</c:v>
                </c:pt>
                <c:pt idx="202">
                  <c:v>228</c:v>
                </c:pt>
                <c:pt idx="203">
                  <c:v>227.7</c:v>
                </c:pt>
                <c:pt idx="204">
                  <c:v>228.49999999999997</c:v>
                </c:pt>
                <c:pt idx="205">
                  <c:v>225.8</c:v>
                </c:pt>
                <c:pt idx="206">
                  <c:v>228</c:v>
                </c:pt>
                <c:pt idx="207">
                  <c:v>228.7</c:v>
                </c:pt>
                <c:pt idx="208">
                  <c:v>227.7</c:v>
                </c:pt>
                <c:pt idx="209">
                  <c:v>227.7</c:v>
                </c:pt>
                <c:pt idx="210">
                  <c:v>227</c:v>
                </c:pt>
                <c:pt idx="211">
                  <c:v>227.8</c:v>
                </c:pt>
                <c:pt idx="212">
                  <c:v>227</c:v>
                </c:pt>
                <c:pt idx="213">
                  <c:v>230.3</c:v>
                </c:pt>
                <c:pt idx="214">
                  <c:v>228.3</c:v>
                </c:pt>
                <c:pt idx="215">
                  <c:v>228.20000000000002</c:v>
                </c:pt>
                <c:pt idx="216">
                  <c:v>226.60000000000002</c:v>
                </c:pt>
                <c:pt idx="217">
                  <c:v>228.10000000000002</c:v>
                </c:pt>
                <c:pt idx="218">
                  <c:v>228.89999999999998</c:v>
                </c:pt>
                <c:pt idx="219">
                  <c:v>228.3</c:v>
                </c:pt>
                <c:pt idx="220">
                  <c:v>229.6</c:v>
                </c:pt>
                <c:pt idx="221">
                  <c:v>229.90000000000003</c:v>
                </c:pt>
                <c:pt idx="222">
                  <c:v>228.5</c:v>
                </c:pt>
                <c:pt idx="223">
                  <c:v>230.3</c:v>
                </c:pt>
                <c:pt idx="224">
                  <c:v>228.7</c:v>
                </c:pt>
                <c:pt idx="225">
                  <c:v>229.2</c:v>
                </c:pt>
                <c:pt idx="226">
                  <c:v>229.2</c:v>
                </c:pt>
                <c:pt idx="227">
                  <c:v>229.6</c:v>
                </c:pt>
                <c:pt idx="228">
                  <c:v>229.7</c:v>
                </c:pt>
                <c:pt idx="229">
                  <c:v>229.1</c:v>
                </c:pt>
                <c:pt idx="230">
                  <c:v>227.4</c:v>
                </c:pt>
                <c:pt idx="231">
                  <c:v>228.70000000000002</c:v>
                </c:pt>
                <c:pt idx="232">
                  <c:v>229.8</c:v>
                </c:pt>
                <c:pt idx="233">
                  <c:v>228.7</c:v>
                </c:pt>
                <c:pt idx="234">
                  <c:v>229.79999999999998</c:v>
                </c:pt>
                <c:pt idx="235">
                  <c:v>229</c:v>
                </c:pt>
                <c:pt idx="236">
                  <c:v>228.10000000000002</c:v>
                </c:pt>
                <c:pt idx="237">
                  <c:v>228</c:v>
                </c:pt>
                <c:pt idx="238">
                  <c:v>229.59999999999997</c:v>
                </c:pt>
                <c:pt idx="239">
                  <c:v>226.89999999999998</c:v>
                </c:pt>
                <c:pt idx="240">
                  <c:v>228.7</c:v>
                </c:pt>
                <c:pt idx="241">
                  <c:v>229.89999999999998</c:v>
                </c:pt>
                <c:pt idx="242">
                  <c:v>228.89999999999998</c:v>
                </c:pt>
                <c:pt idx="243">
                  <c:v>229.79999999999998</c:v>
                </c:pt>
                <c:pt idx="244">
                  <c:v>228.6</c:v>
                </c:pt>
                <c:pt idx="245">
                  <c:v>228.79999999999998</c:v>
                </c:pt>
                <c:pt idx="246">
                  <c:v>227.79999999999998</c:v>
                </c:pt>
                <c:pt idx="247">
                  <c:v>230.1</c:v>
                </c:pt>
                <c:pt idx="248">
                  <c:v>228.59999999999997</c:v>
                </c:pt>
                <c:pt idx="249">
                  <c:v>226.9</c:v>
                </c:pt>
                <c:pt idx="250">
                  <c:v>227.3</c:v>
                </c:pt>
                <c:pt idx="251">
                  <c:v>228.2</c:v>
                </c:pt>
                <c:pt idx="252">
                  <c:v>228.9</c:v>
                </c:pt>
                <c:pt idx="253">
                  <c:v>225.6</c:v>
                </c:pt>
                <c:pt idx="254">
                  <c:v>228.4</c:v>
                </c:pt>
                <c:pt idx="255">
                  <c:v>226.10000000000002</c:v>
                </c:pt>
                <c:pt idx="256">
                  <c:v>229.70000000000002</c:v>
                </c:pt>
                <c:pt idx="257">
                  <c:v>228.2</c:v>
                </c:pt>
                <c:pt idx="258">
                  <c:v>229.8</c:v>
                </c:pt>
                <c:pt idx="259">
                  <c:v>228.6</c:v>
                </c:pt>
                <c:pt idx="260">
                  <c:v>228.9</c:v>
                </c:pt>
                <c:pt idx="261">
                  <c:v>228.2</c:v>
                </c:pt>
                <c:pt idx="262">
                  <c:v>228.3</c:v>
                </c:pt>
                <c:pt idx="263">
                  <c:v>228.8</c:v>
                </c:pt>
                <c:pt idx="264">
                  <c:v>228.60000000000002</c:v>
                </c:pt>
                <c:pt idx="265">
                  <c:v>226.8</c:v>
                </c:pt>
                <c:pt idx="266">
                  <c:v>228.29999999999998</c:v>
                </c:pt>
                <c:pt idx="267">
                  <c:v>230.1</c:v>
                </c:pt>
                <c:pt idx="268">
                  <c:v>228.20000000000002</c:v>
                </c:pt>
                <c:pt idx="269">
                  <c:v>226.9</c:v>
                </c:pt>
                <c:pt idx="270">
                  <c:v>228.29999999999998</c:v>
                </c:pt>
                <c:pt idx="271">
                  <c:v>227.7</c:v>
                </c:pt>
                <c:pt idx="272">
                  <c:v>227.8</c:v>
                </c:pt>
                <c:pt idx="273">
                  <c:v>229.4</c:v>
                </c:pt>
                <c:pt idx="274">
                  <c:v>229.2</c:v>
                </c:pt>
                <c:pt idx="275">
                  <c:v>226.5</c:v>
                </c:pt>
                <c:pt idx="276">
                  <c:v>228.6</c:v>
                </c:pt>
                <c:pt idx="277">
                  <c:v>228.1</c:v>
                </c:pt>
                <c:pt idx="278">
                  <c:v>229.60000000000002</c:v>
                </c:pt>
                <c:pt idx="279">
                  <c:v>229.9</c:v>
                </c:pt>
                <c:pt idx="280">
                  <c:v>228.8</c:v>
                </c:pt>
                <c:pt idx="281">
                  <c:v>227.5</c:v>
                </c:pt>
                <c:pt idx="282">
                  <c:v>228.89999999999998</c:v>
                </c:pt>
                <c:pt idx="283">
                  <c:v>226.60000000000002</c:v>
                </c:pt>
                <c:pt idx="284">
                  <c:v>228.5</c:v>
                </c:pt>
                <c:pt idx="285">
                  <c:v>227.3</c:v>
                </c:pt>
                <c:pt idx="286">
                  <c:v>227.5</c:v>
                </c:pt>
                <c:pt idx="287">
                  <c:v>227.7</c:v>
                </c:pt>
                <c:pt idx="288">
                  <c:v>229.3</c:v>
                </c:pt>
                <c:pt idx="289">
                  <c:v>226</c:v>
                </c:pt>
                <c:pt idx="290">
                  <c:v>228.4</c:v>
                </c:pt>
                <c:pt idx="291">
                  <c:v>227.09999999999997</c:v>
                </c:pt>
                <c:pt idx="292">
                  <c:v>227.2</c:v>
                </c:pt>
                <c:pt idx="293">
                  <c:v>227.90000000000003</c:v>
                </c:pt>
                <c:pt idx="294">
                  <c:v>229.6</c:v>
                </c:pt>
                <c:pt idx="295">
                  <c:v>226.2</c:v>
                </c:pt>
                <c:pt idx="296">
                  <c:v>228.8</c:v>
                </c:pt>
                <c:pt idx="297">
                  <c:v>228.9</c:v>
                </c:pt>
                <c:pt idx="298">
                  <c:v>227.2</c:v>
                </c:pt>
                <c:pt idx="299">
                  <c:v>228.10000000000002</c:v>
                </c:pt>
                <c:pt idx="300">
                  <c:v>228</c:v>
                </c:pt>
                <c:pt idx="301">
                  <c:v>226.5</c:v>
                </c:pt>
                <c:pt idx="302">
                  <c:v>226.6</c:v>
                </c:pt>
                <c:pt idx="303">
                  <c:v>226.4</c:v>
                </c:pt>
                <c:pt idx="304">
                  <c:v>227.3</c:v>
                </c:pt>
                <c:pt idx="305">
                  <c:v>228.1</c:v>
                </c:pt>
                <c:pt idx="306">
                  <c:v>228.39999999999998</c:v>
                </c:pt>
                <c:pt idx="307">
                  <c:v>226.29999999999998</c:v>
                </c:pt>
                <c:pt idx="308">
                  <c:v>224.39999999999998</c:v>
                </c:pt>
                <c:pt idx="309">
                  <c:v>233.39999999999998</c:v>
                </c:pt>
                <c:pt idx="310">
                  <c:v>228.79999999999998</c:v>
                </c:pt>
                <c:pt idx="311">
                  <c:v>228.10000000000002</c:v>
                </c:pt>
                <c:pt idx="312">
                  <c:v>230.4</c:v>
                </c:pt>
                <c:pt idx="313">
                  <c:v>227</c:v>
                </c:pt>
                <c:pt idx="314">
                  <c:v>229.3</c:v>
                </c:pt>
                <c:pt idx="315">
                  <c:v>202.1</c:v>
                </c:pt>
                <c:pt idx="316">
                  <c:v>232.2</c:v>
                </c:pt>
                <c:pt idx="317">
                  <c:v>226.9</c:v>
                </c:pt>
                <c:pt idx="318">
                  <c:v>224.9</c:v>
                </c:pt>
                <c:pt idx="319">
                  <c:v>227.4</c:v>
                </c:pt>
                <c:pt idx="320">
                  <c:v>226.5</c:v>
                </c:pt>
                <c:pt idx="321">
                  <c:v>228</c:v>
                </c:pt>
                <c:pt idx="322">
                  <c:v>227.7</c:v>
                </c:pt>
                <c:pt idx="323">
                  <c:v>227.2</c:v>
                </c:pt>
                <c:pt idx="324">
                  <c:v>227.2</c:v>
                </c:pt>
                <c:pt idx="325">
                  <c:v>222.20000000000002</c:v>
                </c:pt>
                <c:pt idx="326">
                  <c:v>229.6</c:v>
                </c:pt>
                <c:pt idx="327">
                  <c:v>228.5</c:v>
                </c:pt>
                <c:pt idx="328">
                  <c:v>226.89999999999998</c:v>
                </c:pt>
                <c:pt idx="329">
                  <c:v>179.7</c:v>
                </c:pt>
                <c:pt idx="330">
                  <c:v>108.79999999999998</c:v>
                </c:pt>
                <c:pt idx="331">
                  <c:v>21.4</c:v>
                </c:pt>
                <c:pt idx="332">
                  <c:v>72.900000000000006</c:v>
                </c:pt>
                <c:pt idx="333">
                  <c:v>28.599999999999998</c:v>
                </c:pt>
                <c:pt idx="334">
                  <c:v>16.5</c:v>
                </c:pt>
                <c:pt idx="335">
                  <c:v>15.6</c:v>
                </c:pt>
                <c:pt idx="336">
                  <c:v>13.2</c:v>
                </c:pt>
                <c:pt idx="337">
                  <c:v>14.2</c:v>
                </c:pt>
                <c:pt idx="338">
                  <c:v>12.5</c:v>
                </c:pt>
                <c:pt idx="339">
                  <c:v>14.5</c:v>
                </c:pt>
                <c:pt idx="340">
                  <c:v>13.799999999999999</c:v>
                </c:pt>
                <c:pt idx="341">
                  <c:v>11.5</c:v>
                </c:pt>
                <c:pt idx="342">
                  <c:v>13.200000000000001</c:v>
                </c:pt>
                <c:pt idx="343">
                  <c:v>14.8</c:v>
                </c:pt>
                <c:pt idx="344">
                  <c:v>12.2</c:v>
                </c:pt>
                <c:pt idx="345">
                  <c:v>13.100000000000001</c:v>
                </c:pt>
                <c:pt idx="346">
                  <c:v>13.6</c:v>
                </c:pt>
                <c:pt idx="347">
                  <c:v>12.8</c:v>
                </c:pt>
                <c:pt idx="348">
                  <c:v>13.5</c:v>
                </c:pt>
                <c:pt idx="349">
                  <c:v>14.3</c:v>
                </c:pt>
              </c:numCache>
            </c:numRef>
          </c:yVal>
          <c:smooth val="0"/>
        </c:ser>
        <c:ser>
          <c:idx val="4"/>
          <c:order val="4"/>
          <c:tx>
            <c:strRef>
              <c:f>CPU負荷まとめ!$AB$9</c:f>
              <c:strCache>
                <c:ptCount val="1"/>
                <c:pt idx="0">
                  <c:v>Xen-Blanket</c:v>
                </c:pt>
              </c:strCache>
            </c:strRef>
          </c:tx>
          <c:spPr>
            <a:ln>
              <a:solidFill>
                <a:schemeClr val="accent4"/>
              </a:solidFill>
            </a:ln>
          </c:spPr>
          <c:marker>
            <c:symbol val="none"/>
          </c:marker>
          <c:yVal>
            <c:numRef>
              <c:f>CPU負荷まとめ!$AB$10:$AB$145</c:f>
              <c:numCache>
                <c:formatCode>General</c:formatCode>
                <c:ptCount val="136"/>
                <c:pt idx="0">
                  <c:v>0</c:v>
                </c:pt>
                <c:pt idx="1">
                  <c:v>32.200000000000003</c:v>
                </c:pt>
                <c:pt idx="2">
                  <c:v>46.1</c:v>
                </c:pt>
                <c:pt idx="3">
                  <c:v>223.5</c:v>
                </c:pt>
                <c:pt idx="4">
                  <c:v>221.4</c:v>
                </c:pt>
                <c:pt idx="5">
                  <c:v>222.1</c:v>
                </c:pt>
                <c:pt idx="6">
                  <c:v>222.20000000000002</c:v>
                </c:pt>
                <c:pt idx="7">
                  <c:v>221.3</c:v>
                </c:pt>
                <c:pt idx="8">
                  <c:v>220.70000000000002</c:v>
                </c:pt>
                <c:pt idx="9">
                  <c:v>222.10000000000002</c:v>
                </c:pt>
                <c:pt idx="10">
                  <c:v>221.9</c:v>
                </c:pt>
                <c:pt idx="11">
                  <c:v>227.29999999999998</c:v>
                </c:pt>
                <c:pt idx="12">
                  <c:v>224.7</c:v>
                </c:pt>
                <c:pt idx="13">
                  <c:v>228.1</c:v>
                </c:pt>
                <c:pt idx="14">
                  <c:v>222.2</c:v>
                </c:pt>
                <c:pt idx="15">
                  <c:v>221.40000000000003</c:v>
                </c:pt>
                <c:pt idx="16">
                  <c:v>222.4</c:v>
                </c:pt>
                <c:pt idx="17">
                  <c:v>221.4</c:v>
                </c:pt>
                <c:pt idx="18">
                  <c:v>222.7</c:v>
                </c:pt>
                <c:pt idx="19">
                  <c:v>222.9</c:v>
                </c:pt>
                <c:pt idx="20">
                  <c:v>223.20000000000002</c:v>
                </c:pt>
                <c:pt idx="21">
                  <c:v>224</c:v>
                </c:pt>
                <c:pt idx="22">
                  <c:v>223.4</c:v>
                </c:pt>
                <c:pt idx="23">
                  <c:v>222.5</c:v>
                </c:pt>
                <c:pt idx="24">
                  <c:v>225.3</c:v>
                </c:pt>
                <c:pt idx="25">
                  <c:v>224</c:v>
                </c:pt>
                <c:pt idx="26">
                  <c:v>227.6</c:v>
                </c:pt>
                <c:pt idx="27">
                  <c:v>222.29999999999998</c:v>
                </c:pt>
                <c:pt idx="28">
                  <c:v>222.29999999999998</c:v>
                </c:pt>
                <c:pt idx="29">
                  <c:v>222.60000000000002</c:v>
                </c:pt>
                <c:pt idx="30">
                  <c:v>222.10000000000002</c:v>
                </c:pt>
                <c:pt idx="31">
                  <c:v>222.4</c:v>
                </c:pt>
                <c:pt idx="32">
                  <c:v>222.10000000000002</c:v>
                </c:pt>
                <c:pt idx="33">
                  <c:v>223.3</c:v>
                </c:pt>
                <c:pt idx="34">
                  <c:v>224.6</c:v>
                </c:pt>
                <c:pt idx="35">
                  <c:v>221.90000000000003</c:v>
                </c:pt>
                <c:pt idx="36">
                  <c:v>220.10000000000002</c:v>
                </c:pt>
                <c:pt idx="37">
                  <c:v>221.79999999999998</c:v>
                </c:pt>
                <c:pt idx="38">
                  <c:v>223.20000000000002</c:v>
                </c:pt>
                <c:pt idx="39">
                  <c:v>222.89999999999998</c:v>
                </c:pt>
                <c:pt idx="40">
                  <c:v>222.70000000000002</c:v>
                </c:pt>
                <c:pt idx="41">
                  <c:v>222</c:v>
                </c:pt>
                <c:pt idx="42">
                  <c:v>222.70000000000002</c:v>
                </c:pt>
                <c:pt idx="43">
                  <c:v>222.4</c:v>
                </c:pt>
                <c:pt idx="44">
                  <c:v>222.1</c:v>
                </c:pt>
                <c:pt idx="45">
                  <c:v>223.20000000000002</c:v>
                </c:pt>
                <c:pt idx="46">
                  <c:v>222</c:v>
                </c:pt>
                <c:pt idx="47">
                  <c:v>221.6</c:v>
                </c:pt>
                <c:pt idx="48">
                  <c:v>222.29999999999998</c:v>
                </c:pt>
                <c:pt idx="49">
                  <c:v>221.7</c:v>
                </c:pt>
                <c:pt idx="50">
                  <c:v>222.2</c:v>
                </c:pt>
                <c:pt idx="51">
                  <c:v>222.1</c:v>
                </c:pt>
                <c:pt idx="52">
                  <c:v>221.2</c:v>
                </c:pt>
                <c:pt idx="53">
                  <c:v>222.1</c:v>
                </c:pt>
                <c:pt idx="54">
                  <c:v>222.6</c:v>
                </c:pt>
                <c:pt idx="55">
                  <c:v>222.40000000000003</c:v>
                </c:pt>
                <c:pt idx="56">
                  <c:v>221.29999999999998</c:v>
                </c:pt>
                <c:pt idx="57">
                  <c:v>222</c:v>
                </c:pt>
                <c:pt idx="58">
                  <c:v>221.7</c:v>
                </c:pt>
                <c:pt idx="59">
                  <c:v>222</c:v>
                </c:pt>
                <c:pt idx="60">
                  <c:v>222.5</c:v>
                </c:pt>
                <c:pt idx="61">
                  <c:v>221.8</c:v>
                </c:pt>
                <c:pt idx="62">
                  <c:v>221.8</c:v>
                </c:pt>
                <c:pt idx="63">
                  <c:v>222.6</c:v>
                </c:pt>
                <c:pt idx="64">
                  <c:v>222.2</c:v>
                </c:pt>
                <c:pt idx="65">
                  <c:v>222.5</c:v>
                </c:pt>
                <c:pt idx="66">
                  <c:v>222.90000000000003</c:v>
                </c:pt>
                <c:pt idx="67">
                  <c:v>221.8</c:v>
                </c:pt>
                <c:pt idx="68">
                  <c:v>221.8</c:v>
                </c:pt>
                <c:pt idx="69">
                  <c:v>222.39999999999998</c:v>
                </c:pt>
                <c:pt idx="70">
                  <c:v>222.90000000000003</c:v>
                </c:pt>
                <c:pt idx="71">
                  <c:v>222.10000000000002</c:v>
                </c:pt>
                <c:pt idx="72">
                  <c:v>234.7</c:v>
                </c:pt>
                <c:pt idx="73">
                  <c:v>222.3</c:v>
                </c:pt>
                <c:pt idx="74">
                  <c:v>222.39999999999998</c:v>
                </c:pt>
                <c:pt idx="75">
                  <c:v>222.7</c:v>
                </c:pt>
                <c:pt idx="76">
                  <c:v>221.9</c:v>
                </c:pt>
                <c:pt idx="77">
                  <c:v>222.6</c:v>
                </c:pt>
                <c:pt idx="78">
                  <c:v>221.5</c:v>
                </c:pt>
                <c:pt idx="79">
                  <c:v>222.79999999999998</c:v>
                </c:pt>
                <c:pt idx="80">
                  <c:v>223.20000000000002</c:v>
                </c:pt>
                <c:pt idx="81">
                  <c:v>222.20000000000002</c:v>
                </c:pt>
                <c:pt idx="82">
                  <c:v>222.60000000000002</c:v>
                </c:pt>
                <c:pt idx="83">
                  <c:v>224</c:v>
                </c:pt>
                <c:pt idx="84">
                  <c:v>223.3</c:v>
                </c:pt>
                <c:pt idx="85">
                  <c:v>222.29999999999998</c:v>
                </c:pt>
                <c:pt idx="86">
                  <c:v>224.89999999999998</c:v>
                </c:pt>
                <c:pt idx="87">
                  <c:v>223.2</c:v>
                </c:pt>
                <c:pt idx="88">
                  <c:v>223.40000000000003</c:v>
                </c:pt>
                <c:pt idx="89">
                  <c:v>223.2</c:v>
                </c:pt>
                <c:pt idx="90">
                  <c:v>223.20000000000002</c:v>
                </c:pt>
                <c:pt idx="91">
                  <c:v>222.7</c:v>
                </c:pt>
                <c:pt idx="92">
                  <c:v>224.2</c:v>
                </c:pt>
                <c:pt idx="93">
                  <c:v>224</c:v>
                </c:pt>
                <c:pt idx="94">
                  <c:v>224.7</c:v>
                </c:pt>
                <c:pt idx="95">
                  <c:v>221.2</c:v>
                </c:pt>
                <c:pt idx="96">
                  <c:v>222.5</c:v>
                </c:pt>
                <c:pt idx="97">
                  <c:v>222.6</c:v>
                </c:pt>
                <c:pt idx="98">
                  <c:v>223.5</c:v>
                </c:pt>
                <c:pt idx="99">
                  <c:v>223.5</c:v>
                </c:pt>
                <c:pt idx="100">
                  <c:v>222.4</c:v>
                </c:pt>
                <c:pt idx="101">
                  <c:v>223.79999999999998</c:v>
                </c:pt>
                <c:pt idx="102">
                  <c:v>222.5</c:v>
                </c:pt>
                <c:pt idx="103">
                  <c:v>223.3</c:v>
                </c:pt>
                <c:pt idx="104">
                  <c:v>222.4</c:v>
                </c:pt>
                <c:pt idx="105">
                  <c:v>222.3</c:v>
                </c:pt>
                <c:pt idx="106">
                  <c:v>222.6</c:v>
                </c:pt>
                <c:pt idx="107">
                  <c:v>223.4</c:v>
                </c:pt>
                <c:pt idx="108">
                  <c:v>222.1</c:v>
                </c:pt>
                <c:pt idx="109">
                  <c:v>221.79999999999998</c:v>
                </c:pt>
                <c:pt idx="110">
                  <c:v>223.39999999999998</c:v>
                </c:pt>
                <c:pt idx="111">
                  <c:v>222.6</c:v>
                </c:pt>
                <c:pt idx="112">
                  <c:v>218.2</c:v>
                </c:pt>
                <c:pt idx="113">
                  <c:v>213.7</c:v>
                </c:pt>
                <c:pt idx="114">
                  <c:v>222.10000000000002</c:v>
                </c:pt>
                <c:pt idx="115">
                  <c:v>182.20000000000002</c:v>
                </c:pt>
                <c:pt idx="116">
                  <c:v>223.89999999999998</c:v>
                </c:pt>
                <c:pt idx="117">
                  <c:v>221.8</c:v>
                </c:pt>
                <c:pt idx="118">
                  <c:v>223.4</c:v>
                </c:pt>
                <c:pt idx="119">
                  <c:v>222.39999999999998</c:v>
                </c:pt>
                <c:pt idx="120">
                  <c:v>195.89999999999998</c:v>
                </c:pt>
                <c:pt idx="121">
                  <c:v>113.1</c:v>
                </c:pt>
                <c:pt idx="122">
                  <c:v>141.19999999999999</c:v>
                </c:pt>
                <c:pt idx="123">
                  <c:v>27.1</c:v>
                </c:pt>
                <c:pt idx="124">
                  <c:v>15.8</c:v>
                </c:pt>
                <c:pt idx="125">
                  <c:v>19.799999999999997</c:v>
                </c:pt>
                <c:pt idx="126">
                  <c:v>19.600000000000001</c:v>
                </c:pt>
                <c:pt idx="127">
                  <c:v>16.8</c:v>
                </c:pt>
                <c:pt idx="128">
                  <c:v>18.7</c:v>
                </c:pt>
                <c:pt idx="129">
                  <c:v>18.399999999999999</c:v>
                </c:pt>
                <c:pt idx="130">
                  <c:v>19.2</c:v>
                </c:pt>
                <c:pt idx="131">
                  <c:v>21</c:v>
                </c:pt>
                <c:pt idx="132">
                  <c:v>19.8</c:v>
                </c:pt>
                <c:pt idx="133">
                  <c:v>18.400000000000002</c:v>
                </c:pt>
                <c:pt idx="134">
                  <c:v>20.5</c:v>
                </c:pt>
                <c:pt idx="135">
                  <c:v>20.9</c:v>
                </c:pt>
              </c:numCache>
            </c:numRef>
          </c:yVal>
          <c:smooth val="0"/>
        </c:ser>
        <c:dLbls>
          <c:showLegendKey val="0"/>
          <c:showVal val="0"/>
          <c:showCatName val="0"/>
          <c:showSerName val="0"/>
          <c:showPercent val="0"/>
          <c:showBubbleSize val="0"/>
        </c:dLbls>
        <c:axId val="118988160"/>
        <c:axId val="118998528"/>
      </c:scatterChart>
      <c:valAx>
        <c:axId val="118988160"/>
        <c:scaling>
          <c:orientation val="minMax"/>
          <c:max val="360"/>
        </c:scaling>
        <c:delete val="0"/>
        <c:axPos val="b"/>
        <c:title>
          <c:tx>
            <c:rich>
              <a:bodyPr/>
              <a:lstStyle/>
              <a:p>
                <a:pPr>
                  <a:defRPr/>
                </a:pPr>
                <a:r>
                  <a:rPr lang="ja-JP"/>
                  <a:t>経過時間</a:t>
                </a:r>
                <a:r>
                  <a:rPr lang="en-US"/>
                  <a:t>[s]</a:t>
                </a:r>
                <a:endParaRPr lang="ja-JP"/>
              </a:p>
            </c:rich>
          </c:tx>
          <c:layout/>
          <c:overlay val="0"/>
        </c:title>
        <c:majorTickMark val="in"/>
        <c:minorTickMark val="none"/>
        <c:tickLblPos val="nextTo"/>
        <c:txPr>
          <a:bodyPr/>
          <a:lstStyle/>
          <a:p>
            <a:pPr>
              <a:defRPr sz="1400"/>
            </a:pPr>
            <a:endParaRPr lang="ja-JP"/>
          </a:p>
        </c:txPr>
        <c:crossAx val="118998528"/>
        <c:crosses val="autoZero"/>
        <c:crossBetween val="midCat"/>
        <c:majorUnit val="30"/>
        <c:minorUnit val="20"/>
      </c:valAx>
      <c:valAx>
        <c:axId val="118998528"/>
        <c:scaling>
          <c:orientation val="minMax"/>
        </c:scaling>
        <c:delete val="0"/>
        <c:axPos val="l"/>
        <c:title>
          <c:tx>
            <c:rich>
              <a:bodyPr rot="-5400000" vert="horz"/>
              <a:lstStyle/>
              <a:p>
                <a:pPr>
                  <a:defRPr/>
                </a:pPr>
                <a:r>
                  <a:rPr lang="en-US"/>
                  <a:t>CPU</a:t>
                </a:r>
                <a:r>
                  <a:rPr lang="ja-JP"/>
                  <a:t>使用率</a:t>
                </a:r>
                <a:r>
                  <a:rPr lang="en-US"/>
                  <a:t>[%]</a:t>
                </a:r>
                <a:endParaRPr lang="ja-JP"/>
              </a:p>
            </c:rich>
          </c:tx>
          <c:layout/>
          <c:overlay val="0"/>
        </c:title>
        <c:numFmt formatCode="General" sourceLinked="1"/>
        <c:majorTickMark val="in"/>
        <c:minorTickMark val="in"/>
        <c:tickLblPos val="nextTo"/>
        <c:crossAx val="118988160"/>
        <c:crosses val="autoZero"/>
        <c:crossBetween val="midCat"/>
        <c:minorUnit val="25"/>
      </c:valAx>
      <c:spPr>
        <a:noFill/>
      </c:spPr>
    </c:plotArea>
    <c:legend>
      <c:legendPos val="r"/>
      <c:layout>
        <c:manualLayout>
          <c:xMode val="edge"/>
          <c:yMode val="edge"/>
          <c:x val="0.18595878350456518"/>
          <c:y val="3.3669395593287821E-4"/>
          <c:w val="0.79969221152871528"/>
          <c:h val="0.27283959975742872"/>
        </c:manualLayout>
      </c:layout>
      <c:overlay val="0"/>
      <c:spPr>
        <a:ln>
          <a:solidFill>
            <a:schemeClr val="tx1"/>
          </a:solidFill>
        </a:ln>
      </c:spPr>
    </c:legend>
    <c:plotVisOnly val="1"/>
    <c:dispBlanksAs val="gap"/>
    <c:showDLblsOverMax val="0"/>
  </c:chart>
  <c:spPr>
    <a:noFill/>
    <a:ln>
      <a:noFill/>
    </a:ln>
  </c:spPr>
  <c:txPr>
    <a:bodyPr/>
    <a:lstStyle/>
    <a:p>
      <a:pPr>
        <a:defRPr sz="1800" b="0">
          <a:latin typeface="Noto Sans CJK JP DemiLight" pitchFamily="34" charset="-128"/>
          <a:ea typeface="Noto Sans CJK JP DemiLight" pitchFamily="34" charset="-128"/>
        </a:defRPr>
      </a:pPr>
      <a:endParaRPr lang="ja-JP"/>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9647475025029867"/>
          <c:y val="0.21280902651028194"/>
          <c:w val="0.40242874277368312"/>
          <c:h val="0.7297545643076695"/>
        </c:manualLayout>
      </c:layout>
      <c:barChart>
        <c:barDir val="col"/>
        <c:grouping val="clustered"/>
        <c:varyColors val="0"/>
        <c:ser>
          <c:idx val="2"/>
          <c:order val="0"/>
          <c:tx>
            <c:strRef>
              <c:f>CPU負荷まとめ!$AE$9</c:f>
              <c:strCache>
                <c:ptCount val="1"/>
                <c:pt idx="0">
                  <c:v>物理マシン間（移送元）</c:v>
                </c:pt>
              </c:strCache>
            </c:strRef>
          </c:tx>
          <c:spPr>
            <a:solidFill>
              <a:srgbClr val="00B050"/>
            </a:solidFill>
          </c:spPr>
          <c:invertIfNegative val="0"/>
          <c:val>
            <c:numRef>
              <c:f>CPU負荷まとめ!$AE$10</c:f>
              <c:numCache>
                <c:formatCode>0</c:formatCode>
                <c:ptCount val="1"/>
                <c:pt idx="0">
                  <c:v>9576.8000000000029</c:v>
                </c:pt>
              </c:numCache>
            </c:numRef>
          </c:val>
        </c:ser>
        <c:ser>
          <c:idx val="3"/>
          <c:order val="1"/>
          <c:tx>
            <c:strRef>
              <c:f>CPU負荷まとめ!$AF$9</c:f>
              <c:strCache>
                <c:ptCount val="1"/>
                <c:pt idx="0">
                  <c:v>物理マシン間（移送先）</c:v>
                </c:pt>
              </c:strCache>
            </c:strRef>
          </c:tx>
          <c:spPr>
            <a:solidFill>
              <a:srgbClr val="00B0F0"/>
            </a:solidFill>
          </c:spPr>
          <c:invertIfNegative val="0"/>
          <c:val>
            <c:numRef>
              <c:f>CPU負荷まとめ!$AF$10</c:f>
              <c:numCache>
                <c:formatCode>0</c:formatCode>
                <c:ptCount val="1"/>
                <c:pt idx="0">
                  <c:v>9093.7000000000007</c:v>
                </c:pt>
              </c:numCache>
            </c:numRef>
          </c:val>
        </c:ser>
        <c:ser>
          <c:idx val="0"/>
          <c:order val="2"/>
          <c:tx>
            <c:strRef>
              <c:f>CPU負荷まとめ!$AG$9</c:f>
              <c:strCache>
                <c:ptCount val="1"/>
                <c:pt idx="0">
                  <c:v>VMBeam</c:v>
                </c:pt>
              </c:strCache>
            </c:strRef>
          </c:tx>
          <c:spPr>
            <a:solidFill>
              <a:srgbClr val="0000FF"/>
            </a:solidFill>
          </c:spPr>
          <c:invertIfNegative val="0"/>
          <c:cat>
            <c:strRef>
              <c:f>CPU負荷まとめ!$AG$9:$AI$9</c:f>
              <c:strCache>
                <c:ptCount val="3"/>
                <c:pt idx="0">
                  <c:v>VMBeam</c:v>
                </c:pt>
                <c:pt idx="1">
                  <c:v>標準ネスト</c:v>
                </c:pt>
                <c:pt idx="2">
                  <c:v>Xen-Blanket</c:v>
                </c:pt>
              </c:strCache>
            </c:strRef>
          </c:cat>
          <c:val>
            <c:numRef>
              <c:f>CPU負荷まとめ!$AG$10</c:f>
              <c:numCache>
                <c:formatCode>0</c:formatCode>
                <c:ptCount val="1"/>
                <c:pt idx="0">
                  <c:v>3911.7999999999984</c:v>
                </c:pt>
              </c:numCache>
            </c:numRef>
          </c:val>
        </c:ser>
        <c:ser>
          <c:idx val="1"/>
          <c:order val="3"/>
          <c:tx>
            <c:strRef>
              <c:f>CPU負荷まとめ!$AH$9</c:f>
              <c:strCache>
                <c:ptCount val="1"/>
                <c:pt idx="0">
                  <c:v>標準ネスト</c:v>
                </c:pt>
              </c:strCache>
            </c:strRef>
          </c:tx>
          <c:invertIfNegative val="0"/>
          <c:val>
            <c:numRef>
              <c:f>CPU負荷まとめ!$AH$10</c:f>
              <c:numCache>
                <c:formatCode>0</c:formatCode>
                <c:ptCount val="1"/>
                <c:pt idx="0">
                  <c:v>74913.799999999988</c:v>
                </c:pt>
              </c:numCache>
            </c:numRef>
          </c:val>
        </c:ser>
        <c:ser>
          <c:idx val="4"/>
          <c:order val="4"/>
          <c:tx>
            <c:strRef>
              <c:f>CPU負荷まとめ!$AI$9</c:f>
              <c:strCache>
                <c:ptCount val="1"/>
                <c:pt idx="0">
                  <c:v>Xen-Blanket</c:v>
                </c:pt>
              </c:strCache>
            </c:strRef>
          </c:tx>
          <c:spPr>
            <a:solidFill>
              <a:schemeClr val="accent4"/>
            </a:solidFill>
          </c:spPr>
          <c:invertIfNegative val="0"/>
          <c:val>
            <c:numRef>
              <c:f>CPU負荷まとめ!$AI$10</c:f>
              <c:numCache>
                <c:formatCode>0</c:formatCode>
                <c:ptCount val="1"/>
                <c:pt idx="0">
                  <c:v>33995.100000000013</c:v>
                </c:pt>
              </c:numCache>
            </c:numRef>
          </c:val>
        </c:ser>
        <c:dLbls>
          <c:dLblPos val="outEnd"/>
          <c:showLegendKey val="0"/>
          <c:showVal val="1"/>
          <c:showCatName val="0"/>
          <c:showSerName val="0"/>
          <c:showPercent val="0"/>
          <c:showBubbleSize val="0"/>
        </c:dLbls>
        <c:gapWidth val="140"/>
        <c:overlap val="-100"/>
        <c:axId val="119072640"/>
        <c:axId val="119074176"/>
      </c:barChart>
      <c:catAx>
        <c:axId val="119072640"/>
        <c:scaling>
          <c:orientation val="minMax"/>
        </c:scaling>
        <c:delete val="0"/>
        <c:axPos val="b"/>
        <c:majorTickMark val="none"/>
        <c:minorTickMark val="none"/>
        <c:tickLblPos val="none"/>
        <c:crossAx val="119074176"/>
        <c:crosses val="autoZero"/>
        <c:auto val="1"/>
        <c:lblAlgn val="ctr"/>
        <c:lblOffset val="100"/>
        <c:noMultiLvlLbl val="0"/>
      </c:catAx>
      <c:valAx>
        <c:axId val="119074176"/>
        <c:scaling>
          <c:orientation val="minMax"/>
        </c:scaling>
        <c:delete val="0"/>
        <c:axPos val="l"/>
        <c:title>
          <c:tx>
            <c:rich>
              <a:bodyPr rot="-5400000" vert="horz"/>
              <a:lstStyle/>
              <a:p>
                <a:pPr>
                  <a:defRPr/>
                </a:pPr>
                <a:r>
                  <a:rPr lang="ja-JP"/>
                  <a:t>トータルの</a:t>
                </a:r>
                <a:r>
                  <a:rPr lang="en-US"/>
                  <a:t>CPU</a:t>
                </a:r>
                <a:r>
                  <a:rPr lang="ja-JP"/>
                  <a:t>時間</a:t>
                </a:r>
                <a:r>
                  <a:rPr lang="en-US"/>
                  <a:t>[s]</a:t>
                </a:r>
                <a:endParaRPr lang="ja-JP"/>
              </a:p>
            </c:rich>
          </c:tx>
          <c:layout/>
          <c:overlay val="0"/>
        </c:title>
        <c:numFmt formatCode="0" sourceLinked="1"/>
        <c:majorTickMark val="in"/>
        <c:minorTickMark val="none"/>
        <c:tickLblPos val="nextTo"/>
        <c:crossAx val="119072640"/>
        <c:crosses val="autoZero"/>
        <c:crossBetween val="between"/>
        <c:minorUnit val="5000"/>
      </c:valAx>
      <c:spPr>
        <a:noFill/>
      </c:spPr>
    </c:plotArea>
    <c:legend>
      <c:legendPos val="r"/>
      <c:layout>
        <c:manualLayout>
          <c:xMode val="edge"/>
          <c:yMode val="edge"/>
          <c:x val="0.63204986151228471"/>
          <c:y val="0.1396779326106623"/>
          <c:w val="0.33696390535950721"/>
          <c:h val="0.61370702962828705"/>
        </c:manualLayout>
      </c:layout>
      <c:overlay val="0"/>
      <c:spPr>
        <a:ln>
          <a:solidFill>
            <a:schemeClr val="tx1"/>
          </a:solidFill>
        </a:ln>
      </c:spPr>
    </c:legend>
    <c:plotVisOnly val="1"/>
    <c:dispBlanksAs val="gap"/>
    <c:showDLblsOverMax val="0"/>
  </c:chart>
  <c:spPr>
    <a:noFill/>
    <a:ln>
      <a:noFill/>
    </a:ln>
  </c:spPr>
  <c:txPr>
    <a:bodyPr/>
    <a:lstStyle/>
    <a:p>
      <a:pPr>
        <a:defRPr sz="1800" b="0">
          <a:latin typeface="Noto Sans CJK JP DemiLight" pitchFamily="34" charset="-128"/>
          <a:ea typeface="Noto Sans CJK JP DemiLight" pitchFamily="34" charset="-128"/>
        </a:defRPr>
      </a:pPr>
      <a:endParaRPr lang="ja-JP"/>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C4895DB-F587-41D0-A0FB-73B6088BF2D7}" type="datetimeFigureOut">
              <a:rPr kumimoji="1" lang="ja-JP" altLang="en-US" smtClean="0"/>
              <a:t>2014/11/19</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881F2AD-3E68-43F8-AEDF-9F28245CDC9D}" type="slidenum">
              <a:rPr kumimoji="1" lang="ja-JP" altLang="en-US" smtClean="0"/>
              <a:t>‹#›</a:t>
            </a:fld>
            <a:endParaRPr kumimoji="1" lang="ja-JP" altLang="en-US"/>
          </a:p>
        </p:txBody>
      </p:sp>
    </p:spTree>
    <p:extLst>
      <p:ext uri="{BB962C8B-B14F-4D97-AF65-F5344CB8AC3E}">
        <p14:creationId xmlns:p14="http://schemas.microsoft.com/office/powerpoint/2010/main" val="17448318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F4D4DB-42F7-4630-9669-A4D50201E6A3}" type="datetimeFigureOut">
              <a:rPr kumimoji="1" lang="ja-JP" altLang="en-US" smtClean="0"/>
              <a:t>2014/11/19</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E3605C-FBDF-485F-B92F-D927B311E691}" type="slidenum">
              <a:rPr kumimoji="1" lang="ja-JP" altLang="en-US" smtClean="0"/>
              <a:t>‹#›</a:t>
            </a:fld>
            <a:endParaRPr kumimoji="1" lang="ja-JP" altLang="en-US"/>
          </a:p>
        </p:txBody>
      </p:sp>
    </p:spTree>
    <p:extLst>
      <p:ext uri="{BB962C8B-B14F-4D97-AF65-F5344CB8AC3E}">
        <p14:creationId xmlns:p14="http://schemas.microsoft.com/office/powerpoint/2010/main" val="187818089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3E3605C-FBDF-485F-B92F-D927B311E691}" type="slidenum">
              <a:rPr kumimoji="1" lang="ja-JP" altLang="en-US" smtClean="0"/>
              <a:t>1</a:t>
            </a:fld>
            <a:endParaRPr kumimoji="1" lang="ja-JP" altLang="en-US" dirty="0"/>
          </a:p>
        </p:txBody>
      </p:sp>
    </p:spTree>
    <p:extLst>
      <p:ext uri="{BB962C8B-B14F-4D97-AF65-F5344CB8AC3E}">
        <p14:creationId xmlns:p14="http://schemas.microsoft.com/office/powerpoint/2010/main" val="26487865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smtClean="0"/>
              <a:t>VMBeam</a:t>
            </a:r>
            <a:r>
              <a:rPr kumimoji="1" lang="ja-JP" altLang="en-US" dirty="0" smtClean="0"/>
              <a:t>がソフトウェア若化を行う対象ですが、ゲスト・ハイパーバイザとしています。</a:t>
            </a:r>
            <a:endParaRPr kumimoji="1" lang="en-US" altLang="ja-JP" dirty="0" smtClean="0"/>
          </a:p>
          <a:p>
            <a:r>
              <a:rPr kumimoji="1" lang="ja-JP" altLang="en-US" dirty="0" smtClean="0"/>
              <a:t>ハイパーバイザはマイグレーションやサスペンド・レジュームなどの</a:t>
            </a:r>
            <a:r>
              <a:rPr kumimoji="1" lang="en-US" altLang="ja-JP" dirty="0" smtClean="0"/>
              <a:t>VM</a:t>
            </a:r>
            <a:r>
              <a:rPr kumimoji="1" lang="ja-JP" altLang="en-US" dirty="0" smtClean="0"/>
              <a:t>に対する処理を頻繁に行うことでエージングが発生します。</a:t>
            </a:r>
            <a:endParaRPr kumimoji="1" lang="en-US" altLang="ja-JP" dirty="0" smtClean="0"/>
          </a:p>
          <a:p>
            <a:r>
              <a:rPr kumimoji="1" lang="ja-JP" altLang="en-US" dirty="0" smtClean="0"/>
              <a:t>提案システムではそれらの処理を行うのはゲスト・ハイパーバイザであるため、ゲスト・ハイパーバイザが若化の軽量化対象となります。</a:t>
            </a:r>
            <a:endParaRPr kumimoji="1" lang="en-US" altLang="ja-JP" dirty="0" smtClean="0"/>
          </a:p>
          <a:p>
            <a:r>
              <a:rPr kumimoji="1" lang="ja-JP" altLang="en-US" dirty="0" smtClean="0"/>
              <a:t>ホスト・ハイパーバイザに関しましては、マイグレーションなどの処理は基本的に不要、必要最低限の機能に制限することが可能、通常時は脱仮想化を行うことでエージングを抑制によって、ソフトウェア若化を必要とする頻度を低く抑えることができると考え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43E3605C-FBDF-485F-B92F-D927B311E691}" type="slidenum">
              <a:rPr kumimoji="1" lang="ja-JP" altLang="en-US" smtClean="0"/>
              <a:t>10</a:t>
            </a:fld>
            <a:endParaRPr kumimoji="1" lang="ja-JP" altLang="en-US"/>
          </a:p>
        </p:txBody>
      </p:sp>
    </p:spTree>
    <p:extLst>
      <p:ext uri="{BB962C8B-B14F-4D97-AF65-F5344CB8AC3E}">
        <p14:creationId xmlns:p14="http://schemas.microsoft.com/office/powerpoint/2010/main" val="8448105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ゲスト・ハイパーバイザのソフトウェア若化を行う際に、同一ホスト上でゲスト</a:t>
            </a:r>
            <a:r>
              <a:rPr kumimoji="1" lang="en-US" altLang="ja-JP" dirty="0" smtClean="0"/>
              <a:t>VM</a:t>
            </a:r>
            <a:r>
              <a:rPr kumimoji="1" lang="ja-JP" altLang="en-US" dirty="0" smtClean="0"/>
              <a:t>のマイグレーションを行い仮想ネットワークを用いてメモリを転送するためそれだけでも軽量に行えそうですが、実際にはそれだけではうまくいきません。</a:t>
            </a:r>
            <a:endParaRPr kumimoji="1" lang="en-US" altLang="ja-JP" dirty="0" smtClean="0"/>
          </a:p>
          <a:p>
            <a:r>
              <a:rPr kumimoji="1" lang="ja-JP" altLang="en-US" dirty="0" smtClean="0"/>
              <a:t>理由の</a:t>
            </a:r>
            <a:r>
              <a:rPr kumimoji="1" lang="en-US" altLang="ja-JP" dirty="0" smtClean="0"/>
              <a:t>1</a:t>
            </a:r>
            <a:r>
              <a:rPr kumimoji="1" lang="ja-JP" altLang="en-US" dirty="0" smtClean="0"/>
              <a:t>つとしては、通常のマイグレーションでは移動先に空のゲスト</a:t>
            </a:r>
            <a:r>
              <a:rPr kumimoji="1" lang="en-US" altLang="ja-JP" dirty="0" smtClean="0"/>
              <a:t>VM</a:t>
            </a:r>
            <a:r>
              <a:rPr kumimoji="1" lang="ja-JP" altLang="en-US" dirty="0" smtClean="0"/>
              <a:t>が用意され、仮想ネットワークを介してそのゲスト</a:t>
            </a:r>
            <a:r>
              <a:rPr kumimoji="1" lang="en-US" altLang="ja-JP" dirty="0" smtClean="0"/>
              <a:t>VM</a:t>
            </a:r>
            <a:r>
              <a:rPr kumimoji="1" lang="ja-JP" altLang="en-US" dirty="0" smtClean="0"/>
              <a:t>にメモリイメージが転送されていきます。</a:t>
            </a:r>
            <a:endParaRPr kumimoji="1" lang="en-US" altLang="ja-JP" dirty="0" smtClean="0"/>
          </a:p>
          <a:p>
            <a:r>
              <a:rPr kumimoji="1" lang="ja-JP" altLang="en-US" dirty="0" smtClean="0"/>
              <a:t>この転送に用いる仮想ネットワークは、図のように、ホスト</a:t>
            </a:r>
            <a:r>
              <a:rPr kumimoji="1" lang="en-US" altLang="ja-JP" dirty="0" smtClean="0"/>
              <a:t>VM</a:t>
            </a:r>
            <a:r>
              <a:rPr kumimoji="1" lang="ja-JP" altLang="en-US" dirty="0" err="1" smtClean="0"/>
              <a:t>、</a:t>
            </a:r>
            <a:r>
              <a:rPr kumimoji="1" lang="ja-JP" altLang="en-US" dirty="0" smtClean="0"/>
              <a:t>ゲスト</a:t>
            </a:r>
            <a:r>
              <a:rPr kumimoji="1" lang="en-US" altLang="ja-JP" dirty="0" smtClean="0"/>
              <a:t>VM</a:t>
            </a:r>
            <a:r>
              <a:rPr kumimoji="1" lang="ja-JP" altLang="en-US" dirty="0" smtClean="0"/>
              <a:t>それぞれにネットワークの仮想化が行われるためオーバヘッドが大きくなってしまいます。</a:t>
            </a:r>
            <a:endParaRPr kumimoji="1" lang="en-US" altLang="ja-JP" dirty="0" smtClean="0"/>
          </a:p>
          <a:p>
            <a:r>
              <a:rPr kumimoji="1" lang="en-US" altLang="ja-JP" dirty="0" smtClean="0"/>
              <a:t>2</a:t>
            </a:r>
            <a:r>
              <a:rPr kumimoji="1" lang="ja-JP" altLang="en-US" dirty="0" smtClean="0"/>
              <a:t>つめの理由は、仮想ネットワークを使用してメモリイメージを転送する際に、メモリイメージの暗号化を行うためです。</a:t>
            </a:r>
            <a:endParaRPr kumimoji="1" lang="en-US" altLang="ja-JP" dirty="0" smtClean="0"/>
          </a:p>
          <a:p>
            <a:r>
              <a:rPr kumimoji="1" lang="ja-JP" altLang="en-US" dirty="0" smtClean="0"/>
              <a:t>これは、転送中の盗聴や改ざんを防ぐために必要なのですが、大きなオーバヘッドとなってしまいます。</a:t>
            </a:r>
            <a:endParaRPr kumimoji="1" lang="ja-JP" altLang="en-US" dirty="0"/>
          </a:p>
        </p:txBody>
      </p:sp>
      <p:sp>
        <p:nvSpPr>
          <p:cNvPr id="4" name="スライド番号プレースホルダー 3"/>
          <p:cNvSpPr>
            <a:spLocks noGrp="1"/>
          </p:cNvSpPr>
          <p:nvPr>
            <p:ph type="sldNum" sz="quarter" idx="10"/>
          </p:nvPr>
        </p:nvSpPr>
        <p:spPr/>
        <p:txBody>
          <a:bodyPr/>
          <a:lstStyle/>
          <a:p>
            <a:fld id="{43E3605C-FBDF-485F-B92F-D927B311E691}" type="slidenum">
              <a:rPr kumimoji="1" lang="ja-JP" altLang="en-US" smtClean="0"/>
              <a:t>11</a:t>
            </a:fld>
            <a:endParaRPr kumimoji="1" lang="ja-JP" altLang="en-US"/>
          </a:p>
        </p:txBody>
      </p:sp>
    </p:spTree>
    <p:extLst>
      <p:ext uri="{BB962C8B-B14F-4D97-AF65-F5344CB8AC3E}">
        <p14:creationId xmlns:p14="http://schemas.microsoft.com/office/powerpoint/2010/main" val="20408091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そこで、</a:t>
            </a:r>
            <a:r>
              <a:rPr kumimoji="1" lang="en-US" altLang="ja-JP" dirty="0" smtClean="0"/>
              <a:t>VMBeam</a:t>
            </a:r>
            <a:r>
              <a:rPr kumimoji="1" lang="ja-JP" altLang="en-US" dirty="0" smtClean="0"/>
              <a:t>では軽量な</a:t>
            </a:r>
            <a:r>
              <a:rPr kumimoji="1" lang="en-US" altLang="ja-JP" dirty="0" smtClean="0"/>
              <a:t>VM</a:t>
            </a:r>
            <a:r>
              <a:rPr kumimoji="1" lang="ja-JP" altLang="en-US" dirty="0" smtClean="0"/>
              <a:t>マイグレーションのためにゲスト</a:t>
            </a:r>
            <a:r>
              <a:rPr kumimoji="1" lang="en-US" altLang="ja-JP" dirty="0" smtClean="0"/>
              <a:t>VM</a:t>
            </a:r>
            <a:r>
              <a:rPr kumimoji="1" lang="ja-JP" altLang="en-US" dirty="0" smtClean="0"/>
              <a:t>間メモリコピーという新たなデータ転送方式を実装します。</a:t>
            </a:r>
            <a:endParaRPr kumimoji="1" lang="en-US" altLang="ja-JP" dirty="0" smtClean="0"/>
          </a:p>
          <a:p>
            <a:r>
              <a:rPr kumimoji="1" lang="ja-JP" altLang="en-US" dirty="0" smtClean="0"/>
              <a:t>ゲスト</a:t>
            </a:r>
            <a:r>
              <a:rPr kumimoji="1" lang="en-US" altLang="ja-JP" dirty="0" smtClean="0"/>
              <a:t>VM</a:t>
            </a:r>
            <a:r>
              <a:rPr kumimoji="1" lang="ja-JP" altLang="en-US" dirty="0" smtClean="0"/>
              <a:t>間メモリコピーでは、ホスト・ハイパーバイザがメモリイメージを直接移動先のゲスト</a:t>
            </a:r>
            <a:r>
              <a:rPr kumimoji="1" lang="en-US" altLang="ja-JP" dirty="0" smtClean="0"/>
              <a:t>VM</a:t>
            </a:r>
            <a:r>
              <a:rPr kumimoji="1" lang="ja-JP" altLang="en-US" dirty="0" smtClean="0"/>
              <a:t>にコピーします。</a:t>
            </a:r>
            <a:endParaRPr kumimoji="1" lang="en-US" altLang="ja-JP" dirty="0" smtClean="0"/>
          </a:p>
          <a:p>
            <a:r>
              <a:rPr kumimoji="1" lang="ja-JP" altLang="en-US" dirty="0" smtClean="0"/>
              <a:t>このデータ転送には仮想ネットワークを使用しないため、ネットワークの仮想化、メモリイメージの暗号化による両方のオーバヘッドを削減することができます。</a:t>
            </a:r>
            <a:endParaRPr kumimoji="1" lang="ja-JP" altLang="en-US" dirty="0"/>
          </a:p>
        </p:txBody>
      </p:sp>
      <p:sp>
        <p:nvSpPr>
          <p:cNvPr id="4" name="スライド番号プレースホルダー 3"/>
          <p:cNvSpPr>
            <a:spLocks noGrp="1"/>
          </p:cNvSpPr>
          <p:nvPr>
            <p:ph type="sldNum" sz="quarter" idx="10"/>
          </p:nvPr>
        </p:nvSpPr>
        <p:spPr/>
        <p:txBody>
          <a:bodyPr/>
          <a:lstStyle/>
          <a:p>
            <a:fld id="{43E3605C-FBDF-485F-B92F-D927B311E691}" type="slidenum">
              <a:rPr kumimoji="1" lang="ja-JP" altLang="en-US" smtClean="0"/>
              <a:t>12</a:t>
            </a:fld>
            <a:endParaRPr kumimoji="1" lang="ja-JP" altLang="en-US"/>
          </a:p>
        </p:txBody>
      </p:sp>
    </p:spTree>
    <p:extLst>
      <p:ext uri="{BB962C8B-B14F-4D97-AF65-F5344CB8AC3E}">
        <p14:creationId xmlns:p14="http://schemas.microsoft.com/office/powerpoint/2010/main" val="35702240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ゲスト</a:t>
            </a:r>
            <a:r>
              <a:rPr kumimoji="1" lang="en-US" altLang="ja-JP" dirty="0" smtClean="0"/>
              <a:t>VM</a:t>
            </a:r>
            <a:r>
              <a:rPr kumimoji="1" lang="ja-JP" altLang="en-US" dirty="0" smtClean="0"/>
              <a:t>間メモリコピーは、異なるホスト</a:t>
            </a:r>
            <a:r>
              <a:rPr kumimoji="1" lang="en-US" altLang="ja-JP" dirty="0" smtClean="0"/>
              <a:t>VM</a:t>
            </a:r>
            <a:r>
              <a:rPr kumimoji="1" lang="ja-JP" altLang="en-US" dirty="0" smtClean="0"/>
              <a:t>上のゲスト</a:t>
            </a:r>
            <a:r>
              <a:rPr kumimoji="1" lang="en-US" altLang="ja-JP" dirty="0" smtClean="0"/>
              <a:t>VM</a:t>
            </a:r>
            <a:r>
              <a:rPr kumimoji="1" lang="ja-JP" altLang="en-US" dirty="0" smtClean="0"/>
              <a:t>の間でメモリをコピーする機能となります。</a:t>
            </a:r>
            <a:endParaRPr kumimoji="1" lang="en-US" altLang="ja-JP" dirty="0" smtClean="0"/>
          </a:p>
          <a:p>
            <a:r>
              <a:rPr kumimoji="1" lang="ja-JP" altLang="en-US" dirty="0" smtClean="0"/>
              <a:t>ホスト・ハイパーバイザがマシン全体のメモリをマシンメモリとして管理し、そのマシンメモリの一部をホスト</a:t>
            </a:r>
            <a:r>
              <a:rPr kumimoji="1" lang="en-US" altLang="ja-JP" dirty="0" smtClean="0"/>
              <a:t>VM</a:t>
            </a:r>
            <a:r>
              <a:rPr kumimoji="1" lang="ja-JP" altLang="en-US" dirty="0" smtClean="0"/>
              <a:t>にホスト物理メモリとして割り当てます。</a:t>
            </a:r>
            <a:endParaRPr kumimoji="1" lang="en-US" altLang="ja-JP" dirty="0" smtClean="0"/>
          </a:p>
          <a:p>
            <a:r>
              <a:rPr kumimoji="1" lang="ja-JP" altLang="en-US" dirty="0" smtClean="0"/>
              <a:t>ゲスト・ハイパーバイザがホスト物理メモリを管理し、その一部をゲスト</a:t>
            </a:r>
            <a:r>
              <a:rPr kumimoji="1" lang="en-US" altLang="ja-JP" dirty="0" smtClean="0"/>
              <a:t>VM</a:t>
            </a:r>
            <a:r>
              <a:rPr kumimoji="1" lang="ja-JP" altLang="en-US" dirty="0" smtClean="0"/>
              <a:t>にゲスト物理メモリとして割り当てます。</a:t>
            </a:r>
            <a:endParaRPr kumimoji="1" lang="en-US" altLang="ja-JP" dirty="0" smtClean="0"/>
          </a:p>
          <a:p>
            <a:r>
              <a:rPr kumimoji="1" lang="ja-JP" altLang="en-US" dirty="0" smtClean="0"/>
              <a:t>それぞれのメモリの対応は各ハイパーバイザが行っているため、容易に変換することができます。</a:t>
            </a:r>
            <a:endParaRPr kumimoji="1" lang="en-US" altLang="ja-JP" dirty="0" smtClean="0"/>
          </a:p>
          <a:p>
            <a:r>
              <a:rPr kumimoji="1" lang="ja-JP" altLang="en-US" dirty="0" smtClean="0"/>
              <a:t>そこで、コピー元、コピー先のゲスト・ハイパーバイザがそれぞれゲスト</a:t>
            </a:r>
            <a:r>
              <a:rPr kumimoji="1" lang="en-US" altLang="ja-JP" dirty="0" smtClean="0"/>
              <a:t>VM</a:t>
            </a:r>
            <a:r>
              <a:rPr kumimoji="1" lang="ja-JP" altLang="en-US" dirty="0" smtClean="0"/>
              <a:t>のゲスト物理メモリをホスト物理メモリに変換し、ホスト・ハイパーバイザに渡します。</a:t>
            </a:r>
            <a:endParaRPr kumimoji="1" lang="en-US" altLang="ja-JP" dirty="0" smtClean="0"/>
          </a:p>
          <a:p>
            <a:r>
              <a:rPr kumimoji="1" lang="ja-JP" altLang="en-US" dirty="0" smtClean="0"/>
              <a:t>ホスト・ハイパーバイザは受け取ったホスト物理メモリをそれぞれマシンメモリに変換し、コピー元のメモリをコピー先のメモリにコピーします。</a:t>
            </a:r>
            <a:endParaRPr kumimoji="1" lang="ja-JP" altLang="en-US" dirty="0"/>
          </a:p>
        </p:txBody>
      </p:sp>
      <p:sp>
        <p:nvSpPr>
          <p:cNvPr id="4" name="スライド番号プレースホルダー 3"/>
          <p:cNvSpPr>
            <a:spLocks noGrp="1"/>
          </p:cNvSpPr>
          <p:nvPr>
            <p:ph type="sldNum" sz="quarter" idx="10"/>
          </p:nvPr>
        </p:nvSpPr>
        <p:spPr/>
        <p:txBody>
          <a:bodyPr/>
          <a:lstStyle/>
          <a:p>
            <a:fld id="{43E3605C-FBDF-485F-B92F-D927B311E691}" type="slidenum">
              <a:rPr kumimoji="1" lang="ja-JP" altLang="en-US" smtClean="0"/>
              <a:t>13</a:t>
            </a:fld>
            <a:endParaRPr kumimoji="1" lang="ja-JP" altLang="en-US"/>
          </a:p>
        </p:txBody>
      </p:sp>
    </p:spTree>
    <p:extLst>
      <p:ext uri="{BB962C8B-B14F-4D97-AF65-F5344CB8AC3E}">
        <p14:creationId xmlns:p14="http://schemas.microsoft.com/office/powerpoint/2010/main" val="6558009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軽量な</a:t>
            </a:r>
            <a:r>
              <a:rPr kumimoji="1" lang="en-US" altLang="ja-JP" dirty="0" smtClean="0"/>
              <a:t>VM</a:t>
            </a:r>
            <a:r>
              <a:rPr kumimoji="1" lang="ja-JP" altLang="en-US" dirty="0" smtClean="0"/>
              <a:t>マイグレーションではこのゲスト</a:t>
            </a:r>
            <a:r>
              <a:rPr kumimoji="1" lang="en-US" altLang="ja-JP" dirty="0" smtClean="0"/>
              <a:t>VM</a:t>
            </a:r>
            <a:r>
              <a:rPr kumimoji="1" lang="ja-JP" altLang="en-US" dirty="0" smtClean="0"/>
              <a:t>間メモリコピーを利用してメモリイメージの転送を行います。</a:t>
            </a:r>
            <a:endParaRPr kumimoji="1" lang="en-US" altLang="ja-JP" dirty="0" smtClean="0"/>
          </a:p>
          <a:p>
            <a:r>
              <a:rPr kumimoji="1" lang="ja-JP" altLang="en-US" dirty="0" smtClean="0"/>
              <a:t>通常のマイグレーションではゲスト</a:t>
            </a:r>
            <a:r>
              <a:rPr kumimoji="1" lang="en-US" altLang="ja-JP" dirty="0" smtClean="0"/>
              <a:t>VM</a:t>
            </a:r>
            <a:r>
              <a:rPr kumimoji="1" lang="ja-JP" altLang="en-US" dirty="0" smtClean="0"/>
              <a:t>移送元、移送先のゲスト管理</a:t>
            </a:r>
            <a:r>
              <a:rPr kumimoji="1" lang="en-US" altLang="ja-JP" dirty="0" smtClean="0"/>
              <a:t>VM</a:t>
            </a:r>
            <a:r>
              <a:rPr kumimoji="1" lang="ja-JP" altLang="en-US" dirty="0" smtClean="0"/>
              <a:t>がそれぞれ仮想ネットワークを介してメモリイメージのデータ転送のやりとりを行うのですが</a:t>
            </a:r>
            <a:r>
              <a:rPr kumimoji="1" lang="en-US" altLang="ja-JP" dirty="0" smtClean="0"/>
              <a:t>VMBeam</a:t>
            </a:r>
            <a:r>
              <a:rPr kumimoji="1" lang="ja-JP" altLang="en-US" dirty="0" smtClean="0"/>
              <a:t>では</a:t>
            </a:r>
            <a:endParaRPr kumimoji="1" lang="en-US" altLang="ja-JP" dirty="0" smtClean="0"/>
          </a:p>
          <a:p>
            <a:r>
              <a:rPr kumimoji="1" lang="ja-JP" altLang="en-US" dirty="0" smtClean="0"/>
              <a:t>移送元のゲスト管理</a:t>
            </a:r>
            <a:r>
              <a:rPr kumimoji="1" lang="en-US" altLang="ja-JP" dirty="0" smtClean="0"/>
              <a:t>VM</a:t>
            </a:r>
            <a:r>
              <a:rPr kumimoji="1" lang="ja-JP" altLang="en-US" dirty="0" smtClean="0"/>
              <a:t>はゲスト</a:t>
            </a:r>
            <a:r>
              <a:rPr kumimoji="1" lang="en-US" altLang="ja-JP" dirty="0" smtClean="0"/>
              <a:t>VM</a:t>
            </a:r>
            <a:r>
              <a:rPr kumimoji="1" lang="ja-JP" altLang="en-US" dirty="0" smtClean="0"/>
              <a:t>のメモリ情報をホスト・ハイパーバイザに登録します。</a:t>
            </a:r>
            <a:endParaRPr kumimoji="1" lang="en-US" altLang="ja-JP" dirty="0" smtClean="0"/>
          </a:p>
          <a:p>
            <a:r>
              <a:rPr kumimoji="1" lang="ja-JP" altLang="en-US" dirty="0" smtClean="0"/>
              <a:t>移送先のゲスト管理</a:t>
            </a:r>
            <a:r>
              <a:rPr kumimoji="1" lang="en-US" altLang="ja-JP" dirty="0" smtClean="0"/>
              <a:t>VM</a:t>
            </a:r>
            <a:r>
              <a:rPr kumimoji="1" lang="ja-JP" altLang="en-US" dirty="0" smtClean="0"/>
              <a:t>は空のゲスト</a:t>
            </a:r>
            <a:r>
              <a:rPr kumimoji="1" lang="en-US" altLang="ja-JP" dirty="0" smtClean="0"/>
              <a:t>VM</a:t>
            </a:r>
            <a:r>
              <a:rPr kumimoji="1" lang="ja-JP" altLang="en-US" dirty="0" err="1" smtClean="0"/>
              <a:t>にメ</a:t>
            </a:r>
            <a:r>
              <a:rPr kumimoji="1" lang="ja-JP" altLang="en-US" dirty="0" smtClean="0"/>
              <a:t>モリを割り当て、そのメモリ情報を登録します。</a:t>
            </a:r>
            <a:endParaRPr kumimoji="1" lang="en-US" altLang="ja-JP" dirty="0" smtClean="0"/>
          </a:p>
          <a:p>
            <a:r>
              <a:rPr kumimoji="1" lang="ja-JP" altLang="en-US" dirty="0" smtClean="0"/>
              <a:t>ホスト・ハイパーバイザはゲスト</a:t>
            </a:r>
            <a:r>
              <a:rPr kumimoji="1" lang="en-US" altLang="ja-JP" dirty="0" smtClean="0"/>
              <a:t>VM</a:t>
            </a:r>
            <a:r>
              <a:rPr kumimoji="1" lang="ja-JP" altLang="en-US" dirty="0" smtClean="0"/>
              <a:t>間メモリコピーにより登録されたメモリ間でコピーを行います。</a:t>
            </a:r>
            <a:endParaRPr kumimoji="1" lang="ja-JP" altLang="en-US" dirty="0"/>
          </a:p>
        </p:txBody>
      </p:sp>
      <p:sp>
        <p:nvSpPr>
          <p:cNvPr id="4" name="スライド番号プレースホルダー 3"/>
          <p:cNvSpPr>
            <a:spLocks noGrp="1"/>
          </p:cNvSpPr>
          <p:nvPr>
            <p:ph type="sldNum" sz="quarter" idx="10"/>
          </p:nvPr>
        </p:nvSpPr>
        <p:spPr/>
        <p:txBody>
          <a:bodyPr/>
          <a:lstStyle/>
          <a:p>
            <a:fld id="{43E3605C-FBDF-485F-B92F-D927B311E691}" type="slidenum">
              <a:rPr kumimoji="1" lang="ja-JP" altLang="en-US" smtClean="0"/>
              <a:t>14</a:t>
            </a:fld>
            <a:endParaRPr kumimoji="1" lang="ja-JP" altLang="en-US"/>
          </a:p>
        </p:txBody>
      </p:sp>
    </p:spTree>
    <p:extLst>
      <p:ext uri="{BB962C8B-B14F-4D97-AF65-F5344CB8AC3E}">
        <p14:creationId xmlns:p14="http://schemas.microsoft.com/office/powerpoint/2010/main" val="6221489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マイグレーション性能を測定する実験を行いました。</a:t>
            </a:r>
            <a:endParaRPr kumimoji="1" lang="en-US" altLang="ja-JP" dirty="0" smtClean="0"/>
          </a:p>
          <a:p>
            <a:r>
              <a:rPr kumimoji="1" lang="ja-JP" altLang="en-US" dirty="0" smtClean="0"/>
              <a:t>比較対象としては、提案手法である</a:t>
            </a:r>
            <a:r>
              <a:rPr kumimoji="1" lang="en-US" altLang="ja-JP" dirty="0" smtClean="0"/>
              <a:t>VMBeam</a:t>
            </a:r>
            <a:r>
              <a:rPr kumimoji="1" lang="ja-JP" altLang="en-US" dirty="0" err="1" smtClean="0"/>
              <a:t>、</a:t>
            </a:r>
            <a:r>
              <a:rPr kumimoji="1" lang="ja-JP" altLang="en-US" dirty="0" smtClean="0"/>
              <a:t>ネストした仮想化で仮想ネットワークを使用する標準ネスト、ネストした仮想化で高速な仮想ネットワークを実現した</a:t>
            </a:r>
            <a:r>
              <a:rPr kumimoji="1" lang="en-US" altLang="ja-JP" dirty="0" smtClean="0"/>
              <a:t>Xen-Blanket</a:t>
            </a:r>
            <a:r>
              <a:rPr kumimoji="1" lang="ja-JP" altLang="en-US" dirty="0" err="1" smtClean="0"/>
              <a:t>、</a:t>
            </a:r>
            <a:r>
              <a:rPr kumimoji="1" lang="ja-JP" altLang="en-US" dirty="0" smtClean="0"/>
              <a:t>そしてネストした仮想化を用いない従来システムである物理マシン間で行いました。</a:t>
            </a:r>
            <a:endParaRPr kumimoji="1" lang="ja-JP" altLang="en-US" dirty="0"/>
          </a:p>
        </p:txBody>
      </p:sp>
      <p:sp>
        <p:nvSpPr>
          <p:cNvPr id="4" name="スライド番号プレースホルダー 3"/>
          <p:cNvSpPr>
            <a:spLocks noGrp="1"/>
          </p:cNvSpPr>
          <p:nvPr>
            <p:ph type="sldNum" sz="quarter" idx="10"/>
          </p:nvPr>
        </p:nvSpPr>
        <p:spPr/>
        <p:txBody>
          <a:bodyPr/>
          <a:lstStyle/>
          <a:p>
            <a:fld id="{43E3605C-FBDF-485F-B92F-D927B311E691}" type="slidenum">
              <a:rPr kumimoji="1" lang="ja-JP" altLang="en-US" smtClean="0"/>
              <a:t>15</a:t>
            </a:fld>
            <a:endParaRPr kumimoji="1" lang="ja-JP" altLang="en-US"/>
          </a:p>
        </p:txBody>
      </p:sp>
    </p:spTree>
    <p:extLst>
      <p:ext uri="{BB962C8B-B14F-4D97-AF65-F5344CB8AC3E}">
        <p14:creationId xmlns:p14="http://schemas.microsoft.com/office/powerpoint/2010/main" val="13603398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まずは、マイグレーション時間に直接影響を与えるデータ転送性能の比較です。</a:t>
            </a:r>
            <a:endParaRPr kumimoji="1" lang="en-US" altLang="ja-JP" dirty="0" smtClean="0"/>
          </a:p>
          <a:p>
            <a:r>
              <a:rPr kumimoji="1" lang="ja-JP" altLang="en-US" dirty="0" smtClean="0"/>
              <a:t>それぞれのシステムでゲスト管理</a:t>
            </a:r>
            <a:r>
              <a:rPr kumimoji="1" lang="en-US" altLang="ja-JP" dirty="0" smtClean="0"/>
              <a:t>VM</a:t>
            </a:r>
            <a:r>
              <a:rPr kumimoji="1" lang="ja-JP" altLang="en-US" dirty="0" smtClean="0"/>
              <a:t>間で</a:t>
            </a:r>
            <a:r>
              <a:rPr kumimoji="1" lang="en-US" altLang="ja-JP" dirty="0" err="1" smtClean="0"/>
              <a:t>iperf</a:t>
            </a:r>
            <a:r>
              <a:rPr kumimoji="1" lang="ja-JP" altLang="en-US" dirty="0" smtClean="0"/>
              <a:t>を用いてスループットを測定し、</a:t>
            </a:r>
            <a:r>
              <a:rPr kumimoji="1" lang="en-US" altLang="ja-JP" dirty="0" err="1" smtClean="0"/>
              <a:t>VMBeam</a:t>
            </a:r>
            <a:r>
              <a:rPr kumimoji="1" lang="ja-JP" altLang="en-US" dirty="0" smtClean="0"/>
              <a:t>では自作ベンチマークを使用して測定した結果をグラフに示しています。</a:t>
            </a:r>
            <a:endParaRPr kumimoji="1" lang="en-US" altLang="ja-JP" dirty="0" smtClean="0"/>
          </a:p>
          <a:p>
            <a:r>
              <a:rPr kumimoji="1" lang="ja-JP" altLang="en-US" dirty="0" smtClean="0"/>
              <a:t>物理マシン間に対して、それぞれ青色の</a:t>
            </a:r>
            <a:r>
              <a:rPr kumimoji="1" lang="en-US" altLang="ja-JP" dirty="0" err="1" smtClean="0"/>
              <a:t>VMBeam</a:t>
            </a:r>
            <a:r>
              <a:rPr kumimoji="1" lang="ja-JP" altLang="en-US" dirty="0" smtClean="0"/>
              <a:t>と紫色の</a:t>
            </a:r>
            <a:r>
              <a:rPr kumimoji="1" lang="en-US" altLang="ja-JP" dirty="0" smtClean="0"/>
              <a:t>Xen-Blanket</a:t>
            </a:r>
            <a:r>
              <a:rPr kumimoji="1" lang="ja-JP" altLang="en-US" dirty="0" smtClean="0"/>
              <a:t>は</a:t>
            </a:r>
            <a:r>
              <a:rPr kumimoji="1" lang="en-US" altLang="ja-JP" dirty="0" smtClean="0"/>
              <a:t>10</a:t>
            </a:r>
            <a:r>
              <a:rPr kumimoji="1" lang="ja-JP" altLang="en-US" dirty="0" smtClean="0"/>
              <a:t>倍の性能があることが分かりました。</a:t>
            </a:r>
            <a:endParaRPr kumimoji="1" lang="en-US" altLang="ja-JP" dirty="0" smtClean="0"/>
          </a:p>
          <a:p>
            <a:r>
              <a:rPr kumimoji="1" lang="ja-JP" altLang="en-US" dirty="0" smtClean="0"/>
              <a:t>ただ、赤色の標準ネストは</a:t>
            </a:r>
            <a:r>
              <a:rPr kumimoji="1" lang="en-US" altLang="ja-JP" dirty="0" smtClean="0"/>
              <a:t>26%</a:t>
            </a:r>
            <a:r>
              <a:rPr kumimoji="1" lang="ja-JP" altLang="en-US" dirty="0" smtClean="0"/>
              <a:t>の性能しかないことが分かりました。</a:t>
            </a:r>
            <a:endParaRPr kumimoji="1" lang="ja-JP" altLang="en-US" dirty="0"/>
          </a:p>
        </p:txBody>
      </p:sp>
      <p:sp>
        <p:nvSpPr>
          <p:cNvPr id="4" name="スライド番号プレースホルダー 3"/>
          <p:cNvSpPr>
            <a:spLocks noGrp="1"/>
          </p:cNvSpPr>
          <p:nvPr>
            <p:ph type="sldNum" sz="quarter" idx="10"/>
          </p:nvPr>
        </p:nvSpPr>
        <p:spPr/>
        <p:txBody>
          <a:bodyPr/>
          <a:lstStyle/>
          <a:p>
            <a:fld id="{43E3605C-FBDF-485F-B92F-D927B311E691}" type="slidenum">
              <a:rPr kumimoji="1" lang="ja-JP" altLang="en-US" smtClean="0"/>
              <a:t>16</a:t>
            </a:fld>
            <a:endParaRPr kumimoji="1" lang="ja-JP" altLang="en-US"/>
          </a:p>
        </p:txBody>
      </p:sp>
    </p:spTree>
    <p:extLst>
      <p:ext uri="{BB962C8B-B14F-4D97-AF65-F5344CB8AC3E}">
        <p14:creationId xmlns:p14="http://schemas.microsoft.com/office/powerpoint/2010/main" val="23237162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次はマイグレーション時間の比較です。</a:t>
            </a:r>
            <a:r>
              <a:rPr kumimoji="1" lang="en-US" altLang="ja-JP" dirty="0" smtClean="0"/>
              <a:t>128MB</a:t>
            </a:r>
            <a:r>
              <a:rPr kumimoji="1" lang="ja-JP" altLang="en-US" dirty="0" smtClean="0"/>
              <a:t>の小さめのメモリサイズから</a:t>
            </a:r>
            <a:r>
              <a:rPr kumimoji="1" lang="en-US" altLang="ja-JP" dirty="0" smtClean="0"/>
              <a:t>4GB</a:t>
            </a:r>
            <a:r>
              <a:rPr kumimoji="1" lang="ja-JP" altLang="en-US" dirty="0" err="1" smtClean="0"/>
              <a:t>まで</a:t>
            </a:r>
            <a:r>
              <a:rPr kumimoji="1" lang="ja-JP" altLang="en-US" dirty="0" smtClean="0"/>
              <a:t>変化させてゲスト</a:t>
            </a:r>
            <a:r>
              <a:rPr kumimoji="1" lang="en-US" altLang="ja-JP" dirty="0" smtClean="0"/>
              <a:t>VM</a:t>
            </a:r>
            <a:r>
              <a:rPr kumimoji="1" lang="ja-JP" altLang="en-US" dirty="0" smtClean="0"/>
              <a:t>のマイグレーション時間を測定した結果のグラフを示しています。</a:t>
            </a:r>
            <a:endParaRPr kumimoji="1" lang="en-US" altLang="ja-JP" dirty="0" smtClean="0"/>
          </a:p>
          <a:p>
            <a:r>
              <a:rPr kumimoji="1" lang="ja-JP" altLang="en-US" dirty="0" smtClean="0"/>
              <a:t>青色の</a:t>
            </a:r>
            <a:r>
              <a:rPr kumimoji="1" lang="en-US" altLang="ja-JP" dirty="0" err="1" smtClean="0"/>
              <a:t>VMBeam</a:t>
            </a:r>
            <a:r>
              <a:rPr kumimoji="1" lang="ja-JP" altLang="en-US" dirty="0" smtClean="0"/>
              <a:t>が最も高速にマイグレーションを行えることが分かりました。</a:t>
            </a:r>
            <a:endParaRPr kumimoji="1" lang="en-US" altLang="ja-JP" dirty="0" smtClean="0"/>
          </a:p>
          <a:p>
            <a:r>
              <a:rPr kumimoji="1" lang="ja-JP" altLang="en-US" dirty="0" smtClean="0"/>
              <a:t>緑色の物理マシン間より最大</a:t>
            </a:r>
            <a:r>
              <a:rPr kumimoji="1" lang="en-US" altLang="ja-JP" dirty="0" smtClean="0"/>
              <a:t>4.4</a:t>
            </a:r>
            <a:r>
              <a:rPr kumimoji="1" lang="ja-JP" altLang="en-US" dirty="0" smtClean="0"/>
              <a:t>倍高速であり、紫色の</a:t>
            </a:r>
            <a:r>
              <a:rPr kumimoji="1" lang="en-US" altLang="ja-JP" dirty="0" smtClean="0"/>
              <a:t>Xen-Blanket</a:t>
            </a:r>
            <a:r>
              <a:rPr kumimoji="1" lang="ja-JP" altLang="en-US" dirty="0" smtClean="0"/>
              <a:t>より最大</a:t>
            </a:r>
            <a:r>
              <a:rPr kumimoji="1" lang="en-US" altLang="ja-JP" dirty="0" smtClean="0"/>
              <a:t>5.7</a:t>
            </a:r>
            <a:r>
              <a:rPr kumimoji="1" lang="ja-JP" altLang="en-US" dirty="0" smtClean="0"/>
              <a:t>倍高速に行えることが分かりました。</a:t>
            </a:r>
            <a:endParaRPr kumimoji="1" lang="en-US" altLang="ja-JP" dirty="0" smtClean="0"/>
          </a:p>
          <a:p>
            <a:r>
              <a:rPr kumimoji="1" lang="ja-JP" altLang="en-US" dirty="0" smtClean="0"/>
              <a:t>赤色の標準ネストとの比較に関しては最大</a:t>
            </a:r>
            <a:r>
              <a:rPr kumimoji="1" lang="en-US" altLang="ja-JP" dirty="0" smtClean="0"/>
              <a:t>13.3</a:t>
            </a:r>
            <a:r>
              <a:rPr kumimoji="1" lang="ja-JP" altLang="en-US" dirty="0" smtClean="0"/>
              <a:t>倍高速に行えることが分かりました。</a:t>
            </a:r>
            <a:endParaRPr kumimoji="1" lang="en-US" altLang="ja-JP" dirty="0" smtClean="0"/>
          </a:p>
          <a:p>
            <a:r>
              <a:rPr kumimoji="1" lang="ja-JP" altLang="en-US" dirty="0" smtClean="0"/>
              <a:t>ここで、あれほどデータ転送性能が高かった</a:t>
            </a:r>
            <a:r>
              <a:rPr kumimoji="1" lang="en-US" altLang="ja-JP" dirty="0" smtClean="0"/>
              <a:t>Xen-Blanket</a:t>
            </a:r>
            <a:r>
              <a:rPr kumimoji="1" lang="ja-JP" altLang="en-US" dirty="0" smtClean="0"/>
              <a:t>が物理マシン間よりも遅くなってしまっていることと、標準ネストが大幅に遅いことに関してですが（次のスライドへ）</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43E3605C-FBDF-485F-B92F-D927B311E691}" type="slidenum">
              <a:rPr kumimoji="1" lang="ja-JP" altLang="en-US" smtClean="0"/>
              <a:t>17</a:t>
            </a:fld>
            <a:endParaRPr kumimoji="1" lang="ja-JP" altLang="en-US"/>
          </a:p>
        </p:txBody>
      </p:sp>
    </p:spTree>
    <p:extLst>
      <p:ext uri="{BB962C8B-B14F-4D97-AF65-F5344CB8AC3E}">
        <p14:creationId xmlns:p14="http://schemas.microsoft.com/office/powerpoint/2010/main" val="13169085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実験までのスライドでも説明いたしましたが、ネットワーク仮想化と暗号化のための</a:t>
            </a:r>
            <a:r>
              <a:rPr kumimoji="1" lang="en-US" altLang="ja-JP" dirty="0" smtClean="0"/>
              <a:t>SSH</a:t>
            </a:r>
            <a:r>
              <a:rPr kumimoji="1" lang="ja-JP" altLang="en-US" dirty="0" smtClean="0"/>
              <a:t>トンネルによるオーバヘッドだと考えています。</a:t>
            </a:r>
            <a:endParaRPr kumimoji="1" lang="en-US" altLang="ja-JP" dirty="0" smtClean="0"/>
          </a:p>
          <a:p>
            <a:r>
              <a:rPr kumimoji="1" lang="en-US" altLang="ja-JP" dirty="0" err="1" smtClean="0"/>
              <a:t>iperf</a:t>
            </a:r>
            <a:r>
              <a:rPr kumimoji="1" lang="ja-JP" altLang="en-US" dirty="0" smtClean="0"/>
              <a:t>の測定に</a:t>
            </a:r>
            <a:r>
              <a:rPr kumimoji="1" lang="en-US" altLang="ja-JP" dirty="0" smtClean="0"/>
              <a:t>SSH</a:t>
            </a:r>
            <a:r>
              <a:rPr kumimoji="1" lang="ja-JP" altLang="en-US" dirty="0" smtClean="0"/>
              <a:t>トンネルを用いたときのデータ転送性能を測定した結果をグラフに示しているのですが、</a:t>
            </a:r>
            <a:r>
              <a:rPr kumimoji="1" lang="en-US" altLang="ja-JP" dirty="0" smtClean="0"/>
              <a:t>Xen-Blanket</a:t>
            </a:r>
            <a:r>
              <a:rPr kumimoji="1" lang="ja-JP" altLang="en-US" dirty="0" smtClean="0"/>
              <a:t>は物理マシン間よりも性能が小さくなり、また、標準ネストはさらに性能が小さくなってしまっていることが分かりました。</a:t>
            </a:r>
            <a:endParaRPr kumimoji="1" lang="en-US" altLang="ja-JP" dirty="0" smtClean="0"/>
          </a:p>
          <a:p>
            <a:r>
              <a:rPr kumimoji="1" lang="ja-JP" altLang="en-US" dirty="0" smtClean="0"/>
              <a:t>これらが原因で先ほどのようなマイグレーション時間の結果となったと考えています。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43E3605C-FBDF-485F-B92F-D927B311E691}" type="slidenum">
              <a:rPr kumimoji="1" lang="ja-JP" altLang="en-US" smtClean="0"/>
              <a:t>18</a:t>
            </a:fld>
            <a:endParaRPr kumimoji="1" lang="ja-JP" altLang="en-US"/>
          </a:p>
        </p:txBody>
      </p:sp>
    </p:spTree>
    <p:extLst>
      <p:ext uri="{BB962C8B-B14F-4D97-AF65-F5344CB8AC3E}">
        <p14:creationId xmlns:p14="http://schemas.microsoft.com/office/powerpoint/2010/main" val="7831767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次はダウンタイムの比較です。マイグレーション中の</a:t>
            </a:r>
            <a:r>
              <a:rPr kumimoji="1" lang="en-US" altLang="ja-JP" dirty="0" smtClean="0"/>
              <a:t>VM</a:t>
            </a:r>
            <a:r>
              <a:rPr kumimoji="1" lang="ja-JP" altLang="en-US" dirty="0" smtClean="0"/>
              <a:t>の停止時間を測定した結果をグラフに示しています。</a:t>
            </a:r>
            <a:endParaRPr kumimoji="1" lang="en-US" altLang="ja-JP" dirty="0" smtClean="0"/>
          </a:p>
          <a:p>
            <a:r>
              <a:rPr kumimoji="1" lang="ja-JP" altLang="en-US" dirty="0" smtClean="0"/>
              <a:t>青色の</a:t>
            </a:r>
            <a:r>
              <a:rPr kumimoji="1" lang="en-US" altLang="ja-JP" dirty="0" err="1" smtClean="0"/>
              <a:t>VMBeam</a:t>
            </a:r>
            <a:r>
              <a:rPr kumimoji="1" lang="ja-JP" altLang="en-US" dirty="0" smtClean="0"/>
              <a:t>はどのメモリサイズにおいても</a:t>
            </a:r>
            <a:r>
              <a:rPr kumimoji="1" lang="en-US" altLang="ja-JP" dirty="0" smtClean="0"/>
              <a:t>0.6</a:t>
            </a:r>
            <a:r>
              <a:rPr kumimoji="1" lang="ja-JP" altLang="en-US" dirty="0" smtClean="0"/>
              <a:t>秒程度であることが分かりました。</a:t>
            </a:r>
            <a:endParaRPr kumimoji="1" lang="en-US" altLang="ja-JP" dirty="0" smtClean="0"/>
          </a:p>
          <a:p>
            <a:r>
              <a:rPr kumimoji="1" lang="ja-JP" altLang="en-US" dirty="0" smtClean="0"/>
              <a:t>これは、紫色の</a:t>
            </a:r>
            <a:r>
              <a:rPr kumimoji="1" lang="en-US" altLang="ja-JP" dirty="0" smtClean="0"/>
              <a:t>Xen-Blanket</a:t>
            </a:r>
            <a:r>
              <a:rPr kumimoji="1" lang="ja-JP" altLang="en-US" dirty="0" smtClean="0"/>
              <a:t>や赤色の標準ネストよりも短く抑えることができていることが分かりました。</a:t>
            </a:r>
            <a:endParaRPr kumimoji="1" lang="en-US" altLang="ja-JP" dirty="0" smtClean="0"/>
          </a:p>
          <a:p>
            <a:r>
              <a:rPr kumimoji="1" lang="ja-JP" altLang="en-US" dirty="0" smtClean="0"/>
              <a:t>しかし、緑色の物理マシン間よりも</a:t>
            </a:r>
            <a:r>
              <a:rPr kumimoji="1" lang="en-US" altLang="ja-JP" dirty="0" smtClean="0"/>
              <a:t>0.2</a:t>
            </a:r>
            <a:r>
              <a:rPr kumimoji="1" lang="ja-JP" altLang="en-US" dirty="0" smtClean="0"/>
              <a:t>秒程度長くなってしまっていることが分かりました。</a:t>
            </a:r>
            <a:endParaRPr kumimoji="1" lang="en-US" altLang="ja-JP" dirty="0" smtClean="0"/>
          </a:p>
          <a:p>
            <a:r>
              <a:rPr kumimoji="1" lang="ja-JP" altLang="en-US" dirty="0" smtClean="0"/>
              <a:t>これは、メモリイメージ以外の</a:t>
            </a:r>
            <a:r>
              <a:rPr kumimoji="1" lang="en-US" altLang="ja-JP" dirty="0" smtClean="0"/>
              <a:t>CPU</a:t>
            </a:r>
            <a:r>
              <a:rPr kumimoji="1" lang="ja-JP" altLang="en-US" dirty="0" smtClean="0"/>
              <a:t>状態の転送などは標準ネストと同じ仮想ネットワークを使用しているためであると考えています。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43E3605C-FBDF-485F-B92F-D927B311E691}" type="slidenum">
              <a:rPr kumimoji="1" lang="ja-JP" altLang="en-US" smtClean="0"/>
              <a:t>19</a:t>
            </a:fld>
            <a:endParaRPr kumimoji="1" lang="ja-JP" altLang="en-US"/>
          </a:p>
        </p:txBody>
      </p:sp>
    </p:spTree>
    <p:extLst>
      <p:ext uri="{BB962C8B-B14F-4D97-AF65-F5344CB8AC3E}">
        <p14:creationId xmlns:p14="http://schemas.microsoft.com/office/powerpoint/2010/main" val="1972821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システムは様々な処理を行ったり、長時間動作することで状態が次第に劣化してしまうことがあります。</a:t>
            </a:r>
            <a:endParaRPr kumimoji="1" lang="en-US" altLang="ja-JP" dirty="0" smtClean="0"/>
          </a:p>
          <a:p>
            <a:r>
              <a:rPr kumimoji="1" lang="ja-JP" altLang="en-US" dirty="0" smtClean="0"/>
              <a:t>その現象をソフトウェア･エージングといいます。</a:t>
            </a:r>
            <a:endParaRPr kumimoji="1" lang="en-US" altLang="ja-JP" dirty="0" smtClean="0"/>
          </a:p>
          <a:p>
            <a:r>
              <a:rPr kumimoji="1" lang="ja-JP" altLang="en-US" dirty="0" smtClean="0"/>
              <a:t>例としては、メモリリークやファイルがクローズされないことによる、空きメモリやディスクの空き容量の減少があります。</a:t>
            </a:r>
            <a:endParaRPr kumimoji="1" lang="en-US" altLang="ja-JP" dirty="0" smtClean="0"/>
          </a:p>
          <a:p>
            <a:r>
              <a:rPr kumimoji="1" lang="ja-JP" altLang="en-US" dirty="0" smtClean="0"/>
              <a:t>これらのソフトウェア･エージングは想定外のシステムダウンを引き起こす原因となります。</a:t>
            </a:r>
            <a:endParaRPr kumimoji="1" lang="en-US" altLang="ja-JP" dirty="0" smtClean="0"/>
          </a:p>
          <a:p>
            <a:r>
              <a:rPr kumimoji="1" lang="ja-JP" altLang="en-US" dirty="0" smtClean="0"/>
              <a:t>近年、クラウドコンピューティングの普及により利用が広まっている仮想化システムではこのソフトウェア･エージングが発生しやすくなっています。</a:t>
            </a:r>
            <a:endParaRPr kumimoji="1" lang="en-US" altLang="ja-JP" dirty="0" smtClean="0"/>
          </a:p>
          <a:p>
            <a:r>
              <a:rPr kumimoji="1" lang="ja-JP" altLang="en-US" dirty="0" smtClean="0"/>
              <a:t>それは、仮想化システム上では多くの</a:t>
            </a:r>
            <a:r>
              <a:rPr kumimoji="1" lang="en-US" altLang="ja-JP" dirty="0" smtClean="0"/>
              <a:t>VM</a:t>
            </a:r>
            <a:r>
              <a:rPr kumimoji="1" lang="ja-JP" altLang="en-US" dirty="0" smtClean="0"/>
              <a:t>が長時間動作することが一般的であるためです。</a:t>
            </a:r>
            <a:endParaRPr kumimoji="1" lang="en-US" altLang="ja-JP" dirty="0" smtClean="0"/>
          </a:p>
          <a:p>
            <a:r>
              <a:rPr kumimoji="1" lang="ja-JP" altLang="en-US" dirty="0" smtClean="0"/>
              <a:t>下に示しているのが、</a:t>
            </a:r>
            <a:r>
              <a:rPr kumimoji="1" lang="en-US" altLang="ja-JP" dirty="0" smtClean="0"/>
              <a:t>VM</a:t>
            </a:r>
            <a:r>
              <a:rPr kumimoji="1" lang="ja-JP" altLang="en-US" dirty="0" smtClean="0"/>
              <a:t>を長時間動作させ様々な処理を行った結果、実際に空きメモリが減少し、空きディスクも減少してしったという報告です。</a:t>
            </a:r>
            <a:endParaRPr kumimoji="1" lang="ja-JP" altLang="en-US" dirty="0"/>
          </a:p>
        </p:txBody>
      </p:sp>
      <p:sp>
        <p:nvSpPr>
          <p:cNvPr id="4" name="スライド番号プレースホルダー 3"/>
          <p:cNvSpPr>
            <a:spLocks noGrp="1"/>
          </p:cNvSpPr>
          <p:nvPr>
            <p:ph type="sldNum" sz="quarter" idx="10"/>
          </p:nvPr>
        </p:nvSpPr>
        <p:spPr/>
        <p:txBody>
          <a:bodyPr/>
          <a:lstStyle/>
          <a:p>
            <a:fld id="{43E3605C-FBDF-485F-B92F-D927B311E691}" type="slidenum">
              <a:rPr kumimoji="1" lang="ja-JP" altLang="en-US" smtClean="0"/>
              <a:t>2</a:t>
            </a:fld>
            <a:endParaRPr kumimoji="1" lang="ja-JP" altLang="en-US"/>
          </a:p>
        </p:txBody>
      </p:sp>
    </p:spTree>
    <p:extLst>
      <p:ext uri="{BB962C8B-B14F-4D97-AF65-F5344CB8AC3E}">
        <p14:creationId xmlns:p14="http://schemas.microsoft.com/office/powerpoint/2010/main" val="35081908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次は、ゲスト</a:t>
            </a:r>
            <a:r>
              <a:rPr kumimoji="1" lang="en-US" altLang="ja-JP" dirty="0" smtClean="0"/>
              <a:t>VM</a:t>
            </a:r>
            <a:r>
              <a:rPr kumimoji="1" lang="ja-JP" altLang="en-US" dirty="0" smtClean="0"/>
              <a:t>のメモリ書き換えの影響を比較しました。</a:t>
            </a:r>
            <a:endParaRPr kumimoji="1" lang="en-US" altLang="ja-JP" dirty="0" smtClean="0"/>
          </a:p>
          <a:p>
            <a:r>
              <a:rPr kumimoji="1" lang="en-US" altLang="ja-JP" dirty="0" smtClean="0"/>
              <a:t>4GB</a:t>
            </a:r>
            <a:r>
              <a:rPr kumimoji="1" lang="ja-JP" altLang="en-US" dirty="0" err="1" smtClean="0"/>
              <a:t>のメ</a:t>
            </a:r>
            <a:r>
              <a:rPr kumimoji="1" lang="ja-JP" altLang="en-US" dirty="0" smtClean="0"/>
              <a:t>モリを割り当てたゲスト</a:t>
            </a:r>
            <a:r>
              <a:rPr kumimoji="1" lang="en-US" altLang="ja-JP" dirty="0" smtClean="0"/>
              <a:t>VM</a:t>
            </a:r>
            <a:r>
              <a:rPr kumimoji="1" lang="ja-JP" altLang="en-US" dirty="0" smtClean="0"/>
              <a:t>内で毎秒</a:t>
            </a:r>
            <a:r>
              <a:rPr kumimoji="1" lang="en-US" altLang="ja-JP" dirty="0" smtClean="0"/>
              <a:t>5000</a:t>
            </a:r>
            <a:r>
              <a:rPr kumimoji="1" lang="ja-JP" altLang="en-US" dirty="0" smtClean="0"/>
              <a:t>ページを書き換えながらマイグレーションを行ったときのマイグレーション時間、ダウンタイムを測定した結果を左と右のグラフに示しています。</a:t>
            </a:r>
            <a:endParaRPr kumimoji="1" lang="en-US" altLang="ja-JP" dirty="0" smtClean="0"/>
          </a:p>
          <a:p>
            <a:r>
              <a:rPr kumimoji="1" lang="en-US" altLang="ja-JP" dirty="0" err="1" smtClean="0"/>
              <a:t>VMBeam</a:t>
            </a:r>
            <a:r>
              <a:rPr kumimoji="1" lang="ja-JP" altLang="en-US" dirty="0" smtClean="0"/>
              <a:t>ではマイグレーション時間、ダウンタイムともに増加していないことが分かりました。</a:t>
            </a:r>
            <a:endParaRPr kumimoji="1" lang="en-US" altLang="ja-JP" dirty="0" smtClean="0"/>
          </a:p>
          <a:p>
            <a:r>
              <a:rPr kumimoji="1" lang="ja-JP" altLang="en-US" dirty="0" smtClean="0"/>
              <a:t>また、物理マシン間に関してはダウンタイムが増加していないことを除けば、提案手法以外のシステムではマイグレーション時間、ダウンタイムともに増加することが分かりました。</a:t>
            </a:r>
            <a:endParaRPr kumimoji="1" lang="en-US" altLang="ja-JP" dirty="0" smtClean="0"/>
          </a:p>
          <a:p>
            <a:r>
              <a:rPr kumimoji="1" lang="ja-JP" altLang="en-US" dirty="0" smtClean="0"/>
              <a:t>これは、ゲスト</a:t>
            </a:r>
            <a:r>
              <a:rPr kumimoji="1" lang="en-US" altLang="ja-JP" dirty="0" smtClean="0"/>
              <a:t>VM</a:t>
            </a:r>
            <a:r>
              <a:rPr kumimoji="1" lang="ja-JP" altLang="en-US" dirty="0" smtClean="0"/>
              <a:t>を動作させたまま行うライブマイグレーションではダーティページの増加に比例してマイグレーション時間、ダウンタイムも増加するためであると考えられる。</a:t>
            </a:r>
            <a:endParaRPr kumimoji="1" lang="en-US" altLang="ja-JP" dirty="0" smtClean="0"/>
          </a:p>
          <a:p>
            <a:r>
              <a:rPr kumimoji="1" lang="ja-JP" altLang="en-US" dirty="0" smtClean="0"/>
              <a:t>よって、</a:t>
            </a:r>
            <a:r>
              <a:rPr kumimoji="1" lang="en-US" altLang="ja-JP" dirty="0" err="1" smtClean="0"/>
              <a:t>VMBeam</a:t>
            </a:r>
            <a:r>
              <a:rPr kumimoji="1" lang="ja-JP" altLang="en-US" dirty="0" smtClean="0"/>
              <a:t>は転送速度が速いためダーティページが大きく増加する前にメモリイメージの転送を終えることができたためこのような結果になったのではないかと考えています。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43E3605C-FBDF-485F-B92F-D927B311E691}" type="slidenum">
              <a:rPr kumimoji="1" lang="ja-JP" altLang="en-US" smtClean="0"/>
              <a:t>20</a:t>
            </a:fld>
            <a:endParaRPr kumimoji="1" lang="ja-JP" altLang="en-US"/>
          </a:p>
        </p:txBody>
      </p:sp>
    </p:spTree>
    <p:extLst>
      <p:ext uri="{BB962C8B-B14F-4D97-AF65-F5344CB8AC3E}">
        <p14:creationId xmlns:p14="http://schemas.microsoft.com/office/powerpoint/2010/main" val="20485241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次は</a:t>
            </a:r>
            <a:r>
              <a:rPr kumimoji="1" lang="en-US" altLang="ja-JP" dirty="0" smtClean="0"/>
              <a:t>CPU</a:t>
            </a:r>
            <a:r>
              <a:rPr kumimoji="1" lang="ja-JP" altLang="en-US" dirty="0" smtClean="0"/>
              <a:t>負荷の比較です。まずは、マイグレーション中の</a:t>
            </a:r>
            <a:r>
              <a:rPr kumimoji="1" lang="en-US" altLang="ja-JP" dirty="0" smtClean="0"/>
              <a:t>CPU</a:t>
            </a:r>
            <a:r>
              <a:rPr kumimoji="1" lang="ja-JP" altLang="en-US" dirty="0" smtClean="0"/>
              <a:t>使用率を測定した結果をグラフに示しています。</a:t>
            </a:r>
            <a:endParaRPr kumimoji="1" lang="en-US" altLang="ja-JP" dirty="0" smtClean="0"/>
          </a:p>
          <a:p>
            <a:r>
              <a:rPr kumimoji="1" lang="en-US" altLang="ja-JP" dirty="0" err="1" smtClean="0"/>
              <a:t>VMBeam</a:t>
            </a:r>
            <a:r>
              <a:rPr kumimoji="1" lang="ja-JP" altLang="en-US" dirty="0" smtClean="0"/>
              <a:t>における最大の</a:t>
            </a:r>
            <a:r>
              <a:rPr kumimoji="1" lang="en-US" altLang="ja-JP" dirty="0" smtClean="0"/>
              <a:t>CPU</a:t>
            </a:r>
            <a:r>
              <a:rPr kumimoji="1" lang="ja-JP" altLang="en-US" dirty="0" smtClean="0"/>
              <a:t>使用率は赤色の標準ネストや紫色の</a:t>
            </a:r>
            <a:r>
              <a:rPr kumimoji="1" lang="en-US" altLang="ja-JP" dirty="0" smtClean="0"/>
              <a:t>Xen-Blanket</a:t>
            </a:r>
            <a:r>
              <a:rPr kumimoji="1" lang="ja-JP" altLang="en-US" dirty="0" smtClean="0"/>
              <a:t>と同程度であり、一番小さい緑色と水色の物理マシン間の</a:t>
            </a:r>
            <a:r>
              <a:rPr kumimoji="1" lang="en-US" altLang="ja-JP" dirty="0" smtClean="0"/>
              <a:t>2</a:t>
            </a:r>
            <a:r>
              <a:rPr kumimoji="1" lang="ja-JP" altLang="en-US" dirty="0" smtClean="0"/>
              <a:t>倍であることが分かりました。</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43E3605C-FBDF-485F-B92F-D927B311E691}" type="slidenum">
              <a:rPr kumimoji="1" lang="ja-JP" altLang="en-US" smtClean="0"/>
              <a:t>21</a:t>
            </a:fld>
            <a:endParaRPr kumimoji="1" lang="ja-JP" altLang="en-US"/>
          </a:p>
        </p:txBody>
      </p:sp>
    </p:spTree>
    <p:extLst>
      <p:ext uri="{BB962C8B-B14F-4D97-AF65-F5344CB8AC3E}">
        <p14:creationId xmlns:p14="http://schemas.microsoft.com/office/powerpoint/2010/main" val="39827765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次に、ゲスト</a:t>
            </a:r>
            <a:r>
              <a:rPr kumimoji="1" lang="en-US" altLang="ja-JP" dirty="0" smtClean="0"/>
              <a:t>VM</a:t>
            </a:r>
            <a:r>
              <a:rPr kumimoji="1" lang="ja-JP" altLang="en-US" dirty="0" smtClean="0"/>
              <a:t>のマイグレーション中にトータルで使用した</a:t>
            </a:r>
            <a:r>
              <a:rPr kumimoji="1" lang="en-US" altLang="ja-JP" dirty="0" smtClean="0"/>
              <a:t>CPU</a:t>
            </a:r>
            <a:r>
              <a:rPr kumimoji="1" lang="ja-JP" altLang="en-US" dirty="0" smtClean="0"/>
              <a:t>時間をグラフに示しています。</a:t>
            </a:r>
            <a:endParaRPr kumimoji="1" lang="en-US" altLang="ja-JP" dirty="0" smtClean="0"/>
          </a:p>
          <a:p>
            <a:r>
              <a:rPr kumimoji="1" lang="ja-JP" altLang="en-US" dirty="0" smtClean="0"/>
              <a:t>真ん中青色の</a:t>
            </a:r>
            <a:r>
              <a:rPr kumimoji="1" lang="en-US" altLang="ja-JP" dirty="0" err="1" smtClean="0"/>
              <a:t>VMBeam</a:t>
            </a:r>
            <a:r>
              <a:rPr kumimoji="1" lang="ja-JP" altLang="en-US" dirty="0" smtClean="0"/>
              <a:t>が最も少ないことが分かりました。</a:t>
            </a:r>
            <a:endParaRPr kumimoji="1" lang="en-US" altLang="ja-JP" dirty="0" smtClean="0"/>
          </a:p>
          <a:p>
            <a:r>
              <a:rPr kumimoji="1" lang="ja-JP" altLang="en-US" dirty="0" smtClean="0"/>
              <a:t>こらは、左二つの緑色、水色の物理マシン間の</a:t>
            </a:r>
            <a:r>
              <a:rPr kumimoji="1" lang="en-US" altLang="ja-JP" dirty="0" smtClean="0"/>
              <a:t>41</a:t>
            </a:r>
            <a:r>
              <a:rPr kumimoji="1" lang="ja-JP" altLang="en-US" dirty="0" smtClean="0"/>
              <a:t>～</a:t>
            </a:r>
            <a:r>
              <a:rPr kumimoji="1" lang="en-US" altLang="ja-JP" dirty="0" smtClean="0"/>
              <a:t>43%</a:t>
            </a:r>
            <a:r>
              <a:rPr kumimoji="1" lang="ja-JP" altLang="en-US" dirty="0" smtClean="0"/>
              <a:t>であり、一番右の</a:t>
            </a:r>
            <a:r>
              <a:rPr kumimoji="1" lang="en-US" altLang="ja-JP" dirty="0" smtClean="0"/>
              <a:t>Xen-Blanket</a:t>
            </a:r>
            <a:r>
              <a:rPr kumimoji="1" lang="ja-JP" altLang="en-US" dirty="0" smtClean="0"/>
              <a:t>の</a:t>
            </a:r>
            <a:r>
              <a:rPr kumimoji="1" lang="en-US" altLang="ja-JP" dirty="0" smtClean="0"/>
              <a:t>12%</a:t>
            </a:r>
            <a:r>
              <a:rPr kumimoji="1" lang="ja-JP" altLang="en-US" dirty="0" err="1" smtClean="0"/>
              <a:t>、</a:t>
            </a:r>
            <a:r>
              <a:rPr kumimoji="1" lang="ja-JP" altLang="en-US" dirty="0" smtClean="0"/>
              <a:t>赤色標準ネストの</a:t>
            </a:r>
            <a:r>
              <a:rPr kumimoji="1" lang="en-US" altLang="ja-JP" dirty="0" smtClean="0"/>
              <a:t>5%</a:t>
            </a:r>
            <a:r>
              <a:rPr kumimoji="1" lang="ja-JP" altLang="en-US" dirty="0" smtClean="0"/>
              <a:t>であることが分かりました。</a:t>
            </a:r>
            <a:endParaRPr kumimoji="1" lang="ja-JP" altLang="en-US" dirty="0"/>
          </a:p>
        </p:txBody>
      </p:sp>
      <p:sp>
        <p:nvSpPr>
          <p:cNvPr id="4" name="スライド番号プレースホルダー 3"/>
          <p:cNvSpPr>
            <a:spLocks noGrp="1"/>
          </p:cNvSpPr>
          <p:nvPr>
            <p:ph type="sldNum" sz="quarter" idx="10"/>
          </p:nvPr>
        </p:nvSpPr>
        <p:spPr/>
        <p:txBody>
          <a:bodyPr/>
          <a:lstStyle/>
          <a:p>
            <a:fld id="{43E3605C-FBDF-485F-B92F-D927B311E691}" type="slidenum">
              <a:rPr kumimoji="1" lang="ja-JP" altLang="en-US" smtClean="0"/>
              <a:t>22</a:t>
            </a:fld>
            <a:endParaRPr kumimoji="1" lang="ja-JP" altLang="en-US"/>
          </a:p>
        </p:txBody>
      </p:sp>
    </p:spTree>
    <p:extLst>
      <p:ext uri="{BB962C8B-B14F-4D97-AF65-F5344CB8AC3E}">
        <p14:creationId xmlns:p14="http://schemas.microsoft.com/office/powerpoint/2010/main" val="17005998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次はネットワーク負荷の比較です。</a:t>
            </a:r>
            <a:endParaRPr kumimoji="1" lang="en-US" altLang="ja-JP" dirty="0" smtClean="0"/>
          </a:p>
          <a:p>
            <a:r>
              <a:rPr kumimoji="1" lang="ja-JP" altLang="en-US" dirty="0" smtClean="0"/>
              <a:t>消費されたネットワーク帯域を測定し、左に単位時間当たりのネットワーク使用帯域、右にマイグレーション中のトータルのデータ転送量のグラフを示しています。</a:t>
            </a:r>
            <a:endParaRPr kumimoji="1" lang="en-US" altLang="ja-JP" dirty="0" smtClean="0"/>
          </a:p>
          <a:p>
            <a:r>
              <a:rPr kumimoji="1" lang="en-US" altLang="ja-JP" dirty="0" err="1" smtClean="0"/>
              <a:t>VMBeam</a:t>
            </a:r>
            <a:r>
              <a:rPr kumimoji="1" lang="ja-JP" altLang="en-US" dirty="0" smtClean="0"/>
              <a:t>はデータ転送量を</a:t>
            </a:r>
            <a:r>
              <a:rPr kumimoji="1" lang="en-US" altLang="ja-JP" dirty="0" smtClean="0"/>
              <a:t>0.5%</a:t>
            </a:r>
            <a:r>
              <a:rPr kumimoji="1" lang="ja-JP" altLang="en-US" dirty="0" smtClean="0"/>
              <a:t>以下に削減できていることが分かりました。</a:t>
            </a:r>
            <a:endParaRPr kumimoji="1" lang="en-US" altLang="ja-JP" dirty="0" smtClean="0"/>
          </a:p>
          <a:p>
            <a:r>
              <a:rPr kumimoji="1" lang="ja-JP" altLang="en-US" dirty="0" smtClean="0"/>
              <a:t>赤色の標準ネストではデータ転送量が増加していますが、これはマイグレーションに時間がかかり、再送されるダーティページが増加したためと考えています。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43E3605C-FBDF-485F-B92F-D927B311E691}" type="slidenum">
              <a:rPr kumimoji="1" lang="ja-JP" altLang="en-US" smtClean="0"/>
              <a:t>23</a:t>
            </a:fld>
            <a:endParaRPr kumimoji="1" lang="ja-JP" altLang="en-US"/>
          </a:p>
        </p:txBody>
      </p:sp>
    </p:spTree>
    <p:extLst>
      <p:ext uri="{BB962C8B-B14F-4D97-AF65-F5344CB8AC3E}">
        <p14:creationId xmlns:p14="http://schemas.microsoft.com/office/powerpoint/2010/main" val="38934061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最後にメモリ負荷の比較です。</a:t>
            </a:r>
            <a:endParaRPr kumimoji="1" lang="en-US" altLang="ja-JP" dirty="0" smtClean="0"/>
          </a:p>
          <a:p>
            <a:r>
              <a:rPr kumimoji="1" lang="ja-JP" altLang="en-US" dirty="0" smtClean="0"/>
              <a:t>マイグレーション中のメモリアクセス量を推定したものをグラフに示しています。</a:t>
            </a:r>
            <a:endParaRPr kumimoji="1" lang="en-US" altLang="ja-JP" dirty="0" smtClean="0"/>
          </a:p>
          <a:p>
            <a:r>
              <a:rPr kumimoji="1" lang="ja-JP" altLang="en-US" dirty="0" smtClean="0"/>
              <a:t>それぞれの数値はマイグレーション中に転送されたメモリページ数と各システムにおいてメモリコピーが行われる回数から概算したモノを載せています。</a:t>
            </a:r>
            <a:endParaRPr kumimoji="1" lang="en-US" altLang="ja-JP" dirty="0" smtClean="0"/>
          </a:p>
          <a:p>
            <a:r>
              <a:rPr kumimoji="1" lang="ja-JP" altLang="en-US" dirty="0" smtClean="0"/>
              <a:t>真ん中</a:t>
            </a:r>
            <a:r>
              <a:rPr kumimoji="1" lang="en-US" altLang="ja-JP" dirty="0" err="1" smtClean="0"/>
              <a:t>VMBeam</a:t>
            </a:r>
            <a:r>
              <a:rPr kumimoji="1" lang="ja-JP" altLang="en-US" dirty="0" smtClean="0"/>
              <a:t>は</a:t>
            </a:r>
            <a:r>
              <a:rPr kumimoji="1" lang="en-US" altLang="ja-JP" dirty="0" smtClean="0"/>
              <a:t>2</a:t>
            </a:r>
            <a:r>
              <a:rPr kumimoji="1" lang="ja-JP" altLang="en-US" dirty="0" smtClean="0"/>
              <a:t>倍であり、左端二つの物理マシン間の</a:t>
            </a:r>
            <a:r>
              <a:rPr kumimoji="1" lang="en-US" altLang="ja-JP" dirty="0" smtClean="0"/>
              <a:t>28</a:t>
            </a:r>
            <a:r>
              <a:rPr kumimoji="1" lang="ja-JP" altLang="en-US" dirty="0" smtClean="0"/>
              <a:t>～</a:t>
            </a:r>
            <a:r>
              <a:rPr kumimoji="1" lang="en-US" altLang="ja-JP" dirty="0" smtClean="0"/>
              <a:t>33%</a:t>
            </a:r>
            <a:r>
              <a:rPr kumimoji="1" lang="ja-JP" altLang="en-US" dirty="0" smtClean="0"/>
              <a:t>程度であることが分かりました。</a:t>
            </a:r>
            <a:endParaRPr kumimoji="1" lang="en-US" altLang="ja-JP" dirty="0" smtClean="0"/>
          </a:p>
          <a:p>
            <a:r>
              <a:rPr kumimoji="1" lang="en-US" altLang="ja-JP" dirty="0" smtClean="0"/>
              <a:t>Xen-Blanket</a:t>
            </a:r>
            <a:r>
              <a:rPr kumimoji="1" lang="ja-JP" altLang="en-US" dirty="0" smtClean="0"/>
              <a:t>では</a:t>
            </a:r>
            <a:r>
              <a:rPr kumimoji="1" lang="en-US" altLang="ja-JP" dirty="0" smtClean="0"/>
              <a:t>10</a:t>
            </a:r>
            <a:r>
              <a:rPr kumimoji="1" lang="ja-JP" altLang="en-US" dirty="0" smtClean="0"/>
              <a:t>倍、標準ネストでは</a:t>
            </a:r>
            <a:r>
              <a:rPr kumimoji="1" lang="en-US" altLang="ja-JP" dirty="0" smtClean="0"/>
              <a:t>14</a:t>
            </a:r>
            <a:r>
              <a:rPr kumimoji="1" lang="ja-JP" altLang="en-US" dirty="0" smtClean="0"/>
              <a:t>倍のメモリアクセスを必要とすると推定しました。</a:t>
            </a:r>
            <a:endParaRPr kumimoji="1" lang="ja-JP" altLang="en-US" dirty="0"/>
          </a:p>
        </p:txBody>
      </p:sp>
      <p:sp>
        <p:nvSpPr>
          <p:cNvPr id="4" name="スライド番号プレースホルダー 3"/>
          <p:cNvSpPr>
            <a:spLocks noGrp="1"/>
          </p:cNvSpPr>
          <p:nvPr>
            <p:ph type="sldNum" sz="quarter" idx="10"/>
          </p:nvPr>
        </p:nvSpPr>
        <p:spPr/>
        <p:txBody>
          <a:bodyPr/>
          <a:lstStyle/>
          <a:p>
            <a:fld id="{43E3605C-FBDF-485F-B92F-D927B311E691}" type="slidenum">
              <a:rPr kumimoji="1" lang="ja-JP" altLang="en-US" smtClean="0"/>
              <a:t>24</a:t>
            </a:fld>
            <a:endParaRPr kumimoji="1" lang="ja-JP" altLang="en-US"/>
          </a:p>
        </p:txBody>
      </p:sp>
    </p:spTree>
    <p:extLst>
      <p:ext uri="{BB962C8B-B14F-4D97-AF65-F5344CB8AC3E}">
        <p14:creationId xmlns:p14="http://schemas.microsoft.com/office/powerpoint/2010/main" val="1858597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関連研究の紹介を行います。</a:t>
            </a:r>
            <a:endParaRPr kumimoji="1" lang="en-US" altLang="ja-JP" dirty="0" smtClean="0"/>
          </a:p>
          <a:p>
            <a:r>
              <a:rPr kumimoji="1" lang="en-US" altLang="ja-JP" dirty="0" err="1" smtClean="0"/>
              <a:t>Microvisor</a:t>
            </a:r>
            <a:r>
              <a:rPr kumimoji="1" lang="ja-JP" altLang="en-US" dirty="0" smtClean="0"/>
              <a:t>は別の</a:t>
            </a:r>
            <a:r>
              <a:rPr kumimoji="1" lang="en-US" altLang="ja-JP" dirty="0" smtClean="0"/>
              <a:t>VM</a:t>
            </a:r>
            <a:r>
              <a:rPr kumimoji="1" lang="ja-JP" altLang="en-US" dirty="0" smtClean="0"/>
              <a:t>でシステムのメンテナンスを行い、アプリケーションをマイグレーションすることを可能にする研究です。</a:t>
            </a:r>
            <a:endParaRPr kumimoji="1" lang="en-US" altLang="ja-JP" dirty="0" smtClean="0"/>
          </a:p>
          <a:p>
            <a:r>
              <a:rPr kumimoji="1" lang="ja-JP" altLang="en-US" dirty="0" smtClean="0"/>
              <a:t>この研究は脱仮想化に焦点を当てている点が</a:t>
            </a:r>
            <a:r>
              <a:rPr kumimoji="1" lang="en-US" altLang="ja-JP" dirty="0" err="1" smtClean="0"/>
              <a:t>VMBeam</a:t>
            </a:r>
            <a:r>
              <a:rPr kumimoji="1" lang="ja-JP" altLang="en-US" dirty="0" smtClean="0"/>
              <a:t>と異なります。</a:t>
            </a:r>
            <a:endParaRPr kumimoji="1" lang="en-US" altLang="ja-JP" dirty="0" smtClean="0"/>
          </a:p>
          <a:p>
            <a:r>
              <a:rPr kumimoji="1" lang="en-US" altLang="ja-JP" dirty="0" err="1" smtClean="0"/>
              <a:t>XenSocket</a:t>
            </a:r>
            <a:r>
              <a:rPr kumimoji="1" lang="ja-JP" altLang="en-US" dirty="0" smtClean="0"/>
              <a:t>は共有メモリを用いた</a:t>
            </a:r>
            <a:r>
              <a:rPr kumimoji="1" lang="en-US" altLang="ja-JP" dirty="0" smtClean="0"/>
              <a:t>VM</a:t>
            </a:r>
            <a:r>
              <a:rPr kumimoji="1" lang="ja-JP" altLang="en-US" dirty="0" smtClean="0"/>
              <a:t>間の高速な一方向通信を実現する研究です。</a:t>
            </a:r>
            <a:endParaRPr kumimoji="1" lang="en-US" altLang="ja-JP" dirty="0" smtClean="0"/>
          </a:p>
          <a:p>
            <a:r>
              <a:rPr kumimoji="1" lang="en-US" altLang="ja-JP" dirty="0" err="1" smtClean="0"/>
              <a:t>VMBeam</a:t>
            </a:r>
            <a:r>
              <a:rPr kumimoji="1" lang="ja-JP" altLang="en-US" dirty="0" smtClean="0"/>
              <a:t>では異なる仮想化システム間の通信を高速化しているモノとなります。</a:t>
            </a:r>
            <a:endParaRPr kumimoji="1" lang="en-US" altLang="ja-JP" dirty="0" smtClean="0"/>
          </a:p>
          <a:p>
            <a:r>
              <a:rPr kumimoji="1" lang="en-US" altLang="ja-JP" dirty="0" smtClean="0"/>
              <a:t>Warm-VM Reboot</a:t>
            </a:r>
            <a:r>
              <a:rPr kumimoji="1" lang="ja-JP" altLang="en-US" dirty="0" smtClean="0"/>
              <a:t>はソフトウェア若化時に</a:t>
            </a:r>
            <a:r>
              <a:rPr kumimoji="1" lang="en-US" altLang="ja-JP" dirty="0" smtClean="0"/>
              <a:t>VM</a:t>
            </a:r>
            <a:r>
              <a:rPr kumimoji="1" lang="ja-JP" altLang="en-US" dirty="0" smtClean="0"/>
              <a:t>を高速にサスペンド・レジュームすることを可能にする研究です。</a:t>
            </a:r>
            <a:endParaRPr kumimoji="1" lang="en-US" altLang="ja-JP" dirty="0" smtClean="0"/>
          </a:p>
          <a:p>
            <a:r>
              <a:rPr kumimoji="1" lang="ja-JP" altLang="en-US" dirty="0" smtClean="0"/>
              <a:t>ただし、ハイパーバイザの再起動時間はダウンタイムになります。</a:t>
            </a:r>
            <a:endParaRPr kumimoji="1" lang="ja-JP" altLang="en-US" dirty="0"/>
          </a:p>
        </p:txBody>
      </p:sp>
      <p:sp>
        <p:nvSpPr>
          <p:cNvPr id="4" name="スライド番号プレースホルダー 3"/>
          <p:cNvSpPr>
            <a:spLocks noGrp="1"/>
          </p:cNvSpPr>
          <p:nvPr>
            <p:ph type="sldNum" sz="quarter" idx="10"/>
          </p:nvPr>
        </p:nvSpPr>
        <p:spPr/>
        <p:txBody>
          <a:bodyPr/>
          <a:lstStyle/>
          <a:p>
            <a:fld id="{43E3605C-FBDF-485F-B92F-D927B311E691}" type="slidenum">
              <a:rPr kumimoji="1" lang="ja-JP" altLang="en-US" smtClean="0"/>
              <a:t>25</a:t>
            </a:fld>
            <a:endParaRPr kumimoji="1" lang="ja-JP" altLang="en-US"/>
          </a:p>
        </p:txBody>
      </p:sp>
    </p:spTree>
    <p:extLst>
      <p:ext uri="{BB962C8B-B14F-4D97-AF65-F5344CB8AC3E}">
        <p14:creationId xmlns:p14="http://schemas.microsoft.com/office/powerpoint/2010/main" val="320143949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まとめです。</a:t>
            </a:r>
            <a:endParaRPr kumimoji="1" lang="en-US" altLang="ja-JP" dirty="0" smtClean="0"/>
          </a:p>
          <a:p>
            <a:r>
              <a:rPr kumimoji="1" lang="ja-JP" altLang="en-US" dirty="0" smtClean="0"/>
              <a:t>本研究では</a:t>
            </a:r>
            <a:r>
              <a:rPr kumimoji="1" lang="en-US" altLang="ja-JP" dirty="0" err="1" smtClean="0"/>
              <a:t>VMBeam</a:t>
            </a:r>
            <a:r>
              <a:rPr kumimoji="1" lang="ja-JP" altLang="en-US" dirty="0" smtClean="0"/>
              <a:t>を提案しました。</a:t>
            </a:r>
            <a:endParaRPr kumimoji="1" lang="en-US" altLang="ja-JP" dirty="0" smtClean="0"/>
          </a:p>
          <a:p>
            <a:r>
              <a:rPr kumimoji="1" lang="ja-JP" altLang="en-US" dirty="0" smtClean="0"/>
              <a:t>提案システムはソフトウェア若化のための軽量な</a:t>
            </a:r>
            <a:r>
              <a:rPr kumimoji="1" lang="en-US" altLang="ja-JP" dirty="0" smtClean="0"/>
              <a:t>VM</a:t>
            </a:r>
            <a:r>
              <a:rPr kumimoji="1" lang="ja-JP" altLang="en-US" dirty="0" smtClean="0"/>
              <a:t>マイグレーションを提供します。</a:t>
            </a:r>
            <a:endParaRPr kumimoji="1" lang="en-US" altLang="ja-JP" dirty="0" smtClean="0"/>
          </a:p>
          <a:p>
            <a:r>
              <a:rPr kumimoji="1" lang="ja-JP" altLang="en-US" dirty="0" smtClean="0"/>
              <a:t>従来システムと比較してマイグレーション時間を最大</a:t>
            </a:r>
            <a:r>
              <a:rPr kumimoji="1" lang="en-US" altLang="ja-JP" dirty="0" smtClean="0"/>
              <a:t>4.4</a:t>
            </a:r>
            <a:r>
              <a:rPr kumimoji="1" lang="ja-JP" altLang="en-US" dirty="0" smtClean="0"/>
              <a:t>倍高速化できていることを確認いたしました。</a:t>
            </a:r>
            <a:endParaRPr kumimoji="1" lang="en-US" altLang="ja-JP" dirty="0" smtClean="0"/>
          </a:p>
          <a:p>
            <a:r>
              <a:rPr kumimoji="1" lang="ja-JP" altLang="en-US" dirty="0" smtClean="0"/>
              <a:t>また、</a:t>
            </a:r>
            <a:r>
              <a:rPr kumimoji="1" lang="en-US" altLang="ja-JP" dirty="0" smtClean="0"/>
              <a:t>CPU</a:t>
            </a:r>
            <a:r>
              <a:rPr kumimoji="1" lang="ja-JP" altLang="en-US" dirty="0" smtClean="0"/>
              <a:t>負荷、ネットワーク負荷をそれぞれ</a:t>
            </a:r>
            <a:r>
              <a:rPr kumimoji="1" lang="en-US" altLang="ja-JP" dirty="0" smtClean="0"/>
              <a:t>43%</a:t>
            </a:r>
            <a:r>
              <a:rPr kumimoji="1" lang="ja-JP" altLang="en-US" dirty="0" err="1" smtClean="0"/>
              <a:t>、</a:t>
            </a:r>
            <a:r>
              <a:rPr kumimoji="1" lang="en-US" altLang="ja-JP" dirty="0" smtClean="0"/>
              <a:t>0.5%</a:t>
            </a:r>
            <a:r>
              <a:rPr kumimoji="1" lang="ja-JP" altLang="en-US" dirty="0" smtClean="0"/>
              <a:t>に抑制できていることを確認いたしました。</a:t>
            </a:r>
            <a:endParaRPr kumimoji="1" lang="en-US" altLang="ja-JP" dirty="0" smtClean="0"/>
          </a:p>
          <a:p>
            <a:endParaRPr kumimoji="1" lang="en-US" altLang="ja-JP" dirty="0" smtClean="0"/>
          </a:p>
          <a:p>
            <a:r>
              <a:rPr kumimoji="1" lang="ja-JP" altLang="en-US" dirty="0" smtClean="0"/>
              <a:t>今後の課題は、</a:t>
            </a:r>
            <a:r>
              <a:rPr kumimoji="1" lang="en-US" altLang="ja-JP" dirty="0" smtClean="0"/>
              <a:t>CPU</a:t>
            </a:r>
            <a:r>
              <a:rPr kumimoji="1" lang="ja-JP" altLang="en-US" dirty="0" smtClean="0"/>
              <a:t>状態もゲスト</a:t>
            </a:r>
            <a:r>
              <a:rPr kumimoji="1" lang="en-US" altLang="ja-JP" dirty="0" smtClean="0"/>
              <a:t>VM</a:t>
            </a:r>
            <a:r>
              <a:rPr kumimoji="1" lang="ja-JP" altLang="en-US" dirty="0" smtClean="0"/>
              <a:t>間メモリコピーで転送すること、メモリコピーではなくメモリ共有を用いたマイグレーションの実現、より詳細な性能評価を考えています。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43E3605C-FBDF-485F-B92F-D927B311E691}" type="slidenum">
              <a:rPr kumimoji="1" lang="ja-JP" altLang="en-US" smtClean="0"/>
              <a:t>26</a:t>
            </a:fld>
            <a:endParaRPr kumimoji="1" lang="ja-JP" altLang="en-US"/>
          </a:p>
        </p:txBody>
      </p:sp>
    </p:spTree>
    <p:extLst>
      <p:ext uri="{BB962C8B-B14F-4D97-AF65-F5344CB8AC3E}">
        <p14:creationId xmlns:p14="http://schemas.microsoft.com/office/powerpoint/2010/main" val="27407476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3E3605C-FBDF-485F-B92F-D927B311E691}" type="slidenum">
              <a:rPr kumimoji="1" lang="ja-JP" altLang="en-US" smtClean="0"/>
              <a:t>27</a:t>
            </a:fld>
            <a:endParaRPr kumimoji="1" lang="ja-JP" altLang="en-US"/>
          </a:p>
        </p:txBody>
      </p:sp>
    </p:spTree>
    <p:extLst>
      <p:ext uri="{BB962C8B-B14F-4D97-AF65-F5344CB8AC3E}">
        <p14:creationId xmlns:p14="http://schemas.microsoft.com/office/powerpoint/2010/main" val="115550699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3E3605C-FBDF-485F-B92F-D927B311E691}" type="slidenum">
              <a:rPr kumimoji="1" lang="ja-JP" altLang="en-US" smtClean="0"/>
              <a:t>28</a:t>
            </a:fld>
            <a:endParaRPr kumimoji="1" lang="ja-JP" altLang="en-US"/>
          </a:p>
        </p:txBody>
      </p:sp>
    </p:spTree>
    <p:extLst>
      <p:ext uri="{BB962C8B-B14F-4D97-AF65-F5344CB8AC3E}">
        <p14:creationId xmlns:p14="http://schemas.microsoft.com/office/powerpoint/2010/main" val="535391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3E3605C-FBDF-485F-B92F-D927B311E691}" type="slidenum">
              <a:rPr kumimoji="1" lang="ja-JP" altLang="en-US" smtClean="0"/>
              <a:t>29</a:t>
            </a:fld>
            <a:endParaRPr kumimoji="1" lang="ja-JP" altLang="en-US"/>
          </a:p>
        </p:txBody>
      </p:sp>
    </p:spTree>
    <p:extLst>
      <p:ext uri="{BB962C8B-B14F-4D97-AF65-F5344CB8AC3E}">
        <p14:creationId xmlns:p14="http://schemas.microsoft.com/office/powerpoint/2010/main" val="40571812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このような場合、ソフトウェアの状態を正常な状態へ戻す手法としてソフトウェア若化が提案されています。</a:t>
            </a:r>
            <a:endParaRPr kumimoji="1" lang="en-US" altLang="ja-JP" dirty="0" smtClean="0"/>
          </a:p>
          <a:p>
            <a:r>
              <a:rPr kumimoji="1" lang="ja-JP" altLang="en-US" dirty="0" smtClean="0"/>
              <a:t>ソフトウェア若化は最も単純な手法としてシステムの再起動で行うことができます。</a:t>
            </a:r>
            <a:endParaRPr kumimoji="1" lang="en-US" altLang="ja-JP" dirty="0" smtClean="0"/>
          </a:p>
          <a:p>
            <a:r>
              <a:rPr kumimoji="1" lang="ja-JP" altLang="en-US" dirty="0" smtClean="0"/>
              <a:t>システムの再起動を行うことで、メモリの状態は初期化され、クローズされていなかった</a:t>
            </a:r>
            <a:r>
              <a:rPr kumimoji="1" lang="ja-JP" altLang="en-US" smtClean="0"/>
              <a:t>ファイルはクローズされるためソフトウェア若化を行うことができます。</a:t>
            </a:r>
            <a:endParaRPr kumimoji="1" lang="en-US" altLang="ja-JP" dirty="0" smtClean="0"/>
          </a:p>
          <a:p>
            <a:r>
              <a:rPr kumimoji="1" lang="ja-JP" altLang="en-US" dirty="0" smtClean="0"/>
              <a:t>図に示すような仮想化システムの場合、仮想化ソフトウェアであるハイパーバイザを再起動することでソフトウェア若化を行うことができます。</a:t>
            </a:r>
            <a:endParaRPr kumimoji="1" lang="en-US" altLang="ja-JP" dirty="0" smtClean="0"/>
          </a:p>
          <a:p>
            <a:r>
              <a:rPr kumimoji="1" lang="ja-JP" altLang="en-US" dirty="0" smtClean="0"/>
              <a:t>しかし、ハイパーバイザをそのまま再起動してしまってはその上で動作している</a:t>
            </a:r>
            <a:r>
              <a:rPr kumimoji="1" lang="en-US" altLang="ja-JP" dirty="0" smtClean="0"/>
              <a:t>VM</a:t>
            </a:r>
            <a:r>
              <a:rPr kumimoji="1" lang="ja-JP" altLang="en-US" dirty="0" smtClean="0"/>
              <a:t>も全て一旦停止し、ハイパーバイザが起動してから起動し直す必要があります。</a:t>
            </a:r>
            <a:r>
              <a:rPr kumimoji="1" lang="en-US" altLang="ja-JP" dirty="0" smtClean="0"/>
              <a:t>VM</a:t>
            </a:r>
            <a:r>
              <a:rPr kumimoji="1" lang="ja-JP" altLang="en-US" dirty="0" smtClean="0"/>
              <a:t>を起動し、それぞれの</a:t>
            </a:r>
            <a:r>
              <a:rPr kumimoji="1" lang="en-US" altLang="ja-JP" dirty="0" smtClean="0"/>
              <a:t>VM</a:t>
            </a:r>
            <a:r>
              <a:rPr kumimoji="1" lang="ja-JP" altLang="en-US" dirty="0" smtClean="0"/>
              <a:t>上で</a:t>
            </a:r>
            <a:r>
              <a:rPr kumimoji="1" lang="en-US" altLang="ja-JP" dirty="0" smtClean="0"/>
              <a:t>OS</a:t>
            </a:r>
            <a:r>
              <a:rPr kumimoji="1" lang="ja-JP" altLang="en-US" dirty="0" smtClean="0"/>
              <a:t>を起動するまでには時間がかかるためユーザにサービスを提供できないダウンタイムが長時間発生してしまいます。</a:t>
            </a:r>
            <a:endParaRPr kumimoji="1" lang="ja-JP" altLang="en-US" dirty="0"/>
          </a:p>
        </p:txBody>
      </p:sp>
      <p:sp>
        <p:nvSpPr>
          <p:cNvPr id="4" name="スライド番号プレースホルダー 3"/>
          <p:cNvSpPr>
            <a:spLocks noGrp="1"/>
          </p:cNvSpPr>
          <p:nvPr>
            <p:ph type="sldNum" sz="quarter" idx="10"/>
          </p:nvPr>
        </p:nvSpPr>
        <p:spPr/>
        <p:txBody>
          <a:bodyPr/>
          <a:lstStyle/>
          <a:p>
            <a:fld id="{43E3605C-FBDF-485F-B92F-D927B311E691}" type="slidenum">
              <a:rPr kumimoji="1" lang="ja-JP" altLang="en-US" smtClean="0"/>
              <a:t>3</a:t>
            </a:fld>
            <a:endParaRPr kumimoji="1" lang="ja-JP" altLang="en-US"/>
          </a:p>
        </p:txBody>
      </p:sp>
    </p:spTree>
    <p:extLst>
      <p:ext uri="{BB962C8B-B14F-4D97-AF65-F5344CB8AC3E}">
        <p14:creationId xmlns:p14="http://schemas.microsoft.com/office/powerpoint/2010/main" val="33394556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3E3605C-FBDF-485F-B92F-D927B311E691}" type="slidenum">
              <a:rPr kumimoji="1" lang="ja-JP" altLang="en-US" smtClean="0"/>
              <a:t>30</a:t>
            </a:fld>
            <a:endParaRPr kumimoji="1" lang="ja-JP" altLang="en-US"/>
          </a:p>
        </p:txBody>
      </p:sp>
    </p:spTree>
    <p:extLst>
      <p:ext uri="{BB962C8B-B14F-4D97-AF65-F5344CB8AC3E}">
        <p14:creationId xmlns:p14="http://schemas.microsoft.com/office/powerpoint/2010/main" val="5106514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そこで、ソフトウェア若化前に全ての</a:t>
            </a:r>
            <a:r>
              <a:rPr kumimoji="1" lang="en-US" altLang="ja-JP" dirty="0" smtClean="0"/>
              <a:t>VM</a:t>
            </a:r>
            <a:r>
              <a:rPr kumimoji="1" lang="ja-JP" altLang="en-US" dirty="0" smtClean="0"/>
              <a:t>を別のホストに移動しておくことでダウンタイムを削減することができます。</a:t>
            </a:r>
            <a:endParaRPr kumimoji="1" lang="en-US" altLang="ja-JP" dirty="0" smtClean="0"/>
          </a:p>
          <a:p>
            <a:r>
              <a:rPr kumimoji="1" lang="en-US" altLang="ja-JP" dirty="0" smtClean="0"/>
              <a:t>VM</a:t>
            </a:r>
            <a:r>
              <a:rPr kumimoji="1" lang="ja-JP" altLang="en-US" dirty="0" smtClean="0"/>
              <a:t>のマイグレーション機能では</a:t>
            </a:r>
            <a:r>
              <a:rPr kumimoji="1" lang="en-US" altLang="ja-JP" dirty="0" smtClean="0"/>
              <a:t>VM</a:t>
            </a:r>
            <a:r>
              <a:rPr kumimoji="1" lang="ja-JP" altLang="en-US" dirty="0" smtClean="0"/>
              <a:t>を動作させたまま別のホストに移動させることができます。</a:t>
            </a:r>
            <a:endParaRPr kumimoji="1" lang="en-US" altLang="ja-JP" dirty="0" smtClean="0"/>
          </a:p>
          <a:p>
            <a:r>
              <a:rPr kumimoji="1" lang="ja-JP" altLang="en-US" dirty="0" smtClean="0"/>
              <a:t>このマイグレーション中に</a:t>
            </a:r>
            <a:r>
              <a:rPr kumimoji="1" lang="en-US" altLang="ja-JP" dirty="0" smtClean="0"/>
              <a:t>VM</a:t>
            </a:r>
            <a:r>
              <a:rPr kumimoji="1" lang="ja-JP" altLang="en-US" dirty="0" smtClean="0"/>
              <a:t>はほとんど止まることがないためダウンタイムを大幅に削減することができます。</a:t>
            </a:r>
            <a:endParaRPr kumimoji="1" lang="en-US" altLang="ja-JP" dirty="0" smtClean="0"/>
          </a:p>
          <a:p>
            <a:r>
              <a:rPr kumimoji="1" lang="ja-JP" altLang="en-US" dirty="0" smtClean="0"/>
              <a:t>そして、移動先で</a:t>
            </a:r>
            <a:r>
              <a:rPr kumimoji="1" lang="en-US" altLang="ja-JP" dirty="0" smtClean="0"/>
              <a:t>VM</a:t>
            </a:r>
            <a:r>
              <a:rPr kumimoji="1" lang="ja-JP" altLang="en-US" dirty="0" smtClean="0"/>
              <a:t>はそのまま動き続けることで、ハイパーバイザの再起動によるソフトウェア若化と同じ効果を得ることができます。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43E3605C-FBDF-485F-B92F-D927B311E691}" type="slidenum">
              <a:rPr kumimoji="1" lang="ja-JP" altLang="en-US" smtClean="0"/>
              <a:t>4</a:t>
            </a:fld>
            <a:endParaRPr kumimoji="1" lang="ja-JP" altLang="en-US"/>
          </a:p>
        </p:txBody>
      </p:sp>
    </p:spTree>
    <p:extLst>
      <p:ext uri="{BB962C8B-B14F-4D97-AF65-F5344CB8AC3E}">
        <p14:creationId xmlns:p14="http://schemas.microsoft.com/office/powerpoint/2010/main" val="17960052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しかし、マイグレーションはホストやネットワークに大きな負荷をかけてしまいます。</a:t>
            </a:r>
            <a:endParaRPr kumimoji="1" lang="en-US" altLang="ja-JP" dirty="0" smtClean="0"/>
          </a:p>
          <a:p>
            <a:r>
              <a:rPr kumimoji="1" lang="ja-JP" altLang="en-US" dirty="0" smtClean="0"/>
              <a:t>それは、マイグレーションではネットワークを介して</a:t>
            </a:r>
            <a:r>
              <a:rPr kumimoji="1" lang="en-US" altLang="ja-JP" dirty="0" smtClean="0"/>
              <a:t>VM</a:t>
            </a:r>
            <a:r>
              <a:rPr kumimoji="1" lang="ja-JP" altLang="en-US" dirty="0" smtClean="0"/>
              <a:t>のメモリイメージを転送する必要があり、全ての</a:t>
            </a:r>
            <a:r>
              <a:rPr kumimoji="1" lang="en-US" altLang="ja-JP" dirty="0" smtClean="0"/>
              <a:t>VM</a:t>
            </a:r>
            <a:r>
              <a:rPr kumimoji="1" lang="ja-JP" altLang="en-US" dirty="0" smtClean="0"/>
              <a:t>をマイグレーションするには数</a:t>
            </a:r>
            <a:r>
              <a:rPr kumimoji="1" lang="en-US" altLang="ja-JP" dirty="0" smtClean="0"/>
              <a:t>GB</a:t>
            </a:r>
            <a:r>
              <a:rPr kumimoji="1" lang="ja-JP" altLang="en-US" dirty="0" smtClean="0"/>
              <a:t>～数十</a:t>
            </a:r>
            <a:r>
              <a:rPr kumimoji="1" lang="en-US" altLang="ja-JP" dirty="0" smtClean="0"/>
              <a:t>GB</a:t>
            </a:r>
            <a:r>
              <a:rPr kumimoji="1" lang="ja-JP" altLang="en-US" dirty="0" smtClean="0"/>
              <a:t>の大量のデータを転送する必要があるためです。</a:t>
            </a:r>
            <a:endParaRPr kumimoji="1" lang="en-US" altLang="ja-JP" dirty="0" smtClean="0"/>
          </a:p>
          <a:p>
            <a:r>
              <a:rPr kumimoji="1" lang="ja-JP" altLang="en-US" dirty="0" smtClean="0"/>
              <a:t>実際にマイグレーションを行うと</a:t>
            </a:r>
            <a:r>
              <a:rPr kumimoji="1" lang="en-US" altLang="ja-JP" dirty="0" smtClean="0"/>
              <a:t>CPU100%</a:t>
            </a:r>
            <a:r>
              <a:rPr kumimoji="1" lang="ja-JP" altLang="en-US" dirty="0" err="1" smtClean="0"/>
              <a:t>、</a:t>
            </a:r>
            <a:r>
              <a:rPr kumimoji="1" lang="en-US" altLang="ja-JP" dirty="0" smtClean="0"/>
              <a:t>400Mbps</a:t>
            </a:r>
            <a:r>
              <a:rPr kumimoji="1" lang="ja-JP" altLang="en-US" dirty="0" smtClean="0"/>
              <a:t>超えのネットワーク帯域を消費することが分かっています。</a:t>
            </a:r>
            <a:endParaRPr kumimoji="1" lang="en-US" altLang="ja-JP" dirty="0" smtClean="0"/>
          </a:p>
          <a:p>
            <a:r>
              <a:rPr kumimoji="1" lang="ja-JP" altLang="en-US" dirty="0" smtClean="0"/>
              <a:t>また、この性能低下はサービスを提供している</a:t>
            </a:r>
            <a:r>
              <a:rPr kumimoji="1" lang="en-US" altLang="ja-JP" dirty="0" smtClean="0"/>
              <a:t>VM</a:t>
            </a:r>
            <a:r>
              <a:rPr kumimoji="1" lang="ja-JP" altLang="en-US" dirty="0" smtClean="0"/>
              <a:t>の性能にも影響を与えます。</a:t>
            </a:r>
            <a:endParaRPr kumimoji="1" lang="en-US" altLang="ja-JP" dirty="0" smtClean="0"/>
          </a:p>
          <a:p>
            <a:r>
              <a:rPr kumimoji="1" lang="ja-JP" altLang="en-US" dirty="0" smtClean="0"/>
              <a:t>下に示すのは、</a:t>
            </a:r>
            <a:r>
              <a:rPr kumimoji="1" lang="en-US" altLang="ja-JP" dirty="0" smtClean="0"/>
              <a:t>Web</a:t>
            </a:r>
            <a:r>
              <a:rPr kumimoji="1" lang="ja-JP" altLang="en-US" dirty="0" smtClean="0"/>
              <a:t>サーバが動作している</a:t>
            </a:r>
            <a:r>
              <a:rPr kumimoji="1" lang="en-US" altLang="ja-JP" dirty="0" smtClean="0"/>
              <a:t>11</a:t>
            </a:r>
            <a:r>
              <a:rPr kumimoji="1" lang="ja-JP" altLang="en-US" dirty="0" smtClean="0"/>
              <a:t>台の</a:t>
            </a:r>
            <a:r>
              <a:rPr kumimoji="1" lang="en-US" altLang="ja-JP" dirty="0" smtClean="0"/>
              <a:t>VM</a:t>
            </a:r>
            <a:r>
              <a:rPr kumimoji="1" lang="ja-JP" altLang="en-US" dirty="0" smtClean="0"/>
              <a:t>を連続してマイグレーションする際</a:t>
            </a:r>
            <a:r>
              <a:rPr kumimoji="1" lang="en-US" altLang="ja-JP" dirty="0" smtClean="0"/>
              <a:t>VM</a:t>
            </a:r>
            <a:r>
              <a:rPr kumimoji="1" lang="ja-JP" altLang="en-US" dirty="0" smtClean="0"/>
              <a:t>のパフォーマンスが大幅に低下してしまっている実際のデータです。</a:t>
            </a:r>
            <a:endParaRPr kumimoji="1" lang="ja-JP" altLang="en-US" dirty="0"/>
          </a:p>
        </p:txBody>
      </p:sp>
      <p:sp>
        <p:nvSpPr>
          <p:cNvPr id="4" name="スライド番号プレースホルダー 3"/>
          <p:cNvSpPr>
            <a:spLocks noGrp="1"/>
          </p:cNvSpPr>
          <p:nvPr>
            <p:ph type="sldNum" sz="quarter" idx="10"/>
          </p:nvPr>
        </p:nvSpPr>
        <p:spPr/>
        <p:txBody>
          <a:bodyPr/>
          <a:lstStyle/>
          <a:p>
            <a:fld id="{43E3605C-FBDF-485F-B92F-D927B311E691}" type="slidenum">
              <a:rPr kumimoji="1" lang="ja-JP" altLang="en-US" smtClean="0"/>
              <a:t>5</a:t>
            </a:fld>
            <a:endParaRPr kumimoji="1" lang="ja-JP" altLang="en-US"/>
          </a:p>
        </p:txBody>
      </p:sp>
    </p:spTree>
    <p:extLst>
      <p:ext uri="{BB962C8B-B14F-4D97-AF65-F5344CB8AC3E}">
        <p14:creationId xmlns:p14="http://schemas.microsoft.com/office/powerpoint/2010/main" val="15885872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一方で、マイグレーションの速度を抑えることで性能低下を抑えることも考えることができます。</a:t>
            </a:r>
            <a:endParaRPr kumimoji="1" lang="en-US" altLang="ja-JP" dirty="0" smtClean="0"/>
          </a:p>
          <a:p>
            <a:r>
              <a:rPr kumimoji="1" lang="ja-JP" altLang="en-US" dirty="0" smtClean="0"/>
              <a:t>しかし、速度が抑えられることでマイグレーション時間が増大し、ソフトウェア若化の完了までに時間がかかってしまいます。</a:t>
            </a:r>
            <a:endParaRPr kumimoji="1" lang="en-US" altLang="ja-JP" dirty="0" smtClean="0"/>
          </a:p>
          <a:p>
            <a:r>
              <a:rPr kumimoji="1" lang="ja-JP" altLang="en-US" dirty="0" smtClean="0"/>
              <a:t>さらに、</a:t>
            </a:r>
            <a:r>
              <a:rPr kumimoji="1" lang="en-US" altLang="ja-JP" dirty="0" smtClean="0"/>
              <a:t>VM</a:t>
            </a:r>
            <a:r>
              <a:rPr kumimoji="1" lang="ja-JP" altLang="en-US" dirty="0" smtClean="0"/>
              <a:t>を動作させたまま移動させるライブマイグレーションでは負荷が増大する可能性があります。</a:t>
            </a:r>
            <a:endParaRPr kumimoji="1" lang="en-US" altLang="ja-JP" dirty="0" smtClean="0"/>
          </a:p>
          <a:p>
            <a:r>
              <a:rPr kumimoji="1" lang="ja-JP" altLang="en-US" dirty="0" smtClean="0"/>
              <a:t>ライブマイグレーションではマイグレーション中に書き換えられたダーティメモリを再送する必要があり、マイグレーション時間が増大するとダーティメモリも増大するためです。</a:t>
            </a:r>
            <a:endParaRPr kumimoji="1" lang="en-US" altLang="ja-JP" dirty="0" smtClean="0"/>
          </a:p>
          <a:p>
            <a:r>
              <a:rPr kumimoji="1" lang="ja-JP" altLang="en-US" dirty="0" smtClean="0"/>
              <a:t>下に示すのは、先程お見せしたデータと同じ環境でマイグレーション速度を抑えた場合で、ピークの性能低下は先程よりは抑えることができていますが、マイグレーション時間は</a:t>
            </a:r>
            <a:r>
              <a:rPr kumimoji="1" lang="en-US" altLang="ja-JP" dirty="0" smtClean="0"/>
              <a:t>15</a:t>
            </a:r>
            <a:r>
              <a:rPr kumimoji="1" lang="ja-JP" altLang="en-US" dirty="0" smtClean="0"/>
              <a:t>倍以上となってしまっており結果として全体の負荷は増加してしまっています。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43E3605C-FBDF-485F-B92F-D927B311E691}" type="slidenum">
              <a:rPr kumimoji="1" lang="ja-JP" altLang="en-US" smtClean="0"/>
              <a:t>6</a:t>
            </a:fld>
            <a:endParaRPr kumimoji="1" lang="ja-JP" altLang="en-US"/>
          </a:p>
        </p:txBody>
      </p:sp>
    </p:spTree>
    <p:extLst>
      <p:ext uri="{BB962C8B-B14F-4D97-AF65-F5344CB8AC3E}">
        <p14:creationId xmlns:p14="http://schemas.microsoft.com/office/powerpoint/2010/main" val="2072091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そこで、本研究では仮想化システムのソフトウェア若化のための軽量な</a:t>
            </a:r>
            <a:r>
              <a:rPr kumimoji="1" lang="en-US" altLang="ja-JP" dirty="0" smtClean="0"/>
              <a:t>VM</a:t>
            </a:r>
            <a:r>
              <a:rPr kumimoji="1" lang="ja-JP" altLang="en-US" dirty="0" smtClean="0"/>
              <a:t>マイグレーションを実現するシステムである</a:t>
            </a:r>
            <a:r>
              <a:rPr kumimoji="1" lang="en-US" altLang="ja-JP" dirty="0" smtClean="0"/>
              <a:t>VMBeam</a:t>
            </a:r>
            <a:r>
              <a:rPr kumimoji="1" lang="ja-JP" altLang="en-US" dirty="0" smtClean="0"/>
              <a:t>を提案します。</a:t>
            </a:r>
            <a:endParaRPr kumimoji="1" lang="en-US" altLang="ja-JP" dirty="0" smtClean="0"/>
          </a:p>
          <a:p>
            <a:r>
              <a:rPr kumimoji="1" lang="en-US" altLang="ja-JP" dirty="0" smtClean="0"/>
              <a:t>VMBeam</a:t>
            </a:r>
            <a:r>
              <a:rPr kumimoji="1" lang="ja-JP" altLang="en-US" dirty="0" smtClean="0"/>
              <a:t>では同一ホスト上で別の仮想化システムを起動することが可能で、エージングが発生した場合は、その仮想化システム上に</a:t>
            </a:r>
            <a:r>
              <a:rPr kumimoji="1" lang="en-US" altLang="ja-JP" dirty="0" smtClean="0"/>
              <a:t>VM</a:t>
            </a:r>
            <a:r>
              <a:rPr kumimoji="1" lang="ja-JP" altLang="en-US" dirty="0" smtClean="0"/>
              <a:t>をマイグレーションします。</a:t>
            </a:r>
            <a:endParaRPr kumimoji="1" lang="en-US" altLang="ja-JP" dirty="0" smtClean="0"/>
          </a:p>
          <a:p>
            <a:r>
              <a:rPr kumimoji="1" lang="ja-JP" altLang="en-US" dirty="0" smtClean="0"/>
              <a:t>また、このマイグレーションは同一ホスト上にあることを利用して高速化を行います。</a:t>
            </a:r>
            <a:endParaRPr kumimoji="1" lang="en-US" altLang="ja-JP" dirty="0" smtClean="0"/>
          </a:p>
          <a:p>
            <a:r>
              <a:rPr kumimoji="1" lang="ja-JP" altLang="en-US" dirty="0" smtClean="0"/>
              <a:t>マイグレーションを行った後は、移動元の仮想化システムは終了し、</a:t>
            </a:r>
            <a:r>
              <a:rPr kumimoji="1" lang="en-US" altLang="ja-JP" dirty="0" smtClean="0"/>
              <a:t>VM</a:t>
            </a:r>
            <a:r>
              <a:rPr kumimoji="1" lang="ja-JP" altLang="en-US" dirty="0" smtClean="0"/>
              <a:t>は移動先で動作し続けます。</a:t>
            </a:r>
            <a:endParaRPr kumimoji="1" lang="ja-JP" altLang="en-US" dirty="0"/>
          </a:p>
        </p:txBody>
      </p:sp>
      <p:sp>
        <p:nvSpPr>
          <p:cNvPr id="4" name="スライド番号プレースホルダー 3"/>
          <p:cNvSpPr>
            <a:spLocks noGrp="1"/>
          </p:cNvSpPr>
          <p:nvPr>
            <p:ph type="sldNum" sz="quarter" idx="10"/>
          </p:nvPr>
        </p:nvSpPr>
        <p:spPr/>
        <p:txBody>
          <a:bodyPr/>
          <a:lstStyle/>
          <a:p>
            <a:fld id="{43E3605C-FBDF-485F-B92F-D927B311E691}" type="slidenum">
              <a:rPr kumimoji="1" lang="ja-JP" altLang="en-US" smtClean="0"/>
              <a:t>7</a:t>
            </a:fld>
            <a:endParaRPr kumimoji="1" lang="ja-JP" altLang="en-US"/>
          </a:p>
        </p:txBody>
      </p:sp>
    </p:spTree>
    <p:extLst>
      <p:ext uri="{BB962C8B-B14F-4D97-AF65-F5344CB8AC3E}">
        <p14:creationId xmlns:p14="http://schemas.microsoft.com/office/powerpoint/2010/main" val="10677111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同一ホスト上で別の仮想化システムを起動するために、</a:t>
            </a:r>
            <a:r>
              <a:rPr kumimoji="1" lang="en-US" altLang="ja-JP" dirty="0" smtClean="0"/>
              <a:t>VM</a:t>
            </a:r>
            <a:r>
              <a:rPr kumimoji="1" lang="ja-JP" altLang="en-US" dirty="0" smtClean="0"/>
              <a:t>の中で仮想化システムを動作させるネストした仮想化技術を利用します。</a:t>
            </a:r>
            <a:endParaRPr kumimoji="1" lang="en-US" altLang="ja-JP" dirty="0" smtClean="0"/>
          </a:p>
          <a:p>
            <a:r>
              <a:rPr kumimoji="1" lang="ja-JP" altLang="en-US" dirty="0" smtClean="0"/>
              <a:t>ネストした仮想化システムは、図のように通常の仮想化システムであるホスト・ハイパーバイザ上で動作するホスト</a:t>
            </a:r>
            <a:r>
              <a:rPr kumimoji="1" lang="en-US" altLang="ja-JP" dirty="0" smtClean="0"/>
              <a:t>VM</a:t>
            </a:r>
            <a:r>
              <a:rPr kumimoji="1" lang="ja-JP" altLang="en-US" dirty="0" smtClean="0"/>
              <a:t>の中でゲスト・ハイパーバイザおよびゲスト</a:t>
            </a:r>
            <a:r>
              <a:rPr kumimoji="1" lang="en-US" altLang="ja-JP" dirty="0" smtClean="0"/>
              <a:t>VM</a:t>
            </a:r>
            <a:r>
              <a:rPr kumimoji="1" lang="ja-JP" altLang="en-US" dirty="0" smtClean="0"/>
              <a:t>を動作させることで実現されます。</a:t>
            </a:r>
            <a:endParaRPr kumimoji="1" lang="en-US" altLang="ja-JP" dirty="0" smtClean="0"/>
          </a:p>
          <a:p>
            <a:r>
              <a:rPr kumimoji="1" lang="en-US" altLang="ja-JP" dirty="0" smtClean="0"/>
              <a:t>VMBeam</a:t>
            </a:r>
            <a:r>
              <a:rPr kumimoji="1" lang="ja-JP" altLang="en-US" dirty="0" smtClean="0"/>
              <a:t>では、ソフトウェア若化時のみこの図のように二つのホスト</a:t>
            </a:r>
            <a:r>
              <a:rPr kumimoji="1" lang="en-US" altLang="ja-JP" dirty="0" smtClean="0"/>
              <a:t>VM</a:t>
            </a:r>
            <a:r>
              <a:rPr kumimoji="1" lang="ja-JP" altLang="en-US" smtClean="0"/>
              <a:t>を動作させます。</a:t>
            </a:r>
            <a:endParaRPr kumimoji="1" lang="ja-JP" altLang="en-US" dirty="0"/>
          </a:p>
        </p:txBody>
      </p:sp>
      <p:sp>
        <p:nvSpPr>
          <p:cNvPr id="4" name="スライド番号プレースホルダー 3"/>
          <p:cNvSpPr>
            <a:spLocks noGrp="1"/>
          </p:cNvSpPr>
          <p:nvPr>
            <p:ph type="sldNum" sz="quarter" idx="10"/>
          </p:nvPr>
        </p:nvSpPr>
        <p:spPr/>
        <p:txBody>
          <a:bodyPr/>
          <a:lstStyle/>
          <a:p>
            <a:fld id="{43E3605C-FBDF-485F-B92F-D927B311E691}" type="slidenum">
              <a:rPr kumimoji="1" lang="ja-JP" altLang="en-US" smtClean="0"/>
              <a:t>8</a:t>
            </a:fld>
            <a:endParaRPr kumimoji="1" lang="ja-JP" altLang="en-US"/>
          </a:p>
        </p:txBody>
      </p:sp>
    </p:spTree>
    <p:extLst>
      <p:ext uri="{BB962C8B-B14F-4D97-AF65-F5344CB8AC3E}">
        <p14:creationId xmlns:p14="http://schemas.microsoft.com/office/powerpoint/2010/main" val="12248257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ネストした仮想化におけるオーバヘッドですが、</a:t>
            </a:r>
            <a:r>
              <a:rPr kumimoji="1" lang="en-US" altLang="ja-JP" dirty="0" err="1" smtClean="0"/>
              <a:t>VMBeam</a:t>
            </a:r>
            <a:r>
              <a:rPr kumimoji="1" lang="ja-JP" altLang="en-US" dirty="0" smtClean="0"/>
              <a:t>の実装に用いた</a:t>
            </a:r>
            <a:r>
              <a:rPr kumimoji="1" lang="en-US" altLang="ja-JP" dirty="0" smtClean="0"/>
              <a:t>Xen 4.2</a:t>
            </a:r>
            <a:r>
              <a:rPr kumimoji="1" lang="ja-JP" altLang="en-US" dirty="0" smtClean="0"/>
              <a:t>ではネストを行っていない</a:t>
            </a:r>
            <a:r>
              <a:rPr kumimoji="1" lang="en-US" altLang="ja-JP" dirty="0" smtClean="0"/>
              <a:t>VM</a:t>
            </a:r>
            <a:r>
              <a:rPr kumimoji="1" lang="ja-JP" altLang="en-US" dirty="0" smtClean="0"/>
              <a:t>よりもゲスト</a:t>
            </a:r>
            <a:r>
              <a:rPr kumimoji="1" lang="en-US" altLang="ja-JP" dirty="0" smtClean="0"/>
              <a:t>VM</a:t>
            </a:r>
            <a:r>
              <a:rPr kumimoji="1" lang="ja-JP" altLang="en-US" dirty="0" smtClean="0"/>
              <a:t>は</a:t>
            </a:r>
            <a:r>
              <a:rPr kumimoji="1" lang="en-US" altLang="ja-JP" dirty="0" smtClean="0"/>
              <a:t>80%</a:t>
            </a:r>
            <a:r>
              <a:rPr kumimoji="1" lang="ja-JP" altLang="en-US" dirty="0" smtClean="0"/>
              <a:t>の性能低下が見られました。</a:t>
            </a:r>
            <a:endParaRPr kumimoji="1" lang="en-US" altLang="ja-JP" dirty="0" smtClean="0"/>
          </a:p>
          <a:p>
            <a:r>
              <a:rPr kumimoji="1" lang="ja-JP" altLang="en-US" dirty="0" smtClean="0"/>
              <a:t>しかし、ここに挙げているタートルプロジェクトや仮想</a:t>
            </a:r>
            <a:r>
              <a:rPr kumimoji="1" lang="en-US" altLang="ja-JP" dirty="0" smtClean="0"/>
              <a:t>EPT</a:t>
            </a:r>
            <a:r>
              <a:rPr kumimoji="1" lang="ja-JP" altLang="en-US" dirty="0" smtClean="0"/>
              <a:t>などの最新の研究によると例えネストを行ったとしても</a:t>
            </a:r>
            <a:r>
              <a:rPr kumimoji="1" lang="en-US" altLang="ja-JP" dirty="0" smtClean="0"/>
              <a:t>6</a:t>
            </a:r>
            <a:r>
              <a:rPr kumimoji="1" lang="ja-JP" altLang="en-US" dirty="0" smtClean="0"/>
              <a:t>～</a:t>
            </a:r>
            <a:r>
              <a:rPr kumimoji="1" lang="en-US" altLang="ja-JP" dirty="0" smtClean="0"/>
              <a:t>20%</a:t>
            </a:r>
            <a:r>
              <a:rPr kumimoji="1" lang="ja-JP" altLang="en-US" dirty="0" smtClean="0"/>
              <a:t>程度の性能低下に抑えることが可能であることが分かっています。</a:t>
            </a:r>
            <a:endParaRPr kumimoji="1" lang="en-US" altLang="ja-JP" dirty="0" smtClean="0"/>
          </a:p>
          <a:p>
            <a:r>
              <a:rPr kumimoji="1" lang="ja-JP" altLang="en-US" dirty="0" smtClean="0"/>
              <a:t>また、最新バージョンである</a:t>
            </a:r>
            <a:r>
              <a:rPr kumimoji="1" lang="en-US" altLang="ja-JP" dirty="0" smtClean="0"/>
              <a:t>Xen 4.4</a:t>
            </a:r>
            <a:r>
              <a:rPr kumimoji="1" lang="ja-JP" altLang="en-US" dirty="0" smtClean="0"/>
              <a:t>では</a:t>
            </a:r>
            <a:r>
              <a:rPr kumimoji="1" lang="en-US" altLang="ja-JP" dirty="0" smtClean="0"/>
              <a:t>60%</a:t>
            </a:r>
            <a:r>
              <a:rPr kumimoji="1" lang="ja-JP" altLang="en-US" dirty="0" smtClean="0"/>
              <a:t>の性能低下となっており、性能改善が見られており今後の研究によりネストによるオーバヘッドは改善されていくと考えています。</a:t>
            </a:r>
            <a:endParaRPr kumimoji="1" lang="en-US" altLang="ja-JP" dirty="0" smtClean="0"/>
          </a:p>
          <a:p>
            <a:r>
              <a:rPr kumimoji="1" lang="ja-JP" altLang="en-US" dirty="0" smtClean="0"/>
              <a:t>さらに、脱仮想化技術を利用することで、ソフトウェア若化時以外はホスト・ハイパーバイザによる仮想化を行わないようにすることで大幅なオーバヘッドの削減が可能であると考えています。</a:t>
            </a:r>
            <a:endParaRPr kumimoji="1" lang="en-US" altLang="ja-JP" dirty="0" smtClean="0"/>
          </a:p>
          <a:p>
            <a:r>
              <a:rPr kumimoji="1" lang="ja-JP" altLang="en-US" dirty="0" smtClean="0"/>
              <a:t>ネストを行った環境でのオーバヘッドについて説明いたしましたが、提案システムはあくまでマイグレーション性能の向上に焦点を当てており、ネストした仮想化のオーバヘッドへの対処は対象外とし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43E3605C-FBDF-485F-B92F-D927B311E691}" type="slidenum">
              <a:rPr kumimoji="1" lang="ja-JP" altLang="en-US" smtClean="0"/>
              <a:t>9</a:t>
            </a:fld>
            <a:endParaRPr kumimoji="1" lang="ja-JP" altLang="en-US"/>
          </a:p>
        </p:txBody>
      </p:sp>
    </p:spTree>
    <p:extLst>
      <p:ext uri="{BB962C8B-B14F-4D97-AF65-F5344CB8AC3E}">
        <p14:creationId xmlns:p14="http://schemas.microsoft.com/office/powerpoint/2010/main" val="643113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360000" y="2130425"/>
            <a:ext cx="8640000" cy="1470025"/>
          </a:xfrm>
        </p:spPr>
        <p:txBody>
          <a:bodyPr>
            <a:normAutofit/>
          </a:bodyPr>
          <a:lstStyle>
            <a:lvl1pPr algn="l">
              <a:defRPr sz="4000">
                <a:solidFill>
                  <a:schemeClr val="tx1">
                    <a:lumMod val="85000"/>
                    <a:lumOff val="15000"/>
                  </a:schemeClr>
                </a:solidFill>
                <a:latin typeface="Noto Sans CJK JP Regular" pitchFamily="34" charset="-128"/>
                <a:ea typeface="Noto Sans CJK JP Regular" pitchFamily="34" charset="-128"/>
              </a:defRPr>
            </a:lvl1pPr>
          </a:lstStyle>
          <a:p>
            <a:r>
              <a:rPr kumimoji="1" lang="ja-JP" altLang="en-US" dirty="0" smtClean="0"/>
              <a:t>マスター タイトルの書式設定</a:t>
            </a:r>
            <a:endParaRPr kumimoji="1" lang="ja-JP" altLang="en-US" dirty="0"/>
          </a:p>
        </p:txBody>
      </p:sp>
      <p:sp>
        <p:nvSpPr>
          <p:cNvPr id="3" name="サブタイトル 2"/>
          <p:cNvSpPr>
            <a:spLocks noGrp="1"/>
          </p:cNvSpPr>
          <p:nvPr>
            <p:ph type="subTitle" idx="1"/>
          </p:nvPr>
        </p:nvSpPr>
        <p:spPr>
          <a:xfrm>
            <a:off x="1371600" y="3886200"/>
            <a:ext cx="6400800" cy="1752600"/>
          </a:xfrm>
        </p:spPr>
        <p:txBody>
          <a:bodyPr>
            <a:normAutofit/>
          </a:bodyPr>
          <a:lstStyle>
            <a:lvl1pPr marL="0" indent="0" algn="r">
              <a:buNone/>
              <a:defRPr sz="2400">
                <a:solidFill>
                  <a:schemeClr val="tx1">
                    <a:lumMod val="85000"/>
                    <a:lumOff val="15000"/>
                  </a:schemeClr>
                </a:solidFill>
                <a:latin typeface="Noto Sans CJK JP DemiLight" pitchFamily="34" charset="-128"/>
                <a:ea typeface="Noto Sans CJK JP DemiLight" pitchFamily="34"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smtClean="0"/>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F57C87DD-AD61-4865-8D84-32F21E93D31D}" type="datetime1">
              <a:rPr kumimoji="1" lang="ja-JP" altLang="en-US" smtClean="0"/>
              <a:t>2014/11/19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cxnSp>
        <p:nvCxnSpPr>
          <p:cNvPr id="9" name="直線コネクタ 8"/>
          <p:cNvCxnSpPr/>
          <p:nvPr userDrawn="1"/>
        </p:nvCxnSpPr>
        <p:spPr>
          <a:xfrm>
            <a:off x="612000" y="3645024"/>
            <a:ext cx="8100000" cy="0"/>
          </a:xfrm>
          <a:prstGeom prst="line">
            <a:avLst/>
          </a:prstGeom>
          <a:ln w="63500">
            <a:solidFill>
              <a:srgbClr val="405EF6"/>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4368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72AAD54-EB49-4034-A3EE-C66B1DFAC3F5}" type="datetime1">
              <a:rPr kumimoji="1" lang="ja-JP" altLang="en-US" smtClean="0"/>
              <a:t>2014/11/19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0F41436-DBAB-4DF8-B8A2-BCE453D1D87F}" type="slidenum">
              <a:rPr kumimoji="1" lang="ja-JP" altLang="en-US" smtClean="0"/>
              <a:t>‹#›</a:t>
            </a:fld>
            <a:endParaRPr kumimoji="1" lang="ja-JP" altLang="en-US"/>
          </a:p>
        </p:txBody>
      </p:sp>
    </p:spTree>
    <p:extLst>
      <p:ext uri="{BB962C8B-B14F-4D97-AF65-F5344CB8AC3E}">
        <p14:creationId xmlns:p14="http://schemas.microsoft.com/office/powerpoint/2010/main" val="2184117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502A290-8194-4F38-A3BB-371621946866}" type="datetime1">
              <a:rPr kumimoji="1" lang="ja-JP" altLang="en-US" smtClean="0"/>
              <a:t>2014/11/19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0F41436-DBAB-4DF8-B8A2-BCE453D1D87F}" type="slidenum">
              <a:rPr kumimoji="1" lang="ja-JP" altLang="en-US" smtClean="0"/>
              <a:t>‹#›</a:t>
            </a:fld>
            <a:endParaRPr kumimoji="1" lang="ja-JP" altLang="en-US"/>
          </a:p>
        </p:txBody>
      </p:sp>
    </p:spTree>
    <p:extLst>
      <p:ext uri="{BB962C8B-B14F-4D97-AF65-F5344CB8AC3E}">
        <p14:creationId xmlns:p14="http://schemas.microsoft.com/office/powerpoint/2010/main" val="544048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prstGeom prst="rect">
            <a:avLst/>
          </a:prstGeom>
          <a:noFill/>
        </p:spPr>
        <p:txBody>
          <a:bodyPr/>
          <a:lstStyle>
            <a:lvl1pPr>
              <a:defRPr>
                <a:solidFill>
                  <a:schemeClr val="tx1">
                    <a:lumMod val="85000"/>
                    <a:lumOff val="15000"/>
                  </a:schemeClr>
                </a:solidFill>
                <a:latin typeface="Noto Sans CJK JP DemiLight" pitchFamily="34" charset="-128"/>
                <a:ea typeface="Noto Sans CJK JP DemiLight" pitchFamily="34" charset="-128"/>
              </a:defRPr>
            </a:lvl1pPr>
          </a:lstStyle>
          <a:p>
            <a:r>
              <a:rPr kumimoji="1" lang="ja-JP" altLang="en-US" dirty="0" smtClean="0"/>
              <a:t>マスター タイトルの書式設定</a:t>
            </a:r>
            <a:endParaRPr kumimoji="1" lang="ja-JP" altLang="en-US" dirty="0"/>
          </a:p>
        </p:txBody>
      </p:sp>
      <p:sp>
        <p:nvSpPr>
          <p:cNvPr id="3" name="コンテンツ プレースホルダー 2"/>
          <p:cNvSpPr>
            <a:spLocks noGrp="1"/>
          </p:cNvSpPr>
          <p:nvPr>
            <p:ph idx="1"/>
          </p:nvPr>
        </p:nvSpPr>
        <p:spPr/>
        <p:txBody>
          <a:bodyPr/>
          <a:lstStyle>
            <a:lvl1pPr marL="342900" indent="-342900">
              <a:lnSpc>
                <a:spcPct val="100000"/>
              </a:lnSpc>
              <a:spcBef>
                <a:spcPts val="24"/>
              </a:spcBef>
              <a:buClr>
                <a:srgbClr val="98A8FA"/>
              </a:buClr>
              <a:buSzPct val="66000"/>
              <a:buFont typeface="Wingdings" panose="05000000000000000000" pitchFamily="2" charset="2"/>
              <a:buChar char="n"/>
              <a:defRPr>
                <a:solidFill>
                  <a:schemeClr val="tx1">
                    <a:lumMod val="85000"/>
                    <a:lumOff val="15000"/>
                  </a:schemeClr>
                </a:solidFill>
                <a:latin typeface="Noto Sans CJK JP DemiLight" pitchFamily="34" charset="-128"/>
                <a:ea typeface="Noto Sans CJK JP DemiLight" pitchFamily="34" charset="-128"/>
              </a:defRPr>
            </a:lvl1pPr>
            <a:lvl2pPr marL="742950" indent="-285750">
              <a:buClr>
                <a:srgbClr val="F08D7C"/>
              </a:buClr>
              <a:buSzPct val="66000"/>
              <a:buFont typeface="Wingdings" panose="05000000000000000000" pitchFamily="2" charset="2"/>
              <a:buChar char="n"/>
              <a:defRPr>
                <a:solidFill>
                  <a:schemeClr val="tx1">
                    <a:lumMod val="85000"/>
                    <a:lumOff val="15000"/>
                  </a:schemeClr>
                </a:solidFill>
                <a:latin typeface="Noto Sans CJK JP DemiLight" pitchFamily="34" charset="-128"/>
                <a:ea typeface="Noto Sans CJK JP DemiLight" pitchFamily="34" charset="-128"/>
              </a:defRPr>
            </a:lvl2pPr>
            <a:lvl3pPr>
              <a:buClr>
                <a:srgbClr val="B96817"/>
              </a:buClr>
              <a:defRPr>
                <a:solidFill>
                  <a:schemeClr val="tx1">
                    <a:lumMod val="85000"/>
                    <a:lumOff val="15000"/>
                  </a:schemeClr>
                </a:solidFill>
                <a:latin typeface="Noto Sans CJK JP DemiLight" pitchFamily="34" charset="-128"/>
                <a:ea typeface="Noto Sans CJK JP DemiLight" pitchFamily="34" charset="-128"/>
              </a:defRPr>
            </a:lvl3pPr>
            <a:lvl4pPr>
              <a:defRPr>
                <a:solidFill>
                  <a:schemeClr val="tx1">
                    <a:lumMod val="85000"/>
                    <a:lumOff val="15000"/>
                  </a:schemeClr>
                </a:solidFill>
                <a:latin typeface="Noto Sans CJK JP DemiLight" pitchFamily="34" charset="-128"/>
                <a:ea typeface="Noto Sans CJK JP DemiLight" pitchFamily="34" charset="-128"/>
              </a:defRPr>
            </a:lvl4pPr>
            <a:lvl5pPr>
              <a:defRPr>
                <a:solidFill>
                  <a:schemeClr val="tx1">
                    <a:lumMod val="85000"/>
                    <a:lumOff val="15000"/>
                  </a:schemeClr>
                </a:solidFill>
                <a:latin typeface="Noto Sans CJK JP DemiLight" pitchFamily="34" charset="-128"/>
                <a:ea typeface="Noto Sans CJK JP DemiLight" pitchFamily="34" charset="-128"/>
              </a:defRPr>
            </a:lvl5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10"/>
          </p:nvPr>
        </p:nvSpPr>
        <p:spPr/>
        <p:txBody>
          <a:bodyPr/>
          <a:lstStyle/>
          <a:p>
            <a:fld id="{E394C288-D844-4D12-AFA6-77E1243A08B1}" type="datetime1">
              <a:rPr kumimoji="1" lang="ja-JP" altLang="en-US" smtClean="0"/>
              <a:t>2014/11/19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8532000" y="72000"/>
            <a:ext cx="540000" cy="360000"/>
          </a:xfrm>
          <a:solidFill>
            <a:srgbClr val="5B75F7"/>
          </a:solidFill>
        </p:spPr>
        <p:txBody>
          <a:bodyPr/>
          <a:lstStyle>
            <a:lvl1pPr>
              <a:defRPr sz="1600">
                <a:solidFill>
                  <a:schemeClr val="bg1"/>
                </a:solidFill>
                <a:latin typeface="Noto Sans CJK JP DemiLight" pitchFamily="34" charset="-128"/>
                <a:ea typeface="Noto Sans CJK JP DemiLight" pitchFamily="34" charset="-128"/>
              </a:defRPr>
            </a:lvl1pPr>
          </a:lstStyle>
          <a:p>
            <a:fld id="{F0F41436-DBAB-4DF8-B8A2-BCE453D1D87F}" type="slidenum">
              <a:rPr lang="ja-JP" altLang="en-US" smtClean="0"/>
              <a:pPr/>
              <a:t>‹#›</a:t>
            </a:fld>
            <a:endParaRPr lang="ja-JP" altLang="en-US" dirty="0"/>
          </a:p>
        </p:txBody>
      </p:sp>
    </p:spTree>
    <p:extLst>
      <p:ext uri="{BB962C8B-B14F-4D97-AF65-F5344CB8AC3E}">
        <p14:creationId xmlns:p14="http://schemas.microsoft.com/office/powerpoint/2010/main" val="2334430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3ABAE52-2A7C-4A59-BC8D-3FDE53B623ED}" type="datetime1">
              <a:rPr kumimoji="1" lang="ja-JP" altLang="en-US" smtClean="0"/>
              <a:t>2014/11/19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0F41436-DBAB-4DF8-B8A2-BCE453D1D87F}" type="slidenum">
              <a:rPr kumimoji="1" lang="ja-JP" altLang="en-US" smtClean="0"/>
              <a:t>‹#›</a:t>
            </a:fld>
            <a:endParaRPr kumimoji="1" lang="ja-JP" altLang="en-US"/>
          </a:p>
        </p:txBody>
      </p:sp>
    </p:spTree>
    <p:extLst>
      <p:ext uri="{BB962C8B-B14F-4D97-AF65-F5344CB8AC3E}">
        <p14:creationId xmlns:p14="http://schemas.microsoft.com/office/powerpoint/2010/main" val="3403024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chemeClr val="tx1">
                    <a:lumMod val="85000"/>
                    <a:lumOff val="15000"/>
                  </a:schemeClr>
                </a:solidFill>
                <a:latin typeface="Noto Sans CJK JP DemiLight" pitchFamily="34" charset="-128"/>
                <a:ea typeface="Noto Sans CJK JP DemiLight" pitchFamily="34" charset="-128"/>
              </a:defRPr>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normAutofit/>
          </a:bodyPr>
          <a:lstStyle>
            <a:lvl1pPr marL="342900" indent="-342900">
              <a:buClr>
                <a:srgbClr val="98A8FA"/>
              </a:buClr>
              <a:buSzPct val="66000"/>
              <a:buFont typeface="Wingdings" panose="05000000000000000000" pitchFamily="2" charset="2"/>
              <a:buChar char="n"/>
              <a:defRPr sz="2800">
                <a:solidFill>
                  <a:schemeClr val="tx1">
                    <a:lumMod val="85000"/>
                    <a:lumOff val="15000"/>
                  </a:schemeClr>
                </a:solidFill>
                <a:latin typeface="Noto Sans CJK JP DemiLight" pitchFamily="34" charset="-128"/>
                <a:ea typeface="Noto Sans CJK JP DemiLight" pitchFamily="34" charset="-128"/>
              </a:defRPr>
            </a:lvl1pPr>
            <a:lvl2pPr marL="742950" indent="-285750">
              <a:buClr>
                <a:srgbClr val="F08D7C"/>
              </a:buClr>
              <a:buSzPct val="66000"/>
              <a:buFont typeface="Wingdings" panose="05000000000000000000" pitchFamily="2" charset="2"/>
              <a:buChar char="n"/>
              <a:defRPr sz="2600">
                <a:solidFill>
                  <a:schemeClr val="tx1">
                    <a:lumMod val="85000"/>
                    <a:lumOff val="15000"/>
                  </a:schemeClr>
                </a:solidFill>
                <a:latin typeface="Noto Sans CJK JP DemiLight" pitchFamily="34" charset="-128"/>
                <a:ea typeface="Noto Sans CJK JP DemiLight" pitchFamily="34" charset="-128"/>
              </a:defRPr>
            </a:lvl2pPr>
            <a:lvl3pPr>
              <a:buClr>
                <a:srgbClr val="B96817"/>
              </a:buClr>
              <a:defRPr sz="2400">
                <a:solidFill>
                  <a:schemeClr val="tx1">
                    <a:lumMod val="85000"/>
                    <a:lumOff val="15000"/>
                  </a:schemeClr>
                </a:solidFill>
                <a:latin typeface="Noto Sans CJK JP DemiLight" pitchFamily="34" charset="-128"/>
                <a:ea typeface="Noto Sans CJK JP DemiLight" pitchFamily="34" charset="-128"/>
              </a:defRPr>
            </a:lvl3pPr>
            <a:lvl4pPr>
              <a:defRPr sz="2400">
                <a:solidFill>
                  <a:schemeClr val="tx1">
                    <a:lumMod val="85000"/>
                    <a:lumOff val="15000"/>
                  </a:schemeClr>
                </a:solidFill>
                <a:latin typeface="Noto Sans CJK JP DemiLight" pitchFamily="34" charset="-128"/>
                <a:ea typeface="Noto Sans CJK JP DemiLight" pitchFamily="34" charset="-128"/>
              </a:defRPr>
            </a:lvl4pPr>
            <a:lvl5pPr>
              <a:defRPr sz="2400">
                <a:solidFill>
                  <a:schemeClr val="tx1">
                    <a:lumMod val="85000"/>
                    <a:lumOff val="15000"/>
                  </a:schemeClr>
                </a:solidFill>
                <a:latin typeface="Noto Sans CJK JP DemiLight" pitchFamily="34" charset="-128"/>
                <a:ea typeface="Noto Sans CJK JP DemiLight" pitchFamily="34" charset="-128"/>
              </a:defRPr>
            </a:lvl5pPr>
            <a:lvl6pPr>
              <a:defRPr sz="1800"/>
            </a:lvl6pPr>
            <a:lvl7pPr>
              <a:defRPr sz="1800"/>
            </a:lvl7pPr>
            <a:lvl8pPr>
              <a:defRPr sz="1800"/>
            </a:lvl8pPr>
            <a:lvl9pPr>
              <a:defRPr sz="1800"/>
            </a:lvl9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4520792-0353-41F3-83D6-00AD11D4A330}" type="datetime1">
              <a:rPr kumimoji="1" lang="ja-JP" altLang="en-US" smtClean="0"/>
              <a:t>2014/11/19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9" name="スライド番号プレースホルダー 5"/>
          <p:cNvSpPr txBox="1">
            <a:spLocks/>
          </p:cNvSpPr>
          <p:nvPr userDrawn="1"/>
        </p:nvSpPr>
        <p:spPr>
          <a:xfrm>
            <a:off x="8532000" y="72000"/>
            <a:ext cx="540000" cy="360000"/>
          </a:xfrm>
          <a:prstGeom prst="rect">
            <a:avLst/>
          </a:prstGeom>
          <a:solidFill>
            <a:srgbClr val="5B75F7"/>
          </a:solidFill>
        </p:spPr>
        <p:txBody>
          <a:bodyPr vert="horz" lIns="91440" tIns="45720" rIns="91440" bIns="45720" rtlCol="0" anchor="ctr"/>
          <a:lstStyle>
            <a:defPPr>
              <a:defRPr lang="ja-JP"/>
            </a:defPPr>
            <a:lvl1pPr marL="0" algn="r" defTabSz="914400" rtl="0" eaLnBrk="1" latinLnBrk="0" hangingPunct="1">
              <a:defRPr kumimoji="1" sz="1600" kern="1200">
                <a:solidFill>
                  <a:schemeClr val="bg1"/>
                </a:solidFill>
                <a:latin typeface="Noto Sans CJK JP DemiLight" pitchFamily="34" charset="-128"/>
                <a:ea typeface="Noto Sans CJK JP DemiLight" pitchFamily="34"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0F41436-DBAB-4DF8-B8A2-BCE453D1D87F}" type="slidenum">
              <a:rPr lang="ja-JP" altLang="en-US" smtClean="0"/>
              <a:pPr/>
              <a:t>‹#›</a:t>
            </a:fld>
            <a:endParaRPr lang="ja-JP" altLang="en-US"/>
          </a:p>
        </p:txBody>
      </p:sp>
    </p:spTree>
    <p:extLst>
      <p:ext uri="{BB962C8B-B14F-4D97-AF65-F5344CB8AC3E}">
        <p14:creationId xmlns:p14="http://schemas.microsoft.com/office/powerpoint/2010/main" val="3867997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05DF9CC-839E-44C5-B41A-B9AC038F6CEB}" type="datetime1">
              <a:rPr kumimoji="1" lang="ja-JP" altLang="en-US" smtClean="0"/>
              <a:t>2014/11/19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0F41436-DBAB-4DF8-B8A2-BCE453D1D87F}" type="slidenum">
              <a:rPr kumimoji="1" lang="ja-JP" altLang="en-US" smtClean="0"/>
              <a:t>‹#›</a:t>
            </a:fld>
            <a:endParaRPr kumimoji="1" lang="ja-JP" altLang="en-US"/>
          </a:p>
        </p:txBody>
      </p:sp>
    </p:spTree>
    <p:extLst>
      <p:ext uri="{BB962C8B-B14F-4D97-AF65-F5344CB8AC3E}">
        <p14:creationId xmlns:p14="http://schemas.microsoft.com/office/powerpoint/2010/main" val="719044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9B2BE70-3034-48AA-8B6F-54836F35FA0A}" type="datetime1">
              <a:rPr kumimoji="1" lang="ja-JP" altLang="en-US" smtClean="0"/>
              <a:t>2014/11/19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0F41436-DBAB-4DF8-B8A2-BCE453D1D87F}" type="slidenum">
              <a:rPr kumimoji="1" lang="ja-JP" altLang="en-US" smtClean="0"/>
              <a:t>‹#›</a:t>
            </a:fld>
            <a:endParaRPr kumimoji="1" lang="ja-JP" altLang="en-US"/>
          </a:p>
        </p:txBody>
      </p:sp>
    </p:spTree>
    <p:extLst>
      <p:ext uri="{BB962C8B-B14F-4D97-AF65-F5344CB8AC3E}">
        <p14:creationId xmlns:p14="http://schemas.microsoft.com/office/powerpoint/2010/main" val="1303514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A85E91E-3A9F-4A20-AC87-D53A316B2F77}" type="datetime1">
              <a:rPr kumimoji="1" lang="ja-JP" altLang="en-US" smtClean="0"/>
              <a:t>2014/11/19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0F41436-DBAB-4DF8-B8A2-BCE453D1D87F}" type="slidenum">
              <a:rPr kumimoji="1" lang="ja-JP" altLang="en-US" smtClean="0"/>
              <a:t>‹#›</a:t>
            </a:fld>
            <a:endParaRPr kumimoji="1" lang="ja-JP" altLang="en-US"/>
          </a:p>
        </p:txBody>
      </p:sp>
    </p:spTree>
    <p:extLst>
      <p:ext uri="{BB962C8B-B14F-4D97-AF65-F5344CB8AC3E}">
        <p14:creationId xmlns:p14="http://schemas.microsoft.com/office/powerpoint/2010/main" val="2798096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146EE6F-7C32-488D-BE55-E580A8A6EC70}" type="datetime1">
              <a:rPr kumimoji="1" lang="ja-JP" altLang="en-US" smtClean="0"/>
              <a:t>2014/11/19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0F41436-DBAB-4DF8-B8A2-BCE453D1D87F}" type="slidenum">
              <a:rPr kumimoji="1" lang="ja-JP" altLang="en-US" smtClean="0"/>
              <a:t>‹#›</a:t>
            </a:fld>
            <a:endParaRPr kumimoji="1" lang="ja-JP" altLang="en-US"/>
          </a:p>
        </p:txBody>
      </p:sp>
    </p:spTree>
    <p:extLst>
      <p:ext uri="{BB962C8B-B14F-4D97-AF65-F5344CB8AC3E}">
        <p14:creationId xmlns:p14="http://schemas.microsoft.com/office/powerpoint/2010/main" val="1937176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270CA42-01B0-4E09-BCE0-1F2AF4C30096}" type="datetime1">
              <a:rPr kumimoji="1" lang="ja-JP" altLang="en-US" smtClean="0"/>
              <a:t>2014/11/19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0F41436-DBAB-4DF8-B8A2-BCE453D1D87F}" type="slidenum">
              <a:rPr kumimoji="1" lang="ja-JP" altLang="en-US" smtClean="0"/>
              <a:t>‹#›</a:t>
            </a:fld>
            <a:endParaRPr kumimoji="1" lang="ja-JP" altLang="en-US"/>
          </a:p>
        </p:txBody>
      </p:sp>
    </p:spTree>
    <p:extLst>
      <p:ext uri="{BB962C8B-B14F-4D97-AF65-F5344CB8AC3E}">
        <p14:creationId xmlns:p14="http://schemas.microsoft.com/office/powerpoint/2010/main" val="3977821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DD07EC-E351-4FAC-89D4-F15231B26BFB}" type="datetime1">
              <a:rPr kumimoji="1" lang="ja-JP" altLang="en-US" smtClean="0"/>
              <a:t>2014/11/19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F41436-DBAB-4DF8-B8A2-BCE453D1D87F}" type="slidenum">
              <a:rPr kumimoji="1" lang="ja-JP" altLang="en-US" smtClean="0"/>
              <a:t>‹#›</a:t>
            </a:fld>
            <a:endParaRPr kumimoji="1" lang="ja-JP" altLang="en-US"/>
          </a:p>
        </p:txBody>
      </p:sp>
    </p:spTree>
    <p:extLst>
      <p:ext uri="{BB962C8B-B14F-4D97-AF65-F5344CB8AC3E}">
        <p14:creationId xmlns:p14="http://schemas.microsoft.com/office/powerpoint/2010/main" val="40318769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spcBef>
          <a:spcPct val="0"/>
        </a:spcBef>
        <a:buNone/>
        <a:defRPr kumimoji="1" sz="4000" kern="1200">
          <a:solidFill>
            <a:schemeClr val="tx1">
              <a:lumMod val="85000"/>
              <a:lumOff val="15000"/>
            </a:schemeClr>
          </a:solidFill>
          <a:latin typeface="Noto Sans CJK JP Regular" pitchFamily="34" charset="-128"/>
          <a:ea typeface="Noto Sans CJK JP Regular" pitchFamily="34" charset="-128"/>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2800" kern="1200">
          <a:solidFill>
            <a:schemeClr val="tx1">
              <a:lumMod val="85000"/>
              <a:lumOff val="15000"/>
            </a:schemeClr>
          </a:solidFill>
          <a:latin typeface="Noto Sans CJK JP Regular" pitchFamily="34" charset="-128"/>
          <a:ea typeface="Noto Sans CJK JP Regular" pitchFamily="34" charset="-128"/>
          <a:cs typeface="+mn-cs"/>
        </a:defRPr>
      </a:lvl1pPr>
      <a:lvl2pPr marL="742950" indent="-285750" algn="l" defTabSz="914400" rtl="0" eaLnBrk="1" latinLnBrk="0" hangingPunct="1">
        <a:spcBef>
          <a:spcPct val="20000"/>
        </a:spcBef>
        <a:buFont typeface="Arial" panose="020B0604020202020204" pitchFamily="34" charset="0"/>
        <a:buChar char="–"/>
        <a:defRPr kumimoji="1" sz="2600" kern="1200">
          <a:solidFill>
            <a:schemeClr val="tx1">
              <a:lumMod val="85000"/>
              <a:lumOff val="15000"/>
            </a:schemeClr>
          </a:solidFill>
          <a:latin typeface="Noto Sans CJK JP Regular" pitchFamily="34" charset="-128"/>
          <a:ea typeface="Noto Sans CJK JP Regular" pitchFamily="34"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lumMod val="85000"/>
              <a:lumOff val="15000"/>
            </a:schemeClr>
          </a:solidFill>
          <a:latin typeface="Noto Sans CJK JP Regular" pitchFamily="34" charset="-128"/>
          <a:ea typeface="Noto Sans CJK JP Regular" pitchFamily="34"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400" kern="1200">
          <a:solidFill>
            <a:schemeClr val="tx1">
              <a:lumMod val="85000"/>
              <a:lumOff val="15000"/>
            </a:schemeClr>
          </a:solidFill>
          <a:latin typeface="Noto Sans CJK JP Regular" pitchFamily="34" charset="-128"/>
          <a:ea typeface="Noto Sans CJK JP Regular" pitchFamily="34"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400" kern="1200">
          <a:solidFill>
            <a:schemeClr val="tx1">
              <a:lumMod val="85000"/>
              <a:lumOff val="15000"/>
            </a:schemeClr>
          </a:solidFill>
          <a:latin typeface="Noto Sans CJK JP Regular" pitchFamily="34" charset="-128"/>
          <a:ea typeface="Noto Sans CJK JP Regular" pitchFamily="34"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2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chart" Target="../charts/chart11.xml"/></Relationships>
</file>

<file path=ppt/slides/_rels/slide24.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wmf"/><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仮想化システムのソフトウェア若化のための軽量な</a:t>
            </a:r>
            <a:r>
              <a:rPr kumimoji="1" lang="en-US" altLang="ja-JP" dirty="0" smtClean="0"/>
              <a:t>VM</a:t>
            </a:r>
            <a:r>
              <a:rPr kumimoji="1" lang="ja-JP" altLang="en-US" dirty="0" smtClean="0"/>
              <a:t>マイグレーション</a:t>
            </a:r>
            <a:endParaRPr kumimoji="1" lang="ja-JP" altLang="en-US" dirty="0"/>
          </a:p>
        </p:txBody>
      </p:sp>
      <p:sp>
        <p:nvSpPr>
          <p:cNvPr id="3" name="サブタイトル 2"/>
          <p:cNvSpPr>
            <a:spLocks noGrp="1"/>
          </p:cNvSpPr>
          <p:nvPr>
            <p:ph type="subTitle" idx="1"/>
          </p:nvPr>
        </p:nvSpPr>
        <p:spPr/>
        <p:txBody>
          <a:bodyPr/>
          <a:lstStyle/>
          <a:p>
            <a:pPr algn="l"/>
            <a:r>
              <a:rPr kumimoji="1" lang="ja-JP" altLang="en-US" dirty="0" smtClean="0"/>
              <a:t>　　　　　　　　　　　九州工業大学</a:t>
            </a:r>
            <a:endParaRPr kumimoji="1" lang="en-US" altLang="ja-JP" dirty="0" smtClean="0"/>
          </a:p>
          <a:p>
            <a:r>
              <a:rPr lang="ja-JP" altLang="en-US" dirty="0" smtClean="0"/>
              <a:t>大庭 裕貴　光来 健一</a:t>
            </a:r>
            <a:endParaRPr kumimoji="1" lang="ja-JP" altLang="en-US" dirty="0"/>
          </a:p>
        </p:txBody>
      </p:sp>
    </p:spTree>
    <p:extLst>
      <p:ext uri="{BB962C8B-B14F-4D97-AF65-F5344CB8AC3E}">
        <p14:creationId xmlns:p14="http://schemas.microsoft.com/office/powerpoint/2010/main" val="36484154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ソフトウェア若化の軽量化の対象</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ゲスト・ハイパーバイザを対象とする</a:t>
            </a:r>
            <a:endParaRPr kumimoji="1" lang="en-US" altLang="ja-JP" dirty="0" smtClean="0"/>
          </a:p>
          <a:p>
            <a:pPr lvl="1"/>
            <a:r>
              <a:rPr lang="ja-JP" altLang="en-US" dirty="0" smtClean="0"/>
              <a:t>ソフトウェア・エージングが起こりやすい</a:t>
            </a:r>
            <a:endParaRPr kumimoji="1" lang="en-US" altLang="ja-JP" dirty="0" smtClean="0"/>
          </a:p>
          <a:p>
            <a:pPr lvl="2"/>
            <a:r>
              <a:rPr lang="ja-JP" altLang="en-US" dirty="0"/>
              <a:t>マイグレーションなど</a:t>
            </a:r>
            <a:r>
              <a:rPr lang="ja-JP" altLang="en-US" dirty="0" smtClean="0"/>
              <a:t>を</a:t>
            </a:r>
            <a:r>
              <a:rPr lang="ja-JP" altLang="en-US" dirty="0"/>
              <a:t>頻繁に行うため</a:t>
            </a:r>
            <a:endParaRPr lang="en-US" altLang="ja-JP" dirty="0" smtClean="0"/>
          </a:p>
          <a:p>
            <a:r>
              <a:rPr kumimoji="1" lang="ja-JP" altLang="en-US" dirty="0" smtClean="0"/>
              <a:t>ホスト・ハイパーバイザ</a:t>
            </a:r>
            <a:r>
              <a:rPr lang="ja-JP" altLang="en-US" dirty="0" smtClean="0"/>
              <a:t>のソフトウェア若化の頻度は相対的に低く抑えられる</a:t>
            </a:r>
            <a:endParaRPr lang="en-US" altLang="ja-JP" dirty="0" smtClean="0"/>
          </a:p>
          <a:p>
            <a:pPr lvl="1"/>
            <a:r>
              <a:rPr kumimoji="1" lang="ja-JP" altLang="en-US" dirty="0"/>
              <a:t>マイグレーションなどの処理</a:t>
            </a:r>
            <a:r>
              <a:rPr kumimoji="1" lang="ja-JP" altLang="en-US" dirty="0" smtClean="0"/>
              <a:t>は</a:t>
            </a:r>
            <a:r>
              <a:rPr kumimoji="1" lang="ja-JP" altLang="en-US" dirty="0"/>
              <a:t>基本的に不要</a:t>
            </a:r>
            <a:endParaRPr kumimoji="1" lang="en-US" altLang="ja-JP" dirty="0" smtClean="0"/>
          </a:p>
          <a:p>
            <a:pPr lvl="1"/>
            <a:r>
              <a:rPr lang="ja-JP" altLang="en-US" dirty="0"/>
              <a:t>必要最低限の機能に制限</a:t>
            </a:r>
            <a:r>
              <a:rPr lang="ja-JP" altLang="en-US" dirty="0" smtClean="0"/>
              <a:t>することが可能</a:t>
            </a:r>
            <a:endParaRPr kumimoji="1" lang="en-US" altLang="ja-JP" dirty="0" smtClean="0"/>
          </a:p>
          <a:p>
            <a:pPr lvl="1"/>
            <a:r>
              <a:rPr lang="ja-JP" altLang="en-US" dirty="0" smtClean="0"/>
              <a:t>通常</a:t>
            </a:r>
            <a:r>
              <a:rPr lang="ja-JP" altLang="en-US" dirty="0"/>
              <a:t>時は脱仮想化を</a:t>
            </a:r>
            <a:r>
              <a:rPr lang="ja-JP" altLang="en-US" dirty="0" smtClean="0"/>
              <a:t>行うことでソフトウェア・エージングを抑制</a:t>
            </a:r>
            <a:endParaRPr lang="en-US" altLang="ja-JP" dirty="0" smtClean="0"/>
          </a:p>
        </p:txBody>
      </p:sp>
      <p:sp>
        <p:nvSpPr>
          <p:cNvPr id="4" name="スライド番号プレースホルダー 3"/>
          <p:cNvSpPr>
            <a:spLocks noGrp="1"/>
          </p:cNvSpPr>
          <p:nvPr>
            <p:ph type="sldNum" sz="quarter" idx="12"/>
          </p:nvPr>
        </p:nvSpPr>
        <p:spPr/>
        <p:txBody>
          <a:bodyPr/>
          <a:lstStyle/>
          <a:p>
            <a:fld id="{F0F41436-DBAB-4DF8-B8A2-BCE453D1D87F}" type="slidenum">
              <a:rPr lang="ja-JP" altLang="en-US" smtClean="0"/>
              <a:pPr/>
              <a:t>10</a:t>
            </a:fld>
            <a:endParaRPr lang="ja-JP" altLang="en-US"/>
          </a:p>
        </p:txBody>
      </p:sp>
    </p:spTree>
    <p:extLst>
      <p:ext uri="{BB962C8B-B14F-4D97-AF65-F5344CB8AC3E}">
        <p14:creationId xmlns:p14="http://schemas.microsoft.com/office/powerpoint/2010/main" val="2553425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同一ホスト上なら十分</a:t>
            </a:r>
            <a:r>
              <a:rPr lang="ja-JP" altLang="en-US" dirty="0" smtClean="0"/>
              <a:t>に軽量</a:t>
            </a:r>
            <a:r>
              <a:rPr lang="ja-JP" altLang="en-US" dirty="0"/>
              <a:t>？</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ネットワーク仮想化によるオーバヘッド大</a:t>
            </a:r>
            <a:endParaRPr kumimoji="1" lang="en-US" altLang="ja-JP" dirty="0" smtClean="0"/>
          </a:p>
          <a:p>
            <a:pPr lvl="1"/>
            <a:r>
              <a:rPr lang="ja-JP" altLang="en-US" dirty="0"/>
              <a:t>同一ホスト上</a:t>
            </a:r>
            <a:r>
              <a:rPr lang="ja-JP" altLang="en-US" dirty="0" smtClean="0"/>
              <a:t>で</a:t>
            </a:r>
            <a:r>
              <a:rPr lang="ja-JP" altLang="en-US" dirty="0"/>
              <a:t>二つ</a:t>
            </a:r>
            <a:r>
              <a:rPr lang="ja-JP" altLang="en-US" dirty="0" smtClean="0"/>
              <a:t>の仮想</a:t>
            </a:r>
            <a:r>
              <a:rPr lang="en-US" altLang="ja-JP" dirty="0" smtClean="0"/>
              <a:t>NIC</a:t>
            </a:r>
            <a:r>
              <a:rPr lang="ja-JP" altLang="en-US" dirty="0" smtClean="0"/>
              <a:t>の処理が必要</a:t>
            </a:r>
            <a:endParaRPr kumimoji="1" lang="en-US" altLang="ja-JP" dirty="0" smtClean="0"/>
          </a:p>
          <a:p>
            <a:r>
              <a:rPr lang="ja-JP" altLang="en-US" dirty="0" smtClean="0"/>
              <a:t>メモリイメージの暗号化によるオーバヘッド大</a:t>
            </a:r>
            <a:endParaRPr lang="en-US" altLang="ja-JP" dirty="0" smtClean="0"/>
          </a:p>
          <a:p>
            <a:pPr lvl="1"/>
            <a:r>
              <a:rPr lang="ja-JP" altLang="en-US" dirty="0" smtClean="0"/>
              <a:t>仮想</a:t>
            </a:r>
            <a:r>
              <a:rPr lang="en-US" altLang="ja-JP" dirty="0" smtClean="0"/>
              <a:t>NIC</a:t>
            </a:r>
            <a:r>
              <a:rPr lang="ja-JP" altLang="en-US" dirty="0" err="1" smtClean="0"/>
              <a:t>で</a:t>
            </a:r>
            <a:r>
              <a:rPr kumimoji="1" lang="ja-JP" altLang="en-US" dirty="0" err="1" smtClean="0"/>
              <a:t>の</a:t>
            </a:r>
            <a:r>
              <a:rPr kumimoji="1" lang="ja-JP" altLang="en-US" dirty="0" smtClean="0"/>
              <a:t>盗聴や</a:t>
            </a:r>
            <a:r>
              <a:rPr kumimoji="1" lang="ja-JP" altLang="en-US" dirty="0"/>
              <a:t>改ざん</a:t>
            </a:r>
            <a:r>
              <a:rPr kumimoji="1" lang="ja-JP" altLang="en-US" dirty="0" smtClean="0"/>
              <a:t>を防ぐために必要</a:t>
            </a:r>
            <a:endParaRPr kumimoji="1" lang="ja-JP" altLang="en-US" dirty="0"/>
          </a:p>
        </p:txBody>
      </p:sp>
      <p:sp>
        <p:nvSpPr>
          <p:cNvPr id="4" name="スライド番号プレースホルダー 3"/>
          <p:cNvSpPr>
            <a:spLocks noGrp="1"/>
          </p:cNvSpPr>
          <p:nvPr>
            <p:ph type="sldNum" sz="quarter" idx="12"/>
          </p:nvPr>
        </p:nvSpPr>
        <p:spPr/>
        <p:txBody>
          <a:bodyPr/>
          <a:lstStyle/>
          <a:p>
            <a:fld id="{F0F41436-DBAB-4DF8-B8A2-BCE453D1D87F}" type="slidenum">
              <a:rPr lang="ja-JP" altLang="en-US" smtClean="0"/>
              <a:pPr/>
              <a:t>11</a:t>
            </a:fld>
            <a:endParaRPr lang="ja-JP" altLang="en-US"/>
          </a:p>
        </p:txBody>
      </p:sp>
      <p:sp>
        <p:nvSpPr>
          <p:cNvPr id="68" name="角丸四角形 67"/>
          <p:cNvSpPr/>
          <p:nvPr/>
        </p:nvSpPr>
        <p:spPr>
          <a:xfrm>
            <a:off x="1404000" y="6192000"/>
            <a:ext cx="6444000" cy="432000"/>
          </a:xfrm>
          <a:prstGeom prst="roundRect">
            <a:avLst/>
          </a:prstGeom>
          <a:gradFill rotWithShape="1">
            <a:gsLst>
              <a:gs pos="0">
                <a:srgbClr val="F5C201">
                  <a:tint val="60000"/>
                  <a:satMod val="250000"/>
                </a:srgbClr>
              </a:gs>
              <a:gs pos="35000">
                <a:srgbClr val="F5C201">
                  <a:tint val="47000"/>
                  <a:satMod val="275000"/>
                </a:srgbClr>
              </a:gs>
              <a:gs pos="100000">
                <a:srgbClr val="F5C201">
                  <a:tint val="25000"/>
                  <a:satMod val="300000"/>
                </a:srgbClr>
              </a:gs>
            </a:gsLst>
            <a:lin ang="16200000" scaled="1"/>
          </a:gradFill>
          <a:ln w="12700" cap="flat" cmpd="sng" algn="ctr">
            <a:solidFill>
              <a:srgbClr val="F5C201">
                <a:shade val="95000"/>
                <a:satMod val="105000"/>
              </a:srgbClr>
            </a:solidFill>
            <a:prstDash val="solid"/>
          </a:ln>
          <a:effectLst/>
        </p:spPr>
        <p:txBody>
          <a:bodyPr rtlCol="0" anchor="ctr"/>
          <a:lstStyle/>
          <a:p>
            <a:pPr marL="0" marR="0" lvl="0" indent="0" algn="r" defTabSz="914400" eaLnBrk="1" fontAlgn="base" latinLnBrk="0" hangingPunct="1">
              <a:lnSpc>
                <a:spcPct val="100000"/>
              </a:lnSpc>
              <a:spcBef>
                <a:spcPct val="0"/>
              </a:spcBef>
              <a:spcAft>
                <a:spcPct val="0"/>
              </a:spcAft>
              <a:buClrTx/>
              <a:buSzTx/>
              <a:buFontTx/>
              <a:buNone/>
              <a:tabLst/>
              <a:defRPr/>
            </a:pPr>
            <a:endParaRPr kumimoji="0" lang="en-US" altLang="ja-JP" sz="900" b="0" i="0" u="none" strike="noStrike" kern="0" cap="none" spc="0" normalizeH="0" baseline="0" noProof="0" dirty="0" smtClean="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a:p>
            <a:pPr marL="0" marR="0" lvl="0" indent="0" algn="r" defTabSz="914400" eaLnBrk="1" fontAlgn="base" latinLnBrk="0" hangingPunct="1">
              <a:lnSpc>
                <a:spcPct val="100000"/>
              </a:lnSpc>
              <a:spcBef>
                <a:spcPct val="0"/>
              </a:spcBef>
              <a:spcAft>
                <a:spcPct val="0"/>
              </a:spcAft>
              <a:buClrTx/>
              <a:buSzTx/>
              <a:buFontTx/>
              <a:buNone/>
              <a:tabLst/>
              <a:defRPr/>
            </a:pPr>
            <a:r>
              <a:rPr kumimoji="0" lang="ja-JP" altLang="en-US" sz="900" b="0" i="0" u="none" strike="noStrike" kern="0" cap="none" spc="0" normalizeH="0" baseline="0" noProof="0" dirty="0" smtClean="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rPr>
              <a:t>ホスト･ハイパーバイザ</a:t>
            </a:r>
            <a:endParaRPr kumimoji="0" lang="ja-JP" altLang="en-US" sz="9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p:txBody>
      </p:sp>
      <p:sp>
        <p:nvSpPr>
          <p:cNvPr id="69" name="テキスト ボックス 68"/>
          <p:cNvSpPr txBox="1"/>
          <p:nvPr/>
        </p:nvSpPr>
        <p:spPr>
          <a:xfrm>
            <a:off x="3677824" y="6157684"/>
            <a:ext cx="1826141" cy="338554"/>
          </a:xfrm>
          <a:prstGeom prst="rect">
            <a:avLst/>
          </a:prstGeom>
          <a:noFill/>
        </p:spPr>
        <p:txBody>
          <a:bodyPr wrap="none" rtlCol="0">
            <a:spAutoFit/>
          </a:bodyPr>
          <a:lstStyle/>
          <a:p>
            <a:r>
              <a:rPr lang="ja-JP" altLang="en-US" sz="1600" dirty="0" smtClean="0">
                <a:solidFill>
                  <a:srgbClr val="000000"/>
                </a:solidFill>
                <a:latin typeface="Noto Sans CJK JP DemiLight" pitchFamily="34" charset="-128"/>
                <a:ea typeface="Noto Sans CJK JP DemiLight" pitchFamily="34" charset="-128"/>
              </a:rPr>
              <a:t>仮想ネットワーク</a:t>
            </a:r>
            <a:endParaRPr lang="ja-JP" altLang="en-US" sz="1600" dirty="0">
              <a:solidFill>
                <a:srgbClr val="000000"/>
              </a:solidFill>
              <a:latin typeface="Noto Sans CJK JP DemiLight" pitchFamily="34" charset="-128"/>
              <a:ea typeface="Noto Sans CJK JP DemiLight" pitchFamily="34" charset="-128"/>
            </a:endParaRPr>
          </a:p>
        </p:txBody>
      </p:sp>
      <p:sp>
        <p:nvSpPr>
          <p:cNvPr id="70" name="角丸四角形 69"/>
          <p:cNvSpPr/>
          <p:nvPr/>
        </p:nvSpPr>
        <p:spPr>
          <a:xfrm>
            <a:off x="1296000" y="3780000"/>
            <a:ext cx="6660000" cy="2952000"/>
          </a:xfrm>
          <a:prstGeom prst="roundRect">
            <a:avLst>
              <a:gd name="adj" fmla="val 7615"/>
            </a:avLst>
          </a:prstGeom>
          <a:noFill/>
          <a:ln w="38100" cap="flat" cmpd="sng" algn="ctr">
            <a:solidFill>
              <a:srgbClr val="000000">
                <a:lumMod val="50000"/>
                <a:lumOff val="50000"/>
              </a:srgbClr>
            </a:solidFill>
            <a:prstDash val="solid"/>
            <a:miter lim="800000"/>
          </a:ln>
          <a:effectLst/>
        </p:spPr>
        <p:txBody>
          <a:bodyPr rtlCol="0" anchor="ctr"/>
          <a:lstStyle/>
          <a:p>
            <a:pPr algn="ctr" fontAlgn="base">
              <a:spcBef>
                <a:spcPct val="0"/>
              </a:spcBef>
              <a:spcAft>
                <a:spcPct val="0"/>
              </a:spcAft>
              <a:defRPr/>
            </a:pPr>
            <a:endParaRPr kumimoji="0" lang="ja-JP" altLang="en-US" sz="2400" kern="0">
              <a:solidFill>
                <a:srgbClr val="000000">
                  <a:lumMod val="85000"/>
                  <a:lumOff val="15000"/>
                </a:srgbClr>
              </a:solidFill>
              <a:latin typeface="Noto Sans CJK JP DemiLight" pitchFamily="34" charset="-128"/>
              <a:ea typeface="Noto Sans CJK JP DemiLight" pitchFamily="34" charset="-128"/>
              <a:cs typeface="MigMix 1P" panose="020B0502020203020207" pitchFamily="50" charset="-128"/>
            </a:endParaRPr>
          </a:p>
        </p:txBody>
      </p:sp>
      <p:pic>
        <p:nvPicPr>
          <p:cNvPr id="71" name="Picture 2" descr="C:\Users\hiroki\AppData\Local\Microsoft\Windows\Temporary Internet Files\Content.IE5\UPLOAWAY\MC900428969[1].wmf"/>
          <p:cNvPicPr>
            <a:picLocks noChangeAspect="1" noChangeArrowheads="1"/>
          </p:cNvPicPr>
          <p:nvPr/>
        </p:nvPicPr>
        <p:blipFill>
          <a:blip r:embed="rId3"/>
          <a:srcRect/>
          <a:stretch>
            <a:fillRect/>
          </a:stretch>
        </p:blipFill>
        <p:spPr bwMode="auto">
          <a:xfrm>
            <a:off x="7776000" y="6048000"/>
            <a:ext cx="575661" cy="798271"/>
          </a:xfrm>
          <a:prstGeom prst="rect">
            <a:avLst/>
          </a:prstGeom>
          <a:noFill/>
        </p:spPr>
      </p:pic>
      <p:sp>
        <p:nvSpPr>
          <p:cNvPr id="72" name="角丸四角形 71"/>
          <p:cNvSpPr/>
          <p:nvPr/>
        </p:nvSpPr>
        <p:spPr>
          <a:xfrm>
            <a:off x="1403648" y="4176000"/>
            <a:ext cx="3060000" cy="1872000"/>
          </a:xfrm>
          <a:prstGeom prst="roundRect">
            <a:avLst>
              <a:gd name="adj" fmla="val 7543"/>
            </a:avLst>
          </a:prstGeom>
          <a:solidFill>
            <a:srgbClr val="FFFFFF"/>
          </a:solidFill>
          <a:ln w="28575" cap="flat" cmpd="sng" algn="ctr">
            <a:solidFill>
              <a:srgbClr val="989AAC"/>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srgbClr val="000000">
                  <a:lumMod val="85000"/>
                  <a:lumOff val="15000"/>
                </a:srgbClr>
              </a:solidFill>
              <a:effectLst/>
              <a:uLnTx/>
              <a:uFillTx/>
              <a:latin typeface="Noto Sans CJK JP DemiLight" pitchFamily="34" charset="-128"/>
              <a:ea typeface="Noto Sans CJK JP DemiLight" pitchFamily="34" charset="-128"/>
            </a:endParaRPr>
          </a:p>
        </p:txBody>
      </p:sp>
      <p:grpSp>
        <p:nvGrpSpPr>
          <p:cNvPr id="73" name="グループ化 72"/>
          <p:cNvGrpSpPr/>
          <p:nvPr/>
        </p:nvGrpSpPr>
        <p:grpSpPr>
          <a:xfrm>
            <a:off x="2124000" y="4356000"/>
            <a:ext cx="1584000" cy="864000"/>
            <a:chOff x="2124000" y="4140000"/>
            <a:chExt cx="1584000" cy="864000"/>
          </a:xfrm>
        </p:grpSpPr>
        <p:sp>
          <p:nvSpPr>
            <p:cNvPr id="74" name="正方形/長方形 73"/>
            <p:cNvSpPr/>
            <p:nvPr/>
          </p:nvSpPr>
          <p:spPr>
            <a:xfrm>
              <a:off x="2124000" y="4140000"/>
              <a:ext cx="1584000" cy="864000"/>
            </a:xfrm>
            <a:prstGeom prst="rect">
              <a:avLst/>
            </a:prstGeom>
            <a:solidFill>
              <a:srgbClr val="FFFFFF"/>
            </a:solidFill>
            <a:ln w="28575" cap="flat" cmpd="sng" algn="ctr">
              <a:solidFill>
                <a:srgbClr val="B4B392"/>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ゲスト</a:t>
              </a:r>
              <a:r>
                <a:rPr kumimoji="0" lang="en-US" altLang="ja-JP"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VM</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endParaRPr>
            </a:p>
          </p:txBody>
        </p:sp>
        <p:sp>
          <p:nvSpPr>
            <p:cNvPr id="75" name="1 つの角を切り取った四角形 74"/>
            <p:cNvSpPr/>
            <p:nvPr/>
          </p:nvSpPr>
          <p:spPr>
            <a:xfrm>
              <a:off x="2483648" y="4500000"/>
              <a:ext cx="900000" cy="288000"/>
            </a:xfrm>
            <a:prstGeom prst="snip1Rect">
              <a:avLst/>
            </a:prstGeom>
            <a:solidFill>
              <a:srgbClr val="FFFFFF">
                <a:lumMod val="85000"/>
              </a:srgbClr>
            </a:solidFill>
            <a:ln w="127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メモリ</a:t>
              </a:r>
            </a:p>
          </p:txBody>
        </p:sp>
      </p:grpSp>
      <p:sp>
        <p:nvSpPr>
          <p:cNvPr id="76" name="角丸四角形 75"/>
          <p:cNvSpPr/>
          <p:nvPr/>
        </p:nvSpPr>
        <p:spPr>
          <a:xfrm>
            <a:off x="4787648" y="4176000"/>
            <a:ext cx="3060000" cy="1872000"/>
          </a:xfrm>
          <a:prstGeom prst="roundRect">
            <a:avLst>
              <a:gd name="adj" fmla="val 7087"/>
            </a:avLst>
          </a:prstGeom>
          <a:solidFill>
            <a:srgbClr val="FFFFFF"/>
          </a:solidFill>
          <a:ln w="28575" cap="flat" cmpd="sng" algn="ctr">
            <a:solidFill>
              <a:srgbClr val="989AAC"/>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srgbClr val="000000">
                  <a:lumMod val="85000"/>
                  <a:lumOff val="15000"/>
                </a:srgbClr>
              </a:solidFill>
              <a:effectLst/>
              <a:uLnTx/>
              <a:uFillTx/>
              <a:latin typeface="Noto Sans CJK JP DemiLight" pitchFamily="34" charset="-128"/>
              <a:ea typeface="Noto Sans CJK JP DemiLight" pitchFamily="34" charset="-128"/>
            </a:endParaRPr>
          </a:p>
        </p:txBody>
      </p:sp>
      <p:grpSp>
        <p:nvGrpSpPr>
          <p:cNvPr id="77" name="グループ化 76"/>
          <p:cNvGrpSpPr/>
          <p:nvPr/>
        </p:nvGrpSpPr>
        <p:grpSpPr>
          <a:xfrm>
            <a:off x="5525648" y="4356000"/>
            <a:ext cx="1584000" cy="864000"/>
            <a:chOff x="2124000" y="4140000"/>
            <a:chExt cx="1584000" cy="864000"/>
          </a:xfrm>
        </p:grpSpPr>
        <p:sp>
          <p:nvSpPr>
            <p:cNvPr id="78" name="正方形/長方形 77"/>
            <p:cNvSpPr/>
            <p:nvPr/>
          </p:nvSpPr>
          <p:spPr>
            <a:xfrm>
              <a:off x="2124000" y="4140000"/>
              <a:ext cx="1584000" cy="864000"/>
            </a:xfrm>
            <a:prstGeom prst="rect">
              <a:avLst/>
            </a:prstGeom>
            <a:solidFill>
              <a:srgbClr val="FFFFFF"/>
            </a:solidFill>
            <a:ln w="28575" cap="flat" cmpd="sng" algn="ctr">
              <a:solidFill>
                <a:srgbClr val="B4B392"/>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ゲスト</a:t>
              </a:r>
              <a:r>
                <a:rPr kumimoji="0" lang="en-US" altLang="ja-JP"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VM</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endParaRPr>
            </a:p>
          </p:txBody>
        </p:sp>
        <p:sp>
          <p:nvSpPr>
            <p:cNvPr id="79" name="1 つの角を切り取った四角形 78"/>
            <p:cNvSpPr/>
            <p:nvPr/>
          </p:nvSpPr>
          <p:spPr>
            <a:xfrm>
              <a:off x="2483648" y="4500000"/>
              <a:ext cx="900000" cy="288000"/>
            </a:xfrm>
            <a:prstGeom prst="snip1Rect">
              <a:avLst/>
            </a:prstGeom>
            <a:noFill/>
            <a:ln w="12700" cap="flat" cmpd="sng" algn="ctr">
              <a:solidFill>
                <a:srgbClr val="000000"/>
              </a:solidFill>
              <a:prstDash val="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メモリ</a:t>
              </a:r>
            </a:p>
          </p:txBody>
        </p:sp>
      </p:grpSp>
      <p:sp>
        <p:nvSpPr>
          <p:cNvPr id="80" name="テキスト ボックス 79"/>
          <p:cNvSpPr txBox="1"/>
          <p:nvPr/>
        </p:nvSpPr>
        <p:spPr>
          <a:xfrm>
            <a:off x="2208114" y="3852000"/>
            <a:ext cx="1321196" cy="369332"/>
          </a:xfrm>
          <a:prstGeom prst="rect">
            <a:avLst/>
          </a:prstGeom>
          <a:noFill/>
        </p:spPr>
        <p:txBody>
          <a:bodyPr wrap="none" rtlCol="0">
            <a:spAutoFit/>
          </a:bodyPr>
          <a:lstStyle/>
          <a:p>
            <a:r>
              <a:rPr lang="ja-JP" altLang="en-US" dirty="0" smtClean="0">
                <a:solidFill>
                  <a:srgbClr val="000000"/>
                </a:solidFill>
                <a:latin typeface="Noto Sans CJK JP DemiLight" pitchFamily="34" charset="-128"/>
                <a:ea typeface="Noto Sans CJK JP DemiLight" pitchFamily="34" charset="-128"/>
              </a:rPr>
              <a:t>ホスト</a:t>
            </a:r>
            <a:r>
              <a:rPr lang="en-US" altLang="ja-JP" dirty="0" smtClean="0">
                <a:solidFill>
                  <a:srgbClr val="000000"/>
                </a:solidFill>
                <a:latin typeface="Noto Sans CJK JP DemiLight" pitchFamily="34" charset="-128"/>
                <a:ea typeface="Noto Sans CJK JP DemiLight" pitchFamily="34" charset="-128"/>
              </a:rPr>
              <a:t>VM1</a:t>
            </a:r>
            <a:endParaRPr lang="ja-JP" altLang="en-US" dirty="0">
              <a:solidFill>
                <a:srgbClr val="000000"/>
              </a:solidFill>
              <a:latin typeface="Noto Sans CJK JP DemiLight" pitchFamily="34" charset="-128"/>
              <a:ea typeface="Noto Sans CJK JP DemiLight" pitchFamily="34" charset="-128"/>
            </a:endParaRPr>
          </a:p>
        </p:txBody>
      </p:sp>
      <p:sp>
        <p:nvSpPr>
          <p:cNvPr id="81" name="テキスト ボックス 80"/>
          <p:cNvSpPr txBox="1"/>
          <p:nvPr/>
        </p:nvSpPr>
        <p:spPr>
          <a:xfrm>
            <a:off x="5609762" y="3852000"/>
            <a:ext cx="1321196" cy="369332"/>
          </a:xfrm>
          <a:prstGeom prst="rect">
            <a:avLst/>
          </a:prstGeom>
          <a:noFill/>
        </p:spPr>
        <p:txBody>
          <a:bodyPr wrap="none" rtlCol="0">
            <a:spAutoFit/>
          </a:bodyPr>
          <a:lstStyle/>
          <a:p>
            <a:r>
              <a:rPr lang="ja-JP" altLang="en-US" dirty="0" smtClean="0">
                <a:solidFill>
                  <a:srgbClr val="000000"/>
                </a:solidFill>
                <a:latin typeface="Noto Sans CJK JP DemiLight" pitchFamily="34" charset="-128"/>
                <a:ea typeface="Noto Sans CJK JP DemiLight" pitchFamily="34" charset="-128"/>
              </a:rPr>
              <a:t>ホスト</a:t>
            </a:r>
            <a:r>
              <a:rPr lang="en-US" altLang="ja-JP" dirty="0" smtClean="0">
                <a:solidFill>
                  <a:srgbClr val="000000"/>
                </a:solidFill>
                <a:latin typeface="Noto Sans CJK JP DemiLight" pitchFamily="34" charset="-128"/>
                <a:ea typeface="Noto Sans CJK JP DemiLight" pitchFamily="34" charset="-128"/>
              </a:rPr>
              <a:t>VM2</a:t>
            </a:r>
            <a:endParaRPr lang="ja-JP" altLang="en-US" dirty="0">
              <a:solidFill>
                <a:srgbClr val="000000"/>
              </a:solidFill>
              <a:latin typeface="Noto Sans CJK JP DemiLight" pitchFamily="34" charset="-128"/>
              <a:ea typeface="Noto Sans CJK JP DemiLight" pitchFamily="34" charset="-128"/>
            </a:endParaRPr>
          </a:p>
        </p:txBody>
      </p:sp>
      <p:cxnSp>
        <p:nvCxnSpPr>
          <p:cNvPr id="82" name="カギ線コネクタ 81"/>
          <p:cNvCxnSpPr>
            <a:stCxn id="75" idx="1"/>
            <a:endCxn id="79" idx="1"/>
          </p:cNvCxnSpPr>
          <p:nvPr/>
        </p:nvCxnSpPr>
        <p:spPr>
          <a:xfrm rot="16200000" flipH="1">
            <a:off x="4634472" y="3303176"/>
            <a:ext cx="12700" cy="3401648"/>
          </a:xfrm>
          <a:prstGeom prst="bentConnector3">
            <a:avLst>
              <a:gd name="adj1" fmla="val 11579110"/>
            </a:avLst>
          </a:prstGeom>
          <a:noFill/>
          <a:ln w="28575" cap="flat" cmpd="sng" algn="ctr">
            <a:solidFill>
              <a:srgbClr val="000000"/>
            </a:solidFill>
            <a:prstDash val="solid"/>
            <a:tailEnd type="triangle" w="med" len="lg"/>
          </a:ln>
          <a:effectLst/>
        </p:spPr>
      </p:cxnSp>
      <p:sp>
        <p:nvSpPr>
          <p:cNvPr id="83" name="角丸四角形 82"/>
          <p:cNvSpPr/>
          <p:nvPr/>
        </p:nvSpPr>
        <p:spPr>
          <a:xfrm>
            <a:off x="1475648" y="5508000"/>
            <a:ext cx="2916000" cy="360000"/>
          </a:xfrm>
          <a:prstGeom prst="roundRect">
            <a:avLst/>
          </a:prstGeom>
          <a:gradFill rotWithShape="1">
            <a:gsLst>
              <a:gs pos="0">
                <a:srgbClr val="526DB0">
                  <a:tint val="60000"/>
                  <a:satMod val="250000"/>
                </a:srgbClr>
              </a:gs>
              <a:gs pos="35000">
                <a:srgbClr val="526DB0">
                  <a:tint val="47000"/>
                  <a:satMod val="275000"/>
                </a:srgbClr>
              </a:gs>
              <a:gs pos="100000">
                <a:srgbClr val="526DB0">
                  <a:tint val="25000"/>
                  <a:satMod val="300000"/>
                </a:srgbClr>
              </a:gs>
            </a:gsLst>
            <a:lin ang="16200000" scaled="1"/>
          </a:gradFill>
          <a:ln w="12700" cap="flat" cmpd="sng" algn="ctr">
            <a:solidFill>
              <a:srgbClr val="526DB0">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ゲスト・ハイパーバイザ</a:t>
            </a:r>
          </a:p>
        </p:txBody>
      </p:sp>
      <p:sp>
        <p:nvSpPr>
          <p:cNvPr id="84" name="正方形/長方形 83"/>
          <p:cNvSpPr/>
          <p:nvPr/>
        </p:nvSpPr>
        <p:spPr>
          <a:xfrm>
            <a:off x="2394000" y="5976000"/>
            <a:ext cx="1080000" cy="360000"/>
          </a:xfrm>
          <a:prstGeom prst="rect">
            <a:avLst/>
          </a:prstGeom>
          <a:gradFill rotWithShape="1">
            <a:gsLst>
              <a:gs pos="0">
                <a:srgbClr val="DC5924">
                  <a:tint val="60000"/>
                  <a:satMod val="250000"/>
                </a:srgbClr>
              </a:gs>
              <a:gs pos="35000">
                <a:srgbClr val="DC5924">
                  <a:tint val="47000"/>
                  <a:satMod val="275000"/>
                </a:srgbClr>
              </a:gs>
              <a:gs pos="100000">
                <a:srgbClr val="DC5924">
                  <a:tint val="25000"/>
                  <a:satMod val="300000"/>
                </a:srgbClr>
              </a:gs>
            </a:gsLst>
            <a:lin ang="16200000" scaled="1"/>
          </a:gradFill>
          <a:ln w="12700" cap="flat" cmpd="sng" algn="ctr">
            <a:solidFill>
              <a:srgbClr val="DC5924">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仮想</a:t>
            </a:r>
            <a:r>
              <a:rPr kumimoji="0" lang="en-US" altLang="ja-JP"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NIC</a:t>
            </a:r>
            <a:endPar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endParaRPr>
          </a:p>
        </p:txBody>
      </p:sp>
      <p:sp>
        <p:nvSpPr>
          <p:cNvPr id="85" name="正方形/長方形 84"/>
          <p:cNvSpPr/>
          <p:nvPr/>
        </p:nvSpPr>
        <p:spPr>
          <a:xfrm>
            <a:off x="5795296" y="5976000"/>
            <a:ext cx="1080000" cy="360000"/>
          </a:xfrm>
          <a:prstGeom prst="rect">
            <a:avLst/>
          </a:prstGeom>
          <a:gradFill rotWithShape="1">
            <a:gsLst>
              <a:gs pos="0">
                <a:srgbClr val="DC5924">
                  <a:tint val="60000"/>
                  <a:satMod val="250000"/>
                </a:srgbClr>
              </a:gs>
              <a:gs pos="35000">
                <a:srgbClr val="DC5924">
                  <a:tint val="47000"/>
                  <a:satMod val="275000"/>
                </a:srgbClr>
              </a:gs>
              <a:gs pos="100000">
                <a:srgbClr val="DC5924">
                  <a:tint val="25000"/>
                  <a:satMod val="300000"/>
                </a:srgbClr>
              </a:gs>
            </a:gsLst>
            <a:lin ang="16200000" scaled="1"/>
          </a:gradFill>
          <a:ln w="12700" cap="flat" cmpd="sng" algn="ctr">
            <a:solidFill>
              <a:srgbClr val="DC5924">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仮想</a:t>
            </a:r>
            <a:r>
              <a:rPr kumimoji="0" lang="en-US" altLang="ja-JP"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NIC</a:t>
            </a:r>
            <a:endPar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endParaRPr>
          </a:p>
        </p:txBody>
      </p:sp>
      <p:sp>
        <p:nvSpPr>
          <p:cNvPr id="86" name="角丸四角形 85"/>
          <p:cNvSpPr/>
          <p:nvPr/>
        </p:nvSpPr>
        <p:spPr>
          <a:xfrm>
            <a:off x="4859648" y="5501157"/>
            <a:ext cx="2916000" cy="360000"/>
          </a:xfrm>
          <a:prstGeom prst="roundRect">
            <a:avLst/>
          </a:prstGeom>
          <a:gradFill rotWithShape="1">
            <a:gsLst>
              <a:gs pos="0">
                <a:srgbClr val="526DB0">
                  <a:tint val="60000"/>
                  <a:satMod val="250000"/>
                </a:srgbClr>
              </a:gs>
              <a:gs pos="35000">
                <a:srgbClr val="526DB0">
                  <a:tint val="47000"/>
                  <a:satMod val="275000"/>
                </a:srgbClr>
              </a:gs>
              <a:gs pos="100000">
                <a:srgbClr val="526DB0">
                  <a:tint val="25000"/>
                  <a:satMod val="300000"/>
                </a:srgbClr>
              </a:gs>
            </a:gsLst>
            <a:lin ang="16200000" scaled="1"/>
          </a:gradFill>
          <a:ln w="12700" cap="flat" cmpd="sng" algn="ctr">
            <a:solidFill>
              <a:srgbClr val="526DB0">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ゲスト・ハイパーバイザ</a:t>
            </a:r>
          </a:p>
        </p:txBody>
      </p:sp>
      <p:sp>
        <p:nvSpPr>
          <p:cNvPr id="87" name="1 つの角を切り取った四角形 86"/>
          <p:cNvSpPr/>
          <p:nvPr/>
        </p:nvSpPr>
        <p:spPr>
          <a:xfrm>
            <a:off x="2484000" y="4716000"/>
            <a:ext cx="900000" cy="288000"/>
          </a:xfrm>
          <a:prstGeom prst="snip1Rect">
            <a:avLst/>
          </a:prstGeom>
          <a:solidFill>
            <a:srgbClr val="FFFFFF">
              <a:lumMod val="85000"/>
            </a:srgbClr>
          </a:solidFill>
          <a:ln w="127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メモリ</a:t>
            </a:r>
          </a:p>
        </p:txBody>
      </p:sp>
    </p:spTree>
    <p:extLst>
      <p:ext uri="{BB962C8B-B14F-4D97-AF65-F5344CB8AC3E}">
        <p14:creationId xmlns:p14="http://schemas.microsoft.com/office/powerpoint/2010/main" val="2279000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2"/>
                                        </p:tgtEl>
                                        <p:attrNameLst>
                                          <p:attrName>style.visibility</p:attrName>
                                        </p:attrNameLst>
                                      </p:cBhvr>
                                      <p:to>
                                        <p:strVal val="visible"/>
                                      </p:to>
                                    </p:set>
                                    <p:animEffect transition="in" filter="fade">
                                      <p:cBhvr>
                                        <p:cTn id="7" dur="500"/>
                                        <p:tgtEl>
                                          <p:spTgt spid="8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9"/>
                                        </p:tgtEl>
                                        <p:attrNameLst>
                                          <p:attrName>style.visibility</p:attrName>
                                        </p:attrNameLst>
                                      </p:cBhvr>
                                      <p:to>
                                        <p:strVal val="visible"/>
                                      </p:to>
                                    </p:set>
                                    <p:animEffect transition="in" filter="fade">
                                      <p:cBhvr>
                                        <p:cTn id="10" dur="500"/>
                                        <p:tgtEl>
                                          <p:spTgt spid="69"/>
                                        </p:tgtEl>
                                      </p:cBhvr>
                                    </p:animEffect>
                                  </p:child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grpId="0" nodeType="clickEffect">
                                  <p:stCondLst>
                                    <p:cond delay="0"/>
                                  </p:stCondLst>
                                  <p:childTnLst>
                                    <p:animMotion origin="layout" path="M -3.33333E-6 -1.85185E-6 L 0.0007 0.20093 " pathEditMode="relative" ptsTypes="AA">
                                      <p:cBhvr>
                                        <p:cTn id="14" dur="750" fill="hold"/>
                                        <p:tgtEl>
                                          <p:spTgt spid="87"/>
                                        </p:tgtEl>
                                        <p:attrNameLst>
                                          <p:attrName>ppt_x</p:attrName>
                                          <p:attrName>ppt_y</p:attrName>
                                        </p:attrNameLst>
                                      </p:cBhvr>
                                    </p:animMotion>
                                  </p:childTnLst>
                                </p:cTn>
                              </p:par>
                            </p:childTnLst>
                          </p:cTn>
                        </p:par>
                        <p:par>
                          <p:cTn id="15" fill="hold">
                            <p:stCondLst>
                              <p:cond delay="750"/>
                            </p:stCondLst>
                            <p:childTnLst>
                              <p:par>
                                <p:cTn id="16" presetID="0" presetClass="path" presetSubtype="0" accel="50000" decel="50000" fill="hold" grpId="1" nodeType="afterEffect">
                                  <p:stCondLst>
                                    <p:cond delay="0"/>
                                  </p:stCondLst>
                                  <p:childTnLst>
                                    <p:animMotion origin="layout" path="M 0.00069 0.20093 L 0.37222 0.2 " pathEditMode="relative" rAng="0" ptsTypes="AA">
                                      <p:cBhvr>
                                        <p:cTn id="17" dur="750" fill="hold"/>
                                        <p:tgtEl>
                                          <p:spTgt spid="87"/>
                                        </p:tgtEl>
                                        <p:attrNameLst>
                                          <p:attrName>ppt_x</p:attrName>
                                          <p:attrName>ppt_y</p:attrName>
                                        </p:attrNameLst>
                                      </p:cBhvr>
                                      <p:rCtr x="18576" y="-46"/>
                                    </p:animMotion>
                                  </p:childTnLst>
                                </p:cTn>
                              </p:par>
                            </p:childTnLst>
                          </p:cTn>
                        </p:par>
                        <p:par>
                          <p:cTn id="18" fill="hold">
                            <p:stCondLst>
                              <p:cond delay="1500"/>
                            </p:stCondLst>
                            <p:childTnLst>
                              <p:par>
                                <p:cTn id="19" presetID="0" presetClass="path" presetSubtype="0" accel="50000" decel="50000" fill="hold" grpId="2" nodeType="afterEffect">
                                  <p:stCondLst>
                                    <p:cond delay="0"/>
                                  </p:stCondLst>
                                  <p:childTnLst>
                                    <p:animMotion origin="layout" path="M 0.37223 0.2 L 0.3724 0.00092 " pathEditMode="relative" rAng="0" ptsTypes="AA">
                                      <p:cBhvr>
                                        <p:cTn id="20" dur="750" fill="hold"/>
                                        <p:tgtEl>
                                          <p:spTgt spid="87"/>
                                        </p:tgtEl>
                                        <p:attrNameLst>
                                          <p:attrName>ppt_x</p:attrName>
                                          <p:attrName>ppt_y</p:attrName>
                                        </p:attrNameLst>
                                      </p:cBhvr>
                                      <p:rCtr x="0" y="-995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P spid="87" grpId="0" animBg="1"/>
      <p:bldP spid="87" grpId="1" animBg="1"/>
      <p:bldP spid="87" grpId="2"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軽量</a:t>
            </a:r>
            <a:r>
              <a:rPr lang="ja-JP" altLang="en-US" dirty="0" smtClean="0"/>
              <a:t>な</a:t>
            </a:r>
            <a:r>
              <a:rPr lang="en-US" altLang="ja-JP" dirty="0"/>
              <a:t>VM</a:t>
            </a:r>
            <a:r>
              <a:rPr kumimoji="1" lang="ja-JP" altLang="en-US" dirty="0" smtClean="0"/>
              <a:t>マイグレーション</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smtClean="0"/>
              <a:t>ゲスト</a:t>
            </a:r>
            <a:r>
              <a:rPr lang="en-US" altLang="ja-JP" dirty="0" smtClean="0"/>
              <a:t>VM</a:t>
            </a:r>
            <a:r>
              <a:rPr lang="ja-JP" altLang="en-US" dirty="0" smtClean="0"/>
              <a:t>間メモリコピーでデータを転送</a:t>
            </a:r>
            <a:endParaRPr lang="en-US" altLang="ja-JP" dirty="0" smtClean="0"/>
          </a:p>
          <a:p>
            <a:pPr lvl="1"/>
            <a:r>
              <a:rPr lang="ja-JP" altLang="en-US" dirty="0"/>
              <a:t>ホスト・</a:t>
            </a:r>
            <a:r>
              <a:rPr lang="ja-JP" altLang="en-US" dirty="0" smtClean="0"/>
              <a:t>ハイパーバイザが直接メモリをコピー</a:t>
            </a:r>
            <a:endParaRPr lang="en-US" altLang="ja-JP" dirty="0" smtClean="0"/>
          </a:p>
          <a:p>
            <a:pPr lvl="1"/>
            <a:r>
              <a:rPr lang="ja-JP" altLang="en-US" dirty="0"/>
              <a:t>データの転送に仮想ネットワークを使わない</a:t>
            </a:r>
            <a:endParaRPr lang="en-US" altLang="ja-JP" dirty="0" smtClean="0"/>
          </a:p>
          <a:p>
            <a:pPr lvl="2"/>
            <a:r>
              <a:rPr lang="ja-JP" altLang="en-US" dirty="0" smtClean="0"/>
              <a:t>メモリイメージの暗号化が不要</a:t>
            </a:r>
            <a:endParaRPr lang="en-US" altLang="ja-JP" dirty="0" smtClean="0"/>
          </a:p>
        </p:txBody>
      </p:sp>
      <p:sp>
        <p:nvSpPr>
          <p:cNvPr id="4" name="スライド番号プレースホルダー 3"/>
          <p:cNvSpPr>
            <a:spLocks noGrp="1"/>
          </p:cNvSpPr>
          <p:nvPr>
            <p:ph type="sldNum" sz="quarter" idx="12"/>
          </p:nvPr>
        </p:nvSpPr>
        <p:spPr/>
        <p:txBody>
          <a:bodyPr/>
          <a:lstStyle/>
          <a:p>
            <a:fld id="{F0F41436-DBAB-4DF8-B8A2-BCE453D1D87F}" type="slidenum">
              <a:rPr lang="ja-JP" altLang="en-US" smtClean="0"/>
              <a:pPr/>
              <a:t>12</a:t>
            </a:fld>
            <a:endParaRPr lang="ja-JP" altLang="en-US"/>
          </a:p>
        </p:txBody>
      </p:sp>
      <p:sp>
        <p:nvSpPr>
          <p:cNvPr id="23" name="角丸四角形 22"/>
          <p:cNvSpPr/>
          <p:nvPr/>
        </p:nvSpPr>
        <p:spPr>
          <a:xfrm>
            <a:off x="1404000" y="6192000"/>
            <a:ext cx="6444000" cy="432000"/>
          </a:xfrm>
          <a:prstGeom prst="roundRect">
            <a:avLst/>
          </a:prstGeom>
          <a:gradFill rotWithShape="1">
            <a:gsLst>
              <a:gs pos="0">
                <a:srgbClr val="F5C201">
                  <a:tint val="60000"/>
                  <a:satMod val="250000"/>
                </a:srgbClr>
              </a:gs>
              <a:gs pos="35000">
                <a:srgbClr val="F5C201">
                  <a:tint val="47000"/>
                  <a:satMod val="275000"/>
                </a:srgbClr>
              </a:gs>
              <a:gs pos="100000">
                <a:srgbClr val="F5C201">
                  <a:tint val="25000"/>
                  <a:satMod val="300000"/>
                </a:srgbClr>
              </a:gs>
            </a:gsLst>
            <a:lin ang="16200000" scaled="1"/>
          </a:gradFill>
          <a:ln w="12700" cap="flat" cmpd="sng" algn="ctr">
            <a:solidFill>
              <a:srgbClr val="F5C201">
                <a:shade val="95000"/>
                <a:satMod val="105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smtClean="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rPr>
              <a:t>ホスト･ハイパーバイザ</a:t>
            </a:r>
            <a:endParaRPr kumimoji="0" lang="ja-JP" altLang="en-US" sz="16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p:txBody>
      </p:sp>
      <p:sp>
        <p:nvSpPr>
          <p:cNvPr id="24" name="角丸四角形 23"/>
          <p:cNvSpPr/>
          <p:nvPr/>
        </p:nvSpPr>
        <p:spPr>
          <a:xfrm>
            <a:off x="1296000" y="3924000"/>
            <a:ext cx="6660000" cy="2808000"/>
          </a:xfrm>
          <a:prstGeom prst="roundRect">
            <a:avLst>
              <a:gd name="adj" fmla="val 7615"/>
            </a:avLst>
          </a:prstGeom>
          <a:noFill/>
          <a:ln w="38100" cap="flat" cmpd="sng" algn="ctr">
            <a:solidFill>
              <a:srgbClr val="000000">
                <a:lumMod val="50000"/>
                <a:lumOff val="50000"/>
              </a:srgbClr>
            </a:solidFill>
            <a:prstDash val="solid"/>
            <a:miter lim="800000"/>
          </a:ln>
          <a:effectLst/>
        </p:spPr>
        <p:txBody>
          <a:bodyPr rtlCol="0" anchor="ctr"/>
          <a:lstStyle/>
          <a:p>
            <a:pPr algn="ctr" fontAlgn="base">
              <a:spcBef>
                <a:spcPct val="0"/>
              </a:spcBef>
              <a:spcAft>
                <a:spcPct val="0"/>
              </a:spcAft>
              <a:defRPr/>
            </a:pPr>
            <a:endParaRPr kumimoji="0" lang="ja-JP" altLang="en-US" sz="2400" kern="0">
              <a:solidFill>
                <a:srgbClr val="000000">
                  <a:lumMod val="85000"/>
                  <a:lumOff val="15000"/>
                </a:srgbClr>
              </a:solidFill>
              <a:latin typeface="Noto Sans CJK JP DemiLight" pitchFamily="34" charset="-128"/>
              <a:ea typeface="Noto Sans CJK JP DemiLight" pitchFamily="34" charset="-128"/>
              <a:cs typeface="MigMix 1P" panose="020B0502020203020207" pitchFamily="50" charset="-128"/>
            </a:endParaRPr>
          </a:p>
        </p:txBody>
      </p:sp>
      <p:pic>
        <p:nvPicPr>
          <p:cNvPr id="25" name="Picture 2" descr="C:\Users\hiroki\AppData\Local\Microsoft\Windows\Temporary Internet Files\Content.IE5\UPLOAWAY\MC900428969[1].wmf"/>
          <p:cNvPicPr>
            <a:picLocks noChangeAspect="1" noChangeArrowheads="1"/>
          </p:cNvPicPr>
          <p:nvPr/>
        </p:nvPicPr>
        <p:blipFill>
          <a:blip r:embed="rId3"/>
          <a:srcRect/>
          <a:stretch>
            <a:fillRect/>
          </a:stretch>
        </p:blipFill>
        <p:spPr bwMode="auto">
          <a:xfrm>
            <a:off x="7776000" y="6048000"/>
            <a:ext cx="575661" cy="798271"/>
          </a:xfrm>
          <a:prstGeom prst="rect">
            <a:avLst/>
          </a:prstGeom>
          <a:noFill/>
        </p:spPr>
      </p:pic>
      <p:sp>
        <p:nvSpPr>
          <p:cNvPr id="26" name="角丸四角形 25"/>
          <p:cNvSpPr/>
          <p:nvPr/>
        </p:nvSpPr>
        <p:spPr>
          <a:xfrm>
            <a:off x="1403648" y="4320000"/>
            <a:ext cx="3060000" cy="1728000"/>
          </a:xfrm>
          <a:prstGeom prst="roundRect">
            <a:avLst>
              <a:gd name="adj" fmla="val 7543"/>
            </a:avLst>
          </a:prstGeom>
          <a:solidFill>
            <a:srgbClr val="FFFFFF"/>
          </a:solidFill>
          <a:ln w="28575" cap="flat" cmpd="sng" algn="ctr">
            <a:solidFill>
              <a:srgbClr val="989AAC"/>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srgbClr val="000000">
                  <a:lumMod val="85000"/>
                  <a:lumOff val="15000"/>
                </a:srgbClr>
              </a:solidFill>
              <a:effectLst/>
              <a:uLnTx/>
              <a:uFillTx/>
              <a:latin typeface="Noto Sans CJK JP DemiLight" pitchFamily="34" charset="-128"/>
              <a:ea typeface="Noto Sans CJK JP DemiLight" pitchFamily="34" charset="-128"/>
            </a:endParaRPr>
          </a:p>
        </p:txBody>
      </p:sp>
      <p:grpSp>
        <p:nvGrpSpPr>
          <p:cNvPr id="27" name="グループ化 26"/>
          <p:cNvGrpSpPr/>
          <p:nvPr/>
        </p:nvGrpSpPr>
        <p:grpSpPr>
          <a:xfrm>
            <a:off x="2124000" y="4500000"/>
            <a:ext cx="1584000" cy="864000"/>
            <a:chOff x="2124000" y="4140000"/>
            <a:chExt cx="1584000" cy="864000"/>
          </a:xfrm>
        </p:grpSpPr>
        <p:sp>
          <p:nvSpPr>
            <p:cNvPr id="28" name="正方形/長方形 27"/>
            <p:cNvSpPr/>
            <p:nvPr/>
          </p:nvSpPr>
          <p:spPr>
            <a:xfrm>
              <a:off x="2124000" y="4140000"/>
              <a:ext cx="1584000" cy="864000"/>
            </a:xfrm>
            <a:prstGeom prst="rect">
              <a:avLst/>
            </a:prstGeom>
            <a:solidFill>
              <a:srgbClr val="FFFFFF"/>
            </a:solidFill>
            <a:ln w="28575" cap="flat" cmpd="sng" algn="ctr">
              <a:solidFill>
                <a:srgbClr val="B4B392"/>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ゲスト</a:t>
              </a:r>
              <a:r>
                <a:rPr kumimoji="0" lang="en-US" altLang="ja-JP"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VM</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endParaRPr>
            </a:p>
          </p:txBody>
        </p:sp>
        <p:sp>
          <p:nvSpPr>
            <p:cNvPr id="29" name="1 つの角を切り取った四角形 28"/>
            <p:cNvSpPr/>
            <p:nvPr/>
          </p:nvSpPr>
          <p:spPr>
            <a:xfrm>
              <a:off x="2483648" y="4608000"/>
              <a:ext cx="900000" cy="288000"/>
            </a:xfrm>
            <a:prstGeom prst="snip1Rect">
              <a:avLst/>
            </a:prstGeom>
            <a:solidFill>
              <a:srgbClr val="FFFFFF">
                <a:lumMod val="85000"/>
              </a:srgbClr>
            </a:solidFill>
            <a:ln w="127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メモリ</a:t>
              </a:r>
            </a:p>
          </p:txBody>
        </p:sp>
      </p:grpSp>
      <p:sp>
        <p:nvSpPr>
          <p:cNvPr id="30" name="角丸四角形 29"/>
          <p:cNvSpPr/>
          <p:nvPr/>
        </p:nvSpPr>
        <p:spPr>
          <a:xfrm>
            <a:off x="4787648" y="4320000"/>
            <a:ext cx="3060000" cy="1728000"/>
          </a:xfrm>
          <a:prstGeom prst="roundRect">
            <a:avLst>
              <a:gd name="adj" fmla="val 7087"/>
            </a:avLst>
          </a:prstGeom>
          <a:solidFill>
            <a:srgbClr val="FFFFFF"/>
          </a:solidFill>
          <a:ln w="28575" cap="flat" cmpd="sng" algn="ctr">
            <a:solidFill>
              <a:srgbClr val="989AAC"/>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srgbClr val="000000">
                  <a:lumMod val="85000"/>
                  <a:lumOff val="15000"/>
                </a:srgbClr>
              </a:solidFill>
              <a:effectLst/>
              <a:uLnTx/>
              <a:uFillTx/>
              <a:latin typeface="Noto Sans CJK JP DemiLight" pitchFamily="34" charset="-128"/>
              <a:ea typeface="Noto Sans CJK JP DemiLight" pitchFamily="34" charset="-128"/>
            </a:endParaRPr>
          </a:p>
        </p:txBody>
      </p:sp>
      <p:grpSp>
        <p:nvGrpSpPr>
          <p:cNvPr id="31" name="グループ化 30"/>
          <p:cNvGrpSpPr/>
          <p:nvPr/>
        </p:nvGrpSpPr>
        <p:grpSpPr>
          <a:xfrm>
            <a:off x="5525648" y="4500000"/>
            <a:ext cx="1584000" cy="864000"/>
            <a:chOff x="2124000" y="4140000"/>
            <a:chExt cx="1584000" cy="864000"/>
          </a:xfrm>
        </p:grpSpPr>
        <p:sp>
          <p:nvSpPr>
            <p:cNvPr id="32" name="正方形/長方形 31"/>
            <p:cNvSpPr/>
            <p:nvPr/>
          </p:nvSpPr>
          <p:spPr>
            <a:xfrm>
              <a:off x="2124000" y="4140000"/>
              <a:ext cx="1584000" cy="864000"/>
            </a:xfrm>
            <a:prstGeom prst="rect">
              <a:avLst/>
            </a:prstGeom>
            <a:solidFill>
              <a:srgbClr val="FFFFFF"/>
            </a:solidFill>
            <a:ln w="28575" cap="flat" cmpd="sng" algn="ctr">
              <a:solidFill>
                <a:srgbClr val="B4B392"/>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ゲスト</a:t>
              </a:r>
              <a:r>
                <a:rPr kumimoji="0" lang="en-US" altLang="ja-JP"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VM</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endParaRPr>
            </a:p>
          </p:txBody>
        </p:sp>
        <p:sp>
          <p:nvSpPr>
            <p:cNvPr id="33" name="1 つの角を切り取った四角形 32"/>
            <p:cNvSpPr/>
            <p:nvPr/>
          </p:nvSpPr>
          <p:spPr>
            <a:xfrm>
              <a:off x="2483648" y="4608000"/>
              <a:ext cx="900000" cy="288000"/>
            </a:xfrm>
            <a:prstGeom prst="snip1Rect">
              <a:avLst/>
            </a:prstGeom>
            <a:noFill/>
            <a:ln w="12700" cap="flat" cmpd="sng" algn="ctr">
              <a:solidFill>
                <a:srgbClr val="000000"/>
              </a:solidFill>
              <a:prstDash val="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メモリ</a:t>
              </a:r>
            </a:p>
          </p:txBody>
        </p:sp>
      </p:grpSp>
      <p:sp>
        <p:nvSpPr>
          <p:cNvPr id="34" name="テキスト ボックス 33"/>
          <p:cNvSpPr txBox="1"/>
          <p:nvPr/>
        </p:nvSpPr>
        <p:spPr>
          <a:xfrm>
            <a:off x="2208114" y="3996000"/>
            <a:ext cx="1321196" cy="369332"/>
          </a:xfrm>
          <a:prstGeom prst="rect">
            <a:avLst/>
          </a:prstGeom>
          <a:noFill/>
        </p:spPr>
        <p:txBody>
          <a:bodyPr wrap="none" rtlCol="0">
            <a:spAutoFit/>
          </a:bodyPr>
          <a:lstStyle/>
          <a:p>
            <a:r>
              <a:rPr lang="ja-JP" altLang="en-US" dirty="0" smtClean="0">
                <a:solidFill>
                  <a:srgbClr val="000000"/>
                </a:solidFill>
                <a:latin typeface="Noto Sans CJK JP DemiLight" pitchFamily="34" charset="-128"/>
                <a:ea typeface="Noto Sans CJK JP DemiLight" pitchFamily="34" charset="-128"/>
              </a:rPr>
              <a:t>ホスト</a:t>
            </a:r>
            <a:r>
              <a:rPr lang="en-US" altLang="ja-JP" dirty="0" smtClean="0">
                <a:solidFill>
                  <a:srgbClr val="000000"/>
                </a:solidFill>
                <a:latin typeface="Noto Sans CJK JP DemiLight" pitchFamily="34" charset="-128"/>
                <a:ea typeface="Noto Sans CJK JP DemiLight" pitchFamily="34" charset="-128"/>
              </a:rPr>
              <a:t>VM1</a:t>
            </a:r>
            <a:endParaRPr lang="ja-JP" altLang="en-US" dirty="0">
              <a:solidFill>
                <a:srgbClr val="000000"/>
              </a:solidFill>
              <a:latin typeface="Noto Sans CJK JP DemiLight" pitchFamily="34" charset="-128"/>
              <a:ea typeface="Noto Sans CJK JP DemiLight" pitchFamily="34" charset="-128"/>
            </a:endParaRPr>
          </a:p>
        </p:txBody>
      </p:sp>
      <p:sp>
        <p:nvSpPr>
          <p:cNvPr id="35" name="テキスト ボックス 34"/>
          <p:cNvSpPr txBox="1"/>
          <p:nvPr/>
        </p:nvSpPr>
        <p:spPr>
          <a:xfrm>
            <a:off x="5609762" y="3996000"/>
            <a:ext cx="1321196" cy="369332"/>
          </a:xfrm>
          <a:prstGeom prst="rect">
            <a:avLst/>
          </a:prstGeom>
          <a:noFill/>
        </p:spPr>
        <p:txBody>
          <a:bodyPr wrap="none" rtlCol="0">
            <a:spAutoFit/>
          </a:bodyPr>
          <a:lstStyle/>
          <a:p>
            <a:r>
              <a:rPr lang="ja-JP" altLang="en-US" dirty="0" smtClean="0">
                <a:solidFill>
                  <a:srgbClr val="000000"/>
                </a:solidFill>
                <a:latin typeface="Noto Sans CJK JP DemiLight" pitchFamily="34" charset="-128"/>
                <a:ea typeface="Noto Sans CJK JP DemiLight" pitchFamily="34" charset="-128"/>
              </a:rPr>
              <a:t>ホスト</a:t>
            </a:r>
            <a:r>
              <a:rPr lang="en-US" altLang="ja-JP" dirty="0" smtClean="0">
                <a:solidFill>
                  <a:srgbClr val="000000"/>
                </a:solidFill>
                <a:latin typeface="Noto Sans CJK JP DemiLight" pitchFamily="34" charset="-128"/>
                <a:ea typeface="Noto Sans CJK JP DemiLight" pitchFamily="34" charset="-128"/>
              </a:rPr>
              <a:t>VM2</a:t>
            </a:r>
            <a:endParaRPr lang="ja-JP" altLang="en-US" dirty="0">
              <a:solidFill>
                <a:srgbClr val="000000"/>
              </a:solidFill>
              <a:latin typeface="Noto Sans CJK JP DemiLight" pitchFamily="34" charset="-128"/>
              <a:ea typeface="Noto Sans CJK JP DemiLight" pitchFamily="34" charset="-128"/>
            </a:endParaRPr>
          </a:p>
        </p:txBody>
      </p:sp>
      <p:sp>
        <p:nvSpPr>
          <p:cNvPr id="36" name="フリーフォーム 35"/>
          <p:cNvSpPr/>
          <p:nvPr/>
        </p:nvSpPr>
        <p:spPr>
          <a:xfrm>
            <a:off x="3381375" y="5133975"/>
            <a:ext cx="2505075" cy="1123950"/>
          </a:xfrm>
          <a:custGeom>
            <a:avLst/>
            <a:gdLst>
              <a:gd name="connsiteX0" fmla="*/ 0 w 2505075"/>
              <a:gd name="connsiteY0" fmla="*/ 0 h 1123950"/>
              <a:gd name="connsiteX1" fmla="*/ 704850 w 2505075"/>
              <a:gd name="connsiteY1" fmla="*/ 0 h 1123950"/>
              <a:gd name="connsiteX2" fmla="*/ 704850 w 2505075"/>
              <a:gd name="connsiteY2" fmla="*/ 1123950 h 1123950"/>
              <a:gd name="connsiteX3" fmla="*/ 1800225 w 2505075"/>
              <a:gd name="connsiteY3" fmla="*/ 1123950 h 1123950"/>
              <a:gd name="connsiteX4" fmla="*/ 1809750 w 2505075"/>
              <a:gd name="connsiteY4" fmla="*/ 19050 h 1123950"/>
              <a:gd name="connsiteX5" fmla="*/ 2505075 w 2505075"/>
              <a:gd name="connsiteY5" fmla="*/ 19050 h 1123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05075" h="1123950">
                <a:moveTo>
                  <a:pt x="0" y="0"/>
                </a:moveTo>
                <a:lnTo>
                  <a:pt x="704850" y="0"/>
                </a:lnTo>
                <a:lnTo>
                  <a:pt x="704850" y="1123950"/>
                </a:lnTo>
                <a:lnTo>
                  <a:pt x="1800225" y="1123950"/>
                </a:lnTo>
                <a:lnTo>
                  <a:pt x="1809750" y="19050"/>
                </a:lnTo>
                <a:lnTo>
                  <a:pt x="2505075" y="19050"/>
                </a:lnTo>
              </a:path>
            </a:pathLst>
          </a:custGeom>
          <a:noFill/>
          <a:ln w="28575" cap="flat" cmpd="sng" algn="ctr">
            <a:solidFill>
              <a:srgbClr val="000000"/>
            </a:solidFill>
            <a:prstDash val="solid"/>
            <a:tailEnd type="triangle" w="med" len="lg"/>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FFFFFF"/>
              </a:solidFill>
              <a:effectLst/>
              <a:uLnTx/>
              <a:uFillTx/>
              <a:latin typeface="Noto Sans CJK JP DemiLight" pitchFamily="34" charset="-128"/>
              <a:ea typeface="Noto Sans CJK JP DemiLight" pitchFamily="34" charset="-128"/>
            </a:endParaRPr>
          </a:p>
        </p:txBody>
      </p:sp>
      <p:sp>
        <p:nvSpPr>
          <p:cNvPr id="37" name="角丸四角形 36"/>
          <p:cNvSpPr/>
          <p:nvPr/>
        </p:nvSpPr>
        <p:spPr>
          <a:xfrm>
            <a:off x="1475648" y="5501157"/>
            <a:ext cx="2916000" cy="360000"/>
          </a:xfrm>
          <a:prstGeom prst="roundRect">
            <a:avLst/>
          </a:prstGeom>
          <a:gradFill rotWithShape="1">
            <a:gsLst>
              <a:gs pos="0">
                <a:srgbClr val="526DB0">
                  <a:tint val="60000"/>
                  <a:satMod val="250000"/>
                </a:srgbClr>
              </a:gs>
              <a:gs pos="35000">
                <a:srgbClr val="526DB0">
                  <a:tint val="47000"/>
                  <a:satMod val="275000"/>
                </a:srgbClr>
              </a:gs>
              <a:gs pos="100000">
                <a:srgbClr val="526DB0">
                  <a:tint val="25000"/>
                  <a:satMod val="300000"/>
                </a:srgbClr>
              </a:gs>
            </a:gsLst>
            <a:lin ang="16200000" scaled="1"/>
          </a:gradFill>
          <a:ln w="12700" cap="flat" cmpd="sng" algn="ctr">
            <a:solidFill>
              <a:srgbClr val="526DB0">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ゲスト・ハイパーバイザ</a:t>
            </a:r>
          </a:p>
        </p:txBody>
      </p:sp>
      <p:sp>
        <p:nvSpPr>
          <p:cNvPr id="38" name="角丸四角形 37"/>
          <p:cNvSpPr/>
          <p:nvPr/>
        </p:nvSpPr>
        <p:spPr>
          <a:xfrm>
            <a:off x="4859648" y="5501157"/>
            <a:ext cx="2916000" cy="360000"/>
          </a:xfrm>
          <a:prstGeom prst="roundRect">
            <a:avLst/>
          </a:prstGeom>
          <a:gradFill rotWithShape="1">
            <a:gsLst>
              <a:gs pos="0">
                <a:srgbClr val="526DB0">
                  <a:tint val="60000"/>
                  <a:satMod val="250000"/>
                </a:srgbClr>
              </a:gs>
              <a:gs pos="35000">
                <a:srgbClr val="526DB0">
                  <a:tint val="47000"/>
                  <a:satMod val="275000"/>
                </a:srgbClr>
              </a:gs>
              <a:gs pos="100000">
                <a:srgbClr val="526DB0">
                  <a:tint val="25000"/>
                  <a:satMod val="300000"/>
                </a:srgbClr>
              </a:gs>
            </a:gsLst>
            <a:lin ang="16200000" scaled="1"/>
          </a:gradFill>
          <a:ln w="12700" cap="flat" cmpd="sng" algn="ctr">
            <a:solidFill>
              <a:srgbClr val="526DB0">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ゲスト・ハイパーバイザ</a:t>
            </a:r>
          </a:p>
        </p:txBody>
      </p:sp>
      <p:sp>
        <p:nvSpPr>
          <p:cNvPr id="39" name="1 つの角を切り取った四角形 38"/>
          <p:cNvSpPr/>
          <p:nvPr/>
        </p:nvSpPr>
        <p:spPr>
          <a:xfrm>
            <a:off x="2483648" y="4968000"/>
            <a:ext cx="900000" cy="288000"/>
          </a:xfrm>
          <a:prstGeom prst="snip1Rect">
            <a:avLst/>
          </a:prstGeom>
          <a:solidFill>
            <a:srgbClr val="FFFFFF">
              <a:lumMod val="85000"/>
            </a:srgbClr>
          </a:solidFill>
          <a:ln w="127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メモリ</a:t>
            </a:r>
          </a:p>
        </p:txBody>
      </p:sp>
    </p:spTree>
    <p:extLst>
      <p:ext uri="{BB962C8B-B14F-4D97-AF65-F5344CB8AC3E}">
        <p14:creationId xmlns:p14="http://schemas.microsoft.com/office/powerpoint/2010/main" val="931440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fade">
                                      <p:cBhvr>
                                        <p:cTn id="7" dur="500"/>
                                        <p:tgtEl>
                                          <p:spTgt spid="36"/>
                                        </p:tgtEl>
                                      </p:cBhvr>
                                    </p:animEffect>
                                  </p:childTnLst>
                                </p:cTn>
                              </p:par>
                            </p:childTnLst>
                          </p:cTn>
                        </p:par>
                      </p:childTnLst>
                    </p:cTn>
                  </p:par>
                  <p:par>
                    <p:cTn id="8" fill="hold">
                      <p:stCondLst>
                        <p:cond delay="indefinite"/>
                      </p:stCondLst>
                      <p:childTnLst>
                        <p:par>
                          <p:cTn id="9" fill="hold">
                            <p:stCondLst>
                              <p:cond delay="0"/>
                            </p:stCondLst>
                            <p:childTnLst>
                              <p:par>
                                <p:cTn id="10" presetID="0" presetClass="path" presetSubtype="0" accel="50000" decel="50000" fill="hold" grpId="0" nodeType="clickEffect">
                                  <p:stCondLst>
                                    <p:cond delay="0"/>
                                  </p:stCondLst>
                                  <p:childTnLst>
                                    <p:animMotion origin="layout" path="M -2.77778E-7 5.18519E-6 L 0.12587 0.00024 " pathEditMode="relative" ptsTypes="AA">
                                      <p:cBhvr>
                                        <p:cTn id="11" dur="500" fill="hold"/>
                                        <p:tgtEl>
                                          <p:spTgt spid="39"/>
                                        </p:tgtEl>
                                        <p:attrNameLst>
                                          <p:attrName>ppt_x</p:attrName>
                                          <p:attrName>ppt_y</p:attrName>
                                        </p:attrNameLst>
                                      </p:cBhvr>
                                    </p:animMotion>
                                  </p:childTnLst>
                                </p:cTn>
                              </p:par>
                            </p:childTnLst>
                          </p:cTn>
                        </p:par>
                        <p:par>
                          <p:cTn id="12" fill="hold">
                            <p:stCondLst>
                              <p:cond delay="500"/>
                            </p:stCondLst>
                            <p:childTnLst>
                              <p:par>
                                <p:cTn id="13" presetID="0" presetClass="path" presetSubtype="0" accel="50000" decel="50000" fill="hold" grpId="1" nodeType="afterEffect">
                                  <p:stCondLst>
                                    <p:cond delay="0"/>
                                  </p:stCondLst>
                                  <p:childTnLst>
                                    <p:animMotion origin="layout" path="M 0.12587 0.00023 L 0.12605 0.16829 " pathEditMode="relative" rAng="0" ptsTypes="AA">
                                      <p:cBhvr>
                                        <p:cTn id="14" dur="500" fill="hold"/>
                                        <p:tgtEl>
                                          <p:spTgt spid="39"/>
                                        </p:tgtEl>
                                        <p:attrNameLst>
                                          <p:attrName>ppt_x</p:attrName>
                                          <p:attrName>ppt_y</p:attrName>
                                        </p:attrNameLst>
                                      </p:cBhvr>
                                      <p:rCtr x="0" y="8403"/>
                                    </p:animMotion>
                                  </p:childTnLst>
                                </p:cTn>
                              </p:par>
                            </p:childTnLst>
                          </p:cTn>
                        </p:par>
                        <p:par>
                          <p:cTn id="15" fill="hold">
                            <p:stCondLst>
                              <p:cond delay="1000"/>
                            </p:stCondLst>
                            <p:childTnLst>
                              <p:par>
                                <p:cTn id="16" presetID="0" presetClass="path" presetSubtype="0" accel="50000" decel="50000" fill="hold" grpId="2" nodeType="afterEffect">
                                  <p:stCondLst>
                                    <p:cond delay="0"/>
                                  </p:stCondLst>
                                  <p:childTnLst>
                                    <p:animMotion origin="layout" path="M 0.12604 0.16829 L 0.24427 0.16852 " pathEditMode="relative" rAng="0" ptsTypes="AA">
                                      <p:cBhvr>
                                        <p:cTn id="17" dur="500" fill="hold"/>
                                        <p:tgtEl>
                                          <p:spTgt spid="39"/>
                                        </p:tgtEl>
                                        <p:attrNameLst>
                                          <p:attrName>ppt_x</p:attrName>
                                          <p:attrName>ppt_y</p:attrName>
                                        </p:attrNameLst>
                                      </p:cBhvr>
                                      <p:rCtr x="5903" y="0"/>
                                    </p:animMotion>
                                  </p:childTnLst>
                                </p:cTn>
                              </p:par>
                            </p:childTnLst>
                          </p:cTn>
                        </p:par>
                        <p:par>
                          <p:cTn id="18" fill="hold">
                            <p:stCondLst>
                              <p:cond delay="1500"/>
                            </p:stCondLst>
                            <p:childTnLst>
                              <p:par>
                                <p:cTn id="19" presetID="0" presetClass="path" presetSubtype="0" accel="50000" decel="50000" fill="hold" grpId="4" nodeType="afterEffect">
                                  <p:stCondLst>
                                    <p:cond delay="0"/>
                                  </p:stCondLst>
                                  <p:childTnLst>
                                    <p:animMotion origin="layout" path="M 0.24427 0.16852 L 0.24444 0.00047 " pathEditMode="relative" ptsTypes="AA">
                                      <p:cBhvr>
                                        <p:cTn id="20" dur="500" fill="hold"/>
                                        <p:tgtEl>
                                          <p:spTgt spid="39"/>
                                        </p:tgtEl>
                                        <p:attrNameLst>
                                          <p:attrName>ppt_x</p:attrName>
                                          <p:attrName>ppt_y</p:attrName>
                                        </p:attrNameLst>
                                      </p:cBhvr>
                                    </p:animMotion>
                                  </p:childTnLst>
                                </p:cTn>
                              </p:par>
                            </p:childTnLst>
                          </p:cTn>
                        </p:par>
                        <p:par>
                          <p:cTn id="21" fill="hold">
                            <p:stCondLst>
                              <p:cond delay="2000"/>
                            </p:stCondLst>
                            <p:childTnLst>
                              <p:par>
                                <p:cTn id="22" presetID="0" presetClass="path" presetSubtype="0" accel="50000" decel="50000" fill="hold" grpId="3" nodeType="afterEffect">
                                  <p:stCondLst>
                                    <p:cond delay="0"/>
                                  </p:stCondLst>
                                  <p:childTnLst>
                                    <p:animMotion origin="layout" path="M 0.24444 0.00046 L 0.37048 0.00069 " pathEditMode="relative" rAng="0" ptsTypes="AA">
                                      <p:cBhvr>
                                        <p:cTn id="23" dur="500" fill="hold"/>
                                        <p:tgtEl>
                                          <p:spTgt spid="39"/>
                                        </p:tgtEl>
                                        <p:attrNameLst>
                                          <p:attrName>ppt_x</p:attrName>
                                          <p:attrName>ppt_y</p:attrName>
                                        </p:attrNameLst>
                                      </p:cBhvr>
                                      <p:rCtr x="6302" y="0"/>
                                    </p:animMotion>
                                  </p:childTnLst>
                                </p:cTn>
                              </p:par>
                            </p:childTnLst>
                          </p:cTn>
                        </p:par>
                        <p:par>
                          <p:cTn id="24" fill="hold">
                            <p:stCondLst>
                              <p:cond delay="2500"/>
                            </p:stCondLst>
                            <p:childTnLst>
                              <p:par>
                                <p:cTn id="25" presetID="10" presetClass="exit" presetSubtype="0" fill="hold" grpId="1" nodeType="afterEffect">
                                  <p:stCondLst>
                                    <p:cond delay="0"/>
                                  </p:stCondLst>
                                  <p:childTnLst>
                                    <p:animEffect transition="out" filter="fade">
                                      <p:cBhvr>
                                        <p:cTn id="26" dur="500"/>
                                        <p:tgtEl>
                                          <p:spTgt spid="36"/>
                                        </p:tgtEl>
                                      </p:cBhvr>
                                    </p:animEffect>
                                    <p:set>
                                      <p:cBhvr>
                                        <p:cTn id="27" dur="1" fill="hold">
                                          <p:stCondLst>
                                            <p:cond delay="499"/>
                                          </p:stCondLst>
                                        </p:cTn>
                                        <p:tgtEl>
                                          <p:spTgt spid="3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6" grpId="1" animBg="1"/>
      <p:bldP spid="39" grpId="0" animBg="1"/>
      <p:bldP spid="39" grpId="1" animBg="1"/>
      <p:bldP spid="39" grpId="2" animBg="1"/>
      <p:bldP spid="39" grpId="3" animBg="1"/>
      <p:bldP spid="39" grpId="4"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ゲスト</a:t>
            </a:r>
            <a:r>
              <a:rPr kumimoji="1" lang="en-US" altLang="ja-JP" dirty="0" smtClean="0"/>
              <a:t>VM</a:t>
            </a:r>
            <a:r>
              <a:rPr kumimoji="1" lang="ja-JP" altLang="en-US" dirty="0" smtClean="0"/>
              <a:t>間メモリコピー</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smtClean="0"/>
              <a:t>異なるホスト</a:t>
            </a:r>
            <a:r>
              <a:rPr lang="en-US" altLang="ja-JP" dirty="0" smtClean="0"/>
              <a:t>VM</a:t>
            </a:r>
            <a:r>
              <a:rPr lang="ja-JP" altLang="en-US" dirty="0" smtClean="0"/>
              <a:t>上のゲスト</a:t>
            </a:r>
            <a:r>
              <a:rPr lang="en-US" altLang="ja-JP" dirty="0" smtClean="0"/>
              <a:t>VM</a:t>
            </a:r>
            <a:r>
              <a:rPr lang="ja-JP" altLang="en-US" dirty="0" smtClean="0"/>
              <a:t>の間でメモリをコピーする機能</a:t>
            </a:r>
            <a:endParaRPr lang="en-US" altLang="ja-JP" dirty="0" smtClean="0"/>
          </a:p>
        </p:txBody>
      </p:sp>
      <p:sp>
        <p:nvSpPr>
          <p:cNvPr id="4" name="スライド番号プレースホルダー 3"/>
          <p:cNvSpPr>
            <a:spLocks noGrp="1"/>
          </p:cNvSpPr>
          <p:nvPr>
            <p:ph type="sldNum" sz="quarter" idx="12"/>
          </p:nvPr>
        </p:nvSpPr>
        <p:spPr/>
        <p:txBody>
          <a:bodyPr/>
          <a:lstStyle/>
          <a:p>
            <a:fld id="{F0F41436-DBAB-4DF8-B8A2-BCE453D1D87F}" type="slidenum">
              <a:rPr lang="ja-JP" altLang="en-US" smtClean="0"/>
              <a:pPr/>
              <a:t>13</a:t>
            </a:fld>
            <a:endParaRPr lang="ja-JP" altLang="en-US"/>
          </a:p>
        </p:txBody>
      </p:sp>
      <p:sp>
        <p:nvSpPr>
          <p:cNvPr id="25" name="正方形/長方形 24"/>
          <p:cNvSpPr/>
          <p:nvPr/>
        </p:nvSpPr>
        <p:spPr>
          <a:xfrm>
            <a:off x="1359176" y="5470647"/>
            <a:ext cx="6084000" cy="360000"/>
          </a:xfrm>
          <a:prstGeom prst="rect">
            <a:avLst/>
          </a:prstGeom>
          <a:solidFill>
            <a:schemeClr val="tx1">
              <a:lumMod val="85000"/>
              <a:lumOff val="15000"/>
            </a:schemeClr>
          </a:solidFill>
        </p:spPr>
        <p:style>
          <a:lnRef idx="0">
            <a:schemeClr val="dk1"/>
          </a:lnRef>
          <a:fillRef idx="3">
            <a:schemeClr val="dk1"/>
          </a:fillRef>
          <a:effectRef idx="3">
            <a:schemeClr val="dk1"/>
          </a:effectRef>
          <a:fontRef idx="minor">
            <a:schemeClr val="lt1"/>
          </a:fontRef>
        </p:style>
        <p:txBody>
          <a:bodyPr rtlCol="0" anchor="ctr"/>
          <a:lstStyle/>
          <a:p>
            <a:pPr algn="ctr"/>
            <a:r>
              <a:rPr kumimoji="1" lang="ja-JP" altLang="en-US" dirty="0" smtClean="0">
                <a:latin typeface="Noto Sans CJK JP DemiLight" pitchFamily="34" charset="-128"/>
                <a:ea typeface="Noto Sans CJK JP DemiLight" pitchFamily="34" charset="-128"/>
              </a:rPr>
              <a:t>ホスト・ハイパーバイザ</a:t>
            </a:r>
            <a:endParaRPr kumimoji="1" lang="ja-JP" altLang="en-US" dirty="0">
              <a:latin typeface="Noto Sans CJK JP DemiLight" pitchFamily="34" charset="-128"/>
              <a:ea typeface="Noto Sans CJK JP DemiLight" pitchFamily="34" charset="-128"/>
            </a:endParaRPr>
          </a:p>
        </p:txBody>
      </p:sp>
      <p:sp>
        <p:nvSpPr>
          <p:cNvPr id="26" name="テキスト ボックス 25"/>
          <p:cNvSpPr txBox="1"/>
          <p:nvPr/>
        </p:nvSpPr>
        <p:spPr>
          <a:xfrm>
            <a:off x="116688" y="2671615"/>
            <a:ext cx="889987" cy="646331"/>
          </a:xfrm>
          <a:prstGeom prst="rect">
            <a:avLst/>
          </a:prstGeom>
          <a:noFill/>
          <a:ln>
            <a:noFill/>
            <a:prstDash val="sysDot"/>
          </a:ln>
        </p:spPr>
        <p:txBody>
          <a:bodyPr wrap="none" rtlCol="0">
            <a:spAutoFit/>
          </a:bodyPr>
          <a:lstStyle/>
          <a:p>
            <a:pPr algn="ctr"/>
            <a:r>
              <a:rPr kumimoji="1" lang="ja-JP" altLang="en-US" dirty="0" smtClean="0">
                <a:latin typeface="Noto Sans CJK JP Regular" pitchFamily="34" charset="-128"/>
                <a:ea typeface="Noto Sans CJK JP Regular" pitchFamily="34" charset="-128"/>
              </a:rPr>
              <a:t>ホスト</a:t>
            </a:r>
            <a:endParaRPr kumimoji="1" lang="en-US" altLang="ja-JP" dirty="0" smtClean="0">
              <a:latin typeface="Noto Sans CJK JP Regular" pitchFamily="34" charset="-128"/>
              <a:ea typeface="Noto Sans CJK JP Regular" pitchFamily="34" charset="-128"/>
            </a:endParaRPr>
          </a:p>
          <a:p>
            <a:pPr algn="ctr"/>
            <a:r>
              <a:rPr kumimoji="1" lang="en-US" altLang="ja-JP" dirty="0" smtClean="0">
                <a:latin typeface="Noto Sans CJK JP Regular" pitchFamily="34" charset="-128"/>
                <a:ea typeface="Noto Sans CJK JP Regular" pitchFamily="34" charset="-128"/>
              </a:rPr>
              <a:t>VM1</a:t>
            </a:r>
            <a:endParaRPr kumimoji="1" lang="ja-JP" altLang="en-US" dirty="0" smtClean="0">
              <a:latin typeface="Noto Sans CJK JP Regular" pitchFamily="34" charset="-128"/>
              <a:ea typeface="Noto Sans CJK JP Regular" pitchFamily="34" charset="-128"/>
            </a:endParaRPr>
          </a:p>
        </p:txBody>
      </p:sp>
      <p:sp>
        <p:nvSpPr>
          <p:cNvPr id="27" name="テキスト ボックス 26"/>
          <p:cNvSpPr txBox="1"/>
          <p:nvPr/>
        </p:nvSpPr>
        <p:spPr>
          <a:xfrm>
            <a:off x="3715346" y="6480000"/>
            <a:ext cx="1569660" cy="369332"/>
          </a:xfrm>
          <a:prstGeom prst="rect">
            <a:avLst/>
          </a:prstGeom>
          <a:noFill/>
          <a:ln>
            <a:noFill/>
            <a:prstDash val="sysDot"/>
          </a:ln>
        </p:spPr>
        <p:txBody>
          <a:bodyPr wrap="none" rtlCol="0">
            <a:spAutoFit/>
          </a:bodyPr>
          <a:lstStyle/>
          <a:p>
            <a:r>
              <a:rPr kumimoji="1" lang="ja-JP" altLang="en-US" dirty="0" smtClean="0">
                <a:latin typeface="Noto Sans CJK JP Regular" pitchFamily="34" charset="-128"/>
                <a:ea typeface="Noto Sans CJK JP Regular" pitchFamily="34" charset="-128"/>
              </a:rPr>
              <a:t>メモリコピー</a:t>
            </a:r>
          </a:p>
        </p:txBody>
      </p:sp>
      <p:grpSp>
        <p:nvGrpSpPr>
          <p:cNvPr id="28" name="グループ化 27"/>
          <p:cNvGrpSpPr/>
          <p:nvPr/>
        </p:nvGrpSpPr>
        <p:grpSpPr>
          <a:xfrm>
            <a:off x="980784" y="2599607"/>
            <a:ext cx="3438392" cy="1872208"/>
            <a:chOff x="1448828" y="2272424"/>
            <a:chExt cx="3438392" cy="1872208"/>
          </a:xfrm>
        </p:grpSpPr>
        <p:sp>
          <p:nvSpPr>
            <p:cNvPr id="29" name="正方形/長方形 28"/>
            <p:cNvSpPr/>
            <p:nvPr/>
          </p:nvSpPr>
          <p:spPr>
            <a:xfrm>
              <a:off x="1448828" y="2272424"/>
              <a:ext cx="3438392" cy="1872208"/>
            </a:xfrm>
            <a:prstGeom prst="rect">
              <a:avLst/>
            </a:prstGeom>
            <a:solidFill>
              <a:srgbClr val="FF937C">
                <a:alpha val="10000"/>
              </a:srgbClr>
            </a:solidFill>
            <a:ln>
              <a:solidFill>
                <a:srgbClr val="BE4B48"/>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30" name="正方形/長方形 29"/>
            <p:cNvSpPr/>
            <p:nvPr/>
          </p:nvSpPr>
          <p:spPr>
            <a:xfrm>
              <a:off x="2672964" y="2416440"/>
              <a:ext cx="1206096" cy="5760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latin typeface="Noto Sans CJK JP DemiLight" pitchFamily="34" charset="-128"/>
                  <a:ea typeface="Noto Sans CJK JP DemiLight" pitchFamily="34" charset="-128"/>
                </a:rPr>
                <a:t>コピー元</a:t>
              </a:r>
              <a:endParaRPr kumimoji="1" lang="en-US" altLang="ja-JP" dirty="0" smtClean="0">
                <a:latin typeface="Noto Sans CJK JP DemiLight" pitchFamily="34" charset="-128"/>
                <a:ea typeface="Noto Sans CJK JP DemiLight" pitchFamily="34" charset="-128"/>
              </a:endParaRPr>
            </a:p>
            <a:p>
              <a:pPr algn="ctr"/>
              <a:r>
                <a:rPr lang="ja-JP" altLang="en-US" dirty="0" smtClean="0">
                  <a:latin typeface="Noto Sans CJK JP DemiLight" pitchFamily="34" charset="-128"/>
                  <a:ea typeface="Noto Sans CJK JP DemiLight" pitchFamily="34" charset="-128"/>
                </a:rPr>
                <a:t>ゲスト</a:t>
              </a:r>
              <a:r>
                <a:rPr kumimoji="1" lang="en-US" altLang="ja-JP" dirty="0" smtClean="0">
                  <a:latin typeface="Noto Sans CJK JP DemiLight" pitchFamily="34" charset="-128"/>
                  <a:ea typeface="Noto Sans CJK JP DemiLight" pitchFamily="34" charset="-128"/>
                </a:rPr>
                <a:t>VM</a:t>
              </a:r>
              <a:endParaRPr kumimoji="1" lang="ja-JP" altLang="en-US" dirty="0">
                <a:latin typeface="Noto Sans CJK JP DemiLight" pitchFamily="34" charset="-128"/>
                <a:ea typeface="Noto Sans CJK JP DemiLight" pitchFamily="34" charset="-128"/>
              </a:endParaRPr>
            </a:p>
          </p:txBody>
        </p:sp>
        <p:sp>
          <p:nvSpPr>
            <p:cNvPr id="31" name="正方形/長方形 30"/>
            <p:cNvSpPr/>
            <p:nvPr/>
          </p:nvSpPr>
          <p:spPr>
            <a:xfrm>
              <a:off x="1970924" y="3739464"/>
              <a:ext cx="2772296" cy="324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latin typeface="Noto Sans CJK JP DemiLight" pitchFamily="34" charset="-128"/>
                  <a:ea typeface="Noto Sans CJK JP DemiLight" pitchFamily="34" charset="-128"/>
                </a:rPr>
                <a:t>ゲスト・ハイパーバイザ</a:t>
              </a:r>
              <a:endParaRPr kumimoji="1" lang="ja-JP" altLang="en-US" dirty="0">
                <a:latin typeface="Noto Sans CJK JP DemiLight" pitchFamily="34" charset="-128"/>
                <a:ea typeface="Noto Sans CJK JP DemiLight" pitchFamily="34" charset="-128"/>
              </a:endParaRPr>
            </a:p>
          </p:txBody>
        </p:sp>
        <p:sp>
          <p:nvSpPr>
            <p:cNvPr id="32" name="正方形/長方形 31"/>
            <p:cNvSpPr/>
            <p:nvPr/>
          </p:nvSpPr>
          <p:spPr>
            <a:xfrm>
              <a:off x="2888988" y="3208528"/>
              <a:ext cx="288032" cy="28803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3177020" y="3208528"/>
              <a:ext cx="288032" cy="28803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3465052" y="3208528"/>
              <a:ext cx="288032" cy="28803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35" name="正方形/長方形 34"/>
          <p:cNvSpPr/>
          <p:nvPr/>
        </p:nvSpPr>
        <p:spPr>
          <a:xfrm>
            <a:off x="1556848" y="4759847"/>
            <a:ext cx="288032" cy="28803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1844880" y="4759847"/>
            <a:ext cx="288032" cy="288032"/>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a:xfrm>
            <a:off x="2132912" y="4759847"/>
            <a:ext cx="288032" cy="288032"/>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2420944" y="4759847"/>
            <a:ext cx="288032" cy="28803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2708976" y="4759847"/>
            <a:ext cx="288032" cy="288032"/>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a:off x="2997008" y="4759847"/>
            <a:ext cx="288032" cy="28803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3285040" y="4759847"/>
            <a:ext cx="288032" cy="288032"/>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2" name="正方形/長方形 41"/>
          <p:cNvSpPr/>
          <p:nvPr/>
        </p:nvSpPr>
        <p:spPr>
          <a:xfrm>
            <a:off x="3573072" y="4759847"/>
            <a:ext cx="288032" cy="288032"/>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3861104" y="4759847"/>
            <a:ext cx="288032" cy="288032"/>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nvGrpSpPr>
          <p:cNvPr id="44" name="グループ化 43"/>
          <p:cNvGrpSpPr/>
          <p:nvPr/>
        </p:nvGrpSpPr>
        <p:grpSpPr>
          <a:xfrm>
            <a:off x="1880916" y="5979183"/>
            <a:ext cx="5184576" cy="294382"/>
            <a:chOff x="2348960" y="5780962"/>
            <a:chExt cx="5184576" cy="294382"/>
          </a:xfrm>
        </p:grpSpPr>
        <p:sp>
          <p:nvSpPr>
            <p:cNvPr id="45" name="正方形/長方形 44"/>
            <p:cNvSpPr/>
            <p:nvPr/>
          </p:nvSpPr>
          <p:spPr>
            <a:xfrm>
              <a:off x="2348960" y="5780962"/>
              <a:ext cx="288032" cy="28803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2636992" y="5780962"/>
              <a:ext cx="288032" cy="288032"/>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2925024" y="5780962"/>
              <a:ext cx="288032" cy="288032"/>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8" name="正方形/長方形 47"/>
            <p:cNvSpPr/>
            <p:nvPr/>
          </p:nvSpPr>
          <p:spPr>
            <a:xfrm>
              <a:off x="3213056" y="5780962"/>
              <a:ext cx="288032" cy="28803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9" name="正方形/長方形 48"/>
            <p:cNvSpPr/>
            <p:nvPr/>
          </p:nvSpPr>
          <p:spPr>
            <a:xfrm>
              <a:off x="3501088" y="5780962"/>
              <a:ext cx="288032" cy="288032"/>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0" name="正方形/長方形 49"/>
            <p:cNvSpPr/>
            <p:nvPr/>
          </p:nvSpPr>
          <p:spPr>
            <a:xfrm>
              <a:off x="3789120" y="5780962"/>
              <a:ext cx="288032" cy="28803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1" name="正方形/長方形 50"/>
            <p:cNvSpPr/>
            <p:nvPr/>
          </p:nvSpPr>
          <p:spPr>
            <a:xfrm>
              <a:off x="4077152" y="5780962"/>
              <a:ext cx="288032" cy="288032"/>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2" name="正方形/長方形 51"/>
            <p:cNvSpPr/>
            <p:nvPr/>
          </p:nvSpPr>
          <p:spPr>
            <a:xfrm>
              <a:off x="4365184" y="5780962"/>
              <a:ext cx="288032" cy="288032"/>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3" name="正方形/長方形 52"/>
            <p:cNvSpPr/>
            <p:nvPr/>
          </p:nvSpPr>
          <p:spPr>
            <a:xfrm>
              <a:off x="4653216" y="5780962"/>
              <a:ext cx="288032" cy="288032"/>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4" name="正方形/長方形 53"/>
            <p:cNvSpPr/>
            <p:nvPr/>
          </p:nvSpPr>
          <p:spPr>
            <a:xfrm>
              <a:off x="4941248" y="5780962"/>
              <a:ext cx="288032" cy="288032"/>
            </a:xfrm>
            <a:prstGeom prst="rect">
              <a:avLst/>
            </a:prstGeom>
            <a:solidFill>
              <a:srgbClr val="F9B67F"/>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5" name="正方形/長方形 54"/>
            <p:cNvSpPr/>
            <p:nvPr/>
          </p:nvSpPr>
          <p:spPr>
            <a:xfrm>
              <a:off x="5229280" y="5780962"/>
              <a:ext cx="288032" cy="288032"/>
            </a:xfrm>
            <a:prstGeom prst="rect">
              <a:avLst/>
            </a:prstGeom>
            <a:solidFill>
              <a:schemeClr val="bg1"/>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6" name="正方形/長方形 55"/>
            <p:cNvSpPr/>
            <p:nvPr/>
          </p:nvSpPr>
          <p:spPr>
            <a:xfrm>
              <a:off x="5517312" y="5780962"/>
              <a:ext cx="288032" cy="288032"/>
            </a:xfrm>
            <a:prstGeom prst="rect">
              <a:avLst/>
            </a:prstGeom>
            <a:solidFill>
              <a:schemeClr val="bg1"/>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7" name="正方形/長方形 56"/>
            <p:cNvSpPr/>
            <p:nvPr/>
          </p:nvSpPr>
          <p:spPr>
            <a:xfrm>
              <a:off x="5805344" y="5780962"/>
              <a:ext cx="288032" cy="288032"/>
            </a:xfrm>
            <a:prstGeom prst="rect">
              <a:avLst/>
            </a:prstGeom>
            <a:ln/>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58" name="正方形/長方形 57"/>
            <p:cNvSpPr/>
            <p:nvPr/>
          </p:nvSpPr>
          <p:spPr>
            <a:xfrm>
              <a:off x="6093376" y="5780962"/>
              <a:ext cx="288032" cy="288032"/>
            </a:xfrm>
            <a:prstGeom prst="rect">
              <a:avLst/>
            </a:prstGeom>
            <a:solidFill>
              <a:schemeClr val="bg1"/>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9" name="正方形/長方形 58"/>
            <p:cNvSpPr/>
            <p:nvPr/>
          </p:nvSpPr>
          <p:spPr>
            <a:xfrm>
              <a:off x="6381408" y="5780962"/>
              <a:ext cx="288032" cy="288032"/>
            </a:xfrm>
            <a:prstGeom prst="rect">
              <a:avLst/>
            </a:prstGeom>
            <a:ln/>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60" name="正方形/長方形 59"/>
            <p:cNvSpPr/>
            <p:nvPr/>
          </p:nvSpPr>
          <p:spPr>
            <a:xfrm>
              <a:off x="6669440" y="5780962"/>
              <a:ext cx="288032" cy="288032"/>
            </a:xfrm>
            <a:prstGeom prst="rect">
              <a:avLst/>
            </a:prstGeom>
            <a:solidFill>
              <a:schemeClr val="bg1"/>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1" name="正方形/長方形 60"/>
            <p:cNvSpPr/>
            <p:nvPr/>
          </p:nvSpPr>
          <p:spPr>
            <a:xfrm>
              <a:off x="6957472" y="5780962"/>
              <a:ext cx="288032" cy="288032"/>
            </a:xfrm>
            <a:prstGeom prst="rect">
              <a:avLst/>
            </a:prstGeom>
            <a:solidFill>
              <a:schemeClr val="bg1"/>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2" name="正方形/長方形 61"/>
            <p:cNvSpPr/>
            <p:nvPr/>
          </p:nvSpPr>
          <p:spPr>
            <a:xfrm>
              <a:off x="7245504" y="5780962"/>
              <a:ext cx="288032" cy="288032"/>
            </a:xfrm>
            <a:prstGeom prst="rect">
              <a:avLst/>
            </a:prstGeom>
            <a:solidFill>
              <a:schemeClr val="bg1"/>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63" name="カギ線コネクタ 62"/>
            <p:cNvCxnSpPr>
              <a:stCxn id="50" idx="2"/>
              <a:endCxn id="59" idx="2"/>
            </p:cNvCxnSpPr>
            <p:nvPr/>
          </p:nvCxnSpPr>
          <p:spPr>
            <a:xfrm rot="16200000" flipH="1">
              <a:off x="5229280" y="4772850"/>
              <a:ext cx="12700" cy="2592288"/>
            </a:xfrm>
            <a:prstGeom prst="bentConnector3">
              <a:avLst>
                <a:gd name="adj1" fmla="val 1800000"/>
              </a:avLst>
            </a:prstGeom>
            <a:ln w="38100">
              <a:tailEnd type="arrow"/>
            </a:ln>
          </p:spPr>
          <p:style>
            <a:lnRef idx="2">
              <a:schemeClr val="accent1"/>
            </a:lnRef>
            <a:fillRef idx="0">
              <a:schemeClr val="accent1"/>
            </a:fillRef>
            <a:effectRef idx="1">
              <a:schemeClr val="accent1"/>
            </a:effectRef>
            <a:fontRef idx="minor">
              <a:schemeClr val="tx1"/>
            </a:fontRef>
          </p:style>
        </p:cxnSp>
      </p:grpSp>
      <p:sp>
        <p:nvSpPr>
          <p:cNvPr id="64" name="テキスト ボックス 63"/>
          <p:cNvSpPr txBox="1"/>
          <p:nvPr/>
        </p:nvSpPr>
        <p:spPr>
          <a:xfrm>
            <a:off x="1052792" y="3319687"/>
            <a:ext cx="1338828" cy="646331"/>
          </a:xfrm>
          <a:prstGeom prst="rect">
            <a:avLst/>
          </a:prstGeom>
          <a:noFill/>
          <a:ln>
            <a:noFill/>
            <a:prstDash val="sysDot"/>
          </a:ln>
        </p:spPr>
        <p:txBody>
          <a:bodyPr wrap="none" rtlCol="0">
            <a:spAutoFit/>
          </a:bodyPr>
          <a:lstStyle/>
          <a:p>
            <a:r>
              <a:rPr kumimoji="1" lang="ja-JP" altLang="en-US" dirty="0" smtClean="0">
                <a:latin typeface="Noto Sans CJK JP Regular" pitchFamily="34" charset="-128"/>
                <a:ea typeface="Noto Sans CJK JP Regular" pitchFamily="34" charset="-128"/>
              </a:rPr>
              <a:t>ゲスト物理</a:t>
            </a:r>
            <a:endParaRPr kumimoji="1" lang="en-US" altLang="ja-JP" dirty="0" smtClean="0">
              <a:latin typeface="Noto Sans CJK JP Regular" pitchFamily="34" charset="-128"/>
              <a:ea typeface="Noto Sans CJK JP Regular" pitchFamily="34" charset="-128"/>
            </a:endParaRPr>
          </a:p>
          <a:p>
            <a:r>
              <a:rPr lang="ja-JP" altLang="en-US" dirty="0" smtClean="0">
                <a:latin typeface="Noto Sans CJK JP Regular" pitchFamily="34" charset="-128"/>
                <a:ea typeface="Noto Sans CJK JP Regular" pitchFamily="34" charset="-128"/>
              </a:rPr>
              <a:t>メモリ</a:t>
            </a:r>
            <a:endParaRPr kumimoji="1" lang="ja-JP" altLang="en-US" dirty="0" smtClean="0">
              <a:latin typeface="Noto Sans CJK JP Regular" pitchFamily="34" charset="-128"/>
              <a:ea typeface="Noto Sans CJK JP Regular" pitchFamily="34" charset="-128"/>
            </a:endParaRPr>
          </a:p>
        </p:txBody>
      </p:sp>
      <p:sp>
        <p:nvSpPr>
          <p:cNvPr id="65" name="テキスト ボックス 64"/>
          <p:cNvSpPr txBox="1"/>
          <p:nvPr/>
        </p:nvSpPr>
        <p:spPr>
          <a:xfrm>
            <a:off x="188696" y="4543823"/>
            <a:ext cx="1338828" cy="646331"/>
          </a:xfrm>
          <a:prstGeom prst="rect">
            <a:avLst/>
          </a:prstGeom>
          <a:noFill/>
          <a:ln>
            <a:noFill/>
            <a:prstDash val="sysDot"/>
          </a:ln>
        </p:spPr>
        <p:txBody>
          <a:bodyPr wrap="none" rtlCol="0">
            <a:spAutoFit/>
          </a:bodyPr>
          <a:lstStyle/>
          <a:p>
            <a:r>
              <a:rPr kumimoji="1" lang="ja-JP" altLang="en-US" dirty="0" smtClean="0">
                <a:latin typeface="Noto Sans CJK JP Regular" pitchFamily="34" charset="-128"/>
                <a:ea typeface="Noto Sans CJK JP Regular" pitchFamily="34" charset="-128"/>
              </a:rPr>
              <a:t>ホスト物理</a:t>
            </a:r>
            <a:endParaRPr kumimoji="1" lang="en-US" altLang="ja-JP" dirty="0" smtClean="0">
              <a:latin typeface="Noto Sans CJK JP Regular" pitchFamily="34" charset="-128"/>
              <a:ea typeface="Noto Sans CJK JP Regular" pitchFamily="34" charset="-128"/>
            </a:endParaRPr>
          </a:p>
          <a:p>
            <a:r>
              <a:rPr lang="ja-JP" altLang="en-US" dirty="0" smtClean="0">
                <a:latin typeface="Noto Sans CJK JP Regular" pitchFamily="34" charset="-128"/>
                <a:ea typeface="Noto Sans CJK JP Regular" pitchFamily="34" charset="-128"/>
              </a:rPr>
              <a:t>メモリ</a:t>
            </a:r>
            <a:endParaRPr kumimoji="1" lang="ja-JP" altLang="en-US" dirty="0" smtClean="0">
              <a:latin typeface="Noto Sans CJK JP Regular" pitchFamily="34" charset="-128"/>
              <a:ea typeface="Noto Sans CJK JP Regular" pitchFamily="34" charset="-128"/>
            </a:endParaRPr>
          </a:p>
        </p:txBody>
      </p:sp>
      <p:grpSp>
        <p:nvGrpSpPr>
          <p:cNvPr id="66" name="グループ化 65"/>
          <p:cNvGrpSpPr/>
          <p:nvPr/>
        </p:nvGrpSpPr>
        <p:grpSpPr>
          <a:xfrm>
            <a:off x="4725200" y="2599607"/>
            <a:ext cx="3438392" cy="1872208"/>
            <a:chOff x="1448828" y="2272424"/>
            <a:chExt cx="3438392" cy="1872208"/>
          </a:xfrm>
        </p:grpSpPr>
        <p:sp>
          <p:nvSpPr>
            <p:cNvPr id="67" name="正方形/長方形 66"/>
            <p:cNvSpPr/>
            <p:nvPr/>
          </p:nvSpPr>
          <p:spPr>
            <a:xfrm>
              <a:off x="1448828" y="2272424"/>
              <a:ext cx="3438392" cy="1872208"/>
            </a:xfrm>
            <a:prstGeom prst="rect">
              <a:avLst/>
            </a:prstGeom>
            <a:solidFill>
              <a:srgbClr val="8FDEA0">
                <a:alpha val="10000"/>
              </a:srgbClr>
            </a:solidFill>
            <a:ln>
              <a:solidFill>
                <a:schemeClr val="accent3"/>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68" name="正方形/長方形 67"/>
            <p:cNvSpPr/>
            <p:nvPr/>
          </p:nvSpPr>
          <p:spPr>
            <a:xfrm>
              <a:off x="2672964" y="2416440"/>
              <a:ext cx="1206096" cy="576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latin typeface="Noto Sans CJK JP DemiLight" pitchFamily="34" charset="-128"/>
                  <a:ea typeface="Noto Sans CJK JP DemiLight" pitchFamily="34" charset="-128"/>
                </a:rPr>
                <a:t>コピー先</a:t>
              </a:r>
              <a:endParaRPr kumimoji="1" lang="en-US" altLang="ja-JP" dirty="0" smtClean="0">
                <a:latin typeface="Noto Sans CJK JP DemiLight" pitchFamily="34" charset="-128"/>
                <a:ea typeface="Noto Sans CJK JP DemiLight" pitchFamily="34" charset="-128"/>
              </a:endParaRPr>
            </a:p>
            <a:p>
              <a:pPr algn="ctr"/>
              <a:r>
                <a:rPr lang="ja-JP" altLang="en-US" dirty="0" smtClean="0">
                  <a:latin typeface="Noto Sans CJK JP DemiLight" pitchFamily="34" charset="-128"/>
                  <a:ea typeface="Noto Sans CJK JP DemiLight" pitchFamily="34" charset="-128"/>
                </a:rPr>
                <a:t>ゲスト</a:t>
              </a:r>
              <a:r>
                <a:rPr kumimoji="1" lang="en-US" altLang="ja-JP" dirty="0" smtClean="0">
                  <a:latin typeface="Noto Sans CJK JP DemiLight" pitchFamily="34" charset="-128"/>
                  <a:ea typeface="Noto Sans CJK JP DemiLight" pitchFamily="34" charset="-128"/>
                </a:rPr>
                <a:t>VM</a:t>
              </a:r>
              <a:endParaRPr kumimoji="1" lang="ja-JP" altLang="en-US" dirty="0">
                <a:latin typeface="Noto Sans CJK JP DemiLight" pitchFamily="34" charset="-128"/>
                <a:ea typeface="Noto Sans CJK JP DemiLight" pitchFamily="34" charset="-128"/>
              </a:endParaRPr>
            </a:p>
          </p:txBody>
        </p:sp>
        <p:sp>
          <p:nvSpPr>
            <p:cNvPr id="69" name="正方形/長方形 68"/>
            <p:cNvSpPr/>
            <p:nvPr/>
          </p:nvSpPr>
          <p:spPr>
            <a:xfrm>
              <a:off x="1970924" y="3739464"/>
              <a:ext cx="2772296" cy="324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latin typeface="Noto Sans CJK JP DemiLight" pitchFamily="34" charset="-128"/>
                  <a:ea typeface="Noto Sans CJK JP DemiLight" pitchFamily="34" charset="-128"/>
                </a:rPr>
                <a:t>ゲスト・ハイパーバイザ</a:t>
              </a:r>
              <a:endParaRPr kumimoji="1" lang="ja-JP" altLang="en-US" dirty="0">
                <a:latin typeface="Noto Sans CJK JP DemiLight" pitchFamily="34" charset="-128"/>
                <a:ea typeface="Noto Sans CJK JP DemiLight" pitchFamily="34" charset="-128"/>
              </a:endParaRPr>
            </a:p>
          </p:txBody>
        </p:sp>
        <p:sp>
          <p:nvSpPr>
            <p:cNvPr id="70" name="正方形/長方形 69"/>
            <p:cNvSpPr/>
            <p:nvPr/>
          </p:nvSpPr>
          <p:spPr>
            <a:xfrm>
              <a:off x="2888988" y="3208528"/>
              <a:ext cx="288032" cy="288032"/>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71" name="正方形/長方形 70"/>
            <p:cNvSpPr/>
            <p:nvPr/>
          </p:nvSpPr>
          <p:spPr>
            <a:xfrm>
              <a:off x="3177020" y="3208528"/>
              <a:ext cx="288032" cy="288032"/>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72" name="正方形/長方形 71"/>
            <p:cNvSpPr/>
            <p:nvPr/>
          </p:nvSpPr>
          <p:spPr>
            <a:xfrm>
              <a:off x="3465052" y="3208528"/>
              <a:ext cx="288032" cy="288032"/>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grpSp>
      <p:sp>
        <p:nvSpPr>
          <p:cNvPr id="73" name="正方形/長方形 72"/>
          <p:cNvSpPr/>
          <p:nvPr/>
        </p:nvSpPr>
        <p:spPr>
          <a:xfrm>
            <a:off x="5193284" y="4759847"/>
            <a:ext cx="288032" cy="288032"/>
          </a:xfrm>
          <a:prstGeom prst="rect">
            <a:avLst/>
          </a:prstGeom>
          <a:solidFill>
            <a:srgbClr val="F9B67F"/>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74" name="正方形/長方形 73"/>
          <p:cNvSpPr/>
          <p:nvPr/>
        </p:nvSpPr>
        <p:spPr>
          <a:xfrm>
            <a:off x="5481316" y="4759847"/>
            <a:ext cx="288032" cy="288032"/>
          </a:xfrm>
          <a:prstGeom prst="rect">
            <a:avLst/>
          </a:prstGeom>
          <a:solidFill>
            <a:schemeClr val="bg1"/>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5" name="正方形/長方形 74"/>
          <p:cNvSpPr/>
          <p:nvPr/>
        </p:nvSpPr>
        <p:spPr>
          <a:xfrm>
            <a:off x="5769348" y="4759847"/>
            <a:ext cx="288032" cy="288032"/>
          </a:xfrm>
          <a:prstGeom prst="rect">
            <a:avLst/>
          </a:prstGeom>
          <a:solidFill>
            <a:schemeClr val="bg1"/>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6" name="正方形/長方形 75"/>
          <p:cNvSpPr/>
          <p:nvPr/>
        </p:nvSpPr>
        <p:spPr>
          <a:xfrm>
            <a:off x="6057380" y="4759847"/>
            <a:ext cx="288032" cy="288032"/>
          </a:xfrm>
          <a:prstGeom prst="rect">
            <a:avLst/>
          </a:prstGeom>
          <a:ln>
            <a:solidFill>
              <a:schemeClr val="accent6"/>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77" name="正方形/長方形 76"/>
          <p:cNvSpPr/>
          <p:nvPr/>
        </p:nvSpPr>
        <p:spPr>
          <a:xfrm>
            <a:off x="6345412" y="4759847"/>
            <a:ext cx="288032" cy="288032"/>
          </a:xfrm>
          <a:prstGeom prst="rect">
            <a:avLst/>
          </a:prstGeom>
          <a:solidFill>
            <a:schemeClr val="bg1"/>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8" name="正方形/長方形 77"/>
          <p:cNvSpPr/>
          <p:nvPr/>
        </p:nvSpPr>
        <p:spPr>
          <a:xfrm>
            <a:off x="6633444" y="4759847"/>
            <a:ext cx="288032" cy="288032"/>
          </a:xfrm>
          <a:prstGeom prst="rect">
            <a:avLst/>
          </a:prstGeom>
          <a:ln>
            <a:solidFill>
              <a:schemeClr val="accent6"/>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79" name="正方形/長方形 78"/>
          <p:cNvSpPr/>
          <p:nvPr/>
        </p:nvSpPr>
        <p:spPr>
          <a:xfrm>
            <a:off x="6921476" y="4759847"/>
            <a:ext cx="288032" cy="288032"/>
          </a:xfrm>
          <a:prstGeom prst="rect">
            <a:avLst/>
          </a:prstGeom>
          <a:solidFill>
            <a:schemeClr val="bg1"/>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0" name="正方形/長方形 79"/>
          <p:cNvSpPr/>
          <p:nvPr/>
        </p:nvSpPr>
        <p:spPr>
          <a:xfrm>
            <a:off x="7209508" y="4759847"/>
            <a:ext cx="288032" cy="288032"/>
          </a:xfrm>
          <a:prstGeom prst="rect">
            <a:avLst/>
          </a:prstGeom>
          <a:solidFill>
            <a:schemeClr val="bg1"/>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1" name="正方形/長方形 80"/>
          <p:cNvSpPr/>
          <p:nvPr/>
        </p:nvSpPr>
        <p:spPr>
          <a:xfrm>
            <a:off x="7497540" y="4759847"/>
            <a:ext cx="288032" cy="288032"/>
          </a:xfrm>
          <a:prstGeom prst="rect">
            <a:avLst/>
          </a:prstGeom>
          <a:solidFill>
            <a:schemeClr val="bg1"/>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2" name="テキスト ボックス 81"/>
          <p:cNvSpPr txBox="1"/>
          <p:nvPr/>
        </p:nvSpPr>
        <p:spPr>
          <a:xfrm>
            <a:off x="8136000" y="2708457"/>
            <a:ext cx="889987" cy="646331"/>
          </a:xfrm>
          <a:prstGeom prst="rect">
            <a:avLst/>
          </a:prstGeom>
          <a:noFill/>
          <a:ln>
            <a:noFill/>
            <a:prstDash val="sysDot"/>
          </a:ln>
        </p:spPr>
        <p:txBody>
          <a:bodyPr wrap="none" rtlCol="0">
            <a:spAutoFit/>
          </a:bodyPr>
          <a:lstStyle/>
          <a:p>
            <a:pPr algn="ctr"/>
            <a:r>
              <a:rPr kumimoji="1" lang="ja-JP" altLang="en-US" dirty="0" smtClean="0">
                <a:latin typeface="Noto Sans CJK JP Regular" pitchFamily="34" charset="-128"/>
                <a:ea typeface="Noto Sans CJK JP Regular" pitchFamily="34" charset="-128"/>
              </a:rPr>
              <a:t>ホスト</a:t>
            </a:r>
            <a:endParaRPr kumimoji="1" lang="en-US" altLang="ja-JP" dirty="0" smtClean="0">
              <a:latin typeface="Noto Sans CJK JP Regular" pitchFamily="34" charset="-128"/>
              <a:ea typeface="Noto Sans CJK JP Regular" pitchFamily="34" charset="-128"/>
            </a:endParaRPr>
          </a:p>
          <a:p>
            <a:pPr algn="ctr"/>
            <a:r>
              <a:rPr kumimoji="1" lang="en-US" altLang="ja-JP" dirty="0" smtClean="0">
                <a:latin typeface="Noto Sans CJK JP Regular" pitchFamily="34" charset="-128"/>
                <a:ea typeface="Noto Sans CJK JP Regular" pitchFamily="34" charset="-128"/>
              </a:rPr>
              <a:t>VM2</a:t>
            </a:r>
            <a:endParaRPr kumimoji="1" lang="ja-JP" altLang="en-US" dirty="0" smtClean="0">
              <a:latin typeface="Noto Sans CJK JP Regular" pitchFamily="34" charset="-128"/>
              <a:ea typeface="Noto Sans CJK JP Regular" pitchFamily="34" charset="-128"/>
            </a:endParaRPr>
          </a:p>
        </p:txBody>
      </p:sp>
      <p:sp>
        <p:nvSpPr>
          <p:cNvPr id="83" name="フリーフォーム 82"/>
          <p:cNvSpPr/>
          <p:nvPr/>
        </p:nvSpPr>
        <p:spPr>
          <a:xfrm>
            <a:off x="7503886" y="4223657"/>
            <a:ext cx="912100" cy="1436914"/>
          </a:xfrm>
          <a:custGeom>
            <a:avLst/>
            <a:gdLst>
              <a:gd name="connsiteX0" fmla="*/ 595085 w 912100"/>
              <a:gd name="connsiteY0" fmla="*/ 0 h 1436914"/>
              <a:gd name="connsiteX1" fmla="*/ 885371 w 912100"/>
              <a:gd name="connsiteY1" fmla="*/ 914400 h 1436914"/>
              <a:gd name="connsiteX2" fmla="*/ 0 w 912100"/>
              <a:gd name="connsiteY2" fmla="*/ 1436914 h 1436914"/>
            </a:gdLst>
            <a:ahLst/>
            <a:cxnLst>
              <a:cxn ang="0">
                <a:pos x="connsiteX0" y="connsiteY0"/>
              </a:cxn>
              <a:cxn ang="0">
                <a:pos x="connsiteX1" y="connsiteY1"/>
              </a:cxn>
              <a:cxn ang="0">
                <a:pos x="connsiteX2" y="connsiteY2"/>
              </a:cxn>
            </a:cxnLst>
            <a:rect l="l" t="t" r="r" b="b"/>
            <a:pathLst>
              <a:path w="912100" h="1436914">
                <a:moveTo>
                  <a:pt x="595085" y="0"/>
                </a:moveTo>
                <a:cubicBezTo>
                  <a:pt x="789818" y="337457"/>
                  <a:pt x="984552" y="674914"/>
                  <a:pt x="885371" y="914400"/>
                </a:cubicBezTo>
                <a:cubicBezTo>
                  <a:pt x="786190" y="1153886"/>
                  <a:pt x="393095" y="1295400"/>
                  <a:pt x="0" y="1436914"/>
                </a:cubicBezTo>
              </a:path>
            </a:pathLst>
          </a:custGeom>
          <a:ln>
            <a:tailEnd type="arrow"/>
          </a:ln>
        </p:spPr>
        <p:style>
          <a:lnRef idx="3">
            <a:schemeClr val="accent6"/>
          </a:lnRef>
          <a:fillRef idx="0">
            <a:schemeClr val="accent6"/>
          </a:fillRef>
          <a:effectRef idx="2">
            <a:schemeClr val="accent6"/>
          </a:effectRef>
          <a:fontRef idx="minor">
            <a:schemeClr val="tx1"/>
          </a:fontRef>
        </p:style>
        <p:txBody>
          <a:bodyPr rtlCol="0" anchor="ctr"/>
          <a:lstStyle/>
          <a:p>
            <a:pPr algn="ctr"/>
            <a:endParaRPr kumimoji="1" lang="ja-JP" altLang="en-US"/>
          </a:p>
        </p:txBody>
      </p:sp>
      <p:sp>
        <p:nvSpPr>
          <p:cNvPr id="84" name="フリーフォーム 83"/>
          <p:cNvSpPr/>
          <p:nvPr/>
        </p:nvSpPr>
        <p:spPr>
          <a:xfrm>
            <a:off x="130629" y="4238171"/>
            <a:ext cx="1349828" cy="1393372"/>
          </a:xfrm>
          <a:custGeom>
            <a:avLst/>
            <a:gdLst>
              <a:gd name="connsiteX0" fmla="*/ 1349828 w 1349828"/>
              <a:gd name="connsiteY0" fmla="*/ 0 h 1393372"/>
              <a:gd name="connsiteX1" fmla="*/ 0 w 1349828"/>
              <a:gd name="connsiteY1" fmla="*/ 0 h 1393372"/>
              <a:gd name="connsiteX2" fmla="*/ 14514 w 1349828"/>
              <a:gd name="connsiteY2" fmla="*/ 1393372 h 1393372"/>
              <a:gd name="connsiteX3" fmla="*/ 1161142 w 1349828"/>
              <a:gd name="connsiteY3" fmla="*/ 1393372 h 1393372"/>
            </a:gdLst>
            <a:ahLst/>
            <a:cxnLst>
              <a:cxn ang="0">
                <a:pos x="connsiteX0" y="connsiteY0"/>
              </a:cxn>
              <a:cxn ang="0">
                <a:pos x="connsiteX1" y="connsiteY1"/>
              </a:cxn>
              <a:cxn ang="0">
                <a:pos x="connsiteX2" y="connsiteY2"/>
              </a:cxn>
              <a:cxn ang="0">
                <a:pos x="connsiteX3" y="connsiteY3"/>
              </a:cxn>
            </a:cxnLst>
            <a:rect l="l" t="t" r="r" b="b"/>
            <a:pathLst>
              <a:path w="1349828" h="1393372">
                <a:moveTo>
                  <a:pt x="1349828" y="0"/>
                </a:moveTo>
                <a:lnTo>
                  <a:pt x="0" y="0"/>
                </a:lnTo>
                <a:lnTo>
                  <a:pt x="14514" y="1393372"/>
                </a:lnTo>
                <a:lnTo>
                  <a:pt x="1161142" y="1393372"/>
                </a:lnTo>
              </a:path>
            </a:pathLst>
          </a:custGeom>
          <a:ln>
            <a:tailEnd type="arrow"/>
          </a:ln>
        </p:spPr>
        <p:style>
          <a:lnRef idx="3">
            <a:schemeClr val="accent1"/>
          </a:lnRef>
          <a:fillRef idx="0">
            <a:schemeClr val="accent1"/>
          </a:fillRef>
          <a:effectRef idx="2">
            <a:schemeClr val="accent1"/>
          </a:effectRef>
          <a:fontRef idx="minor">
            <a:schemeClr val="tx1"/>
          </a:fontRef>
        </p:style>
        <p:txBody>
          <a:bodyPr rtlCol="0" anchor="ctr"/>
          <a:lstStyle/>
          <a:p>
            <a:pPr algn="ctr"/>
            <a:endParaRPr kumimoji="1" lang="ja-JP" altLang="en-US"/>
          </a:p>
        </p:txBody>
      </p:sp>
      <p:sp>
        <p:nvSpPr>
          <p:cNvPr id="5" name="テキスト ボックス 4"/>
          <p:cNvSpPr txBox="1"/>
          <p:nvPr/>
        </p:nvSpPr>
        <p:spPr>
          <a:xfrm>
            <a:off x="360000" y="5976000"/>
            <a:ext cx="1569660" cy="369332"/>
          </a:xfrm>
          <a:prstGeom prst="rect">
            <a:avLst/>
          </a:prstGeom>
          <a:noFill/>
          <a:ln>
            <a:noFill/>
            <a:prstDash val="sysDot"/>
          </a:ln>
        </p:spPr>
        <p:txBody>
          <a:bodyPr wrap="none" rtlCol="0">
            <a:spAutoFit/>
          </a:bodyPr>
          <a:lstStyle/>
          <a:p>
            <a:r>
              <a:rPr kumimoji="1" lang="ja-JP" altLang="en-US" dirty="0" smtClean="0">
                <a:latin typeface="Noto Sans CJK JP Regular" pitchFamily="34" charset="-128"/>
                <a:ea typeface="Noto Sans CJK JP Regular" pitchFamily="34" charset="-128"/>
              </a:rPr>
              <a:t>マシンメモリ</a:t>
            </a:r>
          </a:p>
        </p:txBody>
      </p:sp>
    </p:spTree>
    <p:extLst>
      <p:ext uri="{BB962C8B-B14F-4D97-AF65-F5344CB8AC3E}">
        <p14:creationId xmlns:p14="http://schemas.microsoft.com/office/powerpoint/2010/main" val="3162395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軽量</a:t>
            </a:r>
            <a:r>
              <a:rPr lang="ja-JP" altLang="en-US" dirty="0" smtClean="0"/>
              <a:t>な</a:t>
            </a:r>
            <a:r>
              <a:rPr lang="en-US" altLang="ja-JP" dirty="0"/>
              <a:t>VM</a:t>
            </a:r>
            <a:r>
              <a:rPr kumimoji="1" lang="ja-JP" altLang="en-US" dirty="0" smtClean="0"/>
              <a:t>マイグレーションの実装</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a:t>ゲスト</a:t>
            </a:r>
            <a:r>
              <a:rPr lang="ja-JP" altLang="en-US" dirty="0" smtClean="0"/>
              <a:t>管理</a:t>
            </a:r>
            <a:r>
              <a:rPr lang="en-US" altLang="ja-JP" dirty="0" smtClean="0"/>
              <a:t>VM</a:t>
            </a:r>
            <a:r>
              <a:rPr lang="ja-JP" altLang="en-US" dirty="0" smtClean="0"/>
              <a:t>がホスト・ハイパーバイザ経由でゲスト</a:t>
            </a:r>
            <a:r>
              <a:rPr lang="en-US" altLang="ja-JP" dirty="0" smtClean="0"/>
              <a:t>VM</a:t>
            </a:r>
            <a:r>
              <a:rPr lang="ja-JP" altLang="en-US" dirty="0" smtClean="0"/>
              <a:t>のメモリイメージを転送</a:t>
            </a:r>
            <a:endParaRPr lang="en-US" altLang="ja-JP" dirty="0" smtClean="0"/>
          </a:p>
          <a:p>
            <a:pPr lvl="1"/>
            <a:r>
              <a:rPr lang="ja-JP" altLang="en-US" dirty="0" smtClean="0"/>
              <a:t>移送元：ゲスト</a:t>
            </a:r>
            <a:r>
              <a:rPr lang="en-US" altLang="ja-JP" dirty="0" smtClean="0"/>
              <a:t>VM</a:t>
            </a:r>
            <a:r>
              <a:rPr lang="ja-JP" altLang="en-US" dirty="0" smtClean="0"/>
              <a:t>のメモリ情報を登録</a:t>
            </a:r>
            <a:endParaRPr lang="en-US" altLang="ja-JP" dirty="0" smtClean="0"/>
          </a:p>
          <a:p>
            <a:pPr lvl="1"/>
            <a:r>
              <a:rPr lang="ja-JP" altLang="en-US" dirty="0" smtClean="0"/>
              <a:t>移送先：ゲスト</a:t>
            </a:r>
            <a:r>
              <a:rPr lang="en-US" altLang="ja-JP" dirty="0" smtClean="0"/>
              <a:t>VM</a:t>
            </a:r>
            <a:r>
              <a:rPr lang="ja-JP" altLang="en-US" dirty="0" smtClean="0"/>
              <a:t>にメモリを割り当て、登録</a:t>
            </a:r>
            <a:endParaRPr lang="en-US" altLang="ja-JP" dirty="0" smtClean="0"/>
          </a:p>
          <a:p>
            <a:pPr lvl="1"/>
            <a:r>
              <a:rPr lang="ja-JP" altLang="en-US" dirty="0"/>
              <a:t>登録</a:t>
            </a:r>
            <a:r>
              <a:rPr lang="ja-JP" altLang="en-US" dirty="0" smtClean="0"/>
              <a:t>された</a:t>
            </a:r>
            <a:r>
              <a:rPr lang="ja-JP" altLang="en-US" dirty="0"/>
              <a:t>メモリ間</a:t>
            </a:r>
            <a:r>
              <a:rPr lang="ja-JP" altLang="en-US" dirty="0" smtClean="0"/>
              <a:t>でコピー</a:t>
            </a:r>
          </a:p>
        </p:txBody>
      </p:sp>
      <p:sp>
        <p:nvSpPr>
          <p:cNvPr id="4" name="スライド番号プレースホルダー 3"/>
          <p:cNvSpPr>
            <a:spLocks noGrp="1"/>
          </p:cNvSpPr>
          <p:nvPr>
            <p:ph type="sldNum" sz="quarter" idx="12"/>
          </p:nvPr>
        </p:nvSpPr>
        <p:spPr/>
        <p:txBody>
          <a:bodyPr/>
          <a:lstStyle/>
          <a:p>
            <a:fld id="{F0F41436-DBAB-4DF8-B8A2-BCE453D1D87F}" type="slidenum">
              <a:rPr lang="ja-JP" altLang="en-US" smtClean="0"/>
              <a:pPr/>
              <a:t>14</a:t>
            </a:fld>
            <a:endParaRPr lang="ja-JP" altLang="en-US"/>
          </a:p>
        </p:txBody>
      </p:sp>
      <p:sp>
        <p:nvSpPr>
          <p:cNvPr id="54" name="正方形/長方形 53"/>
          <p:cNvSpPr/>
          <p:nvPr/>
        </p:nvSpPr>
        <p:spPr>
          <a:xfrm>
            <a:off x="1259632" y="4077072"/>
            <a:ext cx="3096000" cy="2016000"/>
          </a:xfrm>
          <a:prstGeom prst="rect">
            <a:avLst/>
          </a:prstGeom>
          <a:solidFill>
            <a:srgbClr val="FF937C">
              <a:alpha val="10000"/>
            </a:srgbClr>
          </a:solidFill>
          <a:ln w="9525" cap="flat" cmpd="sng" algn="ctr">
            <a:solidFill>
              <a:srgbClr val="BE4B48"/>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b="0" i="0" u="none" strike="noStrike" kern="0" cap="none" spc="0" normalizeH="0" baseline="0" noProof="0" smtClean="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p:txBody>
      </p:sp>
      <p:sp>
        <p:nvSpPr>
          <p:cNvPr id="55" name="テキスト ボックス 54"/>
          <p:cNvSpPr txBox="1"/>
          <p:nvPr/>
        </p:nvSpPr>
        <p:spPr>
          <a:xfrm>
            <a:off x="432000" y="4068000"/>
            <a:ext cx="889987" cy="646331"/>
          </a:xfrm>
          <a:prstGeom prst="rect">
            <a:avLst/>
          </a:prstGeom>
          <a:noFill/>
        </p:spPr>
        <p:txBody>
          <a:bodyPr wrap="none" rtlCol="0">
            <a:spAutoFit/>
          </a:bodyPr>
          <a:lstStyle/>
          <a:p>
            <a:pPr algn="ctr" fontAlgn="base">
              <a:spcBef>
                <a:spcPct val="0"/>
              </a:spcBef>
              <a:spcAft>
                <a:spcPct val="0"/>
              </a:spcAft>
            </a:pPr>
            <a:r>
              <a:rPr lang="ja-JP" altLang="en-US" dirty="0" smtClean="0">
                <a:solidFill>
                  <a:srgbClr val="000000">
                    <a:lumMod val="85000"/>
                    <a:lumOff val="15000"/>
                  </a:srgbClr>
                </a:solidFill>
                <a:latin typeface="Noto Sans CJK JP DemiLight" pitchFamily="34" charset="-128"/>
                <a:ea typeface="Noto Sans CJK JP DemiLight" pitchFamily="34" charset="-128"/>
                <a:cs typeface="MigMix 1P" panose="020B0502020203020207" pitchFamily="50" charset="-128"/>
              </a:rPr>
              <a:t>ホスト</a:t>
            </a:r>
            <a:endParaRPr lang="en-US" altLang="ja-JP" dirty="0" smtClean="0">
              <a:solidFill>
                <a:srgbClr val="000000">
                  <a:lumMod val="85000"/>
                  <a:lumOff val="15000"/>
                </a:srgbClr>
              </a:solidFill>
              <a:latin typeface="Noto Sans CJK JP DemiLight" pitchFamily="34" charset="-128"/>
              <a:ea typeface="Noto Sans CJK JP DemiLight" pitchFamily="34" charset="-128"/>
              <a:cs typeface="MigMix 1P" panose="020B0502020203020207" pitchFamily="50" charset="-128"/>
            </a:endParaRPr>
          </a:p>
          <a:p>
            <a:pPr algn="ctr" fontAlgn="base">
              <a:spcBef>
                <a:spcPct val="0"/>
              </a:spcBef>
              <a:spcAft>
                <a:spcPct val="0"/>
              </a:spcAft>
            </a:pPr>
            <a:r>
              <a:rPr lang="en-US" altLang="ja-JP" dirty="0" smtClean="0">
                <a:solidFill>
                  <a:srgbClr val="000000">
                    <a:lumMod val="85000"/>
                    <a:lumOff val="15000"/>
                  </a:srgbClr>
                </a:solidFill>
                <a:latin typeface="Noto Sans CJK JP DemiLight" pitchFamily="34" charset="-128"/>
                <a:ea typeface="Noto Sans CJK JP DemiLight" pitchFamily="34" charset="-128"/>
                <a:cs typeface="MigMix 1P" panose="020B0502020203020207" pitchFamily="50" charset="-128"/>
              </a:rPr>
              <a:t>VM1</a:t>
            </a:r>
            <a:endParaRPr lang="ja-JP" altLang="en-US" dirty="0">
              <a:solidFill>
                <a:srgbClr val="000000">
                  <a:lumMod val="85000"/>
                  <a:lumOff val="15000"/>
                </a:srgbClr>
              </a:solidFill>
              <a:latin typeface="Noto Sans CJK JP DemiLight" pitchFamily="34" charset="-128"/>
              <a:ea typeface="Noto Sans CJK JP DemiLight" pitchFamily="34" charset="-128"/>
              <a:cs typeface="MigMix 1P" panose="020B0502020203020207" pitchFamily="50" charset="-128"/>
            </a:endParaRPr>
          </a:p>
        </p:txBody>
      </p:sp>
      <p:sp>
        <p:nvSpPr>
          <p:cNvPr id="56" name="正方形/長方形 2"/>
          <p:cNvSpPr/>
          <p:nvPr/>
        </p:nvSpPr>
        <p:spPr>
          <a:xfrm>
            <a:off x="2820438" y="4202044"/>
            <a:ext cx="1368000" cy="1368000"/>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fontAlgn="base">
              <a:spcBef>
                <a:spcPct val="0"/>
              </a:spcBef>
              <a:spcAft>
                <a:spcPct val="0"/>
              </a:spcAft>
            </a:pPr>
            <a:r>
              <a:rPr kumimoji="0" lang="ja-JP" altLang="en-US" kern="0" dirty="0" smtClean="0">
                <a:solidFill>
                  <a:schemeClr val="tx1"/>
                </a:solidFill>
                <a:latin typeface="Noto Sans CJK JP DemiLight" pitchFamily="34" charset="-128"/>
                <a:ea typeface="Noto Sans CJK JP DemiLight" pitchFamily="34" charset="-128"/>
                <a:cs typeface="MigMix 1P" panose="020B0502020203020207" pitchFamily="50" charset="-128"/>
              </a:rPr>
              <a:t>移送元</a:t>
            </a:r>
            <a:endParaRPr kumimoji="0" lang="en-US" altLang="ja-JP" kern="0" dirty="0" smtClean="0">
              <a:solidFill>
                <a:schemeClr val="tx1"/>
              </a:solidFill>
              <a:latin typeface="Noto Sans CJK JP DemiLight" pitchFamily="34" charset="-128"/>
              <a:ea typeface="Noto Sans CJK JP DemiLight" pitchFamily="34" charset="-128"/>
              <a:cs typeface="MigMix 1P" panose="020B0502020203020207" pitchFamily="50" charset="-128"/>
            </a:endParaRPr>
          </a:p>
          <a:p>
            <a:pPr algn="ctr" fontAlgn="base">
              <a:spcBef>
                <a:spcPct val="0"/>
              </a:spcBef>
              <a:spcAft>
                <a:spcPct val="0"/>
              </a:spcAft>
            </a:pPr>
            <a:r>
              <a:rPr kumimoji="0" lang="ja-JP" altLang="en-US" kern="0" dirty="0" smtClean="0">
                <a:solidFill>
                  <a:schemeClr val="tx1"/>
                </a:solidFill>
                <a:latin typeface="Noto Sans CJK JP DemiLight" pitchFamily="34" charset="-128"/>
                <a:ea typeface="Noto Sans CJK JP DemiLight" pitchFamily="34" charset="-128"/>
                <a:cs typeface="MigMix 1P" panose="020B0502020203020207" pitchFamily="50" charset="-128"/>
              </a:rPr>
              <a:t>ゲスト</a:t>
            </a:r>
            <a:endParaRPr kumimoji="0" lang="en-US" altLang="ja-JP" kern="0" dirty="0" smtClean="0">
              <a:solidFill>
                <a:schemeClr val="tx1"/>
              </a:solidFill>
              <a:latin typeface="Noto Sans CJK JP DemiLight" pitchFamily="34" charset="-128"/>
              <a:ea typeface="Noto Sans CJK JP DemiLight" pitchFamily="34" charset="-128"/>
              <a:cs typeface="MigMix 1P" panose="020B0502020203020207" pitchFamily="50" charset="-128"/>
            </a:endParaRPr>
          </a:p>
          <a:p>
            <a:pPr algn="ctr" fontAlgn="base">
              <a:spcBef>
                <a:spcPct val="0"/>
              </a:spcBef>
              <a:spcAft>
                <a:spcPct val="0"/>
              </a:spcAft>
            </a:pPr>
            <a:r>
              <a:rPr kumimoji="0" lang="ja-JP" altLang="en-US" kern="0" dirty="0" smtClean="0">
                <a:solidFill>
                  <a:schemeClr val="tx1"/>
                </a:solidFill>
                <a:latin typeface="Noto Sans CJK JP DemiLight" pitchFamily="34" charset="-128"/>
                <a:ea typeface="Noto Sans CJK JP DemiLight" pitchFamily="34" charset="-128"/>
                <a:cs typeface="MigMix 1P" panose="020B0502020203020207" pitchFamily="50" charset="-128"/>
              </a:rPr>
              <a:t>管理</a:t>
            </a:r>
            <a:r>
              <a:rPr kumimoji="0" lang="en-US" altLang="ja-JP" kern="0" dirty="0" smtClean="0">
                <a:solidFill>
                  <a:schemeClr val="tx1"/>
                </a:solidFill>
                <a:latin typeface="Noto Sans CJK JP DemiLight" pitchFamily="34" charset="-128"/>
                <a:ea typeface="Noto Sans CJK JP DemiLight" pitchFamily="34" charset="-128"/>
                <a:cs typeface="MigMix 1P" panose="020B0502020203020207" pitchFamily="50" charset="-128"/>
              </a:rPr>
              <a:t>VM</a:t>
            </a:r>
          </a:p>
          <a:p>
            <a:pPr algn="ctr" fontAlgn="base">
              <a:spcBef>
                <a:spcPct val="0"/>
              </a:spcBef>
              <a:spcAft>
                <a:spcPct val="0"/>
              </a:spcAft>
            </a:pPr>
            <a:endParaRPr kumimoji="0" lang="en-US" altLang="ja-JP" kern="0" dirty="0">
              <a:solidFill>
                <a:schemeClr val="tx1"/>
              </a:solidFill>
              <a:latin typeface="Noto Sans CJK JP DemiLight" pitchFamily="34" charset="-128"/>
              <a:ea typeface="Noto Sans CJK JP DemiLight" pitchFamily="34" charset="-128"/>
              <a:cs typeface="MigMix 1P" panose="020B0502020203020207" pitchFamily="50" charset="-128"/>
            </a:endParaRPr>
          </a:p>
        </p:txBody>
      </p:sp>
      <p:grpSp>
        <p:nvGrpSpPr>
          <p:cNvPr id="57" name="グループ化 56"/>
          <p:cNvGrpSpPr/>
          <p:nvPr/>
        </p:nvGrpSpPr>
        <p:grpSpPr>
          <a:xfrm>
            <a:off x="1524294" y="4202044"/>
            <a:ext cx="1116000" cy="1368000"/>
            <a:chOff x="359404" y="4469178"/>
            <a:chExt cx="1116000" cy="1368000"/>
          </a:xfrm>
        </p:grpSpPr>
        <p:sp>
          <p:nvSpPr>
            <p:cNvPr id="58" name="正方形/長方形 2"/>
            <p:cNvSpPr/>
            <p:nvPr/>
          </p:nvSpPr>
          <p:spPr>
            <a:xfrm>
              <a:off x="359404" y="4469178"/>
              <a:ext cx="1116000" cy="1368000"/>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fontAlgn="base">
                <a:spcBef>
                  <a:spcPct val="0"/>
                </a:spcBef>
                <a:spcAft>
                  <a:spcPct val="0"/>
                </a:spcAft>
              </a:pPr>
              <a:r>
                <a:rPr kumimoji="0" lang="ja-JP" altLang="en-US" kern="0" dirty="0" smtClean="0">
                  <a:solidFill>
                    <a:schemeClr val="tx1"/>
                  </a:solidFill>
                  <a:latin typeface="Noto Sans CJK JP DemiLight" pitchFamily="34" charset="-128"/>
                  <a:ea typeface="Noto Sans CJK JP DemiLight" pitchFamily="34" charset="-128"/>
                  <a:cs typeface="MigMix 1P" panose="020B0502020203020207" pitchFamily="50" charset="-128"/>
                </a:rPr>
                <a:t>ゲスト</a:t>
              </a:r>
              <a:r>
                <a:rPr kumimoji="0" lang="en-US" altLang="ja-JP" kern="0" dirty="0">
                  <a:solidFill>
                    <a:schemeClr val="tx1"/>
                  </a:solidFill>
                  <a:latin typeface="Noto Sans CJK JP DemiLight" pitchFamily="34" charset="-128"/>
                  <a:ea typeface="Noto Sans CJK JP DemiLight" pitchFamily="34" charset="-128"/>
                  <a:cs typeface="MigMix 1P" panose="020B0502020203020207" pitchFamily="50" charset="-128"/>
                </a:rPr>
                <a:t>VM</a:t>
              </a:r>
            </a:p>
            <a:p>
              <a:pPr algn="ctr" fontAlgn="base">
                <a:spcBef>
                  <a:spcPct val="0"/>
                </a:spcBef>
                <a:spcAft>
                  <a:spcPct val="0"/>
                </a:spcAft>
              </a:pPr>
              <a:endParaRPr kumimoji="0" lang="en-US" altLang="ja-JP" kern="0" dirty="0" smtClean="0">
                <a:solidFill>
                  <a:schemeClr val="tx1"/>
                </a:solidFill>
                <a:latin typeface="Noto Sans CJK JP DemiLight" pitchFamily="34" charset="-128"/>
                <a:ea typeface="Noto Sans CJK JP DemiLight" pitchFamily="34" charset="-128"/>
                <a:cs typeface="MigMix 1P" panose="020B0502020203020207" pitchFamily="50" charset="-128"/>
              </a:endParaRPr>
            </a:p>
            <a:p>
              <a:pPr algn="ctr" fontAlgn="base">
                <a:spcBef>
                  <a:spcPct val="0"/>
                </a:spcBef>
                <a:spcAft>
                  <a:spcPct val="0"/>
                </a:spcAft>
              </a:pPr>
              <a:endParaRPr kumimoji="0" lang="ja-JP" altLang="en-US" kern="0" dirty="0">
                <a:solidFill>
                  <a:schemeClr val="tx1"/>
                </a:solidFill>
                <a:latin typeface="Noto Sans CJK JP DemiLight" pitchFamily="34" charset="-128"/>
                <a:ea typeface="Noto Sans CJK JP DemiLight" pitchFamily="34" charset="-128"/>
                <a:cs typeface="MigMix 1P" panose="020B0502020203020207" pitchFamily="50" charset="-128"/>
              </a:endParaRPr>
            </a:p>
          </p:txBody>
        </p:sp>
        <p:sp>
          <p:nvSpPr>
            <p:cNvPr id="59" name="テキスト ボックス 58"/>
            <p:cNvSpPr txBox="1"/>
            <p:nvPr/>
          </p:nvSpPr>
          <p:spPr>
            <a:xfrm>
              <a:off x="431412" y="5333274"/>
              <a:ext cx="911096" cy="401479"/>
            </a:xfrm>
            <a:prstGeom prst="snip1Rect">
              <a:avLst/>
            </a:prstGeom>
            <a:ln/>
          </p:spPr>
          <p:style>
            <a:lnRef idx="0">
              <a:schemeClr val="accent2"/>
            </a:lnRef>
            <a:fillRef idx="3">
              <a:schemeClr val="accent2"/>
            </a:fillRef>
            <a:effectRef idx="3">
              <a:schemeClr val="accent2"/>
            </a:effectRef>
            <a:fontRef idx="minor">
              <a:schemeClr val="lt1"/>
            </a:fontRef>
          </p:style>
          <p:txBody>
            <a:bodyPr wrap="none" rtlCol="0">
              <a:spAutoFit/>
            </a:bodyPr>
            <a:lstStyle/>
            <a:p>
              <a:pPr fontAlgn="base">
                <a:spcBef>
                  <a:spcPct val="0"/>
                </a:spcBef>
                <a:spcAft>
                  <a:spcPct val="0"/>
                </a:spcAft>
              </a:pPr>
              <a:r>
                <a:rPr kumimoji="0" lang="ja-JP" altLang="en-US" kern="0" dirty="0">
                  <a:solidFill>
                    <a:schemeClr val="bg1"/>
                  </a:solidFill>
                  <a:latin typeface="Noto Sans CJK JP DemiLight" pitchFamily="34" charset="-128"/>
                  <a:ea typeface="Noto Sans CJK JP DemiLight" pitchFamily="34" charset="-128"/>
                  <a:cs typeface="MigMix 1P" panose="020B0502020203020207" pitchFamily="50" charset="-128"/>
                </a:rPr>
                <a:t>メモリ</a:t>
              </a:r>
            </a:p>
          </p:txBody>
        </p:sp>
      </p:grpSp>
      <p:sp>
        <p:nvSpPr>
          <p:cNvPr id="60" name="正方形/長方形 59"/>
          <p:cNvSpPr/>
          <p:nvPr/>
        </p:nvSpPr>
        <p:spPr>
          <a:xfrm>
            <a:off x="4860000" y="4096116"/>
            <a:ext cx="3096000" cy="2016000"/>
          </a:xfrm>
          <a:prstGeom prst="rect">
            <a:avLst/>
          </a:prstGeom>
          <a:solidFill>
            <a:srgbClr val="8FDEA0">
              <a:alpha val="10000"/>
            </a:srgbClr>
          </a:solidFill>
          <a:ln w="9525" cap="flat" cmpd="sng" algn="ctr">
            <a:solidFill>
              <a:srgbClr val="92D050"/>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b="0" i="0" u="none" strike="noStrike" kern="0" cap="none" spc="0" normalizeH="0" baseline="0" noProof="0" smtClean="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p:txBody>
      </p:sp>
      <p:sp>
        <p:nvSpPr>
          <p:cNvPr id="61" name="テキスト ボックス 60"/>
          <p:cNvSpPr txBox="1"/>
          <p:nvPr/>
        </p:nvSpPr>
        <p:spPr>
          <a:xfrm>
            <a:off x="7920000" y="4068000"/>
            <a:ext cx="889987" cy="646331"/>
          </a:xfrm>
          <a:prstGeom prst="rect">
            <a:avLst/>
          </a:prstGeom>
          <a:noFill/>
        </p:spPr>
        <p:txBody>
          <a:bodyPr wrap="none" rtlCol="0">
            <a:spAutoFit/>
          </a:bodyPr>
          <a:lstStyle/>
          <a:p>
            <a:pPr algn="ctr" fontAlgn="base">
              <a:spcBef>
                <a:spcPct val="0"/>
              </a:spcBef>
              <a:spcAft>
                <a:spcPct val="0"/>
              </a:spcAft>
            </a:pPr>
            <a:r>
              <a:rPr lang="ja-JP" altLang="en-US" dirty="0" smtClean="0">
                <a:solidFill>
                  <a:srgbClr val="000000">
                    <a:lumMod val="85000"/>
                    <a:lumOff val="15000"/>
                  </a:srgbClr>
                </a:solidFill>
                <a:latin typeface="Noto Sans CJK JP DemiLight" pitchFamily="34" charset="-128"/>
                <a:ea typeface="Noto Sans CJK JP DemiLight" pitchFamily="34" charset="-128"/>
                <a:cs typeface="MigMix 1P" panose="020B0502020203020207" pitchFamily="50" charset="-128"/>
              </a:rPr>
              <a:t>ホスト</a:t>
            </a:r>
            <a:endParaRPr lang="en-US" altLang="ja-JP" dirty="0" smtClean="0">
              <a:solidFill>
                <a:srgbClr val="000000">
                  <a:lumMod val="85000"/>
                  <a:lumOff val="15000"/>
                </a:srgbClr>
              </a:solidFill>
              <a:latin typeface="Noto Sans CJK JP DemiLight" pitchFamily="34" charset="-128"/>
              <a:ea typeface="Noto Sans CJK JP DemiLight" pitchFamily="34" charset="-128"/>
              <a:cs typeface="MigMix 1P" panose="020B0502020203020207" pitchFamily="50" charset="-128"/>
            </a:endParaRPr>
          </a:p>
          <a:p>
            <a:pPr algn="ctr" fontAlgn="base">
              <a:spcBef>
                <a:spcPct val="0"/>
              </a:spcBef>
              <a:spcAft>
                <a:spcPct val="0"/>
              </a:spcAft>
            </a:pPr>
            <a:r>
              <a:rPr lang="en-US" altLang="ja-JP" dirty="0" smtClean="0">
                <a:solidFill>
                  <a:srgbClr val="000000">
                    <a:lumMod val="85000"/>
                    <a:lumOff val="15000"/>
                  </a:srgbClr>
                </a:solidFill>
                <a:latin typeface="Noto Sans CJK JP DemiLight" pitchFamily="34" charset="-128"/>
                <a:ea typeface="Noto Sans CJK JP DemiLight" pitchFamily="34" charset="-128"/>
                <a:cs typeface="MigMix 1P" panose="020B0502020203020207" pitchFamily="50" charset="-128"/>
              </a:rPr>
              <a:t>VM2</a:t>
            </a:r>
          </a:p>
        </p:txBody>
      </p:sp>
      <p:sp>
        <p:nvSpPr>
          <p:cNvPr id="62" name="正方形/長方形 2"/>
          <p:cNvSpPr/>
          <p:nvPr/>
        </p:nvSpPr>
        <p:spPr>
          <a:xfrm>
            <a:off x="5016810" y="4201200"/>
            <a:ext cx="1368000" cy="1368000"/>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fontAlgn="base">
              <a:spcBef>
                <a:spcPct val="0"/>
              </a:spcBef>
              <a:spcAft>
                <a:spcPct val="0"/>
              </a:spcAft>
            </a:pPr>
            <a:r>
              <a:rPr kumimoji="0" lang="ja-JP" altLang="en-US" kern="0" dirty="0" smtClean="0">
                <a:solidFill>
                  <a:schemeClr val="tx1"/>
                </a:solidFill>
                <a:latin typeface="Noto Sans CJK JP DemiLight" pitchFamily="34" charset="-128"/>
                <a:ea typeface="Noto Sans CJK JP DemiLight" pitchFamily="34" charset="-128"/>
                <a:cs typeface="MigMix 1P" panose="020B0502020203020207" pitchFamily="50" charset="-128"/>
              </a:rPr>
              <a:t>移送先</a:t>
            </a:r>
            <a:endParaRPr kumimoji="0" lang="en-US" altLang="ja-JP" kern="0" dirty="0" smtClean="0">
              <a:solidFill>
                <a:schemeClr val="tx1"/>
              </a:solidFill>
              <a:latin typeface="Noto Sans CJK JP DemiLight" pitchFamily="34" charset="-128"/>
              <a:ea typeface="Noto Sans CJK JP DemiLight" pitchFamily="34" charset="-128"/>
              <a:cs typeface="MigMix 1P" panose="020B0502020203020207" pitchFamily="50" charset="-128"/>
            </a:endParaRPr>
          </a:p>
          <a:p>
            <a:pPr algn="ctr" fontAlgn="base">
              <a:spcBef>
                <a:spcPct val="0"/>
              </a:spcBef>
              <a:spcAft>
                <a:spcPct val="0"/>
              </a:spcAft>
            </a:pPr>
            <a:r>
              <a:rPr kumimoji="0" lang="ja-JP" altLang="en-US" kern="0" dirty="0" smtClean="0">
                <a:solidFill>
                  <a:schemeClr val="tx1"/>
                </a:solidFill>
                <a:latin typeface="Noto Sans CJK JP DemiLight" pitchFamily="34" charset="-128"/>
                <a:ea typeface="Noto Sans CJK JP DemiLight" pitchFamily="34" charset="-128"/>
                <a:cs typeface="MigMix 1P" panose="020B0502020203020207" pitchFamily="50" charset="-128"/>
              </a:rPr>
              <a:t>ゲスト</a:t>
            </a:r>
            <a:endParaRPr kumimoji="0" lang="en-US" altLang="ja-JP" kern="0" dirty="0" smtClean="0">
              <a:solidFill>
                <a:schemeClr val="tx1"/>
              </a:solidFill>
              <a:latin typeface="Noto Sans CJK JP DemiLight" pitchFamily="34" charset="-128"/>
              <a:ea typeface="Noto Sans CJK JP DemiLight" pitchFamily="34" charset="-128"/>
              <a:cs typeface="MigMix 1P" panose="020B0502020203020207" pitchFamily="50" charset="-128"/>
            </a:endParaRPr>
          </a:p>
          <a:p>
            <a:pPr algn="ctr" fontAlgn="base">
              <a:spcBef>
                <a:spcPct val="0"/>
              </a:spcBef>
              <a:spcAft>
                <a:spcPct val="0"/>
              </a:spcAft>
            </a:pPr>
            <a:r>
              <a:rPr kumimoji="0" lang="ja-JP" altLang="en-US" kern="0" dirty="0" smtClean="0">
                <a:solidFill>
                  <a:schemeClr val="tx1"/>
                </a:solidFill>
                <a:latin typeface="Noto Sans CJK JP DemiLight" pitchFamily="34" charset="-128"/>
                <a:ea typeface="Noto Sans CJK JP DemiLight" pitchFamily="34" charset="-128"/>
                <a:cs typeface="MigMix 1P" panose="020B0502020203020207" pitchFamily="50" charset="-128"/>
              </a:rPr>
              <a:t>管理</a:t>
            </a:r>
            <a:r>
              <a:rPr kumimoji="0" lang="en-US" altLang="ja-JP" kern="0" dirty="0" smtClean="0">
                <a:solidFill>
                  <a:schemeClr val="tx1"/>
                </a:solidFill>
                <a:latin typeface="Noto Sans CJK JP DemiLight" pitchFamily="34" charset="-128"/>
                <a:ea typeface="Noto Sans CJK JP DemiLight" pitchFamily="34" charset="-128"/>
                <a:cs typeface="MigMix 1P" panose="020B0502020203020207" pitchFamily="50" charset="-128"/>
              </a:rPr>
              <a:t>VM</a:t>
            </a:r>
          </a:p>
          <a:p>
            <a:pPr algn="ctr" fontAlgn="base">
              <a:spcBef>
                <a:spcPct val="0"/>
              </a:spcBef>
              <a:spcAft>
                <a:spcPct val="0"/>
              </a:spcAft>
            </a:pPr>
            <a:endParaRPr kumimoji="0" lang="en-US" altLang="ja-JP" kern="0" dirty="0">
              <a:solidFill>
                <a:schemeClr val="tx1"/>
              </a:solidFill>
              <a:latin typeface="Noto Sans CJK JP DemiLight" pitchFamily="34" charset="-128"/>
              <a:ea typeface="Noto Sans CJK JP DemiLight" pitchFamily="34" charset="-128"/>
              <a:cs typeface="MigMix 1P" panose="020B0502020203020207" pitchFamily="50" charset="-128"/>
            </a:endParaRPr>
          </a:p>
        </p:txBody>
      </p:sp>
      <p:grpSp>
        <p:nvGrpSpPr>
          <p:cNvPr id="63" name="グループ化 62"/>
          <p:cNvGrpSpPr/>
          <p:nvPr/>
        </p:nvGrpSpPr>
        <p:grpSpPr>
          <a:xfrm>
            <a:off x="6673106" y="4201200"/>
            <a:ext cx="1116000" cy="1368000"/>
            <a:chOff x="3276000" y="4488206"/>
            <a:chExt cx="1116000" cy="1368000"/>
          </a:xfrm>
        </p:grpSpPr>
        <p:sp>
          <p:nvSpPr>
            <p:cNvPr id="64" name="正方形/長方形 2"/>
            <p:cNvSpPr/>
            <p:nvPr/>
          </p:nvSpPr>
          <p:spPr>
            <a:xfrm>
              <a:off x="3276000" y="4488206"/>
              <a:ext cx="1116000" cy="1368000"/>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fontAlgn="base">
                <a:spcBef>
                  <a:spcPct val="0"/>
                </a:spcBef>
                <a:spcAft>
                  <a:spcPct val="0"/>
                </a:spcAft>
              </a:pPr>
              <a:r>
                <a:rPr kumimoji="0" lang="ja-JP" altLang="en-US" kern="0" dirty="0" smtClean="0">
                  <a:solidFill>
                    <a:schemeClr val="tx1"/>
                  </a:solidFill>
                  <a:latin typeface="Noto Sans CJK JP DemiLight" pitchFamily="34" charset="-128"/>
                  <a:ea typeface="Noto Sans CJK JP DemiLight" pitchFamily="34" charset="-128"/>
                  <a:cs typeface="MigMix 1P" panose="020B0502020203020207" pitchFamily="50" charset="-128"/>
                </a:rPr>
                <a:t>ゲスト</a:t>
              </a:r>
              <a:r>
                <a:rPr kumimoji="0" lang="en-US" altLang="ja-JP" kern="0" dirty="0" smtClean="0">
                  <a:solidFill>
                    <a:schemeClr val="tx1"/>
                  </a:solidFill>
                  <a:latin typeface="Noto Sans CJK JP DemiLight" pitchFamily="34" charset="-128"/>
                  <a:ea typeface="Noto Sans CJK JP DemiLight" pitchFamily="34" charset="-128"/>
                  <a:cs typeface="MigMix 1P" panose="020B0502020203020207" pitchFamily="50" charset="-128"/>
                </a:rPr>
                <a:t>VM</a:t>
              </a:r>
              <a:endParaRPr kumimoji="0" lang="en-US" altLang="ja-JP" kern="0" dirty="0">
                <a:solidFill>
                  <a:schemeClr val="tx1"/>
                </a:solidFill>
                <a:latin typeface="Noto Sans CJK JP DemiLight" pitchFamily="34" charset="-128"/>
                <a:ea typeface="Noto Sans CJK JP DemiLight" pitchFamily="34" charset="-128"/>
                <a:cs typeface="MigMix 1P" panose="020B0502020203020207" pitchFamily="50" charset="-128"/>
              </a:endParaRPr>
            </a:p>
            <a:p>
              <a:pPr algn="ctr" fontAlgn="base">
                <a:spcBef>
                  <a:spcPct val="0"/>
                </a:spcBef>
                <a:spcAft>
                  <a:spcPct val="0"/>
                </a:spcAft>
              </a:pPr>
              <a:endParaRPr kumimoji="0" lang="en-US" altLang="ja-JP" kern="0" dirty="0" smtClean="0">
                <a:solidFill>
                  <a:schemeClr val="tx1"/>
                </a:solidFill>
                <a:latin typeface="Noto Sans CJK JP DemiLight" pitchFamily="34" charset="-128"/>
                <a:ea typeface="Noto Sans CJK JP DemiLight" pitchFamily="34" charset="-128"/>
                <a:cs typeface="MigMix 1P" panose="020B0502020203020207" pitchFamily="50" charset="-128"/>
              </a:endParaRPr>
            </a:p>
            <a:p>
              <a:pPr algn="ctr" fontAlgn="base">
                <a:spcBef>
                  <a:spcPct val="0"/>
                </a:spcBef>
                <a:spcAft>
                  <a:spcPct val="0"/>
                </a:spcAft>
              </a:pPr>
              <a:endParaRPr kumimoji="0" lang="ja-JP" altLang="en-US" kern="0" dirty="0">
                <a:solidFill>
                  <a:schemeClr val="tx1"/>
                </a:solidFill>
                <a:latin typeface="Noto Sans CJK JP DemiLight" pitchFamily="34" charset="-128"/>
                <a:ea typeface="Noto Sans CJK JP DemiLight" pitchFamily="34" charset="-128"/>
                <a:cs typeface="MigMix 1P" panose="020B0502020203020207" pitchFamily="50" charset="-128"/>
              </a:endParaRPr>
            </a:p>
          </p:txBody>
        </p:sp>
        <p:sp>
          <p:nvSpPr>
            <p:cNvPr id="65" name="テキスト ボックス 64"/>
            <p:cNvSpPr txBox="1"/>
            <p:nvPr/>
          </p:nvSpPr>
          <p:spPr>
            <a:xfrm>
              <a:off x="3378452" y="5367466"/>
              <a:ext cx="911096" cy="401479"/>
            </a:xfrm>
            <a:prstGeom prst="snip1Rect">
              <a:avLst/>
            </a:prstGeom>
            <a:ln/>
          </p:spPr>
          <p:style>
            <a:lnRef idx="0">
              <a:schemeClr val="accent3"/>
            </a:lnRef>
            <a:fillRef idx="3">
              <a:schemeClr val="accent3"/>
            </a:fillRef>
            <a:effectRef idx="3">
              <a:schemeClr val="accent3"/>
            </a:effectRef>
            <a:fontRef idx="minor">
              <a:schemeClr val="lt1"/>
            </a:fontRef>
          </p:style>
          <p:txBody>
            <a:bodyPr wrap="none" rtlCol="0">
              <a:spAutoFit/>
            </a:bodyPr>
            <a:lstStyle/>
            <a:p>
              <a:pPr fontAlgn="base">
                <a:spcBef>
                  <a:spcPct val="0"/>
                </a:spcBef>
                <a:spcAft>
                  <a:spcPct val="0"/>
                </a:spcAft>
              </a:pPr>
              <a:r>
                <a:rPr kumimoji="0" lang="ja-JP" altLang="en-US" kern="0" dirty="0">
                  <a:solidFill>
                    <a:schemeClr val="bg1"/>
                  </a:solidFill>
                  <a:latin typeface="Noto Sans CJK JP DemiLight" pitchFamily="34" charset="-128"/>
                  <a:ea typeface="Noto Sans CJK JP DemiLight" pitchFamily="34" charset="-128"/>
                  <a:cs typeface="MigMix 1P" panose="020B0502020203020207" pitchFamily="50" charset="-128"/>
                </a:rPr>
                <a:t>メモリ</a:t>
              </a:r>
            </a:p>
          </p:txBody>
        </p:sp>
      </p:grpSp>
      <p:sp>
        <p:nvSpPr>
          <p:cNvPr id="66" name="正方形/長方形 65"/>
          <p:cNvSpPr/>
          <p:nvPr/>
        </p:nvSpPr>
        <p:spPr>
          <a:xfrm>
            <a:off x="1643042" y="6444000"/>
            <a:ext cx="6312958" cy="360000"/>
          </a:xfrm>
          <a:prstGeom prst="rect">
            <a:avLst/>
          </a:prstGeom>
          <a:solidFill>
            <a:schemeClr val="tx1">
              <a:lumMod val="85000"/>
              <a:lumOff val="15000"/>
            </a:schemeClr>
          </a:solidFill>
        </p:spPr>
        <p:style>
          <a:lnRef idx="0">
            <a:schemeClr val="dk1"/>
          </a:lnRef>
          <a:fillRef idx="3">
            <a:schemeClr val="dk1"/>
          </a:fillRef>
          <a:effectRef idx="3">
            <a:schemeClr val="dk1"/>
          </a:effectRef>
          <a:fontRef idx="minor">
            <a:schemeClr val="lt1"/>
          </a:fontRef>
        </p:style>
        <p:txBody>
          <a:bodyPr rtlCol="0" anchor="ctr"/>
          <a:lstStyle/>
          <a:p>
            <a:pPr algn="ctr"/>
            <a:r>
              <a:rPr kumimoji="1" lang="ja-JP" altLang="en-US" dirty="0" smtClean="0">
                <a:latin typeface="Noto Sans CJK JP DemiLight" pitchFamily="34" charset="-128"/>
                <a:ea typeface="Noto Sans CJK JP DemiLight" pitchFamily="34" charset="-128"/>
              </a:rPr>
              <a:t>ホスト・ハイパーバイザ</a:t>
            </a:r>
            <a:endParaRPr kumimoji="1" lang="ja-JP" altLang="en-US" dirty="0">
              <a:latin typeface="Noto Sans CJK JP DemiLight" pitchFamily="34" charset="-128"/>
              <a:ea typeface="Noto Sans CJK JP DemiLight" pitchFamily="34" charset="-128"/>
            </a:endParaRPr>
          </a:p>
        </p:txBody>
      </p:sp>
      <p:sp>
        <p:nvSpPr>
          <p:cNvPr id="67" name="フリーフォーム 66"/>
          <p:cNvSpPr/>
          <p:nvPr/>
        </p:nvSpPr>
        <p:spPr>
          <a:xfrm flipH="1">
            <a:off x="2520000" y="5301208"/>
            <a:ext cx="1051560" cy="1143000"/>
          </a:xfrm>
          <a:custGeom>
            <a:avLst/>
            <a:gdLst>
              <a:gd name="connsiteX0" fmla="*/ 1051560 w 1051560"/>
              <a:gd name="connsiteY0" fmla="*/ 0 h 1143000"/>
              <a:gd name="connsiteX1" fmla="*/ 0 w 1051560"/>
              <a:gd name="connsiteY1" fmla="*/ 0 h 1143000"/>
              <a:gd name="connsiteX2" fmla="*/ 0 w 1051560"/>
              <a:gd name="connsiteY2" fmla="*/ 1143000 h 1143000"/>
            </a:gdLst>
            <a:ahLst/>
            <a:cxnLst>
              <a:cxn ang="0">
                <a:pos x="connsiteX0" y="connsiteY0"/>
              </a:cxn>
              <a:cxn ang="0">
                <a:pos x="connsiteX1" y="connsiteY1"/>
              </a:cxn>
              <a:cxn ang="0">
                <a:pos x="connsiteX2" y="connsiteY2"/>
              </a:cxn>
            </a:cxnLst>
            <a:rect l="l" t="t" r="r" b="b"/>
            <a:pathLst>
              <a:path w="1051560" h="1143000">
                <a:moveTo>
                  <a:pt x="1051560" y="0"/>
                </a:moveTo>
                <a:lnTo>
                  <a:pt x="0" y="0"/>
                </a:lnTo>
                <a:lnTo>
                  <a:pt x="0" y="1143000"/>
                </a:lnTo>
              </a:path>
            </a:pathLst>
          </a:custGeom>
          <a:noFill/>
          <a:ln w="38100">
            <a:solidFill>
              <a:schemeClr val="tx1"/>
            </a:solidFill>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正方形/長方形 67"/>
          <p:cNvSpPr/>
          <p:nvPr/>
        </p:nvSpPr>
        <p:spPr>
          <a:xfrm>
            <a:off x="1416442" y="5697072"/>
            <a:ext cx="2772296" cy="324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latin typeface="Noto Sans CJK JP DemiLight" pitchFamily="34" charset="-128"/>
                <a:ea typeface="Noto Sans CJK JP DemiLight" pitchFamily="34" charset="-128"/>
              </a:rPr>
              <a:t>ゲスト・ハイパーバイザ</a:t>
            </a:r>
            <a:endParaRPr kumimoji="1" lang="ja-JP" altLang="en-US" dirty="0">
              <a:latin typeface="Noto Sans CJK JP DemiLight" pitchFamily="34" charset="-128"/>
              <a:ea typeface="Noto Sans CJK JP DemiLight" pitchFamily="34" charset="-128"/>
            </a:endParaRPr>
          </a:p>
        </p:txBody>
      </p:sp>
      <p:sp>
        <p:nvSpPr>
          <p:cNvPr id="69" name="フリーフォーム 68"/>
          <p:cNvSpPr/>
          <p:nvPr/>
        </p:nvSpPr>
        <p:spPr>
          <a:xfrm>
            <a:off x="5724000" y="5328000"/>
            <a:ext cx="1051560" cy="1143000"/>
          </a:xfrm>
          <a:custGeom>
            <a:avLst/>
            <a:gdLst>
              <a:gd name="connsiteX0" fmla="*/ 1051560 w 1051560"/>
              <a:gd name="connsiteY0" fmla="*/ 0 h 1143000"/>
              <a:gd name="connsiteX1" fmla="*/ 0 w 1051560"/>
              <a:gd name="connsiteY1" fmla="*/ 0 h 1143000"/>
              <a:gd name="connsiteX2" fmla="*/ 0 w 1051560"/>
              <a:gd name="connsiteY2" fmla="*/ 1143000 h 1143000"/>
            </a:gdLst>
            <a:ahLst/>
            <a:cxnLst>
              <a:cxn ang="0">
                <a:pos x="connsiteX0" y="connsiteY0"/>
              </a:cxn>
              <a:cxn ang="0">
                <a:pos x="connsiteX1" y="connsiteY1"/>
              </a:cxn>
              <a:cxn ang="0">
                <a:pos x="connsiteX2" y="connsiteY2"/>
              </a:cxn>
            </a:cxnLst>
            <a:rect l="l" t="t" r="r" b="b"/>
            <a:pathLst>
              <a:path w="1051560" h="1143000">
                <a:moveTo>
                  <a:pt x="1051560" y="0"/>
                </a:moveTo>
                <a:lnTo>
                  <a:pt x="0" y="0"/>
                </a:lnTo>
                <a:lnTo>
                  <a:pt x="0" y="1143000"/>
                </a:lnTo>
              </a:path>
            </a:pathLst>
          </a:custGeom>
          <a:noFill/>
          <a:ln w="38100">
            <a:solidFill>
              <a:schemeClr val="tx1"/>
            </a:solidFill>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正方形/長方形 69"/>
          <p:cNvSpPr/>
          <p:nvPr/>
        </p:nvSpPr>
        <p:spPr>
          <a:xfrm>
            <a:off x="5016810" y="5716116"/>
            <a:ext cx="2772296" cy="324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latin typeface="Noto Sans CJK JP DemiLight" pitchFamily="34" charset="-128"/>
                <a:ea typeface="Noto Sans CJK JP DemiLight" pitchFamily="34" charset="-128"/>
              </a:rPr>
              <a:t>ゲスト・ハイパーバイザ</a:t>
            </a:r>
            <a:endParaRPr kumimoji="1" lang="ja-JP" altLang="en-US" dirty="0">
              <a:latin typeface="Noto Sans CJK JP DemiLight" pitchFamily="34" charset="-128"/>
              <a:ea typeface="Noto Sans CJK JP DemiLight" pitchFamily="34" charset="-128"/>
            </a:endParaRPr>
          </a:p>
        </p:txBody>
      </p:sp>
      <p:cxnSp>
        <p:nvCxnSpPr>
          <p:cNvPr id="71" name="直線矢印コネクタ 70"/>
          <p:cNvCxnSpPr>
            <a:stCxn id="56" idx="3"/>
            <a:endCxn id="62" idx="1"/>
          </p:cNvCxnSpPr>
          <p:nvPr/>
        </p:nvCxnSpPr>
        <p:spPr>
          <a:xfrm flipV="1">
            <a:off x="4188438" y="4885200"/>
            <a:ext cx="828372" cy="844"/>
          </a:xfrm>
          <a:prstGeom prst="straightConnector1">
            <a:avLst/>
          </a:prstGeom>
          <a:ln>
            <a:solidFill>
              <a:srgbClr val="990000"/>
            </a:solidFill>
            <a:tailEnd type="arrow"/>
          </a:ln>
        </p:spPr>
        <p:style>
          <a:lnRef idx="2">
            <a:schemeClr val="accent1"/>
          </a:lnRef>
          <a:fillRef idx="0">
            <a:schemeClr val="accent1"/>
          </a:fillRef>
          <a:effectRef idx="1">
            <a:schemeClr val="accent1"/>
          </a:effectRef>
          <a:fontRef idx="minor">
            <a:schemeClr val="tx1"/>
          </a:fontRef>
        </p:style>
      </p:cxnSp>
      <p:sp>
        <p:nvSpPr>
          <p:cNvPr id="72" name="テキスト ボックス 71"/>
          <p:cNvSpPr txBox="1"/>
          <p:nvPr/>
        </p:nvSpPr>
        <p:spPr>
          <a:xfrm>
            <a:off x="2880000" y="6120000"/>
            <a:ext cx="659155" cy="369332"/>
          </a:xfrm>
          <a:prstGeom prst="rect">
            <a:avLst/>
          </a:prstGeom>
          <a:noFill/>
          <a:ln>
            <a:noFill/>
            <a:prstDash val="sysDot"/>
          </a:ln>
        </p:spPr>
        <p:txBody>
          <a:bodyPr wrap="none" rtlCol="0">
            <a:spAutoFit/>
          </a:bodyPr>
          <a:lstStyle/>
          <a:p>
            <a:r>
              <a:rPr kumimoji="1" lang="ja-JP" altLang="en-US" dirty="0" smtClean="0">
                <a:latin typeface="Noto Sans CJK JP Regular" pitchFamily="34" charset="-128"/>
                <a:ea typeface="Noto Sans CJK JP Regular" pitchFamily="34" charset="-128"/>
              </a:rPr>
              <a:t>登録</a:t>
            </a:r>
          </a:p>
        </p:txBody>
      </p:sp>
      <p:sp>
        <p:nvSpPr>
          <p:cNvPr id="73" name="テキスト ボックス 72"/>
          <p:cNvSpPr txBox="1"/>
          <p:nvPr/>
        </p:nvSpPr>
        <p:spPr>
          <a:xfrm>
            <a:off x="5760000" y="6120000"/>
            <a:ext cx="659155" cy="369332"/>
          </a:xfrm>
          <a:prstGeom prst="rect">
            <a:avLst/>
          </a:prstGeom>
          <a:noFill/>
          <a:ln>
            <a:noFill/>
            <a:prstDash val="sysDot"/>
          </a:ln>
        </p:spPr>
        <p:txBody>
          <a:bodyPr wrap="none" rtlCol="0">
            <a:spAutoFit/>
          </a:bodyPr>
          <a:lstStyle/>
          <a:p>
            <a:r>
              <a:rPr kumimoji="1" lang="ja-JP" altLang="en-US" dirty="0" smtClean="0">
                <a:latin typeface="Noto Sans CJK JP Regular" pitchFamily="34" charset="-128"/>
                <a:ea typeface="Noto Sans CJK JP Regular" pitchFamily="34" charset="-128"/>
              </a:rPr>
              <a:t>登録</a:t>
            </a:r>
          </a:p>
        </p:txBody>
      </p:sp>
    </p:spTree>
    <p:extLst>
      <p:ext uri="{BB962C8B-B14F-4D97-AF65-F5344CB8AC3E}">
        <p14:creationId xmlns:p14="http://schemas.microsoft.com/office/powerpoint/2010/main" val="35429864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実験</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ja-JP" altLang="en-US" dirty="0" smtClean="0"/>
              <a:t>マイグレーション性能を測定</a:t>
            </a:r>
            <a:endParaRPr kumimoji="1" lang="en-US" altLang="ja-JP" dirty="0" smtClean="0"/>
          </a:p>
          <a:p>
            <a:pPr lvl="1"/>
            <a:r>
              <a:rPr lang="ja-JP" altLang="en-US" dirty="0"/>
              <a:t>マイグレーション</a:t>
            </a:r>
            <a:r>
              <a:rPr lang="ja-JP" altLang="en-US" dirty="0" smtClean="0"/>
              <a:t>時間、ダウンタイム、負荷</a:t>
            </a:r>
            <a:endParaRPr lang="en-US" altLang="ja-JP" dirty="0"/>
          </a:p>
          <a:p>
            <a:pPr lvl="1"/>
            <a:r>
              <a:rPr kumimoji="1" lang="ja-JP" altLang="en-US" dirty="0" smtClean="0"/>
              <a:t>比較対象</a:t>
            </a:r>
            <a:endParaRPr kumimoji="1" lang="en-US" altLang="ja-JP" dirty="0" smtClean="0"/>
          </a:p>
          <a:p>
            <a:pPr lvl="2"/>
            <a:r>
              <a:rPr lang="en-US" altLang="ja-JP" dirty="0" smtClean="0"/>
              <a:t>VMBeam</a:t>
            </a:r>
          </a:p>
          <a:p>
            <a:pPr lvl="2"/>
            <a:r>
              <a:rPr kumimoji="1" lang="ja-JP" altLang="en-US" dirty="0" smtClean="0"/>
              <a:t>標準ネスト</a:t>
            </a:r>
            <a:endParaRPr kumimoji="1" lang="en-US" altLang="ja-JP" dirty="0" smtClean="0"/>
          </a:p>
          <a:p>
            <a:pPr lvl="3"/>
            <a:r>
              <a:rPr lang="ja-JP" altLang="en-US" dirty="0"/>
              <a:t>ネスト</a:t>
            </a:r>
            <a:r>
              <a:rPr lang="ja-JP" altLang="en-US" dirty="0" smtClean="0"/>
              <a:t>した仮想化、標準の仮想ネットワーク</a:t>
            </a:r>
            <a:endParaRPr kumimoji="1" lang="en-US" altLang="ja-JP" dirty="0" smtClean="0"/>
          </a:p>
          <a:p>
            <a:pPr lvl="2"/>
            <a:r>
              <a:rPr lang="en-US" altLang="ja-JP" dirty="0" smtClean="0"/>
              <a:t>Xen-Blanket</a:t>
            </a:r>
            <a:r>
              <a:rPr lang="ja-JP" altLang="en-US" dirty="0" smtClean="0"/>
              <a:t>（</a:t>
            </a:r>
            <a:r>
              <a:rPr lang="en-US" altLang="ja-JP" dirty="0" smtClean="0"/>
              <a:t>Xen 4.1</a:t>
            </a:r>
            <a:r>
              <a:rPr lang="ja-JP" altLang="en-US" dirty="0" smtClean="0"/>
              <a:t>）</a:t>
            </a:r>
            <a:r>
              <a:rPr lang="en-US" altLang="ja-JP" dirty="0"/>
              <a:t>[Williams et al</a:t>
            </a:r>
            <a:r>
              <a:rPr lang="en-US" altLang="ja-JP" dirty="0" smtClean="0"/>
              <a:t>. </a:t>
            </a:r>
            <a:r>
              <a:rPr lang="en-US" altLang="ja-JP" dirty="0" smtClean="0">
                <a:solidFill>
                  <a:schemeClr val="tx1"/>
                </a:solidFill>
              </a:rPr>
              <a:t>'</a:t>
            </a:r>
            <a:r>
              <a:rPr lang="en-US" altLang="ja-JP" dirty="0" smtClean="0"/>
              <a:t>12]</a:t>
            </a:r>
          </a:p>
          <a:p>
            <a:pPr lvl="3"/>
            <a:r>
              <a:rPr lang="ja-JP" altLang="en-US" dirty="0"/>
              <a:t>ネスト</a:t>
            </a:r>
            <a:r>
              <a:rPr lang="ja-JP" altLang="en-US" dirty="0" smtClean="0"/>
              <a:t>した仮想化、高速な仮想ネットワーク</a:t>
            </a:r>
            <a:endParaRPr lang="en-US" altLang="ja-JP" dirty="0" smtClean="0"/>
          </a:p>
          <a:p>
            <a:pPr lvl="2"/>
            <a:r>
              <a:rPr kumimoji="1" lang="ja-JP" altLang="en-US" dirty="0" smtClean="0"/>
              <a:t>物理マシン間</a:t>
            </a:r>
            <a:endParaRPr kumimoji="1" lang="en-US" altLang="ja-JP" dirty="0" smtClean="0"/>
          </a:p>
          <a:p>
            <a:pPr lvl="3"/>
            <a:r>
              <a:rPr kumimoji="1" lang="ja-JP" altLang="en-US" dirty="0" smtClean="0"/>
              <a:t>ネストした</a:t>
            </a:r>
            <a:r>
              <a:rPr lang="ja-JP" altLang="en-US" dirty="0" smtClean="0"/>
              <a:t>仮想化を用いない従来システム</a:t>
            </a:r>
            <a:endParaRPr lang="en-US" altLang="ja-JP" dirty="0" smtClean="0"/>
          </a:p>
        </p:txBody>
      </p:sp>
      <p:sp>
        <p:nvSpPr>
          <p:cNvPr id="4" name="スライド番号プレースホルダー 3"/>
          <p:cNvSpPr>
            <a:spLocks noGrp="1"/>
          </p:cNvSpPr>
          <p:nvPr>
            <p:ph type="sldNum" sz="quarter" idx="12"/>
          </p:nvPr>
        </p:nvSpPr>
        <p:spPr/>
        <p:txBody>
          <a:bodyPr/>
          <a:lstStyle/>
          <a:p>
            <a:fld id="{F0F41436-DBAB-4DF8-B8A2-BCE453D1D87F}" type="slidenum">
              <a:rPr lang="ja-JP" altLang="en-US" smtClean="0"/>
              <a:pPr/>
              <a:t>15</a:t>
            </a:fld>
            <a:endParaRPr lang="ja-JP" altLang="en-US"/>
          </a:p>
        </p:txBody>
      </p:sp>
      <p:sp>
        <p:nvSpPr>
          <p:cNvPr id="5" name="テキスト ボックス 4"/>
          <p:cNvSpPr txBox="1"/>
          <p:nvPr/>
        </p:nvSpPr>
        <p:spPr>
          <a:xfrm>
            <a:off x="5580000" y="144000"/>
            <a:ext cx="3435556" cy="1600438"/>
          </a:xfrm>
          <a:prstGeom prst="rect">
            <a:avLst/>
          </a:prstGeom>
          <a:noFill/>
          <a:ln>
            <a:solidFill>
              <a:schemeClr val="tx1"/>
            </a:solidFill>
          </a:ln>
        </p:spPr>
        <p:txBody>
          <a:bodyPr wrap="none" rtlCol="0">
            <a:spAutoFit/>
          </a:bodyPr>
          <a:lstStyle/>
          <a:p>
            <a:r>
              <a:rPr kumimoji="1" lang="ja-JP" altLang="en-US" sz="1400" dirty="0" smtClean="0">
                <a:latin typeface="Noto Sans CJK JP DemiLight" pitchFamily="34" charset="-128"/>
                <a:ea typeface="Noto Sans CJK JP DemiLight" pitchFamily="34" charset="-128"/>
              </a:rPr>
              <a:t>実験環境</a:t>
            </a:r>
            <a:endParaRPr kumimoji="1" lang="en-US" altLang="ja-JP" sz="1400" dirty="0" smtClean="0">
              <a:latin typeface="Noto Sans CJK JP DemiLight" pitchFamily="34" charset="-128"/>
              <a:ea typeface="Noto Sans CJK JP DemiLight" pitchFamily="34" charset="-128"/>
            </a:endParaRPr>
          </a:p>
          <a:p>
            <a:r>
              <a:rPr lang="en-US" altLang="ja-JP" sz="1400" dirty="0" smtClean="0">
                <a:latin typeface="Noto Sans CJK JP DemiLight" pitchFamily="34" charset="-128"/>
                <a:ea typeface="Noto Sans CJK JP DemiLight" pitchFamily="34" charset="-128"/>
              </a:rPr>
              <a:t>Intel Xeon E5-2665 (2.4Ghz)</a:t>
            </a:r>
          </a:p>
          <a:p>
            <a:r>
              <a:rPr lang="en-US" altLang="ja-JP" sz="1400" dirty="0" err="1" smtClean="0">
                <a:latin typeface="Noto Sans CJK JP DemiLight" pitchFamily="34" charset="-128"/>
                <a:ea typeface="Noto Sans CJK JP DemiLight" pitchFamily="34" charset="-128"/>
              </a:rPr>
              <a:t>GbEth</a:t>
            </a:r>
            <a:endParaRPr lang="en-US" altLang="ja-JP" sz="1400" dirty="0">
              <a:latin typeface="Noto Sans CJK JP DemiLight" pitchFamily="34" charset="-128"/>
              <a:ea typeface="Noto Sans CJK JP DemiLight" pitchFamily="34" charset="-128"/>
            </a:endParaRPr>
          </a:p>
          <a:p>
            <a:endParaRPr kumimoji="1" lang="en-US" altLang="ja-JP" sz="1400" dirty="0" smtClean="0">
              <a:latin typeface="Noto Sans CJK JP DemiLight" pitchFamily="34" charset="-128"/>
              <a:ea typeface="Noto Sans CJK JP DemiLight" pitchFamily="34" charset="-128"/>
            </a:endParaRPr>
          </a:p>
          <a:p>
            <a:r>
              <a:rPr lang="ja-JP" altLang="en-US" sz="1400" dirty="0" smtClean="0">
                <a:latin typeface="Noto Sans CJK JP DemiLight" pitchFamily="34" charset="-128"/>
                <a:ea typeface="Noto Sans CJK JP DemiLight" pitchFamily="34" charset="-128"/>
              </a:rPr>
              <a:t>ホスト</a:t>
            </a:r>
            <a:r>
              <a:rPr lang="en-US" altLang="ja-JP" sz="1400" dirty="0" smtClean="0">
                <a:latin typeface="Noto Sans CJK JP DemiLight" pitchFamily="34" charset="-128"/>
                <a:ea typeface="Noto Sans CJK JP DemiLight" pitchFamily="34" charset="-128"/>
              </a:rPr>
              <a:t>/</a:t>
            </a:r>
            <a:r>
              <a:rPr lang="ja-JP" altLang="en-US" sz="1400" dirty="0" smtClean="0">
                <a:latin typeface="Noto Sans CJK JP DemiLight" pitchFamily="34" charset="-128"/>
                <a:ea typeface="Noto Sans CJK JP DemiLight" pitchFamily="34" charset="-128"/>
              </a:rPr>
              <a:t>ゲスト･ハイパーバイザ</a:t>
            </a:r>
            <a:r>
              <a:rPr lang="en-US" altLang="ja-JP" sz="1400" dirty="0" smtClean="0">
                <a:latin typeface="Noto Sans CJK JP DemiLight" pitchFamily="34" charset="-128"/>
                <a:ea typeface="Noto Sans CJK JP DemiLight" pitchFamily="34" charset="-128"/>
              </a:rPr>
              <a:t>:Xen 4.2</a:t>
            </a:r>
          </a:p>
          <a:p>
            <a:r>
              <a:rPr kumimoji="1" lang="ja-JP" altLang="en-US" sz="1400" dirty="0" smtClean="0">
                <a:latin typeface="Noto Sans CJK JP DemiLight" pitchFamily="34" charset="-128"/>
                <a:ea typeface="Noto Sans CJK JP DemiLight" pitchFamily="34" charset="-128"/>
              </a:rPr>
              <a:t>ホスト管理</a:t>
            </a:r>
            <a:r>
              <a:rPr kumimoji="1" lang="en-US" altLang="ja-JP" sz="1400" dirty="0" smtClean="0">
                <a:latin typeface="Noto Sans CJK JP DemiLight" pitchFamily="34" charset="-128"/>
                <a:ea typeface="Noto Sans CJK JP DemiLight" pitchFamily="34" charset="-128"/>
              </a:rPr>
              <a:t>VM</a:t>
            </a:r>
            <a:r>
              <a:rPr kumimoji="1" lang="ja-JP" altLang="en-US" sz="1400" dirty="0" smtClean="0">
                <a:latin typeface="Noto Sans CJK JP DemiLight" pitchFamily="34" charset="-128"/>
                <a:ea typeface="Noto Sans CJK JP DemiLight" pitchFamily="34" charset="-128"/>
              </a:rPr>
              <a:t>カーネル</a:t>
            </a:r>
            <a:r>
              <a:rPr kumimoji="1" lang="en-US" altLang="ja-JP" sz="1400" dirty="0" smtClean="0">
                <a:latin typeface="Noto Sans CJK JP DemiLight" pitchFamily="34" charset="-128"/>
                <a:ea typeface="Noto Sans CJK JP DemiLight" pitchFamily="34" charset="-128"/>
              </a:rPr>
              <a:t>:Linux-3.2.0</a:t>
            </a:r>
          </a:p>
          <a:p>
            <a:r>
              <a:rPr lang="ja-JP" altLang="en-US" sz="1400" dirty="0" smtClean="0">
                <a:latin typeface="Noto Sans CJK JP DemiLight" pitchFamily="34" charset="-128"/>
                <a:ea typeface="Noto Sans CJK JP DemiLight" pitchFamily="34" charset="-128"/>
              </a:rPr>
              <a:t>ゲスト管理</a:t>
            </a:r>
            <a:r>
              <a:rPr lang="en-US" altLang="ja-JP" sz="1400" dirty="0" smtClean="0">
                <a:latin typeface="Noto Sans CJK JP DemiLight" pitchFamily="34" charset="-128"/>
                <a:ea typeface="Noto Sans CJK JP DemiLight" pitchFamily="34" charset="-128"/>
              </a:rPr>
              <a:t>VM</a:t>
            </a:r>
            <a:r>
              <a:rPr lang="ja-JP" altLang="en-US" sz="1400" dirty="0" smtClean="0">
                <a:latin typeface="Noto Sans CJK JP DemiLight" pitchFamily="34" charset="-128"/>
                <a:ea typeface="Noto Sans CJK JP DemiLight" pitchFamily="34" charset="-128"/>
              </a:rPr>
              <a:t>カーネル</a:t>
            </a:r>
            <a:r>
              <a:rPr lang="en-US" altLang="ja-JP" sz="1400" dirty="0" smtClean="0">
                <a:latin typeface="Noto Sans CJK JP DemiLight" pitchFamily="34" charset="-128"/>
                <a:ea typeface="Noto Sans CJK JP DemiLight" pitchFamily="34" charset="-128"/>
              </a:rPr>
              <a:t>:Linux-3.5.0</a:t>
            </a:r>
          </a:p>
        </p:txBody>
      </p:sp>
    </p:spTree>
    <p:extLst>
      <p:ext uri="{BB962C8B-B14F-4D97-AF65-F5344CB8AC3E}">
        <p14:creationId xmlns:p14="http://schemas.microsoft.com/office/powerpoint/2010/main" val="42032361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データ転送性能</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a:t>ゲスト</a:t>
            </a:r>
            <a:r>
              <a:rPr lang="ja-JP" altLang="en-US" dirty="0" smtClean="0"/>
              <a:t>管理</a:t>
            </a:r>
            <a:r>
              <a:rPr lang="en-US" altLang="ja-JP" dirty="0" smtClean="0"/>
              <a:t>VM</a:t>
            </a:r>
            <a:r>
              <a:rPr lang="ja-JP" altLang="en-US" dirty="0" smtClean="0"/>
              <a:t>間で</a:t>
            </a:r>
            <a:r>
              <a:rPr lang="en-US" altLang="ja-JP" dirty="0" smtClean="0"/>
              <a:t>iperf</a:t>
            </a:r>
            <a:r>
              <a:rPr lang="ja-JP" altLang="en-US" dirty="0" smtClean="0"/>
              <a:t>を用いてスループットを測定</a:t>
            </a:r>
            <a:endParaRPr lang="en-US" altLang="ja-JP" dirty="0" smtClean="0"/>
          </a:p>
          <a:p>
            <a:pPr lvl="1"/>
            <a:r>
              <a:rPr lang="en-US" altLang="ja-JP" dirty="0" smtClean="0"/>
              <a:t>VMBeam</a:t>
            </a:r>
            <a:r>
              <a:rPr lang="ja-JP" altLang="en-US" dirty="0" smtClean="0"/>
              <a:t>では自作</a:t>
            </a:r>
            <a:r>
              <a:rPr lang="en-US" altLang="ja-JP" dirty="0" smtClean="0"/>
              <a:t/>
            </a:r>
            <a:br>
              <a:rPr lang="en-US" altLang="ja-JP" dirty="0" smtClean="0"/>
            </a:br>
            <a:r>
              <a:rPr lang="ja-JP" altLang="en-US" dirty="0" smtClean="0"/>
              <a:t>ベンチマークを使用</a:t>
            </a:r>
            <a:endParaRPr lang="en-US" altLang="ja-JP" dirty="0" smtClean="0"/>
          </a:p>
          <a:p>
            <a:r>
              <a:rPr lang="ja-JP" altLang="en-US" dirty="0"/>
              <a:t>物理マシン間に</a:t>
            </a:r>
            <a:r>
              <a:rPr lang="ja-JP" altLang="en-US" dirty="0" smtClean="0"/>
              <a:t>対して</a:t>
            </a:r>
            <a:endParaRPr lang="en-US" altLang="ja-JP" dirty="0" smtClean="0"/>
          </a:p>
          <a:p>
            <a:pPr lvl="1"/>
            <a:r>
              <a:rPr lang="en-US" altLang="ja-JP" dirty="0" smtClean="0"/>
              <a:t>VMBeam</a:t>
            </a:r>
            <a:r>
              <a:rPr lang="ja-JP" altLang="en-US" dirty="0" smtClean="0"/>
              <a:t>：</a:t>
            </a:r>
            <a:r>
              <a:rPr lang="en-US" altLang="ja-JP" dirty="0" smtClean="0"/>
              <a:t>10</a:t>
            </a:r>
            <a:r>
              <a:rPr lang="ja-JP" altLang="en-US" dirty="0" smtClean="0"/>
              <a:t>倍</a:t>
            </a:r>
            <a:endParaRPr lang="en-US" altLang="ja-JP" dirty="0" smtClean="0"/>
          </a:p>
          <a:p>
            <a:pPr lvl="1"/>
            <a:r>
              <a:rPr lang="en-US" altLang="ja-JP" dirty="0"/>
              <a:t>Xen-Blanket</a:t>
            </a:r>
            <a:r>
              <a:rPr lang="ja-JP" altLang="en-US" dirty="0"/>
              <a:t>：</a:t>
            </a:r>
            <a:r>
              <a:rPr lang="en-US" altLang="ja-JP" dirty="0"/>
              <a:t>10</a:t>
            </a:r>
            <a:r>
              <a:rPr lang="ja-JP" altLang="en-US" dirty="0" smtClean="0"/>
              <a:t>倍</a:t>
            </a:r>
            <a:endParaRPr lang="en-US" altLang="ja-JP" dirty="0"/>
          </a:p>
          <a:p>
            <a:pPr lvl="1"/>
            <a:r>
              <a:rPr lang="ja-JP" altLang="en-US" dirty="0"/>
              <a:t>標</a:t>
            </a:r>
            <a:r>
              <a:rPr lang="ja-JP" altLang="en-US" dirty="0" smtClean="0"/>
              <a:t>準ネスト：</a:t>
            </a:r>
            <a:r>
              <a:rPr lang="en-US" altLang="ja-JP" dirty="0" smtClean="0"/>
              <a:t>26%</a:t>
            </a:r>
          </a:p>
        </p:txBody>
      </p:sp>
      <p:graphicFrame>
        <p:nvGraphicFramePr>
          <p:cNvPr id="7" name="グラフ 6"/>
          <p:cNvGraphicFramePr>
            <a:graphicFrameLocks/>
          </p:cNvGraphicFramePr>
          <p:nvPr>
            <p:extLst>
              <p:ext uri="{D42A27DB-BD31-4B8C-83A1-F6EECF244321}">
                <p14:modId xmlns:p14="http://schemas.microsoft.com/office/powerpoint/2010/main" val="1655122498"/>
              </p:ext>
            </p:extLst>
          </p:nvPr>
        </p:nvGraphicFramePr>
        <p:xfrm>
          <a:off x="4572000" y="2420888"/>
          <a:ext cx="4427984" cy="4176464"/>
        </p:xfrm>
        <a:graphic>
          <a:graphicData uri="http://schemas.openxmlformats.org/drawingml/2006/chart">
            <c:chart xmlns:c="http://schemas.openxmlformats.org/drawingml/2006/chart" xmlns:r="http://schemas.openxmlformats.org/officeDocument/2006/relationships" r:id="rId3"/>
          </a:graphicData>
        </a:graphic>
      </p:graphicFrame>
      <p:sp>
        <p:nvSpPr>
          <p:cNvPr id="6" name="スライド番号プレースホルダー 5"/>
          <p:cNvSpPr>
            <a:spLocks noGrp="1"/>
          </p:cNvSpPr>
          <p:nvPr>
            <p:ph type="sldNum" sz="quarter" idx="12"/>
          </p:nvPr>
        </p:nvSpPr>
        <p:spPr/>
        <p:txBody>
          <a:bodyPr/>
          <a:lstStyle/>
          <a:p>
            <a:fld id="{F0F41436-DBAB-4DF8-B8A2-BCE453D1D87F}" type="slidenum">
              <a:rPr lang="ja-JP" altLang="en-US" smtClean="0"/>
              <a:pPr/>
              <a:t>16</a:t>
            </a:fld>
            <a:endParaRPr lang="ja-JP" altLang="en-US" dirty="0"/>
          </a:p>
        </p:txBody>
      </p:sp>
    </p:spTree>
    <p:extLst>
      <p:ext uri="{BB962C8B-B14F-4D97-AF65-F5344CB8AC3E}">
        <p14:creationId xmlns:p14="http://schemas.microsoft.com/office/powerpoint/2010/main" val="27495434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マイグレーション時間</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smtClean="0"/>
              <a:t>ゲスト</a:t>
            </a:r>
            <a:r>
              <a:rPr lang="en-US" altLang="ja-JP" dirty="0" smtClean="0"/>
              <a:t>VM</a:t>
            </a:r>
            <a:r>
              <a:rPr lang="ja-JP" altLang="en-US" dirty="0" smtClean="0"/>
              <a:t>のマイグレーション時間を測定</a:t>
            </a:r>
            <a:endParaRPr lang="en-US" altLang="ja-JP" dirty="0" smtClean="0"/>
          </a:p>
          <a:p>
            <a:pPr lvl="1"/>
            <a:r>
              <a:rPr lang="en-US" altLang="ja-JP" dirty="0" smtClean="0"/>
              <a:t>VMBeam</a:t>
            </a:r>
            <a:r>
              <a:rPr lang="ja-JP" altLang="en-US" dirty="0" smtClean="0"/>
              <a:t>が最も短い</a:t>
            </a:r>
            <a:endParaRPr lang="en-US" altLang="ja-JP" dirty="0" smtClean="0"/>
          </a:p>
          <a:p>
            <a:pPr lvl="1"/>
            <a:r>
              <a:rPr kumimoji="1" lang="ja-JP" altLang="en-US" dirty="0"/>
              <a:t>物理マシン間</a:t>
            </a:r>
            <a:r>
              <a:rPr kumimoji="1" lang="ja-JP" altLang="en-US" dirty="0" smtClean="0"/>
              <a:t>より</a:t>
            </a:r>
            <a:r>
              <a:rPr kumimoji="1" lang="en-US" altLang="ja-JP" dirty="0" smtClean="0"/>
              <a:t/>
            </a:r>
            <a:br>
              <a:rPr kumimoji="1" lang="en-US" altLang="ja-JP" dirty="0" smtClean="0"/>
            </a:br>
            <a:r>
              <a:rPr kumimoji="1" lang="en-US" altLang="ja-JP" dirty="0" smtClean="0"/>
              <a:t>1.0</a:t>
            </a:r>
            <a:r>
              <a:rPr kumimoji="1" lang="ja-JP" altLang="en-US" dirty="0" smtClean="0"/>
              <a:t>～</a:t>
            </a:r>
            <a:r>
              <a:rPr kumimoji="1" lang="en-US" altLang="ja-JP" dirty="0" smtClean="0"/>
              <a:t>4.4</a:t>
            </a:r>
            <a:r>
              <a:rPr kumimoji="1" lang="ja-JP" altLang="en-US" dirty="0" smtClean="0"/>
              <a:t>倍高速</a:t>
            </a:r>
            <a:endParaRPr kumimoji="1" lang="en-US" altLang="ja-JP" dirty="0" smtClean="0"/>
          </a:p>
          <a:p>
            <a:pPr lvl="1"/>
            <a:r>
              <a:rPr lang="en-US" altLang="ja-JP" dirty="0"/>
              <a:t>Xen-Blanket</a:t>
            </a:r>
            <a:r>
              <a:rPr lang="ja-JP" altLang="en-US" dirty="0"/>
              <a:t>より</a:t>
            </a:r>
            <a:r>
              <a:rPr lang="en-US" altLang="ja-JP" dirty="0"/>
              <a:t/>
            </a:r>
            <a:br>
              <a:rPr lang="en-US" altLang="ja-JP" dirty="0"/>
            </a:br>
            <a:r>
              <a:rPr lang="en-US" altLang="ja-JP" dirty="0"/>
              <a:t>1.1</a:t>
            </a:r>
            <a:r>
              <a:rPr lang="ja-JP" altLang="en-US" dirty="0"/>
              <a:t>～</a:t>
            </a:r>
            <a:r>
              <a:rPr lang="en-US" altLang="ja-JP" dirty="0"/>
              <a:t>5.7</a:t>
            </a:r>
            <a:r>
              <a:rPr lang="ja-JP" altLang="en-US" dirty="0"/>
              <a:t>倍</a:t>
            </a:r>
            <a:r>
              <a:rPr lang="ja-JP" altLang="en-US" dirty="0" smtClean="0"/>
              <a:t>高速</a:t>
            </a:r>
            <a:endParaRPr kumimoji="1" lang="en-US" altLang="ja-JP" dirty="0" smtClean="0"/>
          </a:p>
          <a:p>
            <a:pPr lvl="1"/>
            <a:r>
              <a:rPr lang="ja-JP" altLang="en-US" dirty="0"/>
              <a:t>標準ネスト</a:t>
            </a:r>
            <a:r>
              <a:rPr lang="ja-JP" altLang="en-US" dirty="0" smtClean="0"/>
              <a:t>より</a:t>
            </a:r>
            <a:r>
              <a:rPr lang="en-US" altLang="ja-JP" dirty="0" smtClean="0"/>
              <a:t/>
            </a:r>
            <a:br>
              <a:rPr lang="en-US" altLang="ja-JP" dirty="0" smtClean="0"/>
            </a:br>
            <a:r>
              <a:rPr lang="en-US" altLang="ja-JP" dirty="0" smtClean="0"/>
              <a:t>2.1</a:t>
            </a:r>
            <a:r>
              <a:rPr lang="ja-JP" altLang="en-US" dirty="0" smtClean="0"/>
              <a:t>～</a:t>
            </a:r>
            <a:r>
              <a:rPr lang="en-US" altLang="ja-JP" dirty="0" smtClean="0"/>
              <a:t>13.3</a:t>
            </a:r>
            <a:r>
              <a:rPr lang="ja-JP" altLang="en-US" dirty="0" smtClean="0"/>
              <a:t>倍高速</a:t>
            </a:r>
            <a:endParaRPr lang="en-US" altLang="ja-JP" dirty="0" smtClean="0"/>
          </a:p>
        </p:txBody>
      </p:sp>
      <p:graphicFrame>
        <p:nvGraphicFramePr>
          <p:cNvPr id="9" name="グラフ 8"/>
          <p:cNvGraphicFramePr>
            <a:graphicFrameLocks/>
          </p:cNvGraphicFramePr>
          <p:nvPr>
            <p:extLst>
              <p:ext uri="{D42A27DB-BD31-4B8C-83A1-F6EECF244321}">
                <p14:modId xmlns:p14="http://schemas.microsoft.com/office/powerpoint/2010/main" val="1784394075"/>
              </p:ext>
            </p:extLst>
          </p:nvPr>
        </p:nvGraphicFramePr>
        <p:xfrm>
          <a:off x="4355976" y="2636912"/>
          <a:ext cx="4572000" cy="4032448"/>
        </p:xfrm>
        <a:graphic>
          <a:graphicData uri="http://schemas.openxmlformats.org/drawingml/2006/chart">
            <c:chart xmlns:c="http://schemas.openxmlformats.org/drawingml/2006/chart" xmlns:r="http://schemas.openxmlformats.org/officeDocument/2006/relationships" r:id="rId3"/>
          </a:graphicData>
        </a:graphic>
      </p:graphicFrame>
      <p:sp>
        <p:nvSpPr>
          <p:cNvPr id="6" name="スライド番号プレースホルダー 5"/>
          <p:cNvSpPr>
            <a:spLocks noGrp="1"/>
          </p:cNvSpPr>
          <p:nvPr>
            <p:ph type="sldNum" sz="quarter" idx="12"/>
          </p:nvPr>
        </p:nvSpPr>
        <p:spPr/>
        <p:txBody>
          <a:bodyPr/>
          <a:lstStyle/>
          <a:p>
            <a:fld id="{F0F41436-DBAB-4DF8-B8A2-BCE453D1D87F}" type="slidenum">
              <a:rPr lang="ja-JP" altLang="en-US" smtClean="0"/>
              <a:pPr/>
              <a:t>17</a:t>
            </a:fld>
            <a:endParaRPr lang="ja-JP" altLang="en-US" dirty="0"/>
          </a:p>
        </p:txBody>
      </p:sp>
    </p:spTree>
    <p:extLst>
      <p:ext uri="{BB962C8B-B14F-4D97-AF65-F5344CB8AC3E}">
        <p14:creationId xmlns:p14="http://schemas.microsoft.com/office/powerpoint/2010/main" val="41051645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マイグレーション時間（考察）</a:t>
            </a:r>
            <a:endParaRPr kumimoji="1" lang="ja-JP" altLang="en-US" dirty="0"/>
          </a:p>
        </p:txBody>
      </p:sp>
      <p:sp>
        <p:nvSpPr>
          <p:cNvPr id="3" name="コンテンツ プレースホルダー 2"/>
          <p:cNvSpPr>
            <a:spLocks noGrp="1"/>
          </p:cNvSpPr>
          <p:nvPr>
            <p:ph idx="1"/>
          </p:nvPr>
        </p:nvSpPr>
        <p:spPr/>
        <p:txBody>
          <a:bodyPr/>
          <a:lstStyle/>
          <a:p>
            <a:r>
              <a:rPr lang="en-US" altLang="ja-JP" dirty="0"/>
              <a:t>Xen-Blanket</a:t>
            </a:r>
          </a:p>
          <a:p>
            <a:pPr lvl="1"/>
            <a:r>
              <a:rPr lang="en-US" altLang="ja-JP" dirty="0"/>
              <a:t>SSH</a:t>
            </a:r>
            <a:r>
              <a:rPr lang="ja-JP" altLang="en-US" dirty="0" smtClean="0"/>
              <a:t>トンネルに</a:t>
            </a:r>
            <a:r>
              <a:rPr lang="ja-JP" altLang="en-US" dirty="0"/>
              <a:t>よる暗号化のオーバヘッドが</a:t>
            </a:r>
            <a:r>
              <a:rPr lang="ja-JP" altLang="en-US" dirty="0" smtClean="0"/>
              <a:t>大</a:t>
            </a:r>
            <a:endParaRPr lang="en-US" altLang="ja-JP" dirty="0" smtClean="0"/>
          </a:p>
          <a:p>
            <a:r>
              <a:rPr lang="ja-JP" altLang="en-US" dirty="0"/>
              <a:t>標準ネスト</a:t>
            </a:r>
            <a:endParaRPr lang="en-US" altLang="ja-JP" dirty="0"/>
          </a:p>
          <a:p>
            <a:pPr lvl="1"/>
            <a:r>
              <a:rPr lang="en-US" altLang="ja-JP" dirty="0"/>
              <a:t>SSH</a:t>
            </a:r>
            <a:r>
              <a:rPr lang="ja-JP" altLang="en-US" dirty="0" smtClean="0"/>
              <a:t>トンネル</a:t>
            </a:r>
            <a:r>
              <a:rPr lang="ja-JP" altLang="en-US" dirty="0"/>
              <a:t>の</a:t>
            </a:r>
            <a:r>
              <a:rPr lang="ja-JP" altLang="en-US" dirty="0" smtClean="0"/>
              <a:t>オーバヘッド</a:t>
            </a:r>
            <a:r>
              <a:rPr lang="ja-JP" altLang="en-US" dirty="0"/>
              <a:t>に加えて仮想ネットワークの</a:t>
            </a:r>
            <a:r>
              <a:rPr lang="ja-JP" altLang="en-US" dirty="0" smtClean="0"/>
              <a:t>オーバヘッドが大</a:t>
            </a:r>
            <a:endParaRPr lang="ja-JP" altLang="en-US" dirty="0"/>
          </a:p>
        </p:txBody>
      </p:sp>
      <p:sp>
        <p:nvSpPr>
          <p:cNvPr id="4" name="スライド番号プレースホルダー 3"/>
          <p:cNvSpPr>
            <a:spLocks noGrp="1"/>
          </p:cNvSpPr>
          <p:nvPr>
            <p:ph type="sldNum" sz="quarter" idx="12"/>
          </p:nvPr>
        </p:nvSpPr>
        <p:spPr/>
        <p:txBody>
          <a:bodyPr/>
          <a:lstStyle/>
          <a:p>
            <a:fld id="{F0F41436-DBAB-4DF8-B8A2-BCE453D1D87F}" type="slidenum">
              <a:rPr lang="ja-JP" altLang="en-US" smtClean="0"/>
              <a:pPr/>
              <a:t>18</a:t>
            </a:fld>
            <a:endParaRPr lang="ja-JP" altLang="en-US" dirty="0"/>
          </a:p>
        </p:txBody>
      </p:sp>
      <p:graphicFrame>
        <p:nvGraphicFramePr>
          <p:cNvPr id="5" name="グラフ 4"/>
          <p:cNvGraphicFramePr>
            <a:graphicFrameLocks/>
          </p:cNvGraphicFramePr>
          <p:nvPr>
            <p:extLst>
              <p:ext uri="{D42A27DB-BD31-4B8C-83A1-F6EECF244321}">
                <p14:modId xmlns:p14="http://schemas.microsoft.com/office/powerpoint/2010/main" val="3568708637"/>
              </p:ext>
            </p:extLst>
          </p:nvPr>
        </p:nvGraphicFramePr>
        <p:xfrm>
          <a:off x="4645968" y="3717032"/>
          <a:ext cx="4464496" cy="3120360"/>
        </p:xfrm>
        <a:graphic>
          <a:graphicData uri="http://schemas.openxmlformats.org/drawingml/2006/chart">
            <c:chart xmlns:c="http://schemas.openxmlformats.org/drawingml/2006/chart" xmlns:r="http://schemas.openxmlformats.org/officeDocument/2006/relationships" r:id="rId3"/>
          </a:graphicData>
        </a:graphic>
      </p:graphicFrame>
      <p:grpSp>
        <p:nvGrpSpPr>
          <p:cNvPr id="56" name="グループ化 55"/>
          <p:cNvGrpSpPr/>
          <p:nvPr/>
        </p:nvGrpSpPr>
        <p:grpSpPr>
          <a:xfrm>
            <a:off x="195448" y="4455648"/>
            <a:ext cx="4221870" cy="2268000"/>
            <a:chOff x="166840" y="3636000"/>
            <a:chExt cx="5629160" cy="3024000"/>
          </a:xfrm>
        </p:grpSpPr>
        <p:grpSp>
          <p:nvGrpSpPr>
            <p:cNvPr id="57" name="グループ化 56"/>
            <p:cNvGrpSpPr/>
            <p:nvPr/>
          </p:nvGrpSpPr>
          <p:grpSpPr>
            <a:xfrm>
              <a:off x="166840" y="3636000"/>
              <a:ext cx="2772000" cy="2597380"/>
              <a:chOff x="166840" y="3636000"/>
              <a:chExt cx="2772000" cy="2597380"/>
            </a:xfrm>
          </p:grpSpPr>
          <p:sp>
            <p:nvSpPr>
              <p:cNvPr id="67" name="正方形/長方形 66"/>
              <p:cNvSpPr/>
              <p:nvPr/>
            </p:nvSpPr>
            <p:spPr>
              <a:xfrm>
                <a:off x="166840" y="3965380"/>
                <a:ext cx="2772000" cy="2268000"/>
              </a:xfrm>
              <a:prstGeom prst="rect">
                <a:avLst/>
              </a:prstGeom>
              <a:solidFill>
                <a:schemeClr val="accent6">
                  <a:alpha val="10000"/>
                </a:schemeClr>
              </a:solidFill>
              <a:ln>
                <a:solidFill>
                  <a:schemeClr val="accent2">
                    <a:shade val="95000"/>
                    <a:satMod val="105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1200">
                  <a:latin typeface="Noto Sans CJK JP DemiLight" pitchFamily="34" charset="-128"/>
                  <a:ea typeface="Noto Sans CJK JP DemiLight" pitchFamily="34" charset="-128"/>
                </a:endParaRPr>
              </a:p>
            </p:txBody>
          </p:sp>
          <p:sp>
            <p:nvSpPr>
              <p:cNvPr id="68" name="正方形/長方形 67"/>
              <p:cNvSpPr/>
              <p:nvPr/>
            </p:nvSpPr>
            <p:spPr>
              <a:xfrm>
                <a:off x="310840" y="4109380"/>
                <a:ext cx="1116000" cy="14400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en-US" altLang="ja-JP" sz="1200" dirty="0" smtClean="0">
                  <a:solidFill>
                    <a:sysClr val="windowText" lastClr="000000"/>
                  </a:solidFill>
                  <a:latin typeface="Noto Sans CJK JP DemiLight" pitchFamily="34" charset="-128"/>
                  <a:ea typeface="Noto Sans CJK JP DemiLight" pitchFamily="34" charset="-128"/>
                </a:endParaRPr>
              </a:p>
              <a:p>
                <a:pPr algn="ctr"/>
                <a:r>
                  <a:rPr kumimoji="1" lang="ja-JP" altLang="en-US" sz="1200" dirty="0" smtClean="0">
                    <a:solidFill>
                      <a:sysClr val="windowText" lastClr="000000"/>
                    </a:solidFill>
                    <a:latin typeface="Noto Sans CJK JP DemiLight" pitchFamily="34" charset="-128"/>
                    <a:ea typeface="Noto Sans CJK JP DemiLight" pitchFamily="34" charset="-128"/>
                  </a:rPr>
                  <a:t>コピー元</a:t>
                </a:r>
                <a:endParaRPr kumimoji="1" lang="en-US" altLang="ja-JP" sz="1200" dirty="0" smtClean="0">
                  <a:solidFill>
                    <a:sysClr val="windowText" lastClr="000000"/>
                  </a:solidFill>
                  <a:latin typeface="Noto Sans CJK JP DemiLight" pitchFamily="34" charset="-128"/>
                  <a:ea typeface="Noto Sans CJK JP DemiLight" pitchFamily="34" charset="-128"/>
                </a:endParaRPr>
              </a:p>
              <a:p>
                <a:pPr algn="ctr"/>
                <a:r>
                  <a:rPr kumimoji="1" lang="ja-JP" altLang="en-US" sz="1200" dirty="0" smtClean="0">
                    <a:solidFill>
                      <a:sysClr val="windowText" lastClr="000000"/>
                    </a:solidFill>
                    <a:latin typeface="Noto Sans CJK JP DemiLight" pitchFamily="34" charset="-128"/>
                    <a:ea typeface="Noto Sans CJK JP DemiLight" pitchFamily="34" charset="-128"/>
                  </a:rPr>
                  <a:t>ゲスト</a:t>
                </a:r>
                <a:endParaRPr kumimoji="1" lang="en-US" altLang="ja-JP" sz="1200" dirty="0" smtClean="0">
                  <a:solidFill>
                    <a:sysClr val="windowText" lastClr="000000"/>
                  </a:solidFill>
                  <a:latin typeface="Noto Sans CJK JP DemiLight" pitchFamily="34" charset="-128"/>
                  <a:ea typeface="Noto Sans CJK JP DemiLight" pitchFamily="34" charset="-128"/>
                </a:endParaRPr>
              </a:p>
              <a:p>
                <a:pPr algn="ctr"/>
                <a:r>
                  <a:rPr kumimoji="1" lang="en-US" altLang="ja-JP" sz="1200" dirty="0" smtClean="0">
                    <a:solidFill>
                      <a:sysClr val="windowText" lastClr="000000"/>
                    </a:solidFill>
                    <a:latin typeface="Noto Sans CJK JP DemiLight" pitchFamily="34" charset="-128"/>
                    <a:ea typeface="Noto Sans CJK JP DemiLight" pitchFamily="34" charset="-128"/>
                  </a:rPr>
                  <a:t>VM</a:t>
                </a:r>
              </a:p>
              <a:p>
                <a:pPr algn="ctr"/>
                <a:endParaRPr kumimoji="1" lang="en-US" altLang="ja-JP" sz="1200" dirty="0" smtClean="0">
                  <a:solidFill>
                    <a:sysClr val="windowText" lastClr="000000"/>
                  </a:solidFill>
                  <a:latin typeface="Noto Sans CJK JP DemiLight" pitchFamily="34" charset="-128"/>
                  <a:ea typeface="Noto Sans CJK JP DemiLight" pitchFamily="34" charset="-128"/>
                </a:endParaRPr>
              </a:p>
              <a:p>
                <a:pPr algn="ctr"/>
                <a:endParaRPr lang="en-US" altLang="ja-JP" sz="1200" dirty="0">
                  <a:solidFill>
                    <a:sysClr val="windowText" lastClr="000000"/>
                  </a:solidFill>
                  <a:latin typeface="Noto Sans CJK JP DemiLight" pitchFamily="34" charset="-128"/>
                  <a:ea typeface="Noto Sans CJK JP DemiLight" pitchFamily="34" charset="-128"/>
                </a:endParaRPr>
              </a:p>
              <a:p>
                <a:pPr algn="ctr"/>
                <a:endParaRPr kumimoji="1" lang="en-US" altLang="ja-JP" sz="1200" dirty="0" smtClean="0">
                  <a:solidFill>
                    <a:sysClr val="windowText" lastClr="000000"/>
                  </a:solidFill>
                  <a:latin typeface="Noto Sans CJK JP DemiLight" pitchFamily="34" charset="-128"/>
                  <a:ea typeface="Noto Sans CJK JP DemiLight" pitchFamily="34" charset="-128"/>
                </a:endParaRPr>
              </a:p>
            </p:txBody>
          </p:sp>
          <p:sp>
            <p:nvSpPr>
              <p:cNvPr id="69" name="正方形/長方形 4"/>
              <p:cNvSpPr/>
              <p:nvPr/>
            </p:nvSpPr>
            <p:spPr>
              <a:xfrm>
                <a:off x="436840" y="5112000"/>
                <a:ext cx="900000" cy="252000"/>
              </a:xfrm>
              <a:prstGeom prst="snip1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200" dirty="0">
                    <a:solidFill>
                      <a:schemeClr val="tx1"/>
                    </a:solidFill>
                    <a:latin typeface="Noto Sans CJK JP DemiLight" pitchFamily="34" charset="-128"/>
                    <a:ea typeface="Noto Sans CJK JP DemiLight" pitchFamily="34" charset="-128"/>
                  </a:rPr>
                  <a:t>メモリ</a:t>
                </a:r>
                <a:endParaRPr lang="en-US" altLang="ja-JP" sz="1200" dirty="0" smtClean="0">
                  <a:solidFill>
                    <a:schemeClr val="tx1"/>
                  </a:solidFill>
                  <a:latin typeface="Noto Sans CJK JP DemiLight" pitchFamily="34" charset="-128"/>
                  <a:ea typeface="Noto Sans CJK JP DemiLight" pitchFamily="34" charset="-128"/>
                </a:endParaRPr>
              </a:p>
            </p:txBody>
          </p:sp>
          <p:sp>
            <p:nvSpPr>
              <p:cNvPr id="70" name="正方形/長方形 69"/>
              <p:cNvSpPr/>
              <p:nvPr/>
            </p:nvSpPr>
            <p:spPr>
              <a:xfrm>
                <a:off x="310840" y="5801380"/>
                <a:ext cx="2466000" cy="324000"/>
              </a:xfrm>
              <a:prstGeom prst="rect">
                <a:avLst/>
              </a:prstGeom>
              <a:ln/>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100" dirty="0" smtClean="0">
                    <a:solidFill>
                      <a:schemeClr val="tx1"/>
                    </a:solidFill>
                    <a:latin typeface="Noto Sans CJK JP DemiLight" pitchFamily="34" charset="-128"/>
                    <a:ea typeface="Noto Sans CJK JP DemiLight" pitchFamily="34" charset="-128"/>
                  </a:rPr>
                  <a:t>ゲスト・ハイパーバイザ</a:t>
                </a:r>
                <a:endParaRPr kumimoji="1" lang="ja-JP" altLang="en-US" sz="1100" dirty="0">
                  <a:solidFill>
                    <a:schemeClr val="tx1"/>
                  </a:solidFill>
                  <a:latin typeface="Noto Sans CJK JP DemiLight" pitchFamily="34" charset="-128"/>
                  <a:ea typeface="Noto Sans CJK JP DemiLight" pitchFamily="34" charset="-128"/>
                </a:endParaRPr>
              </a:p>
            </p:txBody>
          </p:sp>
          <p:sp>
            <p:nvSpPr>
              <p:cNvPr id="71" name="テキスト ボックス 70"/>
              <p:cNvSpPr txBox="1"/>
              <p:nvPr/>
            </p:nvSpPr>
            <p:spPr>
              <a:xfrm>
                <a:off x="883243" y="3636000"/>
                <a:ext cx="1255044" cy="369332"/>
              </a:xfrm>
              <a:prstGeom prst="rect">
                <a:avLst/>
              </a:prstGeom>
              <a:noFill/>
            </p:spPr>
            <p:txBody>
              <a:bodyPr wrap="none" rtlCol="0">
                <a:spAutoFit/>
              </a:bodyPr>
              <a:lstStyle/>
              <a:p>
                <a:r>
                  <a:rPr kumimoji="1" lang="ja-JP" altLang="en-US" sz="1200" dirty="0" smtClean="0">
                    <a:latin typeface="Noto Sans CJK JP DemiLight" pitchFamily="34" charset="-128"/>
                    <a:ea typeface="Noto Sans CJK JP DemiLight" pitchFamily="34" charset="-128"/>
                  </a:rPr>
                  <a:t>ホスト</a:t>
                </a:r>
                <a:r>
                  <a:rPr kumimoji="1" lang="en-US" altLang="ja-JP" sz="1200" dirty="0" smtClean="0">
                    <a:latin typeface="Noto Sans CJK JP DemiLight" pitchFamily="34" charset="-128"/>
                    <a:ea typeface="Noto Sans CJK JP DemiLight" pitchFamily="34" charset="-128"/>
                  </a:rPr>
                  <a:t>VM1</a:t>
                </a:r>
                <a:endParaRPr kumimoji="1" lang="ja-JP" altLang="en-US" sz="1200" dirty="0">
                  <a:latin typeface="Noto Sans CJK JP DemiLight" pitchFamily="34" charset="-128"/>
                  <a:ea typeface="Noto Sans CJK JP DemiLight" pitchFamily="34" charset="-128"/>
                </a:endParaRPr>
              </a:p>
            </p:txBody>
          </p:sp>
          <p:sp>
            <p:nvSpPr>
              <p:cNvPr id="72" name="正方形/長方形 71"/>
              <p:cNvSpPr/>
              <p:nvPr/>
            </p:nvSpPr>
            <p:spPr>
              <a:xfrm>
                <a:off x="1660840" y="4122619"/>
                <a:ext cx="1116000" cy="1440000"/>
              </a:xfrm>
              <a:prstGeom prst="rect">
                <a:avLst/>
              </a:prstGeom>
              <a:ln>
                <a:noFill/>
              </a:ln>
            </p:spPr>
            <p:style>
              <a:lnRef idx="3">
                <a:schemeClr val="lt1"/>
              </a:lnRef>
              <a:fillRef idx="1">
                <a:schemeClr val="accent4"/>
              </a:fillRef>
              <a:effectRef idx="1">
                <a:schemeClr val="accent4"/>
              </a:effectRef>
              <a:fontRef idx="minor">
                <a:schemeClr val="lt1"/>
              </a:fontRef>
            </p:style>
            <p:txBody>
              <a:bodyPr rtlCol="0" anchor="ctr"/>
              <a:lstStyle/>
              <a:p>
                <a:pPr algn="ctr"/>
                <a:r>
                  <a:rPr kumimoji="1" lang="ja-JP" altLang="en-US" sz="1200" dirty="0" smtClean="0">
                    <a:solidFill>
                      <a:schemeClr val="tx1"/>
                    </a:solidFill>
                    <a:latin typeface="Noto Sans CJK JP DemiLight" pitchFamily="34" charset="-128"/>
                    <a:ea typeface="Noto Sans CJK JP DemiLight" pitchFamily="34" charset="-128"/>
                  </a:rPr>
                  <a:t>ゲスト</a:t>
                </a:r>
                <a:endParaRPr kumimoji="1" lang="en-US" altLang="ja-JP" sz="1200" dirty="0" smtClean="0">
                  <a:solidFill>
                    <a:schemeClr val="tx1"/>
                  </a:solidFill>
                  <a:latin typeface="Noto Sans CJK JP DemiLight" pitchFamily="34" charset="-128"/>
                  <a:ea typeface="Noto Sans CJK JP DemiLight" pitchFamily="34" charset="-128"/>
                </a:endParaRPr>
              </a:p>
              <a:p>
                <a:pPr algn="ctr"/>
                <a:r>
                  <a:rPr lang="ja-JP" altLang="en-US" sz="1200" dirty="0">
                    <a:solidFill>
                      <a:schemeClr val="tx1"/>
                    </a:solidFill>
                    <a:latin typeface="Noto Sans CJK JP DemiLight" pitchFamily="34" charset="-128"/>
                    <a:ea typeface="Noto Sans CJK JP DemiLight" pitchFamily="34" charset="-128"/>
                  </a:rPr>
                  <a:t>管理</a:t>
                </a:r>
                <a:endParaRPr kumimoji="1" lang="en-US" altLang="ja-JP" sz="1200" dirty="0" smtClean="0">
                  <a:solidFill>
                    <a:schemeClr val="tx1"/>
                  </a:solidFill>
                  <a:latin typeface="Noto Sans CJK JP DemiLight" pitchFamily="34" charset="-128"/>
                  <a:ea typeface="Noto Sans CJK JP DemiLight" pitchFamily="34" charset="-128"/>
                </a:endParaRPr>
              </a:p>
              <a:p>
                <a:pPr algn="ctr"/>
                <a:r>
                  <a:rPr kumimoji="1" lang="en-US" altLang="ja-JP" sz="1200" dirty="0" smtClean="0">
                    <a:solidFill>
                      <a:schemeClr val="tx1"/>
                    </a:solidFill>
                    <a:latin typeface="Noto Sans CJK JP DemiLight" pitchFamily="34" charset="-128"/>
                    <a:ea typeface="Noto Sans CJK JP DemiLight" pitchFamily="34" charset="-128"/>
                  </a:rPr>
                  <a:t>VM</a:t>
                </a:r>
              </a:p>
              <a:p>
                <a:pPr algn="ctr"/>
                <a:endParaRPr lang="en-US" altLang="ja-JP" sz="1200" dirty="0">
                  <a:solidFill>
                    <a:schemeClr val="tx1"/>
                  </a:solidFill>
                  <a:latin typeface="Noto Sans CJK JP DemiLight" pitchFamily="34" charset="-128"/>
                  <a:ea typeface="Noto Sans CJK JP DemiLight" pitchFamily="34" charset="-128"/>
                </a:endParaRPr>
              </a:p>
              <a:p>
                <a:pPr algn="ctr"/>
                <a:endParaRPr kumimoji="1" lang="en-US" altLang="ja-JP" sz="1200" dirty="0" smtClean="0">
                  <a:solidFill>
                    <a:schemeClr val="tx1"/>
                  </a:solidFill>
                  <a:latin typeface="Noto Sans CJK JP DemiLight" pitchFamily="34" charset="-128"/>
                  <a:ea typeface="Noto Sans CJK JP DemiLight" pitchFamily="34" charset="-128"/>
                </a:endParaRPr>
              </a:p>
            </p:txBody>
          </p:sp>
          <p:sp>
            <p:nvSpPr>
              <p:cNvPr id="73" name="正方形/長方形 72"/>
              <p:cNvSpPr/>
              <p:nvPr/>
            </p:nvSpPr>
            <p:spPr>
              <a:xfrm>
                <a:off x="1894840" y="5058000"/>
                <a:ext cx="648000" cy="360000"/>
              </a:xfrm>
              <a:prstGeom prst="rect">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r>
                  <a:rPr lang="en-US" altLang="ja-JP" sz="1200" dirty="0">
                    <a:solidFill>
                      <a:schemeClr val="bg1"/>
                    </a:solidFill>
                    <a:latin typeface="Noto Sans CJK JP DemiLight" pitchFamily="34" charset="-128"/>
                    <a:ea typeface="Noto Sans CJK JP DemiLight" pitchFamily="34" charset="-128"/>
                  </a:rPr>
                  <a:t>SSH</a:t>
                </a:r>
                <a:endParaRPr kumimoji="1" lang="en-US" altLang="ja-JP" sz="1200" dirty="0" smtClean="0">
                  <a:solidFill>
                    <a:schemeClr val="bg1"/>
                  </a:solidFill>
                  <a:latin typeface="Noto Sans CJK JP DemiLight" pitchFamily="34" charset="-128"/>
                  <a:ea typeface="Noto Sans CJK JP DemiLight" pitchFamily="34" charset="-128"/>
                </a:endParaRPr>
              </a:p>
            </p:txBody>
          </p:sp>
        </p:grpSp>
        <p:grpSp>
          <p:nvGrpSpPr>
            <p:cNvPr id="58" name="グループ化 57"/>
            <p:cNvGrpSpPr/>
            <p:nvPr/>
          </p:nvGrpSpPr>
          <p:grpSpPr>
            <a:xfrm>
              <a:off x="3096000" y="3636000"/>
              <a:ext cx="2700000" cy="2597380"/>
              <a:chOff x="3528000" y="3636000"/>
              <a:chExt cx="2700000" cy="2597380"/>
            </a:xfrm>
          </p:grpSpPr>
          <p:sp>
            <p:nvSpPr>
              <p:cNvPr id="60" name="正方形/長方形 59"/>
              <p:cNvSpPr/>
              <p:nvPr/>
            </p:nvSpPr>
            <p:spPr>
              <a:xfrm>
                <a:off x="3528000" y="3965380"/>
                <a:ext cx="2700000" cy="2268000"/>
              </a:xfrm>
              <a:prstGeom prst="rect">
                <a:avLst/>
              </a:prstGeom>
              <a:solidFill>
                <a:srgbClr val="8FDEA0">
                  <a:alpha val="10000"/>
                </a:srgb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200">
                  <a:latin typeface="Noto Sans CJK JP DemiLight" pitchFamily="34" charset="-128"/>
                  <a:ea typeface="Noto Sans CJK JP DemiLight" pitchFamily="34" charset="-128"/>
                </a:endParaRPr>
              </a:p>
            </p:txBody>
          </p:sp>
          <p:sp>
            <p:nvSpPr>
              <p:cNvPr id="61" name="正方形/長方形 60"/>
              <p:cNvSpPr/>
              <p:nvPr/>
            </p:nvSpPr>
            <p:spPr>
              <a:xfrm>
                <a:off x="4981872" y="4109380"/>
                <a:ext cx="1116000" cy="1440000"/>
              </a:xfrm>
              <a:prstGeom prst="rect">
                <a:avLst/>
              </a:prstGeom>
              <a:ln>
                <a:noFill/>
              </a:ln>
            </p:spPr>
            <p:style>
              <a:lnRef idx="3">
                <a:schemeClr val="lt1"/>
              </a:lnRef>
              <a:fillRef idx="1">
                <a:schemeClr val="accent3"/>
              </a:fillRef>
              <a:effectRef idx="1">
                <a:schemeClr val="accent3"/>
              </a:effectRef>
              <a:fontRef idx="minor">
                <a:schemeClr val="lt1"/>
              </a:fontRef>
            </p:style>
            <p:txBody>
              <a:bodyPr rtlCol="0" anchor="ctr"/>
              <a:lstStyle/>
              <a:p>
                <a:pPr algn="ctr"/>
                <a:endParaRPr kumimoji="1" lang="en-US" altLang="ja-JP" sz="1200" dirty="0" smtClean="0">
                  <a:solidFill>
                    <a:sysClr val="windowText" lastClr="000000"/>
                  </a:solidFill>
                  <a:latin typeface="Noto Sans CJK JP DemiLight" pitchFamily="34" charset="-128"/>
                  <a:ea typeface="Noto Sans CJK JP DemiLight" pitchFamily="34" charset="-128"/>
                </a:endParaRPr>
              </a:p>
              <a:p>
                <a:pPr algn="ctr"/>
                <a:r>
                  <a:rPr kumimoji="1" lang="ja-JP" altLang="en-US" sz="1200" dirty="0" smtClean="0">
                    <a:solidFill>
                      <a:sysClr val="windowText" lastClr="000000"/>
                    </a:solidFill>
                    <a:latin typeface="Noto Sans CJK JP DemiLight" pitchFamily="34" charset="-128"/>
                    <a:ea typeface="Noto Sans CJK JP DemiLight" pitchFamily="34" charset="-128"/>
                  </a:rPr>
                  <a:t>コピー先</a:t>
                </a:r>
                <a:endParaRPr kumimoji="1" lang="en-US" altLang="ja-JP" sz="1200" dirty="0" smtClean="0">
                  <a:solidFill>
                    <a:sysClr val="windowText" lastClr="000000"/>
                  </a:solidFill>
                  <a:latin typeface="Noto Sans CJK JP DemiLight" pitchFamily="34" charset="-128"/>
                  <a:ea typeface="Noto Sans CJK JP DemiLight" pitchFamily="34" charset="-128"/>
                </a:endParaRPr>
              </a:p>
              <a:p>
                <a:pPr algn="ctr"/>
                <a:r>
                  <a:rPr kumimoji="1" lang="ja-JP" altLang="en-US" sz="1200" dirty="0" smtClean="0">
                    <a:solidFill>
                      <a:sysClr val="windowText" lastClr="000000"/>
                    </a:solidFill>
                    <a:latin typeface="Noto Sans CJK JP DemiLight" pitchFamily="34" charset="-128"/>
                    <a:ea typeface="Noto Sans CJK JP DemiLight" pitchFamily="34" charset="-128"/>
                  </a:rPr>
                  <a:t>ゲスト</a:t>
                </a:r>
                <a:endParaRPr kumimoji="1" lang="en-US" altLang="ja-JP" sz="1200" dirty="0" smtClean="0">
                  <a:solidFill>
                    <a:sysClr val="windowText" lastClr="000000"/>
                  </a:solidFill>
                  <a:latin typeface="Noto Sans CJK JP DemiLight" pitchFamily="34" charset="-128"/>
                  <a:ea typeface="Noto Sans CJK JP DemiLight" pitchFamily="34" charset="-128"/>
                </a:endParaRPr>
              </a:p>
              <a:p>
                <a:pPr algn="ctr"/>
                <a:r>
                  <a:rPr kumimoji="1" lang="en-US" altLang="ja-JP" sz="1200" dirty="0" smtClean="0">
                    <a:solidFill>
                      <a:sysClr val="windowText" lastClr="000000"/>
                    </a:solidFill>
                    <a:latin typeface="Noto Sans CJK JP DemiLight" pitchFamily="34" charset="-128"/>
                    <a:ea typeface="Noto Sans CJK JP DemiLight" pitchFamily="34" charset="-128"/>
                  </a:rPr>
                  <a:t>VM</a:t>
                </a:r>
              </a:p>
              <a:p>
                <a:pPr algn="ctr"/>
                <a:endParaRPr kumimoji="1" lang="en-US" altLang="ja-JP" sz="1200" dirty="0" smtClean="0">
                  <a:solidFill>
                    <a:sysClr val="windowText" lastClr="000000"/>
                  </a:solidFill>
                  <a:latin typeface="Noto Sans CJK JP DemiLight" pitchFamily="34" charset="-128"/>
                  <a:ea typeface="Noto Sans CJK JP DemiLight" pitchFamily="34" charset="-128"/>
                </a:endParaRPr>
              </a:p>
              <a:p>
                <a:pPr algn="ctr"/>
                <a:endParaRPr lang="en-US" altLang="ja-JP" sz="1200" dirty="0">
                  <a:solidFill>
                    <a:sysClr val="windowText" lastClr="000000"/>
                  </a:solidFill>
                  <a:latin typeface="Noto Sans CJK JP DemiLight" pitchFamily="34" charset="-128"/>
                  <a:ea typeface="Noto Sans CJK JP DemiLight" pitchFamily="34" charset="-128"/>
                </a:endParaRPr>
              </a:p>
              <a:p>
                <a:pPr algn="ctr"/>
                <a:endParaRPr kumimoji="1" lang="en-US" altLang="ja-JP" sz="1200" dirty="0" smtClean="0">
                  <a:solidFill>
                    <a:sysClr val="windowText" lastClr="000000"/>
                  </a:solidFill>
                  <a:latin typeface="Noto Sans CJK JP DemiLight" pitchFamily="34" charset="-128"/>
                  <a:ea typeface="Noto Sans CJK JP DemiLight" pitchFamily="34" charset="-128"/>
                </a:endParaRPr>
              </a:p>
            </p:txBody>
          </p:sp>
          <p:sp>
            <p:nvSpPr>
              <p:cNvPr id="62" name="正方形/長方形 4"/>
              <p:cNvSpPr/>
              <p:nvPr/>
            </p:nvSpPr>
            <p:spPr>
              <a:xfrm>
                <a:off x="5107872" y="5112000"/>
                <a:ext cx="900000" cy="252000"/>
              </a:xfrm>
              <a:prstGeom prst="snip1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200" dirty="0">
                    <a:solidFill>
                      <a:schemeClr val="tx1"/>
                    </a:solidFill>
                    <a:latin typeface="Noto Sans CJK JP DemiLight" pitchFamily="34" charset="-128"/>
                    <a:ea typeface="Noto Sans CJK JP DemiLight" pitchFamily="34" charset="-128"/>
                  </a:rPr>
                  <a:t>メモリ</a:t>
                </a:r>
                <a:endParaRPr lang="en-US" altLang="ja-JP" sz="1200" dirty="0" smtClean="0">
                  <a:solidFill>
                    <a:schemeClr val="tx1"/>
                  </a:solidFill>
                  <a:latin typeface="Noto Sans CJK JP DemiLight" pitchFamily="34" charset="-128"/>
                  <a:ea typeface="Noto Sans CJK JP DemiLight" pitchFamily="34" charset="-128"/>
                </a:endParaRPr>
              </a:p>
            </p:txBody>
          </p:sp>
          <p:sp>
            <p:nvSpPr>
              <p:cNvPr id="63" name="正方形/長方形 62"/>
              <p:cNvSpPr/>
              <p:nvPr/>
            </p:nvSpPr>
            <p:spPr>
              <a:xfrm>
                <a:off x="3678676" y="5801380"/>
                <a:ext cx="2419196" cy="324000"/>
              </a:xfrm>
              <a:prstGeom prst="rect">
                <a:avLst/>
              </a:prstGeom>
              <a:ln/>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100" dirty="0" smtClean="0">
                    <a:solidFill>
                      <a:schemeClr val="tx1"/>
                    </a:solidFill>
                    <a:latin typeface="Noto Sans CJK JP DemiLight" pitchFamily="34" charset="-128"/>
                    <a:ea typeface="Noto Sans CJK JP DemiLight" pitchFamily="34" charset="-128"/>
                  </a:rPr>
                  <a:t>ゲスト・ハイパーバイザ</a:t>
                </a:r>
                <a:endParaRPr kumimoji="1" lang="ja-JP" altLang="en-US" sz="1100" dirty="0">
                  <a:solidFill>
                    <a:schemeClr val="tx1"/>
                  </a:solidFill>
                  <a:latin typeface="Noto Sans CJK JP DemiLight" pitchFamily="34" charset="-128"/>
                  <a:ea typeface="Noto Sans CJK JP DemiLight" pitchFamily="34" charset="-128"/>
                </a:endParaRPr>
              </a:p>
            </p:txBody>
          </p:sp>
          <p:sp>
            <p:nvSpPr>
              <p:cNvPr id="64" name="テキスト ボックス 63"/>
              <p:cNvSpPr txBox="1"/>
              <p:nvPr/>
            </p:nvSpPr>
            <p:spPr>
              <a:xfrm>
                <a:off x="4212000" y="3636000"/>
                <a:ext cx="1255044" cy="369332"/>
              </a:xfrm>
              <a:prstGeom prst="rect">
                <a:avLst/>
              </a:prstGeom>
              <a:noFill/>
            </p:spPr>
            <p:txBody>
              <a:bodyPr wrap="none" rtlCol="0">
                <a:spAutoFit/>
              </a:bodyPr>
              <a:lstStyle/>
              <a:p>
                <a:r>
                  <a:rPr kumimoji="1" lang="ja-JP" altLang="en-US" sz="1200" dirty="0" smtClean="0">
                    <a:latin typeface="Noto Sans CJK JP DemiLight" pitchFamily="34" charset="-128"/>
                    <a:ea typeface="Noto Sans CJK JP DemiLight" pitchFamily="34" charset="-128"/>
                  </a:rPr>
                  <a:t>ホスト</a:t>
                </a:r>
                <a:r>
                  <a:rPr kumimoji="1" lang="en-US" altLang="ja-JP" sz="1200" dirty="0" smtClean="0">
                    <a:latin typeface="Noto Sans CJK JP DemiLight" pitchFamily="34" charset="-128"/>
                    <a:ea typeface="Noto Sans CJK JP DemiLight" pitchFamily="34" charset="-128"/>
                  </a:rPr>
                  <a:t>VM2</a:t>
                </a:r>
                <a:endParaRPr kumimoji="1" lang="ja-JP" altLang="en-US" sz="1200" dirty="0">
                  <a:latin typeface="Noto Sans CJK JP DemiLight" pitchFamily="34" charset="-128"/>
                  <a:ea typeface="Noto Sans CJK JP DemiLight" pitchFamily="34" charset="-128"/>
                </a:endParaRPr>
              </a:p>
            </p:txBody>
          </p:sp>
          <p:sp>
            <p:nvSpPr>
              <p:cNvPr id="65" name="正方形/長方形 64"/>
              <p:cNvSpPr/>
              <p:nvPr/>
            </p:nvSpPr>
            <p:spPr>
              <a:xfrm>
                <a:off x="3678676" y="4122619"/>
                <a:ext cx="1116000" cy="1440000"/>
              </a:xfrm>
              <a:prstGeom prst="rect">
                <a:avLst/>
              </a:prstGeom>
              <a:ln>
                <a:noFill/>
              </a:ln>
            </p:spPr>
            <p:style>
              <a:lnRef idx="3">
                <a:schemeClr val="lt1"/>
              </a:lnRef>
              <a:fillRef idx="1">
                <a:schemeClr val="accent4"/>
              </a:fillRef>
              <a:effectRef idx="1">
                <a:schemeClr val="accent4"/>
              </a:effectRef>
              <a:fontRef idx="minor">
                <a:schemeClr val="lt1"/>
              </a:fontRef>
            </p:style>
            <p:txBody>
              <a:bodyPr rtlCol="0" anchor="ctr"/>
              <a:lstStyle/>
              <a:p>
                <a:pPr algn="ctr"/>
                <a:r>
                  <a:rPr kumimoji="1" lang="ja-JP" altLang="en-US" sz="1200" dirty="0" smtClean="0">
                    <a:solidFill>
                      <a:sysClr val="windowText" lastClr="000000"/>
                    </a:solidFill>
                    <a:latin typeface="Noto Sans CJK JP DemiLight" pitchFamily="34" charset="-128"/>
                    <a:ea typeface="Noto Sans CJK JP DemiLight" pitchFamily="34" charset="-128"/>
                  </a:rPr>
                  <a:t>ゲスト</a:t>
                </a:r>
                <a:endParaRPr kumimoji="1" lang="en-US" altLang="ja-JP" sz="1200" dirty="0" smtClean="0">
                  <a:solidFill>
                    <a:sysClr val="windowText" lastClr="000000"/>
                  </a:solidFill>
                  <a:latin typeface="Noto Sans CJK JP DemiLight" pitchFamily="34" charset="-128"/>
                  <a:ea typeface="Noto Sans CJK JP DemiLight" pitchFamily="34" charset="-128"/>
                </a:endParaRPr>
              </a:p>
              <a:p>
                <a:pPr algn="ctr"/>
                <a:r>
                  <a:rPr lang="ja-JP" altLang="en-US" sz="1200" dirty="0">
                    <a:solidFill>
                      <a:sysClr val="windowText" lastClr="000000"/>
                    </a:solidFill>
                    <a:latin typeface="Noto Sans CJK JP DemiLight" pitchFamily="34" charset="-128"/>
                    <a:ea typeface="Noto Sans CJK JP DemiLight" pitchFamily="34" charset="-128"/>
                  </a:rPr>
                  <a:t>管理</a:t>
                </a:r>
                <a:endParaRPr kumimoji="1" lang="en-US" altLang="ja-JP" sz="1200" dirty="0" smtClean="0">
                  <a:solidFill>
                    <a:sysClr val="windowText" lastClr="000000"/>
                  </a:solidFill>
                  <a:latin typeface="Noto Sans CJK JP DemiLight" pitchFamily="34" charset="-128"/>
                  <a:ea typeface="Noto Sans CJK JP DemiLight" pitchFamily="34" charset="-128"/>
                </a:endParaRPr>
              </a:p>
              <a:p>
                <a:pPr algn="ctr"/>
                <a:r>
                  <a:rPr kumimoji="1" lang="en-US" altLang="ja-JP" sz="1200" dirty="0" smtClean="0">
                    <a:solidFill>
                      <a:sysClr val="windowText" lastClr="000000"/>
                    </a:solidFill>
                    <a:latin typeface="Noto Sans CJK JP DemiLight" pitchFamily="34" charset="-128"/>
                    <a:ea typeface="Noto Sans CJK JP DemiLight" pitchFamily="34" charset="-128"/>
                  </a:rPr>
                  <a:t>VM</a:t>
                </a:r>
              </a:p>
              <a:p>
                <a:pPr algn="ctr"/>
                <a:endParaRPr lang="en-US" altLang="ja-JP" sz="1200" dirty="0">
                  <a:solidFill>
                    <a:sysClr val="windowText" lastClr="000000"/>
                  </a:solidFill>
                  <a:latin typeface="Noto Sans CJK JP DemiLight" pitchFamily="34" charset="-128"/>
                  <a:ea typeface="Noto Sans CJK JP DemiLight" pitchFamily="34" charset="-128"/>
                </a:endParaRPr>
              </a:p>
              <a:p>
                <a:pPr algn="ctr"/>
                <a:endParaRPr kumimoji="1" lang="en-US" altLang="ja-JP" sz="1200" dirty="0" smtClean="0">
                  <a:solidFill>
                    <a:sysClr val="windowText" lastClr="000000"/>
                  </a:solidFill>
                  <a:latin typeface="Noto Sans CJK JP DemiLight" pitchFamily="34" charset="-128"/>
                  <a:ea typeface="Noto Sans CJK JP DemiLight" pitchFamily="34" charset="-128"/>
                </a:endParaRPr>
              </a:p>
            </p:txBody>
          </p:sp>
          <p:sp>
            <p:nvSpPr>
              <p:cNvPr id="66" name="正方形/長方形 65"/>
              <p:cNvSpPr/>
              <p:nvPr/>
            </p:nvSpPr>
            <p:spPr>
              <a:xfrm>
                <a:off x="3912676" y="5058000"/>
                <a:ext cx="648000" cy="360000"/>
              </a:xfrm>
              <a:prstGeom prst="rect">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r>
                  <a:rPr lang="en-US" altLang="ja-JP" sz="1200" dirty="0">
                    <a:solidFill>
                      <a:schemeClr val="bg1"/>
                    </a:solidFill>
                    <a:latin typeface="Noto Sans CJK JP DemiLight" pitchFamily="34" charset="-128"/>
                    <a:ea typeface="Noto Sans CJK JP DemiLight" pitchFamily="34" charset="-128"/>
                  </a:rPr>
                  <a:t>SSH</a:t>
                </a:r>
                <a:endParaRPr kumimoji="1" lang="en-US" altLang="ja-JP" sz="1200" dirty="0" smtClean="0">
                  <a:solidFill>
                    <a:schemeClr val="bg1"/>
                  </a:solidFill>
                  <a:latin typeface="Noto Sans CJK JP DemiLight" pitchFamily="34" charset="-128"/>
                  <a:ea typeface="Noto Sans CJK JP DemiLight" pitchFamily="34" charset="-128"/>
                </a:endParaRPr>
              </a:p>
            </p:txBody>
          </p:sp>
        </p:grpSp>
        <p:sp>
          <p:nvSpPr>
            <p:cNvPr id="59" name="正方形/長方形 58"/>
            <p:cNvSpPr/>
            <p:nvPr/>
          </p:nvSpPr>
          <p:spPr>
            <a:xfrm>
              <a:off x="166840" y="6336000"/>
              <a:ext cx="5629160" cy="324000"/>
            </a:xfrm>
            <a:prstGeom prst="rect">
              <a:avLst/>
            </a:prstGeom>
            <a:ln/>
          </p:spPr>
          <p:style>
            <a:lnRef idx="0">
              <a:schemeClr val="dk1"/>
            </a:lnRef>
            <a:fillRef idx="3">
              <a:schemeClr val="dk1"/>
            </a:fillRef>
            <a:effectRef idx="3">
              <a:schemeClr val="dk1"/>
            </a:effectRef>
            <a:fontRef idx="minor">
              <a:schemeClr val="lt1"/>
            </a:fontRef>
          </p:style>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100" b="0" i="0" u="none" strike="noStrike" kern="0" cap="none" spc="0" normalizeH="0" baseline="0" noProof="0" dirty="0" smtClean="0">
                  <a:ln>
                    <a:noFill/>
                  </a:ln>
                  <a:solidFill>
                    <a:schemeClr val="bg1"/>
                  </a:solidFill>
                  <a:effectLst/>
                  <a:uLnTx/>
                  <a:uFillTx/>
                  <a:latin typeface="Noto Sans CJK JP DemiLight" pitchFamily="34" charset="-128"/>
                  <a:ea typeface="Noto Sans CJK JP DemiLight" pitchFamily="34" charset="-128"/>
                  <a:cs typeface="MigMix 1P" panose="020B0502020203020207" pitchFamily="50" charset="-128"/>
                </a:rPr>
                <a:t>ホスト･ハイパーバイザ</a:t>
              </a:r>
              <a:endParaRPr kumimoji="0" lang="ja-JP" altLang="en-US" sz="1100" b="0" i="0" u="none" strike="noStrike" kern="0" cap="none" spc="0" normalizeH="0" baseline="0" noProof="0" dirty="0">
                <a:ln>
                  <a:noFill/>
                </a:ln>
                <a:solidFill>
                  <a:schemeClr val="bg1"/>
                </a:solidFill>
                <a:effectLst/>
                <a:uLnTx/>
                <a:uFillTx/>
                <a:latin typeface="Noto Sans CJK JP DemiLight" pitchFamily="34" charset="-128"/>
                <a:ea typeface="Noto Sans CJK JP DemiLight" pitchFamily="34" charset="-128"/>
                <a:cs typeface="MigMix 1P" panose="020B0502020203020207" pitchFamily="50" charset="-128"/>
              </a:endParaRPr>
            </a:p>
          </p:txBody>
        </p:sp>
      </p:grpSp>
      <p:cxnSp>
        <p:nvCxnSpPr>
          <p:cNvPr id="75" name="直線矢印コネクタ 74"/>
          <p:cNvCxnSpPr>
            <a:stCxn id="69" idx="0"/>
            <a:endCxn id="73" idx="1"/>
          </p:cNvCxnSpPr>
          <p:nvPr/>
        </p:nvCxnSpPr>
        <p:spPr>
          <a:xfrm>
            <a:off x="1072948" y="5657148"/>
            <a:ext cx="41850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9" name="直線矢印コネクタ 78"/>
          <p:cNvCxnSpPr>
            <a:stCxn id="66" idx="3"/>
            <a:endCxn id="62" idx="2"/>
          </p:cNvCxnSpPr>
          <p:nvPr/>
        </p:nvCxnSpPr>
        <p:spPr>
          <a:xfrm>
            <a:off x="3166825" y="5657148"/>
            <a:ext cx="410397"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カギ線コネクタ 82"/>
          <p:cNvCxnSpPr>
            <a:stCxn id="73" idx="2"/>
            <a:endCxn id="66" idx="2"/>
          </p:cNvCxnSpPr>
          <p:nvPr/>
        </p:nvCxnSpPr>
        <p:spPr>
          <a:xfrm rot="16200000" flipH="1">
            <a:off x="2329136" y="5197459"/>
            <a:ext cx="12700" cy="1189377"/>
          </a:xfrm>
          <a:prstGeom prst="bentConnector3">
            <a:avLst>
              <a:gd name="adj1" fmla="val 180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26165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ダウンタイム</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マイグレーション中の</a:t>
            </a:r>
            <a:r>
              <a:rPr kumimoji="1" lang="en-US" altLang="ja-JP" dirty="0" smtClean="0"/>
              <a:t>VM</a:t>
            </a:r>
            <a:r>
              <a:rPr kumimoji="1" lang="ja-JP" altLang="en-US" dirty="0" smtClean="0"/>
              <a:t>の停止時間を測定</a:t>
            </a:r>
            <a:endParaRPr kumimoji="1" lang="en-US" altLang="ja-JP" dirty="0" smtClean="0"/>
          </a:p>
          <a:p>
            <a:pPr lvl="1"/>
            <a:r>
              <a:rPr kumimoji="1" lang="en-US" altLang="ja-JP" dirty="0" smtClean="0"/>
              <a:t>VMBeam</a:t>
            </a:r>
            <a:r>
              <a:rPr kumimoji="1" lang="ja-JP" altLang="en-US" dirty="0" smtClean="0"/>
              <a:t>は</a:t>
            </a:r>
            <a:r>
              <a:rPr kumimoji="1" lang="en-US" altLang="ja-JP" dirty="0" smtClean="0"/>
              <a:t>0.6</a:t>
            </a:r>
            <a:r>
              <a:rPr kumimoji="1" lang="ja-JP" altLang="en-US" dirty="0" smtClean="0"/>
              <a:t>秒程度</a:t>
            </a:r>
            <a:endParaRPr kumimoji="1" lang="en-US" altLang="ja-JP" dirty="0" smtClean="0"/>
          </a:p>
          <a:p>
            <a:pPr lvl="1"/>
            <a:r>
              <a:rPr lang="ja-JP" altLang="en-US" dirty="0" smtClean="0"/>
              <a:t>標準ネストや</a:t>
            </a:r>
            <a:r>
              <a:rPr lang="en-US" altLang="ja-JP" dirty="0" smtClean="0"/>
              <a:t>Xen-Blanket</a:t>
            </a:r>
            <a:br>
              <a:rPr lang="en-US" altLang="ja-JP" dirty="0" smtClean="0"/>
            </a:br>
            <a:r>
              <a:rPr lang="ja-JP" altLang="en-US" dirty="0" smtClean="0"/>
              <a:t>より短い</a:t>
            </a:r>
            <a:endParaRPr lang="en-US" altLang="ja-JP" dirty="0" smtClean="0"/>
          </a:p>
          <a:p>
            <a:pPr lvl="1"/>
            <a:r>
              <a:rPr lang="ja-JP" altLang="en-US" dirty="0"/>
              <a:t>物理マシン間</a:t>
            </a:r>
            <a:r>
              <a:rPr lang="ja-JP" altLang="en-US" dirty="0" smtClean="0"/>
              <a:t>より</a:t>
            </a:r>
            <a:r>
              <a:rPr lang="en-US" altLang="ja-JP" dirty="0" smtClean="0"/>
              <a:t/>
            </a:r>
            <a:br>
              <a:rPr lang="en-US" altLang="ja-JP" dirty="0" smtClean="0"/>
            </a:br>
            <a:r>
              <a:rPr lang="en-US" altLang="ja-JP" dirty="0" smtClean="0"/>
              <a:t>0.2</a:t>
            </a:r>
            <a:r>
              <a:rPr lang="ja-JP" altLang="en-US" dirty="0"/>
              <a:t>秒程度長い</a:t>
            </a:r>
            <a:endParaRPr lang="en-US" altLang="ja-JP" dirty="0"/>
          </a:p>
          <a:p>
            <a:pPr lvl="2"/>
            <a:r>
              <a:rPr lang="en-US" altLang="ja-JP" dirty="0" smtClean="0"/>
              <a:t>CPU</a:t>
            </a:r>
            <a:r>
              <a:rPr lang="ja-JP" altLang="en-US" dirty="0" smtClean="0"/>
              <a:t>状態の転送に</a:t>
            </a:r>
            <a:r>
              <a:rPr lang="en-US" altLang="ja-JP" dirty="0" smtClean="0"/>
              <a:t/>
            </a:r>
            <a:br>
              <a:rPr lang="en-US" altLang="ja-JP" dirty="0" smtClean="0"/>
            </a:br>
            <a:r>
              <a:rPr lang="ja-JP" altLang="en-US" dirty="0" smtClean="0"/>
              <a:t>時間がかかるため</a:t>
            </a:r>
            <a:endParaRPr lang="en-US" altLang="ja-JP" dirty="0" smtClean="0"/>
          </a:p>
        </p:txBody>
      </p:sp>
      <p:sp>
        <p:nvSpPr>
          <p:cNvPr id="4" name="スライド番号プレースホルダー 3"/>
          <p:cNvSpPr>
            <a:spLocks noGrp="1"/>
          </p:cNvSpPr>
          <p:nvPr>
            <p:ph type="sldNum" sz="quarter" idx="12"/>
          </p:nvPr>
        </p:nvSpPr>
        <p:spPr/>
        <p:txBody>
          <a:bodyPr/>
          <a:lstStyle/>
          <a:p>
            <a:fld id="{F0F41436-DBAB-4DF8-B8A2-BCE453D1D87F}" type="slidenum">
              <a:rPr lang="ja-JP" altLang="en-US" smtClean="0"/>
              <a:pPr/>
              <a:t>19</a:t>
            </a:fld>
            <a:endParaRPr lang="ja-JP" altLang="en-US"/>
          </a:p>
        </p:txBody>
      </p:sp>
      <p:graphicFrame>
        <p:nvGraphicFramePr>
          <p:cNvPr id="5" name="グラフ 4"/>
          <p:cNvGraphicFramePr>
            <a:graphicFrameLocks/>
          </p:cNvGraphicFramePr>
          <p:nvPr>
            <p:extLst>
              <p:ext uri="{D42A27DB-BD31-4B8C-83A1-F6EECF244321}">
                <p14:modId xmlns:p14="http://schemas.microsoft.com/office/powerpoint/2010/main" val="3143524997"/>
              </p:ext>
            </p:extLst>
          </p:nvPr>
        </p:nvGraphicFramePr>
        <p:xfrm>
          <a:off x="4427984" y="2564904"/>
          <a:ext cx="4572000" cy="388843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382892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ソフトウェア・エージング</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システムの状態が次第に劣化する現象</a:t>
            </a:r>
            <a:endParaRPr lang="en-US" altLang="ja-JP" dirty="0"/>
          </a:p>
          <a:p>
            <a:pPr lvl="1"/>
            <a:r>
              <a:rPr lang="ja-JP" altLang="en-US" dirty="0" smtClean="0"/>
              <a:t>例：空き</a:t>
            </a:r>
            <a:r>
              <a:rPr lang="ja-JP" altLang="en-US" dirty="0"/>
              <a:t>メモリ、ディスクの空き容量の</a:t>
            </a:r>
            <a:r>
              <a:rPr lang="ja-JP" altLang="en-US" dirty="0" smtClean="0"/>
              <a:t>減少</a:t>
            </a:r>
            <a:endParaRPr lang="en-US" altLang="ja-JP" dirty="0" smtClean="0"/>
          </a:p>
          <a:p>
            <a:pPr lvl="1"/>
            <a:r>
              <a:rPr lang="ja-JP" altLang="en-US" dirty="0"/>
              <a:t>想定外</a:t>
            </a:r>
            <a:r>
              <a:rPr lang="ja-JP" altLang="en-US" dirty="0" smtClean="0"/>
              <a:t>の</a:t>
            </a:r>
            <a:r>
              <a:rPr lang="ja-JP" altLang="en-US" dirty="0"/>
              <a:t>システムダウンを引き起こす</a:t>
            </a:r>
            <a:endParaRPr lang="en-US" altLang="ja-JP" dirty="0" smtClean="0"/>
          </a:p>
          <a:p>
            <a:r>
              <a:rPr lang="ja-JP" altLang="en-US" dirty="0"/>
              <a:t>仮想化</a:t>
            </a:r>
            <a:r>
              <a:rPr lang="ja-JP" altLang="en-US" dirty="0" smtClean="0"/>
              <a:t>システムでは発生しやすい</a:t>
            </a:r>
            <a:endParaRPr lang="en-US" altLang="ja-JP" dirty="0" smtClean="0"/>
          </a:p>
          <a:p>
            <a:pPr lvl="1"/>
            <a:r>
              <a:rPr lang="ja-JP" altLang="en-US" dirty="0"/>
              <a:t>多く</a:t>
            </a:r>
            <a:r>
              <a:rPr lang="ja-JP" altLang="en-US" dirty="0" smtClean="0"/>
              <a:t>の</a:t>
            </a:r>
            <a:r>
              <a:rPr lang="en-US" altLang="ja-JP" dirty="0" smtClean="0"/>
              <a:t>VM</a:t>
            </a:r>
            <a:r>
              <a:rPr lang="ja-JP" altLang="en-US" dirty="0" smtClean="0"/>
              <a:t>を長時間動かすため</a:t>
            </a:r>
            <a:endParaRPr lang="en-US" altLang="ja-JP" dirty="0" smtClean="0"/>
          </a:p>
        </p:txBody>
      </p:sp>
      <p:sp>
        <p:nvSpPr>
          <p:cNvPr id="4" name="スライド番号プレースホルダー 3"/>
          <p:cNvSpPr>
            <a:spLocks noGrp="1"/>
          </p:cNvSpPr>
          <p:nvPr>
            <p:ph type="sldNum" sz="quarter" idx="12"/>
          </p:nvPr>
        </p:nvSpPr>
        <p:spPr/>
        <p:txBody>
          <a:bodyPr/>
          <a:lstStyle/>
          <a:p>
            <a:fld id="{F0F41436-DBAB-4DF8-B8A2-BCE453D1D87F}" type="slidenum">
              <a:rPr lang="ja-JP" altLang="en-US" smtClean="0"/>
              <a:pPr/>
              <a:t>2</a:t>
            </a:fld>
            <a:endParaRPr lang="ja-JP" altLang="en-US" dirty="0"/>
          </a:p>
        </p:txBody>
      </p:sp>
      <p:sp>
        <p:nvSpPr>
          <p:cNvPr id="6" name="テキスト ボックス 5"/>
          <p:cNvSpPr txBox="1"/>
          <p:nvPr/>
        </p:nvSpPr>
        <p:spPr>
          <a:xfrm>
            <a:off x="180000" y="6408000"/>
            <a:ext cx="8342733" cy="307777"/>
          </a:xfrm>
          <a:prstGeom prst="rect">
            <a:avLst/>
          </a:prstGeom>
          <a:noFill/>
        </p:spPr>
        <p:txBody>
          <a:bodyPr wrap="none" rtlCol="0">
            <a:spAutoFit/>
          </a:bodyPr>
          <a:lstStyle/>
          <a:p>
            <a:r>
              <a:rPr lang="en-US" altLang="ja-JP" sz="1400" dirty="0" smtClean="0">
                <a:latin typeface="Noto Sans CJK JP DemiLight" pitchFamily="34" charset="-128"/>
                <a:ea typeface="Noto Sans CJK JP DemiLight" pitchFamily="34" charset="-128"/>
                <a:cs typeface="MigMix 1P" panose="020B0502020203020207" pitchFamily="50" charset="-128"/>
              </a:rPr>
              <a:t>Source: </a:t>
            </a:r>
            <a:r>
              <a:rPr lang="en-US" altLang="ja-JP" sz="1400" dirty="0" err="1" smtClean="0">
                <a:latin typeface="Noto Sans CJK JP DemiLight" pitchFamily="34" charset="-128"/>
                <a:ea typeface="Noto Sans CJK JP DemiLight" pitchFamily="34" charset="-128"/>
                <a:cs typeface="MigMix 1P" panose="020B0502020203020207" pitchFamily="50" charset="-128"/>
              </a:rPr>
              <a:t>F.Machida</a:t>
            </a:r>
            <a:r>
              <a:rPr lang="en-US" altLang="ja-JP" sz="1400" dirty="0" smtClean="0">
                <a:latin typeface="Noto Sans CJK JP DemiLight" pitchFamily="34" charset="-128"/>
                <a:ea typeface="Noto Sans CJK JP DemiLight" pitchFamily="34" charset="-128"/>
                <a:cs typeface="MigMix 1P" panose="020B0502020203020207" pitchFamily="50" charset="-128"/>
              </a:rPr>
              <a:t> et al., </a:t>
            </a:r>
            <a:r>
              <a:rPr lang="en-US" altLang="ja-JP" sz="1400" i="1" dirty="0" smtClean="0">
                <a:latin typeface="Noto Sans CJK JP DemiLight" pitchFamily="34" charset="-128"/>
                <a:ea typeface="Noto Sans CJK JP DemiLight" pitchFamily="34" charset="-128"/>
                <a:cs typeface="MigMix 1P" panose="020B0502020203020207" pitchFamily="50" charset="-128"/>
              </a:rPr>
              <a:t>Combined </a:t>
            </a:r>
            <a:r>
              <a:rPr lang="en-US" altLang="ja-JP" sz="1400" i="1" dirty="0">
                <a:latin typeface="Noto Sans CJK JP DemiLight" pitchFamily="34" charset="-128"/>
                <a:ea typeface="Noto Sans CJK JP DemiLight" pitchFamily="34" charset="-128"/>
                <a:cs typeface="MigMix 1P" panose="020B0502020203020207" pitchFamily="50" charset="-128"/>
              </a:rPr>
              <a:t>Server Rejuvenation in a </a:t>
            </a:r>
            <a:r>
              <a:rPr lang="en-US" altLang="ja-JP" sz="1400" i="1" dirty="0" smtClean="0">
                <a:latin typeface="Noto Sans CJK JP DemiLight" pitchFamily="34" charset="-128"/>
                <a:ea typeface="Noto Sans CJK JP DemiLight" pitchFamily="34" charset="-128"/>
                <a:cs typeface="MigMix 1P" panose="020B0502020203020207" pitchFamily="50" charset="-128"/>
              </a:rPr>
              <a:t>Virtualized </a:t>
            </a:r>
            <a:r>
              <a:rPr lang="en-US" altLang="ja-JP" sz="1400" i="1" dirty="0">
                <a:latin typeface="Noto Sans CJK JP DemiLight" pitchFamily="34" charset="-128"/>
                <a:ea typeface="Noto Sans CJK JP DemiLight" pitchFamily="34" charset="-128"/>
                <a:cs typeface="MigMix 1P" panose="020B0502020203020207" pitchFamily="50" charset="-128"/>
              </a:rPr>
              <a:t>Data </a:t>
            </a:r>
            <a:r>
              <a:rPr lang="en-US" altLang="ja-JP" sz="1400" i="1" dirty="0" smtClean="0">
                <a:latin typeface="Noto Sans CJK JP DemiLight" pitchFamily="34" charset="-128"/>
                <a:ea typeface="Noto Sans CJK JP DemiLight" pitchFamily="34" charset="-128"/>
                <a:cs typeface="MigMix 1P" panose="020B0502020203020207" pitchFamily="50" charset="-128"/>
              </a:rPr>
              <a:t>Center,</a:t>
            </a:r>
            <a:r>
              <a:rPr lang="en-US" altLang="ja-JP" sz="1400" dirty="0" smtClean="0">
                <a:latin typeface="Noto Sans CJK JP DemiLight" pitchFamily="34" charset="-128"/>
                <a:ea typeface="Noto Sans CJK JP DemiLight" pitchFamily="34" charset="-128"/>
                <a:cs typeface="MigMix 1P" panose="020B0502020203020207" pitchFamily="50" charset="-128"/>
              </a:rPr>
              <a:t> Proc. ATC 2012.</a:t>
            </a:r>
            <a:endParaRPr kumimoji="1" lang="ja-JP" altLang="en-US" sz="1400" dirty="0">
              <a:latin typeface="Noto Sans CJK JP DemiLight" pitchFamily="34" charset="-128"/>
              <a:ea typeface="Noto Sans CJK JP DemiLight" pitchFamily="34" charset="-128"/>
              <a:cs typeface="MigMix 1P" panose="020B0502020203020207" pitchFamily="50" charset="-128"/>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000" y="4212000"/>
            <a:ext cx="4439797" cy="22084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4165" y="4169849"/>
            <a:ext cx="4389500" cy="2309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422588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メモリ書き換え</a:t>
            </a:r>
            <a:r>
              <a:rPr lang="ja-JP" altLang="en-US" dirty="0" smtClean="0"/>
              <a:t>の影響</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ゲスト</a:t>
            </a:r>
            <a:r>
              <a:rPr kumimoji="1" lang="en-US" altLang="ja-JP" dirty="0" smtClean="0"/>
              <a:t>VM</a:t>
            </a:r>
            <a:r>
              <a:rPr kumimoji="1" lang="ja-JP" altLang="en-US" dirty="0" smtClean="0"/>
              <a:t>内で毎秒</a:t>
            </a:r>
            <a:r>
              <a:rPr kumimoji="1" lang="en-US" altLang="ja-JP" dirty="0" smtClean="0"/>
              <a:t>5000</a:t>
            </a:r>
            <a:r>
              <a:rPr kumimoji="1" lang="ja-JP" altLang="en-US" dirty="0" smtClean="0"/>
              <a:t>ページ</a:t>
            </a:r>
            <a:r>
              <a:rPr lang="ja-JP" altLang="en-US" dirty="0" smtClean="0"/>
              <a:t>を書き換え</a:t>
            </a:r>
            <a:r>
              <a:rPr kumimoji="1" lang="ja-JP" altLang="en-US" dirty="0" smtClean="0"/>
              <a:t>ながらマイグレーションを行った</a:t>
            </a:r>
            <a:endParaRPr kumimoji="1" lang="en-US" altLang="ja-JP" dirty="0" smtClean="0"/>
          </a:p>
          <a:p>
            <a:pPr lvl="1"/>
            <a:r>
              <a:rPr lang="en-US" altLang="ja-JP" dirty="0" smtClean="0"/>
              <a:t>VMBeam</a:t>
            </a:r>
            <a:r>
              <a:rPr lang="ja-JP" altLang="en-US" dirty="0" smtClean="0"/>
              <a:t>では</a:t>
            </a:r>
            <a:r>
              <a:rPr lang="ja-JP" altLang="en-US" dirty="0"/>
              <a:t>マイグレーション</a:t>
            </a:r>
            <a:r>
              <a:rPr lang="ja-JP" altLang="en-US" dirty="0" smtClean="0"/>
              <a:t>時間、ダウンタイムの増加なし</a:t>
            </a:r>
          </a:p>
        </p:txBody>
      </p:sp>
      <p:sp>
        <p:nvSpPr>
          <p:cNvPr id="4" name="スライド番号プレースホルダー 3"/>
          <p:cNvSpPr>
            <a:spLocks noGrp="1"/>
          </p:cNvSpPr>
          <p:nvPr>
            <p:ph type="sldNum" sz="quarter" idx="12"/>
          </p:nvPr>
        </p:nvSpPr>
        <p:spPr/>
        <p:txBody>
          <a:bodyPr/>
          <a:lstStyle/>
          <a:p>
            <a:fld id="{F0F41436-DBAB-4DF8-B8A2-BCE453D1D87F}" type="slidenum">
              <a:rPr lang="ja-JP" altLang="en-US" smtClean="0"/>
              <a:pPr/>
              <a:t>20</a:t>
            </a:fld>
            <a:endParaRPr lang="ja-JP" altLang="en-US"/>
          </a:p>
        </p:txBody>
      </p:sp>
      <p:grpSp>
        <p:nvGrpSpPr>
          <p:cNvPr id="20" name="グループ化 19"/>
          <p:cNvGrpSpPr/>
          <p:nvPr/>
        </p:nvGrpSpPr>
        <p:grpSpPr>
          <a:xfrm>
            <a:off x="177890" y="3762303"/>
            <a:ext cx="4373875" cy="2743200"/>
            <a:chOff x="0" y="0"/>
            <a:chExt cx="4572000" cy="2743200"/>
          </a:xfrm>
        </p:grpSpPr>
        <p:sp>
          <p:nvSpPr>
            <p:cNvPr id="21" name="大波 20"/>
            <p:cNvSpPr/>
            <p:nvPr/>
          </p:nvSpPr>
          <p:spPr>
            <a:xfrm>
              <a:off x="1844824" y="1043608"/>
              <a:ext cx="432048" cy="288032"/>
            </a:xfrm>
            <a:prstGeom prst="wav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大波 21"/>
            <p:cNvSpPr/>
            <p:nvPr/>
          </p:nvSpPr>
          <p:spPr>
            <a:xfrm>
              <a:off x="1844824" y="1008475"/>
              <a:ext cx="432048" cy="288032"/>
            </a:xfrm>
            <a:prstGeom prst="wav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3" name="グラフ 22"/>
            <p:cNvGraphicFramePr>
              <a:graphicFrameLocks/>
            </p:cNvGraphicFramePr>
            <p:nvPr>
              <p:extLst>
                <p:ext uri="{D42A27DB-BD31-4B8C-83A1-F6EECF244321}">
                  <p14:modId xmlns:p14="http://schemas.microsoft.com/office/powerpoint/2010/main" val="1927040672"/>
                </p:ext>
              </p:extLst>
            </p:nvPr>
          </p:nvGraphicFramePr>
          <p:xfrm>
            <a:off x="0" y="0"/>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4" name="グラフ 23"/>
            <p:cNvGraphicFramePr>
              <a:graphicFrameLocks/>
            </p:cNvGraphicFramePr>
            <p:nvPr>
              <p:extLst>
                <p:ext uri="{D42A27DB-BD31-4B8C-83A1-F6EECF244321}">
                  <p14:modId xmlns:p14="http://schemas.microsoft.com/office/powerpoint/2010/main" val="1200907073"/>
                </p:ext>
              </p:extLst>
            </p:nvPr>
          </p:nvGraphicFramePr>
          <p:xfrm>
            <a:off x="0" y="0"/>
            <a:ext cx="4572000"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25" name="テキスト ボックス 24"/>
            <p:cNvSpPr txBox="1"/>
            <p:nvPr/>
          </p:nvSpPr>
          <p:spPr>
            <a:xfrm>
              <a:off x="324000" y="612000"/>
              <a:ext cx="461665" cy="238207"/>
            </a:xfrm>
            <a:prstGeom prst="rect">
              <a:avLst/>
            </a:prstGeom>
            <a:noFill/>
          </p:spPr>
          <p:txBody>
            <a:bodyPr vert="eaVert" wrap="none" rtlCol="0">
              <a:spAutoFit/>
            </a:bodyPr>
            <a:lstStyle/>
            <a:p>
              <a:r>
                <a:rPr kumimoji="1" lang="ja-JP" altLang="en-US" dirty="0" smtClean="0">
                  <a:latin typeface="ヒラギノ丸ゴ Pro W4" pitchFamily="34" charset="-128"/>
                  <a:ea typeface="ヒラギノ丸ゴ Pro W4" pitchFamily="34" charset="-128"/>
                </a:rPr>
                <a:t>∬</a:t>
              </a:r>
              <a:endParaRPr kumimoji="1" lang="ja-JP" altLang="en-US" dirty="0">
                <a:latin typeface="ヒラギノ丸ゴ Pro W4" pitchFamily="34" charset="-128"/>
                <a:ea typeface="ヒラギノ丸ゴ Pro W4" pitchFamily="34" charset="-128"/>
              </a:endParaRPr>
            </a:p>
          </p:txBody>
        </p:sp>
        <p:sp>
          <p:nvSpPr>
            <p:cNvPr id="26" name="大波 25"/>
            <p:cNvSpPr/>
            <p:nvPr/>
          </p:nvSpPr>
          <p:spPr>
            <a:xfrm>
              <a:off x="3024000" y="612000"/>
              <a:ext cx="324000" cy="252000"/>
            </a:xfrm>
            <a:prstGeom prst="wav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6" name="直線矢印コネクタ 5"/>
          <p:cNvCxnSpPr/>
          <p:nvPr/>
        </p:nvCxnSpPr>
        <p:spPr>
          <a:xfrm flipV="1">
            <a:off x="929509" y="5093943"/>
            <a:ext cx="241080" cy="2160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8" name="テキスト ボックス 7"/>
          <p:cNvSpPr txBox="1"/>
          <p:nvPr/>
        </p:nvSpPr>
        <p:spPr>
          <a:xfrm>
            <a:off x="720461" y="4752000"/>
            <a:ext cx="1268542" cy="369332"/>
          </a:xfrm>
          <a:prstGeom prst="rect">
            <a:avLst/>
          </a:prstGeom>
          <a:noFill/>
          <a:ln>
            <a:noFill/>
            <a:prstDash val="sysDot"/>
          </a:ln>
        </p:spPr>
        <p:txBody>
          <a:bodyPr wrap="none" rtlCol="0">
            <a:spAutoFit/>
          </a:bodyPr>
          <a:lstStyle/>
          <a:p>
            <a:r>
              <a:rPr kumimoji="1" lang="en-US" altLang="ja-JP" dirty="0" smtClean="0">
                <a:solidFill>
                  <a:schemeClr val="tx1">
                    <a:lumMod val="85000"/>
                    <a:lumOff val="15000"/>
                  </a:schemeClr>
                </a:solidFill>
                <a:latin typeface="Noto Sans CJK JP Regular" pitchFamily="34" charset="-128"/>
                <a:ea typeface="Noto Sans CJK JP Regular" pitchFamily="34" charset="-128"/>
              </a:rPr>
              <a:t>12.6</a:t>
            </a:r>
            <a:r>
              <a:rPr kumimoji="1" lang="ja-JP" altLang="en-US" dirty="0" smtClean="0">
                <a:solidFill>
                  <a:schemeClr val="tx1">
                    <a:lumMod val="85000"/>
                    <a:lumOff val="15000"/>
                  </a:schemeClr>
                </a:solidFill>
                <a:latin typeface="Noto Sans CJK JP Regular" pitchFamily="34" charset="-128"/>
                <a:ea typeface="Noto Sans CJK JP Regular" pitchFamily="34" charset="-128"/>
              </a:rPr>
              <a:t>秒増加</a:t>
            </a:r>
          </a:p>
        </p:txBody>
      </p:sp>
      <p:sp>
        <p:nvSpPr>
          <p:cNvPr id="18" name="テキスト ボックス 17"/>
          <p:cNvSpPr txBox="1"/>
          <p:nvPr/>
        </p:nvSpPr>
        <p:spPr>
          <a:xfrm>
            <a:off x="2476899" y="3384000"/>
            <a:ext cx="1207201" cy="369332"/>
          </a:xfrm>
          <a:prstGeom prst="rect">
            <a:avLst/>
          </a:prstGeom>
          <a:noFill/>
          <a:ln>
            <a:noFill/>
            <a:prstDash val="sysDot"/>
          </a:ln>
        </p:spPr>
        <p:txBody>
          <a:bodyPr wrap="none" rtlCol="0">
            <a:spAutoFit/>
          </a:bodyPr>
          <a:lstStyle/>
          <a:p>
            <a:r>
              <a:rPr lang="en-US" altLang="ja-JP" dirty="0">
                <a:solidFill>
                  <a:schemeClr val="tx1">
                    <a:lumMod val="85000"/>
                    <a:lumOff val="15000"/>
                  </a:schemeClr>
                </a:solidFill>
                <a:latin typeface="Noto Sans CJK JP Regular" pitchFamily="34" charset="-128"/>
                <a:ea typeface="Noto Sans CJK JP Regular" pitchFamily="34" charset="-128"/>
              </a:rPr>
              <a:t>382</a:t>
            </a:r>
            <a:r>
              <a:rPr kumimoji="1" lang="ja-JP" altLang="en-US" dirty="0" smtClean="0">
                <a:solidFill>
                  <a:schemeClr val="tx1">
                    <a:lumMod val="85000"/>
                    <a:lumOff val="15000"/>
                  </a:schemeClr>
                </a:solidFill>
                <a:latin typeface="Noto Sans CJK JP Regular" pitchFamily="34" charset="-128"/>
                <a:ea typeface="Noto Sans CJK JP Regular" pitchFamily="34" charset="-128"/>
              </a:rPr>
              <a:t>秒増加</a:t>
            </a:r>
          </a:p>
        </p:txBody>
      </p:sp>
      <p:sp>
        <p:nvSpPr>
          <p:cNvPr id="27" name="テキスト ボックス 26"/>
          <p:cNvSpPr txBox="1"/>
          <p:nvPr/>
        </p:nvSpPr>
        <p:spPr>
          <a:xfrm>
            <a:off x="3303458" y="4716000"/>
            <a:ext cx="1268542" cy="369332"/>
          </a:xfrm>
          <a:prstGeom prst="rect">
            <a:avLst/>
          </a:prstGeom>
          <a:noFill/>
          <a:ln>
            <a:noFill/>
            <a:prstDash val="sysDot"/>
          </a:ln>
        </p:spPr>
        <p:txBody>
          <a:bodyPr wrap="none" rtlCol="0">
            <a:spAutoFit/>
          </a:bodyPr>
          <a:lstStyle/>
          <a:p>
            <a:r>
              <a:rPr lang="en-US" altLang="ja-JP" dirty="0">
                <a:solidFill>
                  <a:schemeClr val="tx1">
                    <a:lumMod val="85000"/>
                    <a:lumOff val="15000"/>
                  </a:schemeClr>
                </a:solidFill>
                <a:latin typeface="Noto Sans CJK JP Regular" pitchFamily="34" charset="-128"/>
                <a:ea typeface="Noto Sans CJK JP Regular" pitchFamily="34" charset="-128"/>
              </a:rPr>
              <a:t>15.5</a:t>
            </a:r>
            <a:r>
              <a:rPr kumimoji="1" lang="ja-JP" altLang="en-US" dirty="0" smtClean="0">
                <a:solidFill>
                  <a:schemeClr val="tx1">
                    <a:lumMod val="85000"/>
                    <a:lumOff val="15000"/>
                  </a:schemeClr>
                </a:solidFill>
                <a:latin typeface="Noto Sans CJK JP Regular" pitchFamily="34" charset="-128"/>
                <a:ea typeface="Noto Sans CJK JP Regular" pitchFamily="34" charset="-128"/>
              </a:rPr>
              <a:t>秒増加</a:t>
            </a:r>
          </a:p>
        </p:txBody>
      </p:sp>
      <p:sp>
        <p:nvSpPr>
          <p:cNvPr id="28" name="テキスト ボックス 27"/>
          <p:cNvSpPr txBox="1"/>
          <p:nvPr/>
        </p:nvSpPr>
        <p:spPr>
          <a:xfrm>
            <a:off x="1404000" y="6444000"/>
            <a:ext cx="2492990" cy="369332"/>
          </a:xfrm>
          <a:prstGeom prst="rect">
            <a:avLst/>
          </a:prstGeom>
          <a:noFill/>
          <a:ln>
            <a:solidFill>
              <a:schemeClr val="tx1"/>
            </a:solidFill>
            <a:prstDash val="solid"/>
          </a:ln>
        </p:spPr>
        <p:txBody>
          <a:bodyPr wrap="none" rtlCol="0">
            <a:spAutoFit/>
          </a:bodyPr>
          <a:lstStyle/>
          <a:p>
            <a:r>
              <a:rPr lang="ja-JP" altLang="en-US" dirty="0">
                <a:solidFill>
                  <a:schemeClr val="tx1">
                    <a:lumMod val="85000"/>
                    <a:lumOff val="15000"/>
                  </a:schemeClr>
                </a:solidFill>
                <a:latin typeface="Noto Sans CJK JP Regular" pitchFamily="34" charset="-128"/>
                <a:ea typeface="Noto Sans CJK JP Regular" pitchFamily="34" charset="-128"/>
              </a:rPr>
              <a:t>マイグレーション時間</a:t>
            </a:r>
            <a:endParaRPr kumimoji="1" lang="ja-JP" altLang="en-US" dirty="0" smtClean="0">
              <a:solidFill>
                <a:schemeClr val="tx1">
                  <a:lumMod val="85000"/>
                  <a:lumOff val="15000"/>
                </a:schemeClr>
              </a:solidFill>
              <a:latin typeface="Noto Sans CJK JP Regular" pitchFamily="34" charset="-128"/>
              <a:ea typeface="Noto Sans CJK JP Regular" pitchFamily="34" charset="-128"/>
            </a:endParaRPr>
          </a:p>
        </p:txBody>
      </p:sp>
      <p:grpSp>
        <p:nvGrpSpPr>
          <p:cNvPr id="29" name="グループ化 28"/>
          <p:cNvGrpSpPr/>
          <p:nvPr/>
        </p:nvGrpSpPr>
        <p:grpSpPr>
          <a:xfrm>
            <a:off x="4572000" y="3312000"/>
            <a:ext cx="4446241" cy="3229548"/>
            <a:chOff x="4569677" y="3086668"/>
            <a:chExt cx="4589325" cy="3229548"/>
          </a:xfrm>
        </p:grpSpPr>
        <p:grpSp>
          <p:nvGrpSpPr>
            <p:cNvPr id="30" name="グループ化 29"/>
            <p:cNvGrpSpPr/>
            <p:nvPr/>
          </p:nvGrpSpPr>
          <p:grpSpPr>
            <a:xfrm>
              <a:off x="4569677" y="3573016"/>
              <a:ext cx="4572000" cy="2743200"/>
              <a:chOff x="0" y="0"/>
              <a:chExt cx="4572000" cy="2743200"/>
            </a:xfrm>
          </p:grpSpPr>
          <p:graphicFrame>
            <p:nvGraphicFramePr>
              <p:cNvPr id="35" name="グラフ 34"/>
              <p:cNvGraphicFramePr>
                <a:graphicFrameLocks/>
              </p:cNvGraphicFramePr>
              <p:nvPr>
                <p:extLst>
                  <p:ext uri="{D42A27DB-BD31-4B8C-83A1-F6EECF244321}">
                    <p14:modId xmlns:p14="http://schemas.microsoft.com/office/powerpoint/2010/main" val="614761917"/>
                  </p:ext>
                </p:extLst>
              </p:nvPr>
            </p:nvGraphicFramePr>
            <p:xfrm>
              <a:off x="0" y="0"/>
              <a:ext cx="4572000" cy="2743200"/>
            </p:xfrm>
            <a:graphic>
              <a:graphicData uri="http://schemas.openxmlformats.org/drawingml/2006/chart">
                <c:chart xmlns:c="http://schemas.openxmlformats.org/drawingml/2006/chart" xmlns:r="http://schemas.openxmlformats.org/officeDocument/2006/relationships" r:id="rId5"/>
              </a:graphicData>
            </a:graphic>
          </p:graphicFrame>
          <p:sp>
            <p:nvSpPr>
              <p:cNvPr id="36" name="テキスト ボックス 35"/>
              <p:cNvSpPr txBox="1"/>
              <p:nvPr/>
            </p:nvSpPr>
            <p:spPr>
              <a:xfrm>
                <a:off x="3281424" y="22216"/>
                <a:ext cx="479618" cy="246221"/>
              </a:xfrm>
              <a:prstGeom prst="rect">
                <a:avLst/>
              </a:prstGeom>
              <a:noFill/>
            </p:spPr>
            <p:txBody>
              <a:bodyPr wrap="none" rtlCol="0">
                <a:spAutoFit/>
              </a:bodyPr>
              <a:lstStyle/>
              <a:p>
                <a:r>
                  <a:rPr kumimoji="1" lang="en-US" altLang="ja-JP" sz="1000" dirty="0" smtClean="0"/>
                  <a:t>28.59</a:t>
                </a:r>
                <a:endParaRPr kumimoji="1" lang="ja-JP" altLang="en-US" sz="1000" dirty="0"/>
              </a:p>
            </p:txBody>
          </p:sp>
        </p:grpSp>
        <p:cxnSp>
          <p:nvCxnSpPr>
            <p:cNvPr id="31" name="直線矢印コネクタ 30"/>
            <p:cNvCxnSpPr/>
            <p:nvPr/>
          </p:nvCxnSpPr>
          <p:spPr>
            <a:xfrm flipV="1">
              <a:off x="7488000" y="3456000"/>
              <a:ext cx="252000" cy="2160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32" name="テキスト ボックス 31"/>
            <p:cNvSpPr txBox="1"/>
            <p:nvPr/>
          </p:nvSpPr>
          <p:spPr>
            <a:xfrm>
              <a:off x="6983058" y="3086668"/>
              <a:ext cx="1326004" cy="369332"/>
            </a:xfrm>
            <a:prstGeom prst="rect">
              <a:avLst/>
            </a:prstGeom>
            <a:noFill/>
            <a:ln>
              <a:noFill/>
              <a:prstDash val="sysDot"/>
            </a:ln>
          </p:spPr>
          <p:txBody>
            <a:bodyPr wrap="none" rtlCol="0">
              <a:spAutoFit/>
            </a:bodyPr>
            <a:lstStyle/>
            <a:p>
              <a:r>
                <a:rPr lang="en-US" altLang="ja-JP" dirty="0">
                  <a:solidFill>
                    <a:schemeClr val="tx1">
                      <a:lumMod val="85000"/>
                      <a:lumOff val="15000"/>
                    </a:schemeClr>
                  </a:solidFill>
                  <a:latin typeface="Noto Sans CJK JP Regular" pitchFamily="34" charset="-128"/>
                  <a:ea typeface="Noto Sans CJK JP Regular" pitchFamily="34" charset="-128"/>
                </a:rPr>
                <a:t>27.9</a:t>
              </a:r>
              <a:r>
                <a:rPr kumimoji="1" lang="ja-JP" altLang="en-US" dirty="0" smtClean="0">
                  <a:solidFill>
                    <a:schemeClr val="tx1">
                      <a:lumMod val="85000"/>
                      <a:lumOff val="15000"/>
                    </a:schemeClr>
                  </a:solidFill>
                  <a:latin typeface="Noto Sans CJK JP Regular" pitchFamily="34" charset="-128"/>
                  <a:ea typeface="Noto Sans CJK JP Regular" pitchFamily="34" charset="-128"/>
                </a:rPr>
                <a:t>秒増加</a:t>
              </a:r>
            </a:p>
          </p:txBody>
        </p:sp>
        <p:cxnSp>
          <p:nvCxnSpPr>
            <p:cNvPr id="33" name="直線矢印コネクタ 32"/>
            <p:cNvCxnSpPr/>
            <p:nvPr/>
          </p:nvCxnSpPr>
          <p:spPr>
            <a:xfrm flipV="1">
              <a:off x="8496000" y="4176000"/>
              <a:ext cx="252000" cy="2160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34" name="テキスト ボックス 33"/>
            <p:cNvSpPr txBox="1"/>
            <p:nvPr/>
          </p:nvSpPr>
          <p:spPr>
            <a:xfrm>
              <a:off x="7832998" y="3852000"/>
              <a:ext cx="1326004" cy="369332"/>
            </a:xfrm>
            <a:prstGeom prst="rect">
              <a:avLst/>
            </a:prstGeom>
            <a:noFill/>
            <a:ln>
              <a:noFill/>
              <a:prstDash val="sysDot"/>
            </a:ln>
          </p:spPr>
          <p:txBody>
            <a:bodyPr wrap="none" rtlCol="0">
              <a:spAutoFit/>
            </a:bodyPr>
            <a:lstStyle/>
            <a:p>
              <a:r>
                <a:rPr lang="en-US" altLang="ja-JP" dirty="0">
                  <a:solidFill>
                    <a:schemeClr val="tx1">
                      <a:lumMod val="85000"/>
                      <a:lumOff val="15000"/>
                    </a:schemeClr>
                  </a:solidFill>
                  <a:latin typeface="Noto Sans CJK JP Regular" pitchFamily="34" charset="-128"/>
                  <a:ea typeface="Noto Sans CJK JP Regular" pitchFamily="34" charset="-128"/>
                </a:rPr>
                <a:t>0.26</a:t>
              </a:r>
              <a:r>
                <a:rPr kumimoji="1" lang="ja-JP" altLang="en-US" dirty="0" smtClean="0">
                  <a:solidFill>
                    <a:schemeClr val="tx1">
                      <a:lumMod val="85000"/>
                      <a:lumOff val="15000"/>
                    </a:schemeClr>
                  </a:solidFill>
                  <a:latin typeface="Noto Sans CJK JP Regular" pitchFamily="34" charset="-128"/>
                  <a:ea typeface="Noto Sans CJK JP Regular" pitchFamily="34" charset="-128"/>
                </a:rPr>
                <a:t>秒増加</a:t>
              </a:r>
            </a:p>
          </p:txBody>
        </p:sp>
      </p:grpSp>
      <p:sp>
        <p:nvSpPr>
          <p:cNvPr id="37" name="テキスト ボックス 36"/>
          <p:cNvSpPr txBox="1"/>
          <p:nvPr/>
        </p:nvSpPr>
        <p:spPr>
          <a:xfrm>
            <a:off x="6362026" y="6444000"/>
            <a:ext cx="1569660" cy="369332"/>
          </a:xfrm>
          <a:prstGeom prst="rect">
            <a:avLst/>
          </a:prstGeom>
          <a:noFill/>
          <a:ln>
            <a:solidFill>
              <a:schemeClr val="tx1"/>
            </a:solidFill>
            <a:prstDash val="solid"/>
          </a:ln>
        </p:spPr>
        <p:txBody>
          <a:bodyPr wrap="none" rtlCol="0">
            <a:spAutoFit/>
          </a:bodyPr>
          <a:lstStyle/>
          <a:p>
            <a:r>
              <a:rPr lang="ja-JP" altLang="en-US" dirty="0">
                <a:solidFill>
                  <a:schemeClr val="tx1">
                    <a:lumMod val="85000"/>
                    <a:lumOff val="15000"/>
                  </a:schemeClr>
                </a:solidFill>
                <a:latin typeface="Noto Sans CJK JP Regular" pitchFamily="34" charset="-128"/>
                <a:ea typeface="Noto Sans CJK JP Regular" pitchFamily="34" charset="-128"/>
              </a:rPr>
              <a:t>ダウンタイム</a:t>
            </a:r>
            <a:endParaRPr kumimoji="1" lang="ja-JP" altLang="en-US" dirty="0" smtClean="0">
              <a:solidFill>
                <a:schemeClr val="tx1">
                  <a:lumMod val="85000"/>
                  <a:lumOff val="15000"/>
                </a:schemeClr>
              </a:solidFill>
              <a:latin typeface="Noto Sans CJK JP Regular" pitchFamily="34" charset="-128"/>
              <a:ea typeface="Noto Sans CJK JP Regular" pitchFamily="34" charset="-128"/>
            </a:endParaRPr>
          </a:p>
        </p:txBody>
      </p:sp>
      <p:cxnSp>
        <p:nvCxnSpPr>
          <p:cNvPr id="38" name="直線矢印コネクタ 37"/>
          <p:cNvCxnSpPr/>
          <p:nvPr/>
        </p:nvCxnSpPr>
        <p:spPr>
          <a:xfrm flipV="1">
            <a:off x="2952000" y="3708000"/>
            <a:ext cx="241080" cy="2160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39" name="直線矢印コネクタ 38"/>
          <p:cNvCxnSpPr/>
          <p:nvPr/>
        </p:nvCxnSpPr>
        <p:spPr>
          <a:xfrm flipV="1">
            <a:off x="3896990" y="5013332"/>
            <a:ext cx="241080" cy="2160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21383153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CPU</a:t>
            </a:r>
            <a:r>
              <a:rPr kumimoji="1" lang="ja-JP" altLang="en-US" dirty="0" smtClean="0"/>
              <a:t>負荷（</a:t>
            </a:r>
            <a:r>
              <a:rPr kumimoji="1" lang="en-US" altLang="ja-JP" dirty="0" smtClean="0"/>
              <a:t>CPU</a:t>
            </a:r>
            <a:r>
              <a:rPr kumimoji="1" lang="ja-JP" altLang="en-US" dirty="0" smtClean="0"/>
              <a:t>使用率）</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マイグレーション中の</a:t>
            </a:r>
            <a:r>
              <a:rPr kumimoji="1" lang="en-US" altLang="ja-JP" dirty="0" smtClean="0"/>
              <a:t>CPU</a:t>
            </a:r>
            <a:r>
              <a:rPr kumimoji="1" lang="ja-JP" altLang="en-US" dirty="0" smtClean="0"/>
              <a:t>使用率</a:t>
            </a:r>
            <a:r>
              <a:rPr lang="ja-JP" altLang="en-US" dirty="0" smtClean="0"/>
              <a:t>を測定</a:t>
            </a:r>
            <a:endParaRPr lang="en-US" altLang="ja-JP" dirty="0" smtClean="0"/>
          </a:p>
          <a:p>
            <a:pPr lvl="1"/>
            <a:r>
              <a:rPr kumimoji="1" lang="en-US" altLang="ja-JP" dirty="0" smtClean="0"/>
              <a:t>VMBeam</a:t>
            </a:r>
            <a:r>
              <a:rPr kumimoji="1" lang="ja-JP" altLang="en-US" dirty="0" smtClean="0"/>
              <a:t>における最大の</a:t>
            </a:r>
            <a:r>
              <a:rPr kumimoji="1" lang="en-US" altLang="ja-JP" dirty="0" smtClean="0"/>
              <a:t>CPU</a:t>
            </a:r>
            <a:r>
              <a:rPr kumimoji="1" lang="ja-JP" altLang="en-US" dirty="0" smtClean="0"/>
              <a:t>使用率</a:t>
            </a:r>
            <a:endParaRPr kumimoji="1" lang="en-US" altLang="ja-JP" dirty="0" smtClean="0"/>
          </a:p>
          <a:p>
            <a:pPr lvl="2"/>
            <a:r>
              <a:rPr lang="ja-JP" altLang="en-US" dirty="0" smtClean="0"/>
              <a:t>標準ネストや</a:t>
            </a:r>
            <a:r>
              <a:rPr lang="en-US" altLang="ja-JP" dirty="0" smtClean="0"/>
              <a:t>Xen-Blanket</a:t>
            </a:r>
            <a:r>
              <a:rPr lang="ja-JP" altLang="en-US" dirty="0" smtClean="0"/>
              <a:t>と同程度</a:t>
            </a:r>
            <a:endParaRPr lang="en-US" altLang="ja-JP" dirty="0" smtClean="0"/>
          </a:p>
          <a:p>
            <a:pPr lvl="2"/>
            <a:r>
              <a:rPr kumimoji="1" lang="ja-JP" altLang="en-US" dirty="0"/>
              <a:t>物理マシン間</a:t>
            </a:r>
            <a:r>
              <a:rPr kumimoji="1" lang="ja-JP" altLang="en-US" dirty="0" smtClean="0"/>
              <a:t>の最大</a:t>
            </a:r>
            <a:r>
              <a:rPr kumimoji="1" lang="en-US" altLang="ja-JP" dirty="0"/>
              <a:t>2</a:t>
            </a:r>
            <a:r>
              <a:rPr kumimoji="1" lang="ja-JP" altLang="en-US" dirty="0" smtClean="0"/>
              <a:t>倍</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F0F41436-DBAB-4DF8-B8A2-BCE453D1D87F}" type="slidenum">
              <a:rPr lang="ja-JP" altLang="en-US" smtClean="0"/>
              <a:pPr/>
              <a:t>21</a:t>
            </a:fld>
            <a:endParaRPr lang="ja-JP" altLang="en-US"/>
          </a:p>
        </p:txBody>
      </p:sp>
      <p:graphicFrame>
        <p:nvGraphicFramePr>
          <p:cNvPr id="6" name="グラフ 5"/>
          <p:cNvGraphicFramePr>
            <a:graphicFrameLocks/>
          </p:cNvGraphicFramePr>
          <p:nvPr>
            <p:extLst>
              <p:ext uri="{D42A27DB-BD31-4B8C-83A1-F6EECF244321}">
                <p14:modId xmlns:p14="http://schemas.microsoft.com/office/powerpoint/2010/main" val="1441928155"/>
              </p:ext>
            </p:extLst>
          </p:nvPr>
        </p:nvGraphicFramePr>
        <p:xfrm>
          <a:off x="683568" y="3717032"/>
          <a:ext cx="7776864" cy="316608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085360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CPU</a:t>
            </a:r>
            <a:r>
              <a:rPr lang="ja-JP" altLang="en-US" dirty="0" smtClean="0"/>
              <a:t>負荷（</a:t>
            </a:r>
            <a:r>
              <a:rPr lang="en-US" altLang="ja-JP" dirty="0" smtClean="0"/>
              <a:t>CPU</a:t>
            </a:r>
            <a:r>
              <a:rPr lang="ja-JP" altLang="en-US" dirty="0" smtClean="0"/>
              <a:t>時間）</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トータルで使用した</a:t>
            </a:r>
            <a:r>
              <a:rPr lang="en-US" altLang="ja-JP" dirty="0" smtClean="0"/>
              <a:t>CPU</a:t>
            </a:r>
            <a:r>
              <a:rPr lang="ja-JP" altLang="en-US" dirty="0" smtClean="0"/>
              <a:t>時間を測定</a:t>
            </a:r>
            <a:endParaRPr lang="en-US" altLang="ja-JP" dirty="0"/>
          </a:p>
          <a:p>
            <a:pPr lvl="1"/>
            <a:r>
              <a:rPr lang="en-US" altLang="ja-JP" dirty="0" smtClean="0"/>
              <a:t>VMBeam</a:t>
            </a:r>
            <a:r>
              <a:rPr lang="ja-JP" altLang="en-US" dirty="0" smtClean="0"/>
              <a:t>が最も少ない</a:t>
            </a:r>
            <a:endParaRPr lang="en-US" altLang="ja-JP" dirty="0" smtClean="0"/>
          </a:p>
          <a:p>
            <a:pPr lvl="2"/>
            <a:r>
              <a:rPr lang="ja-JP" altLang="en-US" dirty="0" smtClean="0"/>
              <a:t>物理</a:t>
            </a:r>
            <a:r>
              <a:rPr lang="ja-JP" altLang="en-US" dirty="0"/>
              <a:t>マシン間の</a:t>
            </a:r>
            <a:r>
              <a:rPr lang="en-US" altLang="ja-JP" dirty="0"/>
              <a:t>41</a:t>
            </a:r>
            <a:r>
              <a:rPr lang="ja-JP" altLang="en-US" dirty="0"/>
              <a:t>～</a:t>
            </a:r>
            <a:r>
              <a:rPr lang="en-US" altLang="ja-JP" dirty="0"/>
              <a:t>43</a:t>
            </a:r>
            <a:r>
              <a:rPr lang="en-US" altLang="ja-JP" dirty="0" smtClean="0"/>
              <a:t>%</a:t>
            </a:r>
          </a:p>
          <a:p>
            <a:pPr lvl="2"/>
            <a:r>
              <a:rPr lang="en-US" altLang="ja-JP" dirty="0"/>
              <a:t>Xen-Blanket</a:t>
            </a:r>
            <a:r>
              <a:rPr lang="ja-JP" altLang="en-US" dirty="0"/>
              <a:t>の</a:t>
            </a:r>
            <a:r>
              <a:rPr lang="en-US" altLang="ja-JP" dirty="0"/>
              <a:t>12</a:t>
            </a:r>
            <a:r>
              <a:rPr lang="en-US" altLang="ja-JP" dirty="0" smtClean="0"/>
              <a:t>%</a:t>
            </a:r>
            <a:endParaRPr lang="en-US" altLang="ja-JP" dirty="0"/>
          </a:p>
          <a:p>
            <a:pPr lvl="2"/>
            <a:r>
              <a:rPr lang="ja-JP" altLang="en-US" dirty="0"/>
              <a:t>標準ネストの</a:t>
            </a:r>
            <a:r>
              <a:rPr lang="en-US" altLang="ja-JP" dirty="0"/>
              <a:t>5</a:t>
            </a:r>
            <a:r>
              <a:rPr lang="en-US" altLang="ja-JP" dirty="0" smtClean="0"/>
              <a:t>%</a:t>
            </a:r>
            <a:endParaRPr lang="en-US" altLang="ja-JP" dirty="0"/>
          </a:p>
        </p:txBody>
      </p:sp>
      <p:graphicFrame>
        <p:nvGraphicFramePr>
          <p:cNvPr id="5" name="グラフ 4"/>
          <p:cNvGraphicFramePr>
            <a:graphicFrameLocks/>
          </p:cNvGraphicFramePr>
          <p:nvPr>
            <p:extLst>
              <p:ext uri="{D42A27DB-BD31-4B8C-83A1-F6EECF244321}">
                <p14:modId xmlns:p14="http://schemas.microsoft.com/office/powerpoint/2010/main" val="579629824"/>
              </p:ext>
            </p:extLst>
          </p:nvPr>
        </p:nvGraphicFramePr>
        <p:xfrm>
          <a:off x="251520" y="3645024"/>
          <a:ext cx="8424935" cy="3024336"/>
        </p:xfrm>
        <a:graphic>
          <a:graphicData uri="http://schemas.openxmlformats.org/drawingml/2006/chart">
            <c:chart xmlns:c="http://schemas.openxmlformats.org/drawingml/2006/chart" xmlns:r="http://schemas.openxmlformats.org/officeDocument/2006/relationships" r:id="rId3"/>
          </a:graphicData>
        </a:graphic>
      </p:graphicFrame>
      <p:sp>
        <p:nvSpPr>
          <p:cNvPr id="7" name="スライド番号プレースホルダー 6"/>
          <p:cNvSpPr>
            <a:spLocks noGrp="1"/>
          </p:cNvSpPr>
          <p:nvPr>
            <p:ph type="sldNum" sz="quarter" idx="12"/>
          </p:nvPr>
        </p:nvSpPr>
        <p:spPr/>
        <p:txBody>
          <a:bodyPr/>
          <a:lstStyle/>
          <a:p>
            <a:fld id="{F0F41436-DBAB-4DF8-B8A2-BCE453D1D87F}" type="slidenum">
              <a:rPr lang="ja-JP" altLang="en-US" smtClean="0"/>
              <a:pPr/>
              <a:t>22</a:t>
            </a:fld>
            <a:endParaRPr lang="ja-JP" altLang="en-US" dirty="0"/>
          </a:p>
        </p:txBody>
      </p:sp>
    </p:spTree>
    <p:extLst>
      <p:ext uri="{BB962C8B-B14F-4D97-AF65-F5344CB8AC3E}">
        <p14:creationId xmlns:p14="http://schemas.microsoft.com/office/powerpoint/2010/main" val="3898595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ネットワーク負荷</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消費されたネットワーク帯域を測定</a:t>
            </a:r>
            <a:endParaRPr kumimoji="1" lang="en-US" altLang="ja-JP" dirty="0" smtClean="0"/>
          </a:p>
          <a:p>
            <a:pPr lvl="1"/>
            <a:r>
              <a:rPr kumimoji="1" lang="en-US" altLang="ja-JP" dirty="0" smtClean="0"/>
              <a:t>VMBeam</a:t>
            </a:r>
            <a:r>
              <a:rPr kumimoji="1" lang="ja-JP" altLang="en-US" dirty="0" smtClean="0"/>
              <a:t>はデータ転送量を</a:t>
            </a:r>
            <a:r>
              <a:rPr kumimoji="1" lang="en-US" altLang="ja-JP" dirty="0" smtClean="0"/>
              <a:t>0.5%</a:t>
            </a:r>
            <a:r>
              <a:rPr kumimoji="1" lang="ja-JP" altLang="en-US" dirty="0" smtClean="0"/>
              <a:t>以下に削減</a:t>
            </a:r>
            <a:endParaRPr kumimoji="1" lang="en-US" altLang="ja-JP" dirty="0" smtClean="0"/>
          </a:p>
          <a:p>
            <a:pPr lvl="1"/>
            <a:r>
              <a:rPr lang="ja-JP" altLang="en-US" dirty="0"/>
              <a:t>標</a:t>
            </a:r>
            <a:r>
              <a:rPr lang="ja-JP" altLang="en-US" dirty="0" smtClean="0"/>
              <a:t>準ネストではデータ転送量が増加</a:t>
            </a:r>
            <a:endParaRPr lang="en-US" altLang="ja-JP" dirty="0" smtClean="0"/>
          </a:p>
          <a:p>
            <a:pPr lvl="2"/>
            <a:r>
              <a:rPr kumimoji="1" lang="ja-JP" altLang="en-US" dirty="0"/>
              <a:t>マイグレーションに時間が</a:t>
            </a:r>
            <a:r>
              <a:rPr kumimoji="1" lang="ja-JP" altLang="en-US" dirty="0" smtClean="0"/>
              <a:t>かかり、再送されるダーティページが増加</a:t>
            </a:r>
            <a:r>
              <a:rPr lang="ja-JP" altLang="en-US" dirty="0"/>
              <a:t>した</a:t>
            </a:r>
            <a:r>
              <a:rPr kumimoji="1" lang="ja-JP" altLang="en-US" dirty="0" smtClean="0"/>
              <a:t>ため</a:t>
            </a:r>
            <a:endParaRPr kumimoji="1" lang="ja-JP" altLang="en-US" dirty="0"/>
          </a:p>
        </p:txBody>
      </p:sp>
      <p:sp>
        <p:nvSpPr>
          <p:cNvPr id="4" name="スライド番号プレースホルダー 3"/>
          <p:cNvSpPr>
            <a:spLocks noGrp="1"/>
          </p:cNvSpPr>
          <p:nvPr>
            <p:ph type="sldNum" sz="quarter" idx="12"/>
          </p:nvPr>
        </p:nvSpPr>
        <p:spPr/>
        <p:txBody>
          <a:bodyPr/>
          <a:lstStyle/>
          <a:p>
            <a:fld id="{F0F41436-DBAB-4DF8-B8A2-BCE453D1D87F}" type="slidenum">
              <a:rPr lang="ja-JP" altLang="en-US" smtClean="0"/>
              <a:pPr/>
              <a:t>23</a:t>
            </a:fld>
            <a:endParaRPr lang="ja-JP" altLang="en-US"/>
          </a:p>
        </p:txBody>
      </p:sp>
      <p:graphicFrame>
        <p:nvGraphicFramePr>
          <p:cNvPr id="5" name="グラフ 4"/>
          <p:cNvGraphicFramePr>
            <a:graphicFrameLocks/>
          </p:cNvGraphicFramePr>
          <p:nvPr>
            <p:extLst>
              <p:ext uri="{D42A27DB-BD31-4B8C-83A1-F6EECF244321}">
                <p14:modId xmlns:p14="http://schemas.microsoft.com/office/powerpoint/2010/main" val="186778947"/>
              </p:ext>
            </p:extLst>
          </p:nvPr>
        </p:nvGraphicFramePr>
        <p:xfrm>
          <a:off x="0" y="2636912"/>
          <a:ext cx="4572000" cy="42210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グラフ 5"/>
          <p:cNvGraphicFramePr>
            <a:graphicFrameLocks/>
          </p:cNvGraphicFramePr>
          <p:nvPr>
            <p:extLst>
              <p:ext uri="{D42A27DB-BD31-4B8C-83A1-F6EECF244321}">
                <p14:modId xmlns:p14="http://schemas.microsoft.com/office/powerpoint/2010/main" val="3710146201"/>
              </p:ext>
            </p:extLst>
          </p:nvPr>
        </p:nvGraphicFramePr>
        <p:xfrm>
          <a:off x="4427984" y="3861048"/>
          <a:ext cx="4693920" cy="297791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5435927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メモリ負荷</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マイグレーション</a:t>
            </a:r>
            <a:r>
              <a:rPr lang="ja-JP" altLang="en-US" dirty="0"/>
              <a:t>中</a:t>
            </a:r>
            <a:r>
              <a:rPr kumimoji="1" lang="ja-JP" altLang="en-US" dirty="0" smtClean="0"/>
              <a:t>のメモリアクセス量を推定</a:t>
            </a:r>
            <a:endParaRPr kumimoji="1" lang="en-US" altLang="ja-JP" dirty="0" smtClean="0"/>
          </a:p>
          <a:p>
            <a:pPr lvl="1"/>
            <a:r>
              <a:rPr lang="ja-JP" altLang="en-US" dirty="0"/>
              <a:t>メモリページ数</a:t>
            </a:r>
            <a:r>
              <a:rPr lang="ja-JP" altLang="en-US" dirty="0" smtClean="0"/>
              <a:t>とメモリコピー</a:t>
            </a:r>
            <a:r>
              <a:rPr lang="ja-JP" altLang="en-US" dirty="0"/>
              <a:t>回数</a:t>
            </a:r>
            <a:r>
              <a:rPr lang="ja-JP" altLang="en-US" dirty="0" smtClean="0"/>
              <a:t>から概算</a:t>
            </a:r>
            <a:endParaRPr lang="en-US" altLang="ja-JP" dirty="0" smtClean="0"/>
          </a:p>
          <a:p>
            <a:pPr lvl="2"/>
            <a:r>
              <a:rPr kumimoji="1" lang="ja-JP" altLang="en-US" dirty="0"/>
              <a:t>転送</a:t>
            </a:r>
            <a:r>
              <a:rPr kumimoji="1" lang="ja-JP" altLang="en-US" dirty="0" smtClean="0"/>
              <a:t>された</a:t>
            </a:r>
            <a:r>
              <a:rPr kumimoji="1" lang="ja-JP" altLang="en-US" dirty="0"/>
              <a:t>メモリイメージのサイズ</a:t>
            </a:r>
            <a:r>
              <a:rPr kumimoji="1" lang="ja-JP" altLang="en-US" dirty="0" smtClean="0"/>
              <a:t>は</a:t>
            </a:r>
            <a:r>
              <a:rPr kumimoji="1" lang="en-US" altLang="ja-JP" dirty="0" smtClean="0"/>
              <a:t>4GB</a:t>
            </a:r>
            <a:r>
              <a:rPr kumimoji="1" lang="ja-JP" altLang="en-US" dirty="0" smtClean="0"/>
              <a:t>弱</a:t>
            </a:r>
            <a:endParaRPr lang="en-US" altLang="ja-JP" dirty="0" smtClean="0"/>
          </a:p>
          <a:p>
            <a:pPr lvl="1"/>
            <a:r>
              <a:rPr lang="en-US" altLang="ja-JP" dirty="0" smtClean="0"/>
              <a:t>VMBeam</a:t>
            </a:r>
            <a:r>
              <a:rPr lang="ja-JP" altLang="en-US" dirty="0" smtClean="0"/>
              <a:t>では</a:t>
            </a:r>
            <a:r>
              <a:rPr lang="en-US" altLang="ja-JP" dirty="0" smtClean="0"/>
              <a:t>2</a:t>
            </a:r>
            <a:r>
              <a:rPr lang="ja-JP" altLang="en-US" dirty="0" smtClean="0"/>
              <a:t>倍</a:t>
            </a:r>
            <a:endParaRPr lang="en-US" altLang="ja-JP" dirty="0" smtClean="0"/>
          </a:p>
          <a:p>
            <a:pPr lvl="2"/>
            <a:r>
              <a:rPr lang="ja-JP" altLang="en-US" dirty="0"/>
              <a:t>物理マシン間</a:t>
            </a:r>
            <a:r>
              <a:rPr lang="ja-JP" altLang="en-US" dirty="0" smtClean="0"/>
              <a:t>の</a:t>
            </a:r>
            <a:r>
              <a:rPr lang="en-US" altLang="ja-JP" dirty="0" smtClean="0"/>
              <a:t/>
            </a:r>
            <a:br>
              <a:rPr lang="en-US" altLang="ja-JP" dirty="0" smtClean="0"/>
            </a:br>
            <a:r>
              <a:rPr lang="en-US" altLang="ja-JP" dirty="0" smtClean="0"/>
              <a:t>28</a:t>
            </a:r>
            <a:r>
              <a:rPr lang="ja-JP" altLang="en-US" dirty="0" smtClean="0"/>
              <a:t>～</a:t>
            </a:r>
            <a:r>
              <a:rPr lang="en-US" altLang="ja-JP" dirty="0" smtClean="0"/>
              <a:t>33%</a:t>
            </a:r>
            <a:r>
              <a:rPr lang="ja-JP" altLang="en-US" dirty="0" smtClean="0"/>
              <a:t>程度</a:t>
            </a:r>
            <a:endParaRPr lang="en-US" altLang="ja-JP" dirty="0" smtClean="0"/>
          </a:p>
          <a:p>
            <a:pPr lvl="1"/>
            <a:r>
              <a:rPr lang="en-US" altLang="ja-JP" dirty="0"/>
              <a:t>Xen-Blanket</a:t>
            </a:r>
            <a:r>
              <a:rPr lang="ja-JP" altLang="en-US" dirty="0"/>
              <a:t>では</a:t>
            </a:r>
            <a:r>
              <a:rPr lang="en-US" altLang="ja-JP" dirty="0"/>
              <a:t>10</a:t>
            </a:r>
            <a:r>
              <a:rPr lang="ja-JP" altLang="en-US" dirty="0" smtClean="0"/>
              <a:t>倍</a:t>
            </a:r>
            <a:endParaRPr lang="en-US" altLang="ja-JP" dirty="0" smtClean="0"/>
          </a:p>
          <a:p>
            <a:pPr lvl="1"/>
            <a:r>
              <a:rPr lang="ja-JP" altLang="en-US" dirty="0"/>
              <a:t>標</a:t>
            </a:r>
            <a:r>
              <a:rPr lang="ja-JP" altLang="en-US" dirty="0" smtClean="0"/>
              <a:t>準ネスト</a:t>
            </a:r>
            <a:r>
              <a:rPr lang="ja-JP" altLang="en-US" dirty="0"/>
              <a:t>で</a:t>
            </a:r>
            <a:r>
              <a:rPr lang="ja-JP" altLang="en-US" dirty="0" smtClean="0"/>
              <a:t>は</a:t>
            </a:r>
            <a:r>
              <a:rPr lang="en-US" altLang="ja-JP" dirty="0" smtClean="0"/>
              <a:t>14</a:t>
            </a:r>
            <a:r>
              <a:rPr lang="ja-JP" altLang="en-US" dirty="0" smtClean="0"/>
              <a:t>倍</a:t>
            </a:r>
            <a:endParaRPr lang="en-US" altLang="ja-JP" dirty="0" smtClean="0"/>
          </a:p>
        </p:txBody>
      </p:sp>
      <p:sp>
        <p:nvSpPr>
          <p:cNvPr id="4" name="スライド番号プレースホルダー 3"/>
          <p:cNvSpPr>
            <a:spLocks noGrp="1"/>
          </p:cNvSpPr>
          <p:nvPr>
            <p:ph type="sldNum" sz="quarter" idx="12"/>
          </p:nvPr>
        </p:nvSpPr>
        <p:spPr/>
        <p:txBody>
          <a:bodyPr/>
          <a:lstStyle/>
          <a:p>
            <a:fld id="{F0F41436-DBAB-4DF8-B8A2-BCE453D1D87F}" type="slidenum">
              <a:rPr lang="ja-JP" altLang="en-US" smtClean="0"/>
              <a:pPr/>
              <a:t>24</a:t>
            </a:fld>
            <a:endParaRPr lang="ja-JP" altLang="en-US"/>
          </a:p>
        </p:txBody>
      </p:sp>
      <p:graphicFrame>
        <p:nvGraphicFramePr>
          <p:cNvPr id="5" name="グラフ 4"/>
          <p:cNvGraphicFramePr>
            <a:graphicFrameLocks/>
          </p:cNvGraphicFramePr>
          <p:nvPr>
            <p:extLst>
              <p:ext uri="{D42A27DB-BD31-4B8C-83A1-F6EECF244321}">
                <p14:modId xmlns:p14="http://schemas.microsoft.com/office/powerpoint/2010/main" val="2027717975"/>
              </p:ext>
            </p:extLst>
          </p:nvPr>
        </p:nvGraphicFramePr>
        <p:xfrm>
          <a:off x="2843808" y="3068960"/>
          <a:ext cx="6156176" cy="367240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455957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関連研究</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en-US" altLang="ja-JP" dirty="0"/>
              <a:t>Microvisor [Lowell et al. ‘04</a:t>
            </a:r>
            <a:r>
              <a:rPr lang="en-US" altLang="ja-JP" dirty="0" smtClean="0"/>
              <a:t>]</a:t>
            </a:r>
          </a:p>
          <a:p>
            <a:pPr lvl="1"/>
            <a:r>
              <a:rPr lang="ja-JP" altLang="en-US" dirty="0"/>
              <a:t>別</a:t>
            </a:r>
            <a:r>
              <a:rPr lang="ja-JP" altLang="en-US" dirty="0" smtClean="0"/>
              <a:t>の</a:t>
            </a:r>
            <a:r>
              <a:rPr lang="en-US" altLang="ja-JP" dirty="0" smtClean="0"/>
              <a:t>VM</a:t>
            </a:r>
            <a:r>
              <a:rPr lang="ja-JP" altLang="en-US" dirty="0" smtClean="0"/>
              <a:t>でシステムのメンテナンスを行い、アプリケーションをマイグレーション</a:t>
            </a:r>
            <a:endParaRPr lang="en-US" altLang="ja-JP" dirty="0" smtClean="0"/>
          </a:p>
          <a:p>
            <a:pPr lvl="2"/>
            <a:r>
              <a:rPr lang="ja-JP" altLang="en-US" dirty="0"/>
              <a:t>脱仮想化に焦点を当てている点</a:t>
            </a:r>
            <a:r>
              <a:rPr lang="ja-JP" altLang="en-US" dirty="0" smtClean="0"/>
              <a:t>が</a:t>
            </a:r>
            <a:r>
              <a:rPr lang="en-US" altLang="ja-JP" dirty="0" smtClean="0"/>
              <a:t>VMBeam</a:t>
            </a:r>
            <a:r>
              <a:rPr lang="ja-JP" altLang="en-US" dirty="0" smtClean="0"/>
              <a:t>と異なる</a:t>
            </a:r>
            <a:endParaRPr lang="en-US" altLang="ja-JP" dirty="0" smtClean="0"/>
          </a:p>
          <a:p>
            <a:r>
              <a:rPr lang="en-US" altLang="ja-JP" dirty="0"/>
              <a:t>XenSocket [Zhang et al. ‘07]</a:t>
            </a:r>
          </a:p>
          <a:p>
            <a:pPr lvl="1"/>
            <a:r>
              <a:rPr lang="ja-JP" altLang="en-US" dirty="0" smtClean="0"/>
              <a:t>共有</a:t>
            </a:r>
            <a:r>
              <a:rPr lang="ja-JP" altLang="en-US" dirty="0"/>
              <a:t>メモリを</a:t>
            </a:r>
            <a:r>
              <a:rPr lang="ja-JP" altLang="en-US" dirty="0" smtClean="0"/>
              <a:t>用いた</a:t>
            </a:r>
            <a:r>
              <a:rPr lang="en-US" altLang="ja-JP" dirty="0"/>
              <a:t>VM</a:t>
            </a:r>
            <a:r>
              <a:rPr lang="ja-JP" altLang="en-US" dirty="0"/>
              <a:t>間の</a:t>
            </a:r>
            <a:r>
              <a:rPr lang="ja-JP" altLang="en-US" dirty="0" smtClean="0"/>
              <a:t>高速</a:t>
            </a:r>
            <a:r>
              <a:rPr lang="ja-JP" altLang="en-US" dirty="0"/>
              <a:t>な一方向通信を実現</a:t>
            </a:r>
            <a:endParaRPr lang="en-US" altLang="ja-JP" dirty="0"/>
          </a:p>
          <a:p>
            <a:pPr lvl="2"/>
            <a:r>
              <a:rPr lang="en-US" altLang="ja-JP" dirty="0"/>
              <a:t>VMBeam </a:t>
            </a:r>
            <a:r>
              <a:rPr lang="ja-JP" altLang="en-US" dirty="0" smtClean="0"/>
              <a:t>では異なる</a:t>
            </a:r>
            <a:r>
              <a:rPr lang="ja-JP" altLang="en-US" dirty="0"/>
              <a:t>仮想化システム間</a:t>
            </a:r>
            <a:r>
              <a:rPr lang="ja-JP" altLang="en-US" dirty="0" smtClean="0"/>
              <a:t>の</a:t>
            </a:r>
            <a:r>
              <a:rPr lang="ja-JP" altLang="en-US" dirty="0"/>
              <a:t>通信</a:t>
            </a:r>
            <a:r>
              <a:rPr lang="ja-JP" altLang="en-US" dirty="0" smtClean="0"/>
              <a:t>を</a:t>
            </a:r>
            <a:r>
              <a:rPr lang="ja-JP" altLang="en-US" dirty="0"/>
              <a:t>高速化</a:t>
            </a:r>
            <a:endParaRPr lang="en-US" altLang="ja-JP" dirty="0"/>
          </a:p>
          <a:p>
            <a:r>
              <a:rPr kumimoji="1" lang="en-US" altLang="ja-JP" dirty="0" smtClean="0"/>
              <a:t>Warm-VM Reboot [Kourai et al. ‘07]</a:t>
            </a:r>
          </a:p>
          <a:p>
            <a:pPr lvl="1"/>
            <a:r>
              <a:rPr lang="ja-JP" altLang="en-US" dirty="0"/>
              <a:t>ソフトウェア若化時</a:t>
            </a:r>
            <a:r>
              <a:rPr lang="ja-JP" altLang="en-US" dirty="0" smtClean="0"/>
              <a:t>に</a:t>
            </a:r>
            <a:r>
              <a:rPr lang="en-US" altLang="ja-JP" dirty="0" smtClean="0"/>
              <a:t>VM</a:t>
            </a:r>
            <a:r>
              <a:rPr lang="ja-JP" altLang="en-US" dirty="0" smtClean="0"/>
              <a:t>を高速にサスペンド・レジューム</a:t>
            </a:r>
            <a:endParaRPr lang="en-US" altLang="ja-JP" dirty="0" smtClean="0"/>
          </a:p>
          <a:p>
            <a:pPr lvl="2"/>
            <a:r>
              <a:rPr lang="ja-JP" altLang="en-US" dirty="0"/>
              <a:t>ハイパーバイザ</a:t>
            </a:r>
            <a:r>
              <a:rPr lang="ja-JP" altLang="en-US" dirty="0" smtClean="0"/>
              <a:t>の</a:t>
            </a:r>
            <a:r>
              <a:rPr lang="ja-JP" altLang="en-US" dirty="0"/>
              <a:t>再起動時間</a:t>
            </a:r>
            <a:r>
              <a:rPr lang="ja-JP" altLang="en-US" dirty="0" smtClean="0"/>
              <a:t>は</a:t>
            </a:r>
            <a:r>
              <a:rPr lang="ja-JP" altLang="en-US" dirty="0"/>
              <a:t>ダウンタイムに</a:t>
            </a:r>
            <a:r>
              <a:rPr lang="ja-JP" altLang="en-US" dirty="0" smtClean="0"/>
              <a:t>なる</a:t>
            </a:r>
            <a:endParaRPr lang="en-US" altLang="ja-JP" dirty="0" smtClean="0"/>
          </a:p>
        </p:txBody>
      </p:sp>
      <p:sp>
        <p:nvSpPr>
          <p:cNvPr id="4" name="スライド番号プレースホルダー 3"/>
          <p:cNvSpPr>
            <a:spLocks noGrp="1"/>
          </p:cNvSpPr>
          <p:nvPr>
            <p:ph type="sldNum" sz="quarter" idx="12"/>
          </p:nvPr>
        </p:nvSpPr>
        <p:spPr/>
        <p:txBody>
          <a:bodyPr/>
          <a:lstStyle/>
          <a:p>
            <a:fld id="{F0F41436-DBAB-4DF8-B8A2-BCE453D1D87F}" type="slidenum">
              <a:rPr lang="ja-JP" altLang="en-US" smtClean="0"/>
              <a:pPr/>
              <a:t>25</a:t>
            </a:fld>
            <a:endParaRPr lang="ja-JP" altLang="en-US"/>
          </a:p>
        </p:txBody>
      </p:sp>
    </p:spTree>
    <p:extLst>
      <p:ext uri="{BB962C8B-B14F-4D97-AF65-F5344CB8AC3E}">
        <p14:creationId xmlns:p14="http://schemas.microsoft.com/office/powerpoint/2010/main" val="34863570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VMBeam</a:t>
            </a:r>
          </a:p>
          <a:p>
            <a:pPr lvl="1"/>
            <a:r>
              <a:rPr lang="ja-JP" altLang="en-US" dirty="0" smtClean="0"/>
              <a:t>軽量な</a:t>
            </a:r>
            <a:r>
              <a:rPr lang="en-US" altLang="ja-JP" dirty="0"/>
              <a:t>VM</a:t>
            </a:r>
            <a:r>
              <a:rPr lang="ja-JP" altLang="en-US" dirty="0" smtClean="0"/>
              <a:t>マイグレーションを提供</a:t>
            </a:r>
            <a:endParaRPr lang="en-US" altLang="ja-JP" dirty="0" smtClean="0"/>
          </a:p>
          <a:p>
            <a:pPr lvl="2"/>
            <a:r>
              <a:rPr kumimoji="1" lang="ja-JP" altLang="en-US" dirty="0" smtClean="0"/>
              <a:t>ゲスト</a:t>
            </a:r>
            <a:r>
              <a:rPr kumimoji="1" lang="en-US" altLang="ja-JP" dirty="0" smtClean="0"/>
              <a:t>VM</a:t>
            </a:r>
            <a:r>
              <a:rPr kumimoji="1" lang="ja-JP" altLang="en-US" dirty="0" smtClean="0"/>
              <a:t>間メモリコピーで</a:t>
            </a:r>
            <a:r>
              <a:rPr lang="ja-JP" altLang="en-US" dirty="0"/>
              <a:t>メモリイメージ</a:t>
            </a:r>
            <a:r>
              <a:rPr kumimoji="1" lang="ja-JP" altLang="en-US" dirty="0" smtClean="0"/>
              <a:t>を</a:t>
            </a:r>
            <a:r>
              <a:rPr lang="ja-JP" altLang="en-US" dirty="0"/>
              <a:t>転送</a:t>
            </a:r>
            <a:endParaRPr kumimoji="1" lang="en-US" altLang="ja-JP" dirty="0" smtClean="0"/>
          </a:p>
          <a:p>
            <a:pPr lvl="1"/>
            <a:r>
              <a:rPr kumimoji="1" lang="ja-JP" altLang="en-US" dirty="0" smtClean="0"/>
              <a:t>マイグレーション時間を最大</a:t>
            </a:r>
            <a:r>
              <a:rPr kumimoji="1" lang="en-US" altLang="ja-JP" dirty="0" smtClean="0"/>
              <a:t>4.4</a:t>
            </a:r>
            <a:r>
              <a:rPr kumimoji="1" lang="ja-JP" altLang="en-US" dirty="0" smtClean="0"/>
              <a:t>倍高速化</a:t>
            </a:r>
            <a:endParaRPr kumimoji="1" lang="en-US" altLang="ja-JP" dirty="0" smtClean="0"/>
          </a:p>
          <a:p>
            <a:pPr lvl="1"/>
            <a:r>
              <a:rPr lang="en-US" altLang="ja-JP" dirty="0" smtClean="0"/>
              <a:t>CPU</a:t>
            </a:r>
            <a:r>
              <a:rPr lang="ja-JP" altLang="en-US" dirty="0" smtClean="0"/>
              <a:t>負荷</a:t>
            </a:r>
            <a:r>
              <a:rPr lang="en-US" altLang="ja-JP" dirty="0" smtClean="0"/>
              <a:t>,</a:t>
            </a:r>
            <a:r>
              <a:rPr lang="ja-JP" altLang="en-US" dirty="0" smtClean="0"/>
              <a:t>ネットワーク負荷を</a:t>
            </a:r>
            <a:r>
              <a:rPr lang="en-US" altLang="ja-JP" dirty="0" smtClean="0"/>
              <a:t>43%,0.5%</a:t>
            </a:r>
            <a:r>
              <a:rPr lang="ja-JP" altLang="en-US" dirty="0" smtClean="0"/>
              <a:t>に抑制</a:t>
            </a:r>
            <a:endParaRPr kumimoji="1" lang="en-US" altLang="ja-JP" dirty="0" smtClean="0"/>
          </a:p>
          <a:p>
            <a:r>
              <a:rPr lang="ja-JP" altLang="en-US" dirty="0"/>
              <a:t>今後の</a:t>
            </a:r>
            <a:r>
              <a:rPr lang="ja-JP" altLang="en-US" dirty="0" smtClean="0"/>
              <a:t>課題</a:t>
            </a:r>
            <a:endParaRPr lang="en-US" altLang="ja-JP" dirty="0" smtClean="0"/>
          </a:p>
          <a:p>
            <a:pPr lvl="1"/>
            <a:r>
              <a:rPr kumimoji="1" lang="en-US" altLang="ja-JP" dirty="0" smtClean="0"/>
              <a:t>CPU</a:t>
            </a:r>
            <a:r>
              <a:rPr lang="ja-JP" altLang="en-US" dirty="0" smtClean="0"/>
              <a:t>状態も</a:t>
            </a:r>
            <a:r>
              <a:rPr lang="en-US" altLang="ja-JP" dirty="0" smtClean="0"/>
              <a:t>VM</a:t>
            </a:r>
            <a:r>
              <a:rPr lang="ja-JP" altLang="en-US" dirty="0" smtClean="0"/>
              <a:t>間メモリコピーで転送</a:t>
            </a:r>
            <a:endParaRPr lang="en-US" altLang="ja-JP" dirty="0" smtClean="0"/>
          </a:p>
          <a:p>
            <a:pPr lvl="1"/>
            <a:r>
              <a:rPr lang="ja-JP" altLang="en-US" dirty="0" smtClean="0"/>
              <a:t>メモリ共有を用いたマイグレーション</a:t>
            </a:r>
            <a:endParaRPr lang="en-US" altLang="ja-JP" dirty="0" smtClean="0"/>
          </a:p>
          <a:p>
            <a:pPr lvl="1"/>
            <a:r>
              <a:rPr lang="ja-JP" altLang="en-US" dirty="0"/>
              <a:t>より詳細な性能</a:t>
            </a:r>
            <a:r>
              <a:rPr lang="ja-JP" altLang="en-US" dirty="0" smtClean="0"/>
              <a:t>評価</a:t>
            </a:r>
            <a:endParaRPr lang="en-US" altLang="ja-JP" dirty="0"/>
          </a:p>
        </p:txBody>
      </p:sp>
      <p:sp>
        <p:nvSpPr>
          <p:cNvPr id="4" name="スライド番号プレースホルダー 3"/>
          <p:cNvSpPr>
            <a:spLocks noGrp="1"/>
          </p:cNvSpPr>
          <p:nvPr>
            <p:ph type="sldNum" sz="quarter" idx="12"/>
          </p:nvPr>
        </p:nvSpPr>
        <p:spPr/>
        <p:txBody>
          <a:bodyPr/>
          <a:lstStyle/>
          <a:p>
            <a:fld id="{F0F41436-DBAB-4DF8-B8A2-BCE453D1D87F}" type="slidenum">
              <a:rPr lang="ja-JP" altLang="en-US" smtClean="0"/>
              <a:pPr/>
              <a:t>26</a:t>
            </a:fld>
            <a:endParaRPr lang="ja-JP" altLang="en-US"/>
          </a:p>
        </p:txBody>
      </p:sp>
    </p:spTree>
    <p:extLst>
      <p:ext uri="{BB962C8B-B14F-4D97-AF65-F5344CB8AC3E}">
        <p14:creationId xmlns:p14="http://schemas.microsoft.com/office/powerpoint/2010/main" val="40346483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F0F41436-DBAB-4DF8-B8A2-BCE453D1D87F}" type="slidenum">
              <a:rPr kumimoji="1" lang="ja-JP" altLang="en-US" smtClean="0"/>
              <a:t>27</a:t>
            </a:fld>
            <a:endParaRPr kumimoji="1" lang="ja-JP" altLang="en-US"/>
          </a:p>
        </p:txBody>
      </p:sp>
      <p:sp>
        <p:nvSpPr>
          <p:cNvPr id="3" name="角丸四角形 2"/>
          <p:cNvSpPr/>
          <p:nvPr/>
        </p:nvSpPr>
        <p:spPr>
          <a:xfrm>
            <a:off x="996217" y="3672000"/>
            <a:ext cx="3060000" cy="1656000"/>
          </a:xfrm>
          <a:prstGeom prst="roundRect">
            <a:avLst>
              <a:gd name="adj" fmla="val 8061"/>
            </a:avLst>
          </a:prstGeom>
          <a:solidFill>
            <a:srgbClr val="FFFFFF"/>
          </a:solidFill>
          <a:ln w="28575" cap="flat" cmpd="sng" algn="ctr">
            <a:solidFill>
              <a:srgbClr val="989AAC"/>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2000" b="0" i="0" u="none" strike="noStrike" kern="0" cap="none" spc="0" normalizeH="0" baseline="0" noProof="0" dirty="0" smtClean="0">
              <a:ln>
                <a:noFill/>
              </a:ln>
              <a:solidFill>
                <a:srgbClr val="000000">
                  <a:lumMod val="85000"/>
                  <a:lumOff val="15000"/>
                </a:srgbClr>
              </a:solidFill>
              <a:effectLst/>
              <a:uLnTx/>
              <a:uFillTx/>
              <a:latin typeface="Noto Sans CJK JP DemiLight" pitchFamily="34" charset="-128"/>
              <a:ea typeface="Noto Sans CJK JP DemiLight" pitchFamily="34" charset="-128"/>
            </a:endParaRPr>
          </a:p>
        </p:txBody>
      </p:sp>
      <p:grpSp>
        <p:nvGrpSpPr>
          <p:cNvPr id="4" name="グループ化 3"/>
          <p:cNvGrpSpPr/>
          <p:nvPr/>
        </p:nvGrpSpPr>
        <p:grpSpPr>
          <a:xfrm>
            <a:off x="2095964" y="5364000"/>
            <a:ext cx="864000" cy="216000"/>
            <a:chOff x="900000" y="971600"/>
            <a:chExt cx="864000" cy="216400"/>
          </a:xfrm>
        </p:grpSpPr>
        <p:sp>
          <p:nvSpPr>
            <p:cNvPr id="5" name="正方形/長方形 4"/>
            <p:cNvSpPr/>
            <p:nvPr/>
          </p:nvSpPr>
          <p:spPr>
            <a:xfrm>
              <a:off x="900000" y="971600"/>
              <a:ext cx="216000" cy="216000"/>
            </a:xfrm>
            <a:prstGeom prst="rect">
              <a:avLst/>
            </a:prstGeom>
            <a:gradFill rotWithShape="1">
              <a:gsLst>
                <a:gs pos="0">
                  <a:srgbClr val="7A7A7A">
                    <a:tint val="60000"/>
                    <a:satMod val="250000"/>
                  </a:srgbClr>
                </a:gs>
                <a:gs pos="35000">
                  <a:srgbClr val="7A7A7A">
                    <a:tint val="47000"/>
                    <a:satMod val="275000"/>
                  </a:srgbClr>
                </a:gs>
                <a:gs pos="100000">
                  <a:srgbClr val="7A7A7A">
                    <a:tint val="25000"/>
                    <a:satMod val="300000"/>
                  </a:srgbClr>
                </a:gs>
              </a:gsLst>
              <a:lin ang="16200000" scaled="1"/>
            </a:gradFill>
            <a:ln w="12700" cap="flat" cmpd="sng" algn="ctr">
              <a:solidFill>
                <a:srgbClr val="7A7A7A">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4400" b="0" i="0" u="none" strike="noStrike" kern="0" cap="none" spc="0" normalizeH="0" baseline="0" noProof="0" smtClean="0">
                <a:ln>
                  <a:noFill/>
                </a:ln>
                <a:solidFill>
                  <a:srgbClr val="000000"/>
                </a:solidFill>
                <a:effectLst/>
                <a:uLnTx/>
                <a:uFillTx/>
                <a:latin typeface="Noto Sans CJK JP DemiLight" pitchFamily="34" charset="-128"/>
                <a:ea typeface="Noto Sans CJK JP DemiLight" pitchFamily="34" charset="-128"/>
              </a:endParaRPr>
            </a:p>
          </p:txBody>
        </p:sp>
        <p:sp>
          <p:nvSpPr>
            <p:cNvPr id="6" name="正方形/長方形 5"/>
            <p:cNvSpPr/>
            <p:nvPr/>
          </p:nvSpPr>
          <p:spPr>
            <a:xfrm>
              <a:off x="1116000" y="971999"/>
              <a:ext cx="216000" cy="216000"/>
            </a:xfrm>
            <a:prstGeom prst="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16200000" scaled="1"/>
              <a:tileRect/>
            </a:gradFill>
            <a:ln w="12700" cap="flat" cmpd="sng" algn="ctr">
              <a:solidFill>
                <a:srgbClr val="00B0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4400" b="0" i="0" u="none" strike="noStrike" kern="0" cap="none" spc="0" normalizeH="0" baseline="0" noProof="0" smtClean="0">
                <a:ln>
                  <a:noFill/>
                </a:ln>
                <a:solidFill>
                  <a:srgbClr val="000000"/>
                </a:solidFill>
                <a:effectLst/>
                <a:uLnTx/>
                <a:uFillTx/>
                <a:latin typeface="Noto Sans CJK JP DemiLight" pitchFamily="34" charset="-128"/>
                <a:ea typeface="Noto Sans CJK JP DemiLight" pitchFamily="34" charset="-128"/>
              </a:endParaRPr>
            </a:p>
          </p:txBody>
        </p:sp>
        <p:sp>
          <p:nvSpPr>
            <p:cNvPr id="7" name="正方形/長方形 6"/>
            <p:cNvSpPr/>
            <p:nvPr/>
          </p:nvSpPr>
          <p:spPr>
            <a:xfrm>
              <a:off x="1332000" y="972000"/>
              <a:ext cx="216000" cy="216000"/>
            </a:xfrm>
            <a:prstGeom prst="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16200000" scaled="1"/>
              <a:tileRect/>
            </a:gradFill>
            <a:ln w="12700" cap="flat" cmpd="sng" algn="ctr">
              <a:solidFill>
                <a:srgbClr val="00B0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4400" b="0" i="0" u="none" strike="noStrike" kern="0" cap="none" spc="0" normalizeH="0" baseline="0" noProof="0" smtClean="0">
                <a:ln>
                  <a:noFill/>
                </a:ln>
                <a:solidFill>
                  <a:srgbClr val="000000"/>
                </a:solidFill>
                <a:effectLst/>
                <a:uLnTx/>
                <a:uFillTx/>
                <a:latin typeface="Noto Sans CJK JP DemiLight" pitchFamily="34" charset="-128"/>
                <a:ea typeface="Noto Sans CJK JP DemiLight" pitchFamily="34" charset="-128"/>
              </a:endParaRPr>
            </a:p>
          </p:txBody>
        </p:sp>
        <p:sp>
          <p:nvSpPr>
            <p:cNvPr id="8" name="正方形/長方形 7"/>
            <p:cNvSpPr/>
            <p:nvPr/>
          </p:nvSpPr>
          <p:spPr>
            <a:xfrm>
              <a:off x="1548000" y="972000"/>
              <a:ext cx="216000" cy="216000"/>
            </a:xfrm>
            <a:prstGeom prst="rect">
              <a:avLst/>
            </a:prstGeom>
            <a:gradFill rotWithShape="1">
              <a:gsLst>
                <a:gs pos="0">
                  <a:srgbClr val="7A7A7A">
                    <a:tint val="60000"/>
                    <a:satMod val="250000"/>
                  </a:srgbClr>
                </a:gs>
                <a:gs pos="35000">
                  <a:srgbClr val="7A7A7A">
                    <a:tint val="47000"/>
                    <a:satMod val="275000"/>
                  </a:srgbClr>
                </a:gs>
                <a:gs pos="100000">
                  <a:srgbClr val="7A7A7A">
                    <a:tint val="25000"/>
                    <a:satMod val="300000"/>
                  </a:srgbClr>
                </a:gs>
              </a:gsLst>
              <a:lin ang="16200000" scaled="1"/>
            </a:gradFill>
            <a:ln w="12700" cap="flat" cmpd="sng" algn="ctr">
              <a:solidFill>
                <a:srgbClr val="7A7A7A">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4400" b="0" i="0" u="none" strike="noStrike" kern="0" cap="none" spc="0" normalizeH="0" baseline="0" noProof="0" smtClean="0">
                <a:ln>
                  <a:noFill/>
                </a:ln>
                <a:solidFill>
                  <a:srgbClr val="000000"/>
                </a:solidFill>
                <a:effectLst/>
                <a:uLnTx/>
                <a:uFillTx/>
                <a:latin typeface="Noto Sans CJK JP DemiLight" pitchFamily="34" charset="-128"/>
                <a:ea typeface="Noto Sans CJK JP DemiLight" pitchFamily="34" charset="-128"/>
              </a:endParaRPr>
            </a:p>
          </p:txBody>
        </p:sp>
      </p:grpSp>
      <p:sp>
        <p:nvSpPr>
          <p:cNvPr id="9" name="正方形/長方形 8"/>
          <p:cNvSpPr/>
          <p:nvPr/>
        </p:nvSpPr>
        <p:spPr>
          <a:xfrm>
            <a:off x="2059963" y="3780000"/>
            <a:ext cx="900000" cy="540000"/>
          </a:xfrm>
          <a:prstGeom prst="rect">
            <a:avLst/>
          </a:prstGeom>
          <a:solidFill>
            <a:srgbClr val="FFFFFF"/>
          </a:solidFill>
          <a:ln w="28575" cap="flat" cmpd="sng" algn="ctr">
            <a:solidFill>
              <a:srgbClr val="B4B392"/>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ゲスト</a:t>
            </a:r>
            <a:r>
              <a:rPr kumimoji="0" lang="en-US" altLang="ja-JP"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
            </a:r>
            <a:br>
              <a:rPr kumimoji="0" lang="en-US" altLang="ja-JP"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br>
            <a:r>
              <a:rPr kumimoji="0" lang="en-US" altLang="ja-JP"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VM</a:t>
            </a:r>
            <a:endPar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endParaRPr>
          </a:p>
        </p:txBody>
      </p:sp>
      <p:grpSp>
        <p:nvGrpSpPr>
          <p:cNvPr id="10" name="グループ化 9"/>
          <p:cNvGrpSpPr/>
          <p:nvPr/>
        </p:nvGrpSpPr>
        <p:grpSpPr>
          <a:xfrm>
            <a:off x="2311964" y="4392000"/>
            <a:ext cx="432000" cy="215601"/>
            <a:chOff x="1332000" y="972000"/>
            <a:chExt cx="432000" cy="216000"/>
          </a:xfrm>
        </p:grpSpPr>
        <p:sp>
          <p:nvSpPr>
            <p:cNvPr id="11" name="正方形/長方形 10"/>
            <p:cNvSpPr/>
            <p:nvPr/>
          </p:nvSpPr>
          <p:spPr>
            <a:xfrm>
              <a:off x="1332000" y="972000"/>
              <a:ext cx="216000" cy="216000"/>
            </a:xfrm>
            <a:prstGeom prst="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16200000" scaled="1"/>
              <a:tileRect/>
            </a:gradFill>
            <a:ln w="12700" cap="flat" cmpd="sng" algn="ctr">
              <a:solidFill>
                <a:srgbClr val="00B0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4400" b="0" i="0" u="none" strike="noStrike" kern="0" cap="none" spc="0" normalizeH="0" baseline="0" noProof="0" smtClean="0">
                <a:ln>
                  <a:noFill/>
                </a:ln>
                <a:solidFill>
                  <a:srgbClr val="000000"/>
                </a:solidFill>
                <a:effectLst/>
                <a:uLnTx/>
                <a:uFillTx/>
                <a:latin typeface="Noto Sans CJK JP DemiLight" pitchFamily="34" charset="-128"/>
                <a:ea typeface="Noto Sans CJK JP DemiLight" pitchFamily="34" charset="-128"/>
              </a:endParaRPr>
            </a:p>
          </p:txBody>
        </p:sp>
        <p:sp>
          <p:nvSpPr>
            <p:cNvPr id="12" name="正方形/長方形 11"/>
            <p:cNvSpPr/>
            <p:nvPr/>
          </p:nvSpPr>
          <p:spPr>
            <a:xfrm>
              <a:off x="1548000" y="972000"/>
              <a:ext cx="216000" cy="216000"/>
            </a:xfrm>
            <a:prstGeom prst="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16200000" scaled="1"/>
              <a:tileRect/>
            </a:gradFill>
            <a:ln w="12700" cap="flat" cmpd="sng" algn="ctr">
              <a:solidFill>
                <a:srgbClr val="00B0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4400" b="0" i="0" u="none" strike="noStrike" kern="0" cap="none" spc="0" normalizeH="0" baseline="0" noProof="0" smtClean="0">
                <a:ln>
                  <a:noFill/>
                </a:ln>
                <a:solidFill>
                  <a:srgbClr val="000000"/>
                </a:solidFill>
                <a:effectLst/>
                <a:uLnTx/>
                <a:uFillTx/>
                <a:latin typeface="Noto Sans CJK JP DemiLight" pitchFamily="34" charset="-128"/>
                <a:ea typeface="Noto Sans CJK JP DemiLight" pitchFamily="34" charset="-128"/>
              </a:endParaRPr>
            </a:p>
          </p:txBody>
        </p:sp>
      </p:grpSp>
      <p:sp>
        <p:nvSpPr>
          <p:cNvPr id="13" name="角丸四角形 12"/>
          <p:cNvSpPr/>
          <p:nvPr/>
        </p:nvSpPr>
        <p:spPr>
          <a:xfrm>
            <a:off x="4920217" y="3672000"/>
            <a:ext cx="3060000" cy="1656000"/>
          </a:xfrm>
          <a:prstGeom prst="roundRect">
            <a:avLst>
              <a:gd name="adj" fmla="val 7594"/>
            </a:avLst>
          </a:prstGeom>
          <a:solidFill>
            <a:srgbClr val="FFFFFF"/>
          </a:solidFill>
          <a:ln w="28575" cap="flat" cmpd="sng" algn="ctr">
            <a:solidFill>
              <a:srgbClr val="989AAC"/>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2000" b="0" i="0" u="none" strike="noStrike" kern="0" cap="none" spc="0" normalizeH="0" baseline="0" noProof="0" dirty="0" smtClean="0">
              <a:ln>
                <a:noFill/>
              </a:ln>
              <a:solidFill>
                <a:srgbClr val="000000">
                  <a:lumMod val="85000"/>
                  <a:lumOff val="15000"/>
                </a:srgbClr>
              </a:solidFill>
              <a:effectLst/>
              <a:uLnTx/>
              <a:uFillTx/>
              <a:latin typeface="Noto Sans CJK JP DemiLight" pitchFamily="34" charset="-128"/>
              <a:ea typeface="Noto Sans CJK JP DemiLight" pitchFamily="34" charset="-128"/>
            </a:endParaRPr>
          </a:p>
        </p:txBody>
      </p:sp>
      <p:grpSp>
        <p:nvGrpSpPr>
          <p:cNvPr id="14" name="グループ化 13"/>
          <p:cNvGrpSpPr/>
          <p:nvPr/>
        </p:nvGrpSpPr>
        <p:grpSpPr>
          <a:xfrm>
            <a:off x="6019964" y="5364000"/>
            <a:ext cx="864000" cy="215601"/>
            <a:chOff x="1332000" y="972000"/>
            <a:chExt cx="864000" cy="216000"/>
          </a:xfrm>
        </p:grpSpPr>
        <p:sp>
          <p:nvSpPr>
            <p:cNvPr id="15" name="正方形/長方形 14"/>
            <p:cNvSpPr/>
            <p:nvPr/>
          </p:nvSpPr>
          <p:spPr>
            <a:xfrm>
              <a:off x="1332000" y="972000"/>
              <a:ext cx="216000" cy="216000"/>
            </a:xfrm>
            <a:prstGeom prst="rect">
              <a:avLst/>
            </a:prstGeom>
            <a:gradFill rotWithShape="1">
              <a:gsLst>
                <a:gs pos="0">
                  <a:srgbClr val="B4B392">
                    <a:tint val="60000"/>
                    <a:satMod val="250000"/>
                  </a:srgbClr>
                </a:gs>
                <a:gs pos="35000">
                  <a:srgbClr val="B4B392">
                    <a:tint val="47000"/>
                    <a:satMod val="275000"/>
                  </a:srgbClr>
                </a:gs>
                <a:gs pos="100000">
                  <a:srgbClr val="B4B392">
                    <a:tint val="25000"/>
                    <a:satMod val="300000"/>
                  </a:srgbClr>
                </a:gs>
              </a:gsLst>
              <a:lin ang="16200000" scaled="1"/>
            </a:gradFill>
            <a:ln w="12700" cap="flat" cmpd="sng" algn="ctr">
              <a:solidFill>
                <a:srgbClr val="B4B392">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4400" b="0" i="0" u="none" strike="noStrike" kern="0" cap="none" spc="0" normalizeH="0" baseline="0" noProof="0" smtClean="0">
                <a:ln>
                  <a:noFill/>
                </a:ln>
                <a:solidFill>
                  <a:srgbClr val="000000"/>
                </a:solidFill>
                <a:effectLst/>
                <a:uLnTx/>
                <a:uFillTx/>
                <a:latin typeface="Noto Sans CJK JP DemiLight" pitchFamily="34" charset="-128"/>
                <a:ea typeface="Noto Sans CJK JP DemiLight" pitchFamily="34" charset="-128"/>
              </a:endParaRPr>
            </a:p>
          </p:txBody>
        </p:sp>
        <p:sp>
          <p:nvSpPr>
            <p:cNvPr id="16" name="正方形/長方形 15"/>
            <p:cNvSpPr/>
            <p:nvPr/>
          </p:nvSpPr>
          <p:spPr>
            <a:xfrm>
              <a:off x="1548000" y="972000"/>
              <a:ext cx="216000" cy="216000"/>
            </a:xfrm>
            <a:prstGeom prst="rect">
              <a:avLst/>
            </a:prstGeom>
            <a:gradFill rotWithShape="1">
              <a:gsLst>
                <a:gs pos="0">
                  <a:srgbClr val="DC5924">
                    <a:tint val="60000"/>
                    <a:satMod val="250000"/>
                  </a:srgbClr>
                </a:gs>
                <a:gs pos="35000">
                  <a:srgbClr val="DC5924">
                    <a:tint val="47000"/>
                    <a:satMod val="275000"/>
                  </a:srgbClr>
                </a:gs>
                <a:gs pos="100000">
                  <a:srgbClr val="DC5924">
                    <a:tint val="25000"/>
                    <a:satMod val="300000"/>
                  </a:srgbClr>
                </a:gs>
              </a:gsLst>
              <a:lin ang="16200000" scaled="1"/>
            </a:gradFill>
            <a:ln w="12700" cap="flat" cmpd="sng" algn="ctr">
              <a:solidFill>
                <a:srgbClr val="DC5924">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4400" b="0" i="0" u="none" strike="noStrike" kern="0" cap="none" spc="0" normalizeH="0" baseline="0" noProof="0" smtClean="0">
                <a:ln>
                  <a:noFill/>
                </a:ln>
                <a:solidFill>
                  <a:srgbClr val="000000"/>
                </a:solidFill>
                <a:effectLst/>
                <a:uLnTx/>
                <a:uFillTx/>
                <a:latin typeface="Noto Sans CJK JP DemiLight" pitchFamily="34" charset="-128"/>
                <a:ea typeface="Noto Sans CJK JP DemiLight" pitchFamily="34" charset="-128"/>
              </a:endParaRPr>
            </a:p>
          </p:txBody>
        </p:sp>
        <p:sp>
          <p:nvSpPr>
            <p:cNvPr id="17" name="正方形/長方形 16"/>
            <p:cNvSpPr/>
            <p:nvPr/>
          </p:nvSpPr>
          <p:spPr>
            <a:xfrm>
              <a:off x="1764000" y="972000"/>
              <a:ext cx="216000" cy="216000"/>
            </a:xfrm>
            <a:prstGeom prst="rect">
              <a:avLst/>
            </a:prstGeom>
            <a:gradFill rotWithShape="1">
              <a:gsLst>
                <a:gs pos="0">
                  <a:srgbClr val="DC5924">
                    <a:tint val="60000"/>
                    <a:satMod val="250000"/>
                  </a:srgbClr>
                </a:gs>
                <a:gs pos="35000">
                  <a:srgbClr val="DC5924">
                    <a:tint val="47000"/>
                    <a:satMod val="275000"/>
                  </a:srgbClr>
                </a:gs>
                <a:gs pos="100000">
                  <a:srgbClr val="DC5924">
                    <a:tint val="25000"/>
                    <a:satMod val="300000"/>
                  </a:srgbClr>
                </a:gs>
              </a:gsLst>
              <a:lin ang="16200000" scaled="1"/>
            </a:gradFill>
            <a:ln w="12700" cap="flat" cmpd="sng" algn="ctr">
              <a:solidFill>
                <a:srgbClr val="DC5924">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4400" b="0" i="0" u="none" strike="noStrike" kern="0" cap="none" spc="0" normalizeH="0" baseline="0" noProof="0" smtClean="0">
                <a:ln>
                  <a:noFill/>
                </a:ln>
                <a:solidFill>
                  <a:srgbClr val="000000"/>
                </a:solidFill>
                <a:effectLst/>
                <a:uLnTx/>
                <a:uFillTx/>
                <a:latin typeface="Noto Sans CJK JP DemiLight" pitchFamily="34" charset="-128"/>
                <a:ea typeface="Noto Sans CJK JP DemiLight" pitchFamily="34" charset="-128"/>
              </a:endParaRPr>
            </a:p>
          </p:txBody>
        </p:sp>
        <p:sp>
          <p:nvSpPr>
            <p:cNvPr id="18" name="正方形/長方形 17"/>
            <p:cNvSpPr/>
            <p:nvPr/>
          </p:nvSpPr>
          <p:spPr>
            <a:xfrm>
              <a:off x="1980000" y="972000"/>
              <a:ext cx="216000" cy="216000"/>
            </a:xfrm>
            <a:prstGeom prst="rect">
              <a:avLst/>
            </a:prstGeom>
            <a:gradFill rotWithShape="1">
              <a:gsLst>
                <a:gs pos="0">
                  <a:srgbClr val="B4B392">
                    <a:tint val="60000"/>
                    <a:satMod val="250000"/>
                  </a:srgbClr>
                </a:gs>
                <a:gs pos="35000">
                  <a:srgbClr val="B4B392">
                    <a:tint val="47000"/>
                    <a:satMod val="275000"/>
                  </a:srgbClr>
                </a:gs>
                <a:gs pos="100000">
                  <a:srgbClr val="B4B392">
                    <a:tint val="25000"/>
                    <a:satMod val="300000"/>
                  </a:srgbClr>
                </a:gs>
              </a:gsLst>
              <a:lin ang="16200000" scaled="1"/>
            </a:gradFill>
            <a:ln w="12700" cap="flat" cmpd="sng" algn="ctr">
              <a:solidFill>
                <a:srgbClr val="B4B392">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4400" b="0" i="0" u="none" strike="noStrike" kern="0" cap="none" spc="0" normalizeH="0" baseline="0" noProof="0" smtClean="0">
                <a:ln>
                  <a:noFill/>
                </a:ln>
                <a:solidFill>
                  <a:srgbClr val="000000"/>
                </a:solidFill>
                <a:effectLst/>
                <a:uLnTx/>
                <a:uFillTx/>
                <a:latin typeface="Noto Sans CJK JP DemiLight" pitchFamily="34" charset="-128"/>
                <a:ea typeface="Noto Sans CJK JP DemiLight" pitchFamily="34" charset="-128"/>
              </a:endParaRPr>
            </a:p>
          </p:txBody>
        </p:sp>
      </p:grpSp>
      <p:sp>
        <p:nvSpPr>
          <p:cNvPr id="19" name="正方形/長方形 18"/>
          <p:cNvSpPr/>
          <p:nvPr/>
        </p:nvSpPr>
        <p:spPr>
          <a:xfrm>
            <a:off x="5983963" y="3780000"/>
            <a:ext cx="900000" cy="540000"/>
          </a:xfrm>
          <a:prstGeom prst="rect">
            <a:avLst/>
          </a:prstGeom>
          <a:solidFill>
            <a:srgbClr val="FFFFFF"/>
          </a:solidFill>
          <a:ln w="28575" cap="flat" cmpd="sng" algn="ctr">
            <a:solidFill>
              <a:srgbClr val="B4B392"/>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ゲスト</a:t>
            </a:r>
            <a:r>
              <a:rPr kumimoji="0" lang="en-US" altLang="ja-JP"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
            </a:r>
            <a:br>
              <a:rPr kumimoji="0" lang="en-US" altLang="ja-JP"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br>
            <a:r>
              <a:rPr kumimoji="0" lang="en-US" altLang="ja-JP"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VM</a:t>
            </a:r>
            <a:endPar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endParaRPr>
          </a:p>
        </p:txBody>
      </p:sp>
      <p:grpSp>
        <p:nvGrpSpPr>
          <p:cNvPr id="20" name="グループ化 19"/>
          <p:cNvGrpSpPr/>
          <p:nvPr/>
        </p:nvGrpSpPr>
        <p:grpSpPr>
          <a:xfrm>
            <a:off x="6234217" y="4392000"/>
            <a:ext cx="432000" cy="215601"/>
            <a:chOff x="1332000" y="972000"/>
            <a:chExt cx="432000" cy="216000"/>
          </a:xfrm>
        </p:grpSpPr>
        <p:sp>
          <p:nvSpPr>
            <p:cNvPr id="21" name="正方形/長方形 20"/>
            <p:cNvSpPr/>
            <p:nvPr/>
          </p:nvSpPr>
          <p:spPr>
            <a:xfrm>
              <a:off x="1332000" y="972000"/>
              <a:ext cx="216000" cy="216000"/>
            </a:xfrm>
            <a:prstGeom prst="rect">
              <a:avLst/>
            </a:prstGeom>
            <a:gradFill rotWithShape="1">
              <a:gsLst>
                <a:gs pos="0">
                  <a:srgbClr val="DC5924">
                    <a:tint val="60000"/>
                    <a:satMod val="250000"/>
                  </a:srgbClr>
                </a:gs>
                <a:gs pos="35000">
                  <a:srgbClr val="DC5924">
                    <a:tint val="47000"/>
                    <a:satMod val="275000"/>
                  </a:srgbClr>
                </a:gs>
                <a:gs pos="100000">
                  <a:srgbClr val="DC5924">
                    <a:tint val="25000"/>
                    <a:satMod val="300000"/>
                  </a:srgbClr>
                </a:gs>
              </a:gsLst>
              <a:lin ang="16200000" scaled="1"/>
            </a:gradFill>
            <a:ln w="12700" cap="flat" cmpd="sng" algn="ctr">
              <a:solidFill>
                <a:srgbClr val="DC5924">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4400" b="0" i="0" u="none" strike="noStrike" kern="0" cap="none" spc="0" normalizeH="0" baseline="0" noProof="0" smtClean="0">
                <a:ln>
                  <a:noFill/>
                </a:ln>
                <a:solidFill>
                  <a:srgbClr val="000000"/>
                </a:solidFill>
                <a:effectLst/>
                <a:uLnTx/>
                <a:uFillTx/>
                <a:latin typeface="Noto Sans CJK JP DemiLight" pitchFamily="34" charset="-128"/>
                <a:ea typeface="Noto Sans CJK JP DemiLight" pitchFamily="34" charset="-128"/>
              </a:endParaRPr>
            </a:p>
          </p:txBody>
        </p:sp>
        <p:sp>
          <p:nvSpPr>
            <p:cNvPr id="22" name="正方形/長方形 21"/>
            <p:cNvSpPr/>
            <p:nvPr/>
          </p:nvSpPr>
          <p:spPr>
            <a:xfrm>
              <a:off x="1548000" y="972000"/>
              <a:ext cx="216000" cy="216000"/>
            </a:xfrm>
            <a:prstGeom prst="rect">
              <a:avLst/>
            </a:prstGeom>
            <a:gradFill rotWithShape="1">
              <a:gsLst>
                <a:gs pos="0">
                  <a:srgbClr val="DC5924">
                    <a:tint val="60000"/>
                    <a:satMod val="250000"/>
                  </a:srgbClr>
                </a:gs>
                <a:gs pos="35000">
                  <a:srgbClr val="DC5924">
                    <a:tint val="47000"/>
                    <a:satMod val="275000"/>
                  </a:srgbClr>
                </a:gs>
                <a:gs pos="100000">
                  <a:srgbClr val="DC5924">
                    <a:tint val="25000"/>
                    <a:satMod val="300000"/>
                  </a:srgbClr>
                </a:gs>
              </a:gsLst>
              <a:lin ang="16200000" scaled="1"/>
            </a:gradFill>
            <a:ln w="12700" cap="flat" cmpd="sng" algn="ctr">
              <a:solidFill>
                <a:srgbClr val="DC5924">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4400" b="0" i="0" u="none" strike="noStrike" kern="0" cap="none" spc="0" normalizeH="0" baseline="0" noProof="0" smtClean="0">
                <a:ln>
                  <a:noFill/>
                </a:ln>
                <a:solidFill>
                  <a:srgbClr val="000000"/>
                </a:solidFill>
                <a:effectLst/>
                <a:uLnTx/>
                <a:uFillTx/>
                <a:latin typeface="Noto Sans CJK JP DemiLight" pitchFamily="34" charset="-128"/>
                <a:ea typeface="Noto Sans CJK JP DemiLight" pitchFamily="34" charset="-128"/>
              </a:endParaRPr>
            </a:p>
          </p:txBody>
        </p:sp>
      </p:grpSp>
      <p:sp>
        <p:nvSpPr>
          <p:cNvPr id="23" name="テキスト ボックス 22"/>
          <p:cNvSpPr txBox="1"/>
          <p:nvPr/>
        </p:nvSpPr>
        <p:spPr>
          <a:xfrm>
            <a:off x="1972336" y="6406459"/>
            <a:ext cx="1569661" cy="369332"/>
          </a:xfrm>
          <a:prstGeom prst="rect">
            <a:avLst/>
          </a:prstGeom>
          <a:noFill/>
          <a:ln w="6350">
            <a:noFill/>
          </a:ln>
        </p:spPr>
        <p:txBody>
          <a:bodyPr wrap="none" rtlCol="0">
            <a:spAutoFit/>
          </a:bodyPr>
          <a:lstStyle/>
          <a:p>
            <a:pPr algn="ctr"/>
            <a:r>
              <a:rPr lang="ja-JP" altLang="en-US" dirty="0">
                <a:solidFill>
                  <a:srgbClr val="000000"/>
                </a:solidFill>
                <a:latin typeface="Noto Sans CJK JP DemiLight" pitchFamily="34" charset="-128"/>
                <a:ea typeface="Noto Sans CJK JP DemiLight" pitchFamily="34" charset="-128"/>
              </a:rPr>
              <a:t>マシン</a:t>
            </a:r>
            <a:r>
              <a:rPr lang="ja-JP" altLang="en-US" dirty="0" smtClean="0">
                <a:solidFill>
                  <a:srgbClr val="000000"/>
                </a:solidFill>
                <a:latin typeface="Noto Sans CJK JP DemiLight" pitchFamily="34" charset="-128"/>
                <a:ea typeface="Noto Sans CJK JP DemiLight" pitchFamily="34" charset="-128"/>
              </a:rPr>
              <a:t>メモリ</a:t>
            </a:r>
            <a:endParaRPr lang="ja-JP" altLang="en-US" dirty="0">
              <a:solidFill>
                <a:srgbClr val="000000"/>
              </a:solidFill>
              <a:latin typeface="Noto Sans CJK JP DemiLight" pitchFamily="34" charset="-128"/>
              <a:ea typeface="Noto Sans CJK JP DemiLight" pitchFamily="34" charset="-128"/>
            </a:endParaRPr>
          </a:p>
        </p:txBody>
      </p:sp>
      <p:sp>
        <p:nvSpPr>
          <p:cNvPr id="24" name="テキスト ボックス 23"/>
          <p:cNvSpPr txBox="1"/>
          <p:nvPr/>
        </p:nvSpPr>
        <p:spPr>
          <a:xfrm>
            <a:off x="72301" y="5328000"/>
            <a:ext cx="2031325" cy="369332"/>
          </a:xfrm>
          <a:prstGeom prst="rect">
            <a:avLst/>
          </a:prstGeom>
          <a:noFill/>
          <a:ln w="6350">
            <a:noFill/>
          </a:ln>
        </p:spPr>
        <p:txBody>
          <a:bodyPr wrap="none" rtlCol="0">
            <a:spAutoFit/>
          </a:bodyPr>
          <a:lstStyle/>
          <a:p>
            <a:pPr algn="ctr"/>
            <a:r>
              <a:rPr lang="ja-JP" altLang="en-US" dirty="0" smtClean="0">
                <a:solidFill>
                  <a:srgbClr val="000000"/>
                </a:solidFill>
                <a:latin typeface="Noto Sans CJK JP DemiLight" pitchFamily="34" charset="-128"/>
                <a:ea typeface="Noto Sans CJK JP DemiLight" pitchFamily="34" charset="-128"/>
              </a:rPr>
              <a:t>ホスト物理</a:t>
            </a:r>
            <a:r>
              <a:rPr lang="ja-JP" altLang="en-US" dirty="0">
                <a:solidFill>
                  <a:srgbClr val="000000"/>
                </a:solidFill>
                <a:latin typeface="Noto Sans CJK JP DemiLight" pitchFamily="34" charset="-128"/>
                <a:ea typeface="Noto Sans CJK JP DemiLight" pitchFamily="34" charset="-128"/>
              </a:rPr>
              <a:t>メモリ</a:t>
            </a:r>
          </a:p>
        </p:txBody>
      </p:sp>
      <p:sp>
        <p:nvSpPr>
          <p:cNvPr id="25" name="テキスト ボックス 24"/>
          <p:cNvSpPr txBox="1"/>
          <p:nvPr/>
        </p:nvSpPr>
        <p:spPr>
          <a:xfrm>
            <a:off x="280640" y="4320000"/>
            <a:ext cx="2031325" cy="369332"/>
          </a:xfrm>
          <a:prstGeom prst="rect">
            <a:avLst/>
          </a:prstGeom>
          <a:noFill/>
          <a:ln w="6350">
            <a:noFill/>
          </a:ln>
        </p:spPr>
        <p:txBody>
          <a:bodyPr wrap="none" rtlCol="0">
            <a:spAutoFit/>
          </a:bodyPr>
          <a:lstStyle/>
          <a:p>
            <a:pPr algn="ctr"/>
            <a:r>
              <a:rPr lang="ja-JP" altLang="en-US" dirty="0" smtClean="0">
                <a:solidFill>
                  <a:srgbClr val="000000"/>
                </a:solidFill>
                <a:latin typeface="Noto Sans CJK JP DemiLight" pitchFamily="34" charset="-128"/>
                <a:ea typeface="Noto Sans CJK JP DemiLight" pitchFamily="34" charset="-128"/>
              </a:rPr>
              <a:t>ゲスト物理</a:t>
            </a:r>
            <a:r>
              <a:rPr lang="ja-JP" altLang="en-US" dirty="0">
                <a:solidFill>
                  <a:srgbClr val="000000"/>
                </a:solidFill>
                <a:latin typeface="Noto Sans CJK JP DemiLight" pitchFamily="34" charset="-128"/>
                <a:ea typeface="Noto Sans CJK JP DemiLight" pitchFamily="34" charset="-128"/>
              </a:rPr>
              <a:t>メモリ</a:t>
            </a:r>
          </a:p>
        </p:txBody>
      </p:sp>
      <p:sp>
        <p:nvSpPr>
          <p:cNvPr id="26" name="1 つの角を切り取った四角形 25"/>
          <p:cNvSpPr/>
          <p:nvPr/>
        </p:nvSpPr>
        <p:spPr>
          <a:xfrm>
            <a:off x="720000" y="5868000"/>
            <a:ext cx="1368000" cy="576000"/>
          </a:xfrm>
          <a:prstGeom prst="snip1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16200000" scaled="1"/>
            <a:tileRect/>
          </a:gradFill>
          <a:ln w="12700" cap="flat" cmpd="sng" algn="ctr">
            <a:solidFill>
              <a:srgbClr val="00B0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FFFFFF"/>
              </a:solidFill>
              <a:effectLst/>
              <a:uLnTx/>
              <a:uFillTx/>
              <a:latin typeface="Noto Sans CJK JP DemiLight" pitchFamily="34" charset="-128"/>
              <a:ea typeface="Noto Sans CJK JP DemiLight" pitchFamily="34" charset="-128"/>
            </a:endParaRPr>
          </a:p>
        </p:txBody>
      </p:sp>
      <p:sp>
        <p:nvSpPr>
          <p:cNvPr id="27" name="正方形/長方形 26"/>
          <p:cNvSpPr/>
          <p:nvPr/>
        </p:nvSpPr>
        <p:spPr>
          <a:xfrm>
            <a:off x="720000" y="6156000"/>
            <a:ext cx="1368000" cy="288000"/>
          </a:xfrm>
          <a:prstGeom prst="rect">
            <a:avLst/>
          </a:prstGeom>
          <a:gradFill rotWithShape="1">
            <a:gsLst>
              <a:gs pos="0">
                <a:srgbClr val="DC5924">
                  <a:tint val="60000"/>
                  <a:satMod val="250000"/>
                </a:srgbClr>
              </a:gs>
              <a:gs pos="35000">
                <a:srgbClr val="DC5924">
                  <a:tint val="47000"/>
                  <a:satMod val="275000"/>
                </a:srgbClr>
              </a:gs>
              <a:gs pos="100000">
                <a:srgbClr val="DC5924">
                  <a:tint val="25000"/>
                  <a:satMod val="300000"/>
                </a:srgbClr>
              </a:gs>
            </a:gsLst>
            <a:lin ang="16200000" scaled="1"/>
          </a:gradFill>
          <a:ln w="12700" cap="flat" cmpd="sng" algn="ctr">
            <a:solidFill>
              <a:srgbClr val="DC5924">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latin typeface="Noto Sans CJK JP DemiLight" pitchFamily="34" charset="-128"/>
              <a:ea typeface="Noto Sans CJK JP DemiLight" pitchFamily="34" charset="-128"/>
            </a:endParaRPr>
          </a:p>
        </p:txBody>
      </p:sp>
      <p:sp>
        <p:nvSpPr>
          <p:cNvPr id="28" name="テキスト ボックス 27"/>
          <p:cNvSpPr txBox="1"/>
          <p:nvPr/>
        </p:nvSpPr>
        <p:spPr>
          <a:xfrm>
            <a:off x="792000" y="5832000"/>
            <a:ext cx="1258679" cy="646331"/>
          </a:xfrm>
          <a:prstGeom prst="rect">
            <a:avLst/>
          </a:prstGeom>
          <a:noFill/>
          <a:ln>
            <a:noFill/>
          </a:ln>
        </p:spPr>
        <p:txBody>
          <a:bodyPr wrap="none" rtlCol="0">
            <a:spAutoFit/>
          </a:bodyPr>
          <a:lstStyle/>
          <a:p>
            <a:pPr algn="ctr"/>
            <a:r>
              <a:rPr lang="en-US" altLang="ja-JP" dirty="0" smtClean="0">
                <a:solidFill>
                  <a:srgbClr val="000000">
                    <a:lumMod val="85000"/>
                    <a:lumOff val="15000"/>
                  </a:srgbClr>
                </a:solidFill>
                <a:latin typeface="Noto Sans CJK JP DemiLight" pitchFamily="34" charset="-128"/>
                <a:ea typeface="Noto Sans CJK JP DemiLight" pitchFamily="34" charset="-128"/>
              </a:rPr>
              <a:t>P2M</a:t>
            </a:r>
          </a:p>
          <a:p>
            <a:pPr algn="ctr"/>
            <a:r>
              <a:rPr lang="ja-JP" altLang="en-US" dirty="0" smtClean="0">
                <a:solidFill>
                  <a:srgbClr val="000000">
                    <a:lumMod val="85000"/>
                    <a:lumOff val="15000"/>
                  </a:srgbClr>
                </a:solidFill>
                <a:latin typeface="Noto Sans CJK JP DemiLight" pitchFamily="34" charset="-128"/>
                <a:ea typeface="Noto Sans CJK JP DemiLight" pitchFamily="34" charset="-128"/>
              </a:rPr>
              <a:t>テーブル</a:t>
            </a:r>
            <a:r>
              <a:rPr lang="en-US" altLang="ja-JP" dirty="0" smtClean="0">
                <a:solidFill>
                  <a:srgbClr val="000000">
                    <a:lumMod val="85000"/>
                    <a:lumOff val="15000"/>
                  </a:srgbClr>
                </a:solidFill>
                <a:latin typeface="Noto Sans CJK JP DemiLight" pitchFamily="34" charset="-128"/>
                <a:ea typeface="Noto Sans CJK JP DemiLight" pitchFamily="34" charset="-128"/>
              </a:rPr>
              <a:t>1</a:t>
            </a:r>
            <a:endParaRPr lang="ja-JP" altLang="en-US" dirty="0">
              <a:solidFill>
                <a:srgbClr val="000000">
                  <a:lumMod val="85000"/>
                  <a:lumOff val="15000"/>
                </a:srgbClr>
              </a:solidFill>
              <a:latin typeface="Noto Sans CJK JP DemiLight" pitchFamily="34" charset="-128"/>
              <a:ea typeface="Noto Sans CJK JP DemiLight" pitchFamily="34" charset="-128"/>
            </a:endParaRPr>
          </a:p>
        </p:txBody>
      </p:sp>
      <p:sp>
        <p:nvSpPr>
          <p:cNvPr id="29" name="1 つの角を切り取った四角形 28"/>
          <p:cNvSpPr/>
          <p:nvPr/>
        </p:nvSpPr>
        <p:spPr>
          <a:xfrm>
            <a:off x="6624000" y="5868000"/>
            <a:ext cx="1368000" cy="576000"/>
          </a:xfrm>
          <a:prstGeom prst="snip1Rect">
            <a:avLst/>
          </a:prstGeom>
          <a:gradFill rotWithShape="1">
            <a:gsLst>
              <a:gs pos="0">
                <a:srgbClr val="DC5924">
                  <a:tint val="60000"/>
                  <a:satMod val="250000"/>
                </a:srgbClr>
              </a:gs>
              <a:gs pos="35000">
                <a:srgbClr val="DC5924">
                  <a:tint val="47000"/>
                  <a:satMod val="275000"/>
                </a:srgbClr>
              </a:gs>
              <a:gs pos="100000">
                <a:srgbClr val="DC5924">
                  <a:tint val="25000"/>
                  <a:satMod val="300000"/>
                </a:srgbClr>
              </a:gs>
            </a:gsLst>
            <a:lin ang="16200000" scaled="1"/>
          </a:gradFill>
          <a:ln w="12700" cap="flat" cmpd="sng" algn="ctr">
            <a:solidFill>
              <a:srgbClr val="DC5924">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latin typeface="Noto Sans CJK JP DemiLight" pitchFamily="34" charset="-128"/>
              <a:ea typeface="Noto Sans CJK JP DemiLight" pitchFamily="34" charset="-128"/>
            </a:endParaRPr>
          </a:p>
        </p:txBody>
      </p:sp>
      <p:sp>
        <p:nvSpPr>
          <p:cNvPr id="30" name="正方形/長方形 29"/>
          <p:cNvSpPr/>
          <p:nvPr/>
        </p:nvSpPr>
        <p:spPr>
          <a:xfrm>
            <a:off x="6624000" y="6156000"/>
            <a:ext cx="1368000" cy="288000"/>
          </a:xfrm>
          <a:prstGeom prst="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16200000" scaled="1"/>
            <a:tileRect/>
          </a:gradFill>
          <a:ln w="12700" cap="flat" cmpd="sng" algn="ctr">
            <a:solidFill>
              <a:srgbClr val="00B0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FFFFFF"/>
              </a:solidFill>
              <a:effectLst/>
              <a:uLnTx/>
              <a:uFillTx/>
              <a:latin typeface="Noto Sans CJK JP DemiLight" pitchFamily="34" charset="-128"/>
              <a:ea typeface="Noto Sans CJK JP DemiLight" pitchFamily="34" charset="-128"/>
            </a:endParaRPr>
          </a:p>
        </p:txBody>
      </p:sp>
      <p:sp>
        <p:nvSpPr>
          <p:cNvPr id="31" name="テキスト ボックス 30"/>
          <p:cNvSpPr txBox="1"/>
          <p:nvPr/>
        </p:nvSpPr>
        <p:spPr>
          <a:xfrm>
            <a:off x="6660000" y="5832000"/>
            <a:ext cx="1258678" cy="646331"/>
          </a:xfrm>
          <a:prstGeom prst="rect">
            <a:avLst/>
          </a:prstGeom>
          <a:noFill/>
          <a:ln>
            <a:noFill/>
          </a:ln>
        </p:spPr>
        <p:txBody>
          <a:bodyPr wrap="none" rtlCol="0">
            <a:spAutoFit/>
          </a:bodyPr>
          <a:lstStyle/>
          <a:p>
            <a:pPr algn="ctr"/>
            <a:r>
              <a:rPr lang="en-US" altLang="ja-JP" dirty="0" smtClean="0">
                <a:solidFill>
                  <a:srgbClr val="000000">
                    <a:lumMod val="85000"/>
                    <a:lumOff val="15000"/>
                  </a:srgbClr>
                </a:solidFill>
                <a:latin typeface="Noto Sans CJK JP DemiLight" pitchFamily="34" charset="-128"/>
                <a:ea typeface="Noto Sans CJK JP DemiLight" pitchFamily="34" charset="-128"/>
              </a:rPr>
              <a:t>P2M</a:t>
            </a:r>
          </a:p>
          <a:p>
            <a:pPr algn="ctr"/>
            <a:r>
              <a:rPr lang="ja-JP" altLang="en-US" dirty="0" smtClean="0">
                <a:solidFill>
                  <a:srgbClr val="000000">
                    <a:lumMod val="85000"/>
                    <a:lumOff val="15000"/>
                  </a:srgbClr>
                </a:solidFill>
                <a:latin typeface="Noto Sans CJK JP DemiLight" pitchFamily="34" charset="-128"/>
                <a:ea typeface="Noto Sans CJK JP DemiLight" pitchFamily="34" charset="-128"/>
              </a:rPr>
              <a:t>テーブル</a:t>
            </a:r>
            <a:r>
              <a:rPr lang="en-US" altLang="ja-JP" dirty="0" smtClean="0">
                <a:solidFill>
                  <a:srgbClr val="000000">
                    <a:lumMod val="85000"/>
                    <a:lumOff val="15000"/>
                  </a:srgbClr>
                </a:solidFill>
                <a:latin typeface="Noto Sans CJK JP DemiLight" pitchFamily="34" charset="-128"/>
                <a:ea typeface="Noto Sans CJK JP DemiLight" pitchFamily="34" charset="-128"/>
              </a:rPr>
              <a:t>2</a:t>
            </a:r>
            <a:endParaRPr lang="ja-JP" altLang="en-US" dirty="0">
              <a:solidFill>
                <a:srgbClr val="000000">
                  <a:lumMod val="85000"/>
                  <a:lumOff val="15000"/>
                </a:srgbClr>
              </a:solidFill>
              <a:latin typeface="Noto Sans CJK JP DemiLight" pitchFamily="34" charset="-128"/>
              <a:ea typeface="Noto Sans CJK JP DemiLight" pitchFamily="34" charset="-128"/>
            </a:endParaRPr>
          </a:p>
        </p:txBody>
      </p:sp>
      <p:grpSp>
        <p:nvGrpSpPr>
          <p:cNvPr id="32" name="グループ化 31"/>
          <p:cNvGrpSpPr/>
          <p:nvPr/>
        </p:nvGrpSpPr>
        <p:grpSpPr>
          <a:xfrm>
            <a:off x="3476415" y="6406459"/>
            <a:ext cx="1726663" cy="216400"/>
            <a:chOff x="3624217" y="6372000"/>
            <a:chExt cx="1726663" cy="216400"/>
          </a:xfrm>
        </p:grpSpPr>
        <p:sp>
          <p:nvSpPr>
            <p:cNvPr id="33" name="正方形/長方形 32"/>
            <p:cNvSpPr/>
            <p:nvPr/>
          </p:nvSpPr>
          <p:spPr>
            <a:xfrm>
              <a:off x="3624217" y="6372000"/>
              <a:ext cx="216000" cy="216000"/>
            </a:xfrm>
            <a:prstGeom prst="rect">
              <a:avLst/>
            </a:prstGeom>
            <a:gradFill rotWithShape="1">
              <a:gsLst>
                <a:gs pos="0">
                  <a:srgbClr val="7A7A7A">
                    <a:tint val="60000"/>
                    <a:satMod val="250000"/>
                  </a:srgbClr>
                </a:gs>
                <a:gs pos="35000">
                  <a:srgbClr val="7A7A7A">
                    <a:tint val="47000"/>
                    <a:satMod val="275000"/>
                  </a:srgbClr>
                </a:gs>
                <a:gs pos="100000">
                  <a:srgbClr val="7A7A7A">
                    <a:tint val="25000"/>
                    <a:satMod val="300000"/>
                  </a:srgbClr>
                </a:gs>
              </a:gsLst>
              <a:lin ang="16200000" scaled="1"/>
            </a:gradFill>
            <a:ln w="12700" cap="flat" cmpd="sng" algn="ctr">
              <a:solidFill>
                <a:srgbClr val="7A7A7A">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latin typeface="Noto Sans CJK JP DemiLight" pitchFamily="34" charset="-128"/>
                <a:ea typeface="Noto Sans CJK JP DemiLight" pitchFamily="34" charset="-128"/>
              </a:endParaRPr>
            </a:p>
          </p:txBody>
        </p:sp>
        <p:sp>
          <p:nvSpPr>
            <p:cNvPr id="34" name="正方形/長方形 33"/>
            <p:cNvSpPr/>
            <p:nvPr/>
          </p:nvSpPr>
          <p:spPr>
            <a:xfrm>
              <a:off x="3840217" y="6372400"/>
              <a:ext cx="216000" cy="216000"/>
            </a:xfrm>
            <a:prstGeom prst="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16200000" scaled="1"/>
              <a:tileRect/>
            </a:gradFill>
            <a:ln w="12700" cap="flat" cmpd="sng" algn="ctr">
              <a:solidFill>
                <a:srgbClr val="00B0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latin typeface="Noto Sans CJK JP DemiLight" pitchFamily="34" charset="-128"/>
                <a:ea typeface="Noto Sans CJK JP DemiLight" pitchFamily="34" charset="-128"/>
              </a:endParaRPr>
            </a:p>
          </p:txBody>
        </p:sp>
        <p:sp>
          <p:nvSpPr>
            <p:cNvPr id="35" name="正方形/長方形 34"/>
            <p:cNvSpPr/>
            <p:nvPr/>
          </p:nvSpPr>
          <p:spPr>
            <a:xfrm>
              <a:off x="4056217" y="6372400"/>
              <a:ext cx="216000" cy="216000"/>
            </a:xfrm>
            <a:prstGeom prst="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16200000" scaled="1"/>
              <a:tileRect/>
            </a:gradFill>
            <a:ln w="12700" cap="flat" cmpd="sng" algn="ctr">
              <a:solidFill>
                <a:srgbClr val="00B0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latin typeface="Noto Sans CJK JP DemiLight" pitchFamily="34" charset="-128"/>
                <a:ea typeface="Noto Sans CJK JP DemiLight" pitchFamily="34" charset="-128"/>
              </a:endParaRPr>
            </a:p>
          </p:txBody>
        </p:sp>
        <p:sp>
          <p:nvSpPr>
            <p:cNvPr id="36" name="正方形/長方形 35"/>
            <p:cNvSpPr/>
            <p:nvPr/>
          </p:nvSpPr>
          <p:spPr>
            <a:xfrm>
              <a:off x="4272217" y="6372400"/>
              <a:ext cx="216000" cy="216000"/>
            </a:xfrm>
            <a:prstGeom prst="rect">
              <a:avLst/>
            </a:prstGeom>
            <a:gradFill rotWithShape="1">
              <a:gsLst>
                <a:gs pos="0">
                  <a:srgbClr val="7A7A7A">
                    <a:tint val="60000"/>
                    <a:satMod val="250000"/>
                  </a:srgbClr>
                </a:gs>
                <a:gs pos="35000">
                  <a:srgbClr val="7A7A7A">
                    <a:tint val="47000"/>
                    <a:satMod val="275000"/>
                  </a:srgbClr>
                </a:gs>
                <a:gs pos="100000">
                  <a:srgbClr val="7A7A7A">
                    <a:tint val="25000"/>
                    <a:satMod val="300000"/>
                  </a:srgbClr>
                </a:gs>
              </a:gsLst>
              <a:lin ang="16200000" scaled="1"/>
            </a:gradFill>
            <a:ln w="12700" cap="flat" cmpd="sng" algn="ctr">
              <a:solidFill>
                <a:srgbClr val="7A7A7A">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latin typeface="Noto Sans CJK JP DemiLight" pitchFamily="34" charset="-128"/>
                <a:ea typeface="Noto Sans CJK JP DemiLight" pitchFamily="34" charset="-128"/>
              </a:endParaRPr>
            </a:p>
          </p:txBody>
        </p:sp>
        <p:sp>
          <p:nvSpPr>
            <p:cNvPr id="37" name="正方形/長方形 36"/>
            <p:cNvSpPr/>
            <p:nvPr/>
          </p:nvSpPr>
          <p:spPr>
            <a:xfrm>
              <a:off x="4488217" y="6372400"/>
              <a:ext cx="216000" cy="216000"/>
            </a:xfrm>
            <a:prstGeom prst="rect">
              <a:avLst/>
            </a:prstGeom>
            <a:gradFill rotWithShape="1">
              <a:gsLst>
                <a:gs pos="0">
                  <a:srgbClr val="B4B392">
                    <a:tint val="60000"/>
                    <a:satMod val="250000"/>
                  </a:srgbClr>
                </a:gs>
                <a:gs pos="35000">
                  <a:srgbClr val="B4B392">
                    <a:tint val="47000"/>
                    <a:satMod val="275000"/>
                  </a:srgbClr>
                </a:gs>
                <a:gs pos="100000">
                  <a:srgbClr val="B4B392">
                    <a:tint val="25000"/>
                    <a:satMod val="300000"/>
                  </a:srgbClr>
                </a:gs>
              </a:gsLst>
              <a:lin ang="16200000" scaled="1"/>
            </a:gradFill>
            <a:ln w="12700" cap="flat" cmpd="sng" algn="ctr">
              <a:solidFill>
                <a:srgbClr val="B4B392">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latin typeface="Noto Sans CJK JP DemiLight" pitchFamily="34" charset="-128"/>
                <a:ea typeface="Noto Sans CJK JP DemiLight" pitchFamily="34" charset="-128"/>
              </a:endParaRPr>
            </a:p>
          </p:txBody>
        </p:sp>
        <p:sp>
          <p:nvSpPr>
            <p:cNvPr id="38" name="正方形/長方形 37"/>
            <p:cNvSpPr/>
            <p:nvPr/>
          </p:nvSpPr>
          <p:spPr>
            <a:xfrm>
              <a:off x="4704217" y="6372400"/>
              <a:ext cx="216000" cy="216000"/>
            </a:xfrm>
            <a:prstGeom prst="rect">
              <a:avLst/>
            </a:prstGeom>
            <a:gradFill rotWithShape="1">
              <a:gsLst>
                <a:gs pos="0">
                  <a:srgbClr val="DC5924">
                    <a:tint val="60000"/>
                    <a:satMod val="250000"/>
                  </a:srgbClr>
                </a:gs>
                <a:gs pos="35000">
                  <a:srgbClr val="DC5924">
                    <a:tint val="47000"/>
                    <a:satMod val="275000"/>
                  </a:srgbClr>
                </a:gs>
                <a:gs pos="100000">
                  <a:srgbClr val="DC5924">
                    <a:tint val="25000"/>
                    <a:satMod val="300000"/>
                  </a:srgbClr>
                </a:gs>
              </a:gsLst>
              <a:lin ang="16200000" scaled="1"/>
            </a:gradFill>
            <a:ln w="12700" cap="flat" cmpd="sng" algn="ctr">
              <a:solidFill>
                <a:srgbClr val="DC5924">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latin typeface="Noto Sans CJK JP DemiLight" pitchFamily="34" charset="-128"/>
                <a:ea typeface="Noto Sans CJK JP DemiLight" pitchFamily="34" charset="-128"/>
              </a:endParaRPr>
            </a:p>
          </p:txBody>
        </p:sp>
        <p:sp>
          <p:nvSpPr>
            <p:cNvPr id="39" name="正方形/長方形 38"/>
            <p:cNvSpPr/>
            <p:nvPr/>
          </p:nvSpPr>
          <p:spPr>
            <a:xfrm>
              <a:off x="4920217" y="6372000"/>
              <a:ext cx="216000" cy="216000"/>
            </a:xfrm>
            <a:prstGeom prst="rect">
              <a:avLst/>
            </a:prstGeom>
            <a:gradFill rotWithShape="1">
              <a:gsLst>
                <a:gs pos="0">
                  <a:srgbClr val="DC5924">
                    <a:tint val="60000"/>
                    <a:satMod val="250000"/>
                  </a:srgbClr>
                </a:gs>
                <a:gs pos="35000">
                  <a:srgbClr val="DC5924">
                    <a:tint val="47000"/>
                    <a:satMod val="275000"/>
                  </a:srgbClr>
                </a:gs>
                <a:gs pos="100000">
                  <a:srgbClr val="DC5924">
                    <a:tint val="25000"/>
                    <a:satMod val="300000"/>
                  </a:srgbClr>
                </a:gs>
              </a:gsLst>
              <a:lin ang="16200000" scaled="1"/>
            </a:gradFill>
            <a:ln w="12700" cap="flat" cmpd="sng" algn="ctr">
              <a:solidFill>
                <a:srgbClr val="DC5924">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latin typeface="Noto Sans CJK JP DemiLight" pitchFamily="34" charset="-128"/>
                <a:ea typeface="Noto Sans CJK JP DemiLight" pitchFamily="34" charset="-128"/>
              </a:endParaRPr>
            </a:p>
          </p:txBody>
        </p:sp>
        <p:sp>
          <p:nvSpPr>
            <p:cNvPr id="40" name="正方形/長方形 39"/>
            <p:cNvSpPr/>
            <p:nvPr/>
          </p:nvSpPr>
          <p:spPr>
            <a:xfrm>
              <a:off x="5134880" y="6372400"/>
              <a:ext cx="216000" cy="216000"/>
            </a:xfrm>
            <a:prstGeom prst="rect">
              <a:avLst/>
            </a:prstGeom>
            <a:gradFill rotWithShape="1">
              <a:gsLst>
                <a:gs pos="0">
                  <a:srgbClr val="B4B392">
                    <a:tint val="60000"/>
                    <a:satMod val="250000"/>
                  </a:srgbClr>
                </a:gs>
                <a:gs pos="35000">
                  <a:srgbClr val="B4B392">
                    <a:tint val="47000"/>
                    <a:satMod val="275000"/>
                  </a:srgbClr>
                </a:gs>
                <a:gs pos="100000">
                  <a:srgbClr val="B4B392">
                    <a:tint val="25000"/>
                    <a:satMod val="300000"/>
                  </a:srgbClr>
                </a:gs>
              </a:gsLst>
              <a:lin ang="16200000" scaled="1"/>
            </a:gradFill>
            <a:ln w="12700" cap="flat" cmpd="sng" algn="ctr">
              <a:solidFill>
                <a:srgbClr val="B4B392">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latin typeface="Noto Sans CJK JP DemiLight" pitchFamily="34" charset="-128"/>
                <a:ea typeface="Noto Sans CJK JP DemiLight" pitchFamily="34" charset="-128"/>
              </a:endParaRPr>
            </a:p>
          </p:txBody>
        </p:sp>
      </p:grpSp>
      <p:sp>
        <p:nvSpPr>
          <p:cNvPr id="41" name="角丸四角形 40"/>
          <p:cNvSpPr/>
          <p:nvPr/>
        </p:nvSpPr>
        <p:spPr>
          <a:xfrm>
            <a:off x="2359747" y="6084000"/>
            <a:ext cx="3960000" cy="288000"/>
          </a:xfrm>
          <a:prstGeom prst="roundRect">
            <a:avLst/>
          </a:prstGeom>
          <a:gradFill rotWithShape="1">
            <a:gsLst>
              <a:gs pos="0">
                <a:srgbClr val="F5C201">
                  <a:tint val="60000"/>
                  <a:satMod val="250000"/>
                </a:srgbClr>
              </a:gs>
              <a:gs pos="35000">
                <a:srgbClr val="F5C201">
                  <a:tint val="47000"/>
                  <a:satMod val="275000"/>
                </a:srgbClr>
              </a:gs>
              <a:gs pos="100000">
                <a:srgbClr val="F5C201">
                  <a:tint val="25000"/>
                  <a:satMod val="300000"/>
                </a:srgbClr>
              </a:gs>
            </a:gsLst>
            <a:lin ang="16200000" scaled="1"/>
          </a:gradFill>
          <a:ln w="12700" cap="flat" cmpd="sng" algn="ctr">
            <a:solidFill>
              <a:srgbClr val="F5C201">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ホスト・ハイパーバイザ</a:t>
            </a:r>
          </a:p>
        </p:txBody>
      </p:sp>
      <p:sp>
        <p:nvSpPr>
          <p:cNvPr id="42" name="角丸四角形 41"/>
          <p:cNvSpPr/>
          <p:nvPr/>
        </p:nvSpPr>
        <p:spPr>
          <a:xfrm>
            <a:off x="1087964" y="4752000"/>
            <a:ext cx="2880000" cy="288000"/>
          </a:xfrm>
          <a:prstGeom prst="roundRect">
            <a:avLst/>
          </a:prstGeom>
          <a:gradFill rotWithShape="1">
            <a:gsLst>
              <a:gs pos="0">
                <a:srgbClr val="526DB0">
                  <a:tint val="60000"/>
                  <a:satMod val="250000"/>
                </a:srgbClr>
              </a:gs>
              <a:gs pos="35000">
                <a:srgbClr val="526DB0">
                  <a:tint val="47000"/>
                  <a:satMod val="275000"/>
                </a:srgbClr>
              </a:gs>
              <a:gs pos="100000">
                <a:srgbClr val="526DB0">
                  <a:tint val="25000"/>
                  <a:satMod val="300000"/>
                </a:srgbClr>
              </a:gs>
            </a:gsLst>
            <a:lin ang="16200000" scaled="1"/>
          </a:gradFill>
          <a:ln w="12700" cap="flat" cmpd="sng" algn="ctr">
            <a:solidFill>
              <a:srgbClr val="526DB0">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ゲスト・ハイパーバイザ</a:t>
            </a:r>
          </a:p>
        </p:txBody>
      </p:sp>
      <p:sp>
        <p:nvSpPr>
          <p:cNvPr id="43" name="角丸四角形 42"/>
          <p:cNvSpPr/>
          <p:nvPr/>
        </p:nvSpPr>
        <p:spPr>
          <a:xfrm>
            <a:off x="5011964" y="4752000"/>
            <a:ext cx="2880000" cy="288000"/>
          </a:xfrm>
          <a:prstGeom prst="roundRect">
            <a:avLst/>
          </a:prstGeom>
          <a:gradFill rotWithShape="1">
            <a:gsLst>
              <a:gs pos="0">
                <a:srgbClr val="526DB0">
                  <a:tint val="60000"/>
                  <a:satMod val="250000"/>
                </a:srgbClr>
              </a:gs>
              <a:gs pos="35000">
                <a:srgbClr val="526DB0">
                  <a:tint val="47000"/>
                  <a:satMod val="275000"/>
                </a:srgbClr>
              </a:gs>
              <a:gs pos="100000">
                <a:srgbClr val="526DB0">
                  <a:tint val="25000"/>
                  <a:satMod val="300000"/>
                </a:srgbClr>
              </a:gs>
            </a:gsLst>
            <a:lin ang="16200000" scaled="1"/>
          </a:gradFill>
          <a:ln w="12700" cap="flat" cmpd="sng" algn="ctr">
            <a:solidFill>
              <a:srgbClr val="526DB0">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ゲスト・ハイパーバイザ</a:t>
            </a:r>
          </a:p>
        </p:txBody>
      </p:sp>
      <p:sp>
        <p:nvSpPr>
          <p:cNvPr id="44" name="正方形/長方形 43"/>
          <p:cNvSpPr/>
          <p:nvPr/>
        </p:nvSpPr>
        <p:spPr>
          <a:xfrm>
            <a:off x="2527964" y="5364000"/>
            <a:ext cx="216000" cy="216000"/>
          </a:xfrm>
          <a:prstGeom prst="rect">
            <a:avLst/>
          </a:prstGeom>
          <a:gradFill rotWithShape="1">
            <a:gsLst>
              <a:gs pos="0">
                <a:srgbClr val="DC5924">
                  <a:tint val="60000"/>
                  <a:satMod val="250000"/>
                </a:srgbClr>
              </a:gs>
              <a:gs pos="35000">
                <a:srgbClr val="DC5924">
                  <a:tint val="47000"/>
                  <a:satMod val="275000"/>
                </a:srgbClr>
              </a:gs>
              <a:gs pos="100000">
                <a:srgbClr val="DC5924">
                  <a:tint val="25000"/>
                  <a:satMod val="300000"/>
                </a:srgbClr>
              </a:gs>
            </a:gsLst>
            <a:lin ang="16200000" scaled="1"/>
          </a:gradFill>
          <a:ln w="12700" cap="flat" cmpd="sng" algn="ctr">
            <a:solidFill>
              <a:srgbClr val="DC5924">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latin typeface="Noto Sans CJK JP DemiLight" pitchFamily="34" charset="-128"/>
              <a:ea typeface="Noto Sans CJK JP DemiLight" pitchFamily="34" charset="-128"/>
            </a:endParaRPr>
          </a:p>
        </p:txBody>
      </p:sp>
      <p:sp>
        <p:nvSpPr>
          <p:cNvPr id="45" name="正方形/長方形 44"/>
          <p:cNvSpPr/>
          <p:nvPr/>
        </p:nvSpPr>
        <p:spPr>
          <a:xfrm>
            <a:off x="2311964" y="5364000"/>
            <a:ext cx="216000" cy="216000"/>
          </a:xfrm>
          <a:prstGeom prst="rect">
            <a:avLst/>
          </a:prstGeom>
          <a:gradFill rotWithShape="1">
            <a:gsLst>
              <a:gs pos="0">
                <a:srgbClr val="DC5924">
                  <a:tint val="60000"/>
                  <a:satMod val="250000"/>
                </a:srgbClr>
              </a:gs>
              <a:gs pos="35000">
                <a:srgbClr val="DC5924">
                  <a:tint val="47000"/>
                  <a:satMod val="275000"/>
                </a:srgbClr>
              </a:gs>
              <a:gs pos="100000">
                <a:srgbClr val="DC5924">
                  <a:tint val="25000"/>
                  <a:satMod val="300000"/>
                </a:srgbClr>
              </a:gs>
            </a:gsLst>
            <a:lin ang="16200000" scaled="1"/>
          </a:gradFill>
          <a:ln w="12700" cap="flat" cmpd="sng" algn="ctr">
            <a:solidFill>
              <a:srgbClr val="DC5924">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latin typeface="Noto Sans CJK JP DemiLight" pitchFamily="34" charset="-128"/>
              <a:ea typeface="Noto Sans CJK JP DemiLight" pitchFamily="34" charset="-128"/>
            </a:endParaRPr>
          </a:p>
        </p:txBody>
      </p:sp>
      <p:sp>
        <p:nvSpPr>
          <p:cNvPr id="46" name="正方形/長方形 45"/>
          <p:cNvSpPr/>
          <p:nvPr/>
        </p:nvSpPr>
        <p:spPr>
          <a:xfrm>
            <a:off x="2527964" y="4392000"/>
            <a:ext cx="216000" cy="216000"/>
          </a:xfrm>
          <a:prstGeom prst="rect">
            <a:avLst/>
          </a:prstGeom>
          <a:gradFill rotWithShape="1">
            <a:gsLst>
              <a:gs pos="0">
                <a:srgbClr val="DC5924">
                  <a:tint val="60000"/>
                  <a:satMod val="250000"/>
                </a:srgbClr>
              </a:gs>
              <a:gs pos="35000">
                <a:srgbClr val="DC5924">
                  <a:tint val="47000"/>
                  <a:satMod val="275000"/>
                </a:srgbClr>
              </a:gs>
              <a:gs pos="100000">
                <a:srgbClr val="DC5924">
                  <a:tint val="25000"/>
                  <a:satMod val="300000"/>
                </a:srgbClr>
              </a:gs>
            </a:gsLst>
            <a:lin ang="16200000" scaled="1"/>
          </a:gradFill>
          <a:ln w="12700" cap="flat" cmpd="sng" algn="ctr">
            <a:solidFill>
              <a:srgbClr val="DC5924">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latin typeface="Noto Sans CJK JP DemiLight" pitchFamily="34" charset="-128"/>
              <a:ea typeface="Noto Sans CJK JP DemiLight" pitchFamily="34" charset="-128"/>
            </a:endParaRPr>
          </a:p>
        </p:txBody>
      </p:sp>
      <p:sp>
        <p:nvSpPr>
          <p:cNvPr id="47" name="正方形/長方形 46"/>
          <p:cNvSpPr/>
          <p:nvPr/>
        </p:nvSpPr>
        <p:spPr>
          <a:xfrm>
            <a:off x="2311964" y="4392000"/>
            <a:ext cx="216000" cy="216000"/>
          </a:xfrm>
          <a:prstGeom prst="rect">
            <a:avLst/>
          </a:prstGeom>
          <a:gradFill rotWithShape="1">
            <a:gsLst>
              <a:gs pos="0">
                <a:srgbClr val="DC5924">
                  <a:tint val="60000"/>
                  <a:satMod val="250000"/>
                </a:srgbClr>
              </a:gs>
              <a:gs pos="35000">
                <a:srgbClr val="DC5924">
                  <a:tint val="47000"/>
                  <a:satMod val="275000"/>
                </a:srgbClr>
              </a:gs>
              <a:gs pos="100000">
                <a:srgbClr val="DC5924">
                  <a:tint val="25000"/>
                  <a:satMod val="300000"/>
                </a:srgbClr>
              </a:gs>
            </a:gsLst>
            <a:lin ang="16200000" scaled="1"/>
          </a:gradFill>
          <a:ln w="12700" cap="flat" cmpd="sng" algn="ctr">
            <a:solidFill>
              <a:srgbClr val="DC5924">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latin typeface="Noto Sans CJK JP DemiLight" pitchFamily="34" charset="-128"/>
              <a:ea typeface="Noto Sans CJK JP DemiLight" pitchFamily="34" charset="-128"/>
            </a:endParaRPr>
          </a:p>
        </p:txBody>
      </p:sp>
      <p:sp>
        <p:nvSpPr>
          <p:cNvPr id="48" name="正方形/長方形 47"/>
          <p:cNvSpPr/>
          <p:nvPr/>
        </p:nvSpPr>
        <p:spPr>
          <a:xfrm>
            <a:off x="6458359" y="5364000"/>
            <a:ext cx="216000" cy="216000"/>
          </a:xfrm>
          <a:prstGeom prst="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16200000" scaled="1"/>
            <a:tileRect/>
          </a:gradFill>
          <a:ln w="12700" cap="flat" cmpd="sng" algn="ctr">
            <a:solidFill>
              <a:srgbClr val="00B0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latin typeface="Noto Sans CJK JP DemiLight" pitchFamily="34" charset="-128"/>
              <a:ea typeface="Noto Sans CJK JP DemiLight" pitchFamily="34" charset="-128"/>
            </a:endParaRPr>
          </a:p>
        </p:txBody>
      </p:sp>
      <p:sp>
        <p:nvSpPr>
          <p:cNvPr id="49" name="正方形/長方形 48"/>
          <p:cNvSpPr/>
          <p:nvPr/>
        </p:nvSpPr>
        <p:spPr>
          <a:xfrm>
            <a:off x="6235964" y="5364000"/>
            <a:ext cx="216000" cy="216000"/>
          </a:xfrm>
          <a:prstGeom prst="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16200000" scaled="1"/>
            <a:tileRect/>
          </a:gradFill>
          <a:ln w="12700" cap="flat" cmpd="sng" algn="ctr">
            <a:solidFill>
              <a:srgbClr val="00B0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latin typeface="Noto Sans CJK JP DemiLight" pitchFamily="34" charset="-128"/>
              <a:ea typeface="Noto Sans CJK JP DemiLight" pitchFamily="34" charset="-128"/>
            </a:endParaRPr>
          </a:p>
        </p:txBody>
      </p:sp>
      <p:sp>
        <p:nvSpPr>
          <p:cNvPr id="50" name="正方形/長方形 49"/>
          <p:cNvSpPr/>
          <p:nvPr/>
        </p:nvSpPr>
        <p:spPr>
          <a:xfrm>
            <a:off x="6458359" y="4392000"/>
            <a:ext cx="216000" cy="216000"/>
          </a:xfrm>
          <a:prstGeom prst="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16200000" scaled="1"/>
            <a:tileRect/>
          </a:gradFill>
          <a:ln w="12700" cap="flat" cmpd="sng" algn="ctr">
            <a:solidFill>
              <a:srgbClr val="00B0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latin typeface="Noto Sans CJK JP DemiLight" pitchFamily="34" charset="-128"/>
              <a:ea typeface="Noto Sans CJK JP DemiLight" pitchFamily="34" charset="-128"/>
            </a:endParaRPr>
          </a:p>
        </p:txBody>
      </p:sp>
      <p:sp>
        <p:nvSpPr>
          <p:cNvPr id="51" name="正方形/長方形 50"/>
          <p:cNvSpPr/>
          <p:nvPr/>
        </p:nvSpPr>
        <p:spPr>
          <a:xfrm>
            <a:off x="6231385" y="4392000"/>
            <a:ext cx="216000" cy="216000"/>
          </a:xfrm>
          <a:prstGeom prst="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16200000" scaled="1"/>
            <a:tileRect/>
          </a:gradFill>
          <a:ln w="12700" cap="flat" cmpd="sng" algn="ctr">
            <a:solidFill>
              <a:srgbClr val="00B0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latin typeface="Noto Sans CJK JP DemiLight" pitchFamily="34" charset="-128"/>
              <a:ea typeface="Noto Sans CJK JP DemiLight" pitchFamily="34" charset="-128"/>
            </a:endParaRPr>
          </a:p>
        </p:txBody>
      </p:sp>
      <p:sp>
        <p:nvSpPr>
          <p:cNvPr id="52" name="テキスト ボックス 51"/>
          <p:cNvSpPr txBox="1"/>
          <p:nvPr/>
        </p:nvSpPr>
        <p:spPr>
          <a:xfrm>
            <a:off x="1802077" y="3348000"/>
            <a:ext cx="1321196" cy="369332"/>
          </a:xfrm>
          <a:prstGeom prst="rect">
            <a:avLst/>
          </a:prstGeom>
          <a:noFill/>
        </p:spPr>
        <p:txBody>
          <a:bodyPr wrap="none" rtlCol="0">
            <a:spAutoFit/>
          </a:bodyPr>
          <a:lstStyle/>
          <a:p>
            <a:r>
              <a:rPr lang="ja-JP" altLang="en-US" dirty="0" smtClean="0">
                <a:solidFill>
                  <a:srgbClr val="000000"/>
                </a:solidFill>
                <a:latin typeface="Noto Sans CJK JP DemiLight" pitchFamily="34" charset="-128"/>
                <a:ea typeface="Noto Sans CJK JP DemiLight" pitchFamily="34" charset="-128"/>
              </a:rPr>
              <a:t>ホスト</a:t>
            </a:r>
            <a:r>
              <a:rPr lang="en-US" altLang="ja-JP" dirty="0" smtClean="0">
                <a:solidFill>
                  <a:srgbClr val="000000"/>
                </a:solidFill>
                <a:latin typeface="Noto Sans CJK JP DemiLight" pitchFamily="34" charset="-128"/>
                <a:ea typeface="Noto Sans CJK JP DemiLight" pitchFamily="34" charset="-128"/>
              </a:rPr>
              <a:t>VM1</a:t>
            </a:r>
            <a:endParaRPr lang="ja-JP" altLang="en-US" dirty="0">
              <a:solidFill>
                <a:srgbClr val="000000"/>
              </a:solidFill>
              <a:latin typeface="Noto Sans CJK JP DemiLight" pitchFamily="34" charset="-128"/>
              <a:ea typeface="Noto Sans CJK JP DemiLight" pitchFamily="34" charset="-128"/>
            </a:endParaRPr>
          </a:p>
        </p:txBody>
      </p:sp>
      <p:sp>
        <p:nvSpPr>
          <p:cNvPr id="53" name="テキスト ボックス 52"/>
          <p:cNvSpPr txBox="1"/>
          <p:nvPr/>
        </p:nvSpPr>
        <p:spPr>
          <a:xfrm>
            <a:off x="5849863" y="3348000"/>
            <a:ext cx="1321196" cy="369332"/>
          </a:xfrm>
          <a:prstGeom prst="rect">
            <a:avLst/>
          </a:prstGeom>
          <a:noFill/>
        </p:spPr>
        <p:txBody>
          <a:bodyPr wrap="none" rtlCol="0">
            <a:spAutoFit/>
          </a:bodyPr>
          <a:lstStyle/>
          <a:p>
            <a:r>
              <a:rPr lang="ja-JP" altLang="en-US" dirty="0" smtClean="0">
                <a:solidFill>
                  <a:srgbClr val="000000"/>
                </a:solidFill>
                <a:latin typeface="Noto Sans CJK JP DemiLight" pitchFamily="34" charset="-128"/>
                <a:ea typeface="Noto Sans CJK JP DemiLight" pitchFamily="34" charset="-128"/>
              </a:rPr>
              <a:t>ホスト</a:t>
            </a:r>
            <a:r>
              <a:rPr lang="en-US" altLang="ja-JP" dirty="0" smtClean="0">
                <a:solidFill>
                  <a:srgbClr val="000000"/>
                </a:solidFill>
                <a:latin typeface="Noto Sans CJK JP DemiLight" pitchFamily="34" charset="-128"/>
                <a:ea typeface="Noto Sans CJK JP DemiLight" pitchFamily="34" charset="-128"/>
              </a:rPr>
              <a:t>VM2</a:t>
            </a:r>
            <a:endParaRPr lang="ja-JP" altLang="en-US" dirty="0">
              <a:solidFill>
                <a:srgbClr val="000000"/>
              </a:solidFill>
              <a:latin typeface="Noto Sans CJK JP DemiLight" pitchFamily="34" charset="-128"/>
              <a:ea typeface="Noto Sans CJK JP DemiLight" pitchFamily="34" charset="-128"/>
            </a:endParaRPr>
          </a:p>
        </p:txBody>
      </p:sp>
      <p:sp>
        <p:nvSpPr>
          <p:cNvPr id="54" name="テキスト ボックス 53"/>
          <p:cNvSpPr txBox="1"/>
          <p:nvPr/>
        </p:nvSpPr>
        <p:spPr>
          <a:xfrm>
            <a:off x="3039721" y="5364399"/>
            <a:ext cx="792205" cy="369332"/>
          </a:xfrm>
          <a:prstGeom prst="rect">
            <a:avLst/>
          </a:prstGeom>
          <a:noFill/>
          <a:ln>
            <a:solidFill>
              <a:schemeClr val="tx1"/>
            </a:solidFill>
            <a:prstDash val="sysDot"/>
          </a:ln>
        </p:spPr>
        <p:txBody>
          <a:bodyPr wrap="none" rtlCol="0">
            <a:spAutoFit/>
          </a:bodyPr>
          <a:lstStyle/>
          <a:p>
            <a:r>
              <a:rPr kumimoji="1" lang="en-US" altLang="ja-JP" dirty="0" smtClean="0">
                <a:latin typeface="Noto Sans CJK JP Regular" pitchFamily="34" charset="-128"/>
                <a:ea typeface="Noto Sans CJK JP Regular" pitchFamily="34" charset="-128"/>
              </a:rPr>
              <a:t>HPFN</a:t>
            </a:r>
            <a:endParaRPr kumimoji="1" lang="ja-JP" altLang="en-US" dirty="0" smtClean="0">
              <a:latin typeface="Noto Sans CJK JP Regular" pitchFamily="34" charset="-128"/>
              <a:ea typeface="Noto Sans CJK JP Regular" pitchFamily="34" charset="-128"/>
            </a:endParaRPr>
          </a:p>
        </p:txBody>
      </p:sp>
      <p:sp>
        <p:nvSpPr>
          <p:cNvPr id="55" name="テキスト ボックス 54"/>
          <p:cNvSpPr txBox="1"/>
          <p:nvPr/>
        </p:nvSpPr>
        <p:spPr>
          <a:xfrm>
            <a:off x="2822107" y="4337707"/>
            <a:ext cx="782587" cy="369332"/>
          </a:xfrm>
          <a:prstGeom prst="rect">
            <a:avLst/>
          </a:prstGeom>
          <a:noFill/>
          <a:ln>
            <a:solidFill>
              <a:schemeClr val="tx1"/>
            </a:solidFill>
            <a:prstDash val="sysDot"/>
          </a:ln>
        </p:spPr>
        <p:txBody>
          <a:bodyPr wrap="none" rtlCol="0">
            <a:spAutoFit/>
          </a:bodyPr>
          <a:lstStyle/>
          <a:p>
            <a:r>
              <a:rPr kumimoji="1" lang="en-US" altLang="ja-JP" dirty="0" smtClean="0">
                <a:latin typeface="Noto Sans CJK JP Regular" pitchFamily="34" charset="-128"/>
                <a:ea typeface="Noto Sans CJK JP Regular" pitchFamily="34" charset="-128"/>
              </a:rPr>
              <a:t>GPFN</a:t>
            </a:r>
            <a:endParaRPr kumimoji="1" lang="ja-JP" altLang="en-US" dirty="0" smtClean="0">
              <a:latin typeface="Noto Sans CJK JP Regular" pitchFamily="34" charset="-128"/>
              <a:ea typeface="Noto Sans CJK JP Regular" pitchFamily="34" charset="-128"/>
            </a:endParaRPr>
          </a:p>
        </p:txBody>
      </p:sp>
      <p:sp>
        <p:nvSpPr>
          <p:cNvPr id="56" name="テキスト ボックス 55"/>
          <p:cNvSpPr txBox="1"/>
          <p:nvPr/>
        </p:nvSpPr>
        <p:spPr>
          <a:xfrm>
            <a:off x="5261578" y="6406459"/>
            <a:ext cx="665567" cy="369332"/>
          </a:xfrm>
          <a:prstGeom prst="rect">
            <a:avLst/>
          </a:prstGeom>
          <a:noFill/>
          <a:ln>
            <a:solidFill>
              <a:schemeClr val="tx1"/>
            </a:solidFill>
            <a:prstDash val="sysDot"/>
          </a:ln>
        </p:spPr>
        <p:txBody>
          <a:bodyPr wrap="none" rtlCol="0">
            <a:spAutoFit/>
          </a:bodyPr>
          <a:lstStyle/>
          <a:p>
            <a:r>
              <a:rPr kumimoji="1" lang="en-US" altLang="ja-JP" dirty="0" smtClean="0">
                <a:latin typeface="Noto Sans CJK JP Regular" pitchFamily="34" charset="-128"/>
                <a:ea typeface="Noto Sans CJK JP Regular" pitchFamily="34" charset="-128"/>
              </a:rPr>
              <a:t>MFN</a:t>
            </a:r>
            <a:endParaRPr kumimoji="1" lang="ja-JP" altLang="en-US" dirty="0" smtClean="0">
              <a:latin typeface="Noto Sans CJK JP Regular" pitchFamily="34" charset="-128"/>
              <a:ea typeface="Noto Sans CJK JP Regular" pitchFamily="34" charset="-128"/>
            </a:endParaRPr>
          </a:p>
        </p:txBody>
      </p:sp>
    </p:spTree>
    <p:extLst>
      <p:ext uri="{BB962C8B-B14F-4D97-AF65-F5344CB8AC3E}">
        <p14:creationId xmlns:p14="http://schemas.microsoft.com/office/powerpoint/2010/main" val="15276398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0"/>
                                        </p:tgtEl>
                                        <p:attrNameLst>
                                          <p:attrName>style.visibility</p:attrName>
                                        </p:attrNameLst>
                                      </p:cBhvr>
                                      <p:to>
                                        <p:strVal val="visible"/>
                                      </p:to>
                                    </p:set>
                                    <p:animEffect transition="in" filter="fade">
                                      <p:cBhvr>
                                        <p:cTn id="10" dur="500"/>
                                        <p:tgtEl>
                                          <p:spTgt spid="30"/>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7"/>
                                        </p:tgtEl>
                                        <p:attrNameLst>
                                          <p:attrName>style.visibility</p:attrName>
                                        </p:attrNameLst>
                                      </p:cBhvr>
                                      <p:to>
                                        <p:strVal val="visible"/>
                                      </p:to>
                                    </p:set>
                                    <p:animEffect transition="in" filter="fade">
                                      <p:cBhvr>
                                        <p:cTn id="15" dur="500"/>
                                        <p:tgtEl>
                                          <p:spTgt spid="47"/>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6"/>
                                        </p:tgtEl>
                                        <p:attrNameLst>
                                          <p:attrName>style.visibility</p:attrName>
                                        </p:attrNameLst>
                                      </p:cBhvr>
                                      <p:to>
                                        <p:strVal val="visible"/>
                                      </p:to>
                                    </p:set>
                                    <p:animEffect transition="in" filter="fade">
                                      <p:cBhvr>
                                        <p:cTn id="18" dur="500"/>
                                        <p:tgtEl>
                                          <p:spTgt spid="46"/>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5"/>
                                        </p:tgtEl>
                                        <p:attrNameLst>
                                          <p:attrName>style.visibility</p:attrName>
                                        </p:attrNameLst>
                                      </p:cBhvr>
                                      <p:to>
                                        <p:strVal val="visible"/>
                                      </p:to>
                                    </p:set>
                                    <p:animEffect transition="in" filter="fade">
                                      <p:cBhvr>
                                        <p:cTn id="21" dur="500"/>
                                        <p:tgtEl>
                                          <p:spTgt spid="45"/>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44"/>
                                        </p:tgtEl>
                                        <p:attrNameLst>
                                          <p:attrName>style.visibility</p:attrName>
                                        </p:attrNameLst>
                                      </p:cBhvr>
                                      <p:to>
                                        <p:strVal val="visible"/>
                                      </p:to>
                                    </p:set>
                                    <p:animEffect transition="in" filter="fade">
                                      <p:cBhvr>
                                        <p:cTn id="24" dur="500"/>
                                        <p:tgtEl>
                                          <p:spTgt spid="44"/>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51"/>
                                        </p:tgtEl>
                                        <p:attrNameLst>
                                          <p:attrName>style.visibility</p:attrName>
                                        </p:attrNameLst>
                                      </p:cBhvr>
                                      <p:to>
                                        <p:strVal val="visible"/>
                                      </p:to>
                                    </p:set>
                                    <p:animEffect transition="in" filter="fade">
                                      <p:cBhvr>
                                        <p:cTn id="27" dur="500"/>
                                        <p:tgtEl>
                                          <p:spTgt spid="51"/>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50"/>
                                        </p:tgtEl>
                                        <p:attrNameLst>
                                          <p:attrName>style.visibility</p:attrName>
                                        </p:attrNameLst>
                                      </p:cBhvr>
                                      <p:to>
                                        <p:strVal val="visible"/>
                                      </p:to>
                                    </p:set>
                                    <p:animEffect transition="in" filter="fade">
                                      <p:cBhvr>
                                        <p:cTn id="30" dur="500"/>
                                        <p:tgtEl>
                                          <p:spTgt spid="50"/>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49"/>
                                        </p:tgtEl>
                                        <p:attrNameLst>
                                          <p:attrName>style.visibility</p:attrName>
                                        </p:attrNameLst>
                                      </p:cBhvr>
                                      <p:to>
                                        <p:strVal val="visible"/>
                                      </p:to>
                                    </p:set>
                                    <p:animEffect transition="in" filter="fade">
                                      <p:cBhvr>
                                        <p:cTn id="33" dur="500"/>
                                        <p:tgtEl>
                                          <p:spTgt spid="49"/>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48"/>
                                        </p:tgtEl>
                                        <p:attrNameLst>
                                          <p:attrName>style.visibility</p:attrName>
                                        </p:attrNameLst>
                                      </p:cBhvr>
                                      <p:to>
                                        <p:strVal val="visible"/>
                                      </p:to>
                                    </p:set>
                                    <p:animEffect transition="in" filter="fade">
                                      <p:cBhvr>
                                        <p:cTn id="36"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30" grpId="0" animBg="1"/>
      <p:bldP spid="44" grpId="0" animBg="1"/>
      <p:bldP spid="45" grpId="0" animBg="1"/>
      <p:bldP spid="46" grpId="0" animBg="1"/>
      <p:bldP spid="47" grpId="0" animBg="1"/>
      <p:bldP spid="48" grpId="0" animBg="1"/>
      <p:bldP spid="49" grpId="0" animBg="1"/>
      <p:bldP spid="50" grpId="0" animBg="1"/>
      <p:bldP spid="51" grpId="0" animBg="1"/>
    </p:bld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F0F41436-DBAB-4DF8-B8A2-BCE453D1D87F}" type="slidenum">
              <a:rPr kumimoji="1" lang="ja-JP" altLang="en-US" smtClean="0"/>
              <a:t>28</a:t>
            </a:fld>
            <a:endParaRPr kumimoji="1" lang="ja-JP" altLang="en-US"/>
          </a:p>
        </p:txBody>
      </p:sp>
      <p:grpSp>
        <p:nvGrpSpPr>
          <p:cNvPr id="60" name="グループ化 59"/>
          <p:cNvGrpSpPr/>
          <p:nvPr/>
        </p:nvGrpSpPr>
        <p:grpSpPr>
          <a:xfrm>
            <a:off x="7542296" y="3384000"/>
            <a:ext cx="648000" cy="1260000"/>
            <a:chOff x="4139952" y="4149160"/>
            <a:chExt cx="648000" cy="1260000"/>
          </a:xfrm>
        </p:grpSpPr>
        <p:sp>
          <p:nvSpPr>
            <p:cNvPr id="55" name="正方形/長方形 54"/>
            <p:cNvSpPr/>
            <p:nvPr/>
          </p:nvSpPr>
          <p:spPr>
            <a:xfrm>
              <a:off x="4139952" y="5085160"/>
              <a:ext cx="648000" cy="324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正方形/長方形 55"/>
            <p:cNvSpPr/>
            <p:nvPr/>
          </p:nvSpPr>
          <p:spPr>
            <a:xfrm>
              <a:off x="4139952" y="4473160"/>
              <a:ext cx="648000" cy="144000"/>
            </a:xfrm>
            <a:prstGeom prst="rect">
              <a:avLst/>
            </a:prstGeom>
            <a:solidFill>
              <a:schemeClr val="accent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p:cNvSpPr/>
            <p:nvPr/>
          </p:nvSpPr>
          <p:spPr>
            <a:xfrm>
              <a:off x="4139952" y="4941160"/>
              <a:ext cx="648000" cy="144000"/>
            </a:xfrm>
            <a:prstGeom prst="rect">
              <a:avLst/>
            </a:prstGeom>
            <a:solidFill>
              <a:schemeClr val="accent3"/>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p:cNvSpPr/>
            <p:nvPr/>
          </p:nvSpPr>
          <p:spPr>
            <a:xfrm>
              <a:off x="4139952" y="4617160"/>
              <a:ext cx="648000" cy="324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p:cNvSpPr/>
            <p:nvPr/>
          </p:nvSpPr>
          <p:spPr>
            <a:xfrm>
              <a:off x="4139952" y="4149160"/>
              <a:ext cx="648000" cy="324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08" name="グループ化 107"/>
          <p:cNvGrpSpPr/>
          <p:nvPr/>
        </p:nvGrpSpPr>
        <p:grpSpPr>
          <a:xfrm>
            <a:off x="954296" y="2916000"/>
            <a:ext cx="6063896" cy="1440000"/>
            <a:chOff x="954296" y="2664000"/>
            <a:chExt cx="6063896" cy="1440000"/>
          </a:xfrm>
        </p:grpSpPr>
        <p:grpSp>
          <p:nvGrpSpPr>
            <p:cNvPr id="91" name="グループ化 90"/>
            <p:cNvGrpSpPr/>
            <p:nvPr/>
          </p:nvGrpSpPr>
          <p:grpSpPr>
            <a:xfrm>
              <a:off x="954296" y="2664000"/>
              <a:ext cx="6063896" cy="1440000"/>
              <a:chOff x="164104" y="3522611"/>
              <a:chExt cx="6063896" cy="1440000"/>
            </a:xfrm>
          </p:grpSpPr>
          <p:grpSp>
            <p:nvGrpSpPr>
              <p:cNvPr id="37" name="グループ化 36"/>
              <p:cNvGrpSpPr/>
              <p:nvPr/>
            </p:nvGrpSpPr>
            <p:grpSpPr>
              <a:xfrm>
                <a:off x="5652000" y="3685775"/>
                <a:ext cx="576000" cy="576057"/>
                <a:chOff x="5148064" y="1448736"/>
                <a:chExt cx="576000" cy="576057"/>
              </a:xfrm>
            </p:grpSpPr>
            <p:sp>
              <p:nvSpPr>
                <p:cNvPr id="38" name="正方形/長方形 37"/>
                <p:cNvSpPr/>
                <p:nvPr/>
              </p:nvSpPr>
              <p:spPr>
                <a:xfrm>
                  <a:off x="5148064" y="1448736"/>
                  <a:ext cx="288000" cy="144000"/>
                </a:xfrm>
                <a:prstGeom prst="rect">
                  <a:avLst/>
                </a:prstGeom>
                <a:solidFill>
                  <a:schemeClr val="accent2"/>
                </a:solidFill>
                <a:ln w="9525">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39" name="正方形/長方形 38"/>
                <p:cNvSpPr/>
                <p:nvPr/>
              </p:nvSpPr>
              <p:spPr>
                <a:xfrm>
                  <a:off x="5148064" y="1592736"/>
                  <a:ext cx="288000" cy="144000"/>
                </a:xfrm>
                <a:prstGeom prst="rect">
                  <a:avLst/>
                </a:prstGeom>
                <a:noFill/>
                <a:ln w="9525">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40" name="正方形/長方形 39"/>
                <p:cNvSpPr/>
                <p:nvPr/>
              </p:nvSpPr>
              <p:spPr>
                <a:xfrm>
                  <a:off x="5436064" y="1448736"/>
                  <a:ext cx="288000" cy="144000"/>
                </a:xfrm>
                <a:prstGeom prst="rect">
                  <a:avLst/>
                </a:prstGeom>
                <a:ln w="9525">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41" name="正方形/長方形 40"/>
                <p:cNvSpPr/>
                <p:nvPr/>
              </p:nvSpPr>
              <p:spPr>
                <a:xfrm>
                  <a:off x="5436064" y="1592736"/>
                  <a:ext cx="288000" cy="144000"/>
                </a:xfrm>
                <a:prstGeom prst="rect">
                  <a:avLst/>
                </a:prstGeom>
                <a:noFill/>
                <a:ln w="9525">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42" name="正方形/長方形 41"/>
                <p:cNvSpPr/>
                <p:nvPr/>
              </p:nvSpPr>
              <p:spPr>
                <a:xfrm>
                  <a:off x="5148064" y="1736736"/>
                  <a:ext cx="288000" cy="144000"/>
                </a:xfrm>
                <a:prstGeom prst="rect">
                  <a:avLst/>
                </a:prstGeom>
                <a:noFill/>
                <a:ln w="9525">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43" name="正方形/長方形 42"/>
                <p:cNvSpPr/>
                <p:nvPr/>
              </p:nvSpPr>
              <p:spPr>
                <a:xfrm>
                  <a:off x="5436064" y="1736793"/>
                  <a:ext cx="288000" cy="144000"/>
                </a:xfrm>
                <a:prstGeom prst="rect">
                  <a:avLst/>
                </a:prstGeom>
                <a:noFill/>
                <a:ln w="9525">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44" name="正方形/長方形 43"/>
                <p:cNvSpPr/>
                <p:nvPr/>
              </p:nvSpPr>
              <p:spPr>
                <a:xfrm>
                  <a:off x="5148064" y="1880793"/>
                  <a:ext cx="288000" cy="144000"/>
                </a:xfrm>
                <a:prstGeom prst="rect">
                  <a:avLst/>
                </a:prstGeom>
                <a:noFill/>
                <a:ln w="9525">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45" name="正方形/長方形 44"/>
                <p:cNvSpPr/>
                <p:nvPr/>
              </p:nvSpPr>
              <p:spPr>
                <a:xfrm>
                  <a:off x="5436064" y="1880736"/>
                  <a:ext cx="288000" cy="144000"/>
                </a:xfrm>
                <a:prstGeom prst="rect">
                  <a:avLst/>
                </a:prstGeom>
                <a:noFill/>
                <a:ln w="9525">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grpSp>
          <p:grpSp>
            <p:nvGrpSpPr>
              <p:cNvPr id="90" name="グループ化 89"/>
              <p:cNvGrpSpPr/>
              <p:nvPr/>
            </p:nvGrpSpPr>
            <p:grpSpPr>
              <a:xfrm>
                <a:off x="164104" y="3522611"/>
                <a:ext cx="5328592" cy="1440000"/>
                <a:chOff x="539552" y="1206389"/>
                <a:chExt cx="5328592" cy="1440000"/>
              </a:xfrm>
            </p:grpSpPr>
            <p:sp>
              <p:nvSpPr>
                <p:cNvPr id="74" name="角丸四角形 73"/>
                <p:cNvSpPr/>
                <p:nvPr/>
              </p:nvSpPr>
              <p:spPr>
                <a:xfrm>
                  <a:off x="539552" y="1206389"/>
                  <a:ext cx="5328592" cy="1440000"/>
                </a:xfrm>
                <a:prstGeom prst="roundRect">
                  <a:avLst/>
                </a:prstGeom>
                <a:solidFill>
                  <a:srgbClr val="FF937C">
                    <a:alpha val="10000"/>
                  </a:srgbClr>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3" name="正方形/長方形 2"/>
                <p:cNvSpPr/>
                <p:nvPr/>
              </p:nvSpPr>
              <p:spPr>
                <a:xfrm>
                  <a:off x="738000" y="1369525"/>
                  <a:ext cx="1080000" cy="7200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kumimoji="1" lang="ja-JP" altLang="en-US" dirty="0" smtClean="0">
                      <a:latin typeface="Noto Sans CJK JP DemiLight" pitchFamily="34" charset="-128"/>
                      <a:ea typeface="Noto Sans CJK JP DemiLight" pitchFamily="34" charset="-128"/>
                    </a:rPr>
                    <a:t>ゲスト</a:t>
                  </a:r>
                  <a:r>
                    <a:rPr kumimoji="1" lang="en-US" altLang="ja-JP" dirty="0" smtClean="0">
                      <a:latin typeface="Noto Sans CJK JP DemiLight" pitchFamily="34" charset="-128"/>
                      <a:ea typeface="Noto Sans CJK JP DemiLight" pitchFamily="34" charset="-128"/>
                    </a:rPr>
                    <a:t>VM</a:t>
                  </a:r>
                  <a:endParaRPr kumimoji="1" lang="ja-JP" altLang="en-US" dirty="0">
                    <a:latin typeface="Noto Sans CJK JP DemiLight" pitchFamily="34" charset="-128"/>
                    <a:ea typeface="Noto Sans CJK JP DemiLight" pitchFamily="34" charset="-128"/>
                  </a:endParaRPr>
                </a:p>
              </p:txBody>
            </p:sp>
            <p:sp>
              <p:nvSpPr>
                <p:cNvPr id="5" name="正方形/長方形 4"/>
                <p:cNvSpPr/>
                <p:nvPr/>
              </p:nvSpPr>
              <p:spPr>
                <a:xfrm>
                  <a:off x="2178000" y="1549525"/>
                  <a:ext cx="1080000" cy="3600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dirty="0" smtClean="0">
                      <a:latin typeface="Noto Sans CJK JP DemiLight" pitchFamily="34" charset="-128"/>
                      <a:ea typeface="Noto Sans CJK JP DemiLight" pitchFamily="34" charset="-128"/>
                    </a:rPr>
                    <a:t>GPFN</a:t>
                  </a:r>
                  <a:endParaRPr lang="en-US" altLang="ja-JP" dirty="0">
                    <a:latin typeface="Noto Sans CJK JP DemiLight" pitchFamily="34" charset="-128"/>
                    <a:ea typeface="Noto Sans CJK JP DemiLight" pitchFamily="34" charset="-128"/>
                  </a:endParaRPr>
                </a:p>
              </p:txBody>
            </p:sp>
            <p:grpSp>
              <p:nvGrpSpPr>
                <p:cNvPr id="24" name="グループ化 23"/>
                <p:cNvGrpSpPr/>
                <p:nvPr/>
              </p:nvGrpSpPr>
              <p:grpSpPr>
                <a:xfrm>
                  <a:off x="3618000" y="1369525"/>
                  <a:ext cx="576000" cy="576057"/>
                  <a:chOff x="5148064" y="1448736"/>
                  <a:chExt cx="576000" cy="576057"/>
                </a:xfrm>
              </p:grpSpPr>
              <p:sp>
                <p:nvSpPr>
                  <p:cNvPr id="7" name="正方形/長方形 6"/>
                  <p:cNvSpPr/>
                  <p:nvPr/>
                </p:nvSpPr>
                <p:spPr>
                  <a:xfrm>
                    <a:off x="5148064" y="1448736"/>
                    <a:ext cx="288000" cy="144000"/>
                  </a:xfrm>
                  <a:prstGeom prst="rect">
                    <a:avLst/>
                  </a:prstGeom>
                  <a:noFill/>
                  <a:ln w="9525">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9" name="正方形/長方形 8"/>
                  <p:cNvSpPr/>
                  <p:nvPr/>
                </p:nvSpPr>
                <p:spPr>
                  <a:xfrm>
                    <a:off x="5148064" y="1592736"/>
                    <a:ext cx="288000" cy="144000"/>
                  </a:xfrm>
                  <a:prstGeom prst="rect">
                    <a:avLst/>
                  </a:prstGeom>
                  <a:solidFill>
                    <a:schemeClr val="accent2"/>
                  </a:solidFill>
                  <a:ln w="9525">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8" name="正方形/長方形 17"/>
                  <p:cNvSpPr/>
                  <p:nvPr/>
                </p:nvSpPr>
                <p:spPr>
                  <a:xfrm>
                    <a:off x="5436064" y="1448736"/>
                    <a:ext cx="288000" cy="144000"/>
                  </a:xfrm>
                  <a:prstGeom prst="rect">
                    <a:avLst/>
                  </a:prstGeom>
                  <a:noFill/>
                  <a:ln w="9525">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9" name="正方形/長方形 18"/>
                  <p:cNvSpPr/>
                  <p:nvPr/>
                </p:nvSpPr>
                <p:spPr>
                  <a:xfrm>
                    <a:off x="5436064" y="1592736"/>
                    <a:ext cx="288000" cy="144000"/>
                  </a:xfrm>
                  <a:prstGeom prst="rect">
                    <a:avLst/>
                  </a:prstGeom>
                  <a:solidFill>
                    <a:schemeClr val="accent2"/>
                  </a:solidFill>
                  <a:ln w="9525">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20" name="正方形/長方形 19"/>
                  <p:cNvSpPr/>
                  <p:nvPr/>
                </p:nvSpPr>
                <p:spPr>
                  <a:xfrm>
                    <a:off x="5148064" y="1736736"/>
                    <a:ext cx="288000" cy="144000"/>
                  </a:xfrm>
                  <a:prstGeom prst="rect">
                    <a:avLst/>
                  </a:prstGeom>
                  <a:noFill/>
                  <a:ln w="9525">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21" name="正方形/長方形 20"/>
                  <p:cNvSpPr/>
                  <p:nvPr/>
                </p:nvSpPr>
                <p:spPr>
                  <a:xfrm>
                    <a:off x="5436064" y="1736793"/>
                    <a:ext cx="288000" cy="144000"/>
                  </a:xfrm>
                  <a:prstGeom prst="rect">
                    <a:avLst/>
                  </a:prstGeom>
                  <a:noFill/>
                  <a:ln w="9525">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22" name="正方形/長方形 21"/>
                  <p:cNvSpPr/>
                  <p:nvPr/>
                </p:nvSpPr>
                <p:spPr>
                  <a:xfrm>
                    <a:off x="5148064" y="1880793"/>
                    <a:ext cx="288000" cy="144000"/>
                  </a:xfrm>
                  <a:prstGeom prst="rect">
                    <a:avLst/>
                  </a:prstGeom>
                  <a:noFill/>
                  <a:ln w="9525">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23" name="正方形/長方形 22"/>
                  <p:cNvSpPr/>
                  <p:nvPr/>
                </p:nvSpPr>
                <p:spPr>
                  <a:xfrm>
                    <a:off x="5436064" y="1880736"/>
                    <a:ext cx="288000" cy="144000"/>
                  </a:xfrm>
                  <a:prstGeom prst="rect">
                    <a:avLst/>
                  </a:prstGeom>
                  <a:noFill/>
                  <a:ln w="9525">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grpSp>
            <p:sp>
              <p:nvSpPr>
                <p:cNvPr id="61" name="正方形/長方形 60"/>
                <p:cNvSpPr/>
                <p:nvPr/>
              </p:nvSpPr>
              <p:spPr>
                <a:xfrm>
                  <a:off x="4590000" y="1369525"/>
                  <a:ext cx="1080000" cy="3600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dirty="0">
                      <a:latin typeface="Noto Sans CJK JP DemiLight" pitchFamily="34" charset="-128"/>
                      <a:ea typeface="Noto Sans CJK JP DemiLight" pitchFamily="34" charset="-128"/>
                    </a:rPr>
                    <a:t>H</a:t>
                  </a:r>
                  <a:r>
                    <a:rPr lang="en-US" altLang="ja-JP" dirty="0" smtClean="0">
                      <a:latin typeface="Noto Sans CJK JP DemiLight" pitchFamily="34" charset="-128"/>
                      <a:ea typeface="Noto Sans CJK JP DemiLight" pitchFamily="34" charset="-128"/>
                    </a:rPr>
                    <a:t>PFN</a:t>
                  </a:r>
                  <a:endParaRPr lang="en-US" altLang="ja-JP" dirty="0">
                    <a:latin typeface="Noto Sans CJK JP DemiLight" pitchFamily="34" charset="-128"/>
                    <a:ea typeface="Noto Sans CJK JP DemiLight" pitchFamily="34" charset="-128"/>
                  </a:endParaRPr>
                </a:p>
              </p:txBody>
            </p:sp>
            <p:sp>
              <p:nvSpPr>
                <p:cNvPr id="63" name="正方形/長方形 62"/>
                <p:cNvSpPr/>
                <p:nvPr/>
              </p:nvSpPr>
              <p:spPr>
                <a:xfrm>
                  <a:off x="738000" y="2196000"/>
                  <a:ext cx="4932000" cy="360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latin typeface="Noto Sans CJK JP DemiLight" pitchFamily="34" charset="-128"/>
                      <a:ea typeface="Noto Sans CJK JP DemiLight" pitchFamily="34" charset="-128"/>
                    </a:rPr>
                    <a:t>ゲスト・ハイパーバイザ</a:t>
                  </a:r>
                  <a:endParaRPr kumimoji="1" lang="ja-JP" altLang="en-US" dirty="0">
                    <a:latin typeface="Noto Sans CJK JP DemiLight" pitchFamily="34" charset="-128"/>
                    <a:ea typeface="Noto Sans CJK JP DemiLight" pitchFamily="34" charset="-128"/>
                  </a:endParaRPr>
                </a:p>
              </p:txBody>
            </p:sp>
            <p:cxnSp>
              <p:nvCxnSpPr>
                <p:cNvPr id="66" name="直線矢印コネクタ 65"/>
                <p:cNvCxnSpPr>
                  <a:stCxn id="3" idx="3"/>
                  <a:endCxn id="5" idx="1"/>
                </p:cNvCxnSpPr>
                <p:nvPr/>
              </p:nvCxnSpPr>
              <p:spPr>
                <a:xfrm>
                  <a:off x="1818000" y="1729525"/>
                  <a:ext cx="360000"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7" name="直線矢印コネクタ 66"/>
                <p:cNvCxnSpPr>
                  <a:stCxn id="5" idx="3"/>
                  <a:endCxn id="9" idx="1"/>
                </p:cNvCxnSpPr>
                <p:nvPr/>
              </p:nvCxnSpPr>
              <p:spPr>
                <a:xfrm flipV="1">
                  <a:off x="3258000" y="1585525"/>
                  <a:ext cx="360000" cy="14400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0" name="直線矢印コネクタ 69"/>
                <p:cNvCxnSpPr>
                  <a:stCxn id="19" idx="3"/>
                  <a:endCxn id="61" idx="1"/>
                </p:cNvCxnSpPr>
                <p:nvPr/>
              </p:nvCxnSpPr>
              <p:spPr>
                <a:xfrm flipV="1">
                  <a:off x="4194000" y="1549525"/>
                  <a:ext cx="396000" cy="36000"/>
                </a:xfrm>
                <a:prstGeom prst="straightConnector1">
                  <a:avLst/>
                </a:prstGeom>
                <a:ln w="31750">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grpSp>
        </p:grpSp>
        <p:cxnSp>
          <p:nvCxnSpPr>
            <p:cNvPr id="93" name="直線矢印コネクタ 92"/>
            <p:cNvCxnSpPr>
              <a:stCxn id="61" idx="3"/>
              <a:endCxn id="38" idx="1"/>
            </p:cNvCxnSpPr>
            <p:nvPr/>
          </p:nvCxnSpPr>
          <p:spPr>
            <a:xfrm flipV="1">
              <a:off x="6084744" y="2899164"/>
              <a:ext cx="357448" cy="107972"/>
            </a:xfrm>
            <a:prstGeom prst="straightConnector1">
              <a:avLst/>
            </a:prstGeom>
            <a:ln w="317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grpSp>
      <p:grpSp>
        <p:nvGrpSpPr>
          <p:cNvPr id="109" name="グループ化 108"/>
          <p:cNvGrpSpPr/>
          <p:nvPr/>
        </p:nvGrpSpPr>
        <p:grpSpPr>
          <a:xfrm>
            <a:off x="954296" y="4500000"/>
            <a:ext cx="6084296" cy="1440000"/>
            <a:chOff x="954296" y="4500000"/>
            <a:chExt cx="6084296" cy="1440000"/>
          </a:xfrm>
        </p:grpSpPr>
        <p:grpSp>
          <p:nvGrpSpPr>
            <p:cNvPr id="92" name="グループ化 91"/>
            <p:cNvGrpSpPr/>
            <p:nvPr/>
          </p:nvGrpSpPr>
          <p:grpSpPr>
            <a:xfrm>
              <a:off x="954296" y="4500000"/>
              <a:ext cx="6084296" cy="1440000"/>
              <a:chOff x="215704" y="5385029"/>
              <a:chExt cx="6084296" cy="1440000"/>
            </a:xfrm>
          </p:grpSpPr>
          <p:grpSp>
            <p:nvGrpSpPr>
              <p:cNvPr id="46" name="グループ化 45"/>
              <p:cNvGrpSpPr/>
              <p:nvPr/>
            </p:nvGrpSpPr>
            <p:grpSpPr>
              <a:xfrm>
                <a:off x="5724000" y="5527571"/>
                <a:ext cx="576000" cy="576057"/>
                <a:chOff x="5148064" y="1448736"/>
                <a:chExt cx="576000" cy="576057"/>
              </a:xfrm>
            </p:grpSpPr>
            <p:sp>
              <p:nvSpPr>
                <p:cNvPr id="47" name="正方形/長方形 46"/>
                <p:cNvSpPr/>
                <p:nvPr/>
              </p:nvSpPr>
              <p:spPr>
                <a:xfrm>
                  <a:off x="5148064" y="1448736"/>
                  <a:ext cx="288000" cy="144000"/>
                </a:xfrm>
                <a:prstGeom prst="rect">
                  <a:avLst/>
                </a:prstGeom>
                <a:noFill/>
                <a:ln w="952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48" name="正方形/長方形 47"/>
                <p:cNvSpPr/>
                <p:nvPr/>
              </p:nvSpPr>
              <p:spPr>
                <a:xfrm>
                  <a:off x="5148064" y="1592736"/>
                  <a:ext cx="288000" cy="144000"/>
                </a:xfrm>
                <a:prstGeom prst="rect">
                  <a:avLst/>
                </a:prstGeom>
                <a:noFill/>
                <a:ln w="9525">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49" name="正方形/長方形 48"/>
                <p:cNvSpPr/>
                <p:nvPr/>
              </p:nvSpPr>
              <p:spPr>
                <a:xfrm>
                  <a:off x="5436064" y="1448736"/>
                  <a:ext cx="288000" cy="144000"/>
                </a:xfrm>
                <a:prstGeom prst="rect">
                  <a:avLst/>
                </a:prstGeom>
                <a:noFill/>
                <a:ln w="952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50" name="正方形/長方形 49"/>
                <p:cNvSpPr/>
                <p:nvPr/>
              </p:nvSpPr>
              <p:spPr>
                <a:xfrm>
                  <a:off x="5436064" y="1592736"/>
                  <a:ext cx="288000" cy="144000"/>
                </a:xfrm>
                <a:prstGeom prst="rect">
                  <a:avLst/>
                </a:prstGeom>
                <a:noFill/>
                <a:ln w="9525">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51" name="正方形/長方形 50"/>
                <p:cNvSpPr/>
                <p:nvPr/>
              </p:nvSpPr>
              <p:spPr>
                <a:xfrm>
                  <a:off x="5148064" y="1736736"/>
                  <a:ext cx="288000" cy="144000"/>
                </a:xfrm>
                <a:prstGeom prst="rect">
                  <a:avLst/>
                </a:prstGeom>
                <a:noFill/>
                <a:ln w="9525">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52" name="正方形/長方形 51"/>
                <p:cNvSpPr/>
                <p:nvPr/>
              </p:nvSpPr>
              <p:spPr>
                <a:xfrm>
                  <a:off x="5436064" y="1736793"/>
                  <a:ext cx="288000" cy="144000"/>
                </a:xfrm>
                <a:prstGeom prst="rect">
                  <a:avLst/>
                </a:prstGeom>
                <a:noFill/>
                <a:ln w="9525">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53" name="正方形/長方形 52"/>
                <p:cNvSpPr/>
                <p:nvPr/>
              </p:nvSpPr>
              <p:spPr>
                <a:xfrm>
                  <a:off x="5148064" y="1880793"/>
                  <a:ext cx="288000" cy="144000"/>
                </a:xfrm>
                <a:prstGeom prst="rect">
                  <a:avLst/>
                </a:prstGeom>
                <a:solidFill>
                  <a:schemeClr val="accent3"/>
                </a:solidFill>
                <a:ln w="9525">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54" name="正方形/長方形 53"/>
                <p:cNvSpPr/>
                <p:nvPr/>
              </p:nvSpPr>
              <p:spPr>
                <a:xfrm>
                  <a:off x="5436064" y="1880736"/>
                  <a:ext cx="288000" cy="144000"/>
                </a:xfrm>
                <a:prstGeom prst="rect">
                  <a:avLst/>
                </a:prstGeom>
                <a:solidFill>
                  <a:schemeClr val="accent3"/>
                </a:solidFill>
                <a:ln w="9525">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grpSp>
          <p:grpSp>
            <p:nvGrpSpPr>
              <p:cNvPr id="89" name="グループ化 88"/>
              <p:cNvGrpSpPr/>
              <p:nvPr/>
            </p:nvGrpSpPr>
            <p:grpSpPr>
              <a:xfrm>
                <a:off x="215704" y="5385029"/>
                <a:ext cx="5328592" cy="1440000"/>
                <a:chOff x="153768" y="3421486"/>
                <a:chExt cx="5328592" cy="1440000"/>
              </a:xfrm>
            </p:grpSpPr>
            <p:sp>
              <p:nvSpPr>
                <p:cNvPr id="75" name="角丸四角形 74"/>
                <p:cNvSpPr/>
                <p:nvPr/>
              </p:nvSpPr>
              <p:spPr>
                <a:xfrm>
                  <a:off x="153768" y="3421486"/>
                  <a:ext cx="5328592" cy="1440000"/>
                </a:xfrm>
                <a:prstGeom prst="roundRect">
                  <a:avLst/>
                </a:prstGeom>
                <a:solidFill>
                  <a:schemeClr val="accent3">
                    <a:alpha val="10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4" name="正方形/長方形 3"/>
                <p:cNvSpPr/>
                <p:nvPr/>
              </p:nvSpPr>
              <p:spPr>
                <a:xfrm>
                  <a:off x="352064" y="3564000"/>
                  <a:ext cx="1080000" cy="7200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kumimoji="1" lang="ja-JP" altLang="en-US" dirty="0" smtClean="0">
                      <a:latin typeface="Noto Sans CJK JP DemiLight" pitchFamily="34" charset="-128"/>
                      <a:ea typeface="Noto Sans CJK JP DemiLight" pitchFamily="34" charset="-128"/>
                    </a:rPr>
                    <a:t>ゲスト</a:t>
                  </a:r>
                  <a:r>
                    <a:rPr kumimoji="1" lang="en-US" altLang="ja-JP" dirty="0" smtClean="0">
                      <a:latin typeface="Noto Sans CJK JP DemiLight" pitchFamily="34" charset="-128"/>
                      <a:ea typeface="Noto Sans CJK JP DemiLight" pitchFamily="34" charset="-128"/>
                    </a:rPr>
                    <a:t>VM</a:t>
                  </a:r>
                  <a:endParaRPr kumimoji="1" lang="ja-JP" altLang="en-US" dirty="0">
                    <a:latin typeface="Noto Sans CJK JP DemiLight" pitchFamily="34" charset="-128"/>
                    <a:ea typeface="Noto Sans CJK JP DemiLight" pitchFamily="34" charset="-128"/>
                  </a:endParaRPr>
                </a:p>
              </p:txBody>
            </p:sp>
            <p:sp>
              <p:nvSpPr>
                <p:cNvPr id="25" name="正方形/長方形 24"/>
                <p:cNvSpPr/>
                <p:nvPr/>
              </p:nvSpPr>
              <p:spPr>
                <a:xfrm>
                  <a:off x="1806112" y="3745486"/>
                  <a:ext cx="1080000" cy="36000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kumimoji="1" lang="en-US" altLang="ja-JP" dirty="0" smtClean="0">
                      <a:latin typeface="Noto Sans CJK JP DemiLight" pitchFamily="34" charset="-128"/>
                      <a:ea typeface="Noto Sans CJK JP DemiLight" pitchFamily="34" charset="-128"/>
                    </a:rPr>
                    <a:t>GPFN</a:t>
                  </a:r>
                  <a:endParaRPr kumimoji="1" lang="ja-JP" altLang="en-US" dirty="0">
                    <a:latin typeface="Noto Sans CJK JP DemiLight" pitchFamily="34" charset="-128"/>
                    <a:ea typeface="Noto Sans CJK JP DemiLight" pitchFamily="34" charset="-128"/>
                  </a:endParaRPr>
                </a:p>
              </p:txBody>
            </p:sp>
            <p:grpSp>
              <p:nvGrpSpPr>
                <p:cNvPr id="26" name="グループ化 25"/>
                <p:cNvGrpSpPr/>
                <p:nvPr/>
              </p:nvGrpSpPr>
              <p:grpSpPr>
                <a:xfrm>
                  <a:off x="3240000" y="3564000"/>
                  <a:ext cx="576000" cy="576057"/>
                  <a:chOff x="5148064" y="1448736"/>
                  <a:chExt cx="576000" cy="576057"/>
                </a:xfrm>
              </p:grpSpPr>
              <p:sp>
                <p:nvSpPr>
                  <p:cNvPr id="27" name="正方形/長方形 26"/>
                  <p:cNvSpPr/>
                  <p:nvPr/>
                </p:nvSpPr>
                <p:spPr>
                  <a:xfrm>
                    <a:off x="5148064" y="1448736"/>
                    <a:ext cx="288000" cy="144000"/>
                  </a:xfrm>
                  <a:prstGeom prst="rect">
                    <a:avLst/>
                  </a:prstGeom>
                  <a:noFill/>
                  <a:ln w="952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8" name="正方形/長方形 27"/>
                  <p:cNvSpPr/>
                  <p:nvPr/>
                </p:nvSpPr>
                <p:spPr>
                  <a:xfrm>
                    <a:off x="5148064" y="1592736"/>
                    <a:ext cx="288000" cy="144000"/>
                  </a:xfrm>
                  <a:prstGeom prst="rect">
                    <a:avLst/>
                  </a:prstGeom>
                  <a:noFill/>
                  <a:ln w="9525">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29" name="正方形/長方形 28"/>
                  <p:cNvSpPr/>
                  <p:nvPr/>
                </p:nvSpPr>
                <p:spPr>
                  <a:xfrm>
                    <a:off x="5436064" y="1448736"/>
                    <a:ext cx="288000" cy="144000"/>
                  </a:xfrm>
                  <a:prstGeom prst="rect">
                    <a:avLst/>
                  </a:prstGeom>
                  <a:noFill/>
                  <a:ln w="952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30" name="正方形/長方形 29"/>
                  <p:cNvSpPr/>
                  <p:nvPr/>
                </p:nvSpPr>
                <p:spPr>
                  <a:xfrm>
                    <a:off x="5436064" y="1592736"/>
                    <a:ext cx="288000" cy="144000"/>
                  </a:xfrm>
                  <a:prstGeom prst="rect">
                    <a:avLst/>
                  </a:prstGeom>
                  <a:noFill/>
                  <a:ln w="9525">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31" name="正方形/長方形 30"/>
                  <p:cNvSpPr/>
                  <p:nvPr/>
                </p:nvSpPr>
                <p:spPr>
                  <a:xfrm>
                    <a:off x="5148064" y="1736736"/>
                    <a:ext cx="288000" cy="144000"/>
                  </a:xfrm>
                  <a:prstGeom prst="rect">
                    <a:avLst/>
                  </a:prstGeom>
                  <a:solidFill>
                    <a:schemeClr val="accent3"/>
                  </a:solidFill>
                  <a:ln w="9525">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32" name="正方形/長方形 31"/>
                  <p:cNvSpPr/>
                  <p:nvPr/>
                </p:nvSpPr>
                <p:spPr>
                  <a:xfrm>
                    <a:off x="5436064" y="1736793"/>
                    <a:ext cx="288000" cy="144000"/>
                  </a:xfrm>
                  <a:prstGeom prst="rect">
                    <a:avLst/>
                  </a:prstGeom>
                  <a:solidFill>
                    <a:schemeClr val="accent3"/>
                  </a:solidFill>
                  <a:ln w="9525">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33" name="正方形/長方形 32"/>
                  <p:cNvSpPr/>
                  <p:nvPr/>
                </p:nvSpPr>
                <p:spPr>
                  <a:xfrm>
                    <a:off x="5148064" y="1880793"/>
                    <a:ext cx="288000" cy="144000"/>
                  </a:xfrm>
                  <a:prstGeom prst="rect">
                    <a:avLst/>
                  </a:prstGeom>
                  <a:noFill/>
                  <a:ln w="9525">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34" name="正方形/長方形 33"/>
                  <p:cNvSpPr/>
                  <p:nvPr/>
                </p:nvSpPr>
                <p:spPr>
                  <a:xfrm>
                    <a:off x="5436064" y="1880736"/>
                    <a:ext cx="288000" cy="144000"/>
                  </a:xfrm>
                  <a:prstGeom prst="rect">
                    <a:avLst/>
                  </a:prstGeom>
                  <a:noFill/>
                  <a:ln w="9525">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grpSp>
            <p:sp>
              <p:nvSpPr>
                <p:cNvPr id="62" name="正方形/長方形 61"/>
                <p:cNvSpPr/>
                <p:nvPr/>
              </p:nvSpPr>
              <p:spPr>
                <a:xfrm>
                  <a:off x="4176000" y="3564000"/>
                  <a:ext cx="1080000" cy="36000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altLang="ja-JP" dirty="0">
                      <a:latin typeface="Noto Sans CJK JP DemiLight" pitchFamily="34" charset="-128"/>
                      <a:ea typeface="Noto Sans CJK JP DemiLight" pitchFamily="34" charset="-128"/>
                    </a:rPr>
                    <a:t>H</a:t>
                  </a:r>
                  <a:r>
                    <a:rPr kumimoji="1" lang="en-US" altLang="ja-JP" dirty="0" smtClean="0">
                      <a:latin typeface="Noto Sans CJK JP DemiLight" pitchFamily="34" charset="-128"/>
                      <a:ea typeface="Noto Sans CJK JP DemiLight" pitchFamily="34" charset="-128"/>
                    </a:rPr>
                    <a:t>PFN</a:t>
                  </a:r>
                  <a:endParaRPr kumimoji="1" lang="ja-JP" altLang="en-US" dirty="0">
                    <a:latin typeface="Noto Sans CJK JP DemiLight" pitchFamily="34" charset="-128"/>
                    <a:ea typeface="Noto Sans CJK JP DemiLight" pitchFamily="34" charset="-128"/>
                  </a:endParaRPr>
                </a:p>
              </p:txBody>
            </p:sp>
            <p:sp>
              <p:nvSpPr>
                <p:cNvPr id="64" name="正方形/長方形 63"/>
                <p:cNvSpPr/>
                <p:nvPr/>
              </p:nvSpPr>
              <p:spPr>
                <a:xfrm>
                  <a:off x="352064" y="4392000"/>
                  <a:ext cx="4932000" cy="360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latin typeface="Noto Sans CJK JP DemiLight" pitchFamily="34" charset="-128"/>
                      <a:ea typeface="Noto Sans CJK JP DemiLight" pitchFamily="34" charset="-128"/>
                    </a:rPr>
                    <a:t>ゲスト・ハイパーバイザ</a:t>
                  </a:r>
                  <a:endParaRPr kumimoji="1" lang="ja-JP" altLang="en-US" dirty="0">
                    <a:latin typeface="Noto Sans CJK JP DemiLight" pitchFamily="34" charset="-128"/>
                    <a:ea typeface="Noto Sans CJK JP DemiLight" pitchFamily="34" charset="-128"/>
                  </a:endParaRPr>
                </a:p>
              </p:txBody>
            </p:sp>
            <p:cxnSp>
              <p:nvCxnSpPr>
                <p:cNvPr id="78" name="直線矢印コネクタ 77"/>
                <p:cNvCxnSpPr>
                  <a:stCxn id="4" idx="3"/>
                  <a:endCxn id="25" idx="1"/>
                </p:cNvCxnSpPr>
                <p:nvPr/>
              </p:nvCxnSpPr>
              <p:spPr>
                <a:xfrm>
                  <a:off x="1432064" y="3924000"/>
                  <a:ext cx="374048" cy="1486"/>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1" name="直線矢印コネクタ 80"/>
                <p:cNvCxnSpPr>
                  <a:stCxn id="25" idx="3"/>
                  <a:endCxn id="31" idx="1"/>
                </p:cNvCxnSpPr>
                <p:nvPr/>
              </p:nvCxnSpPr>
              <p:spPr>
                <a:xfrm flipV="1">
                  <a:off x="2886112" y="3924000"/>
                  <a:ext cx="353888" cy="1486"/>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5" name="直線矢印コネクタ 84"/>
                <p:cNvCxnSpPr>
                  <a:stCxn id="32" idx="3"/>
                  <a:endCxn id="62" idx="1"/>
                </p:cNvCxnSpPr>
                <p:nvPr/>
              </p:nvCxnSpPr>
              <p:spPr>
                <a:xfrm flipV="1">
                  <a:off x="3816000" y="3744000"/>
                  <a:ext cx="360000" cy="180057"/>
                </a:xfrm>
                <a:prstGeom prst="straightConnector1">
                  <a:avLst/>
                </a:prstGeom>
                <a:ln w="31750">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grpSp>
        </p:grpSp>
        <p:cxnSp>
          <p:nvCxnSpPr>
            <p:cNvPr id="96" name="直線矢印コネクタ 95"/>
            <p:cNvCxnSpPr>
              <a:stCxn id="62" idx="3"/>
              <a:endCxn id="53" idx="1"/>
            </p:cNvCxnSpPr>
            <p:nvPr/>
          </p:nvCxnSpPr>
          <p:spPr>
            <a:xfrm>
              <a:off x="6056528" y="4822514"/>
              <a:ext cx="406064" cy="324085"/>
            </a:xfrm>
            <a:prstGeom prst="straightConnector1">
              <a:avLst/>
            </a:prstGeom>
            <a:ln w="317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grpSp>
      <p:cxnSp>
        <p:nvCxnSpPr>
          <p:cNvPr id="100" name="曲線コネクタ 99"/>
          <p:cNvCxnSpPr>
            <a:stCxn id="40" idx="3"/>
            <a:endCxn id="56" idx="1"/>
          </p:cNvCxnSpPr>
          <p:nvPr/>
        </p:nvCxnSpPr>
        <p:spPr>
          <a:xfrm>
            <a:off x="7018192" y="3151164"/>
            <a:ext cx="524104" cy="628836"/>
          </a:xfrm>
          <a:prstGeom prst="curvedConnector3">
            <a:avLst/>
          </a:prstGeom>
          <a:ln w="317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102" name="曲線コネクタ 101"/>
          <p:cNvCxnSpPr>
            <a:stCxn id="54" idx="3"/>
            <a:endCxn id="57" idx="1"/>
          </p:cNvCxnSpPr>
          <p:nvPr/>
        </p:nvCxnSpPr>
        <p:spPr>
          <a:xfrm flipV="1">
            <a:off x="7038592" y="4248000"/>
            <a:ext cx="503704" cy="898542"/>
          </a:xfrm>
          <a:prstGeom prst="curvedConnector3">
            <a:avLst>
              <a:gd name="adj1" fmla="val 50000"/>
            </a:avLst>
          </a:prstGeom>
          <a:ln w="317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105" name="正方形/長方形 104"/>
          <p:cNvSpPr/>
          <p:nvPr/>
        </p:nvSpPr>
        <p:spPr>
          <a:xfrm>
            <a:off x="954296" y="6084000"/>
            <a:ext cx="7236000" cy="360000"/>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algn="ctr"/>
            <a:r>
              <a:rPr lang="ja-JP" altLang="en-US" dirty="0">
                <a:latin typeface="Noto Sans CJK JP DemiLight" pitchFamily="34" charset="-128"/>
                <a:ea typeface="Noto Sans CJK JP DemiLight" pitchFamily="34" charset="-128"/>
              </a:rPr>
              <a:t>ホ</a:t>
            </a:r>
            <a:r>
              <a:rPr kumimoji="1" lang="ja-JP" altLang="en-US" dirty="0" smtClean="0">
                <a:latin typeface="Noto Sans CJK JP DemiLight" pitchFamily="34" charset="-128"/>
                <a:ea typeface="Noto Sans CJK JP DemiLight" pitchFamily="34" charset="-128"/>
              </a:rPr>
              <a:t>スト・ハイパーバイザ</a:t>
            </a:r>
            <a:endParaRPr kumimoji="1" lang="ja-JP" altLang="en-US" dirty="0">
              <a:latin typeface="Noto Sans CJK JP DemiLight" pitchFamily="34" charset="-128"/>
              <a:ea typeface="Noto Sans CJK JP DemiLight" pitchFamily="34" charset="-128"/>
            </a:endParaRPr>
          </a:p>
        </p:txBody>
      </p:sp>
      <p:cxnSp>
        <p:nvCxnSpPr>
          <p:cNvPr id="107" name="カギ線コネクタ 106"/>
          <p:cNvCxnSpPr>
            <a:stCxn id="56" idx="3"/>
            <a:endCxn id="57" idx="3"/>
          </p:cNvCxnSpPr>
          <p:nvPr/>
        </p:nvCxnSpPr>
        <p:spPr>
          <a:xfrm>
            <a:off x="8190296" y="3780000"/>
            <a:ext cx="12700" cy="468000"/>
          </a:xfrm>
          <a:prstGeom prst="bentConnector3">
            <a:avLst>
              <a:gd name="adj1" fmla="val 1800000"/>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0" name="テキスト ボックス 109"/>
          <p:cNvSpPr txBox="1"/>
          <p:nvPr/>
        </p:nvSpPr>
        <p:spPr>
          <a:xfrm>
            <a:off x="7533512" y="2915873"/>
            <a:ext cx="665567" cy="369332"/>
          </a:xfrm>
          <a:prstGeom prst="rect">
            <a:avLst/>
          </a:prstGeom>
          <a:noFill/>
          <a:ln>
            <a:solidFill>
              <a:schemeClr val="tx1"/>
            </a:solidFill>
            <a:prstDash val="sysDot"/>
          </a:ln>
        </p:spPr>
        <p:txBody>
          <a:bodyPr wrap="none" rtlCol="0">
            <a:spAutoFit/>
          </a:bodyPr>
          <a:lstStyle/>
          <a:p>
            <a:pPr algn="ctr"/>
            <a:r>
              <a:rPr lang="en-US" altLang="ja-JP" dirty="0" smtClean="0">
                <a:latin typeface="Noto Sans CJK JP Regular" pitchFamily="34" charset="-128"/>
                <a:ea typeface="Noto Sans CJK JP Regular" pitchFamily="34" charset="-128"/>
              </a:rPr>
              <a:t>MFN</a:t>
            </a:r>
            <a:endParaRPr kumimoji="1" lang="ja-JP" altLang="en-US" dirty="0" smtClean="0">
              <a:latin typeface="Noto Sans CJK JP Regular" pitchFamily="34" charset="-128"/>
              <a:ea typeface="Noto Sans CJK JP Regular" pitchFamily="34" charset="-128"/>
            </a:endParaRPr>
          </a:p>
        </p:txBody>
      </p:sp>
      <p:sp>
        <p:nvSpPr>
          <p:cNvPr id="111" name="テキスト ボックス 110"/>
          <p:cNvSpPr txBox="1"/>
          <p:nvPr/>
        </p:nvSpPr>
        <p:spPr>
          <a:xfrm>
            <a:off x="3600000" y="3600000"/>
            <a:ext cx="1569660" cy="369332"/>
          </a:xfrm>
          <a:prstGeom prst="rect">
            <a:avLst/>
          </a:prstGeom>
          <a:noFill/>
          <a:ln>
            <a:noFill/>
            <a:prstDash val="sysDot"/>
          </a:ln>
        </p:spPr>
        <p:txBody>
          <a:bodyPr wrap="none" rtlCol="0">
            <a:spAutoFit/>
          </a:bodyPr>
          <a:lstStyle/>
          <a:p>
            <a:r>
              <a:rPr kumimoji="1" lang="en-US" altLang="ja-JP" dirty="0" smtClean="0">
                <a:latin typeface="Noto Sans CJK JP Regular" pitchFamily="34" charset="-128"/>
                <a:ea typeface="Noto Sans CJK JP Regular" pitchFamily="34" charset="-128"/>
              </a:rPr>
              <a:t>P2M</a:t>
            </a:r>
            <a:r>
              <a:rPr kumimoji="1" lang="ja-JP" altLang="en-US" dirty="0" smtClean="0">
                <a:latin typeface="Noto Sans CJK JP Regular" pitchFamily="34" charset="-128"/>
                <a:ea typeface="Noto Sans CJK JP Regular" pitchFamily="34" charset="-128"/>
              </a:rPr>
              <a:t>テーブル</a:t>
            </a:r>
          </a:p>
        </p:txBody>
      </p:sp>
      <p:sp>
        <p:nvSpPr>
          <p:cNvPr id="112" name="テキスト ボックス 111"/>
          <p:cNvSpPr txBox="1"/>
          <p:nvPr/>
        </p:nvSpPr>
        <p:spPr>
          <a:xfrm>
            <a:off x="6226792" y="3640665"/>
            <a:ext cx="1107996" cy="646331"/>
          </a:xfrm>
          <a:prstGeom prst="rect">
            <a:avLst/>
          </a:prstGeom>
          <a:noFill/>
          <a:ln>
            <a:noFill/>
            <a:prstDash val="sysDot"/>
          </a:ln>
        </p:spPr>
        <p:txBody>
          <a:bodyPr wrap="none" rtlCol="0">
            <a:spAutoFit/>
          </a:bodyPr>
          <a:lstStyle/>
          <a:p>
            <a:pPr algn="ctr"/>
            <a:r>
              <a:rPr kumimoji="1" lang="en-US" altLang="ja-JP" dirty="0" smtClean="0">
                <a:latin typeface="Noto Sans CJK JP Regular" pitchFamily="34" charset="-128"/>
                <a:ea typeface="Noto Sans CJK JP Regular" pitchFamily="34" charset="-128"/>
              </a:rPr>
              <a:t>P2M</a:t>
            </a:r>
          </a:p>
          <a:p>
            <a:pPr algn="ctr"/>
            <a:r>
              <a:rPr kumimoji="1" lang="ja-JP" altLang="en-US" dirty="0" smtClean="0">
                <a:latin typeface="Noto Sans CJK JP Regular" pitchFamily="34" charset="-128"/>
                <a:ea typeface="Noto Sans CJK JP Regular" pitchFamily="34" charset="-128"/>
              </a:rPr>
              <a:t>テーブル</a:t>
            </a:r>
          </a:p>
        </p:txBody>
      </p:sp>
      <p:sp>
        <p:nvSpPr>
          <p:cNvPr id="118" name="テキスト ボックス 117"/>
          <p:cNvSpPr txBox="1"/>
          <p:nvPr/>
        </p:nvSpPr>
        <p:spPr>
          <a:xfrm>
            <a:off x="492631" y="3190721"/>
            <a:ext cx="461665" cy="784830"/>
          </a:xfrm>
          <a:prstGeom prst="rect">
            <a:avLst/>
          </a:prstGeom>
          <a:noFill/>
          <a:ln>
            <a:noFill/>
            <a:prstDash val="sysDot"/>
          </a:ln>
        </p:spPr>
        <p:txBody>
          <a:bodyPr vert="eaVert" wrap="none" rtlCol="0">
            <a:spAutoFit/>
          </a:bodyPr>
          <a:lstStyle/>
          <a:p>
            <a:r>
              <a:rPr kumimoji="1" lang="ja-JP" altLang="en-US" dirty="0" smtClean="0">
                <a:latin typeface="Noto Sans CJK JP Regular" pitchFamily="34" charset="-128"/>
                <a:ea typeface="Noto Sans CJK JP Regular" pitchFamily="34" charset="-128"/>
              </a:rPr>
              <a:t>移動元</a:t>
            </a:r>
          </a:p>
        </p:txBody>
      </p:sp>
      <p:sp>
        <p:nvSpPr>
          <p:cNvPr id="119" name="テキスト ボックス 118"/>
          <p:cNvSpPr txBox="1"/>
          <p:nvPr/>
        </p:nvSpPr>
        <p:spPr>
          <a:xfrm>
            <a:off x="492631" y="4827585"/>
            <a:ext cx="461665" cy="784830"/>
          </a:xfrm>
          <a:prstGeom prst="rect">
            <a:avLst/>
          </a:prstGeom>
          <a:noFill/>
          <a:ln>
            <a:noFill/>
            <a:prstDash val="sysDot"/>
          </a:ln>
        </p:spPr>
        <p:txBody>
          <a:bodyPr vert="eaVert" wrap="none" rtlCol="0">
            <a:spAutoFit/>
          </a:bodyPr>
          <a:lstStyle/>
          <a:p>
            <a:r>
              <a:rPr kumimoji="1" lang="ja-JP" altLang="en-US" dirty="0" smtClean="0">
                <a:latin typeface="Noto Sans CJK JP Regular" pitchFamily="34" charset="-128"/>
                <a:ea typeface="Noto Sans CJK JP Regular" pitchFamily="34" charset="-128"/>
              </a:rPr>
              <a:t>移動先</a:t>
            </a:r>
          </a:p>
        </p:txBody>
      </p:sp>
    </p:spTree>
    <p:extLst>
      <p:ext uri="{BB962C8B-B14F-4D97-AF65-F5344CB8AC3E}">
        <p14:creationId xmlns:p14="http://schemas.microsoft.com/office/powerpoint/2010/main" val="5058480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F0F41436-DBAB-4DF8-B8A2-BCE453D1D87F}" type="slidenum">
              <a:rPr kumimoji="1" lang="ja-JP" altLang="en-US" smtClean="0"/>
              <a:t>29</a:t>
            </a:fld>
            <a:endParaRPr kumimoji="1" lang="ja-JP" altLang="en-US"/>
          </a:p>
        </p:txBody>
      </p:sp>
      <p:grpSp>
        <p:nvGrpSpPr>
          <p:cNvPr id="49" name="グループ化 48"/>
          <p:cNvGrpSpPr/>
          <p:nvPr/>
        </p:nvGrpSpPr>
        <p:grpSpPr>
          <a:xfrm>
            <a:off x="166840" y="3636000"/>
            <a:ext cx="5629160" cy="3024000"/>
            <a:chOff x="166840" y="3636000"/>
            <a:chExt cx="5629160" cy="3024000"/>
          </a:xfrm>
        </p:grpSpPr>
        <p:grpSp>
          <p:nvGrpSpPr>
            <p:cNvPr id="46" name="グループ化 45"/>
            <p:cNvGrpSpPr/>
            <p:nvPr/>
          </p:nvGrpSpPr>
          <p:grpSpPr>
            <a:xfrm>
              <a:off x="166840" y="3636000"/>
              <a:ext cx="2772000" cy="2597380"/>
              <a:chOff x="166840" y="3636000"/>
              <a:chExt cx="2772000" cy="2597380"/>
            </a:xfrm>
          </p:grpSpPr>
          <p:sp>
            <p:nvSpPr>
              <p:cNvPr id="13" name="角丸四角形 12"/>
              <p:cNvSpPr/>
              <p:nvPr/>
            </p:nvSpPr>
            <p:spPr>
              <a:xfrm>
                <a:off x="166840" y="3965380"/>
                <a:ext cx="2772000" cy="2268000"/>
              </a:xfrm>
              <a:prstGeom prst="roundRect">
                <a:avLst/>
              </a:prstGeom>
              <a:solidFill>
                <a:schemeClr val="accent6">
                  <a:alpha val="10000"/>
                </a:schemeClr>
              </a:solidFill>
              <a:ln>
                <a:solidFill>
                  <a:schemeClr val="accent2">
                    <a:shade val="95000"/>
                    <a:satMod val="105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latin typeface="Noto Sans CJK JP DemiLight" pitchFamily="34" charset="-128"/>
                  <a:ea typeface="Noto Sans CJK JP DemiLight" pitchFamily="34" charset="-128"/>
                </a:endParaRPr>
              </a:p>
            </p:txBody>
          </p:sp>
          <p:sp>
            <p:nvSpPr>
              <p:cNvPr id="7" name="正方形/長方形 6"/>
              <p:cNvSpPr/>
              <p:nvPr/>
            </p:nvSpPr>
            <p:spPr>
              <a:xfrm>
                <a:off x="310840" y="4109380"/>
                <a:ext cx="1116000" cy="1440000"/>
              </a:xfrm>
              <a:prstGeom prst="rect">
                <a:avLst/>
              </a:prstGeom>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kumimoji="1" lang="en-US" altLang="ja-JP" dirty="0" smtClean="0">
                  <a:solidFill>
                    <a:sysClr val="windowText" lastClr="000000"/>
                  </a:solidFill>
                  <a:latin typeface="Noto Sans CJK JP DemiLight" pitchFamily="34" charset="-128"/>
                  <a:ea typeface="Noto Sans CJK JP DemiLight" pitchFamily="34" charset="-128"/>
                </a:endParaRPr>
              </a:p>
              <a:p>
                <a:pPr algn="ctr"/>
                <a:r>
                  <a:rPr kumimoji="1" lang="ja-JP" altLang="en-US" dirty="0" smtClean="0">
                    <a:solidFill>
                      <a:sysClr val="windowText" lastClr="000000"/>
                    </a:solidFill>
                    <a:latin typeface="Noto Sans CJK JP DemiLight" pitchFamily="34" charset="-128"/>
                    <a:ea typeface="Noto Sans CJK JP DemiLight" pitchFamily="34" charset="-128"/>
                  </a:rPr>
                  <a:t>コピー元</a:t>
                </a:r>
                <a:endParaRPr kumimoji="1" lang="en-US" altLang="ja-JP" dirty="0" smtClean="0">
                  <a:solidFill>
                    <a:sysClr val="windowText" lastClr="000000"/>
                  </a:solidFill>
                  <a:latin typeface="Noto Sans CJK JP DemiLight" pitchFamily="34" charset="-128"/>
                  <a:ea typeface="Noto Sans CJK JP DemiLight" pitchFamily="34" charset="-128"/>
                </a:endParaRPr>
              </a:p>
              <a:p>
                <a:pPr algn="ctr"/>
                <a:r>
                  <a:rPr kumimoji="1" lang="ja-JP" altLang="en-US" dirty="0" smtClean="0">
                    <a:solidFill>
                      <a:sysClr val="windowText" lastClr="000000"/>
                    </a:solidFill>
                    <a:latin typeface="Noto Sans CJK JP DemiLight" pitchFamily="34" charset="-128"/>
                    <a:ea typeface="Noto Sans CJK JP DemiLight" pitchFamily="34" charset="-128"/>
                  </a:rPr>
                  <a:t>ゲスト</a:t>
                </a:r>
                <a:endParaRPr kumimoji="1" lang="en-US" altLang="ja-JP" dirty="0" smtClean="0">
                  <a:solidFill>
                    <a:sysClr val="windowText" lastClr="000000"/>
                  </a:solidFill>
                  <a:latin typeface="Noto Sans CJK JP DemiLight" pitchFamily="34" charset="-128"/>
                  <a:ea typeface="Noto Sans CJK JP DemiLight" pitchFamily="34" charset="-128"/>
                </a:endParaRPr>
              </a:p>
              <a:p>
                <a:pPr algn="ctr"/>
                <a:r>
                  <a:rPr kumimoji="1" lang="en-US" altLang="ja-JP" dirty="0" smtClean="0">
                    <a:solidFill>
                      <a:sysClr val="windowText" lastClr="000000"/>
                    </a:solidFill>
                    <a:latin typeface="Noto Sans CJK JP DemiLight" pitchFamily="34" charset="-128"/>
                    <a:ea typeface="Noto Sans CJK JP DemiLight" pitchFamily="34" charset="-128"/>
                  </a:rPr>
                  <a:t>VM</a:t>
                </a:r>
              </a:p>
              <a:p>
                <a:pPr algn="ctr"/>
                <a:endParaRPr kumimoji="1" lang="en-US" altLang="ja-JP" dirty="0" smtClean="0">
                  <a:solidFill>
                    <a:sysClr val="windowText" lastClr="000000"/>
                  </a:solidFill>
                  <a:latin typeface="Noto Sans CJK JP DemiLight" pitchFamily="34" charset="-128"/>
                  <a:ea typeface="Noto Sans CJK JP DemiLight" pitchFamily="34" charset="-128"/>
                </a:endParaRPr>
              </a:p>
              <a:p>
                <a:pPr algn="ctr"/>
                <a:endParaRPr lang="en-US" altLang="ja-JP" dirty="0">
                  <a:solidFill>
                    <a:sysClr val="windowText" lastClr="000000"/>
                  </a:solidFill>
                  <a:latin typeface="Noto Sans CJK JP DemiLight" pitchFamily="34" charset="-128"/>
                  <a:ea typeface="Noto Sans CJK JP DemiLight" pitchFamily="34" charset="-128"/>
                </a:endParaRPr>
              </a:p>
              <a:p>
                <a:pPr algn="ctr"/>
                <a:endParaRPr kumimoji="1" lang="en-US" altLang="ja-JP" dirty="0" smtClean="0">
                  <a:solidFill>
                    <a:sysClr val="windowText" lastClr="000000"/>
                  </a:solidFill>
                  <a:latin typeface="Noto Sans CJK JP DemiLight" pitchFamily="34" charset="-128"/>
                  <a:ea typeface="Noto Sans CJK JP DemiLight" pitchFamily="34" charset="-128"/>
                </a:endParaRPr>
              </a:p>
            </p:txBody>
          </p:sp>
          <p:sp>
            <p:nvSpPr>
              <p:cNvPr id="8" name="正方形/長方形 4"/>
              <p:cNvSpPr/>
              <p:nvPr/>
            </p:nvSpPr>
            <p:spPr>
              <a:xfrm>
                <a:off x="436840" y="5112000"/>
                <a:ext cx="900000" cy="252000"/>
              </a:xfrm>
              <a:prstGeom prst="snip1Rect">
                <a:avLst/>
              </a:prstGeom>
              <a:ln/>
            </p:spPr>
            <p:style>
              <a:lnRef idx="0">
                <a:schemeClr val="accent2"/>
              </a:lnRef>
              <a:fillRef idx="3">
                <a:schemeClr val="accent2"/>
              </a:fillRef>
              <a:effectRef idx="3">
                <a:schemeClr val="accent2"/>
              </a:effectRef>
              <a:fontRef idx="minor">
                <a:schemeClr val="lt1"/>
              </a:fontRef>
            </p:style>
            <p:txBody>
              <a:bodyPr rtlCol="0" anchor="ctr"/>
              <a:lstStyle/>
              <a:p>
                <a:pPr algn="ctr"/>
                <a:r>
                  <a:rPr lang="ja-JP" altLang="en-US" dirty="0">
                    <a:solidFill>
                      <a:schemeClr val="bg1"/>
                    </a:solidFill>
                    <a:latin typeface="Noto Sans CJK JP DemiLight" pitchFamily="34" charset="-128"/>
                    <a:ea typeface="Noto Sans CJK JP DemiLight" pitchFamily="34" charset="-128"/>
                  </a:rPr>
                  <a:t>メモリ</a:t>
                </a:r>
                <a:endParaRPr lang="en-US" altLang="ja-JP" dirty="0" smtClean="0">
                  <a:solidFill>
                    <a:schemeClr val="bg1"/>
                  </a:solidFill>
                  <a:latin typeface="Noto Sans CJK JP DemiLight" pitchFamily="34" charset="-128"/>
                  <a:ea typeface="Noto Sans CJK JP DemiLight" pitchFamily="34" charset="-128"/>
                </a:endParaRPr>
              </a:p>
            </p:txBody>
          </p:sp>
          <p:sp>
            <p:nvSpPr>
              <p:cNvPr id="9" name="正方形/長方形 8"/>
              <p:cNvSpPr/>
              <p:nvPr/>
            </p:nvSpPr>
            <p:spPr>
              <a:xfrm>
                <a:off x="310840" y="5801380"/>
                <a:ext cx="2466000" cy="324000"/>
              </a:xfrm>
              <a:prstGeom prst="rect">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600" dirty="0" smtClean="0">
                    <a:solidFill>
                      <a:schemeClr val="bg1"/>
                    </a:solidFill>
                    <a:latin typeface="Noto Sans CJK JP DemiLight" pitchFamily="34" charset="-128"/>
                    <a:ea typeface="Noto Sans CJK JP DemiLight" pitchFamily="34" charset="-128"/>
                  </a:rPr>
                  <a:t>ゲスト・ハイパーバイザ</a:t>
                </a:r>
                <a:endParaRPr kumimoji="1" lang="ja-JP" altLang="en-US" sz="1600" dirty="0">
                  <a:solidFill>
                    <a:schemeClr val="bg1"/>
                  </a:solidFill>
                  <a:latin typeface="Noto Sans CJK JP DemiLight" pitchFamily="34" charset="-128"/>
                  <a:ea typeface="Noto Sans CJK JP DemiLight" pitchFamily="34" charset="-128"/>
                </a:endParaRPr>
              </a:p>
            </p:txBody>
          </p:sp>
          <p:sp>
            <p:nvSpPr>
              <p:cNvPr id="14" name="テキスト ボックス 13"/>
              <p:cNvSpPr txBox="1"/>
              <p:nvPr/>
            </p:nvSpPr>
            <p:spPr>
              <a:xfrm>
                <a:off x="883242" y="3636000"/>
                <a:ext cx="1321196" cy="369332"/>
              </a:xfrm>
              <a:prstGeom prst="rect">
                <a:avLst/>
              </a:prstGeom>
              <a:noFill/>
            </p:spPr>
            <p:txBody>
              <a:bodyPr wrap="none" rtlCol="0">
                <a:spAutoFit/>
              </a:bodyPr>
              <a:lstStyle/>
              <a:p>
                <a:r>
                  <a:rPr kumimoji="1" lang="ja-JP" altLang="en-US" dirty="0" smtClean="0">
                    <a:latin typeface="Noto Sans CJK JP DemiLight" pitchFamily="34" charset="-128"/>
                    <a:ea typeface="Noto Sans CJK JP DemiLight" pitchFamily="34" charset="-128"/>
                  </a:rPr>
                  <a:t>ホスト</a:t>
                </a:r>
                <a:r>
                  <a:rPr kumimoji="1" lang="en-US" altLang="ja-JP" dirty="0" smtClean="0">
                    <a:latin typeface="Noto Sans CJK JP DemiLight" pitchFamily="34" charset="-128"/>
                    <a:ea typeface="Noto Sans CJK JP DemiLight" pitchFamily="34" charset="-128"/>
                  </a:rPr>
                  <a:t>VM1</a:t>
                </a:r>
                <a:endParaRPr kumimoji="1" lang="ja-JP" altLang="en-US" dirty="0">
                  <a:latin typeface="Noto Sans CJK JP DemiLight" pitchFamily="34" charset="-128"/>
                  <a:ea typeface="Noto Sans CJK JP DemiLight" pitchFamily="34" charset="-128"/>
                </a:endParaRPr>
              </a:p>
            </p:txBody>
          </p:sp>
          <p:sp>
            <p:nvSpPr>
              <p:cNvPr id="34" name="正方形/長方形 33"/>
              <p:cNvSpPr/>
              <p:nvPr/>
            </p:nvSpPr>
            <p:spPr>
              <a:xfrm>
                <a:off x="1660840" y="4122619"/>
                <a:ext cx="1116000" cy="1440000"/>
              </a:xfrm>
              <a:prstGeom prst="rect">
                <a:avLst/>
              </a:prstGeom>
              <a:ln>
                <a:noFill/>
              </a:ln>
            </p:spPr>
            <p:style>
              <a:lnRef idx="3">
                <a:schemeClr val="lt1"/>
              </a:lnRef>
              <a:fillRef idx="1">
                <a:schemeClr val="accent4"/>
              </a:fillRef>
              <a:effectRef idx="1">
                <a:schemeClr val="accent4"/>
              </a:effectRef>
              <a:fontRef idx="minor">
                <a:schemeClr val="lt1"/>
              </a:fontRef>
            </p:style>
            <p:txBody>
              <a:bodyPr rtlCol="0" anchor="ctr"/>
              <a:lstStyle/>
              <a:p>
                <a:pPr algn="ctr"/>
                <a:r>
                  <a:rPr kumimoji="1" lang="ja-JP" altLang="en-US" dirty="0" smtClean="0">
                    <a:solidFill>
                      <a:schemeClr val="tx1"/>
                    </a:solidFill>
                    <a:latin typeface="Noto Sans CJK JP DemiLight" pitchFamily="34" charset="-128"/>
                    <a:ea typeface="Noto Sans CJK JP DemiLight" pitchFamily="34" charset="-128"/>
                  </a:rPr>
                  <a:t>ゲスト</a:t>
                </a:r>
                <a:endParaRPr kumimoji="1" lang="en-US" altLang="ja-JP" dirty="0" smtClean="0">
                  <a:solidFill>
                    <a:schemeClr val="tx1"/>
                  </a:solidFill>
                  <a:latin typeface="Noto Sans CJK JP DemiLight" pitchFamily="34" charset="-128"/>
                  <a:ea typeface="Noto Sans CJK JP DemiLight" pitchFamily="34" charset="-128"/>
                </a:endParaRPr>
              </a:p>
              <a:p>
                <a:pPr algn="ctr"/>
                <a:r>
                  <a:rPr lang="ja-JP" altLang="en-US" dirty="0">
                    <a:solidFill>
                      <a:schemeClr val="tx1"/>
                    </a:solidFill>
                    <a:latin typeface="Noto Sans CJK JP DemiLight" pitchFamily="34" charset="-128"/>
                    <a:ea typeface="Noto Sans CJK JP DemiLight" pitchFamily="34" charset="-128"/>
                  </a:rPr>
                  <a:t>管理</a:t>
                </a:r>
                <a:endParaRPr kumimoji="1" lang="en-US" altLang="ja-JP" dirty="0" smtClean="0">
                  <a:solidFill>
                    <a:schemeClr val="tx1"/>
                  </a:solidFill>
                  <a:latin typeface="Noto Sans CJK JP DemiLight" pitchFamily="34" charset="-128"/>
                  <a:ea typeface="Noto Sans CJK JP DemiLight" pitchFamily="34" charset="-128"/>
                </a:endParaRPr>
              </a:p>
              <a:p>
                <a:pPr algn="ctr"/>
                <a:r>
                  <a:rPr kumimoji="1" lang="en-US" altLang="ja-JP" dirty="0" smtClean="0">
                    <a:solidFill>
                      <a:schemeClr val="tx1"/>
                    </a:solidFill>
                    <a:latin typeface="Noto Sans CJK JP DemiLight" pitchFamily="34" charset="-128"/>
                    <a:ea typeface="Noto Sans CJK JP DemiLight" pitchFamily="34" charset="-128"/>
                  </a:rPr>
                  <a:t>VM</a:t>
                </a:r>
              </a:p>
              <a:p>
                <a:pPr algn="ctr"/>
                <a:endParaRPr lang="en-US" altLang="ja-JP" dirty="0">
                  <a:solidFill>
                    <a:schemeClr val="tx1"/>
                  </a:solidFill>
                  <a:latin typeface="Noto Sans CJK JP DemiLight" pitchFamily="34" charset="-128"/>
                  <a:ea typeface="Noto Sans CJK JP DemiLight" pitchFamily="34" charset="-128"/>
                </a:endParaRPr>
              </a:p>
              <a:p>
                <a:pPr algn="ctr"/>
                <a:endParaRPr kumimoji="1" lang="en-US" altLang="ja-JP" dirty="0" smtClean="0">
                  <a:solidFill>
                    <a:schemeClr val="tx1"/>
                  </a:solidFill>
                  <a:latin typeface="Noto Sans CJK JP DemiLight" pitchFamily="34" charset="-128"/>
                  <a:ea typeface="Noto Sans CJK JP DemiLight" pitchFamily="34" charset="-128"/>
                </a:endParaRPr>
              </a:p>
            </p:txBody>
          </p:sp>
          <p:sp>
            <p:nvSpPr>
              <p:cNvPr id="44" name="正方形/長方形 43"/>
              <p:cNvSpPr/>
              <p:nvPr/>
            </p:nvSpPr>
            <p:spPr>
              <a:xfrm>
                <a:off x="1894840" y="5058000"/>
                <a:ext cx="648000" cy="360000"/>
              </a:xfrm>
              <a:prstGeom prst="rect">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r>
                  <a:rPr lang="en-US" altLang="ja-JP" dirty="0">
                    <a:solidFill>
                      <a:schemeClr val="bg1"/>
                    </a:solidFill>
                    <a:latin typeface="Noto Sans CJK JP DemiLight" pitchFamily="34" charset="-128"/>
                    <a:ea typeface="Noto Sans CJK JP DemiLight" pitchFamily="34" charset="-128"/>
                  </a:rPr>
                  <a:t>SSH</a:t>
                </a:r>
                <a:endParaRPr kumimoji="1" lang="en-US" altLang="ja-JP" dirty="0" smtClean="0">
                  <a:solidFill>
                    <a:schemeClr val="bg1"/>
                  </a:solidFill>
                  <a:latin typeface="Noto Sans CJK JP DemiLight" pitchFamily="34" charset="-128"/>
                  <a:ea typeface="Noto Sans CJK JP DemiLight" pitchFamily="34" charset="-128"/>
                </a:endParaRPr>
              </a:p>
            </p:txBody>
          </p:sp>
        </p:grpSp>
        <p:grpSp>
          <p:nvGrpSpPr>
            <p:cNvPr id="47" name="グループ化 46"/>
            <p:cNvGrpSpPr/>
            <p:nvPr/>
          </p:nvGrpSpPr>
          <p:grpSpPr>
            <a:xfrm>
              <a:off x="3096000" y="3636000"/>
              <a:ext cx="2700000" cy="2597380"/>
              <a:chOff x="3528000" y="3636000"/>
              <a:chExt cx="2700000" cy="2597380"/>
            </a:xfrm>
          </p:grpSpPr>
          <p:sp>
            <p:nvSpPr>
              <p:cNvPr id="41" name="角丸四角形 40"/>
              <p:cNvSpPr/>
              <p:nvPr/>
            </p:nvSpPr>
            <p:spPr>
              <a:xfrm>
                <a:off x="3528000" y="3965380"/>
                <a:ext cx="2700000" cy="2268000"/>
              </a:xfrm>
              <a:prstGeom prst="roundRect">
                <a:avLst/>
              </a:prstGeom>
              <a:solidFill>
                <a:srgbClr val="8FDEA0">
                  <a:alpha val="10000"/>
                </a:srgb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latin typeface="Noto Sans CJK JP DemiLight" pitchFamily="34" charset="-128"/>
                  <a:ea typeface="Noto Sans CJK JP DemiLight" pitchFamily="34" charset="-128"/>
                </a:endParaRPr>
              </a:p>
            </p:txBody>
          </p:sp>
          <p:sp>
            <p:nvSpPr>
              <p:cNvPr id="38" name="正方形/長方形 37"/>
              <p:cNvSpPr/>
              <p:nvPr/>
            </p:nvSpPr>
            <p:spPr>
              <a:xfrm>
                <a:off x="4981872" y="4109380"/>
                <a:ext cx="1116000" cy="1440000"/>
              </a:xfrm>
              <a:prstGeom prst="rect">
                <a:avLst/>
              </a:prstGeom>
              <a:ln>
                <a:noFill/>
              </a:ln>
            </p:spPr>
            <p:style>
              <a:lnRef idx="3">
                <a:schemeClr val="lt1"/>
              </a:lnRef>
              <a:fillRef idx="1">
                <a:schemeClr val="accent3"/>
              </a:fillRef>
              <a:effectRef idx="1">
                <a:schemeClr val="accent3"/>
              </a:effectRef>
              <a:fontRef idx="minor">
                <a:schemeClr val="lt1"/>
              </a:fontRef>
            </p:style>
            <p:txBody>
              <a:bodyPr rtlCol="0" anchor="ctr"/>
              <a:lstStyle/>
              <a:p>
                <a:pPr algn="ctr"/>
                <a:endParaRPr kumimoji="1" lang="en-US" altLang="ja-JP" dirty="0" smtClean="0">
                  <a:solidFill>
                    <a:sysClr val="windowText" lastClr="000000"/>
                  </a:solidFill>
                  <a:latin typeface="Noto Sans CJK JP DemiLight" pitchFamily="34" charset="-128"/>
                  <a:ea typeface="Noto Sans CJK JP DemiLight" pitchFamily="34" charset="-128"/>
                </a:endParaRPr>
              </a:p>
              <a:p>
                <a:pPr algn="ctr"/>
                <a:r>
                  <a:rPr kumimoji="1" lang="ja-JP" altLang="en-US" dirty="0" smtClean="0">
                    <a:solidFill>
                      <a:sysClr val="windowText" lastClr="000000"/>
                    </a:solidFill>
                    <a:latin typeface="Noto Sans CJK JP DemiLight" pitchFamily="34" charset="-128"/>
                    <a:ea typeface="Noto Sans CJK JP DemiLight" pitchFamily="34" charset="-128"/>
                  </a:rPr>
                  <a:t>コピー先</a:t>
                </a:r>
                <a:endParaRPr kumimoji="1" lang="en-US" altLang="ja-JP" dirty="0" smtClean="0">
                  <a:solidFill>
                    <a:sysClr val="windowText" lastClr="000000"/>
                  </a:solidFill>
                  <a:latin typeface="Noto Sans CJK JP DemiLight" pitchFamily="34" charset="-128"/>
                  <a:ea typeface="Noto Sans CJK JP DemiLight" pitchFamily="34" charset="-128"/>
                </a:endParaRPr>
              </a:p>
              <a:p>
                <a:pPr algn="ctr"/>
                <a:r>
                  <a:rPr kumimoji="1" lang="ja-JP" altLang="en-US" dirty="0" smtClean="0">
                    <a:solidFill>
                      <a:sysClr val="windowText" lastClr="000000"/>
                    </a:solidFill>
                    <a:latin typeface="Noto Sans CJK JP DemiLight" pitchFamily="34" charset="-128"/>
                    <a:ea typeface="Noto Sans CJK JP DemiLight" pitchFamily="34" charset="-128"/>
                  </a:rPr>
                  <a:t>ゲスト</a:t>
                </a:r>
                <a:endParaRPr kumimoji="1" lang="en-US" altLang="ja-JP" dirty="0" smtClean="0">
                  <a:solidFill>
                    <a:sysClr val="windowText" lastClr="000000"/>
                  </a:solidFill>
                  <a:latin typeface="Noto Sans CJK JP DemiLight" pitchFamily="34" charset="-128"/>
                  <a:ea typeface="Noto Sans CJK JP DemiLight" pitchFamily="34" charset="-128"/>
                </a:endParaRPr>
              </a:p>
              <a:p>
                <a:pPr algn="ctr"/>
                <a:r>
                  <a:rPr kumimoji="1" lang="en-US" altLang="ja-JP" dirty="0" smtClean="0">
                    <a:solidFill>
                      <a:sysClr val="windowText" lastClr="000000"/>
                    </a:solidFill>
                    <a:latin typeface="Noto Sans CJK JP DemiLight" pitchFamily="34" charset="-128"/>
                    <a:ea typeface="Noto Sans CJK JP DemiLight" pitchFamily="34" charset="-128"/>
                  </a:rPr>
                  <a:t>VM</a:t>
                </a:r>
              </a:p>
              <a:p>
                <a:pPr algn="ctr"/>
                <a:endParaRPr kumimoji="1" lang="en-US" altLang="ja-JP" dirty="0" smtClean="0">
                  <a:solidFill>
                    <a:sysClr val="windowText" lastClr="000000"/>
                  </a:solidFill>
                  <a:latin typeface="Noto Sans CJK JP DemiLight" pitchFamily="34" charset="-128"/>
                  <a:ea typeface="Noto Sans CJK JP DemiLight" pitchFamily="34" charset="-128"/>
                </a:endParaRPr>
              </a:p>
              <a:p>
                <a:pPr algn="ctr"/>
                <a:endParaRPr lang="en-US" altLang="ja-JP" dirty="0">
                  <a:solidFill>
                    <a:sysClr val="windowText" lastClr="000000"/>
                  </a:solidFill>
                  <a:latin typeface="Noto Sans CJK JP DemiLight" pitchFamily="34" charset="-128"/>
                  <a:ea typeface="Noto Sans CJK JP DemiLight" pitchFamily="34" charset="-128"/>
                </a:endParaRPr>
              </a:p>
              <a:p>
                <a:pPr algn="ctr"/>
                <a:endParaRPr kumimoji="1" lang="en-US" altLang="ja-JP" dirty="0" smtClean="0">
                  <a:solidFill>
                    <a:sysClr val="windowText" lastClr="000000"/>
                  </a:solidFill>
                  <a:latin typeface="Noto Sans CJK JP DemiLight" pitchFamily="34" charset="-128"/>
                  <a:ea typeface="Noto Sans CJK JP DemiLight" pitchFamily="34" charset="-128"/>
                </a:endParaRPr>
              </a:p>
            </p:txBody>
          </p:sp>
          <p:sp>
            <p:nvSpPr>
              <p:cNvPr id="39" name="正方形/長方形 4"/>
              <p:cNvSpPr/>
              <p:nvPr/>
            </p:nvSpPr>
            <p:spPr>
              <a:xfrm>
                <a:off x="5107872" y="5112000"/>
                <a:ext cx="900000" cy="252000"/>
              </a:xfrm>
              <a:prstGeom prst="snip1Rect">
                <a:avLst/>
              </a:prstGeom>
              <a:ln/>
            </p:spPr>
            <p:style>
              <a:lnRef idx="0">
                <a:schemeClr val="accent3"/>
              </a:lnRef>
              <a:fillRef idx="3">
                <a:schemeClr val="accent3"/>
              </a:fillRef>
              <a:effectRef idx="3">
                <a:schemeClr val="accent3"/>
              </a:effectRef>
              <a:fontRef idx="minor">
                <a:schemeClr val="lt1"/>
              </a:fontRef>
            </p:style>
            <p:txBody>
              <a:bodyPr rtlCol="0" anchor="ctr"/>
              <a:lstStyle/>
              <a:p>
                <a:pPr algn="ctr"/>
                <a:r>
                  <a:rPr lang="ja-JP" altLang="en-US" dirty="0">
                    <a:solidFill>
                      <a:schemeClr val="bg1"/>
                    </a:solidFill>
                    <a:latin typeface="Noto Sans CJK JP DemiLight" pitchFamily="34" charset="-128"/>
                    <a:ea typeface="Noto Sans CJK JP DemiLight" pitchFamily="34" charset="-128"/>
                  </a:rPr>
                  <a:t>メモリ</a:t>
                </a:r>
                <a:endParaRPr lang="en-US" altLang="ja-JP" dirty="0" smtClean="0">
                  <a:solidFill>
                    <a:schemeClr val="bg1"/>
                  </a:solidFill>
                  <a:latin typeface="Noto Sans CJK JP DemiLight" pitchFamily="34" charset="-128"/>
                  <a:ea typeface="Noto Sans CJK JP DemiLight" pitchFamily="34" charset="-128"/>
                </a:endParaRPr>
              </a:p>
            </p:txBody>
          </p:sp>
          <p:sp>
            <p:nvSpPr>
              <p:cNvPr id="40" name="正方形/長方形 39"/>
              <p:cNvSpPr/>
              <p:nvPr/>
            </p:nvSpPr>
            <p:spPr>
              <a:xfrm>
                <a:off x="3678676" y="5801380"/>
                <a:ext cx="2419196" cy="324000"/>
              </a:xfrm>
              <a:prstGeom prst="rect">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600" dirty="0" smtClean="0">
                    <a:solidFill>
                      <a:schemeClr val="bg1"/>
                    </a:solidFill>
                    <a:latin typeface="Noto Sans CJK JP DemiLight" pitchFamily="34" charset="-128"/>
                    <a:ea typeface="Noto Sans CJK JP DemiLight" pitchFamily="34" charset="-128"/>
                  </a:rPr>
                  <a:t>ゲスト・ハイパーバイザ</a:t>
                </a:r>
                <a:endParaRPr kumimoji="1" lang="ja-JP" altLang="en-US" sz="1600" dirty="0">
                  <a:solidFill>
                    <a:schemeClr val="bg1"/>
                  </a:solidFill>
                  <a:latin typeface="Noto Sans CJK JP DemiLight" pitchFamily="34" charset="-128"/>
                  <a:ea typeface="Noto Sans CJK JP DemiLight" pitchFamily="34" charset="-128"/>
                </a:endParaRPr>
              </a:p>
            </p:txBody>
          </p:sp>
          <p:sp>
            <p:nvSpPr>
              <p:cNvPr id="42" name="テキスト ボックス 41"/>
              <p:cNvSpPr txBox="1"/>
              <p:nvPr/>
            </p:nvSpPr>
            <p:spPr>
              <a:xfrm>
                <a:off x="4212000" y="3636000"/>
                <a:ext cx="1321196" cy="369332"/>
              </a:xfrm>
              <a:prstGeom prst="rect">
                <a:avLst/>
              </a:prstGeom>
              <a:noFill/>
            </p:spPr>
            <p:txBody>
              <a:bodyPr wrap="none" rtlCol="0">
                <a:spAutoFit/>
              </a:bodyPr>
              <a:lstStyle/>
              <a:p>
                <a:r>
                  <a:rPr kumimoji="1" lang="ja-JP" altLang="en-US" dirty="0" smtClean="0">
                    <a:latin typeface="Noto Sans CJK JP DemiLight" pitchFamily="34" charset="-128"/>
                    <a:ea typeface="Noto Sans CJK JP DemiLight" pitchFamily="34" charset="-128"/>
                  </a:rPr>
                  <a:t>ホスト</a:t>
                </a:r>
                <a:r>
                  <a:rPr kumimoji="1" lang="en-US" altLang="ja-JP" dirty="0" smtClean="0">
                    <a:latin typeface="Noto Sans CJK JP DemiLight" pitchFamily="34" charset="-128"/>
                    <a:ea typeface="Noto Sans CJK JP DemiLight" pitchFamily="34" charset="-128"/>
                  </a:rPr>
                  <a:t>VM2</a:t>
                </a:r>
                <a:endParaRPr kumimoji="1" lang="ja-JP" altLang="en-US" dirty="0">
                  <a:latin typeface="Noto Sans CJK JP DemiLight" pitchFamily="34" charset="-128"/>
                  <a:ea typeface="Noto Sans CJK JP DemiLight" pitchFamily="34" charset="-128"/>
                </a:endParaRPr>
              </a:p>
            </p:txBody>
          </p:sp>
          <p:sp>
            <p:nvSpPr>
              <p:cNvPr id="43" name="正方形/長方形 42"/>
              <p:cNvSpPr/>
              <p:nvPr/>
            </p:nvSpPr>
            <p:spPr>
              <a:xfrm>
                <a:off x="3678676" y="4122619"/>
                <a:ext cx="1116000" cy="1440000"/>
              </a:xfrm>
              <a:prstGeom prst="rect">
                <a:avLst/>
              </a:prstGeom>
              <a:ln>
                <a:noFill/>
              </a:ln>
            </p:spPr>
            <p:style>
              <a:lnRef idx="3">
                <a:schemeClr val="lt1"/>
              </a:lnRef>
              <a:fillRef idx="1">
                <a:schemeClr val="accent4"/>
              </a:fillRef>
              <a:effectRef idx="1">
                <a:schemeClr val="accent4"/>
              </a:effectRef>
              <a:fontRef idx="minor">
                <a:schemeClr val="lt1"/>
              </a:fontRef>
            </p:style>
            <p:txBody>
              <a:bodyPr rtlCol="0" anchor="ctr"/>
              <a:lstStyle/>
              <a:p>
                <a:pPr algn="ctr"/>
                <a:r>
                  <a:rPr kumimoji="1" lang="ja-JP" altLang="en-US" dirty="0" smtClean="0">
                    <a:solidFill>
                      <a:sysClr val="windowText" lastClr="000000"/>
                    </a:solidFill>
                    <a:latin typeface="Noto Sans CJK JP DemiLight" pitchFamily="34" charset="-128"/>
                    <a:ea typeface="Noto Sans CJK JP DemiLight" pitchFamily="34" charset="-128"/>
                  </a:rPr>
                  <a:t>ゲスト</a:t>
                </a:r>
                <a:endParaRPr kumimoji="1" lang="en-US" altLang="ja-JP" dirty="0" smtClean="0">
                  <a:solidFill>
                    <a:sysClr val="windowText" lastClr="000000"/>
                  </a:solidFill>
                  <a:latin typeface="Noto Sans CJK JP DemiLight" pitchFamily="34" charset="-128"/>
                  <a:ea typeface="Noto Sans CJK JP DemiLight" pitchFamily="34" charset="-128"/>
                </a:endParaRPr>
              </a:p>
              <a:p>
                <a:pPr algn="ctr"/>
                <a:r>
                  <a:rPr lang="ja-JP" altLang="en-US" dirty="0">
                    <a:solidFill>
                      <a:sysClr val="windowText" lastClr="000000"/>
                    </a:solidFill>
                    <a:latin typeface="Noto Sans CJK JP DemiLight" pitchFamily="34" charset="-128"/>
                    <a:ea typeface="Noto Sans CJK JP DemiLight" pitchFamily="34" charset="-128"/>
                  </a:rPr>
                  <a:t>管理</a:t>
                </a:r>
                <a:endParaRPr kumimoji="1" lang="en-US" altLang="ja-JP" dirty="0" smtClean="0">
                  <a:solidFill>
                    <a:sysClr val="windowText" lastClr="000000"/>
                  </a:solidFill>
                  <a:latin typeface="Noto Sans CJK JP DemiLight" pitchFamily="34" charset="-128"/>
                  <a:ea typeface="Noto Sans CJK JP DemiLight" pitchFamily="34" charset="-128"/>
                </a:endParaRPr>
              </a:p>
              <a:p>
                <a:pPr algn="ctr"/>
                <a:r>
                  <a:rPr kumimoji="1" lang="en-US" altLang="ja-JP" dirty="0" smtClean="0">
                    <a:solidFill>
                      <a:sysClr val="windowText" lastClr="000000"/>
                    </a:solidFill>
                    <a:latin typeface="Noto Sans CJK JP DemiLight" pitchFamily="34" charset="-128"/>
                    <a:ea typeface="Noto Sans CJK JP DemiLight" pitchFamily="34" charset="-128"/>
                  </a:rPr>
                  <a:t>VM</a:t>
                </a:r>
              </a:p>
              <a:p>
                <a:pPr algn="ctr"/>
                <a:endParaRPr lang="en-US" altLang="ja-JP" dirty="0">
                  <a:solidFill>
                    <a:sysClr val="windowText" lastClr="000000"/>
                  </a:solidFill>
                  <a:latin typeface="Noto Sans CJK JP DemiLight" pitchFamily="34" charset="-128"/>
                  <a:ea typeface="Noto Sans CJK JP DemiLight" pitchFamily="34" charset="-128"/>
                </a:endParaRPr>
              </a:p>
              <a:p>
                <a:pPr algn="ctr"/>
                <a:endParaRPr kumimoji="1" lang="en-US" altLang="ja-JP" dirty="0" smtClean="0">
                  <a:solidFill>
                    <a:sysClr val="windowText" lastClr="000000"/>
                  </a:solidFill>
                  <a:latin typeface="Noto Sans CJK JP DemiLight" pitchFamily="34" charset="-128"/>
                  <a:ea typeface="Noto Sans CJK JP DemiLight" pitchFamily="34" charset="-128"/>
                </a:endParaRPr>
              </a:p>
            </p:txBody>
          </p:sp>
          <p:sp>
            <p:nvSpPr>
              <p:cNvPr id="45" name="正方形/長方形 44"/>
              <p:cNvSpPr/>
              <p:nvPr/>
            </p:nvSpPr>
            <p:spPr>
              <a:xfrm>
                <a:off x="3912676" y="5058000"/>
                <a:ext cx="648000" cy="360000"/>
              </a:xfrm>
              <a:prstGeom prst="rect">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r>
                  <a:rPr lang="en-US" altLang="ja-JP" dirty="0">
                    <a:solidFill>
                      <a:schemeClr val="bg1"/>
                    </a:solidFill>
                    <a:latin typeface="Noto Sans CJK JP DemiLight" pitchFamily="34" charset="-128"/>
                    <a:ea typeface="Noto Sans CJK JP DemiLight" pitchFamily="34" charset="-128"/>
                  </a:rPr>
                  <a:t>SSH</a:t>
                </a:r>
                <a:endParaRPr kumimoji="1" lang="en-US" altLang="ja-JP" dirty="0" smtClean="0">
                  <a:solidFill>
                    <a:schemeClr val="bg1"/>
                  </a:solidFill>
                  <a:latin typeface="Noto Sans CJK JP DemiLight" pitchFamily="34" charset="-128"/>
                  <a:ea typeface="Noto Sans CJK JP DemiLight" pitchFamily="34" charset="-128"/>
                </a:endParaRPr>
              </a:p>
            </p:txBody>
          </p:sp>
        </p:grpSp>
        <p:sp>
          <p:nvSpPr>
            <p:cNvPr id="48" name="角丸四角形 47"/>
            <p:cNvSpPr/>
            <p:nvPr/>
          </p:nvSpPr>
          <p:spPr>
            <a:xfrm>
              <a:off x="166840" y="6336000"/>
              <a:ext cx="5629160" cy="324000"/>
            </a:xfrm>
            <a:prstGeom prst="roundRect">
              <a:avLst/>
            </a:prstGeom>
            <a:ln/>
          </p:spPr>
          <p:style>
            <a:lnRef idx="0">
              <a:schemeClr val="dk1"/>
            </a:lnRef>
            <a:fillRef idx="3">
              <a:schemeClr val="dk1"/>
            </a:fillRef>
            <a:effectRef idx="3">
              <a:schemeClr val="dk1"/>
            </a:effectRef>
            <a:fontRef idx="minor">
              <a:schemeClr val="lt1"/>
            </a:fontRef>
          </p:style>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smtClean="0">
                  <a:ln>
                    <a:noFill/>
                  </a:ln>
                  <a:solidFill>
                    <a:schemeClr val="bg1"/>
                  </a:solidFill>
                  <a:effectLst/>
                  <a:uLnTx/>
                  <a:uFillTx/>
                  <a:latin typeface="Noto Sans CJK JP DemiLight" pitchFamily="34" charset="-128"/>
                  <a:ea typeface="Noto Sans CJK JP DemiLight" pitchFamily="34" charset="-128"/>
                  <a:cs typeface="MigMix 1P" panose="020B0502020203020207" pitchFamily="50" charset="-128"/>
                </a:rPr>
                <a:t>ホスト･ハイパーバイザ</a:t>
              </a:r>
              <a:endParaRPr kumimoji="0" lang="ja-JP" altLang="en-US" sz="1600" b="0" i="0" u="none" strike="noStrike" kern="0" cap="none" spc="0" normalizeH="0" baseline="0" noProof="0" dirty="0">
                <a:ln>
                  <a:noFill/>
                </a:ln>
                <a:solidFill>
                  <a:schemeClr val="bg1"/>
                </a:solidFill>
                <a:effectLst/>
                <a:uLnTx/>
                <a:uFillTx/>
                <a:latin typeface="Noto Sans CJK JP DemiLight" pitchFamily="34" charset="-128"/>
                <a:ea typeface="Noto Sans CJK JP DemiLight" pitchFamily="34" charset="-128"/>
                <a:cs typeface="MigMix 1P" panose="020B0502020203020207" pitchFamily="50" charset="-128"/>
              </a:endParaRPr>
            </a:p>
          </p:txBody>
        </p:sp>
      </p:grpSp>
    </p:spTree>
    <p:extLst>
      <p:ext uri="{BB962C8B-B14F-4D97-AF65-F5344CB8AC3E}">
        <p14:creationId xmlns:p14="http://schemas.microsoft.com/office/powerpoint/2010/main" val="23068991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ソフトウェア若化</a:t>
            </a:r>
            <a:endParaRPr kumimoji="1" lang="ja-JP" altLang="en-US" dirty="0"/>
          </a:p>
        </p:txBody>
      </p:sp>
      <p:sp>
        <p:nvSpPr>
          <p:cNvPr id="3" name="コンテンツ プレースホルダー 2"/>
          <p:cNvSpPr>
            <a:spLocks noGrp="1"/>
          </p:cNvSpPr>
          <p:nvPr>
            <p:ph idx="1"/>
          </p:nvPr>
        </p:nvSpPr>
        <p:spPr/>
        <p:txBody>
          <a:bodyPr/>
          <a:lstStyle/>
          <a:p>
            <a:r>
              <a:rPr lang="ja-JP" altLang="en-US" dirty="0"/>
              <a:t>ソフトウェアの状態を正常な状態</a:t>
            </a:r>
            <a:r>
              <a:rPr lang="ja-JP" altLang="en-US" dirty="0" smtClean="0"/>
              <a:t>へ戻す手法</a:t>
            </a:r>
            <a:endParaRPr lang="en-US" altLang="ja-JP" dirty="0" smtClean="0"/>
          </a:p>
          <a:p>
            <a:pPr lvl="1"/>
            <a:r>
              <a:rPr kumimoji="1" lang="ja-JP" altLang="en-US" dirty="0"/>
              <a:t>ソフトウェア・</a:t>
            </a:r>
            <a:r>
              <a:rPr kumimoji="1" lang="ja-JP" altLang="en-US" dirty="0" smtClean="0"/>
              <a:t>エージング</a:t>
            </a:r>
            <a:r>
              <a:rPr kumimoji="1" lang="ja-JP" altLang="en-US" dirty="0"/>
              <a:t>に</a:t>
            </a:r>
            <a:r>
              <a:rPr kumimoji="1" lang="ja-JP" altLang="en-US" dirty="0" smtClean="0"/>
              <a:t>対する</a:t>
            </a:r>
            <a:r>
              <a:rPr kumimoji="1" lang="ja-JP" altLang="en-US" dirty="0"/>
              <a:t>予防</a:t>
            </a:r>
            <a:r>
              <a:rPr kumimoji="1" lang="ja-JP" altLang="en-US" dirty="0" smtClean="0"/>
              <a:t>保守</a:t>
            </a:r>
            <a:endParaRPr kumimoji="1" lang="en-US" altLang="ja-JP" dirty="0" smtClean="0"/>
          </a:p>
          <a:p>
            <a:pPr lvl="2"/>
            <a:r>
              <a:rPr lang="ja-JP" altLang="en-US" dirty="0"/>
              <a:t>システムの再起動が最も単純な</a:t>
            </a:r>
            <a:r>
              <a:rPr lang="ja-JP" altLang="en-US" dirty="0" smtClean="0"/>
              <a:t>手法</a:t>
            </a:r>
            <a:endParaRPr lang="en-US" altLang="ja-JP" dirty="0" smtClean="0"/>
          </a:p>
          <a:p>
            <a:pPr lvl="1"/>
            <a:r>
              <a:rPr kumimoji="1" lang="ja-JP" altLang="en-US" sz="2300" dirty="0"/>
              <a:t>仮想化システムの</a:t>
            </a:r>
            <a:r>
              <a:rPr kumimoji="1" lang="ja-JP" altLang="en-US" sz="2300" dirty="0" smtClean="0"/>
              <a:t>場合ハイパーバイザ</a:t>
            </a:r>
            <a:r>
              <a:rPr lang="ja-JP" altLang="en-US" sz="2300" dirty="0"/>
              <a:t>を</a:t>
            </a:r>
            <a:r>
              <a:rPr kumimoji="1" lang="ja-JP" altLang="en-US" sz="2300" dirty="0" smtClean="0"/>
              <a:t>再起動</a:t>
            </a:r>
            <a:endParaRPr kumimoji="1" lang="en-US" altLang="ja-JP" sz="2300" dirty="0" smtClean="0"/>
          </a:p>
          <a:p>
            <a:pPr lvl="2"/>
            <a:r>
              <a:rPr lang="ja-JP" altLang="en-US" sz="2100" dirty="0"/>
              <a:t>ハイパーバイザ上で動作するすべて</a:t>
            </a:r>
            <a:r>
              <a:rPr lang="ja-JP" altLang="en-US" sz="2100" dirty="0" smtClean="0"/>
              <a:t>の</a:t>
            </a:r>
            <a:r>
              <a:rPr lang="en-US" altLang="ja-JP" sz="2100" dirty="0" smtClean="0"/>
              <a:t>VM</a:t>
            </a:r>
            <a:r>
              <a:rPr lang="ja-JP" altLang="en-US" sz="2100" dirty="0" smtClean="0"/>
              <a:t>も再起動</a:t>
            </a:r>
            <a:endParaRPr lang="en-US" altLang="ja-JP" sz="2100" dirty="0" smtClean="0"/>
          </a:p>
          <a:p>
            <a:pPr lvl="1"/>
            <a:r>
              <a:rPr kumimoji="1" lang="ja-JP" altLang="en-US" sz="2300" dirty="0"/>
              <a:t>サービスを提供できないダウンタイムが発生</a:t>
            </a:r>
            <a:endParaRPr kumimoji="1" lang="en-US" altLang="ja-JP" sz="2300" dirty="0" smtClean="0"/>
          </a:p>
        </p:txBody>
      </p:sp>
      <p:sp>
        <p:nvSpPr>
          <p:cNvPr id="4" name="スライド番号プレースホルダー 3"/>
          <p:cNvSpPr>
            <a:spLocks noGrp="1"/>
          </p:cNvSpPr>
          <p:nvPr>
            <p:ph type="sldNum" sz="quarter" idx="12"/>
          </p:nvPr>
        </p:nvSpPr>
        <p:spPr/>
        <p:txBody>
          <a:bodyPr/>
          <a:lstStyle/>
          <a:p>
            <a:fld id="{F0F41436-DBAB-4DF8-B8A2-BCE453D1D87F}" type="slidenum">
              <a:rPr lang="ja-JP" altLang="en-US" smtClean="0"/>
              <a:pPr/>
              <a:t>3</a:t>
            </a:fld>
            <a:endParaRPr lang="ja-JP" altLang="en-US"/>
          </a:p>
        </p:txBody>
      </p:sp>
      <p:sp>
        <p:nvSpPr>
          <p:cNvPr id="48" name="角丸四角形 47"/>
          <p:cNvSpPr/>
          <p:nvPr/>
        </p:nvSpPr>
        <p:spPr>
          <a:xfrm>
            <a:off x="3988642" y="4727099"/>
            <a:ext cx="3384000" cy="1800000"/>
          </a:xfrm>
          <a:prstGeom prst="roundRect">
            <a:avLst>
              <a:gd name="adj" fmla="val 7615"/>
            </a:avLst>
          </a:prstGeom>
          <a:solidFill>
            <a:sysClr val="window" lastClr="FFFFFF"/>
          </a:solidFill>
          <a:ln w="38100" cap="flat" cmpd="sng" algn="ctr">
            <a:solidFill>
              <a:srgbClr val="000000">
                <a:lumMod val="50000"/>
                <a:lumOff val="50000"/>
              </a:srgbClr>
            </a:solidFill>
            <a:prstDash val="solid"/>
            <a:miter lim="800000"/>
          </a:ln>
          <a:effectLst/>
        </p:spPr>
        <p:txBody>
          <a:bodyPr rtlCol="0" anchor="ctr"/>
          <a:lstStyle/>
          <a:p>
            <a:pPr algn="ctr" fontAlgn="base">
              <a:spcBef>
                <a:spcPct val="0"/>
              </a:spcBef>
              <a:spcAft>
                <a:spcPct val="0"/>
              </a:spcAft>
            </a:pPr>
            <a:r>
              <a:rPr kumimoji="0" lang="ja-JP" altLang="en-US" sz="2400" kern="0" dirty="0" smtClean="0">
                <a:solidFill>
                  <a:srgbClr val="000000">
                    <a:lumMod val="85000"/>
                    <a:lumOff val="15000"/>
                  </a:srgbClr>
                </a:solidFill>
                <a:latin typeface="Noto Sans CJK JP DemiLight" pitchFamily="34" charset="-128"/>
                <a:ea typeface="Noto Sans CJK JP DemiLight" pitchFamily="34" charset="-128"/>
                <a:cs typeface="MigMix 1P" panose="020B0502020203020207" pitchFamily="50" charset="-128"/>
              </a:rPr>
              <a:t>ホスト</a:t>
            </a:r>
            <a:endParaRPr kumimoji="0" lang="en-US" altLang="ja-JP" sz="2400" kern="0" dirty="0" smtClean="0">
              <a:solidFill>
                <a:srgbClr val="000000">
                  <a:lumMod val="85000"/>
                  <a:lumOff val="15000"/>
                </a:srgbClr>
              </a:solidFill>
              <a:latin typeface="Noto Sans CJK JP DemiLight" pitchFamily="34" charset="-128"/>
              <a:ea typeface="Noto Sans CJK JP DemiLight" pitchFamily="34" charset="-128"/>
              <a:cs typeface="MigMix 1P" panose="020B0502020203020207" pitchFamily="50" charset="-128"/>
            </a:endParaRPr>
          </a:p>
          <a:p>
            <a:pPr algn="ctr" fontAlgn="base">
              <a:spcBef>
                <a:spcPct val="0"/>
              </a:spcBef>
              <a:spcAft>
                <a:spcPct val="0"/>
              </a:spcAft>
            </a:pPr>
            <a:endParaRPr kumimoji="0" lang="en-US" altLang="ja-JP" sz="2400" kern="0" dirty="0">
              <a:solidFill>
                <a:srgbClr val="000000">
                  <a:lumMod val="85000"/>
                  <a:lumOff val="15000"/>
                </a:srgbClr>
              </a:solidFill>
              <a:latin typeface="Noto Sans CJK JP DemiLight" pitchFamily="34" charset="-128"/>
              <a:ea typeface="Noto Sans CJK JP DemiLight" pitchFamily="34" charset="-128"/>
              <a:cs typeface="MigMix 1P" panose="020B0502020203020207" pitchFamily="50" charset="-128"/>
            </a:endParaRPr>
          </a:p>
          <a:p>
            <a:pPr algn="ctr" fontAlgn="base">
              <a:spcBef>
                <a:spcPct val="0"/>
              </a:spcBef>
              <a:spcAft>
                <a:spcPct val="0"/>
              </a:spcAft>
            </a:pPr>
            <a:endParaRPr kumimoji="0" lang="en-US" altLang="ja-JP" sz="2400" kern="0" dirty="0" smtClean="0">
              <a:solidFill>
                <a:srgbClr val="000000">
                  <a:lumMod val="85000"/>
                  <a:lumOff val="15000"/>
                </a:srgbClr>
              </a:solidFill>
              <a:latin typeface="Noto Sans CJK JP DemiLight" pitchFamily="34" charset="-128"/>
              <a:ea typeface="Noto Sans CJK JP DemiLight" pitchFamily="34" charset="-128"/>
              <a:cs typeface="MigMix 1P" panose="020B0502020203020207" pitchFamily="50" charset="-128"/>
            </a:endParaRPr>
          </a:p>
          <a:p>
            <a:pPr algn="ctr" fontAlgn="base">
              <a:spcBef>
                <a:spcPct val="0"/>
              </a:spcBef>
              <a:spcAft>
                <a:spcPct val="0"/>
              </a:spcAft>
            </a:pPr>
            <a:endParaRPr kumimoji="0" lang="en-US" altLang="ja-JP" sz="2400" kern="0" dirty="0">
              <a:solidFill>
                <a:srgbClr val="000000">
                  <a:lumMod val="85000"/>
                  <a:lumOff val="15000"/>
                </a:srgbClr>
              </a:solidFill>
              <a:latin typeface="Noto Sans CJK JP DemiLight" pitchFamily="34" charset="-128"/>
              <a:ea typeface="Noto Sans CJK JP DemiLight" pitchFamily="34" charset="-128"/>
              <a:cs typeface="MigMix 1P" panose="020B0502020203020207" pitchFamily="50" charset="-128"/>
            </a:endParaRPr>
          </a:p>
          <a:p>
            <a:pPr algn="ctr" fontAlgn="base">
              <a:spcBef>
                <a:spcPct val="0"/>
              </a:spcBef>
              <a:spcAft>
                <a:spcPct val="0"/>
              </a:spcAft>
            </a:pPr>
            <a:endParaRPr kumimoji="0" lang="ja-JP" altLang="en-US" sz="2400" kern="0" dirty="0">
              <a:solidFill>
                <a:srgbClr val="000000">
                  <a:lumMod val="85000"/>
                  <a:lumOff val="15000"/>
                </a:srgbClr>
              </a:solidFill>
              <a:latin typeface="Noto Sans CJK JP DemiLight" pitchFamily="34" charset="-128"/>
              <a:ea typeface="Noto Sans CJK JP DemiLight" pitchFamily="34" charset="-128"/>
              <a:cs typeface="MigMix 1P" panose="020B0502020203020207" pitchFamily="50" charset="-128"/>
            </a:endParaRPr>
          </a:p>
        </p:txBody>
      </p:sp>
      <p:sp>
        <p:nvSpPr>
          <p:cNvPr id="49" name="角丸四角形 48"/>
          <p:cNvSpPr/>
          <p:nvPr/>
        </p:nvSpPr>
        <p:spPr>
          <a:xfrm>
            <a:off x="4096642" y="6131099"/>
            <a:ext cx="3168000" cy="285752"/>
          </a:xfrm>
          <a:prstGeom prst="roundRect">
            <a:avLst/>
          </a:prstGeom>
          <a:gradFill rotWithShape="1">
            <a:gsLst>
              <a:gs pos="0">
                <a:srgbClr val="F5C201">
                  <a:tint val="60000"/>
                  <a:satMod val="250000"/>
                </a:srgbClr>
              </a:gs>
              <a:gs pos="35000">
                <a:srgbClr val="F5C201">
                  <a:tint val="47000"/>
                  <a:satMod val="275000"/>
                </a:srgbClr>
              </a:gs>
              <a:gs pos="100000">
                <a:srgbClr val="F5C201">
                  <a:tint val="25000"/>
                  <a:satMod val="300000"/>
                </a:srgbClr>
              </a:gs>
            </a:gsLst>
            <a:lin ang="16200000" scaled="1"/>
          </a:gradFill>
          <a:ln w="12700" cap="flat" cmpd="sng" algn="ctr">
            <a:solidFill>
              <a:srgbClr val="F5C201">
                <a:shade val="95000"/>
                <a:satMod val="105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2000" b="0" i="0" u="none" strike="noStrike" kern="0" cap="none" spc="0" normalizeH="0" baseline="0" noProof="0" dirty="0" smtClean="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rPr>
              <a:t>ハイパーバイザ</a:t>
            </a:r>
          </a:p>
        </p:txBody>
      </p:sp>
      <p:pic>
        <p:nvPicPr>
          <p:cNvPr id="50" name="Picture 2" descr="C:\Users\hiroki\AppData\Local\Microsoft\Windows\Temporary Internet Files\Content.IE5\UPLOAWAY\MC900428969[1].wmf"/>
          <p:cNvPicPr>
            <a:picLocks noChangeAspect="1" noChangeArrowheads="1"/>
          </p:cNvPicPr>
          <p:nvPr/>
        </p:nvPicPr>
        <p:blipFill>
          <a:blip r:embed="rId3"/>
          <a:srcRect/>
          <a:stretch>
            <a:fillRect/>
          </a:stretch>
        </p:blipFill>
        <p:spPr bwMode="auto">
          <a:xfrm>
            <a:off x="7220367" y="5879099"/>
            <a:ext cx="639623" cy="886968"/>
          </a:xfrm>
          <a:prstGeom prst="rect">
            <a:avLst/>
          </a:prstGeom>
          <a:noFill/>
        </p:spPr>
      </p:pic>
      <p:grpSp>
        <p:nvGrpSpPr>
          <p:cNvPr id="51" name="グループ化 10"/>
          <p:cNvGrpSpPr/>
          <p:nvPr/>
        </p:nvGrpSpPr>
        <p:grpSpPr>
          <a:xfrm>
            <a:off x="4090460" y="5252540"/>
            <a:ext cx="3168000" cy="792000"/>
            <a:chOff x="2340000" y="5040000"/>
            <a:chExt cx="2988000" cy="720000"/>
          </a:xfrm>
        </p:grpSpPr>
        <p:sp>
          <p:nvSpPr>
            <p:cNvPr id="52" name="正方形/長方形 2"/>
            <p:cNvSpPr/>
            <p:nvPr/>
          </p:nvSpPr>
          <p:spPr>
            <a:xfrm>
              <a:off x="2340000" y="5040000"/>
              <a:ext cx="540000" cy="720000"/>
            </a:xfrm>
            <a:prstGeom prst="rect">
              <a:avLst/>
            </a:prstGeom>
            <a:solidFill>
              <a:srgbClr val="FFFFFF"/>
            </a:solidFill>
            <a:ln w="28575" cap="flat" cmpd="sng" algn="ctr">
              <a:solidFill>
                <a:srgbClr val="B4B392"/>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800" b="0" i="0" u="none" strike="noStrike" kern="0" cap="none" spc="0" normalizeH="0" baseline="0" noProof="0" dirty="0" smtClean="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rPr>
                <a:t>VM</a:t>
              </a:r>
              <a:endParaRPr kumimoji="0" lang="ja-JP" altLang="en-US" sz="1800" b="0" i="0" u="none" strike="noStrike" kern="0" cap="none" spc="0" normalizeH="0" baseline="0" noProof="0" dirty="0" smtClean="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p:txBody>
        </p:sp>
        <p:sp>
          <p:nvSpPr>
            <p:cNvPr id="53" name="正方形/長方形 3"/>
            <p:cNvSpPr/>
            <p:nvPr/>
          </p:nvSpPr>
          <p:spPr>
            <a:xfrm>
              <a:off x="2952000" y="5040000"/>
              <a:ext cx="540000" cy="720000"/>
            </a:xfrm>
            <a:prstGeom prst="rect">
              <a:avLst/>
            </a:prstGeom>
            <a:solidFill>
              <a:srgbClr val="FFFFFF"/>
            </a:solidFill>
            <a:ln w="28575" cap="flat" cmpd="sng" algn="ctr">
              <a:solidFill>
                <a:srgbClr val="B4B392"/>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800" b="0" i="0" u="none" strike="noStrike" kern="0" cap="none" spc="0" normalizeH="0" baseline="0" noProof="0" dirty="0" smtClean="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rPr>
                <a:t>VM</a:t>
              </a:r>
              <a:endParaRPr kumimoji="0" lang="ja-JP" altLang="en-US" sz="1800" b="0" i="0" u="none" strike="noStrike" kern="0" cap="none" spc="0" normalizeH="0" baseline="0" noProof="0" dirty="0" smtClean="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p:txBody>
        </p:sp>
        <p:sp>
          <p:nvSpPr>
            <p:cNvPr id="54" name="正方形/長方形 4"/>
            <p:cNvSpPr/>
            <p:nvPr/>
          </p:nvSpPr>
          <p:spPr>
            <a:xfrm>
              <a:off x="3564000" y="5040000"/>
              <a:ext cx="540000" cy="720000"/>
            </a:xfrm>
            <a:prstGeom prst="rect">
              <a:avLst/>
            </a:prstGeom>
            <a:solidFill>
              <a:srgbClr val="FFFFFF"/>
            </a:solidFill>
            <a:ln w="28575" cap="flat" cmpd="sng" algn="ctr">
              <a:solidFill>
                <a:srgbClr val="B4B392"/>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800" b="0" i="0" u="none" strike="noStrike" kern="0" cap="none" spc="0" normalizeH="0" baseline="0" noProof="0" dirty="0" smtClean="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rPr>
                <a:t>VM</a:t>
              </a:r>
              <a:endParaRPr kumimoji="0" lang="ja-JP" altLang="en-US" sz="1800" b="0" i="0" u="none" strike="noStrike" kern="0" cap="none" spc="0" normalizeH="0" baseline="0" noProof="0" dirty="0" smtClean="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p:txBody>
        </p:sp>
        <p:sp>
          <p:nvSpPr>
            <p:cNvPr id="55" name="正方形/長方形 5"/>
            <p:cNvSpPr/>
            <p:nvPr/>
          </p:nvSpPr>
          <p:spPr>
            <a:xfrm>
              <a:off x="4176000" y="5040000"/>
              <a:ext cx="540000" cy="720000"/>
            </a:xfrm>
            <a:prstGeom prst="rect">
              <a:avLst/>
            </a:prstGeom>
            <a:solidFill>
              <a:srgbClr val="FFFFFF"/>
            </a:solidFill>
            <a:ln w="28575" cap="flat" cmpd="sng" algn="ctr">
              <a:solidFill>
                <a:srgbClr val="B4B392"/>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800" b="0" i="0" u="none" strike="noStrike" kern="0" cap="none" spc="0" normalizeH="0" baseline="0" noProof="0" dirty="0" smtClean="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rPr>
                <a:t>VM</a:t>
              </a:r>
              <a:endParaRPr kumimoji="0" lang="ja-JP" altLang="en-US" sz="1800" b="0" i="0" u="none" strike="noStrike" kern="0" cap="none" spc="0" normalizeH="0" baseline="0" noProof="0" dirty="0" smtClean="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p:txBody>
        </p:sp>
        <p:sp>
          <p:nvSpPr>
            <p:cNvPr id="56" name="正方形/長方形 6"/>
            <p:cNvSpPr/>
            <p:nvPr/>
          </p:nvSpPr>
          <p:spPr>
            <a:xfrm>
              <a:off x="4788000" y="5040000"/>
              <a:ext cx="540000" cy="720000"/>
            </a:xfrm>
            <a:prstGeom prst="rect">
              <a:avLst/>
            </a:prstGeom>
            <a:solidFill>
              <a:srgbClr val="FFFFFF"/>
            </a:solidFill>
            <a:ln w="28575" cap="flat" cmpd="sng" algn="ctr">
              <a:solidFill>
                <a:srgbClr val="B4B392"/>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800" b="0" i="0" u="none" strike="noStrike" kern="0" cap="none" spc="0" normalizeH="0" baseline="0" noProof="0" dirty="0" smtClean="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rPr>
                <a:t>VM</a:t>
              </a:r>
              <a:endParaRPr kumimoji="0" lang="ja-JP" altLang="en-US" sz="1800" b="0" i="0" u="none" strike="noStrike" kern="0" cap="none" spc="0" normalizeH="0" baseline="0" noProof="0" dirty="0" smtClean="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p:txBody>
        </p:sp>
      </p:grpSp>
      <p:sp>
        <p:nvSpPr>
          <p:cNvPr id="57" name="環状矢印 56"/>
          <p:cNvSpPr/>
          <p:nvPr/>
        </p:nvSpPr>
        <p:spPr>
          <a:xfrm>
            <a:off x="4034876" y="5998854"/>
            <a:ext cx="563562" cy="563562"/>
          </a:xfrm>
          <a:prstGeom prst="circularArrow">
            <a:avLst>
              <a:gd name="adj1" fmla="val 7048"/>
              <a:gd name="adj2" fmla="val 1693935"/>
              <a:gd name="adj3" fmla="val 7593515"/>
              <a:gd name="adj4" fmla="val 10800000"/>
              <a:gd name="adj5" fmla="val 15680"/>
            </a:avLst>
          </a:prstGeom>
          <a:blipFill rotWithShape="1">
            <a:blip r:embed="rId4">
              <a:duotone>
                <a:srgbClr val="D1282E">
                  <a:tint val="96000"/>
                </a:srgbClr>
                <a:srgbClr val="D1282E">
                  <a:shade val="94000"/>
                </a:srgbClr>
              </a:duotone>
            </a:blip>
            <a:tile tx="0" ty="0" sx="100000" sy="100000" flip="none" algn="tl"/>
          </a:blipFill>
          <a:ln w="12700" cap="flat" cmpd="sng" algn="ctr">
            <a:solidFill>
              <a:srgbClr val="526DB0">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latin typeface="Noto Sans CJK JP DemiLight" pitchFamily="34" charset="-128"/>
              <a:ea typeface="Noto Sans CJK JP DemiLight" pitchFamily="34" charset="-128"/>
            </a:endParaRPr>
          </a:p>
        </p:txBody>
      </p:sp>
      <p:sp>
        <p:nvSpPr>
          <p:cNvPr id="58" name="環状矢印 57"/>
          <p:cNvSpPr/>
          <p:nvPr/>
        </p:nvSpPr>
        <p:spPr>
          <a:xfrm>
            <a:off x="4086571" y="4970759"/>
            <a:ext cx="563562" cy="563562"/>
          </a:xfrm>
          <a:prstGeom prst="circularArrow">
            <a:avLst>
              <a:gd name="adj1" fmla="val 7048"/>
              <a:gd name="adj2" fmla="val 1693935"/>
              <a:gd name="adj3" fmla="val 7593515"/>
              <a:gd name="adj4" fmla="val 10800000"/>
              <a:gd name="adj5" fmla="val 15680"/>
            </a:avLst>
          </a:prstGeom>
          <a:blipFill rotWithShape="1">
            <a:blip r:embed="rId4">
              <a:duotone>
                <a:srgbClr val="D1282E">
                  <a:tint val="96000"/>
                </a:srgbClr>
                <a:srgbClr val="D1282E">
                  <a:shade val="94000"/>
                </a:srgbClr>
              </a:duotone>
            </a:blip>
            <a:tile tx="0" ty="0" sx="100000" sy="100000" flip="none" algn="tl"/>
          </a:blipFill>
          <a:ln w="12700" cap="flat" cmpd="sng" algn="ctr">
            <a:solidFill>
              <a:srgbClr val="526DB0">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latin typeface="Noto Sans CJK JP DemiLight" pitchFamily="34" charset="-128"/>
              <a:ea typeface="Noto Sans CJK JP DemiLight" pitchFamily="34" charset="-128"/>
            </a:endParaRPr>
          </a:p>
        </p:txBody>
      </p:sp>
      <p:sp>
        <p:nvSpPr>
          <p:cNvPr id="59" name="環状矢印 58"/>
          <p:cNvSpPr/>
          <p:nvPr/>
        </p:nvSpPr>
        <p:spPr>
          <a:xfrm>
            <a:off x="4739327" y="4970759"/>
            <a:ext cx="563562" cy="563562"/>
          </a:xfrm>
          <a:prstGeom prst="circularArrow">
            <a:avLst>
              <a:gd name="adj1" fmla="val 7048"/>
              <a:gd name="adj2" fmla="val 1693935"/>
              <a:gd name="adj3" fmla="val 7593515"/>
              <a:gd name="adj4" fmla="val 10800000"/>
              <a:gd name="adj5" fmla="val 15680"/>
            </a:avLst>
          </a:prstGeom>
          <a:blipFill rotWithShape="1">
            <a:blip r:embed="rId4">
              <a:duotone>
                <a:srgbClr val="D1282E">
                  <a:tint val="96000"/>
                </a:srgbClr>
                <a:srgbClr val="D1282E">
                  <a:shade val="94000"/>
                </a:srgbClr>
              </a:duotone>
            </a:blip>
            <a:tile tx="0" ty="0" sx="100000" sy="100000" flip="none" algn="tl"/>
          </a:blipFill>
          <a:ln w="12700" cap="flat" cmpd="sng" algn="ctr">
            <a:solidFill>
              <a:srgbClr val="526DB0">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latin typeface="Noto Sans CJK JP DemiLight" pitchFamily="34" charset="-128"/>
              <a:ea typeface="Noto Sans CJK JP DemiLight" pitchFamily="34" charset="-128"/>
            </a:endParaRPr>
          </a:p>
        </p:txBody>
      </p:sp>
      <p:sp>
        <p:nvSpPr>
          <p:cNvPr id="60" name="環状矢印 59"/>
          <p:cNvSpPr/>
          <p:nvPr/>
        </p:nvSpPr>
        <p:spPr>
          <a:xfrm>
            <a:off x="5398861" y="4970759"/>
            <a:ext cx="563562" cy="563562"/>
          </a:xfrm>
          <a:prstGeom prst="circularArrow">
            <a:avLst>
              <a:gd name="adj1" fmla="val 7048"/>
              <a:gd name="adj2" fmla="val 1693935"/>
              <a:gd name="adj3" fmla="val 7593515"/>
              <a:gd name="adj4" fmla="val 10800000"/>
              <a:gd name="adj5" fmla="val 15680"/>
            </a:avLst>
          </a:prstGeom>
          <a:blipFill rotWithShape="1">
            <a:blip r:embed="rId4">
              <a:duotone>
                <a:srgbClr val="D1282E">
                  <a:tint val="96000"/>
                </a:srgbClr>
                <a:srgbClr val="D1282E">
                  <a:shade val="94000"/>
                </a:srgbClr>
              </a:duotone>
            </a:blip>
            <a:tile tx="0" ty="0" sx="100000" sy="100000" flip="none" algn="tl"/>
          </a:blipFill>
          <a:ln w="12700" cap="flat" cmpd="sng" algn="ctr">
            <a:solidFill>
              <a:srgbClr val="526DB0">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latin typeface="Noto Sans CJK JP DemiLight" pitchFamily="34" charset="-128"/>
              <a:ea typeface="Noto Sans CJK JP DemiLight" pitchFamily="34" charset="-128"/>
            </a:endParaRPr>
          </a:p>
        </p:txBody>
      </p:sp>
      <p:sp>
        <p:nvSpPr>
          <p:cNvPr id="61" name="環状矢印 60"/>
          <p:cNvSpPr/>
          <p:nvPr/>
        </p:nvSpPr>
        <p:spPr>
          <a:xfrm>
            <a:off x="6046030" y="4970759"/>
            <a:ext cx="563562" cy="563562"/>
          </a:xfrm>
          <a:prstGeom prst="circularArrow">
            <a:avLst>
              <a:gd name="adj1" fmla="val 7048"/>
              <a:gd name="adj2" fmla="val 1693935"/>
              <a:gd name="adj3" fmla="val 7593515"/>
              <a:gd name="adj4" fmla="val 10800000"/>
              <a:gd name="adj5" fmla="val 15680"/>
            </a:avLst>
          </a:prstGeom>
          <a:blipFill rotWithShape="1">
            <a:blip r:embed="rId4">
              <a:duotone>
                <a:srgbClr val="D1282E">
                  <a:tint val="96000"/>
                </a:srgbClr>
                <a:srgbClr val="D1282E">
                  <a:shade val="94000"/>
                </a:srgbClr>
              </a:duotone>
            </a:blip>
            <a:tile tx="0" ty="0" sx="100000" sy="100000" flip="none" algn="tl"/>
          </a:blipFill>
          <a:ln w="12700" cap="flat" cmpd="sng" algn="ctr">
            <a:solidFill>
              <a:srgbClr val="526DB0">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latin typeface="Noto Sans CJK JP DemiLight" pitchFamily="34" charset="-128"/>
              <a:ea typeface="Noto Sans CJK JP DemiLight" pitchFamily="34" charset="-128"/>
            </a:endParaRPr>
          </a:p>
        </p:txBody>
      </p:sp>
      <p:sp>
        <p:nvSpPr>
          <p:cNvPr id="62" name="環状矢印 61"/>
          <p:cNvSpPr/>
          <p:nvPr/>
        </p:nvSpPr>
        <p:spPr>
          <a:xfrm>
            <a:off x="6685930" y="4970759"/>
            <a:ext cx="563562" cy="563562"/>
          </a:xfrm>
          <a:prstGeom prst="circularArrow">
            <a:avLst>
              <a:gd name="adj1" fmla="val 7048"/>
              <a:gd name="adj2" fmla="val 1693935"/>
              <a:gd name="adj3" fmla="val 7593515"/>
              <a:gd name="adj4" fmla="val 10800000"/>
              <a:gd name="adj5" fmla="val 15680"/>
            </a:avLst>
          </a:prstGeom>
          <a:blipFill rotWithShape="1">
            <a:blip r:embed="rId4">
              <a:duotone>
                <a:srgbClr val="D1282E">
                  <a:tint val="96000"/>
                </a:srgbClr>
                <a:srgbClr val="D1282E">
                  <a:shade val="94000"/>
                </a:srgbClr>
              </a:duotone>
            </a:blip>
            <a:tile tx="0" ty="0" sx="100000" sy="100000" flip="none" algn="tl"/>
          </a:blipFill>
          <a:ln w="12700" cap="flat" cmpd="sng" algn="ctr">
            <a:solidFill>
              <a:srgbClr val="526DB0">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latin typeface="Noto Sans CJK JP DemiLight" pitchFamily="34" charset="-128"/>
              <a:ea typeface="Noto Sans CJK JP DemiLight" pitchFamily="34" charset="-128"/>
            </a:endParaRPr>
          </a:p>
        </p:txBody>
      </p:sp>
      <p:sp>
        <p:nvSpPr>
          <p:cNvPr id="63" name="テキスト ボックス 62"/>
          <p:cNvSpPr txBox="1"/>
          <p:nvPr/>
        </p:nvSpPr>
        <p:spPr>
          <a:xfrm>
            <a:off x="702498" y="6322583"/>
            <a:ext cx="954107" cy="400110"/>
          </a:xfrm>
          <a:prstGeom prst="rect">
            <a:avLst/>
          </a:prstGeom>
          <a:noFill/>
        </p:spPr>
        <p:txBody>
          <a:bodyPr wrap="none" rtlCol="0">
            <a:spAutoFit/>
          </a:bodyPr>
          <a:lstStyle/>
          <a:p>
            <a:r>
              <a:rPr lang="ja-JP" altLang="en-US" sz="2000" dirty="0" smtClean="0">
                <a:solidFill>
                  <a:srgbClr val="000000">
                    <a:lumMod val="75000"/>
                    <a:lumOff val="25000"/>
                  </a:srgbClr>
                </a:solidFill>
                <a:latin typeface="Noto Sans CJK JP DemiLight" pitchFamily="34" charset="-128"/>
                <a:ea typeface="Noto Sans CJK JP DemiLight" pitchFamily="34" charset="-128"/>
              </a:rPr>
              <a:t>ユーザ</a:t>
            </a:r>
            <a:endParaRPr lang="ja-JP" altLang="en-US" sz="2000" dirty="0">
              <a:solidFill>
                <a:srgbClr val="000000">
                  <a:lumMod val="75000"/>
                  <a:lumOff val="25000"/>
                </a:srgbClr>
              </a:solidFill>
              <a:latin typeface="Noto Sans CJK JP DemiLight" pitchFamily="34" charset="-128"/>
              <a:ea typeface="Noto Sans CJK JP DemiLight" pitchFamily="34" charset="-128"/>
            </a:endParaRPr>
          </a:p>
        </p:txBody>
      </p:sp>
      <p:cxnSp>
        <p:nvCxnSpPr>
          <p:cNvPr id="64" name="カギ線コネクタ 63"/>
          <p:cNvCxnSpPr>
            <a:stCxn id="66" idx="0"/>
            <a:endCxn id="52" idx="0"/>
          </p:cNvCxnSpPr>
          <p:nvPr/>
        </p:nvCxnSpPr>
        <p:spPr>
          <a:xfrm rot="5400000" flipH="1" flipV="1">
            <a:off x="3261829" y="4234782"/>
            <a:ext cx="97137" cy="2132655"/>
          </a:xfrm>
          <a:prstGeom prst="bentConnector3">
            <a:avLst>
              <a:gd name="adj1" fmla="val 835430"/>
            </a:avLst>
          </a:prstGeom>
          <a:noFill/>
          <a:ln w="25400" cap="flat" cmpd="sng" algn="ctr">
            <a:solidFill>
              <a:srgbClr val="000000">
                <a:lumMod val="85000"/>
                <a:lumOff val="15000"/>
              </a:srgbClr>
            </a:solidFill>
            <a:prstDash val="solid"/>
            <a:tailEnd type="arrow"/>
          </a:ln>
          <a:effectLst/>
        </p:spPr>
      </p:cxnSp>
      <p:sp>
        <p:nvSpPr>
          <p:cNvPr id="65" name="乗算記号 64"/>
          <p:cNvSpPr/>
          <p:nvPr/>
        </p:nvSpPr>
        <p:spPr>
          <a:xfrm>
            <a:off x="2853197" y="4056359"/>
            <a:ext cx="914400" cy="914400"/>
          </a:xfrm>
          <a:prstGeom prst="mathMultiply">
            <a:avLst/>
          </a:prstGeom>
          <a:solidFill>
            <a:srgbClr val="7A7A7A"/>
          </a:solidFill>
          <a:ln w="28575" cap="flat" cmpd="sng" algn="ctr">
            <a:solidFill>
              <a:srgbClr val="7A7A7A">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FFFFFF"/>
              </a:solidFill>
              <a:effectLst/>
              <a:uLnTx/>
              <a:uFillTx/>
              <a:latin typeface="Noto Sans CJK JP DemiLight" pitchFamily="34" charset="-128"/>
              <a:ea typeface="Noto Sans CJK JP DemiLight" pitchFamily="34" charset="-128"/>
            </a:endParaRPr>
          </a:p>
        </p:txBody>
      </p:sp>
      <p:pic>
        <p:nvPicPr>
          <p:cNvPr id="66" name="Picture 5" descr="C:\Users\hiroki\AppData\Local\Microsoft\Windows\Temporary Internet Files\Content.IE5\N70SJ6PF\MC900428945[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19672" y="5349677"/>
            <a:ext cx="1248796" cy="894192"/>
          </a:xfrm>
          <a:prstGeom prst="rect">
            <a:avLst/>
          </a:prstGeom>
          <a:noFill/>
          <a:extLst>
            <a:ext uri="{909E8E84-426E-40DD-AFC4-6F175D3DCCD1}">
              <a14:hiddenFill xmlns:a14="http://schemas.microsoft.com/office/drawing/2010/main">
                <a:solidFill>
                  <a:srgbClr val="FFFFFF"/>
                </a:solidFill>
              </a14:hiddenFill>
            </a:ext>
          </a:extLst>
        </p:spPr>
      </p:pic>
      <p:pic>
        <p:nvPicPr>
          <p:cNvPr id="67" name="Picture 6" descr="C:\Users\hiroki\AppData\Local\Microsoft\Windows\Temporary Internet Files\Content.IE5\7YB0YD33\MC900431601[1].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9552" y="5156773"/>
            <a:ext cx="1280000" cy="12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3035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heel(4)">
                                      <p:cBhvr>
                                        <p:cTn id="7" dur="500"/>
                                        <p:tgtEl>
                                          <p:spTgt spid="57"/>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58"/>
                                        </p:tgtEl>
                                        <p:attrNameLst>
                                          <p:attrName>style.visibility</p:attrName>
                                        </p:attrNameLst>
                                      </p:cBhvr>
                                      <p:to>
                                        <p:strVal val="visible"/>
                                      </p:to>
                                    </p:set>
                                    <p:animEffect transition="in" filter="wheel(4)">
                                      <p:cBhvr>
                                        <p:cTn id="12" dur="500"/>
                                        <p:tgtEl>
                                          <p:spTgt spid="58"/>
                                        </p:tgtEl>
                                      </p:cBhvr>
                                    </p:animEffect>
                                  </p:childTnLst>
                                </p:cTn>
                              </p:par>
                              <p:par>
                                <p:cTn id="13" presetID="21" presetClass="entr" presetSubtype="4" fill="hold" grpId="0" nodeType="withEffect">
                                  <p:stCondLst>
                                    <p:cond delay="0"/>
                                  </p:stCondLst>
                                  <p:childTnLst>
                                    <p:set>
                                      <p:cBhvr>
                                        <p:cTn id="14" dur="1" fill="hold">
                                          <p:stCondLst>
                                            <p:cond delay="0"/>
                                          </p:stCondLst>
                                        </p:cTn>
                                        <p:tgtEl>
                                          <p:spTgt spid="59"/>
                                        </p:tgtEl>
                                        <p:attrNameLst>
                                          <p:attrName>style.visibility</p:attrName>
                                        </p:attrNameLst>
                                      </p:cBhvr>
                                      <p:to>
                                        <p:strVal val="visible"/>
                                      </p:to>
                                    </p:set>
                                    <p:animEffect transition="in" filter="wheel(4)">
                                      <p:cBhvr>
                                        <p:cTn id="15" dur="500"/>
                                        <p:tgtEl>
                                          <p:spTgt spid="59"/>
                                        </p:tgtEl>
                                      </p:cBhvr>
                                    </p:animEffect>
                                  </p:childTnLst>
                                </p:cTn>
                              </p:par>
                              <p:par>
                                <p:cTn id="16" presetID="21" presetClass="entr" presetSubtype="4" fill="hold" grpId="0" nodeType="withEffect">
                                  <p:stCondLst>
                                    <p:cond delay="0"/>
                                  </p:stCondLst>
                                  <p:childTnLst>
                                    <p:set>
                                      <p:cBhvr>
                                        <p:cTn id="17" dur="1" fill="hold">
                                          <p:stCondLst>
                                            <p:cond delay="0"/>
                                          </p:stCondLst>
                                        </p:cTn>
                                        <p:tgtEl>
                                          <p:spTgt spid="60"/>
                                        </p:tgtEl>
                                        <p:attrNameLst>
                                          <p:attrName>style.visibility</p:attrName>
                                        </p:attrNameLst>
                                      </p:cBhvr>
                                      <p:to>
                                        <p:strVal val="visible"/>
                                      </p:to>
                                    </p:set>
                                    <p:animEffect transition="in" filter="wheel(4)">
                                      <p:cBhvr>
                                        <p:cTn id="18" dur="500"/>
                                        <p:tgtEl>
                                          <p:spTgt spid="60"/>
                                        </p:tgtEl>
                                      </p:cBhvr>
                                    </p:animEffect>
                                  </p:childTnLst>
                                </p:cTn>
                              </p:par>
                              <p:par>
                                <p:cTn id="19" presetID="21" presetClass="entr" presetSubtype="4" fill="hold" grpId="0" nodeType="withEffect">
                                  <p:stCondLst>
                                    <p:cond delay="0"/>
                                  </p:stCondLst>
                                  <p:childTnLst>
                                    <p:set>
                                      <p:cBhvr>
                                        <p:cTn id="20" dur="1" fill="hold">
                                          <p:stCondLst>
                                            <p:cond delay="0"/>
                                          </p:stCondLst>
                                        </p:cTn>
                                        <p:tgtEl>
                                          <p:spTgt spid="61"/>
                                        </p:tgtEl>
                                        <p:attrNameLst>
                                          <p:attrName>style.visibility</p:attrName>
                                        </p:attrNameLst>
                                      </p:cBhvr>
                                      <p:to>
                                        <p:strVal val="visible"/>
                                      </p:to>
                                    </p:set>
                                    <p:animEffect transition="in" filter="wheel(4)">
                                      <p:cBhvr>
                                        <p:cTn id="21" dur="500"/>
                                        <p:tgtEl>
                                          <p:spTgt spid="61"/>
                                        </p:tgtEl>
                                      </p:cBhvr>
                                    </p:animEffect>
                                  </p:childTnLst>
                                </p:cTn>
                              </p:par>
                              <p:par>
                                <p:cTn id="22" presetID="21" presetClass="entr" presetSubtype="4" fill="hold" grpId="0" nodeType="withEffect">
                                  <p:stCondLst>
                                    <p:cond delay="0"/>
                                  </p:stCondLst>
                                  <p:childTnLst>
                                    <p:set>
                                      <p:cBhvr>
                                        <p:cTn id="23" dur="1" fill="hold">
                                          <p:stCondLst>
                                            <p:cond delay="0"/>
                                          </p:stCondLst>
                                        </p:cTn>
                                        <p:tgtEl>
                                          <p:spTgt spid="62"/>
                                        </p:tgtEl>
                                        <p:attrNameLst>
                                          <p:attrName>style.visibility</p:attrName>
                                        </p:attrNameLst>
                                      </p:cBhvr>
                                      <p:to>
                                        <p:strVal val="visible"/>
                                      </p:to>
                                    </p:set>
                                    <p:animEffect transition="in" filter="wheel(4)">
                                      <p:cBhvr>
                                        <p:cTn id="24" dur="500"/>
                                        <p:tgtEl>
                                          <p:spTgt spid="62"/>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65"/>
                                        </p:tgtEl>
                                        <p:attrNameLst>
                                          <p:attrName>style.visibility</p:attrName>
                                        </p:attrNameLst>
                                      </p:cBhvr>
                                      <p:to>
                                        <p:strVal val="visible"/>
                                      </p:to>
                                    </p:set>
                                    <p:animEffect transition="in" filter="fade">
                                      <p:cBhvr>
                                        <p:cTn id="29" dur="5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animBg="1"/>
      <p:bldP spid="58" grpId="0" animBg="1"/>
      <p:bldP spid="59" grpId="0" animBg="1"/>
      <p:bldP spid="60" grpId="0" animBg="1"/>
      <p:bldP spid="61" grpId="0" animBg="1"/>
      <p:bldP spid="62" grpId="0" animBg="1"/>
      <p:bldP spid="65" grpId="0" animBg="1"/>
    </p:bld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1" name="正方形/長方形 30"/>
          <p:cNvSpPr/>
          <p:nvPr/>
        </p:nvSpPr>
        <p:spPr>
          <a:xfrm>
            <a:off x="1359176" y="5470647"/>
            <a:ext cx="6084000" cy="360000"/>
          </a:xfrm>
          <a:prstGeom prst="rect">
            <a:avLst/>
          </a:prstGeom>
          <a:solidFill>
            <a:schemeClr val="tx1">
              <a:lumMod val="85000"/>
              <a:lumOff val="15000"/>
            </a:schemeClr>
          </a:solidFill>
        </p:spPr>
        <p:style>
          <a:lnRef idx="0">
            <a:schemeClr val="dk1"/>
          </a:lnRef>
          <a:fillRef idx="3">
            <a:schemeClr val="dk1"/>
          </a:fillRef>
          <a:effectRef idx="3">
            <a:schemeClr val="dk1"/>
          </a:effectRef>
          <a:fontRef idx="minor">
            <a:schemeClr val="lt1"/>
          </a:fontRef>
        </p:style>
        <p:txBody>
          <a:bodyPr rtlCol="0" anchor="ctr"/>
          <a:lstStyle/>
          <a:p>
            <a:pPr algn="ctr"/>
            <a:r>
              <a:rPr kumimoji="1" lang="ja-JP" altLang="en-US" dirty="0" smtClean="0">
                <a:latin typeface="Noto Sans CJK JP DemiLight" pitchFamily="34" charset="-128"/>
                <a:ea typeface="Noto Sans CJK JP DemiLight" pitchFamily="34" charset="-128"/>
              </a:rPr>
              <a:t>ホスト・ハイパーバイザ</a:t>
            </a:r>
            <a:endParaRPr kumimoji="1" lang="ja-JP" altLang="en-US" dirty="0">
              <a:latin typeface="Noto Sans CJK JP DemiLight" pitchFamily="34" charset="-128"/>
              <a:ea typeface="Noto Sans CJK JP DemiLight" pitchFamily="34" charset="-128"/>
            </a:endParaRPr>
          </a:p>
        </p:txBody>
      </p:sp>
      <p:sp>
        <p:nvSpPr>
          <p:cNvPr id="37" name="テキスト ボックス 36"/>
          <p:cNvSpPr txBox="1"/>
          <p:nvPr/>
        </p:nvSpPr>
        <p:spPr>
          <a:xfrm>
            <a:off x="116688" y="2671615"/>
            <a:ext cx="889987" cy="646331"/>
          </a:xfrm>
          <a:prstGeom prst="rect">
            <a:avLst/>
          </a:prstGeom>
          <a:noFill/>
          <a:ln>
            <a:noFill/>
            <a:prstDash val="sysDot"/>
          </a:ln>
        </p:spPr>
        <p:txBody>
          <a:bodyPr wrap="none" rtlCol="0">
            <a:spAutoFit/>
          </a:bodyPr>
          <a:lstStyle/>
          <a:p>
            <a:pPr algn="ctr"/>
            <a:r>
              <a:rPr kumimoji="1" lang="ja-JP" altLang="en-US" dirty="0" smtClean="0">
                <a:latin typeface="Noto Sans CJK JP Regular" pitchFamily="34" charset="-128"/>
                <a:ea typeface="Noto Sans CJK JP Regular" pitchFamily="34" charset="-128"/>
              </a:rPr>
              <a:t>ホスト</a:t>
            </a:r>
            <a:endParaRPr kumimoji="1" lang="en-US" altLang="ja-JP" dirty="0" smtClean="0">
              <a:latin typeface="Noto Sans CJK JP Regular" pitchFamily="34" charset="-128"/>
              <a:ea typeface="Noto Sans CJK JP Regular" pitchFamily="34" charset="-128"/>
            </a:endParaRPr>
          </a:p>
          <a:p>
            <a:pPr algn="ctr"/>
            <a:r>
              <a:rPr kumimoji="1" lang="en-US" altLang="ja-JP" dirty="0" smtClean="0">
                <a:latin typeface="Noto Sans CJK JP Regular" pitchFamily="34" charset="-128"/>
                <a:ea typeface="Noto Sans CJK JP Regular" pitchFamily="34" charset="-128"/>
              </a:rPr>
              <a:t>VM1</a:t>
            </a:r>
            <a:endParaRPr kumimoji="1" lang="ja-JP" altLang="en-US" dirty="0" smtClean="0">
              <a:latin typeface="Noto Sans CJK JP Regular" pitchFamily="34" charset="-128"/>
              <a:ea typeface="Noto Sans CJK JP Regular" pitchFamily="34" charset="-128"/>
            </a:endParaRPr>
          </a:p>
        </p:txBody>
      </p:sp>
      <p:sp>
        <p:nvSpPr>
          <p:cNvPr id="45" name="テキスト ボックス 44"/>
          <p:cNvSpPr txBox="1"/>
          <p:nvPr/>
        </p:nvSpPr>
        <p:spPr>
          <a:xfrm>
            <a:off x="3715346" y="6480000"/>
            <a:ext cx="1569660" cy="369332"/>
          </a:xfrm>
          <a:prstGeom prst="rect">
            <a:avLst/>
          </a:prstGeom>
          <a:noFill/>
          <a:ln>
            <a:noFill/>
            <a:prstDash val="sysDot"/>
          </a:ln>
        </p:spPr>
        <p:txBody>
          <a:bodyPr wrap="none" rtlCol="0">
            <a:spAutoFit/>
          </a:bodyPr>
          <a:lstStyle/>
          <a:p>
            <a:r>
              <a:rPr kumimoji="1" lang="ja-JP" altLang="en-US" dirty="0" smtClean="0">
                <a:latin typeface="Noto Sans CJK JP Regular" pitchFamily="34" charset="-128"/>
                <a:ea typeface="Noto Sans CJK JP Regular" pitchFamily="34" charset="-128"/>
              </a:rPr>
              <a:t>メモリコピー</a:t>
            </a:r>
          </a:p>
        </p:txBody>
      </p:sp>
      <p:grpSp>
        <p:nvGrpSpPr>
          <p:cNvPr id="2" name="グループ化 1"/>
          <p:cNvGrpSpPr/>
          <p:nvPr/>
        </p:nvGrpSpPr>
        <p:grpSpPr>
          <a:xfrm>
            <a:off x="980784" y="2599607"/>
            <a:ext cx="3438392" cy="1872208"/>
            <a:chOff x="1448828" y="2272424"/>
            <a:chExt cx="3438392" cy="1872208"/>
          </a:xfrm>
        </p:grpSpPr>
        <p:sp>
          <p:nvSpPr>
            <p:cNvPr id="26" name="正方形/長方形 25"/>
            <p:cNvSpPr/>
            <p:nvPr/>
          </p:nvSpPr>
          <p:spPr>
            <a:xfrm>
              <a:off x="1448828" y="2272424"/>
              <a:ext cx="3438392" cy="1872208"/>
            </a:xfrm>
            <a:prstGeom prst="rect">
              <a:avLst/>
            </a:prstGeom>
            <a:solidFill>
              <a:srgbClr val="FF937C">
                <a:alpha val="10000"/>
              </a:srgbClr>
            </a:solidFill>
            <a:ln>
              <a:solidFill>
                <a:srgbClr val="BE4B48"/>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27" name="正方形/長方形 26"/>
            <p:cNvSpPr/>
            <p:nvPr/>
          </p:nvSpPr>
          <p:spPr>
            <a:xfrm>
              <a:off x="2672964" y="2416440"/>
              <a:ext cx="1206096" cy="5760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latin typeface="Noto Sans CJK JP DemiLight" pitchFamily="34" charset="-128"/>
                  <a:ea typeface="Noto Sans CJK JP DemiLight" pitchFamily="34" charset="-128"/>
                </a:rPr>
                <a:t>コピー元</a:t>
              </a:r>
              <a:endParaRPr kumimoji="1" lang="en-US" altLang="ja-JP" dirty="0" smtClean="0">
                <a:latin typeface="Noto Sans CJK JP DemiLight" pitchFamily="34" charset="-128"/>
                <a:ea typeface="Noto Sans CJK JP DemiLight" pitchFamily="34" charset="-128"/>
              </a:endParaRPr>
            </a:p>
            <a:p>
              <a:pPr algn="ctr"/>
              <a:r>
                <a:rPr lang="ja-JP" altLang="en-US" dirty="0" smtClean="0">
                  <a:latin typeface="Noto Sans CJK JP DemiLight" pitchFamily="34" charset="-128"/>
                  <a:ea typeface="Noto Sans CJK JP DemiLight" pitchFamily="34" charset="-128"/>
                </a:rPr>
                <a:t>ゲスト</a:t>
              </a:r>
              <a:r>
                <a:rPr kumimoji="1" lang="en-US" altLang="ja-JP" dirty="0" smtClean="0">
                  <a:latin typeface="Noto Sans CJK JP DemiLight" pitchFamily="34" charset="-128"/>
                  <a:ea typeface="Noto Sans CJK JP DemiLight" pitchFamily="34" charset="-128"/>
                </a:rPr>
                <a:t>VM</a:t>
              </a:r>
              <a:endParaRPr kumimoji="1" lang="ja-JP" altLang="en-US" dirty="0">
                <a:latin typeface="Noto Sans CJK JP DemiLight" pitchFamily="34" charset="-128"/>
                <a:ea typeface="Noto Sans CJK JP DemiLight" pitchFamily="34" charset="-128"/>
              </a:endParaRPr>
            </a:p>
          </p:txBody>
        </p:sp>
        <p:sp>
          <p:nvSpPr>
            <p:cNvPr id="40" name="正方形/長方形 39"/>
            <p:cNvSpPr/>
            <p:nvPr/>
          </p:nvSpPr>
          <p:spPr>
            <a:xfrm>
              <a:off x="1970924" y="3739464"/>
              <a:ext cx="2772296" cy="324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latin typeface="Noto Sans CJK JP DemiLight" pitchFamily="34" charset="-128"/>
                  <a:ea typeface="Noto Sans CJK JP DemiLight" pitchFamily="34" charset="-128"/>
                </a:rPr>
                <a:t>ゲスト・ハイパーバイザ</a:t>
              </a:r>
              <a:endParaRPr kumimoji="1" lang="ja-JP" altLang="en-US" dirty="0">
                <a:latin typeface="Noto Sans CJK JP DemiLight" pitchFamily="34" charset="-128"/>
                <a:ea typeface="Noto Sans CJK JP DemiLight" pitchFamily="34" charset="-128"/>
              </a:endParaRPr>
            </a:p>
          </p:txBody>
        </p:sp>
        <p:sp>
          <p:nvSpPr>
            <p:cNvPr id="46" name="正方形/長方形 45"/>
            <p:cNvSpPr/>
            <p:nvPr/>
          </p:nvSpPr>
          <p:spPr>
            <a:xfrm>
              <a:off x="2888988" y="3208528"/>
              <a:ext cx="288032" cy="28803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3177020" y="3208528"/>
              <a:ext cx="288032" cy="28803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8" name="正方形/長方形 47"/>
            <p:cNvSpPr/>
            <p:nvPr/>
          </p:nvSpPr>
          <p:spPr>
            <a:xfrm>
              <a:off x="3465052" y="3208528"/>
              <a:ext cx="288032" cy="28803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49" name="正方形/長方形 48"/>
          <p:cNvSpPr/>
          <p:nvPr/>
        </p:nvSpPr>
        <p:spPr>
          <a:xfrm>
            <a:off x="1556848" y="4759847"/>
            <a:ext cx="288032" cy="28803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0" name="正方形/長方形 49"/>
          <p:cNvSpPr/>
          <p:nvPr/>
        </p:nvSpPr>
        <p:spPr>
          <a:xfrm>
            <a:off x="1844880" y="4759847"/>
            <a:ext cx="288032" cy="288032"/>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1" name="正方形/長方形 50"/>
          <p:cNvSpPr/>
          <p:nvPr/>
        </p:nvSpPr>
        <p:spPr>
          <a:xfrm>
            <a:off x="2132912" y="4759847"/>
            <a:ext cx="288032" cy="288032"/>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2" name="正方形/長方形 51"/>
          <p:cNvSpPr/>
          <p:nvPr/>
        </p:nvSpPr>
        <p:spPr>
          <a:xfrm>
            <a:off x="2420944" y="4759847"/>
            <a:ext cx="288032" cy="28803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3" name="正方形/長方形 52"/>
          <p:cNvSpPr/>
          <p:nvPr/>
        </p:nvSpPr>
        <p:spPr>
          <a:xfrm>
            <a:off x="2708976" y="4759847"/>
            <a:ext cx="288032" cy="288032"/>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4" name="正方形/長方形 53"/>
          <p:cNvSpPr/>
          <p:nvPr/>
        </p:nvSpPr>
        <p:spPr>
          <a:xfrm>
            <a:off x="2997008" y="4759847"/>
            <a:ext cx="288032" cy="28803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5" name="正方形/長方形 54"/>
          <p:cNvSpPr/>
          <p:nvPr/>
        </p:nvSpPr>
        <p:spPr>
          <a:xfrm>
            <a:off x="3285040" y="4759847"/>
            <a:ext cx="288032" cy="288032"/>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6" name="正方形/長方形 55"/>
          <p:cNvSpPr/>
          <p:nvPr/>
        </p:nvSpPr>
        <p:spPr>
          <a:xfrm>
            <a:off x="3573072" y="4759847"/>
            <a:ext cx="288032" cy="288032"/>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7" name="正方形/長方形 56"/>
          <p:cNvSpPr/>
          <p:nvPr/>
        </p:nvSpPr>
        <p:spPr>
          <a:xfrm>
            <a:off x="3861104" y="4759847"/>
            <a:ext cx="288032" cy="288032"/>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nvGrpSpPr>
          <p:cNvPr id="5" name="グループ化 4"/>
          <p:cNvGrpSpPr/>
          <p:nvPr/>
        </p:nvGrpSpPr>
        <p:grpSpPr>
          <a:xfrm>
            <a:off x="1880916" y="5979183"/>
            <a:ext cx="5184576" cy="294382"/>
            <a:chOff x="2348960" y="5780962"/>
            <a:chExt cx="5184576" cy="294382"/>
          </a:xfrm>
        </p:grpSpPr>
        <p:sp>
          <p:nvSpPr>
            <p:cNvPr id="58" name="正方形/長方形 57"/>
            <p:cNvSpPr/>
            <p:nvPr/>
          </p:nvSpPr>
          <p:spPr>
            <a:xfrm>
              <a:off x="2348960" y="5780962"/>
              <a:ext cx="288032" cy="28803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9" name="正方形/長方形 58"/>
            <p:cNvSpPr/>
            <p:nvPr/>
          </p:nvSpPr>
          <p:spPr>
            <a:xfrm>
              <a:off x="2636992" y="5780962"/>
              <a:ext cx="288032" cy="288032"/>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0" name="正方形/長方形 59"/>
            <p:cNvSpPr/>
            <p:nvPr/>
          </p:nvSpPr>
          <p:spPr>
            <a:xfrm>
              <a:off x="2925024" y="5780962"/>
              <a:ext cx="288032" cy="288032"/>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1" name="正方形/長方形 60"/>
            <p:cNvSpPr/>
            <p:nvPr/>
          </p:nvSpPr>
          <p:spPr>
            <a:xfrm>
              <a:off x="3213056" y="5780962"/>
              <a:ext cx="288032" cy="28803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2" name="正方形/長方形 61"/>
            <p:cNvSpPr/>
            <p:nvPr/>
          </p:nvSpPr>
          <p:spPr>
            <a:xfrm>
              <a:off x="3501088" y="5780962"/>
              <a:ext cx="288032" cy="288032"/>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3" name="正方形/長方形 62"/>
            <p:cNvSpPr/>
            <p:nvPr/>
          </p:nvSpPr>
          <p:spPr>
            <a:xfrm>
              <a:off x="3789120" y="5780962"/>
              <a:ext cx="288032" cy="28803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4" name="正方形/長方形 63"/>
            <p:cNvSpPr/>
            <p:nvPr/>
          </p:nvSpPr>
          <p:spPr>
            <a:xfrm>
              <a:off x="4077152" y="5780962"/>
              <a:ext cx="288032" cy="288032"/>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5" name="正方形/長方形 64"/>
            <p:cNvSpPr/>
            <p:nvPr/>
          </p:nvSpPr>
          <p:spPr>
            <a:xfrm>
              <a:off x="4365184" y="5780962"/>
              <a:ext cx="288032" cy="288032"/>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6" name="正方形/長方形 65"/>
            <p:cNvSpPr/>
            <p:nvPr/>
          </p:nvSpPr>
          <p:spPr>
            <a:xfrm>
              <a:off x="4653216" y="5780962"/>
              <a:ext cx="288032" cy="288032"/>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7" name="正方形/長方形 66"/>
            <p:cNvSpPr/>
            <p:nvPr/>
          </p:nvSpPr>
          <p:spPr>
            <a:xfrm>
              <a:off x="4941248" y="5780962"/>
              <a:ext cx="288032" cy="288032"/>
            </a:xfrm>
            <a:prstGeom prst="rect">
              <a:avLst/>
            </a:prstGeom>
            <a:solidFill>
              <a:srgbClr val="F9B67F"/>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8" name="正方形/長方形 67"/>
            <p:cNvSpPr/>
            <p:nvPr/>
          </p:nvSpPr>
          <p:spPr>
            <a:xfrm>
              <a:off x="5229280" y="5780962"/>
              <a:ext cx="288032" cy="288032"/>
            </a:xfrm>
            <a:prstGeom prst="rect">
              <a:avLst/>
            </a:prstGeom>
            <a:solidFill>
              <a:schemeClr val="bg1"/>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9" name="正方形/長方形 68"/>
            <p:cNvSpPr/>
            <p:nvPr/>
          </p:nvSpPr>
          <p:spPr>
            <a:xfrm>
              <a:off x="5517312" y="5780962"/>
              <a:ext cx="288032" cy="288032"/>
            </a:xfrm>
            <a:prstGeom prst="rect">
              <a:avLst/>
            </a:prstGeom>
            <a:solidFill>
              <a:schemeClr val="bg1"/>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0" name="正方形/長方形 69"/>
            <p:cNvSpPr/>
            <p:nvPr/>
          </p:nvSpPr>
          <p:spPr>
            <a:xfrm>
              <a:off x="5805344" y="5780962"/>
              <a:ext cx="288032" cy="288032"/>
            </a:xfrm>
            <a:prstGeom prst="rect">
              <a:avLst/>
            </a:prstGeom>
            <a:ln/>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71" name="正方形/長方形 70"/>
            <p:cNvSpPr/>
            <p:nvPr/>
          </p:nvSpPr>
          <p:spPr>
            <a:xfrm>
              <a:off x="6093376" y="5780962"/>
              <a:ext cx="288032" cy="288032"/>
            </a:xfrm>
            <a:prstGeom prst="rect">
              <a:avLst/>
            </a:prstGeom>
            <a:solidFill>
              <a:schemeClr val="bg1"/>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2" name="正方形/長方形 71"/>
            <p:cNvSpPr/>
            <p:nvPr/>
          </p:nvSpPr>
          <p:spPr>
            <a:xfrm>
              <a:off x="6381408" y="5780962"/>
              <a:ext cx="288032" cy="288032"/>
            </a:xfrm>
            <a:prstGeom prst="rect">
              <a:avLst/>
            </a:prstGeom>
            <a:ln/>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73" name="正方形/長方形 72"/>
            <p:cNvSpPr/>
            <p:nvPr/>
          </p:nvSpPr>
          <p:spPr>
            <a:xfrm>
              <a:off x="6669440" y="5780962"/>
              <a:ext cx="288032" cy="288032"/>
            </a:xfrm>
            <a:prstGeom prst="rect">
              <a:avLst/>
            </a:prstGeom>
            <a:solidFill>
              <a:schemeClr val="bg1"/>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4" name="正方形/長方形 73"/>
            <p:cNvSpPr/>
            <p:nvPr/>
          </p:nvSpPr>
          <p:spPr>
            <a:xfrm>
              <a:off x="6957472" y="5780962"/>
              <a:ext cx="288032" cy="288032"/>
            </a:xfrm>
            <a:prstGeom prst="rect">
              <a:avLst/>
            </a:prstGeom>
            <a:solidFill>
              <a:schemeClr val="bg1"/>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5" name="正方形/長方形 74"/>
            <p:cNvSpPr/>
            <p:nvPr/>
          </p:nvSpPr>
          <p:spPr>
            <a:xfrm>
              <a:off x="7245504" y="5780962"/>
              <a:ext cx="288032" cy="288032"/>
            </a:xfrm>
            <a:prstGeom prst="rect">
              <a:avLst/>
            </a:prstGeom>
            <a:solidFill>
              <a:schemeClr val="bg1"/>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76" name="カギ線コネクタ 75"/>
            <p:cNvCxnSpPr>
              <a:stCxn id="63" idx="2"/>
              <a:endCxn id="72" idx="2"/>
            </p:cNvCxnSpPr>
            <p:nvPr/>
          </p:nvCxnSpPr>
          <p:spPr>
            <a:xfrm rot="16200000" flipH="1">
              <a:off x="5229280" y="4772850"/>
              <a:ext cx="12700" cy="2592288"/>
            </a:xfrm>
            <a:prstGeom prst="bentConnector3">
              <a:avLst>
                <a:gd name="adj1" fmla="val 1800000"/>
              </a:avLst>
            </a:prstGeom>
            <a:ln w="38100">
              <a:tailEnd type="arrow"/>
            </a:ln>
          </p:spPr>
          <p:style>
            <a:lnRef idx="2">
              <a:schemeClr val="accent1"/>
            </a:lnRef>
            <a:fillRef idx="0">
              <a:schemeClr val="accent1"/>
            </a:fillRef>
            <a:effectRef idx="1">
              <a:schemeClr val="accent1"/>
            </a:effectRef>
            <a:fontRef idx="minor">
              <a:schemeClr val="tx1"/>
            </a:fontRef>
          </p:style>
        </p:cxnSp>
      </p:grpSp>
      <p:sp>
        <p:nvSpPr>
          <p:cNvPr id="77" name="フリーフォーム 76"/>
          <p:cNvSpPr/>
          <p:nvPr/>
        </p:nvSpPr>
        <p:spPr>
          <a:xfrm>
            <a:off x="3376179" y="260648"/>
            <a:ext cx="393786" cy="1369785"/>
          </a:xfrm>
          <a:custGeom>
            <a:avLst/>
            <a:gdLst>
              <a:gd name="connsiteX0" fmla="*/ 393786 w 393786"/>
              <a:gd name="connsiteY0" fmla="*/ 0 h 1369785"/>
              <a:gd name="connsiteX1" fmla="*/ 3715 w 393786"/>
              <a:gd name="connsiteY1" fmla="*/ 698500 h 1369785"/>
              <a:gd name="connsiteX2" fmla="*/ 230500 w 393786"/>
              <a:gd name="connsiteY2" fmla="*/ 1369785 h 1369785"/>
            </a:gdLst>
            <a:ahLst/>
            <a:cxnLst>
              <a:cxn ang="0">
                <a:pos x="connsiteX0" y="connsiteY0"/>
              </a:cxn>
              <a:cxn ang="0">
                <a:pos x="connsiteX1" y="connsiteY1"/>
              </a:cxn>
              <a:cxn ang="0">
                <a:pos x="connsiteX2" y="connsiteY2"/>
              </a:cxn>
            </a:cxnLst>
            <a:rect l="l" t="t" r="r" b="b"/>
            <a:pathLst>
              <a:path w="393786" h="1369785">
                <a:moveTo>
                  <a:pt x="393786" y="0"/>
                </a:moveTo>
                <a:cubicBezTo>
                  <a:pt x="212357" y="235101"/>
                  <a:pt x="30929" y="470203"/>
                  <a:pt x="3715" y="698500"/>
                </a:cubicBezTo>
                <a:cubicBezTo>
                  <a:pt x="-23499" y="926797"/>
                  <a:pt x="103500" y="1148291"/>
                  <a:pt x="230500" y="1369785"/>
                </a:cubicBezTo>
              </a:path>
            </a:pathLst>
          </a:custGeom>
          <a:ln w="38100">
            <a:headEnd type="none"/>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78" name="テキスト ボックス 77"/>
          <p:cNvSpPr txBox="1"/>
          <p:nvPr/>
        </p:nvSpPr>
        <p:spPr>
          <a:xfrm>
            <a:off x="1052792" y="3319687"/>
            <a:ext cx="1338828" cy="646331"/>
          </a:xfrm>
          <a:prstGeom prst="rect">
            <a:avLst/>
          </a:prstGeom>
          <a:noFill/>
          <a:ln>
            <a:noFill/>
            <a:prstDash val="sysDot"/>
          </a:ln>
        </p:spPr>
        <p:txBody>
          <a:bodyPr wrap="none" rtlCol="0">
            <a:spAutoFit/>
          </a:bodyPr>
          <a:lstStyle/>
          <a:p>
            <a:r>
              <a:rPr kumimoji="1" lang="ja-JP" altLang="en-US" dirty="0" smtClean="0">
                <a:latin typeface="Noto Sans CJK JP Regular" pitchFamily="34" charset="-128"/>
                <a:ea typeface="Noto Sans CJK JP Regular" pitchFamily="34" charset="-128"/>
              </a:rPr>
              <a:t>ゲスト物理</a:t>
            </a:r>
            <a:endParaRPr kumimoji="1" lang="en-US" altLang="ja-JP" dirty="0" smtClean="0">
              <a:latin typeface="Noto Sans CJK JP Regular" pitchFamily="34" charset="-128"/>
              <a:ea typeface="Noto Sans CJK JP Regular" pitchFamily="34" charset="-128"/>
            </a:endParaRPr>
          </a:p>
          <a:p>
            <a:r>
              <a:rPr lang="ja-JP" altLang="en-US" dirty="0" smtClean="0">
                <a:latin typeface="Noto Sans CJK JP Regular" pitchFamily="34" charset="-128"/>
                <a:ea typeface="Noto Sans CJK JP Regular" pitchFamily="34" charset="-128"/>
              </a:rPr>
              <a:t>メモリ</a:t>
            </a:r>
            <a:endParaRPr kumimoji="1" lang="ja-JP" altLang="en-US" dirty="0" smtClean="0">
              <a:latin typeface="Noto Sans CJK JP Regular" pitchFamily="34" charset="-128"/>
              <a:ea typeface="Noto Sans CJK JP Regular" pitchFamily="34" charset="-128"/>
            </a:endParaRPr>
          </a:p>
        </p:txBody>
      </p:sp>
      <p:sp>
        <p:nvSpPr>
          <p:cNvPr id="79" name="テキスト ボックス 78"/>
          <p:cNvSpPr txBox="1"/>
          <p:nvPr/>
        </p:nvSpPr>
        <p:spPr>
          <a:xfrm>
            <a:off x="188696" y="4543823"/>
            <a:ext cx="1338828" cy="646331"/>
          </a:xfrm>
          <a:prstGeom prst="rect">
            <a:avLst/>
          </a:prstGeom>
          <a:noFill/>
          <a:ln>
            <a:noFill/>
            <a:prstDash val="sysDot"/>
          </a:ln>
        </p:spPr>
        <p:txBody>
          <a:bodyPr wrap="none" rtlCol="0">
            <a:spAutoFit/>
          </a:bodyPr>
          <a:lstStyle/>
          <a:p>
            <a:r>
              <a:rPr kumimoji="1" lang="ja-JP" altLang="en-US" dirty="0" smtClean="0">
                <a:latin typeface="Noto Sans CJK JP Regular" pitchFamily="34" charset="-128"/>
                <a:ea typeface="Noto Sans CJK JP Regular" pitchFamily="34" charset="-128"/>
              </a:rPr>
              <a:t>ホスト物理</a:t>
            </a:r>
            <a:endParaRPr kumimoji="1" lang="en-US" altLang="ja-JP" dirty="0" smtClean="0">
              <a:latin typeface="Noto Sans CJK JP Regular" pitchFamily="34" charset="-128"/>
              <a:ea typeface="Noto Sans CJK JP Regular" pitchFamily="34" charset="-128"/>
            </a:endParaRPr>
          </a:p>
          <a:p>
            <a:r>
              <a:rPr lang="ja-JP" altLang="en-US" dirty="0" smtClean="0">
                <a:latin typeface="Noto Sans CJK JP Regular" pitchFamily="34" charset="-128"/>
                <a:ea typeface="Noto Sans CJK JP Regular" pitchFamily="34" charset="-128"/>
              </a:rPr>
              <a:t>メモリ</a:t>
            </a:r>
            <a:endParaRPr kumimoji="1" lang="ja-JP" altLang="en-US" dirty="0" smtClean="0">
              <a:latin typeface="Noto Sans CJK JP Regular" pitchFamily="34" charset="-128"/>
              <a:ea typeface="Noto Sans CJK JP Regular" pitchFamily="34" charset="-128"/>
            </a:endParaRPr>
          </a:p>
        </p:txBody>
      </p:sp>
      <p:grpSp>
        <p:nvGrpSpPr>
          <p:cNvPr id="80" name="グループ化 79"/>
          <p:cNvGrpSpPr/>
          <p:nvPr/>
        </p:nvGrpSpPr>
        <p:grpSpPr>
          <a:xfrm>
            <a:off x="4725200" y="2599607"/>
            <a:ext cx="3438392" cy="1872208"/>
            <a:chOff x="1448828" y="2272424"/>
            <a:chExt cx="3438392" cy="1872208"/>
          </a:xfrm>
        </p:grpSpPr>
        <p:sp>
          <p:nvSpPr>
            <p:cNvPr id="81" name="正方形/長方形 80"/>
            <p:cNvSpPr/>
            <p:nvPr/>
          </p:nvSpPr>
          <p:spPr>
            <a:xfrm>
              <a:off x="1448828" y="2272424"/>
              <a:ext cx="3438392" cy="1872208"/>
            </a:xfrm>
            <a:prstGeom prst="rect">
              <a:avLst/>
            </a:prstGeom>
            <a:solidFill>
              <a:srgbClr val="8FDEA0">
                <a:alpha val="10000"/>
              </a:srgbClr>
            </a:solidFill>
            <a:ln>
              <a:solidFill>
                <a:schemeClr val="accent3"/>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82" name="正方形/長方形 81"/>
            <p:cNvSpPr/>
            <p:nvPr/>
          </p:nvSpPr>
          <p:spPr>
            <a:xfrm>
              <a:off x="2672964" y="2416440"/>
              <a:ext cx="1206096" cy="576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latin typeface="Noto Sans CJK JP DemiLight" pitchFamily="34" charset="-128"/>
                  <a:ea typeface="Noto Sans CJK JP DemiLight" pitchFamily="34" charset="-128"/>
                </a:rPr>
                <a:t>コピー先</a:t>
              </a:r>
              <a:endParaRPr kumimoji="1" lang="en-US" altLang="ja-JP" dirty="0" smtClean="0">
                <a:latin typeface="Noto Sans CJK JP DemiLight" pitchFamily="34" charset="-128"/>
                <a:ea typeface="Noto Sans CJK JP DemiLight" pitchFamily="34" charset="-128"/>
              </a:endParaRPr>
            </a:p>
            <a:p>
              <a:pPr algn="ctr"/>
              <a:r>
                <a:rPr lang="ja-JP" altLang="en-US" dirty="0" smtClean="0">
                  <a:latin typeface="Noto Sans CJK JP DemiLight" pitchFamily="34" charset="-128"/>
                  <a:ea typeface="Noto Sans CJK JP DemiLight" pitchFamily="34" charset="-128"/>
                </a:rPr>
                <a:t>ゲスト</a:t>
              </a:r>
              <a:r>
                <a:rPr kumimoji="1" lang="en-US" altLang="ja-JP" dirty="0" smtClean="0">
                  <a:latin typeface="Noto Sans CJK JP DemiLight" pitchFamily="34" charset="-128"/>
                  <a:ea typeface="Noto Sans CJK JP DemiLight" pitchFamily="34" charset="-128"/>
                </a:rPr>
                <a:t>VM</a:t>
              </a:r>
              <a:endParaRPr kumimoji="1" lang="ja-JP" altLang="en-US" dirty="0">
                <a:latin typeface="Noto Sans CJK JP DemiLight" pitchFamily="34" charset="-128"/>
                <a:ea typeface="Noto Sans CJK JP DemiLight" pitchFamily="34" charset="-128"/>
              </a:endParaRPr>
            </a:p>
          </p:txBody>
        </p:sp>
        <p:sp>
          <p:nvSpPr>
            <p:cNvPr id="83" name="正方形/長方形 82"/>
            <p:cNvSpPr/>
            <p:nvPr/>
          </p:nvSpPr>
          <p:spPr>
            <a:xfrm>
              <a:off x="1970924" y="3739464"/>
              <a:ext cx="2772296" cy="324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latin typeface="Noto Sans CJK JP DemiLight" pitchFamily="34" charset="-128"/>
                  <a:ea typeface="Noto Sans CJK JP DemiLight" pitchFamily="34" charset="-128"/>
                </a:rPr>
                <a:t>ゲスト・ハイパーバイザ</a:t>
              </a:r>
              <a:endParaRPr kumimoji="1" lang="ja-JP" altLang="en-US" dirty="0">
                <a:latin typeface="Noto Sans CJK JP DemiLight" pitchFamily="34" charset="-128"/>
                <a:ea typeface="Noto Sans CJK JP DemiLight" pitchFamily="34" charset="-128"/>
              </a:endParaRPr>
            </a:p>
          </p:txBody>
        </p:sp>
        <p:sp>
          <p:nvSpPr>
            <p:cNvPr id="84" name="正方形/長方形 83"/>
            <p:cNvSpPr/>
            <p:nvPr/>
          </p:nvSpPr>
          <p:spPr>
            <a:xfrm>
              <a:off x="2888988" y="3208528"/>
              <a:ext cx="288032" cy="288032"/>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85" name="正方形/長方形 84"/>
            <p:cNvSpPr/>
            <p:nvPr/>
          </p:nvSpPr>
          <p:spPr>
            <a:xfrm>
              <a:off x="3177020" y="3208528"/>
              <a:ext cx="288032" cy="288032"/>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86" name="正方形/長方形 85"/>
            <p:cNvSpPr/>
            <p:nvPr/>
          </p:nvSpPr>
          <p:spPr>
            <a:xfrm>
              <a:off x="3465052" y="3208528"/>
              <a:ext cx="288032" cy="288032"/>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grpSp>
      <p:sp>
        <p:nvSpPr>
          <p:cNvPr id="87" name="正方形/長方形 86"/>
          <p:cNvSpPr/>
          <p:nvPr/>
        </p:nvSpPr>
        <p:spPr>
          <a:xfrm>
            <a:off x="5193284" y="4759847"/>
            <a:ext cx="288032" cy="288032"/>
          </a:xfrm>
          <a:prstGeom prst="rect">
            <a:avLst/>
          </a:prstGeom>
          <a:solidFill>
            <a:srgbClr val="F9B67F"/>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88" name="正方形/長方形 87"/>
          <p:cNvSpPr/>
          <p:nvPr/>
        </p:nvSpPr>
        <p:spPr>
          <a:xfrm>
            <a:off x="5481316" y="4759847"/>
            <a:ext cx="288032" cy="288032"/>
          </a:xfrm>
          <a:prstGeom prst="rect">
            <a:avLst/>
          </a:prstGeom>
          <a:solidFill>
            <a:schemeClr val="bg1"/>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9" name="正方形/長方形 88"/>
          <p:cNvSpPr/>
          <p:nvPr/>
        </p:nvSpPr>
        <p:spPr>
          <a:xfrm>
            <a:off x="5769348" y="4759847"/>
            <a:ext cx="288032" cy="288032"/>
          </a:xfrm>
          <a:prstGeom prst="rect">
            <a:avLst/>
          </a:prstGeom>
          <a:solidFill>
            <a:schemeClr val="bg1"/>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0" name="正方形/長方形 89"/>
          <p:cNvSpPr/>
          <p:nvPr/>
        </p:nvSpPr>
        <p:spPr>
          <a:xfrm>
            <a:off x="6057380" y="4759847"/>
            <a:ext cx="288032" cy="288032"/>
          </a:xfrm>
          <a:prstGeom prst="rect">
            <a:avLst/>
          </a:prstGeom>
          <a:ln>
            <a:solidFill>
              <a:schemeClr val="accent6"/>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91" name="正方形/長方形 90"/>
          <p:cNvSpPr/>
          <p:nvPr/>
        </p:nvSpPr>
        <p:spPr>
          <a:xfrm>
            <a:off x="6345412" y="4759847"/>
            <a:ext cx="288032" cy="288032"/>
          </a:xfrm>
          <a:prstGeom prst="rect">
            <a:avLst/>
          </a:prstGeom>
          <a:solidFill>
            <a:schemeClr val="bg1"/>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2" name="正方形/長方形 91"/>
          <p:cNvSpPr/>
          <p:nvPr/>
        </p:nvSpPr>
        <p:spPr>
          <a:xfrm>
            <a:off x="6633444" y="4759847"/>
            <a:ext cx="288032" cy="288032"/>
          </a:xfrm>
          <a:prstGeom prst="rect">
            <a:avLst/>
          </a:prstGeom>
          <a:ln>
            <a:solidFill>
              <a:schemeClr val="accent6"/>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93" name="正方形/長方形 92"/>
          <p:cNvSpPr/>
          <p:nvPr/>
        </p:nvSpPr>
        <p:spPr>
          <a:xfrm>
            <a:off x="6921476" y="4759847"/>
            <a:ext cx="288032" cy="288032"/>
          </a:xfrm>
          <a:prstGeom prst="rect">
            <a:avLst/>
          </a:prstGeom>
          <a:solidFill>
            <a:schemeClr val="bg1"/>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4" name="正方形/長方形 93"/>
          <p:cNvSpPr/>
          <p:nvPr/>
        </p:nvSpPr>
        <p:spPr>
          <a:xfrm>
            <a:off x="7209508" y="4759847"/>
            <a:ext cx="288032" cy="288032"/>
          </a:xfrm>
          <a:prstGeom prst="rect">
            <a:avLst/>
          </a:prstGeom>
          <a:solidFill>
            <a:schemeClr val="bg1"/>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5" name="正方形/長方形 94"/>
          <p:cNvSpPr/>
          <p:nvPr/>
        </p:nvSpPr>
        <p:spPr>
          <a:xfrm>
            <a:off x="7497540" y="4759847"/>
            <a:ext cx="288032" cy="288032"/>
          </a:xfrm>
          <a:prstGeom prst="rect">
            <a:avLst/>
          </a:prstGeom>
          <a:solidFill>
            <a:schemeClr val="bg1"/>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7" name="テキスト ボックス 96"/>
          <p:cNvSpPr txBox="1"/>
          <p:nvPr/>
        </p:nvSpPr>
        <p:spPr>
          <a:xfrm>
            <a:off x="8082325" y="2708457"/>
            <a:ext cx="889987" cy="646331"/>
          </a:xfrm>
          <a:prstGeom prst="rect">
            <a:avLst/>
          </a:prstGeom>
          <a:noFill/>
          <a:ln>
            <a:noFill/>
            <a:prstDash val="sysDot"/>
          </a:ln>
        </p:spPr>
        <p:txBody>
          <a:bodyPr wrap="none" rtlCol="0">
            <a:spAutoFit/>
          </a:bodyPr>
          <a:lstStyle/>
          <a:p>
            <a:pPr algn="ctr"/>
            <a:r>
              <a:rPr kumimoji="1" lang="ja-JP" altLang="en-US" dirty="0" smtClean="0">
                <a:latin typeface="Noto Sans CJK JP Regular" pitchFamily="34" charset="-128"/>
                <a:ea typeface="Noto Sans CJK JP Regular" pitchFamily="34" charset="-128"/>
              </a:rPr>
              <a:t>ホスト</a:t>
            </a:r>
            <a:endParaRPr kumimoji="1" lang="en-US" altLang="ja-JP" dirty="0" smtClean="0">
              <a:latin typeface="Noto Sans CJK JP Regular" pitchFamily="34" charset="-128"/>
              <a:ea typeface="Noto Sans CJK JP Regular" pitchFamily="34" charset="-128"/>
            </a:endParaRPr>
          </a:p>
          <a:p>
            <a:pPr algn="ctr"/>
            <a:r>
              <a:rPr kumimoji="1" lang="en-US" altLang="ja-JP" dirty="0" smtClean="0">
                <a:latin typeface="Noto Sans CJK JP Regular" pitchFamily="34" charset="-128"/>
                <a:ea typeface="Noto Sans CJK JP Regular" pitchFamily="34" charset="-128"/>
              </a:rPr>
              <a:t>VM2</a:t>
            </a:r>
            <a:endParaRPr kumimoji="1" lang="ja-JP" altLang="en-US" dirty="0" smtClean="0">
              <a:latin typeface="Noto Sans CJK JP Regular" pitchFamily="34" charset="-128"/>
              <a:ea typeface="Noto Sans CJK JP Regular" pitchFamily="34" charset="-128"/>
            </a:endParaRPr>
          </a:p>
        </p:txBody>
      </p:sp>
      <p:sp>
        <p:nvSpPr>
          <p:cNvPr id="12" name="フリーフォーム 11"/>
          <p:cNvSpPr/>
          <p:nvPr/>
        </p:nvSpPr>
        <p:spPr>
          <a:xfrm>
            <a:off x="7503886" y="4223657"/>
            <a:ext cx="912100" cy="1436914"/>
          </a:xfrm>
          <a:custGeom>
            <a:avLst/>
            <a:gdLst>
              <a:gd name="connsiteX0" fmla="*/ 595085 w 912100"/>
              <a:gd name="connsiteY0" fmla="*/ 0 h 1436914"/>
              <a:gd name="connsiteX1" fmla="*/ 885371 w 912100"/>
              <a:gd name="connsiteY1" fmla="*/ 914400 h 1436914"/>
              <a:gd name="connsiteX2" fmla="*/ 0 w 912100"/>
              <a:gd name="connsiteY2" fmla="*/ 1436914 h 1436914"/>
            </a:gdLst>
            <a:ahLst/>
            <a:cxnLst>
              <a:cxn ang="0">
                <a:pos x="connsiteX0" y="connsiteY0"/>
              </a:cxn>
              <a:cxn ang="0">
                <a:pos x="connsiteX1" y="connsiteY1"/>
              </a:cxn>
              <a:cxn ang="0">
                <a:pos x="connsiteX2" y="connsiteY2"/>
              </a:cxn>
            </a:cxnLst>
            <a:rect l="l" t="t" r="r" b="b"/>
            <a:pathLst>
              <a:path w="912100" h="1436914">
                <a:moveTo>
                  <a:pt x="595085" y="0"/>
                </a:moveTo>
                <a:cubicBezTo>
                  <a:pt x="789818" y="337457"/>
                  <a:pt x="984552" y="674914"/>
                  <a:pt x="885371" y="914400"/>
                </a:cubicBezTo>
                <a:cubicBezTo>
                  <a:pt x="786190" y="1153886"/>
                  <a:pt x="393095" y="1295400"/>
                  <a:pt x="0" y="1436914"/>
                </a:cubicBezTo>
              </a:path>
            </a:pathLst>
          </a:custGeom>
          <a:ln>
            <a:tailEnd type="arrow"/>
          </a:ln>
        </p:spPr>
        <p:style>
          <a:lnRef idx="3">
            <a:schemeClr val="accent6"/>
          </a:lnRef>
          <a:fillRef idx="0">
            <a:schemeClr val="accent6"/>
          </a:fillRef>
          <a:effectRef idx="2">
            <a:schemeClr val="accent6"/>
          </a:effectRef>
          <a:fontRef idx="minor">
            <a:schemeClr val="tx1"/>
          </a:fontRef>
        </p:style>
        <p:txBody>
          <a:bodyPr rtlCol="0" anchor="ctr"/>
          <a:lstStyle/>
          <a:p>
            <a:pPr algn="ctr"/>
            <a:endParaRPr kumimoji="1" lang="ja-JP" altLang="en-US"/>
          </a:p>
        </p:txBody>
      </p:sp>
      <p:sp>
        <p:nvSpPr>
          <p:cNvPr id="13" name="フリーフォーム 12"/>
          <p:cNvSpPr/>
          <p:nvPr/>
        </p:nvSpPr>
        <p:spPr>
          <a:xfrm>
            <a:off x="130629" y="4238171"/>
            <a:ext cx="1349828" cy="1393372"/>
          </a:xfrm>
          <a:custGeom>
            <a:avLst/>
            <a:gdLst>
              <a:gd name="connsiteX0" fmla="*/ 1349828 w 1349828"/>
              <a:gd name="connsiteY0" fmla="*/ 0 h 1393372"/>
              <a:gd name="connsiteX1" fmla="*/ 0 w 1349828"/>
              <a:gd name="connsiteY1" fmla="*/ 0 h 1393372"/>
              <a:gd name="connsiteX2" fmla="*/ 14514 w 1349828"/>
              <a:gd name="connsiteY2" fmla="*/ 1393372 h 1393372"/>
              <a:gd name="connsiteX3" fmla="*/ 1161142 w 1349828"/>
              <a:gd name="connsiteY3" fmla="*/ 1393372 h 1393372"/>
            </a:gdLst>
            <a:ahLst/>
            <a:cxnLst>
              <a:cxn ang="0">
                <a:pos x="connsiteX0" y="connsiteY0"/>
              </a:cxn>
              <a:cxn ang="0">
                <a:pos x="connsiteX1" y="connsiteY1"/>
              </a:cxn>
              <a:cxn ang="0">
                <a:pos x="connsiteX2" y="connsiteY2"/>
              </a:cxn>
              <a:cxn ang="0">
                <a:pos x="connsiteX3" y="connsiteY3"/>
              </a:cxn>
            </a:cxnLst>
            <a:rect l="l" t="t" r="r" b="b"/>
            <a:pathLst>
              <a:path w="1349828" h="1393372">
                <a:moveTo>
                  <a:pt x="1349828" y="0"/>
                </a:moveTo>
                <a:lnTo>
                  <a:pt x="0" y="0"/>
                </a:lnTo>
                <a:lnTo>
                  <a:pt x="14514" y="1393372"/>
                </a:lnTo>
                <a:lnTo>
                  <a:pt x="1161142" y="1393372"/>
                </a:lnTo>
              </a:path>
            </a:pathLst>
          </a:custGeom>
          <a:ln>
            <a:tailEnd type="arrow"/>
          </a:ln>
        </p:spPr>
        <p:style>
          <a:lnRef idx="3">
            <a:schemeClr val="accent1"/>
          </a:lnRef>
          <a:fillRef idx="0">
            <a:schemeClr val="accent1"/>
          </a:fillRef>
          <a:effectRef idx="2">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33509462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ja-JP" altLang="en-US" sz="3300" dirty="0" smtClean="0"/>
              <a:t>マイグレーションによるダウンタイム削減</a:t>
            </a:r>
            <a:endParaRPr kumimoji="1" lang="ja-JP" altLang="en-US" sz="3300" dirty="0"/>
          </a:p>
        </p:txBody>
      </p:sp>
      <p:sp>
        <p:nvSpPr>
          <p:cNvPr id="3" name="コンテンツ プレースホルダー 2"/>
          <p:cNvSpPr>
            <a:spLocks noGrp="1"/>
          </p:cNvSpPr>
          <p:nvPr>
            <p:ph idx="1"/>
          </p:nvPr>
        </p:nvSpPr>
        <p:spPr/>
        <p:txBody>
          <a:bodyPr/>
          <a:lstStyle/>
          <a:p>
            <a:r>
              <a:rPr lang="ja-JP" altLang="en-US" dirty="0"/>
              <a:t>ソフトウェア若化前</a:t>
            </a:r>
            <a:r>
              <a:rPr lang="ja-JP" altLang="en-US" dirty="0" smtClean="0"/>
              <a:t>に</a:t>
            </a:r>
            <a:r>
              <a:rPr lang="ja-JP" altLang="en-US" dirty="0"/>
              <a:t>すべて</a:t>
            </a:r>
            <a:r>
              <a:rPr lang="ja-JP" altLang="en-US" dirty="0" smtClean="0"/>
              <a:t>の</a:t>
            </a:r>
            <a:r>
              <a:rPr lang="en-US" altLang="ja-JP" dirty="0" smtClean="0"/>
              <a:t>VM</a:t>
            </a:r>
            <a:r>
              <a:rPr lang="ja-JP" altLang="en-US" dirty="0" smtClean="0"/>
              <a:t>を移動</a:t>
            </a:r>
            <a:endParaRPr lang="en-US" altLang="ja-JP" dirty="0" smtClean="0"/>
          </a:p>
          <a:p>
            <a:pPr lvl="1"/>
            <a:r>
              <a:rPr kumimoji="1" lang="en-US" altLang="ja-JP" dirty="0" smtClean="0"/>
              <a:t>VM</a:t>
            </a:r>
            <a:r>
              <a:rPr kumimoji="1" lang="ja-JP" altLang="en-US" dirty="0" smtClean="0"/>
              <a:t>のマイグレーション機能を利用</a:t>
            </a:r>
            <a:endParaRPr kumimoji="1" lang="en-US" altLang="ja-JP" dirty="0" smtClean="0"/>
          </a:p>
          <a:p>
            <a:pPr lvl="2"/>
            <a:r>
              <a:rPr lang="en-US" altLang="ja-JP" dirty="0" smtClean="0"/>
              <a:t>VM</a:t>
            </a:r>
            <a:r>
              <a:rPr lang="ja-JP" altLang="en-US" dirty="0" smtClean="0"/>
              <a:t>を動作させたまま別のホストに移動</a:t>
            </a:r>
            <a:endParaRPr kumimoji="1" lang="en-US" altLang="ja-JP" dirty="0" smtClean="0"/>
          </a:p>
          <a:p>
            <a:pPr lvl="2"/>
            <a:r>
              <a:rPr lang="ja-JP" altLang="en-US" dirty="0"/>
              <a:t>移動先</a:t>
            </a:r>
            <a:r>
              <a:rPr lang="ja-JP" altLang="en-US" dirty="0" smtClean="0"/>
              <a:t>で</a:t>
            </a:r>
            <a:r>
              <a:rPr lang="en-US" altLang="ja-JP" dirty="0" smtClean="0"/>
              <a:t>VM</a:t>
            </a:r>
            <a:r>
              <a:rPr lang="ja-JP" altLang="en-US" dirty="0" smtClean="0"/>
              <a:t>はそのまま動き続ける</a:t>
            </a:r>
            <a:endParaRPr lang="en-US" altLang="ja-JP" dirty="0" smtClean="0"/>
          </a:p>
          <a:p>
            <a:pPr lvl="1"/>
            <a:r>
              <a:rPr kumimoji="1" lang="ja-JP" altLang="en-US" dirty="0"/>
              <a:t>マイグレーション時</a:t>
            </a:r>
            <a:r>
              <a:rPr kumimoji="1" lang="ja-JP" altLang="en-US" dirty="0" smtClean="0"/>
              <a:t>の</a:t>
            </a:r>
            <a:r>
              <a:rPr kumimoji="1" lang="ja-JP" altLang="en-US" dirty="0"/>
              <a:t>ダウンタイム</a:t>
            </a:r>
            <a:r>
              <a:rPr kumimoji="1" lang="ja-JP" altLang="en-US" dirty="0" smtClean="0"/>
              <a:t>は</a:t>
            </a:r>
            <a:r>
              <a:rPr kumimoji="1" lang="ja-JP" altLang="en-US" dirty="0"/>
              <a:t>短い</a:t>
            </a:r>
          </a:p>
        </p:txBody>
      </p:sp>
      <p:sp>
        <p:nvSpPr>
          <p:cNvPr id="4" name="スライド番号プレースホルダー 3"/>
          <p:cNvSpPr>
            <a:spLocks noGrp="1"/>
          </p:cNvSpPr>
          <p:nvPr>
            <p:ph type="sldNum" sz="quarter" idx="12"/>
          </p:nvPr>
        </p:nvSpPr>
        <p:spPr/>
        <p:txBody>
          <a:bodyPr/>
          <a:lstStyle/>
          <a:p>
            <a:fld id="{F0F41436-DBAB-4DF8-B8A2-BCE453D1D87F}" type="slidenum">
              <a:rPr lang="ja-JP" altLang="en-US" smtClean="0"/>
              <a:pPr/>
              <a:t>4</a:t>
            </a:fld>
            <a:endParaRPr lang="ja-JP" altLang="en-US"/>
          </a:p>
        </p:txBody>
      </p:sp>
      <p:sp>
        <p:nvSpPr>
          <p:cNvPr id="57" name="テキスト ボックス 56"/>
          <p:cNvSpPr txBox="1"/>
          <p:nvPr/>
        </p:nvSpPr>
        <p:spPr>
          <a:xfrm>
            <a:off x="3348000" y="4987945"/>
            <a:ext cx="2031325" cy="369332"/>
          </a:xfrm>
          <a:prstGeom prst="rect">
            <a:avLst/>
          </a:prstGeom>
          <a:noFill/>
          <a:effectLst/>
        </p:spPr>
        <p:txBody>
          <a:bodyPr wrap="none" rtlCol="0">
            <a:spAutoFit/>
          </a:bodyPr>
          <a:lstStyle/>
          <a:p>
            <a:pPr fontAlgn="base">
              <a:spcBef>
                <a:spcPct val="0"/>
              </a:spcBef>
              <a:spcAft>
                <a:spcPct val="0"/>
              </a:spcAft>
              <a:defRPr/>
            </a:pPr>
            <a:r>
              <a:rPr kumimoji="0" lang="ja-JP" altLang="en-US" kern="0" dirty="0">
                <a:solidFill>
                  <a:srgbClr val="000000">
                    <a:lumMod val="85000"/>
                    <a:lumOff val="15000"/>
                  </a:srgbClr>
                </a:solidFill>
                <a:latin typeface="Noto Sans CJK JP DemiLight" pitchFamily="34" charset="-128"/>
                <a:ea typeface="Noto Sans CJK JP DemiLight" pitchFamily="34" charset="-128"/>
                <a:cs typeface="MigMix 1P" panose="020B0502020203020207" pitchFamily="50" charset="-128"/>
              </a:rPr>
              <a:t>マイグレーション</a:t>
            </a:r>
          </a:p>
        </p:txBody>
      </p:sp>
      <p:grpSp>
        <p:nvGrpSpPr>
          <p:cNvPr id="58" name="グループ化 57"/>
          <p:cNvGrpSpPr/>
          <p:nvPr/>
        </p:nvGrpSpPr>
        <p:grpSpPr>
          <a:xfrm>
            <a:off x="648000" y="4555945"/>
            <a:ext cx="3231623" cy="2061537"/>
            <a:chOff x="792000" y="4441431"/>
            <a:chExt cx="3231623" cy="2061537"/>
          </a:xfrm>
        </p:grpSpPr>
        <p:sp>
          <p:nvSpPr>
            <p:cNvPr id="59" name="角丸四角形 58"/>
            <p:cNvSpPr/>
            <p:nvPr/>
          </p:nvSpPr>
          <p:spPr>
            <a:xfrm>
              <a:off x="792000" y="4441431"/>
              <a:ext cx="2736000" cy="1836000"/>
            </a:xfrm>
            <a:prstGeom prst="roundRect">
              <a:avLst>
                <a:gd name="adj" fmla="val 7615"/>
              </a:avLst>
            </a:prstGeom>
            <a:solidFill>
              <a:sysClr val="window" lastClr="FFFFFF"/>
            </a:solidFill>
            <a:ln w="38100" cap="flat" cmpd="sng" algn="ctr">
              <a:solidFill>
                <a:srgbClr val="000000">
                  <a:lumMod val="50000"/>
                  <a:lumOff val="50000"/>
                </a:srgbClr>
              </a:solidFill>
              <a:prstDash val="solid"/>
              <a:miter lim="800000"/>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2400" b="0" i="0" u="none" strike="noStrike" kern="0" cap="none" spc="0" normalizeH="0" baseline="0" noProof="0" dirty="0" smtClean="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rPr>
                <a:t>ホスト</a:t>
              </a:r>
              <a:r>
                <a:rPr kumimoji="0" lang="en-US" altLang="ja-JP" sz="2400" b="0" i="0" u="none" strike="noStrike" kern="0" cap="none" spc="0" normalizeH="0" baseline="0" noProof="0" dirty="0" smtClean="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rPr>
                <a:t>1</a:t>
              </a: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ja-JP" sz="24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ja-JP" sz="2400" b="0" i="0" u="none" strike="noStrike" kern="0" cap="none" spc="0" normalizeH="0" baseline="0" noProof="0" dirty="0" smtClean="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ja-JP" sz="24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24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p:txBody>
        </p:sp>
        <p:sp>
          <p:nvSpPr>
            <p:cNvPr id="60" name="角丸四角形 12"/>
            <p:cNvSpPr/>
            <p:nvPr/>
          </p:nvSpPr>
          <p:spPr>
            <a:xfrm>
              <a:off x="864000" y="5868000"/>
              <a:ext cx="2520000" cy="315840"/>
            </a:xfrm>
            <a:prstGeom prst="roundRect">
              <a:avLst/>
            </a:prstGeom>
            <a:gradFill rotWithShape="1">
              <a:gsLst>
                <a:gs pos="0">
                  <a:srgbClr val="F5C201">
                    <a:tint val="60000"/>
                    <a:satMod val="250000"/>
                  </a:srgbClr>
                </a:gs>
                <a:gs pos="35000">
                  <a:srgbClr val="F5C201">
                    <a:tint val="47000"/>
                    <a:satMod val="275000"/>
                  </a:srgbClr>
                </a:gs>
                <a:gs pos="100000">
                  <a:srgbClr val="F5C201">
                    <a:tint val="25000"/>
                    <a:satMod val="300000"/>
                  </a:srgbClr>
                </a:gs>
              </a:gsLst>
              <a:lin ang="16200000" scaled="1"/>
            </a:gradFill>
            <a:ln w="12700" cap="flat" cmpd="sng" algn="ctr">
              <a:solidFill>
                <a:srgbClr val="F5C201">
                  <a:shade val="95000"/>
                  <a:satMod val="105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20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rPr>
                <a:t>ハイパーバイザ</a:t>
              </a:r>
            </a:p>
          </p:txBody>
        </p:sp>
        <p:pic>
          <p:nvPicPr>
            <p:cNvPr id="61" name="Picture 2" descr="C:\Users\hiroki\AppData\Local\Microsoft\Windows\Temporary Internet Files\Content.IE5\UPLOAWAY\MC900428969[1].wmf"/>
            <p:cNvPicPr>
              <a:picLocks noChangeAspect="1" noChangeArrowheads="1"/>
            </p:cNvPicPr>
            <p:nvPr/>
          </p:nvPicPr>
          <p:blipFill>
            <a:blip r:embed="rId3"/>
            <a:srcRect/>
            <a:stretch>
              <a:fillRect/>
            </a:stretch>
          </p:blipFill>
          <p:spPr bwMode="auto">
            <a:xfrm>
              <a:off x="3384000" y="5616000"/>
              <a:ext cx="639623" cy="886968"/>
            </a:xfrm>
            <a:prstGeom prst="rect">
              <a:avLst/>
            </a:prstGeom>
            <a:noFill/>
          </p:spPr>
        </p:pic>
      </p:grpSp>
      <p:sp>
        <p:nvSpPr>
          <p:cNvPr id="62" name="右矢印 61"/>
          <p:cNvSpPr/>
          <p:nvPr/>
        </p:nvSpPr>
        <p:spPr>
          <a:xfrm>
            <a:off x="3672000" y="5298708"/>
            <a:ext cx="1440000" cy="432000"/>
          </a:xfrm>
          <a:prstGeom prst="rightArrow">
            <a:avLst/>
          </a:prstGeom>
          <a:solidFill>
            <a:srgbClr val="FFFFFF"/>
          </a:solidFill>
          <a:ln w="28575" cap="flat" cmpd="sng" algn="ctr">
            <a:solidFill>
              <a:srgbClr val="526DB0"/>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2400" b="0" i="0" u="none" strike="noStrike" kern="0" cap="none" spc="0" normalizeH="0" baseline="0" noProof="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p:txBody>
      </p:sp>
      <p:grpSp>
        <p:nvGrpSpPr>
          <p:cNvPr id="63" name="グループ化 62"/>
          <p:cNvGrpSpPr/>
          <p:nvPr/>
        </p:nvGrpSpPr>
        <p:grpSpPr>
          <a:xfrm>
            <a:off x="5364000" y="4555945"/>
            <a:ext cx="3231623" cy="2061537"/>
            <a:chOff x="792000" y="4441431"/>
            <a:chExt cx="3231623" cy="2061537"/>
          </a:xfrm>
        </p:grpSpPr>
        <p:sp>
          <p:nvSpPr>
            <p:cNvPr id="64" name="角丸四角形 63"/>
            <p:cNvSpPr/>
            <p:nvPr/>
          </p:nvSpPr>
          <p:spPr>
            <a:xfrm>
              <a:off x="792000" y="4441431"/>
              <a:ext cx="2736000" cy="1836000"/>
            </a:xfrm>
            <a:prstGeom prst="roundRect">
              <a:avLst>
                <a:gd name="adj" fmla="val 7615"/>
              </a:avLst>
            </a:prstGeom>
            <a:solidFill>
              <a:sysClr val="window" lastClr="FFFFFF"/>
            </a:solidFill>
            <a:ln w="38100" cap="flat" cmpd="sng" algn="ctr">
              <a:solidFill>
                <a:srgbClr val="000000">
                  <a:lumMod val="50000"/>
                  <a:lumOff val="50000"/>
                </a:srgbClr>
              </a:solidFill>
              <a:prstDash val="solid"/>
              <a:miter lim="800000"/>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2400" b="0" i="0" u="none" strike="noStrike" kern="0" cap="none" spc="0" normalizeH="0" baseline="0" noProof="0" dirty="0" smtClean="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rPr>
                <a:t>ホスト</a:t>
              </a:r>
              <a:r>
                <a:rPr kumimoji="0" lang="en-US" altLang="ja-JP" sz="24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rPr>
                <a:t>2</a:t>
              </a:r>
              <a:endParaRPr kumimoji="0" lang="en-US" altLang="ja-JP" sz="2400" b="0" i="0" u="none" strike="noStrike" kern="0" cap="none" spc="0" normalizeH="0" baseline="0" noProof="0" dirty="0" smtClean="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ja-JP" sz="24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ja-JP" sz="2400" b="0" i="0" u="none" strike="noStrike" kern="0" cap="none" spc="0" normalizeH="0" baseline="0" noProof="0" dirty="0" smtClean="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ja-JP" sz="24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24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p:txBody>
        </p:sp>
        <p:sp>
          <p:nvSpPr>
            <p:cNvPr id="65" name="角丸四角形 12"/>
            <p:cNvSpPr/>
            <p:nvPr/>
          </p:nvSpPr>
          <p:spPr>
            <a:xfrm>
              <a:off x="864000" y="5868000"/>
              <a:ext cx="2520000" cy="315840"/>
            </a:xfrm>
            <a:prstGeom prst="roundRect">
              <a:avLst/>
            </a:prstGeom>
            <a:gradFill rotWithShape="1">
              <a:gsLst>
                <a:gs pos="0">
                  <a:srgbClr val="F5C201">
                    <a:tint val="60000"/>
                    <a:satMod val="250000"/>
                  </a:srgbClr>
                </a:gs>
                <a:gs pos="35000">
                  <a:srgbClr val="F5C201">
                    <a:tint val="47000"/>
                    <a:satMod val="275000"/>
                  </a:srgbClr>
                </a:gs>
                <a:gs pos="100000">
                  <a:srgbClr val="F5C201">
                    <a:tint val="25000"/>
                    <a:satMod val="300000"/>
                  </a:srgbClr>
                </a:gs>
              </a:gsLst>
              <a:lin ang="16200000" scaled="1"/>
            </a:gradFill>
            <a:ln w="12700" cap="flat" cmpd="sng" algn="ctr">
              <a:solidFill>
                <a:srgbClr val="F5C201">
                  <a:shade val="95000"/>
                  <a:satMod val="105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20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rPr>
                <a:t>ハイパーバイザ</a:t>
              </a:r>
            </a:p>
          </p:txBody>
        </p:sp>
        <p:pic>
          <p:nvPicPr>
            <p:cNvPr id="66" name="Picture 2" descr="C:\Users\hiroki\AppData\Local\Microsoft\Windows\Temporary Internet Files\Content.IE5\UPLOAWAY\MC900428969[1].wmf"/>
            <p:cNvPicPr>
              <a:picLocks noChangeAspect="1" noChangeArrowheads="1"/>
            </p:cNvPicPr>
            <p:nvPr/>
          </p:nvPicPr>
          <p:blipFill>
            <a:blip r:embed="rId3"/>
            <a:srcRect/>
            <a:stretch>
              <a:fillRect/>
            </a:stretch>
          </p:blipFill>
          <p:spPr bwMode="auto">
            <a:xfrm>
              <a:off x="3384000" y="5616000"/>
              <a:ext cx="639623" cy="886968"/>
            </a:xfrm>
            <a:prstGeom prst="rect">
              <a:avLst/>
            </a:prstGeom>
            <a:noFill/>
          </p:spPr>
        </p:pic>
      </p:grpSp>
      <p:grpSp>
        <p:nvGrpSpPr>
          <p:cNvPr id="67" name="グループ化 66"/>
          <p:cNvGrpSpPr/>
          <p:nvPr/>
        </p:nvGrpSpPr>
        <p:grpSpPr>
          <a:xfrm>
            <a:off x="756000" y="5122094"/>
            <a:ext cx="2519133" cy="792000"/>
            <a:chOff x="2340000" y="5040000"/>
            <a:chExt cx="2376000" cy="720000"/>
          </a:xfrm>
        </p:grpSpPr>
        <p:sp>
          <p:nvSpPr>
            <p:cNvPr id="68" name="正方形/長方形 2"/>
            <p:cNvSpPr/>
            <p:nvPr/>
          </p:nvSpPr>
          <p:spPr>
            <a:xfrm>
              <a:off x="2340000" y="5040000"/>
              <a:ext cx="540000" cy="720000"/>
            </a:xfrm>
            <a:prstGeom prst="rect">
              <a:avLst/>
            </a:prstGeom>
            <a:solidFill>
              <a:srgbClr val="FFFFFF"/>
            </a:solidFill>
            <a:ln w="28575" cap="flat" cmpd="sng" algn="ctr">
              <a:solidFill>
                <a:srgbClr val="B4B392"/>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8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rPr>
                <a:t>VM</a:t>
              </a:r>
              <a:endParaRPr kumimoji="0" lang="ja-JP" altLang="en-US" sz="18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p:txBody>
        </p:sp>
        <p:sp>
          <p:nvSpPr>
            <p:cNvPr id="69" name="正方形/長方形 3"/>
            <p:cNvSpPr/>
            <p:nvPr/>
          </p:nvSpPr>
          <p:spPr>
            <a:xfrm>
              <a:off x="2952000" y="5040000"/>
              <a:ext cx="540000" cy="720000"/>
            </a:xfrm>
            <a:prstGeom prst="rect">
              <a:avLst/>
            </a:prstGeom>
            <a:solidFill>
              <a:srgbClr val="FFFFFF"/>
            </a:solidFill>
            <a:ln w="28575" cap="flat" cmpd="sng" algn="ctr">
              <a:solidFill>
                <a:srgbClr val="B4B392"/>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8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rPr>
                <a:t>VM</a:t>
              </a:r>
              <a:endParaRPr kumimoji="0" lang="ja-JP" altLang="en-US" sz="18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p:txBody>
        </p:sp>
        <p:sp>
          <p:nvSpPr>
            <p:cNvPr id="70" name="正方形/長方形 4"/>
            <p:cNvSpPr/>
            <p:nvPr/>
          </p:nvSpPr>
          <p:spPr>
            <a:xfrm>
              <a:off x="3564000" y="5040000"/>
              <a:ext cx="540000" cy="720000"/>
            </a:xfrm>
            <a:prstGeom prst="rect">
              <a:avLst/>
            </a:prstGeom>
            <a:solidFill>
              <a:srgbClr val="FFFFFF"/>
            </a:solidFill>
            <a:ln w="28575" cap="flat" cmpd="sng" algn="ctr">
              <a:solidFill>
                <a:srgbClr val="B4B392"/>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8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rPr>
                <a:t>VM</a:t>
              </a:r>
              <a:endParaRPr kumimoji="0" lang="ja-JP" altLang="en-US" sz="18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p:txBody>
        </p:sp>
        <p:sp>
          <p:nvSpPr>
            <p:cNvPr id="71" name="正方形/長方形 5"/>
            <p:cNvSpPr/>
            <p:nvPr/>
          </p:nvSpPr>
          <p:spPr>
            <a:xfrm>
              <a:off x="4176000" y="5040000"/>
              <a:ext cx="540000" cy="720000"/>
            </a:xfrm>
            <a:prstGeom prst="rect">
              <a:avLst/>
            </a:prstGeom>
            <a:solidFill>
              <a:srgbClr val="FFFFFF"/>
            </a:solidFill>
            <a:ln w="28575" cap="flat" cmpd="sng" algn="ctr">
              <a:solidFill>
                <a:srgbClr val="B4B392"/>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8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rPr>
                <a:t>VM</a:t>
              </a:r>
              <a:endParaRPr kumimoji="0" lang="ja-JP" altLang="en-US" sz="18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p:txBody>
        </p:sp>
      </p:grpSp>
    </p:spTree>
    <p:extLst>
      <p:ext uri="{BB962C8B-B14F-4D97-AF65-F5344CB8AC3E}">
        <p14:creationId xmlns:p14="http://schemas.microsoft.com/office/powerpoint/2010/main" val="3588600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0.004 -0.00232 L 0.51597 -0.00232 " pathEditMode="relative" rAng="0" ptsTypes="AA">
                                      <p:cBhvr>
                                        <p:cTn id="6" dur="1000" fill="hold"/>
                                        <p:tgtEl>
                                          <p:spTgt spid="67"/>
                                        </p:tgtEl>
                                        <p:attrNameLst>
                                          <p:attrName>ppt_x</p:attrName>
                                          <p:attrName>ppt_y</p:attrName>
                                        </p:attrNameLst>
                                      </p:cBhvr>
                                      <p:rCtr x="25590"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マイグレーション中の性能低下</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マイグレーション</a:t>
            </a:r>
            <a:r>
              <a:rPr lang="ja-JP" altLang="en-US" dirty="0" smtClean="0"/>
              <a:t>はホストやネットワークに大きな負荷をかける</a:t>
            </a:r>
            <a:endParaRPr kumimoji="1" lang="en-US" altLang="ja-JP" dirty="0" smtClean="0"/>
          </a:p>
          <a:p>
            <a:pPr lvl="1"/>
            <a:r>
              <a:rPr lang="ja-JP" altLang="en-US" sz="2500" dirty="0"/>
              <a:t>ネットワークを</a:t>
            </a:r>
            <a:r>
              <a:rPr lang="ja-JP" altLang="en-US" sz="2500" dirty="0" smtClean="0"/>
              <a:t>介して</a:t>
            </a:r>
            <a:r>
              <a:rPr lang="en-US" altLang="ja-JP" sz="2500" dirty="0" smtClean="0"/>
              <a:t>VM</a:t>
            </a:r>
            <a:r>
              <a:rPr lang="ja-JP" altLang="en-US" sz="2500" dirty="0" smtClean="0"/>
              <a:t>のメモリイメージを転送</a:t>
            </a:r>
            <a:endParaRPr lang="en-US" altLang="ja-JP" sz="2500" dirty="0" smtClean="0"/>
          </a:p>
          <a:p>
            <a:pPr lvl="2"/>
            <a:r>
              <a:rPr lang="ja-JP" altLang="en-US" sz="2300" dirty="0"/>
              <a:t>合計</a:t>
            </a:r>
            <a:r>
              <a:rPr lang="ja-JP" altLang="en-US" sz="2300" dirty="0" smtClean="0"/>
              <a:t>で数</a:t>
            </a:r>
            <a:r>
              <a:rPr lang="en-US" altLang="ja-JP" sz="2300" dirty="0" smtClean="0"/>
              <a:t>GB</a:t>
            </a:r>
            <a:r>
              <a:rPr lang="ja-JP" altLang="en-US" sz="2300" dirty="0" smtClean="0"/>
              <a:t>～数十</a:t>
            </a:r>
            <a:r>
              <a:rPr lang="en-US" altLang="ja-JP" sz="2300" dirty="0" smtClean="0"/>
              <a:t>GB</a:t>
            </a:r>
          </a:p>
          <a:p>
            <a:pPr lvl="2"/>
            <a:r>
              <a:rPr lang="en-US" altLang="ja-JP" sz="2200" dirty="0" smtClean="0"/>
              <a:t>CPU 100%</a:t>
            </a:r>
            <a:r>
              <a:rPr lang="ja-JP" altLang="en-US" sz="2200" dirty="0" smtClean="0"/>
              <a:t>、</a:t>
            </a:r>
            <a:r>
              <a:rPr lang="en-US" altLang="ja-JP" sz="2200" dirty="0" smtClean="0"/>
              <a:t>400Mbps</a:t>
            </a:r>
            <a:r>
              <a:rPr lang="ja-JP" altLang="en-US" sz="2200" dirty="0" smtClean="0"/>
              <a:t>超えのネットワーク帯域を消費</a:t>
            </a:r>
            <a:endParaRPr lang="en-US" altLang="ja-JP" sz="2200" dirty="0" smtClean="0"/>
          </a:p>
          <a:p>
            <a:pPr lvl="1"/>
            <a:r>
              <a:rPr lang="en-US" altLang="ja-JP" dirty="0" smtClean="0"/>
              <a:t>VM</a:t>
            </a:r>
            <a:r>
              <a:rPr lang="ja-JP" altLang="en-US" dirty="0" smtClean="0"/>
              <a:t>の性能にも影響</a:t>
            </a:r>
            <a:endParaRPr lang="en-US" altLang="ja-JP" dirty="0" smtClean="0"/>
          </a:p>
        </p:txBody>
      </p:sp>
      <p:sp>
        <p:nvSpPr>
          <p:cNvPr id="4" name="スライド番号プレースホルダー 3"/>
          <p:cNvSpPr>
            <a:spLocks noGrp="1"/>
          </p:cNvSpPr>
          <p:nvPr>
            <p:ph type="sldNum" sz="quarter" idx="12"/>
          </p:nvPr>
        </p:nvSpPr>
        <p:spPr/>
        <p:txBody>
          <a:bodyPr/>
          <a:lstStyle/>
          <a:p>
            <a:fld id="{F0F41436-DBAB-4DF8-B8A2-BCE453D1D87F}" type="slidenum">
              <a:rPr lang="ja-JP" altLang="en-US" smtClean="0"/>
              <a:pPr/>
              <a:t>5</a:t>
            </a:fld>
            <a:endParaRPr lang="ja-JP" altLang="en-US"/>
          </a:p>
        </p:txBody>
      </p:sp>
      <p:pic>
        <p:nvPicPr>
          <p:cNvPr id="27" name="図 26" descr="mi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03648" y="4653136"/>
            <a:ext cx="6235096" cy="1853920"/>
          </a:xfrm>
          <a:prstGeom prst="rect">
            <a:avLst/>
          </a:prstGeom>
        </p:spPr>
      </p:pic>
      <p:sp>
        <p:nvSpPr>
          <p:cNvPr id="50" name="テキスト ボックス 49"/>
          <p:cNvSpPr txBox="1"/>
          <p:nvPr/>
        </p:nvSpPr>
        <p:spPr>
          <a:xfrm>
            <a:off x="539552" y="6453336"/>
            <a:ext cx="7678993" cy="307777"/>
          </a:xfrm>
          <a:prstGeom prst="rect">
            <a:avLst/>
          </a:prstGeom>
          <a:noFill/>
          <a:ln>
            <a:noFill/>
            <a:prstDash val="sysDot"/>
          </a:ln>
        </p:spPr>
        <p:txBody>
          <a:bodyPr wrap="none" rtlCol="0">
            <a:spAutoFit/>
          </a:bodyPr>
          <a:lstStyle/>
          <a:p>
            <a:r>
              <a:rPr lang="en-US" altLang="ja-JP" sz="1400" dirty="0" smtClean="0">
                <a:latin typeface="Noto Sans CJK JP Regular" pitchFamily="34" charset="-128"/>
                <a:ea typeface="Noto Sans CJK JP Regular" pitchFamily="34" charset="-128"/>
              </a:rPr>
              <a:t>Source: K. Kourai et al., Fast </a:t>
            </a:r>
            <a:r>
              <a:rPr lang="en-US" altLang="ja-JP" sz="1400" dirty="0">
                <a:latin typeface="Noto Sans CJK JP Regular" pitchFamily="34" charset="-128"/>
                <a:ea typeface="Noto Sans CJK JP Regular" pitchFamily="34" charset="-128"/>
              </a:rPr>
              <a:t>Software Rejuvenation of Virtual Machine </a:t>
            </a:r>
            <a:r>
              <a:rPr lang="en-US" altLang="ja-JP" sz="1400" dirty="0" smtClean="0">
                <a:latin typeface="Noto Sans CJK JP Regular" pitchFamily="34" charset="-128"/>
                <a:ea typeface="Noto Sans CJK JP Regular" pitchFamily="34" charset="-128"/>
              </a:rPr>
              <a:t>Monitors, TDSC, 2011.</a:t>
            </a:r>
            <a:endParaRPr kumimoji="1" lang="ja-JP" altLang="en-US" sz="1400" dirty="0" smtClean="0">
              <a:latin typeface="Noto Sans CJK JP Regular" pitchFamily="34" charset="-128"/>
              <a:ea typeface="Noto Sans CJK JP Regular" pitchFamily="34" charset="-128"/>
            </a:endParaRPr>
          </a:p>
        </p:txBody>
      </p:sp>
    </p:spTree>
    <p:extLst>
      <p:ext uri="{BB962C8B-B14F-4D97-AF65-F5344CB8AC3E}">
        <p14:creationId xmlns:p14="http://schemas.microsoft.com/office/powerpoint/2010/main" val="26862109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性能低下の抑制</a:t>
            </a:r>
            <a:endParaRPr kumimoji="1" lang="ja-JP" altLang="en-US" dirty="0"/>
          </a:p>
        </p:txBody>
      </p:sp>
      <p:sp>
        <p:nvSpPr>
          <p:cNvPr id="3" name="コンテンツ プレースホルダー 2"/>
          <p:cNvSpPr>
            <a:spLocks noGrp="1"/>
          </p:cNvSpPr>
          <p:nvPr>
            <p:ph idx="1"/>
          </p:nvPr>
        </p:nvSpPr>
        <p:spPr/>
        <p:txBody>
          <a:bodyPr/>
          <a:lstStyle/>
          <a:p>
            <a:r>
              <a:rPr kumimoji="1" lang="ja-JP" altLang="en-US" sz="2700" dirty="0" smtClean="0"/>
              <a:t>マイグレーションの速度を抑えれば性能低下を抑えられる</a:t>
            </a:r>
            <a:endParaRPr kumimoji="1" lang="en-US" altLang="ja-JP" sz="2700" dirty="0" smtClean="0"/>
          </a:p>
          <a:p>
            <a:pPr lvl="1"/>
            <a:r>
              <a:rPr lang="ja-JP" altLang="en-US" sz="2400" dirty="0"/>
              <a:t>ソフトウェア若化の完了までに時間がかかる</a:t>
            </a:r>
          </a:p>
          <a:p>
            <a:pPr lvl="2"/>
            <a:r>
              <a:rPr kumimoji="1" lang="ja-JP" altLang="en-US" sz="2300" dirty="0" smtClean="0"/>
              <a:t>マイグレーション時間が増大するため</a:t>
            </a:r>
            <a:endParaRPr kumimoji="1" lang="en-US" altLang="ja-JP" sz="2300" dirty="0" smtClean="0"/>
          </a:p>
          <a:p>
            <a:pPr lvl="1"/>
            <a:r>
              <a:rPr lang="ja-JP" altLang="en-US" dirty="0" smtClean="0"/>
              <a:t>ライブマイグレーション</a:t>
            </a:r>
            <a:r>
              <a:rPr lang="ja-JP" altLang="en-US" dirty="0"/>
              <a:t>で</a:t>
            </a:r>
            <a:r>
              <a:rPr lang="ja-JP" altLang="en-US" dirty="0" smtClean="0"/>
              <a:t>は</a:t>
            </a:r>
            <a:r>
              <a:rPr lang="ja-JP" altLang="en-US" dirty="0"/>
              <a:t>負荷増大の</a:t>
            </a:r>
            <a:r>
              <a:rPr lang="ja-JP" altLang="en-US" dirty="0" smtClean="0"/>
              <a:t>可能性</a:t>
            </a:r>
            <a:endParaRPr lang="en-US" altLang="ja-JP" dirty="0" smtClean="0"/>
          </a:p>
          <a:p>
            <a:pPr lvl="2"/>
            <a:r>
              <a:rPr kumimoji="1" lang="ja-JP" altLang="en-US" dirty="0" smtClean="0"/>
              <a:t>ダーティメモリ</a:t>
            </a:r>
            <a:r>
              <a:rPr kumimoji="1" lang="ja-JP" altLang="en-US" dirty="0"/>
              <a:t>の転送量が増大する</a:t>
            </a:r>
            <a:r>
              <a:rPr kumimoji="1" lang="ja-JP" altLang="en-US" dirty="0" smtClean="0"/>
              <a:t>ため</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F0F41436-DBAB-4DF8-B8A2-BCE453D1D87F}" type="slidenum">
              <a:rPr lang="ja-JP" altLang="en-US" smtClean="0"/>
              <a:pPr/>
              <a:t>6</a:t>
            </a:fld>
            <a:endParaRPr lang="ja-JP" altLang="en-US" dirty="0"/>
          </a:p>
        </p:txBody>
      </p:sp>
      <p:pic>
        <p:nvPicPr>
          <p:cNvPr id="5" name="図 4" descr="mig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31640" y="4437112"/>
            <a:ext cx="6523128" cy="1944258"/>
          </a:xfrm>
          <a:prstGeom prst="rect">
            <a:avLst/>
          </a:prstGeom>
        </p:spPr>
      </p:pic>
      <p:sp>
        <p:nvSpPr>
          <p:cNvPr id="6" name="テキスト ボックス 5"/>
          <p:cNvSpPr txBox="1"/>
          <p:nvPr/>
        </p:nvSpPr>
        <p:spPr>
          <a:xfrm>
            <a:off x="539552" y="6453336"/>
            <a:ext cx="7678993" cy="307777"/>
          </a:xfrm>
          <a:prstGeom prst="rect">
            <a:avLst/>
          </a:prstGeom>
          <a:noFill/>
          <a:ln>
            <a:noFill/>
            <a:prstDash val="sysDot"/>
          </a:ln>
        </p:spPr>
        <p:txBody>
          <a:bodyPr wrap="none" rtlCol="0">
            <a:spAutoFit/>
          </a:bodyPr>
          <a:lstStyle/>
          <a:p>
            <a:r>
              <a:rPr lang="en-US" altLang="ja-JP" sz="1400" dirty="0" smtClean="0">
                <a:latin typeface="Noto Sans CJK JP Regular" pitchFamily="34" charset="-128"/>
                <a:ea typeface="Noto Sans CJK JP Regular" pitchFamily="34" charset="-128"/>
              </a:rPr>
              <a:t>Source: K. Kourai et al., Fast </a:t>
            </a:r>
            <a:r>
              <a:rPr lang="en-US" altLang="ja-JP" sz="1400" dirty="0">
                <a:latin typeface="Noto Sans CJK JP Regular" pitchFamily="34" charset="-128"/>
                <a:ea typeface="Noto Sans CJK JP Regular" pitchFamily="34" charset="-128"/>
              </a:rPr>
              <a:t>Software Rejuvenation of Virtual Machine </a:t>
            </a:r>
            <a:r>
              <a:rPr lang="en-US" altLang="ja-JP" sz="1400" dirty="0" smtClean="0">
                <a:latin typeface="Noto Sans CJK JP Regular" pitchFamily="34" charset="-128"/>
                <a:ea typeface="Noto Sans CJK JP Regular" pitchFamily="34" charset="-128"/>
              </a:rPr>
              <a:t>Monitors, TDSC, 2011.</a:t>
            </a:r>
            <a:endParaRPr kumimoji="1" lang="ja-JP" altLang="en-US" sz="1400" dirty="0" smtClean="0">
              <a:latin typeface="Noto Sans CJK JP Regular" pitchFamily="34" charset="-128"/>
              <a:ea typeface="Noto Sans CJK JP Regular" pitchFamily="34" charset="-128"/>
            </a:endParaRPr>
          </a:p>
        </p:txBody>
      </p:sp>
    </p:spTree>
    <p:extLst>
      <p:ext uri="{BB962C8B-B14F-4D97-AF65-F5344CB8AC3E}">
        <p14:creationId xmlns:p14="http://schemas.microsoft.com/office/powerpoint/2010/main" val="13893348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VMBeam</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ソフトウェア若化のための軽量な</a:t>
            </a:r>
            <a:r>
              <a:rPr kumimoji="1" lang="en-US" altLang="ja-JP" dirty="0" smtClean="0"/>
              <a:t/>
            </a:r>
            <a:br>
              <a:rPr kumimoji="1" lang="en-US" altLang="ja-JP" dirty="0" smtClean="0"/>
            </a:br>
            <a:r>
              <a:rPr kumimoji="1" lang="en-US" altLang="ja-JP" dirty="0" smtClean="0"/>
              <a:t>VM</a:t>
            </a:r>
            <a:r>
              <a:rPr kumimoji="1" lang="ja-JP" altLang="en-US" dirty="0" smtClean="0"/>
              <a:t>マイグレーションを実現するシステム</a:t>
            </a:r>
            <a:endParaRPr kumimoji="1" lang="en-US" altLang="ja-JP" dirty="0" smtClean="0"/>
          </a:p>
          <a:p>
            <a:pPr lvl="1"/>
            <a:r>
              <a:rPr lang="ja-JP" altLang="en-US" dirty="0"/>
              <a:t>同一ホスト上で別の仮想化システム</a:t>
            </a:r>
            <a:r>
              <a:rPr lang="ja-JP" altLang="en-US" dirty="0" smtClean="0"/>
              <a:t>を</a:t>
            </a:r>
            <a:r>
              <a:rPr lang="ja-JP" altLang="en-US" dirty="0"/>
              <a:t>起動</a:t>
            </a:r>
            <a:endParaRPr lang="en-US" altLang="ja-JP" dirty="0" smtClean="0"/>
          </a:p>
          <a:p>
            <a:pPr lvl="1"/>
            <a:r>
              <a:rPr kumimoji="1" lang="ja-JP" altLang="en-US" sz="2400" dirty="0" smtClean="0"/>
              <a:t>その仮想化システム上に</a:t>
            </a:r>
            <a:r>
              <a:rPr kumimoji="1" lang="en-US" altLang="ja-JP" sz="2400" dirty="0" smtClean="0"/>
              <a:t>VM</a:t>
            </a:r>
            <a:r>
              <a:rPr kumimoji="1" lang="ja-JP" altLang="en-US" sz="2400" dirty="0" smtClean="0"/>
              <a:t>をマイグレーションする</a:t>
            </a:r>
            <a:endParaRPr kumimoji="1" lang="en-US" altLang="ja-JP" sz="2400" dirty="0" smtClean="0"/>
          </a:p>
          <a:p>
            <a:pPr lvl="2"/>
            <a:r>
              <a:rPr kumimoji="1" lang="ja-JP" altLang="en-US" dirty="0" smtClean="0"/>
              <a:t>同一ホスト上にあることを利用して高速化</a:t>
            </a:r>
            <a:endParaRPr kumimoji="1" lang="en-US" altLang="ja-JP" dirty="0" smtClean="0"/>
          </a:p>
          <a:p>
            <a:pPr lvl="1"/>
            <a:r>
              <a:rPr lang="ja-JP" altLang="en-US" dirty="0"/>
              <a:t>移動</a:t>
            </a:r>
            <a:r>
              <a:rPr lang="ja-JP" altLang="en-US" dirty="0" smtClean="0"/>
              <a:t>元の仮想化システムは終了</a:t>
            </a:r>
            <a:endParaRPr kumimoji="1" lang="ja-JP" altLang="en-US" dirty="0"/>
          </a:p>
        </p:txBody>
      </p:sp>
      <p:sp>
        <p:nvSpPr>
          <p:cNvPr id="4" name="スライド番号プレースホルダー 3"/>
          <p:cNvSpPr>
            <a:spLocks noGrp="1"/>
          </p:cNvSpPr>
          <p:nvPr>
            <p:ph type="sldNum" sz="quarter" idx="12"/>
          </p:nvPr>
        </p:nvSpPr>
        <p:spPr/>
        <p:txBody>
          <a:bodyPr/>
          <a:lstStyle/>
          <a:p>
            <a:fld id="{F0F41436-DBAB-4DF8-B8A2-BCE453D1D87F}" type="slidenum">
              <a:rPr lang="ja-JP" altLang="en-US" smtClean="0"/>
              <a:pPr/>
              <a:t>7</a:t>
            </a:fld>
            <a:endParaRPr lang="ja-JP" altLang="en-US"/>
          </a:p>
        </p:txBody>
      </p:sp>
      <p:sp>
        <p:nvSpPr>
          <p:cNvPr id="81" name="角丸四角形 80"/>
          <p:cNvSpPr/>
          <p:nvPr/>
        </p:nvSpPr>
        <p:spPr>
          <a:xfrm>
            <a:off x="522169" y="4540666"/>
            <a:ext cx="7740000" cy="1944000"/>
          </a:xfrm>
          <a:prstGeom prst="roundRect">
            <a:avLst>
              <a:gd name="adj" fmla="val 7615"/>
            </a:avLst>
          </a:prstGeom>
          <a:noFill/>
          <a:ln w="38100" cap="flat" cmpd="sng" algn="ctr">
            <a:solidFill>
              <a:srgbClr val="000000">
                <a:lumMod val="50000"/>
                <a:lumOff val="50000"/>
              </a:srgbClr>
            </a:solidFill>
            <a:prstDash val="solid"/>
            <a:miter lim="800000"/>
          </a:ln>
          <a:effectLst/>
        </p:spPr>
        <p:txBody>
          <a:bodyPr rtlCol="0" anchor="ctr"/>
          <a:lstStyle/>
          <a:p>
            <a:pPr algn="ctr" fontAlgn="base">
              <a:spcBef>
                <a:spcPct val="0"/>
              </a:spcBef>
              <a:spcAft>
                <a:spcPct val="0"/>
              </a:spcAft>
              <a:defRPr/>
            </a:pPr>
            <a:endParaRPr kumimoji="0" lang="ja-JP" altLang="en-US" sz="2400" kern="0">
              <a:solidFill>
                <a:srgbClr val="000000">
                  <a:lumMod val="85000"/>
                  <a:lumOff val="15000"/>
                </a:srgbClr>
              </a:solidFill>
              <a:latin typeface="Noto Sans CJK JP DemiLight" pitchFamily="34" charset="-128"/>
              <a:ea typeface="Noto Sans CJK JP DemiLight" pitchFamily="34" charset="-128"/>
              <a:cs typeface="MigMix 1P" panose="020B0502020203020207" pitchFamily="50" charset="-128"/>
            </a:endParaRPr>
          </a:p>
        </p:txBody>
      </p:sp>
      <p:sp>
        <p:nvSpPr>
          <p:cNvPr id="82" name="角丸四角形 81"/>
          <p:cNvSpPr/>
          <p:nvPr/>
        </p:nvSpPr>
        <p:spPr>
          <a:xfrm>
            <a:off x="684000" y="4756666"/>
            <a:ext cx="2772000" cy="1620000"/>
          </a:xfrm>
          <a:prstGeom prst="roundRect">
            <a:avLst>
              <a:gd name="adj" fmla="val 7615"/>
            </a:avLst>
          </a:prstGeom>
          <a:solidFill>
            <a:srgbClr val="FFFFFF"/>
          </a:solidFill>
          <a:ln w="28575" cap="flat" cmpd="sng" algn="ctr">
            <a:solidFill>
              <a:srgbClr val="989AAC"/>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2400" b="0" i="0" u="none" strike="noStrike" kern="0" cap="none" spc="0" normalizeH="0" baseline="0" noProof="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p:txBody>
      </p:sp>
      <p:sp>
        <p:nvSpPr>
          <p:cNvPr id="83" name="角丸四角形 82"/>
          <p:cNvSpPr/>
          <p:nvPr/>
        </p:nvSpPr>
        <p:spPr>
          <a:xfrm>
            <a:off x="756000" y="5974865"/>
            <a:ext cx="2628000" cy="324000"/>
          </a:xfrm>
          <a:prstGeom prst="roundRect">
            <a:avLst/>
          </a:prstGeom>
          <a:gradFill rotWithShape="1">
            <a:gsLst>
              <a:gs pos="0">
                <a:srgbClr val="526DB0">
                  <a:tint val="60000"/>
                  <a:satMod val="250000"/>
                </a:srgbClr>
              </a:gs>
              <a:gs pos="35000">
                <a:srgbClr val="526DB0">
                  <a:tint val="47000"/>
                  <a:satMod val="275000"/>
                </a:srgbClr>
              </a:gs>
              <a:gs pos="100000">
                <a:srgbClr val="526DB0">
                  <a:tint val="25000"/>
                  <a:satMod val="300000"/>
                </a:srgbClr>
              </a:gs>
            </a:gsLst>
            <a:lin ang="16200000" scaled="1"/>
          </a:gradFill>
          <a:ln w="12700" cap="flat" cmpd="sng" algn="ctr">
            <a:solidFill>
              <a:srgbClr val="526DB0">
                <a:shade val="95000"/>
                <a:satMod val="105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800" b="0" i="0" u="none" strike="noStrike" kern="0" cap="none" spc="0" normalizeH="0" baseline="0" noProof="0" dirty="0" smtClean="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rPr>
              <a:t>ハイパーバイザ</a:t>
            </a:r>
            <a:endParaRPr kumimoji="0" lang="ja-JP" altLang="en-US" sz="18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p:txBody>
      </p:sp>
      <p:sp>
        <p:nvSpPr>
          <p:cNvPr id="84" name="テキスト ボックス 83"/>
          <p:cNvSpPr txBox="1"/>
          <p:nvPr/>
        </p:nvSpPr>
        <p:spPr>
          <a:xfrm>
            <a:off x="1094412" y="4756666"/>
            <a:ext cx="1951175" cy="369332"/>
          </a:xfrm>
          <a:prstGeom prst="rect">
            <a:avLst/>
          </a:prstGeom>
          <a:noFill/>
        </p:spPr>
        <p:txBody>
          <a:bodyPr wrap="none" rtlCol="0">
            <a:spAutoFit/>
          </a:bodyPr>
          <a:lstStyle/>
          <a:p>
            <a:pPr fontAlgn="base">
              <a:spcBef>
                <a:spcPct val="0"/>
              </a:spcBef>
              <a:spcAft>
                <a:spcPct val="0"/>
              </a:spcAft>
              <a:defRPr/>
            </a:pPr>
            <a:r>
              <a:rPr kumimoji="0" lang="ja-JP" altLang="en-US" kern="0" dirty="0">
                <a:solidFill>
                  <a:srgbClr val="000000">
                    <a:lumMod val="85000"/>
                    <a:lumOff val="15000"/>
                  </a:srgbClr>
                </a:solidFill>
                <a:latin typeface="Noto Sans CJK JP DemiLight" pitchFamily="34" charset="-128"/>
                <a:ea typeface="Noto Sans CJK JP DemiLight" pitchFamily="34" charset="-128"/>
                <a:cs typeface="MigMix 1P" panose="020B0502020203020207" pitchFamily="50" charset="-128"/>
              </a:rPr>
              <a:t>仮想化システム</a:t>
            </a:r>
            <a:r>
              <a:rPr kumimoji="0" lang="en-US" altLang="ja-JP" kern="0" dirty="0" smtClean="0">
                <a:solidFill>
                  <a:srgbClr val="000000">
                    <a:lumMod val="85000"/>
                    <a:lumOff val="15000"/>
                  </a:srgbClr>
                </a:solidFill>
                <a:latin typeface="Noto Sans CJK JP DemiLight" pitchFamily="34" charset="-128"/>
                <a:ea typeface="Noto Sans CJK JP DemiLight" pitchFamily="34" charset="-128"/>
                <a:cs typeface="MigMix 1P" panose="020B0502020203020207" pitchFamily="50" charset="-128"/>
              </a:rPr>
              <a:t>1</a:t>
            </a:r>
            <a:endParaRPr kumimoji="0" lang="ja-JP" altLang="en-US" kern="0" dirty="0">
              <a:solidFill>
                <a:srgbClr val="000000">
                  <a:lumMod val="85000"/>
                  <a:lumOff val="15000"/>
                </a:srgbClr>
              </a:solidFill>
              <a:latin typeface="Noto Sans CJK JP DemiLight" pitchFamily="34" charset="-128"/>
              <a:ea typeface="Noto Sans CJK JP DemiLight" pitchFamily="34" charset="-128"/>
              <a:cs typeface="MigMix 1P" panose="020B0502020203020207" pitchFamily="50" charset="-128"/>
            </a:endParaRPr>
          </a:p>
        </p:txBody>
      </p:sp>
      <p:sp>
        <p:nvSpPr>
          <p:cNvPr id="85" name="角丸四角形 84"/>
          <p:cNvSpPr/>
          <p:nvPr/>
        </p:nvSpPr>
        <p:spPr>
          <a:xfrm>
            <a:off x="5328000" y="4756666"/>
            <a:ext cx="2772000" cy="1620000"/>
          </a:xfrm>
          <a:prstGeom prst="roundRect">
            <a:avLst>
              <a:gd name="adj" fmla="val 7615"/>
            </a:avLst>
          </a:prstGeom>
          <a:solidFill>
            <a:srgbClr val="FFFFFF"/>
          </a:solidFill>
          <a:ln w="28575" cap="flat" cmpd="sng" algn="ctr">
            <a:solidFill>
              <a:srgbClr val="989AAC"/>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2400" b="0" i="0" u="none" strike="noStrike" kern="0" cap="none" spc="0" normalizeH="0" baseline="0" noProof="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p:txBody>
      </p:sp>
      <p:sp>
        <p:nvSpPr>
          <p:cNvPr id="86" name="角丸四角形 85"/>
          <p:cNvSpPr/>
          <p:nvPr/>
        </p:nvSpPr>
        <p:spPr>
          <a:xfrm>
            <a:off x="5400000" y="5967783"/>
            <a:ext cx="2628000" cy="324000"/>
          </a:xfrm>
          <a:prstGeom prst="roundRect">
            <a:avLst/>
          </a:prstGeom>
          <a:gradFill rotWithShape="1">
            <a:gsLst>
              <a:gs pos="0">
                <a:srgbClr val="526DB0">
                  <a:tint val="60000"/>
                  <a:satMod val="250000"/>
                </a:srgbClr>
              </a:gs>
              <a:gs pos="35000">
                <a:srgbClr val="526DB0">
                  <a:tint val="47000"/>
                  <a:satMod val="275000"/>
                </a:srgbClr>
              </a:gs>
              <a:gs pos="100000">
                <a:srgbClr val="526DB0">
                  <a:tint val="25000"/>
                  <a:satMod val="300000"/>
                </a:srgbClr>
              </a:gs>
            </a:gsLst>
            <a:lin ang="16200000" scaled="1"/>
          </a:gradFill>
          <a:ln w="12700" cap="flat" cmpd="sng" algn="ctr">
            <a:solidFill>
              <a:srgbClr val="526DB0">
                <a:shade val="95000"/>
                <a:satMod val="105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800" b="0" i="0" u="none" strike="noStrike" kern="0" cap="none" spc="0" normalizeH="0" baseline="0" noProof="0" dirty="0" smtClean="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rPr>
              <a:t>ハイパーバイザ</a:t>
            </a:r>
            <a:endParaRPr kumimoji="0" lang="ja-JP" altLang="en-US" sz="18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p:txBody>
      </p:sp>
      <p:sp>
        <p:nvSpPr>
          <p:cNvPr id="87" name="テキスト ボックス 86"/>
          <p:cNvSpPr txBox="1"/>
          <p:nvPr/>
        </p:nvSpPr>
        <p:spPr>
          <a:xfrm>
            <a:off x="5738412" y="4772587"/>
            <a:ext cx="1951175" cy="369332"/>
          </a:xfrm>
          <a:prstGeom prst="rect">
            <a:avLst/>
          </a:prstGeom>
          <a:noFill/>
        </p:spPr>
        <p:txBody>
          <a:bodyPr wrap="none" rtlCol="0">
            <a:spAutoFit/>
          </a:bodyPr>
          <a:lstStyle/>
          <a:p>
            <a:pPr fontAlgn="base">
              <a:spcBef>
                <a:spcPct val="0"/>
              </a:spcBef>
              <a:spcAft>
                <a:spcPct val="0"/>
              </a:spcAft>
              <a:defRPr/>
            </a:pPr>
            <a:r>
              <a:rPr kumimoji="0" lang="ja-JP" altLang="en-US" kern="0" dirty="0">
                <a:solidFill>
                  <a:srgbClr val="000000">
                    <a:lumMod val="85000"/>
                    <a:lumOff val="15000"/>
                  </a:srgbClr>
                </a:solidFill>
                <a:latin typeface="Noto Sans CJK JP DemiLight" pitchFamily="34" charset="-128"/>
                <a:ea typeface="Noto Sans CJK JP DemiLight" pitchFamily="34" charset="-128"/>
                <a:cs typeface="MigMix 1P" panose="020B0502020203020207" pitchFamily="50" charset="-128"/>
              </a:rPr>
              <a:t>仮想化システム</a:t>
            </a:r>
            <a:r>
              <a:rPr kumimoji="0" lang="en-US" altLang="ja-JP" kern="0" dirty="0" smtClean="0">
                <a:solidFill>
                  <a:srgbClr val="000000">
                    <a:lumMod val="85000"/>
                    <a:lumOff val="15000"/>
                  </a:srgbClr>
                </a:solidFill>
                <a:latin typeface="Noto Sans CJK JP DemiLight" pitchFamily="34" charset="-128"/>
                <a:ea typeface="Noto Sans CJK JP DemiLight" pitchFamily="34" charset="-128"/>
                <a:cs typeface="MigMix 1P" panose="020B0502020203020207" pitchFamily="50" charset="-128"/>
              </a:rPr>
              <a:t>2</a:t>
            </a:r>
            <a:endParaRPr kumimoji="0" lang="ja-JP" altLang="en-US" kern="0" dirty="0">
              <a:solidFill>
                <a:srgbClr val="000000">
                  <a:lumMod val="85000"/>
                  <a:lumOff val="15000"/>
                </a:srgbClr>
              </a:solidFill>
              <a:latin typeface="Noto Sans CJK JP DemiLight" pitchFamily="34" charset="-128"/>
              <a:ea typeface="Noto Sans CJK JP DemiLight" pitchFamily="34" charset="-128"/>
              <a:cs typeface="MigMix 1P" panose="020B0502020203020207" pitchFamily="50" charset="-128"/>
            </a:endParaRPr>
          </a:p>
        </p:txBody>
      </p:sp>
      <p:pic>
        <p:nvPicPr>
          <p:cNvPr id="88" name="Picture 2" descr="C:\Users\hiroki\AppData\Local\Microsoft\Windows\Temporary Internet Files\Content.IE5\UPLOAWAY\MC900428969[1].wmf"/>
          <p:cNvPicPr>
            <a:picLocks noChangeAspect="1" noChangeArrowheads="1"/>
          </p:cNvPicPr>
          <p:nvPr/>
        </p:nvPicPr>
        <p:blipFill>
          <a:blip r:embed="rId3"/>
          <a:srcRect/>
          <a:stretch>
            <a:fillRect/>
          </a:stretch>
        </p:blipFill>
        <p:spPr bwMode="auto">
          <a:xfrm>
            <a:off x="8136000" y="5836666"/>
            <a:ext cx="575661" cy="798271"/>
          </a:xfrm>
          <a:prstGeom prst="rect">
            <a:avLst/>
          </a:prstGeom>
          <a:noFill/>
        </p:spPr>
      </p:pic>
      <p:sp>
        <p:nvSpPr>
          <p:cNvPr id="89" name="右矢印 88"/>
          <p:cNvSpPr/>
          <p:nvPr/>
        </p:nvSpPr>
        <p:spPr>
          <a:xfrm>
            <a:off x="3510170" y="5452821"/>
            <a:ext cx="1728000" cy="432000"/>
          </a:xfrm>
          <a:prstGeom prst="rightArrow">
            <a:avLst>
              <a:gd name="adj1" fmla="val 35889"/>
              <a:gd name="adj2" fmla="val 50000"/>
            </a:avLst>
          </a:prstGeom>
          <a:solidFill>
            <a:srgbClr val="FFFFFF"/>
          </a:solidFill>
          <a:ln w="28575" cap="flat" cmpd="sng" algn="ctr">
            <a:solidFill>
              <a:srgbClr val="526DB0"/>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2400" b="0" i="0" u="none" strike="noStrike" kern="0" cap="none" spc="0" normalizeH="0" baseline="0" noProof="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p:txBody>
      </p:sp>
      <p:sp>
        <p:nvSpPr>
          <p:cNvPr id="90" name="テキスト ボックス 89"/>
          <p:cNvSpPr txBox="1"/>
          <p:nvPr/>
        </p:nvSpPr>
        <p:spPr>
          <a:xfrm>
            <a:off x="3456000" y="5116666"/>
            <a:ext cx="1826141" cy="338554"/>
          </a:xfrm>
          <a:prstGeom prst="rect">
            <a:avLst/>
          </a:prstGeom>
          <a:noFill/>
          <a:effectLst/>
        </p:spPr>
        <p:txBody>
          <a:bodyPr wrap="none" rtlCol="0">
            <a:spAutoFit/>
          </a:bodyPr>
          <a:lstStyle/>
          <a:p>
            <a:pPr fontAlgn="base">
              <a:spcBef>
                <a:spcPct val="0"/>
              </a:spcBef>
              <a:spcAft>
                <a:spcPct val="0"/>
              </a:spcAft>
              <a:defRPr/>
            </a:pPr>
            <a:r>
              <a:rPr kumimoji="0" lang="ja-JP" altLang="en-US" sz="1600" kern="0" dirty="0">
                <a:solidFill>
                  <a:srgbClr val="000000">
                    <a:lumMod val="85000"/>
                    <a:lumOff val="15000"/>
                  </a:srgbClr>
                </a:solidFill>
                <a:latin typeface="Noto Sans CJK JP DemiLight" pitchFamily="34" charset="-128"/>
                <a:ea typeface="Noto Sans CJK JP DemiLight" pitchFamily="34" charset="-128"/>
                <a:cs typeface="MigMix 1P" panose="020B0502020203020207" pitchFamily="50" charset="-128"/>
              </a:rPr>
              <a:t>マイグレーション</a:t>
            </a:r>
          </a:p>
        </p:txBody>
      </p:sp>
      <p:grpSp>
        <p:nvGrpSpPr>
          <p:cNvPr id="91" name="グループ化 90"/>
          <p:cNvGrpSpPr/>
          <p:nvPr/>
        </p:nvGrpSpPr>
        <p:grpSpPr>
          <a:xfrm>
            <a:off x="864000" y="5134837"/>
            <a:ext cx="2412000" cy="777600"/>
            <a:chOff x="5441177" y="4734171"/>
            <a:chExt cx="2412000" cy="777600"/>
          </a:xfrm>
        </p:grpSpPr>
        <p:sp>
          <p:nvSpPr>
            <p:cNvPr id="92" name="正方形/長方形 2"/>
            <p:cNvSpPr/>
            <p:nvPr/>
          </p:nvSpPr>
          <p:spPr>
            <a:xfrm>
              <a:off x="5441177" y="4734171"/>
              <a:ext cx="720000" cy="777600"/>
            </a:xfrm>
            <a:prstGeom prst="rect">
              <a:avLst/>
            </a:prstGeom>
            <a:solidFill>
              <a:srgbClr val="FFFFFF"/>
            </a:solidFill>
            <a:ln w="28575" cap="flat" cmpd="sng" algn="ctr">
              <a:solidFill>
                <a:srgbClr val="B4B392"/>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800" b="0" i="0" u="none" strike="noStrike" kern="0" cap="none" spc="0" normalizeH="0" baseline="0" noProof="0" dirty="0" smtClean="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rPr>
                <a:t>VM</a:t>
              </a:r>
              <a:endParaRPr kumimoji="0" lang="ja-JP" altLang="en-US" sz="18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p:txBody>
        </p:sp>
        <p:sp>
          <p:nvSpPr>
            <p:cNvPr id="93" name="正方形/長方形 2"/>
            <p:cNvSpPr/>
            <p:nvPr/>
          </p:nvSpPr>
          <p:spPr>
            <a:xfrm>
              <a:off x="6305177" y="4734171"/>
              <a:ext cx="720000" cy="777600"/>
            </a:xfrm>
            <a:prstGeom prst="rect">
              <a:avLst/>
            </a:prstGeom>
            <a:solidFill>
              <a:srgbClr val="FFFFFF"/>
            </a:solidFill>
            <a:ln w="28575" cap="flat" cmpd="sng" algn="ctr">
              <a:solidFill>
                <a:srgbClr val="B4B392"/>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800" b="0" i="0" u="none" strike="noStrike" kern="0" cap="none" spc="0" normalizeH="0" baseline="0" noProof="0" dirty="0" smtClean="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rPr>
                <a:t>VM</a:t>
              </a:r>
              <a:endParaRPr kumimoji="0" lang="ja-JP" altLang="en-US" sz="18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p:txBody>
        </p:sp>
        <p:sp>
          <p:nvSpPr>
            <p:cNvPr id="94" name="正方形/長方形 2"/>
            <p:cNvSpPr/>
            <p:nvPr/>
          </p:nvSpPr>
          <p:spPr>
            <a:xfrm>
              <a:off x="7133177" y="4734171"/>
              <a:ext cx="720000" cy="777600"/>
            </a:xfrm>
            <a:prstGeom prst="rect">
              <a:avLst/>
            </a:prstGeom>
            <a:solidFill>
              <a:srgbClr val="FFFFFF"/>
            </a:solidFill>
            <a:ln w="28575" cap="flat" cmpd="sng" algn="ctr">
              <a:solidFill>
                <a:srgbClr val="B4B392"/>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800" b="0" i="0" u="none" strike="noStrike" kern="0" cap="none" spc="0" normalizeH="0" baseline="0" noProof="0" dirty="0" smtClean="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rPr>
                <a:t>VM</a:t>
              </a:r>
              <a:endParaRPr kumimoji="0" lang="ja-JP" altLang="en-US" sz="18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p:txBody>
        </p:sp>
      </p:grpSp>
      <p:sp>
        <p:nvSpPr>
          <p:cNvPr id="95" name="テキスト ボックス 94"/>
          <p:cNvSpPr txBox="1"/>
          <p:nvPr/>
        </p:nvSpPr>
        <p:spPr>
          <a:xfrm>
            <a:off x="1334655" y="5951833"/>
            <a:ext cx="1338828" cy="369332"/>
          </a:xfrm>
          <a:prstGeom prst="rect">
            <a:avLst/>
          </a:prstGeom>
          <a:solidFill>
            <a:srgbClr val="DC5924">
              <a:satMod val="110000"/>
            </a:srgbClr>
          </a:solidFill>
          <a:ln>
            <a:noFill/>
          </a:ln>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FFFFFF"/>
                </a:solidFill>
                <a:effectLst/>
                <a:uLnTx/>
                <a:uFillTx/>
                <a:latin typeface="Noto Sans CJK JP DemiLight" pitchFamily="34" charset="-128"/>
                <a:ea typeface="Noto Sans CJK JP DemiLight" pitchFamily="34" charset="-128"/>
              </a:rPr>
              <a:t>エージング</a:t>
            </a:r>
          </a:p>
        </p:txBody>
      </p:sp>
    </p:spTree>
    <p:extLst>
      <p:ext uri="{BB962C8B-B14F-4D97-AF65-F5344CB8AC3E}">
        <p14:creationId xmlns:p14="http://schemas.microsoft.com/office/powerpoint/2010/main" val="3747049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5"/>
                                        </p:tgtEl>
                                        <p:attrNameLst>
                                          <p:attrName>style.visibility</p:attrName>
                                        </p:attrNameLst>
                                      </p:cBhvr>
                                      <p:to>
                                        <p:strVal val="visible"/>
                                      </p:to>
                                    </p:set>
                                    <p:animEffect transition="in" filter="fade">
                                      <p:cBhvr>
                                        <p:cTn id="7" dur="500"/>
                                        <p:tgtEl>
                                          <p:spTgt spid="95"/>
                                        </p:tgtEl>
                                      </p:cBhvr>
                                    </p:animEffect>
                                  </p:childTnLst>
                                </p:cTn>
                              </p:par>
                            </p:childTnLst>
                          </p:cTn>
                        </p:par>
                      </p:childTnLst>
                    </p:cTn>
                  </p:par>
                  <p:par>
                    <p:cTn id="8" fill="hold">
                      <p:stCondLst>
                        <p:cond delay="indefinite"/>
                      </p:stCondLst>
                      <p:childTnLst>
                        <p:par>
                          <p:cTn id="9" fill="hold">
                            <p:stCondLst>
                              <p:cond delay="0"/>
                            </p:stCondLst>
                            <p:childTnLst>
                              <p:par>
                                <p:cTn id="10" presetID="63" presetClass="path" presetSubtype="0" accel="50000" decel="50000" fill="hold" nodeType="clickEffect">
                                  <p:stCondLst>
                                    <p:cond delay="0"/>
                                  </p:stCondLst>
                                  <p:childTnLst>
                                    <p:animMotion origin="layout" path="M 1.11111E-6 -7.40741E-7 L 0.50191 0.00509 " pathEditMode="relative" rAng="0" ptsTypes="AA">
                                      <p:cBhvr>
                                        <p:cTn id="11" dur="1000" fill="hold"/>
                                        <p:tgtEl>
                                          <p:spTgt spid="91"/>
                                        </p:tgtEl>
                                        <p:attrNameLst>
                                          <p:attrName>ppt_x</p:attrName>
                                          <p:attrName>ppt_y</p:attrName>
                                        </p:attrNameLst>
                                      </p:cBhvr>
                                      <p:rCtr x="25087" y="25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ネストした仮想化の利用</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VM</a:t>
            </a:r>
            <a:r>
              <a:rPr kumimoji="1" lang="ja-JP" altLang="en-US" dirty="0" smtClean="0"/>
              <a:t>の中で仮想化システムを動作させる技術</a:t>
            </a:r>
            <a:endParaRPr kumimoji="1" lang="en-US" altLang="ja-JP" dirty="0" smtClean="0"/>
          </a:p>
          <a:p>
            <a:pPr lvl="1"/>
            <a:r>
              <a:rPr lang="ja-JP" altLang="en-US" dirty="0" smtClean="0"/>
              <a:t>ホスト</a:t>
            </a:r>
            <a:r>
              <a:rPr lang="en-US" altLang="ja-JP" dirty="0" smtClean="0"/>
              <a:t>VM</a:t>
            </a:r>
            <a:r>
              <a:rPr lang="ja-JP" altLang="en-US" dirty="0" smtClean="0"/>
              <a:t>の中でゲスト・ハイパーバイザおよびゲスト</a:t>
            </a:r>
            <a:r>
              <a:rPr lang="en-US" altLang="ja-JP" dirty="0" smtClean="0"/>
              <a:t>VM</a:t>
            </a:r>
            <a:r>
              <a:rPr lang="ja-JP" altLang="en-US" dirty="0" smtClean="0"/>
              <a:t>を動作させる</a:t>
            </a:r>
            <a:endParaRPr kumimoji="1" lang="en-US" altLang="ja-JP" dirty="0" smtClean="0"/>
          </a:p>
          <a:p>
            <a:r>
              <a:rPr lang="ja-JP" altLang="en-US" dirty="0" smtClean="0"/>
              <a:t>ソフトウェア若化時のみ二つのホスト</a:t>
            </a:r>
            <a:r>
              <a:rPr lang="en-US" altLang="ja-JP" dirty="0" smtClean="0"/>
              <a:t>VM</a:t>
            </a:r>
            <a:r>
              <a:rPr lang="ja-JP" altLang="en-US" dirty="0" smtClean="0"/>
              <a:t>を動作</a:t>
            </a:r>
            <a:endParaRPr lang="en-US" altLang="ja-JP" dirty="0" smtClean="0"/>
          </a:p>
        </p:txBody>
      </p:sp>
      <p:sp>
        <p:nvSpPr>
          <p:cNvPr id="4" name="スライド番号プレースホルダー 3"/>
          <p:cNvSpPr>
            <a:spLocks noGrp="1"/>
          </p:cNvSpPr>
          <p:nvPr>
            <p:ph type="sldNum" sz="quarter" idx="12"/>
          </p:nvPr>
        </p:nvSpPr>
        <p:spPr/>
        <p:txBody>
          <a:bodyPr/>
          <a:lstStyle/>
          <a:p>
            <a:fld id="{F0F41436-DBAB-4DF8-B8A2-BCE453D1D87F}" type="slidenum">
              <a:rPr lang="ja-JP" altLang="en-US" smtClean="0"/>
              <a:pPr/>
              <a:t>8</a:t>
            </a:fld>
            <a:endParaRPr lang="ja-JP" altLang="en-US"/>
          </a:p>
        </p:txBody>
      </p:sp>
      <p:grpSp>
        <p:nvGrpSpPr>
          <p:cNvPr id="27" name="グループ化 26"/>
          <p:cNvGrpSpPr/>
          <p:nvPr/>
        </p:nvGrpSpPr>
        <p:grpSpPr>
          <a:xfrm>
            <a:off x="837254" y="3888000"/>
            <a:ext cx="7469492" cy="2814271"/>
            <a:chOff x="522169" y="3888000"/>
            <a:chExt cx="7469492" cy="2814271"/>
          </a:xfrm>
        </p:grpSpPr>
        <p:grpSp>
          <p:nvGrpSpPr>
            <p:cNvPr id="28" name="グループ化 27"/>
            <p:cNvGrpSpPr/>
            <p:nvPr/>
          </p:nvGrpSpPr>
          <p:grpSpPr>
            <a:xfrm>
              <a:off x="684000" y="4356000"/>
              <a:ext cx="3204000" cy="1656000"/>
              <a:chOff x="684000" y="4356000"/>
              <a:chExt cx="3204000" cy="1656000"/>
            </a:xfrm>
          </p:grpSpPr>
          <p:sp>
            <p:nvSpPr>
              <p:cNvPr id="40" name="角丸四角形 39"/>
              <p:cNvSpPr/>
              <p:nvPr/>
            </p:nvSpPr>
            <p:spPr>
              <a:xfrm>
                <a:off x="684000" y="4356000"/>
                <a:ext cx="3204000" cy="1656000"/>
              </a:xfrm>
              <a:prstGeom prst="roundRect">
                <a:avLst>
                  <a:gd name="adj" fmla="val 7615"/>
                </a:avLst>
              </a:prstGeom>
              <a:solidFill>
                <a:srgbClr val="FFFFFF"/>
              </a:solidFill>
              <a:ln w="28575" cap="flat" cmpd="sng" algn="ctr">
                <a:solidFill>
                  <a:srgbClr val="989AAC"/>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ja-JP" sz="2400" b="0" i="0" u="none" strike="noStrike" kern="0" cap="none" spc="0" normalizeH="0" baseline="0" noProof="0" dirty="0" smtClean="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p:txBody>
          </p:sp>
          <p:sp>
            <p:nvSpPr>
              <p:cNvPr id="41" name="角丸四角形 40"/>
              <p:cNvSpPr/>
              <p:nvPr/>
            </p:nvSpPr>
            <p:spPr>
              <a:xfrm>
                <a:off x="756000" y="5616000"/>
                <a:ext cx="3060000" cy="324000"/>
              </a:xfrm>
              <a:prstGeom prst="roundRect">
                <a:avLst/>
              </a:prstGeom>
              <a:gradFill rotWithShape="1">
                <a:gsLst>
                  <a:gs pos="0">
                    <a:srgbClr val="526DB0">
                      <a:tint val="60000"/>
                      <a:satMod val="250000"/>
                    </a:srgbClr>
                  </a:gs>
                  <a:gs pos="35000">
                    <a:srgbClr val="526DB0">
                      <a:tint val="47000"/>
                      <a:satMod val="275000"/>
                    </a:srgbClr>
                  </a:gs>
                  <a:gs pos="100000">
                    <a:srgbClr val="526DB0">
                      <a:tint val="25000"/>
                      <a:satMod val="300000"/>
                    </a:srgbClr>
                  </a:gs>
                </a:gsLst>
                <a:lin ang="16200000" scaled="1"/>
              </a:gradFill>
              <a:ln w="12700" cap="flat" cmpd="sng" algn="ctr">
                <a:solidFill>
                  <a:srgbClr val="526DB0">
                    <a:shade val="95000"/>
                    <a:satMod val="105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800" b="0" i="0" u="none" strike="noStrike" kern="0" cap="none" spc="0" normalizeH="0" baseline="0" noProof="0" dirty="0" smtClean="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rPr>
                  <a:t>ゲスト･ハイパーバイザ</a:t>
                </a:r>
                <a:endParaRPr kumimoji="0" lang="ja-JP" altLang="en-US" sz="18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p:txBody>
          </p:sp>
          <p:grpSp>
            <p:nvGrpSpPr>
              <p:cNvPr id="42" name="グループ化 41"/>
              <p:cNvGrpSpPr/>
              <p:nvPr/>
            </p:nvGrpSpPr>
            <p:grpSpPr>
              <a:xfrm>
                <a:off x="816070" y="4536000"/>
                <a:ext cx="2916000" cy="1008000"/>
                <a:chOff x="816070" y="4741253"/>
                <a:chExt cx="2412000" cy="777600"/>
              </a:xfrm>
            </p:grpSpPr>
            <p:sp>
              <p:nvSpPr>
                <p:cNvPr id="43" name="正方形/長方形 2"/>
                <p:cNvSpPr/>
                <p:nvPr/>
              </p:nvSpPr>
              <p:spPr>
                <a:xfrm>
                  <a:off x="816070" y="4741253"/>
                  <a:ext cx="720000" cy="777600"/>
                </a:xfrm>
                <a:prstGeom prst="rect">
                  <a:avLst/>
                </a:prstGeom>
                <a:solidFill>
                  <a:srgbClr val="FFFFFF"/>
                </a:solidFill>
                <a:ln w="28575" cap="flat" cmpd="sng" algn="ctr">
                  <a:solidFill>
                    <a:srgbClr val="B4B392"/>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8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rPr>
                    <a:t>ゲスト</a:t>
                  </a:r>
                  <a:endParaRPr kumimoji="0" lang="en-US" altLang="ja-JP" sz="18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8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rPr>
                    <a:t>VM</a:t>
                  </a:r>
                  <a:endParaRPr kumimoji="0" lang="ja-JP" altLang="en-US" sz="18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p:txBody>
            </p:sp>
            <p:sp>
              <p:nvSpPr>
                <p:cNvPr id="44" name="正方形/長方形 2"/>
                <p:cNvSpPr/>
                <p:nvPr/>
              </p:nvSpPr>
              <p:spPr>
                <a:xfrm>
                  <a:off x="1644070" y="4741253"/>
                  <a:ext cx="720000" cy="777600"/>
                </a:xfrm>
                <a:prstGeom prst="rect">
                  <a:avLst/>
                </a:prstGeom>
                <a:solidFill>
                  <a:srgbClr val="FFFFFF"/>
                </a:solidFill>
                <a:ln w="28575" cap="flat" cmpd="sng" algn="ctr">
                  <a:solidFill>
                    <a:srgbClr val="B4B392"/>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8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rPr>
                    <a:t>ゲスト</a:t>
                  </a:r>
                  <a:endParaRPr kumimoji="0" lang="en-US" altLang="ja-JP" sz="18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8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rPr>
                    <a:t>VM</a:t>
                  </a:r>
                  <a:endParaRPr kumimoji="0" lang="ja-JP" altLang="en-US" sz="18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p:txBody>
            </p:sp>
            <p:sp>
              <p:nvSpPr>
                <p:cNvPr id="45" name="正方形/長方形 2"/>
                <p:cNvSpPr/>
                <p:nvPr/>
              </p:nvSpPr>
              <p:spPr>
                <a:xfrm>
                  <a:off x="2508070" y="4741253"/>
                  <a:ext cx="720000" cy="777600"/>
                </a:xfrm>
                <a:prstGeom prst="rect">
                  <a:avLst/>
                </a:prstGeom>
                <a:solidFill>
                  <a:srgbClr val="FFFFFF"/>
                </a:solidFill>
                <a:ln w="28575" cap="flat" cmpd="sng" algn="ctr">
                  <a:solidFill>
                    <a:srgbClr val="B4B392"/>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8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rPr>
                    <a:t>ゲスト</a:t>
                  </a:r>
                  <a:endParaRPr kumimoji="0" lang="en-US" altLang="ja-JP" sz="18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8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rPr>
                    <a:t>VM</a:t>
                  </a:r>
                  <a:endParaRPr kumimoji="0" lang="ja-JP" altLang="en-US" sz="18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p:txBody>
            </p:sp>
          </p:grpSp>
        </p:grpSp>
        <p:grpSp>
          <p:nvGrpSpPr>
            <p:cNvPr id="29" name="グループ化 28"/>
            <p:cNvGrpSpPr/>
            <p:nvPr/>
          </p:nvGrpSpPr>
          <p:grpSpPr>
            <a:xfrm>
              <a:off x="522169" y="3888000"/>
              <a:ext cx="7469492" cy="2814271"/>
              <a:chOff x="522169" y="3888000"/>
              <a:chExt cx="7469492" cy="2814271"/>
            </a:xfrm>
          </p:grpSpPr>
          <p:sp>
            <p:nvSpPr>
              <p:cNvPr id="37" name="角丸四角形 36"/>
              <p:cNvSpPr/>
              <p:nvPr/>
            </p:nvSpPr>
            <p:spPr>
              <a:xfrm>
                <a:off x="522169" y="3888000"/>
                <a:ext cx="7092000" cy="2700000"/>
              </a:xfrm>
              <a:prstGeom prst="roundRect">
                <a:avLst>
                  <a:gd name="adj" fmla="val 7615"/>
                </a:avLst>
              </a:prstGeom>
              <a:noFill/>
              <a:ln w="38100" cap="flat" cmpd="sng" algn="ctr">
                <a:solidFill>
                  <a:srgbClr val="000000">
                    <a:lumMod val="50000"/>
                    <a:lumOff val="50000"/>
                  </a:srgbClr>
                </a:solidFill>
                <a:prstDash val="solid"/>
                <a:miter lim="800000"/>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2400" b="0" i="0" u="none" strike="noStrike" kern="0" cap="none" spc="0" normalizeH="0" baseline="0" noProof="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p:txBody>
          </p:sp>
          <p:sp>
            <p:nvSpPr>
              <p:cNvPr id="38" name="角丸四角形 37"/>
              <p:cNvSpPr/>
              <p:nvPr/>
            </p:nvSpPr>
            <p:spPr>
              <a:xfrm>
                <a:off x="652810" y="6120000"/>
                <a:ext cx="6804000" cy="360000"/>
              </a:xfrm>
              <a:prstGeom prst="roundRect">
                <a:avLst/>
              </a:prstGeom>
              <a:gradFill rotWithShape="1">
                <a:gsLst>
                  <a:gs pos="0">
                    <a:srgbClr val="F5C201">
                      <a:tint val="60000"/>
                      <a:satMod val="250000"/>
                    </a:srgbClr>
                  </a:gs>
                  <a:gs pos="35000">
                    <a:srgbClr val="F5C201">
                      <a:tint val="47000"/>
                      <a:satMod val="275000"/>
                    </a:srgbClr>
                  </a:gs>
                  <a:gs pos="100000">
                    <a:srgbClr val="F5C201">
                      <a:tint val="25000"/>
                      <a:satMod val="300000"/>
                    </a:srgbClr>
                  </a:gs>
                </a:gsLst>
                <a:lin ang="16200000" scaled="1"/>
              </a:gradFill>
              <a:ln w="12700" cap="flat" cmpd="sng" algn="ctr">
                <a:solidFill>
                  <a:srgbClr val="F5C201">
                    <a:shade val="95000"/>
                    <a:satMod val="105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2000" b="0" i="0" u="none" strike="noStrike" kern="0" cap="none" spc="0" normalizeH="0" baseline="0" noProof="0" dirty="0" smtClean="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rPr>
                  <a:t>ホスト･ハイパーバイザ</a:t>
                </a:r>
                <a:endParaRPr kumimoji="0" lang="ja-JP" altLang="en-US" sz="20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p:txBody>
          </p:sp>
          <p:pic>
            <p:nvPicPr>
              <p:cNvPr id="39" name="Picture 2" descr="C:\Users\hiroki\AppData\Local\Microsoft\Windows\Temporary Internet Files\Content.IE5\UPLOAWAY\MC900428969[1].wmf"/>
              <p:cNvPicPr>
                <a:picLocks noChangeAspect="1" noChangeArrowheads="1"/>
              </p:cNvPicPr>
              <p:nvPr/>
            </p:nvPicPr>
            <p:blipFill>
              <a:blip r:embed="rId3"/>
              <a:srcRect/>
              <a:stretch>
                <a:fillRect/>
              </a:stretch>
            </p:blipFill>
            <p:spPr bwMode="auto">
              <a:xfrm>
                <a:off x="7416000" y="5904000"/>
                <a:ext cx="575661" cy="798271"/>
              </a:xfrm>
              <a:prstGeom prst="rect">
                <a:avLst/>
              </a:prstGeom>
              <a:noFill/>
            </p:spPr>
          </p:pic>
        </p:grpSp>
        <p:grpSp>
          <p:nvGrpSpPr>
            <p:cNvPr id="30" name="グループ化 29"/>
            <p:cNvGrpSpPr/>
            <p:nvPr/>
          </p:nvGrpSpPr>
          <p:grpSpPr>
            <a:xfrm>
              <a:off x="4248000" y="4356000"/>
              <a:ext cx="3204000" cy="1656000"/>
              <a:chOff x="4248000" y="4356000"/>
              <a:chExt cx="3204000" cy="1656000"/>
            </a:xfrm>
          </p:grpSpPr>
          <p:sp>
            <p:nvSpPr>
              <p:cNvPr id="31" name="角丸四角形 30"/>
              <p:cNvSpPr/>
              <p:nvPr/>
            </p:nvSpPr>
            <p:spPr>
              <a:xfrm>
                <a:off x="4248000" y="4356000"/>
                <a:ext cx="3204000" cy="1656000"/>
              </a:xfrm>
              <a:prstGeom prst="roundRect">
                <a:avLst>
                  <a:gd name="adj" fmla="val 7615"/>
                </a:avLst>
              </a:prstGeom>
              <a:solidFill>
                <a:srgbClr val="FFFFFF"/>
              </a:solidFill>
              <a:ln w="28575" cap="flat" cmpd="sng" algn="ctr">
                <a:solidFill>
                  <a:srgbClr val="989AAC"/>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ja-JP" sz="2400" b="0" i="0" u="none" strike="noStrike" kern="0" cap="none" spc="0" normalizeH="0" baseline="0" noProof="0" dirty="0" smtClean="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p:txBody>
          </p:sp>
          <p:sp>
            <p:nvSpPr>
              <p:cNvPr id="32" name="角丸四角形 31"/>
              <p:cNvSpPr/>
              <p:nvPr/>
            </p:nvSpPr>
            <p:spPr>
              <a:xfrm>
                <a:off x="4320000" y="5616000"/>
                <a:ext cx="3060000" cy="324000"/>
              </a:xfrm>
              <a:prstGeom prst="roundRect">
                <a:avLst/>
              </a:prstGeom>
              <a:gradFill rotWithShape="1">
                <a:gsLst>
                  <a:gs pos="0">
                    <a:srgbClr val="526DB0">
                      <a:tint val="60000"/>
                      <a:satMod val="250000"/>
                    </a:srgbClr>
                  </a:gs>
                  <a:gs pos="35000">
                    <a:srgbClr val="526DB0">
                      <a:tint val="47000"/>
                      <a:satMod val="275000"/>
                    </a:srgbClr>
                  </a:gs>
                  <a:gs pos="100000">
                    <a:srgbClr val="526DB0">
                      <a:tint val="25000"/>
                      <a:satMod val="300000"/>
                    </a:srgbClr>
                  </a:gs>
                </a:gsLst>
                <a:lin ang="16200000" scaled="1"/>
              </a:gradFill>
              <a:ln w="12700" cap="flat" cmpd="sng" algn="ctr">
                <a:solidFill>
                  <a:srgbClr val="526DB0">
                    <a:shade val="95000"/>
                    <a:satMod val="105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800" b="0" i="0" u="none" strike="noStrike" kern="0" cap="none" spc="0" normalizeH="0" baseline="0" noProof="0" dirty="0" smtClean="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rPr>
                  <a:t>ゲスト･ハイパーバイザ</a:t>
                </a:r>
                <a:endParaRPr kumimoji="0" lang="ja-JP" altLang="en-US" sz="18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p:txBody>
          </p:sp>
          <p:grpSp>
            <p:nvGrpSpPr>
              <p:cNvPr id="33" name="グループ化 32"/>
              <p:cNvGrpSpPr/>
              <p:nvPr/>
            </p:nvGrpSpPr>
            <p:grpSpPr>
              <a:xfrm>
                <a:off x="4380070" y="4536000"/>
                <a:ext cx="2916000" cy="1008000"/>
                <a:chOff x="816070" y="4741253"/>
                <a:chExt cx="2412000" cy="777600"/>
              </a:xfrm>
            </p:grpSpPr>
            <p:sp>
              <p:nvSpPr>
                <p:cNvPr id="34" name="正方形/長方形 2"/>
                <p:cNvSpPr/>
                <p:nvPr/>
              </p:nvSpPr>
              <p:spPr>
                <a:xfrm>
                  <a:off x="816070" y="4741253"/>
                  <a:ext cx="720000" cy="777600"/>
                </a:xfrm>
                <a:prstGeom prst="rect">
                  <a:avLst/>
                </a:prstGeom>
                <a:solidFill>
                  <a:srgbClr val="FFFFFF"/>
                </a:solidFill>
                <a:ln w="28575" cap="flat" cmpd="sng" algn="ctr">
                  <a:solidFill>
                    <a:srgbClr val="B4B392"/>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8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rPr>
                    <a:t>ゲスト</a:t>
                  </a:r>
                  <a:endParaRPr kumimoji="0" lang="en-US" altLang="ja-JP" sz="18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8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rPr>
                    <a:t>VM</a:t>
                  </a:r>
                  <a:endParaRPr kumimoji="0" lang="ja-JP" altLang="en-US" sz="18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p:txBody>
            </p:sp>
            <p:sp>
              <p:nvSpPr>
                <p:cNvPr id="35" name="正方形/長方形 2"/>
                <p:cNvSpPr/>
                <p:nvPr/>
              </p:nvSpPr>
              <p:spPr>
                <a:xfrm>
                  <a:off x="1644070" y="4741253"/>
                  <a:ext cx="720000" cy="777600"/>
                </a:xfrm>
                <a:prstGeom prst="rect">
                  <a:avLst/>
                </a:prstGeom>
                <a:solidFill>
                  <a:srgbClr val="FFFFFF"/>
                </a:solidFill>
                <a:ln w="28575" cap="flat" cmpd="sng" algn="ctr">
                  <a:solidFill>
                    <a:srgbClr val="B4B392"/>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8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rPr>
                    <a:t>ゲスト</a:t>
                  </a:r>
                  <a:endParaRPr kumimoji="0" lang="en-US" altLang="ja-JP" sz="18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8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rPr>
                    <a:t>VM</a:t>
                  </a:r>
                  <a:endParaRPr kumimoji="0" lang="ja-JP" altLang="en-US" sz="18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p:txBody>
            </p:sp>
            <p:sp>
              <p:nvSpPr>
                <p:cNvPr id="36" name="正方形/長方形 2"/>
                <p:cNvSpPr/>
                <p:nvPr/>
              </p:nvSpPr>
              <p:spPr>
                <a:xfrm>
                  <a:off x="2508070" y="4741253"/>
                  <a:ext cx="720000" cy="777600"/>
                </a:xfrm>
                <a:prstGeom prst="rect">
                  <a:avLst/>
                </a:prstGeom>
                <a:solidFill>
                  <a:srgbClr val="FFFFFF"/>
                </a:solidFill>
                <a:ln w="28575" cap="flat" cmpd="sng" algn="ctr">
                  <a:solidFill>
                    <a:srgbClr val="B4B392"/>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8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rPr>
                    <a:t>ゲスト</a:t>
                  </a:r>
                  <a:endParaRPr kumimoji="0" lang="en-US" altLang="ja-JP" sz="18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8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rPr>
                    <a:t>VM</a:t>
                  </a:r>
                  <a:endParaRPr kumimoji="0" lang="ja-JP" altLang="en-US" sz="1800" b="0" i="0" u="none" strike="noStrike" kern="0" cap="none" spc="0" normalizeH="0" baseline="0" noProof="0" dirty="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p:txBody>
            </p:sp>
          </p:grpSp>
        </p:grpSp>
      </p:grpSp>
      <p:sp>
        <p:nvSpPr>
          <p:cNvPr id="46" name="テキスト ボックス 45"/>
          <p:cNvSpPr txBox="1"/>
          <p:nvPr/>
        </p:nvSpPr>
        <p:spPr>
          <a:xfrm>
            <a:off x="1859508" y="4032000"/>
            <a:ext cx="1321196" cy="369332"/>
          </a:xfrm>
          <a:prstGeom prst="rect">
            <a:avLst/>
          </a:prstGeom>
          <a:noFill/>
        </p:spPr>
        <p:txBody>
          <a:bodyPr wrap="none" rtlCol="0">
            <a:spAutoFit/>
          </a:bodyPr>
          <a:lstStyle/>
          <a:p>
            <a:r>
              <a:rPr lang="ja-JP" altLang="en-US" dirty="0" smtClean="0">
                <a:solidFill>
                  <a:srgbClr val="000000"/>
                </a:solidFill>
                <a:latin typeface="Noto Sans CJK JP DemiLight" pitchFamily="34" charset="-128"/>
                <a:ea typeface="Noto Sans CJK JP DemiLight" pitchFamily="34" charset="-128"/>
              </a:rPr>
              <a:t>ホスト</a:t>
            </a:r>
            <a:r>
              <a:rPr lang="en-US" altLang="ja-JP" dirty="0" smtClean="0">
                <a:solidFill>
                  <a:srgbClr val="000000"/>
                </a:solidFill>
                <a:latin typeface="Noto Sans CJK JP DemiLight" pitchFamily="34" charset="-128"/>
                <a:ea typeface="Noto Sans CJK JP DemiLight" pitchFamily="34" charset="-128"/>
              </a:rPr>
              <a:t>VM1</a:t>
            </a:r>
            <a:endParaRPr lang="ja-JP" altLang="en-US" dirty="0">
              <a:solidFill>
                <a:srgbClr val="000000"/>
              </a:solidFill>
              <a:latin typeface="Noto Sans CJK JP DemiLight" pitchFamily="34" charset="-128"/>
              <a:ea typeface="Noto Sans CJK JP DemiLight" pitchFamily="34" charset="-128"/>
            </a:endParaRPr>
          </a:p>
        </p:txBody>
      </p:sp>
      <p:sp>
        <p:nvSpPr>
          <p:cNvPr id="47" name="テキスト ボックス 46"/>
          <p:cNvSpPr txBox="1"/>
          <p:nvPr/>
        </p:nvSpPr>
        <p:spPr>
          <a:xfrm>
            <a:off x="5457199" y="4032000"/>
            <a:ext cx="1372492" cy="369332"/>
          </a:xfrm>
          <a:prstGeom prst="rect">
            <a:avLst/>
          </a:prstGeom>
          <a:noFill/>
        </p:spPr>
        <p:txBody>
          <a:bodyPr wrap="none" rtlCol="0">
            <a:spAutoFit/>
          </a:bodyPr>
          <a:lstStyle/>
          <a:p>
            <a:r>
              <a:rPr lang="ja-JP" altLang="en-US" dirty="0" smtClean="0">
                <a:solidFill>
                  <a:srgbClr val="000000"/>
                </a:solidFill>
                <a:latin typeface="Noto Sans CJK JP DemiLight" pitchFamily="34" charset="-128"/>
                <a:ea typeface="Noto Sans CJK JP DemiLight" pitchFamily="34" charset="-128"/>
              </a:rPr>
              <a:t>ホスト</a:t>
            </a:r>
            <a:r>
              <a:rPr lang="en-US" altLang="ja-JP" dirty="0" smtClean="0">
                <a:solidFill>
                  <a:srgbClr val="000000"/>
                </a:solidFill>
                <a:latin typeface="Noto Sans CJK JP DemiLight" pitchFamily="34" charset="-128"/>
                <a:ea typeface="Noto Sans CJK JP DemiLight" pitchFamily="34" charset="-128"/>
              </a:rPr>
              <a:t>VM2 </a:t>
            </a:r>
          </a:p>
        </p:txBody>
      </p:sp>
    </p:spTree>
    <p:extLst>
      <p:ext uri="{BB962C8B-B14F-4D97-AF65-F5344CB8AC3E}">
        <p14:creationId xmlns:p14="http://schemas.microsoft.com/office/powerpoint/2010/main" val="12434418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ネストした仮想化</a:t>
            </a:r>
            <a:r>
              <a:rPr lang="ja-JP" altLang="en-US" dirty="0"/>
              <a:t>の</a:t>
            </a:r>
            <a:r>
              <a:rPr kumimoji="1" lang="ja-JP" altLang="en-US" dirty="0" smtClean="0"/>
              <a:t>オーバヘッドは？</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6</a:t>
            </a:r>
            <a:r>
              <a:rPr kumimoji="1" lang="ja-JP" altLang="en-US" dirty="0" smtClean="0"/>
              <a:t>～</a:t>
            </a:r>
            <a:r>
              <a:rPr kumimoji="1" lang="en-US" altLang="ja-JP" dirty="0" smtClean="0"/>
              <a:t>20%</a:t>
            </a:r>
            <a:r>
              <a:rPr kumimoji="1" lang="ja-JP" altLang="en-US" dirty="0" smtClean="0"/>
              <a:t>程度の性能低下に抑えることが可能</a:t>
            </a:r>
            <a:endParaRPr kumimoji="1" lang="en-US" altLang="ja-JP" dirty="0" smtClean="0"/>
          </a:p>
          <a:p>
            <a:pPr lvl="1"/>
            <a:r>
              <a:rPr lang="en-US" altLang="ja-JP" dirty="0" smtClean="0"/>
              <a:t>The Turtles Project [Ben et al. ‘10]</a:t>
            </a:r>
          </a:p>
          <a:p>
            <a:pPr lvl="1"/>
            <a:r>
              <a:rPr lang="ja-JP" altLang="en-US" dirty="0" smtClean="0"/>
              <a:t>仮想</a:t>
            </a:r>
            <a:r>
              <a:rPr lang="en-US" altLang="ja-JP" dirty="0"/>
              <a:t>EPT</a:t>
            </a:r>
            <a:r>
              <a:rPr kumimoji="1" lang="en-US" altLang="ja-JP" dirty="0" smtClean="0"/>
              <a:t> [</a:t>
            </a:r>
            <a:r>
              <a:rPr lang="en-US" altLang="ja-JP" dirty="0"/>
              <a:t>Nakajima</a:t>
            </a:r>
            <a:r>
              <a:rPr kumimoji="1" lang="en-US" altLang="ja-JP" dirty="0" smtClean="0"/>
              <a:t> et al. ‘13]</a:t>
            </a:r>
          </a:p>
          <a:p>
            <a:pPr lvl="1"/>
            <a:r>
              <a:rPr lang="en-US" altLang="ja-JP" dirty="0"/>
              <a:t>Xen </a:t>
            </a:r>
            <a:r>
              <a:rPr lang="en-US" altLang="ja-JP" dirty="0" smtClean="0"/>
              <a:t>4.4</a:t>
            </a:r>
            <a:r>
              <a:rPr lang="ja-JP" altLang="en-US" dirty="0" smtClean="0"/>
              <a:t>では</a:t>
            </a:r>
            <a:r>
              <a:rPr lang="en-US" altLang="ja-JP" dirty="0" smtClean="0"/>
              <a:t>60%</a:t>
            </a:r>
            <a:r>
              <a:rPr lang="ja-JP" altLang="en-US" dirty="0" smtClean="0"/>
              <a:t>の性能低下</a:t>
            </a:r>
            <a:endParaRPr kumimoji="1" lang="en-US" altLang="ja-JP" dirty="0" smtClean="0"/>
          </a:p>
          <a:p>
            <a:r>
              <a:rPr lang="ja-JP" altLang="en-US" sz="2500" dirty="0" smtClean="0"/>
              <a:t>脱仮想化</a:t>
            </a:r>
            <a:r>
              <a:rPr lang="en-US" altLang="ja-JP" sz="2500" dirty="0"/>
              <a:t>[Lowell et al. ‘04</a:t>
            </a:r>
            <a:r>
              <a:rPr lang="en-US" altLang="ja-JP" sz="2500" dirty="0" smtClean="0"/>
              <a:t>]</a:t>
            </a:r>
            <a:r>
              <a:rPr lang="ja-JP" altLang="en-US" sz="2500" dirty="0" smtClean="0"/>
              <a:t>によるオーバヘッドの削減</a:t>
            </a:r>
            <a:endParaRPr lang="en-US" altLang="ja-JP" sz="2500" dirty="0" smtClean="0"/>
          </a:p>
          <a:p>
            <a:pPr lvl="1"/>
            <a:r>
              <a:rPr lang="ja-JP" altLang="en-US" dirty="0" smtClean="0"/>
              <a:t>ソフトウェア若化時以外はホスト</a:t>
            </a:r>
            <a:r>
              <a:rPr lang="ja-JP" altLang="en-US" dirty="0"/>
              <a:t>・ハイパーバイザに</a:t>
            </a:r>
            <a:r>
              <a:rPr lang="ja-JP" altLang="en-US" dirty="0" smtClean="0"/>
              <a:t>よる</a:t>
            </a:r>
            <a:r>
              <a:rPr lang="ja-JP" altLang="en-US" dirty="0"/>
              <a:t>仮想化</a:t>
            </a:r>
            <a:r>
              <a:rPr lang="ja-JP" altLang="en-US" dirty="0" smtClean="0"/>
              <a:t>を行わないようにする</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F0F41436-DBAB-4DF8-B8A2-BCE453D1D87F}" type="slidenum">
              <a:rPr lang="ja-JP" altLang="en-US" smtClean="0"/>
              <a:pPr/>
              <a:t>9</a:t>
            </a:fld>
            <a:endParaRPr lang="ja-JP" altLang="en-US"/>
          </a:p>
        </p:txBody>
      </p:sp>
    </p:spTree>
    <p:extLst>
      <p:ext uri="{BB962C8B-B14F-4D97-AF65-F5344CB8AC3E}">
        <p14:creationId xmlns:p14="http://schemas.microsoft.com/office/powerpoint/2010/main" val="31814907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ln>
          <a:noFill/>
          <a:prstDash val="sysDot"/>
        </a:ln>
      </a:spPr>
      <a:bodyPr wrap="none" rtlCol="0">
        <a:spAutoFit/>
      </a:bodyPr>
      <a:lstStyle>
        <a:defPPr>
          <a:defRPr kumimoji="1" dirty="0" smtClean="0">
            <a:latin typeface="Noto Sans CJK JP Regular" pitchFamily="34" charset="-128"/>
            <a:ea typeface="Noto Sans CJK JP Regular" pitchFamily="34"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1426</TotalTime>
  <Words>4499</Words>
  <Application>Microsoft Office PowerPoint</Application>
  <PresentationFormat>画面に合わせる (4:3)</PresentationFormat>
  <Paragraphs>572</Paragraphs>
  <Slides>30</Slides>
  <Notes>30</Notes>
  <HiddenSlides>4</HiddenSlides>
  <MMClips>0</MMClips>
  <ScaleCrop>false</ScaleCrop>
  <HeadingPairs>
    <vt:vector size="4" baseType="variant">
      <vt:variant>
        <vt:lpstr>テーマ</vt:lpstr>
      </vt:variant>
      <vt:variant>
        <vt:i4>1</vt:i4>
      </vt:variant>
      <vt:variant>
        <vt:lpstr>スライド タイトル</vt:lpstr>
      </vt:variant>
      <vt:variant>
        <vt:i4>30</vt:i4>
      </vt:variant>
    </vt:vector>
  </HeadingPairs>
  <TitlesOfParts>
    <vt:vector size="31" baseType="lpstr">
      <vt:lpstr>Office ​​テーマ</vt:lpstr>
      <vt:lpstr>仮想化システムのソフトウェア若化のための軽量なVMマイグレーション</vt:lpstr>
      <vt:lpstr>ソフトウェア・エージング</vt:lpstr>
      <vt:lpstr>ソフトウェア若化</vt:lpstr>
      <vt:lpstr>マイグレーションによるダウンタイム削減</vt:lpstr>
      <vt:lpstr>マイグレーション中の性能低下</vt:lpstr>
      <vt:lpstr>性能低下の抑制</vt:lpstr>
      <vt:lpstr>VMBeam</vt:lpstr>
      <vt:lpstr>ネストした仮想化の利用</vt:lpstr>
      <vt:lpstr>ネストした仮想化のオーバヘッドは？</vt:lpstr>
      <vt:lpstr>ソフトウェア若化の軽量化の対象</vt:lpstr>
      <vt:lpstr>同一ホスト上なら十分に軽量？</vt:lpstr>
      <vt:lpstr>軽量なVMマイグレーション</vt:lpstr>
      <vt:lpstr>ゲストVM間メモリコピー</vt:lpstr>
      <vt:lpstr>軽量なVMマイグレーションの実装</vt:lpstr>
      <vt:lpstr>実験</vt:lpstr>
      <vt:lpstr>データ転送性能</vt:lpstr>
      <vt:lpstr>マイグレーション時間</vt:lpstr>
      <vt:lpstr>マイグレーション時間（考察）</vt:lpstr>
      <vt:lpstr>ダウンタイム</vt:lpstr>
      <vt:lpstr>メモリ書き換えの影響</vt:lpstr>
      <vt:lpstr>CPU負荷（CPU使用率）</vt:lpstr>
      <vt:lpstr>CPU負荷（CPU時間）</vt:lpstr>
      <vt:lpstr>ネットワーク負荷</vt:lpstr>
      <vt:lpstr>メモリ負荷</vt:lpstr>
      <vt:lpstr>関連研究</vt:lpstr>
      <vt:lpstr>まとめ</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Hiroki</dc:creator>
  <cp:lastModifiedBy>Hiroki</cp:lastModifiedBy>
  <cp:revision>455</cp:revision>
  <dcterms:created xsi:type="dcterms:W3CDTF">2014-11-08T05:01:32Z</dcterms:created>
  <dcterms:modified xsi:type="dcterms:W3CDTF">2014-11-18T21:41:16Z</dcterms:modified>
</cp:coreProperties>
</file>