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rts/chart1.xml" ContentType="application/vnd.openxmlformats-officedocument.drawingml.chart+xml"/>
  <Override PartName="/ppt/notesSlides/notesSlide21.xml" ContentType="application/vnd.openxmlformats-officedocument.presentationml.notesSlide+xml"/>
  <Override PartName="/ppt/charts/chart2.xml" ContentType="application/vnd.openxmlformats-officedocument.drawingml.chart+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26"/>
  </p:notesMasterIdLst>
  <p:handoutMasterIdLst>
    <p:handoutMasterId r:id="rId27"/>
  </p:handoutMasterIdLst>
  <p:sldIdLst>
    <p:sldId id="256" r:id="rId2"/>
    <p:sldId id="257" r:id="rId3"/>
    <p:sldId id="302" r:id="rId4"/>
    <p:sldId id="272" r:id="rId5"/>
    <p:sldId id="292" r:id="rId6"/>
    <p:sldId id="259" r:id="rId7"/>
    <p:sldId id="268" r:id="rId8"/>
    <p:sldId id="293" r:id="rId9"/>
    <p:sldId id="303" r:id="rId10"/>
    <p:sldId id="305" r:id="rId11"/>
    <p:sldId id="284" r:id="rId12"/>
    <p:sldId id="285" r:id="rId13"/>
    <p:sldId id="304" r:id="rId14"/>
    <p:sldId id="307" r:id="rId15"/>
    <p:sldId id="310" r:id="rId16"/>
    <p:sldId id="308" r:id="rId17"/>
    <p:sldId id="289" r:id="rId18"/>
    <p:sldId id="290" r:id="rId19"/>
    <p:sldId id="295" r:id="rId20"/>
    <p:sldId id="296" r:id="rId21"/>
    <p:sldId id="297" r:id="rId22"/>
    <p:sldId id="280" r:id="rId23"/>
    <p:sldId id="266" r:id="rId24"/>
    <p:sldId id="278" r:id="rId25"/>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CCFFCC"/>
    <a:srgbClr val="006600"/>
    <a:srgbClr val="669900"/>
    <a:srgbClr val="CC00CC"/>
    <a:srgbClr val="FFCCFF"/>
    <a:srgbClr val="9933FF"/>
    <a:srgbClr val="6600FF"/>
    <a:srgbClr val="9966FF"/>
    <a:srgbClr val="FF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8" autoAdjust="0"/>
    <p:restoredTop sz="81739" autoAdjust="0"/>
  </p:normalViewPr>
  <p:slideViewPr>
    <p:cSldViewPr>
      <p:cViewPr>
        <p:scale>
          <a:sx n="70" d="100"/>
          <a:sy n="70" d="100"/>
        </p:scale>
        <p:origin x="-1404" y="-1032"/>
      </p:cViewPr>
      <p:guideLst>
        <p:guide orient="horz" pos="2160"/>
        <p:guide pos="2880"/>
      </p:guideLst>
    </p:cSldViewPr>
  </p:slideViewPr>
  <p:outlineViewPr>
    <p:cViewPr>
      <p:scale>
        <a:sx n="33" d="100"/>
        <a:sy n="33" d="100"/>
      </p:scale>
      <p:origin x="0" y="12082"/>
    </p:cViewPr>
  </p:outlineViewPr>
  <p:notesTextViewPr>
    <p:cViewPr>
      <p:scale>
        <a:sx n="100" d="100"/>
        <a:sy n="100" d="100"/>
      </p:scale>
      <p:origin x="0" y="0"/>
    </p:cViewPr>
  </p:notesTextViewPr>
  <p:sorterViewPr>
    <p:cViewPr>
      <p:scale>
        <a:sx n="150" d="100"/>
        <a:sy n="150" d="100"/>
      </p:scale>
      <p:origin x="0" y="0"/>
    </p:cViewPr>
  </p:sorterViewPr>
  <p:notesViewPr>
    <p:cSldViewPr>
      <p:cViewPr varScale="1">
        <p:scale>
          <a:sx n="91" d="100"/>
          <a:sy n="91" d="100"/>
        </p:scale>
        <p:origin x="-1872" y="-120"/>
      </p:cViewPr>
      <p:guideLst>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kajita\Documents\M2%20&#30740;&#31350;&#38306;&#36899;\&#35611;&#31350;\images\&#28204;&#23450;&#12487;&#12540;&#12479;.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kajita\Documents\M2%20&#30740;&#31350;&#38306;&#36899;\&#35611;&#31350;\images\&#28204;&#23450;&#12487;&#12540;&#12479;.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barChart>
        <c:barDir val="col"/>
        <c:grouping val="clustered"/>
        <c:varyColors val="0"/>
        <c:ser>
          <c:idx val="0"/>
          <c:order val="0"/>
          <c:tx>
            <c:strRef>
              <c:f>'100回入力'!$H$3</c:f>
              <c:strCache>
                <c:ptCount val="1"/>
                <c:pt idx="0">
                  <c:v>応答時間(ms)</c:v>
                </c:pt>
              </c:strCache>
            </c:strRef>
          </c:tx>
          <c:invertIfNegative val="0"/>
          <c:dLbls>
            <c:txPr>
              <a:bodyPr/>
              <a:lstStyle/>
              <a:p>
                <a:pPr>
                  <a:defRPr sz="1600"/>
                </a:pPr>
                <a:endParaRPr lang="ja-JP"/>
              </a:p>
            </c:txPr>
            <c:dLblPos val="outEnd"/>
            <c:showLegendKey val="0"/>
            <c:showVal val="1"/>
            <c:showCatName val="0"/>
            <c:showSerName val="0"/>
            <c:showPercent val="0"/>
            <c:showBubbleSize val="0"/>
            <c:showLeaderLines val="0"/>
          </c:dLbls>
          <c:cat>
            <c:strRef>
              <c:f>'100回入力'!$I$1:$J$1</c:f>
              <c:strCache>
                <c:ptCount val="2"/>
                <c:pt idx="0">
                  <c:v>従来</c:v>
                </c:pt>
                <c:pt idx="1">
                  <c:v>SCCrypt</c:v>
                </c:pt>
              </c:strCache>
            </c:strRef>
          </c:cat>
          <c:val>
            <c:numRef>
              <c:f>'100回入力'!$I$3:$J$3</c:f>
              <c:numCache>
                <c:formatCode>0.00</c:formatCode>
                <c:ptCount val="2"/>
                <c:pt idx="0">
                  <c:v>1.9704103469848633</c:v>
                </c:pt>
                <c:pt idx="1">
                  <c:v>2.3160910606384277</c:v>
                </c:pt>
              </c:numCache>
            </c:numRef>
          </c:val>
        </c:ser>
        <c:dLbls>
          <c:dLblPos val="outEnd"/>
          <c:showLegendKey val="0"/>
          <c:showVal val="1"/>
          <c:showCatName val="0"/>
          <c:showSerName val="0"/>
          <c:showPercent val="0"/>
          <c:showBubbleSize val="0"/>
        </c:dLbls>
        <c:gapWidth val="150"/>
        <c:axId val="97319936"/>
        <c:axId val="97318784"/>
      </c:barChart>
      <c:catAx>
        <c:axId val="97319936"/>
        <c:scaling>
          <c:orientation val="minMax"/>
        </c:scaling>
        <c:delete val="0"/>
        <c:axPos val="b"/>
        <c:majorTickMark val="out"/>
        <c:minorTickMark val="none"/>
        <c:tickLblPos val="nextTo"/>
        <c:txPr>
          <a:bodyPr/>
          <a:lstStyle/>
          <a:p>
            <a:pPr>
              <a:defRPr sz="1600"/>
            </a:pPr>
            <a:endParaRPr lang="ja-JP"/>
          </a:p>
        </c:txPr>
        <c:crossAx val="97318784"/>
        <c:crosses val="autoZero"/>
        <c:auto val="1"/>
        <c:lblAlgn val="ctr"/>
        <c:lblOffset val="100"/>
        <c:noMultiLvlLbl val="0"/>
      </c:catAx>
      <c:valAx>
        <c:axId val="97318784"/>
        <c:scaling>
          <c:orientation val="minMax"/>
          <c:max val="3"/>
          <c:min val="0"/>
        </c:scaling>
        <c:delete val="0"/>
        <c:axPos val="l"/>
        <c:title>
          <c:tx>
            <c:rich>
              <a:bodyPr rot="-5400000" vert="horz"/>
              <a:lstStyle/>
              <a:p>
                <a:pPr>
                  <a:defRPr/>
                </a:pPr>
                <a:r>
                  <a:rPr lang="ja-JP" altLang="en-US" sz="1600"/>
                  <a:t>応答時間</a:t>
                </a:r>
                <a:r>
                  <a:rPr lang="en-US" altLang="ja-JP" sz="1600"/>
                  <a:t>(ms)</a:t>
                </a:r>
              </a:p>
            </c:rich>
          </c:tx>
          <c:layout/>
          <c:overlay val="0"/>
        </c:title>
        <c:numFmt formatCode="#,##0_);[Red]\(#,##0\)" sourceLinked="0"/>
        <c:majorTickMark val="cross"/>
        <c:minorTickMark val="none"/>
        <c:tickLblPos val="nextTo"/>
        <c:txPr>
          <a:bodyPr/>
          <a:lstStyle/>
          <a:p>
            <a:pPr>
              <a:defRPr sz="1600"/>
            </a:pPr>
            <a:endParaRPr lang="ja-JP"/>
          </a:p>
        </c:txPr>
        <c:crossAx val="97319936"/>
        <c:crosses val="autoZero"/>
        <c:crossBetween val="between"/>
        <c:majorUnit val="2"/>
      </c:valAx>
    </c:plotArea>
    <c:plotVisOnly val="1"/>
    <c:dispBlanksAs val="gap"/>
    <c:showDLblsOverMax val="0"/>
  </c:chart>
  <c:spPr>
    <a:ln>
      <a:noFill/>
    </a:ln>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0"/>
    <c:plotArea>
      <c:layout/>
      <c:barChart>
        <c:barDir val="col"/>
        <c:grouping val="clustered"/>
        <c:varyColors val="0"/>
        <c:ser>
          <c:idx val="0"/>
          <c:order val="0"/>
          <c:invertIfNegative val="0"/>
          <c:dLbls>
            <c:txPr>
              <a:bodyPr/>
              <a:lstStyle/>
              <a:p>
                <a:pPr>
                  <a:defRPr sz="1400"/>
                </a:pPr>
                <a:endParaRPr lang="ja-JP"/>
              </a:p>
            </c:txPr>
            <c:dLblPos val="outEnd"/>
            <c:showLegendKey val="0"/>
            <c:showVal val="1"/>
            <c:showCatName val="0"/>
            <c:showSerName val="0"/>
            <c:showPercent val="0"/>
            <c:showBubbleSize val="0"/>
            <c:showLeaderLines val="0"/>
          </c:dLbls>
          <c:cat>
            <c:strRef>
              <c:f>cat出力!$I$1:$J$1</c:f>
              <c:strCache>
                <c:ptCount val="2"/>
                <c:pt idx="0">
                  <c:v>従来</c:v>
                </c:pt>
                <c:pt idx="1">
                  <c:v>SCCrypt</c:v>
                </c:pt>
              </c:strCache>
            </c:strRef>
          </c:cat>
          <c:val>
            <c:numRef>
              <c:f>cat出力!$I$4:$J$4</c:f>
              <c:numCache>
                <c:formatCode>0.00</c:formatCode>
                <c:ptCount val="2"/>
                <c:pt idx="0">
                  <c:v>53.086150286239366</c:v>
                </c:pt>
                <c:pt idx="1">
                  <c:v>53.175919207074308</c:v>
                </c:pt>
              </c:numCache>
            </c:numRef>
          </c:val>
        </c:ser>
        <c:dLbls>
          <c:dLblPos val="outEnd"/>
          <c:showLegendKey val="0"/>
          <c:showVal val="1"/>
          <c:showCatName val="0"/>
          <c:showSerName val="0"/>
          <c:showPercent val="0"/>
          <c:showBubbleSize val="0"/>
        </c:dLbls>
        <c:gapWidth val="150"/>
        <c:axId val="41880960"/>
        <c:axId val="41900288"/>
      </c:barChart>
      <c:catAx>
        <c:axId val="41880960"/>
        <c:scaling>
          <c:orientation val="minMax"/>
        </c:scaling>
        <c:delete val="0"/>
        <c:axPos val="b"/>
        <c:majorTickMark val="out"/>
        <c:minorTickMark val="none"/>
        <c:tickLblPos val="nextTo"/>
        <c:txPr>
          <a:bodyPr/>
          <a:lstStyle/>
          <a:p>
            <a:pPr>
              <a:defRPr sz="1600"/>
            </a:pPr>
            <a:endParaRPr lang="ja-JP"/>
          </a:p>
        </c:txPr>
        <c:crossAx val="41900288"/>
        <c:crosses val="autoZero"/>
        <c:auto val="1"/>
        <c:lblAlgn val="ctr"/>
        <c:lblOffset val="100"/>
        <c:noMultiLvlLbl val="0"/>
      </c:catAx>
      <c:valAx>
        <c:axId val="41900288"/>
        <c:scaling>
          <c:orientation val="minMax"/>
          <c:max val="60"/>
          <c:min val="0"/>
        </c:scaling>
        <c:delete val="0"/>
        <c:axPos val="l"/>
        <c:title>
          <c:tx>
            <c:rich>
              <a:bodyPr rot="-5400000" vert="horz"/>
              <a:lstStyle/>
              <a:p>
                <a:pPr>
                  <a:defRPr sz="1400"/>
                </a:pPr>
                <a:r>
                  <a:rPr lang="ja-JP" altLang="en-US" sz="1400"/>
                  <a:t>スループット（万文字</a:t>
                </a:r>
                <a:r>
                  <a:rPr lang="en-US" altLang="ja-JP" sz="1400"/>
                  <a:t>/</a:t>
                </a:r>
                <a:r>
                  <a:rPr lang="ja-JP" altLang="en-US" sz="1400"/>
                  <a:t>秒）</a:t>
                </a:r>
              </a:p>
            </c:rich>
          </c:tx>
          <c:layout/>
          <c:overlay val="0"/>
        </c:title>
        <c:numFmt formatCode="General" sourceLinked="0"/>
        <c:majorTickMark val="cross"/>
        <c:minorTickMark val="none"/>
        <c:tickLblPos val="nextTo"/>
        <c:txPr>
          <a:bodyPr/>
          <a:lstStyle/>
          <a:p>
            <a:pPr>
              <a:defRPr sz="1600"/>
            </a:pPr>
            <a:endParaRPr lang="ja-JP"/>
          </a:p>
        </c:txPr>
        <c:crossAx val="41880960"/>
        <c:crosses val="autoZero"/>
        <c:crossBetween val="between"/>
        <c:majorUnit val="20"/>
      </c:valAx>
    </c:plotArea>
    <c:plotVisOnly val="1"/>
    <c:dispBlanksAs val="gap"/>
    <c:showDLblsOverMax val="0"/>
  </c:chart>
  <c:spPr>
    <a:ln>
      <a:noFill/>
    </a:ln>
  </c:sp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814763" y="0"/>
            <a:ext cx="2919412" cy="493713"/>
          </a:xfrm>
          <a:prstGeom prst="rect">
            <a:avLst/>
          </a:prstGeom>
        </p:spPr>
        <p:txBody>
          <a:bodyPr vert="horz" lIns="91440" tIns="45720" rIns="91440" bIns="45720" rtlCol="0"/>
          <a:lstStyle>
            <a:lvl1pPr algn="r">
              <a:defRPr sz="1200"/>
            </a:lvl1pPr>
          </a:lstStyle>
          <a:p>
            <a:fld id="{E1657A6D-D829-459E-AF0B-F10F0FC1156C}" type="datetimeFigureOut">
              <a:rPr kumimoji="1" lang="ja-JP" altLang="en-US" smtClean="0"/>
              <a:pPr/>
              <a:t>2014/8/4</a:t>
            </a:fld>
            <a:endParaRPr kumimoji="1" lang="ja-JP" altLang="en-US"/>
          </a:p>
        </p:txBody>
      </p:sp>
      <p:sp>
        <p:nvSpPr>
          <p:cNvPr id="4" name="フッター プレースホルダ 3"/>
          <p:cNvSpPr>
            <a:spLocks noGrp="1"/>
          </p:cNvSpPr>
          <p:nvPr>
            <p:ph type="ftr" sz="quarter" idx="2"/>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14763" y="9371013"/>
            <a:ext cx="2919412" cy="493712"/>
          </a:xfrm>
          <a:prstGeom prst="rect">
            <a:avLst/>
          </a:prstGeom>
        </p:spPr>
        <p:txBody>
          <a:bodyPr vert="horz" lIns="91440" tIns="45720" rIns="91440" bIns="45720" rtlCol="0" anchor="b"/>
          <a:lstStyle>
            <a:lvl1pPr algn="r">
              <a:defRPr sz="1200"/>
            </a:lvl1pPr>
          </a:lstStyle>
          <a:p>
            <a:fld id="{179DE40E-8589-498D-A8C7-1E81D3F2B438}" type="slidenum">
              <a:rPr kumimoji="1" lang="ja-JP" altLang="en-US" smtClean="0"/>
              <a:pPr/>
              <a:t>‹#›</a:t>
            </a:fld>
            <a:endParaRPr kumimoji="1" lang="ja-JP" altLang="en-US"/>
          </a:p>
        </p:txBody>
      </p:sp>
    </p:spTree>
    <p:extLst>
      <p:ext uri="{BB962C8B-B14F-4D97-AF65-F5344CB8AC3E}">
        <p14:creationId xmlns:p14="http://schemas.microsoft.com/office/powerpoint/2010/main" val="31470029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F2E403D0-9F8F-44A0-9606-EE27AAE88A98}" type="datetimeFigureOut">
              <a:rPr kumimoji="1" lang="ja-JP" altLang="en-US" smtClean="0"/>
              <a:pPr/>
              <a:t>2014/8/4</a:t>
            </a:fld>
            <a:endParaRPr kumimoji="1" lang="ja-JP" altLang="en-US"/>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73577" y="4686499"/>
            <a:ext cx="5388610" cy="4439841"/>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59CE9639-BD7C-4132-95F1-3F830703C0DA}" type="slidenum">
              <a:rPr kumimoji="1" lang="ja-JP" altLang="en-US" smtClean="0"/>
              <a:pPr/>
              <a:t>‹#›</a:t>
            </a:fld>
            <a:endParaRPr kumimoji="1" lang="ja-JP" altLang="en-US"/>
          </a:p>
        </p:txBody>
      </p:sp>
    </p:spTree>
    <p:extLst>
      <p:ext uri="{BB962C8B-B14F-4D97-AF65-F5344CB8AC3E}">
        <p14:creationId xmlns:p14="http://schemas.microsoft.com/office/powerpoint/2010/main" val="335808391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9CE9639-BD7C-4132-95F1-3F830703C0DA}" type="slidenum">
              <a:rPr kumimoji="1" lang="ja-JP" altLang="en-US" smtClean="0"/>
              <a:pPr/>
              <a:t>1</a:t>
            </a:fld>
            <a:endParaRPr kumimoji="1" lang="ja-JP" altLang="en-US"/>
          </a:p>
        </p:txBody>
      </p:sp>
    </p:spTree>
    <p:extLst>
      <p:ext uri="{BB962C8B-B14F-4D97-AF65-F5344CB8AC3E}">
        <p14:creationId xmlns:p14="http://schemas.microsoft.com/office/powerpoint/2010/main" val="13513411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lnSpcReduction="10000"/>
          </a:bodyPr>
          <a:lstStyle/>
          <a:p>
            <a:r>
              <a:rPr kumimoji="1" lang="ja-JP" altLang="en-US" dirty="0" smtClean="0"/>
              <a:t>次に</a:t>
            </a:r>
            <a:r>
              <a:rPr kumimoji="1" lang="en-US" altLang="ja-JP" dirty="0" err="1" smtClean="0"/>
              <a:t>SCCrypt</a:t>
            </a:r>
            <a:r>
              <a:rPr kumimoji="1" lang="ja-JP" altLang="en-US" dirty="0" smtClean="0"/>
              <a:t>のより詳しい実装について説明していきます。</a:t>
            </a:r>
            <a:endParaRPr kumimoji="1" lang="en-US" altLang="ja-JP" dirty="0" smtClean="0"/>
          </a:p>
          <a:p>
            <a:r>
              <a:rPr kumimoji="1" lang="ja-JP" altLang="en-US" dirty="0" smtClean="0"/>
              <a:t>従来のシステム：</a:t>
            </a:r>
            <a:r>
              <a:rPr lang="ja-JP" altLang="en-US" dirty="0" smtClean="0"/>
              <a:t>仮想シリアルデバイスが直接コンソールバッファに入力を書き込む。ユーザ</a:t>
            </a:r>
            <a:r>
              <a:rPr lang="en-US" altLang="ja-JP" dirty="0" smtClean="0"/>
              <a:t>VM</a:t>
            </a:r>
            <a:r>
              <a:rPr lang="ja-JP" altLang="en-US" dirty="0" smtClean="0"/>
              <a:t>はコンソールバッファからコンソール入力を取得</a:t>
            </a:r>
            <a:endParaRPr lang="en-US" altLang="ja-JP" dirty="0" smtClean="0"/>
          </a:p>
          <a:p>
            <a:pPr marL="0" indent="0">
              <a:buFont typeface="Arial" charset="0"/>
              <a:buNone/>
            </a:pPr>
            <a:r>
              <a:rPr kumimoji="1" lang="en-US" altLang="ja-JP" dirty="0" smtClean="0"/>
              <a:t>*</a:t>
            </a:r>
            <a:r>
              <a:rPr kumimoji="1" lang="ja-JP" altLang="en-US" dirty="0" smtClean="0"/>
              <a:t>　</a:t>
            </a:r>
            <a:r>
              <a:rPr kumimoji="1" lang="en-US" altLang="ja-JP" dirty="0" err="1" smtClean="0"/>
              <a:t>SCCrypt</a:t>
            </a:r>
            <a:r>
              <a:rPr kumimoji="1" lang="ja-JP" altLang="en-US" dirty="0" smtClean="0"/>
              <a:t>では暗号化されたコンソール入力は</a:t>
            </a:r>
            <a:r>
              <a:rPr kumimoji="1" lang="en-US" altLang="ja-JP" dirty="0" smtClean="0"/>
              <a:t>VMM</a:t>
            </a:r>
            <a:r>
              <a:rPr kumimoji="1" lang="ja-JP" altLang="en-US" dirty="0" smtClean="0"/>
              <a:t>を経由する。ハイパーコールを用いて</a:t>
            </a:r>
            <a:r>
              <a:rPr kumimoji="1" lang="en-US" altLang="ja-JP" dirty="0" smtClean="0"/>
              <a:t>VMM</a:t>
            </a:r>
            <a:r>
              <a:rPr kumimoji="1" lang="ja-JP" altLang="en-US" dirty="0" smtClean="0"/>
              <a:t>に入力を渡す</a:t>
            </a:r>
            <a:endParaRPr kumimoji="1" lang="en-US" altLang="ja-JP" dirty="0" smtClean="0"/>
          </a:p>
          <a:p>
            <a:pPr marL="0" indent="0">
              <a:buFont typeface="Arial" charset="0"/>
              <a:buNone/>
            </a:pPr>
            <a:r>
              <a:rPr kumimoji="1" lang="ja-JP" altLang="en-US" dirty="0" smtClean="0"/>
              <a:t>仮想シリアルデバイスに代わり</a:t>
            </a:r>
            <a:r>
              <a:rPr kumimoji="1" lang="en-US" altLang="ja-JP" dirty="0" smtClean="0"/>
              <a:t>VMM</a:t>
            </a:r>
            <a:r>
              <a:rPr kumimoji="1" lang="ja-JP" altLang="en-US" dirty="0" smtClean="0"/>
              <a:t>が書き込む。ユーザ</a:t>
            </a:r>
            <a:r>
              <a:rPr kumimoji="1" lang="en-US" altLang="ja-JP" dirty="0" smtClean="0"/>
              <a:t>VM</a:t>
            </a:r>
            <a:r>
              <a:rPr kumimoji="1" lang="ja-JP" altLang="en-US" dirty="0" smtClean="0"/>
              <a:t>は従来通り、</a:t>
            </a:r>
            <a:r>
              <a:rPr lang="ja-JP" altLang="en-US" dirty="0" smtClean="0"/>
              <a:t>特別な修正は不要となります。</a:t>
            </a:r>
            <a:endParaRPr kumimoji="1" lang="en-US" altLang="ja-JP" dirty="0" smtClean="0"/>
          </a:p>
        </p:txBody>
      </p:sp>
      <p:sp>
        <p:nvSpPr>
          <p:cNvPr id="4" name="スライド番号プレースホルダ 3"/>
          <p:cNvSpPr>
            <a:spLocks noGrp="1"/>
          </p:cNvSpPr>
          <p:nvPr>
            <p:ph type="sldNum" sz="quarter" idx="10"/>
          </p:nvPr>
        </p:nvSpPr>
        <p:spPr/>
        <p:txBody>
          <a:bodyPr/>
          <a:lstStyle/>
          <a:p>
            <a:fld id="{59CE9639-BD7C-4132-95F1-3F830703C0DA}" type="slidenum">
              <a:rPr kumimoji="1" lang="ja-JP" altLang="en-US" smtClean="0"/>
              <a:pPr/>
              <a:t>10</a:t>
            </a:fld>
            <a:endParaRPr kumimoji="1" lang="ja-JP"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lnSpcReduction="10000"/>
          </a:bodyPr>
          <a:lstStyle/>
          <a:p>
            <a:r>
              <a:rPr kumimoji="1" lang="ja-JP" altLang="en-US" dirty="0" smtClean="0"/>
              <a:t>暗号化の実装について説明します。</a:t>
            </a:r>
            <a:r>
              <a:rPr kumimoji="1" lang="en-US" altLang="ja-JP" dirty="0" smtClean="0"/>
              <a:t>SSH</a:t>
            </a:r>
            <a:r>
              <a:rPr kumimoji="1" lang="ja-JP" altLang="en-US" dirty="0" smtClean="0"/>
              <a:t>クライアントでストリーム暗号を用いて暗号化を行います。</a:t>
            </a:r>
            <a:endParaRPr kumimoji="1" lang="en-US" altLang="ja-JP" dirty="0" smtClean="0"/>
          </a:p>
          <a:p>
            <a:r>
              <a:rPr kumimoji="1" lang="ja-JP" altLang="en-US" dirty="0" smtClean="0"/>
              <a:t>この暗号化は</a:t>
            </a:r>
            <a:r>
              <a:rPr kumimoji="1" lang="en-US" altLang="ja-JP" dirty="0" smtClean="0"/>
              <a:t>SSH</a:t>
            </a:r>
            <a:r>
              <a:rPr kumimoji="1" lang="ja-JP" altLang="en-US" dirty="0" smtClean="0"/>
              <a:t>本来の暗号化とは別の暗号化です。</a:t>
            </a:r>
            <a:endParaRPr kumimoji="1" lang="en-US" altLang="ja-JP" dirty="0" smtClean="0"/>
          </a:p>
          <a:p>
            <a:r>
              <a:rPr kumimoji="1" lang="en-US" altLang="ja-JP" dirty="0" smtClean="0"/>
              <a:t>SSH</a:t>
            </a:r>
            <a:r>
              <a:rPr kumimoji="1" lang="ja-JP" altLang="en-US" dirty="0" smtClean="0"/>
              <a:t>クライアントから</a:t>
            </a:r>
            <a:r>
              <a:rPr kumimoji="1" lang="en-US" altLang="ja-JP" dirty="0" smtClean="0"/>
              <a:t>SSH</a:t>
            </a:r>
            <a:r>
              <a:rPr kumimoji="1" lang="ja-JP" altLang="en-US" dirty="0" smtClean="0"/>
              <a:t>サーバまでの通信は</a:t>
            </a:r>
            <a:r>
              <a:rPr kumimoji="1" lang="en-US" altLang="ja-JP" dirty="0" smtClean="0"/>
              <a:t>2</a:t>
            </a:r>
            <a:r>
              <a:rPr kumimoji="1" lang="ja-JP" altLang="en-US" dirty="0" smtClean="0"/>
              <a:t>重に暗号化された状態</a:t>
            </a:r>
            <a:endParaRPr kumimoji="1" lang="en-US" altLang="ja-JP" dirty="0" smtClean="0"/>
          </a:p>
          <a:p>
            <a:r>
              <a:rPr kumimoji="1" lang="ja-JP" altLang="en-US" dirty="0" smtClean="0"/>
              <a:t>それは仮想シリアルコンソールを利用するためのコマンド入力まで暗号化するという問題です。</a:t>
            </a:r>
            <a:endParaRPr kumimoji="1" lang="en-US" altLang="ja-JP" dirty="0" smtClean="0"/>
          </a:p>
          <a:p>
            <a:r>
              <a:rPr kumimoji="1" lang="ja-JP" altLang="en-US" dirty="0" smtClean="0"/>
              <a:t>仮想シリアルコンソールに接続するコマンドやアクセス権限を取得するパスワード入力を行いますが</a:t>
            </a:r>
            <a:endParaRPr kumimoji="1" lang="en-US" altLang="ja-JP" dirty="0" smtClean="0"/>
          </a:p>
          <a:p>
            <a:pPr marL="0" indent="0">
              <a:buFont typeface="Arial" charset="0"/>
              <a:buNone/>
            </a:pPr>
            <a:r>
              <a:rPr kumimoji="1" lang="ja-JP" altLang="en-US" dirty="0" smtClean="0"/>
              <a:t>*　この方法ではこれらの入力も暗号化されて管理</a:t>
            </a:r>
            <a:r>
              <a:rPr kumimoji="1" lang="en-US" altLang="ja-JP" dirty="0" smtClean="0"/>
              <a:t>VM</a:t>
            </a:r>
            <a:r>
              <a:rPr kumimoji="1" lang="ja-JP" altLang="en-US" dirty="0" smtClean="0"/>
              <a:t>に送信されて実行されるので </a:t>
            </a:r>
            <a:endParaRPr kumimoji="1" lang="en-US" altLang="ja-JP" dirty="0" smtClean="0"/>
          </a:p>
          <a:p>
            <a:pPr marL="0" indent="0">
              <a:buFont typeface="Arial" charset="0"/>
              <a:buNone/>
            </a:pPr>
            <a:r>
              <a:rPr kumimoji="1" lang="en-US" altLang="ja-JP" dirty="0" smtClean="0"/>
              <a:t>*</a:t>
            </a:r>
            <a:r>
              <a:rPr kumimoji="1" lang="ja-JP" altLang="en-US" dirty="0" smtClean="0"/>
              <a:t>　仮想シリアルコンソールを利用することができなくなります。</a:t>
            </a:r>
            <a:endParaRPr kumimoji="1" lang="en-US" altLang="ja-JP" dirty="0" smtClean="0"/>
          </a:p>
        </p:txBody>
      </p:sp>
      <p:sp>
        <p:nvSpPr>
          <p:cNvPr id="4" name="スライド番号プレースホルダ 3"/>
          <p:cNvSpPr>
            <a:spLocks noGrp="1"/>
          </p:cNvSpPr>
          <p:nvPr>
            <p:ph type="sldNum" sz="quarter" idx="10"/>
          </p:nvPr>
        </p:nvSpPr>
        <p:spPr/>
        <p:txBody>
          <a:bodyPr/>
          <a:lstStyle/>
          <a:p>
            <a:fld id="{59CE9639-BD7C-4132-95F1-3F830703C0DA}" type="slidenum">
              <a:rPr kumimoji="1" lang="ja-JP" altLang="en-US" smtClean="0"/>
              <a:pPr/>
              <a:t>11</a:t>
            </a:fld>
            <a:endParaRPr kumimoji="1" lang="ja-JP"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sz="1200" kern="1200" baseline="0" dirty="0" smtClean="0">
                <a:solidFill>
                  <a:schemeClr val="tx1"/>
                </a:solidFill>
                <a:latin typeface="+mn-lt"/>
                <a:ea typeface="+mn-ea"/>
                <a:cs typeface="+mn-cs"/>
              </a:rPr>
              <a:t>SSH</a:t>
            </a:r>
            <a:r>
              <a:rPr kumimoji="1" lang="ja-JP" altLang="en-US" sz="1200" kern="1200" baseline="0" dirty="0" smtClean="0">
                <a:solidFill>
                  <a:schemeClr val="tx1"/>
                </a:solidFill>
                <a:latin typeface="+mn-lt"/>
                <a:ea typeface="+mn-ea"/>
                <a:cs typeface="+mn-cs"/>
              </a:rPr>
              <a:t>のリモートコマンド実行機能を利用して仮想シリアルコンソールに接続</a:t>
            </a:r>
            <a:endParaRPr kumimoji="1" lang="en-US" altLang="ja-JP" sz="1200" kern="1200" baseline="0" dirty="0" smtClean="0">
              <a:solidFill>
                <a:schemeClr val="tx1"/>
              </a:solidFill>
              <a:latin typeface="+mn-lt"/>
              <a:ea typeface="+mn-ea"/>
              <a:cs typeface="+mn-cs"/>
            </a:endParaRPr>
          </a:p>
          <a:p>
            <a:r>
              <a:rPr kumimoji="1" lang="en-US" altLang="ja-JP" sz="1200" kern="1200" baseline="0" dirty="0" smtClean="0">
                <a:solidFill>
                  <a:schemeClr val="tx1"/>
                </a:solidFill>
                <a:latin typeface="+mn-lt"/>
                <a:ea typeface="+mn-ea"/>
                <a:cs typeface="+mn-cs"/>
              </a:rPr>
              <a:t>SSH</a:t>
            </a:r>
            <a:r>
              <a:rPr kumimoji="1" lang="ja-JP" altLang="en-US" sz="1200" kern="1200" baseline="0" dirty="0" smtClean="0">
                <a:solidFill>
                  <a:schemeClr val="tx1"/>
                </a:solidFill>
                <a:latin typeface="+mn-lt"/>
                <a:ea typeface="+mn-ea"/>
                <a:cs typeface="+mn-cs"/>
              </a:rPr>
              <a:t>で接続する接続先で実行するコマンドを通常の入力とは別に送信する</a:t>
            </a:r>
            <a:endParaRPr kumimoji="1" lang="en-US" altLang="ja-JP" sz="1200"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baseline="0" dirty="0" smtClean="0">
                <a:solidFill>
                  <a:schemeClr val="tx1"/>
                </a:solidFill>
                <a:latin typeface="+mn-lt"/>
                <a:ea typeface="+mn-ea"/>
                <a:cs typeface="+mn-cs"/>
              </a:rPr>
              <a:t>コマンドの文字列を通常のキーボード入力とは別に扱うことができるため，</a:t>
            </a:r>
            <a:endParaRPr kumimoji="1" lang="en-US" altLang="ja-JP" sz="1200"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baseline="0" dirty="0" smtClean="0">
                <a:solidFill>
                  <a:schemeClr val="tx1"/>
                </a:solidFill>
                <a:latin typeface="+mn-lt"/>
                <a:ea typeface="+mn-ea"/>
                <a:cs typeface="+mn-cs"/>
              </a:rPr>
              <a:t>*</a:t>
            </a:r>
            <a:r>
              <a:rPr kumimoji="1" lang="ja-JP" altLang="en-US" sz="1200" kern="1200" baseline="0" dirty="0" smtClean="0">
                <a:solidFill>
                  <a:schemeClr val="tx1"/>
                </a:solidFill>
                <a:latin typeface="+mn-lt"/>
                <a:ea typeface="+mn-ea"/>
                <a:cs typeface="+mn-cs"/>
              </a:rPr>
              <a:t>　管理</a:t>
            </a:r>
            <a:r>
              <a:rPr kumimoji="1" lang="en-US" altLang="ja-JP" sz="1200" kern="1200" baseline="0" dirty="0" smtClean="0">
                <a:solidFill>
                  <a:schemeClr val="tx1"/>
                </a:solidFill>
                <a:latin typeface="+mn-lt"/>
                <a:ea typeface="+mn-ea"/>
                <a:cs typeface="+mn-cs"/>
              </a:rPr>
              <a:t>VM</a:t>
            </a:r>
            <a:r>
              <a:rPr kumimoji="1" lang="ja-JP" altLang="en-US" sz="1200" kern="1200" baseline="0" dirty="0" smtClean="0">
                <a:solidFill>
                  <a:schemeClr val="tx1"/>
                </a:solidFill>
                <a:latin typeface="+mn-lt"/>
                <a:ea typeface="+mn-ea"/>
                <a:cs typeface="+mn-cs"/>
              </a:rPr>
              <a:t>に対するコマンドだけを暗号化せずに</a:t>
            </a:r>
            <a:r>
              <a:rPr kumimoji="1" lang="en-US" altLang="ja-JP" sz="1200" kern="1200" baseline="0" dirty="0" smtClean="0">
                <a:solidFill>
                  <a:schemeClr val="tx1"/>
                </a:solidFill>
                <a:latin typeface="+mn-lt"/>
                <a:ea typeface="+mn-ea"/>
                <a:cs typeface="+mn-cs"/>
              </a:rPr>
              <a:t>SSH </a:t>
            </a:r>
            <a:r>
              <a:rPr kumimoji="1" lang="ja-JP" altLang="en-US" sz="1200" kern="1200" baseline="0" dirty="0" smtClean="0">
                <a:solidFill>
                  <a:schemeClr val="tx1"/>
                </a:solidFill>
                <a:latin typeface="+mn-lt"/>
                <a:ea typeface="+mn-ea"/>
                <a:cs typeface="+mn-cs"/>
              </a:rPr>
              <a:t>サーバに送ることができます。また、コマンド実行のための権限を取得する際に、パスワードが必要になることについては、特定のコマンドを実行するときにだけ権限を与えるように設定することでパスワード入力を省略できます。</a:t>
            </a:r>
            <a:endParaRPr kumimoji="1" lang="en-US" altLang="ja-JP" sz="1200" kern="1200" baseline="0" dirty="0" smtClean="0">
              <a:solidFill>
                <a:schemeClr val="tx1"/>
              </a:solidFill>
              <a:latin typeface="+mn-lt"/>
              <a:ea typeface="+mn-ea"/>
              <a:cs typeface="+mn-cs"/>
            </a:endParaRPr>
          </a:p>
          <a:p>
            <a:endParaRPr kumimoji="1" lang="ja-JP" altLang="en-US" dirty="0"/>
          </a:p>
        </p:txBody>
      </p:sp>
      <p:sp>
        <p:nvSpPr>
          <p:cNvPr id="4" name="スライド番号プレースホルダ 3"/>
          <p:cNvSpPr>
            <a:spLocks noGrp="1"/>
          </p:cNvSpPr>
          <p:nvPr>
            <p:ph type="sldNum" sz="quarter" idx="10"/>
          </p:nvPr>
        </p:nvSpPr>
        <p:spPr/>
        <p:txBody>
          <a:bodyPr/>
          <a:lstStyle/>
          <a:p>
            <a:fld id="{59CE9639-BD7C-4132-95F1-3F830703C0DA}" type="slidenum">
              <a:rPr kumimoji="1" lang="ja-JP" altLang="en-US" smtClean="0"/>
              <a:pPr/>
              <a:t>12</a:t>
            </a:fld>
            <a:endParaRPr kumimoji="1" lang="ja-JP"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次に、ユーザ</a:t>
            </a:r>
            <a:r>
              <a:rPr kumimoji="1" lang="en-US" altLang="ja-JP" dirty="0" smtClean="0"/>
              <a:t>VM</a:t>
            </a:r>
            <a:r>
              <a:rPr kumimoji="1" lang="ja-JP" altLang="en-US" dirty="0" smtClean="0"/>
              <a:t>からのコンソール出力の暗号化</a:t>
            </a:r>
            <a:endParaRPr kumimoji="1" lang="en-US" altLang="ja-JP" dirty="0" smtClean="0"/>
          </a:p>
          <a:p>
            <a:r>
              <a:rPr kumimoji="1" lang="ja-JP" altLang="en-US" dirty="0" smtClean="0"/>
              <a:t>通常では仮想シリアルデバイスがコンソールバッファから出力を読み込む</a:t>
            </a:r>
            <a:endParaRPr kumimoji="1" lang="en-US" altLang="ja-JP" dirty="0" smtClean="0"/>
          </a:p>
          <a:p>
            <a:r>
              <a:rPr kumimoji="1" lang="en-US" altLang="ja-JP" dirty="0" smtClean="0"/>
              <a:t>*</a:t>
            </a:r>
            <a:r>
              <a:rPr kumimoji="1" lang="ja-JP" altLang="en-US" dirty="0" smtClean="0"/>
              <a:t>　本手法ではハイパーコールによって、</a:t>
            </a:r>
            <a:r>
              <a:rPr kumimoji="1" lang="en-US" altLang="ja-JP" dirty="0" smtClean="0"/>
              <a:t>VMM</a:t>
            </a:r>
            <a:r>
              <a:rPr kumimoji="1" lang="ja-JP" altLang="en-US" dirty="0" smtClean="0"/>
              <a:t>がコンソールバッファからコンソール出力を読み込み</a:t>
            </a:r>
            <a:r>
              <a:rPr kumimoji="1" lang="en-US" altLang="ja-JP" dirty="0" smtClean="0"/>
              <a:t>VMM</a:t>
            </a:r>
            <a:r>
              <a:rPr kumimoji="1" lang="ja-JP" altLang="en-US" dirty="0" smtClean="0"/>
              <a:t>内で暗号化</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59CE9639-BD7C-4132-95F1-3F830703C0DA}" type="slidenum">
              <a:rPr kumimoji="1" lang="ja-JP" altLang="en-US" smtClean="0"/>
              <a:pPr/>
              <a:t>13</a:t>
            </a:fld>
            <a:endParaRPr kumimoji="1" lang="ja-JP" altLang="en-US"/>
          </a:p>
        </p:txBody>
      </p:sp>
    </p:spTree>
    <p:extLst>
      <p:ext uri="{BB962C8B-B14F-4D97-AF65-F5344CB8AC3E}">
        <p14:creationId xmlns:p14="http://schemas.microsoft.com/office/powerpoint/2010/main" val="1843074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本手法では、クラウド内で入出力情報を復号・暗号化するために</a:t>
            </a:r>
            <a:r>
              <a:rPr kumimoji="1" lang="en-US" altLang="ja-JP" dirty="0" smtClean="0"/>
              <a:t>VMM</a:t>
            </a:r>
            <a:r>
              <a:rPr kumimoji="1" lang="ja-JP" altLang="en-US" dirty="0" smtClean="0"/>
              <a:t>を経由することになりますが、従来の</a:t>
            </a:r>
            <a:r>
              <a:rPr kumimoji="1" lang="en-US" altLang="ja-JP" dirty="0" smtClean="0"/>
              <a:t>VMM</a:t>
            </a:r>
            <a:r>
              <a:rPr kumimoji="1" lang="ja-JP" altLang="en-US" dirty="0" smtClean="0"/>
              <a:t>はユーザ</a:t>
            </a:r>
            <a:r>
              <a:rPr kumimoji="1" lang="en-US" altLang="ja-JP" dirty="0" smtClean="0"/>
              <a:t>VM</a:t>
            </a:r>
            <a:r>
              <a:rPr kumimoji="1" lang="ja-JP" altLang="en-US" dirty="0" smtClean="0"/>
              <a:t>のコンソールバッファの情報を認識していませんでした。</a:t>
            </a:r>
            <a:endParaRPr kumimoji="1" lang="en-US" altLang="ja-JP" dirty="0" smtClean="0"/>
          </a:p>
          <a:p>
            <a:r>
              <a:rPr kumimoji="1" lang="ja-JP" altLang="en-US" dirty="0" smtClean="0"/>
              <a:t>そのため、</a:t>
            </a:r>
            <a:r>
              <a:rPr kumimoji="1" lang="en-US" altLang="ja-JP" dirty="0" smtClean="0"/>
              <a:t>VMM</a:t>
            </a:r>
            <a:r>
              <a:rPr kumimoji="1" lang="ja-JP" altLang="en-US" dirty="0" smtClean="0"/>
              <a:t>がユーザ</a:t>
            </a:r>
            <a:r>
              <a:rPr kumimoji="1" lang="en-US" altLang="ja-JP" dirty="0" smtClean="0"/>
              <a:t>VM</a:t>
            </a:r>
            <a:r>
              <a:rPr kumimoji="1" lang="ja-JP" altLang="en-US" dirty="0" smtClean="0"/>
              <a:t>のコンソールバッファに対し書き込み・読み込み処理ができるように、コンソールバッファのアドレスを取得する必要があります。</a:t>
            </a:r>
            <a:endParaRPr kumimoji="1" lang="en-US" altLang="ja-JP" dirty="0" smtClean="0"/>
          </a:p>
          <a:p>
            <a:r>
              <a:rPr kumimoji="1" lang="en-US" altLang="ja-JP" dirty="0" smtClean="0"/>
              <a:t>*</a:t>
            </a:r>
            <a:r>
              <a:rPr kumimoji="1" lang="ja-JP" altLang="en-US" dirty="0" smtClean="0"/>
              <a:t>　ユーザ</a:t>
            </a:r>
            <a:r>
              <a:rPr kumimoji="1" lang="en-US" altLang="ja-JP" dirty="0" smtClean="0"/>
              <a:t>VM</a:t>
            </a:r>
            <a:r>
              <a:rPr kumimoji="1" lang="ja-JP" altLang="en-US" dirty="0" smtClean="0"/>
              <a:t>が起動した時に、管理</a:t>
            </a:r>
            <a:r>
              <a:rPr kumimoji="1" lang="en-US" altLang="ja-JP" dirty="0" smtClean="0"/>
              <a:t>VM</a:t>
            </a:r>
            <a:r>
              <a:rPr kumimoji="1" lang="ja-JP" altLang="en-US" dirty="0" smtClean="0"/>
              <a:t>はメモリ内に割り当てたユーザ</a:t>
            </a:r>
            <a:r>
              <a:rPr kumimoji="1" lang="en-US" altLang="ja-JP" dirty="0" smtClean="0"/>
              <a:t>VM</a:t>
            </a:r>
            <a:r>
              <a:rPr kumimoji="1" lang="ja-JP" altLang="en-US" dirty="0" smtClean="0"/>
              <a:t>のコンソールバッファのアドレスなどを通知しています。</a:t>
            </a:r>
            <a:endParaRPr kumimoji="1" lang="en-US" altLang="ja-JP" dirty="0" smtClean="0"/>
          </a:p>
          <a:p>
            <a:r>
              <a:rPr kumimoji="1" lang="en-US" altLang="ja-JP" dirty="0" smtClean="0"/>
              <a:t>*</a:t>
            </a:r>
            <a:r>
              <a:rPr kumimoji="1" lang="ja-JP" altLang="en-US" dirty="0" smtClean="0"/>
              <a:t>　そこで</a:t>
            </a:r>
            <a:r>
              <a:rPr kumimoji="1" lang="en-US" altLang="ja-JP" dirty="0" err="1" smtClean="0"/>
              <a:t>SCCrypt</a:t>
            </a:r>
            <a:r>
              <a:rPr kumimoji="1" lang="ja-JP" altLang="en-US" dirty="0" smtClean="0"/>
              <a:t>の</a:t>
            </a:r>
            <a:r>
              <a:rPr kumimoji="1" lang="en-US" altLang="ja-JP" dirty="0" smtClean="0"/>
              <a:t>VMM</a:t>
            </a:r>
            <a:r>
              <a:rPr kumimoji="1" lang="ja-JP" altLang="en-US" dirty="0" smtClean="0"/>
              <a:t>は、ユーザ</a:t>
            </a:r>
            <a:r>
              <a:rPr kumimoji="1" lang="en-US" altLang="ja-JP" dirty="0" smtClean="0"/>
              <a:t>VM</a:t>
            </a:r>
            <a:r>
              <a:rPr kumimoji="1" lang="ja-JP" altLang="en-US" dirty="0" smtClean="0"/>
              <a:t>の起動時に管理</a:t>
            </a:r>
            <a:r>
              <a:rPr kumimoji="1" lang="en-US" altLang="ja-JP" dirty="0" smtClean="0"/>
              <a:t>VM</a:t>
            </a:r>
            <a:r>
              <a:rPr kumimoji="1" lang="ja-JP" altLang="en-US" dirty="0" smtClean="0"/>
              <a:t>とユーザ</a:t>
            </a:r>
            <a:r>
              <a:rPr kumimoji="1" lang="en-US" altLang="ja-JP" dirty="0" smtClean="0"/>
              <a:t>VM</a:t>
            </a:r>
            <a:r>
              <a:rPr kumimoji="1" lang="ja-JP" altLang="en-US" dirty="0" smtClean="0"/>
              <a:t>の間で行われる通知からコンソールバッファのアドレス情報を取得しています。</a:t>
            </a:r>
            <a:endParaRPr kumimoji="1" lang="en-US" altLang="ja-JP" dirty="0" smtClean="0"/>
          </a:p>
          <a:p>
            <a:r>
              <a:rPr kumimoji="1" lang="ja-JP" altLang="en-US" dirty="0" smtClean="0"/>
              <a:t>これにより、</a:t>
            </a:r>
            <a:r>
              <a:rPr kumimoji="1" lang="en-US" altLang="ja-JP" dirty="0" smtClean="0"/>
              <a:t>VMM</a:t>
            </a:r>
            <a:r>
              <a:rPr kumimoji="1" lang="ja-JP" altLang="en-US" dirty="0" smtClean="0"/>
              <a:t>はコンソールバッファに書き込み・読み込み処理が行えるようになります。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59CE9639-BD7C-4132-95F1-3F830703C0DA}" type="slidenum">
              <a:rPr kumimoji="1" lang="ja-JP" altLang="en-US" smtClean="0"/>
              <a:pPr/>
              <a:t>14</a:t>
            </a:fld>
            <a:endParaRPr kumimoji="1" lang="ja-JP" altLang="en-US"/>
          </a:p>
        </p:txBody>
      </p:sp>
    </p:spTree>
    <p:extLst>
      <p:ext uri="{BB962C8B-B14F-4D97-AF65-F5344CB8AC3E}">
        <p14:creationId xmlns:p14="http://schemas.microsoft.com/office/powerpoint/2010/main" val="10496112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err="1" smtClean="0"/>
              <a:t>SCCrypt</a:t>
            </a:r>
            <a:r>
              <a:rPr kumimoji="1" lang="ja-JP" altLang="en-US" dirty="0" smtClean="0"/>
              <a:t>の暗号化・復号化に必要なセッション鍵を登録するのは</a:t>
            </a:r>
            <a:r>
              <a:rPr kumimoji="1" lang="en-US" altLang="ja-JP" dirty="0" smtClean="0"/>
              <a:t>VM</a:t>
            </a:r>
            <a:r>
              <a:rPr kumimoji="1" lang="ja-JP" altLang="en-US" dirty="0" smtClean="0"/>
              <a:t>の正しい所有者にのみ行えるようにする必要がある</a:t>
            </a:r>
            <a:endParaRPr kumimoji="1" lang="en-US" altLang="ja-JP" dirty="0" smtClean="0"/>
          </a:p>
          <a:p>
            <a:r>
              <a:rPr kumimoji="1" lang="ja-JP" altLang="en-US" dirty="0" smtClean="0"/>
              <a:t>クラウド管理者によって登録できる状態では暗号化をしても管理者が復号できてしまう</a:t>
            </a:r>
            <a:endParaRPr kumimoji="1" lang="en-US" altLang="ja-JP" dirty="0" smtClean="0"/>
          </a:p>
          <a:p>
            <a:r>
              <a:rPr kumimoji="1" lang="ja-JP" altLang="en-US" dirty="0" smtClean="0"/>
              <a:t>セッション鍵の交換はただ鍵を交換するだけでは不十分であり，正しい所有者であると認識できることが求められる</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59CE9639-BD7C-4132-95F1-3F830703C0DA}" type="slidenum">
              <a:rPr kumimoji="1" lang="ja-JP" altLang="en-US" smtClean="0"/>
              <a:pPr/>
              <a:t>15</a:t>
            </a:fld>
            <a:endParaRPr kumimoji="1" lang="ja-JP" altLang="en-US"/>
          </a:p>
        </p:txBody>
      </p:sp>
    </p:spTree>
    <p:extLst>
      <p:ext uri="{BB962C8B-B14F-4D97-AF65-F5344CB8AC3E}">
        <p14:creationId xmlns:p14="http://schemas.microsoft.com/office/powerpoint/2010/main" val="19618335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正しい</a:t>
            </a:r>
            <a:r>
              <a:rPr kumimoji="1" lang="en-US" altLang="ja-JP" dirty="0" smtClean="0"/>
              <a:t>VM</a:t>
            </a:r>
            <a:r>
              <a:rPr kumimoji="1" lang="ja-JP" altLang="en-US" dirty="0" smtClean="0"/>
              <a:t>の所有者であることを認識させるために秘密</a:t>
            </a:r>
            <a:r>
              <a:rPr kumimoji="1" lang="en-US" altLang="ja-JP" dirty="0" smtClean="0"/>
              <a:t>ID</a:t>
            </a:r>
            <a:r>
              <a:rPr kumimoji="1" lang="ja-JP" altLang="en-US" dirty="0" smtClean="0"/>
              <a:t>とディスクの暗号化を使う。ユーザ</a:t>
            </a:r>
            <a:r>
              <a:rPr kumimoji="1" lang="en-US" altLang="ja-JP" dirty="0" smtClean="0"/>
              <a:t>VM</a:t>
            </a:r>
            <a:r>
              <a:rPr kumimoji="1" lang="ja-JP" altLang="en-US" dirty="0" smtClean="0"/>
              <a:t>のディスクを暗号化しておくことで正しい鍵で復号しないと</a:t>
            </a:r>
            <a:r>
              <a:rPr kumimoji="1" lang="en-US" altLang="ja-JP" dirty="0" smtClean="0"/>
              <a:t>VM</a:t>
            </a:r>
            <a:r>
              <a:rPr kumimoji="1" lang="ja-JP" altLang="en-US" dirty="0" smtClean="0"/>
              <a:t>を起動できないようにしておく</a:t>
            </a:r>
            <a:endParaRPr kumimoji="1" lang="en-US" altLang="ja-JP" dirty="0" smtClean="0"/>
          </a:p>
          <a:p>
            <a:r>
              <a:rPr kumimoji="1" lang="en-US" altLang="ja-JP" dirty="0" smtClean="0"/>
              <a:t>* </a:t>
            </a:r>
            <a:r>
              <a:rPr kumimoji="1" lang="ja-JP" altLang="en-US" dirty="0" smtClean="0"/>
              <a:t>ユーザは信頼できる鍵サーバから</a:t>
            </a:r>
            <a:r>
              <a:rPr kumimoji="1" lang="en-US" altLang="ja-JP" dirty="0" smtClean="0"/>
              <a:t>VMM</a:t>
            </a:r>
            <a:r>
              <a:rPr kumimoji="1" lang="ja-JP" altLang="en-US" dirty="0" smtClean="0"/>
              <a:t>で生成された公開鍵を取得して</a:t>
            </a:r>
            <a:endParaRPr kumimoji="1" lang="en-US" altLang="ja-JP" dirty="0" smtClean="0"/>
          </a:p>
          <a:p>
            <a:r>
              <a:rPr kumimoji="1" lang="en-US" altLang="ja-JP" dirty="0" smtClean="0"/>
              <a:t>* </a:t>
            </a:r>
            <a:r>
              <a:rPr kumimoji="1" lang="ja-JP" altLang="en-US" dirty="0" smtClean="0"/>
              <a:t>所有者が生成した</a:t>
            </a:r>
            <a:r>
              <a:rPr kumimoji="1" lang="en-US" altLang="ja-JP" dirty="0" smtClean="0"/>
              <a:t>VM</a:t>
            </a:r>
            <a:r>
              <a:rPr kumimoji="1" lang="ja-JP" altLang="en-US" dirty="0" smtClean="0"/>
              <a:t>の秘密</a:t>
            </a:r>
            <a:r>
              <a:rPr kumimoji="1" lang="en-US" altLang="ja-JP" dirty="0" smtClean="0"/>
              <a:t>ID</a:t>
            </a:r>
            <a:r>
              <a:rPr kumimoji="1" lang="ja-JP" altLang="en-US" dirty="0" smtClean="0"/>
              <a:t>とディスクの暗号鍵を暗号化</a:t>
            </a:r>
            <a:endParaRPr kumimoji="1" lang="en-US" altLang="ja-JP" dirty="0" smtClean="0"/>
          </a:p>
          <a:p>
            <a:r>
              <a:rPr kumimoji="1" lang="en-US" altLang="ja-JP" dirty="0" smtClean="0"/>
              <a:t>* </a:t>
            </a:r>
            <a:r>
              <a:rPr kumimoji="1" lang="ja-JP" altLang="en-US" dirty="0" smtClean="0"/>
              <a:t>秘密</a:t>
            </a:r>
            <a:r>
              <a:rPr kumimoji="1" lang="en-US" altLang="ja-JP" dirty="0" smtClean="0"/>
              <a:t>ID</a:t>
            </a:r>
            <a:r>
              <a:rPr kumimoji="1" lang="ja-JP" altLang="en-US" dirty="0" smtClean="0"/>
              <a:t>とディスク暗号鍵は管理</a:t>
            </a:r>
            <a:r>
              <a:rPr kumimoji="1" lang="en-US" altLang="ja-JP" dirty="0" smtClean="0"/>
              <a:t>VM</a:t>
            </a:r>
            <a:r>
              <a:rPr kumimoji="1" lang="ja-JP" altLang="en-US" dirty="0" smtClean="0"/>
              <a:t>を経由して</a:t>
            </a:r>
            <a:r>
              <a:rPr kumimoji="1" lang="en-US" altLang="ja-JP" dirty="0" smtClean="0"/>
              <a:t>VMM</a:t>
            </a:r>
            <a:r>
              <a:rPr kumimoji="1" lang="ja-JP" altLang="en-US" dirty="0" smtClean="0"/>
              <a:t>に送信され復号、</a:t>
            </a:r>
            <a:endParaRPr kumimoji="1" lang="en-US" altLang="ja-JP" dirty="0" smtClean="0"/>
          </a:p>
          <a:p>
            <a:r>
              <a:rPr kumimoji="1" lang="en-US" altLang="ja-JP" smtClean="0"/>
              <a:t>* </a:t>
            </a:r>
            <a:r>
              <a:rPr kumimoji="1" lang="ja-JP" altLang="en-US" smtClean="0"/>
              <a:t>ディスク</a:t>
            </a:r>
            <a:r>
              <a:rPr kumimoji="1" lang="ja-JP" altLang="en-US" dirty="0" smtClean="0"/>
              <a:t>の正常な復号による起動で秘密</a:t>
            </a:r>
            <a:r>
              <a:rPr kumimoji="1" lang="en-US" altLang="ja-JP" dirty="0" smtClean="0"/>
              <a:t>ID</a:t>
            </a:r>
            <a:r>
              <a:rPr kumimoji="1" lang="ja-JP" altLang="en-US" dirty="0" smtClean="0"/>
              <a:t>を関連付けることができる</a:t>
            </a:r>
            <a:endParaRPr kumimoji="1" lang="ja-JP" altLang="en-US" dirty="0"/>
          </a:p>
        </p:txBody>
      </p:sp>
      <p:sp>
        <p:nvSpPr>
          <p:cNvPr id="4" name="スライド番号プレースホルダー 3"/>
          <p:cNvSpPr>
            <a:spLocks noGrp="1"/>
          </p:cNvSpPr>
          <p:nvPr>
            <p:ph type="sldNum" sz="quarter" idx="10"/>
          </p:nvPr>
        </p:nvSpPr>
        <p:spPr/>
        <p:txBody>
          <a:bodyPr/>
          <a:lstStyle/>
          <a:p>
            <a:fld id="{59CE9639-BD7C-4132-95F1-3F830703C0DA}" type="slidenum">
              <a:rPr kumimoji="1" lang="ja-JP" altLang="en-US" smtClean="0"/>
              <a:pPr/>
              <a:t>16</a:t>
            </a:fld>
            <a:endParaRPr kumimoji="1" lang="ja-JP" altLang="en-US"/>
          </a:p>
        </p:txBody>
      </p:sp>
    </p:spTree>
    <p:extLst>
      <p:ext uri="{BB962C8B-B14F-4D97-AF65-F5344CB8AC3E}">
        <p14:creationId xmlns:p14="http://schemas.microsoft.com/office/powerpoint/2010/main" val="19618335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またセッション中の暗号鍵は関連付けた秘密</a:t>
            </a:r>
            <a:r>
              <a:rPr kumimoji="1" lang="en-US" altLang="ja-JP" dirty="0" smtClean="0"/>
              <a:t>ID</a:t>
            </a:r>
            <a:r>
              <a:rPr kumimoji="1" lang="ja-JP" altLang="en-US" dirty="0" smtClean="0"/>
              <a:t>を利用する。</a:t>
            </a:r>
            <a:r>
              <a:rPr kumimoji="1" lang="en-US" altLang="ja-JP" dirty="0" smtClean="0"/>
              <a:t>SSH</a:t>
            </a:r>
            <a:r>
              <a:rPr kumimoji="1" lang="ja-JP" altLang="en-US" dirty="0" smtClean="0"/>
              <a:t>クライアントは鍵サーバから</a:t>
            </a:r>
            <a:endParaRPr kumimoji="1" lang="en-US" altLang="ja-JP" dirty="0" smtClean="0"/>
          </a:p>
          <a:p>
            <a:r>
              <a:rPr kumimoji="1" lang="en-US" altLang="ja-JP" dirty="0" smtClean="0"/>
              <a:t>*</a:t>
            </a:r>
            <a:r>
              <a:rPr kumimoji="1" lang="ja-JP" altLang="en-US" dirty="0" smtClean="0"/>
              <a:t>　</a:t>
            </a:r>
            <a:r>
              <a:rPr kumimoji="1" lang="en-US" altLang="ja-JP" dirty="0" smtClean="0"/>
              <a:t>VMM</a:t>
            </a:r>
            <a:r>
              <a:rPr kumimoji="1" lang="ja-JP" altLang="en-US" dirty="0" smtClean="0"/>
              <a:t>で生成された公開鍵を入手。</a:t>
            </a:r>
            <a:r>
              <a:rPr kumimoji="1" lang="en-US" altLang="ja-JP" dirty="0" smtClean="0"/>
              <a:t>SSH</a:t>
            </a:r>
            <a:r>
              <a:rPr kumimoji="1" lang="ja-JP" altLang="en-US" dirty="0" smtClean="0"/>
              <a:t>クライアントは管理</a:t>
            </a:r>
            <a:r>
              <a:rPr kumimoji="1" lang="en-US" altLang="ja-JP" dirty="0" smtClean="0"/>
              <a:t>VM</a:t>
            </a:r>
            <a:r>
              <a:rPr kumimoji="1" lang="ja-JP" altLang="en-US" dirty="0" smtClean="0"/>
              <a:t>に接続時</a:t>
            </a:r>
            <a:endParaRPr kumimoji="1" lang="en-US" altLang="ja-JP" dirty="0" smtClean="0"/>
          </a:p>
          <a:p>
            <a:r>
              <a:rPr kumimoji="1" lang="en-US" altLang="ja-JP" dirty="0" smtClean="0"/>
              <a:t>*</a:t>
            </a:r>
            <a:r>
              <a:rPr kumimoji="1" lang="ja-JP" altLang="en-US" dirty="0" smtClean="0"/>
              <a:t>　暗号化に使うセッション鍵を生成、この鍵を</a:t>
            </a:r>
            <a:endParaRPr kumimoji="1" lang="en-US" altLang="ja-JP" dirty="0" smtClean="0"/>
          </a:p>
          <a:p>
            <a:r>
              <a:rPr kumimoji="1" lang="en-US" altLang="ja-JP" dirty="0" smtClean="0"/>
              <a:t>*</a:t>
            </a:r>
            <a:r>
              <a:rPr kumimoji="1" lang="ja-JP" altLang="en-US" dirty="0" smtClean="0"/>
              <a:t>　公開鍵で暗号化し管理</a:t>
            </a:r>
            <a:r>
              <a:rPr kumimoji="1" lang="en-US" altLang="ja-JP" dirty="0" smtClean="0"/>
              <a:t>VM</a:t>
            </a:r>
            <a:r>
              <a:rPr kumimoji="1" lang="ja-JP" altLang="en-US" dirty="0" smtClean="0"/>
              <a:t>に送ります。</a:t>
            </a:r>
            <a:endParaRPr kumimoji="1" lang="en-US" altLang="ja-JP" dirty="0" smtClean="0"/>
          </a:p>
          <a:p>
            <a:r>
              <a:rPr kumimoji="1" lang="en-US" altLang="ja-JP" dirty="0" smtClean="0"/>
              <a:t>*</a:t>
            </a:r>
            <a:r>
              <a:rPr kumimoji="1" lang="ja-JP" altLang="en-US" dirty="0" smtClean="0"/>
              <a:t>　管理</a:t>
            </a:r>
            <a:r>
              <a:rPr kumimoji="1" lang="en-US" altLang="ja-JP" dirty="0" smtClean="0"/>
              <a:t>VM</a:t>
            </a:r>
            <a:r>
              <a:rPr kumimoji="1" lang="ja-JP" altLang="en-US" dirty="0" smtClean="0"/>
              <a:t>は</a:t>
            </a:r>
            <a:r>
              <a:rPr kumimoji="1" lang="en-US" altLang="ja-JP" dirty="0" smtClean="0"/>
              <a:t>VMM</a:t>
            </a:r>
            <a:r>
              <a:rPr kumimoji="1" lang="ja-JP" altLang="en-US" dirty="0" smtClean="0"/>
              <a:t>に送り、</a:t>
            </a:r>
            <a:r>
              <a:rPr kumimoji="1" lang="en-US" altLang="ja-JP" dirty="0" smtClean="0"/>
              <a:t>VMM</a:t>
            </a:r>
            <a:r>
              <a:rPr kumimoji="1" lang="ja-JP" altLang="en-US" dirty="0" smtClean="0"/>
              <a:t>内で秘密鍵を用いて復号。</a:t>
            </a:r>
            <a:endParaRPr kumimoji="1" lang="en-US" altLang="ja-JP" dirty="0" smtClean="0"/>
          </a:p>
          <a:p>
            <a:pPr marL="0" indent="0">
              <a:buFont typeface="Arial" charset="0"/>
              <a:buNone/>
            </a:pPr>
            <a:r>
              <a:rPr kumimoji="1" lang="en-US" altLang="ja-JP" dirty="0" smtClean="0"/>
              <a:t>*</a:t>
            </a:r>
            <a:r>
              <a:rPr kumimoji="1" lang="ja-JP" altLang="en-US" dirty="0" smtClean="0"/>
              <a:t>　秘密</a:t>
            </a:r>
            <a:r>
              <a:rPr kumimoji="1" lang="en-US" altLang="ja-JP" dirty="0" smtClean="0"/>
              <a:t>ID</a:t>
            </a:r>
            <a:r>
              <a:rPr kumimoji="1" lang="ja-JP" altLang="en-US" dirty="0" smtClean="0"/>
              <a:t>から正しい</a:t>
            </a:r>
            <a:r>
              <a:rPr kumimoji="1" lang="en-US" altLang="ja-JP" dirty="0" smtClean="0"/>
              <a:t>VM</a:t>
            </a:r>
            <a:r>
              <a:rPr kumimoji="1" lang="ja-JP" altLang="en-US" dirty="0" smtClean="0"/>
              <a:t>を見つけセッション鍵を登録</a:t>
            </a:r>
            <a:endParaRPr kumimoji="1" lang="en-US" altLang="ja-JP" dirty="0" smtClean="0"/>
          </a:p>
          <a:p>
            <a:pPr marL="0" indent="0">
              <a:buFont typeface="Arial" charset="0"/>
              <a:buNone/>
            </a:pPr>
            <a:r>
              <a:rPr kumimoji="1" lang="ja-JP" altLang="en-US" dirty="0" smtClean="0"/>
              <a:t>これによりセッション鍵の登録は秘密</a:t>
            </a:r>
            <a:r>
              <a:rPr kumimoji="1" lang="en-US" altLang="ja-JP" dirty="0" smtClean="0"/>
              <a:t>ID</a:t>
            </a:r>
            <a:r>
              <a:rPr kumimoji="1" lang="ja-JP" altLang="en-US" dirty="0" smtClean="0"/>
              <a:t>を知っている所有者しか登録できないようにすることができより暗号化を安全に行える</a:t>
            </a:r>
            <a:endParaRPr kumimoji="1" lang="ja-JP" altLang="en-US" dirty="0"/>
          </a:p>
        </p:txBody>
      </p:sp>
      <p:sp>
        <p:nvSpPr>
          <p:cNvPr id="4" name="スライド番号プレースホルダー 3"/>
          <p:cNvSpPr>
            <a:spLocks noGrp="1"/>
          </p:cNvSpPr>
          <p:nvPr>
            <p:ph type="sldNum" sz="quarter" idx="10"/>
          </p:nvPr>
        </p:nvSpPr>
        <p:spPr/>
        <p:txBody>
          <a:bodyPr/>
          <a:lstStyle/>
          <a:p>
            <a:fld id="{59CE9639-BD7C-4132-95F1-3F830703C0DA}" type="slidenum">
              <a:rPr kumimoji="1" lang="ja-JP" altLang="en-US" smtClean="0"/>
              <a:pPr/>
              <a:t>17</a:t>
            </a:fld>
            <a:endParaRPr kumimoji="1" lang="ja-JP" altLang="en-US"/>
          </a:p>
        </p:txBody>
      </p:sp>
    </p:spTree>
    <p:extLst>
      <p:ext uri="{BB962C8B-B14F-4D97-AF65-F5344CB8AC3E}">
        <p14:creationId xmlns:p14="http://schemas.microsoft.com/office/powerpoint/2010/main" val="264827021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従来の手法と性能を比較する実験を行いました。実験は管理</a:t>
            </a:r>
            <a:r>
              <a:rPr kumimoji="1" lang="en-US" altLang="ja-JP" dirty="0" smtClean="0"/>
              <a:t>VM</a:t>
            </a:r>
            <a:r>
              <a:rPr kumimoji="1" lang="ja-JP" altLang="en-US" dirty="0" err="1" smtClean="0"/>
              <a:t>での</a:t>
            </a:r>
            <a:r>
              <a:rPr kumimoji="1" lang="ja-JP" altLang="en-US" dirty="0" smtClean="0"/>
              <a:t>入出力の盗聴、</a:t>
            </a:r>
            <a:r>
              <a:rPr kumimoji="1" lang="en-US" altLang="ja-JP" dirty="0" smtClean="0"/>
              <a:t>SSH</a:t>
            </a:r>
            <a:r>
              <a:rPr kumimoji="1" lang="ja-JP" altLang="en-US" dirty="0" smtClean="0"/>
              <a:t>クライアントでの応答時間の比較、画面表示のスループットの比較をしました。実験の環境は表のとおりとなっております。</a:t>
            </a:r>
            <a:endParaRPr kumimoji="1" lang="ja-JP" altLang="en-US" dirty="0"/>
          </a:p>
        </p:txBody>
      </p:sp>
      <p:sp>
        <p:nvSpPr>
          <p:cNvPr id="4" name="スライド番号プレースホルダー 3"/>
          <p:cNvSpPr>
            <a:spLocks noGrp="1"/>
          </p:cNvSpPr>
          <p:nvPr>
            <p:ph type="sldNum" sz="quarter" idx="10"/>
          </p:nvPr>
        </p:nvSpPr>
        <p:spPr/>
        <p:txBody>
          <a:bodyPr/>
          <a:lstStyle/>
          <a:p>
            <a:fld id="{59CE9639-BD7C-4132-95F1-3F830703C0DA}" type="slidenum">
              <a:rPr kumimoji="1" lang="ja-JP" altLang="en-US" smtClean="0"/>
              <a:pPr/>
              <a:t>18</a:t>
            </a:fld>
            <a:endParaRPr kumimoji="1" lang="ja-JP" altLang="en-US"/>
          </a:p>
        </p:txBody>
      </p:sp>
    </p:spTree>
    <p:extLst>
      <p:ext uri="{BB962C8B-B14F-4D97-AF65-F5344CB8AC3E}">
        <p14:creationId xmlns:p14="http://schemas.microsoft.com/office/powerpoint/2010/main" val="20633235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まず最初に管理</a:t>
            </a:r>
            <a:r>
              <a:rPr kumimoji="1" lang="en-US" altLang="ja-JP" dirty="0" smtClean="0"/>
              <a:t>VM</a:t>
            </a:r>
            <a:r>
              <a:rPr kumimoji="1" lang="ja-JP" altLang="en-US" dirty="0" smtClean="0"/>
              <a:t>で入出力の盗聴を行いました。</a:t>
            </a:r>
            <a:endParaRPr kumimoji="1" lang="en-US" altLang="ja-JP" dirty="0" smtClean="0"/>
          </a:p>
          <a:p>
            <a:r>
              <a:rPr kumimoji="1" lang="ja-JP" altLang="en-US" dirty="0" smtClean="0"/>
              <a:t>盗聴につきましては管理</a:t>
            </a:r>
            <a:r>
              <a:rPr kumimoji="1" lang="en-US" altLang="ja-JP" dirty="0" smtClean="0"/>
              <a:t>VM</a:t>
            </a:r>
            <a:r>
              <a:rPr kumimoji="1" lang="ja-JP" altLang="en-US" dirty="0" smtClean="0"/>
              <a:t>でコンソール入出力を取得し、ログファイルに書き込ませるという方法をとりました。</a:t>
            </a:r>
            <a:endParaRPr kumimoji="1" lang="en-US" altLang="ja-JP" dirty="0" smtClean="0"/>
          </a:p>
          <a:p>
            <a:r>
              <a:rPr kumimoji="1" lang="ja-JP" altLang="en-US" dirty="0" smtClean="0"/>
              <a:t>暗号化を行わなかった場合と行った場合の両方の比較をする。</a:t>
            </a:r>
            <a:endParaRPr kumimoji="1" lang="en-US" altLang="ja-JP" dirty="0" smtClean="0"/>
          </a:p>
          <a:p>
            <a:r>
              <a:rPr kumimoji="1" lang="ja-JP" altLang="en-US" dirty="0" smtClean="0"/>
              <a:t>この実験にはデモ動画を用意してありますのでそちらを見ていただこうと思います。</a:t>
            </a:r>
            <a:endParaRPr kumimoji="1" lang="ja-JP" altLang="en-US" dirty="0"/>
          </a:p>
        </p:txBody>
      </p:sp>
      <p:sp>
        <p:nvSpPr>
          <p:cNvPr id="4" name="スライド番号プレースホルダー 3"/>
          <p:cNvSpPr>
            <a:spLocks noGrp="1"/>
          </p:cNvSpPr>
          <p:nvPr>
            <p:ph type="sldNum" sz="quarter" idx="10"/>
          </p:nvPr>
        </p:nvSpPr>
        <p:spPr/>
        <p:txBody>
          <a:bodyPr/>
          <a:lstStyle/>
          <a:p>
            <a:fld id="{59CE9639-BD7C-4132-95F1-3F830703C0DA}" type="slidenum">
              <a:rPr kumimoji="1" lang="ja-JP" altLang="en-US" smtClean="0"/>
              <a:pPr/>
              <a:t>19</a:t>
            </a:fld>
            <a:endParaRPr kumimoji="1" lang="ja-JP" altLang="en-US"/>
          </a:p>
        </p:txBody>
      </p:sp>
    </p:spTree>
    <p:extLst>
      <p:ext uri="{BB962C8B-B14F-4D97-AF65-F5344CB8AC3E}">
        <p14:creationId xmlns:p14="http://schemas.microsoft.com/office/powerpoint/2010/main" val="13230972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近年、ネットワークを介してサービスを提供するクラウドコンピューティングという手法が広がっています。</a:t>
            </a:r>
            <a:endParaRPr kumimoji="1" lang="en-US" altLang="ja-JP" dirty="0" smtClean="0"/>
          </a:p>
          <a:p>
            <a:r>
              <a:rPr kumimoji="1" lang="ja-JP" altLang="en-US" dirty="0" smtClean="0"/>
              <a:t>このクラウドコンピューティングの利用形態を表す用語の一つに、イアース型クラウドが挙げられます。</a:t>
            </a:r>
            <a:endParaRPr kumimoji="1" lang="en-US" altLang="ja-JP" dirty="0" smtClean="0"/>
          </a:p>
          <a:p>
            <a:r>
              <a:rPr kumimoji="1" lang="en-US" altLang="ja-JP" dirty="0" err="1" smtClean="0"/>
              <a:t>IaaS</a:t>
            </a:r>
            <a:r>
              <a:rPr kumimoji="1" lang="ja-JP" altLang="en-US" dirty="0" smtClean="0"/>
              <a:t>とは</a:t>
            </a:r>
            <a:r>
              <a:rPr kumimoji="1" lang="en-US" altLang="ja-JP" dirty="0" smtClean="0"/>
              <a:t> Infrastructure as a Service </a:t>
            </a:r>
            <a:r>
              <a:rPr kumimoji="1" lang="ja-JP" altLang="en-US" dirty="0" smtClean="0"/>
              <a:t>の略でサーバで仮想化したマシンそのものをネットワーク経由でユーザに提供するサービスです。</a:t>
            </a:r>
            <a:endParaRPr kumimoji="1" lang="en-US" altLang="ja-JP" dirty="0" smtClean="0"/>
          </a:p>
          <a:p>
            <a:r>
              <a:rPr kumimoji="1" lang="ja-JP" altLang="en-US" dirty="0" smtClean="0"/>
              <a:t>仮想マシンとはソフトウェアで作られた計算機のことです。一般的にユーザは仮想マシンに対し、ネットワーク経由でアクセスし、</a:t>
            </a:r>
            <a:r>
              <a:rPr kumimoji="1" lang="en-US" altLang="ja-JP" dirty="0" smtClean="0"/>
              <a:t>OS</a:t>
            </a:r>
            <a:r>
              <a:rPr kumimoji="1" lang="ja-JP" altLang="en-US" dirty="0" smtClean="0"/>
              <a:t>をインストールして使用することができます。</a:t>
            </a:r>
            <a:endParaRPr kumimoji="1" lang="en-US" altLang="ja-JP" dirty="0" smtClean="0"/>
          </a:p>
          <a:p>
            <a:endParaRPr kumimoji="1" lang="ja-JP" altLang="en-US" dirty="0"/>
          </a:p>
        </p:txBody>
      </p:sp>
      <p:sp>
        <p:nvSpPr>
          <p:cNvPr id="4" name="スライド番号プレースホルダ 3"/>
          <p:cNvSpPr>
            <a:spLocks noGrp="1"/>
          </p:cNvSpPr>
          <p:nvPr>
            <p:ph type="sldNum" sz="quarter" idx="10"/>
          </p:nvPr>
        </p:nvSpPr>
        <p:spPr/>
        <p:txBody>
          <a:bodyPr/>
          <a:lstStyle/>
          <a:p>
            <a:fld id="{59CE9639-BD7C-4132-95F1-3F830703C0DA}" type="slidenum">
              <a:rPr kumimoji="1" lang="ja-JP" altLang="en-US" smtClean="0"/>
              <a:pPr/>
              <a:t>2</a:t>
            </a:fld>
            <a:endParaRPr kumimoji="1" lang="ja-JP"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次に応答時間を比較。</a:t>
            </a:r>
            <a:endParaRPr kumimoji="1" lang="en-US" altLang="ja-JP" dirty="0" smtClean="0"/>
          </a:p>
          <a:p>
            <a:r>
              <a:rPr kumimoji="1" lang="ja-JP" altLang="en-US" dirty="0" smtClean="0"/>
              <a:t>*　ユーザが入力をしてユーザ</a:t>
            </a:r>
            <a:r>
              <a:rPr kumimoji="1" lang="en-US" altLang="ja-JP" dirty="0" smtClean="0"/>
              <a:t>VM</a:t>
            </a:r>
            <a:r>
              <a:rPr kumimoji="1" lang="ja-JP" altLang="en-US" dirty="0" smtClean="0"/>
              <a:t>が対応する出力を返して表示するまでを応答時間とする。</a:t>
            </a:r>
            <a:endParaRPr kumimoji="1" lang="en-US" altLang="ja-JP" dirty="0" smtClean="0"/>
          </a:p>
          <a:p>
            <a:r>
              <a:rPr kumimoji="1" lang="en-US" altLang="ja-JP" dirty="0" smtClean="0"/>
              <a:t>100</a:t>
            </a:r>
            <a:r>
              <a:rPr kumimoji="1" lang="ja-JP" altLang="en-US" dirty="0" smtClean="0"/>
              <a:t>回測定を行いその平均時間を求めた結果はグラフおよそ</a:t>
            </a:r>
            <a:r>
              <a:rPr kumimoji="1" lang="en-US" altLang="ja-JP" dirty="0" smtClean="0"/>
              <a:t>0.35</a:t>
            </a:r>
            <a:r>
              <a:rPr kumimoji="1" lang="ja-JP" altLang="en-US" dirty="0" smtClean="0"/>
              <a:t>ミリ秒の平均して遅延。</a:t>
            </a:r>
            <a:endParaRPr kumimoji="1" lang="en-US" altLang="ja-JP" dirty="0" smtClean="0"/>
          </a:p>
          <a:p>
            <a:r>
              <a:rPr kumimoji="1" lang="ja-JP" altLang="en-US" dirty="0" smtClean="0"/>
              <a:t>遅延はほとんどが暗号化・復号化のためにハイパーコールによって</a:t>
            </a:r>
            <a:r>
              <a:rPr kumimoji="1" lang="en-US" altLang="ja-JP" dirty="0" smtClean="0"/>
              <a:t>VMM</a:t>
            </a:r>
            <a:r>
              <a:rPr kumimoji="1" lang="ja-JP" altLang="en-US" dirty="0" smtClean="0"/>
              <a:t>を経由するオーバヘッド</a:t>
            </a:r>
            <a:endParaRPr kumimoji="1" lang="ja-JP" altLang="en-US" dirty="0"/>
          </a:p>
        </p:txBody>
      </p:sp>
      <p:sp>
        <p:nvSpPr>
          <p:cNvPr id="4" name="スライド番号プレースホルダー 3"/>
          <p:cNvSpPr>
            <a:spLocks noGrp="1"/>
          </p:cNvSpPr>
          <p:nvPr>
            <p:ph type="sldNum" sz="quarter" idx="10"/>
          </p:nvPr>
        </p:nvSpPr>
        <p:spPr/>
        <p:txBody>
          <a:bodyPr/>
          <a:lstStyle/>
          <a:p>
            <a:fld id="{59CE9639-BD7C-4132-95F1-3F830703C0DA}" type="slidenum">
              <a:rPr kumimoji="1" lang="ja-JP" altLang="en-US" smtClean="0"/>
              <a:pPr/>
              <a:t>20</a:t>
            </a:fld>
            <a:endParaRPr kumimoji="1" lang="ja-JP" altLang="en-US"/>
          </a:p>
        </p:txBody>
      </p:sp>
    </p:spTree>
    <p:extLst>
      <p:ext uri="{BB962C8B-B14F-4D97-AF65-F5344CB8AC3E}">
        <p14:creationId xmlns:p14="http://schemas.microsoft.com/office/powerpoint/2010/main" val="142986272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また、ファイルの内容を画面に表示するのにかかる時間を測定し、スループットを比較しました。</a:t>
            </a:r>
            <a:endParaRPr kumimoji="1" lang="en-US" altLang="ja-JP" dirty="0" smtClean="0"/>
          </a:p>
          <a:p>
            <a:r>
              <a:rPr kumimoji="1" lang="en-US" altLang="ja-JP" dirty="0" smtClean="0"/>
              <a:t>cat</a:t>
            </a:r>
            <a:r>
              <a:rPr kumimoji="1" lang="ja-JP" altLang="en-US" dirty="0" smtClean="0"/>
              <a:t>コマンドで</a:t>
            </a:r>
            <a:r>
              <a:rPr kumimoji="1" lang="en-US" altLang="ja-JP" dirty="0" smtClean="0"/>
              <a:t>1000</a:t>
            </a:r>
            <a:r>
              <a:rPr kumimoji="1" lang="ja-JP" altLang="en-US" dirty="0" smtClean="0"/>
              <a:t>万文字</a:t>
            </a:r>
            <a:r>
              <a:rPr kumimoji="1" lang="en-US" altLang="ja-JP" dirty="0" smtClean="0"/>
              <a:t>(</a:t>
            </a:r>
            <a:r>
              <a:rPr kumimoji="1" lang="ja-JP" altLang="en-US" dirty="0" smtClean="0"/>
              <a:t>バイト</a:t>
            </a:r>
            <a:r>
              <a:rPr kumimoji="1" lang="en-US" altLang="ja-JP" dirty="0" smtClean="0"/>
              <a:t>)</a:t>
            </a:r>
            <a:r>
              <a:rPr kumimoji="1" lang="ja-JP" altLang="en-US" dirty="0" smtClean="0"/>
              <a:t>のテキストファイルを表示、</a:t>
            </a:r>
            <a:r>
              <a:rPr kumimoji="1" lang="en-US" altLang="ja-JP" dirty="0" smtClean="0"/>
              <a:t>1</a:t>
            </a:r>
            <a:r>
              <a:rPr kumimoji="1" lang="ja-JP" altLang="en-US" dirty="0" smtClean="0"/>
              <a:t>秒当たりの文字表示数をスループットとする。</a:t>
            </a:r>
            <a:endParaRPr kumimoji="1" lang="en-US" altLang="ja-JP" dirty="0" smtClean="0"/>
          </a:p>
          <a:p>
            <a:r>
              <a:rPr kumimoji="1" lang="en-US" altLang="ja-JP" dirty="0" err="1" smtClean="0"/>
              <a:t>SCCrypt</a:t>
            </a:r>
            <a:r>
              <a:rPr kumimoji="1" lang="ja-JP" altLang="en-US" dirty="0" smtClean="0"/>
              <a:t>と暗号化しない従来の方法ではほとんど差がない結果。</a:t>
            </a:r>
            <a:endParaRPr kumimoji="1" lang="en-US" altLang="ja-JP" dirty="0" smtClean="0"/>
          </a:p>
          <a:p>
            <a:r>
              <a:rPr kumimoji="1" lang="en-US" altLang="ja-JP" dirty="0" smtClean="0"/>
              <a:t>※</a:t>
            </a:r>
            <a:r>
              <a:rPr kumimoji="1" lang="ja-JP" altLang="en-US" sz="1200" b="0" i="0" u="none" strike="noStrike" kern="1200" baseline="0" dirty="0" smtClean="0">
                <a:solidFill>
                  <a:schemeClr val="tx1"/>
                </a:solidFill>
                <a:latin typeface="+mn-lt"/>
                <a:ea typeface="+mn-ea"/>
                <a:cs typeface="+mn-cs"/>
              </a:rPr>
              <a:t>オリジナルよりも</a:t>
            </a:r>
            <a:r>
              <a:rPr kumimoji="1" lang="en-US" altLang="ja-JP" sz="1200" b="0" i="0" u="none" strike="noStrike" kern="1200" baseline="0" dirty="0" err="1" smtClean="0">
                <a:solidFill>
                  <a:schemeClr val="tx1"/>
                </a:solidFill>
                <a:latin typeface="+mn-lt"/>
                <a:ea typeface="+mn-ea"/>
                <a:cs typeface="+mn-cs"/>
              </a:rPr>
              <a:t>SCCrypt</a:t>
            </a:r>
            <a:r>
              <a:rPr kumimoji="1" lang="en-US" altLang="ja-JP" sz="1200" b="0" i="0" u="none" strike="noStrike" kern="1200" baseline="0" dirty="0" smtClean="0">
                <a:solidFill>
                  <a:schemeClr val="tx1"/>
                </a:solidFill>
                <a:latin typeface="+mn-lt"/>
                <a:ea typeface="+mn-ea"/>
                <a:cs typeface="+mn-cs"/>
              </a:rPr>
              <a:t> </a:t>
            </a:r>
            <a:r>
              <a:rPr kumimoji="1" lang="ja-JP" altLang="en-US" sz="1200" b="0" i="0" u="none" strike="noStrike" kern="1200" baseline="0" dirty="0" smtClean="0">
                <a:solidFill>
                  <a:schemeClr val="tx1"/>
                </a:solidFill>
                <a:latin typeface="+mn-lt"/>
                <a:ea typeface="+mn-ea"/>
                <a:cs typeface="+mn-cs"/>
              </a:rPr>
              <a:t>の方が僅かによいのは、</a:t>
            </a:r>
            <a:r>
              <a:rPr kumimoji="1" lang="en-US" altLang="ja-JP" sz="1200" b="0" i="0" u="none" strike="noStrike" kern="1200" baseline="0" dirty="0" err="1" smtClean="0">
                <a:solidFill>
                  <a:schemeClr val="tx1"/>
                </a:solidFill>
                <a:latin typeface="+mn-lt"/>
                <a:ea typeface="+mn-ea"/>
                <a:cs typeface="+mn-cs"/>
              </a:rPr>
              <a:t>SCCrypt</a:t>
            </a:r>
            <a:r>
              <a:rPr kumimoji="1" lang="en-US" altLang="ja-JP" sz="1200" b="0" i="0" u="none" strike="noStrike" kern="1200" baseline="0" dirty="0" smtClean="0">
                <a:solidFill>
                  <a:schemeClr val="tx1"/>
                </a:solidFill>
                <a:latin typeface="+mn-lt"/>
                <a:ea typeface="+mn-ea"/>
                <a:cs typeface="+mn-cs"/>
              </a:rPr>
              <a:t> </a:t>
            </a:r>
            <a:r>
              <a:rPr kumimoji="1" lang="ja-JP" altLang="en-US" sz="1200" b="0" i="0" u="none" strike="noStrike" kern="1200" baseline="0" dirty="0" smtClean="0">
                <a:solidFill>
                  <a:schemeClr val="tx1"/>
                </a:solidFill>
                <a:latin typeface="+mn-lt"/>
                <a:ea typeface="+mn-ea"/>
                <a:cs typeface="+mn-cs"/>
              </a:rPr>
              <a:t>のオーバヘッドのためにコンソールリングにより多くのデータがたまるためであると考えられます。</a:t>
            </a:r>
            <a:endParaRPr kumimoji="1" lang="en-US" altLang="ja-JP" sz="1200" b="0" i="0" u="none" strike="noStrike" kern="1200" baseline="0" dirty="0" smtClean="0">
              <a:solidFill>
                <a:schemeClr val="tx1"/>
              </a:solidFill>
              <a:latin typeface="+mn-lt"/>
              <a:ea typeface="+mn-ea"/>
              <a:cs typeface="+mn-cs"/>
            </a:endParaRPr>
          </a:p>
          <a:p>
            <a:r>
              <a:rPr kumimoji="1" lang="en-US" altLang="ja-JP" sz="1200" b="0" i="0" u="none" strike="noStrike" kern="1200" baseline="0" dirty="0" smtClean="0">
                <a:solidFill>
                  <a:schemeClr val="tx1"/>
                </a:solidFill>
                <a:latin typeface="+mn-lt"/>
                <a:ea typeface="+mn-ea"/>
                <a:cs typeface="+mn-cs"/>
              </a:rPr>
              <a:t>※</a:t>
            </a:r>
            <a:r>
              <a:rPr kumimoji="1" lang="ja-JP" altLang="en-US" sz="1200" b="0" i="0" u="none" strike="noStrike" kern="1200" baseline="0" dirty="0" smtClean="0">
                <a:solidFill>
                  <a:schemeClr val="tx1"/>
                </a:solidFill>
                <a:latin typeface="+mn-lt"/>
                <a:ea typeface="+mn-ea"/>
                <a:cs typeface="+mn-cs"/>
              </a:rPr>
              <a:t>その結果，一度により多くの文字を処理できることになりオーバヘッドが削減されます。</a:t>
            </a:r>
            <a:endParaRPr kumimoji="1" lang="ja-JP" altLang="en-US" dirty="0"/>
          </a:p>
        </p:txBody>
      </p:sp>
      <p:sp>
        <p:nvSpPr>
          <p:cNvPr id="4" name="スライド番号プレースホルダー 3"/>
          <p:cNvSpPr>
            <a:spLocks noGrp="1"/>
          </p:cNvSpPr>
          <p:nvPr>
            <p:ph type="sldNum" sz="quarter" idx="10"/>
          </p:nvPr>
        </p:nvSpPr>
        <p:spPr/>
        <p:txBody>
          <a:bodyPr/>
          <a:lstStyle/>
          <a:p>
            <a:fld id="{59CE9639-BD7C-4132-95F1-3F830703C0DA}" type="slidenum">
              <a:rPr kumimoji="1" lang="ja-JP" altLang="en-US" smtClean="0"/>
              <a:pPr/>
              <a:t>21</a:t>
            </a:fld>
            <a:endParaRPr kumimoji="1" lang="ja-JP" altLang="en-US"/>
          </a:p>
        </p:txBody>
      </p:sp>
    </p:spTree>
    <p:extLst>
      <p:ext uri="{BB962C8B-B14F-4D97-AF65-F5344CB8AC3E}">
        <p14:creationId xmlns:p14="http://schemas.microsoft.com/office/powerpoint/2010/main" val="209019031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関連研究について説明します。</a:t>
            </a:r>
            <a:endParaRPr kumimoji="1" lang="en-US" altLang="ja-JP" dirty="0" smtClean="0"/>
          </a:p>
          <a:p>
            <a:r>
              <a:rPr kumimoji="1" lang="en-US" altLang="ja-JP" dirty="0" err="1" smtClean="0"/>
              <a:t>FBCrypt</a:t>
            </a:r>
            <a:r>
              <a:rPr kumimoji="1" lang="ja-JP" altLang="en-US" dirty="0" smtClean="0"/>
              <a:t>：</a:t>
            </a:r>
            <a:r>
              <a:rPr kumimoji="1" lang="en-US" altLang="ja-JP" dirty="0" smtClean="0"/>
              <a:t>VNC</a:t>
            </a:r>
            <a:r>
              <a:rPr kumimoji="1" lang="ja-JP" altLang="en-US" dirty="0" smtClean="0"/>
              <a:t>を用いた</a:t>
            </a:r>
            <a:r>
              <a:rPr kumimoji="1" lang="en-US" altLang="ja-JP" dirty="0" smtClean="0"/>
              <a:t>VM</a:t>
            </a:r>
            <a:r>
              <a:rPr kumimoji="1" lang="ja-JP" altLang="en-US" dirty="0" smtClean="0"/>
              <a:t>のリモート管理においてクラウド内での情報漏えいを防止。データ量の多いビデオ出力を暗号化するためオーバヘッドが大きい欠点がある。</a:t>
            </a:r>
            <a:r>
              <a:rPr kumimoji="1" lang="en-US" altLang="ja-JP" dirty="0" err="1" smtClean="0"/>
              <a:t>SCCrypt</a:t>
            </a:r>
            <a:r>
              <a:rPr kumimoji="1" lang="ja-JP" altLang="en-US" dirty="0" smtClean="0"/>
              <a:t>は比較的データ量の小さい文字の出力を暗号化しているのでオーバヘッドも比較的小さくなる。</a:t>
            </a:r>
            <a:endParaRPr kumimoji="1" lang="en-US" altLang="ja-JP" dirty="0" smtClean="0"/>
          </a:p>
          <a:p>
            <a:r>
              <a:rPr kumimoji="1" lang="ja-JP" altLang="en-US" dirty="0" smtClean="0"/>
              <a:t>ゾアー：仮想シリアルデバイスを専用のコンソール</a:t>
            </a:r>
            <a:r>
              <a:rPr kumimoji="1" lang="en-US" altLang="ja-JP" dirty="0" smtClean="0"/>
              <a:t>VM</a:t>
            </a:r>
            <a:r>
              <a:rPr kumimoji="1" lang="ja-JP" altLang="en-US" dirty="0" smtClean="0"/>
              <a:t>で動作させるシステム。管理</a:t>
            </a:r>
            <a:r>
              <a:rPr kumimoji="1" lang="en-US" altLang="ja-JP" dirty="0" smtClean="0"/>
              <a:t>VM</a:t>
            </a:r>
            <a:r>
              <a:rPr kumimoji="1" lang="ja-JP" altLang="en-US" dirty="0" smtClean="0"/>
              <a:t>で仮想シリアルデバイスを動かさないため管理</a:t>
            </a:r>
            <a:r>
              <a:rPr kumimoji="1" lang="en-US" altLang="ja-JP" dirty="0" smtClean="0"/>
              <a:t>VM</a:t>
            </a:r>
            <a:r>
              <a:rPr kumimoji="1" lang="ja-JP" altLang="en-US" dirty="0" smtClean="0"/>
              <a:t>上での漏洩を防止するが、クラウド管理者による攻撃について考慮されていないという問題があります。</a:t>
            </a:r>
            <a:endParaRPr kumimoji="1" lang="en-US" altLang="ja-JP" dirty="0" smtClean="0"/>
          </a:p>
          <a:p>
            <a:r>
              <a:rPr kumimoji="1" lang="en-US" altLang="ja-JP" dirty="0" smtClean="0"/>
              <a:t>VMware vSphere Hypervisor </a:t>
            </a:r>
            <a:r>
              <a:rPr kumimoji="1" lang="ja-JP" altLang="en-US" dirty="0" smtClean="0"/>
              <a:t>：管理</a:t>
            </a:r>
            <a:r>
              <a:rPr kumimoji="1" lang="en-US" altLang="ja-JP" dirty="0" smtClean="0"/>
              <a:t>VM</a:t>
            </a:r>
            <a:r>
              <a:rPr kumimoji="1" lang="ja-JP" altLang="en-US" dirty="0" smtClean="0"/>
              <a:t>内で動作している</a:t>
            </a:r>
            <a:r>
              <a:rPr kumimoji="1" lang="en-US" altLang="ja-JP" dirty="0" smtClean="0"/>
              <a:t>VNC</a:t>
            </a:r>
            <a:r>
              <a:rPr kumimoji="1" lang="ja-JP" altLang="en-US" dirty="0" smtClean="0"/>
              <a:t>サーバを</a:t>
            </a:r>
            <a:r>
              <a:rPr kumimoji="1" lang="en-US" altLang="ja-JP" dirty="0" smtClean="0"/>
              <a:t>VMM</a:t>
            </a:r>
            <a:r>
              <a:rPr kumimoji="1" lang="ja-JP" altLang="en-US" dirty="0" smtClean="0"/>
              <a:t>内で動作させる。管理</a:t>
            </a:r>
            <a:r>
              <a:rPr kumimoji="1" lang="en-US" altLang="ja-JP" dirty="0" smtClean="0"/>
              <a:t>VM</a:t>
            </a:r>
            <a:r>
              <a:rPr kumimoji="1" lang="ja-JP" altLang="en-US" dirty="0" smtClean="0"/>
              <a:t>を経由しないという利点があるが</a:t>
            </a:r>
            <a:r>
              <a:rPr kumimoji="1" lang="en-US" altLang="ja-JP" dirty="0" smtClean="0"/>
              <a:t>VNC</a:t>
            </a:r>
            <a:r>
              <a:rPr kumimoji="1" lang="ja-JP" altLang="en-US" dirty="0" smtClean="0"/>
              <a:t>サーバが攻撃された場合、影響が</a:t>
            </a:r>
            <a:r>
              <a:rPr kumimoji="1" lang="en-US" altLang="ja-JP" dirty="0" smtClean="0"/>
              <a:t>VMM</a:t>
            </a:r>
            <a:r>
              <a:rPr kumimoji="1" lang="ja-JP" altLang="en-US" dirty="0" smtClean="0"/>
              <a:t>に及ぶことでクラウドサービスそのものが危険にさらされる恐れがある。</a:t>
            </a:r>
            <a:endParaRPr kumimoji="1" lang="ja-JP" altLang="en-US" dirty="0"/>
          </a:p>
        </p:txBody>
      </p:sp>
      <p:sp>
        <p:nvSpPr>
          <p:cNvPr id="4" name="スライド番号プレースホルダー 3"/>
          <p:cNvSpPr>
            <a:spLocks noGrp="1"/>
          </p:cNvSpPr>
          <p:nvPr>
            <p:ph type="sldNum" sz="quarter" idx="10"/>
          </p:nvPr>
        </p:nvSpPr>
        <p:spPr/>
        <p:txBody>
          <a:bodyPr/>
          <a:lstStyle/>
          <a:p>
            <a:fld id="{59CE9639-BD7C-4132-95F1-3F830703C0DA}" type="slidenum">
              <a:rPr kumimoji="1" lang="ja-JP" altLang="en-US" smtClean="0"/>
              <a:pPr/>
              <a:t>22</a:t>
            </a:fld>
            <a:endParaRPr kumimoji="1" lang="ja-JP" altLang="en-US"/>
          </a:p>
        </p:txBody>
      </p:sp>
    </p:spTree>
    <p:extLst>
      <p:ext uri="{BB962C8B-B14F-4D97-AF65-F5344CB8AC3E}">
        <p14:creationId xmlns:p14="http://schemas.microsoft.com/office/powerpoint/2010/main" val="119724126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59CE9639-BD7C-4132-95F1-3F830703C0DA}" type="slidenum">
              <a:rPr kumimoji="1" lang="ja-JP" altLang="en-US" smtClean="0"/>
              <a:pPr/>
              <a:t>23</a:t>
            </a:fld>
            <a:endParaRPr kumimoji="1" lang="ja-JP"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200" b="0" i="0" u="none" strike="noStrike" kern="1200" baseline="0" dirty="0" smtClean="0">
                <a:solidFill>
                  <a:schemeClr val="tx1"/>
                </a:solidFill>
                <a:latin typeface="+mn-lt"/>
                <a:ea typeface="+mn-ea"/>
                <a:cs typeface="+mn-cs"/>
              </a:rPr>
              <a:t>ユーザのインスタンスへの</a:t>
            </a:r>
            <a:r>
              <a:rPr kumimoji="1" lang="en-US" altLang="ja-JP" sz="1200" b="0" i="0" u="none" strike="noStrike" kern="1200" baseline="0" dirty="0" smtClean="0">
                <a:solidFill>
                  <a:schemeClr val="tx1"/>
                </a:solidFill>
                <a:latin typeface="+mn-lt"/>
                <a:ea typeface="+mn-ea"/>
                <a:cs typeface="+mn-cs"/>
              </a:rPr>
              <a:t>CUI </a:t>
            </a:r>
            <a:r>
              <a:rPr kumimoji="1" lang="ja-JP" altLang="en-US" sz="1200" b="0" i="0" u="none" strike="noStrike" kern="1200" baseline="0" dirty="0" smtClean="0">
                <a:solidFill>
                  <a:schemeClr val="tx1"/>
                </a:solidFill>
                <a:latin typeface="+mn-lt"/>
                <a:ea typeface="+mn-ea"/>
                <a:cs typeface="+mn-cs"/>
              </a:rPr>
              <a:t>を用いた帯域外リモート管理を行うことを可能にしています。</a:t>
            </a:r>
            <a:r>
              <a:rPr kumimoji="1" lang="en-US" altLang="ja-JP" sz="1200" b="0" i="0" u="none" strike="noStrike" kern="1200" baseline="0" dirty="0" err="1" smtClean="0">
                <a:solidFill>
                  <a:schemeClr val="tx1"/>
                </a:solidFill>
                <a:latin typeface="+mn-lt"/>
                <a:ea typeface="+mn-ea"/>
                <a:cs typeface="+mn-cs"/>
              </a:rPr>
              <a:t>Ajaxterm</a:t>
            </a:r>
            <a:r>
              <a:rPr kumimoji="1" lang="en-US" altLang="ja-JP" sz="1200" b="0" i="0" u="none" strike="noStrike" kern="1200" baseline="0" dirty="0" smtClean="0">
                <a:solidFill>
                  <a:schemeClr val="tx1"/>
                </a:solidFill>
                <a:latin typeface="+mn-lt"/>
                <a:ea typeface="+mn-ea"/>
                <a:cs typeface="+mn-cs"/>
              </a:rPr>
              <a:t> </a:t>
            </a:r>
            <a:r>
              <a:rPr kumimoji="1" lang="ja-JP" altLang="en-US" sz="1200" b="0" i="0" u="none" strike="noStrike" kern="1200" baseline="0" dirty="0" smtClean="0">
                <a:solidFill>
                  <a:schemeClr val="tx1"/>
                </a:solidFill>
                <a:latin typeface="+mn-lt"/>
                <a:ea typeface="+mn-ea"/>
                <a:cs typeface="+mn-cs"/>
              </a:rPr>
              <a:t>を用いることで、ブラウザ経由で仮想シリアルコンソールにアクセスできます。</a:t>
            </a:r>
            <a:endParaRPr kumimoji="1" lang="en-US" altLang="ja-JP" sz="1200" b="0" i="0" u="none" strike="noStrike" kern="1200" baseline="0" dirty="0" smtClean="0">
              <a:solidFill>
                <a:schemeClr val="tx1"/>
              </a:solidFill>
              <a:latin typeface="+mn-lt"/>
              <a:ea typeface="+mn-ea"/>
              <a:cs typeface="+mn-cs"/>
            </a:endParaRPr>
          </a:p>
          <a:p>
            <a:r>
              <a:rPr kumimoji="1" lang="en-US" altLang="ja-JP" sz="1200" b="0" i="0" u="none" strike="noStrike" kern="1200" baseline="0" dirty="0" err="1" smtClean="0">
                <a:solidFill>
                  <a:schemeClr val="tx1"/>
                </a:solidFill>
                <a:latin typeface="+mn-lt"/>
                <a:ea typeface="+mn-ea"/>
                <a:cs typeface="+mn-cs"/>
              </a:rPr>
              <a:t>SCCrypt</a:t>
            </a:r>
            <a:r>
              <a:rPr kumimoji="1" lang="ja-JP" altLang="en-US" sz="1200" b="0" i="0" u="none" strike="noStrike" kern="1200" baseline="0" dirty="0" smtClean="0">
                <a:solidFill>
                  <a:schemeClr val="tx1"/>
                </a:solidFill>
                <a:latin typeface="+mn-lt"/>
                <a:ea typeface="+mn-ea"/>
                <a:cs typeface="+mn-cs"/>
              </a:rPr>
              <a:t>では</a:t>
            </a:r>
            <a:r>
              <a:rPr kumimoji="1" lang="en-US" altLang="ja-JP" sz="1200" b="0" i="0" u="none" strike="noStrike" kern="1200" baseline="0" dirty="0" smtClean="0">
                <a:solidFill>
                  <a:schemeClr val="tx1"/>
                </a:solidFill>
                <a:latin typeface="+mn-lt"/>
                <a:ea typeface="+mn-ea"/>
                <a:cs typeface="+mn-cs"/>
              </a:rPr>
              <a:t>SSH</a:t>
            </a:r>
            <a:r>
              <a:rPr kumimoji="1" lang="ja-JP" altLang="en-US" sz="1200" b="0" i="0" u="none" strike="noStrike" kern="1200" baseline="0" dirty="0" smtClean="0">
                <a:solidFill>
                  <a:schemeClr val="tx1"/>
                </a:solidFill>
                <a:latin typeface="+mn-lt"/>
                <a:ea typeface="+mn-ea"/>
                <a:cs typeface="+mn-cs"/>
              </a:rPr>
              <a:t>の代わりに</a:t>
            </a:r>
            <a:r>
              <a:rPr kumimoji="1" lang="en-US" altLang="ja-JP" sz="1200" b="0" i="0" u="none" strike="noStrike" kern="1200" baseline="0" dirty="0" err="1" smtClean="0">
                <a:solidFill>
                  <a:schemeClr val="tx1"/>
                </a:solidFill>
                <a:latin typeface="+mn-lt"/>
                <a:ea typeface="+mn-ea"/>
                <a:cs typeface="+mn-cs"/>
              </a:rPr>
              <a:t>Ajaxterm</a:t>
            </a:r>
            <a:r>
              <a:rPr kumimoji="1" lang="ja-JP" altLang="en-US" sz="1200" b="0" i="0" u="none" strike="noStrike" kern="1200" baseline="0" dirty="0" smtClean="0">
                <a:solidFill>
                  <a:schemeClr val="tx1"/>
                </a:solidFill>
                <a:latin typeface="+mn-lt"/>
                <a:ea typeface="+mn-ea"/>
                <a:cs typeface="+mn-cs"/>
              </a:rPr>
              <a:t>を用いることも可能</a:t>
            </a:r>
            <a:endParaRPr kumimoji="1" lang="en-US" altLang="ja-JP" sz="1200" b="0" i="0" u="none" strike="noStrike" kern="1200" baseline="0" dirty="0" smtClean="0">
              <a:solidFill>
                <a:schemeClr val="tx1"/>
              </a:solidFill>
              <a:latin typeface="+mn-lt"/>
              <a:ea typeface="+mn-ea"/>
              <a:cs typeface="+mn-cs"/>
            </a:endParaRPr>
          </a:p>
          <a:p>
            <a:r>
              <a:rPr kumimoji="1" lang="en-US" altLang="ja-JP" sz="1200" b="0" i="0" u="none" strike="noStrike" kern="1200" baseline="0" dirty="0" smtClean="0">
                <a:solidFill>
                  <a:schemeClr val="tx1"/>
                </a:solidFill>
                <a:latin typeface="+mn-lt"/>
                <a:ea typeface="+mn-ea"/>
                <a:cs typeface="+mn-cs"/>
              </a:rPr>
              <a:t>※</a:t>
            </a:r>
            <a:r>
              <a:rPr kumimoji="1" lang="ja-JP" altLang="en-US" sz="1200" b="0" i="0" u="none" strike="noStrike" kern="1200" baseline="0" dirty="0" smtClean="0">
                <a:solidFill>
                  <a:schemeClr val="tx1"/>
                </a:solidFill>
                <a:latin typeface="+mn-lt"/>
                <a:ea typeface="+mn-ea"/>
                <a:cs typeface="+mn-cs"/>
              </a:rPr>
              <a:t>完全仮想化に対応することで</a:t>
            </a:r>
            <a:r>
              <a:rPr kumimoji="1" lang="en-US" altLang="ja-JP" sz="1200" b="0" i="0" u="none" strike="noStrike" kern="1200" baseline="0" dirty="0" smtClean="0">
                <a:solidFill>
                  <a:schemeClr val="tx1"/>
                </a:solidFill>
                <a:latin typeface="+mn-lt"/>
                <a:ea typeface="+mn-ea"/>
                <a:cs typeface="+mn-cs"/>
              </a:rPr>
              <a:t>windows</a:t>
            </a:r>
            <a:r>
              <a:rPr kumimoji="1" lang="ja-JP" altLang="en-US" sz="1200" b="0" i="0" u="none" strike="noStrike" kern="1200" baseline="0" dirty="0" smtClean="0">
                <a:solidFill>
                  <a:schemeClr val="tx1"/>
                </a:solidFill>
                <a:latin typeface="+mn-lt"/>
                <a:ea typeface="+mn-ea"/>
                <a:cs typeface="+mn-cs"/>
              </a:rPr>
              <a:t>でも動かせるようになる</a:t>
            </a:r>
          </a:p>
          <a:p>
            <a:r>
              <a:rPr lang="en-US" altLang="ja-JP" dirty="0" smtClean="0"/>
              <a:t>※Web</a:t>
            </a:r>
            <a:r>
              <a:rPr lang="ja-JP" altLang="en-US" dirty="0" smtClean="0"/>
              <a:t>ブラウザに実装されている</a:t>
            </a:r>
            <a:r>
              <a:rPr lang="en-US" altLang="ja-JP" dirty="0" smtClean="0"/>
              <a:t>JavaScript</a:t>
            </a:r>
            <a:r>
              <a:rPr lang="ja-JP" altLang="en-US" dirty="0" smtClean="0"/>
              <a:t>の</a:t>
            </a:r>
            <a:r>
              <a:rPr lang="en-US" altLang="ja-JP" dirty="0" smtClean="0"/>
              <a:t>HTTP</a:t>
            </a:r>
            <a:r>
              <a:rPr lang="ja-JP" altLang="en-US" dirty="0" smtClean="0"/>
              <a:t>通信機能を使って、</a:t>
            </a:r>
            <a:r>
              <a:rPr lang="en-US" altLang="ja-JP" dirty="0" smtClean="0"/>
              <a:t>Web</a:t>
            </a:r>
            <a:r>
              <a:rPr lang="ja-JP" altLang="en-US" dirty="0" smtClean="0"/>
              <a:t>ページのリロードを伴わずにサーバと</a:t>
            </a:r>
            <a:r>
              <a:rPr lang="en-US" altLang="ja-JP" dirty="0" smtClean="0"/>
              <a:t>XML</a:t>
            </a:r>
            <a:r>
              <a:rPr lang="ja-JP" altLang="en-US" dirty="0" smtClean="0"/>
              <a:t>形式のデータのやり取りを行って処理を進めていく対話型</a:t>
            </a:r>
            <a:r>
              <a:rPr lang="en-US" altLang="ja-JP" dirty="0" smtClean="0"/>
              <a:t>Web</a:t>
            </a:r>
            <a:r>
              <a:rPr lang="ja-JP" altLang="en-US" dirty="0" smtClean="0"/>
              <a:t>アプリケーションの実装形態。</a:t>
            </a:r>
            <a:r>
              <a:rPr lang="en-US" altLang="ja-JP" dirty="0" smtClean="0"/>
              <a:t>XML</a:t>
            </a:r>
            <a:r>
              <a:rPr lang="ja-JP" altLang="en-US" dirty="0" smtClean="0"/>
              <a:t>ドキュメント読み込み機能を使ってリロードなしに処理結果を得るスタイルを実現している</a:t>
            </a:r>
            <a:endParaRPr kumimoji="1" lang="ja-JP" altLang="en-US" dirty="0"/>
          </a:p>
        </p:txBody>
      </p:sp>
      <p:sp>
        <p:nvSpPr>
          <p:cNvPr id="4" name="スライド番号プレースホルダー 3"/>
          <p:cNvSpPr>
            <a:spLocks noGrp="1"/>
          </p:cNvSpPr>
          <p:nvPr>
            <p:ph type="sldNum" sz="quarter" idx="10"/>
          </p:nvPr>
        </p:nvSpPr>
        <p:spPr/>
        <p:txBody>
          <a:bodyPr/>
          <a:lstStyle/>
          <a:p>
            <a:fld id="{59CE9639-BD7C-4132-95F1-3F830703C0DA}" type="slidenum">
              <a:rPr kumimoji="1" lang="ja-JP" altLang="en-US" smtClean="0"/>
              <a:pPr/>
              <a:t>24</a:t>
            </a:fld>
            <a:endParaRPr kumimoji="1" lang="ja-JP" altLang="en-US"/>
          </a:p>
        </p:txBody>
      </p:sp>
    </p:spTree>
    <p:extLst>
      <p:ext uri="{BB962C8B-B14F-4D97-AF65-F5344CB8AC3E}">
        <p14:creationId xmlns:p14="http://schemas.microsoft.com/office/powerpoint/2010/main" val="10927181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ユーザ</a:t>
            </a:r>
            <a:r>
              <a:rPr kumimoji="1" lang="en-US" altLang="ja-JP" dirty="0" smtClean="0"/>
              <a:t>VM</a:t>
            </a:r>
            <a:r>
              <a:rPr kumimoji="1" lang="ja-JP" altLang="en-US" dirty="0" smtClean="0"/>
              <a:t>に対し、ユーザは何らかの方法でログインして操作する。</a:t>
            </a:r>
            <a:endParaRPr kumimoji="1" lang="en-US" altLang="ja-JP" dirty="0" smtClean="0"/>
          </a:p>
          <a:p>
            <a:r>
              <a:rPr kumimoji="1" lang="ja-JP" altLang="en-US" dirty="0" smtClean="0"/>
              <a:t>リモート管理ソフトウェアを用いてユーザ</a:t>
            </a:r>
            <a:r>
              <a:rPr kumimoji="1" lang="en-US" altLang="ja-JP" dirty="0" smtClean="0"/>
              <a:t>VM</a:t>
            </a:r>
            <a:r>
              <a:rPr kumimoji="1" lang="ja-JP" altLang="en-US" dirty="0" smtClean="0"/>
              <a:t>に直接接続する管理方法が用いられている。</a:t>
            </a:r>
            <a:endParaRPr kumimoji="1" lang="en-US" altLang="ja-JP" dirty="0" smtClean="0"/>
          </a:p>
          <a:p>
            <a:r>
              <a:rPr kumimoji="1" lang="en-US" altLang="ja-JP" dirty="0" smtClean="0"/>
              <a:t>VM</a:t>
            </a:r>
            <a:r>
              <a:rPr kumimoji="1" lang="ja-JP" altLang="en-US" dirty="0" smtClean="0"/>
              <a:t>内のシステム障害が発生した時に接続が強制的に中断され、管理ができなくなる。</a:t>
            </a:r>
            <a:r>
              <a:rPr kumimoji="1" lang="en-US" altLang="ja-JP" dirty="0" smtClean="0"/>
              <a:t>*</a:t>
            </a:r>
          </a:p>
          <a:p>
            <a:r>
              <a:rPr kumimoji="1" lang="ja-JP" altLang="en-US" dirty="0" smtClean="0"/>
              <a:t>システム障害の例：ネットワーク設定（インタフェース、ファイアウォール）のミスや</a:t>
            </a:r>
            <a:r>
              <a:rPr kumimoji="1" lang="en-US" altLang="ja-JP" dirty="0" smtClean="0"/>
              <a:t>SSH</a:t>
            </a:r>
            <a:r>
              <a:rPr kumimoji="1" lang="ja-JP" altLang="en-US" dirty="0" smtClean="0"/>
              <a:t>サーバ（バグや設定ミス）の障害、そしてユーザ</a:t>
            </a:r>
            <a:r>
              <a:rPr kumimoji="1" lang="en-US" altLang="ja-JP" dirty="0" smtClean="0"/>
              <a:t>VM</a:t>
            </a:r>
            <a:r>
              <a:rPr kumimoji="1" lang="ja-JP" altLang="en-US" dirty="0" smtClean="0"/>
              <a:t>の</a:t>
            </a:r>
            <a:r>
              <a:rPr kumimoji="1" lang="en-US" altLang="ja-JP" dirty="0" smtClean="0"/>
              <a:t>OS</a:t>
            </a:r>
            <a:r>
              <a:rPr kumimoji="1" lang="ja-JP" altLang="en-US" dirty="0" smtClean="0"/>
              <a:t>障害などが考えられる。</a:t>
            </a:r>
            <a:endParaRPr kumimoji="1" lang="ja-JP" altLang="en-US" dirty="0"/>
          </a:p>
        </p:txBody>
      </p:sp>
      <p:sp>
        <p:nvSpPr>
          <p:cNvPr id="4" name="スライド番号プレースホルダー 3"/>
          <p:cNvSpPr>
            <a:spLocks noGrp="1"/>
          </p:cNvSpPr>
          <p:nvPr>
            <p:ph type="sldNum" sz="quarter" idx="10"/>
          </p:nvPr>
        </p:nvSpPr>
        <p:spPr/>
        <p:txBody>
          <a:bodyPr/>
          <a:lstStyle/>
          <a:p>
            <a:fld id="{59CE9639-BD7C-4132-95F1-3F830703C0DA}" type="slidenum">
              <a:rPr kumimoji="1" lang="ja-JP" altLang="en-US" smtClean="0"/>
              <a:pPr/>
              <a:t>3</a:t>
            </a:fld>
            <a:endParaRPr kumimoji="1" lang="ja-JP" altLang="en-US"/>
          </a:p>
        </p:txBody>
      </p:sp>
    </p:spTree>
    <p:extLst>
      <p:ext uri="{BB962C8B-B14F-4D97-AF65-F5344CB8AC3E}">
        <p14:creationId xmlns:p14="http://schemas.microsoft.com/office/powerpoint/2010/main" val="41203122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baseline="0" dirty="0" smtClean="0">
                <a:solidFill>
                  <a:schemeClr val="tx1"/>
                </a:solidFill>
                <a:latin typeface="+mn-lt"/>
                <a:ea typeface="+mn-ea"/>
                <a:cs typeface="+mn-cs"/>
              </a:rPr>
              <a:t>ネットワークを用いて直接接続できない場合に、仮想シリアルコンソールが提供されています。</a:t>
            </a:r>
            <a:endParaRPr kumimoji="1" lang="en-US" altLang="ja-JP" sz="1200" kern="1200" baseline="0" dirty="0" smtClean="0">
              <a:solidFill>
                <a:schemeClr val="tx1"/>
              </a:solidFill>
              <a:latin typeface="+mn-lt"/>
              <a:ea typeface="+mn-ea"/>
              <a:cs typeface="+mn-cs"/>
            </a:endParaRPr>
          </a:p>
          <a:p>
            <a:pPr marL="0" marR="0" lvl="1"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baseline="0" dirty="0" smtClean="0">
                <a:solidFill>
                  <a:schemeClr val="tx1"/>
                </a:solidFill>
                <a:latin typeface="+mn-lt"/>
                <a:ea typeface="+mn-ea"/>
                <a:cs typeface="+mn-cs"/>
              </a:rPr>
              <a:t>これは</a:t>
            </a:r>
            <a:r>
              <a:rPr kumimoji="1" lang="en-US" altLang="ja-JP" sz="1200" kern="1200" baseline="0" dirty="0" smtClean="0">
                <a:solidFill>
                  <a:schemeClr val="tx1"/>
                </a:solidFill>
                <a:latin typeface="+mn-lt"/>
                <a:ea typeface="+mn-ea"/>
                <a:cs typeface="+mn-cs"/>
              </a:rPr>
              <a:t>VM</a:t>
            </a:r>
            <a:r>
              <a:rPr kumimoji="1" lang="ja-JP" altLang="en-US" sz="1200" kern="1200" baseline="0" dirty="0" smtClean="0">
                <a:solidFill>
                  <a:schemeClr val="tx1"/>
                </a:solidFill>
                <a:latin typeface="+mn-lt"/>
                <a:ea typeface="+mn-ea"/>
                <a:cs typeface="+mn-cs"/>
              </a:rPr>
              <a:t>の仮想的なシリアルポートを経由して</a:t>
            </a:r>
            <a:r>
              <a:rPr kumimoji="1" lang="en-US" altLang="ja-JP" sz="1200" kern="1200" baseline="0" dirty="0" smtClean="0">
                <a:solidFill>
                  <a:schemeClr val="tx1"/>
                </a:solidFill>
                <a:latin typeface="+mn-lt"/>
                <a:ea typeface="+mn-ea"/>
                <a:cs typeface="+mn-cs"/>
              </a:rPr>
              <a:t>VM</a:t>
            </a:r>
            <a:r>
              <a:rPr kumimoji="1" lang="ja-JP" altLang="en-US" sz="1200" kern="1200" baseline="0" dirty="0" smtClean="0">
                <a:solidFill>
                  <a:schemeClr val="tx1"/>
                </a:solidFill>
                <a:latin typeface="+mn-lt"/>
                <a:ea typeface="+mn-ea"/>
                <a:cs typeface="+mn-cs"/>
              </a:rPr>
              <a:t>を操作する方法です。</a:t>
            </a:r>
            <a:endParaRPr kumimoji="1" lang="en-US" altLang="ja-JP" sz="1200" kern="1200" baseline="0" dirty="0" smtClean="0">
              <a:solidFill>
                <a:schemeClr val="tx1"/>
              </a:solidFill>
              <a:latin typeface="+mn-lt"/>
              <a:ea typeface="+mn-ea"/>
              <a:cs typeface="+mn-cs"/>
            </a:endParaRPr>
          </a:p>
          <a:p>
            <a:pPr marL="0" marR="0" lvl="1"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baseline="0" dirty="0" smtClean="0">
                <a:solidFill>
                  <a:schemeClr val="tx1"/>
                </a:solidFill>
                <a:latin typeface="+mn-lt"/>
                <a:ea typeface="+mn-ea"/>
                <a:cs typeface="+mn-cs"/>
              </a:rPr>
              <a:t>ユーザ</a:t>
            </a:r>
            <a:r>
              <a:rPr kumimoji="1" lang="en-US" altLang="ja-JP" sz="1200" kern="1200" baseline="0" dirty="0" smtClean="0">
                <a:solidFill>
                  <a:schemeClr val="tx1"/>
                </a:solidFill>
                <a:latin typeface="+mn-lt"/>
                <a:ea typeface="+mn-ea"/>
                <a:cs typeface="+mn-cs"/>
              </a:rPr>
              <a:t>VM</a:t>
            </a:r>
            <a:r>
              <a:rPr kumimoji="1" lang="ja-JP" altLang="en-US" sz="1200" kern="1200" baseline="0" dirty="0" smtClean="0">
                <a:solidFill>
                  <a:schemeClr val="tx1"/>
                </a:solidFill>
                <a:latin typeface="+mn-lt"/>
                <a:ea typeface="+mn-ea"/>
                <a:cs typeface="+mn-cs"/>
              </a:rPr>
              <a:t>に割り当てられた仮想シリアルコンソールに接続することで操作を可能にします。</a:t>
            </a:r>
            <a:endParaRPr kumimoji="1" lang="en-US" altLang="ja-JP" sz="1200" kern="1200" baseline="0" dirty="0" smtClean="0">
              <a:solidFill>
                <a:schemeClr val="tx1"/>
              </a:solidFill>
              <a:latin typeface="+mn-lt"/>
              <a:ea typeface="+mn-ea"/>
              <a:cs typeface="+mn-cs"/>
            </a:endParaRPr>
          </a:p>
          <a:p>
            <a:pPr marL="0" marR="0" lvl="1"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baseline="0" dirty="0" smtClean="0">
                <a:solidFill>
                  <a:schemeClr val="tx1"/>
                </a:solidFill>
                <a:latin typeface="+mn-lt"/>
                <a:ea typeface="+mn-ea"/>
                <a:cs typeface="+mn-cs"/>
              </a:rPr>
              <a:t>この方法はユーザ</a:t>
            </a:r>
            <a:r>
              <a:rPr kumimoji="1" lang="en-US" altLang="ja-JP" sz="1200" kern="1200" baseline="0" dirty="0" smtClean="0">
                <a:solidFill>
                  <a:schemeClr val="tx1"/>
                </a:solidFill>
                <a:latin typeface="+mn-lt"/>
                <a:ea typeface="+mn-ea"/>
                <a:cs typeface="+mn-cs"/>
              </a:rPr>
              <a:t>VM</a:t>
            </a:r>
            <a:r>
              <a:rPr kumimoji="1" lang="ja-JP" altLang="en-US" sz="1200" kern="1200" baseline="0" dirty="0" smtClean="0">
                <a:solidFill>
                  <a:schemeClr val="tx1"/>
                </a:solidFill>
                <a:latin typeface="+mn-lt"/>
                <a:ea typeface="+mn-ea"/>
                <a:cs typeface="+mn-cs"/>
              </a:rPr>
              <a:t>のネットワークを用いない</a:t>
            </a:r>
            <a:r>
              <a:rPr lang="ja-JP" altLang="en-US" dirty="0" smtClean="0">
                <a:latin typeface="ＭＳ Ｐゴシック" pitchFamily="50" charset="-128"/>
                <a:ea typeface="ＭＳ Ｐゴシック" pitchFamily="50" charset="-128"/>
              </a:rPr>
              <a:t>。</a:t>
            </a:r>
            <a:endParaRPr lang="en-US" altLang="ja-JP" dirty="0" smtClean="0">
              <a:latin typeface="ＭＳ Ｐゴシック" pitchFamily="50" charset="-128"/>
              <a:ea typeface="ＭＳ Ｐゴシック" pitchFamily="50" charset="-128"/>
            </a:endParaRPr>
          </a:p>
          <a:p>
            <a:endParaRPr kumimoji="1" lang="en-US" altLang="ja-JP" sz="1200" kern="1200" baseline="0" dirty="0" smtClean="0">
              <a:solidFill>
                <a:schemeClr val="tx1"/>
              </a:solidFill>
              <a:latin typeface="+mn-lt"/>
              <a:ea typeface="+mn-ea"/>
              <a:cs typeface="+mn-cs"/>
            </a:endParaRPr>
          </a:p>
        </p:txBody>
      </p:sp>
      <p:sp>
        <p:nvSpPr>
          <p:cNvPr id="4" name="スライド番号プレースホルダ 3"/>
          <p:cNvSpPr>
            <a:spLocks noGrp="1"/>
          </p:cNvSpPr>
          <p:nvPr>
            <p:ph type="sldNum" sz="quarter" idx="10"/>
          </p:nvPr>
        </p:nvSpPr>
        <p:spPr/>
        <p:txBody>
          <a:bodyPr/>
          <a:lstStyle/>
          <a:p>
            <a:fld id="{59CE9639-BD7C-4132-95F1-3F830703C0DA}" type="slidenum">
              <a:rPr kumimoji="1" lang="ja-JP" altLang="en-US" smtClean="0"/>
              <a:pPr/>
              <a:t>4</a:t>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リモート管理クライアントが接続するクラウド内の管理</a:t>
            </a:r>
            <a:r>
              <a:rPr kumimoji="1" lang="en-US" altLang="ja-JP" dirty="0" smtClean="0"/>
              <a:t>VM</a:t>
            </a:r>
            <a:r>
              <a:rPr kumimoji="1" lang="ja-JP" altLang="en-US" dirty="0" smtClean="0"/>
              <a:t>が信用できるとは限らないこと。</a:t>
            </a:r>
            <a:endParaRPr kumimoji="1" lang="en-US" altLang="ja-JP" dirty="0" smtClean="0"/>
          </a:p>
          <a:p>
            <a:r>
              <a:rPr kumimoji="1" lang="ja-JP" altLang="en-US" dirty="0" smtClean="0"/>
              <a:t>従来では管理</a:t>
            </a:r>
            <a:r>
              <a:rPr kumimoji="1" lang="en-US" altLang="ja-JP" dirty="0" smtClean="0"/>
              <a:t>VM</a:t>
            </a:r>
            <a:r>
              <a:rPr kumimoji="1" lang="ja-JP" altLang="en-US" dirty="0" smtClean="0"/>
              <a:t>の管理者とユーザ</a:t>
            </a:r>
            <a:r>
              <a:rPr kumimoji="1" lang="en-US" altLang="ja-JP" dirty="0" smtClean="0"/>
              <a:t>VM</a:t>
            </a:r>
            <a:r>
              <a:rPr kumimoji="1" lang="ja-JP" altLang="en-US" dirty="0" smtClean="0"/>
              <a:t>の管理者は同一あるいは、同一の組織に所属している。</a:t>
            </a:r>
            <a:endParaRPr kumimoji="1" lang="en-US" altLang="ja-JP" dirty="0" smtClean="0"/>
          </a:p>
          <a:p>
            <a:pPr marL="0" indent="0">
              <a:buFont typeface="Arial" charset="0"/>
              <a:buNone/>
            </a:pPr>
            <a:r>
              <a:rPr kumimoji="1" lang="ja-JP" altLang="en-US" dirty="0" smtClean="0"/>
              <a:t>*　外部の攻撃者が侵入してくる可能性</a:t>
            </a:r>
            <a:endParaRPr kumimoji="1" lang="en-US" altLang="ja-JP" dirty="0" smtClean="0"/>
          </a:p>
          <a:p>
            <a:pPr marL="0" indent="0">
              <a:buFont typeface="Arial" charset="0"/>
              <a:buNone/>
            </a:pPr>
            <a:r>
              <a:rPr kumimoji="1" lang="en-US" altLang="ja-JP" dirty="0" smtClean="0"/>
              <a:t>*</a:t>
            </a:r>
            <a:r>
              <a:rPr kumimoji="1" lang="ja-JP" altLang="en-US" dirty="0" smtClean="0"/>
              <a:t>　悪意のあるクラウド管理者が存在する可能性（</a:t>
            </a:r>
            <a:r>
              <a:rPr kumimoji="1" lang="en-US" altLang="ja-JP" dirty="0" smtClean="0"/>
              <a:t>2010</a:t>
            </a:r>
            <a:r>
              <a:rPr kumimoji="1" lang="ja-JP" altLang="en-US" dirty="0" smtClean="0"/>
              <a:t>年に</a:t>
            </a:r>
            <a:r>
              <a:rPr kumimoji="1" lang="en-US" altLang="ja-JP" dirty="0" smtClean="0"/>
              <a:t>Google</a:t>
            </a:r>
            <a:r>
              <a:rPr kumimoji="1" lang="ja-JP" altLang="en-US" dirty="0" smtClean="0"/>
              <a:t>社員によるユーザののぞき見で解雇された事例）</a:t>
            </a:r>
            <a:endParaRPr kumimoji="1" lang="en-US" altLang="ja-JP" dirty="0" smtClean="0"/>
          </a:p>
          <a:p>
            <a:pPr marL="0" indent="0">
              <a:buFont typeface="Arial" charset="0"/>
              <a:buNone/>
            </a:pPr>
            <a:r>
              <a:rPr kumimoji="1" lang="ja-JP" altLang="en-US" dirty="0" smtClean="0"/>
              <a:t>他にも好奇心の強い、詮索好きな管理者がいた場合、管理</a:t>
            </a:r>
            <a:r>
              <a:rPr kumimoji="1" lang="en-US" altLang="ja-JP" dirty="0" smtClean="0"/>
              <a:t>VM</a:t>
            </a:r>
            <a:r>
              <a:rPr kumimoji="1" lang="ja-JP" altLang="en-US" dirty="0" smtClean="0"/>
              <a:t>内で情報収集を行うことが考えられる</a:t>
            </a:r>
            <a:endParaRPr kumimoji="1" lang="en-US" altLang="ja-JP" dirty="0" smtClean="0"/>
          </a:p>
          <a:p>
            <a:pPr marL="0" indent="0">
              <a:buFont typeface="Arial" charset="0"/>
              <a:buNone/>
            </a:pPr>
            <a:r>
              <a:rPr kumimoji="1" lang="ja-JP" altLang="en-US" dirty="0" smtClean="0"/>
              <a:t>*　リモート管理ソフトウェアに</a:t>
            </a:r>
            <a:r>
              <a:rPr kumimoji="1" lang="en-US" altLang="ja-JP" dirty="0" smtClean="0"/>
              <a:t>SSH</a:t>
            </a:r>
            <a:r>
              <a:rPr kumimoji="1" lang="ja-JP" altLang="en-US" dirty="0" smtClean="0"/>
              <a:t>を用いた場合、</a:t>
            </a:r>
            <a:r>
              <a:rPr kumimoji="1" lang="en-US" altLang="ja-JP" dirty="0" smtClean="0"/>
              <a:t>SSH</a:t>
            </a:r>
            <a:r>
              <a:rPr kumimoji="1" lang="ja-JP" altLang="en-US" dirty="0" smtClean="0"/>
              <a:t>の暗号化による保護はクライアントからサーバまで（管理</a:t>
            </a:r>
            <a:r>
              <a:rPr kumimoji="1" lang="en-US" altLang="ja-JP" dirty="0" smtClean="0"/>
              <a:t>VM</a:t>
            </a:r>
            <a:r>
              <a:rPr kumimoji="1" lang="ja-JP" altLang="en-US" dirty="0" smtClean="0"/>
              <a:t>内で平文になる）</a:t>
            </a:r>
            <a:endParaRPr kumimoji="1" lang="en-US" altLang="ja-JP" dirty="0" smtClean="0"/>
          </a:p>
          <a:p>
            <a:pPr marL="0" indent="0">
              <a:buFont typeface="Arial" charset="0"/>
              <a:buNone/>
            </a:pPr>
            <a:r>
              <a:rPr kumimoji="1" lang="en-US" altLang="ja-JP" dirty="0" smtClean="0"/>
              <a:t>*</a:t>
            </a:r>
            <a:r>
              <a:rPr kumimoji="1" lang="ja-JP" altLang="en-US" dirty="0" smtClean="0"/>
              <a:t>　管理</a:t>
            </a:r>
            <a:r>
              <a:rPr kumimoji="1" lang="en-US" altLang="ja-JP" dirty="0" smtClean="0"/>
              <a:t>VM</a:t>
            </a:r>
            <a:r>
              <a:rPr kumimoji="1" lang="ja-JP" altLang="en-US" dirty="0" smtClean="0"/>
              <a:t>からユーザ</a:t>
            </a:r>
            <a:r>
              <a:rPr kumimoji="1" lang="en-US" altLang="ja-JP" dirty="0" smtClean="0"/>
              <a:t>VM</a:t>
            </a:r>
            <a:r>
              <a:rPr kumimoji="1" lang="ja-JP" altLang="en-US" dirty="0" err="1" smtClean="0"/>
              <a:t>への</a:t>
            </a:r>
            <a:r>
              <a:rPr kumimoji="1" lang="ja-JP" altLang="en-US" dirty="0" smtClean="0"/>
              <a:t>通信は無防備な状態のままで行われる。</a:t>
            </a:r>
            <a:endParaRPr kumimoji="1" lang="ja-JP" altLang="en-US" dirty="0"/>
          </a:p>
        </p:txBody>
      </p:sp>
      <p:sp>
        <p:nvSpPr>
          <p:cNvPr id="4" name="スライド番号プレースホルダ 3"/>
          <p:cNvSpPr>
            <a:spLocks noGrp="1"/>
          </p:cNvSpPr>
          <p:nvPr>
            <p:ph type="sldNum" sz="quarter" idx="10"/>
          </p:nvPr>
        </p:nvSpPr>
        <p:spPr/>
        <p:txBody>
          <a:bodyPr/>
          <a:lstStyle/>
          <a:p>
            <a:fld id="{59CE9639-BD7C-4132-95F1-3F830703C0DA}" type="slidenum">
              <a:rPr kumimoji="1" lang="ja-JP" altLang="en-US" smtClean="0"/>
              <a:pPr/>
              <a:t>5</a:t>
            </a:fld>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攻撃者や管理者によって不正な改竄を受けると情報が漏えいする危険がある。</a:t>
            </a:r>
            <a:endParaRPr kumimoji="1" lang="en-US" altLang="ja-JP" dirty="0" smtClean="0"/>
          </a:p>
          <a:p>
            <a:r>
              <a:rPr kumimoji="1" lang="en-US" altLang="ja-JP" dirty="0" smtClean="0"/>
              <a:t>*</a:t>
            </a:r>
            <a:r>
              <a:rPr kumimoji="1" lang="ja-JP" altLang="en-US" dirty="0" smtClean="0"/>
              <a:t>　例えば、ユーザ</a:t>
            </a:r>
            <a:r>
              <a:rPr kumimoji="1" lang="en-US" altLang="ja-JP" dirty="0" smtClean="0"/>
              <a:t>VM</a:t>
            </a:r>
            <a:r>
              <a:rPr kumimoji="1" lang="ja-JP" altLang="en-US" dirty="0" smtClean="0"/>
              <a:t>にログインするため、ログインパスワードのコンソール入力が送られた場合、</a:t>
            </a:r>
            <a:endParaRPr kumimoji="1" lang="en-US" altLang="ja-JP" dirty="0" smtClean="0"/>
          </a:p>
          <a:p>
            <a:r>
              <a:rPr kumimoji="1" lang="en-US" altLang="ja-JP" dirty="0" smtClean="0"/>
              <a:t>*</a:t>
            </a:r>
            <a:r>
              <a:rPr kumimoji="1" lang="ja-JP" altLang="en-US" dirty="0" smtClean="0"/>
              <a:t>　管理</a:t>
            </a:r>
            <a:r>
              <a:rPr kumimoji="1" lang="en-US" altLang="ja-JP" dirty="0" smtClean="0"/>
              <a:t>VM</a:t>
            </a:r>
            <a:r>
              <a:rPr kumimoji="1" lang="ja-JP" altLang="en-US" dirty="0" smtClean="0"/>
              <a:t>内のリモート管理サーバや仮想シリアルデバイスを改ざんすることにより管理</a:t>
            </a:r>
            <a:r>
              <a:rPr kumimoji="1" lang="en-US" altLang="ja-JP" dirty="0" smtClean="0"/>
              <a:t>VM</a:t>
            </a:r>
            <a:r>
              <a:rPr kumimoji="1" lang="ja-JP" altLang="en-US" dirty="0" smtClean="0"/>
              <a:t>で容易に漏洩してしまう</a:t>
            </a:r>
            <a:endParaRPr kumimoji="1" lang="en-US" altLang="ja-JP" dirty="0" smtClean="0"/>
          </a:p>
          <a:p>
            <a:r>
              <a:rPr kumimoji="1" lang="en-US" altLang="ja-JP" dirty="0" smtClean="0"/>
              <a:t>*</a:t>
            </a:r>
            <a:r>
              <a:rPr kumimoji="1" lang="ja-JP" altLang="en-US" dirty="0" smtClean="0"/>
              <a:t>　セキュリティの設定などを行えば設定ファイルの内容がコンソール出力として無防備な状態のまま管理</a:t>
            </a:r>
            <a:r>
              <a:rPr kumimoji="1" lang="en-US" altLang="ja-JP" dirty="0" smtClean="0"/>
              <a:t>VM</a:t>
            </a:r>
            <a:r>
              <a:rPr kumimoji="1" lang="ja-JP" altLang="en-US" dirty="0" smtClean="0"/>
              <a:t>に送られる</a:t>
            </a:r>
            <a:endParaRPr kumimoji="1" lang="en-US" altLang="ja-JP" dirty="0" smtClean="0"/>
          </a:p>
          <a:p>
            <a:r>
              <a:rPr kumimoji="1" lang="en-US" altLang="ja-JP" dirty="0" smtClean="0"/>
              <a:t>VM</a:t>
            </a:r>
            <a:r>
              <a:rPr kumimoji="1" lang="ja-JP" altLang="en-US" dirty="0" smtClean="0"/>
              <a:t>のセキュリティ設定が攻撃者にも知られることになる</a:t>
            </a:r>
            <a:endParaRPr kumimoji="1" lang="en-US" altLang="ja-JP" dirty="0" smtClean="0"/>
          </a:p>
        </p:txBody>
      </p:sp>
      <p:sp>
        <p:nvSpPr>
          <p:cNvPr id="4" name="スライド番号プレースホルダ 3"/>
          <p:cNvSpPr>
            <a:spLocks noGrp="1"/>
          </p:cNvSpPr>
          <p:nvPr>
            <p:ph type="sldNum" sz="quarter" idx="10"/>
          </p:nvPr>
        </p:nvSpPr>
        <p:spPr/>
        <p:txBody>
          <a:bodyPr/>
          <a:lstStyle/>
          <a:p>
            <a:fld id="{59CE9639-BD7C-4132-95F1-3F830703C0DA}" type="slidenum">
              <a:rPr kumimoji="1" lang="ja-JP" altLang="en-US" smtClean="0"/>
              <a:pPr/>
              <a:t>6</a:t>
            </a:fld>
            <a:endParaRPr kumimoji="1" lang="ja-JP"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そこで、ユーザ</a:t>
            </a:r>
            <a:r>
              <a:rPr kumimoji="1" lang="en-US" altLang="ja-JP" dirty="0" smtClean="0"/>
              <a:t>PC</a:t>
            </a:r>
            <a:r>
              <a:rPr kumimoji="1" lang="ja-JP" altLang="en-US" dirty="0" smtClean="0"/>
              <a:t>とユーザ</a:t>
            </a:r>
            <a:r>
              <a:rPr kumimoji="1" lang="en-US" altLang="ja-JP" dirty="0" smtClean="0"/>
              <a:t>VM</a:t>
            </a:r>
            <a:r>
              <a:rPr kumimoji="1" lang="ja-JP" altLang="en-US" dirty="0" smtClean="0"/>
              <a:t>間の入出力を安全に通信できるように、暗号化された仮想シリアルコンソール“</a:t>
            </a:r>
            <a:r>
              <a:rPr kumimoji="1" lang="en-US" altLang="ja-JP" dirty="0" err="1" smtClean="0"/>
              <a:t>SCCrypt</a:t>
            </a:r>
            <a:r>
              <a:rPr kumimoji="1" lang="ja-JP" altLang="en-US" dirty="0" smtClean="0"/>
              <a:t>”を提案</a:t>
            </a:r>
            <a:endParaRPr kumimoji="1" lang="en-US" altLang="ja-JP" dirty="0" smtClean="0"/>
          </a:p>
          <a:p>
            <a:r>
              <a:rPr kumimoji="1" lang="ja-JP" altLang="en-US" dirty="0" smtClean="0"/>
              <a:t>ユーザが</a:t>
            </a:r>
            <a:r>
              <a:rPr kumimoji="1" lang="en-US" altLang="ja-JP" dirty="0" smtClean="0"/>
              <a:t>VM</a:t>
            </a:r>
            <a:r>
              <a:rPr kumimoji="1" lang="ja-JP" altLang="en-US" dirty="0" smtClean="0"/>
              <a:t>に入力した際に、</a:t>
            </a:r>
            <a:endParaRPr kumimoji="1" lang="en-US" altLang="ja-JP" dirty="0" smtClean="0"/>
          </a:p>
          <a:p>
            <a:r>
              <a:rPr kumimoji="1" lang="en-US" altLang="ja-JP" dirty="0" smtClean="0"/>
              <a:t>*</a:t>
            </a:r>
            <a:r>
              <a:rPr kumimoji="1" lang="ja-JP" altLang="en-US" dirty="0" smtClean="0"/>
              <a:t>　コンソール入力を暗号化して仮想シリアルコンソールへ送り、</a:t>
            </a:r>
            <a:endParaRPr kumimoji="1" lang="en-US" altLang="ja-JP" dirty="0" smtClean="0"/>
          </a:p>
          <a:p>
            <a:r>
              <a:rPr kumimoji="1" lang="en-US" altLang="ja-JP" dirty="0" smtClean="0"/>
              <a:t>*</a:t>
            </a:r>
            <a:r>
              <a:rPr kumimoji="1" lang="ja-JP" altLang="en-US" dirty="0" smtClean="0"/>
              <a:t>　復号してユーザ</a:t>
            </a:r>
            <a:r>
              <a:rPr kumimoji="1" lang="en-US" altLang="ja-JP" dirty="0" smtClean="0"/>
              <a:t>VM</a:t>
            </a:r>
            <a:r>
              <a:rPr kumimoji="1" lang="ja-JP" altLang="en-US" dirty="0" smtClean="0"/>
              <a:t>に渡します。ユーザ</a:t>
            </a:r>
            <a:r>
              <a:rPr kumimoji="1" lang="en-US" altLang="ja-JP" dirty="0" smtClean="0"/>
              <a:t>VM</a:t>
            </a:r>
            <a:r>
              <a:rPr kumimoji="1" lang="ja-JP" altLang="en-US" dirty="0" smtClean="0"/>
              <a:t>は入力を受け、それに対応したコンソール出力を</a:t>
            </a:r>
            <a:endParaRPr kumimoji="1" lang="en-US" altLang="ja-JP" dirty="0" smtClean="0"/>
          </a:p>
          <a:p>
            <a:r>
              <a:rPr kumimoji="1" lang="en-US" altLang="ja-JP" dirty="0" smtClean="0"/>
              <a:t>*</a:t>
            </a:r>
            <a:r>
              <a:rPr kumimoji="1" lang="ja-JP" altLang="en-US" dirty="0" smtClean="0"/>
              <a:t>　仮想シリアルコンソールに渡し、暗号化した後にユーザ</a:t>
            </a:r>
            <a:r>
              <a:rPr kumimoji="1" lang="en-US" altLang="ja-JP" dirty="0" smtClean="0"/>
              <a:t>PC</a:t>
            </a:r>
            <a:r>
              <a:rPr kumimoji="1" lang="ja-JP" altLang="en-US" dirty="0" smtClean="0"/>
              <a:t>へ送ります。</a:t>
            </a:r>
            <a:endParaRPr kumimoji="1" lang="en-US" altLang="ja-JP" dirty="0" smtClean="0"/>
          </a:p>
          <a:p>
            <a:r>
              <a:rPr kumimoji="1" lang="en-US" altLang="ja-JP" dirty="0" smtClean="0"/>
              <a:t>*</a:t>
            </a:r>
            <a:r>
              <a:rPr kumimoji="1" lang="ja-JP" altLang="en-US" dirty="0" smtClean="0"/>
              <a:t>　復号はユーザ</a:t>
            </a:r>
            <a:r>
              <a:rPr kumimoji="1" lang="en-US" altLang="ja-JP" dirty="0" smtClean="0"/>
              <a:t>PC</a:t>
            </a:r>
            <a:r>
              <a:rPr kumimoji="1" lang="ja-JP" altLang="en-US" dirty="0" smtClean="0"/>
              <a:t>など安全な環境で行われ、復号された出力が画面に表示されます。</a:t>
            </a:r>
            <a:endParaRPr kumimoji="1" lang="en-US" altLang="ja-JP" dirty="0" smtClean="0"/>
          </a:p>
          <a:p>
            <a:r>
              <a:rPr kumimoji="1" lang="ja-JP" altLang="en-US" dirty="0" smtClean="0"/>
              <a:t>ただし、管理</a:t>
            </a:r>
            <a:r>
              <a:rPr kumimoji="1" lang="en-US" altLang="ja-JP" dirty="0" smtClean="0"/>
              <a:t>VM</a:t>
            </a:r>
            <a:r>
              <a:rPr kumimoji="1" lang="ja-JP" altLang="en-US" dirty="0" smtClean="0"/>
              <a:t>内で暗号化・復号化すると平文を扱うことになるため漏洩する。</a:t>
            </a:r>
            <a:endParaRPr kumimoji="1" lang="en-US" altLang="ja-JP" dirty="0" smtClean="0"/>
          </a:p>
        </p:txBody>
      </p:sp>
      <p:sp>
        <p:nvSpPr>
          <p:cNvPr id="4" name="スライド番号プレースホルダ 3"/>
          <p:cNvSpPr>
            <a:spLocks noGrp="1"/>
          </p:cNvSpPr>
          <p:nvPr>
            <p:ph type="sldNum" sz="quarter" idx="10"/>
          </p:nvPr>
        </p:nvSpPr>
        <p:spPr/>
        <p:txBody>
          <a:bodyPr/>
          <a:lstStyle/>
          <a:p>
            <a:fld id="{59CE9639-BD7C-4132-95F1-3F830703C0DA}" type="slidenum">
              <a:rPr kumimoji="1" lang="ja-JP" altLang="en-US" smtClean="0"/>
              <a:pPr/>
              <a:t>7</a:t>
            </a:fld>
            <a:endParaRPr kumimoji="1" lang="ja-JP"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クラウド内で安全に暗号化・復号化が行えるように</a:t>
            </a:r>
            <a:r>
              <a:rPr kumimoji="1" lang="en-US" altLang="ja-JP" dirty="0" smtClean="0"/>
              <a:t>VMM</a:t>
            </a:r>
            <a:r>
              <a:rPr kumimoji="1" lang="ja-JP" altLang="en-US" dirty="0" smtClean="0"/>
              <a:t>内で暗号化・復号化を行う。</a:t>
            </a:r>
            <a:endParaRPr kumimoji="1" lang="en-US" altLang="ja-JP" dirty="0" smtClean="0"/>
          </a:p>
          <a:p>
            <a:r>
              <a:rPr kumimoji="1" lang="en-US" altLang="ja-JP" dirty="0" smtClean="0"/>
              <a:t>VMM</a:t>
            </a:r>
            <a:r>
              <a:rPr kumimoji="1" lang="ja-JP" altLang="en-US" dirty="0" smtClean="0"/>
              <a:t>は複数の仮想マシンを動作させるソフトウェアで管理</a:t>
            </a:r>
            <a:r>
              <a:rPr kumimoji="1" lang="en-US" altLang="ja-JP" dirty="0" smtClean="0"/>
              <a:t>VM</a:t>
            </a:r>
            <a:r>
              <a:rPr kumimoji="1" lang="ja-JP" altLang="en-US" dirty="0" smtClean="0"/>
              <a:t>の下で動作している。</a:t>
            </a:r>
            <a:endParaRPr kumimoji="1" lang="en-US" altLang="ja-JP" dirty="0" smtClean="0"/>
          </a:p>
          <a:p>
            <a:r>
              <a:rPr kumimoji="1" lang="en-US" altLang="ja-JP" dirty="0" smtClean="0"/>
              <a:t>VMM</a:t>
            </a:r>
            <a:r>
              <a:rPr kumimoji="1" lang="ja-JP" altLang="en-US" dirty="0" smtClean="0"/>
              <a:t>内でユーザ</a:t>
            </a:r>
            <a:r>
              <a:rPr kumimoji="1" lang="en-US" altLang="ja-JP" dirty="0" smtClean="0"/>
              <a:t>VM</a:t>
            </a:r>
            <a:r>
              <a:rPr kumimoji="1" lang="ja-JP" altLang="en-US" dirty="0" err="1" smtClean="0"/>
              <a:t>への</a:t>
            </a:r>
            <a:r>
              <a:rPr kumimoji="1" lang="ja-JP" altLang="en-US" dirty="0" smtClean="0"/>
              <a:t>コンソール入力は復号され、ユーザ</a:t>
            </a:r>
            <a:r>
              <a:rPr kumimoji="1" lang="en-US" altLang="ja-JP" dirty="0" smtClean="0"/>
              <a:t>VM</a:t>
            </a:r>
            <a:r>
              <a:rPr kumimoji="1" lang="ja-JP" altLang="en-US" dirty="0" smtClean="0"/>
              <a:t>からのコンソール出力は</a:t>
            </a:r>
            <a:r>
              <a:rPr kumimoji="1" lang="en-US" altLang="ja-JP" dirty="0" smtClean="0"/>
              <a:t>VMM</a:t>
            </a:r>
            <a:r>
              <a:rPr kumimoji="1" lang="ja-JP" altLang="en-US" dirty="0" smtClean="0"/>
              <a:t>内で暗号化を行う</a:t>
            </a:r>
            <a:endParaRPr kumimoji="1" lang="en-US" altLang="ja-JP" dirty="0" smtClean="0"/>
          </a:p>
          <a:p>
            <a:r>
              <a:rPr kumimoji="1" lang="ja-JP" altLang="en-US" dirty="0" smtClean="0"/>
              <a:t>管理</a:t>
            </a:r>
            <a:r>
              <a:rPr kumimoji="1" lang="en-US" altLang="ja-JP" dirty="0" smtClean="0"/>
              <a:t>VM</a:t>
            </a:r>
            <a:r>
              <a:rPr kumimoji="1" lang="ja-JP" altLang="en-US" dirty="0" err="1" smtClean="0"/>
              <a:t>は平</a:t>
            </a:r>
            <a:r>
              <a:rPr kumimoji="1" lang="ja-JP" altLang="en-US" dirty="0" smtClean="0"/>
              <a:t>文でコンソール入出力を見ることができなくなる。</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59CE9639-BD7C-4132-95F1-3F830703C0DA}" type="slidenum">
              <a:rPr kumimoji="1" lang="ja-JP" altLang="en-US" smtClean="0"/>
              <a:pPr/>
              <a:t>8</a:t>
            </a:fld>
            <a:endParaRPr kumimoji="1" lang="ja-JP" altLang="en-US"/>
          </a:p>
        </p:txBody>
      </p:sp>
    </p:spTree>
    <p:extLst>
      <p:ext uri="{BB962C8B-B14F-4D97-AF65-F5344CB8AC3E}">
        <p14:creationId xmlns:p14="http://schemas.microsoft.com/office/powerpoint/2010/main" val="14994579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VMM</a:t>
            </a:r>
            <a:r>
              <a:rPr kumimoji="1" lang="ja-JP" altLang="en-US" dirty="0" smtClean="0"/>
              <a:t>の正当性は、外部の検証によって保証することで信頼できるものとする。</a:t>
            </a:r>
            <a:endParaRPr kumimoji="1" lang="en-US" altLang="ja-JP" dirty="0" smtClean="0"/>
          </a:p>
          <a:p>
            <a:r>
              <a:rPr kumimoji="1" lang="en-US" altLang="ja-JP" dirty="0" smtClean="0"/>
              <a:t>VMM</a:t>
            </a:r>
            <a:r>
              <a:rPr kumimoji="1" lang="ja-JP" altLang="en-US" dirty="0" smtClean="0"/>
              <a:t>の起動時にハッシュ値を計算、署名付きで信頼できる外部の検証サーバに送ります。</a:t>
            </a:r>
            <a:endParaRPr kumimoji="1" lang="en-US" altLang="ja-JP" dirty="0" smtClean="0"/>
          </a:p>
          <a:p>
            <a:r>
              <a:rPr kumimoji="1" lang="ja-JP" altLang="en-US" dirty="0" smtClean="0"/>
              <a:t>署名の妥当性を確認したのち、あらかじめ登録しておいたハッシュ値と照合して</a:t>
            </a:r>
            <a:r>
              <a:rPr kumimoji="1" lang="en-US" altLang="ja-JP" dirty="0" smtClean="0"/>
              <a:t>VMM</a:t>
            </a:r>
            <a:r>
              <a:rPr kumimoji="1" lang="ja-JP" altLang="en-US" dirty="0" smtClean="0"/>
              <a:t>の完全性を確認。</a:t>
            </a:r>
            <a:endParaRPr kumimoji="1" lang="en-US" altLang="ja-JP" dirty="0" smtClean="0"/>
          </a:p>
          <a:p>
            <a:r>
              <a:rPr kumimoji="1" lang="ja-JP" altLang="en-US" dirty="0" smtClean="0"/>
              <a:t>ハッシュ値はシステム管理者であっても改竄が不可能な</a:t>
            </a:r>
            <a:r>
              <a:rPr kumimoji="1" lang="en-US" altLang="ja-JP" dirty="0" smtClean="0"/>
              <a:t>TPM</a:t>
            </a:r>
            <a:r>
              <a:rPr kumimoji="1" lang="ja-JP" altLang="en-US" dirty="0" smtClean="0"/>
              <a:t>などのハードウェアの機能を利用することで改竄を防止。</a:t>
            </a:r>
            <a:endParaRPr kumimoji="1" lang="en-US" altLang="ja-JP" dirty="0" smtClean="0"/>
          </a:p>
          <a:p>
            <a:r>
              <a:rPr kumimoji="1" lang="ja-JP" altLang="en-US" dirty="0" smtClean="0"/>
              <a:t>実行時は</a:t>
            </a:r>
            <a:r>
              <a:rPr kumimoji="1" lang="en-US" altLang="ja-JP" dirty="0" smtClean="0"/>
              <a:t>VMM</a:t>
            </a:r>
            <a:r>
              <a:rPr kumimoji="1" lang="ja-JP" altLang="en-US" dirty="0" smtClean="0"/>
              <a:t>自身が保護しているので実行時に改ざんがされることはない。</a:t>
            </a:r>
            <a:endParaRPr kumimoji="1" lang="en-US" altLang="ja-JP" dirty="0" smtClean="0"/>
          </a:p>
          <a:p>
            <a:r>
              <a:rPr kumimoji="1" lang="en-US" altLang="ja-JP" dirty="0" smtClean="0"/>
              <a:t>※TPM</a:t>
            </a:r>
            <a:r>
              <a:rPr kumimoji="1" lang="ja-JP" altLang="en-US" dirty="0" smtClean="0"/>
              <a:t>とは</a:t>
            </a:r>
            <a:r>
              <a:rPr lang="ja-JP" altLang="en-US" dirty="0" smtClean="0"/>
              <a:t>セキュリティ関連の処理機能を実装したチップ（耐タンパー性（内部構造や記憶しているデータの解析の困難さ）を有する）</a:t>
            </a:r>
            <a:endParaRPr kumimoji="1" lang="ja-JP" altLang="en-US" dirty="0"/>
          </a:p>
        </p:txBody>
      </p:sp>
      <p:sp>
        <p:nvSpPr>
          <p:cNvPr id="4" name="スライド番号プレースホルダー 3"/>
          <p:cNvSpPr>
            <a:spLocks noGrp="1"/>
          </p:cNvSpPr>
          <p:nvPr>
            <p:ph type="sldNum" sz="quarter" idx="10"/>
          </p:nvPr>
        </p:nvSpPr>
        <p:spPr/>
        <p:txBody>
          <a:bodyPr/>
          <a:lstStyle/>
          <a:p>
            <a:fld id="{59CE9639-BD7C-4132-95F1-3F830703C0DA}" type="slidenum">
              <a:rPr kumimoji="1" lang="ja-JP" altLang="en-US" smtClean="0"/>
              <a:pPr/>
              <a:t>9</a:t>
            </a:fld>
            <a:endParaRPr kumimoji="1" lang="ja-JP" altLang="en-US"/>
          </a:p>
        </p:txBody>
      </p:sp>
    </p:spTree>
    <p:extLst>
      <p:ext uri="{BB962C8B-B14F-4D97-AF65-F5344CB8AC3E}">
        <p14:creationId xmlns:p14="http://schemas.microsoft.com/office/powerpoint/2010/main" val="4906737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Ref idx="1001">
        <a:schemeClr val="bg1"/>
      </p:bgRef>
    </p:bg>
    <p:spTree>
      <p:nvGrpSpPr>
        <p:cNvPr id="1" name=""/>
        <p:cNvGrpSpPr/>
        <p:nvPr/>
      </p:nvGrpSpPr>
      <p:grpSpPr>
        <a:xfrm>
          <a:off x="0" y="0"/>
          <a:ext cx="0" cy="0"/>
          <a:chOff x="0" y="0"/>
          <a:chExt cx="0" cy="0"/>
        </a:xfrm>
      </p:grpSpPr>
      <p:sp>
        <p:nvSpPr>
          <p:cNvPr id="8" name="タイトル 7"/>
          <p:cNvSpPr>
            <a:spLocks noGrp="1"/>
          </p:cNvSpPr>
          <p:nvPr>
            <p:ph type="ctrTitle"/>
          </p:nvPr>
        </p:nvSpPr>
        <p:spPr>
          <a:xfrm>
            <a:off x="2286000" y="3124200"/>
            <a:ext cx="6172200" cy="1894362"/>
          </a:xfrm>
        </p:spPr>
        <p:txBody>
          <a:bodyPr/>
          <a:lstStyle>
            <a:lvl1pPr>
              <a:defRPr b="1"/>
            </a:lvl1pPr>
          </a:lstStyle>
          <a:p>
            <a:r>
              <a:rPr kumimoji="0" lang="ja-JP" altLang="en-US" smtClean="0"/>
              <a:t>マスタ タイトルの書式設定</a:t>
            </a:r>
            <a:endParaRPr kumimoji="0" lang="en-US"/>
          </a:p>
        </p:txBody>
      </p:sp>
      <p:sp>
        <p:nvSpPr>
          <p:cNvPr id="9" name="サブタイトル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smtClean="0"/>
              <a:t>マスタ サブタイトルの書式設定</a:t>
            </a:r>
            <a:endParaRPr kumimoji="0" lang="en-US"/>
          </a:p>
        </p:txBody>
      </p:sp>
      <p:sp>
        <p:nvSpPr>
          <p:cNvPr id="28" name="日付プレースホルダ 27"/>
          <p:cNvSpPr>
            <a:spLocks noGrp="1"/>
          </p:cNvSpPr>
          <p:nvPr>
            <p:ph type="dt" sz="half" idx="10"/>
          </p:nvPr>
        </p:nvSpPr>
        <p:spPr bwMode="auto">
          <a:xfrm rot="5400000">
            <a:off x="7764621" y="1174097"/>
            <a:ext cx="2286000" cy="381000"/>
          </a:xfrm>
        </p:spPr>
        <p:txBody>
          <a:bodyPr/>
          <a:lstStyle/>
          <a:p>
            <a:fld id="{8213C1A5-0BAF-49D6-A179-8D4057D84F15}" type="datetimeFigureOut">
              <a:rPr kumimoji="1" lang="ja-JP" altLang="en-US" smtClean="0"/>
              <a:pPr/>
              <a:t>2014/8/4</a:t>
            </a:fld>
            <a:endParaRPr kumimoji="1" lang="ja-JP" altLang="en-US"/>
          </a:p>
        </p:txBody>
      </p:sp>
      <p:sp>
        <p:nvSpPr>
          <p:cNvPr id="17" name="フッター プレースホルダ 16"/>
          <p:cNvSpPr>
            <a:spLocks noGrp="1"/>
          </p:cNvSpPr>
          <p:nvPr>
            <p:ph type="ftr" sz="quarter" idx="11"/>
          </p:nvPr>
        </p:nvSpPr>
        <p:spPr bwMode="auto">
          <a:xfrm rot="5400000">
            <a:off x="7077269" y="4181669"/>
            <a:ext cx="3657600" cy="384048"/>
          </a:xfrm>
        </p:spPr>
        <p:txBody>
          <a:bodyPr/>
          <a:lstStyle/>
          <a:p>
            <a:endParaRPr kumimoji="1" lang="ja-JP" altLang="en-US"/>
          </a:p>
        </p:txBody>
      </p:sp>
      <p:sp>
        <p:nvSpPr>
          <p:cNvPr id="10" name="正方形/長方形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正方形/長方形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正方形/長方形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正方形/長方形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直線コネクタ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直線コネクタ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直線コネクタ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直線コネクタ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直線コネクタ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直線コネクタ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正方形/長方形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円/楕円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円/楕円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円/楕円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円/楕円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円/楕円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スライド番号プレースホルダ 28"/>
          <p:cNvSpPr>
            <a:spLocks noGrp="1"/>
          </p:cNvSpPr>
          <p:nvPr>
            <p:ph type="sldNum" sz="quarter" idx="12"/>
          </p:nvPr>
        </p:nvSpPr>
        <p:spPr bwMode="auto">
          <a:xfrm>
            <a:off x="1325544" y="4928702"/>
            <a:ext cx="609600" cy="517524"/>
          </a:xfrm>
        </p:spPr>
        <p:txBody>
          <a:bodyPr/>
          <a:lstStyle/>
          <a:p>
            <a:fld id="{5032A420-C2B7-40E4-8B7C-03934E2937B9}" type="slidenum">
              <a:rPr kumimoji="1" lang="ja-JP" altLang="en-US" smtClean="0"/>
              <a:pPr/>
              <a:t>‹#›</a:t>
            </a:fld>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8213C1A5-0BAF-49D6-A179-8D4057D84F15}" type="datetimeFigureOut">
              <a:rPr kumimoji="1" lang="ja-JP" altLang="en-US" smtClean="0"/>
              <a:pPr/>
              <a:t>2014/8/4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032A420-C2B7-40E4-8B7C-03934E2937B9}"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9"/>
            <a:ext cx="1676400" cy="5851525"/>
          </a:xfrm>
        </p:spPr>
        <p:txBody>
          <a:bodyPr vert="eaVer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8213C1A5-0BAF-49D6-A179-8D4057D84F15}" type="datetimeFigureOut">
              <a:rPr kumimoji="1" lang="ja-JP" altLang="en-US" smtClean="0"/>
              <a:pPr/>
              <a:t>2014/8/4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032A420-C2B7-40E4-8B7C-03934E2937B9}"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正方形/長方形 2"/>
          <p:cNvSpPr/>
          <p:nvPr userDrawn="1"/>
        </p:nvSpPr>
        <p:spPr>
          <a:xfrm>
            <a:off x="8064180" y="5661248"/>
            <a:ext cx="648072" cy="720080"/>
          </a:xfrm>
          <a:prstGeom prst="rect">
            <a:avLst/>
          </a:prstGeom>
          <a:solidFill>
            <a:schemeClr val="bg1"/>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p:txBody>
          <a:bodyPr>
            <a:normAutofit/>
          </a:bodyPr>
          <a:lstStyle>
            <a:lvl1pPr>
              <a:defRPr sz="4000"/>
            </a:lvl1pPr>
          </a:lstStyle>
          <a:p>
            <a:r>
              <a:rPr kumimoji="0" lang="ja-JP" altLang="en-US" dirty="0" smtClean="0"/>
              <a:t>マスタ タイトルの書式設定</a:t>
            </a:r>
            <a:endParaRPr kumimoji="0" lang="en-US" dirty="0"/>
          </a:p>
        </p:txBody>
      </p:sp>
      <p:sp>
        <p:nvSpPr>
          <p:cNvPr id="8" name="コンテンツ プレースホルダ 7"/>
          <p:cNvSpPr>
            <a:spLocks noGrp="1"/>
          </p:cNvSpPr>
          <p:nvPr>
            <p:ph sz="quarter" idx="1"/>
          </p:nvPr>
        </p:nvSpPr>
        <p:spPr>
          <a:xfrm>
            <a:off x="457200" y="1600200"/>
            <a:ext cx="7715200" cy="4873752"/>
          </a:xfrm>
        </p:spPr>
        <p:txBody>
          <a:bodyPr/>
          <a:lstStyle>
            <a:lvl1pPr>
              <a:defRPr sz="2800"/>
            </a:lvl1pPr>
            <a:lvl2pPr>
              <a:defRPr sz="2400"/>
            </a:lvl2pPr>
            <a:lvl3pPr>
              <a:defRPr sz="2000"/>
            </a:lvl3pPr>
          </a:lstStyle>
          <a:p>
            <a:pPr lvl="0" eaLnBrk="1" latinLnBrk="0" hangingPunct="1"/>
            <a:r>
              <a:rPr lang="ja-JP" altLang="en-US" dirty="0" smtClean="0"/>
              <a:t>マスタ テキストの書式設定</a:t>
            </a:r>
          </a:p>
          <a:p>
            <a:pPr lvl="1" eaLnBrk="1" latinLnBrk="0" hangingPunct="1"/>
            <a:r>
              <a:rPr lang="ja-JP" altLang="en-US" dirty="0" smtClean="0"/>
              <a:t>第 </a:t>
            </a:r>
            <a:r>
              <a:rPr lang="en-US" altLang="ja-JP" dirty="0" smtClean="0"/>
              <a:t>2 </a:t>
            </a:r>
            <a:r>
              <a:rPr lang="ja-JP" altLang="en-US" dirty="0" smtClean="0"/>
              <a:t>レベル</a:t>
            </a:r>
          </a:p>
          <a:p>
            <a:pPr lvl="2" eaLnBrk="1" latinLnBrk="0" hangingPunct="1"/>
            <a:r>
              <a:rPr lang="ja-JP" altLang="en-US" dirty="0" smtClean="0"/>
              <a:t>第 </a:t>
            </a:r>
            <a:r>
              <a:rPr lang="en-US" altLang="ja-JP" dirty="0" smtClean="0"/>
              <a:t>3 </a:t>
            </a:r>
            <a:r>
              <a:rPr lang="ja-JP" altLang="en-US" dirty="0" smtClean="0"/>
              <a:t>レベル</a:t>
            </a:r>
          </a:p>
          <a:p>
            <a:pPr lvl="3" eaLnBrk="1" latinLnBrk="0" hangingPunct="1"/>
            <a:r>
              <a:rPr lang="ja-JP" altLang="en-US" dirty="0" smtClean="0"/>
              <a:t>第 </a:t>
            </a:r>
            <a:r>
              <a:rPr lang="en-US" altLang="ja-JP" dirty="0" smtClean="0"/>
              <a:t>4 </a:t>
            </a:r>
            <a:r>
              <a:rPr lang="ja-JP" altLang="en-US" dirty="0" smtClean="0"/>
              <a:t>レベル</a:t>
            </a:r>
          </a:p>
          <a:p>
            <a:pPr lvl="4" eaLnBrk="1" latinLnBrk="0" hangingPunct="1"/>
            <a:r>
              <a:rPr lang="ja-JP" altLang="en-US" dirty="0" smtClean="0"/>
              <a:t>第 </a:t>
            </a:r>
            <a:r>
              <a:rPr lang="en-US" altLang="ja-JP" dirty="0" smtClean="0"/>
              <a:t>5 </a:t>
            </a:r>
            <a:r>
              <a:rPr lang="ja-JP" altLang="en-US" dirty="0" smtClean="0"/>
              <a:t>レベル</a:t>
            </a:r>
            <a:endParaRPr kumimoji="0" lang="en-US" dirty="0"/>
          </a:p>
        </p:txBody>
      </p:sp>
      <p:sp>
        <p:nvSpPr>
          <p:cNvPr id="7" name="日付プレースホルダ 6"/>
          <p:cNvSpPr>
            <a:spLocks noGrp="1"/>
          </p:cNvSpPr>
          <p:nvPr>
            <p:ph type="dt" sz="half" idx="14"/>
          </p:nvPr>
        </p:nvSpPr>
        <p:spPr/>
        <p:txBody>
          <a:bodyPr rtlCol="0"/>
          <a:lstStyle/>
          <a:p>
            <a:fld id="{8213C1A5-0BAF-49D6-A179-8D4057D84F15}" type="datetimeFigureOut">
              <a:rPr kumimoji="1" lang="ja-JP" altLang="en-US" smtClean="0"/>
              <a:pPr/>
              <a:t>2014/8/4</a:t>
            </a:fld>
            <a:endParaRPr kumimoji="1" lang="ja-JP" altLang="en-US"/>
          </a:p>
        </p:txBody>
      </p:sp>
      <p:sp>
        <p:nvSpPr>
          <p:cNvPr id="10" name="フッター プレースホルダ 9"/>
          <p:cNvSpPr>
            <a:spLocks noGrp="1"/>
          </p:cNvSpPr>
          <p:nvPr>
            <p:ph type="ftr" sz="quarter" idx="16"/>
          </p:nvPr>
        </p:nvSpPr>
        <p:spPr/>
        <p:txBody>
          <a:bodyPr rtlCol="0"/>
          <a:lstStyle/>
          <a:p>
            <a:endParaRPr kumimoji="1" lang="ja-JP" alt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1">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2286000" y="2895600"/>
            <a:ext cx="6172200" cy="2053590"/>
          </a:xfrm>
        </p:spPr>
        <p:txBody>
          <a:bodyPr/>
          <a:lstStyle>
            <a:lvl1pPr algn="l">
              <a:buNone/>
              <a:defRPr sz="3000" b="1" cap="small" baseline="0"/>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smtClean="0"/>
              <a:t>マスタ テキストの書式設定</a:t>
            </a:r>
          </a:p>
        </p:txBody>
      </p:sp>
      <p:sp>
        <p:nvSpPr>
          <p:cNvPr id="4" name="日付プレースホルダ 3"/>
          <p:cNvSpPr>
            <a:spLocks noGrp="1"/>
          </p:cNvSpPr>
          <p:nvPr>
            <p:ph type="dt" sz="half" idx="10"/>
          </p:nvPr>
        </p:nvSpPr>
        <p:spPr bwMode="auto">
          <a:xfrm rot="5400000">
            <a:off x="7763256" y="1170432"/>
            <a:ext cx="2286000" cy="381000"/>
          </a:xfrm>
        </p:spPr>
        <p:txBody>
          <a:bodyPr/>
          <a:lstStyle/>
          <a:p>
            <a:fld id="{8213C1A5-0BAF-49D6-A179-8D4057D84F15}" type="datetimeFigureOut">
              <a:rPr kumimoji="1" lang="ja-JP" altLang="en-US" smtClean="0"/>
              <a:pPr/>
              <a:t>2014/8/4</a:t>
            </a:fld>
            <a:endParaRPr kumimoji="1" lang="ja-JP" altLang="en-US"/>
          </a:p>
        </p:txBody>
      </p:sp>
      <p:sp>
        <p:nvSpPr>
          <p:cNvPr id="5" name="フッター プレースホルダ 4"/>
          <p:cNvSpPr>
            <a:spLocks noGrp="1"/>
          </p:cNvSpPr>
          <p:nvPr>
            <p:ph type="ftr" sz="quarter" idx="11"/>
          </p:nvPr>
        </p:nvSpPr>
        <p:spPr bwMode="auto">
          <a:xfrm rot="5400000">
            <a:off x="7077456" y="4178808"/>
            <a:ext cx="3657600" cy="384048"/>
          </a:xfrm>
        </p:spPr>
        <p:txBody>
          <a:bodyPr/>
          <a:lstStyle/>
          <a:p>
            <a:endParaRPr kumimoji="1" lang="ja-JP" altLang="en-US"/>
          </a:p>
        </p:txBody>
      </p:sp>
      <p:sp>
        <p:nvSpPr>
          <p:cNvPr id="9" name="正方形/長方形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正方形/長方形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正方形/長方形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正方形/長方形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直線コネクタ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直線コネクタ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直線コネクタ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直線コネクタ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直線コネクタ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正方形/長方形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円/楕円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円/楕円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円/楕円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円/楕円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円/楕円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直線コネクタ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スライド番号プレースホルダ 5"/>
          <p:cNvSpPr>
            <a:spLocks noGrp="1"/>
          </p:cNvSpPr>
          <p:nvPr>
            <p:ph type="sldNum" sz="quarter" idx="12"/>
          </p:nvPr>
        </p:nvSpPr>
        <p:spPr bwMode="auto">
          <a:xfrm>
            <a:off x="1340616" y="4928702"/>
            <a:ext cx="609600" cy="517524"/>
          </a:xfrm>
        </p:spPr>
        <p:txBody>
          <a:bodyPr/>
          <a:lstStyle/>
          <a:p>
            <a:fld id="{5032A420-C2B7-40E4-8B7C-03934E2937B9}" type="slidenum">
              <a:rPr kumimoji="1" lang="ja-JP" altLang="en-US" smtClean="0"/>
              <a:pPr/>
              <a:t>‹#›</a:t>
            </a:fld>
            <a:endParaRPr kumimoji="1" lang="ja-JP"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5" name="日付プレースホルダ 4"/>
          <p:cNvSpPr>
            <a:spLocks noGrp="1"/>
          </p:cNvSpPr>
          <p:nvPr>
            <p:ph type="dt" sz="half" idx="10"/>
          </p:nvPr>
        </p:nvSpPr>
        <p:spPr/>
        <p:txBody>
          <a:bodyPr/>
          <a:lstStyle/>
          <a:p>
            <a:fld id="{8213C1A5-0BAF-49D6-A179-8D4057D84F15}" type="datetimeFigureOut">
              <a:rPr kumimoji="1" lang="ja-JP" altLang="en-US" smtClean="0"/>
              <a:pPr/>
              <a:t>2014/8/4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5032A420-C2B7-40E4-8B7C-03934E2937B9}" type="slidenum">
              <a:rPr kumimoji="1" lang="ja-JP" altLang="en-US" smtClean="0"/>
              <a:pPr/>
              <a:t>‹#›</a:t>
            </a:fld>
            <a:endParaRPr kumimoji="1" lang="ja-JP" altLang="en-US"/>
          </a:p>
        </p:txBody>
      </p:sp>
      <p:sp>
        <p:nvSpPr>
          <p:cNvPr id="9" name="コンテンツ プレースホルダ 8"/>
          <p:cNvSpPr>
            <a:spLocks noGrp="1"/>
          </p:cNvSpPr>
          <p:nvPr>
            <p:ph sz="quarter" idx="1"/>
          </p:nvPr>
        </p:nvSpPr>
        <p:spPr>
          <a:xfrm>
            <a:off x="457200" y="1600200"/>
            <a:ext cx="3657600" cy="457200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1" name="コンテンツ プレースホルダ 10"/>
          <p:cNvSpPr>
            <a:spLocks noGrp="1"/>
          </p:cNvSpPr>
          <p:nvPr>
            <p:ph sz="quarter" idx="2"/>
          </p:nvPr>
        </p:nvSpPr>
        <p:spPr>
          <a:xfrm>
            <a:off x="4270248" y="1600200"/>
            <a:ext cx="3657600" cy="457200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7543800" cy="1143000"/>
          </a:xfrm>
        </p:spPr>
        <p:txBody>
          <a:bodyPr anchor="b"/>
          <a:lstStyle>
            <a:lvl1pPr>
              <a:defRPr/>
            </a:lvl1pPr>
          </a:lstStyle>
          <a:p>
            <a:r>
              <a:rPr kumimoji="0" lang="ja-JP" altLang="en-US" smtClean="0"/>
              <a:t>マスタ タイトルの書式設定</a:t>
            </a:r>
            <a:endParaRPr kumimoji="0" lang="en-US"/>
          </a:p>
        </p:txBody>
      </p:sp>
      <p:sp>
        <p:nvSpPr>
          <p:cNvPr id="7" name="日付プレースホルダ 6"/>
          <p:cNvSpPr>
            <a:spLocks noGrp="1"/>
          </p:cNvSpPr>
          <p:nvPr>
            <p:ph type="dt" sz="half" idx="10"/>
          </p:nvPr>
        </p:nvSpPr>
        <p:spPr/>
        <p:txBody>
          <a:bodyPr/>
          <a:lstStyle/>
          <a:p>
            <a:fld id="{8213C1A5-0BAF-49D6-A179-8D4057D84F15}" type="datetimeFigureOut">
              <a:rPr kumimoji="1" lang="ja-JP" altLang="en-US" smtClean="0"/>
              <a:pPr/>
              <a:t>2014/8/4</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5032A420-C2B7-40E4-8B7C-03934E2937B9}" type="slidenum">
              <a:rPr kumimoji="1" lang="ja-JP" altLang="en-US" smtClean="0"/>
              <a:pPr/>
              <a:t>‹#›</a:t>
            </a:fld>
            <a:endParaRPr kumimoji="1" lang="ja-JP" altLang="en-US"/>
          </a:p>
        </p:txBody>
      </p:sp>
      <p:sp>
        <p:nvSpPr>
          <p:cNvPr id="11" name="コンテンツ プレースホルダ 10"/>
          <p:cNvSpPr>
            <a:spLocks noGrp="1"/>
          </p:cNvSpPr>
          <p:nvPr>
            <p:ph sz="quarter" idx="2"/>
          </p:nvPr>
        </p:nvSpPr>
        <p:spPr>
          <a:xfrm>
            <a:off x="457200" y="2362200"/>
            <a:ext cx="3657600" cy="388620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3" name="コンテンツ プレースホルダ 12"/>
          <p:cNvSpPr>
            <a:spLocks noGrp="1"/>
          </p:cNvSpPr>
          <p:nvPr>
            <p:ph sz="quarter" idx="4"/>
          </p:nvPr>
        </p:nvSpPr>
        <p:spPr>
          <a:xfrm>
            <a:off x="4371975" y="2362200"/>
            <a:ext cx="3657600" cy="388620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2" name="テキスト プレースホルダ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ja-JP" altLang="en-US" smtClean="0"/>
              <a:t>マスタ テキストの書式設定</a:t>
            </a:r>
          </a:p>
        </p:txBody>
      </p:sp>
      <p:sp>
        <p:nvSpPr>
          <p:cNvPr id="14" name="テキスト プレースホルダ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ja-JP" altLang="en-US" smtClean="0"/>
              <a:t>マスタ テキストの書式設定</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6" name="日付プレースホルダ 5"/>
          <p:cNvSpPr>
            <a:spLocks noGrp="1"/>
          </p:cNvSpPr>
          <p:nvPr>
            <p:ph type="dt" sz="half" idx="10"/>
          </p:nvPr>
        </p:nvSpPr>
        <p:spPr/>
        <p:txBody>
          <a:bodyPr rtlCol="0"/>
          <a:lstStyle/>
          <a:p>
            <a:fld id="{8213C1A5-0BAF-49D6-A179-8D4057D84F15}" type="datetimeFigureOut">
              <a:rPr kumimoji="1" lang="ja-JP" altLang="en-US" smtClean="0"/>
              <a:pPr/>
              <a:t>2014/8/4</a:t>
            </a:fld>
            <a:endParaRPr kumimoji="1" lang="ja-JP" altLang="en-US"/>
          </a:p>
        </p:txBody>
      </p:sp>
      <p:sp>
        <p:nvSpPr>
          <p:cNvPr id="7" name="スライド番号プレースホルダ 6"/>
          <p:cNvSpPr>
            <a:spLocks noGrp="1"/>
          </p:cNvSpPr>
          <p:nvPr>
            <p:ph type="sldNum" sz="quarter" idx="11"/>
          </p:nvPr>
        </p:nvSpPr>
        <p:spPr/>
        <p:txBody>
          <a:bodyPr rtlCol="0"/>
          <a:lstStyle/>
          <a:p>
            <a:fld id="{5032A420-C2B7-40E4-8B7C-03934E2937B9}" type="slidenum">
              <a:rPr kumimoji="1" lang="ja-JP" altLang="en-US" smtClean="0"/>
              <a:pPr/>
              <a:t>‹#›</a:t>
            </a:fld>
            <a:endParaRPr kumimoji="1" lang="ja-JP" altLang="en-US"/>
          </a:p>
        </p:txBody>
      </p:sp>
      <p:sp>
        <p:nvSpPr>
          <p:cNvPr id="8" name="フッター プレースホルダ 7"/>
          <p:cNvSpPr>
            <a:spLocks noGrp="1"/>
          </p:cNvSpPr>
          <p:nvPr>
            <p:ph type="ftr" sz="quarter" idx="12"/>
          </p:nvPr>
        </p:nvSpPr>
        <p:spPr/>
        <p:txBody>
          <a:bodyPr rtlCol="0"/>
          <a:lstStyle/>
          <a:p>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8213C1A5-0BAF-49D6-A179-8D4057D84F15}" type="datetimeFigureOut">
              <a:rPr kumimoji="1" lang="ja-JP" altLang="en-US" smtClean="0"/>
              <a:pPr/>
              <a:t>2014/8/4</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5032A420-C2B7-40E4-8B7C-03934E2937B9}"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bg>
      <p:bgRef idx="1001">
        <a:schemeClr val="bg1"/>
      </p:bgRef>
    </p:bg>
    <p:spTree>
      <p:nvGrpSpPr>
        <p:cNvPr id="1" name=""/>
        <p:cNvGrpSpPr/>
        <p:nvPr/>
      </p:nvGrpSpPr>
      <p:grpSpPr>
        <a:xfrm>
          <a:off x="0" y="0"/>
          <a:ext cx="0" cy="0"/>
          <a:chOff x="0" y="0"/>
          <a:chExt cx="0" cy="0"/>
        </a:xfrm>
      </p:grpSpPr>
      <p:sp>
        <p:nvSpPr>
          <p:cNvPr id="10" name="直線コネクタ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タイトル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ja-JP" altLang="en-US" smtClean="0"/>
              <a:t>マスタ テキストの書式設定</a:t>
            </a:r>
          </a:p>
        </p:txBody>
      </p:sp>
      <p:sp>
        <p:nvSpPr>
          <p:cNvPr id="8" name="直線コネクタ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直線コネクタ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直線コネクタ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正方形/長方形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直線コネクタ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円/楕円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コンテンツ プレースホルダ 17"/>
          <p:cNvSpPr>
            <a:spLocks noGrp="1"/>
          </p:cNvSpPr>
          <p:nvPr>
            <p:ph sz="quarter" idx="1"/>
          </p:nvPr>
        </p:nvSpPr>
        <p:spPr>
          <a:xfrm>
            <a:off x="304800" y="274320"/>
            <a:ext cx="5638800" cy="6327648"/>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21" name="日付プレースホルダ 20"/>
          <p:cNvSpPr>
            <a:spLocks noGrp="1"/>
          </p:cNvSpPr>
          <p:nvPr>
            <p:ph type="dt" sz="half" idx="14"/>
          </p:nvPr>
        </p:nvSpPr>
        <p:spPr/>
        <p:txBody>
          <a:bodyPr rtlCol="0"/>
          <a:lstStyle/>
          <a:p>
            <a:fld id="{8213C1A5-0BAF-49D6-A179-8D4057D84F15}" type="datetimeFigureOut">
              <a:rPr kumimoji="1" lang="ja-JP" altLang="en-US" smtClean="0"/>
              <a:pPr/>
              <a:t>2014/8/4</a:t>
            </a:fld>
            <a:endParaRPr kumimoji="1" lang="ja-JP" altLang="en-US"/>
          </a:p>
        </p:txBody>
      </p:sp>
      <p:sp>
        <p:nvSpPr>
          <p:cNvPr id="22" name="スライド番号プレースホルダ 21"/>
          <p:cNvSpPr>
            <a:spLocks noGrp="1"/>
          </p:cNvSpPr>
          <p:nvPr>
            <p:ph type="sldNum" sz="quarter" idx="15"/>
          </p:nvPr>
        </p:nvSpPr>
        <p:spPr/>
        <p:txBody>
          <a:bodyPr rtlCol="0"/>
          <a:lstStyle/>
          <a:p>
            <a:fld id="{5032A420-C2B7-40E4-8B7C-03934E2937B9}" type="slidenum">
              <a:rPr kumimoji="1" lang="ja-JP" altLang="en-US" smtClean="0"/>
              <a:pPr/>
              <a:t>‹#›</a:t>
            </a:fld>
            <a:endParaRPr kumimoji="1" lang="ja-JP" altLang="en-US"/>
          </a:p>
        </p:txBody>
      </p:sp>
      <p:sp>
        <p:nvSpPr>
          <p:cNvPr id="23" name="フッター プレースホルダ 22"/>
          <p:cNvSpPr>
            <a:spLocks noGrp="1"/>
          </p:cNvSpPr>
          <p:nvPr>
            <p:ph type="ftr" sz="quarter" idx="16"/>
          </p:nvPr>
        </p:nvSpPr>
        <p:spPr/>
        <p:txBody>
          <a:bodyPr rtlCol="0"/>
          <a:lstStyle/>
          <a:p>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9" name="直線コネクタ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円/楕円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タイトル 1"/>
          <p:cNvSpPr>
            <a:spLocks noGrp="1"/>
          </p:cNvSpPr>
          <p:nvPr>
            <p:ph type="title"/>
          </p:nvPr>
        </p:nvSpPr>
        <p:spPr>
          <a:xfrm rot="5400000">
            <a:off x="3350133" y="3200400"/>
            <a:ext cx="6309360" cy="457200"/>
          </a:xfrm>
        </p:spPr>
        <p:txBody>
          <a:bodyPr anchor="b"/>
          <a:lstStyle>
            <a:lvl1pPr algn="l">
              <a:buNone/>
              <a:defRPr sz="2000" b="1"/>
            </a:lvl1pPr>
          </a:lstStyle>
          <a:p>
            <a:r>
              <a:rPr kumimoji="0" lang="ja-JP" altLang="en-US" smtClean="0"/>
              <a:t>マスタ タイトルの書式設定</a:t>
            </a:r>
            <a:endParaRPr kumimoji="0" lang="en-US"/>
          </a:p>
        </p:txBody>
      </p:sp>
      <p:sp>
        <p:nvSpPr>
          <p:cNvPr id="3" name="図プレースホルダ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ja-JP" altLang="en-US" smtClean="0"/>
              <a:t>アイコンをクリックして図を追加</a:t>
            </a:r>
            <a:endParaRPr kumimoji="0" lang="en-US" dirty="0"/>
          </a:p>
        </p:txBody>
      </p:sp>
      <p:sp>
        <p:nvSpPr>
          <p:cNvPr id="4" name="テキスト プレースホルダ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ja-JP" altLang="en-US" smtClean="0"/>
              <a:t>マスタ テキストの書式設定</a:t>
            </a:r>
          </a:p>
        </p:txBody>
      </p:sp>
      <p:sp>
        <p:nvSpPr>
          <p:cNvPr id="10" name="直線コネクタ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正方形/長方形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直線コネクタ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直線コネクタ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直線コネクタ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日付プレースホルダ 16"/>
          <p:cNvSpPr>
            <a:spLocks noGrp="1"/>
          </p:cNvSpPr>
          <p:nvPr>
            <p:ph type="dt" sz="half" idx="10"/>
          </p:nvPr>
        </p:nvSpPr>
        <p:spPr/>
        <p:txBody>
          <a:bodyPr rtlCol="0"/>
          <a:lstStyle/>
          <a:p>
            <a:fld id="{8213C1A5-0BAF-49D6-A179-8D4057D84F15}" type="datetimeFigureOut">
              <a:rPr kumimoji="1" lang="ja-JP" altLang="en-US" smtClean="0"/>
              <a:pPr/>
              <a:t>2014/8/4</a:t>
            </a:fld>
            <a:endParaRPr kumimoji="1" lang="ja-JP" altLang="en-US"/>
          </a:p>
        </p:txBody>
      </p:sp>
      <p:sp>
        <p:nvSpPr>
          <p:cNvPr id="18" name="スライド番号プレースホルダ 17"/>
          <p:cNvSpPr>
            <a:spLocks noGrp="1"/>
          </p:cNvSpPr>
          <p:nvPr>
            <p:ph type="sldNum" sz="quarter" idx="11"/>
          </p:nvPr>
        </p:nvSpPr>
        <p:spPr/>
        <p:txBody>
          <a:bodyPr rtlCol="0"/>
          <a:lstStyle/>
          <a:p>
            <a:fld id="{5032A420-C2B7-40E4-8B7C-03934E2937B9}" type="slidenum">
              <a:rPr kumimoji="1" lang="ja-JP" altLang="en-US" smtClean="0"/>
              <a:pPr/>
              <a:t>‹#›</a:t>
            </a:fld>
            <a:endParaRPr kumimoji="1" lang="ja-JP" altLang="en-US"/>
          </a:p>
        </p:txBody>
      </p:sp>
      <p:sp>
        <p:nvSpPr>
          <p:cNvPr id="21" name="フッター プレースホルダ 20"/>
          <p:cNvSpPr>
            <a:spLocks noGrp="1"/>
          </p:cNvSpPr>
          <p:nvPr>
            <p:ph type="ftr" sz="quarter" idx="12"/>
          </p:nvPr>
        </p:nvSpPr>
        <p:spPr/>
        <p:txBody>
          <a:bodyPr rtlCol="0"/>
          <a:lstStyle/>
          <a:p>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直線コネクタ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タイトル プレースホルダ 21"/>
          <p:cNvSpPr>
            <a:spLocks noGrp="1"/>
          </p:cNvSpPr>
          <p:nvPr>
            <p:ph type="title"/>
          </p:nvPr>
        </p:nvSpPr>
        <p:spPr>
          <a:xfrm>
            <a:off x="457200" y="274638"/>
            <a:ext cx="7467600" cy="1143000"/>
          </a:xfrm>
          <a:prstGeom prst="rect">
            <a:avLst/>
          </a:prstGeom>
        </p:spPr>
        <p:txBody>
          <a:bodyPr vert="horz" anchor="b">
            <a:normAutofit/>
          </a:bodyPr>
          <a:lstStyle/>
          <a:p>
            <a:r>
              <a:rPr kumimoji="0" lang="ja-JP" altLang="en-US" smtClean="0"/>
              <a:t>マスタ タイトルの書式設定</a:t>
            </a:r>
            <a:endParaRPr kumimoji="0" lang="en-US"/>
          </a:p>
        </p:txBody>
      </p:sp>
      <p:sp>
        <p:nvSpPr>
          <p:cNvPr id="13" name="テキスト プレースホルダ 12"/>
          <p:cNvSpPr>
            <a:spLocks noGrp="1"/>
          </p:cNvSpPr>
          <p:nvPr>
            <p:ph type="body" idx="1"/>
          </p:nvPr>
        </p:nvSpPr>
        <p:spPr>
          <a:xfrm>
            <a:off x="251520" y="1600200"/>
            <a:ext cx="7673280" cy="4873752"/>
          </a:xfrm>
          <a:prstGeom prst="rect">
            <a:avLst/>
          </a:prstGeom>
        </p:spPr>
        <p:txBody>
          <a:bodyPr vert="horz">
            <a:normAutofit/>
          </a:bodyPr>
          <a:lstStyle/>
          <a:p>
            <a:pPr lvl="0" eaLnBrk="1" latinLnBrk="0" hangingPunct="1"/>
            <a:r>
              <a:rPr kumimoji="0" lang="ja-JP" altLang="en-US" smtClean="0"/>
              <a:t>マスタ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4" name="日付プレースホルダ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8213C1A5-0BAF-49D6-A179-8D4057D84F15}" type="datetimeFigureOut">
              <a:rPr kumimoji="1" lang="ja-JP" altLang="en-US" smtClean="0"/>
              <a:pPr/>
              <a:t>2014/8/4</a:t>
            </a:fld>
            <a:endParaRPr kumimoji="1" lang="ja-JP" altLang="en-US"/>
          </a:p>
        </p:txBody>
      </p:sp>
      <p:sp>
        <p:nvSpPr>
          <p:cNvPr id="3" name="フッター プレースホルダ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kumimoji="1" lang="ja-JP" altLang="en-US"/>
          </a:p>
        </p:txBody>
      </p:sp>
      <p:sp>
        <p:nvSpPr>
          <p:cNvPr id="7" name="直線コネクタ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直線コネクタ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正方形/長方形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直線コネクタ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円/楕円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スライド番号プレースホルダ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5032A420-C2B7-40E4-8B7C-03934E2937B9}"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1"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1"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1"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1"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1"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1"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1"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1"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1"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1" sz="1400" kern="1200" baseline="0">
          <a:solidFill>
            <a:schemeClr val="tx2"/>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2.wmf"/></Relationships>
</file>

<file path=ppt/slides/_rels/slide2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1.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2.wmf"/></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wmf"/></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2.wmf"/><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2.wmf"/><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wmf"/></Relationships>
</file>

<file path=ppt/slides/_rels/slide8.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475656" y="1052736"/>
            <a:ext cx="6748264" cy="1894362"/>
          </a:xfrm>
        </p:spPr>
        <p:txBody>
          <a:bodyPr>
            <a:normAutofit/>
          </a:bodyPr>
          <a:lstStyle/>
          <a:p>
            <a:r>
              <a:rPr lang="ja-JP" altLang="en-US" sz="3600" dirty="0" smtClean="0">
                <a:latin typeface="ＭＳ Ｐゴシック" pitchFamily="50" charset="-128"/>
                <a:ea typeface="ＭＳ Ｐゴシック" pitchFamily="50" charset="-128"/>
              </a:rPr>
              <a:t>仮想シリアルコンソールを用いた</a:t>
            </a:r>
            <a:r>
              <a:rPr lang="en-US" altLang="ja-JP" sz="3600" dirty="0" smtClean="0">
                <a:latin typeface="ＭＳ Ｐゴシック" pitchFamily="50" charset="-128"/>
                <a:ea typeface="ＭＳ Ｐゴシック" pitchFamily="50" charset="-128"/>
              </a:rPr>
              <a:t/>
            </a:r>
            <a:br>
              <a:rPr lang="en-US" altLang="ja-JP" sz="3600" dirty="0" smtClean="0">
                <a:latin typeface="ＭＳ Ｐゴシック" pitchFamily="50" charset="-128"/>
                <a:ea typeface="ＭＳ Ｐゴシック" pitchFamily="50" charset="-128"/>
              </a:rPr>
            </a:br>
            <a:r>
              <a:rPr lang="ja-JP" altLang="en-US" sz="3600" dirty="0" smtClean="0">
                <a:latin typeface="ＭＳ Ｐゴシック" pitchFamily="50" charset="-128"/>
                <a:ea typeface="ＭＳ Ｐゴシック" pitchFamily="50" charset="-128"/>
              </a:rPr>
              <a:t>クラウドの安全なリモート管理</a:t>
            </a:r>
            <a:endParaRPr kumimoji="1" lang="ja-JP" altLang="en-US" sz="3600" dirty="0">
              <a:latin typeface="ＭＳ Ｐゴシック" pitchFamily="50" charset="-128"/>
              <a:ea typeface="ＭＳ Ｐゴシック" pitchFamily="50" charset="-128"/>
            </a:endParaRPr>
          </a:p>
        </p:txBody>
      </p:sp>
      <p:sp>
        <p:nvSpPr>
          <p:cNvPr id="3" name="サブタイトル 2"/>
          <p:cNvSpPr>
            <a:spLocks noGrp="1"/>
          </p:cNvSpPr>
          <p:nvPr>
            <p:ph type="subTitle" idx="1"/>
          </p:nvPr>
        </p:nvSpPr>
        <p:spPr>
          <a:xfrm>
            <a:off x="5076056" y="3212976"/>
            <a:ext cx="3579912" cy="1728192"/>
          </a:xfrm>
        </p:spPr>
        <p:txBody>
          <a:bodyPr>
            <a:normAutofit lnSpcReduction="10000"/>
          </a:bodyPr>
          <a:lstStyle/>
          <a:p>
            <a:pPr algn="r"/>
            <a:r>
              <a:rPr lang="ja-JP" altLang="en-US" sz="2400" dirty="0" smtClean="0">
                <a:latin typeface="ＭＳ ゴシック" pitchFamily="49" charset="-128"/>
                <a:ea typeface="ＭＳ ゴシック" pitchFamily="49" charset="-128"/>
              </a:rPr>
              <a:t>九州工業大学</a:t>
            </a:r>
            <a:endParaRPr lang="en-US" altLang="ja-JP" sz="2400" dirty="0" smtClean="0">
              <a:latin typeface="ＭＳ ゴシック" pitchFamily="49" charset="-128"/>
              <a:ea typeface="ＭＳ ゴシック" pitchFamily="49" charset="-128"/>
            </a:endParaRPr>
          </a:p>
          <a:p>
            <a:pPr algn="r"/>
            <a:r>
              <a:rPr lang="ja-JP" altLang="en-US" sz="2400" dirty="0" smtClean="0">
                <a:latin typeface="ＭＳ ゴシック" pitchFamily="49" charset="-128"/>
                <a:ea typeface="ＭＳ ゴシック" pitchFamily="49" charset="-128"/>
              </a:rPr>
              <a:t>情報創成工学専攻</a:t>
            </a:r>
            <a:endParaRPr lang="en-US" altLang="ja-JP" sz="2400" dirty="0" smtClean="0">
              <a:latin typeface="ＭＳ ゴシック" pitchFamily="49" charset="-128"/>
              <a:ea typeface="ＭＳ ゴシック" pitchFamily="49" charset="-128"/>
            </a:endParaRPr>
          </a:p>
          <a:p>
            <a:pPr algn="r"/>
            <a:r>
              <a:rPr lang="ja-JP" altLang="en-US" sz="2400" dirty="0" smtClean="0">
                <a:latin typeface="ＭＳ ゴシック" pitchFamily="49" charset="-128"/>
                <a:ea typeface="ＭＳ ゴシック" pitchFamily="49" charset="-128"/>
              </a:rPr>
              <a:t>光来</a:t>
            </a:r>
            <a:r>
              <a:rPr lang="ja-JP" altLang="en-US" sz="2400" dirty="0">
                <a:latin typeface="ＭＳ ゴシック" pitchFamily="49" charset="-128"/>
                <a:ea typeface="ＭＳ ゴシック" pitchFamily="49" charset="-128"/>
              </a:rPr>
              <a:t>研究室　</a:t>
            </a:r>
            <a:endParaRPr lang="en-US" altLang="ja-JP" sz="2400" dirty="0">
              <a:latin typeface="ＭＳ ゴシック" pitchFamily="49" charset="-128"/>
              <a:ea typeface="ＭＳ ゴシック" pitchFamily="49" charset="-128"/>
            </a:endParaRPr>
          </a:p>
          <a:p>
            <a:pPr algn="r"/>
            <a:r>
              <a:rPr lang="en-US" altLang="ja-JP" sz="2400" dirty="0" smtClean="0">
                <a:latin typeface="ＭＳ ゴシック" pitchFamily="49" charset="-128"/>
                <a:ea typeface="ＭＳ ゴシック" pitchFamily="49" charset="-128"/>
              </a:rPr>
              <a:t> </a:t>
            </a:r>
            <a:r>
              <a:rPr lang="ja-JP" altLang="en-US" sz="2400" dirty="0">
                <a:latin typeface="ＭＳ ゴシック" pitchFamily="49" charset="-128"/>
                <a:ea typeface="ＭＳ ゴシック" pitchFamily="49" charset="-128"/>
              </a:rPr>
              <a:t>梶原達也</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solidFill>
                  <a:schemeClr val="tx1"/>
                </a:solidFill>
                <a:latin typeface="ＭＳ Ｐゴシック" pitchFamily="50" charset="-128"/>
                <a:ea typeface="ＭＳ Ｐゴシック" pitchFamily="50" charset="-128"/>
              </a:rPr>
              <a:t>コンソール</a:t>
            </a:r>
            <a:r>
              <a:rPr lang="ja-JP" altLang="en-US" dirty="0" smtClean="0">
                <a:solidFill>
                  <a:schemeClr val="tx1"/>
                </a:solidFill>
                <a:latin typeface="ＭＳ Ｐゴシック" pitchFamily="50" charset="-128"/>
                <a:ea typeface="ＭＳ Ｐゴシック" pitchFamily="50" charset="-128"/>
              </a:rPr>
              <a:t>入力の復号</a:t>
            </a:r>
            <a:endParaRPr kumimoji="1" lang="ja-JP" altLang="en-US" dirty="0">
              <a:solidFill>
                <a:schemeClr val="tx1"/>
              </a:solidFill>
              <a:latin typeface="ＭＳ Ｐゴシック" pitchFamily="50" charset="-128"/>
              <a:ea typeface="ＭＳ Ｐゴシック" pitchFamily="50" charset="-128"/>
            </a:endParaRPr>
          </a:p>
        </p:txBody>
      </p:sp>
      <p:sp>
        <p:nvSpPr>
          <p:cNvPr id="3" name="コンテンツ プレースホルダ 2"/>
          <p:cNvSpPr>
            <a:spLocks noGrp="1"/>
          </p:cNvSpPr>
          <p:nvPr>
            <p:ph sz="quarter" idx="1"/>
          </p:nvPr>
        </p:nvSpPr>
        <p:spPr>
          <a:xfrm>
            <a:off x="457200" y="1556792"/>
            <a:ext cx="7787208" cy="4917160"/>
          </a:xfrm>
        </p:spPr>
        <p:txBody>
          <a:bodyPr/>
          <a:lstStyle/>
          <a:p>
            <a:r>
              <a:rPr lang="ja-JP" altLang="en-US" dirty="0"/>
              <a:t>従来は仮想シリアルデバイスが直接コンソールバッファに入力を</a:t>
            </a:r>
            <a:r>
              <a:rPr lang="ja-JP" altLang="en-US" dirty="0" smtClean="0"/>
              <a:t>書き込んでいた</a:t>
            </a:r>
            <a:endParaRPr lang="en-US" altLang="ja-JP" dirty="0" smtClean="0"/>
          </a:p>
          <a:p>
            <a:pPr lvl="1"/>
            <a:r>
              <a:rPr lang="ja-JP" altLang="en-US" dirty="0" smtClean="0">
                <a:latin typeface="ＭＳ Ｐゴシック" pitchFamily="50" charset="-128"/>
                <a:ea typeface="ＭＳ Ｐゴシック" pitchFamily="50" charset="-128"/>
              </a:rPr>
              <a:t>ユーザ</a:t>
            </a:r>
            <a:r>
              <a:rPr lang="en-US" altLang="ja-JP" dirty="0" smtClean="0">
                <a:latin typeface="ＭＳ Ｐゴシック" pitchFamily="50" charset="-128"/>
                <a:ea typeface="ＭＳ Ｐゴシック" pitchFamily="50" charset="-128"/>
              </a:rPr>
              <a:t>VM</a:t>
            </a:r>
            <a:r>
              <a:rPr lang="ja-JP" altLang="en-US" dirty="0" smtClean="0">
                <a:latin typeface="ＭＳ Ｐゴシック" pitchFamily="50" charset="-128"/>
                <a:ea typeface="ＭＳ Ｐゴシック" pitchFamily="50" charset="-128"/>
              </a:rPr>
              <a:t>はコンソールバッファから入力を取得</a:t>
            </a:r>
            <a:endParaRPr lang="en-US" altLang="ja-JP" dirty="0" smtClean="0"/>
          </a:p>
          <a:p>
            <a:r>
              <a:rPr lang="en-US" altLang="ja-JP" dirty="0" err="1" smtClean="0"/>
              <a:t>SCCrypt</a:t>
            </a:r>
            <a:r>
              <a:rPr lang="ja-JP" altLang="en-US" dirty="0"/>
              <a:t>では</a:t>
            </a:r>
            <a:r>
              <a:rPr lang="en-US" altLang="ja-JP" dirty="0"/>
              <a:t>VMM</a:t>
            </a:r>
            <a:r>
              <a:rPr lang="ja-JP" altLang="en-US" dirty="0"/>
              <a:t>に暗号入力を渡す</a:t>
            </a:r>
            <a:endParaRPr lang="en-US" altLang="ja-JP" dirty="0"/>
          </a:p>
          <a:p>
            <a:pPr lvl="1"/>
            <a:r>
              <a:rPr lang="en-US" altLang="ja-JP" dirty="0">
                <a:latin typeface="ＭＳ Ｐゴシック" pitchFamily="50" charset="-128"/>
                <a:ea typeface="ＭＳ Ｐゴシック" pitchFamily="50" charset="-128"/>
              </a:rPr>
              <a:t>VMM</a:t>
            </a:r>
            <a:r>
              <a:rPr lang="ja-JP" altLang="en-US" dirty="0">
                <a:latin typeface="ＭＳ Ｐゴシック" pitchFamily="50" charset="-128"/>
                <a:ea typeface="ＭＳ Ｐゴシック" pitchFamily="50" charset="-128"/>
              </a:rPr>
              <a:t>が復号し、コンソールバッファに書き込む</a:t>
            </a:r>
            <a:endParaRPr lang="en-US" altLang="ja-JP" dirty="0">
              <a:latin typeface="ＭＳ Ｐゴシック" pitchFamily="50" charset="-128"/>
              <a:ea typeface="ＭＳ Ｐゴシック" pitchFamily="50" charset="-128"/>
            </a:endParaRPr>
          </a:p>
          <a:p>
            <a:pPr lvl="1"/>
            <a:r>
              <a:rPr lang="ja-JP" altLang="en-US" dirty="0">
                <a:latin typeface="ＭＳ Ｐゴシック" pitchFamily="50" charset="-128"/>
                <a:ea typeface="ＭＳ Ｐゴシック" pitchFamily="50" charset="-128"/>
              </a:rPr>
              <a:t>ユーザ</a:t>
            </a:r>
            <a:r>
              <a:rPr lang="en-US" altLang="ja-JP" dirty="0">
                <a:latin typeface="ＭＳ Ｐゴシック" pitchFamily="50" charset="-128"/>
                <a:ea typeface="ＭＳ Ｐゴシック" pitchFamily="50" charset="-128"/>
              </a:rPr>
              <a:t>VM</a:t>
            </a:r>
            <a:r>
              <a:rPr lang="ja-JP" altLang="en-US" dirty="0" err="1">
                <a:latin typeface="ＭＳ Ｐゴシック" pitchFamily="50" charset="-128"/>
                <a:ea typeface="ＭＳ Ｐゴシック" pitchFamily="50" charset="-128"/>
              </a:rPr>
              <a:t>への</a:t>
            </a:r>
            <a:r>
              <a:rPr lang="ja-JP" altLang="en-US" dirty="0">
                <a:latin typeface="ＭＳ Ｐゴシック" pitchFamily="50" charset="-128"/>
                <a:ea typeface="ＭＳ Ｐゴシック" pitchFamily="50" charset="-128"/>
              </a:rPr>
              <a:t>変更は不要</a:t>
            </a:r>
            <a:endParaRPr lang="en-US" altLang="ja-JP" dirty="0">
              <a:latin typeface="ＭＳ Ｐゴシック" pitchFamily="50" charset="-128"/>
              <a:ea typeface="ＭＳ Ｐゴシック" pitchFamily="50" charset="-128"/>
            </a:endParaRPr>
          </a:p>
        </p:txBody>
      </p:sp>
      <p:sp>
        <p:nvSpPr>
          <p:cNvPr id="4" name="雲 3"/>
          <p:cNvSpPr/>
          <p:nvPr/>
        </p:nvSpPr>
        <p:spPr>
          <a:xfrm>
            <a:off x="1547664" y="4293097"/>
            <a:ext cx="5760640" cy="2431764"/>
          </a:xfrm>
          <a:prstGeom prst="cloud">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40" name="正方形/長方形 39"/>
          <p:cNvSpPr/>
          <p:nvPr/>
        </p:nvSpPr>
        <p:spPr>
          <a:xfrm>
            <a:off x="2019051" y="4417933"/>
            <a:ext cx="1878817" cy="1472639"/>
          </a:xfrm>
          <a:prstGeom prst="rect">
            <a:avLst/>
          </a:prstGeom>
          <a:solidFill>
            <a:schemeClr val="accent3">
              <a:lumMod val="20000"/>
              <a:lumOff val="80000"/>
            </a:schemeClr>
          </a:solidFill>
        </p:spPr>
        <p:style>
          <a:lnRef idx="2">
            <a:schemeClr val="accent3"/>
          </a:lnRef>
          <a:fillRef idx="1">
            <a:schemeClr val="lt1"/>
          </a:fillRef>
          <a:effectRef idx="0">
            <a:schemeClr val="accent3"/>
          </a:effectRef>
          <a:fontRef idx="minor">
            <a:schemeClr val="dk1"/>
          </a:fontRef>
        </p:style>
        <p:txBody>
          <a:bodyPr rtlCol="0" anchor="t"/>
          <a:lstStyle/>
          <a:p>
            <a:pPr algn="ctr"/>
            <a:r>
              <a:rPr kumimoji="1" lang="ja-JP" altLang="en-US" dirty="0" smtClean="0"/>
              <a:t>管理</a:t>
            </a:r>
            <a:r>
              <a:rPr kumimoji="1" lang="en-US" altLang="ja-JP" dirty="0" smtClean="0"/>
              <a:t>VM</a:t>
            </a:r>
            <a:endParaRPr kumimoji="1" lang="ja-JP" altLang="en-US" dirty="0"/>
          </a:p>
        </p:txBody>
      </p:sp>
      <p:sp>
        <p:nvSpPr>
          <p:cNvPr id="6" name="角丸四角形 5"/>
          <p:cNvSpPr/>
          <p:nvPr/>
        </p:nvSpPr>
        <p:spPr>
          <a:xfrm>
            <a:off x="4886073" y="4486555"/>
            <a:ext cx="1944216" cy="1113762"/>
          </a:xfrm>
          <a:prstGeom prst="roundRect">
            <a:avLst/>
          </a:prstGeom>
          <a:ln/>
        </p:spPr>
        <p:style>
          <a:lnRef idx="1">
            <a:schemeClr val="accent2"/>
          </a:lnRef>
          <a:fillRef idx="2">
            <a:schemeClr val="accent2"/>
          </a:fillRef>
          <a:effectRef idx="1">
            <a:schemeClr val="accent2"/>
          </a:effectRef>
          <a:fontRef idx="minor">
            <a:schemeClr val="dk1"/>
          </a:fontRef>
        </p:style>
        <p:txBody>
          <a:bodyPr rtlCol="0" anchor="t"/>
          <a:lstStyle/>
          <a:p>
            <a:pPr algn="ctr"/>
            <a:r>
              <a:rPr kumimoji="1" lang="ja-JP" altLang="en-US" dirty="0" smtClean="0"/>
              <a:t>ユーザ</a:t>
            </a:r>
            <a:r>
              <a:rPr kumimoji="1" lang="en-US" altLang="ja-JP" dirty="0" smtClean="0"/>
              <a:t>VM</a:t>
            </a:r>
            <a:endParaRPr kumimoji="1" lang="ja-JP" altLang="en-US" dirty="0"/>
          </a:p>
        </p:txBody>
      </p:sp>
      <p:sp>
        <p:nvSpPr>
          <p:cNvPr id="7" name="正方形/長方形 6"/>
          <p:cNvSpPr/>
          <p:nvPr/>
        </p:nvSpPr>
        <p:spPr>
          <a:xfrm>
            <a:off x="2019051" y="5987152"/>
            <a:ext cx="4353149" cy="680302"/>
          </a:xfrm>
          <a:prstGeom prst="rect">
            <a:avLst/>
          </a:prstGeom>
          <a:solidFill>
            <a:schemeClr val="accent1">
              <a:lumMod val="40000"/>
              <a:lumOff val="60000"/>
            </a:schemeClr>
          </a:solidFill>
        </p:spPr>
        <p:style>
          <a:lnRef idx="2">
            <a:schemeClr val="accent1"/>
          </a:lnRef>
          <a:fillRef idx="1">
            <a:schemeClr val="lt1"/>
          </a:fillRef>
          <a:effectRef idx="0">
            <a:schemeClr val="accent1"/>
          </a:effectRef>
          <a:fontRef idx="minor">
            <a:schemeClr val="dk1"/>
          </a:fontRef>
        </p:style>
        <p:txBody>
          <a:bodyPr rtlCol="0" anchor="b" anchorCtr="0"/>
          <a:lstStyle/>
          <a:p>
            <a:pPr algn="ctr"/>
            <a:endParaRPr kumimoji="1" lang="ja-JP" altLang="en-US" dirty="0"/>
          </a:p>
        </p:txBody>
      </p:sp>
      <p:sp>
        <p:nvSpPr>
          <p:cNvPr id="9" name="テキスト ボックス 8"/>
          <p:cNvSpPr txBox="1"/>
          <p:nvPr/>
        </p:nvSpPr>
        <p:spPr>
          <a:xfrm>
            <a:off x="2034427" y="6289644"/>
            <a:ext cx="864096" cy="369332"/>
          </a:xfrm>
          <a:prstGeom prst="rect">
            <a:avLst/>
          </a:prstGeom>
          <a:noFill/>
        </p:spPr>
        <p:txBody>
          <a:bodyPr wrap="square" rtlCol="0">
            <a:spAutoFit/>
          </a:bodyPr>
          <a:lstStyle/>
          <a:p>
            <a:r>
              <a:rPr kumimoji="1" lang="en-US" altLang="ja-JP" dirty="0" smtClean="0">
                <a:latin typeface="ＭＳ Ｐゴシック" pitchFamily="50" charset="-128"/>
                <a:ea typeface="ＭＳ Ｐゴシック" pitchFamily="50" charset="-128"/>
              </a:rPr>
              <a:t>VMM</a:t>
            </a:r>
            <a:endParaRPr kumimoji="1" lang="ja-JP" altLang="en-US" dirty="0">
              <a:latin typeface="ＭＳ Ｐゴシック" pitchFamily="50" charset="-128"/>
              <a:ea typeface="ＭＳ Ｐゴシック" pitchFamily="50" charset="-128"/>
            </a:endParaRPr>
          </a:p>
        </p:txBody>
      </p:sp>
      <p:sp>
        <p:nvSpPr>
          <p:cNvPr id="10" name="円/楕円 9"/>
          <p:cNvSpPr/>
          <p:nvPr/>
        </p:nvSpPr>
        <p:spPr>
          <a:xfrm>
            <a:off x="4138751" y="6072265"/>
            <a:ext cx="1512168" cy="504056"/>
          </a:xfrm>
          <a:prstGeom prst="ellipse">
            <a:avLst/>
          </a:prstGeom>
          <a:solidFill>
            <a:srgbClr val="FF99CC"/>
          </a:solidFill>
          <a:ln>
            <a:solidFill>
              <a:srgbClr val="FF6699"/>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dirty="0" smtClean="0">
                <a:latin typeface="ＭＳ Ｐゴシック" pitchFamily="50" charset="-128"/>
                <a:ea typeface="ＭＳ Ｐゴシック" pitchFamily="50" charset="-128"/>
              </a:rPr>
              <a:t>復号</a:t>
            </a:r>
            <a:endParaRPr kumimoji="1" lang="ja-JP" altLang="en-US" dirty="0">
              <a:latin typeface="ＭＳ Ｐゴシック" pitchFamily="50" charset="-128"/>
              <a:ea typeface="ＭＳ Ｐゴシック" pitchFamily="50" charset="-128"/>
            </a:endParaRPr>
          </a:p>
        </p:txBody>
      </p:sp>
      <p:sp>
        <p:nvSpPr>
          <p:cNvPr id="14" name="テキスト ボックス 13"/>
          <p:cNvSpPr txBox="1"/>
          <p:nvPr/>
        </p:nvSpPr>
        <p:spPr>
          <a:xfrm>
            <a:off x="5768547" y="4966070"/>
            <a:ext cx="1008112" cy="523220"/>
          </a:xfrm>
          <a:prstGeom prst="rect">
            <a:avLst/>
          </a:prstGeom>
          <a:noFill/>
        </p:spPr>
        <p:txBody>
          <a:bodyPr wrap="square" rtlCol="0">
            <a:spAutoFit/>
          </a:bodyPr>
          <a:lstStyle/>
          <a:p>
            <a:pPr algn="ctr"/>
            <a:r>
              <a:rPr kumimoji="1" lang="ja-JP" altLang="en-US" sz="1400" dirty="0" smtClean="0">
                <a:latin typeface="ＭＳ Ｐゴシック" pitchFamily="50" charset="-128"/>
                <a:ea typeface="ＭＳ Ｐゴシック" pitchFamily="50" charset="-128"/>
              </a:rPr>
              <a:t>コンソールバッファ</a:t>
            </a:r>
            <a:endParaRPr kumimoji="1" lang="ja-JP" altLang="en-US" sz="1400" dirty="0">
              <a:latin typeface="ＭＳ Ｐゴシック" pitchFamily="50" charset="-128"/>
              <a:ea typeface="ＭＳ Ｐゴシック" pitchFamily="50" charset="-128"/>
            </a:endParaRPr>
          </a:p>
        </p:txBody>
      </p:sp>
      <p:sp>
        <p:nvSpPr>
          <p:cNvPr id="16" name="テキスト ボックス 15"/>
          <p:cNvSpPr txBox="1"/>
          <p:nvPr/>
        </p:nvSpPr>
        <p:spPr>
          <a:xfrm>
            <a:off x="5429467" y="5616620"/>
            <a:ext cx="1072730" cy="369332"/>
          </a:xfrm>
          <a:prstGeom prst="rect">
            <a:avLst/>
          </a:prstGeom>
          <a:noFill/>
        </p:spPr>
        <p:txBody>
          <a:bodyPr wrap="none" rtlCol="0">
            <a:spAutoFit/>
          </a:bodyPr>
          <a:lstStyle/>
          <a:p>
            <a:r>
              <a:rPr kumimoji="1" lang="ja-JP" altLang="en-US" dirty="0" smtClean="0">
                <a:latin typeface="ＭＳ Ｐゴシック" pitchFamily="50" charset="-128"/>
                <a:ea typeface="ＭＳ Ｐゴシック" pitchFamily="50" charset="-128"/>
              </a:rPr>
              <a:t>書き込み</a:t>
            </a:r>
            <a:endParaRPr kumimoji="1" lang="ja-JP" altLang="en-US" dirty="0">
              <a:latin typeface="ＭＳ Ｐゴシック" pitchFamily="50" charset="-128"/>
              <a:ea typeface="ＭＳ Ｐゴシック" pitchFamily="50" charset="-128"/>
            </a:endParaRPr>
          </a:p>
        </p:txBody>
      </p:sp>
      <p:sp>
        <p:nvSpPr>
          <p:cNvPr id="18" name="テキスト ボックス 17"/>
          <p:cNvSpPr txBox="1"/>
          <p:nvPr/>
        </p:nvSpPr>
        <p:spPr>
          <a:xfrm>
            <a:off x="3958945" y="4486555"/>
            <a:ext cx="938077" cy="369332"/>
          </a:xfrm>
          <a:prstGeom prst="rect">
            <a:avLst/>
          </a:prstGeom>
          <a:noFill/>
        </p:spPr>
        <p:txBody>
          <a:bodyPr wrap="none" rtlCol="0">
            <a:spAutoFit/>
          </a:bodyPr>
          <a:lstStyle/>
          <a:p>
            <a:r>
              <a:rPr kumimoji="1" lang="ja-JP" altLang="en-US" dirty="0" smtClean="0">
                <a:latin typeface="ＭＳ Ｐゴシック" pitchFamily="50" charset="-128"/>
                <a:ea typeface="ＭＳ Ｐゴシック" pitchFamily="50" charset="-128"/>
              </a:rPr>
              <a:t>クラウド</a:t>
            </a:r>
            <a:endParaRPr kumimoji="1" lang="ja-JP" altLang="en-US" dirty="0">
              <a:latin typeface="ＭＳ Ｐゴシック" pitchFamily="50" charset="-128"/>
              <a:ea typeface="ＭＳ Ｐゴシック" pitchFamily="50" charset="-128"/>
            </a:endParaRPr>
          </a:p>
        </p:txBody>
      </p:sp>
      <p:sp>
        <p:nvSpPr>
          <p:cNvPr id="19" name="正方形/長方形 18"/>
          <p:cNvSpPr/>
          <p:nvPr/>
        </p:nvSpPr>
        <p:spPr>
          <a:xfrm>
            <a:off x="5048467" y="5227680"/>
            <a:ext cx="752389" cy="170438"/>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20" name="正方形/長方形 19"/>
          <p:cNvSpPr/>
          <p:nvPr/>
        </p:nvSpPr>
        <p:spPr>
          <a:xfrm>
            <a:off x="5048467" y="5057242"/>
            <a:ext cx="752389" cy="170438"/>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29" name="テキスト ボックス 28"/>
          <p:cNvSpPr txBox="1"/>
          <p:nvPr/>
        </p:nvSpPr>
        <p:spPr>
          <a:xfrm>
            <a:off x="755576" y="5431954"/>
            <a:ext cx="646331" cy="369332"/>
          </a:xfrm>
          <a:prstGeom prst="rect">
            <a:avLst/>
          </a:prstGeom>
          <a:noFill/>
        </p:spPr>
        <p:txBody>
          <a:bodyPr wrap="none" rtlCol="0">
            <a:spAutoFit/>
          </a:bodyPr>
          <a:lstStyle/>
          <a:p>
            <a:r>
              <a:rPr kumimoji="1" lang="ja-JP" altLang="en-US" dirty="0" smtClean="0"/>
              <a:t>入力</a:t>
            </a:r>
            <a:endParaRPr kumimoji="1" lang="ja-JP" altLang="en-US" dirty="0"/>
          </a:p>
        </p:txBody>
      </p:sp>
      <p:sp>
        <p:nvSpPr>
          <p:cNvPr id="25" name="正方形/長方形 24"/>
          <p:cNvSpPr/>
          <p:nvPr/>
        </p:nvSpPr>
        <p:spPr>
          <a:xfrm>
            <a:off x="5048466" y="4891990"/>
            <a:ext cx="752389" cy="170438"/>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pic>
        <p:nvPicPr>
          <p:cNvPr id="27" name="図 26"/>
          <p:cNvPicPr>
            <a:picLocks noChangeAspect="1"/>
          </p:cNvPicPr>
          <p:nvPr/>
        </p:nvPicPr>
        <p:blipFill>
          <a:blip r:embed="rId3">
            <a:duotone>
              <a:prstClr val="black"/>
              <a:srgbClr val="D9C3A5">
                <a:tint val="50000"/>
                <a:satMod val="180000"/>
              </a:srgbClr>
            </a:duotone>
          </a:blip>
          <a:stretch>
            <a:fillRect/>
          </a:stretch>
        </p:blipFill>
        <p:spPr>
          <a:xfrm rot="5400000">
            <a:off x="2308092" y="5095600"/>
            <a:ext cx="1152773" cy="437171"/>
          </a:xfrm>
          <a:prstGeom prst="rect">
            <a:avLst/>
          </a:prstGeom>
        </p:spPr>
      </p:pic>
      <p:cxnSp>
        <p:nvCxnSpPr>
          <p:cNvPr id="22" name="直線矢印コネクタ 21"/>
          <p:cNvCxnSpPr>
            <a:stCxn id="27" idx="2"/>
          </p:cNvCxnSpPr>
          <p:nvPr/>
        </p:nvCxnSpPr>
        <p:spPr>
          <a:xfrm flipH="1" flipV="1">
            <a:off x="1339447" y="5314185"/>
            <a:ext cx="1326446" cy="1"/>
          </a:xfrm>
          <a:prstGeom prst="straightConnector1">
            <a:avLst/>
          </a:prstGeom>
          <a:ln w="57150">
            <a:headEnd type="triangle" w="med" len="med"/>
            <a:tailEnd type="none" w="med" len="med"/>
          </a:ln>
        </p:spPr>
        <p:style>
          <a:lnRef idx="2">
            <a:schemeClr val="dk1"/>
          </a:lnRef>
          <a:fillRef idx="0">
            <a:schemeClr val="dk1"/>
          </a:fillRef>
          <a:effectRef idx="1">
            <a:schemeClr val="dk1"/>
          </a:effectRef>
          <a:fontRef idx="minor">
            <a:schemeClr val="tx1"/>
          </a:fontRef>
        </p:style>
      </p:cxnSp>
      <p:cxnSp>
        <p:nvCxnSpPr>
          <p:cNvPr id="33" name="カギ線コネクタ 32"/>
          <p:cNvCxnSpPr>
            <a:endCxn id="10" idx="2"/>
          </p:cNvCxnSpPr>
          <p:nvPr/>
        </p:nvCxnSpPr>
        <p:spPr>
          <a:xfrm>
            <a:off x="2884478" y="5721283"/>
            <a:ext cx="1254273" cy="603010"/>
          </a:xfrm>
          <a:prstGeom prst="bentConnector3">
            <a:avLst>
              <a:gd name="adj1" fmla="val 2158"/>
            </a:avLst>
          </a:prstGeom>
          <a:ln w="57150">
            <a:headEnd type="none" w="med" len="med"/>
            <a:tailEnd type="triangle" w="med" len="med"/>
          </a:ln>
        </p:spPr>
        <p:style>
          <a:lnRef idx="2">
            <a:schemeClr val="dk1"/>
          </a:lnRef>
          <a:fillRef idx="0">
            <a:schemeClr val="dk1"/>
          </a:fillRef>
          <a:effectRef idx="1">
            <a:schemeClr val="dk1"/>
          </a:effectRef>
          <a:fontRef idx="minor">
            <a:schemeClr val="tx1"/>
          </a:fontRef>
        </p:style>
      </p:cxnSp>
      <p:sp>
        <p:nvSpPr>
          <p:cNvPr id="37" name="テキスト ボックス 36"/>
          <p:cNvSpPr txBox="1"/>
          <p:nvPr/>
        </p:nvSpPr>
        <p:spPr>
          <a:xfrm>
            <a:off x="3073333" y="5312899"/>
            <a:ext cx="1462260" cy="646331"/>
          </a:xfrm>
          <a:prstGeom prst="rect">
            <a:avLst/>
          </a:prstGeom>
          <a:noFill/>
        </p:spPr>
        <p:txBody>
          <a:bodyPr wrap="none" rtlCol="0">
            <a:spAutoFit/>
          </a:bodyPr>
          <a:lstStyle/>
          <a:p>
            <a:r>
              <a:rPr kumimoji="1" lang="ja-JP" altLang="en-US" dirty="0" smtClean="0"/>
              <a:t>仮想シリアル</a:t>
            </a:r>
            <a:endParaRPr kumimoji="1" lang="en-US" altLang="ja-JP" dirty="0" smtClean="0"/>
          </a:p>
          <a:p>
            <a:r>
              <a:rPr kumimoji="1" lang="ja-JP" altLang="en-US" dirty="0" smtClean="0"/>
              <a:t>デバイス</a:t>
            </a:r>
            <a:endParaRPr kumimoji="1" lang="ja-JP" altLang="en-US" dirty="0"/>
          </a:p>
        </p:txBody>
      </p:sp>
      <p:cxnSp>
        <p:nvCxnSpPr>
          <p:cNvPr id="36" name="カギ線コネクタ 35"/>
          <p:cNvCxnSpPr>
            <a:stCxn id="10" idx="7"/>
            <a:endCxn id="19" idx="2"/>
          </p:cNvCxnSpPr>
          <p:nvPr/>
        </p:nvCxnSpPr>
        <p:spPr>
          <a:xfrm rot="16200000" flipV="1">
            <a:off x="5053083" y="5769697"/>
            <a:ext cx="747964" cy="4805"/>
          </a:xfrm>
          <a:prstGeom prst="bentConnector3">
            <a:avLst/>
          </a:prstGeom>
          <a:ln w="57150">
            <a:headEnd type="none" w="med" len="med"/>
            <a:tailEnd type="triangle" w="med" len="med"/>
          </a:ln>
        </p:spPr>
        <p:style>
          <a:lnRef idx="2">
            <a:schemeClr val="accent2"/>
          </a:lnRef>
          <a:fillRef idx="0">
            <a:schemeClr val="accent2"/>
          </a:fillRef>
          <a:effectRef idx="1">
            <a:schemeClr val="accent2"/>
          </a:effectRef>
          <a:fontRef idx="minor">
            <a:schemeClr val="tx1"/>
          </a:fontRef>
        </p:style>
      </p:cxnSp>
      <p:cxnSp>
        <p:nvCxnSpPr>
          <p:cNvPr id="8" name="カギ線コネクタ 7"/>
          <p:cNvCxnSpPr>
            <a:stCxn id="27" idx="0"/>
            <a:endCxn id="20" idx="1"/>
          </p:cNvCxnSpPr>
          <p:nvPr/>
        </p:nvCxnSpPr>
        <p:spPr>
          <a:xfrm flipV="1">
            <a:off x="3103064" y="5142461"/>
            <a:ext cx="1945403" cy="171725"/>
          </a:xfrm>
          <a:prstGeom prst="bentConnector3">
            <a:avLst/>
          </a:prstGeom>
          <a:ln w="38100">
            <a:prstDash val="sysDash"/>
            <a:headEnd type="none" w="med" len="med"/>
            <a:tailEnd type="triangle" w="med" len="med"/>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2512366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xit" presetSubtype="12" fill="hold" nodeType="clickEffect">
                                  <p:stCondLst>
                                    <p:cond delay="0"/>
                                  </p:stCondLst>
                                  <p:childTnLst>
                                    <p:animEffect transition="out" filter="strips(downLeft)">
                                      <p:cBhvr>
                                        <p:cTn id="6" dur="500"/>
                                        <p:tgtEl>
                                          <p:spTgt spid="8"/>
                                        </p:tgtEl>
                                      </p:cBhvr>
                                    </p:animEffect>
                                    <p:set>
                                      <p:cBhvr>
                                        <p:cTn id="7" dur="1" fill="hold">
                                          <p:stCondLst>
                                            <p:cond delay="499"/>
                                          </p:stCondLst>
                                        </p:cTn>
                                        <p:tgtEl>
                                          <p:spTgt spid="8"/>
                                        </p:tgtEl>
                                        <p:attrNameLst>
                                          <p:attrName>style.visibility</p:attrName>
                                        </p:attrNameLst>
                                      </p:cBhvr>
                                      <p:to>
                                        <p:strVal val="hidden"/>
                                      </p:to>
                                    </p:set>
                                  </p:childTnLst>
                                </p:cTn>
                              </p:par>
                            </p:childTnLst>
                          </p:cTn>
                        </p:par>
                        <p:par>
                          <p:cTn id="8" fill="hold">
                            <p:stCondLst>
                              <p:cond delay="500"/>
                            </p:stCondLst>
                            <p:childTnLst>
                              <p:par>
                                <p:cTn id="9" presetID="5" presetClass="entr" presetSubtype="10" fill="hold" nodeType="afterEffect">
                                  <p:stCondLst>
                                    <p:cond delay="0"/>
                                  </p:stCondLst>
                                  <p:childTnLst>
                                    <p:set>
                                      <p:cBhvr>
                                        <p:cTn id="10" dur="1" fill="hold">
                                          <p:stCondLst>
                                            <p:cond delay="0"/>
                                          </p:stCondLst>
                                        </p:cTn>
                                        <p:tgtEl>
                                          <p:spTgt spid="33"/>
                                        </p:tgtEl>
                                        <p:attrNameLst>
                                          <p:attrName>style.visibility</p:attrName>
                                        </p:attrNameLst>
                                      </p:cBhvr>
                                      <p:to>
                                        <p:strVal val="visible"/>
                                      </p:to>
                                    </p:set>
                                    <p:animEffect transition="in" filter="checkerboard(across)">
                                      <p:cBhvr>
                                        <p:cTn id="11" dur="500"/>
                                        <p:tgtEl>
                                          <p:spTgt spid="33"/>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5" presetClass="entr" presetSubtype="10" fill="hold" nodeType="afterEffect">
                                  <p:stCondLst>
                                    <p:cond delay="0"/>
                                  </p:stCondLst>
                                  <p:childTnLst>
                                    <p:set>
                                      <p:cBhvr>
                                        <p:cTn id="18" dur="1" fill="hold">
                                          <p:stCondLst>
                                            <p:cond delay="0"/>
                                          </p:stCondLst>
                                        </p:cTn>
                                        <p:tgtEl>
                                          <p:spTgt spid="36"/>
                                        </p:tgtEl>
                                        <p:attrNameLst>
                                          <p:attrName>style.visibility</p:attrName>
                                        </p:attrNameLst>
                                      </p:cBhvr>
                                      <p:to>
                                        <p:strVal val="visible"/>
                                      </p:to>
                                    </p:set>
                                    <p:animEffect transition="in" filter="checkerboard(across)">
                                      <p:cBhvr>
                                        <p:cTn id="19"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solidFill>
                  <a:schemeClr val="tx1"/>
                </a:solidFill>
                <a:latin typeface="ＭＳ Ｐゴシック" pitchFamily="50" charset="-128"/>
                <a:ea typeface="ＭＳ Ｐゴシック" pitchFamily="50" charset="-128"/>
              </a:rPr>
              <a:t>コンソール</a:t>
            </a:r>
            <a:r>
              <a:rPr lang="ja-JP" altLang="en-US" dirty="0" smtClean="0">
                <a:solidFill>
                  <a:schemeClr val="tx1"/>
                </a:solidFill>
                <a:latin typeface="ＭＳ Ｐゴシック" pitchFamily="50" charset="-128"/>
                <a:ea typeface="ＭＳ Ｐゴシック" pitchFamily="50" charset="-128"/>
              </a:rPr>
              <a:t>入力の</a:t>
            </a:r>
            <a:r>
              <a:rPr kumimoji="1" lang="ja-JP" altLang="en-US" dirty="0" smtClean="0">
                <a:solidFill>
                  <a:schemeClr val="tx1"/>
                </a:solidFill>
                <a:latin typeface="ＭＳ Ｐゴシック" pitchFamily="50" charset="-128"/>
                <a:ea typeface="ＭＳ Ｐゴシック" pitchFamily="50" charset="-128"/>
              </a:rPr>
              <a:t>暗号化と問題点</a:t>
            </a:r>
            <a:endParaRPr kumimoji="1" lang="ja-JP" altLang="en-US" dirty="0">
              <a:solidFill>
                <a:schemeClr val="tx1"/>
              </a:solidFill>
              <a:latin typeface="ＭＳ Ｐゴシック" pitchFamily="50" charset="-128"/>
              <a:ea typeface="ＭＳ Ｐゴシック" pitchFamily="50" charset="-128"/>
            </a:endParaRPr>
          </a:p>
        </p:txBody>
      </p:sp>
      <p:sp>
        <p:nvSpPr>
          <p:cNvPr id="3" name="コンテンツ プレースホルダ 2"/>
          <p:cNvSpPr>
            <a:spLocks noGrp="1"/>
          </p:cNvSpPr>
          <p:nvPr>
            <p:ph sz="quarter" idx="1"/>
          </p:nvPr>
        </p:nvSpPr>
        <p:spPr>
          <a:xfrm>
            <a:off x="457200" y="1556792"/>
            <a:ext cx="7787208" cy="4917160"/>
          </a:xfrm>
        </p:spPr>
        <p:txBody>
          <a:bodyPr/>
          <a:lstStyle/>
          <a:p>
            <a:r>
              <a:rPr lang="en-US" altLang="ja-JP" dirty="0">
                <a:latin typeface="ＭＳ Ｐゴシック" pitchFamily="50" charset="-128"/>
                <a:ea typeface="ＭＳ Ｐゴシック" pitchFamily="50" charset="-128"/>
              </a:rPr>
              <a:t>SSH</a:t>
            </a:r>
            <a:r>
              <a:rPr lang="ja-JP" altLang="en-US" dirty="0">
                <a:latin typeface="ＭＳ Ｐゴシック" pitchFamily="50" charset="-128"/>
                <a:ea typeface="ＭＳ Ｐゴシック" pitchFamily="50" charset="-128"/>
              </a:rPr>
              <a:t>クライアントで</a:t>
            </a:r>
            <a:r>
              <a:rPr lang="en-US" altLang="ja-JP" dirty="0" err="1">
                <a:latin typeface="ＭＳ Ｐゴシック" pitchFamily="50" charset="-128"/>
                <a:ea typeface="ＭＳ Ｐゴシック" pitchFamily="50" charset="-128"/>
              </a:rPr>
              <a:t>SCCrypt</a:t>
            </a:r>
            <a:r>
              <a:rPr lang="ja-JP" altLang="en-US" dirty="0">
                <a:latin typeface="ＭＳ Ｐゴシック" pitchFamily="50" charset="-128"/>
                <a:ea typeface="ＭＳ Ｐゴシック" pitchFamily="50" charset="-128"/>
              </a:rPr>
              <a:t>用に入力を暗号化</a:t>
            </a:r>
            <a:endParaRPr lang="en-US" altLang="ja-JP" dirty="0">
              <a:latin typeface="ＭＳ Ｐゴシック" pitchFamily="50" charset="-128"/>
              <a:ea typeface="ＭＳ Ｐゴシック" pitchFamily="50" charset="-128"/>
            </a:endParaRPr>
          </a:p>
          <a:p>
            <a:pPr lvl="1"/>
            <a:r>
              <a:rPr lang="en-US" altLang="ja-JP" dirty="0">
                <a:latin typeface="ＭＳ Ｐゴシック" pitchFamily="50" charset="-128"/>
                <a:ea typeface="ＭＳ Ｐゴシック" pitchFamily="50" charset="-128"/>
              </a:rPr>
              <a:t>SSH</a:t>
            </a:r>
            <a:r>
              <a:rPr lang="ja-JP" altLang="en-US" dirty="0">
                <a:latin typeface="ＭＳ Ｐゴシック" pitchFamily="50" charset="-128"/>
                <a:ea typeface="ＭＳ Ｐゴシック" pitchFamily="50" charset="-128"/>
              </a:rPr>
              <a:t>による従来の暗号化とは別に行う</a:t>
            </a:r>
            <a:endParaRPr lang="en-US" altLang="ja-JP" dirty="0">
              <a:latin typeface="ＭＳ Ｐゴシック" pitchFamily="50" charset="-128"/>
              <a:ea typeface="ＭＳ Ｐゴシック" pitchFamily="50" charset="-128"/>
            </a:endParaRPr>
          </a:p>
          <a:p>
            <a:r>
              <a:rPr lang="ja-JP" altLang="en-US" dirty="0"/>
              <a:t>問題：仮想シリアルコンソールに接続するまでの入力も一律に暗号化されてしまう</a:t>
            </a:r>
            <a:endParaRPr lang="en-US" altLang="ja-JP" dirty="0"/>
          </a:p>
          <a:p>
            <a:pPr lvl="1"/>
            <a:r>
              <a:rPr lang="ja-JP" altLang="en-US" dirty="0"/>
              <a:t>接続コマンドの入力</a:t>
            </a:r>
            <a:endParaRPr lang="en-US" altLang="ja-JP" dirty="0"/>
          </a:p>
          <a:p>
            <a:pPr lvl="1"/>
            <a:r>
              <a:rPr lang="ja-JP" altLang="en-US" dirty="0"/>
              <a:t>アクセス権を取得するためのパスワード入力</a:t>
            </a:r>
            <a:endParaRPr lang="en-US" altLang="ja-JP" dirty="0">
              <a:latin typeface="ＭＳ Ｐゴシック" pitchFamily="50" charset="-128"/>
              <a:ea typeface="ＭＳ Ｐゴシック" pitchFamily="50" charset="-128"/>
            </a:endParaRPr>
          </a:p>
        </p:txBody>
      </p:sp>
      <p:sp>
        <p:nvSpPr>
          <p:cNvPr id="4" name="雲 3"/>
          <p:cNvSpPr/>
          <p:nvPr/>
        </p:nvSpPr>
        <p:spPr>
          <a:xfrm>
            <a:off x="3141935" y="4293096"/>
            <a:ext cx="3877445" cy="2507413"/>
          </a:xfrm>
          <a:prstGeom prst="cloud">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25" name="正方形/長方形 24"/>
          <p:cNvSpPr/>
          <p:nvPr/>
        </p:nvSpPr>
        <p:spPr>
          <a:xfrm>
            <a:off x="3633030" y="4821372"/>
            <a:ext cx="2176673" cy="1624000"/>
          </a:xfrm>
          <a:prstGeom prst="rect">
            <a:avLst/>
          </a:prstGeom>
          <a:solidFill>
            <a:schemeClr val="accent3">
              <a:lumMod val="20000"/>
              <a:lumOff val="80000"/>
            </a:schemeClr>
          </a:solidFill>
        </p:spPr>
        <p:style>
          <a:lnRef idx="2">
            <a:schemeClr val="accent3"/>
          </a:lnRef>
          <a:fillRef idx="1">
            <a:schemeClr val="lt1"/>
          </a:fillRef>
          <a:effectRef idx="0">
            <a:schemeClr val="accent3"/>
          </a:effectRef>
          <a:fontRef idx="minor">
            <a:schemeClr val="dk1"/>
          </a:fontRef>
        </p:style>
        <p:txBody>
          <a:bodyPr rtlCol="0" anchor="t"/>
          <a:lstStyle/>
          <a:p>
            <a:pPr algn="ctr"/>
            <a:r>
              <a:rPr kumimoji="1" lang="ja-JP" altLang="en-US" dirty="0" smtClean="0"/>
              <a:t>管理</a:t>
            </a:r>
            <a:r>
              <a:rPr kumimoji="1" lang="en-US" altLang="ja-JP" dirty="0" smtClean="0"/>
              <a:t>VM</a:t>
            </a:r>
            <a:endParaRPr kumimoji="1" lang="ja-JP" altLang="en-US" dirty="0"/>
          </a:p>
        </p:txBody>
      </p:sp>
      <p:sp>
        <p:nvSpPr>
          <p:cNvPr id="8" name="正方形/長方形 7"/>
          <p:cNvSpPr/>
          <p:nvPr/>
        </p:nvSpPr>
        <p:spPr>
          <a:xfrm>
            <a:off x="3730960" y="5312868"/>
            <a:ext cx="910182" cy="869469"/>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dirty="0" smtClean="0">
                <a:latin typeface="ＭＳ Ｐゴシック" pitchFamily="50" charset="-128"/>
                <a:ea typeface="ＭＳ Ｐゴシック" pitchFamily="50" charset="-128"/>
              </a:rPr>
              <a:t>SSH</a:t>
            </a:r>
            <a:r>
              <a:rPr kumimoji="1" lang="ja-JP" altLang="en-US" dirty="0" smtClean="0">
                <a:latin typeface="ＭＳ Ｐゴシック" pitchFamily="50" charset="-128"/>
                <a:ea typeface="ＭＳ Ｐゴシック" pitchFamily="50" charset="-128"/>
              </a:rPr>
              <a:t>サーバ</a:t>
            </a:r>
            <a:endParaRPr kumimoji="1" lang="ja-JP" altLang="en-US" dirty="0">
              <a:latin typeface="ＭＳ Ｐゴシック" pitchFamily="50" charset="-128"/>
              <a:ea typeface="ＭＳ Ｐゴシック" pitchFamily="50" charset="-128"/>
            </a:endParaRPr>
          </a:p>
        </p:txBody>
      </p:sp>
      <p:sp>
        <p:nvSpPr>
          <p:cNvPr id="18" name="テキスト ボックス 17"/>
          <p:cNvSpPr txBox="1"/>
          <p:nvPr/>
        </p:nvSpPr>
        <p:spPr>
          <a:xfrm>
            <a:off x="4910185" y="4436991"/>
            <a:ext cx="938077" cy="369332"/>
          </a:xfrm>
          <a:prstGeom prst="rect">
            <a:avLst/>
          </a:prstGeom>
          <a:noFill/>
        </p:spPr>
        <p:txBody>
          <a:bodyPr wrap="none" rtlCol="0">
            <a:spAutoFit/>
          </a:bodyPr>
          <a:lstStyle/>
          <a:p>
            <a:r>
              <a:rPr kumimoji="1" lang="ja-JP" altLang="en-US" dirty="0" smtClean="0">
                <a:latin typeface="ＭＳ Ｐゴシック" pitchFamily="50" charset="-128"/>
                <a:ea typeface="ＭＳ Ｐゴシック" pitchFamily="50" charset="-128"/>
              </a:rPr>
              <a:t>クラウド</a:t>
            </a:r>
            <a:endParaRPr kumimoji="1" lang="ja-JP" altLang="en-US" dirty="0">
              <a:latin typeface="ＭＳ Ｐゴシック" pitchFamily="50" charset="-128"/>
              <a:ea typeface="ＭＳ Ｐゴシック" pitchFamily="50" charset="-128"/>
            </a:endParaRPr>
          </a:p>
        </p:txBody>
      </p:sp>
      <p:sp>
        <p:nvSpPr>
          <p:cNvPr id="24" name="角丸四角形 23"/>
          <p:cNvSpPr/>
          <p:nvPr/>
        </p:nvSpPr>
        <p:spPr>
          <a:xfrm>
            <a:off x="1112750" y="5335898"/>
            <a:ext cx="1440160" cy="861739"/>
          </a:xfrm>
          <a:prstGeom prst="roundRect">
            <a:avLst/>
          </a:prstGeom>
          <a:solidFill>
            <a:schemeClr val="accent4">
              <a:lumMod val="60000"/>
              <a:lumOff val="40000"/>
            </a:schemeClr>
          </a:solidFill>
        </p:spPr>
        <p:style>
          <a:lnRef idx="2">
            <a:schemeClr val="accent4"/>
          </a:lnRef>
          <a:fillRef idx="1">
            <a:schemeClr val="lt1"/>
          </a:fillRef>
          <a:effectRef idx="0">
            <a:schemeClr val="accent4"/>
          </a:effectRef>
          <a:fontRef idx="minor">
            <a:schemeClr val="dk1"/>
          </a:fontRef>
        </p:style>
        <p:txBody>
          <a:bodyPr rtlCol="0" anchor="ctr"/>
          <a:lstStyle/>
          <a:p>
            <a:pPr algn="ctr"/>
            <a:r>
              <a:rPr kumimoji="1" lang="en-US" altLang="ja-JP" dirty="0" smtClean="0"/>
              <a:t>SSH</a:t>
            </a:r>
          </a:p>
          <a:p>
            <a:pPr algn="ctr"/>
            <a:r>
              <a:rPr kumimoji="1" lang="ja-JP" altLang="en-US" dirty="0" smtClean="0"/>
              <a:t>クライアント</a:t>
            </a:r>
            <a:endParaRPr kumimoji="1" lang="ja-JP" altLang="en-US" dirty="0"/>
          </a:p>
        </p:txBody>
      </p:sp>
      <p:cxnSp>
        <p:nvCxnSpPr>
          <p:cNvPr id="28" name="直線矢印コネクタ 27"/>
          <p:cNvCxnSpPr>
            <a:stCxn id="24" idx="3"/>
            <a:endCxn id="8" idx="1"/>
          </p:cNvCxnSpPr>
          <p:nvPr/>
        </p:nvCxnSpPr>
        <p:spPr>
          <a:xfrm flipV="1">
            <a:off x="2552910" y="5747603"/>
            <a:ext cx="1178050" cy="19165"/>
          </a:xfrm>
          <a:prstGeom prst="straightConnector1">
            <a:avLst/>
          </a:prstGeom>
          <a:ln w="57150">
            <a:headEnd type="none" w="med" len="med"/>
            <a:tailEnd type="triangle" w="med" len="med"/>
          </a:ln>
        </p:spPr>
        <p:style>
          <a:lnRef idx="1">
            <a:schemeClr val="dk1"/>
          </a:lnRef>
          <a:fillRef idx="0">
            <a:schemeClr val="dk1"/>
          </a:fillRef>
          <a:effectRef idx="0">
            <a:schemeClr val="dk1"/>
          </a:effectRef>
          <a:fontRef idx="minor">
            <a:schemeClr val="tx1"/>
          </a:fontRef>
        </p:style>
      </p:cxnSp>
      <p:sp>
        <p:nvSpPr>
          <p:cNvPr id="29" name="テキスト ボックス 28"/>
          <p:cNvSpPr txBox="1"/>
          <p:nvPr/>
        </p:nvSpPr>
        <p:spPr>
          <a:xfrm>
            <a:off x="2628929" y="5397436"/>
            <a:ext cx="646331" cy="369332"/>
          </a:xfrm>
          <a:prstGeom prst="rect">
            <a:avLst/>
          </a:prstGeom>
          <a:noFill/>
        </p:spPr>
        <p:txBody>
          <a:bodyPr wrap="none" rtlCol="0">
            <a:spAutoFit/>
          </a:bodyPr>
          <a:lstStyle/>
          <a:p>
            <a:r>
              <a:rPr kumimoji="1" lang="ja-JP" altLang="en-US" dirty="0" smtClean="0"/>
              <a:t>入力</a:t>
            </a:r>
            <a:endParaRPr kumimoji="1" lang="ja-JP" altLang="en-US" dirty="0"/>
          </a:p>
        </p:txBody>
      </p:sp>
      <p:pic>
        <p:nvPicPr>
          <p:cNvPr id="32" name="図 31"/>
          <p:cNvPicPr>
            <a:picLocks noChangeAspect="1"/>
          </p:cNvPicPr>
          <p:nvPr/>
        </p:nvPicPr>
        <p:blipFill>
          <a:blip r:embed="rId3">
            <a:duotone>
              <a:prstClr val="black"/>
              <a:srgbClr val="D9C3A5">
                <a:tint val="50000"/>
                <a:satMod val="180000"/>
              </a:srgbClr>
            </a:duotone>
          </a:blip>
          <a:stretch>
            <a:fillRect/>
          </a:stretch>
        </p:blipFill>
        <p:spPr>
          <a:xfrm rot="5400000">
            <a:off x="4751721" y="5531579"/>
            <a:ext cx="1219000" cy="432049"/>
          </a:xfrm>
          <a:prstGeom prst="rect">
            <a:avLst/>
          </a:prstGeom>
        </p:spPr>
      </p:pic>
      <p:cxnSp>
        <p:nvCxnSpPr>
          <p:cNvPr id="7" name="直線矢印コネクタ 6"/>
          <p:cNvCxnSpPr>
            <a:stCxn id="8" idx="3"/>
            <a:endCxn id="32" idx="2"/>
          </p:cNvCxnSpPr>
          <p:nvPr/>
        </p:nvCxnSpPr>
        <p:spPr>
          <a:xfrm>
            <a:off x="4641142" y="5747603"/>
            <a:ext cx="504055" cy="1"/>
          </a:xfrm>
          <a:prstGeom prst="straightConnector1">
            <a:avLst/>
          </a:prstGeom>
          <a:ln w="57150">
            <a:headEnd type="none" w="med" len="med"/>
            <a:tailEnd type="triangle" w="med" len="med"/>
          </a:ln>
        </p:spPr>
        <p:style>
          <a:lnRef idx="1">
            <a:schemeClr val="dk1"/>
          </a:lnRef>
          <a:fillRef idx="0">
            <a:schemeClr val="dk1"/>
          </a:fillRef>
          <a:effectRef idx="0">
            <a:schemeClr val="dk1"/>
          </a:effectRef>
          <a:fontRef idx="minor">
            <a:schemeClr val="tx1"/>
          </a:fontRef>
        </p:style>
      </p:cxnSp>
      <p:sp>
        <p:nvSpPr>
          <p:cNvPr id="17" name="正方形/長方形 16"/>
          <p:cNvSpPr/>
          <p:nvPr/>
        </p:nvSpPr>
        <p:spPr>
          <a:xfrm>
            <a:off x="4893170" y="4958269"/>
            <a:ext cx="972108" cy="1535284"/>
          </a:xfrm>
          <a:prstGeom prst="rect">
            <a:avLst/>
          </a:prstGeom>
          <a:noFill/>
          <a:ln>
            <a:prstDash val="sysDash"/>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33" name="角丸四角形 32"/>
          <p:cNvSpPr/>
          <p:nvPr/>
        </p:nvSpPr>
        <p:spPr>
          <a:xfrm>
            <a:off x="866446" y="4947481"/>
            <a:ext cx="1368152" cy="576064"/>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ctr"/>
            <a:r>
              <a:rPr lang="en-US" altLang="ja-JP" dirty="0" err="1" smtClean="0">
                <a:latin typeface="ＭＳ Ｐゴシック" pitchFamily="50" charset="-128"/>
                <a:ea typeface="ＭＳ Ｐゴシック" pitchFamily="50" charset="-128"/>
              </a:rPr>
              <a:t>SCCrypt</a:t>
            </a:r>
            <a:r>
              <a:rPr lang="ja-JP" altLang="en-US" dirty="0" smtClean="0">
                <a:latin typeface="ＭＳ Ｐゴシック" pitchFamily="50" charset="-128"/>
                <a:ea typeface="ＭＳ Ｐゴシック" pitchFamily="50" charset="-128"/>
              </a:rPr>
              <a:t>用暗号化</a:t>
            </a:r>
            <a:endParaRPr kumimoji="1" lang="ja-JP" altLang="en-US" dirty="0">
              <a:latin typeface="ＭＳ Ｐゴシック" pitchFamily="50" charset="-128"/>
              <a:ea typeface="ＭＳ Ｐゴシック" pitchFamily="50" charset="-128"/>
            </a:endParaRPr>
          </a:p>
        </p:txBody>
      </p:sp>
      <p:sp>
        <p:nvSpPr>
          <p:cNvPr id="19" name="テキスト ボックス 18"/>
          <p:cNvSpPr txBox="1"/>
          <p:nvPr/>
        </p:nvSpPr>
        <p:spPr>
          <a:xfrm>
            <a:off x="1520459" y="6141393"/>
            <a:ext cx="1440160" cy="707886"/>
          </a:xfrm>
          <a:prstGeom prst="rect">
            <a:avLst/>
          </a:prstGeom>
          <a:solidFill>
            <a:schemeClr val="bg1"/>
          </a:solidFill>
          <a:ln>
            <a:solidFill>
              <a:schemeClr val="tx1"/>
            </a:solidFill>
          </a:ln>
        </p:spPr>
        <p:txBody>
          <a:bodyPr wrap="square" rtlCol="0">
            <a:spAutoFit/>
          </a:bodyPr>
          <a:lstStyle/>
          <a:p>
            <a:r>
              <a:rPr kumimoji="1" lang="en-US" altLang="ja-JP" sz="2000" dirty="0" smtClean="0"/>
              <a:t>?????????</a:t>
            </a:r>
          </a:p>
          <a:p>
            <a:r>
              <a:rPr lang="en-US" altLang="ja-JP" sz="2000" dirty="0" smtClean="0"/>
              <a:t>????:****</a:t>
            </a:r>
            <a:endParaRPr kumimoji="1" lang="ja-JP" altLang="en-US" sz="2000" dirty="0"/>
          </a:p>
        </p:txBody>
      </p:sp>
      <p:sp>
        <p:nvSpPr>
          <p:cNvPr id="20" name="テキスト ボックス 19"/>
          <p:cNvSpPr txBox="1"/>
          <p:nvPr/>
        </p:nvSpPr>
        <p:spPr>
          <a:xfrm>
            <a:off x="1511934" y="6139610"/>
            <a:ext cx="1440160" cy="707886"/>
          </a:xfrm>
          <a:prstGeom prst="rect">
            <a:avLst/>
          </a:prstGeom>
          <a:solidFill>
            <a:schemeClr val="bg1"/>
          </a:solidFill>
          <a:ln>
            <a:solidFill>
              <a:schemeClr val="tx1"/>
            </a:solidFill>
          </a:ln>
        </p:spPr>
        <p:txBody>
          <a:bodyPr wrap="square" rtlCol="0">
            <a:spAutoFit/>
          </a:bodyPr>
          <a:lstStyle/>
          <a:p>
            <a:r>
              <a:rPr kumimoji="1" lang="en-US" altLang="ja-JP" sz="2000" dirty="0" err="1" smtClean="0"/>
              <a:t>xenconsole</a:t>
            </a:r>
            <a:endParaRPr kumimoji="1" lang="en-US" altLang="ja-JP" sz="2000" dirty="0" smtClean="0"/>
          </a:p>
          <a:p>
            <a:r>
              <a:rPr lang="en-US" altLang="ja-JP" sz="2000" dirty="0" smtClean="0"/>
              <a:t>Pass:****</a:t>
            </a:r>
            <a:endParaRPr kumimoji="1" lang="ja-JP" altLang="en-US" sz="2000" dirty="0"/>
          </a:p>
        </p:txBody>
      </p:sp>
      <p:sp>
        <p:nvSpPr>
          <p:cNvPr id="5" name="十字形 4"/>
          <p:cNvSpPr/>
          <p:nvPr/>
        </p:nvSpPr>
        <p:spPr>
          <a:xfrm rot="2759968">
            <a:off x="4579445" y="5464127"/>
            <a:ext cx="627446" cy="638267"/>
          </a:xfrm>
          <a:prstGeom prst="plus">
            <a:avLst>
              <a:gd name="adj" fmla="val 38542"/>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5851799" y="5221158"/>
            <a:ext cx="1462260" cy="646331"/>
          </a:xfrm>
          <a:prstGeom prst="rect">
            <a:avLst/>
          </a:prstGeom>
          <a:noFill/>
        </p:spPr>
        <p:txBody>
          <a:bodyPr wrap="none" rtlCol="0">
            <a:spAutoFit/>
          </a:bodyPr>
          <a:lstStyle/>
          <a:p>
            <a:r>
              <a:rPr kumimoji="1" lang="ja-JP" altLang="en-US" dirty="0" smtClean="0"/>
              <a:t>仮想シリアル</a:t>
            </a:r>
            <a:endParaRPr kumimoji="1" lang="en-US" altLang="ja-JP" dirty="0" smtClean="0"/>
          </a:p>
          <a:p>
            <a:r>
              <a:rPr kumimoji="1" lang="ja-JP" altLang="en-US" dirty="0" smtClean="0"/>
              <a:t>コンソール</a:t>
            </a:r>
            <a:endParaRPr kumimoji="1" lang="ja-JP" altLang="en-US" dirty="0"/>
          </a:p>
        </p:txBody>
      </p:sp>
    </p:spTree>
    <p:extLst>
      <p:ext uri="{BB962C8B-B14F-4D97-AF65-F5344CB8AC3E}">
        <p14:creationId xmlns:p14="http://schemas.microsoft.com/office/powerpoint/2010/main" val="3359311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20"/>
                                        </p:tgtEl>
                                      </p:cBhvr>
                                    </p:animEffect>
                                    <p:set>
                                      <p:cBhvr>
                                        <p:cTn id="7" dur="1" fill="hold">
                                          <p:stCondLst>
                                            <p:cond delay="499"/>
                                          </p:stCondLst>
                                        </p:cTn>
                                        <p:tgtEl>
                                          <p:spTgt spid="20"/>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63" presetClass="path" presetSubtype="0" accel="50000" decel="50000" fill="hold" grpId="0" nodeType="clickEffect">
                                  <p:stCondLst>
                                    <p:cond delay="0"/>
                                  </p:stCondLst>
                                  <p:childTnLst>
                                    <p:animMotion origin="layout" path="M -2.22222E-6 -1.48148E-6 L 0.19688 -0.00254 " pathEditMode="relative" rAng="0" ptsTypes="AA">
                                      <p:cBhvr>
                                        <p:cTn id="11" dur="1500" fill="hold"/>
                                        <p:tgtEl>
                                          <p:spTgt spid="19"/>
                                        </p:tgtEl>
                                        <p:attrNameLst>
                                          <p:attrName>ppt_x</p:attrName>
                                          <p:attrName>ppt_y</p:attrName>
                                        </p:attrNameLst>
                                      </p:cBhvr>
                                      <p:rCtr x="9844" y="-139"/>
                                    </p:animMotion>
                                  </p:childTnLst>
                                </p:cTn>
                              </p:par>
                            </p:childTnLst>
                          </p:cTn>
                        </p:par>
                        <p:par>
                          <p:cTn id="12" fill="hold">
                            <p:stCondLst>
                              <p:cond delay="1500"/>
                            </p:stCondLst>
                            <p:childTnLst>
                              <p:par>
                                <p:cTn id="13" presetID="10" presetClass="exit" presetSubtype="0" fill="hold" grpId="1" nodeType="afterEffect">
                                  <p:stCondLst>
                                    <p:cond delay="250"/>
                                  </p:stCondLst>
                                  <p:childTnLst>
                                    <p:animEffect transition="out" filter="fade">
                                      <p:cBhvr>
                                        <p:cTn id="14" dur="500"/>
                                        <p:tgtEl>
                                          <p:spTgt spid="19"/>
                                        </p:tgtEl>
                                      </p:cBhvr>
                                    </p:animEffect>
                                    <p:set>
                                      <p:cBhvr>
                                        <p:cTn id="15" dur="1" fill="hold">
                                          <p:stCondLst>
                                            <p:cond delay="499"/>
                                          </p:stCondLst>
                                        </p:cTn>
                                        <p:tgtEl>
                                          <p:spTgt spid="19"/>
                                        </p:tgtEl>
                                        <p:attrNameLst>
                                          <p:attrName>style.visibility</p:attrName>
                                        </p:attrNameLst>
                                      </p:cBhvr>
                                      <p:to>
                                        <p:strVal val="hidden"/>
                                      </p:to>
                                    </p:set>
                                  </p:childTnLst>
                                </p:cTn>
                              </p:par>
                            </p:childTnLst>
                          </p:cTn>
                        </p:par>
                        <p:par>
                          <p:cTn id="16" fill="hold">
                            <p:stCondLst>
                              <p:cond delay="2250"/>
                            </p:stCondLst>
                            <p:childTnLst>
                              <p:par>
                                <p:cTn id="17" presetID="22" presetClass="entr" presetSubtype="4" fill="hold" grpId="0" nodeType="after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wipe(down)">
                                      <p:cBhvr>
                                        <p:cTn id="1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19" grpId="1" animBg="1"/>
      <p:bldP spid="20" grpId="0" animBg="1"/>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solidFill>
                  <a:schemeClr val="tx1"/>
                </a:solidFill>
                <a:latin typeface="ＭＳ Ｐゴシック" pitchFamily="50" charset="-128"/>
                <a:ea typeface="ＭＳ Ｐゴシック" pitchFamily="50" charset="-128"/>
              </a:rPr>
              <a:t>仮想シリアルコンソールへの接続</a:t>
            </a:r>
            <a:endParaRPr kumimoji="1" lang="ja-JP" altLang="en-US" dirty="0">
              <a:solidFill>
                <a:schemeClr val="tx1"/>
              </a:solidFill>
              <a:latin typeface="ＭＳ Ｐゴシック" pitchFamily="50" charset="-128"/>
              <a:ea typeface="ＭＳ Ｐゴシック" pitchFamily="50" charset="-128"/>
            </a:endParaRPr>
          </a:p>
        </p:txBody>
      </p:sp>
      <p:sp>
        <p:nvSpPr>
          <p:cNvPr id="3" name="コンテンツ プレースホルダ 2"/>
          <p:cNvSpPr>
            <a:spLocks noGrp="1"/>
          </p:cNvSpPr>
          <p:nvPr>
            <p:ph sz="quarter" idx="1"/>
          </p:nvPr>
        </p:nvSpPr>
        <p:spPr/>
        <p:txBody>
          <a:bodyPr/>
          <a:lstStyle/>
          <a:p>
            <a:r>
              <a:rPr kumimoji="1" lang="en-US" altLang="ja-JP" dirty="0" smtClean="0">
                <a:latin typeface="ＭＳ Ｐゴシック" pitchFamily="50" charset="-128"/>
                <a:ea typeface="ＭＳ Ｐゴシック" pitchFamily="50" charset="-128"/>
              </a:rPr>
              <a:t>SSH</a:t>
            </a:r>
            <a:r>
              <a:rPr kumimoji="1" lang="ja-JP" altLang="en-US" dirty="0" smtClean="0">
                <a:latin typeface="ＭＳ Ｐゴシック" pitchFamily="50" charset="-128"/>
                <a:ea typeface="ＭＳ Ｐゴシック" pitchFamily="50" charset="-128"/>
              </a:rPr>
              <a:t>のリモートコマンド実行機能を利用</a:t>
            </a:r>
            <a:endParaRPr kumimoji="1" lang="en-US" altLang="ja-JP" dirty="0" smtClean="0">
              <a:latin typeface="ＭＳ Ｐゴシック" pitchFamily="50" charset="-128"/>
              <a:ea typeface="ＭＳ Ｐゴシック" pitchFamily="50" charset="-128"/>
            </a:endParaRPr>
          </a:p>
          <a:p>
            <a:pPr lvl="1"/>
            <a:r>
              <a:rPr lang="ja-JP" altLang="en-US" dirty="0">
                <a:latin typeface="ＭＳ Ｐゴシック" pitchFamily="50" charset="-128"/>
                <a:ea typeface="ＭＳ Ｐゴシック" pitchFamily="50" charset="-128"/>
              </a:rPr>
              <a:t>通常の入力と</a:t>
            </a:r>
            <a:r>
              <a:rPr lang="ja-JP" altLang="en-US" dirty="0" smtClean="0">
                <a:latin typeface="ＭＳ Ｐゴシック" pitchFamily="50" charset="-128"/>
                <a:ea typeface="ＭＳ Ｐゴシック" pitchFamily="50" charset="-128"/>
              </a:rPr>
              <a:t>は別にコマンドを送信できる</a:t>
            </a:r>
            <a:endParaRPr lang="en-US" altLang="ja-JP" dirty="0">
              <a:latin typeface="ＭＳ Ｐゴシック" pitchFamily="50" charset="-128"/>
              <a:ea typeface="ＭＳ Ｐゴシック" pitchFamily="50" charset="-128"/>
            </a:endParaRPr>
          </a:p>
          <a:p>
            <a:pPr lvl="1"/>
            <a:r>
              <a:rPr lang="ja-JP" altLang="en-US" dirty="0" smtClean="0"/>
              <a:t>コマンドは暗号化せずに管理</a:t>
            </a:r>
            <a:r>
              <a:rPr lang="en-US" altLang="ja-JP" dirty="0" smtClean="0"/>
              <a:t>VM</a:t>
            </a:r>
            <a:r>
              <a:rPr lang="ja-JP" altLang="en-US" dirty="0" smtClean="0"/>
              <a:t>に送信</a:t>
            </a:r>
            <a:endParaRPr lang="en-US" altLang="ja-JP" dirty="0">
              <a:latin typeface="ＭＳ Ｐゴシック" pitchFamily="50" charset="-128"/>
              <a:ea typeface="ＭＳ Ｐゴシック" pitchFamily="50" charset="-128"/>
            </a:endParaRPr>
          </a:p>
          <a:p>
            <a:r>
              <a:rPr lang="ja-JP" altLang="en-US" dirty="0" smtClean="0"/>
              <a:t>このコマンドに限り，パスワード入力を省略できるように設定</a:t>
            </a:r>
            <a:endParaRPr lang="en-US" altLang="ja-JP" dirty="0" smtClean="0"/>
          </a:p>
          <a:p>
            <a:pPr lvl="1"/>
            <a:endParaRPr lang="en-US" altLang="ja-JP" dirty="0" smtClean="0"/>
          </a:p>
          <a:p>
            <a:endParaRPr kumimoji="1" lang="en-US" altLang="ja-JP" sz="2100" dirty="0" smtClean="0"/>
          </a:p>
        </p:txBody>
      </p:sp>
      <p:sp>
        <p:nvSpPr>
          <p:cNvPr id="4" name="テキスト ボックス 3"/>
          <p:cNvSpPr txBox="1"/>
          <p:nvPr/>
        </p:nvSpPr>
        <p:spPr>
          <a:xfrm>
            <a:off x="251520" y="4149080"/>
            <a:ext cx="4283032" cy="400110"/>
          </a:xfrm>
          <a:prstGeom prst="rect">
            <a:avLst/>
          </a:prstGeom>
          <a:noFill/>
          <a:ln>
            <a:solidFill>
              <a:schemeClr val="tx1"/>
            </a:solidFill>
          </a:ln>
        </p:spPr>
        <p:txBody>
          <a:bodyPr wrap="none" rtlCol="0">
            <a:spAutoFit/>
          </a:bodyPr>
          <a:lstStyle/>
          <a:p>
            <a:r>
              <a:rPr lang="en-US" altLang="ja-JP" sz="2000" dirty="0" err="1"/>
              <a:t>s</a:t>
            </a:r>
            <a:r>
              <a:rPr kumimoji="1" lang="en-US" altLang="ja-JP" sz="2000" dirty="0" err="1" smtClean="0"/>
              <a:t>sh</a:t>
            </a:r>
            <a:r>
              <a:rPr kumimoji="1" lang="en-US" altLang="ja-JP" sz="2000" dirty="0" smtClean="0"/>
              <a:t> –t </a:t>
            </a:r>
            <a:r>
              <a:rPr kumimoji="1" lang="en-US" altLang="ja-JP" sz="2000" dirty="0" err="1" smtClean="0"/>
              <a:t>user@host</a:t>
            </a:r>
            <a:r>
              <a:rPr kumimoji="1" lang="en-US" altLang="ja-JP" sz="2000" dirty="0" smtClean="0"/>
              <a:t> </a:t>
            </a:r>
            <a:r>
              <a:rPr kumimoji="1" lang="en-US" altLang="ja-JP" sz="2000" dirty="0" err="1" smtClean="0">
                <a:solidFill>
                  <a:srgbClr val="FF0000"/>
                </a:solidFill>
              </a:rPr>
              <a:t>sudo</a:t>
            </a:r>
            <a:r>
              <a:rPr lang="en-US" altLang="ja-JP" sz="2000" dirty="0">
                <a:solidFill>
                  <a:srgbClr val="FF0000"/>
                </a:solidFill>
              </a:rPr>
              <a:t> </a:t>
            </a:r>
            <a:r>
              <a:rPr lang="en-US" altLang="ja-JP" sz="2000" dirty="0" err="1" smtClean="0">
                <a:solidFill>
                  <a:srgbClr val="FF0000"/>
                </a:solidFill>
              </a:rPr>
              <a:t>xenconsole</a:t>
            </a:r>
            <a:r>
              <a:rPr lang="en-US" altLang="ja-JP" sz="2000" dirty="0" smtClean="0">
                <a:solidFill>
                  <a:srgbClr val="FF0000"/>
                </a:solidFill>
              </a:rPr>
              <a:t> </a:t>
            </a:r>
            <a:r>
              <a:rPr lang="en-US" altLang="ja-JP" sz="2000" dirty="0" err="1" smtClean="0">
                <a:solidFill>
                  <a:srgbClr val="FF0000"/>
                </a:solidFill>
              </a:rPr>
              <a:t>vm</a:t>
            </a:r>
            <a:endParaRPr kumimoji="1" lang="ja-JP" altLang="en-US" sz="2000" dirty="0">
              <a:solidFill>
                <a:srgbClr val="FF0000"/>
              </a:solidFill>
            </a:endParaRPr>
          </a:p>
        </p:txBody>
      </p:sp>
      <p:sp>
        <p:nvSpPr>
          <p:cNvPr id="6" name="角丸四角形 5"/>
          <p:cNvSpPr/>
          <p:nvPr/>
        </p:nvSpPr>
        <p:spPr>
          <a:xfrm>
            <a:off x="1115616" y="5076296"/>
            <a:ext cx="1440160" cy="936104"/>
          </a:xfrm>
          <a:prstGeom prst="roundRect">
            <a:avLst/>
          </a:prstGeom>
          <a:solidFill>
            <a:schemeClr val="accent4">
              <a:lumMod val="60000"/>
              <a:lumOff val="40000"/>
            </a:schemeClr>
          </a:solidFill>
        </p:spPr>
        <p:style>
          <a:lnRef idx="2">
            <a:schemeClr val="accent4"/>
          </a:lnRef>
          <a:fillRef idx="1">
            <a:schemeClr val="lt1"/>
          </a:fillRef>
          <a:effectRef idx="0">
            <a:schemeClr val="accent4"/>
          </a:effectRef>
          <a:fontRef idx="minor">
            <a:schemeClr val="dk1"/>
          </a:fontRef>
        </p:style>
        <p:txBody>
          <a:bodyPr rtlCol="0" anchor="ctr"/>
          <a:lstStyle/>
          <a:p>
            <a:pPr algn="ctr"/>
            <a:r>
              <a:rPr kumimoji="1" lang="en-US" altLang="ja-JP" dirty="0" smtClean="0"/>
              <a:t>SSH</a:t>
            </a:r>
          </a:p>
          <a:p>
            <a:pPr algn="ctr"/>
            <a:r>
              <a:rPr kumimoji="1" lang="ja-JP" altLang="en-US" dirty="0" smtClean="0"/>
              <a:t>クライアント</a:t>
            </a:r>
            <a:endParaRPr kumimoji="1" lang="ja-JP" altLang="en-US" dirty="0"/>
          </a:p>
        </p:txBody>
      </p:sp>
      <p:sp>
        <p:nvSpPr>
          <p:cNvPr id="7" name="雲 6"/>
          <p:cNvSpPr/>
          <p:nvPr/>
        </p:nvSpPr>
        <p:spPr>
          <a:xfrm>
            <a:off x="3923929" y="4437112"/>
            <a:ext cx="3528391" cy="2232248"/>
          </a:xfrm>
          <a:prstGeom prst="cloud">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rtlCol="0" anchor="t"/>
          <a:lstStyle/>
          <a:p>
            <a:pPr algn="ctr"/>
            <a:endParaRPr kumimoji="1" lang="ja-JP" altLang="en-US" dirty="0"/>
          </a:p>
        </p:txBody>
      </p:sp>
      <p:sp>
        <p:nvSpPr>
          <p:cNvPr id="19" name="テキスト ボックス 18"/>
          <p:cNvSpPr txBox="1"/>
          <p:nvPr/>
        </p:nvSpPr>
        <p:spPr>
          <a:xfrm>
            <a:off x="2419945" y="4931876"/>
            <a:ext cx="1098979" cy="369332"/>
          </a:xfrm>
          <a:prstGeom prst="rect">
            <a:avLst/>
          </a:prstGeom>
          <a:noFill/>
        </p:spPr>
        <p:txBody>
          <a:bodyPr wrap="none" rtlCol="0">
            <a:spAutoFit/>
          </a:bodyPr>
          <a:lstStyle/>
          <a:p>
            <a:r>
              <a:rPr kumimoji="1" lang="ja-JP" altLang="en-US" dirty="0" smtClean="0"/>
              <a:t>非暗号化</a:t>
            </a:r>
            <a:endParaRPr kumimoji="1" lang="ja-JP" altLang="en-US" dirty="0"/>
          </a:p>
        </p:txBody>
      </p:sp>
      <p:sp>
        <p:nvSpPr>
          <p:cNvPr id="13" name="正方形/長方形 12"/>
          <p:cNvSpPr/>
          <p:nvPr/>
        </p:nvSpPr>
        <p:spPr>
          <a:xfrm>
            <a:off x="4453718" y="4914263"/>
            <a:ext cx="1918482" cy="1503631"/>
          </a:xfrm>
          <a:prstGeom prst="rect">
            <a:avLst/>
          </a:prstGeom>
          <a:solidFill>
            <a:schemeClr val="accent3">
              <a:lumMod val="20000"/>
              <a:lumOff val="80000"/>
            </a:schemeClr>
          </a:solidFill>
        </p:spPr>
        <p:style>
          <a:lnRef idx="2">
            <a:schemeClr val="accent3"/>
          </a:lnRef>
          <a:fillRef idx="1">
            <a:schemeClr val="lt1"/>
          </a:fillRef>
          <a:effectRef idx="0">
            <a:schemeClr val="accent3"/>
          </a:effectRef>
          <a:fontRef idx="minor">
            <a:schemeClr val="dk1"/>
          </a:fontRef>
        </p:style>
        <p:txBody>
          <a:bodyPr rtlCol="0" anchor="t"/>
          <a:lstStyle/>
          <a:p>
            <a:pPr algn="ctr"/>
            <a:r>
              <a:rPr kumimoji="1" lang="ja-JP" altLang="en-US" dirty="0" smtClean="0"/>
              <a:t>管理</a:t>
            </a:r>
            <a:r>
              <a:rPr kumimoji="1" lang="en-US" altLang="ja-JP" dirty="0" smtClean="0"/>
              <a:t>VM</a:t>
            </a:r>
            <a:endParaRPr kumimoji="1" lang="ja-JP" altLang="en-US" dirty="0"/>
          </a:p>
        </p:txBody>
      </p:sp>
      <p:sp>
        <p:nvSpPr>
          <p:cNvPr id="12" name="右矢印 11"/>
          <p:cNvSpPr/>
          <p:nvPr/>
        </p:nvSpPr>
        <p:spPr>
          <a:xfrm>
            <a:off x="2555776" y="5301208"/>
            <a:ext cx="1897942" cy="327784"/>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pic>
        <p:nvPicPr>
          <p:cNvPr id="14" name="図 13"/>
          <p:cNvPicPr>
            <a:picLocks noChangeAspect="1"/>
          </p:cNvPicPr>
          <p:nvPr/>
        </p:nvPicPr>
        <p:blipFill>
          <a:blip r:embed="rId3">
            <a:duotone>
              <a:prstClr val="black"/>
              <a:srgbClr val="D9C3A5">
                <a:tint val="50000"/>
                <a:satMod val="180000"/>
              </a:srgbClr>
            </a:duotone>
          </a:blip>
          <a:stretch>
            <a:fillRect/>
          </a:stretch>
        </p:blipFill>
        <p:spPr>
          <a:xfrm rot="5400000">
            <a:off x="5597559" y="5585566"/>
            <a:ext cx="1022057" cy="362247"/>
          </a:xfrm>
          <a:prstGeom prst="rect">
            <a:avLst/>
          </a:prstGeom>
        </p:spPr>
      </p:pic>
      <p:sp>
        <p:nvSpPr>
          <p:cNvPr id="16" name="正方形/長方形 15"/>
          <p:cNvSpPr/>
          <p:nvPr/>
        </p:nvSpPr>
        <p:spPr>
          <a:xfrm>
            <a:off x="5868144" y="5106996"/>
            <a:ext cx="743511" cy="1161176"/>
          </a:xfrm>
          <a:prstGeom prst="rect">
            <a:avLst/>
          </a:prstGeom>
          <a:noFill/>
          <a:ln>
            <a:prstDash val="sysDash"/>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0" name="テキスト ボックス 19"/>
          <p:cNvSpPr txBox="1"/>
          <p:nvPr/>
        </p:nvSpPr>
        <p:spPr>
          <a:xfrm>
            <a:off x="5868144" y="4544931"/>
            <a:ext cx="938077" cy="369332"/>
          </a:xfrm>
          <a:prstGeom prst="rect">
            <a:avLst/>
          </a:prstGeom>
          <a:noFill/>
        </p:spPr>
        <p:txBody>
          <a:bodyPr wrap="none" rtlCol="0">
            <a:spAutoFit/>
          </a:bodyPr>
          <a:lstStyle/>
          <a:p>
            <a:r>
              <a:rPr kumimoji="1" lang="ja-JP" altLang="en-US" dirty="0" smtClean="0">
                <a:latin typeface="ＭＳ Ｐゴシック" pitchFamily="50" charset="-128"/>
                <a:ea typeface="ＭＳ Ｐゴシック" pitchFamily="50" charset="-128"/>
              </a:rPr>
              <a:t>クラウド</a:t>
            </a:r>
            <a:endParaRPr kumimoji="1" lang="ja-JP" altLang="en-US" dirty="0">
              <a:latin typeface="ＭＳ Ｐゴシック" pitchFamily="50" charset="-128"/>
              <a:ea typeface="ＭＳ Ｐゴシック" pitchFamily="50" charset="-128"/>
            </a:endParaRPr>
          </a:p>
        </p:txBody>
      </p:sp>
      <p:sp>
        <p:nvSpPr>
          <p:cNvPr id="21" name="正方形/長方形 20"/>
          <p:cNvSpPr/>
          <p:nvPr/>
        </p:nvSpPr>
        <p:spPr>
          <a:xfrm>
            <a:off x="4532730" y="5312868"/>
            <a:ext cx="910182" cy="869469"/>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dirty="0" smtClean="0">
                <a:latin typeface="ＭＳ Ｐゴシック" pitchFamily="50" charset="-128"/>
                <a:ea typeface="ＭＳ Ｐゴシック" pitchFamily="50" charset="-128"/>
              </a:rPr>
              <a:t>SSH</a:t>
            </a:r>
            <a:r>
              <a:rPr kumimoji="1" lang="ja-JP" altLang="en-US" dirty="0" smtClean="0">
                <a:latin typeface="ＭＳ Ｐゴシック" pitchFamily="50" charset="-128"/>
                <a:ea typeface="ＭＳ Ｐゴシック" pitchFamily="50" charset="-128"/>
              </a:rPr>
              <a:t>サーバ</a:t>
            </a:r>
            <a:endParaRPr kumimoji="1" lang="ja-JP" altLang="en-US" dirty="0">
              <a:latin typeface="ＭＳ Ｐゴシック" pitchFamily="50" charset="-128"/>
              <a:ea typeface="ＭＳ Ｐゴシック" pitchFamily="50" charset="-128"/>
            </a:endParaRPr>
          </a:p>
        </p:txBody>
      </p:sp>
      <p:sp>
        <p:nvSpPr>
          <p:cNvPr id="15" name="正方形/長方形 14"/>
          <p:cNvSpPr/>
          <p:nvPr/>
        </p:nvSpPr>
        <p:spPr>
          <a:xfrm>
            <a:off x="2165145" y="5465100"/>
            <a:ext cx="936104" cy="60318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600" dirty="0" err="1" smtClean="0"/>
              <a:t>xen</a:t>
            </a:r>
            <a:r>
              <a:rPr lang="en-US" altLang="ja-JP" sz="1600" dirty="0" smtClean="0"/>
              <a:t> console</a:t>
            </a:r>
            <a:endParaRPr kumimoji="1" lang="en-US" altLang="ja-JP" sz="1600" dirty="0" smtClean="0"/>
          </a:p>
        </p:txBody>
      </p:sp>
      <p:sp>
        <p:nvSpPr>
          <p:cNvPr id="17" name="テキスト ボックス 16"/>
          <p:cNvSpPr txBox="1"/>
          <p:nvPr/>
        </p:nvSpPr>
        <p:spPr>
          <a:xfrm>
            <a:off x="5281133" y="6048563"/>
            <a:ext cx="646331" cy="369332"/>
          </a:xfrm>
          <a:prstGeom prst="rect">
            <a:avLst/>
          </a:prstGeom>
          <a:noFill/>
        </p:spPr>
        <p:txBody>
          <a:bodyPr wrap="none" rtlCol="0">
            <a:spAutoFit/>
          </a:bodyPr>
          <a:lstStyle/>
          <a:p>
            <a:r>
              <a:rPr kumimoji="1" lang="ja-JP" altLang="en-US" dirty="0" smtClean="0"/>
              <a:t>実行</a:t>
            </a:r>
            <a:endParaRPr kumimoji="1" lang="ja-JP" altLang="en-US" dirty="0"/>
          </a:p>
        </p:txBody>
      </p:sp>
    </p:spTree>
    <p:extLst>
      <p:ext uri="{BB962C8B-B14F-4D97-AF65-F5344CB8AC3E}">
        <p14:creationId xmlns:p14="http://schemas.microsoft.com/office/powerpoint/2010/main" val="1895410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1000"/>
                                        <p:tgtEl>
                                          <p:spTgt spid="15"/>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wipe(down)">
                                      <p:cBhvr>
                                        <p:cTn id="10" dur="500"/>
                                        <p:tgtEl>
                                          <p:spTgt spid="19"/>
                                        </p:tgtEl>
                                      </p:cBhvr>
                                    </p:animEffect>
                                  </p:childTnLst>
                                </p:cTn>
                              </p:par>
                            </p:childTnLst>
                          </p:cTn>
                        </p:par>
                        <p:par>
                          <p:cTn id="11" fill="hold">
                            <p:stCondLst>
                              <p:cond delay="1000"/>
                            </p:stCondLst>
                            <p:childTnLst>
                              <p:par>
                                <p:cTn id="12" presetID="63" presetClass="path" presetSubtype="0" accel="50000" decel="50000" fill="hold" grpId="1" nodeType="afterEffect">
                                  <p:stCondLst>
                                    <p:cond delay="0"/>
                                  </p:stCondLst>
                                  <p:childTnLst>
                                    <p:animMotion origin="layout" path="M 0 0 L 0.25 0 E" pathEditMode="relative" ptsTypes="">
                                      <p:cBhvr>
                                        <p:cTn id="13" dur="2000" fill="hold"/>
                                        <p:tgtEl>
                                          <p:spTgt spid="15"/>
                                        </p:tgtEl>
                                        <p:attrNameLst>
                                          <p:attrName>ppt_x</p:attrName>
                                          <p:attrName>ppt_y</p:attrName>
                                        </p:attrNameLst>
                                      </p:cBhvr>
                                    </p:animMotion>
                                  </p:childTnLst>
                                </p:cTn>
                              </p:par>
                            </p:childTnLst>
                          </p:cTn>
                        </p:par>
                        <p:par>
                          <p:cTn id="14" fill="hold">
                            <p:stCondLst>
                              <p:cond delay="3000"/>
                            </p:stCondLst>
                            <p:childTnLst>
                              <p:par>
                                <p:cTn id="15" presetID="22" presetClass="entr" presetSubtype="4" fill="hold" grpId="0" nodeType="after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wipe(down)">
                                      <p:cBhvr>
                                        <p:cTn id="1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15" grpId="0" animBg="1"/>
      <p:bldP spid="15" grpId="1" animBg="1"/>
      <p:bldP spid="1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コンソール</a:t>
            </a:r>
            <a:r>
              <a:rPr kumimoji="1" lang="ja-JP" altLang="en-US" dirty="0" smtClean="0"/>
              <a:t>出力の暗号化</a:t>
            </a:r>
            <a:endParaRPr kumimoji="1" lang="ja-JP" altLang="en-US" dirty="0"/>
          </a:p>
        </p:txBody>
      </p:sp>
      <p:sp>
        <p:nvSpPr>
          <p:cNvPr id="3" name="コンテンツ プレースホルダー 2"/>
          <p:cNvSpPr>
            <a:spLocks noGrp="1"/>
          </p:cNvSpPr>
          <p:nvPr>
            <p:ph sz="quarter" idx="1"/>
          </p:nvPr>
        </p:nvSpPr>
        <p:spPr/>
        <p:txBody>
          <a:bodyPr/>
          <a:lstStyle/>
          <a:p>
            <a:r>
              <a:rPr kumimoji="1" lang="ja-JP" altLang="en-US" dirty="0" smtClean="0"/>
              <a:t>ＶＭの出力情報も同様に暗号化する</a:t>
            </a:r>
            <a:endParaRPr kumimoji="1" lang="en-US" altLang="ja-JP" dirty="0" smtClean="0"/>
          </a:p>
          <a:p>
            <a:pPr lvl="1"/>
            <a:r>
              <a:rPr lang="ja-JP" altLang="en-US" dirty="0"/>
              <a:t>従来</a:t>
            </a:r>
            <a:r>
              <a:rPr lang="ja-JP" altLang="en-US" dirty="0" smtClean="0"/>
              <a:t>は</a:t>
            </a:r>
            <a:r>
              <a:rPr lang="ja-JP" altLang="en-US" dirty="0"/>
              <a:t>仮想シリアルデバイス</a:t>
            </a:r>
            <a:r>
              <a:rPr lang="ja-JP" altLang="en-US" dirty="0" smtClean="0"/>
              <a:t>がユーザＶＭのコンソールバッファから直接読み込んでいた</a:t>
            </a:r>
            <a:endParaRPr lang="en-US" altLang="ja-JP" dirty="0" smtClean="0"/>
          </a:p>
          <a:p>
            <a:pPr lvl="1"/>
            <a:r>
              <a:rPr lang="en-US" altLang="ja-JP" dirty="0" err="1" smtClean="0"/>
              <a:t>SCCrypt</a:t>
            </a:r>
            <a:r>
              <a:rPr lang="ja-JP" altLang="en-US" dirty="0"/>
              <a:t>では</a:t>
            </a:r>
            <a:r>
              <a:rPr lang="en-US" altLang="ja-JP" dirty="0" smtClean="0"/>
              <a:t>VMM</a:t>
            </a:r>
            <a:r>
              <a:rPr lang="ja-JP" altLang="en-US" dirty="0" smtClean="0"/>
              <a:t>を経由して取得</a:t>
            </a:r>
            <a:endParaRPr lang="en-US" altLang="ja-JP" dirty="0" smtClean="0"/>
          </a:p>
          <a:p>
            <a:pPr lvl="2"/>
            <a:r>
              <a:rPr lang="ja-JP" altLang="en-US" dirty="0"/>
              <a:t>その際</a:t>
            </a:r>
            <a:r>
              <a:rPr lang="ja-JP" altLang="en-US" dirty="0" smtClean="0"/>
              <a:t>に暗号化を行う</a:t>
            </a:r>
            <a:endParaRPr lang="en-US" altLang="ja-JP" dirty="0" smtClean="0"/>
          </a:p>
          <a:p>
            <a:pPr lvl="1"/>
            <a:r>
              <a:rPr kumimoji="1" lang="en-US" altLang="ja-JP" dirty="0" smtClean="0"/>
              <a:t>SSH</a:t>
            </a:r>
            <a:r>
              <a:rPr kumimoji="1" lang="ja-JP" altLang="en-US" dirty="0" smtClean="0"/>
              <a:t>クライアントで復号</a:t>
            </a:r>
            <a:endParaRPr kumimoji="1" lang="en-US" altLang="ja-JP" dirty="0" smtClean="0"/>
          </a:p>
        </p:txBody>
      </p:sp>
      <p:sp>
        <p:nvSpPr>
          <p:cNvPr id="50" name="雲 49"/>
          <p:cNvSpPr/>
          <p:nvPr/>
        </p:nvSpPr>
        <p:spPr>
          <a:xfrm>
            <a:off x="2234880" y="4005064"/>
            <a:ext cx="6513584" cy="2852935"/>
          </a:xfrm>
          <a:prstGeom prst="cloud">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52" name="角丸四角形 51"/>
          <p:cNvSpPr/>
          <p:nvPr/>
        </p:nvSpPr>
        <p:spPr>
          <a:xfrm>
            <a:off x="6165330" y="4409374"/>
            <a:ext cx="1944216" cy="1112193"/>
          </a:xfrm>
          <a:prstGeom prst="roundRect">
            <a:avLst/>
          </a:prstGeom>
          <a:ln/>
        </p:spPr>
        <p:style>
          <a:lnRef idx="1">
            <a:schemeClr val="accent2"/>
          </a:lnRef>
          <a:fillRef idx="2">
            <a:schemeClr val="accent2"/>
          </a:fillRef>
          <a:effectRef idx="1">
            <a:schemeClr val="accent2"/>
          </a:effectRef>
          <a:fontRef idx="minor">
            <a:schemeClr val="dk1"/>
          </a:fontRef>
        </p:style>
        <p:txBody>
          <a:bodyPr rtlCol="0" anchor="t"/>
          <a:lstStyle/>
          <a:p>
            <a:pPr algn="ctr"/>
            <a:r>
              <a:rPr kumimoji="1" lang="ja-JP" altLang="en-US" dirty="0" smtClean="0"/>
              <a:t>ユーザ</a:t>
            </a:r>
            <a:r>
              <a:rPr kumimoji="1" lang="en-US" altLang="ja-JP" dirty="0" smtClean="0"/>
              <a:t>VM</a:t>
            </a:r>
            <a:endParaRPr kumimoji="1" lang="ja-JP" altLang="en-US" dirty="0"/>
          </a:p>
        </p:txBody>
      </p:sp>
      <p:sp>
        <p:nvSpPr>
          <p:cNvPr id="26" name="正方形/長方形 25"/>
          <p:cNvSpPr/>
          <p:nvPr/>
        </p:nvSpPr>
        <p:spPr>
          <a:xfrm>
            <a:off x="2771800" y="4422608"/>
            <a:ext cx="2304256" cy="1257939"/>
          </a:xfrm>
          <a:prstGeom prst="rect">
            <a:avLst/>
          </a:prstGeom>
          <a:solidFill>
            <a:schemeClr val="accent3">
              <a:lumMod val="20000"/>
              <a:lumOff val="80000"/>
            </a:schemeClr>
          </a:solidFill>
        </p:spPr>
        <p:style>
          <a:lnRef idx="2">
            <a:schemeClr val="accent3"/>
          </a:lnRef>
          <a:fillRef idx="1">
            <a:schemeClr val="lt1"/>
          </a:fillRef>
          <a:effectRef idx="0">
            <a:schemeClr val="accent3"/>
          </a:effectRef>
          <a:fontRef idx="minor">
            <a:schemeClr val="dk1"/>
          </a:fontRef>
        </p:style>
        <p:txBody>
          <a:bodyPr rtlCol="0" anchor="t"/>
          <a:lstStyle/>
          <a:p>
            <a:pPr algn="ctr"/>
            <a:r>
              <a:rPr kumimoji="1" lang="ja-JP" altLang="en-US" dirty="0" smtClean="0"/>
              <a:t>管理</a:t>
            </a:r>
            <a:r>
              <a:rPr kumimoji="1" lang="en-US" altLang="ja-JP" dirty="0" smtClean="0"/>
              <a:t>VM</a:t>
            </a:r>
            <a:endParaRPr kumimoji="1" lang="ja-JP" altLang="en-US" dirty="0"/>
          </a:p>
        </p:txBody>
      </p:sp>
      <p:sp>
        <p:nvSpPr>
          <p:cNvPr id="53" name="正方形/長方形 52"/>
          <p:cNvSpPr/>
          <p:nvPr/>
        </p:nvSpPr>
        <p:spPr>
          <a:xfrm>
            <a:off x="2771800" y="5803504"/>
            <a:ext cx="4637885" cy="754070"/>
          </a:xfrm>
          <a:prstGeom prst="rect">
            <a:avLst/>
          </a:prstGeom>
          <a:solidFill>
            <a:schemeClr val="accent1">
              <a:lumMod val="40000"/>
              <a:lumOff val="60000"/>
            </a:schemeClr>
          </a:solidFill>
        </p:spPr>
        <p:style>
          <a:lnRef idx="2">
            <a:schemeClr val="accent1"/>
          </a:lnRef>
          <a:fillRef idx="1">
            <a:schemeClr val="lt1"/>
          </a:fillRef>
          <a:effectRef idx="0">
            <a:schemeClr val="accent1"/>
          </a:effectRef>
          <a:fontRef idx="minor">
            <a:schemeClr val="dk1"/>
          </a:fontRef>
        </p:style>
        <p:txBody>
          <a:bodyPr rtlCol="0" anchor="b" anchorCtr="0"/>
          <a:lstStyle/>
          <a:p>
            <a:pPr algn="ctr"/>
            <a:endParaRPr kumimoji="1" lang="ja-JP" altLang="en-US" dirty="0"/>
          </a:p>
        </p:txBody>
      </p:sp>
      <p:sp>
        <p:nvSpPr>
          <p:cNvPr id="54" name="正方形/長方形 53"/>
          <p:cNvSpPr/>
          <p:nvPr/>
        </p:nvSpPr>
        <p:spPr>
          <a:xfrm>
            <a:off x="2841334" y="4825045"/>
            <a:ext cx="1054198" cy="677641"/>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dirty="0" smtClean="0">
                <a:latin typeface="ＭＳ Ｐゴシック" pitchFamily="50" charset="-128"/>
                <a:ea typeface="ＭＳ Ｐゴシック" pitchFamily="50" charset="-128"/>
              </a:rPr>
              <a:t>SSH</a:t>
            </a:r>
          </a:p>
          <a:p>
            <a:pPr algn="ctr"/>
            <a:r>
              <a:rPr kumimoji="1" lang="ja-JP" altLang="en-US" dirty="0" smtClean="0">
                <a:latin typeface="ＭＳ Ｐゴシック" pitchFamily="50" charset="-128"/>
                <a:ea typeface="ＭＳ Ｐゴシック" pitchFamily="50" charset="-128"/>
              </a:rPr>
              <a:t>サーバ</a:t>
            </a:r>
            <a:endParaRPr kumimoji="1" lang="ja-JP" altLang="en-US" dirty="0">
              <a:latin typeface="ＭＳ Ｐゴシック" pitchFamily="50" charset="-128"/>
              <a:ea typeface="ＭＳ Ｐゴシック" pitchFamily="50" charset="-128"/>
            </a:endParaRPr>
          </a:p>
        </p:txBody>
      </p:sp>
      <p:sp>
        <p:nvSpPr>
          <p:cNvPr id="55" name="テキスト ボックス 54"/>
          <p:cNvSpPr txBox="1"/>
          <p:nvPr/>
        </p:nvSpPr>
        <p:spPr>
          <a:xfrm>
            <a:off x="2936385" y="6177579"/>
            <a:ext cx="864096" cy="369332"/>
          </a:xfrm>
          <a:prstGeom prst="rect">
            <a:avLst/>
          </a:prstGeom>
          <a:noFill/>
        </p:spPr>
        <p:txBody>
          <a:bodyPr wrap="square" rtlCol="0">
            <a:spAutoFit/>
          </a:bodyPr>
          <a:lstStyle/>
          <a:p>
            <a:r>
              <a:rPr kumimoji="1" lang="en-US" altLang="ja-JP" dirty="0" smtClean="0">
                <a:latin typeface="ＭＳ Ｐゴシック" pitchFamily="50" charset="-128"/>
                <a:ea typeface="ＭＳ Ｐゴシック" pitchFamily="50" charset="-128"/>
              </a:rPr>
              <a:t>VMM</a:t>
            </a:r>
            <a:endParaRPr kumimoji="1" lang="ja-JP" altLang="en-US" dirty="0">
              <a:latin typeface="ＭＳ Ｐゴシック" pitchFamily="50" charset="-128"/>
              <a:ea typeface="ＭＳ Ｐゴシック" pitchFamily="50" charset="-128"/>
            </a:endParaRPr>
          </a:p>
        </p:txBody>
      </p:sp>
      <p:sp>
        <p:nvSpPr>
          <p:cNvPr id="56" name="円/楕円 55"/>
          <p:cNvSpPr/>
          <p:nvPr/>
        </p:nvSpPr>
        <p:spPr>
          <a:xfrm>
            <a:off x="4634043" y="5935625"/>
            <a:ext cx="1512168" cy="504056"/>
          </a:xfrm>
          <a:prstGeom prst="ellipse">
            <a:avLst/>
          </a:prstGeom>
          <a:solidFill>
            <a:srgbClr val="FF99CC"/>
          </a:solidFill>
          <a:ln>
            <a:solidFill>
              <a:srgbClr val="FF6699"/>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dirty="0" smtClean="0">
                <a:latin typeface="ＭＳ Ｐゴシック" pitchFamily="50" charset="-128"/>
                <a:ea typeface="ＭＳ Ｐゴシック" pitchFamily="50" charset="-128"/>
              </a:rPr>
              <a:t>暗号化</a:t>
            </a:r>
            <a:endParaRPr kumimoji="1" lang="ja-JP" altLang="en-US" dirty="0">
              <a:latin typeface="ＭＳ Ｐゴシック" pitchFamily="50" charset="-128"/>
              <a:ea typeface="ＭＳ Ｐゴシック" pitchFamily="50" charset="-128"/>
            </a:endParaRPr>
          </a:p>
        </p:txBody>
      </p:sp>
      <p:cxnSp>
        <p:nvCxnSpPr>
          <p:cNvPr id="58" name="図形 37"/>
          <p:cNvCxnSpPr>
            <a:stCxn id="56" idx="6"/>
            <a:endCxn id="62" idx="2"/>
          </p:cNvCxnSpPr>
          <p:nvPr/>
        </p:nvCxnSpPr>
        <p:spPr>
          <a:xfrm flipV="1">
            <a:off x="6146211" y="5393374"/>
            <a:ext cx="662499" cy="794279"/>
          </a:xfrm>
          <a:prstGeom prst="bentConnector2">
            <a:avLst/>
          </a:prstGeom>
          <a:ln>
            <a:headEnd type="triangle" w="med" len="med"/>
            <a:tailEnd type="none" w="med" len="med"/>
          </a:ln>
        </p:spPr>
        <p:style>
          <a:lnRef idx="3">
            <a:schemeClr val="accent3"/>
          </a:lnRef>
          <a:fillRef idx="0">
            <a:schemeClr val="accent3"/>
          </a:fillRef>
          <a:effectRef idx="2">
            <a:schemeClr val="accent3"/>
          </a:effectRef>
          <a:fontRef idx="minor">
            <a:schemeClr val="tx1"/>
          </a:fontRef>
        </p:style>
      </p:cxnSp>
      <p:sp>
        <p:nvSpPr>
          <p:cNvPr id="59" name="テキスト ボックス 58"/>
          <p:cNvSpPr txBox="1"/>
          <p:nvPr/>
        </p:nvSpPr>
        <p:spPr>
          <a:xfrm>
            <a:off x="7152595" y="4961326"/>
            <a:ext cx="1008112" cy="523220"/>
          </a:xfrm>
          <a:prstGeom prst="rect">
            <a:avLst/>
          </a:prstGeom>
          <a:noFill/>
        </p:spPr>
        <p:txBody>
          <a:bodyPr wrap="square" rtlCol="0">
            <a:spAutoFit/>
          </a:bodyPr>
          <a:lstStyle/>
          <a:p>
            <a:pPr algn="ctr"/>
            <a:r>
              <a:rPr kumimoji="1" lang="ja-JP" altLang="en-US" sz="1400" dirty="0" smtClean="0">
                <a:latin typeface="ＭＳ Ｐゴシック" pitchFamily="50" charset="-128"/>
                <a:ea typeface="ＭＳ Ｐゴシック" pitchFamily="50" charset="-128"/>
              </a:rPr>
              <a:t>コンソールバッファ</a:t>
            </a:r>
            <a:endParaRPr kumimoji="1" lang="ja-JP" altLang="en-US" sz="1400" dirty="0">
              <a:latin typeface="ＭＳ Ｐゴシック" pitchFamily="50" charset="-128"/>
              <a:ea typeface="ＭＳ Ｐゴシック" pitchFamily="50" charset="-128"/>
            </a:endParaRPr>
          </a:p>
        </p:txBody>
      </p:sp>
      <p:sp>
        <p:nvSpPr>
          <p:cNvPr id="60" name="テキスト ボックス 59"/>
          <p:cNvSpPr txBox="1"/>
          <p:nvPr/>
        </p:nvSpPr>
        <p:spPr>
          <a:xfrm>
            <a:off x="6808710" y="5838895"/>
            <a:ext cx="1107996" cy="369332"/>
          </a:xfrm>
          <a:prstGeom prst="rect">
            <a:avLst/>
          </a:prstGeom>
          <a:noFill/>
        </p:spPr>
        <p:txBody>
          <a:bodyPr wrap="none" rtlCol="0">
            <a:spAutoFit/>
          </a:bodyPr>
          <a:lstStyle/>
          <a:p>
            <a:r>
              <a:rPr lang="ja-JP" altLang="en-US" dirty="0">
                <a:latin typeface="ＭＳ Ｐゴシック" pitchFamily="50" charset="-128"/>
                <a:ea typeface="ＭＳ Ｐゴシック" pitchFamily="50" charset="-128"/>
              </a:rPr>
              <a:t>読み込み</a:t>
            </a:r>
            <a:endParaRPr kumimoji="1" lang="ja-JP" altLang="en-US" dirty="0">
              <a:latin typeface="ＭＳ Ｐゴシック" pitchFamily="50" charset="-128"/>
              <a:ea typeface="ＭＳ Ｐゴシック" pitchFamily="50" charset="-128"/>
            </a:endParaRPr>
          </a:p>
        </p:txBody>
      </p:sp>
      <p:sp>
        <p:nvSpPr>
          <p:cNvPr id="61" name="テキスト ボックス 60"/>
          <p:cNvSpPr txBox="1"/>
          <p:nvPr/>
        </p:nvSpPr>
        <p:spPr>
          <a:xfrm>
            <a:off x="5208134" y="4324454"/>
            <a:ext cx="938077" cy="369332"/>
          </a:xfrm>
          <a:prstGeom prst="rect">
            <a:avLst/>
          </a:prstGeom>
          <a:noFill/>
        </p:spPr>
        <p:txBody>
          <a:bodyPr wrap="none" rtlCol="0">
            <a:spAutoFit/>
          </a:bodyPr>
          <a:lstStyle/>
          <a:p>
            <a:r>
              <a:rPr kumimoji="1" lang="ja-JP" altLang="en-US" dirty="0" smtClean="0">
                <a:latin typeface="ＭＳ Ｐゴシック" pitchFamily="50" charset="-128"/>
                <a:ea typeface="ＭＳ Ｐゴシック" pitchFamily="50" charset="-128"/>
              </a:rPr>
              <a:t>クラウド</a:t>
            </a:r>
            <a:endParaRPr kumimoji="1" lang="ja-JP" altLang="en-US" dirty="0">
              <a:latin typeface="ＭＳ Ｐゴシック" pitchFamily="50" charset="-128"/>
              <a:ea typeface="ＭＳ Ｐゴシック" pitchFamily="50" charset="-128"/>
            </a:endParaRPr>
          </a:p>
        </p:txBody>
      </p:sp>
      <p:sp>
        <p:nvSpPr>
          <p:cNvPr id="62" name="正方形/長方形 61"/>
          <p:cNvSpPr/>
          <p:nvPr/>
        </p:nvSpPr>
        <p:spPr>
          <a:xfrm>
            <a:off x="6432515" y="5222936"/>
            <a:ext cx="752389" cy="170438"/>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63" name="正方形/長方形 62"/>
          <p:cNvSpPr/>
          <p:nvPr/>
        </p:nvSpPr>
        <p:spPr>
          <a:xfrm>
            <a:off x="6432515" y="5052498"/>
            <a:ext cx="752389" cy="170438"/>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64" name="角丸四角形 63"/>
          <p:cNvSpPr/>
          <p:nvPr/>
        </p:nvSpPr>
        <p:spPr>
          <a:xfrm>
            <a:off x="471554" y="4758564"/>
            <a:ext cx="1440160" cy="861739"/>
          </a:xfrm>
          <a:prstGeom prst="roundRect">
            <a:avLst/>
          </a:prstGeom>
          <a:solidFill>
            <a:schemeClr val="accent4">
              <a:lumMod val="60000"/>
              <a:lumOff val="40000"/>
            </a:schemeClr>
          </a:solidFill>
        </p:spPr>
        <p:style>
          <a:lnRef idx="2">
            <a:schemeClr val="accent4"/>
          </a:lnRef>
          <a:fillRef idx="1">
            <a:schemeClr val="lt1"/>
          </a:fillRef>
          <a:effectRef idx="0">
            <a:schemeClr val="accent4"/>
          </a:effectRef>
          <a:fontRef idx="minor">
            <a:schemeClr val="dk1"/>
          </a:fontRef>
        </p:style>
        <p:txBody>
          <a:bodyPr rtlCol="0" anchor="ctr"/>
          <a:lstStyle/>
          <a:p>
            <a:pPr algn="ctr"/>
            <a:r>
              <a:rPr kumimoji="1" lang="en-US" altLang="ja-JP" dirty="0" smtClean="0"/>
              <a:t>SSH</a:t>
            </a:r>
          </a:p>
          <a:p>
            <a:pPr algn="ctr"/>
            <a:r>
              <a:rPr kumimoji="1" lang="ja-JP" altLang="en-US" dirty="0" smtClean="0"/>
              <a:t>クライアント</a:t>
            </a:r>
            <a:endParaRPr kumimoji="1" lang="ja-JP" altLang="en-US" dirty="0"/>
          </a:p>
        </p:txBody>
      </p:sp>
      <p:sp>
        <p:nvSpPr>
          <p:cNvPr id="66" name="テキスト ボックス 65"/>
          <p:cNvSpPr txBox="1"/>
          <p:nvPr/>
        </p:nvSpPr>
        <p:spPr>
          <a:xfrm>
            <a:off x="1911714" y="4607349"/>
            <a:ext cx="646331" cy="369332"/>
          </a:xfrm>
          <a:prstGeom prst="rect">
            <a:avLst/>
          </a:prstGeom>
          <a:noFill/>
        </p:spPr>
        <p:txBody>
          <a:bodyPr wrap="none" rtlCol="0">
            <a:spAutoFit/>
          </a:bodyPr>
          <a:lstStyle/>
          <a:p>
            <a:r>
              <a:rPr lang="ja-JP" altLang="en-US" dirty="0"/>
              <a:t>出力</a:t>
            </a:r>
            <a:endParaRPr kumimoji="1" lang="ja-JP" altLang="en-US" dirty="0"/>
          </a:p>
        </p:txBody>
      </p:sp>
      <p:sp>
        <p:nvSpPr>
          <p:cNvPr id="27" name="角丸四角形 26"/>
          <p:cNvSpPr/>
          <p:nvPr/>
        </p:nvSpPr>
        <p:spPr>
          <a:xfrm>
            <a:off x="183003" y="5448962"/>
            <a:ext cx="1368152" cy="576064"/>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ctr"/>
            <a:r>
              <a:rPr lang="en-US" altLang="ja-JP" dirty="0" err="1" smtClean="0">
                <a:latin typeface="ＭＳ Ｐゴシック" pitchFamily="50" charset="-128"/>
                <a:ea typeface="ＭＳ Ｐゴシック" pitchFamily="50" charset="-128"/>
              </a:rPr>
              <a:t>SCCrypt</a:t>
            </a:r>
            <a:r>
              <a:rPr lang="ja-JP" altLang="en-US" dirty="0" smtClean="0">
                <a:latin typeface="ＭＳ Ｐゴシック" pitchFamily="50" charset="-128"/>
                <a:ea typeface="ＭＳ Ｐゴシック" pitchFamily="50" charset="-128"/>
              </a:rPr>
              <a:t>用復号</a:t>
            </a:r>
            <a:endParaRPr kumimoji="1" lang="ja-JP" altLang="en-US" dirty="0">
              <a:latin typeface="ＭＳ Ｐゴシック" pitchFamily="50" charset="-128"/>
              <a:ea typeface="ＭＳ Ｐゴシック" pitchFamily="50" charset="-128"/>
            </a:endParaRPr>
          </a:p>
        </p:txBody>
      </p:sp>
      <p:pic>
        <p:nvPicPr>
          <p:cNvPr id="31" name="図 30"/>
          <p:cNvPicPr>
            <a:picLocks noChangeAspect="1"/>
          </p:cNvPicPr>
          <p:nvPr/>
        </p:nvPicPr>
        <p:blipFill>
          <a:blip r:embed="rId3">
            <a:duotone>
              <a:prstClr val="black"/>
              <a:srgbClr val="D9C3A5">
                <a:tint val="50000"/>
                <a:satMod val="180000"/>
              </a:srgbClr>
            </a:duotone>
          </a:blip>
          <a:stretch>
            <a:fillRect/>
          </a:stretch>
        </p:blipFill>
        <p:spPr>
          <a:xfrm rot="5400000">
            <a:off x="4178727" y="4974893"/>
            <a:ext cx="871991" cy="377943"/>
          </a:xfrm>
          <a:prstGeom prst="rect">
            <a:avLst/>
          </a:prstGeom>
        </p:spPr>
      </p:pic>
      <p:sp>
        <p:nvSpPr>
          <p:cNvPr id="32" name="正方形/長方形 31"/>
          <p:cNvSpPr/>
          <p:nvPr/>
        </p:nvSpPr>
        <p:spPr>
          <a:xfrm>
            <a:off x="6432515" y="4876107"/>
            <a:ext cx="752389" cy="170438"/>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cxnSp>
        <p:nvCxnSpPr>
          <p:cNvPr id="9" name="カギ線コネクタ 8"/>
          <p:cNvCxnSpPr>
            <a:stCxn id="63" idx="1"/>
            <a:endCxn id="31" idx="0"/>
          </p:cNvCxnSpPr>
          <p:nvPr/>
        </p:nvCxnSpPr>
        <p:spPr>
          <a:xfrm rot="10800000" flipV="1">
            <a:off x="4803695" y="5137717"/>
            <a:ext cx="1628821" cy="26148"/>
          </a:xfrm>
          <a:prstGeom prst="bentConnector3">
            <a:avLst/>
          </a:prstGeom>
          <a:ln w="38100">
            <a:prstDash val="sysDash"/>
            <a:headEnd type="none" w="med" len="med"/>
            <a:tailEnd type="triangle" w="med" len="med"/>
          </a:ln>
        </p:spPr>
        <p:style>
          <a:lnRef idx="2">
            <a:schemeClr val="accent3"/>
          </a:lnRef>
          <a:fillRef idx="0">
            <a:schemeClr val="accent3"/>
          </a:fillRef>
          <a:effectRef idx="1">
            <a:schemeClr val="accent3"/>
          </a:effectRef>
          <a:fontRef idx="minor">
            <a:schemeClr val="tx1"/>
          </a:fontRef>
        </p:style>
      </p:cxnSp>
      <p:cxnSp>
        <p:nvCxnSpPr>
          <p:cNvPr id="11" name="カギ線コネクタ 10"/>
          <p:cNvCxnSpPr>
            <a:stCxn id="56" idx="0"/>
            <a:endCxn id="31" idx="0"/>
          </p:cNvCxnSpPr>
          <p:nvPr/>
        </p:nvCxnSpPr>
        <p:spPr>
          <a:xfrm rot="16200000" flipV="1">
            <a:off x="4711031" y="5256528"/>
            <a:ext cx="771760" cy="586433"/>
          </a:xfrm>
          <a:prstGeom prst="bentConnector2">
            <a:avLst/>
          </a:prstGeom>
          <a:ln w="57150">
            <a:headEnd type="none" w="med" len="med"/>
            <a:tailEnd type="triangle" w="med" len="med"/>
          </a:ln>
        </p:spPr>
        <p:style>
          <a:lnRef idx="2">
            <a:schemeClr val="dk1"/>
          </a:lnRef>
          <a:fillRef idx="0">
            <a:schemeClr val="dk1"/>
          </a:fillRef>
          <a:effectRef idx="1">
            <a:schemeClr val="dk1"/>
          </a:effectRef>
          <a:fontRef idx="minor">
            <a:schemeClr val="tx1"/>
          </a:fontRef>
        </p:style>
      </p:cxnSp>
      <p:cxnSp>
        <p:nvCxnSpPr>
          <p:cNvPr id="13" name="直線矢印コネクタ 12"/>
          <p:cNvCxnSpPr>
            <a:stCxn id="31" idx="2"/>
            <a:endCxn id="54" idx="3"/>
          </p:cNvCxnSpPr>
          <p:nvPr/>
        </p:nvCxnSpPr>
        <p:spPr>
          <a:xfrm flipH="1">
            <a:off x="3895532" y="5163865"/>
            <a:ext cx="530219" cy="1"/>
          </a:xfrm>
          <a:prstGeom prst="straightConnector1">
            <a:avLst/>
          </a:prstGeom>
          <a:ln w="57150">
            <a:headEnd type="none" w="med" len="med"/>
            <a:tailEnd type="triangle" w="med" len="med"/>
          </a:ln>
        </p:spPr>
        <p:style>
          <a:lnRef idx="2">
            <a:schemeClr val="dk1"/>
          </a:lnRef>
          <a:fillRef idx="0">
            <a:schemeClr val="dk1"/>
          </a:fillRef>
          <a:effectRef idx="1">
            <a:schemeClr val="dk1"/>
          </a:effectRef>
          <a:fontRef idx="minor">
            <a:schemeClr val="tx1"/>
          </a:fontRef>
        </p:style>
      </p:cxnSp>
      <p:cxnSp>
        <p:nvCxnSpPr>
          <p:cNvPr id="15" name="直線矢印コネクタ 14"/>
          <p:cNvCxnSpPr>
            <a:stCxn id="54" idx="1"/>
            <a:endCxn id="64" idx="3"/>
          </p:cNvCxnSpPr>
          <p:nvPr/>
        </p:nvCxnSpPr>
        <p:spPr>
          <a:xfrm flipH="1">
            <a:off x="1911714" y="5163866"/>
            <a:ext cx="929620" cy="25568"/>
          </a:xfrm>
          <a:prstGeom prst="straightConnector1">
            <a:avLst/>
          </a:prstGeom>
          <a:ln w="57150">
            <a:headEnd type="none" w="med" len="med"/>
            <a:tailEnd type="triangle" w="med" len="med"/>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35483132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xit" presetSubtype="10" fill="hold" nodeType="clickEffect">
                                  <p:stCondLst>
                                    <p:cond delay="0"/>
                                  </p:stCondLst>
                                  <p:childTnLst>
                                    <p:animEffect transition="out" filter="randombar(horizontal)">
                                      <p:cBhvr>
                                        <p:cTn id="6" dur="500"/>
                                        <p:tgtEl>
                                          <p:spTgt spid="9"/>
                                        </p:tgtEl>
                                      </p:cBhvr>
                                    </p:animEffect>
                                    <p:set>
                                      <p:cBhvr>
                                        <p:cTn id="7" dur="1" fill="hold">
                                          <p:stCondLst>
                                            <p:cond delay="499"/>
                                          </p:stCondLst>
                                        </p:cTn>
                                        <p:tgtEl>
                                          <p:spTgt spid="9"/>
                                        </p:tgtEl>
                                        <p:attrNameLst>
                                          <p:attrName>style.visibility</p:attrName>
                                        </p:attrNameLst>
                                      </p:cBhvr>
                                      <p:to>
                                        <p:strVal val="hidden"/>
                                      </p:to>
                                    </p:set>
                                  </p:childTnLst>
                                </p:cTn>
                              </p:par>
                            </p:childTnLst>
                          </p:cTn>
                        </p:par>
                        <p:par>
                          <p:cTn id="8" fill="hold">
                            <p:stCondLst>
                              <p:cond delay="500"/>
                            </p:stCondLst>
                            <p:childTnLst>
                              <p:par>
                                <p:cTn id="9" presetID="3" presetClass="entr" presetSubtype="10" fill="hold" nodeType="afterEffect">
                                  <p:stCondLst>
                                    <p:cond delay="0"/>
                                  </p:stCondLst>
                                  <p:childTnLst>
                                    <p:set>
                                      <p:cBhvr>
                                        <p:cTn id="10" dur="1" fill="hold">
                                          <p:stCondLst>
                                            <p:cond delay="0"/>
                                          </p:stCondLst>
                                        </p:cTn>
                                        <p:tgtEl>
                                          <p:spTgt spid="58"/>
                                        </p:tgtEl>
                                        <p:attrNameLst>
                                          <p:attrName>style.visibility</p:attrName>
                                        </p:attrNameLst>
                                      </p:cBhvr>
                                      <p:to>
                                        <p:strVal val="visible"/>
                                      </p:to>
                                    </p:set>
                                    <p:animEffect transition="in" filter="blinds(horizontal)">
                                      <p:cBhvr>
                                        <p:cTn id="11" dur="500"/>
                                        <p:tgtEl>
                                          <p:spTgt spid="58"/>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56"/>
                                        </p:tgtEl>
                                        <p:attrNameLst>
                                          <p:attrName>style.visibility</p:attrName>
                                        </p:attrNameLst>
                                      </p:cBhvr>
                                      <p:to>
                                        <p:strVal val="visible"/>
                                      </p:to>
                                    </p:set>
                                    <p:animEffect transition="in" filter="wipe(down)">
                                      <p:cBhvr>
                                        <p:cTn id="15" dur="500"/>
                                        <p:tgtEl>
                                          <p:spTgt spid="56"/>
                                        </p:tgtEl>
                                      </p:cBhvr>
                                    </p:animEffect>
                                  </p:childTnLst>
                                </p:cTn>
                              </p:par>
                            </p:childTnLst>
                          </p:cTn>
                        </p:par>
                        <p:par>
                          <p:cTn id="16" fill="hold">
                            <p:stCondLst>
                              <p:cond delay="1500"/>
                            </p:stCondLst>
                            <p:childTnLst>
                              <p:par>
                                <p:cTn id="17" presetID="3" presetClass="entr" presetSubtype="10" fill="hold" nodeType="after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blinds(horizontal)">
                                      <p:cBhvr>
                                        <p:cTn id="19"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コンソールバッファの特定</a:t>
            </a:r>
            <a:endParaRPr kumimoji="1" lang="ja-JP" altLang="en-US" dirty="0"/>
          </a:p>
        </p:txBody>
      </p:sp>
      <p:sp>
        <p:nvSpPr>
          <p:cNvPr id="3" name="コンテンツ プレースホルダー 2"/>
          <p:cNvSpPr>
            <a:spLocks noGrp="1"/>
          </p:cNvSpPr>
          <p:nvPr>
            <p:ph sz="quarter" idx="1"/>
          </p:nvPr>
        </p:nvSpPr>
        <p:spPr/>
        <p:txBody>
          <a:bodyPr/>
          <a:lstStyle/>
          <a:p>
            <a:r>
              <a:rPr lang="en-US" altLang="ja-JP" dirty="0" smtClean="0"/>
              <a:t>VMM</a:t>
            </a:r>
            <a:r>
              <a:rPr lang="ja-JP" altLang="en-US" dirty="0" smtClean="0"/>
              <a:t>は管理</a:t>
            </a:r>
            <a:r>
              <a:rPr lang="en-US" altLang="ja-JP" dirty="0" smtClean="0"/>
              <a:t>VM</a:t>
            </a:r>
            <a:r>
              <a:rPr lang="ja-JP" altLang="en-US" dirty="0" smtClean="0"/>
              <a:t>とユーザ</a:t>
            </a:r>
            <a:r>
              <a:rPr lang="en-US" altLang="ja-JP" dirty="0" smtClean="0"/>
              <a:t>VM</a:t>
            </a:r>
            <a:r>
              <a:rPr lang="ja-JP" altLang="en-US" dirty="0" smtClean="0"/>
              <a:t>間の通信を監視してコンソールバッファのアドレスを取得</a:t>
            </a:r>
            <a:endParaRPr lang="en-US" altLang="ja-JP" dirty="0" smtClean="0"/>
          </a:p>
          <a:p>
            <a:pPr lvl="1"/>
            <a:r>
              <a:rPr lang="en-US" altLang="ja-JP" dirty="0" smtClean="0"/>
              <a:t>VMM</a:t>
            </a:r>
            <a:r>
              <a:rPr lang="ja-JP" altLang="en-US" dirty="0" smtClean="0"/>
              <a:t>がユーザ</a:t>
            </a:r>
            <a:r>
              <a:rPr lang="en-US" altLang="ja-JP" dirty="0" smtClean="0"/>
              <a:t>VM</a:t>
            </a:r>
            <a:r>
              <a:rPr lang="ja-JP" altLang="en-US" dirty="0" smtClean="0"/>
              <a:t>内のコンソールバッファを特定する必要がある</a:t>
            </a:r>
            <a:endParaRPr lang="en-US" altLang="ja-JP" dirty="0" smtClean="0"/>
          </a:p>
          <a:p>
            <a:pPr lvl="2"/>
            <a:r>
              <a:rPr lang="ja-JP" altLang="en-US" dirty="0"/>
              <a:t>従来</a:t>
            </a:r>
            <a:r>
              <a:rPr lang="ja-JP" altLang="en-US" dirty="0" smtClean="0"/>
              <a:t>の</a:t>
            </a:r>
            <a:r>
              <a:rPr lang="en-US" altLang="ja-JP" dirty="0" smtClean="0"/>
              <a:t>VMM</a:t>
            </a:r>
            <a:r>
              <a:rPr lang="ja-JP" altLang="en-US" dirty="0" smtClean="0"/>
              <a:t>はコンソールバッファを認識していなかった</a:t>
            </a:r>
            <a:endParaRPr lang="en-US" altLang="ja-JP" dirty="0" smtClean="0"/>
          </a:p>
          <a:p>
            <a:pPr lvl="1"/>
            <a:r>
              <a:rPr lang="ja-JP" altLang="en-US" dirty="0" smtClean="0"/>
              <a:t>ユーザ</a:t>
            </a:r>
            <a:r>
              <a:rPr lang="en-US" altLang="ja-JP" dirty="0" smtClean="0"/>
              <a:t>VM</a:t>
            </a:r>
            <a:r>
              <a:rPr lang="ja-JP" altLang="en-US" dirty="0" smtClean="0"/>
              <a:t>起動時に管理</a:t>
            </a:r>
            <a:r>
              <a:rPr lang="en-US" altLang="ja-JP" dirty="0" smtClean="0"/>
              <a:t>VM</a:t>
            </a:r>
            <a:r>
              <a:rPr lang="ja-JP" altLang="en-US" dirty="0" smtClean="0"/>
              <a:t>がアドレスを通知</a:t>
            </a:r>
            <a:endParaRPr lang="en-US" altLang="ja-JP" dirty="0" smtClean="0"/>
          </a:p>
        </p:txBody>
      </p:sp>
      <p:sp>
        <p:nvSpPr>
          <p:cNvPr id="4" name="正方形/長方形 3"/>
          <p:cNvSpPr/>
          <p:nvPr/>
        </p:nvSpPr>
        <p:spPr>
          <a:xfrm>
            <a:off x="4572000" y="4513942"/>
            <a:ext cx="1872208" cy="1224136"/>
          </a:xfrm>
          <a:prstGeom prst="rect">
            <a:avLst/>
          </a:prstGeom>
        </p:spPr>
        <p:style>
          <a:lnRef idx="1">
            <a:schemeClr val="accent2"/>
          </a:lnRef>
          <a:fillRef idx="2">
            <a:schemeClr val="accent2"/>
          </a:fillRef>
          <a:effectRef idx="1">
            <a:schemeClr val="accent2"/>
          </a:effectRef>
          <a:fontRef idx="minor">
            <a:schemeClr val="dk1"/>
          </a:fontRef>
        </p:style>
        <p:txBody>
          <a:bodyPr rtlCol="0" anchor="t"/>
          <a:lstStyle/>
          <a:p>
            <a:pPr algn="ctr"/>
            <a:r>
              <a:rPr kumimoji="1" lang="ja-JP" altLang="en-US" dirty="0" smtClean="0">
                <a:latin typeface="ＭＳ Ｐゴシック" pitchFamily="50" charset="-128"/>
                <a:ea typeface="ＭＳ Ｐゴシック" pitchFamily="50" charset="-128"/>
              </a:rPr>
              <a:t>ユーザ</a:t>
            </a:r>
            <a:r>
              <a:rPr kumimoji="1" lang="en-US" altLang="ja-JP" dirty="0" smtClean="0">
                <a:latin typeface="ＭＳ Ｐゴシック" pitchFamily="50" charset="-128"/>
                <a:ea typeface="ＭＳ Ｐゴシック" pitchFamily="50" charset="-128"/>
              </a:rPr>
              <a:t>VM</a:t>
            </a:r>
            <a:endParaRPr kumimoji="1" lang="ja-JP" altLang="en-US" dirty="0">
              <a:latin typeface="ＭＳ Ｐゴシック" pitchFamily="50" charset="-128"/>
              <a:ea typeface="ＭＳ Ｐゴシック" pitchFamily="50" charset="-128"/>
            </a:endParaRPr>
          </a:p>
        </p:txBody>
      </p:sp>
      <p:sp>
        <p:nvSpPr>
          <p:cNvPr id="5" name="正方形/長方形 4"/>
          <p:cNvSpPr/>
          <p:nvPr/>
        </p:nvSpPr>
        <p:spPr>
          <a:xfrm>
            <a:off x="1763688" y="4513942"/>
            <a:ext cx="1800200" cy="1224136"/>
          </a:xfrm>
          <a:prstGeom prst="rect">
            <a:avLst/>
          </a:prstGeom>
          <a:solidFill>
            <a:schemeClr val="accent3">
              <a:lumMod val="20000"/>
              <a:lumOff val="80000"/>
            </a:schemeClr>
          </a:solidFill>
        </p:spPr>
        <p:style>
          <a:lnRef idx="2">
            <a:schemeClr val="accent3"/>
          </a:lnRef>
          <a:fillRef idx="1">
            <a:schemeClr val="lt1"/>
          </a:fillRef>
          <a:effectRef idx="0">
            <a:schemeClr val="accent3"/>
          </a:effectRef>
          <a:fontRef idx="minor">
            <a:schemeClr val="dk1"/>
          </a:fontRef>
        </p:style>
        <p:txBody>
          <a:bodyPr rtlCol="0" anchor="t"/>
          <a:lstStyle/>
          <a:p>
            <a:pPr algn="ctr"/>
            <a:r>
              <a:rPr kumimoji="1" lang="ja-JP" altLang="en-US" dirty="0" smtClean="0">
                <a:latin typeface="ＭＳ Ｐゴシック" pitchFamily="50" charset="-128"/>
                <a:ea typeface="ＭＳ Ｐゴシック" pitchFamily="50" charset="-128"/>
              </a:rPr>
              <a:t>管理</a:t>
            </a:r>
            <a:r>
              <a:rPr kumimoji="1" lang="en-US" altLang="ja-JP" dirty="0" smtClean="0">
                <a:latin typeface="ＭＳ Ｐゴシック" pitchFamily="50" charset="-128"/>
                <a:ea typeface="ＭＳ Ｐゴシック" pitchFamily="50" charset="-128"/>
              </a:rPr>
              <a:t>VM</a:t>
            </a:r>
            <a:endParaRPr kumimoji="1" lang="ja-JP" altLang="en-US" dirty="0">
              <a:latin typeface="ＭＳ Ｐゴシック" pitchFamily="50" charset="-128"/>
              <a:ea typeface="ＭＳ Ｐゴシック" pitchFamily="50" charset="-128"/>
            </a:endParaRPr>
          </a:p>
        </p:txBody>
      </p:sp>
      <p:sp>
        <p:nvSpPr>
          <p:cNvPr id="6" name="正方形/長方形 5"/>
          <p:cNvSpPr/>
          <p:nvPr/>
        </p:nvSpPr>
        <p:spPr>
          <a:xfrm>
            <a:off x="1763688" y="6098118"/>
            <a:ext cx="4680520" cy="576064"/>
          </a:xfrm>
          <a:prstGeom prst="rect">
            <a:avLst/>
          </a:prstGeom>
          <a:solidFill>
            <a:schemeClr val="accent1">
              <a:lumMod val="40000"/>
              <a:lumOff val="60000"/>
            </a:schemeClr>
          </a:solidFill>
        </p:spPr>
        <p:style>
          <a:lnRef idx="2">
            <a:schemeClr val="accent1"/>
          </a:lnRef>
          <a:fillRef idx="1">
            <a:schemeClr val="lt1"/>
          </a:fillRef>
          <a:effectRef idx="0">
            <a:schemeClr val="accent1"/>
          </a:effectRef>
          <a:fontRef idx="minor">
            <a:schemeClr val="dk1"/>
          </a:fontRef>
        </p:style>
        <p:txBody>
          <a:bodyPr rtlCol="0" anchor="ctr"/>
          <a:lstStyle/>
          <a:p>
            <a:pPr algn="ctr"/>
            <a:r>
              <a:rPr kumimoji="1" lang="en-US" altLang="ja-JP" dirty="0" smtClean="0">
                <a:latin typeface="ＭＳ Ｐゴシック" pitchFamily="50" charset="-128"/>
                <a:ea typeface="ＭＳ Ｐゴシック" pitchFamily="50" charset="-128"/>
              </a:rPr>
              <a:t>VMM</a:t>
            </a:r>
            <a:endParaRPr kumimoji="1" lang="ja-JP" altLang="en-US" dirty="0">
              <a:latin typeface="ＭＳ Ｐゴシック" pitchFamily="50" charset="-128"/>
              <a:ea typeface="ＭＳ Ｐゴシック" pitchFamily="50" charset="-128"/>
            </a:endParaRPr>
          </a:p>
        </p:txBody>
      </p:sp>
      <p:sp>
        <p:nvSpPr>
          <p:cNvPr id="7" name="テキスト ボックス 6"/>
          <p:cNvSpPr txBox="1"/>
          <p:nvPr/>
        </p:nvSpPr>
        <p:spPr>
          <a:xfrm>
            <a:off x="5508104" y="5162014"/>
            <a:ext cx="1008112" cy="523220"/>
          </a:xfrm>
          <a:prstGeom prst="rect">
            <a:avLst/>
          </a:prstGeom>
          <a:noFill/>
        </p:spPr>
        <p:txBody>
          <a:bodyPr wrap="square" rtlCol="0">
            <a:spAutoFit/>
          </a:bodyPr>
          <a:lstStyle/>
          <a:p>
            <a:pPr algn="ctr"/>
            <a:r>
              <a:rPr kumimoji="1" lang="ja-JP" altLang="en-US" sz="1400" dirty="0" smtClean="0">
                <a:latin typeface="ＭＳ Ｐゴシック" pitchFamily="50" charset="-128"/>
                <a:ea typeface="ＭＳ Ｐゴシック" pitchFamily="50" charset="-128"/>
              </a:rPr>
              <a:t>コンソールバッファ</a:t>
            </a:r>
            <a:endParaRPr kumimoji="1" lang="ja-JP" altLang="en-US" sz="1400" dirty="0">
              <a:latin typeface="ＭＳ Ｐゴシック" pitchFamily="50" charset="-128"/>
              <a:ea typeface="ＭＳ Ｐゴシック" pitchFamily="50" charset="-128"/>
            </a:endParaRPr>
          </a:p>
        </p:txBody>
      </p:sp>
      <p:sp>
        <p:nvSpPr>
          <p:cNvPr id="8" name="テキスト ボックス 7"/>
          <p:cNvSpPr txBox="1"/>
          <p:nvPr/>
        </p:nvSpPr>
        <p:spPr>
          <a:xfrm>
            <a:off x="3707904" y="4513942"/>
            <a:ext cx="646331" cy="369332"/>
          </a:xfrm>
          <a:prstGeom prst="rect">
            <a:avLst/>
          </a:prstGeom>
          <a:noFill/>
        </p:spPr>
        <p:txBody>
          <a:bodyPr wrap="none" rtlCol="0">
            <a:spAutoFit/>
          </a:bodyPr>
          <a:lstStyle/>
          <a:p>
            <a:r>
              <a:rPr kumimoji="1" lang="ja-JP" altLang="en-US" dirty="0" smtClean="0">
                <a:latin typeface="ＭＳ Ｐゴシック" pitchFamily="50" charset="-128"/>
                <a:ea typeface="ＭＳ Ｐゴシック" pitchFamily="50" charset="-128"/>
              </a:rPr>
              <a:t>通知</a:t>
            </a:r>
            <a:endParaRPr kumimoji="1" lang="ja-JP" altLang="en-US" dirty="0">
              <a:latin typeface="ＭＳ Ｐゴシック" pitchFamily="50" charset="-128"/>
              <a:ea typeface="ＭＳ Ｐゴシック" pitchFamily="50" charset="-128"/>
            </a:endParaRPr>
          </a:p>
        </p:txBody>
      </p:sp>
      <p:sp>
        <p:nvSpPr>
          <p:cNvPr id="9" name="テキスト ボックス 8"/>
          <p:cNvSpPr txBox="1"/>
          <p:nvPr/>
        </p:nvSpPr>
        <p:spPr>
          <a:xfrm>
            <a:off x="4211960" y="5738078"/>
            <a:ext cx="934871" cy="369332"/>
          </a:xfrm>
          <a:prstGeom prst="rect">
            <a:avLst/>
          </a:prstGeom>
          <a:noFill/>
        </p:spPr>
        <p:txBody>
          <a:bodyPr wrap="none" rtlCol="0">
            <a:spAutoFit/>
          </a:bodyPr>
          <a:lstStyle/>
          <a:p>
            <a:r>
              <a:rPr kumimoji="1" lang="ja-JP" altLang="en-US" dirty="0" smtClean="0">
                <a:latin typeface="ＭＳ Ｐゴシック" pitchFamily="50" charset="-128"/>
                <a:ea typeface="ＭＳ Ｐゴシック" pitchFamily="50" charset="-128"/>
              </a:rPr>
              <a:t>チェック</a:t>
            </a:r>
            <a:endParaRPr kumimoji="1" lang="ja-JP" altLang="en-US" dirty="0">
              <a:latin typeface="ＭＳ Ｐゴシック" pitchFamily="50" charset="-128"/>
              <a:ea typeface="ＭＳ Ｐゴシック" pitchFamily="50" charset="-128"/>
            </a:endParaRPr>
          </a:p>
        </p:txBody>
      </p:sp>
      <p:sp>
        <p:nvSpPr>
          <p:cNvPr id="10" name="テキスト ボックス 9"/>
          <p:cNvSpPr txBox="1"/>
          <p:nvPr/>
        </p:nvSpPr>
        <p:spPr>
          <a:xfrm>
            <a:off x="6012160" y="4081894"/>
            <a:ext cx="646331" cy="369332"/>
          </a:xfrm>
          <a:prstGeom prst="rect">
            <a:avLst/>
          </a:prstGeom>
          <a:noFill/>
        </p:spPr>
        <p:txBody>
          <a:bodyPr wrap="none" rtlCol="0">
            <a:spAutoFit/>
          </a:bodyPr>
          <a:lstStyle/>
          <a:p>
            <a:r>
              <a:rPr kumimoji="1" lang="ja-JP" altLang="en-US" dirty="0" smtClean="0">
                <a:latin typeface="ＭＳ Ｐゴシック" pitchFamily="50" charset="-128"/>
                <a:ea typeface="ＭＳ Ｐゴシック" pitchFamily="50" charset="-128"/>
              </a:rPr>
              <a:t>起動</a:t>
            </a:r>
            <a:endParaRPr kumimoji="1" lang="ja-JP" altLang="en-US" dirty="0">
              <a:latin typeface="ＭＳ Ｐゴシック" pitchFamily="50" charset="-128"/>
              <a:ea typeface="ＭＳ Ｐゴシック" pitchFamily="50" charset="-128"/>
            </a:endParaRPr>
          </a:p>
        </p:txBody>
      </p:sp>
      <p:sp>
        <p:nvSpPr>
          <p:cNvPr id="11" name="右矢印 10"/>
          <p:cNvSpPr/>
          <p:nvPr/>
        </p:nvSpPr>
        <p:spPr>
          <a:xfrm>
            <a:off x="3563888" y="4873982"/>
            <a:ext cx="1008112" cy="504056"/>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12" name="上矢印 11"/>
          <p:cNvSpPr/>
          <p:nvPr/>
        </p:nvSpPr>
        <p:spPr>
          <a:xfrm>
            <a:off x="3851920" y="5234022"/>
            <a:ext cx="484632" cy="864096"/>
          </a:xfrm>
          <a:prstGeom prst="up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kumimoji="1" lang="ja-JP" altLang="en-US"/>
          </a:p>
        </p:txBody>
      </p:sp>
      <p:sp>
        <p:nvSpPr>
          <p:cNvPr id="13" name="正方形/長方形 12"/>
          <p:cNvSpPr/>
          <p:nvPr/>
        </p:nvSpPr>
        <p:spPr>
          <a:xfrm>
            <a:off x="4760571" y="5451823"/>
            <a:ext cx="752389" cy="170438"/>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14" name="正方形/長方形 13"/>
          <p:cNvSpPr/>
          <p:nvPr/>
        </p:nvSpPr>
        <p:spPr>
          <a:xfrm>
            <a:off x="4760571" y="5281385"/>
            <a:ext cx="752389" cy="170438"/>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15" name="正方形/長方形 14"/>
          <p:cNvSpPr/>
          <p:nvPr/>
        </p:nvSpPr>
        <p:spPr>
          <a:xfrm>
            <a:off x="4760570" y="5118752"/>
            <a:ext cx="752389" cy="170438"/>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16" name="正方形/長方形 15"/>
          <p:cNvSpPr/>
          <p:nvPr/>
        </p:nvSpPr>
        <p:spPr>
          <a:xfrm>
            <a:off x="1979712" y="4883274"/>
            <a:ext cx="1440160" cy="782796"/>
          </a:xfrm>
          <a:prstGeom prst="rect">
            <a:avLst/>
          </a:prstGeom>
          <a:solidFill>
            <a:schemeClr val="bg2">
              <a:lumMod val="90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smtClean="0"/>
              <a:t>コンソールバッファの</a:t>
            </a:r>
            <a:endParaRPr kumimoji="1" lang="en-US" altLang="ja-JP" dirty="0" smtClean="0"/>
          </a:p>
          <a:p>
            <a:pPr algn="ctr"/>
            <a:r>
              <a:rPr kumimoji="1" lang="ja-JP" altLang="en-US" dirty="0" smtClean="0"/>
              <a:t>アドレス</a:t>
            </a:r>
            <a:endParaRPr kumimoji="1" lang="ja-JP" altLang="en-US" dirty="0"/>
          </a:p>
        </p:txBody>
      </p:sp>
    </p:spTree>
    <p:extLst>
      <p:ext uri="{BB962C8B-B14F-4D97-AF65-F5344CB8AC3E}">
        <p14:creationId xmlns:p14="http://schemas.microsoft.com/office/powerpoint/2010/main" val="12626944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5"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vertical)">
                                      <p:cBhvr>
                                        <p:cTn id="7" dur="500"/>
                                        <p:tgtEl>
                                          <p:spTgt spid="4"/>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blinds(horizontal)">
                                      <p:cBhvr>
                                        <p:cTn id="10" dur="500"/>
                                        <p:tgtEl>
                                          <p:spTgt spid="10"/>
                                        </p:tgtEl>
                                      </p:cBhvr>
                                    </p:animEffect>
                                  </p:childTnLst>
                                </p:cTn>
                              </p:par>
                            </p:childTnLst>
                          </p:cTn>
                        </p:par>
                        <p:par>
                          <p:cTn id="11" fill="hold">
                            <p:stCondLst>
                              <p:cond delay="500"/>
                            </p:stCondLst>
                            <p:childTnLst>
                              <p:par>
                                <p:cTn id="12" presetID="5" presetClass="entr" presetSubtype="10" fill="hold" grpId="0" nodeType="afterEffect">
                                  <p:stCondLst>
                                    <p:cond delay="0"/>
                                  </p:stCondLst>
                                  <p:childTnLst>
                                    <p:set>
                                      <p:cBhvr>
                                        <p:cTn id="13" dur="1" fill="hold">
                                          <p:stCondLst>
                                            <p:cond delay="0"/>
                                          </p:stCondLst>
                                        </p:cTn>
                                        <p:tgtEl>
                                          <p:spTgt spid="13"/>
                                        </p:tgtEl>
                                        <p:attrNameLst>
                                          <p:attrName>style.visibility</p:attrName>
                                        </p:attrNameLst>
                                      </p:cBhvr>
                                      <p:to>
                                        <p:strVal val="visible"/>
                                      </p:to>
                                    </p:set>
                                    <p:animEffect transition="in" filter="checkerboard(across)">
                                      <p:cBhvr>
                                        <p:cTn id="14" dur="250"/>
                                        <p:tgtEl>
                                          <p:spTgt spid="13"/>
                                        </p:tgtEl>
                                      </p:cBhvr>
                                    </p:animEffect>
                                  </p:childTnLst>
                                </p:cTn>
                              </p:par>
                              <p:par>
                                <p:cTn id="15" presetID="5" presetClass="entr" presetSubtype="10" fill="hold" grpId="0" nodeType="with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checkerboard(across)">
                                      <p:cBhvr>
                                        <p:cTn id="17" dur="250"/>
                                        <p:tgtEl>
                                          <p:spTgt spid="14"/>
                                        </p:tgtEl>
                                      </p:cBhvr>
                                    </p:animEffect>
                                  </p:childTnLst>
                                </p:cTn>
                              </p:par>
                              <p:par>
                                <p:cTn id="18" presetID="5" presetClass="entr" presetSubtype="10" fill="hold" grpId="0" nodeType="withEffect">
                                  <p:stCondLst>
                                    <p:cond delay="0"/>
                                  </p:stCondLst>
                                  <p:childTnLst>
                                    <p:set>
                                      <p:cBhvr>
                                        <p:cTn id="19" dur="1" fill="hold">
                                          <p:stCondLst>
                                            <p:cond delay="0"/>
                                          </p:stCondLst>
                                        </p:cTn>
                                        <p:tgtEl>
                                          <p:spTgt spid="15"/>
                                        </p:tgtEl>
                                        <p:attrNameLst>
                                          <p:attrName>style.visibility</p:attrName>
                                        </p:attrNameLst>
                                      </p:cBhvr>
                                      <p:to>
                                        <p:strVal val="visible"/>
                                      </p:to>
                                    </p:set>
                                    <p:animEffect transition="in" filter="checkerboard(across)">
                                      <p:cBhvr>
                                        <p:cTn id="20" dur="250"/>
                                        <p:tgtEl>
                                          <p:spTgt spid="15"/>
                                        </p:tgtEl>
                                      </p:cBhvr>
                                    </p:animEffect>
                                  </p:childTnLst>
                                </p:cTn>
                              </p:par>
                              <p:par>
                                <p:cTn id="21" presetID="5" presetClass="entr" presetSubtype="10" fill="hold" grpId="0" nodeType="with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checkerboard(across)">
                                      <p:cBhvr>
                                        <p:cTn id="23" dur="500"/>
                                        <p:tgtEl>
                                          <p:spTgt spid="7"/>
                                        </p:tgtEl>
                                      </p:cBhvr>
                                    </p:animEffect>
                                  </p:childTnLst>
                                </p:cTn>
                              </p:par>
                            </p:childTnLst>
                          </p:cTn>
                        </p:par>
                        <p:par>
                          <p:cTn id="24" fill="hold">
                            <p:stCondLst>
                              <p:cond delay="1000"/>
                            </p:stCondLst>
                            <p:childTnLst>
                              <p:par>
                                <p:cTn id="25" presetID="5" presetClass="entr" presetSubtype="10" fill="hold" grpId="0" nodeType="after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checkerboard(across)">
                                      <p:cBhvr>
                                        <p:cTn id="27" dur="500"/>
                                        <p:tgtEl>
                                          <p:spTgt spid="11"/>
                                        </p:tgtEl>
                                      </p:cBhvr>
                                    </p:animEffect>
                                  </p:childTnLst>
                                </p:cTn>
                              </p:par>
                              <p:par>
                                <p:cTn id="28" presetID="18" presetClass="entr" presetSubtype="12" fill="hold" grpId="0" nodeType="with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strips(downLeft)">
                                      <p:cBhvr>
                                        <p:cTn id="30" dur="500"/>
                                        <p:tgtEl>
                                          <p:spTgt spid="8"/>
                                        </p:tgtEl>
                                      </p:cBhvr>
                                    </p:animEffect>
                                  </p:childTnLst>
                                </p:cTn>
                              </p:par>
                            </p:childTnLst>
                          </p:cTn>
                        </p:par>
                        <p:par>
                          <p:cTn id="31" fill="hold">
                            <p:stCondLst>
                              <p:cond delay="1500"/>
                            </p:stCondLst>
                            <p:childTnLst>
                              <p:par>
                                <p:cTn id="32" presetID="18" presetClass="entr" presetSubtype="3" fill="hold" grpId="0" nodeType="afterEffect">
                                  <p:stCondLst>
                                    <p:cond delay="0"/>
                                  </p:stCondLst>
                                  <p:childTnLst>
                                    <p:set>
                                      <p:cBhvr>
                                        <p:cTn id="33" dur="1" fill="hold">
                                          <p:stCondLst>
                                            <p:cond delay="0"/>
                                          </p:stCondLst>
                                        </p:cTn>
                                        <p:tgtEl>
                                          <p:spTgt spid="12"/>
                                        </p:tgtEl>
                                        <p:attrNameLst>
                                          <p:attrName>style.visibility</p:attrName>
                                        </p:attrNameLst>
                                      </p:cBhvr>
                                      <p:to>
                                        <p:strVal val="visible"/>
                                      </p:to>
                                    </p:set>
                                    <p:animEffect transition="in" filter="strips(upRight)">
                                      <p:cBhvr>
                                        <p:cTn id="34" dur="500"/>
                                        <p:tgtEl>
                                          <p:spTgt spid="12"/>
                                        </p:tgtEl>
                                      </p:cBhvr>
                                    </p:animEffect>
                                  </p:childTnLst>
                                </p:cTn>
                              </p:par>
                              <p:par>
                                <p:cTn id="35" presetID="18" presetClass="entr" presetSubtype="12" fill="hold" grpId="0" nodeType="with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strips(downLeft)">
                                      <p:cBhvr>
                                        <p:cTn id="37" dur="500"/>
                                        <p:tgtEl>
                                          <p:spTgt spid="9"/>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16"/>
                                        </p:tgtEl>
                                        <p:attrNameLst>
                                          <p:attrName>style.visibility</p:attrName>
                                        </p:attrNameLst>
                                      </p:cBhvr>
                                      <p:to>
                                        <p:strVal val="visible"/>
                                      </p:to>
                                    </p:set>
                                    <p:anim calcmode="lin" valueType="num">
                                      <p:cBhvr>
                                        <p:cTn id="42" dur="500" fill="hold"/>
                                        <p:tgtEl>
                                          <p:spTgt spid="16"/>
                                        </p:tgtEl>
                                        <p:attrNameLst>
                                          <p:attrName>ppt_w</p:attrName>
                                        </p:attrNameLst>
                                      </p:cBhvr>
                                      <p:tavLst>
                                        <p:tav tm="0">
                                          <p:val>
                                            <p:fltVal val="0"/>
                                          </p:val>
                                        </p:tav>
                                        <p:tav tm="100000">
                                          <p:val>
                                            <p:strVal val="#ppt_w"/>
                                          </p:val>
                                        </p:tav>
                                      </p:tavLst>
                                    </p:anim>
                                    <p:anim calcmode="lin" valueType="num">
                                      <p:cBhvr>
                                        <p:cTn id="43" dur="500" fill="hold"/>
                                        <p:tgtEl>
                                          <p:spTgt spid="16"/>
                                        </p:tgtEl>
                                        <p:attrNameLst>
                                          <p:attrName>ppt_h</p:attrName>
                                        </p:attrNameLst>
                                      </p:cBhvr>
                                      <p:tavLst>
                                        <p:tav tm="0">
                                          <p:val>
                                            <p:fltVal val="0"/>
                                          </p:val>
                                        </p:tav>
                                        <p:tav tm="100000">
                                          <p:val>
                                            <p:strVal val="#ppt_h"/>
                                          </p:val>
                                        </p:tav>
                                      </p:tavLst>
                                    </p:anim>
                                    <p:animEffect transition="in" filter="fade">
                                      <p:cBhvr>
                                        <p:cTn id="44" dur="500"/>
                                        <p:tgtEl>
                                          <p:spTgt spid="16"/>
                                        </p:tgtEl>
                                      </p:cBhvr>
                                    </p:animEffect>
                                  </p:childTnLst>
                                </p:cTn>
                              </p:par>
                            </p:childTnLst>
                          </p:cTn>
                        </p:par>
                        <p:par>
                          <p:cTn id="45" fill="hold">
                            <p:stCondLst>
                              <p:cond delay="500"/>
                            </p:stCondLst>
                            <p:childTnLst>
                              <p:par>
                                <p:cTn id="46" presetID="63" presetClass="path" presetSubtype="0" accel="50000" decel="50000" fill="hold" grpId="1" nodeType="afterEffect">
                                  <p:stCondLst>
                                    <p:cond delay="0"/>
                                  </p:stCondLst>
                                  <p:childTnLst>
                                    <p:animMotion origin="layout" path="M 1.11111E-6 -2.21092E-6 L 0.27569 -0.00601 " pathEditMode="relative" rAng="0" ptsTypes="AA">
                                      <p:cBhvr>
                                        <p:cTn id="47" dur="2000" fill="hold"/>
                                        <p:tgtEl>
                                          <p:spTgt spid="16"/>
                                        </p:tgtEl>
                                        <p:attrNameLst>
                                          <p:attrName>ppt_x</p:attrName>
                                          <p:attrName>ppt_y</p:attrName>
                                        </p:attrNameLst>
                                      </p:cBhvr>
                                      <p:rCtr x="13785" y="-301"/>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p:bldP spid="8" grpId="0"/>
      <p:bldP spid="9" grpId="0"/>
      <p:bldP spid="10" grpId="0"/>
      <p:bldP spid="11" grpId="0" animBg="1"/>
      <p:bldP spid="12" grpId="0" animBg="1"/>
      <p:bldP spid="13" grpId="0" animBg="1"/>
      <p:bldP spid="14" grpId="0" animBg="1"/>
      <p:bldP spid="15" grpId="0" animBg="1"/>
      <p:bldP spid="16" grpId="0" animBg="1"/>
      <p:bldP spid="16" grpId="1"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仮想シリアルコンソールの鍵管理</a:t>
            </a:r>
            <a:endParaRPr kumimoji="1" lang="ja-JP" altLang="en-US" dirty="0"/>
          </a:p>
        </p:txBody>
      </p:sp>
      <p:sp>
        <p:nvSpPr>
          <p:cNvPr id="3" name="コンテンツ プレースホルダー 2"/>
          <p:cNvSpPr>
            <a:spLocks noGrp="1"/>
          </p:cNvSpPr>
          <p:nvPr>
            <p:ph sz="quarter" idx="1"/>
          </p:nvPr>
        </p:nvSpPr>
        <p:spPr/>
        <p:txBody>
          <a:bodyPr/>
          <a:lstStyle/>
          <a:p>
            <a:r>
              <a:rPr lang="en-US" altLang="ja-JP" dirty="0" smtClean="0"/>
              <a:t>VM</a:t>
            </a:r>
            <a:r>
              <a:rPr lang="ja-JP" altLang="en-US" dirty="0" smtClean="0"/>
              <a:t>の所有者のみが仮想シリアルコンソール接続のセッション鍵を</a:t>
            </a:r>
            <a:r>
              <a:rPr lang="en-US" altLang="ja-JP" dirty="0" smtClean="0"/>
              <a:t>VMM</a:t>
            </a:r>
            <a:r>
              <a:rPr lang="ja-JP" altLang="en-US" dirty="0" smtClean="0"/>
              <a:t>に登録できる必要</a:t>
            </a:r>
            <a:endParaRPr lang="en-US" altLang="ja-JP" dirty="0" smtClean="0"/>
          </a:p>
          <a:p>
            <a:pPr lvl="1"/>
            <a:r>
              <a:rPr lang="ja-JP" altLang="en-US" dirty="0" smtClean="0"/>
              <a:t>クラウド管理者が登録できると暗号化の意味なし</a:t>
            </a:r>
            <a:endParaRPr lang="en-US" altLang="ja-JP" dirty="0" smtClean="0"/>
          </a:p>
          <a:p>
            <a:pPr lvl="1"/>
            <a:r>
              <a:rPr lang="ja-JP" altLang="en-US" dirty="0" smtClean="0"/>
              <a:t>単純な鍵交換では不十分</a:t>
            </a:r>
            <a:endParaRPr lang="en-US" altLang="ja-JP" dirty="0" smtClean="0"/>
          </a:p>
        </p:txBody>
      </p:sp>
      <p:pic>
        <p:nvPicPr>
          <p:cNvPr id="33" name="Picture 2" descr="C:\Program Files (x86)\Microsoft Office\MEDIA\CAGCAT10\j0285750.wmf"/>
          <p:cNvPicPr>
            <a:picLocks noChangeAspect="1" noChangeArrowheads="1"/>
          </p:cNvPicPr>
          <p:nvPr/>
        </p:nvPicPr>
        <p:blipFill>
          <a:blip r:embed="rId3" cstate="print"/>
          <a:srcRect/>
          <a:stretch>
            <a:fillRect/>
          </a:stretch>
        </p:blipFill>
        <p:spPr bwMode="auto">
          <a:xfrm>
            <a:off x="487984" y="4288607"/>
            <a:ext cx="1805147" cy="1109328"/>
          </a:xfrm>
          <a:prstGeom prst="rect">
            <a:avLst/>
          </a:prstGeom>
          <a:noFill/>
        </p:spPr>
      </p:pic>
      <p:sp>
        <p:nvSpPr>
          <p:cNvPr id="34" name="雲 33"/>
          <p:cNvSpPr/>
          <p:nvPr/>
        </p:nvSpPr>
        <p:spPr>
          <a:xfrm>
            <a:off x="2737004" y="3559720"/>
            <a:ext cx="5651419" cy="3109640"/>
          </a:xfrm>
          <a:prstGeom prst="cloud">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35" name="正方形/長方形 34"/>
          <p:cNvSpPr/>
          <p:nvPr/>
        </p:nvSpPr>
        <p:spPr>
          <a:xfrm>
            <a:off x="3485271" y="4203547"/>
            <a:ext cx="1878817" cy="1225817"/>
          </a:xfrm>
          <a:prstGeom prst="rect">
            <a:avLst/>
          </a:prstGeom>
          <a:solidFill>
            <a:schemeClr val="accent3">
              <a:lumMod val="20000"/>
              <a:lumOff val="80000"/>
            </a:schemeClr>
          </a:solidFill>
        </p:spPr>
        <p:style>
          <a:lnRef idx="2">
            <a:schemeClr val="accent3"/>
          </a:lnRef>
          <a:fillRef idx="1">
            <a:schemeClr val="lt1"/>
          </a:fillRef>
          <a:effectRef idx="0">
            <a:schemeClr val="accent3"/>
          </a:effectRef>
          <a:fontRef idx="minor">
            <a:schemeClr val="dk1"/>
          </a:fontRef>
        </p:style>
        <p:txBody>
          <a:bodyPr rtlCol="0" anchor="t"/>
          <a:lstStyle/>
          <a:p>
            <a:pPr algn="ctr"/>
            <a:r>
              <a:rPr kumimoji="1" lang="ja-JP" altLang="en-US" dirty="0" smtClean="0"/>
              <a:t>管理</a:t>
            </a:r>
            <a:r>
              <a:rPr kumimoji="1" lang="en-US" altLang="ja-JP" dirty="0" smtClean="0"/>
              <a:t>VM</a:t>
            </a:r>
            <a:endParaRPr kumimoji="1" lang="ja-JP" altLang="en-US" dirty="0"/>
          </a:p>
        </p:txBody>
      </p:sp>
      <p:sp>
        <p:nvSpPr>
          <p:cNvPr id="36" name="テキスト ボックス 35"/>
          <p:cNvSpPr txBox="1"/>
          <p:nvPr/>
        </p:nvSpPr>
        <p:spPr>
          <a:xfrm>
            <a:off x="963196" y="5469510"/>
            <a:ext cx="854721" cy="369332"/>
          </a:xfrm>
          <a:prstGeom prst="rect">
            <a:avLst/>
          </a:prstGeom>
          <a:noFill/>
        </p:spPr>
        <p:txBody>
          <a:bodyPr wrap="none" rtlCol="0">
            <a:spAutoFit/>
          </a:bodyPr>
          <a:lstStyle/>
          <a:p>
            <a:r>
              <a:rPr kumimoji="1" lang="ja-JP" altLang="en-US" dirty="0" smtClean="0">
                <a:latin typeface="ＭＳ Ｐゴシック" pitchFamily="50" charset="-128"/>
                <a:ea typeface="ＭＳ Ｐゴシック" pitchFamily="50" charset="-128"/>
              </a:rPr>
              <a:t>ユーザ</a:t>
            </a:r>
            <a:endParaRPr kumimoji="1" lang="ja-JP" altLang="en-US" dirty="0">
              <a:latin typeface="ＭＳ Ｐゴシック" pitchFamily="50" charset="-128"/>
              <a:ea typeface="ＭＳ Ｐゴシック" pitchFamily="50" charset="-128"/>
            </a:endParaRPr>
          </a:p>
        </p:txBody>
      </p:sp>
      <p:sp>
        <p:nvSpPr>
          <p:cNvPr id="37" name="正方形/長方形 36"/>
          <p:cNvSpPr/>
          <p:nvPr/>
        </p:nvSpPr>
        <p:spPr>
          <a:xfrm>
            <a:off x="3534914" y="5649187"/>
            <a:ext cx="4167255" cy="610118"/>
          </a:xfrm>
          <a:prstGeom prst="rect">
            <a:avLst/>
          </a:prstGeom>
          <a:solidFill>
            <a:schemeClr val="accent1">
              <a:lumMod val="40000"/>
              <a:lumOff val="60000"/>
            </a:schemeClr>
          </a:solidFill>
        </p:spPr>
        <p:style>
          <a:lnRef idx="2">
            <a:schemeClr val="accent1"/>
          </a:lnRef>
          <a:fillRef idx="1">
            <a:schemeClr val="lt1"/>
          </a:fillRef>
          <a:effectRef idx="0">
            <a:schemeClr val="accent1"/>
          </a:effectRef>
          <a:fontRef idx="minor">
            <a:schemeClr val="dk1"/>
          </a:fontRef>
        </p:style>
        <p:txBody>
          <a:bodyPr rtlCol="0" anchor="b" anchorCtr="0"/>
          <a:lstStyle/>
          <a:p>
            <a:pPr algn="ctr"/>
            <a:endParaRPr kumimoji="1" lang="ja-JP" altLang="en-US" dirty="0"/>
          </a:p>
        </p:txBody>
      </p:sp>
      <p:sp>
        <p:nvSpPr>
          <p:cNvPr id="38" name="角丸四角形 37"/>
          <p:cNvSpPr/>
          <p:nvPr/>
        </p:nvSpPr>
        <p:spPr>
          <a:xfrm>
            <a:off x="6645007" y="4078279"/>
            <a:ext cx="1296144" cy="861588"/>
          </a:xfrm>
          <a:prstGeom prst="round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dirty="0" smtClean="0"/>
              <a:t>ユーザ</a:t>
            </a:r>
            <a:r>
              <a:rPr kumimoji="1" lang="en-US" altLang="ja-JP" dirty="0" smtClean="0"/>
              <a:t>VM</a:t>
            </a:r>
            <a:endParaRPr kumimoji="1" lang="ja-JP" altLang="en-US" dirty="0"/>
          </a:p>
        </p:txBody>
      </p:sp>
      <p:sp>
        <p:nvSpPr>
          <p:cNvPr id="39" name="テキスト ボックス 38"/>
          <p:cNvSpPr txBox="1"/>
          <p:nvPr/>
        </p:nvSpPr>
        <p:spPr>
          <a:xfrm>
            <a:off x="5438506" y="3834216"/>
            <a:ext cx="938077" cy="369332"/>
          </a:xfrm>
          <a:prstGeom prst="rect">
            <a:avLst/>
          </a:prstGeom>
          <a:noFill/>
        </p:spPr>
        <p:txBody>
          <a:bodyPr wrap="none" rtlCol="0">
            <a:spAutoFit/>
          </a:bodyPr>
          <a:lstStyle/>
          <a:p>
            <a:r>
              <a:rPr kumimoji="1" lang="ja-JP" altLang="en-US" dirty="0" smtClean="0">
                <a:latin typeface="ＭＳ Ｐゴシック" pitchFamily="50" charset="-128"/>
                <a:ea typeface="ＭＳ Ｐゴシック" pitchFamily="50" charset="-128"/>
              </a:rPr>
              <a:t>クラウド</a:t>
            </a:r>
            <a:endParaRPr kumimoji="1" lang="ja-JP" altLang="en-US" dirty="0">
              <a:latin typeface="ＭＳ Ｐゴシック" pitchFamily="50" charset="-128"/>
              <a:ea typeface="ＭＳ Ｐゴシック" pitchFamily="50" charset="-128"/>
            </a:endParaRPr>
          </a:p>
        </p:txBody>
      </p:sp>
      <p:sp>
        <p:nvSpPr>
          <p:cNvPr id="40" name="テキスト ボックス 39"/>
          <p:cNvSpPr txBox="1"/>
          <p:nvPr/>
        </p:nvSpPr>
        <p:spPr>
          <a:xfrm>
            <a:off x="3559046" y="5889973"/>
            <a:ext cx="724921" cy="369332"/>
          </a:xfrm>
          <a:prstGeom prst="rect">
            <a:avLst/>
          </a:prstGeom>
          <a:noFill/>
        </p:spPr>
        <p:txBody>
          <a:bodyPr wrap="square" rtlCol="0">
            <a:spAutoFit/>
          </a:bodyPr>
          <a:lstStyle/>
          <a:p>
            <a:r>
              <a:rPr kumimoji="1" lang="en-US" altLang="ja-JP" dirty="0" smtClean="0">
                <a:latin typeface="ＭＳ Ｐゴシック" pitchFamily="50" charset="-128"/>
                <a:ea typeface="ＭＳ Ｐゴシック" pitchFamily="50" charset="-128"/>
              </a:rPr>
              <a:t>VMM</a:t>
            </a:r>
            <a:endParaRPr kumimoji="1" lang="ja-JP" altLang="en-US" dirty="0">
              <a:latin typeface="ＭＳ Ｐゴシック" pitchFamily="50" charset="-128"/>
              <a:ea typeface="ＭＳ Ｐゴシック" pitchFamily="50" charset="-128"/>
            </a:endParaRPr>
          </a:p>
        </p:txBody>
      </p:sp>
      <p:sp>
        <p:nvSpPr>
          <p:cNvPr id="41" name="円/楕円 40"/>
          <p:cNvSpPr/>
          <p:nvPr/>
        </p:nvSpPr>
        <p:spPr>
          <a:xfrm>
            <a:off x="4910311" y="5717043"/>
            <a:ext cx="1973961" cy="505323"/>
          </a:xfrm>
          <a:prstGeom prst="ellipse">
            <a:avLst/>
          </a:prstGeom>
          <a:solidFill>
            <a:srgbClr val="FF99CC"/>
          </a:solidFill>
          <a:ln>
            <a:solidFill>
              <a:srgbClr val="FF6699"/>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600" dirty="0" smtClean="0">
                <a:latin typeface="ＭＳ Ｐゴシック" pitchFamily="50" charset="-128"/>
                <a:ea typeface="ＭＳ Ｐゴシック" pitchFamily="50" charset="-128"/>
              </a:rPr>
              <a:t>復号</a:t>
            </a:r>
            <a:r>
              <a:rPr kumimoji="1" lang="en-US" altLang="ja-JP" sz="1600" dirty="0" smtClean="0">
                <a:latin typeface="ＭＳ Ｐゴシック" pitchFamily="50" charset="-128"/>
                <a:ea typeface="ＭＳ Ｐゴシック" pitchFamily="50" charset="-128"/>
              </a:rPr>
              <a:t>/</a:t>
            </a:r>
            <a:r>
              <a:rPr kumimoji="1" lang="ja-JP" altLang="en-US" sz="1600" dirty="0" smtClean="0">
                <a:latin typeface="ＭＳ Ｐゴシック" pitchFamily="50" charset="-128"/>
                <a:ea typeface="ＭＳ Ｐゴシック" pitchFamily="50" charset="-128"/>
              </a:rPr>
              <a:t>暗号化</a:t>
            </a:r>
            <a:endParaRPr kumimoji="1" lang="ja-JP" altLang="en-US" sz="1600" dirty="0">
              <a:latin typeface="ＭＳ Ｐゴシック" pitchFamily="50" charset="-128"/>
              <a:ea typeface="ＭＳ Ｐゴシック" pitchFamily="50" charset="-128"/>
            </a:endParaRPr>
          </a:p>
        </p:txBody>
      </p:sp>
      <p:sp>
        <p:nvSpPr>
          <p:cNvPr id="42" name="テキスト ボックス 41"/>
          <p:cNvSpPr txBox="1"/>
          <p:nvPr/>
        </p:nvSpPr>
        <p:spPr>
          <a:xfrm>
            <a:off x="5364089" y="5133339"/>
            <a:ext cx="1471832" cy="646331"/>
          </a:xfrm>
          <a:prstGeom prst="rect">
            <a:avLst/>
          </a:prstGeom>
          <a:noFill/>
        </p:spPr>
        <p:txBody>
          <a:bodyPr wrap="square" rtlCol="0">
            <a:spAutoFit/>
          </a:bodyPr>
          <a:lstStyle/>
          <a:p>
            <a:pPr algn="ctr"/>
            <a:r>
              <a:rPr kumimoji="1" lang="ja-JP" altLang="en-US" dirty="0" smtClean="0">
                <a:solidFill>
                  <a:sysClr val="windowText" lastClr="000000"/>
                </a:solidFill>
              </a:rPr>
              <a:t>仮想シリアル</a:t>
            </a:r>
            <a:endParaRPr kumimoji="1" lang="en-US" altLang="ja-JP" dirty="0" smtClean="0">
              <a:solidFill>
                <a:sysClr val="windowText" lastClr="000000"/>
              </a:solidFill>
            </a:endParaRPr>
          </a:p>
          <a:p>
            <a:pPr algn="ctr"/>
            <a:r>
              <a:rPr lang="ja-JP" altLang="en-US" dirty="0" smtClean="0">
                <a:solidFill>
                  <a:sysClr val="windowText" lastClr="000000"/>
                </a:solidFill>
              </a:rPr>
              <a:t>コンソール</a:t>
            </a:r>
            <a:endParaRPr kumimoji="1" lang="ja-JP" altLang="en-US" dirty="0">
              <a:solidFill>
                <a:sysClr val="windowText" lastClr="000000"/>
              </a:solidFill>
            </a:endParaRPr>
          </a:p>
        </p:txBody>
      </p:sp>
      <p:pic>
        <p:nvPicPr>
          <p:cNvPr id="43" name="図 42"/>
          <p:cNvPicPr>
            <a:picLocks noChangeAspect="1"/>
          </p:cNvPicPr>
          <p:nvPr/>
        </p:nvPicPr>
        <p:blipFill>
          <a:blip r:embed="rId4">
            <a:duotone>
              <a:prstClr val="black"/>
              <a:srgbClr val="D9C3A5">
                <a:tint val="50000"/>
                <a:satMod val="180000"/>
              </a:srgbClr>
            </a:duotone>
          </a:blip>
          <a:stretch>
            <a:fillRect/>
          </a:stretch>
        </p:blipFill>
        <p:spPr>
          <a:xfrm>
            <a:off x="3534914" y="4716817"/>
            <a:ext cx="1710918" cy="578092"/>
          </a:xfrm>
          <a:prstGeom prst="rect">
            <a:avLst/>
          </a:prstGeom>
        </p:spPr>
      </p:pic>
      <p:sp>
        <p:nvSpPr>
          <p:cNvPr id="44" name="左右矢印 43"/>
          <p:cNvSpPr/>
          <p:nvPr/>
        </p:nvSpPr>
        <p:spPr>
          <a:xfrm>
            <a:off x="2293130" y="4816454"/>
            <a:ext cx="1241783" cy="368121"/>
          </a:xfrm>
          <a:prstGeom prst="lef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45" name="二方向矢印 44"/>
          <p:cNvSpPr/>
          <p:nvPr/>
        </p:nvSpPr>
        <p:spPr>
          <a:xfrm rot="5400000">
            <a:off x="4216188" y="5380519"/>
            <a:ext cx="761899" cy="626341"/>
          </a:xfrm>
          <a:prstGeom prst="leftUp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46" name="二方向矢印 45"/>
          <p:cNvSpPr/>
          <p:nvPr/>
        </p:nvSpPr>
        <p:spPr>
          <a:xfrm>
            <a:off x="6884272" y="5005863"/>
            <a:ext cx="616694" cy="1068776"/>
          </a:xfrm>
          <a:prstGeom prst="leftUp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47" name="フリーフォーム 46"/>
          <p:cNvSpPr/>
          <p:nvPr/>
        </p:nvSpPr>
        <p:spPr>
          <a:xfrm>
            <a:off x="3421264" y="4649174"/>
            <a:ext cx="4079702" cy="1743739"/>
          </a:xfrm>
          <a:custGeom>
            <a:avLst/>
            <a:gdLst>
              <a:gd name="connsiteX0" fmla="*/ 127591 w 4167963"/>
              <a:gd name="connsiteY0" fmla="*/ 0 h 1743739"/>
              <a:gd name="connsiteX1" fmla="*/ 2062716 w 4167963"/>
              <a:gd name="connsiteY1" fmla="*/ 0 h 1743739"/>
              <a:gd name="connsiteX2" fmla="*/ 2062716 w 4167963"/>
              <a:gd name="connsiteY2" fmla="*/ 510363 h 1743739"/>
              <a:gd name="connsiteX3" fmla="*/ 4167963 w 4167963"/>
              <a:gd name="connsiteY3" fmla="*/ 531628 h 1743739"/>
              <a:gd name="connsiteX4" fmla="*/ 4167963 w 4167963"/>
              <a:gd name="connsiteY4" fmla="*/ 1743739 h 1743739"/>
              <a:gd name="connsiteX5" fmla="*/ 10632 w 4167963"/>
              <a:gd name="connsiteY5" fmla="*/ 1743739 h 1743739"/>
              <a:gd name="connsiteX6" fmla="*/ 0 w 4167963"/>
              <a:gd name="connsiteY6" fmla="*/ 0 h 1743739"/>
              <a:gd name="connsiteX7" fmla="*/ 127591 w 4167963"/>
              <a:gd name="connsiteY7" fmla="*/ 0 h 1743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167963" h="1743739">
                <a:moveTo>
                  <a:pt x="127591" y="0"/>
                </a:moveTo>
                <a:lnTo>
                  <a:pt x="2062716" y="0"/>
                </a:lnTo>
                <a:lnTo>
                  <a:pt x="2062716" y="510363"/>
                </a:lnTo>
                <a:lnTo>
                  <a:pt x="4167963" y="531628"/>
                </a:lnTo>
                <a:lnTo>
                  <a:pt x="4167963" y="1743739"/>
                </a:lnTo>
                <a:lnTo>
                  <a:pt x="10632" y="1743739"/>
                </a:lnTo>
                <a:lnTo>
                  <a:pt x="0" y="0"/>
                </a:lnTo>
                <a:lnTo>
                  <a:pt x="127591" y="0"/>
                </a:lnTo>
                <a:close/>
              </a:path>
            </a:pathLst>
          </a:custGeom>
          <a:noFill/>
          <a:ln>
            <a:prstDash val="sysDash"/>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48" name="正方形/長方形 47"/>
          <p:cNvSpPr/>
          <p:nvPr/>
        </p:nvSpPr>
        <p:spPr>
          <a:xfrm>
            <a:off x="5220072" y="6165304"/>
            <a:ext cx="1368152" cy="349213"/>
          </a:xfrm>
          <a:prstGeom prst="rect">
            <a:avLst/>
          </a:prstGeom>
          <a:solidFill>
            <a:srgbClr val="CCFFCC"/>
          </a:solidFill>
          <a:ln>
            <a:solidFill>
              <a:srgbClr val="66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セッション鍵</a:t>
            </a:r>
            <a:endParaRPr kumimoji="1" lang="ja-JP" altLang="en-US" dirty="0">
              <a:solidFill>
                <a:schemeClr val="tx1"/>
              </a:solidFill>
            </a:endParaRPr>
          </a:p>
        </p:txBody>
      </p:sp>
      <p:sp>
        <p:nvSpPr>
          <p:cNvPr id="49" name="正方形/長方形 48"/>
          <p:cNvSpPr/>
          <p:nvPr/>
        </p:nvSpPr>
        <p:spPr>
          <a:xfrm>
            <a:off x="467544" y="3789040"/>
            <a:ext cx="1368152" cy="349213"/>
          </a:xfrm>
          <a:prstGeom prst="rect">
            <a:avLst/>
          </a:prstGeom>
          <a:solidFill>
            <a:srgbClr val="CCFFCC"/>
          </a:solidFill>
          <a:ln>
            <a:solidFill>
              <a:srgbClr val="66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セッション鍵</a:t>
            </a:r>
            <a:endParaRPr kumimoji="1" lang="ja-JP" altLang="en-US" dirty="0">
              <a:solidFill>
                <a:schemeClr val="tx1"/>
              </a:solidFill>
            </a:endParaRPr>
          </a:p>
        </p:txBody>
      </p:sp>
    </p:spTree>
    <p:extLst>
      <p:ext uri="{BB962C8B-B14F-4D97-AF65-F5344CB8AC3E}">
        <p14:creationId xmlns:p14="http://schemas.microsoft.com/office/powerpoint/2010/main" val="38821407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ユーザ</a:t>
            </a:r>
            <a:r>
              <a:rPr kumimoji="1" lang="ja-JP" altLang="en-US" dirty="0" smtClean="0"/>
              <a:t>と</a:t>
            </a:r>
            <a:r>
              <a:rPr kumimoji="1" lang="en-US" altLang="ja-JP" dirty="0" smtClean="0"/>
              <a:t>VM</a:t>
            </a:r>
            <a:r>
              <a:rPr kumimoji="1" lang="ja-JP" altLang="en-US" dirty="0" smtClean="0"/>
              <a:t>の関連付け</a:t>
            </a:r>
            <a:endParaRPr kumimoji="1" lang="ja-JP" altLang="en-US" dirty="0"/>
          </a:p>
        </p:txBody>
      </p:sp>
      <p:sp>
        <p:nvSpPr>
          <p:cNvPr id="3" name="コンテンツ プレースホルダー 2"/>
          <p:cNvSpPr>
            <a:spLocks noGrp="1"/>
          </p:cNvSpPr>
          <p:nvPr>
            <p:ph sz="quarter" idx="1"/>
          </p:nvPr>
        </p:nvSpPr>
        <p:spPr>
          <a:xfrm>
            <a:off x="457199" y="1600200"/>
            <a:ext cx="7893119" cy="4873752"/>
          </a:xfrm>
        </p:spPr>
        <p:txBody>
          <a:bodyPr/>
          <a:lstStyle/>
          <a:p>
            <a:r>
              <a:rPr kumimoji="1" lang="en-US" altLang="ja-JP" dirty="0" smtClean="0"/>
              <a:t>VM</a:t>
            </a:r>
            <a:r>
              <a:rPr kumimoji="1" lang="ja-JP" altLang="en-US" dirty="0" smtClean="0"/>
              <a:t>とその所有者が生成した秘密</a:t>
            </a:r>
            <a:r>
              <a:rPr kumimoji="1" lang="en-US" altLang="ja-JP" dirty="0" smtClean="0"/>
              <a:t>ID</a:t>
            </a:r>
            <a:r>
              <a:rPr kumimoji="1" lang="ja-JP" altLang="en-US" dirty="0" smtClean="0"/>
              <a:t>を関連付け</a:t>
            </a:r>
            <a:endParaRPr kumimoji="1" lang="en-US" altLang="ja-JP" dirty="0" smtClean="0"/>
          </a:p>
          <a:p>
            <a:pPr lvl="1"/>
            <a:r>
              <a:rPr lang="ja-JP" altLang="en-US" dirty="0" smtClean="0"/>
              <a:t>ディスク</a:t>
            </a:r>
            <a:r>
              <a:rPr lang="ja-JP" altLang="en-US" dirty="0"/>
              <a:t>暗号化に</a:t>
            </a:r>
            <a:r>
              <a:rPr lang="ja-JP" altLang="en-US" dirty="0" smtClean="0"/>
              <a:t>より所有者のみが</a:t>
            </a:r>
            <a:r>
              <a:rPr lang="en-US" altLang="ja-JP" dirty="0" smtClean="0"/>
              <a:t>VM</a:t>
            </a:r>
            <a:r>
              <a:rPr lang="ja-JP" altLang="en-US" dirty="0" smtClean="0"/>
              <a:t>を起動可に</a:t>
            </a:r>
            <a:endParaRPr lang="en-US" altLang="ja-JP" dirty="0" smtClean="0"/>
          </a:p>
          <a:p>
            <a:pPr lvl="1"/>
            <a:r>
              <a:rPr lang="ja-JP" altLang="en-US" dirty="0" smtClean="0"/>
              <a:t>｛</a:t>
            </a:r>
            <a:r>
              <a:rPr lang="en-US" altLang="ja-JP" dirty="0" smtClean="0"/>
              <a:t>VM</a:t>
            </a:r>
            <a:r>
              <a:rPr lang="ja-JP" altLang="en-US" dirty="0" smtClean="0"/>
              <a:t>の秘密</a:t>
            </a:r>
            <a:r>
              <a:rPr lang="en-US" altLang="ja-JP" dirty="0" smtClean="0"/>
              <a:t>ID</a:t>
            </a:r>
            <a:r>
              <a:rPr lang="ja-JP" altLang="en-US" dirty="0" err="1" smtClean="0"/>
              <a:t>，</a:t>
            </a:r>
            <a:r>
              <a:rPr lang="ja-JP" altLang="en-US" dirty="0" smtClean="0"/>
              <a:t>ディスク暗号鍵｝を</a:t>
            </a:r>
            <a:r>
              <a:rPr lang="en-US" altLang="ja-JP" dirty="0" smtClean="0"/>
              <a:t>VMM</a:t>
            </a:r>
            <a:r>
              <a:rPr lang="ja-JP" altLang="en-US" dirty="0" smtClean="0"/>
              <a:t>に送信</a:t>
            </a:r>
            <a:endParaRPr lang="en-US" altLang="ja-JP" dirty="0" smtClean="0"/>
          </a:p>
          <a:p>
            <a:pPr lvl="2"/>
            <a:r>
              <a:rPr kumimoji="1" lang="ja-JP" altLang="en-US" dirty="0" smtClean="0"/>
              <a:t>鍵サーバから取得した</a:t>
            </a:r>
            <a:r>
              <a:rPr kumimoji="1" lang="en-US" altLang="ja-JP" dirty="0" smtClean="0"/>
              <a:t>VMM</a:t>
            </a:r>
            <a:r>
              <a:rPr kumimoji="1" lang="ja-JP" altLang="en-US" dirty="0" smtClean="0"/>
              <a:t>の公開鍵で暗号化</a:t>
            </a:r>
            <a:endParaRPr kumimoji="1" lang="en-US" altLang="ja-JP" dirty="0" smtClean="0"/>
          </a:p>
          <a:p>
            <a:pPr lvl="1"/>
            <a:r>
              <a:rPr lang="ja-JP" altLang="en-US" dirty="0" smtClean="0"/>
              <a:t>所有者のみが正常起動した</a:t>
            </a:r>
            <a:r>
              <a:rPr lang="en-US" altLang="ja-JP" dirty="0" smtClean="0"/>
              <a:t>VM</a:t>
            </a:r>
            <a:r>
              <a:rPr lang="ja-JP" altLang="en-US" dirty="0" smtClean="0"/>
              <a:t>に秘密</a:t>
            </a:r>
            <a:r>
              <a:rPr lang="en-US" altLang="ja-JP" dirty="0" smtClean="0"/>
              <a:t>ID</a:t>
            </a:r>
            <a:r>
              <a:rPr lang="ja-JP" altLang="en-US" dirty="0" smtClean="0"/>
              <a:t>を関連付け可</a:t>
            </a:r>
            <a:endParaRPr lang="en-US" altLang="ja-JP" dirty="0" smtClean="0"/>
          </a:p>
        </p:txBody>
      </p:sp>
      <p:sp>
        <p:nvSpPr>
          <p:cNvPr id="4" name="角丸四角形 3"/>
          <p:cNvSpPr/>
          <p:nvPr/>
        </p:nvSpPr>
        <p:spPr>
          <a:xfrm>
            <a:off x="1243717" y="4077071"/>
            <a:ext cx="2448272" cy="1567909"/>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kumimoji="1" lang="ja-JP" altLang="en-US" dirty="0"/>
          </a:p>
        </p:txBody>
      </p:sp>
      <p:sp>
        <p:nvSpPr>
          <p:cNvPr id="6" name="正方形/長方形 5"/>
          <p:cNvSpPr/>
          <p:nvPr/>
        </p:nvSpPr>
        <p:spPr>
          <a:xfrm>
            <a:off x="4628093" y="4285127"/>
            <a:ext cx="1476164" cy="929786"/>
          </a:xfrm>
          <a:prstGeom prst="rect">
            <a:avLst/>
          </a:prstGeom>
          <a:solidFill>
            <a:schemeClr val="accent3">
              <a:lumMod val="20000"/>
              <a:lumOff val="80000"/>
            </a:schemeClr>
          </a:solidFill>
        </p:spPr>
        <p:style>
          <a:lnRef idx="2">
            <a:schemeClr val="accent3"/>
          </a:lnRef>
          <a:fillRef idx="1">
            <a:schemeClr val="lt1"/>
          </a:fillRef>
          <a:effectRef idx="0">
            <a:schemeClr val="accent3"/>
          </a:effectRef>
          <a:fontRef idx="minor">
            <a:schemeClr val="dk1"/>
          </a:fontRef>
        </p:style>
        <p:txBody>
          <a:bodyPr rtlCol="0" anchor="t"/>
          <a:lstStyle/>
          <a:p>
            <a:pPr algn="ctr"/>
            <a:r>
              <a:rPr kumimoji="1" lang="ja-JP" altLang="en-US" dirty="0" smtClean="0"/>
              <a:t>管理</a:t>
            </a:r>
            <a:r>
              <a:rPr kumimoji="1" lang="en-US" altLang="ja-JP" dirty="0" smtClean="0"/>
              <a:t>VM</a:t>
            </a:r>
            <a:endParaRPr kumimoji="1" lang="ja-JP" altLang="en-US" dirty="0"/>
          </a:p>
        </p:txBody>
      </p:sp>
      <p:sp>
        <p:nvSpPr>
          <p:cNvPr id="7" name="角丸四角形 6"/>
          <p:cNvSpPr/>
          <p:nvPr/>
        </p:nvSpPr>
        <p:spPr>
          <a:xfrm>
            <a:off x="6772042" y="4296225"/>
            <a:ext cx="1155340" cy="64175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dirty="0" smtClean="0"/>
              <a:t>ユーザ</a:t>
            </a:r>
            <a:r>
              <a:rPr kumimoji="1" lang="en-US" altLang="ja-JP" dirty="0" smtClean="0"/>
              <a:t>VM</a:t>
            </a:r>
            <a:endParaRPr kumimoji="1" lang="ja-JP" altLang="en-US" dirty="0"/>
          </a:p>
        </p:txBody>
      </p:sp>
      <p:sp>
        <p:nvSpPr>
          <p:cNvPr id="8" name="正方形/長方形 7"/>
          <p:cNvSpPr/>
          <p:nvPr/>
        </p:nvSpPr>
        <p:spPr>
          <a:xfrm>
            <a:off x="4628092" y="5365247"/>
            <a:ext cx="3328283" cy="1256814"/>
          </a:xfrm>
          <a:prstGeom prst="rect">
            <a:avLst/>
          </a:prstGeom>
          <a:solidFill>
            <a:schemeClr val="accent1">
              <a:lumMod val="40000"/>
              <a:lumOff val="60000"/>
            </a:schemeClr>
          </a:solidFill>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dirty="0"/>
          </a:p>
        </p:txBody>
      </p:sp>
      <p:sp>
        <p:nvSpPr>
          <p:cNvPr id="9" name="角丸四角形 8"/>
          <p:cNvSpPr/>
          <p:nvPr/>
        </p:nvSpPr>
        <p:spPr>
          <a:xfrm>
            <a:off x="1356525" y="5787051"/>
            <a:ext cx="1422977" cy="959073"/>
          </a:xfrm>
          <a:prstGeom prst="roundRect">
            <a:avLst/>
          </a:prstGeom>
          <a:solidFill>
            <a:schemeClr val="accent6">
              <a:lumMod val="40000"/>
              <a:lumOff val="6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1518824" y="5795782"/>
            <a:ext cx="1098378" cy="369332"/>
          </a:xfrm>
          <a:prstGeom prst="rect">
            <a:avLst/>
          </a:prstGeom>
          <a:noFill/>
        </p:spPr>
        <p:txBody>
          <a:bodyPr wrap="none" rtlCol="0">
            <a:spAutoFit/>
          </a:bodyPr>
          <a:lstStyle/>
          <a:p>
            <a:r>
              <a:rPr kumimoji="1" lang="ja-JP" altLang="en-US" dirty="0" smtClean="0"/>
              <a:t>鍵サーバ</a:t>
            </a:r>
            <a:endParaRPr kumimoji="1" lang="ja-JP" altLang="en-US" dirty="0"/>
          </a:p>
        </p:txBody>
      </p:sp>
      <p:sp>
        <p:nvSpPr>
          <p:cNvPr id="11" name="正方形/長方形 10"/>
          <p:cNvSpPr/>
          <p:nvPr/>
        </p:nvSpPr>
        <p:spPr>
          <a:xfrm>
            <a:off x="1529626" y="6266588"/>
            <a:ext cx="1008114" cy="350854"/>
          </a:xfrm>
          <a:prstGeom prst="rect">
            <a:avLst/>
          </a:prstGeom>
          <a:solidFill>
            <a:srgbClr val="FFCCFF"/>
          </a:solidFill>
          <a:ln>
            <a:solidFill>
              <a:srgbClr val="CC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ysClr val="windowText" lastClr="000000"/>
                </a:solidFill>
              </a:rPr>
              <a:t>公開鍵</a:t>
            </a:r>
            <a:endParaRPr kumimoji="1" lang="ja-JP" altLang="en-US" dirty="0">
              <a:solidFill>
                <a:sysClr val="windowText" lastClr="000000"/>
              </a:solidFill>
            </a:endParaRPr>
          </a:p>
        </p:txBody>
      </p:sp>
      <p:sp>
        <p:nvSpPr>
          <p:cNvPr id="12" name="正方形/長方形 11"/>
          <p:cNvSpPr/>
          <p:nvPr/>
        </p:nvSpPr>
        <p:spPr>
          <a:xfrm>
            <a:off x="5829672" y="5855476"/>
            <a:ext cx="1006506" cy="360093"/>
          </a:xfrm>
          <a:prstGeom prst="rect">
            <a:avLst/>
          </a:prstGeom>
          <a:solidFill>
            <a:srgbClr val="FFCCFF"/>
          </a:solidFill>
          <a:ln>
            <a:solidFill>
              <a:srgbClr val="CC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ysClr val="windowText" lastClr="000000"/>
                </a:solidFill>
              </a:rPr>
              <a:t>秘密鍵</a:t>
            </a:r>
            <a:endParaRPr kumimoji="1" lang="ja-JP" altLang="en-US" dirty="0">
              <a:solidFill>
                <a:sysClr val="windowText" lastClr="000000"/>
              </a:solidFill>
            </a:endParaRPr>
          </a:p>
        </p:txBody>
      </p:sp>
      <p:sp>
        <p:nvSpPr>
          <p:cNvPr id="13" name="テキスト ボックス 12"/>
          <p:cNvSpPr txBox="1"/>
          <p:nvPr/>
        </p:nvSpPr>
        <p:spPr>
          <a:xfrm>
            <a:off x="1638940" y="4159175"/>
            <a:ext cx="1657826" cy="369332"/>
          </a:xfrm>
          <a:prstGeom prst="rect">
            <a:avLst/>
          </a:prstGeom>
          <a:noFill/>
        </p:spPr>
        <p:txBody>
          <a:bodyPr wrap="none" rtlCol="0">
            <a:spAutoFit/>
          </a:bodyPr>
          <a:lstStyle/>
          <a:p>
            <a:r>
              <a:rPr kumimoji="1" lang="en-US" altLang="ja-JP" dirty="0" smtClean="0"/>
              <a:t>SSH</a:t>
            </a:r>
            <a:r>
              <a:rPr kumimoji="1" lang="ja-JP" altLang="en-US" dirty="0" smtClean="0"/>
              <a:t>クライアント</a:t>
            </a:r>
            <a:endParaRPr kumimoji="1" lang="ja-JP" altLang="en-US" dirty="0"/>
          </a:p>
        </p:txBody>
      </p:sp>
      <p:sp>
        <p:nvSpPr>
          <p:cNvPr id="14" name="正方形/長方形 13"/>
          <p:cNvSpPr/>
          <p:nvPr/>
        </p:nvSpPr>
        <p:spPr>
          <a:xfrm>
            <a:off x="2630124" y="4992756"/>
            <a:ext cx="936106" cy="518427"/>
          </a:xfrm>
          <a:prstGeom prst="rect">
            <a:avLst/>
          </a:prstGeom>
          <a:solidFill>
            <a:srgbClr val="CCFFCC"/>
          </a:solidFill>
          <a:ln>
            <a:solidFill>
              <a:srgbClr val="66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ysClr val="windowText" lastClr="000000"/>
                </a:solidFill>
              </a:rPr>
              <a:t>ディスク</a:t>
            </a:r>
            <a:r>
              <a:rPr lang="ja-JP" altLang="en-US" dirty="0" smtClean="0">
                <a:solidFill>
                  <a:sysClr val="windowText" lastClr="000000"/>
                </a:solidFill>
              </a:rPr>
              <a:t>暗号</a:t>
            </a:r>
            <a:r>
              <a:rPr kumimoji="1" lang="ja-JP" altLang="en-US" dirty="0" smtClean="0">
                <a:solidFill>
                  <a:sysClr val="windowText" lastClr="000000"/>
                </a:solidFill>
              </a:rPr>
              <a:t>鍵</a:t>
            </a:r>
            <a:endParaRPr kumimoji="1" lang="ja-JP" altLang="en-US" dirty="0">
              <a:solidFill>
                <a:sysClr val="windowText" lastClr="000000"/>
              </a:solidFill>
            </a:endParaRPr>
          </a:p>
        </p:txBody>
      </p:sp>
      <p:sp>
        <p:nvSpPr>
          <p:cNvPr id="15" name="右矢印 14"/>
          <p:cNvSpPr/>
          <p:nvPr/>
        </p:nvSpPr>
        <p:spPr>
          <a:xfrm>
            <a:off x="3691989" y="4654459"/>
            <a:ext cx="1026114" cy="443441"/>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16" name="正方形/長方形 15"/>
          <p:cNvSpPr/>
          <p:nvPr/>
        </p:nvSpPr>
        <p:spPr>
          <a:xfrm>
            <a:off x="4718103" y="4654459"/>
            <a:ext cx="1296144" cy="50405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dirty="0" smtClean="0">
                <a:latin typeface="ＭＳ Ｐゴシック" pitchFamily="50" charset="-128"/>
                <a:ea typeface="ＭＳ Ｐゴシック" pitchFamily="50" charset="-128"/>
              </a:rPr>
              <a:t>SSH</a:t>
            </a:r>
            <a:r>
              <a:rPr kumimoji="1" lang="ja-JP" altLang="en-US" dirty="0" smtClean="0">
                <a:latin typeface="ＭＳ Ｐゴシック" pitchFamily="50" charset="-128"/>
                <a:ea typeface="ＭＳ Ｐゴシック" pitchFamily="50" charset="-128"/>
              </a:rPr>
              <a:t>サーバ</a:t>
            </a:r>
            <a:endParaRPr kumimoji="1" lang="ja-JP" altLang="en-US" dirty="0">
              <a:latin typeface="ＭＳ Ｐゴシック" pitchFamily="50" charset="-128"/>
              <a:ea typeface="ＭＳ Ｐゴシック" pitchFamily="50" charset="-128"/>
            </a:endParaRPr>
          </a:p>
        </p:txBody>
      </p:sp>
      <p:sp>
        <p:nvSpPr>
          <p:cNvPr id="17" name="テキスト ボックス 16"/>
          <p:cNvSpPr txBox="1"/>
          <p:nvPr/>
        </p:nvSpPr>
        <p:spPr>
          <a:xfrm>
            <a:off x="3836005" y="4406005"/>
            <a:ext cx="646331" cy="369332"/>
          </a:xfrm>
          <a:prstGeom prst="rect">
            <a:avLst/>
          </a:prstGeom>
          <a:noFill/>
        </p:spPr>
        <p:txBody>
          <a:bodyPr wrap="none" rtlCol="0">
            <a:spAutoFit/>
          </a:bodyPr>
          <a:lstStyle/>
          <a:p>
            <a:r>
              <a:rPr kumimoji="1" lang="ja-JP" altLang="en-US" dirty="0" smtClean="0"/>
              <a:t>接続</a:t>
            </a:r>
            <a:endParaRPr kumimoji="1" lang="ja-JP" altLang="en-US" dirty="0"/>
          </a:p>
        </p:txBody>
      </p:sp>
      <p:sp>
        <p:nvSpPr>
          <p:cNvPr id="18" name="テキスト ボックス 17"/>
          <p:cNvSpPr txBox="1"/>
          <p:nvPr/>
        </p:nvSpPr>
        <p:spPr>
          <a:xfrm>
            <a:off x="6854055" y="6242780"/>
            <a:ext cx="710451" cy="369332"/>
          </a:xfrm>
          <a:prstGeom prst="rect">
            <a:avLst/>
          </a:prstGeom>
          <a:noFill/>
        </p:spPr>
        <p:txBody>
          <a:bodyPr wrap="none" rtlCol="0">
            <a:spAutoFit/>
          </a:bodyPr>
          <a:lstStyle/>
          <a:p>
            <a:r>
              <a:rPr kumimoji="1" lang="en-US" altLang="ja-JP" dirty="0" smtClean="0"/>
              <a:t>VMM</a:t>
            </a:r>
            <a:endParaRPr kumimoji="1" lang="ja-JP" altLang="en-US" dirty="0"/>
          </a:p>
        </p:txBody>
      </p:sp>
      <p:sp>
        <p:nvSpPr>
          <p:cNvPr id="19" name="正方形/長方形 18"/>
          <p:cNvSpPr/>
          <p:nvPr/>
        </p:nvSpPr>
        <p:spPr>
          <a:xfrm>
            <a:off x="2630124" y="4998909"/>
            <a:ext cx="936106" cy="548908"/>
          </a:xfrm>
          <a:prstGeom prst="rect">
            <a:avLst/>
          </a:prstGeom>
          <a:solidFill>
            <a:srgbClr val="006600"/>
          </a:solidFill>
          <a:ln>
            <a:solidFill>
              <a:srgbClr val="66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bg1"/>
                </a:solidFill>
              </a:rPr>
              <a:t>？？</a:t>
            </a:r>
            <a:r>
              <a:rPr lang="ja-JP" altLang="en-US" dirty="0" smtClean="0">
                <a:solidFill>
                  <a:schemeClr val="bg1"/>
                </a:solidFill>
              </a:rPr>
              <a:t>？</a:t>
            </a:r>
            <a:endParaRPr kumimoji="1" lang="ja-JP" altLang="en-US" dirty="0">
              <a:solidFill>
                <a:schemeClr val="bg1"/>
              </a:solidFill>
            </a:endParaRPr>
          </a:p>
        </p:txBody>
      </p:sp>
      <p:sp>
        <p:nvSpPr>
          <p:cNvPr id="20" name="テキスト ボックス 19"/>
          <p:cNvSpPr txBox="1"/>
          <p:nvPr/>
        </p:nvSpPr>
        <p:spPr>
          <a:xfrm>
            <a:off x="2029271" y="5426450"/>
            <a:ext cx="877163" cy="369332"/>
          </a:xfrm>
          <a:prstGeom prst="rect">
            <a:avLst/>
          </a:prstGeom>
          <a:noFill/>
        </p:spPr>
        <p:txBody>
          <a:bodyPr wrap="none" rtlCol="0">
            <a:spAutoFit/>
          </a:bodyPr>
          <a:lstStyle/>
          <a:p>
            <a:r>
              <a:rPr kumimoji="1" lang="ja-JP" altLang="en-US" dirty="0" smtClean="0"/>
              <a:t>暗号化</a:t>
            </a:r>
            <a:endParaRPr kumimoji="1" lang="ja-JP" altLang="en-US" dirty="0"/>
          </a:p>
        </p:txBody>
      </p:sp>
      <p:sp>
        <p:nvSpPr>
          <p:cNvPr id="21" name="正方形/長方形 20"/>
          <p:cNvSpPr/>
          <p:nvPr/>
        </p:nvSpPr>
        <p:spPr>
          <a:xfrm>
            <a:off x="4718103" y="5867139"/>
            <a:ext cx="936106" cy="529204"/>
          </a:xfrm>
          <a:prstGeom prst="rect">
            <a:avLst/>
          </a:prstGeom>
          <a:solidFill>
            <a:srgbClr val="CCFFCC"/>
          </a:solidFill>
          <a:ln>
            <a:solidFill>
              <a:srgbClr val="66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tx1"/>
                </a:solidFill>
              </a:rPr>
              <a:t>ディスク</a:t>
            </a:r>
            <a:r>
              <a:rPr lang="ja-JP" altLang="en-US" dirty="0" smtClean="0">
                <a:solidFill>
                  <a:schemeClr val="tx1"/>
                </a:solidFill>
              </a:rPr>
              <a:t>暗号</a:t>
            </a:r>
            <a:r>
              <a:rPr kumimoji="1" lang="ja-JP" altLang="en-US" dirty="0" smtClean="0">
                <a:solidFill>
                  <a:schemeClr val="tx1"/>
                </a:solidFill>
              </a:rPr>
              <a:t>鍵</a:t>
            </a:r>
            <a:endParaRPr kumimoji="1" lang="ja-JP" altLang="en-US" dirty="0">
              <a:solidFill>
                <a:schemeClr val="tx1"/>
              </a:solidFill>
            </a:endParaRPr>
          </a:p>
        </p:txBody>
      </p:sp>
      <p:sp>
        <p:nvSpPr>
          <p:cNvPr id="22" name="テキスト ボックス 21"/>
          <p:cNvSpPr txBox="1"/>
          <p:nvPr/>
        </p:nvSpPr>
        <p:spPr>
          <a:xfrm>
            <a:off x="5434519" y="6211677"/>
            <a:ext cx="646331" cy="369332"/>
          </a:xfrm>
          <a:prstGeom prst="rect">
            <a:avLst/>
          </a:prstGeom>
          <a:noFill/>
        </p:spPr>
        <p:txBody>
          <a:bodyPr wrap="none" rtlCol="0">
            <a:spAutoFit/>
          </a:bodyPr>
          <a:lstStyle/>
          <a:p>
            <a:r>
              <a:rPr kumimoji="1" lang="ja-JP" altLang="en-US" dirty="0" smtClean="0"/>
              <a:t>復号</a:t>
            </a:r>
            <a:endParaRPr kumimoji="1" lang="ja-JP" altLang="en-US" dirty="0"/>
          </a:p>
        </p:txBody>
      </p:sp>
      <p:sp>
        <p:nvSpPr>
          <p:cNvPr id="23" name="正方形/長方形 22"/>
          <p:cNvSpPr/>
          <p:nvPr/>
        </p:nvSpPr>
        <p:spPr>
          <a:xfrm>
            <a:off x="1529626" y="6261968"/>
            <a:ext cx="1006506" cy="360093"/>
          </a:xfrm>
          <a:prstGeom prst="rect">
            <a:avLst/>
          </a:prstGeom>
          <a:solidFill>
            <a:srgbClr val="FFCCFF"/>
          </a:solidFill>
          <a:ln>
            <a:solidFill>
              <a:srgbClr val="CC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ysClr val="windowText" lastClr="000000"/>
                </a:solidFill>
              </a:rPr>
              <a:t>公開</a:t>
            </a:r>
            <a:r>
              <a:rPr kumimoji="1" lang="ja-JP" altLang="en-US" dirty="0" smtClean="0">
                <a:solidFill>
                  <a:sysClr val="windowText" lastClr="000000"/>
                </a:solidFill>
              </a:rPr>
              <a:t>鍵</a:t>
            </a:r>
            <a:endParaRPr kumimoji="1" lang="ja-JP" altLang="en-US" dirty="0">
              <a:solidFill>
                <a:sysClr val="windowText" lastClr="000000"/>
              </a:solidFill>
            </a:endParaRPr>
          </a:p>
        </p:txBody>
      </p:sp>
      <p:sp>
        <p:nvSpPr>
          <p:cNvPr id="24" name="正方形/長方形 23"/>
          <p:cNvSpPr/>
          <p:nvPr/>
        </p:nvSpPr>
        <p:spPr>
          <a:xfrm>
            <a:off x="2630124" y="4576820"/>
            <a:ext cx="883839" cy="288032"/>
          </a:xfrm>
          <a:prstGeom prst="rect">
            <a:avLst/>
          </a:prstGeom>
          <a:solidFill>
            <a:schemeClr val="accent2">
              <a:lumMod val="20000"/>
              <a:lumOff val="80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ja-JP" altLang="en-US" dirty="0" smtClean="0">
                <a:solidFill>
                  <a:sysClr val="windowText" lastClr="000000"/>
                </a:solidFill>
              </a:rPr>
              <a:t>秘密</a:t>
            </a:r>
            <a:r>
              <a:rPr kumimoji="1" lang="en-US" altLang="ja-JP" dirty="0" smtClean="0">
                <a:solidFill>
                  <a:sysClr val="windowText" lastClr="000000"/>
                </a:solidFill>
              </a:rPr>
              <a:t>ID</a:t>
            </a:r>
            <a:endParaRPr kumimoji="1" lang="ja-JP" altLang="en-US" dirty="0">
              <a:solidFill>
                <a:sysClr val="windowText" lastClr="000000"/>
              </a:solidFill>
            </a:endParaRPr>
          </a:p>
        </p:txBody>
      </p:sp>
      <p:sp>
        <p:nvSpPr>
          <p:cNvPr id="25" name="正方形/長方形 24"/>
          <p:cNvSpPr/>
          <p:nvPr/>
        </p:nvSpPr>
        <p:spPr>
          <a:xfrm>
            <a:off x="2634288" y="4576820"/>
            <a:ext cx="883839" cy="288032"/>
          </a:xfrm>
          <a:prstGeom prst="rect">
            <a:avLst/>
          </a:prstGeom>
          <a:solidFill>
            <a:schemeClr val="accent2"/>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ja-JP" dirty="0">
                <a:solidFill>
                  <a:sysClr val="windowText" lastClr="000000"/>
                </a:solidFill>
              </a:rPr>
              <a:t>???</a:t>
            </a:r>
            <a:endParaRPr kumimoji="1" lang="ja-JP" altLang="en-US" dirty="0">
              <a:solidFill>
                <a:sysClr val="windowText" lastClr="000000"/>
              </a:solidFill>
            </a:endParaRPr>
          </a:p>
        </p:txBody>
      </p:sp>
      <p:sp>
        <p:nvSpPr>
          <p:cNvPr id="26" name="正方形/長方形 25"/>
          <p:cNvSpPr/>
          <p:nvPr/>
        </p:nvSpPr>
        <p:spPr>
          <a:xfrm>
            <a:off x="4744236" y="5500965"/>
            <a:ext cx="883839" cy="288032"/>
          </a:xfrm>
          <a:prstGeom prst="rect">
            <a:avLst/>
          </a:prstGeom>
          <a:solidFill>
            <a:schemeClr val="accent2">
              <a:lumMod val="20000"/>
              <a:lumOff val="80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ja-JP" altLang="en-US" dirty="0" smtClean="0">
                <a:solidFill>
                  <a:sysClr val="windowText" lastClr="000000"/>
                </a:solidFill>
              </a:rPr>
              <a:t>秘密</a:t>
            </a:r>
            <a:r>
              <a:rPr kumimoji="1" lang="en-US" altLang="ja-JP" dirty="0" smtClean="0">
                <a:solidFill>
                  <a:sysClr val="windowText" lastClr="000000"/>
                </a:solidFill>
              </a:rPr>
              <a:t>ID</a:t>
            </a:r>
            <a:endParaRPr kumimoji="1" lang="ja-JP" altLang="en-US" dirty="0">
              <a:solidFill>
                <a:sysClr val="windowText" lastClr="000000"/>
              </a:solidFill>
            </a:endParaRPr>
          </a:p>
        </p:txBody>
      </p:sp>
      <p:cxnSp>
        <p:nvCxnSpPr>
          <p:cNvPr id="29" name="直線矢印コネクタ 28"/>
          <p:cNvCxnSpPr/>
          <p:nvPr/>
        </p:nvCxnSpPr>
        <p:spPr>
          <a:xfrm flipV="1">
            <a:off x="7564506" y="4937979"/>
            <a:ext cx="0" cy="1097543"/>
          </a:xfrm>
          <a:prstGeom prst="straightConnector1">
            <a:avLst/>
          </a:prstGeom>
          <a:ln w="38100">
            <a:headEnd type="none" w="med" len="med"/>
            <a:tailEnd type="triangle" w="med" len="med"/>
          </a:ln>
        </p:spPr>
        <p:style>
          <a:lnRef idx="1">
            <a:schemeClr val="accent2"/>
          </a:lnRef>
          <a:fillRef idx="0">
            <a:schemeClr val="accent2"/>
          </a:fillRef>
          <a:effectRef idx="0">
            <a:schemeClr val="accent2"/>
          </a:effectRef>
          <a:fontRef idx="minor">
            <a:schemeClr val="tx1"/>
          </a:fontRef>
        </p:style>
      </p:cxnSp>
      <p:sp>
        <p:nvSpPr>
          <p:cNvPr id="30" name="テキスト ボックス 29"/>
          <p:cNvSpPr txBox="1"/>
          <p:nvPr/>
        </p:nvSpPr>
        <p:spPr>
          <a:xfrm>
            <a:off x="7874869" y="4864852"/>
            <a:ext cx="950901" cy="646331"/>
          </a:xfrm>
          <a:prstGeom prst="rect">
            <a:avLst/>
          </a:prstGeom>
          <a:noFill/>
        </p:spPr>
        <p:txBody>
          <a:bodyPr wrap="none" rtlCol="0">
            <a:spAutoFit/>
          </a:bodyPr>
          <a:lstStyle/>
          <a:p>
            <a:r>
              <a:rPr kumimoji="1" lang="ja-JP" altLang="en-US" dirty="0" smtClean="0"/>
              <a:t>ディスク</a:t>
            </a:r>
            <a:endParaRPr kumimoji="1" lang="en-US" altLang="ja-JP" dirty="0" smtClean="0"/>
          </a:p>
          <a:p>
            <a:r>
              <a:rPr lang="ja-JP" altLang="en-US" dirty="0"/>
              <a:t>復号</a:t>
            </a:r>
            <a:endParaRPr kumimoji="1" lang="ja-JP" altLang="en-US" dirty="0"/>
          </a:p>
        </p:txBody>
      </p:sp>
      <p:sp>
        <p:nvSpPr>
          <p:cNvPr id="31" name="右矢印 30"/>
          <p:cNvSpPr/>
          <p:nvPr/>
        </p:nvSpPr>
        <p:spPr>
          <a:xfrm>
            <a:off x="6132537" y="4406005"/>
            <a:ext cx="703641" cy="504056"/>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32" name="テキスト ボックス 31"/>
          <p:cNvSpPr txBox="1"/>
          <p:nvPr/>
        </p:nvSpPr>
        <p:spPr>
          <a:xfrm>
            <a:off x="6104257" y="4077072"/>
            <a:ext cx="646331" cy="369332"/>
          </a:xfrm>
          <a:prstGeom prst="rect">
            <a:avLst/>
          </a:prstGeom>
          <a:noFill/>
        </p:spPr>
        <p:txBody>
          <a:bodyPr wrap="none" rtlCol="0">
            <a:spAutoFit/>
          </a:bodyPr>
          <a:lstStyle/>
          <a:p>
            <a:r>
              <a:rPr kumimoji="1" lang="ja-JP" altLang="en-US" dirty="0" smtClean="0"/>
              <a:t>起動</a:t>
            </a:r>
            <a:endParaRPr kumimoji="1" lang="ja-JP" altLang="en-US" dirty="0"/>
          </a:p>
        </p:txBody>
      </p:sp>
    </p:spTree>
    <p:extLst>
      <p:ext uri="{BB962C8B-B14F-4D97-AF65-F5344CB8AC3E}">
        <p14:creationId xmlns:p14="http://schemas.microsoft.com/office/powerpoint/2010/main" val="1353691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4" presetClass="path" presetSubtype="0" accel="50000" decel="50000" fill="hold" grpId="0" nodeType="clickEffect">
                                  <p:stCondLst>
                                    <p:cond delay="0"/>
                                  </p:stCondLst>
                                  <p:childTnLst>
                                    <p:animMotion origin="layout" path="M -1.94444E-6 -7.40741E-7 L 0.00018 -0.18495 " pathEditMode="relative" rAng="0" ptsTypes="AA">
                                      <p:cBhvr>
                                        <p:cTn id="6" dur="1500" fill="hold"/>
                                        <p:tgtEl>
                                          <p:spTgt spid="11"/>
                                        </p:tgtEl>
                                        <p:attrNameLst>
                                          <p:attrName>ppt_x</p:attrName>
                                          <p:attrName>ppt_y</p:attrName>
                                        </p:attrNameLst>
                                      </p:cBhvr>
                                      <p:rCtr x="0" y="-9259"/>
                                    </p:animMotion>
                                  </p:childTnLst>
                                </p:cTn>
                              </p:par>
                            </p:childTnLst>
                          </p:cTn>
                        </p:par>
                      </p:childTnLst>
                    </p:cTn>
                  </p:par>
                  <p:par>
                    <p:cTn id="7" fill="hold">
                      <p:stCondLst>
                        <p:cond delay="indefinite"/>
                      </p:stCondLst>
                      <p:childTnLst>
                        <p:par>
                          <p:cTn id="8" fill="hold">
                            <p:stCondLst>
                              <p:cond delay="0"/>
                            </p:stCondLst>
                            <p:childTnLst>
                              <p:par>
                                <p:cTn id="9" presetID="14" presetClass="entr" presetSubtype="10" fill="hold" grpId="2" nodeType="click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randombar(horizontal)">
                                      <p:cBhvr>
                                        <p:cTn id="11" dur="500"/>
                                        <p:tgtEl>
                                          <p:spTgt spid="19"/>
                                        </p:tgtEl>
                                      </p:cBhvr>
                                    </p:animEffect>
                                  </p:childTnLst>
                                </p:cTn>
                              </p:par>
                              <p:par>
                                <p:cTn id="12" presetID="14" presetClass="entr" presetSubtype="10" fill="hold" grpId="0" nodeType="withEffect">
                                  <p:stCondLst>
                                    <p:cond delay="0"/>
                                  </p:stCondLst>
                                  <p:childTnLst>
                                    <p:set>
                                      <p:cBhvr>
                                        <p:cTn id="13" dur="1" fill="hold">
                                          <p:stCondLst>
                                            <p:cond delay="0"/>
                                          </p:stCondLst>
                                        </p:cTn>
                                        <p:tgtEl>
                                          <p:spTgt spid="25"/>
                                        </p:tgtEl>
                                        <p:attrNameLst>
                                          <p:attrName>style.visibility</p:attrName>
                                        </p:attrNameLst>
                                      </p:cBhvr>
                                      <p:to>
                                        <p:strVal val="visible"/>
                                      </p:to>
                                    </p:set>
                                    <p:animEffect transition="in" filter="randombar(horizontal)">
                                      <p:cBhvr>
                                        <p:cTn id="14" dur="500"/>
                                        <p:tgtEl>
                                          <p:spTgt spid="25"/>
                                        </p:tgtEl>
                                      </p:cBhvr>
                                    </p:animEffect>
                                  </p:childTnLst>
                                </p:cTn>
                              </p:par>
                              <p:par>
                                <p:cTn id="15" presetID="1" presetClass="exit" presetSubtype="0" fill="hold" grpId="0" nodeType="withEffect">
                                  <p:stCondLst>
                                    <p:cond delay="0"/>
                                  </p:stCondLst>
                                  <p:childTnLst>
                                    <p:set>
                                      <p:cBhvr>
                                        <p:cTn id="16" dur="1" fill="hold">
                                          <p:stCondLst>
                                            <p:cond delay="0"/>
                                          </p:stCondLst>
                                        </p:cTn>
                                        <p:tgtEl>
                                          <p:spTgt spid="24"/>
                                        </p:tgtEl>
                                        <p:attrNameLst>
                                          <p:attrName>style.visibility</p:attrName>
                                        </p:attrNameLst>
                                      </p:cBhvr>
                                      <p:to>
                                        <p:strVal val="hidden"/>
                                      </p:to>
                                    </p:set>
                                  </p:childTnLst>
                                </p:cTn>
                              </p:par>
                              <p:par>
                                <p:cTn id="17" presetID="1" presetClass="exit" presetSubtype="0" fill="hold" grpId="0" nodeType="withEffect">
                                  <p:stCondLst>
                                    <p:cond delay="0"/>
                                  </p:stCondLst>
                                  <p:childTnLst>
                                    <p:set>
                                      <p:cBhvr>
                                        <p:cTn id="18" dur="1" fill="hold">
                                          <p:stCondLst>
                                            <p:cond delay="0"/>
                                          </p:stCondLst>
                                        </p:cTn>
                                        <p:tgtEl>
                                          <p:spTgt spid="14"/>
                                        </p:tgtEl>
                                        <p:attrNameLst>
                                          <p:attrName>style.visibility</p:attrName>
                                        </p:attrNameLst>
                                      </p:cBhvr>
                                      <p:to>
                                        <p:strVal val="hidden"/>
                                      </p:to>
                                    </p:set>
                                  </p:childTnLst>
                                </p:cTn>
                              </p:par>
                            </p:childTnLst>
                          </p:cTn>
                        </p:par>
                        <p:par>
                          <p:cTn id="19" fill="hold">
                            <p:stCondLst>
                              <p:cond delay="500"/>
                            </p:stCondLst>
                            <p:childTnLst>
                              <p:par>
                                <p:cTn id="20" presetID="1" presetClass="entr" presetSubtype="0" fill="hold" grpId="0" nodeType="afterEffect">
                                  <p:stCondLst>
                                    <p:cond delay="250"/>
                                  </p:stCondLst>
                                  <p:childTnLst>
                                    <p:set>
                                      <p:cBhvr>
                                        <p:cTn id="21" dur="1" fill="hold">
                                          <p:stCondLst>
                                            <p:cond delay="0"/>
                                          </p:stCondLst>
                                        </p:cTn>
                                        <p:tgtEl>
                                          <p:spTgt spid="20"/>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50" presetClass="path" presetSubtype="0" accel="50000" decel="50000" fill="hold" grpId="0" nodeType="clickEffect">
                                  <p:stCondLst>
                                    <p:cond delay="0"/>
                                  </p:stCondLst>
                                  <p:childTnLst>
                                    <p:animMotion origin="layout" path="M 4.72222E-6 2.39593E-6 L 0.11597 2.39593E-6 C 0.16805 2.39593E-6 0.23211 0.03492 0.23211 0.06336 L 0.23211 0.12673 " pathEditMode="relative" rAng="0" ptsTypes="FfFF">
                                      <p:cBhvr>
                                        <p:cTn id="25" dur="2000" fill="hold"/>
                                        <p:tgtEl>
                                          <p:spTgt spid="19"/>
                                        </p:tgtEl>
                                        <p:attrNameLst>
                                          <p:attrName>ppt_x</p:attrName>
                                          <p:attrName>ppt_y</p:attrName>
                                        </p:attrNameLst>
                                      </p:cBhvr>
                                      <p:rCtr x="11597" y="6337"/>
                                    </p:animMotion>
                                  </p:childTnLst>
                                </p:cTn>
                              </p:par>
                              <p:par>
                                <p:cTn id="26" presetID="50" presetClass="path" presetSubtype="0" accel="50000" decel="50000" fill="hold" grpId="1" nodeType="withEffect">
                                  <p:stCondLst>
                                    <p:cond delay="0"/>
                                  </p:stCondLst>
                                  <p:childTnLst>
                                    <p:animMotion origin="layout" path="M -4.72222E-6 2.18316E-6 L 0.11719 2.18316E-6 C 0.1698 2.18316E-6 0.23455 0.03469 0.23455 0.06313 L 0.23455 0.12673 " pathEditMode="relative" rAng="0" ptsTypes="FfFF">
                                      <p:cBhvr>
                                        <p:cTn id="27" dur="2000" fill="hold"/>
                                        <p:tgtEl>
                                          <p:spTgt spid="25"/>
                                        </p:tgtEl>
                                        <p:attrNameLst>
                                          <p:attrName>ppt_x</p:attrName>
                                          <p:attrName>ppt_y</p:attrName>
                                        </p:attrNameLst>
                                      </p:cBhvr>
                                      <p:rCtr x="11719" y="6337"/>
                                    </p:animMotion>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21"/>
                                        </p:tgtEl>
                                        <p:attrNameLst>
                                          <p:attrName>style.visibility</p:attrName>
                                        </p:attrNameLst>
                                      </p:cBhvr>
                                      <p:to>
                                        <p:strVal val="visible"/>
                                      </p:to>
                                    </p:set>
                                    <p:animEffect transition="in" filter="randombar(horizontal)">
                                      <p:cBhvr>
                                        <p:cTn id="32" dur="500"/>
                                        <p:tgtEl>
                                          <p:spTgt spid="21"/>
                                        </p:tgtEl>
                                      </p:cBhvr>
                                    </p:animEffect>
                                  </p:childTnLst>
                                </p:cTn>
                              </p:par>
                              <p:par>
                                <p:cTn id="33" presetID="14" presetClass="entr" presetSubtype="10" fill="hold" grpId="0" nodeType="withEffect">
                                  <p:stCondLst>
                                    <p:cond delay="0"/>
                                  </p:stCondLst>
                                  <p:childTnLst>
                                    <p:set>
                                      <p:cBhvr>
                                        <p:cTn id="34" dur="1" fill="hold">
                                          <p:stCondLst>
                                            <p:cond delay="0"/>
                                          </p:stCondLst>
                                        </p:cTn>
                                        <p:tgtEl>
                                          <p:spTgt spid="26"/>
                                        </p:tgtEl>
                                        <p:attrNameLst>
                                          <p:attrName>style.visibility</p:attrName>
                                        </p:attrNameLst>
                                      </p:cBhvr>
                                      <p:to>
                                        <p:strVal val="visible"/>
                                      </p:to>
                                    </p:set>
                                    <p:animEffect transition="in" filter="randombar(horizontal)">
                                      <p:cBhvr>
                                        <p:cTn id="35" dur="500"/>
                                        <p:tgtEl>
                                          <p:spTgt spid="26"/>
                                        </p:tgtEl>
                                      </p:cBhvr>
                                    </p:animEffect>
                                  </p:childTnLst>
                                </p:cTn>
                              </p:par>
                            </p:childTnLst>
                          </p:cTn>
                        </p:par>
                        <p:par>
                          <p:cTn id="36" fill="hold">
                            <p:stCondLst>
                              <p:cond delay="500"/>
                            </p:stCondLst>
                            <p:childTnLst>
                              <p:par>
                                <p:cTn id="37" presetID="1" presetClass="exit" presetSubtype="0" fill="hold" grpId="1" nodeType="afterEffect">
                                  <p:stCondLst>
                                    <p:cond delay="0"/>
                                  </p:stCondLst>
                                  <p:childTnLst>
                                    <p:set>
                                      <p:cBhvr>
                                        <p:cTn id="38" dur="1" fill="hold">
                                          <p:stCondLst>
                                            <p:cond delay="0"/>
                                          </p:stCondLst>
                                        </p:cTn>
                                        <p:tgtEl>
                                          <p:spTgt spid="19"/>
                                        </p:tgtEl>
                                        <p:attrNameLst>
                                          <p:attrName>style.visibility</p:attrName>
                                        </p:attrNameLst>
                                      </p:cBhvr>
                                      <p:to>
                                        <p:strVal val="hidden"/>
                                      </p:to>
                                    </p:set>
                                  </p:childTnLst>
                                </p:cTn>
                              </p:par>
                              <p:par>
                                <p:cTn id="39" presetID="1" presetClass="exit" presetSubtype="0" fill="hold" grpId="2" nodeType="withEffect">
                                  <p:stCondLst>
                                    <p:cond delay="0"/>
                                  </p:stCondLst>
                                  <p:childTnLst>
                                    <p:set>
                                      <p:cBhvr>
                                        <p:cTn id="40" dur="1" fill="hold">
                                          <p:stCondLst>
                                            <p:cond delay="0"/>
                                          </p:stCondLst>
                                        </p:cTn>
                                        <p:tgtEl>
                                          <p:spTgt spid="25"/>
                                        </p:tgtEl>
                                        <p:attrNameLst>
                                          <p:attrName>style.visibility</p:attrName>
                                        </p:attrNameLst>
                                      </p:cBhvr>
                                      <p:to>
                                        <p:strVal val="hidden"/>
                                      </p:to>
                                    </p:set>
                                  </p:childTnLst>
                                </p:cTn>
                              </p:par>
                            </p:childTnLst>
                          </p:cTn>
                        </p:par>
                        <p:par>
                          <p:cTn id="41" fill="hold">
                            <p:stCondLst>
                              <p:cond delay="500"/>
                            </p:stCondLst>
                            <p:childTnLst>
                              <p:par>
                                <p:cTn id="42" presetID="1" presetClass="entr" presetSubtype="0" fill="hold" grpId="0" nodeType="afterEffect">
                                  <p:stCondLst>
                                    <p:cond delay="0"/>
                                  </p:stCondLst>
                                  <p:childTnLst>
                                    <p:set>
                                      <p:cBhvr>
                                        <p:cTn id="43" dur="1" fill="hold">
                                          <p:stCondLst>
                                            <p:cond delay="0"/>
                                          </p:stCondLst>
                                        </p:cTn>
                                        <p:tgtEl>
                                          <p:spTgt spid="22"/>
                                        </p:tgtEl>
                                        <p:attrNameLst>
                                          <p:attrName>style.visibility</p:attrName>
                                        </p:attrNameLst>
                                      </p:cBhvr>
                                      <p:to>
                                        <p:strVal val="visible"/>
                                      </p:to>
                                    </p:set>
                                  </p:childTnLst>
                                </p:cTn>
                              </p:par>
                            </p:childTnLst>
                          </p:cTn>
                        </p:par>
                        <p:par>
                          <p:cTn id="44" fill="hold">
                            <p:stCondLst>
                              <p:cond delay="500"/>
                            </p:stCondLst>
                            <p:childTnLst>
                              <p:par>
                                <p:cTn id="45" presetID="63" presetClass="path" presetSubtype="0" accel="50000" decel="50000" fill="hold" grpId="1" nodeType="afterEffect">
                                  <p:stCondLst>
                                    <p:cond delay="0"/>
                                  </p:stCondLst>
                                  <p:childTnLst>
                                    <p:animMotion origin="layout" path="M 0 0 L 0.25 0 E" pathEditMode="relative" ptsTypes="">
                                      <p:cBhvr>
                                        <p:cTn id="46" dur="2000" fill="hold"/>
                                        <p:tgtEl>
                                          <p:spTgt spid="26"/>
                                        </p:tgtEl>
                                        <p:attrNameLst>
                                          <p:attrName>ppt_x</p:attrName>
                                          <p:attrName>ppt_y</p:attrName>
                                        </p:attrNameLst>
                                      </p:cBhvr>
                                    </p:animMotion>
                                  </p:childTnLst>
                                </p:cTn>
                              </p:par>
                              <p:par>
                                <p:cTn id="47" presetID="63" presetClass="path" presetSubtype="0" accel="50000" decel="50000" fill="hold" grpId="1" nodeType="withEffect">
                                  <p:stCondLst>
                                    <p:cond delay="0"/>
                                  </p:stCondLst>
                                  <p:childTnLst>
                                    <p:animMotion origin="layout" path="M 0 0 L 0.25 0 E" pathEditMode="relative" ptsTypes="">
                                      <p:cBhvr>
                                        <p:cTn id="48" dur="2000" fill="hold"/>
                                        <p:tgtEl>
                                          <p:spTgt spid="21"/>
                                        </p:tgtEl>
                                        <p:attrNameLst>
                                          <p:attrName>ppt_x</p:attrName>
                                          <p:attrName>ppt_y</p:attrName>
                                        </p:attrNameLst>
                                      </p:cBhvr>
                                    </p:animMotion>
                                  </p:childTnLst>
                                </p:cTn>
                              </p:par>
                            </p:childTnLst>
                          </p:cTn>
                        </p:par>
                        <p:par>
                          <p:cTn id="49" fill="hold">
                            <p:stCondLst>
                              <p:cond delay="2500"/>
                            </p:stCondLst>
                            <p:childTnLst>
                              <p:par>
                                <p:cTn id="50" presetID="1" presetClass="entr" presetSubtype="0" fill="hold" nodeType="afterEffect">
                                  <p:stCondLst>
                                    <p:cond delay="0"/>
                                  </p:stCondLst>
                                  <p:childTnLst>
                                    <p:set>
                                      <p:cBhvr>
                                        <p:cTn id="51" dur="1" fill="hold">
                                          <p:stCondLst>
                                            <p:cond delay="0"/>
                                          </p:stCondLst>
                                        </p:cTn>
                                        <p:tgtEl>
                                          <p:spTgt spid="29"/>
                                        </p:tgtEl>
                                        <p:attrNameLst>
                                          <p:attrName>style.visibility</p:attrName>
                                        </p:attrNameLst>
                                      </p:cBhvr>
                                      <p:to>
                                        <p:strVal val="visible"/>
                                      </p:to>
                                    </p:set>
                                  </p:childTnLst>
                                </p:cTn>
                              </p:par>
                              <p:par>
                                <p:cTn id="52" presetID="1" presetClass="entr" presetSubtype="0" fill="hold" grpId="0" nodeType="withEffect">
                                  <p:stCondLst>
                                    <p:cond delay="0"/>
                                  </p:stCondLst>
                                  <p:childTnLst>
                                    <p:set>
                                      <p:cBhvr>
                                        <p:cTn id="53"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4" grpId="0" animBg="1"/>
      <p:bldP spid="19" grpId="0" animBg="1"/>
      <p:bldP spid="19" grpId="1" animBg="1"/>
      <p:bldP spid="19" grpId="2" animBg="1"/>
      <p:bldP spid="20" grpId="0"/>
      <p:bldP spid="21" grpId="0" animBg="1"/>
      <p:bldP spid="21" grpId="1" animBg="1"/>
      <p:bldP spid="22" grpId="0"/>
      <p:bldP spid="24" grpId="0" animBg="1"/>
      <p:bldP spid="25" grpId="0" animBg="1"/>
      <p:bldP spid="25" grpId="1" animBg="1"/>
      <p:bldP spid="25" grpId="2" animBg="1"/>
      <p:bldP spid="26" grpId="0" animBg="1"/>
      <p:bldP spid="26" grpId="1" animBg="1"/>
      <p:bldP spid="30"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角丸四角形 15"/>
          <p:cNvSpPr/>
          <p:nvPr/>
        </p:nvSpPr>
        <p:spPr>
          <a:xfrm>
            <a:off x="755576" y="4075684"/>
            <a:ext cx="2935625" cy="1177105"/>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kumimoji="1" lang="ja-JP" altLang="en-US" dirty="0"/>
          </a:p>
        </p:txBody>
      </p:sp>
      <p:sp>
        <p:nvSpPr>
          <p:cNvPr id="2" name="タイトル 1"/>
          <p:cNvSpPr>
            <a:spLocks noGrp="1"/>
          </p:cNvSpPr>
          <p:nvPr>
            <p:ph type="title"/>
          </p:nvPr>
        </p:nvSpPr>
        <p:spPr/>
        <p:txBody>
          <a:bodyPr/>
          <a:lstStyle/>
          <a:p>
            <a:r>
              <a:rPr lang="en-US" altLang="ja-JP" dirty="0" smtClean="0"/>
              <a:t>VM</a:t>
            </a:r>
            <a:r>
              <a:rPr lang="ja-JP" altLang="en-US" dirty="0" err="1" smtClean="0"/>
              <a:t>への</a:t>
            </a:r>
            <a:r>
              <a:rPr lang="ja-JP" altLang="en-US" dirty="0" smtClean="0"/>
              <a:t>セッション鍵の登録</a:t>
            </a:r>
            <a:endParaRPr kumimoji="1" lang="ja-JP" altLang="en-US" dirty="0"/>
          </a:p>
        </p:txBody>
      </p:sp>
      <p:sp>
        <p:nvSpPr>
          <p:cNvPr id="3" name="コンテンツ プレースホルダー 2"/>
          <p:cNvSpPr>
            <a:spLocks noGrp="1"/>
          </p:cNvSpPr>
          <p:nvPr>
            <p:ph sz="quarter" idx="1"/>
          </p:nvPr>
        </p:nvSpPr>
        <p:spPr>
          <a:xfrm>
            <a:off x="467544" y="1520032"/>
            <a:ext cx="7776864" cy="4873752"/>
          </a:xfrm>
        </p:spPr>
        <p:txBody>
          <a:bodyPr/>
          <a:lstStyle/>
          <a:p>
            <a:r>
              <a:rPr kumimoji="1" lang="en-US" altLang="ja-JP" dirty="0" smtClean="0"/>
              <a:t>VM</a:t>
            </a:r>
            <a:r>
              <a:rPr kumimoji="1" lang="ja-JP" altLang="en-US" dirty="0" smtClean="0"/>
              <a:t>の秘密</a:t>
            </a:r>
            <a:r>
              <a:rPr kumimoji="1" lang="en-US" altLang="ja-JP" dirty="0" smtClean="0"/>
              <a:t>ID</a:t>
            </a:r>
            <a:r>
              <a:rPr kumimoji="1" lang="ja-JP" altLang="en-US" dirty="0" smtClean="0"/>
              <a:t>を介してセッション鍵を</a:t>
            </a:r>
            <a:r>
              <a:rPr kumimoji="1" lang="en-US" altLang="ja-JP" dirty="0" smtClean="0"/>
              <a:t>VM</a:t>
            </a:r>
            <a:r>
              <a:rPr kumimoji="1" lang="ja-JP" altLang="en-US" dirty="0" smtClean="0"/>
              <a:t>に登録</a:t>
            </a:r>
            <a:endParaRPr kumimoji="1" lang="en-US" altLang="ja-JP" dirty="0" smtClean="0"/>
          </a:p>
          <a:p>
            <a:pPr lvl="1"/>
            <a:r>
              <a:rPr lang="en-US" altLang="ja-JP" dirty="0"/>
              <a:t>SSH</a:t>
            </a:r>
            <a:r>
              <a:rPr lang="ja-JP" altLang="en-US" dirty="0"/>
              <a:t>クライアントは接続のたび</a:t>
            </a:r>
            <a:r>
              <a:rPr lang="ja-JP" altLang="en-US" dirty="0" smtClean="0"/>
              <a:t>に</a:t>
            </a:r>
            <a:r>
              <a:rPr lang="ja-JP" altLang="en-US" dirty="0"/>
              <a:t>セッション</a:t>
            </a:r>
            <a:r>
              <a:rPr lang="ja-JP" altLang="en-US" dirty="0" smtClean="0"/>
              <a:t>鍵</a:t>
            </a:r>
            <a:r>
              <a:rPr lang="ja-JP" altLang="en-US" dirty="0"/>
              <a:t>を</a:t>
            </a:r>
            <a:r>
              <a:rPr lang="ja-JP" altLang="en-US" dirty="0" smtClean="0"/>
              <a:t>生成</a:t>
            </a:r>
            <a:endParaRPr lang="en-US" altLang="ja-JP" dirty="0" smtClean="0"/>
          </a:p>
          <a:p>
            <a:pPr lvl="1"/>
            <a:r>
              <a:rPr lang="ja-JP" altLang="en-US" dirty="0" smtClean="0"/>
              <a:t>｛</a:t>
            </a:r>
            <a:r>
              <a:rPr lang="en-US" altLang="ja-JP" dirty="0" smtClean="0"/>
              <a:t>VM</a:t>
            </a:r>
            <a:r>
              <a:rPr lang="ja-JP" altLang="en-US" dirty="0" smtClean="0"/>
              <a:t>の秘密</a:t>
            </a:r>
            <a:r>
              <a:rPr lang="en-US" altLang="ja-JP" dirty="0" smtClean="0"/>
              <a:t>ID</a:t>
            </a:r>
            <a:r>
              <a:rPr lang="ja-JP" altLang="en-US" dirty="0" err="1" smtClean="0"/>
              <a:t>，</a:t>
            </a:r>
            <a:r>
              <a:rPr lang="ja-JP" altLang="en-US" dirty="0" smtClean="0"/>
              <a:t>セッション鍵｝を</a:t>
            </a:r>
            <a:r>
              <a:rPr lang="en-US" altLang="ja-JP" dirty="0" smtClean="0"/>
              <a:t>VMM</a:t>
            </a:r>
            <a:r>
              <a:rPr lang="ja-JP" altLang="en-US" dirty="0" smtClean="0"/>
              <a:t>に暗号化して送信</a:t>
            </a:r>
            <a:endParaRPr lang="en-US" altLang="ja-JP" dirty="0" smtClean="0"/>
          </a:p>
          <a:p>
            <a:pPr lvl="1"/>
            <a:r>
              <a:rPr lang="ja-JP" altLang="en-US" dirty="0" smtClean="0"/>
              <a:t>秘密</a:t>
            </a:r>
            <a:r>
              <a:rPr lang="en-US" altLang="ja-JP" dirty="0" smtClean="0"/>
              <a:t>ID</a:t>
            </a:r>
            <a:r>
              <a:rPr lang="ja-JP" altLang="en-US" dirty="0" smtClean="0"/>
              <a:t>から</a:t>
            </a:r>
            <a:r>
              <a:rPr lang="en-US" altLang="ja-JP" dirty="0" smtClean="0"/>
              <a:t>VM</a:t>
            </a:r>
            <a:r>
              <a:rPr lang="ja-JP" altLang="en-US" dirty="0" smtClean="0"/>
              <a:t>を見つけ、セッション鍵を登録</a:t>
            </a:r>
            <a:endParaRPr lang="en-US" altLang="ja-JP" dirty="0" smtClean="0"/>
          </a:p>
          <a:p>
            <a:pPr lvl="2"/>
            <a:r>
              <a:rPr lang="ja-JP" altLang="en-US" dirty="0" smtClean="0"/>
              <a:t>秘密</a:t>
            </a:r>
            <a:r>
              <a:rPr lang="en-US" altLang="ja-JP" dirty="0" smtClean="0"/>
              <a:t>ID</a:t>
            </a:r>
            <a:r>
              <a:rPr lang="ja-JP" altLang="en-US" dirty="0" smtClean="0"/>
              <a:t>を知っている所有者しか登録できない</a:t>
            </a:r>
            <a:endParaRPr lang="en-US" altLang="ja-JP" dirty="0" smtClean="0"/>
          </a:p>
        </p:txBody>
      </p:sp>
      <p:sp>
        <p:nvSpPr>
          <p:cNvPr id="8" name="正方形/長方形 7"/>
          <p:cNvSpPr/>
          <p:nvPr/>
        </p:nvSpPr>
        <p:spPr>
          <a:xfrm>
            <a:off x="4627305" y="4244678"/>
            <a:ext cx="1476164" cy="929786"/>
          </a:xfrm>
          <a:prstGeom prst="rect">
            <a:avLst/>
          </a:prstGeom>
          <a:solidFill>
            <a:schemeClr val="accent3">
              <a:lumMod val="20000"/>
              <a:lumOff val="80000"/>
            </a:schemeClr>
          </a:solidFill>
        </p:spPr>
        <p:style>
          <a:lnRef idx="2">
            <a:schemeClr val="accent3"/>
          </a:lnRef>
          <a:fillRef idx="1">
            <a:schemeClr val="lt1"/>
          </a:fillRef>
          <a:effectRef idx="0">
            <a:schemeClr val="accent3"/>
          </a:effectRef>
          <a:fontRef idx="minor">
            <a:schemeClr val="dk1"/>
          </a:fontRef>
        </p:style>
        <p:txBody>
          <a:bodyPr rtlCol="0" anchor="t"/>
          <a:lstStyle/>
          <a:p>
            <a:pPr algn="ctr"/>
            <a:r>
              <a:rPr kumimoji="1" lang="ja-JP" altLang="en-US" dirty="0" smtClean="0"/>
              <a:t>管理</a:t>
            </a:r>
            <a:r>
              <a:rPr kumimoji="1" lang="en-US" altLang="ja-JP" dirty="0" smtClean="0"/>
              <a:t>VM</a:t>
            </a:r>
            <a:endParaRPr kumimoji="1" lang="ja-JP" altLang="en-US" dirty="0"/>
          </a:p>
        </p:txBody>
      </p:sp>
      <p:sp>
        <p:nvSpPr>
          <p:cNvPr id="9" name="角丸四角形 8"/>
          <p:cNvSpPr/>
          <p:nvPr/>
        </p:nvSpPr>
        <p:spPr>
          <a:xfrm>
            <a:off x="6836178" y="4253901"/>
            <a:ext cx="1155340" cy="64175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dirty="0" smtClean="0"/>
              <a:t>ユーザ</a:t>
            </a:r>
            <a:r>
              <a:rPr kumimoji="1" lang="en-US" altLang="ja-JP" dirty="0" smtClean="0"/>
              <a:t>VM</a:t>
            </a:r>
            <a:endParaRPr kumimoji="1" lang="ja-JP" altLang="en-US" dirty="0"/>
          </a:p>
        </p:txBody>
      </p:sp>
      <p:sp>
        <p:nvSpPr>
          <p:cNvPr id="10" name="正方形/長方形 9"/>
          <p:cNvSpPr/>
          <p:nvPr/>
        </p:nvSpPr>
        <p:spPr>
          <a:xfrm>
            <a:off x="4627305" y="5252790"/>
            <a:ext cx="3616315" cy="1214941"/>
          </a:xfrm>
          <a:prstGeom prst="rect">
            <a:avLst/>
          </a:prstGeom>
          <a:solidFill>
            <a:schemeClr val="accent1">
              <a:lumMod val="40000"/>
              <a:lumOff val="60000"/>
            </a:schemeClr>
          </a:solidFill>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dirty="0"/>
          </a:p>
        </p:txBody>
      </p:sp>
      <p:sp>
        <p:nvSpPr>
          <p:cNvPr id="11" name="角丸四角形 10"/>
          <p:cNvSpPr/>
          <p:nvPr/>
        </p:nvSpPr>
        <p:spPr>
          <a:xfrm>
            <a:off x="926663" y="5515756"/>
            <a:ext cx="1422977" cy="959073"/>
          </a:xfrm>
          <a:prstGeom prst="roundRect">
            <a:avLst/>
          </a:prstGeom>
          <a:solidFill>
            <a:schemeClr val="accent6">
              <a:lumMod val="40000"/>
              <a:lumOff val="6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1088962" y="5524487"/>
            <a:ext cx="1098378" cy="369332"/>
          </a:xfrm>
          <a:prstGeom prst="rect">
            <a:avLst/>
          </a:prstGeom>
          <a:noFill/>
        </p:spPr>
        <p:txBody>
          <a:bodyPr wrap="none" rtlCol="0">
            <a:spAutoFit/>
          </a:bodyPr>
          <a:lstStyle/>
          <a:p>
            <a:r>
              <a:rPr kumimoji="1" lang="ja-JP" altLang="en-US" dirty="0" smtClean="0"/>
              <a:t>鍵サーバ</a:t>
            </a:r>
            <a:endParaRPr kumimoji="1" lang="ja-JP" altLang="en-US" dirty="0"/>
          </a:p>
        </p:txBody>
      </p:sp>
      <p:sp>
        <p:nvSpPr>
          <p:cNvPr id="13" name="正方形/長方形 12"/>
          <p:cNvSpPr/>
          <p:nvPr/>
        </p:nvSpPr>
        <p:spPr>
          <a:xfrm>
            <a:off x="1099764" y="5995293"/>
            <a:ext cx="1008114" cy="350854"/>
          </a:xfrm>
          <a:prstGeom prst="rect">
            <a:avLst/>
          </a:prstGeom>
          <a:solidFill>
            <a:srgbClr val="FFCCFF"/>
          </a:solidFill>
          <a:ln>
            <a:solidFill>
              <a:srgbClr val="CC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ysClr val="windowText" lastClr="000000"/>
                </a:solidFill>
              </a:rPr>
              <a:t>公開鍵</a:t>
            </a:r>
            <a:endParaRPr kumimoji="1" lang="ja-JP" altLang="en-US" dirty="0">
              <a:solidFill>
                <a:sysClr val="windowText" lastClr="000000"/>
              </a:solidFill>
            </a:endParaRPr>
          </a:p>
        </p:txBody>
      </p:sp>
      <p:sp>
        <p:nvSpPr>
          <p:cNvPr id="14" name="正方形/長方形 13"/>
          <p:cNvSpPr/>
          <p:nvPr/>
        </p:nvSpPr>
        <p:spPr>
          <a:xfrm>
            <a:off x="6407342" y="5763365"/>
            <a:ext cx="1006506" cy="360093"/>
          </a:xfrm>
          <a:prstGeom prst="rect">
            <a:avLst/>
          </a:prstGeom>
          <a:solidFill>
            <a:srgbClr val="FFCCFF"/>
          </a:solidFill>
          <a:ln>
            <a:solidFill>
              <a:srgbClr val="CC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ysClr val="windowText" lastClr="000000"/>
                </a:solidFill>
              </a:rPr>
              <a:t>秘密鍵</a:t>
            </a:r>
            <a:endParaRPr kumimoji="1" lang="ja-JP" altLang="en-US" dirty="0">
              <a:solidFill>
                <a:sysClr val="windowText" lastClr="000000"/>
              </a:solidFill>
            </a:endParaRPr>
          </a:p>
        </p:txBody>
      </p:sp>
      <p:sp>
        <p:nvSpPr>
          <p:cNvPr id="17" name="テキスト ボックス 16"/>
          <p:cNvSpPr txBox="1"/>
          <p:nvPr/>
        </p:nvSpPr>
        <p:spPr>
          <a:xfrm>
            <a:off x="1638152" y="4027167"/>
            <a:ext cx="1657826" cy="369332"/>
          </a:xfrm>
          <a:prstGeom prst="rect">
            <a:avLst/>
          </a:prstGeom>
          <a:noFill/>
        </p:spPr>
        <p:txBody>
          <a:bodyPr wrap="none" rtlCol="0">
            <a:spAutoFit/>
          </a:bodyPr>
          <a:lstStyle/>
          <a:p>
            <a:r>
              <a:rPr kumimoji="1" lang="en-US" altLang="ja-JP" dirty="0" smtClean="0"/>
              <a:t>SSH</a:t>
            </a:r>
            <a:r>
              <a:rPr kumimoji="1" lang="ja-JP" altLang="en-US" dirty="0" smtClean="0"/>
              <a:t>クライアント</a:t>
            </a:r>
            <a:endParaRPr kumimoji="1" lang="ja-JP" altLang="en-US" dirty="0"/>
          </a:p>
        </p:txBody>
      </p:sp>
      <p:sp>
        <p:nvSpPr>
          <p:cNvPr id="18" name="正方形/長方形 17"/>
          <p:cNvSpPr/>
          <p:nvPr/>
        </p:nvSpPr>
        <p:spPr>
          <a:xfrm>
            <a:off x="2223388" y="4712730"/>
            <a:ext cx="1342054" cy="349213"/>
          </a:xfrm>
          <a:prstGeom prst="rect">
            <a:avLst/>
          </a:prstGeom>
          <a:solidFill>
            <a:srgbClr val="CCFFCC"/>
          </a:solidFill>
          <a:ln>
            <a:solidFill>
              <a:srgbClr val="66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ysClr val="windowText" lastClr="000000"/>
                </a:solidFill>
              </a:rPr>
              <a:t>セッション鍵</a:t>
            </a:r>
            <a:endParaRPr kumimoji="1" lang="ja-JP" altLang="en-US" dirty="0">
              <a:solidFill>
                <a:sysClr val="windowText" lastClr="000000"/>
              </a:solidFill>
            </a:endParaRPr>
          </a:p>
        </p:txBody>
      </p:sp>
      <p:sp>
        <p:nvSpPr>
          <p:cNvPr id="19" name="右矢印 18"/>
          <p:cNvSpPr/>
          <p:nvPr/>
        </p:nvSpPr>
        <p:spPr>
          <a:xfrm>
            <a:off x="3691201" y="4614010"/>
            <a:ext cx="1026114" cy="443441"/>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20" name="正方形/長方形 19"/>
          <p:cNvSpPr/>
          <p:nvPr/>
        </p:nvSpPr>
        <p:spPr>
          <a:xfrm>
            <a:off x="4717315" y="4614010"/>
            <a:ext cx="1296144" cy="50405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dirty="0" smtClean="0">
                <a:latin typeface="ＭＳ Ｐゴシック" pitchFamily="50" charset="-128"/>
                <a:ea typeface="ＭＳ Ｐゴシック" pitchFamily="50" charset="-128"/>
              </a:rPr>
              <a:t>SSH</a:t>
            </a:r>
            <a:r>
              <a:rPr kumimoji="1" lang="ja-JP" altLang="en-US" dirty="0" smtClean="0">
                <a:latin typeface="ＭＳ Ｐゴシック" pitchFamily="50" charset="-128"/>
                <a:ea typeface="ＭＳ Ｐゴシック" pitchFamily="50" charset="-128"/>
              </a:rPr>
              <a:t>サーバ</a:t>
            </a:r>
            <a:endParaRPr kumimoji="1" lang="ja-JP" altLang="en-US" dirty="0">
              <a:latin typeface="ＭＳ Ｐゴシック" pitchFamily="50" charset="-128"/>
              <a:ea typeface="ＭＳ Ｐゴシック" pitchFamily="50" charset="-128"/>
            </a:endParaRPr>
          </a:p>
        </p:txBody>
      </p:sp>
      <p:sp>
        <p:nvSpPr>
          <p:cNvPr id="21" name="テキスト ボックス 20"/>
          <p:cNvSpPr txBox="1"/>
          <p:nvPr/>
        </p:nvSpPr>
        <p:spPr>
          <a:xfrm>
            <a:off x="3835217" y="4365556"/>
            <a:ext cx="646331" cy="369332"/>
          </a:xfrm>
          <a:prstGeom prst="rect">
            <a:avLst/>
          </a:prstGeom>
          <a:noFill/>
        </p:spPr>
        <p:txBody>
          <a:bodyPr wrap="none" rtlCol="0">
            <a:spAutoFit/>
          </a:bodyPr>
          <a:lstStyle/>
          <a:p>
            <a:r>
              <a:rPr kumimoji="1" lang="ja-JP" altLang="en-US" dirty="0" smtClean="0"/>
              <a:t>接続</a:t>
            </a:r>
            <a:endParaRPr kumimoji="1" lang="ja-JP" altLang="en-US" dirty="0"/>
          </a:p>
        </p:txBody>
      </p:sp>
      <p:sp>
        <p:nvSpPr>
          <p:cNvPr id="22" name="テキスト ボックス 21"/>
          <p:cNvSpPr txBox="1"/>
          <p:nvPr/>
        </p:nvSpPr>
        <p:spPr>
          <a:xfrm>
            <a:off x="7533168" y="5932273"/>
            <a:ext cx="710451" cy="369332"/>
          </a:xfrm>
          <a:prstGeom prst="rect">
            <a:avLst/>
          </a:prstGeom>
          <a:noFill/>
        </p:spPr>
        <p:txBody>
          <a:bodyPr wrap="none" rtlCol="0">
            <a:spAutoFit/>
          </a:bodyPr>
          <a:lstStyle/>
          <a:p>
            <a:r>
              <a:rPr kumimoji="1" lang="en-US" altLang="ja-JP" dirty="0" smtClean="0"/>
              <a:t>VMM</a:t>
            </a:r>
            <a:endParaRPr kumimoji="1" lang="ja-JP" altLang="en-US" dirty="0"/>
          </a:p>
        </p:txBody>
      </p:sp>
      <p:sp>
        <p:nvSpPr>
          <p:cNvPr id="24" name="正方形/長方形 23"/>
          <p:cNvSpPr/>
          <p:nvPr/>
        </p:nvSpPr>
        <p:spPr>
          <a:xfrm>
            <a:off x="2217494" y="4708238"/>
            <a:ext cx="1304648" cy="349213"/>
          </a:xfrm>
          <a:prstGeom prst="rect">
            <a:avLst/>
          </a:prstGeom>
          <a:solidFill>
            <a:srgbClr val="006600"/>
          </a:solidFill>
          <a:ln>
            <a:solidFill>
              <a:srgbClr val="66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bg1"/>
                </a:solidFill>
              </a:rPr>
              <a:t>？？</a:t>
            </a:r>
            <a:r>
              <a:rPr lang="ja-JP" altLang="en-US" dirty="0" smtClean="0">
                <a:solidFill>
                  <a:schemeClr val="bg1"/>
                </a:solidFill>
              </a:rPr>
              <a:t>？</a:t>
            </a:r>
            <a:endParaRPr kumimoji="1" lang="ja-JP" altLang="en-US" dirty="0">
              <a:solidFill>
                <a:schemeClr val="bg1"/>
              </a:solidFill>
            </a:endParaRPr>
          </a:p>
        </p:txBody>
      </p:sp>
      <p:sp>
        <p:nvSpPr>
          <p:cNvPr id="25" name="テキスト ボックス 24"/>
          <p:cNvSpPr txBox="1"/>
          <p:nvPr/>
        </p:nvSpPr>
        <p:spPr>
          <a:xfrm>
            <a:off x="1599409" y="5076855"/>
            <a:ext cx="877163" cy="369332"/>
          </a:xfrm>
          <a:prstGeom prst="rect">
            <a:avLst/>
          </a:prstGeom>
          <a:noFill/>
        </p:spPr>
        <p:txBody>
          <a:bodyPr wrap="none" rtlCol="0">
            <a:spAutoFit/>
          </a:bodyPr>
          <a:lstStyle/>
          <a:p>
            <a:r>
              <a:rPr kumimoji="1" lang="ja-JP" altLang="en-US" dirty="0" smtClean="0"/>
              <a:t>暗号化</a:t>
            </a:r>
            <a:endParaRPr kumimoji="1" lang="ja-JP" altLang="en-US" dirty="0"/>
          </a:p>
        </p:txBody>
      </p:sp>
      <p:sp>
        <p:nvSpPr>
          <p:cNvPr id="26" name="正方形/長方形 25"/>
          <p:cNvSpPr/>
          <p:nvPr/>
        </p:nvSpPr>
        <p:spPr>
          <a:xfrm>
            <a:off x="4884992" y="5763106"/>
            <a:ext cx="1415199" cy="349213"/>
          </a:xfrm>
          <a:prstGeom prst="rect">
            <a:avLst/>
          </a:prstGeom>
          <a:solidFill>
            <a:srgbClr val="CCFFCC"/>
          </a:solidFill>
          <a:ln>
            <a:solidFill>
              <a:srgbClr val="66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セッション</a:t>
            </a:r>
            <a:r>
              <a:rPr kumimoji="1" lang="ja-JP" altLang="en-US" dirty="0" smtClean="0">
                <a:solidFill>
                  <a:schemeClr val="tx1"/>
                </a:solidFill>
              </a:rPr>
              <a:t>鍵</a:t>
            </a:r>
            <a:endParaRPr kumimoji="1" lang="ja-JP" altLang="en-US" dirty="0">
              <a:solidFill>
                <a:schemeClr val="tx1"/>
              </a:solidFill>
            </a:endParaRPr>
          </a:p>
        </p:txBody>
      </p:sp>
      <p:sp>
        <p:nvSpPr>
          <p:cNvPr id="27" name="テキスト ボックス 26"/>
          <p:cNvSpPr txBox="1"/>
          <p:nvPr/>
        </p:nvSpPr>
        <p:spPr>
          <a:xfrm>
            <a:off x="5497934" y="6084751"/>
            <a:ext cx="646331" cy="369332"/>
          </a:xfrm>
          <a:prstGeom prst="rect">
            <a:avLst/>
          </a:prstGeom>
          <a:noFill/>
        </p:spPr>
        <p:txBody>
          <a:bodyPr wrap="none" rtlCol="0">
            <a:spAutoFit/>
          </a:bodyPr>
          <a:lstStyle/>
          <a:p>
            <a:r>
              <a:rPr kumimoji="1" lang="ja-JP" altLang="en-US" dirty="0" smtClean="0"/>
              <a:t>復号</a:t>
            </a:r>
            <a:endParaRPr kumimoji="1" lang="ja-JP" altLang="en-US" dirty="0"/>
          </a:p>
        </p:txBody>
      </p:sp>
      <p:sp>
        <p:nvSpPr>
          <p:cNvPr id="28" name="正方形/長方形 27"/>
          <p:cNvSpPr/>
          <p:nvPr/>
        </p:nvSpPr>
        <p:spPr>
          <a:xfrm>
            <a:off x="1099764" y="5990673"/>
            <a:ext cx="1006506" cy="360093"/>
          </a:xfrm>
          <a:prstGeom prst="rect">
            <a:avLst/>
          </a:prstGeom>
          <a:solidFill>
            <a:srgbClr val="FFCCFF"/>
          </a:solidFill>
          <a:ln>
            <a:solidFill>
              <a:srgbClr val="CC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ysClr val="windowText" lastClr="000000"/>
                </a:solidFill>
              </a:rPr>
              <a:t>公開</a:t>
            </a:r>
            <a:r>
              <a:rPr kumimoji="1" lang="ja-JP" altLang="en-US" dirty="0" smtClean="0">
                <a:solidFill>
                  <a:sysClr val="windowText" lastClr="000000"/>
                </a:solidFill>
              </a:rPr>
              <a:t>鍵</a:t>
            </a:r>
            <a:endParaRPr kumimoji="1" lang="ja-JP" altLang="en-US" dirty="0">
              <a:solidFill>
                <a:sysClr val="windowText" lastClr="000000"/>
              </a:solidFill>
            </a:endParaRPr>
          </a:p>
        </p:txBody>
      </p:sp>
      <p:sp>
        <p:nvSpPr>
          <p:cNvPr id="29" name="正方形/長方形 28"/>
          <p:cNvSpPr/>
          <p:nvPr/>
        </p:nvSpPr>
        <p:spPr>
          <a:xfrm>
            <a:off x="2638303" y="4365556"/>
            <a:ext cx="883839" cy="288032"/>
          </a:xfrm>
          <a:prstGeom prst="rect">
            <a:avLst/>
          </a:prstGeom>
          <a:solidFill>
            <a:schemeClr val="accent2">
              <a:lumMod val="20000"/>
              <a:lumOff val="80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ja-JP" altLang="en-US" dirty="0" smtClean="0">
                <a:solidFill>
                  <a:sysClr val="windowText" lastClr="000000"/>
                </a:solidFill>
              </a:rPr>
              <a:t>秘密</a:t>
            </a:r>
            <a:r>
              <a:rPr kumimoji="1" lang="en-US" altLang="ja-JP" dirty="0" smtClean="0">
                <a:solidFill>
                  <a:sysClr val="windowText" lastClr="000000"/>
                </a:solidFill>
              </a:rPr>
              <a:t>ID</a:t>
            </a:r>
            <a:endParaRPr kumimoji="1" lang="ja-JP" altLang="en-US" dirty="0">
              <a:solidFill>
                <a:sysClr val="windowText" lastClr="000000"/>
              </a:solidFill>
            </a:endParaRPr>
          </a:p>
        </p:txBody>
      </p:sp>
      <p:sp>
        <p:nvSpPr>
          <p:cNvPr id="30" name="正方形/長方形 29"/>
          <p:cNvSpPr/>
          <p:nvPr/>
        </p:nvSpPr>
        <p:spPr>
          <a:xfrm>
            <a:off x="4884993" y="5341875"/>
            <a:ext cx="883839" cy="288032"/>
          </a:xfrm>
          <a:prstGeom prst="rect">
            <a:avLst/>
          </a:prstGeom>
          <a:solidFill>
            <a:schemeClr val="accent2">
              <a:lumMod val="20000"/>
              <a:lumOff val="80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ja-JP" altLang="en-US" dirty="0" smtClean="0">
                <a:solidFill>
                  <a:sysClr val="windowText" lastClr="000000"/>
                </a:solidFill>
              </a:rPr>
              <a:t>秘密</a:t>
            </a:r>
            <a:r>
              <a:rPr kumimoji="1" lang="en-US" altLang="ja-JP" dirty="0" smtClean="0">
                <a:solidFill>
                  <a:sysClr val="windowText" lastClr="000000"/>
                </a:solidFill>
              </a:rPr>
              <a:t>ID</a:t>
            </a:r>
            <a:endParaRPr kumimoji="1" lang="ja-JP" altLang="en-US" dirty="0">
              <a:solidFill>
                <a:sysClr val="windowText" lastClr="000000"/>
              </a:solidFill>
            </a:endParaRPr>
          </a:p>
        </p:txBody>
      </p:sp>
      <p:sp>
        <p:nvSpPr>
          <p:cNvPr id="31" name="正方形/長方形 30"/>
          <p:cNvSpPr/>
          <p:nvPr/>
        </p:nvSpPr>
        <p:spPr>
          <a:xfrm>
            <a:off x="2638302" y="4382347"/>
            <a:ext cx="883839" cy="288032"/>
          </a:xfrm>
          <a:prstGeom prst="rect">
            <a:avLst/>
          </a:prstGeom>
          <a:solidFill>
            <a:schemeClr val="accent2"/>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ja-JP" dirty="0">
                <a:solidFill>
                  <a:sysClr val="windowText" lastClr="000000"/>
                </a:solidFill>
              </a:rPr>
              <a:t>???</a:t>
            </a:r>
            <a:endParaRPr kumimoji="1" lang="ja-JP" altLang="en-US" dirty="0">
              <a:solidFill>
                <a:sysClr val="windowText" lastClr="000000"/>
              </a:solidFill>
            </a:endParaRPr>
          </a:p>
        </p:txBody>
      </p:sp>
      <p:sp>
        <p:nvSpPr>
          <p:cNvPr id="32" name="右矢印 31"/>
          <p:cNvSpPr/>
          <p:nvPr/>
        </p:nvSpPr>
        <p:spPr>
          <a:xfrm>
            <a:off x="6132537" y="4406005"/>
            <a:ext cx="703641" cy="504056"/>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33" name="テキスト ボックス 32"/>
          <p:cNvSpPr txBox="1"/>
          <p:nvPr/>
        </p:nvSpPr>
        <p:spPr>
          <a:xfrm>
            <a:off x="6104257" y="4077072"/>
            <a:ext cx="646331" cy="369332"/>
          </a:xfrm>
          <a:prstGeom prst="rect">
            <a:avLst/>
          </a:prstGeom>
          <a:noFill/>
        </p:spPr>
        <p:txBody>
          <a:bodyPr wrap="none" rtlCol="0">
            <a:spAutoFit/>
          </a:bodyPr>
          <a:lstStyle/>
          <a:p>
            <a:r>
              <a:rPr lang="ja-JP" altLang="en-US" dirty="0"/>
              <a:t>接続</a:t>
            </a:r>
            <a:endParaRPr kumimoji="1" lang="ja-JP" altLang="en-US" dirty="0"/>
          </a:p>
        </p:txBody>
      </p:sp>
    </p:spTree>
    <p:extLst>
      <p:ext uri="{BB962C8B-B14F-4D97-AF65-F5344CB8AC3E}">
        <p14:creationId xmlns:p14="http://schemas.microsoft.com/office/powerpoint/2010/main" val="1094808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4" presetClass="path" presetSubtype="0" accel="50000" decel="50000" fill="hold" grpId="0" nodeType="clickEffect">
                                  <p:stCondLst>
                                    <p:cond delay="0"/>
                                  </p:stCondLst>
                                  <p:childTnLst>
                                    <p:animMotion origin="layout" path="M -1.94444E-6 -7.40741E-7 L 0.00018 -0.18495 " pathEditMode="relative" rAng="0" ptsTypes="AA">
                                      <p:cBhvr>
                                        <p:cTn id="6" dur="1500" fill="hold"/>
                                        <p:tgtEl>
                                          <p:spTgt spid="13"/>
                                        </p:tgtEl>
                                        <p:attrNameLst>
                                          <p:attrName>ppt_x</p:attrName>
                                          <p:attrName>ppt_y</p:attrName>
                                        </p:attrNameLst>
                                      </p:cBhvr>
                                      <p:rCtr x="0" y="-9259"/>
                                    </p:animMotion>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fade">
                                      <p:cBhvr>
                                        <p:cTn id="11" dur="250"/>
                                        <p:tgtEl>
                                          <p:spTgt spid="19"/>
                                        </p:tgtEl>
                                      </p:cBhvr>
                                    </p:animEffect>
                                  </p:childTnLst>
                                </p:cTn>
                              </p:par>
                            </p:childTnLst>
                          </p:cTn>
                        </p:par>
                        <p:par>
                          <p:cTn id="12" fill="hold">
                            <p:stCondLst>
                              <p:cond delay="250"/>
                            </p:stCondLst>
                            <p:childTnLst>
                              <p:par>
                                <p:cTn id="13" presetID="1" presetClass="entr" presetSubtype="0" fill="hold" grpId="0" nodeType="afterEffect">
                                  <p:stCondLst>
                                    <p:cond delay="250"/>
                                  </p:stCondLst>
                                  <p:childTnLst>
                                    <p:set>
                                      <p:cBhvr>
                                        <p:cTn id="14" dur="1" fill="hold">
                                          <p:stCondLst>
                                            <p:cond delay="0"/>
                                          </p:stCondLst>
                                        </p:cTn>
                                        <p:tgtEl>
                                          <p:spTgt spid="21"/>
                                        </p:tgtEl>
                                        <p:attrNameLst>
                                          <p:attrName>style.visibility</p:attrName>
                                        </p:attrNameLst>
                                      </p:cBhvr>
                                      <p:to>
                                        <p:strVal val="visible"/>
                                      </p:to>
                                    </p:set>
                                  </p:childTnLst>
                                </p:cTn>
                              </p:par>
                            </p:childTnLst>
                          </p:cTn>
                        </p:par>
                        <p:par>
                          <p:cTn id="15" fill="hold">
                            <p:stCondLst>
                              <p:cond delay="500"/>
                            </p:stCondLst>
                            <p:childTnLst>
                              <p:par>
                                <p:cTn id="16" presetID="10" presetClass="entr" presetSubtype="0" fill="hold" grpId="0" nodeType="afterEffect">
                                  <p:stCondLst>
                                    <p:cond delay="500"/>
                                  </p:stCondLst>
                                  <p:childTnLst>
                                    <p:set>
                                      <p:cBhvr>
                                        <p:cTn id="17" dur="1" fill="hold">
                                          <p:stCondLst>
                                            <p:cond delay="0"/>
                                          </p:stCondLst>
                                        </p:cTn>
                                        <p:tgtEl>
                                          <p:spTgt spid="18"/>
                                        </p:tgtEl>
                                        <p:attrNameLst>
                                          <p:attrName>style.visibility</p:attrName>
                                        </p:attrNameLst>
                                      </p:cBhvr>
                                      <p:to>
                                        <p:strVal val="visible"/>
                                      </p:to>
                                    </p:set>
                                    <p:animEffect transition="in" filter="fade">
                                      <p:cBhvr>
                                        <p:cTn id="18" dur="250"/>
                                        <p:tgtEl>
                                          <p:spTgt spid="18"/>
                                        </p:tgtEl>
                                      </p:cBhvr>
                                    </p:animEffect>
                                  </p:childTnLst>
                                </p:cTn>
                              </p:par>
                            </p:childTnLst>
                          </p:cTn>
                        </p:par>
                      </p:childTnLst>
                    </p:cTn>
                  </p:par>
                  <p:par>
                    <p:cTn id="19" fill="hold">
                      <p:stCondLst>
                        <p:cond delay="indefinite"/>
                      </p:stCondLst>
                      <p:childTnLst>
                        <p:par>
                          <p:cTn id="20" fill="hold">
                            <p:stCondLst>
                              <p:cond delay="0"/>
                            </p:stCondLst>
                            <p:childTnLst>
                              <p:par>
                                <p:cTn id="21" presetID="14" presetClass="entr" presetSubtype="10" fill="hold" grpId="2" nodeType="clickEffect">
                                  <p:stCondLst>
                                    <p:cond delay="0"/>
                                  </p:stCondLst>
                                  <p:childTnLst>
                                    <p:set>
                                      <p:cBhvr>
                                        <p:cTn id="22" dur="1" fill="hold">
                                          <p:stCondLst>
                                            <p:cond delay="0"/>
                                          </p:stCondLst>
                                        </p:cTn>
                                        <p:tgtEl>
                                          <p:spTgt spid="24"/>
                                        </p:tgtEl>
                                        <p:attrNameLst>
                                          <p:attrName>style.visibility</p:attrName>
                                        </p:attrNameLst>
                                      </p:cBhvr>
                                      <p:to>
                                        <p:strVal val="visible"/>
                                      </p:to>
                                    </p:set>
                                    <p:animEffect transition="in" filter="randombar(horizontal)">
                                      <p:cBhvr>
                                        <p:cTn id="23" dur="500"/>
                                        <p:tgtEl>
                                          <p:spTgt spid="24"/>
                                        </p:tgtEl>
                                      </p:cBhvr>
                                    </p:animEffect>
                                  </p:childTnLst>
                                </p:cTn>
                              </p:par>
                              <p:par>
                                <p:cTn id="24" presetID="14" presetClass="entr" presetSubtype="10" fill="hold" grpId="0" nodeType="withEffect">
                                  <p:stCondLst>
                                    <p:cond delay="0"/>
                                  </p:stCondLst>
                                  <p:childTnLst>
                                    <p:set>
                                      <p:cBhvr>
                                        <p:cTn id="25" dur="1" fill="hold">
                                          <p:stCondLst>
                                            <p:cond delay="0"/>
                                          </p:stCondLst>
                                        </p:cTn>
                                        <p:tgtEl>
                                          <p:spTgt spid="31"/>
                                        </p:tgtEl>
                                        <p:attrNameLst>
                                          <p:attrName>style.visibility</p:attrName>
                                        </p:attrNameLst>
                                      </p:cBhvr>
                                      <p:to>
                                        <p:strVal val="visible"/>
                                      </p:to>
                                    </p:set>
                                    <p:animEffect transition="in" filter="randombar(horizontal)">
                                      <p:cBhvr>
                                        <p:cTn id="26" dur="500"/>
                                        <p:tgtEl>
                                          <p:spTgt spid="31"/>
                                        </p:tgtEl>
                                      </p:cBhvr>
                                    </p:animEffect>
                                  </p:childTnLst>
                                </p:cTn>
                              </p:par>
                              <p:par>
                                <p:cTn id="27" presetID="1" presetClass="exit" presetSubtype="0" fill="hold" grpId="0" nodeType="withEffect">
                                  <p:stCondLst>
                                    <p:cond delay="0"/>
                                  </p:stCondLst>
                                  <p:childTnLst>
                                    <p:set>
                                      <p:cBhvr>
                                        <p:cTn id="28" dur="1" fill="hold">
                                          <p:stCondLst>
                                            <p:cond delay="0"/>
                                          </p:stCondLst>
                                        </p:cTn>
                                        <p:tgtEl>
                                          <p:spTgt spid="29"/>
                                        </p:tgtEl>
                                        <p:attrNameLst>
                                          <p:attrName>style.visibility</p:attrName>
                                        </p:attrNameLst>
                                      </p:cBhvr>
                                      <p:to>
                                        <p:strVal val="hidden"/>
                                      </p:to>
                                    </p:set>
                                  </p:childTnLst>
                                </p:cTn>
                              </p:par>
                              <p:par>
                                <p:cTn id="29" presetID="1" presetClass="exit" presetSubtype="0" fill="hold" grpId="1" nodeType="withEffect">
                                  <p:stCondLst>
                                    <p:cond delay="0"/>
                                  </p:stCondLst>
                                  <p:childTnLst>
                                    <p:set>
                                      <p:cBhvr>
                                        <p:cTn id="30" dur="1" fill="hold">
                                          <p:stCondLst>
                                            <p:cond delay="0"/>
                                          </p:stCondLst>
                                        </p:cTn>
                                        <p:tgtEl>
                                          <p:spTgt spid="18"/>
                                        </p:tgtEl>
                                        <p:attrNameLst>
                                          <p:attrName>style.visibility</p:attrName>
                                        </p:attrNameLst>
                                      </p:cBhvr>
                                      <p:to>
                                        <p:strVal val="hidden"/>
                                      </p:to>
                                    </p:set>
                                  </p:childTnLst>
                                </p:cTn>
                              </p:par>
                            </p:childTnLst>
                          </p:cTn>
                        </p:par>
                        <p:par>
                          <p:cTn id="31" fill="hold">
                            <p:stCondLst>
                              <p:cond delay="500"/>
                            </p:stCondLst>
                            <p:childTnLst>
                              <p:par>
                                <p:cTn id="32" presetID="1" presetClass="entr" presetSubtype="0" fill="hold" grpId="0" nodeType="afterEffect">
                                  <p:stCondLst>
                                    <p:cond delay="250"/>
                                  </p:stCondLst>
                                  <p:childTnLst>
                                    <p:set>
                                      <p:cBhvr>
                                        <p:cTn id="33" dur="1" fill="hold">
                                          <p:stCondLst>
                                            <p:cond delay="0"/>
                                          </p:stCondLst>
                                        </p:cTn>
                                        <p:tgtEl>
                                          <p:spTgt spid="25"/>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50" presetClass="path" presetSubtype="0" accel="50000" decel="50000" fill="hold" grpId="0" nodeType="clickEffect">
                                  <p:stCondLst>
                                    <p:cond delay="0"/>
                                  </p:stCondLst>
                                  <p:childTnLst>
                                    <p:animMotion origin="layout" path="M 1.66667E-6 1.64662E-6 L 0.14601 1.64662E-6 C 0.21146 1.64662E-6 0.29253 0.04116 0.29253 0.07539 L 0.29253 0.15217 " pathEditMode="relative" rAng="0" ptsTypes="FfFF">
                                      <p:cBhvr>
                                        <p:cTn id="37" dur="2000" fill="hold"/>
                                        <p:tgtEl>
                                          <p:spTgt spid="24"/>
                                        </p:tgtEl>
                                        <p:attrNameLst>
                                          <p:attrName>ppt_x</p:attrName>
                                          <p:attrName>ppt_y</p:attrName>
                                        </p:attrNameLst>
                                      </p:cBhvr>
                                      <p:rCtr x="14618" y="7609"/>
                                    </p:animMotion>
                                  </p:childTnLst>
                                </p:cTn>
                              </p:par>
                              <p:par>
                                <p:cTn id="38" presetID="50" presetClass="path" presetSubtype="0" accel="50000" decel="50000" fill="hold" grpId="1" nodeType="withEffect">
                                  <p:stCondLst>
                                    <p:cond delay="0"/>
                                  </p:stCondLst>
                                  <p:childTnLst>
                                    <p:animMotion origin="layout" path="M 4.44444E-6 3.46901E-6 L 0.121 3.46901E-6 C 0.17517 3.46901E-6 0.24201 0.03885 0.24201 0.07076 L 0.24201 0.14199 " pathEditMode="relative" rAng="0" ptsTypes="FfFF">
                                      <p:cBhvr>
                                        <p:cTn id="39" dur="2000" fill="hold"/>
                                        <p:tgtEl>
                                          <p:spTgt spid="31"/>
                                        </p:tgtEl>
                                        <p:attrNameLst>
                                          <p:attrName>ppt_x</p:attrName>
                                          <p:attrName>ppt_y</p:attrName>
                                        </p:attrNameLst>
                                      </p:cBhvr>
                                      <p:rCtr x="12101" y="7100"/>
                                    </p:animMotion>
                                  </p:childTnLst>
                                </p:cTn>
                              </p:par>
                            </p:childTnLst>
                          </p:cTn>
                        </p:par>
                      </p:childTnLst>
                    </p:cTn>
                  </p:par>
                  <p:par>
                    <p:cTn id="40" fill="hold">
                      <p:stCondLst>
                        <p:cond delay="indefinite"/>
                      </p:stCondLst>
                      <p:childTnLst>
                        <p:par>
                          <p:cTn id="41" fill="hold">
                            <p:stCondLst>
                              <p:cond delay="0"/>
                            </p:stCondLst>
                            <p:childTnLst>
                              <p:par>
                                <p:cTn id="42" presetID="14" presetClass="entr" presetSubtype="10" fill="hold" grpId="0" nodeType="clickEffect">
                                  <p:stCondLst>
                                    <p:cond delay="0"/>
                                  </p:stCondLst>
                                  <p:childTnLst>
                                    <p:set>
                                      <p:cBhvr>
                                        <p:cTn id="43" dur="1" fill="hold">
                                          <p:stCondLst>
                                            <p:cond delay="0"/>
                                          </p:stCondLst>
                                        </p:cTn>
                                        <p:tgtEl>
                                          <p:spTgt spid="26"/>
                                        </p:tgtEl>
                                        <p:attrNameLst>
                                          <p:attrName>style.visibility</p:attrName>
                                        </p:attrNameLst>
                                      </p:cBhvr>
                                      <p:to>
                                        <p:strVal val="visible"/>
                                      </p:to>
                                    </p:set>
                                    <p:animEffect transition="in" filter="randombar(horizontal)">
                                      <p:cBhvr>
                                        <p:cTn id="44" dur="500"/>
                                        <p:tgtEl>
                                          <p:spTgt spid="26"/>
                                        </p:tgtEl>
                                      </p:cBhvr>
                                    </p:animEffect>
                                  </p:childTnLst>
                                </p:cTn>
                              </p:par>
                              <p:par>
                                <p:cTn id="45" presetID="14" presetClass="entr" presetSubtype="10" fill="hold" grpId="0" nodeType="withEffect">
                                  <p:stCondLst>
                                    <p:cond delay="0"/>
                                  </p:stCondLst>
                                  <p:childTnLst>
                                    <p:set>
                                      <p:cBhvr>
                                        <p:cTn id="46" dur="1" fill="hold">
                                          <p:stCondLst>
                                            <p:cond delay="0"/>
                                          </p:stCondLst>
                                        </p:cTn>
                                        <p:tgtEl>
                                          <p:spTgt spid="30"/>
                                        </p:tgtEl>
                                        <p:attrNameLst>
                                          <p:attrName>style.visibility</p:attrName>
                                        </p:attrNameLst>
                                      </p:cBhvr>
                                      <p:to>
                                        <p:strVal val="visible"/>
                                      </p:to>
                                    </p:set>
                                    <p:animEffect transition="in" filter="randombar(horizontal)">
                                      <p:cBhvr>
                                        <p:cTn id="47" dur="500"/>
                                        <p:tgtEl>
                                          <p:spTgt spid="30"/>
                                        </p:tgtEl>
                                      </p:cBhvr>
                                    </p:animEffect>
                                  </p:childTnLst>
                                </p:cTn>
                              </p:par>
                            </p:childTnLst>
                          </p:cTn>
                        </p:par>
                        <p:par>
                          <p:cTn id="48" fill="hold">
                            <p:stCondLst>
                              <p:cond delay="500"/>
                            </p:stCondLst>
                            <p:childTnLst>
                              <p:par>
                                <p:cTn id="49" presetID="1" presetClass="exit" presetSubtype="0" fill="hold" grpId="1" nodeType="afterEffect">
                                  <p:stCondLst>
                                    <p:cond delay="0"/>
                                  </p:stCondLst>
                                  <p:childTnLst>
                                    <p:set>
                                      <p:cBhvr>
                                        <p:cTn id="50" dur="1" fill="hold">
                                          <p:stCondLst>
                                            <p:cond delay="0"/>
                                          </p:stCondLst>
                                        </p:cTn>
                                        <p:tgtEl>
                                          <p:spTgt spid="24"/>
                                        </p:tgtEl>
                                        <p:attrNameLst>
                                          <p:attrName>style.visibility</p:attrName>
                                        </p:attrNameLst>
                                      </p:cBhvr>
                                      <p:to>
                                        <p:strVal val="hidden"/>
                                      </p:to>
                                    </p:set>
                                  </p:childTnLst>
                                </p:cTn>
                              </p:par>
                              <p:par>
                                <p:cTn id="51" presetID="1" presetClass="exit" presetSubtype="0" fill="hold" grpId="2" nodeType="withEffect">
                                  <p:stCondLst>
                                    <p:cond delay="0"/>
                                  </p:stCondLst>
                                  <p:childTnLst>
                                    <p:set>
                                      <p:cBhvr>
                                        <p:cTn id="52" dur="1" fill="hold">
                                          <p:stCondLst>
                                            <p:cond delay="0"/>
                                          </p:stCondLst>
                                        </p:cTn>
                                        <p:tgtEl>
                                          <p:spTgt spid="31"/>
                                        </p:tgtEl>
                                        <p:attrNameLst>
                                          <p:attrName>style.visibility</p:attrName>
                                        </p:attrNameLst>
                                      </p:cBhvr>
                                      <p:to>
                                        <p:strVal val="hidden"/>
                                      </p:to>
                                    </p:set>
                                  </p:childTnLst>
                                </p:cTn>
                              </p:par>
                            </p:childTnLst>
                          </p:cTn>
                        </p:par>
                        <p:par>
                          <p:cTn id="53" fill="hold">
                            <p:stCondLst>
                              <p:cond delay="500"/>
                            </p:stCondLst>
                            <p:childTnLst>
                              <p:par>
                                <p:cTn id="54" presetID="1" presetClass="entr" presetSubtype="0" fill="hold" grpId="0" nodeType="afterEffect">
                                  <p:stCondLst>
                                    <p:cond delay="0"/>
                                  </p:stCondLst>
                                  <p:childTnLst>
                                    <p:set>
                                      <p:cBhvr>
                                        <p:cTn id="55"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8" grpId="0" animBg="1"/>
      <p:bldP spid="18" grpId="1" animBg="1"/>
      <p:bldP spid="19" grpId="0" animBg="1"/>
      <p:bldP spid="21" grpId="0"/>
      <p:bldP spid="24" grpId="0" animBg="1"/>
      <p:bldP spid="24" grpId="1" animBg="1"/>
      <p:bldP spid="24" grpId="2" animBg="1"/>
      <p:bldP spid="25" grpId="0"/>
      <p:bldP spid="26" grpId="0" animBg="1"/>
      <p:bldP spid="27" grpId="0"/>
      <p:bldP spid="29" grpId="0" animBg="1"/>
      <p:bldP spid="30" grpId="0" animBg="1"/>
      <p:bldP spid="31" grpId="0" animBg="1"/>
      <p:bldP spid="31" grpId="1" animBg="1"/>
      <p:bldP spid="31" grpId="2"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実験</a:t>
            </a:r>
            <a:endParaRPr kumimoji="1" lang="ja-JP" altLang="en-US" dirty="0"/>
          </a:p>
        </p:txBody>
      </p:sp>
      <p:sp>
        <p:nvSpPr>
          <p:cNvPr id="3" name="コンテンツ プレースホルダー 2"/>
          <p:cNvSpPr>
            <a:spLocks noGrp="1"/>
          </p:cNvSpPr>
          <p:nvPr>
            <p:ph sz="quarter" idx="1"/>
          </p:nvPr>
        </p:nvSpPr>
        <p:spPr/>
        <p:txBody>
          <a:bodyPr/>
          <a:lstStyle/>
          <a:p>
            <a:r>
              <a:rPr kumimoji="1" lang="ja-JP" altLang="en-US" dirty="0" smtClean="0"/>
              <a:t>従来手法との比較</a:t>
            </a:r>
            <a:endParaRPr kumimoji="1" lang="en-US" altLang="ja-JP" dirty="0" smtClean="0"/>
          </a:p>
          <a:p>
            <a:pPr lvl="1"/>
            <a:r>
              <a:rPr lang="ja-JP" altLang="en-US" dirty="0" smtClean="0"/>
              <a:t>管理</a:t>
            </a:r>
            <a:r>
              <a:rPr lang="en-US" altLang="ja-JP" dirty="0" smtClean="0"/>
              <a:t>VM</a:t>
            </a:r>
            <a:r>
              <a:rPr lang="ja-JP" altLang="en-US" dirty="0" err="1" smtClean="0"/>
              <a:t>での</a:t>
            </a:r>
            <a:r>
              <a:rPr lang="ja-JP" altLang="en-US" dirty="0" smtClean="0"/>
              <a:t>入出力の盗聴</a:t>
            </a:r>
            <a:endParaRPr lang="en-US" altLang="ja-JP" dirty="0" smtClean="0"/>
          </a:p>
          <a:p>
            <a:pPr lvl="1"/>
            <a:r>
              <a:rPr kumimoji="1" lang="en-US" altLang="ja-JP" dirty="0" smtClean="0"/>
              <a:t>SSH</a:t>
            </a:r>
            <a:r>
              <a:rPr kumimoji="1" lang="ja-JP" altLang="en-US" dirty="0" smtClean="0"/>
              <a:t>クライアントにおける応答時間</a:t>
            </a:r>
            <a:endParaRPr kumimoji="1" lang="en-US" altLang="ja-JP" dirty="0" smtClean="0"/>
          </a:p>
          <a:p>
            <a:pPr lvl="1"/>
            <a:r>
              <a:rPr lang="ja-JP" altLang="en-US" dirty="0" smtClean="0"/>
              <a:t>画面表示のスループット</a:t>
            </a:r>
            <a:endParaRPr kumimoji="1" lang="ja-JP" altLang="en-US" dirty="0"/>
          </a:p>
        </p:txBody>
      </p:sp>
      <p:sp>
        <p:nvSpPr>
          <p:cNvPr id="6" name="テキスト ボックス 5"/>
          <p:cNvSpPr txBox="1"/>
          <p:nvPr/>
        </p:nvSpPr>
        <p:spPr>
          <a:xfrm>
            <a:off x="1582865" y="3657690"/>
            <a:ext cx="1210588" cy="400110"/>
          </a:xfrm>
          <a:prstGeom prst="rect">
            <a:avLst/>
          </a:prstGeom>
          <a:noFill/>
        </p:spPr>
        <p:txBody>
          <a:bodyPr wrap="none" rtlCol="0">
            <a:spAutoFit/>
          </a:bodyPr>
          <a:lstStyle/>
          <a:p>
            <a:r>
              <a:rPr kumimoji="1" lang="ja-JP" altLang="en-US" sz="2000" dirty="0" smtClean="0"/>
              <a:t>実験環境</a:t>
            </a:r>
            <a:endParaRPr kumimoji="1" lang="ja-JP" altLang="en-US" sz="2000" dirty="0"/>
          </a:p>
        </p:txBody>
      </p:sp>
      <p:graphicFrame>
        <p:nvGraphicFramePr>
          <p:cNvPr id="18" name="表 17"/>
          <p:cNvGraphicFramePr>
            <a:graphicFrameLocks noGrp="1"/>
          </p:cNvGraphicFramePr>
          <p:nvPr>
            <p:extLst>
              <p:ext uri="{D42A27DB-BD31-4B8C-83A1-F6EECF244321}">
                <p14:modId xmlns:p14="http://schemas.microsoft.com/office/powerpoint/2010/main" val="414335500"/>
              </p:ext>
            </p:extLst>
          </p:nvPr>
        </p:nvGraphicFramePr>
        <p:xfrm>
          <a:off x="1187624" y="4149080"/>
          <a:ext cx="6408713" cy="1854200"/>
        </p:xfrm>
        <a:graphic>
          <a:graphicData uri="http://schemas.openxmlformats.org/drawingml/2006/table">
            <a:tbl>
              <a:tblPr firstRow="1" bandRow="1">
                <a:tableStyleId>{2D5ABB26-0587-4C30-8999-92F81FD0307C}</a:tableStyleId>
              </a:tblPr>
              <a:tblGrid>
                <a:gridCol w="894239"/>
                <a:gridCol w="2906277"/>
                <a:gridCol w="2608197"/>
              </a:tblGrid>
              <a:tr h="370840">
                <a:tc>
                  <a:txBody>
                    <a:bodyPr/>
                    <a:lstStyle/>
                    <a:p>
                      <a:endParaRPr kumimoji="1" lang="ja-JP" altLang="en-US" dirty="0">
                        <a:solidFill>
                          <a:sysClr val="windowText" lastClr="000000"/>
                        </a:solidFill>
                      </a:endParaRPr>
                    </a:p>
                  </a:txBody>
                  <a:tcP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t>クライアントマシン</a:t>
                      </a:r>
                      <a:endParaRPr kumimoji="1" lang="ja-JP" alt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t>サーバマシン</a:t>
                      </a:r>
                      <a:endParaRPr kumimoji="1" lang="ja-JP" altLang="en-US" dirty="0">
                        <a:solidFill>
                          <a:sysClr val="windowText" lastClr="000000"/>
                        </a:solidFill>
                      </a:endParaRPr>
                    </a:p>
                  </a:txBody>
                  <a:tcP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kumimoji="1" lang="ja-JP" altLang="en-US" dirty="0" smtClean="0"/>
                        <a:t>マシン</a:t>
                      </a:r>
                      <a:endParaRPr kumimoji="1" lang="ja-JP" altLang="en-US" dirty="0"/>
                    </a:p>
                  </a:txBody>
                  <a:tcP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800" kern="1200" baseline="0" dirty="0" smtClean="0"/>
                        <a:t>Linux-3.2.0.63</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800" kern="1200" baseline="0" dirty="0" smtClean="0"/>
                        <a:t>Xen-4.1.3</a:t>
                      </a:r>
                      <a:r>
                        <a:rPr kumimoji="1" lang="ja-JP" altLang="en-US" sz="1800" kern="1200" baseline="0" dirty="0" smtClean="0"/>
                        <a:t>　</a:t>
                      </a:r>
                      <a:r>
                        <a:rPr kumimoji="1" lang="en-US" altLang="ja-JP" sz="1800" kern="1200" baseline="0" dirty="0" smtClean="0"/>
                        <a:t>Linux-3.2.0.63</a:t>
                      </a:r>
                      <a:endParaRPr kumimoji="1" lang="ja-JP" altLang="en-US" dirty="0"/>
                    </a:p>
                  </a:txBody>
                  <a:tcP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kumimoji="1" lang="en-US" altLang="ja-JP" dirty="0" smtClean="0"/>
                        <a:t>CPU</a:t>
                      </a:r>
                      <a:endParaRPr kumimoji="1" lang="ja-JP" altLang="en-US" dirty="0"/>
                    </a:p>
                  </a:txBody>
                  <a:tcP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800" kern="1200" baseline="0" dirty="0" smtClean="0"/>
                        <a:t>Intel Xeon E3-1270 3.40GHz</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800" kern="1200" baseline="0" dirty="0" smtClean="0"/>
                        <a:t>Intel Core i7 870 2.93GHz </a:t>
                      </a:r>
                      <a:endParaRPr kumimoji="1" lang="ja-JP" altLang="en-US" dirty="0"/>
                    </a:p>
                  </a:txBody>
                  <a:tcP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kumimoji="1" lang="en-US" altLang="ja-JP" dirty="0" smtClean="0"/>
                        <a:t>LAN</a:t>
                      </a:r>
                      <a:endParaRPr kumimoji="1" lang="ja-JP" altLang="en-US" dirty="0"/>
                    </a:p>
                  </a:txBody>
                  <a:tcP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ギガビット</a:t>
                      </a:r>
                      <a:r>
                        <a:rPr kumimoji="1" lang="ja-JP" altLang="en-US" baseline="0" dirty="0" smtClean="0"/>
                        <a:t> </a:t>
                      </a:r>
                      <a:r>
                        <a:rPr kumimoji="1" lang="ja-JP" altLang="en-US" dirty="0" smtClean="0"/>
                        <a:t>イーサネット</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ギガビット イーサネット </a:t>
                      </a:r>
                    </a:p>
                  </a:txBody>
                  <a:tcP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kumimoji="1" lang="en-US" altLang="ja-JP" dirty="0" smtClean="0"/>
                        <a:t>SSH</a:t>
                      </a:r>
                      <a:endParaRPr kumimoji="1" lang="ja-JP" altLang="en-US" dirty="0"/>
                    </a:p>
                  </a:txBody>
                  <a:tcP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800" kern="1200" baseline="0" dirty="0" err="1" smtClean="0"/>
                        <a:t>OpenSSH</a:t>
                      </a:r>
                      <a:r>
                        <a:rPr kumimoji="1" lang="en-US" altLang="ja-JP" sz="1800" kern="1200" baseline="0" dirty="0" smtClean="0"/>
                        <a:t> 6.0p1</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800" kern="1200" baseline="0" dirty="0" err="1" smtClean="0"/>
                        <a:t>OpenSSH</a:t>
                      </a:r>
                      <a:r>
                        <a:rPr kumimoji="1" lang="en-US" altLang="ja-JP" sz="1800" kern="1200" baseline="0" dirty="0" smtClean="0"/>
                        <a:t> 5.9p1</a:t>
                      </a:r>
                      <a:endParaRPr kumimoji="1" lang="ja-JP" altLang="en-US" dirty="0"/>
                    </a:p>
                  </a:txBody>
                  <a:tcP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2144714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入出力の盗聴</a:t>
            </a:r>
            <a:endParaRPr kumimoji="1" lang="ja-JP" altLang="en-US" dirty="0"/>
          </a:p>
        </p:txBody>
      </p:sp>
      <p:sp>
        <p:nvSpPr>
          <p:cNvPr id="3" name="コンテンツ プレースホルダー 2"/>
          <p:cNvSpPr>
            <a:spLocks noGrp="1"/>
          </p:cNvSpPr>
          <p:nvPr>
            <p:ph sz="quarter" idx="1"/>
          </p:nvPr>
        </p:nvSpPr>
        <p:spPr/>
        <p:txBody>
          <a:bodyPr/>
          <a:lstStyle/>
          <a:p>
            <a:r>
              <a:rPr kumimoji="1" lang="ja-JP" altLang="en-US" dirty="0" smtClean="0"/>
              <a:t>コンソール入出力の盗聴</a:t>
            </a:r>
            <a:endParaRPr kumimoji="1" lang="en-US" altLang="ja-JP" dirty="0" smtClean="0"/>
          </a:p>
          <a:p>
            <a:pPr lvl="1"/>
            <a:r>
              <a:rPr kumimoji="1" lang="ja-JP" altLang="en-US" dirty="0" smtClean="0"/>
              <a:t>管理</a:t>
            </a:r>
            <a:r>
              <a:rPr kumimoji="1" lang="en-US" altLang="ja-JP" dirty="0" smtClean="0"/>
              <a:t>VM</a:t>
            </a:r>
            <a:r>
              <a:rPr lang="ja-JP" altLang="en-US" dirty="0" smtClean="0"/>
              <a:t>で入出力を取得，</a:t>
            </a:r>
            <a:r>
              <a:rPr lang="ja-JP" altLang="en-US" dirty="0"/>
              <a:t>ログファイルに</a:t>
            </a:r>
            <a:r>
              <a:rPr lang="ja-JP" altLang="en-US" dirty="0" smtClean="0"/>
              <a:t>書き込ませる</a:t>
            </a:r>
            <a:endParaRPr lang="en-US" altLang="ja-JP" dirty="0" smtClean="0"/>
          </a:p>
          <a:p>
            <a:r>
              <a:rPr lang="ja-JP" altLang="en-US" dirty="0"/>
              <a:t>デモ</a:t>
            </a:r>
            <a:endParaRPr lang="en-US" altLang="ja-JP" dirty="0" smtClean="0"/>
          </a:p>
          <a:p>
            <a:pPr lvl="2"/>
            <a:endParaRPr kumimoji="1" lang="ja-JP" altLang="en-US" dirty="0"/>
          </a:p>
        </p:txBody>
      </p:sp>
      <p:pic>
        <p:nvPicPr>
          <p:cNvPr id="4" name="Picture 2" descr="C:\Program Files (x86)\Microsoft Office\MEDIA\CAGCAT10\j0285750.wmf"/>
          <p:cNvPicPr>
            <a:picLocks noChangeAspect="1" noChangeArrowheads="1"/>
          </p:cNvPicPr>
          <p:nvPr/>
        </p:nvPicPr>
        <p:blipFill>
          <a:blip r:embed="rId3" cstate="print"/>
          <a:srcRect/>
          <a:stretch>
            <a:fillRect/>
          </a:stretch>
        </p:blipFill>
        <p:spPr bwMode="auto">
          <a:xfrm>
            <a:off x="415976" y="4477247"/>
            <a:ext cx="1805147" cy="1109328"/>
          </a:xfrm>
          <a:prstGeom prst="rect">
            <a:avLst/>
          </a:prstGeom>
          <a:noFill/>
        </p:spPr>
      </p:pic>
      <p:sp>
        <p:nvSpPr>
          <p:cNvPr id="5" name="雲 4"/>
          <p:cNvSpPr/>
          <p:nvPr/>
        </p:nvSpPr>
        <p:spPr>
          <a:xfrm>
            <a:off x="2664996" y="3748360"/>
            <a:ext cx="5651419" cy="3109640"/>
          </a:xfrm>
          <a:prstGeom prst="cloud">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6" name="正方形/長方形 5"/>
          <p:cNvSpPr/>
          <p:nvPr/>
        </p:nvSpPr>
        <p:spPr>
          <a:xfrm>
            <a:off x="3413263" y="4207523"/>
            <a:ext cx="1878817" cy="1410482"/>
          </a:xfrm>
          <a:prstGeom prst="rect">
            <a:avLst/>
          </a:prstGeom>
          <a:solidFill>
            <a:schemeClr val="accent3">
              <a:lumMod val="20000"/>
              <a:lumOff val="80000"/>
            </a:schemeClr>
          </a:solidFill>
        </p:spPr>
        <p:style>
          <a:lnRef idx="2">
            <a:schemeClr val="accent3"/>
          </a:lnRef>
          <a:fillRef idx="1">
            <a:schemeClr val="lt1"/>
          </a:fillRef>
          <a:effectRef idx="0">
            <a:schemeClr val="accent3"/>
          </a:effectRef>
          <a:fontRef idx="minor">
            <a:schemeClr val="dk1"/>
          </a:fontRef>
        </p:style>
        <p:txBody>
          <a:bodyPr rtlCol="0" anchor="t"/>
          <a:lstStyle/>
          <a:p>
            <a:pPr algn="ctr"/>
            <a:r>
              <a:rPr kumimoji="1" lang="ja-JP" altLang="en-US" dirty="0" smtClean="0"/>
              <a:t>管理</a:t>
            </a:r>
            <a:r>
              <a:rPr kumimoji="1" lang="en-US" altLang="ja-JP" dirty="0" smtClean="0"/>
              <a:t>VM</a:t>
            </a:r>
            <a:endParaRPr kumimoji="1" lang="ja-JP" altLang="en-US" dirty="0"/>
          </a:p>
        </p:txBody>
      </p:sp>
      <p:sp>
        <p:nvSpPr>
          <p:cNvPr id="7" name="テキスト ボックス 6"/>
          <p:cNvSpPr txBox="1"/>
          <p:nvPr/>
        </p:nvSpPr>
        <p:spPr>
          <a:xfrm>
            <a:off x="891188" y="5658150"/>
            <a:ext cx="854721" cy="369332"/>
          </a:xfrm>
          <a:prstGeom prst="rect">
            <a:avLst/>
          </a:prstGeom>
          <a:noFill/>
        </p:spPr>
        <p:txBody>
          <a:bodyPr wrap="none" rtlCol="0">
            <a:spAutoFit/>
          </a:bodyPr>
          <a:lstStyle/>
          <a:p>
            <a:r>
              <a:rPr kumimoji="1" lang="ja-JP" altLang="en-US" dirty="0" smtClean="0">
                <a:latin typeface="ＭＳ Ｐゴシック" pitchFamily="50" charset="-128"/>
                <a:ea typeface="ＭＳ Ｐゴシック" pitchFamily="50" charset="-128"/>
              </a:rPr>
              <a:t>ユーザ</a:t>
            </a:r>
            <a:endParaRPr kumimoji="1" lang="ja-JP" altLang="en-US" dirty="0">
              <a:latin typeface="ＭＳ Ｐゴシック" pitchFamily="50" charset="-128"/>
              <a:ea typeface="ＭＳ Ｐゴシック" pitchFamily="50" charset="-128"/>
            </a:endParaRPr>
          </a:p>
        </p:txBody>
      </p:sp>
      <p:sp>
        <p:nvSpPr>
          <p:cNvPr id="8" name="正方形/長方形 7"/>
          <p:cNvSpPr/>
          <p:nvPr/>
        </p:nvSpPr>
        <p:spPr>
          <a:xfrm>
            <a:off x="3462906" y="5837827"/>
            <a:ext cx="4167255" cy="610118"/>
          </a:xfrm>
          <a:prstGeom prst="rect">
            <a:avLst/>
          </a:prstGeom>
          <a:solidFill>
            <a:schemeClr val="accent1">
              <a:lumMod val="40000"/>
              <a:lumOff val="60000"/>
            </a:schemeClr>
          </a:solidFill>
        </p:spPr>
        <p:style>
          <a:lnRef idx="2">
            <a:schemeClr val="accent1"/>
          </a:lnRef>
          <a:fillRef idx="1">
            <a:schemeClr val="lt1"/>
          </a:fillRef>
          <a:effectRef idx="0">
            <a:schemeClr val="accent1"/>
          </a:effectRef>
          <a:fontRef idx="minor">
            <a:schemeClr val="dk1"/>
          </a:fontRef>
        </p:style>
        <p:txBody>
          <a:bodyPr rtlCol="0" anchor="b" anchorCtr="0"/>
          <a:lstStyle/>
          <a:p>
            <a:pPr algn="ctr"/>
            <a:endParaRPr kumimoji="1" lang="ja-JP" altLang="en-US" dirty="0"/>
          </a:p>
        </p:txBody>
      </p:sp>
      <p:sp>
        <p:nvSpPr>
          <p:cNvPr id="9" name="角丸四角形 8"/>
          <p:cNvSpPr/>
          <p:nvPr/>
        </p:nvSpPr>
        <p:spPr>
          <a:xfrm>
            <a:off x="6572999" y="4266919"/>
            <a:ext cx="1296144" cy="861588"/>
          </a:xfrm>
          <a:prstGeom prst="round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dirty="0" smtClean="0"/>
              <a:t>ユーザ</a:t>
            </a:r>
            <a:r>
              <a:rPr kumimoji="1" lang="en-US" altLang="ja-JP" dirty="0" smtClean="0"/>
              <a:t>VM</a:t>
            </a:r>
            <a:endParaRPr kumimoji="1" lang="ja-JP" altLang="en-US" dirty="0"/>
          </a:p>
        </p:txBody>
      </p:sp>
      <p:sp>
        <p:nvSpPr>
          <p:cNvPr id="10" name="テキスト ボックス 9"/>
          <p:cNvSpPr txBox="1"/>
          <p:nvPr/>
        </p:nvSpPr>
        <p:spPr>
          <a:xfrm>
            <a:off x="5366498" y="4022856"/>
            <a:ext cx="938077" cy="369332"/>
          </a:xfrm>
          <a:prstGeom prst="rect">
            <a:avLst/>
          </a:prstGeom>
          <a:noFill/>
        </p:spPr>
        <p:txBody>
          <a:bodyPr wrap="none" rtlCol="0">
            <a:spAutoFit/>
          </a:bodyPr>
          <a:lstStyle/>
          <a:p>
            <a:r>
              <a:rPr kumimoji="1" lang="ja-JP" altLang="en-US" dirty="0" smtClean="0">
                <a:latin typeface="ＭＳ Ｐゴシック" pitchFamily="50" charset="-128"/>
                <a:ea typeface="ＭＳ Ｐゴシック" pitchFamily="50" charset="-128"/>
              </a:rPr>
              <a:t>クラウド</a:t>
            </a:r>
            <a:endParaRPr kumimoji="1" lang="ja-JP" altLang="en-US" dirty="0">
              <a:latin typeface="ＭＳ Ｐゴシック" pitchFamily="50" charset="-128"/>
              <a:ea typeface="ＭＳ Ｐゴシック" pitchFamily="50" charset="-128"/>
            </a:endParaRPr>
          </a:p>
        </p:txBody>
      </p:sp>
      <p:sp>
        <p:nvSpPr>
          <p:cNvPr id="11" name="テキスト ボックス 10"/>
          <p:cNvSpPr txBox="1"/>
          <p:nvPr/>
        </p:nvSpPr>
        <p:spPr>
          <a:xfrm>
            <a:off x="3487038" y="6078613"/>
            <a:ext cx="724921" cy="369332"/>
          </a:xfrm>
          <a:prstGeom prst="rect">
            <a:avLst/>
          </a:prstGeom>
          <a:noFill/>
        </p:spPr>
        <p:txBody>
          <a:bodyPr wrap="square" rtlCol="0">
            <a:spAutoFit/>
          </a:bodyPr>
          <a:lstStyle/>
          <a:p>
            <a:r>
              <a:rPr kumimoji="1" lang="en-US" altLang="ja-JP" dirty="0" smtClean="0">
                <a:latin typeface="ＭＳ Ｐゴシック" pitchFamily="50" charset="-128"/>
                <a:ea typeface="ＭＳ Ｐゴシック" pitchFamily="50" charset="-128"/>
              </a:rPr>
              <a:t>VMM</a:t>
            </a:r>
            <a:endParaRPr kumimoji="1" lang="ja-JP" altLang="en-US" dirty="0">
              <a:latin typeface="ＭＳ Ｐゴシック" pitchFamily="50" charset="-128"/>
              <a:ea typeface="ＭＳ Ｐゴシック" pitchFamily="50" charset="-128"/>
            </a:endParaRPr>
          </a:p>
        </p:txBody>
      </p:sp>
      <p:sp>
        <p:nvSpPr>
          <p:cNvPr id="12" name="円/楕円 11"/>
          <p:cNvSpPr/>
          <p:nvPr/>
        </p:nvSpPr>
        <p:spPr>
          <a:xfrm>
            <a:off x="4838303" y="5905683"/>
            <a:ext cx="1973961" cy="505323"/>
          </a:xfrm>
          <a:prstGeom prst="ellipse">
            <a:avLst/>
          </a:prstGeom>
          <a:solidFill>
            <a:srgbClr val="FF99CC"/>
          </a:solidFill>
          <a:ln>
            <a:solidFill>
              <a:srgbClr val="FF6699"/>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600" dirty="0" smtClean="0">
                <a:latin typeface="ＭＳ Ｐゴシック" pitchFamily="50" charset="-128"/>
                <a:ea typeface="ＭＳ Ｐゴシック" pitchFamily="50" charset="-128"/>
              </a:rPr>
              <a:t>復号</a:t>
            </a:r>
            <a:r>
              <a:rPr kumimoji="1" lang="en-US" altLang="ja-JP" sz="1600" dirty="0" smtClean="0">
                <a:latin typeface="ＭＳ Ｐゴシック" pitchFamily="50" charset="-128"/>
                <a:ea typeface="ＭＳ Ｐゴシック" pitchFamily="50" charset="-128"/>
              </a:rPr>
              <a:t>/</a:t>
            </a:r>
            <a:r>
              <a:rPr kumimoji="1" lang="ja-JP" altLang="en-US" sz="1600" dirty="0" smtClean="0">
                <a:latin typeface="ＭＳ Ｐゴシック" pitchFamily="50" charset="-128"/>
                <a:ea typeface="ＭＳ Ｐゴシック" pitchFamily="50" charset="-128"/>
              </a:rPr>
              <a:t>暗号化</a:t>
            </a:r>
            <a:endParaRPr kumimoji="1" lang="ja-JP" altLang="en-US" sz="1600" dirty="0">
              <a:latin typeface="ＭＳ Ｐゴシック" pitchFamily="50" charset="-128"/>
              <a:ea typeface="ＭＳ Ｐゴシック" pitchFamily="50" charset="-128"/>
            </a:endParaRPr>
          </a:p>
        </p:txBody>
      </p:sp>
      <p:sp>
        <p:nvSpPr>
          <p:cNvPr id="13" name="テキスト ボックス 12"/>
          <p:cNvSpPr txBox="1"/>
          <p:nvPr/>
        </p:nvSpPr>
        <p:spPr>
          <a:xfrm>
            <a:off x="5292081" y="5321979"/>
            <a:ext cx="1471832" cy="646331"/>
          </a:xfrm>
          <a:prstGeom prst="rect">
            <a:avLst/>
          </a:prstGeom>
          <a:noFill/>
        </p:spPr>
        <p:txBody>
          <a:bodyPr wrap="square" rtlCol="0">
            <a:spAutoFit/>
          </a:bodyPr>
          <a:lstStyle/>
          <a:p>
            <a:pPr algn="ctr"/>
            <a:r>
              <a:rPr kumimoji="1" lang="ja-JP" altLang="en-US" dirty="0" smtClean="0">
                <a:solidFill>
                  <a:sysClr val="windowText" lastClr="000000"/>
                </a:solidFill>
              </a:rPr>
              <a:t>仮想シリアル</a:t>
            </a:r>
            <a:endParaRPr kumimoji="1" lang="en-US" altLang="ja-JP" dirty="0" smtClean="0">
              <a:solidFill>
                <a:sysClr val="windowText" lastClr="000000"/>
              </a:solidFill>
            </a:endParaRPr>
          </a:p>
          <a:p>
            <a:pPr algn="ctr"/>
            <a:r>
              <a:rPr lang="ja-JP" altLang="en-US" dirty="0" smtClean="0">
                <a:solidFill>
                  <a:sysClr val="windowText" lastClr="000000"/>
                </a:solidFill>
              </a:rPr>
              <a:t>コンソール</a:t>
            </a:r>
            <a:endParaRPr kumimoji="1" lang="ja-JP" altLang="en-US" dirty="0">
              <a:solidFill>
                <a:sysClr val="windowText" lastClr="000000"/>
              </a:solidFill>
            </a:endParaRPr>
          </a:p>
        </p:txBody>
      </p:sp>
      <p:pic>
        <p:nvPicPr>
          <p:cNvPr id="14" name="図 13"/>
          <p:cNvPicPr>
            <a:picLocks noChangeAspect="1"/>
          </p:cNvPicPr>
          <p:nvPr/>
        </p:nvPicPr>
        <p:blipFill>
          <a:blip r:embed="rId4">
            <a:duotone>
              <a:prstClr val="black"/>
              <a:srgbClr val="D9C3A5">
                <a:tint val="50000"/>
                <a:satMod val="180000"/>
              </a:srgbClr>
            </a:duotone>
          </a:blip>
          <a:stretch>
            <a:fillRect/>
          </a:stretch>
        </p:blipFill>
        <p:spPr>
          <a:xfrm>
            <a:off x="3462906" y="4905457"/>
            <a:ext cx="1710918" cy="578092"/>
          </a:xfrm>
          <a:prstGeom prst="rect">
            <a:avLst/>
          </a:prstGeom>
        </p:spPr>
      </p:pic>
      <p:sp>
        <p:nvSpPr>
          <p:cNvPr id="15" name="左右矢印 14"/>
          <p:cNvSpPr/>
          <p:nvPr/>
        </p:nvSpPr>
        <p:spPr>
          <a:xfrm>
            <a:off x="2221122" y="5005094"/>
            <a:ext cx="1241783" cy="368121"/>
          </a:xfrm>
          <a:prstGeom prst="lef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6" name="二方向矢印 15"/>
          <p:cNvSpPr/>
          <p:nvPr/>
        </p:nvSpPr>
        <p:spPr>
          <a:xfrm rot="5400000">
            <a:off x="4144180" y="5569159"/>
            <a:ext cx="761899" cy="626341"/>
          </a:xfrm>
          <a:prstGeom prst="leftUp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7" name="二方向矢印 16"/>
          <p:cNvSpPr/>
          <p:nvPr/>
        </p:nvSpPr>
        <p:spPr>
          <a:xfrm>
            <a:off x="6812264" y="5194503"/>
            <a:ext cx="616694" cy="1068776"/>
          </a:xfrm>
          <a:prstGeom prst="leftUp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18" name="フリーフォーム 17"/>
          <p:cNvSpPr/>
          <p:nvPr/>
        </p:nvSpPr>
        <p:spPr>
          <a:xfrm>
            <a:off x="3349256" y="4837814"/>
            <a:ext cx="4079702" cy="1743739"/>
          </a:xfrm>
          <a:custGeom>
            <a:avLst/>
            <a:gdLst>
              <a:gd name="connsiteX0" fmla="*/ 127591 w 4167963"/>
              <a:gd name="connsiteY0" fmla="*/ 0 h 1743739"/>
              <a:gd name="connsiteX1" fmla="*/ 2062716 w 4167963"/>
              <a:gd name="connsiteY1" fmla="*/ 0 h 1743739"/>
              <a:gd name="connsiteX2" fmla="*/ 2062716 w 4167963"/>
              <a:gd name="connsiteY2" fmla="*/ 510363 h 1743739"/>
              <a:gd name="connsiteX3" fmla="*/ 4167963 w 4167963"/>
              <a:gd name="connsiteY3" fmla="*/ 531628 h 1743739"/>
              <a:gd name="connsiteX4" fmla="*/ 4167963 w 4167963"/>
              <a:gd name="connsiteY4" fmla="*/ 1743739 h 1743739"/>
              <a:gd name="connsiteX5" fmla="*/ 10632 w 4167963"/>
              <a:gd name="connsiteY5" fmla="*/ 1743739 h 1743739"/>
              <a:gd name="connsiteX6" fmla="*/ 0 w 4167963"/>
              <a:gd name="connsiteY6" fmla="*/ 0 h 1743739"/>
              <a:gd name="connsiteX7" fmla="*/ 127591 w 4167963"/>
              <a:gd name="connsiteY7" fmla="*/ 0 h 1743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167963" h="1743739">
                <a:moveTo>
                  <a:pt x="127591" y="0"/>
                </a:moveTo>
                <a:lnTo>
                  <a:pt x="2062716" y="0"/>
                </a:lnTo>
                <a:lnTo>
                  <a:pt x="2062716" y="510363"/>
                </a:lnTo>
                <a:lnTo>
                  <a:pt x="4167963" y="531628"/>
                </a:lnTo>
                <a:lnTo>
                  <a:pt x="4167963" y="1743739"/>
                </a:lnTo>
                <a:lnTo>
                  <a:pt x="10632" y="1743739"/>
                </a:lnTo>
                <a:lnTo>
                  <a:pt x="0" y="0"/>
                </a:lnTo>
                <a:lnTo>
                  <a:pt x="127591" y="0"/>
                </a:lnTo>
                <a:close/>
              </a:path>
            </a:pathLst>
          </a:custGeom>
          <a:noFill/>
          <a:ln>
            <a:prstDash val="sysDash"/>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9" name="テキスト ボックス 18"/>
          <p:cNvSpPr txBox="1"/>
          <p:nvPr/>
        </p:nvSpPr>
        <p:spPr>
          <a:xfrm>
            <a:off x="5502117" y="4468482"/>
            <a:ext cx="646331" cy="369332"/>
          </a:xfrm>
          <a:prstGeom prst="rect">
            <a:avLst/>
          </a:prstGeom>
          <a:noFill/>
        </p:spPr>
        <p:txBody>
          <a:bodyPr wrap="none" rtlCol="0">
            <a:spAutoFit/>
          </a:bodyPr>
          <a:lstStyle/>
          <a:p>
            <a:r>
              <a:rPr lang="ja-JP" altLang="en-US" dirty="0"/>
              <a:t>盗聴</a:t>
            </a:r>
            <a:endParaRPr kumimoji="1" lang="ja-JP" altLang="en-US" dirty="0"/>
          </a:p>
        </p:txBody>
      </p:sp>
      <p:cxnSp>
        <p:nvCxnSpPr>
          <p:cNvPr id="21" name="直線コネクタ 20"/>
          <p:cNvCxnSpPr>
            <a:endCxn id="19" idx="1"/>
          </p:cNvCxnSpPr>
          <p:nvPr/>
        </p:nvCxnSpPr>
        <p:spPr>
          <a:xfrm flipV="1">
            <a:off x="4932040" y="4653148"/>
            <a:ext cx="570077" cy="378763"/>
          </a:xfrm>
          <a:prstGeom prst="line">
            <a:avLst/>
          </a:prstGeom>
          <a:ln w="38100"/>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3361366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cap="none" dirty="0" err="1" smtClean="0">
                <a:latin typeface="ＭＳ Ｐゴシック" pitchFamily="50" charset="-128"/>
                <a:ea typeface="ＭＳ Ｐゴシック" pitchFamily="50" charset="-128"/>
              </a:rPr>
              <a:t>IaaS</a:t>
            </a:r>
            <a:r>
              <a:rPr kumimoji="1" lang="ja-JP" altLang="en-US" dirty="0" smtClean="0">
                <a:latin typeface="ＭＳ Ｐゴシック" pitchFamily="50" charset="-128"/>
                <a:ea typeface="ＭＳ Ｐゴシック" pitchFamily="50" charset="-128"/>
              </a:rPr>
              <a:t>型クラウド</a:t>
            </a:r>
            <a:endParaRPr kumimoji="1" lang="ja-JP" altLang="en-US" dirty="0">
              <a:latin typeface="ＭＳ Ｐゴシック" pitchFamily="50" charset="-128"/>
              <a:ea typeface="ＭＳ Ｐゴシック" pitchFamily="50" charset="-128"/>
            </a:endParaRPr>
          </a:p>
        </p:txBody>
      </p:sp>
      <p:sp>
        <p:nvSpPr>
          <p:cNvPr id="3" name="コンテンツ プレースホルダ 2"/>
          <p:cNvSpPr>
            <a:spLocks noGrp="1"/>
          </p:cNvSpPr>
          <p:nvPr>
            <p:ph sz="quarter" idx="1"/>
          </p:nvPr>
        </p:nvSpPr>
        <p:spPr/>
        <p:txBody>
          <a:bodyPr/>
          <a:lstStyle/>
          <a:p>
            <a:r>
              <a:rPr lang="ja-JP" altLang="en-US" sz="2800" dirty="0" smtClean="0">
                <a:latin typeface="ＭＳ Ｐゴシック" pitchFamily="50" charset="-128"/>
                <a:ea typeface="ＭＳ Ｐゴシック" pitchFamily="50" charset="-128"/>
              </a:rPr>
              <a:t>クラウドコンピューティングの普及</a:t>
            </a:r>
            <a:endParaRPr lang="en-US" altLang="ja-JP" sz="2800" dirty="0" smtClean="0">
              <a:latin typeface="ＭＳ Ｐゴシック" pitchFamily="50" charset="-128"/>
              <a:ea typeface="ＭＳ Ｐゴシック" pitchFamily="50" charset="-128"/>
            </a:endParaRPr>
          </a:p>
          <a:p>
            <a:pPr lvl="1"/>
            <a:r>
              <a:rPr lang="en-US" altLang="ja-JP" dirty="0">
                <a:latin typeface="ＭＳ Ｐゴシック" pitchFamily="50" charset="-128"/>
                <a:ea typeface="ＭＳ Ｐゴシック" pitchFamily="50" charset="-128"/>
              </a:rPr>
              <a:t>1</a:t>
            </a:r>
            <a:r>
              <a:rPr lang="ja-JP" altLang="en-US" dirty="0" smtClean="0">
                <a:latin typeface="ＭＳ Ｐゴシック" pitchFamily="50" charset="-128"/>
                <a:ea typeface="ＭＳ Ｐゴシック" pitchFamily="50" charset="-128"/>
              </a:rPr>
              <a:t>つの形態として</a:t>
            </a:r>
            <a:r>
              <a:rPr lang="en-US" altLang="ja-JP" dirty="0" smtClean="0">
                <a:latin typeface="ＭＳ Ｐゴシック" pitchFamily="50" charset="-128"/>
                <a:ea typeface="ＭＳ Ｐゴシック" pitchFamily="50" charset="-128"/>
              </a:rPr>
              <a:t>IaaS</a:t>
            </a:r>
            <a:r>
              <a:rPr lang="ja-JP" altLang="en-US" dirty="0" smtClean="0">
                <a:latin typeface="ＭＳ Ｐゴシック" pitchFamily="50" charset="-128"/>
                <a:ea typeface="ＭＳ Ｐゴシック" pitchFamily="50" charset="-128"/>
              </a:rPr>
              <a:t>型クラウドが挙げられる</a:t>
            </a:r>
            <a:endParaRPr lang="en-US" altLang="ja-JP" dirty="0" smtClean="0">
              <a:latin typeface="ＭＳ Ｐゴシック" pitchFamily="50" charset="-128"/>
              <a:ea typeface="ＭＳ Ｐゴシック" pitchFamily="50" charset="-128"/>
            </a:endParaRPr>
          </a:p>
          <a:p>
            <a:pPr lvl="1"/>
            <a:r>
              <a:rPr lang="ja-JP" altLang="en-US" dirty="0" smtClean="0">
                <a:latin typeface="ＭＳ Ｐゴシック" pitchFamily="50" charset="-128"/>
                <a:ea typeface="ＭＳ Ｐゴシック" pitchFamily="50" charset="-128"/>
              </a:rPr>
              <a:t>ユーザに仮想マシン</a:t>
            </a:r>
            <a:r>
              <a:rPr lang="en-US" altLang="ja-JP" dirty="0" smtClean="0">
                <a:latin typeface="ＭＳ Ｐゴシック" pitchFamily="50" charset="-128"/>
                <a:ea typeface="ＭＳ Ｐゴシック" pitchFamily="50" charset="-128"/>
              </a:rPr>
              <a:t>(VM)</a:t>
            </a:r>
            <a:r>
              <a:rPr lang="ja-JP" altLang="en-US" dirty="0" smtClean="0">
                <a:latin typeface="ＭＳ Ｐゴシック" pitchFamily="50" charset="-128"/>
                <a:ea typeface="ＭＳ Ｐゴシック" pitchFamily="50" charset="-128"/>
              </a:rPr>
              <a:t>を提供</a:t>
            </a:r>
            <a:endParaRPr lang="en-US" altLang="ja-JP" dirty="0" smtClean="0">
              <a:latin typeface="ＭＳ Ｐゴシック" pitchFamily="50" charset="-128"/>
              <a:ea typeface="ＭＳ Ｐゴシック" pitchFamily="50" charset="-128"/>
            </a:endParaRPr>
          </a:p>
          <a:p>
            <a:pPr lvl="1"/>
            <a:r>
              <a:rPr lang="ja-JP" altLang="en-US" dirty="0" smtClean="0">
                <a:latin typeface="ＭＳ Ｐゴシック" pitchFamily="50" charset="-128"/>
                <a:ea typeface="ＭＳ Ｐゴシック" pitchFamily="50" charset="-128"/>
              </a:rPr>
              <a:t>ユーザはネットワーク経由で</a:t>
            </a:r>
            <a:r>
              <a:rPr lang="en-US" altLang="ja-JP" dirty="0" smtClean="0">
                <a:latin typeface="ＭＳ Ｐゴシック" pitchFamily="50" charset="-128"/>
                <a:ea typeface="ＭＳ Ｐゴシック" pitchFamily="50" charset="-128"/>
              </a:rPr>
              <a:t>VM</a:t>
            </a:r>
            <a:r>
              <a:rPr lang="ja-JP" altLang="en-US" dirty="0" smtClean="0">
                <a:latin typeface="ＭＳ Ｐゴシック" pitchFamily="50" charset="-128"/>
                <a:ea typeface="ＭＳ Ｐゴシック" pitchFamily="50" charset="-128"/>
              </a:rPr>
              <a:t>にアクセス</a:t>
            </a:r>
            <a:endParaRPr kumimoji="1" lang="ja-JP" altLang="en-US" dirty="0">
              <a:latin typeface="ＭＳ Ｐゴシック" pitchFamily="50" charset="-128"/>
              <a:ea typeface="ＭＳ Ｐゴシック" pitchFamily="50" charset="-128"/>
            </a:endParaRPr>
          </a:p>
        </p:txBody>
      </p:sp>
      <p:sp>
        <p:nvSpPr>
          <p:cNvPr id="4" name="雲 3"/>
          <p:cNvSpPr/>
          <p:nvPr/>
        </p:nvSpPr>
        <p:spPr>
          <a:xfrm>
            <a:off x="4355976" y="3861048"/>
            <a:ext cx="3888432" cy="1800200"/>
          </a:xfrm>
          <a:prstGeom prst="cloud">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kumimoji="1" lang="ja-JP" altLang="en-US" dirty="0"/>
          </a:p>
        </p:txBody>
      </p:sp>
      <p:pic>
        <p:nvPicPr>
          <p:cNvPr id="1026" name="Picture 2" descr="C:\Program Files (x86)\Microsoft Office\MEDIA\CAGCAT10\j0285750.wmf"/>
          <p:cNvPicPr>
            <a:picLocks noChangeAspect="1" noChangeArrowheads="1"/>
          </p:cNvPicPr>
          <p:nvPr/>
        </p:nvPicPr>
        <p:blipFill>
          <a:blip r:embed="rId3" cstate="print"/>
          <a:srcRect/>
          <a:stretch>
            <a:fillRect/>
          </a:stretch>
        </p:blipFill>
        <p:spPr bwMode="auto">
          <a:xfrm>
            <a:off x="683568" y="4005064"/>
            <a:ext cx="1824228" cy="1121054"/>
          </a:xfrm>
          <a:prstGeom prst="rect">
            <a:avLst/>
          </a:prstGeom>
          <a:noFill/>
        </p:spPr>
      </p:pic>
      <p:sp>
        <p:nvSpPr>
          <p:cNvPr id="11" name="上カーブ矢印 10"/>
          <p:cNvSpPr/>
          <p:nvPr/>
        </p:nvSpPr>
        <p:spPr>
          <a:xfrm>
            <a:off x="1475656" y="5085184"/>
            <a:ext cx="5400600" cy="1080120"/>
          </a:xfrm>
          <a:prstGeom prst="curvedUp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a:solidFill>
                <a:schemeClr val="tx1"/>
              </a:solidFill>
            </a:endParaRPr>
          </a:p>
        </p:txBody>
      </p:sp>
      <p:sp>
        <p:nvSpPr>
          <p:cNvPr id="12" name="正方形/長方形 11"/>
          <p:cNvSpPr/>
          <p:nvPr/>
        </p:nvSpPr>
        <p:spPr>
          <a:xfrm>
            <a:off x="4932040" y="4293096"/>
            <a:ext cx="720080" cy="55436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15" name="正方形/長方形 14"/>
          <p:cNvSpPr/>
          <p:nvPr/>
        </p:nvSpPr>
        <p:spPr>
          <a:xfrm>
            <a:off x="5076056" y="4437112"/>
            <a:ext cx="720080" cy="55436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16" name="正方形/長方形 15"/>
          <p:cNvSpPr/>
          <p:nvPr/>
        </p:nvSpPr>
        <p:spPr>
          <a:xfrm>
            <a:off x="5220072" y="4653136"/>
            <a:ext cx="720080" cy="55436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dirty="0" smtClean="0"/>
              <a:t>VM</a:t>
            </a:r>
            <a:endParaRPr kumimoji="1" lang="ja-JP" altLang="en-US" dirty="0"/>
          </a:p>
        </p:txBody>
      </p:sp>
      <p:sp>
        <p:nvSpPr>
          <p:cNvPr id="17" name="正方形/長方形 16"/>
          <p:cNvSpPr/>
          <p:nvPr/>
        </p:nvSpPr>
        <p:spPr>
          <a:xfrm>
            <a:off x="6012160" y="4293096"/>
            <a:ext cx="720080" cy="55436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18" name="正方形/長方形 17"/>
          <p:cNvSpPr/>
          <p:nvPr/>
        </p:nvSpPr>
        <p:spPr>
          <a:xfrm>
            <a:off x="6156176" y="4437112"/>
            <a:ext cx="720080" cy="55436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dirty="0" smtClean="0"/>
              <a:t>VM</a:t>
            </a:r>
            <a:endParaRPr kumimoji="1" lang="ja-JP" altLang="en-US" dirty="0"/>
          </a:p>
        </p:txBody>
      </p:sp>
      <p:sp>
        <p:nvSpPr>
          <p:cNvPr id="19" name="正方形/長方形 18"/>
          <p:cNvSpPr/>
          <p:nvPr/>
        </p:nvSpPr>
        <p:spPr>
          <a:xfrm>
            <a:off x="7020272" y="4293096"/>
            <a:ext cx="720080" cy="55436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20" name="テキスト ボックス 19"/>
          <p:cNvSpPr txBox="1"/>
          <p:nvPr/>
        </p:nvSpPr>
        <p:spPr>
          <a:xfrm>
            <a:off x="755576" y="3717032"/>
            <a:ext cx="1152128" cy="369332"/>
          </a:xfrm>
          <a:prstGeom prst="rect">
            <a:avLst/>
          </a:prstGeom>
          <a:noFill/>
        </p:spPr>
        <p:txBody>
          <a:bodyPr wrap="square" rtlCol="0">
            <a:spAutoFit/>
          </a:bodyPr>
          <a:lstStyle/>
          <a:p>
            <a:r>
              <a:rPr kumimoji="1" lang="ja-JP" altLang="en-US" dirty="0" smtClean="0">
                <a:latin typeface="ＭＳ Ｐゴシック" pitchFamily="50" charset="-128"/>
                <a:ea typeface="ＭＳ Ｐゴシック" pitchFamily="50" charset="-128"/>
              </a:rPr>
              <a:t>ユーザ</a:t>
            </a:r>
            <a:endParaRPr kumimoji="1" lang="ja-JP" altLang="en-US" dirty="0">
              <a:latin typeface="ＭＳ Ｐゴシック" pitchFamily="50" charset="-128"/>
              <a:ea typeface="ＭＳ Ｐゴシック" pitchFamily="50" charset="-128"/>
            </a:endParaRPr>
          </a:p>
        </p:txBody>
      </p:sp>
      <p:sp>
        <p:nvSpPr>
          <p:cNvPr id="21" name="テキスト ボックス 20"/>
          <p:cNvSpPr txBox="1"/>
          <p:nvPr/>
        </p:nvSpPr>
        <p:spPr>
          <a:xfrm>
            <a:off x="2699792" y="4653136"/>
            <a:ext cx="1440160" cy="338554"/>
          </a:xfrm>
          <a:prstGeom prst="rect">
            <a:avLst/>
          </a:prstGeom>
          <a:noFill/>
        </p:spPr>
        <p:txBody>
          <a:bodyPr wrap="square" rtlCol="0">
            <a:spAutoFit/>
          </a:bodyPr>
          <a:lstStyle/>
          <a:p>
            <a:r>
              <a:rPr kumimoji="1" lang="ja-JP" altLang="en-US" sz="1600" dirty="0" smtClean="0">
                <a:latin typeface="ＭＳ Ｐゴシック" pitchFamily="50" charset="-128"/>
                <a:ea typeface="ＭＳ Ｐゴシック" pitchFamily="50" charset="-128"/>
              </a:rPr>
              <a:t>インターネット</a:t>
            </a:r>
            <a:endParaRPr kumimoji="1" lang="ja-JP" altLang="en-US" sz="1600" dirty="0">
              <a:latin typeface="ＭＳ Ｐゴシック" pitchFamily="50" charset="-128"/>
              <a:ea typeface="ＭＳ Ｐゴシック" pitchFamily="50" charset="-128"/>
            </a:endParaRPr>
          </a:p>
        </p:txBody>
      </p:sp>
      <p:sp>
        <p:nvSpPr>
          <p:cNvPr id="22" name="テキスト ボックス 21"/>
          <p:cNvSpPr txBox="1"/>
          <p:nvPr/>
        </p:nvSpPr>
        <p:spPr>
          <a:xfrm>
            <a:off x="6588224" y="5589240"/>
            <a:ext cx="1656184" cy="369332"/>
          </a:xfrm>
          <a:prstGeom prst="rect">
            <a:avLst/>
          </a:prstGeom>
          <a:noFill/>
        </p:spPr>
        <p:txBody>
          <a:bodyPr wrap="square" rtlCol="0">
            <a:spAutoFit/>
          </a:bodyPr>
          <a:lstStyle/>
          <a:p>
            <a:r>
              <a:rPr kumimoji="1" lang="en-US" altLang="ja-JP" dirty="0" err="1" smtClean="0">
                <a:latin typeface="ＭＳ Ｐゴシック" pitchFamily="50" charset="-128"/>
                <a:ea typeface="ＭＳ Ｐゴシック" pitchFamily="50" charset="-128"/>
              </a:rPr>
              <a:t>IaaS</a:t>
            </a:r>
            <a:r>
              <a:rPr kumimoji="1" lang="ja-JP" altLang="en-US" dirty="0" smtClean="0">
                <a:latin typeface="ＭＳ Ｐゴシック" pitchFamily="50" charset="-128"/>
                <a:ea typeface="ＭＳ Ｐゴシック" pitchFamily="50" charset="-128"/>
              </a:rPr>
              <a:t>型クラウド</a:t>
            </a:r>
            <a:endParaRPr kumimoji="1" lang="ja-JP" altLang="en-US" dirty="0">
              <a:latin typeface="ＭＳ Ｐゴシック" pitchFamily="50" charset="-128"/>
              <a:ea typeface="ＭＳ Ｐゴシック" pitchFamily="50" charset="-128"/>
            </a:endParaRPr>
          </a:p>
        </p:txBody>
      </p:sp>
      <p:pic>
        <p:nvPicPr>
          <p:cNvPr id="5" name="Picture 2" descr="C:\Users\kajita\AppData\Local\Microsoft\Windows\Temporary Internet Files\Content.IE5\ZDBM64D1\MC900431594[1].png"/>
          <p:cNvPicPr>
            <a:picLocks noChangeAspect="1" noChangeArrowheads="1"/>
          </p:cNvPicPr>
          <p:nvPr/>
        </p:nvPicPr>
        <p:blipFill>
          <a:blip r:embed="rId4" cstate="print"/>
          <a:srcRect/>
          <a:stretch>
            <a:fillRect/>
          </a:stretch>
        </p:blipFill>
        <p:spPr bwMode="auto">
          <a:xfrm>
            <a:off x="2411760" y="4941168"/>
            <a:ext cx="1828572" cy="1828572"/>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SSH</a:t>
            </a:r>
            <a:r>
              <a:rPr kumimoji="1" lang="ja-JP" altLang="en-US" dirty="0" smtClean="0"/>
              <a:t>クライアントにおける応答時間</a:t>
            </a:r>
            <a:endParaRPr kumimoji="1" lang="ja-JP" altLang="en-US" dirty="0"/>
          </a:p>
        </p:txBody>
      </p:sp>
      <p:sp>
        <p:nvSpPr>
          <p:cNvPr id="3" name="コンテンツ プレースホルダー 2"/>
          <p:cNvSpPr>
            <a:spLocks noGrp="1"/>
          </p:cNvSpPr>
          <p:nvPr>
            <p:ph sz="quarter" idx="1"/>
          </p:nvPr>
        </p:nvSpPr>
        <p:spPr/>
        <p:txBody>
          <a:bodyPr/>
          <a:lstStyle/>
          <a:p>
            <a:r>
              <a:rPr kumimoji="1" lang="en-US" altLang="ja-JP" dirty="0" smtClean="0"/>
              <a:t>SSH</a:t>
            </a:r>
            <a:r>
              <a:rPr kumimoji="1" lang="ja-JP" altLang="en-US" dirty="0" smtClean="0"/>
              <a:t>クライアントでの</a:t>
            </a:r>
            <a:r>
              <a:rPr lang="ja-JP" altLang="en-US" dirty="0"/>
              <a:t>コンソール</a:t>
            </a:r>
            <a:r>
              <a:rPr kumimoji="1" lang="ja-JP" altLang="en-US" dirty="0" smtClean="0"/>
              <a:t>入力から対応するコンソール出力を受け取るまでの時間</a:t>
            </a:r>
            <a:endParaRPr kumimoji="1" lang="en-US" altLang="ja-JP" dirty="0" smtClean="0"/>
          </a:p>
          <a:p>
            <a:pPr lvl="1"/>
            <a:r>
              <a:rPr lang="ja-JP" altLang="en-US" dirty="0"/>
              <a:t>暗号化</a:t>
            </a:r>
            <a:r>
              <a:rPr lang="ja-JP" altLang="en-US" dirty="0" smtClean="0"/>
              <a:t>しない従来の接続方法と比較して</a:t>
            </a:r>
            <a:r>
              <a:rPr lang="en-US" altLang="ja-JP" dirty="0" smtClean="0"/>
              <a:t>0.35ms</a:t>
            </a:r>
            <a:r>
              <a:rPr lang="ja-JP" altLang="en-US" dirty="0" smtClean="0"/>
              <a:t>の遅延が確認された</a:t>
            </a:r>
            <a:endParaRPr lang="en-US" altLang="ja-JP" dirty="0" smtClean="0"/>
          </a:p>
          <a:p>
            <a:pPr lvl="1"/>
            <a:r>
              <a:rPr kumimoji="1" lang="ja-JP" altLang="en-US" dirty="0"/>
              <a:t>ほとんど</a:t>
            </a:r>
            <a:r>
              <a:rPr kumimoji="1" lang="ja-JP" altLang="en-US" dirty="0" smtClean="0"/>
              <a:t>は暗号化・復号化のために</a:t>
            </a:r>
            <a:r>
              <a:rPr kumimoji="1" lang="en-US" altLang="ja-JP" dirty="0" smtClean="0"/>
              <a:t>VMM</a:t>
            </a:r>
            <a:r>
              <a:rPr kumimoji="1" lang="ja-JP" altLang="en-US" dirty="0" smtClean="0"/>
              <a:t>を呼び出すオーバヘッドと考えられる</a:t>
            </a:r>
            <a:endParaRPr kumimoji="1" lang="ja-JP" altLang="en-US" dirty="0"/>
          </a:p>
        </p:txBody>
      </p:sp>
      <p:graphicFrame>
        <p:nvGraphicFramePr>
          <p:cNvPr id="4" name="グラフ 3"/>
          <p:cNvGraphicFramePr>
            <a:graphicFrameLocks/>
          </p:cNvGraphicFramePr>
          <p:nvPr>
            <p:extLst>
              <p:ext uri="{D42A27DB-BD31-4B8C-83A1-F6EECF244321}">
                <p14:modId xmlns:p14="http://schemas.microsoft.com/office/powerpoint/2010/main" val="348181654"/>
              </p:ext>
            </p:extLst>
          </p:nvPr>
        </p:nvGraphicFramePr>
        <p:xfrm>
          <a:off x="4283968" y="4089995"/>
          <a:ext cx="4572000" cy="2743200"/>
        </p:xfrm>
        <a:graphic>
          <a:graphicData uri="http://schemas.openxmlformats.org/drawingml/2006/chart">
            <c:chart xmlns:c="http://schemas.openxmlformats.org/drawingml/2006/chart" xmlns:r="http://schemas.openxmlformats.org/officeDocument/2006/relationships" r:id="rId3"/>
          </a:graphicData>
        </a:graphic>
      </p:graphicFrame>
      <p:pic>
        <p:nvPicPr>
          <p:cNvPr id="5" name="Picture 2" descr="C:\Program Files (x86)\Microsoft Office\MEDIA\CAGCAT10\j0285750.wmf"/>
          <p:cNvPicPr>
            <a:picLocks noChangeAspect="1" noChangeArrowheads="1"/>
          </p:cNvPicPr>
          <p:nvPr/>
        </p:nvPicPr>
        <p:blipFill>
          <a:blip r:embed="rId4" cstate="print"/>
          <a:srcRect/>
          <a:stretch>
            <a:fillRect/>
          </a:stretch>
        </p:blipFill>
        <p:spPr bwMode="auto">
          <a:xfrm>
            <a:off x="150668" y="5026661"/>
            <a:ext cx="1152128" cy="708024"/>
          </a:xfrm>
          <a:prstGeom prst="rect">
            <a:avLst/>
          </a:prstGeom>
          <a:noFill/>
        </p:spPr>
      </p:pic>
      <p:sp>
        <p:nvSpPr>
          <p:cNvPr id="6" name="雲 5"/>
          <p:cNvSpPr/>
          <p:nvPr/>
        </p:nvSpPr>
        <p:spPr>
          <a:xfrm>
            <a:off x="1581453" y="4132142"/>
            <a:ext cx="2846531" cy="2626011"/>
          </a:xfrm>
          <a:prstGeom prst="cloud">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7" name="正方形/長方形 6"/>
          <p:cNvSpPr/>
          <p:nvPr/>
        </p:nvSpPr>
        <p:spPr>
          <a:xfrm>
            <a:off x="1907003" y="4737968"/>
            <a:ext cx="1080822" cy="780190"/>
          </a:xfrm>
          <a:prstGeom prst="rect">
            <a:avLst/>
          </a:prstGeom>
          <a:solidFill>
            <a:schemeClr val="accent3">
              <a:lumMod val="20000"/>
              <a:lumOff val="80000"/>
            </a:schemeClr>
          </a:solidFill>
        </p:spPr>
        <p:style>
          <a:lnRef idx="2">
            <a:schemeClr val="accent3"/>
          </a:lnRef>
          <a:fillRef idx="1">
            <a:schemeClr val="lt1"/>
          </a:fillRef>
          <a:effectRef idx="0">
            <a:schemeClr val="accent3"/>
          </a:effectRef>
          <a:fontRef idx="minor">
            <a:schemeClr val="dk1"/>
          </a:fontRef>
        </p:style>
        <p:txBody>
          <a:bodyPr rtlCol="0" anchor="t"/>
          <a:lstStyle/>
          <a:p>
            <a:pPr algn="ctr"/>
            <a:r>
              <a:rPr kumimoji="1" lang="ja-JP" altLang="en-US" dirty="0" smtClean="0"/>
              <a:t>管理</a:t>
            </a:r>
            <a:r>
              <a:rPr kumimoji="1" lang="en-US" altLang="ja-JP" dirty="0" smtClean="0"/>
              <a:t>VM</a:t>
            </a:r>
            <a:endParaRPr kumimoji="1" lang="ja-JP" altLang="en-US" dirty="0"/>
          </a:p>
        </p:txBody>
      </p:sp>
      <p:sp>
        <p:nvSpPr>
          <p:cNvPr id="8" name="テキスト ボックス 7"/>
          <p:cNvSpPr txBox="1"/>
          <p:nvPr/>
        </p:nvSpPr>
        <p:spPr>
          <a:xfrm>
            <a:off x="172242" y="5753570"/>
            <a:ext cx="854721" cy="369332"/>
          </a:xfrm>
          <a:prstGeom prst="rect">
            <a:avLst/>
          </a:prstGeom>
          <a:noFill/>
        </p:spPr>
        <p:txBody>
          <a:bodyPr wrap="none" rtlCol="0">
            <a:spAutoFit/>
          </a:bodyPr>
          <a:lstStyle/>
          <a:p>
            <a:r>
              <a:rPr kumimoji="1" lang="ja-JP" altLang="en-US" dirty="0" smtClean="0">
                <a:latin typeface="ＭＳ Ｐゴシック" pitchFamily="50" charset="-128"/>
                <a:ea typeface="ＭＳ Ｐゴシック" pitchFamily="50" charset="-128"/>
              </a:rPr>
              <a:t>ユーザ</a:t>
            </a:r>
            <a:endParaRPr kumimoji="1" lang="ja-JP" altLang="en-US" dirty="0">
              <a:latin typeface="ＭＳ Ｐゴシック" pitchFamily="50" charset="-128"/>
              <a:ea typeface="ＭＳ Ｐゴシック" pitchFamily="50" charset="-128"/>
            </a:endParaRPr>
          </a:p>
        </p:txBody>
      </p:sp>
      <p:sp>
        <p:nvSpPr>
          <p:cNvPr id="9" name="正方形/長方形 8"/>
          <p:cNvSpPr/>
          <p:nvPr/>
        </p:nvSpPr>
        <p:spPr>
          <a:xfrm>
            <a:off x="2030418" y="5993120"/>
            <a:ext cx="1967283" cy="425452"/>
          </a:xfrm>
          <a:prstGeom prst="rect">
            <a:avLst/>
          </a:prstGeom>
          <a:solidFill>
            <a:schemeClr val="accent1">
              <a:lumMod val="40000"/>
              <a:lumOff val="60000"/>
            </a:schemeClr>
          </a:solidFill>
        </p:spPr>
        <p:style>
          <a:lnRef idx="2">
            <a:schemeClr val="accent1"/>
          </a:lnRef>
          <a:fillRef idx="1">
            <a:schemeClr val="lt1"/>
          </a:fillRef>
          <a:effectRef idx="0">
            <a:schemeClr val="accent1"/>
          </a:effectRef>
          <a:fontRef idx="minor">
            <a:schemeClr val="dk1"/>
          </a:fontRef>
        </p:style>
        <p:txBody>
          <a:bodyPr rtlCol="0" anchor="b" anchorCtr="0"/>
          <a:lstStyle/>
          <a:p>
            <a:pPr algn="ctr"/>
            <a:endParaRPr kumimoji="1" lang="ja-JP" altLang="en-US" dirty="0"/>
          </a:p>
        </p:txBody>
      </p:sp>
      <p:sp>
        <p:nvSpPr>
          <p:cNvPr id="10" name="角丸四角形 9"/>
          <p:cNvSpPr/>
          <p:nvPr/>
        </p:nvSpPr>
        <p:spPr>
          <a:xfrm>
            <a:off x="3128838" y="4688768"/>
            <a:ext cx="943812" cy="861588"/>
          </a:xfrm>
          <a:prstGeom prst="round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dirty="0" smtClean="0"/>
              <a:t>ユーザ</a:t>
            </a:r>
            <a:r>
              <a:rPr kumimoji="1" lang="en-US" altLang="ja-JP" dirty="0" smtClean="0"/>
              <a:t>VM</a:t>
            </a:r>
            <a:endParaRPr kumimoji="1" lang="ja-JP" altLang="en-US" dirty="0"/>
          </a:p>
        </p:txBody>
      </p:sp>
      <p:sp>
        <p:nvSpPr>
          <p:cNvPr id="11" name="テキスト ボックス 10"/>
          <p:cNvSpPr txBox="1"/>
          <p:nvPr/>
        </p:nvSpPr>
        <p:spPr>
          <a:xfrm>
            <a:off x="2705698" y="4377401"/>
            <a:ext cx="938077" cy="369332"/>
          </a:xfrm>
          <a:prstGeom prst="rect">
            <a:avLst/>
          </a:prstGeom>
          <a:noFill/>
        </p:spPr>
        <p:txBody>
          <a:bodyPr wrap="none" rtlCol="0">
            <a:spAutoFit/>
          </a:bodyPr>
          <a:lstStyle/>
          <a:p>
            <a:r>
              <a:rPr kumimoji="1" lang="ja-JP" altLang="en-US" dirty="0" smtClean="0">
                <a:latin typeface="ＭＳ Ｐゴシック" pitchFamily="50" charset="-128"/>
                <a:ea typeface="ＭＳ Ｐゴシック" pitchFamily="50" charset="-128"/>
              </a:rPr>
              <a:t>クラウド</a:t>
            </a:r>
            <a:endParaRPr kumimoji="1" lang="ja-JP" altLang="en-US" dirty="0">
              <a:latin typeface="ＭＳ Ｐゴシック" pitchFamily="50" charset="-128"/>
              <a:ea typeface="ＭＳ Ｐゴシック" pitchFamily="50" charset="-128"/>
            </a:endParaRPr>
          </a:p>
        </p:txBody>
      </p:sp>
      <p:sp>
        <p:nvSpPr>
          <p:cNvPr id="12" name="テキスト ボックス 11"/>
          <p:cNvSpPr txBox="1"/>
          <p:nvPr/>
        </p:nvSpPr>
        <p:spPr>
          <a:xfrm>
            <a:off x="2625364" y="6021180"/>
            <a:ext cx="724921" cy="369332"/>
          </a:xfrm>
          <a:prstGeom prst="rect">
            <a:avLst/>
          </a:prstGeom>
          <a:noFill/>
        </p:spPr>
        <p:txBody>
          <a:bodyPr wrap="square" rtlCol="0">
            <a:spAutoFit/>
          </a:bodyPr>
          <a:lstStyle/>
          <a:p>
            <a:r>
              <a:rPr kumimoji="1" lang="en-US" altLang="ja-JP" dirty="0" smtClean="0">
                <a:latin typeface="ＭＳ Ｐゴシック" pitchFamily="50" charset="-128"/>
                <a:ea typeface="ＭＳ Ｐゴシック" pitchFamily="50" charset="-128"/>
              </a:rPr>
              <a:t>VMM</a:t>
            </a:r>
            <a:endParaRPr kumimoji="1" lang="ja-JP" altLang="en-US" dirty="0">
              <a:latin typeface="ＭＳ Ｐゴシック" pitchFamily="50" charset="-128"/>
              <a:ea typeface="ＭＳ Ｐゴシック" pitchFamily="50" charset="-128"/>
            </a:endParaRPr>
          </a:p>
        </p:txBody>
      </p:sp>
      <p:pic>
        <p:nvPicPr>
          <p:cNvPr id="15" name="図 14"/>
          <p:cNvPicPr>
            <a:picLocks noChangeAspect="1"/>
          </p:cNvPicPr>
          <p:nvPr/>
        </p:nvPicPr>
        <p:blipFill>
          <a:blip r:embed="rId5">
            <a:duotone>
              <a:prstClr val="black"/>
              <a:srgbClr val="D9C3A5">
                <a:tint val="50000"/>
                <a:satMod val="180000"/>
              </a:srgbClr>
            </a:duotone>
          </a:blip>
          <a:stretch>
            <a:fillRect/>
          </a:stretch>
        </p:blipFill>
        <p:spPr>
          <a:xfrm>
            <a:off x="2040793" y="5119562"/>
            <a:ext cx="803015" cy="358908"/>
          </a:xfrm>
          <a:prstGeom prst="rect">
            <a:avLst/>
          </a:prstGeom>
        </p:spPr>
      </p:pic>
      <p:sp>
        <p:nvSpPr>
          <p:cNvPr id="16" name="左右矢印 15"/>
          <p:cNvSpPr/>
          <p:nvPr/>
        </p:nvSpPr>
        <p:spPr>
          <a:xfrm>
            <a:off x="1158735" y="5203334"/>
            <a:ext cx="786729" cy="254095"/>
          </a:xfrm>
          <a:prstGeom prst="lef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3" name="上下矢印 12"/>
          <p:cNvSpPr/>
          <p:nvPr/>
        </p:nvSpPr>
        <p:spPr>
          <a:xfrm>
            <a:off x="3403414" y="5550357"/>
            <a:ext cx="240361" cy="470824"/>
          </a:xfrm>
          <a:prstGeom prst="upDown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20" name="上下矢印 19"/>
          <p:cNvSpPr/>
          <p:nvPr/>
        </p:nvSpPr>
        <p:spPr>
          <a:xfrm>
            <a:off x="2355896" y="5518158"/>
            <a:ext cx="240361" cy="470824"/>
          </a:xfrm>
          <a:prstGeom prst="up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5" name="円形吹き出し 24"/>
          <p:cNvSpPr/>
          <p:nvPr/>
        </p:nvSpPr>
        <p:spPr>
          <a:xfrm>
            <a:off x="550382" y="4523977"/>
            <a:ext cx="748924" cy="427982"/>
          </a:xfrm>
          <a:prstGeom prst="wedgeEllipseCallou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smtClean="0"/>
              <a:t>???</a:t>
            </a:r>
            <a:endParaRPr kumimoji="1" lang="ja-JP" altLang="en-US" dirty="0"/>
          </a:p>
        </p:txBody>
      </p:sp>
      <p:sp>
        <p:nvSpPr>
          <p:cNvPr id="22" name="円形吹き出し 21"/>
          <p:cNvSpPr/>
          <p:nvPr/>
        </p:nvSpPr>
        <p:spPr>
          <a:xfrm>
            <a:off x="550382" y="4523977"/>
            <a:ext cx="748924" cy="427982"/>
          </a:xfrm>
          <a:prstGeom prst="wedgeEllipseCallou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err="1" smtClean="0"/>
              <a:t>abc</a:t>
            </a:r>
            <a:endParaRPr kumimoji="1" lang="ja-JP" altLang="en-US" dirty="0"/>
          </a:p>
        </p:txBody>
      </p:sp>
      <p:sp>
        <p:nvSpPr>
          <p:cNvPr id="24" name="テキスト ボックス 23"/>
          <p:cNvSpPr txBox="1"/>
          <p:nvPr/>
        </p:nvSpPr>
        <p:spPr>
          <a:xfrm>
            <a:off x="332829" y="4154645"/>
            <a:ext cx="646331" cy="369332"/>
          </a:xfrm>
          <a:prstGeom prst="rect">
            <a:avLst/>
          </a:prstGeom>
          <a:noFill/>
        </p:spPr>
        <p:txBody>
          <a:bodyPr wrap="none" rtlCol="0">
            <a:spAutoFit/>
          </a:bodyPr>
          <a:lstStyle/>
          <a:p>
            <a:r>
              <a:rPr lang="ja-JP" altLang="en-US" dirty="0">
                <a:latin typeface="ＭＳ Ｐゴシック" pitchFamily="50" charset="-128"/>
                <a:ea typeface="ＭＳ Ｐゴシック" pitchFamily="50" charset="-128"/>
              </a:rPr>
              <a:t>入力</a:t>
            </a:r>
            <a:endParaRPr kumimoji="1" lang="ja-JP" altLang="en-US" dirty="0">
              <a:latin typeface="ＭＳ Ｐゴシック" pitchFamily="50" charset="-128"/>
              <a:ea typeface="ＭＳ Ｐゴシック" pitchFamily="50" charset="-128"/>
            </a:endParaRPr>
          </a:p>
        </p:txBody>
      </p:sp>
      <p:sp>
        <p:nvSpPr>
          <p:cNvPr id="26" name="円形吹き出し 25"/>
          <p:cNvSpPr/>
          <p:nvPr/>
        </p:nvSpPr>
        <p:spPr>
          <a:xfrm>
            <a:off x="2705698" y="5936159"/>
            <a:ext cx="748924" cy="427982"/>
          </a:xfrm>
          <a:prstGeom prst="wedgeEllipseCallou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err="1" smtClean="0"/>
              <a:t>abc</a:t>
            </a:r>
            <a:endParaRPr kumimoji="1" lang="ja-JP" altLang="en-US" dirty="0"/>
          </a:p>
        </p:txBody>
      </p:sp>
      <p:sp>
        <p:nvSpPr>
          <p:cNvPr id="27" name="テキスト ボックス 26"/>
          <p:cNvSpPr txBox="1"/>
          <p:nvPr/>
        </p:nvSpPr>
        <p:spPr>
          <a:xfrm>
            <a:off x="332828" y="4205704"/>
            <a:ext cx="646331" cy="369332"/>
          </a:xfrm>
          <a:prstGeom prst="rect">
            <a:avLst/>
          </a:prstGeom>
          <a:noFill/>
        </p:spPr>
        <p:txBody>
          <a:bodyPr wrap="none" rtlCol="0">
            <a:spAutoFit/>
          </a:bodyPr>
          <a:lstStyle/>
          <a:p>
            <a:r>
              <a:rPr lang="ja-JP" altLang="en-US" dirty="0"/>
              <a:t>表示</a:t>
            </a:r>
            <a:endParaRPr kumimoji="1" lang="ja-JP" altLang="en-US" dirty="0"/>
          </a:p>
        </p:txBody>
      </p:sp>
    </p:spTree>
    <p:extLst>
      <p:ext uri="{BB962C8B-B14F-4D97-AF65-F5344CB8AC3E}">
        <p14:creationId xmlns:p14="http://schemas.microsoft.com/office/powerpoint/2010/main" val="927254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22"/>
                                        </p:tgtEl>
                                      </p:cBhvr>
                                    </p:animEffect>
                                    <p:set>
                                      <p:cBhvr>
                                        <p:cTn id="7" dur="1" fill="hold">
                                          <p:stCondLst>
                                            <p:cond delay="499"/>
                                          </p:stCondLst>
                                        </p:cTn>
                                        <p:tgtEl>
                                          <p:spTgt spid="22"/>
                                        </p:tgtEl>
                                        <p:attrNameLst>
                                          <p:attrName>style.visibility</p:attrName>
                                        </p:attrNameLst>
                                      </p:cBhvr>
                                      <p:to>
                                        <p:strVal val="hidden"/>
                                      </p:to>
                                    </p:set>
                                  </p:childTnLst>
                                </p:cTn>
                              </p:par>
                              <p:par>
                                <p:cTn id="8" presetID="16" presetClass="entr" presetSubtype="21" fill="hold" grpId="0" nodeType="withEffect">
                                  <p:stCondLst>
                                    <p:cond delay="0"/>
                                  </p:stCondLst>
                                  <p:childTnLst>
                                    <p:set>
                                      <p:cBhvr>
                                        <p:cTn id="9" dur="1" fill="hold">
                                          <p:stCondLst>
                                            <p:cond delay="0"/>
                                          </p:stCondLst>
                                        </p:cTn>
                                        <p:tgtEl>
                                          <p:spTgt spid="24"/>
                                        </p:tgtEl>
                                        <p:attrNameLst>
                                          <p:attrName>style.visibility</p:attrName>
                                        </p:attrNameLst>
                                      </p:cBhvr>
                                      <p:to>
                                        <p:strVal val="visible"/>
                                      </p:to>
                                    </p:set>
                                    <p:animEffect transition="in" filter="barn(inVertical)">
                                      <p:cBhvr>
                                        <p:cTn id="10" dur="500"/>
                                        <p:tgtEl>
                                          <p:spTgt spid="24"/>
                                        </p:tgtEl>
                                      </p:cBhvr>
                                    </p:animEffect>
                                  </p:childTnLst>
                                </p:cTn>
                              </p:par>
                            </p:childTnLst>
                          </p:cTn>
                        </p:par>
                        <p:par>
                          <p:cTn id="11" fill="hold">
                            <p:stCondLst>
                              <p:cond delay="500"/>
                            </p:stCondLst>
                            <p:childTnLst>
                              <p:par>
                                <p:cTn id="12" presetID="0" presetClass="path" presetSubtype="0" accel="50000" decel="50000" fill="hold" grpId="0" nodeType="afterEffect">
                                  <p:stCondLst>
                                    <p:cond delay="250"/>
                                  </p:stCondLst>
                                  <p:childTnLst>
                                    <p:animMotion origin="layout" path="M -1.94444E-6 -2.25717E-6 L 0.16111 -2.25717E-6 L 0.16111 0.21439 L 0.22084 0.21439 " pathEditMode="relative" ptsTypes="AAAA">
                                      <p:cBhvr>
                                        <p:cTn id="13" dur="2500" fill="hold"/>
                                        <p:tgtEl>
                                          <p:spTgt spid="25"/>
                                        </p:tgtEl>
                                        <p:attrNameLst>
                                          <p:attrName>ppt_x</p:attrName>
                                          <p:attrName>ppt_y</p:attrName>
                                        </p:attrNameLst>
                                      </p:cBhvr>
                                    </p:animMotion>
                                  </p:childTnLst>
                                </p:cTn>
                              </p:par>
                              <p:par>
                                <p:cTn id="14" presetID="10" presetClass="exit" presetSubtype="0" fill="hold" grpId="1" nodeType="withEffect">
                                  <p:stCondLst>
                                    <p:cond delay="1000"/>
                                  </p:stCondLst>
                                  <p:childTnLst>
                                    <p:animEffect transition="out" filter="fade">
                                      <p:cBhvr>
                                        <p:cTn id="15" dur="500"/>
                                        <p:tgtEl>
                                          <p:spTgt spid="24"/>
                                        </p:tgtEl>
                                      </p:cBhvr>
                                    </p:animEffect>
                                    <p:set>
                                      <p:cBhvr>
                                        <p:cTn id="16" dur="1" fill="hold">
                                          <p:stCondLst>
                                            <p:cond delay="499"/>
                                          </p:stCondLst>
                                        </p:cTn>
                                        <p:tgtEl>
                                          <p:spTgt spid="24"/>
                                        </p:tgtEl>
                                        <p:attrNameLst>
                                          <p:attrName>style.visibility</p:attrName>
                                        </p:attrNameLst>
                                      </p:cBhvr>
                                      <p:to>
                                        <p:strVal val="hidden"/>
                                      </p:to>
                                    </p:set>
                                  </p:childTnLst>
                                </p:cTn>
                              </p:par>
                            </p:childTnLst>
                          </p:cTn>
                        </p:par>
                        <p:par>
                          <p:cTn id="17" fill="hold">
                            <p:stCondLst>
                              <p:cond delay="3250"/>
                            </p:stCondLst>
                            <p:childTnLst>
                              <p:par>
                                <p:cTn id="18" presetID="10" presetClass="exit" presetSubtype="0" fill="hold" grpId="1" nodeType="afterEffect">
                                  <p:stCondLst>
                                    <p:cond delay="250"/>
                                  </p:stCondLst>
                                  <p:childTnLst>
                                    <p:animEffect transition="out" filter="fade">
                                      <p:cBhvr>
                                        <p:cTn id="19" dur="500"/>
                                        <p:tgtEl>
                                          <p:spTgt spid="25"/>
                                        </p:tgtEl>
                                      </p:cBhvr>
                                    </p:animEffect>
                                    <p:set>
                                      <p:cBhvr>
                                        <p:cTn id="20" dur="1" fill="hold">
                                          <p:stCondLst>
                                            <p:cond delay="499"/>
                                          </p:stCondLst>
                                        </p:cTn>
                                        <p:tgtEl>
                                          <p:spTgt spid="25"/>
                                        </p:tgtEl>
                                        <p:attrNameLst>
                                          <p:attrName>style.visibility</p:attrName>
                                        </p:attrNameLst>
                                      </p:cBhvr>
                                      <p:to>
                                        <p:strVal val="hidden"/>
                                      </p:to>
                                    </p:set>
                                  </p:childTnLst>
                                </p:cTn>
                              </p:par>
                            </p:childTnLst>
                          </p:cTn>
                        </p:par>
                        <p:par>
                          <p:cTn id="21" fill="hold">
                            <p:stCondLst>
                              <p:cond delay="4000"/>
                            </p:stCondLst>
                            <p:childTnLst>
                              <p:par>
                                <p:cTn id="22" presetID="10" presetClass="entr" presetSubtype="0" fill="hold" grpId="1" nodeType="afterEffect">
                                  <p:stCondLst>
                                    <p:cond delay="250"/>
                                  </p:stCondLst>
                                  <p:childTnLst>
                                    <p:set>
                                      <p:cBhvr>
                                        <p:cTn id="23" dur="1" fill="hold">
                                          <p:stCondLst>
                                            <p:cond delay="0"/>
                                          </p:stCondLst>
                                        </p:cTn>
                                        <p:tgtEl>
                                          <p:spTgt spid="26"/>
                                        </p:tgtEl>
                                        <p:attrNameLst>
                                          <p:attrName>style.visibility</p:attrName>
                                        </p:attrNameLst>
                                      </p:cBhvr>
                                      <p:to>
                                        <p:strVal val="visible"/>
                                      </p:to>
                                    </p:set>
                                    <p:animEffect transition="in" filter="fade">
                                      <p:cBhvr>
                                        <p:cTn id="24" dur="500"/>
                                        <p:tgtEl>
                                          <p:spTgt spid="26"/>
                                        </p:tgtEl>
                                      </p:cBhvr>
                                    </p:animEffect>
                                  </p:childTnLst>
                                </p:cTn>
                              </p:par>
                            </p:childTnLst>
                          </p:cTn>
                        </p:par>
                        <p:par>
                          <p:cTn id="25" fill="hold">
                            <p:stCondLst>
                              <p:cond delay="4750"/>
                            </p:stCondLst>
                            <p:childTnLst>
                              <p:par>
                                <p:cTn id="26" presetID="0" presetClass="path" presetSubtype="0" accel="50000" decel="50000" fill="hold" grpId="2" nodeType="afterEffect">
                                  <p:stCondLst>
                                    <p:cond delay="250"/>
                                  </p:stCondLst>
                                  <p:childTnLst>
                                    <p:animMotion origin="layout" path="M -5E-6 -2.77521E-7 L 0.0651 -2.77521E-7 L 0.06372 -0.17299 " pathEditMode="relative" ptsTypes="AAA">
                                      <p:cBhvr>
                                        <p:cTn id="27" dur="2000" fill="hold"/>
                                        <p:tgtEl>
                                          <p:spTgt spid="26"/>
                                        </p:tgtEl>
                                        <p:attrNameLst>
                                          <p:attrName>ppt_x</p:attrName>
                                          <p:attrName>ppt_y</p:attrName>
                                        </p:attrNameLst>
                                      </p:cBhvr>
                                    </p:animMotion>
                                  </p:childTnLst>
                                </p:cTn>
                              </p:par>
                            </p:childTnLst>
                          </p:cTn>
                        </p:par>
                        <p:par>
                          <p:cTn id="28" fill="hold">
                            <p:stCondLst>
                              <p:cond delay="7000"/>
                            </p:stCondLst>
                            <p:childTnLst>
                              <p:par>
                                <p:cTn id="29" presetID="0" presetClass="path" presetSubtype="0" accel="50000" decel="50000" fill="hold" grpId="3" nodeType="afterEffect">
                                  <p:stCondLst>
                                    <p:cond delay="1000"/>
                                  </p:stCondLst>
                                  <p:childTnLst>
                                    <p:animMotion origin="layout" path="M 0.06371 -0.17299 L 0.06371 0.00509 L -0.01685 0.00347 " pathEditMode="relative" ptsTypes="AAA">
                                      <p:cBhvr>
                                        <p:cTn id="30" dur="2000" fill="hold"/>
                                        <p:tgtEl>
                                          <p:spTgt spid="26"/>
                                        </p:tgtEl>
                                        <p:attrNameLst>
                                          <p:attrName>ppt_x</p:attrName>
                                          <p:attrName>ppt_y</p:attrName>
                                        </p:attrNameLst>
                                      </p:cBhvr>
                                    </p:animMotion>
                                  </p:childTnLst>
                                </p:cTn>
                              </p:par>
                            </p:childTnLst>
                          </p:cTn>
                        </p:par>
                        <p:par>
                          <p:cTn id="31" fill="hold">
                            <p:stCondLst>
                              <p:cond delay="10000"/>
                            </p:stCondLst>
                            <p:childTnLst>
                              <p:par>
                                <p:cTn id="32" presetID="10" presetClass="exit" presetSubtype="0" fill="hold" grpId="0" nodeType="afterEffect">
                                  <p:stCondLst>
                                    <p:cond delay="250"/>
                                  </p:stCondLst>
                                  <p:childTnLst>
                                    <p:animEffect transition="out" filter="fade">
                                      <p:cBhvr>
                                        <p:cTn id="33" dur="500"/>
                                        <p:tgtEl>
                                          <p:spTgt spid="26"/>
                                        </p:tgtEl>
                                      </p:cBhvr>
                                    </p:animEffect>
                                    <p:set>
                                      <p:cBhvr>
                                        <p:cTn id="34" dur="1" fill="hold">
                                          <p:stCondLst>
                                            <p:cond delay="499"/>
                                          </p:stCondLst>
                                        </p:cTn>
                                        <p:tgtEl>
                                          <p:spTgt spid="26"/>
                                        </p:tgtEl>
                                        <p:attrNameLst>
                                          <p:attrName>style.visibility</p:attrName>
                                        </p:attrNameLst>
                                      </p:cBhvr>
                                      <p:to>
                                        <p:strVal val="hidden"/>
                                      </p:to>
                                    </p:set>
                                  </p:childTnLst>
                                </p:cTn>
                              </p:par>
                            </p:childTnLst>
                          </p:cTn>
                        </p:par>
                        <p:par>
                          <p:cTn id="35" fill="hold">
                            <p:stCondLst>
                              <p:cond delay="10750"/>
                            </p:stCondLst>
                            <p:childTnLst>
                              <p:par>
                                <p:cTn id="36" presetID="10" presetClass="entr" presetSubtype="0" fill="hold" grpId="2" nodeType="afterEffect">
                                  <p:stCondLst>
                                    <p:cond delay="0"/>
                                  </p:stCondLst>
                                  <p:childTnLst>
                                    <p:set>
                                      <p:cBhvr>
                                        <p:cTn id="37" dur="1" fill="hold">
                                          <p:stCondLst>
                                            <p:cond delay="0"/>
                                          </p:stCondLst>
                                        </p:cTn>
                                        <p:tgtEl>
                                          <p:spTgt spid="25"/>
                                        </p:tgtEl>
                                        <p:attrNameLst>
                                          <p:attrName>style.visibility</p:attrName>
                                        </p:attrNameLst>
                                      </p:cBhvr>
                                      <p:to>
                                        <p:strVal val="visible"/>
                                      </p:to>
                                    </p:set>
                                    <p:animEffect transition="in" filter="fade">
                                      <p:cBhvr>
                                        <p:cTn id="38" dur="500"/>
                                        <p:tgtEl>
                                          <p:spTgt spid="25"/>
                                        </p:tgtEl>
                                      </p:cBhvr>
                                    </p:animEffect>
                                  </p:childTnLst>
                                </p:cTn>
                              </p:par>
                            </p:childTnLst>
                          </p:cTn>
                        </p:par>
                        <p:par>
                          <p:cTn id="39" fill="hold">
                            <p:stCondLst>
                              <p:cond delay="11250"/>
                            </p:stCondLst>
                            <p:childTnLst>
                              <p:par>
                                <p:cTn id="40" presetID="0" presetClass="path" presetSubtype="0" accel="50000" decel="50000" fill="hold" grpId="3" nodeType="afterEffect">
                                  <p:stCondLst>
                                    <p:cond delay="0"/>
                                  </p:stCondLst>
                                  <p:childTnLst>
                                    <p:animMotion origin="layout" path="M 0.22084 0.21439 L 0.12986 0.21092 L 0.12986 0.03099 L -0.00642 0.02752 " pathEditMode="relative" ptsTypes="AAAA">
                                      <p:cBhvr>
                                        <p:cTn id="41" dur="2000" fill="hold"/>
                                        <p:tgtEl>
                                          <p:spTgt spid="25"/>
                                        </p:tgtEl>
                                        <p:attrNameLst>
                                          <p:attrName>ppt_x</p:attrName>
                                          <p:attrName>ppt_y</p:attrName>
                                        </p:attrNameLst>
                                      </p:cBhvr>
                                    </p:animMotion>
                                  </p:childTnLst>
                                </p:cTn>
                              </p:par>
                            </p:childTnLst>
                          </p:cTn>
                        </p:par>
                        <p:par>
                          <p:cTn id="42" fill="hold">
                            <p:stCondLst>
                              <p:cond delay="13250"/>
                            </p:stCondLst>
                            <p:childTnLst>
                              <p:par>
                                <p:cTn id="43" presetID="10" presetClass="exit" presetSubtype="0" fill="hold" grpId="4" nodeType="afterEffect">
                                  <p:stCondLst>
                                    <p:cond delay="0"/>
                                  </p:stCondLst>
                                  <p:childTnLst>
                                    <p:animEffect transition="out" filter="fade">
                                      <p:cBhvr>
                                        <p:cTn id="44" dur="500"/>
                                        <p:tgtEl>
                                          <p:spTgt spid="25"/>
                                        </p:tgtEl>
                                      </p:cBhvr>
                                    </p:animEffect>
                                    <p:set>
                                      <p:cBhvr>
                                        <p:cTn id="45" dur="1" fill="hold">
                                          <p:stCondLst>
                                            <p:cond delay="499"/>
                                          </p:stCondLst>
                                        </p:cTn>
                                        <p:tgtEl>
                                          <p:spTgt spid="25"/>
                                        </p:tgtEl>
                                        <p:attrNameLst>
                                          <p:attrName>style.visibility</p:attrName>
                                        </p:attrNameLst>
                                      </p:cBhvr>
                                      <p:to>
                                        <p:strVal val="hidden"/>
                                      </p:to>
                                    </p:set>
                                  </p:childTnLst>
                                </p:cTn>
                              </p:par>
                            </p:childTnLst>
                          </p:cTn>
                        </p:par>
                        <p:par>
                          <p:cTn id="46" fill="hold">
                            <p:stCondLst>
                              <p:cond delay="13750"/>
                            </p:stCondLst>
                            <p:childTnLst>
                              <p:par>
                                <p:cTn id="47" presetID="10" presetClass="entr" presetSubtype="0" fill="hold" grpId="1" nodeType="afterEffect">
                                  <p:stCondLst>
                                    <p:cond delay="0"/>
                                  </p:stCondLst>
                                  <p:childTnLst>
                                    <p:set>
                                      <p:cBhvr>
                                        <p:cTn id="48" dur="1" fill="hold">
                                          <p:stCondLst>
                                            <p:cond delay="0"/>
                                          </p:stCondLst>
                                        </p:cTn>
                                        <p:tgtEl>
                                          <p:spTgt spid="22"/>
                                        </p:tgtEl>
                                        <p:attrNameLst>
                                          <p:attrName>style.visibility</p:attrName>
                                        </p:attrNameLst>
                                      </p:cBhvr>
                                      <p:to>
                                        <p:strVal val="visible"/>
                                      </p:to>
                                    </p:set>
                                    <p:animEffect transition="in" filter="fade">
                                      <p:cBhvr>
                                        <p:cTn id="49" dur="500"/>
                                        <p:tgtEl>
                                          <p:spTgt spid="22"/>
                                        </p:tgtEl>
                                      </p:cBhvr>
                                    </p:animEffect>
                                  </p:childTnLst>
                                </p:cTn>
                              </p:par>
                              <p:par>
                                <p:cTn id="50" presetID="10" presetClass="entr" presetSubtype="0" fill="hold" grpId="0" nodeType="withEffect">
                                  <p:stCondLst>
                                    <p:cond delay="500"/>
                                  </p:stCondLst>
                                  <p:childTnLst>
                                    <p:set>
                                      <p:cBhvr>
                                        <p:cTn id="51" dur="1" fill="hold">
                                          <p:stCondLst>
                                            <p:cond delay="0"/>
                                          </p:stCondLst>
                                        </p:cTn>
                                        <p:tgtEl>
                                          <p:spTgt spid="27"/>
                                        </p:tgtEl>
                                        <p:attrNameLst>
                                          <p:attrName>style.visibility</p:attrName>
                                        </p:attrNameLst>
                                      </p:cBhvr>
                                      <p:to>
                                        <p:strVal val="visible"/>
                                      </p:to>
                                    </p:set>
                                    <p:animEffect transition="in" filter="fade">
                                      <p:cBhvr>
                                        <p:cTn id="52"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5" grpId="1" animBg="1"/>
      <p:bldP spid="25" grpId="2" animBg="1"/>
      <p:bldP spid="25" grpId="3" animBg="1"/>
      <p:bldP spid="25" grpId="4" animBg="1"/>
      <p:bldP spid="22" grpId="0" animBg="1"/>
      <p:bldP spid="22" grpId="1" animBg="1"/>
      <p:bldP spid="24" grpId="0"/>
      <p:bldP spid="24" grpId="1"/>
      <p:bldP spid="26" grpId="0" animBg="1"/>
      <p:bldP spid="26" grpId="1" animBg="1"/>
      <p:bldP spid="26" grpId="2" animBg="1"/>
      <p:bldP spid="26" grpId="3" animBg="1"/>
      <p:bldP spid="27"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画面表示のスループット</a:t>
            </a:r>
            <a:endParaRPr kumimoji="1" lang="ja-JP" altLang="en-US" dirty="0"/>
          </a:p>
        </p:txBody>
      </p:sp>
      <p:sp>
        <p:nvSpPr>
          <p:cNvPr id="3" name="コンテンツ プレースホルダー 2"/>
          <p:cNvSpPr>
            <a:spLocks noGrp="1"/>
          </p:cNvSpPr>
          <p:nvPr>
            <p:ph sz="quarter" idx="1"/>
          </p:nvPr>
        </p:nvSpPr>
        <p:spPr/>
        <p:txBody>
          <a:bodyPr/>
          <a:lstStyle/>
          <a:p>
            <a:r>
              <a:rPr kumimoji="1" lang="ja-JP" altLang="en-US" dirty="0" smtClean="0"/>
              <a:t>ファイルの内容を画面に表示するのにかかる時間を測定</a:t>
            </a:r>
            <a:endParaRPr kumimoji="1" lang="en-US" altLang="ja-JP" dirty="0" smtClean="0"/>
          </a:p>
          <a:p>
            <a:pPr lvl="1"/>
            <a:r>
              <a:rPr lang="ja-JP" altLang="en-US" dirty="0"/>
              <a:t>対象と</a:t>
            </a:r>
            <a:r>
              <a:rPr lang="ja-JP" altLang="en-US" dirty="0" smtClean="0"/>
              <a:t>するファイルのサイズ：</a:t>
            </a:r>
            <a:r>
              <a:rPr lang="en-US" altLang="ja-JP" dirty="0" smtClean="0"/>
              <a:t>9.6MB</a:t>
            </a:r>
          </a:p>
          <a:p>
            <a:pPr lvl="1"/>
            <a:r>
              <a:rPr kumimoji="1" lang="ja-JP" altLang="en-US" dirty="0" smtClean="0"/>
              <a:t>暗号化しない従来の接続方法と比較してもほとんど差はない</a:t>
            </a:r>
            <a:endParaRPr kumimoji="1" lang="en-US" altLang="ja-JP" dirty="0" smtClean="0"/>
          </a:p>
        </p:txBody>
      </p:sp>
      <p:graphicFrame>
        <p:nvGraphicFramePr>
          <p:cNvPr id="4" name="グラフ 3"/>
          <p:cNvGraphicFramePr>
            <a:graphicFrameLocks/>
          </p:cNvGraphicFramePr>
          <p:nvPr>
            <p:extLst>
              <p:ext uri="{D42A27DB-BD31-4B8C-83A1-F6EECF244321}">
                <p14:modId xmlns:p14="http://schemas.microsoft.com/office/powerpoint/2010/main" val="600249285"/>
              </p:ext>
            </p:extLst>
          </p:nvPr>
        </p:nvGraphicFramePr>
        <p:xfrm>
          <a:off x="4283968" y="4114800"/>
          <a:ext cx="4600575" cy="2743200"/>
        </p:xfrm>
        <a:graphic>
          <a:graphicData uri="http://schemas.openxmlformats.org/drawingml/2006/chart">
            <c:chart xmlns:c="http://schemas.openxmlformats.org/drawingml/2006/chart" xmlns:r="http://schemas.openxmlformats.org/officeDocument/2006/relationships" r:id="rId3"/>
          </a:graphicData>
        </a:graphic>
      </p:graphicFrame>
      <p:pic>
        <p:nvPicPr>
          <p:cNvPr id="5" name="Picture 2" descr="C:\Program Files (x86)\Microsoft Office\MEDIA\CAGCAT10\j0285750.wmf"/>
          <p:cNvPicPr>
            <a:picLocks noChangeAspect="1" noChangeArrowheads="1"/>
          </p:cNvPicPr>
          <p:nvPr/>
        </p:nvPicPr>
        <p:blipFill>
          <a:blip r:embed="rId4" cstate="print"/>
          <a:srcRect/>
          <a:stretch>
            <a:fillRect/>
          </a:stretch>
        </p:blipFill>
        <p:spPr bwMode="auto">
          <a:xfrm>
            <a:off x="150668" y="5026661"/>
            <a:ext cx="1152128" cy="708024"/>
          </a:xfrm>
          <a:prstGeom prst="rect">
            <a:avLst/>
          </a:prstGeom>
          <a:noFill/>
        </p:spPr>
      </p:pic>
      <p:sp>
        <p:nvSpPr>
          <p:cNvPr id="6" name="雲 5"/>
          <p:cNvSpPr/>
          <p:nvPr/>
        </p:nvSpPr>
        <p:spPr>
          <a:xfrm>
            <a:off x="1581453" y="4132142"/>
            <a:ext cx="2846531" cy="2626011"/>
          </a:xfrm>
          <a:prstGeom prst="cloud">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7" name="正方形/長方形 6"/>
          <p:cNvSpPr/>
          <p:nvPr/>
        </p:nvSpPr>
        <p:spPr>
          <a:xfrm>
            <a:off x="1907003" y="4737968"/>
            <a:ext cx="1080822" cy="780190"/>
          </a:xfrm>
          <a:prstGeom prst="rect">
            <a:avLst/>
          </a:prstGeom>
          <a:solidFill>
            <a:schemeClr val="accent3">
              <a:lumMod val="20000"/>
              <a:lumOff val="80000"/>
            </a:schemeClr>
          </a:solidFill>
        </p:spPr>
        <p:style>
          <a:lnRef idx="2">
            <a:schemeClr val="accent3"/>
          </a:lnRef>
          <a:fillRef idx="1">
            <a:schemeClr val="lt1"/>
          </a:fillRef>
          <a:effectRef idx="0">
            <a:schemeClr val="accent3"/>
          </a:effectRef>
          <a:fontRef idx="minor">
            <a:schemeClr val="dk1"/>
          </a:fontRef>
        </p:style>
        <p:txBody>
          <a:bodyPr rtlCol="0" anchor="t"/>
          <a:lstStyle/>
          <a:p>
            <a:pPr algn="ctr"/>
            <a:r>
              <a:rPr kumimoji="1" lang="ja-JP" altLang="en-US" dirty="0" smtClean="0"/>
              <a:t>管理</a:t>
            </a:r>
            <a:r>
              <a:rPr kumimoji="1" lang="en-US" altLang="ja-JP" dirty="0" smtClean="0"/>
              <a:t>VM</a:t>
            </a:r>
            <a:endParaRPr kumimoji="1" lang="ja-JP" altLang="en-US" dirty="0"/>
          </a:p>
        </p:txBody>
      </p:sp>
      <p:sp>
        <p:nvSpPr>
          <p:cNvPr id="8" name="テキスト ボックス 7"/>
          <p:cNvSpPr txBox="1"/>
          <p:nvPr/>
        </p:nvSpPr>
        <p:spPr>
          <a:xfrm>
            <a:off x="172242" y="5753570"/>
            <a:ext cx="854721" cy="369332"/>
          </a:xfrm>
          <a:prstGeom prst="rect">
            <a:avLst/>
          </a:prstGeom>
          <a:noFill/>
        </p:spPr>
        <p:txBody>
          <a:bodyPr wrap="none" rtlCol="0">
            <a:spAutoFit/>
          </a:bodyPr>
          <a:lstStyle/>
          <a:p>
            <a:r>
              <a:rPr kumimoji="1" lang="ja-JP" altLang="en-US" dirty="0" smtClean="0">
                <a:latin typeface="ＭＳ Ｐゴシック" pitchFamily="50" charset="-128"/>
                <a:ea typeface="ＭＳ Ｐゴシック" pitchFamily="50" charset="-128"/>
              </a:rPr>
              <a:t>ユーザ</a:t>
            </a:r>
            <a:endParaRPr kumimoji="1" lang="ja-JP" altLang="en-US" dirty="0">
              <a:latin typeface="ＭＳ Ｐゴシック" pitchFamily="50" charset="-128"/>
              <a:ea typeface="ＭＳ Ｐゴシック" pitchFamily="50" charset="-128"/>
            </a:endParaRPr>
          </a:p>
        </p:txBody>
      </p:sp>
      <p:sp>
        <p:nvSpPr>
          <p:cNvPr id="9" name="正方形/長方形 8"/>
          <p:cNvSpPr/>
          <p:nvPr/>
        </p:nvSpPr>
        <p:spPr>
          <a:xfrm>
            <a:off x="2030418" y="5993120"/>
            <a:ext cx="1967283" cy="425452"/>
          </a:xfrm>
          <a:prstGeom prst="rect">
            <a:avLst/>
          </a:prstGeom>
          <a:solidFill>
            <a:schemeClr val="accent1">
              <a:lumMod val="40000"/>
              <a:lumOff val="60000"/>
            </a:schemeClr>
          </a:solidFill>
        </p:spPr>
        <p:style>
          <a:lnRef idx="2">
            <a:schemeClr val="accent1"/>
          </a:lnRef>
          <a:fillRef idx="1">
            <a:schemeClr val="lt1"/>
          </a:fillRef>
          <a:effectRef idx="0">
            <a:schemeClr val="accent1"/>
          </a:effectRef>
          <a:fontRef idx="minor">
            <a:schemeClr val="dk1"/>
          </a:fontRef>
        </p:style>
        <p:txBody>
          <a:bodyPr rtlCol="0" anchor="b" anchorCtr="0"/>
          <a:lstStyle/>
          <a:p>
            <a:pPr algn="ctr"/>
            <a:endParaRPr kumimoji="1" lang="ja-JP" altLang="en-US" dirty="0"/>
          </a:p>
        </p:txBody>
      </p:sp>
      <p:sp>
        <p:nvSpPr>
          <p:cNvPr id="10" name="角丸四角形 9"/>
          <p:cNvSpPr/>
          <p:nvPr/>
        </p:nvSpPr>
        <p:spPr>
          <a:xfrm>
            <a:off x="3128838" y="4688768"/>
            <a:ext cx="943812" cy="861588"/>
          </a:xfrm>
          <a:prstGeom prst="round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dirty="0" smtClean="0"/>
              <a:t>ユーザ</a:t>
            </a:r>
            <a:r>
              <a:rPr kumimoji="1" lang="en-US" altLang="ja-JP" dirty="0" smtClean="0"/>
              <a:t>VM</a:t>
            </a:r>
            <a:endParaRPr kumimoji="1" lang="ja-JP" altLang="en-US" dirty="0"/>
          </a:p>
        </p:txBody>
      </p:sp>
      <p:sp>
        <p:nvSpPr>
          <p:cNvPr id="11" name="テキスト ボックス 10"/>
          <p:cNvSpPr txBox="1"/>
          <p:nvPr/>
        </p:nvSpPr>
        <p:spPr>
          <a:xfrm>
            <a:off x="2705698" y="4377401"/>
            <a:ext cx="938077" cy="369332"/>
          </a:xfrm>
          <a:prstGeom prst="rect">
            <a:avLst/>
          </a:prstGeom>
          <a:noFill/>
        </p:spPr>
        <p:txBody>
          <a:bodyPr wrap="none" rtlCol="0">
            <a:spAutoFit/>
          </a:bodyPr>
          <a:lstStyle/>
          <a:p>
            <a:r>
              <a:rPr kumimoji="1" lang="ja-JP" altLang="en-US" dirty="0" smtClean="0">
                <a:latin typeface="ＭＳ Ｐゴシック" pitchFamily="50" charset="-128"/>
                <a:ea typeface="ＭＳ Ｐゴシック" pitchFamily="50" charset="-128"/>
              </a:rPr>
              <a:t>クラウド</a:t>
            </a:r>
            <a:endParaRPr kumimoji="1" lang="ja-JP" altLang="en-US" dirty="0">
              <a:latin typeface="ＭＳ Ｐゴシック" pitchFamily="50" charset="-128"/>
              <a:ea typeface="ＭＳ Ｐゴシック" pitchFamily="50" charset="-128"/>
            </a:endParaRPr>
          </a:p>
        </p:txBody>
      </p:sp>
      <p:sp>
        <p:nvSpPr>
          <p:cNvPr id="12" name="テキスト ボックス 11"/>
          <p:cNvSpPr txBox="1"/>
          <p:nvPr/>
        </p:nvSpPr>
        <p:spPr>
          <a:xfrm>
            <a:off x="2625364" y="6021180"/>
            <a:ext cx="724921" cy="369332"/>
          </a:xfrm>
          <a:prstGeom prst="rect">
            <a:avLst/>
          </a:prstGeom>
          <a:noFill/>
        </p:spPr>
        <p:txBody>
          <a:bodyPr wrap="square" rtlCol="0">
            <a:spAutoFit/>
          </a:bodyPr>
          <a:lstStyle/>
          <a:p>
            <a:r>
              <a:rPr kumimoji="1" lang="en-US" altLang="ja-JP" dirty="0" smtClean="0">
                <a:latin typeface="ＭＳ Ｐゴシック" pitchFamily="50" charset="-128"/>
                <a:ea typeface="ＭＳ Ｐゴシック" pitchFamily="50" charset="-128"/>
              </a:rPr>
              <a:t>VMM</a:t>
            </a:r>
            <a:endParaRPr kumimoji="1" lang="ja-JP" altLang="en-US" dirty="0">
              <a:latin typeface="ＭＳ Ｐゴシック" pitchFamily="50" charset="-128"/>
              <a:ea typeface="ＭＳ Ｐゴシック" pitchFamily="50" charset="-128"/>
            </a:endParaRPr>
          </a:p>
        </p:txBody>
      </p:sp>
      <p:pic>
        <p:nvPicPr>
          <p:cNvPr id="13" name="図 12"/>
          <p:cNvPicPr>
            <a:picLocks noChangeAspect="1"/>
          </p:cNvPicPr>
          <p:nvPr/>
        </p:nvPicPr>
        <p:blipFill>
          <a:blip r:embed="rId5">
            <a:duotone>
              <a:prstClr val="black"/>
              <a:srgbClr val="D9C3A5">
                <a:tint val="50000"/>
                <a:satMod val="180000"/>
              </a:srgbClr>
            </a:duotone>
          </a:blip>
          <a:stretch>
            <a:fillRect/>
          </a:stretch>
        </p:blipFill>
        <p:spPr>
          <a:xfrm>
            <a:off x="2040793" y="5119562"/>
            <a:ext cx="803015" cy="358908"/>
          </a:xfrm>
          <a:prstGeom prst="rect">
            <a:avLst/>
          </a:prstGeom>
        </p:spPr>
      </p:pic>
      <p:sp>
        <p:nvSpPr>
          <p:cNvPr id="14" name="左右矢印 13"/>
          <p:cNvSpPr/>
          <p:nvPr/>
        </p:nvSpPr>
        <p:spPr>
          <a:xfrm>
            <a:off x="1158735" y="5203334"/>
            <a:ext cx="786729" cy="254095"/>
          </a:xfrm>
          <a:prstGeom prst="lef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5" name="上下矢印 14"/>
          <p:cNvSpPr/>
          <p:nvPr/>
        </p:nvSpPr>
        <p:spPr>
          <a:xfrm>
            <a:off x="3403414" y="5550357"/>
            <a:ext cx="240361" cy="470824"/>
          </a:xfrm>
          <a:prstGeom prst="upDown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16" name="上下矢印 15"/>
          <p:cNvSpPr/>
          <p:nvPr/>
        </p:nvSpPr>
        <p:spPr>
          <a:xfrm>
            <a:off x="2355896" y="5518158"/>
            <a:ext cx="240361" cy="470824"/>
          </a:xfrm>
          <a:prstGeom prst="up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8" name="円形吹き出し 17"/>
          <p:cNvSpPr/>
          <p:nvPr/>
        </p:nvSpPr>
        <p:spPr>
          <a:xfrm>
            <a:off x="599602" y="4532771"/>
            <a:ext cx="733033" cy="355523"/>
          </a:xfrm>
          <a:prstGeom prst="wedgeEllipseCallou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t>???</a:t>
            </a:r>
            <a:endParaRPr kumimoji="1" lang="ja-JP" altLang="en-US" dirty="0"/>
          </a:p>
        </p:txBody>
      </p:sp>
      <p:sp>
        <p:nvSpPr>
          <p:cNvPr id="19" name="円形吹き出し 18"/>
          <p:cNvSpPr/>
          <p:nvPr/>
        </p:nvSpPr>
        <p:spPr>
          <a:xfrm>
            <a:off x="599601" y="4532770"/>
            <a:ext cx="733033" cy="355523"/>
          </a:xfrm>
          <a:prstGeom prst="wedgeEllipseCallou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t>cat</a:t>
            </a:r>
            <a:endParaRPr kumimoji="1" lang="ja-JP" altLang="en-US" dirty="0"/>
          </a:p>
        </p:txBody>
      </p:sp>
      <p:sp>
        <p:nvSpPr>
          <p:cNvPr id="20" name="円形吹き出し 19"/>
          <p:cNvSpPr/>
          <p:nvPr/>
        </p:nvSpPr>
        <p:spPr>
          <a:xfrm>
            <a:off x="2596257" y="5993120"/>
            <a:ext cx="733033" cy="355523"/>
          </a:xfrm>
          <a:prstGeom prst="wedgeEllipseCallou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t>cat</a:t>
            </a:r>
            <a:endParaRPr kumimoji="1" lang="ja-JP" altLang="en-US" dirty="0"/>
          </a:p>
        </p:txBody>
      </p:sp>
      <p:sp>
        <p:nvSpPr>
          <p:cNvPr id="17" name="フローチャート : 複数書類 16"/>
          <p:cNvSpPr/>
          <p:nvPr/>
        </p:nvSpPr>
        <p:spPr>
          <a:xfrm>
            <a:off x="3335568" y="4941168"/>
            <a:ext cx="530352" cy="464969"/>
          </a:xfrm>
          <a:prstGeom prst="flowChartMultidocumen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kumimoji="1" lang="ja-JP" altLang="en-US"/>
          </a:p>
        </p:txBody>
      </p:sp>
      <p:sp>
        <p:nvSpPr>
          <p:cNvPr id="21" name="フローチャート : 書類 20"/>
          <p:cNvSpPr/>
          <p:nvPr/>
        </p:nvSpPr>
        <p:spPr>
          <a:xfrm>
            <a:off x="2730190" y="6021181"/>
            <a:ext cx="444546" cy="392220"/>
          </a:xfrm>
          <a:prstGeom prst="flowChartDocumen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en-US" altLang="ja-JP" dirty="0" smtClean="0"/>
              <a:t>?</a:t>
            </a:r>
          </a:p>
        </p:txBody>
      </p:sp>
      <p:sp>
        <p:nvSpPr>
          <p:cNvPr id="22" name="フローチャート : 複数書類 21"/>
          <p:cNvSpPr/>
          <p:nvPr/>
        </p:nvSpPr>
        <p:spPr>
          <a:xfrm>
            <a:off x="685670" y="4641771"/>
            <a:ext cx="530352" cy="464969"/>
          </a:xfrm>
          <a:prstGeom prst="flowChartMultidocumen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kumimoji="1" lang="ja-JP" altLang="en-US"/>
          </a:p>
        </p:txBody>
      </p:sp>
      <p:sp>
        <p:nvSpPr>
          <p:cNvPr id="23" name="テキスト ボックス 22"/>
          <p:cNvSpPr txBox="1"/>
          <p:nvPr/>
        </p:nvSpPr>
        <p:spPr>
          <a:xfrm>
            <a:off x="380632" y="4192735"/>
            <a:ext cx="646331" cy="369332"/>
          </a:xfrm>
          <a:prstGeom prst="rect">
            <a:avLst/>
          </a:prstGeom>
          <a:noFill/>
        </p:spPr>
        <p:txBody>
          <a:bodyPr wrap="none" rtlCol="0">
            <a:spAutoFit/>
          </a:bodyPr>
          <a:lstStyle/>
          <a:p>
            <a:r>
              <a:rPr kumimoji="1" lang="ja-JP" altLang="en-US" dirty="0" smtClean="0"/>
              <a:t>入力</a:t>
            </a:r>
            <a:endParaRPr kumimoji="1" lang="ja-JP" altLang="en-US" dirty="0"/>
          </a:p>
        </p:txBody>
      </p:sp>
      <p:sp>
        <p:nvSpPr>
          <p:cNvPr id="24" name="テキスト ボックス 23"/>
          <p:cNvSpPr txBox="1"/>
          <p:nvPr/>
        </p:nvSpPr>
        <p:spPr>
          <a:xfrm>
            <a:off x="380632" y="4163439"/>
            <a:ext cx="646331" cy="369332"/>
          </a:xfrm>
          <a:prstGeom prst="rect">
            <a:avLst/>
          </a:prstGeom>
          <a:noFill/>
        </p:spPr>
        <p:txBody>
          <a:bodyPr wrap="none" rtlCol="0">
            <a:spAutoFit/>
          </a:bodyPr>
          <a:lstStyle/>
          <a:p>
            <a:r>
              <a:rPr lang="ja-JP" altLang="en-US" dirty="0"/>
              <a:t>表示</a:t>
            </a:r>
            <a:endParaRPr kumimoji="1" lang="ja-JP" altLang="en-US" dirty="0"/>
          </a:p>
        </p:txBody>
      </p:sp>
      <p:sp>
        <p:nvSpPr>
          <p:cNvPr id="25" name="テキスト ボックス 24"/>
          <p:cNvSpPr txBox="1"/>
          <p:nvPr/>
        </p:nvSpPr>
        <p:spPr>
          <a:xfrm>
            <a:off x="3674535" y="4457105"/>
            <a:ext cx="646331" cy="369332"/>
          </a:xfrm>
          <a:prstGeom prst="rect">
            <a:avLst/>
          </a:prstGeom>
          <a:noFill/>
        </p:spPr>
        <p:txBody>
          <a:bodyPr wrap="none" rtlCol="0">
            <a:spAutoFit/>
          </a:bodyPr>
          <a:lstStyle/>
          <a:p>
            <a:r>
              <a:rPr kumimoji="1" lang="ja-JP" altLang="en-US" dirty="0" smtClean="0"/>
              <a:t>実行</a:t>
            </a:r>
            <a:endParaRPr kumimoji="1" lang="ja-JP" altLang="en-US" dirty="0"/>
          </a:p>
        </p:txBody>
      </p:sp>
    </p:spTree>
    <p:extLst>
      <p:ext uri="{BB962C8B-B14F-4D97-AF65-F5344CB8AC3E}">
        <p14:creationId xmlns:p14="http://schemas.microsoft.com/office/powerpoint/2010/main" val="1657882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1" nodeType="clickEffect">
                                  <p:stCondLst>
                                    <p:cond delay="0"/>
                                  </p:stCondLst>
                                  <p:childTnLst>
                                    <p:animEffect transition="out" filter="fade">
                                      <p:cBhvr>
                                        <p:cTn id="6" dur="500"/>
                                        <p:tgtEl>
                                          <p:spTgt spid="19"/>
                                        </p:tgtEl>
                                      </p:cBhvr>
                                    </p:animEffect>
                                    <p:set>
                                      <p:cBhvr>
                                        <p:cTn id="7" dur="1" fill="hold">
                                          <p:stCondLst>
                                            <p:cond delay="499"/>
                                          </p:stCondLst>
                                        </p:cTn>
                                        <p:tgtEl>
                                          <p:spTgt spid="19"/>
                                        </p:tgtEl>
                                        <p:attrNameLst>
                                          <p:attrName>style.visibility</p:attrName>
                                        </p:attrNameLst>
                                      </p:cBhvr>
                                      <p:to>
                                        <p:strVal val="hidden"/>
                                      </p:to>
                                    </p:set>
                                  </p:childTnLst>
                                </p:cTn>
                              </p:par>
                              <p:par>
                                <p:cTn id="8" presetID="10" presetClass="entr" presetSubtype="0" fill="hold" grpId="0" nodeType="withEffect">
                                  <p:stCondLst>
                                    <p:cond delay="0"/>
                                  </p:stCondLst>
                                  <p:childTnLst>
                                    <p:set>
                                      <p:cBhvr>
                                        <p:cTn id="9" dur="1" fill="hold">
                                          <p:stCondLst>
                                            <p:cond delay="0"/>
                                          </p:stCondLst>
                                        </p:cTn>
                                        <p:tgtEl>
                                          <p:spTgt spid="23"/>
                                        </p:tgtEl>
                                        <p:attrNameLst>
                                          <p:attrName>style.visibility</p:attrName>
                                        </p:attrNameLst>
                                      </p:cBhvr>
                                      <p:to>
                                        <p:strVal val="visible"/>
                                      </p:to>
                                    </p:set>
                                    <p:animEffect transition="in" filter="fade">
                                      <p:cBhvr>
                                        <p:cTn id="10" dur="500"/>
                                        <p:tgtEl>
                                          <p:spTgt spid="23"/>
                                        </p:tgtEl>
                                      </p:cBhvr>
                                    </p:animEffect>
                                  </p:childTnLst>
                                </p:cTn>
                              </p:par>
                            </p:childTnLst>
                          </p:cTn>
                        </p:par>
                        <p:par>
                          <p:cTn id="11" fill="hold">
                            <p:stCondLst>
                              <p:cond delay="500"/>
                            </p:stCondLst>
                            <p:childTnLst>
                              <p:par>
                                <p:cTn id="12" presetID="0" presetClass="path" presetSubtype="0" accel="50000" decel="50000" fill="hold" grpId="0" nodeType="afterEffect">
                                  <p:stCondLst>
                                    <p:cond delay="250"/>
                                  </p:stCondLst>
                                  <p:childTnLst>
                                    <p:animMotion origin="layout" path="M -2.77778E-7 -3.80204E-6 L 0.18177 -3.80204E-6 L 0.18055 0.22133 L 0.24027 0.22133 " pathEditMode="relative" ptsTypes="AAAA">
                                      <p:cBhvr>
                                        <p:cTn id="13" dur="2000" fill="hold"/>
                                        <p:tgtEl>
                                          <p:spTgt spid="18"/>
                                        </p:tgtEl>
                                        <p:attrNameLst>
                                          <p:attrName>ppt_x</p:attrName>
                                          <p:attrName>ppt_y</p:attrName>
                                        </p:attrNameLst>
                                      </p:cBhvr>
                                    </p:animMotion>
                                  </p:childTnLst>
                                </p:cTn>
                              </p:par>
                              <p:par>
                                <p:cTn id="14" presetID="10" presetClass="exit" presetSubtype="0" fill="hold" grpId="1" nodeType="withEffect">
                                  <p:stCondLst>
                                    <p:cond delay="1000"/>
                                  </p:stCondLst>
                                  <p:childTnLst>
                                    <p:animEffect transition="out" filter="fade">
                                      <p:cBhvr>
                                        <p:cTn id="15" dur="500"/>
                                        <p:tgtEl>
                                          <p:spTgt spid="23"/>
                                        </p:tgtEl>
                                      </p:cBhvr>
                                    </p:animEffect>
                                    <p:set>
                                      <p:cBhvr>
                                        <p:cTn id="16" dur="1" fill="hold">
                                          <p:stCondLst>
                                            <p:cond delay="499"/>
                                          </p:stCondLst>
                                        </p:cTn>
                                        <p:tgtEl>
                                          <p:spTgt spid="23"/>
                                        </p:tgtEl>
                                        <p:attrNameLst>
                                          <p:attrName>style.visibility</p:attrName>
                                        </p:attrNameLst>
                                      </p:cBhvr>
                                      <p:to>
                                        <p:strVal val="hidden"/>
                                      </p:to>
                                    </p:set>
                                  </p:childTnLst>
                                </p:cTn>
                              </p:par>
                            </p:childTnLst>
                          </p:cTn>
                        </p:par>
                        <p:par>
                          <p:cTn id="17" fill="hold">
                            <p:stCondLst>
                              <p:cond delay="2750"/>
                            </p:stCondLst>
                            <p:childTnLst>
                              <p:par>
                                <p:cTn id="18" presetID="10" presetClass="exit" presetSubtype="0" fill="hold" grpId="1" nodeType="afterEffect">
                                  <p:stCondLst>
                                    <p:cond delay="250"/>
                                  </p:stCondLst>
                                  <p:childTnLst>
                                    <p:animEffect transition="out" filter="fade">
                                      <p:cBhvr>
                                        <p:cTn id="19" dur="500"/>
                                        <p:tgtEl>
                                          <p:spTgt spid="18"/>
                                        </p:tgtEl>
                                      </p:cBhvr>
                                    </p:animEffect>
                                    <p:set>
                                      <p:cBhvr>
                                        <p:cTn id="20" dur="1" fill="hold">
                                          <p:stCondLst>
                                            <p:cond delay="499"/>
                                          </p:stCondLst>
                                        </p:cTn>
                                        <p:tgtEl>
                                          <p:spTgt spid="18"/>
                                        </p:tgtEl>
                                        <p:attrNameLst>
                                          <p:attrName>style.visibility</p:attrName>
                                        </p:attrNameLst>
                                      </p:cBhvr>
                                      <p:to>
                                        <p:strVal val="hidden"/>
                                      </p:to>
                                    </p:set>
                                  </p:childTnLst>
                                </p:cTn>
                              </p:par>
                            </p:childTnLst>
                          </p:cTn>
                        </p:par>
                        <p:par>
                          <p:cTn id="21" fill="hold">
                            <p:stCondLst>
                              <p:cond delay="3500"/>
                            </p:stCondLst>
                            <p:childTnLst>
                              <p:par>
                                <p:cTn id="22" presetID="10" presetClass="entr" presetSubtype="0" fill="hold" grpId="1" nodeType="afterEffect">
                                  <p:stCondLst>
                                    <p:cond delay="250"/>
                                  </p:stCondLst>
                                  <p:childTnLst>
                                    <p:set>
                                      <p:cBhvr>
                                        <p:cTn id="23" dur="1" fill="hold">
                                          <p:stCondLst>
                                            <p:cond delay="0"/>
                                          </p:stCondLst>
                                        </p:cTn>
                                        <p:tgtEl>
                                          <p:spTgt spid="20"/>
                                        </p:tgtEl>
                                        <p:attrNameLst>
                                          <p:attrName>style.visibility</p:attrName>
                                        </p:attrNameLst>
                                      </p:cBhvr>
                                      <p:to>
                                        <p:strVal val="visible"/>
                                      </p:to>
                                    </p:set>
                                    <p:animEffect transition="in" filter="fade">
                                      <p:cBhvr>
                                        <p:cTn id="24" dur="500"/>
                                        <p:tgtEl>
                                          <p:spTgt spid="20"/>
                                        </p:tgtEl>
                                      </p:cBhvr>
                                    </p:animEffect>
                                  </p:childTnLst>
                                </p:cTn>
                              </p:par>
                            </p:childTnLst>
                          </p:cTn>
                        </p:par>
                        <p:par>
                          <p:cTn id="25" fill="hold">
                            <p:stCondLst>
                              <p:cond delay="4250"/>
                            </p:stCondLst>
                            <p:childTnLst>
                              <p:par>
                                <p:cTn id="26" presetID="0" presetClass="path" presetSubtype="0" accel="50000" decel="50000" fill="hold" grpId="2" nodeType="afterEffect">
                                  <p:stCondLst>
                                    <p:cond delay="250"/>
                                  </p:stCondLst>
                                  <p:childTnLst>
                                    <p:animMotion origin="layout" path="M -4.44444E-6 -2.67345E-6 L 0.09098 0.00185 L 0.09098 -0.20398 " pathEditMode="relative" ptsTypes="AAA">
                                      <p:cBhvr>
                                        <p:cTn id="27" dur="2000" fill="hold"/>
                                        <p:tgtEl>
                                          <p:spTgt spid="20"/>
                                        </p:tgtEl>
                                        <p:attrNameLst>
                                          <p:attrName>ppt_x</p:attrName>
                                          <p:attrName>ppt_y</p:attrName>
                                        </p:attrNameLst>
                                      </p:cBhvr>
                                    </p:animMotion>
                                  </p:childTnLst>
                                </p:cTn>
                              </p:par>
                            </p:childTnLst>
                          </p:cTn>
                        </p:par>
                        <p:par>
                          <p:cTn id="28" fill="hold">
                            <p:stCondLst>
                              <p:cond delay="6500"/>
                            </p:stCondLst>
                            <p:childTnLst>
                              <p:par>
                                <p:cTn id="29" presetID="10" presetClass="exit" presetSubtype="0" fill="hold" grpId="3" nodeType="afterEffect">
                                  <p:stCondLst>
                                    <p:cond delay="0"/>
                                  </p:stCondLst>
                                  <p:childTnLst>
                                    <p:animEffect transition="out" filter="fade">
                                      <p:cBhvr>
                                        <p:cTn id="30" dur="500"/>
                                        <p:tgtEl>
                                          <p:spTgt spid="20"/>
                                        </p:tgtEl>
                                      </p:cBhvr>
                                    </p:animEffect>
                                    <p:set>
                                      <p:cBhvr>
                                        <p:cTn id="31" dur="1" fill="hold">
                                          <p:stCondLst>
                                            <p:cond delay="499"/>
                                          </p:stCondLst>
                                        </p:cTn>
                                        <p:tgtEl>
                                          <p:spTgt spid="20"/>
                                        </p:tgtEl>
                                        <p:attrNameLst>
                                          <p:attrName>style.visibility</p:attrName>
                                        </p:attrNameLst>
                                      </p:cBhvr>
                                      <p:to>
                                        <p:strVal val="hidden"/>
                                      </p:to>
                                    </p:set>
                                  </p:childTnLst>
                                </p:cTn>
                              </p:par>
                            </p:childTnLst>
                          </p:cTn>
                        </p:par>
                        <p:par>
                          <p:cTn id="32" fill="hold">
                            <p:stCondLst>
                              <p:cond delay="7000"/>
                            </p:stCondLst>
                            <p:childTnLst>
                              <p:par>
                                <p:cTn id="33" presetID="10" presetClass="entr" presetSubtype="0" fill="hold" grpId="0" nodeType="afterEffect">
                                  <p:stCondLst>
                                    <p:cond delay="250"/>
                                  </p:stCondLst>
                                  <p:childTnLst>
                                    <p:set>
                                      <p:cBhvr>
                                        <p:cTn id="34" dur="1" fill="hold">
                                          <p:stCondLst>
                                            <p:cond delay="0"/>
                                          </p:stCondLst>
                                        </p:cTn>
                                        <p:tgtEl>
                                          <p:spTgt spid="17"/>
                                        </p:tgtEl>
                                        <p:attrNameLst>
                                          <p:attrName>style.visibility</p:attrName>
                                        </p:attrNameLst>
                                      </p:cBhvr>
                                      <p:to>
                                        <p:strVal val="visible"/>
                                      </p:to>
                                    </p:set>
                                    <p:animEffect transition="in" filter="fade">
                                      <p:cBhvr>
                                        <p:cTn id="35" dur="500"/>
                                        <p:tgtEl>
                                          <p:spTgt spid="17"/>
                                        </p:tgtEl>
                                      </p:cBhvr>
                                    </p:animEffect>
                                  </p:childTnLst>
                                </p:cTn>
                              </p:par>
                              <p:par>
                                <p:cTn id="36" presetID="10" presetClass="entr" presetSubtype="0" fill="hold" grpId="0" nodeType="withEffect">
                                  <p:stCondLst>
                                    <p:cond delay="250"/>
                                  </p:stCondLst>
                                  <p:childTnLst>
                                    <p:set>
                                      <p:cBhvr>
                                        <p:cTn id="37" dur="1" fill="hold">
                                          <p:stCondLst>
                                            <p:cond delay="0"/>
                                          </p:stCondLst>
                                        </p:cTn>
                                        <p:tgtEl>
                                          <p:spTgt spid="25"/>
                                        </p:tgtEl>
                                        <p:attrNameLst>
                                          <p:attrName>style.visibility</p:attrName>
                                        </p:attrNameLst>
                                      </p:cBhvr>
                                      <p:to>
                                        <p:strVal val="visible"/>
                                      </p:to>
                                    </p:set>
                                    <p:animEffect transition="in" filter="fade">
                                      <p:cBhvr>
                                        <p:cTn id="38" dur="500"/>
                                        <p:tgtEl>
                                          <p:spTgt spid="25"/>
                                        </p:tgtEl>
                                      </p:cBhvr>
                                    </p:animEffect>
                                  </p:childTnLst>
                                </p:cTn>
                              </p:par>
                            </p:childTnLst>
                          </p:cTn>
                        </p:par>
                        <p:par>
                          <p:cTn id="39" fill="hold">
                            <p:stCondLst>
                              <p:cond delay="7750"/>
                            </p:stCondLst>
                            <p:childTnLst>
                              <p:par>
                                <p:cTn id="40" presetID="0" presetClass="path" presetSubtype="0" accel="50000" decel="50000" fill="hold" grpId="1" nodeType="afterEffect">
                                  <p:stCondLst>
                                    <p:cond delay="250"/>
                                  </p:stCondLst>
                                  <p:childTnLst>
                                    <p:animMotion origin="layout" path="M -3.33333E-6 4.35708E-6 L -3.33333E-6 0.15564 L -0.05972 0.15217 " pathEditMode="relative" ptsTypes="AAA">
                                      <p:cBhvr>
                                        <p:cTn id="41" dur="2000" fill="hold"/>
                                        <p:tgtEl>
                                          <p:spTgt spid="17"/>
                                        </p:tgtEl>
                                        <p:attrNameLst>
                                          <p:attrName>ppt_x</p:attrName>
                                          <p:attrName>ppt_y</p:attrName>
                                        </p:attrNameLst>
                                      </p:cBhvr>
                                    </p:animMotion>
                                  </p:childTnLst>
                                </p:cTn>
                              </p:par>
                            </p:childTnLst>
                          </p:cTn>
                        </p:par>
                        <p:par>
                          <p:cTn id="42" fill="hold">
                            <p:stCondLst>
                              <p:cond delay="10000"/>
                            </p:stCondLst>
                            <p:childTnLst>
                              <p:par>
                                <p:cTn id="43" presetID="10" presetClass="exit" presetSubtype="0" fill="hold" grpId="2" nodeType="afterEffect">
                                  <p:stCondLst>
                                    <p:cond delay="0"/>
                                  </p:stCondLst>
                                  <p:childTnLst>
                                    <p:animEffect transition="out" filter="fade">
                                      <p:cBhvr>
                                        <p:cTn id="44" dur="500"/>
                                        <p:tgtEl>
                                          <p:spTgt spid="17"/>
                                        </p:tgtEl>
                                      </p:cBhvr>
                                    </p:animEffect>
                                    <p:set>
                                      <p:cBhvr>
                                        <p:cTn id="45" dur="1" fill="hold">
                                          <p:stCondLst>
                                            <p:cond delay="499"/>
                                          </p:stCondLst>
                                        </p:cTn>
                                        <p:tgtEl>
                                          <p:spTgt spid="17"/>
                                        </p:tgtEl>
                                        <p:attrNameLst>
                                          <p:attrName>style.visibility</p:attrName>
                                        </p:attrNameLst>
                                      </p:cBhvr>
                                      <p:to>
                                        <p:strVal val="hidden"/>
                                      </p:to>
                                    </p:set>
                                  </p:childTnLst>
                                </p:cTn>
                              </p:par>
                            </p:childTnLst>
                          </p:cTn>
                        </p:par>
                        <p:par>
                          <p:cTn id="46" fill="hold">
                            <p:stCondLst>
                              <p:cond delay="10500"/>
                            </p:stCondLst>
                            <p:childTnLst>
                              <p:par>
                                <p:cTn id="47" presetID="10" presetClass="entr" presetSubtype="0" fill="hold" grpId="0" nodeType="afterEffect">
                                  <p:stCondLst>
                                    <p:cond delay="0"/>
                                  </p:stCondLst>
                                  <p:childTnLst>
                                    <p:set>
                                      <p:cBhvr>
                                        <p:cTn id="48" dur="1" fill="hold">
                                          <p:stCondLst>
                                            <p:cond delay="0"/>
                                          </p:stCondLst>
                                        </p:cTn>
                                        <p:tgtEl>
                                          <p:spTgt spid="21"/>
                                        </p:tgtEl>
                                        <p:attrNameLst>
                                          <p:attrName>style.visibility</p:attrName>
                                        </p:attrNameLst>
                                      </p:cBhvr>
                                      <p:to>
                                        <p:strVal val="visible"/>
                                      </p:to>
                                    </p:set>
                                    <p:animEffect transition="in" filter="fade">
                                      <p:cBhvr>
                                        <p:cTn id="49" dur="500"/>
                                        <p:tgtEl>
                                          <p:spTgt spid="21"/>
                                        </p:tgtEl>
                                      </p:cBhvr>
                                    </p:animEffect>
                                  </p:childTnLst>
                                </p:cTn>
                              </p:par>
                            </p:childTnLst>
                          </p:cTn>
                        </p:par>
                        <p:par>
                          <p:cTn id="50" fill="hold">
                            <p:stCondLst>
                              <p:cond delay="11000"/>
                            </p:stCondLst>
                            <p:childTnLst>
                              <p:par>
                                <p:cTn id="51" presetID="0" presetClass="path" presetSubtype="0" accel="50000" decel="50000" fill="hold" grpId="1" nodeType="afterEffect">
                                  <p:stCondLst>
                                    <p:cond delay="0"/>
                                  </p:stCondLst>
                                  <p:childTnLst>
                                    <p:animMotion origin="layout" path="M -8.33333E-7 6.0592E-6 L -0.09097 6.0592E-6 L -0.09097 -0.17298 L -0.23906 -0.17298 " pathEditMode="relative" ptsTypes="AAAA">
                                      <p:cBhvr>
                                        <p:cTn id="52" dur="2000" fill="hold"/>
                                        <p:tgtEl>
                                          <p:spTgt spid="21"/>
                                        </p:tgtEl>
                                        <p:attrNameLst>
                                          <p:attrName>ppt_x</p:attrName>
                                          <p:attrName>ppt_y</p:attrName>
                                        </p:attrNameLst>
                                      </p:cBhvr>
                                    </p:animMotion>
                                  </p:childTnLst>
                                </p:cTn>
                              </p:par>
                            </p:childTnLst>
                          </p:cTn>
                        </p:par>
                        <p:par>
                          <p:cTn id="53" fill="hold">
                            <p:stCondLst>
                              <p:cond delay="13000"/>
                            </p:stCondLst>
                            <p:childTnLst>
                              <p:par>
                                <p:cTn id="54" presetID="10" presetClass="exit" presetSubtype="0" fill="hold" grpId="2" nodeType="afterEffect">
                                  <p:stCondLst>
                                    <p:cond delay="0"/>
                                  </p:stCondLst>
                                  <p:childTnLst>
                                    <p:animEffect transition="out" filter="fade">
                                      <p:cBhvr>
                                        <p:cTn id="55" dur="500"/>
                                        <p:tgtEl>
                                          <p:spTgt spid="21"/>
                                        </p:tgtEl>
                                      </p:cBhvr>
                                    </p:animEffect>
                                    <p:set>
                                      <p:cBhvr>
                                        <p:cTn id="56" dur="1" fill="hold">
                                          <p:stCondLst>
                                            <p:cond delay="499"/>
                                          </p:stCondLst>
                                        </p:cTn>
                                        <p:tgtEl>
                                          <p:spTgt spid="21"/>
                                        </p:tgtEl>
                                        <p:attrNameLst>
                                          <p:attrName>style.visibility</p:attrName>
                                        </p:attrNameLst>
                                      </p:cBhvr>
                                      <p:to>
                                        <p:strVal val="hidden"/>
                                      </p:to>
                                    </p:set>
                                  </p:childTnLst>
                                </p:cTn>
                              </p:par>
                            </p:childTnLst>
                          </p:cTn>
                        </p:par>
                        <p:par>
                          <p:cTn id="57" fill="hold">
                            <p:stCondLst>
                              <p:cond delay="13500"/>
                            </p:stCondLst>
                            <p:childTnLst>
                              <p:par>
                                <p:cTn id="58" presetID="10" presetClass="entr" presetSubtype="0" fill="hold" grpId="0" nodeType="afterEffect">
                                  <p:stCondLst>
                                    <p:cond delay="0"/>
                                  </p:stCondLst>
                                  <p:childTnLst>
                                    <p:set>
                                      <p:cBhvr>
                                        <p:cTn id="59" dur="1" fill="hold">
                                          <p:stCondLst>
                                            <p:cond delay="0"/>
                                          </p:stCondLst>
                                        </p:cTn>
                                        <p:tgtEl>
                                          <p:spTgt spid="22"/>
                                        </p:tgtEl>
                                        <p:attrNameLst>
                                          <p:attrName>style.visibility</p:attrName>
                                        </p:attrNameLst>
                                      </p:cBhvr>
                                      <p:to>
                                        <p:strVal val="visible"/>
                                      </p:to>
                                    </p:set>
                                    <p:animEffect transition="in" filter="fade">
                                      <p:cBhvr>
                                        <p:cTn id="60" dur="500"/>
                                        <p:tgtEl>
                                          <p:spTgt spid="22"/>
                                        </p:tgtEl>
                                      </p:cBhvr>
                                    </p:animEffect>
                                  </p:childTnLst>
                                </p:cTn>
                              </p:par>
                              <p:par>
                                <p:cTn id="61" presetID="10" presetClass="entr" presetSubtype="0" fill="hold" grpId="0" nodeType="withEffect">
                                  <p:stCondLst>
                                    <p:cond delay="250"/>
                                  </p:stCondLst>
                                  <p:childTnLst>
                                    <p:set>
                                      <p:cBhvr>
                                        <p:cTn id="62" dur="1" fill="hold">
                                          <p:stCondLst>
                                            <p:cond delay="0"/>
                                          </p:stCondLst>
                                        </p:cTn>
                                        <p:tgtEl>
                                          <p:spTgt spid="24"/>
                                        </p:tgtEl>
                                        <p:attrNameLst>
                                          <p:attrName>style.visibility</p:attrName>
                                        </p:attrNameLst>
                                      </p:cBhvr>
                                      <p:to>
                                        <p:strVal val="visible"/>
                                      </p:to>
                                    </p:set>
                                    <p:animEffect transition="in" filter="fade">
                                      <p:cBhvr>
                                        <p:cTn id="63"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8" grpId="1" animBg="1"/>
      <p:bldP spid="19" grpId="1" animBg="1"/>
      <p:bldP spid="20" grpId="1" animBg="1"/>
      <p:bldP spid="20" grpId="2" animBg="1"/>
      <p:bldP spid="20" grpId="3" animBg="1"/>
      <p:bldP spid="17" grpId="0" animBg="1"/>
      <p:bldP spid="17" grpId="1" animBg="1"/>
      <p:bldP spid="17" grpId="2" animBg="1"/>
      <p:bldP spid="21" grpId="0" animBg="1"/>
      <p:bldP spid="21" grpId="1" animBg="1"/>
      <p:bldP spid="21" grpId="2" animBg="1"/>
      <p:bldP spid="22" grpId="0" animBg="1"/>
      <p:bldP spid="23" grpId="0"/>
      <p:bldP spid="23" grpId="1"/>
      <p:bldP spid="24" grpId="0"/>
      <p:bldP spid="2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関連研究</a:t>
            </a:r>
            <a:endParaRPr kumimoji="1" lang="ja-JP" altLang="en-US" dirty="0"/>
          </a:p>
        </p:txBody>
      </p:sp>
      <p:sp>
        <p:nvSpPr>
          <p:cNvPr id="3" name="コンテンツ プレースホルダー 2"/>
          <p:cNvSpPr>
            <a:spLocks noGrp="1"/>
          </p:cNvSpPr>
          <p:nvPr>
            <p:ph sz="quarter" idx="1"/>
          </p:nvPr>
        </p:nvSpPr>
        <p:spPr>
          <a:xfrm>
            <a:off x="457200" y="1600200"/>
            <a:ext cx="7859216" cy="4873752"/>
          </a:xfrm>
        </p:spPr>
        <p:txBody>
          <a:bodyPr>
            <a:normAutofit/>
          </a:bodyPr>
          <a:lstStyle/>
          <a:p>
            <a:r>
              <a:rPr lang="en-US" altLang="ja-JP" dirty="0" err="1"/>
              <a:t>FBCrypt</a:t>
            </a:r>
            <a:r>
              <a:rPr lang="en-US" altLang="ja-JP" dirty="0"/>
              <a:t> [</a:t>
            </a:r>
            <a:r>
              <a:rPr lang="en-US" altLang="ja-JP" dirty="0" err="1"/>
              <a:t>Egawa</a:t>
            </a:r>
            <a:r>
              <a:rPr lang="en-US" altLang="ja-JP" dirty="0"/>
              <a:t> et al.</a:t>
            </a:r>
            <a:r>
              <a:rPr lang="ja-JP" altLang="en-US" dirty="0"/>
              <a:t> </a:t>
            </a:r>
            <a:r>
              <a:rPr lang="en-US" altLang="ja-JP" dirty="0" smtClean="0"/>
              <a:t>‘12</a:t>
            </a:r>
            <a:r>
              <a:rPr lang="en-US" altLang="ja-JP" dirty="0"/>
              <a:t>]</a:t>
            </a:r>
          </a:p>
          <a:p>
            <a:pPr lvl="1"/>
            <a:r>
              <a:rPr lang="en-US" altLang="ja-JP" dirty="0"/>
              <a:t>VNC</a:t>
            </a:r>
            <a:r>
              <a:rPr lang="ja-JP" altLang="en-US" dirty="0"/>
              <a:t>を用いた</a:t>
            </a:r>
            <a:r>
              <a:rPr lang="en-US" altLang="ja-JP" dirty="0" smtClean="0"/>
              <a:t>VM</a:t>
            </a:r>
            <a:r>
              <a:rPr lang="ja-JP" altLang="en-US" dirty="0" smtClean="0"/>
              <a:t>管理</a:t>
            </a:r>
            <a:r>
              <a:rPr lang="ja-JP" altLang="en-US" dirty="0"/>
              <a:t>に</a:t>
            </a:r>
            <a:r>
              <a:rPr lang="ja-JP" altLang="en-US" dirty="0" smtClean="0"/>
              <a:t>おいて情報</a:t>
            </a:r>
            <a:r>
              <a:rPr lang="ja-JP" altLang="en-US" dirty="0"/>
              <a:t>漏洩を</a:t>
            </a:r>
            <a:r>
              <a:rPr lang="ja-JP" altLang="en-US" dirty="0" smtClean="0"/>
              <a:t>防止</a:t>
            </a:r>
            <a:endParaRPr lang="en-US" altLang="ja-JP" dirty="0" smtClean="0"/>
          </a:p>
          <a:p>
            <a:pPr lvl="1"/>
            <a:r>
              <a:rPr lang="ja-JP" altLang="en-US" dirty="0" smtClean="0"/>
              <a:t>データ量の多いビデオ出力を暗号化するためオーバヘッドが大きい</a:t>
            </a:r>
            <a:endParaRPr lang="en-US" altLang="ja-JP" dirty="0"/>
          </a:p>
          <a:p>
            <a:r>
              <a:rPr lang="en-US" altLang="ja-JP" dirty="0" err="1" smtClean="0"/>
              <a:t>Xoar</a:t>
            </a:r>
            <a:r>
              <a:rPr lang="en-US" altLang="ja-JP" dirty="0" smtClean="0"/>
              <a:t>[</a:t>
            </a:r>
            <a:r>
              <a:rPr lang="en-US" altLang="ja-JP" dirty="0" err="1" smtClean="0"/>
              <a:t>Colp</a:t>
            </a:r>
            <a:r>
              <a:rPr lang="en-US" altLang="ja-JP" dirty="0" smtClean="0"/>
              <a:t> et al. ‘11] </a:t>
            </a:r>
            <a:endParaRPr lang="en-US" altLang="ja-JP" dirty="0"/>
          </a:p>
          <a:p>
            <a:pPr lvl="1"/>
            <a:r>
              <a:rPr lang="ja-JP" altLang="en-US" dirty="0" smtClean="0">
                <a:latin typeface="Tahoma"/>
              </a:rPr>
              <a:t>仮想シリアルデバイスを専用のコンソール</a:t>
            </a:r>
            <a:r>
              <a:rPr lang="en-US" altLang="ja-JP" dirty="0" smtClean="0">
                <a:latin typeface="Tahoma"/>
              </a:rPr>
              <a:t>VM</a:t>
            </a:r>
            <a:r>
              <a:rPr lang="ja-JP" altLang="en-US" dirty="0" smtClean="0">
                <a:latin typeface="Tahoma"/>
              </a:rPr>
              <a:t>で動作</a:t>
            </a:r>
            <a:endParaRPr lang="en-US" altLang="ja-JP" dirty="0">
              <a:latin typeface="Tahoma"/>
            </a:endParaRPr>
          </a:p>
          <a:p>
            <a:pPr lvl="1"/>
            <a:r>
              <a:rPr lang="ja-JP" altLang="en-US" dirty="0" smtClean="0">
                <a:latin typeface="Tahoma"/>
              </a:rPr>
              <a:t>クラウド</a:t>
            </a:r>
            <a:r>
              <a:rPr lang="ja-JP" altLang="en-US" dirty="0">
                <a:latin typeface="Tahoma"/>
              </a:rPr>
              <a:t>管理者に</a:t>
            </a:r>
            <a:r>
              <a:rPr lang="ja-JP" altLang="en-US" dirty="0" smtClean="0">
                <a:latin typeface="Tahoma"/>
              </a:rPr>
              <a:t>よる攻撃について考慮されていない</a:t>
            </a:r>
            <a:endParaRPr lang="en-US" altLang="ja-JP" dirty="0" smtClean="0">
              <a:latin typeface="Tahoma"/>
            </a:endParaRPr>
          </a:p>
          <a:p>
            <a:r>
              <a:rPr lang="en-US" altLang="ja-JP" dirty="0" smtClean="0"/>
              <a:t>VMware </a:t>
            </a:r>
            <a:r>
              <a:rPr lang="en-US" altLang="ja-JP" dirty="0" err="1" smtClean="0"/>
              <a:t>vSphere</a:t>
            </a:r>
            <a:r>
              <a:rPr lang="en-US" altLang="ja-JP" dirty="0" smtClean="0"/>
              <a:t> Hypervisor[VMware Inc.]</a:t>
            </a:r>
          </a:p>
          <a:p>
            <a:pPr lvl="1"/>
            <a:r>
              <a:rPr lang="en-US" altLang="ja-JP" dirty="0" smtClean="0">
                <a:latin typeface="Tahoma"/>
              </a:rPr>
              <a:t>VNC</a:t>
            </a:r>
            <a:r>
              <a:rPr lang="ja-JP" altLang="en-US" dirty="0" smtClean="0">
                <a:latin typeface="Tahoma"/>
              </a:rPr>
              <a:t>サーバを</a:t>
            </a:r>
            <a:r>
              <a:rPr lang="en-US" altLang="ja-JP" dirty="0" smtClean="0">
                <a:latin typeface="Tahoma"/>
              </a:rPr>
              <a:t>VMM</a:t>
            </a:r>
            <a:r>
              <a:rPr lang="ja-JP" altLang="en-US" dirty="0" smtClean="0">
                <a:latin typeface="Tahoma"/>
              </a:rPr>
              <a:t>内で動作させてリモート管理</a:t>
            </a:r>
            <a:endParaRPr lang="en-US" altLang="ja-JP" dirty="0" smtClean="0">
              <a:latin typeface="Tahoma"/>
            </a:endParaRPr>
          </a:p>
          <a:p>
            <a:pPr lvl="1"/>
            <a:r>
              <a:rPr lang="en-US" altLang="ja-JP" dirty="0" smtClean="0">
                <a:latin typeface="Tahoma"/>
              </a:rPr>
              <a:t>VNC</a:t>
            </a:r>
            <a:r>
              <a:rPr lang="ja-JP" altLang="en-US" dirty="0" smtClean="0">
                <a:latin typeface="Tahoma"/>
              </a:rPr>
              <a:t>サーバが攻撃されると</a:t>
            </a:r>
            <a:r>
              <a:rPr lang="en-US" altLang="ja-JP" dirty="0" smtClean="0">
                <a:latin typeface="Tahoma"/>
              </a:rPr>
              <a:t>VMM</a:t>
            </a:r>
            <a:r>
              <a:rPr lang="ja-JP" altLang="en-US" dirty="0" smtClean="0">
                <a:latin typeface="Tahoma"/>
              </a:rPr>
              <a:t>に影響する恐れがある</a:t>
            </a:r>
            <a:endParaRPr lang="en-US" altLang="ja-JP" dirty="0">
              <a:latin typeface="Tahoma"/>
            </a:endParaRPr>
          </a:p>
          <a:p>
            <a:endParaRPr kumimoji="1" lang="ja-JP" altLang="en-US" dirty="0"/>
          </a:p>
        </p:txBody>
      </p:sp>
    </p:spTree>
    <p:extLst>
      <p:ext uri="{BB962C8B-B14F-4D97-AF65-F5344CB8AC3E}">
        <p14:creationId xmlns:p14="http://schemas.microsoft.com/office/powerpoint/2010/main" val="422069708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ＭＳ Ｐゴシック" pitchFamily="50" charset="-128"/>
                <a:ea typeface="ＭＳ Ｐゴシック" pitchFamily="50" charset="-128"/>
              </a:rPr>
              <a:t>まとめ</a:t>
            </a:r>
            <a:endParaRPr kumimoji="1" lang="ja-JP" altLang="en-US" dirty="0">
              <a:latin typeface="ＭＳ Ｐゴシック" pitchFamily="50" charset="-128"/>
              <a:ea typeface="ＭＳ Ｐゴシック" pitchFamily="50" charset="-128"/>
            </a:endParaRPr>
          </a:p>
        </p:txBody>
      </p:sp>
      <p:sp>
        <p:nvSpPr>
          <p:cNvPr id="3" name="コンテンツ プレースホルダ 2"/>
          <p:cNvSpPr>
            <a:spLocks noGrp="1"/>
          </p:cNvSpPr>
          <p:nvPr>
            <p:ph sz="quarter" idx="1"/>
          </p:nvPr>
        </p:nvSpPr>
        <p:spPr/>
        <p:txBody>
          <a:bodyPr/>
          <a:lstStyle/>
          <a:p>
            <a:r>
              <a:rPr lang="ja-JP" altLang="en-US" dirty="0" smtClean="0">
                <a:latin typeface="ＭＳ Ｐゴシック" pitchFamily="50" charset="-128"/>
                <a:ea typeface="ＭＳ Ｐゴシック" pitchFamily="50" charset="-128"/>
              </a:rPr>
              <a:t>クラウド内の仮想シリアルコンソールからの入出力情報の漏洩を防ぐ</a:t>
            </a:r>
            <a:r>
              <a:rPr lang="en-US" altLang="ja-JP" dirty="0" err="1" smtClean="0">
                <a:latin typeface="ＭＳ Ｐゴシック" pitchFamily="50" charset="-128"/>
                <a:ea typeface="ＭＳ Ｐゴシック" pitchFamily="50" charset="-128"/>
              </a:rPr>
              <a:t>SCCrypt</a:t>
            </a:r>
            <a:r>
              <a:rPr lang="ja-JP" altLang="en-US" dirty="0" smtClean="0">
                <a:latin typeface="ＭＳ Ｐゴシック" pitchFamily="50" charset="-128"/>
                <a:ea typeface="ＭＳ Ｐゴシック" pitchFamily="50" charset="-128"/>
              </a:rPr>
              <a:t>を提案</a:t>
            </a:r>
            <a:endParaRPr lang="en-US" altLang="ja-JP" dirty="0" smtClean="0">
              <a:latin typeface="ＭＳ Ｐゴシック" pitchFamily="50" charset="-128"/>
              <a:ea typeface="ＭＳ Ｐゴシック" pitchFamily="50" charset="-128"/>
            </a:endParaRPr>
          </a:p>
          <a:p>
            <a:pPr lvl="1"/>
            <a:r>
              <a:rPr lang="ja-JP" altLang="en-US" dirty="0" smtClean="0">
                <a:latin typeface="ＭＳ Ｐゴシック" pitchFamily="50" charset="-128"/>
                <a:ea typeface="ＭＳ Ｐゴシック" pitchFamily="50" charset="-128"/>
              </a:rPr>
              <a:t>暗号化された仮想シリアルコンソールを提供</a:t>
            </a:r>
            <a:endParaRPr lang="en-US" altLang="ja-JP" dirty="0" smtClean="0">
              <a:latin typeface="ＭＳ Ｐゴシック" pitchFamily="50" charset="-128"/>
              <a:ea typeface="ＭＳ Ｐゴシック" pitchFamily="50" charset="-128"/>
            </a:endParaRPr>
          </a:p>
          <a:p>
            <a:pPr lvl="1"/>
            <a:r>
              <a:rPr lang="ja-JP" altLang="en-US" dirty="0" smtClean="0">
                <a:latin typeface="ＭＳ Ｐゴシック" pitchFamily="50" charset="-128"/>
                <a:ea typeface="ＭＳ Ｐゴシック" pitchFamily="50" charset="-128"/>
              </a:rPr>
              <a:t>信頼できる</a:t>
            </a:r>
            <a:r>
              <a:rPr lang="en-US" altLang="ja-JP" dirty="0" smtClean="0">
                <a:latin typeface="ＭＳ Ｐゴシック" pitchFamily="50" charset="-128"/>
                <a:ea typeface="ＭＳ Ｐゴシック" pitchFamily="50" charset="-128"/>
              </a:rPr>
              <a:t>VMM</a:t>
            </a:r>
            <a:r>
              <a:rPr lang="ja-JP" altLang="en-US" dirty="0" smtClean="0">
                <a:latin typeface="ＭＳ Ｐゴシック" pitchFamily="50" charset="-128"/>
                <a:ea typeface="ＭＳ Ｐゴシック" pitchFamily="50" charset="-128"/>
              </a:rPr>
              <a:t>を用いて仮想シリアルコンソールの入出力を復号化・暗号化</a:t>
            </a:r>
            <a:endParaRPr lang="en-US" altLang="ja-JP" dirty="0" smtClean="0">
              <a:latin typeface="ＭＳ Ｐゴシック" pitchFamily="50" charset="-128"/>
              <a:ea typeface="ＭＳ Ｐゴシック" pitchFamily="50" charset="-128"/>
            </a:endParaRPr>
          </a:p>
          <a:p>
            <a:pPr lvl="2"/>
            <a:r>
              <a:rPr lang="en-US" altLang="ja-JP" dirty="0" smtClean="0">
                <a:latin typeface="ＭＳ Ｐゴシック" pitchFamily="50" charset="-128"/>
                <a:ea typeface="ＭＳ Ｐゴシック" pitchFamily="50" charset="-128"/>
              </a:rPr>
              <a:t>SSH</a:t>
            </a:r>
            <a:r>
              <a:rPr lang="ja-JP" altLang="en-US" dirty="0" smtClean="0">
                <a:latin typeface="ＭＳ Ｐゴシック" pitchFamily="50" charset="-128"/>
                <a:ea typeface="ＭＳ Ｐゴシック" pitchFamily="50" charset="-128"/>
              </a:rPr>
              <a:t>クライアントで暗号化・復号化</a:t>
            </a:r>
            <a:endParaRPr lang="en-US" altLang="ja-JP" dirty="0" smtClean="0">
              <a:latin typeface="ＭＳ Ｐゴシック" pitchFamily="50" charset="-128"/>
              <a:ea typeface="ＭＳ Ｐゴシック" pitchFamily="50" charset="-128"/>
            </a:endParaRPr>
          </a:p>
          <a:p>
            <a:pPr lvl="1"/>
            <a:endParaRPr kumimoji="1" lang="en-US" altLang="ja-JP" dirty="0" smtClean="0">
              <a:latin typeface="ＭＳ Ｐゴシック" pitchFamily="50" charset="-128"/>
              <a:ea typeface="ＭＳ Ｐゴシック" pitchFamily="50" charset="-128"/>
            </a:endParaRPr>
          </a:p>
          <a:p>
            <a:r>
              <a:rPr kumimoji="1" lang="ja-JP" altLang="en-US" dirty="0" smtClean="0">
                <a:latin typeface="ＭＳ Ｐゴシック" pitchFamily="50" charset="-128"/>
                <a:ea typeface="ＭＳ Ｐゴシック" pitchFamily="50" charset="-128"/>
              </a:rPr>
              <a:t>管理</a:t>
            </a:r>
            <a:r>
              <a:rPr kumimoji="1" lang="en-US" altLang="ja-JP" dirty="0" smtClean="0">
                <a:latin typeface="ＭＳ Ｐゴシック" pitchFamily="50" charset="-128"/>
                <a:ea typeface="ＭＳ Ｐゴシック" pitchFamily="50" charset="-128"/>
              </a:rPr>
              <a:t>VM</a:t>
            </a:r>
            <a:r>
              <a:rPr kumimoji="1" lang="ja-JP" altLang="en-US" dirty="0" smtClean="0">
                <a:latin typeface="ＭＳ Ｐゴシック" pitchFamily="50" charset="-128"/>
                <a:ea typeface="ＭＳ Ｐゴシック" pitchFamily="50" charset="-128"/>
              </a:rPr>
              <a:t>内では暗号化されていることを確認</a:t>
            </a:r>
            <a:endParaRPr kumimoji="1" lang="en-US" altLang="ja-JP" dirty="0" smtClean="0">
              <a:latin typeface="ＭＳ Ｐゴシック" pitchFamily="50" charset="-128"/>
              <a:ea typeface="ＭＳ Ｐゴシック" pitchFamily="50" charset="-128"/>
            </a:endParaRPr>
          </a:p>
          <a:p>
            <a:pPr lvl="1"/>
            <a:r>
              <a:rPr lang="ja-JP" altLang="en-US" dirty="0">
                <a:latin typeface="ＭＳ Ｐゴシック" pitchFamily="50" charset="-128"/>
                <a:ea typeface="ＭＳ Ｐゴシック" pitchFamily="50" charset="-128"/>
              </a:rPr>
              <a:t>従来</a:t>
            </a:r>
            <a:r>
              <a:rPr lang="ja-JP" altLang="en-US" dirty="0" smtClean="0">
                <a:latin typeface="ＭＳ Ｐゴシック" pitchFamily="50" charset="-128"/>
                <a:ea typeface="ＭＳ Ｐゴシック" pitchFamily="50" charset="-128"/>
              </a:rPr>
              <a:t>の方法に比べて</a:t>
            </a:r>
            <a:r>
              <a:rPr lang="en-US" altLang="ja-JP" dirty="0" smtClean="0">
                <a:latin typeface="ＭＳ Ｐゴシック" pitchFamily="50" charset="-128"/>
                <a:ea typeface="ＭＳ Ｐゴシック" pitchFamily="50" charset="-128"/>
              </a:rPr>
              <a:t>0.35ms</a:t>
            </a:r>
            <a:r>
              <a:rPr lang="ja-JP" altLang="en-US" dirty="0" smtClean="0">
                <a:latin typeface="ＭＳ Ｐゴシック" pitchFamily="50" charset="-128"/>
                <a:ea typeface="ＭＳ Ｐゴシック" pitchFamily="50" charset="-128"/>
              </a:rPr>
              <a:t>の遅延が発生</a:t>
            </a:r>
            <a:endParaRPr lang="en-US" altLang="ja-JP" dirty="0" smtClean="0">
              <a:latin typeface="ＭＳ Ｐゴシック" pitchFamily="50" charset="-128"/>
              <a:ea typeface="ＭＳ Ｐゴシック" pitchFamily="50" charset="-128"/>
            </a:endParaRPr>
          </a:p>
          <a:p>
            <a:pPr lvl="1"/>
            <a:r>
              <a:rPr kumimoji="1" lang="ja-JP" altLang="en-US" dirty="0" smtClean="0">
                <a:latin typeface="ＭＳ Ｐゴシック" pitchFamily="50" charset="-128"/>
                <a:ea typeface="ＭＳ Ｐゴシック" pitchFamily="50" charset="-128"/>
              </a:rPr>
              <a:t>コンソール出力のスループットは</a:t>
            </a:r>
            <a:r>
              <a:rPr lang="ja-JP" altLang="en-US" dirty="0">
                <a:latin typeface="ＭＳ Ｐゴシック" pitchFamily="50" charset="-128"/>
                <a:ea typeface="ＭＳ Ｐゴシック" pitchFamily="50" charset="-128"/>
              </a:rPr>
              <a:t>ほとんど差がない</a:t>
            </a:r>
            <a:endParaRPr kumimoji="1" lang="en-US" altLang="ja-JP" dirty="0" smtClean="0">
              <a:latin typeface="ＭＳ Ｐゴシック" pitchFamily="50" charset="-128"/>
              <a:ea typeface="ＭＳ Ｐゴシック" pitchFamily="50" charset="-128"/>
            </a:endParaRPr>
          </a:p>
          <a:p>
            <a:pPr marL="0" indent="0">
              <a:buNone/>
            </a:pPr>
            <a:endParaRPr kumimoji="1" lang="en-US" altLang="ja-JP" dirty="0" smtClean="0">
              <a:latin typeface="ＭＳ Ｐゴシック" pitchFamily="50" charset="-128"/>
              <a:ea typeface="ＭＳ Ｐゴシック" pitchFamily="50" charset="-128"/>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今後</a:t>
            </a:r>
            <a:r>
              <a:rPr lang="ja-JP" altLang="en-US" dirty="0" smtClean="0"/>
              <a:t>の</a:t>
            </a:r>
            <a:r>
              <a:rPr lang="ja-JP" altLang="en-US" dirty="0"/>
              <a:t>課題</a:t>
            </a:r>
            <a:endParaRPr kumimoji="1" lang="ja-JP" altLang="en-US" dirty="0"/>
          </a:p>
        </p:txBody>
      </p:sp>
      <p:sp>
        <p:nvSpPr>
          <p:cNvPr id="3" name="コンテンツ プレースホルダー 2"/>
          <p:cNvSpPr>
            <a:spLocks noGrp="1"/>
          </p:cNvSpPr>
          <p:nvPr>
            <p:ph sz="quarter" idx="1"/>
          </p:nvPr>
        </p:nvSpPr>
        <p:spPr/>
        <p:txBody>
          <a:bodyPr/>
          <a:lstStyle/>
          <a:p>
            <a:r>
              <a:rPr kumimoji="1" lang="ja-JP" altLang="en-US" dirty="0" smtClean="0"/>
              <a:t>強度の高いストリーム暗号への対応</a:t>
            </a:r>
            <a:endParaRPr kumimoji="1" lang="en-US" altLang="ja-JP" dirty="0" smtClean="0"/>
          </a:p>
          <a:p>
            <a:pPr lvl="1"/>
            <a:r>
              <a:rPr lang="ja-JP" altLang="en-US" dirty="0" smtClean="0"/>
              <a:t>現在は固定鍵を用いた簡易な排他的論理和</a:t>
            </a:r>
            <a:endParaRPr lang="en-US" altLang="ja-JP" dirty="0" smtClean="0"/>
          </a:p>
          <a:p>
            <a:pPr lvl="1"/>
            <a:r>
              <a:rPr lang="en-US" altLang="ja-JP" dirty="0" smtClean="0"/>
              <a:t>RC4</a:t>
            </a:r>
            <a:r>
              <a:rPr lang="ja-JP" altLang="en-US" dirty="0" smtClean="0"/>
              <a:t>による暗号化を実装している途中</a:t>
            </a:r>
            <a:endParaRPr kumimoji="1" lang="en-US" altLang="ja-JP" dirty="0"/>
          </a:p>
          <a:p>
            <a:r>
              <a:rPr lang="en-US" altLang="ja-JP" dirty="0" smtClean="0"/>
              <a:t>SSH</a:t>
            </a:r>
            <a:r>
              <a:rPr lang="ja-JP" altLang="en-US" dirty="0" smtClean="0"/>
              <a:t>以外のリモート管理ソフトウェアに適用</a:t>
            </a:r>
            <a:endParaRPr lang="en-US" altLang="ja-JP" dirty="0" smtClean="0"/>
          </a:p>
          <a:p>
            <a:pPr lvl="1"/>
            <a:r>
              <a:rPr lang="ja-JP" altLang="en-US" dirty="0" smtClean="0"/>
              <a:t>例：</a:t>
            </a:r>
            <a:r>
              <a:rPr lang="en-US" altLang="ja-JP" dirty="0" smtClean="0"/>
              <a:t>Web</a:t>
            </a:r>
            <a:r>
              <a:rPr lang="ja-JP" altLang="en-US" dirty="0" smtClean="0"/>
              <a:t>ベース・シリアルコンソール（</a:t>
            </a:r>
            <a:r>
              <a:rPr lang="en-US" altLang="ja-JP" dirty="0" err="1" smtClean="0"/>
              <a:t>Ajaxterm</a:t>
            </a:r>
            <a:r>
              <a:rPr lang="ja-JP" altLang="en-US" dirty="0" smtClean="0"/>
              <a:t>）</a:t>
            </a:r>
            <a:endParaRPr lang="en-US" altLang="ja-JP" dirty="0" smtClean="0"/>
          </a:p>
          <a:p>
            <a:r>
              <a:rPr lang="ja-JP" altLang="en-US" dirty="0"/>
              <a:t>完全仮想化環境への対応</a:t>
            </a:r>
            <a:endParaRPr lang="en-US" altLang="ja-JP" dirty="0"/>
          </a:p>
          <a:p>
            <a:pPr lvl="1"/>
            <a:r>
              <a:rPr lang="ja-JP" altLang="en-US" dirty="0"/>
              <a:t>現在は準仮想化環境にのみ対応</a:t>
            </a:r>
            <a:endParaRPr lang="en-US" altLang="ja-JP" dirty="0"/>
          </a:p>
          <a:p>
            <a:pPr lvl="1"/>
            <a:r>
              <a:rPr lang="en-US" altLang="ja-JP" dirty="0" smtClean="0"/>
              <a:t>Windows</a:t>
            </a:r>
            <a:r>
              <a:rPr lang="ja-JP" altLang="en-US" dirty="0" smtClean="0"/>
              <a:t>でも動かせる</a:t>
            </a:r>
            <a:r>
              <a:rPr lang="ja-JP" altLang="en-US" dirty="0"/>
              <a:t>ように</a:t>
            </a:r>
            <a:r>
              <a:rPr lang="ja-JP" altLang="en-US" dirty="0" smtClean="0"/>
              <a:t>する</a:t>
            </a:r>
            <a:endParaRPr lang="en-US" altLang="ja-JP" dirty="0" smtClean="0"/>
          </a:p>
          <a:p>
            <a:r>
              <a:rPr lang="ja-JP" altLang="en-US" dirty="0"/>
              <a:t>鍵</a:t>
            </a:r>
            <a:r>
              <a:rPr lang="ja-JP" altLang="en-US" dirty="0" smtClean="0"/>
              <a:t>管理の実装</a:t>
            </a:r>
            <a:endParaRPr lang="en-US" altLang="ja-JP" dirty="0"/>
          </a:p>
          <a:p>
            <a:endParaRPr lang="en-US" altLang="ja-JP" dirty="0" smtClean="0"/>
          </a:p>
        </p:txBody>
      </p:sp>
    </p:spTree>
    <p:extLst>
      <p:ext uri="{BB962C8B-B14F-4D97-AF65-F5344CB8AC3E}">
        <p14:creationId xmlns:p14="http://schemas.microsoft.com/office/powerpoint/2010/main" val="41424651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VM</a:t>
            </a:r>
            <a:r>
              <a:rPr kumimoji="1" lang="ja-JP" altLang="en-US" dirty="0" smtClean="0"/>
              <a:t>の管理</a:t>
            </a:r>
            <a:endParaRPr kumimoji="1" lang="ja-JP" altLang="en-US" dirty="0"/>
          </a:p>
        </p:txBody>
      </p:sp>
      <p:sp>
        <p:nvSpPr>
          <p:cNvPr id="4" name="コンテンツ プレースホルダー 2"/>
          <p:cNvSpPr txBox="1">
            <a:spLocks/>
          </p:cNvSpPr>
          <p:nvPr/>
        </p:nvSpPr>
        <p:spPr>
          <a:xfrm>
            <a:off x="457200" y="1600200"/>
            <a:ext cx="7859216" cy="4873752"/>
          </a:xfrm>
          <a:prstGeom prst="rect">
            <a:avLst/>
          </a:prstGeom>
        </p:spPr>
        <p:txBody>
          <a:bodyPr vert="horz">
            <a:normAutofit/>
          </a:bodyPr>
          <a:lstStyle>
            <a:lvl1pPr marL="274320" indent="-274320" algn="l" rtl="0" eaLnBrk="1" latinLnBrk="0" hangingPunct="1">
              <a:spcBef>
                <a:spcPts val="600"/>
              </a:spcBef>
              <a:buClr>
                <a:schemeClr val="accent1"/>
              </a:buClr>
              <a:buSzPct val="70000"/>
              <a:buFont typeface="Wingdings"/>
              <a:buChar char=""/>
              <a:defRPr kumimoji="1" sz="28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1" sz="24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1" sz="20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1"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1"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1"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1"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1"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1" sz="1400" kern="1200" baseline="0">
                <a:solidFill>
                  <a:schemeClr val="tx2"/>
                </a:solidFill>
                <a:latin typeface="+mn-lt"/>
                <a:ea typeface="+mn-ea"/>
                <a:cs typeface="+mn-cs"/>
              </a:defRPr>
            </a:lvl9pPr>
          </a:lstStyle>
          <a:p>
            <a:r>
              <a:rPr lang="ja-JP" altLang="en-US" dirty="0"/>
              <a:t>一般的</a:t>
            </a:r>
            <a:r>
              <a:rPr lang="ja-JP" altLang="en-US" dirty="0" smtClean="0"/>
              <a:t>に，</a:t>
            </a:r>
            <a:r>
              <a:rPr lang="ja-JP" altLang="en-US" dirty="0"/>
              <a:t>ネットワーク経由</a:t>
            </a:r>
            <a:r>
              <a:rPr lang="ja-JP" altLang="en-US" dirty="0" smtClean="0"/>
              <a:t>で直接接続する</a:t>
            </a:r>
            <a:endParaRPr lang="en-US" altLang="ja-JP" dirty="0" smtClean="0"/>
          </a:p>
          <a:p>
            <a:pPr lvl="1"/>
            <a:r>
              <a:rPr lang="ja-JP" altLang="en-US" dirty="0" smtClean="0"/>
              <a:t>例：</a:t>
            </a:r>
            <a:r>
              <a:rPr lang="en-US" altLang="ja-JP" dirty="0" smtClean="0"/>
              <a:t>SSH</a:t>
            </a:r>
          </a:p>
          <a:p>
            <a:r>
              <a:rPr lang="ja-JP" altLang="en-US" dirty="0" smtClean="0"/>
              <a:t>欠点：</a:t>
            </a:r>
            <a:r>
              <a:rPr lang="en-US" altLang="ja-JP" dirty="0" smtClean="0"/>
              <a:t>VM</a:t>
            </a:r>
            <a:r>
              <a:rPr lang="ja-JP" altLang="en-US" dirty="0" smtClean="0"/>
              <a:t>内のシステム障害で管理ができなくなる</a:t>
            </a:r>
            <a:endParaRPr lang="en-US" altLang="ja-JP" dirty="0" smtClean="0"/>
          </a:p>
          <a:p>
            <a:pPr lvl="1"/>
            <a:r>
              <a:rPr lang="ja-JP" altLang="en-US" dirty="0" smtClean="0"/>
              <a:t>ネットワーク設定のミス：ファイアウォールなど</a:t>
            </a:r>
            <a:endParaRPr lang="en-US" altLang="ja-JP" dirty="0" smtClean="0"/>
          </a:p>
          <a:p>
            <a:pPr lvl="1"/>
            <a:r>
              <a:rPr lang="en-US" altLang="ja-JP" dirty="0" smtClean="0"/>
              <a:t>SSH</a:t>
            </a:r>
            <a:r>
              <a:rPr lang="ja-JP" altLang="en-US" dirty="0" smtClean="0"/>
              <a:t>サーバの障害・設定</a:t>
            </a:r>
            <a:r>
              <a:rPr lang="ja-JP" altLang="en-US" dirty="0"/>
              <a:t>ミス</a:t>
            </a:r>
            <a:endParaRPr lang="en-US" altLang="ja-JP" dirty="0" smtClean="0"/>
          </a:p>
          <a:p>
            <a:pPr lvl="1"/>
            <a:r>
              <a:rPr lang="en-US" altLang="ja-JP" dirty="0" smtClean="0"/>
              <a:t>OS</a:t>
            </a:r>
            <a:r>
              <a:rPr lang="ja-JP" altLang="en-US" dirty="0" smtClean="0"/>
              <a:t>の障害</a:t>
            </a:r>
            <a:endParaRPr lang="ja-JP" altLang="en-US" dirty="0"/>
          </a:p>
        </p:txBody>
      </p:sp>
      <p:sp>
        <p:nvSpPr>
          <p:cNvPr id="5" name="雲 4"/>
          <p:cNvSpPr/>
          <p:nvPr/>
        </p:nvSpPr>
        <p:spPr>
          <a:xfrm>
            <a:off x="3635896" y="4398165"/>
            <a:ext cx="4968552" cy="2631235"/>
          </a:xfrm>
          <a:prstGeom prst="cloud">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rtlCol="0" anchor="t"/>
          <a:lstStyle/>
          <a:p>
            <a:pPr algn="ctr"/>
            <a:endParaRPr kumimoji="1" lang="ja-JP" altLang="en-US" dirty="0"/>
          </a:p>
        </p:txBody>
      </p:sp>
      <p:sp>
        <p:nvSpPr>
          <p:cNvPr id="6" name="テキスト ボックス 5"/>
          <p:cNvSpPr txBox="1"/>
          <p:nvPr/>
        </p:nvSpPr>
        <p:spPr>
          <a:xfrm>
            <a:off x="4499992" y="5684457"/>
            <a:ext cx="1007908" cy="369332"/>
          </a:xfrm>
          <a:prstGeom prst="rect">
            <a:avLst/>
          </a:prstGeom>
          <a:noFill/>
        </p:spPr>
        <p:txBody>
          <a:bodyPr wrap="none" rtlCol="0">
            <a:spAutoFit/>
          </a:bodyPr>
          <a:lstStyle/>
          <a:p>
            <a:r>
              <a:rPr kumimoji="1" lang="ja-JP" altLang="en-US" dirty="0" smtClean="0"/>
              <a:t>ログイン</a:t>
            </a:r>
            <a:endParaRPr kumimoji="1" lang="ja-JP" altLang="en-US" dirty="0"/>
          </a:p>
        </p:txBody>
      </p:sp>
      <p:sp>
        <p:nvSpPr>
          <p:cNvPr id="8" name="正方形/長方形 7"/>
          <p:cNvSpPr/>
          <p:nvPr/>
        </p:nvSpPr>
        <p:spPr>
          <a:xfrm>
            <a:off x="5616115" y="4989056"/>
            <a:ext cx="1368152" cy="1080120"/>
          </a:xfrm>
          <a:prstGeom prst="rect">
            <a:avLst/>
          </a:prstGeom>
        </p:spPr>
        <p:style>
          <a:lnRef idx="1">
            <a:schemeClr val="accent5"/>
          </a:lnRef>
          <a:fillRef idx="2">
            <a:schemeClr val="accent5"/>
          </a:fillRef>
          <a:effectRef idx="1">
            <a:schemeClr val="accent5"/>
          </a:effectRef>
          <a:fontRef idx="minor">
            <a:schemeClr val="dk1"/>
          </a:fontRef>
        </p:style>
        <p:txBody>
          <a:bodyPr rtlCol="0" anchor="t"/>
          <a:lstStyle/>
          <a:p>
            <a:pPr algn="ctr"/>
            <a:r>
              <a:rPr kumimoji="1" lang="ja-JP" altLang="en-US" dirty="0" smtClean="0"/>
              <a:t>ユーザ</a:t>
            </a:r>
            <a:r>
              <a:rPr lang="en-US" altLang="ja-JP" dirty="0" smtClean="0"/>
              <a:t>VM</a:t>
            </a:r>
            <a:endParaRPr kumimoji="1" lang="ja-JP" altLang="en-US" dirty="0"/>
          </a:p>
        </p:txBody>
      </p:sp>
      <p:sp>
        <p:nvSpPr>
          <p:cNvPr id="9" name="テキスト ボックス 8"/>
          <p:cNvSpPr txBox="1"/>
          <p:nvPr/>
        </p:nvSpPr>
        <p:spPr>
          <a:xfrm>
            <a:off x="2944004" y="4743146"/>
            <a:ext cx="1377300" cy="369332"/>
          </a:xfrm>
          <a:prstGeom prst="rect">
            <a:avLst/>
          </a:prstGeom>
          <a:noFill/>
        </p:spPr>
        <p:txBody>
          <a:bodyPr wrap="none" rtlCol="0">
            <a:spAutoFit/>
          </a:bodyPr>
          <a:lstStyle/>
          <a:p>
            <a:r>
              <a:rPr kumimoji="1" lang="ja-JP" altLang="en-US" dirty="0" smtClean="0"/>
              <a:t>ネットワーク</a:t>
            </a:r>
            <a:endParaRPr kumimoji="1" lang="ja-JP" altLang="en-US" dirty="0"/>
          </a:p>
        </p:txBody>
      </p:sp>
      <p:sp>
        <p:nvSpPr>
          <p:cNvPr id="10" name="角丸四角形 9"/>
          <p:cNvSpPr/>
          <p:nvPr/>
        </p:nvSpPr>
        <p:spPr>
          <a:xfrm>
            <a:off x="1372667" y="5630313"/>
            <a:ext cx="1368152" cy="576064"/>
          </a:xfrm>
          <a:prstGeom prst="roundRect">
            <a:avLst/>
          </a:prstGeom>
          <a:solidFill>
            <a:schemeClr val="accent4">
              <a:lumMod val="60000"/>
              <a:lumOff val="40000"/>
            </a:schemeClr>
          </a:solidFill>
          <a:ln>
            <a:solidFill>
              <a:schemeClr val="accent4">
                <a:lumMod val="75000"/>
              </a:schemeClr>
            </a:solidFill>
          </a:ln>
        </p:spPr>
        <p:style>
          <a:lnRef idx="1">
            <a:schemeClr val="accent1"/>
          </a:lnRef>
          <a:fillRef idx="2">
            <a:schemeClr val="accent1"/>
          </a:fillRef>
          <a:effectRef idx="1">
            <a:schemeClr val="accent1"/>
          </a:effectRef>
          <a:fontRef idx="minor">
            <a:schemeClr val="dk1"/>
          </a:fontRef>
        </p:style>
        <p:txBody>
          <a:bodyPr rtlCol="0" anchor="t"/>
          <a:lstStyle/>
          <a:p>
            <a:pPr algn="ctr"/>
            <a:r>
              <a:rPr lang="en-US" altLang="ja-JP" sz="1600" dirty="0" smtClean="0">
                <a:solidFill>
                  <a:schemeClr val="tx1"/>
                </a:solidFill>
                <a:latin typeface="ＭＳ Ｐゴシック" pitchFamily="50" charset="-128"/>
                <a:ea typeface="ＭＳ Ｐゴシック" pitchFamily="50" charset="-128"/>
              </a:rPr>
              <a:t>SSH</a:t>
            </a:r>
            <a:endParaRPr kumimoji="1" lang="en-US" altLang="ja-JP" sz="1600" dirty="0" smtClean="0">
              <a:solidFill>
                <a:schemeClr val="tx1"/>
              </a:solidFill>
              <a:latin typeface="ＭＳ Ｐゴシック" pitchFamily="50" charset="-128"/>
              <a:ea typeface="ＭＳ Ｐゴシック" pitchFamily="50" charset="-128"/>
            </a:endParaRPr>
          </a:p>
          <a:p>
            <a:pPr algn="ctr"/>
            <a:r>
              <a:rPr kumimoji="1" lang="ja-JP" altLang="en-US" sz="1600" dirty="0" smtClean="0">
                <a:solidFill>
                  <a:schemeClr val="tx1"/>
                </a:solidFill>
                <a:latin typeface="ＭＳ Ｐゴシック" pitchFamily="50" charset="-128"/>
                <a:ea typeface="ＭＳ Ｐゴシック" pitchFamily="50" charset="-128"/>
              </a:rPr>
              <a:t>クライアント</a:t>
            </a:r>
            <a:endParaRPr kumimoji="1" lang="ja-JP" altLang="en-US" sz="1600" dirty="0">
              <a:solidFill>
                <a:schemeClr val="tx1"/>
              </a:solidFill>
              <a:latin typeface="ＭＳ Ｐゴシック" pitchFamily="50" charset="-128"/>
              <a:ea typeface="ＭＳ Ｐゴシック" pitchFamily="50" charset="-128"/>
            </a:endParaRPr>
          </a:p>
        </p:txBody>
      </p:sp>
      <p:sp>
        <p:nvSpPr>
          <p:cNvPr id="11" name="テキスト ボックス 10"/>
          <p:cNvSpPr txBox="1"/>
          <p:nvPr/>
        </p:nvSpPr>
        <p:spPr>
          <a:xfrm>
            <a:off x="6300191" y="4630911"/>
            <a:ext cx="938077" cy="369332"/>
          </a:xfrm>
          <a:prstGeom prst="rect">
            <a:avLst/>
          </a:prstGeom>
          <a:noFill/>
        </p:spPr>
        <p:txBody>
          <a:bodyPr wrap="none" rtlCol="0">
            <a:spAutoFit/>
          </a:bodyPr>
          <a:lstStyle/>
          <a:p>
            <a:r>
              <a:rPr kumimoji="1" lang="ja-JP" altLang="en-US" dirty="0" smtClean="0"/>
              <a:t>クラウド</a:t>
            </a:r>
            <a:endParaRPr kumimoji="1" lang="ja-JP" altLang="en-US" dirty="0"/>
          </a:p>
        </p:txBody>
      </p:sp>
      <p:pic>
        <p:nvPicPr>
          <p:cNvPr id="12" name="Picture 2" descr="C:\Program Files (x86)\Microsoft Office\MEDIA\CAGCAT10\j0285750.wmf"/>
          <p:cNvPicPr>
            <a:picLocks noChangeAspect="1" noChangeArrowheads="1"/>
          </p:cNvPicPr>
          <p:nvPr/>
        </p:nvPicPr>
        <p:blipFill>
          <a:blip r:embed="rId3" cstate="print"/>
          <a:srcRect/>
          <a:stretch>
            <a:fillRect/>
          </a:stretch>
        </p:blipFill>
        <p:spPr bwMode="auto">
          <a:xfrm>
            <a:off x="1447164" y="4730213"/>
            <a:ext cx="1406095" cy="864096"/>
          </a:xfrm>
          <a:prstGeom prst="rect">
            <a:avLst/>
          </a:prstGeom>
          <a:noFill/>
        </p:spPr>
      </p:pic>
      <p:sp>
        <p:nvSpPr>
          <p:cNvPr id="13" name="テキスト ボックス 12"/>
          <p:cNvSpPr txBox="1"/>
          <p:nvPr/>
        </p:nvSpPr>
        <p:spPr>
          <a:xfrm>
            <a:off x="1447164" y="4398165"/>
            <a:ext cx="857927" cy="369332"/>
          </a:xfrm>
          <a:prstGeom prst="rect">
            <a:avLst/>
          </a:prstGeom>
          <a:noFill/>
        </p:spPr>
        <p:txBody>
          <a:bodyPr wrap="none" rtlCol="0">
            <a:spAutoFit/>
          </a:bodyPr>
          <a:lstStyle/>
          <a:p>
            <a:r>
              <a:rPr kumimoji="1" lang="ja-JP" altLang="en-US" dirty="0" smtClean="0"/>
              <a:t>ユーザ</a:t>
            </a:r>
            <a:endParaRPr kumimoji="1" lang="ja-JP" altLang="en-US" dirty="0"/>
          </a:p>
        </p:txBody>
      </p:sp>
      <p:cxnSp>
        <p:nvCxnSpPr>
          <p:cNvPr id="14" name="カギ線コネクタ 13"/>
          <p:cNvCxnSpPr>
            <a:stCxn id="12" idx="3"/>
            <a:endCxn id="16" idx="1"/>
          </p:cNvCxnSpPr>
          <p:nvPr/>
        </p:nvCxnSpPr>
        <p:spPr>
          <a:xfrm>
            <a:off x="2853259" y="5162261"/>
            <a:ext cx="2870868" cy="518876"/>
          </a:xfrm>
          <a:prstGeom prst="bentConnector3">
            <a:avLst>
              <a:gd name="adj1" fmla="val 50000"/>
            </a:avLst>
          </a:prstGeom>
          <a:ln w="38100"/>
        </p:spPr>
        <p:style>
          <a:lnRef idx="1">
            <a:schemeClr val="accent1"/>
          </a:lnRef>
          <a:fillRef idx="0">
            <a:schemeClr val="accent1"/>
          </a:fillRef>
          <a:effectRef idx="0">
            <a:schemeClr val="accent1"/>
          </a:effectRef>
          <a:fontRef idx="minor">
            <a:schemeClr val="tx1"/>
          </a:fontRef>
        </p:style>
      </p:cxnSp>
      <p:sp>
        <p:nvSpPr>
          <p:cNvPr id="15" name="爆発 2 14"/>
          <p:cNvSpPr/>
          <p:nvPr/>
        </p:nvSpPr>
        <p:spPr>
          <a:xfrm>
            <a:off x="5436095" y="4712211"/>
            <a:ext cx="576064" cy="720080"/>
          </a:xfrm>
          <a:prstGeom prst="irregularSeal2">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6" name="正方形/長方形 15"/>
          <p:cNvSpPr/>
          <p:nvPr/>
        </p:nvSpPr>
        <p:spPr>
          <a:xfrm>
            <a:off x="5724127" y="5408332"/>
            <a:ext cx="1111507" cy="545609"/>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altLang="ja-JP" dirty="0" smtClean="0">
                <a:latin typeface="ＭＳ Ｐゴシック" pitchFamily="50" charset="-128"/>
                <a:ea typeface="ＭＳ Ｐゴシック" pitchFamily="50" charset="-128"/>
              </a:rPr>
              <a:t>SSH</a:t>
            </a:r>
          </a:p>
          <a:p>
            <a:pPr algn="ctr"/>
            <a:r>
              <a:rPr kumimoji="1" lang="ja-JP" altLang="en-US" dirty="0" smtClean="0">
                <a:latin typeface="ＭＳ Ｐゴシック" pitchFamily="50" charset="-128"/>
                <a:ea typeface="ＭＳ Ｐゴシック" pitchFamily="50" charset="-128"/>
              </a:rPr>
              <a:t>サーバ</a:t>
            </a:r>
            <a:endParaRPr kumimoji="1" lang="ja-JP" altLang="en-US" dirty="0">
              <a:latin typeface="ＭＳ Ｐゴシック" pitchFamily="50" charset="-128"/>
              <a:ea typeface="ＭＳ Ｐゴシック" pitchFamily="50" charset="-128"/>
            </a:endParaRPr>
          </a:p>
        </p:txBody>
      </p:sp>
    </p:spTree>
    <p:extLst>
      <p:ext uri="{BB962C8B-B14F-4D97-AF65-F5344CB8AC3E}">
        <p14:creationId xmlns:p14="http://schemas.microsoft.com/office/powerpoint/2010/main" val="662485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雲 5"/>
          <p:cNvSpPr/>
          <p:nvPr/>
        </p:nvSpPr>
        <p:spPr>
          <a:xfrm>
            <a:off x="2699792" y="4149080"/>
            <a:ext cx="5904656" cy="2520280"/>
          </a:xfrm>
          <a:prstGeom prst="cloud">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rtlCol="0" anchor="t"/>
          <a:lstStyle/>
          <a:p>
            <a:pPr algn="ctr"/>
            <a:endParaRPr kumimoji="1" lang="ja-JP" altLang="en-US" dirty="0"/>
          </a:p>
        </p:txBody>
      </p:sp>
      <p:sp>
        <p:nvSpPr>
          <p:cNvPr id="2" name="タイトル 1"/>
          <p:cNvSpPr>
            <a:spLocks noGrp="1"/>
          </p:cNvSpPr>
          <p:nvPr>
            <p:ph type="title"/>
          </p:nvPr>
        </p:nvSpPr>
        <p:spPr/>
        <p:txBody>
          <a:bodyPr/>
          <a:lstStyle/>
          <a:p>
            <a:r>
              <a:rPr kumimoji="1" lang="ja-JP" altLang="en-US" dirty="0" smtClean="0">
                <a:latin typeface="ＭＳ Ｐゴシック" pitchFamily="50" charset="-128"/>
                <a:ea typeface="ＭＳ Ｐゴシック" pitchFamily="50" charset="-128"/>
              </a:rPr>
              <a:t>仮想シリアルコンソール</a:t>
            </a:r>
            <a:endParaRPr kumimoji="1" lang="ja-JP" altLang="en-US" dirty="0">
              <a:latin typeface="ＭＳ Ｐゴシック" pitchFamily="50" charset="-128"/>
              <a:ea typeface="ＭＳ Ｐゴシック" pitchFamily="50" charset="-128"/>
            </a:endParaRPr>
          </a:p>
        </p:txBody>
      </p:sp>
      <p:sp>
        <p:nvSpPr>
          <p:cNvPr id="3" name="コンテンツ プレースホルダ 2"/>
          <p:cNvSpPr>
            <a:spLocks noGrp="1"/>
          </p:cNvSpPr>
          <p:nvPr>
            <p:ph sz="quarter" idx="1"/>
          </p:nvPr>
        </p:nvSpPr>
        <p:spPr>
          <a:xfrm>
            <a:off x="457200" y="1600200"/>
            <a:ext cx="8147248" cy="4873752"/>
          </a:xfrm>
        </p:spPr>
        <p:txBody>
          <a:bodyPr/>
          <a:lstStyle/>
          <a:p>
            <a:r>
              <a:rPr lang="en-US" altLang="ja-JP" sz="2800" dirty="0" smtClean="0">
                <a:latin typeface="ＭＳ Ｐゴシック" pitchFamily="50" charset="-128"/>
                <a:ea typeface="ＭＳ Ｐゴシック" pitchFamily="50" charset="-128"/>
              </a:rPr>
              <a:t>VM</a:t>
            </a:r>
            <a:r>
              <a:rPr lang="ja-JP" altLang="en-US" sz="2800" dirty="0" smtClean="0">
                <a:latin typeface="ＭＳ Ｐゴシック" pitchFamily="50" charset="-128"/>
                <a:ea typeface="ＭＳ Ｐゴシック" pitchFamily="50" charset="-128"/>
              </a:rPr>
              <a:t>の仮想的なシリアルデバイスを経由してアクセスする</a:t>
            </a:r>
            <a:r>
              <a:rPr lang="ja-JP" altLang="en-US" dirty="0" smtClean="0">
                <a:latin typeface="ＭＳ Ｐゴシック" pitchFamily="50" charset="-128"/>
                <a:ea typeface="ＭＳ Ｐゴシック" pitchFamily="50" charset="-128"/>
              </a:rPr>
              <a:t>管理手法</a:t>
            </a:r>
            <a:endParaRPr lang="en-US" altLang="ja-JP" sz="2800" dirty="0" smtClean="0">
              <a:latin typeface="ＭＳ Ｐゴシック" pitchFamily="50" charset="-128"/>
              <a:ea typeface="ＭＳ Ｐゴシック" pitchFamily="50" charset="-128"/>
            </a:endParaRPr>
          </a:p>
          <a:p>
            <a:pPr lvl="1"/>
            <a:r>
              <a:rPr lang="ja-JP" altLang="en-US" dirty="0" smtClean="0">
                <a:latin typeface="ＭＳ Ｐゴシック" pitchFamily="50" charset="-128"/>
                <a:ea typeface="ＭＳ Ｐゴシック" pitchFamily="50" charset="-128"/>
              </a:rPr>
              <a:t>ネットワーク経由で</a:t>
            </a:r>
            <a:r>
              <a:rPr lang="en-US" altLang="ja-JP" dirty="0" smtClean="0">
                <a:latin typeface="ＭＳ Ｐゴシック" pitchFamily="50" charset="-128"/>
                <a:ea typeface="ＭＳ Ｐゴシック" pitchFamily="50" charset="-128"/>
              </a:rPr>
              <a:t>VM</a:t>
            </a:r>
            <a:r>
              <a:rPr lang="ja-JP" altLang="en-US" dirty="0" smtClean="0">
                <a:latin typeface="ＭＳ Ｐゴシック" pitchFamily="50" charset="-128"/>
                <a:ea typeface="ＭＳ Ｐゴシック" pitchFamily="50" charset="-128"/>
              </a:rPr>
              <a:t>にアクセスできない状況でも</a:t>
            </a:r>
            <a:r>
              <a:rPr lang="en-US" altLang="ja-JP" dirty="0" smtClean="0">
                <a:latin typeface="ＭＳ Ｐゴシック" pitchFamily="50" charset="-128"/>
                <a:ea typeface="ＭＳ Ｐゴシック" pitchFamily="50" charset="-128"/>
              </a:rPr>
              <a:t>VM</a:t>
            </a:r>
            <a:r>
              <a:rPr lang="ja-JP" altLang="en-US" dirty="0" smtClean="0">
                <a:latin typeface="ＭＳ Ｐゴシック" pitchFamily="50" charset="-128"/>
                <a:ea typeface="ＭＳ Ｐゴシック" pitchFamily="50" charset="-128"/>
              </a:rPr>
              <a:t>の操作が可能</a:t>
            </a:r>
            <a:endParaRPr lang="en-US" altLang="ja-JP" dirty="0" smtClean="0">
              <a:latin typeface="ＭＳ Ｐゴシック" pitchFamily="50" charset="-128"/>
              <a:ea typeface="ＭＳ Ｐゴシック" pitchFamily="50" charset="-128"/>
            </a:endParaRPr>
          </a:p>
          <a:p>
            <a:pPr lvl="1"/>
            <a:r>
              <a:rPr lang="ja-JP" altLang="en-US" dirty="0" smtClean="0">
                <a:latin typeface="ＭＳ Ｐゴシック" pitchFamily="50" charset="-128"/>
                <a:ea typeface="ＭＳ Ｐゴシック" pitchFamily="50" charset="-128"/>
              </a:rPr>
              <a:t>ユーザ</a:t>
            </a:r>
            <a:r>
              <a:rPr lang="en-US" altLang="ja-JP" dirty="0" smtClean="0">
                <a:latin typeface="ＭＳ Ｐゴシック" pitchFamily="50" charset="-128"/>
                <a:ea typeface="ＭＳ Ｐゴシック" pitchFamily="50" charset="-128"/>
              </a:rPr>
              <a:t>VM</a:t>
            </a:r>
            <a:r>
              <a:rPr lang="ja-JP" altLang="en-US" dirty="0" smtClean="0">
                <a:latin typeface="ＭＳ Ｐゴシック" pitchFamily="50" charset="-128"/>
                <a:ea typeface="ＭＳ Ｐゴシック" pitchFamily="50" charset="-128"/>
              </a:rPr>
              <a:t>のコンソールに直接アクセス</a:t>
            </a:r>
            <a:endParaRPr lang="en-US" altLang="ja-JP" dirty="0" smtClean="0">
              <a:latin typeface="ＭＳ Ｐゴシック" pitchFamily="50" charset="-128"/>
              <a:ea typeface="ＭＳ Ｐゴシック" pitchFamily="50" charset="-128"/>
            </a:endParaRPr>
          </a:p>
          <a:p>
            <a:pPr lvl="1"/>
            <a:r>
              <a:rPr lang="ja-JP" altLang="en-US" dirty="0" smtClean="0">
                <a:latin typeface="ＭＳ Ｐゴシック" pitchFamily="50" charset="-128"/>
                <a:ea typeface="ＭＳ Ｐゴシック" pitchFamily="50" charset="-128"/>
              </a:rPr>
              <a:t>管理</a:t>
            </a:r>
            <a:r>
              <a:rPr lang="en-US" altLang="ja-JP" dirty="0" smtClean="0">
                <a:latin typeface="ＭＳ Ｐゴシック" pitchFamily="50" charset="-128"/>
                <a:ea typeface="ＭＳ Ｐゴシック" pitchFamily="50" charset="-128"/>
              </a:rPr>
              <a:t>VM</a:t>
            </a:r>
            <a:r>
              <a:rPr lang="ja-JP" altLang="en-US" dirty="0" smtClean="0">
                <a:latin typeface="ＭＳ Ｐゴシック" pitchFamily="50" charset="-128"/>
                <a:ea typeface="ＭＳ Ｐゴシック" pitchFamily="50" charset="-128"/>
              </a:rPr>
              <a:t>にログインして利用</a:t>
            </a:r>
            <a:endParaRPr lang="en-US" altLang="ja-JP" dirty="0" smtClean="0">
              <a:latin typeface="ＭＳ Ｐゴシック" pitchFamily="50" charset="-128"/>
              <a:ea typeface="ＭＳ Ｐゴシック" pitchFamily="50" charset="-128"/>
            </a:endParaRPr>
          </a:p>
        </p:txBody>
      </p:sp>
      <p:sp>
        <p:nvSpPr>
          <p:cNvPr id="40" name="正方形/長方形 39"/>
          <p:cNvSpPr/>
          <p:nvPr/>
        </p:nvSpPr>
        <p:spPr>
          <a:xfrm>
            <a:off x="3203846" y="5000243"/>
            <a:ext cx="2448271" cy="1188132"/>
          </a:xfrm>
          <a:prstGeom prst="rect">
            <a:avLst/>
          </a:prstGeom>
          <a:solidFill>
            <a:schemeClr val="accent3">
              <a:lumMod val="20000"/>
              <a:lumOff val="80000"/>
            </a:schemeClr>
          </a:solidFill>
        </p:spPr>
        <p:style>
          <a:lnRef idx="2">
            <a:schemeClr val="accent3"/>
          </a:lnRef>
          <a:fillRef idx="1">
            <a:schemeClr val="lt1"/>
          </a:fillRef>
          <a:effectRef idx="0">
            <a:schemeClr val="accent3"/>
          </a:effectRef>
          <a:fontRef idx="minor">
            <a:schemeClr val="dk1"/>
          </a:fontRef>
        </p:style>
        <p:txBody>
          <a:bodyPr rtlCol="0" anchor="t"/>
          <a:lstStyle/>
          <a:p>
            <a:pPr algn="ctr"/>
            <a:r>
              <a:rPr kumimoji="1" lang="ja-JP" altLang="en-US" dirty="0" smtClean="0"/>
              <a:t>管理</a:t>
            </a:r>
            <a:r>
              <a:rPr kumimoji="1" lang="en-US" altLang="ja-JP" dirty="0" smtClean="0"/>
              <a:t>VM</a:t>
            </a:r>
            <a:endParaRPr kumimoji="1" lang="ja-JP" altLang="en-US" dirty="0"/>
          </a:p>
        </p:txBody>
      </p:sp>
      <p:sp>
        <p:nvSpPr>
          <p:cNvPr id="46" name="テキスト ボックス 45"/>
          <p:cNvSpPr txBox="1"/>
          <p:nvPr/>
        </p:nvSpPr>
        <p:spPr>
          <a:xfrm>
            <a:off x="2036127" y="5967705"/>
            <a:ext cx="1007908" cy="369332"/>
          </a:xfrm>
          <a:prstGeom prst="rect">
            <a:avLst/>
          </a:prstGeom>
          <a:noFill/>
        </p:spPr>
        <p:txBody>
          <a:bodyPr wrap="none" rtlCol="0">
            <a:spAutoFit/>
          </a:bodyPr>
          <a:lstStyle/>
          <a:p>
            <a:r>
              <a:rPr kumimoji="1" lang="ja-JP" altLang="en-US" dirty="0" smtClean="0"/>
              <a:t>ログイン</a:t>
            </a:r>
            <a:endParaRPr kumimoji="1" lang="ja-JP" altLang="en-US" dirty="0"/>
          </a:p>
        </p:txBody>
      </p:sp>
      <p:pic>
        <p:nvPicPr>
          <p:cNvPr id="4" name="図 3"/>
          <p:cNvPicPr>
            <a:picLocks noChangeAspect="1"/>
          </p:cNvPicPr>
          <p:nvPr/>
        </p:nvPicPr>
        <p:blipFill>
          <a:blip r:embed="rId3"/>
          <a:stretch>
            <a:fillRect/>
          </a:stretch>
        </p:blipFill>
        <p:spPr>
          <a:xfrm rot="5400000">
            <a:off x="4752579" y="5587101"/>
            <a:ext cx="654509" cy="221148"/>
          </a:xfrm>
          <a:prstGeom prst="rect">
            <a:avLst/>
          </a:prstGeom>
        </p:spPr>
      </p:pic>
      <p:sp>
        <p:nvSpPr>
          <p:cNvPr id="43" name="正方形/長方形 42"/>
          <p:cNvSpPr/>
          <p:nvPr/>
        </p:nvSpPr>
        <p:spPr>
          <a:xfrm>
            <a:off x="6537352" y="5157615"/>
            <a:ext cx="1368152" cy="108012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dirty="0" smtClean="0"/>
              <a:t>ユーザ</a:t>
            </a:r>
            <a:endParaRPr kumimoji="1" lang="en-US" altLang="ja-JP" dirty="0" smtClean="0"/>
          </a:p>
          <a:p>
            <a:pPr algn="ctr"/>
            <a:r>
              <a:rPr lang="en-US" altLang="ja-JP" dirty="0"/>
              <a:t>VM</a:t>
            </a:r>
            <a:endParaRPr kumimoji="1" lang="ja-JP" altLang="en-US" dirty="0"/>
          </a:p>
        </p:txBody>
      </p:sp>
      <p:sp>
        <p:nvSpPr>
          <p:cNvPr id="50" name="角丸四角形 49"/>
          <p:cNvSpPr/>
          <p:nvPr/>
        </p:nvSpPr>
        <p:spPr>
          <a:xfrm>
            <a:off x="395536" y="5630313"/>
            <a:ext cx="1368152" cy="576064"/>
          </a:xfrm>
          <a:prstGeom prst="roundRect">
            <a:avLst/>
          </a:prstGeom>
          <a:solidFill>
            <a:schemeClr val="accent4">
              <a:lumMod val="60000"/>
              <a:lumOff val="40000"/>
            </a:schemeClr>
          </a:solidFill>
          <a:ln>
            <a:solidFill>
              <a:schemeClr val="accent4">
                <a:lumMod val="75000"/>
              </a:schemeClr>
            </a:solidFill>
          </a:ln>
        </p:spPr>
        <p:style>
          <a:lnRef idx="1">
            <a:schemeClr val="accent1"/>
          </a:lnRef>
          <a:fillRef idx="2">
            <a:schemeClr val="accent1"/>
          </a:fillRef>
          <a:effectRef idx="1">
            <a:schemeClr val="accent1"/>
          </a:effectRef>
          <a:fontRef idx="minor">
            <a:schemeClr val="dk1"/>
          </a:fontRef>
        </p:style>
        <p:txBody>
          <a:bodyPr rtlCol="0" anchor="t"/>
          <a:lstStyle/>
          <a:p>
            <a:pPr algn="ctr"/>
            <a:r>
              <a:rPr lang="en-US" altLang="ja-JP" sz="1600" dirty="0">
                <a:solidFill>
                  <a:schemeClr val="tx1"/>
                </a:solidFill>
                <a:latin typeface="ＭＳ Ｐゴシック" pitchFamily="50" charset="-128"/>
                <a:ea typeface="ＭＳ Ｐゴシック" pitchFamily="50" charset="-128"/>
              </a:rPr>
              <a:t>SSH</a:t>
            </a:r>
            <a:endParaRPr kumimoji="1" lang="en-US" altLang="ja-JP" sz="1600" dirty="0" smtClean="0">
              <a:solidFill>
                <a:schemeClr val="tx1"/>
              </a:solidFill>
              <a:latin typeface="ＭＳ Ｐゴシック" pitchFamily="50" charset="-128"/>
              <a:ea typeface="ＭＳ Ｐゴシック" pitchFamily="50" charset="-128"/>
            </a:endParaRPr>
          </a:p>
          <a:p>
            <a:pPr algn="ctr"/>
            <a:r>
              <a:rPr kumimoji="1" lang="ja-JP" altLang="en-US" sz="1600" dirty="0" smtClean="0">
                <a:solidFill>
                  <a:schemeClr val="tx1"/>
                </a:solidFill>
                <a:latin typeface="ＭＳ Ｐゴシック" pitchFamily="50" charset="-128"/>
                <a:ea typeface="ＭＳ Ｐゴシック" pitchFamily="50" charset="-128"/>
              </a:rPr>
              <a:t>クライアント</a:t>
            </a:r>
            <a:endParaRPr kumimoji="1" lang="ja-JP" altLang="en-US" sz="1600" dirty="0">
              <a:solidFill>
                <a:schemeClr val="tx1"/>
              </a:solidFill>
              <a:latin typeface="ＭＳ Ｐゴシック" pitchFamily="50" charset="-128"/>
              <a:ea typeface="ＭＳ Ｐゴシック" pitchFamily="50" charset="-128"/>
            </a:endParaRPr>
          </a:p>
        </p:txBody>
      </p:sp>
      <p:sp>
        <p:nvSpPr>
          <p:cNvPr id="51" name="正方形/長方形 50"/>
          <p:cNvSpPr/>
          <p:nvPr/>
        </p:nvSpPr>
        <p:spPr>
          <a:xfrm>
            <a:off x="3316474" y="5424871"/>
            <a:ext cx="1111507" cy="545609"/>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altLang="ja-JP" dirty="0" smtClean="0">
                <a:latin typeface="ＭＳ Ｐゴシック" pitchFamily="50" charset="-128"/>
                <a:ea typeface="ＭＳ Ｐゴシック" pitchFamily="50" charset="-128"/>
              </a:rPr>
              <a:t>SSH</a:t>
            </a:r>
          </a:p>
          <a:p>
            <a:pPr algn="ctr"/>
            <a:r>
              <a:rPr kumimoji="1" lang="ja-JP" altLang="en-US" dirty="0" smtClean="0">
                <a:latin typeface="ＭＳ Ｐゴシック" pitchFamily="50" charset="-128"/>
                <a:ea typeface="ＭＳ Ｐゴシック" pitchFamily="50" charset="-128"/>
              </a:rPr>
              <a:t>サーバ</a:t>
            </a:r>
            <a:endParaRPr kumimoji="1" lang="ja-JP" altLang="en-US" dirty="0">
              <a:latin typeface="ＭＳ Ｐゴシック" pitchFamily="50" charset="-128"/>
              <a:ea typeface="ＭＳ Ｐゴシック" pitchFamily="50" charset="-128"/>
            </a:endParaRPr>
          </a:p>
        </p:txBody>
      </p:sp>
      <p:sp>
        <p:nvSpPr>
          <p:cNvPr id="8" name="テキスト ボックス 7"/>
          <p:cNvSpPr txBox="1"/>
          <p:nvPr/>
        </p:nvSpPr>
        <p:spPr>
          <a:xfrm>
            <a:off x="4721369" y="4345029"/>
            <a:ext cx="938077" cy="369332"/>
          </a:xfrm>
          <a:prstGeom prst="rect">
            <a:avLst/>
          </a:prstGeom>
          <a:noFill/>
        </p:spPr>
        <p:txBody>
          <a:bodyPr wrap="none" rtlCol="0">
            <a:spAutoFit/>
          </a:bodyPr>
          <a:lstStyle/>
          <a:p>
            <a:r>
              <a:rPr kumimoji="1" lang="ja-JP" altLang="en-US" dirty="0" smtClean="0"/>
              <a:t>クラウド</a:t>
            </a:r>
            <a:endParaRPr kumimoji="1" lang="ja-JP" altLang="en-US" dirty="0"/>
          </a:p>
        </p:txBody>
      </p:sp>
      <p:pic>
        <p:nvPicPr>
          <p:cNvPr id="21" name="Picture 2" descr="C:\Program Files (x86)\Microsoft Office\MEDIA\CAGCAT10\j0285750.wmf"/>
          <p:cNvPicPr>
            <a:picLocks noChangeAspect="1" noChangeArrowheads="1"/>
          </p:cNvPicPr>
          <p:nvPr/>
        </p:nvPicPr>
        <p:blipFill>
          <a:blip r:embed="rId4" cstate="print"/>
          <a:srcRect/>
          <a:stretch>
            <a:fillRect/>
          </a:stretch>
        </p:blipFill>
        <p:spPr bwMode="auto">
          <a:xfrm>
            <a:off x="470033" y="4730213"/>
            <a:ext cx="1406095" cy="864096"/>
          </a:xfrm>
          <a:prstGeom prst="rect">
            <a:avLst/>
          </a:prstGeom>
          <a:noFill/>
        </p:spPr>
      </p:pic>
      <p:sp>
        <p:nvSpPr>
          <p:cNvPr id="9" name="テキスト ボックス 8"/>
          <p:cNvSpPr txBox="1"/>
          <p:nvPr/>
        </p:nvSpPr>
        <p:spPr>
          <a:xfrm>
            <a:off x="470033" y="4398165"/>
            <a:ext cx="857927" cy="369332"/>
          </a:xfrm>
          <a:prstGeom prst="rect">
            <a:avLst/>
          </a:prstGeom>
          <a:noFill/>
        </p:spPr>
        <p:txBody>
          <a:bodyPr wrap="none" rtlCol="0">
            <a:spAutoFit/>
          </a:bodyPr>
          <a:lstStyle/>
          <a:p>
            <a:r>
              <a:rPr kumimoji="1" lang="ja-JP" altLang="en-US" dirty="0" smtClean="0"/>
              <a:t>ユーザ</a:t>
            </a:r>
            <a:endParaRPr kumimoji="1" lang="ja-JP" altLang="en-US" dirty="0"/>
          </a:p>
        </p:txBody>
      </p:sp>
      <p:cxnSp>
        <p:nvCxnSpPr>
          <p:cNvPr id="14" name="カギ線コネクタ 13"/>
          <p:cNvCxnSpPr>
            <a:stCxn id="50" idx="3"/>
            <a:endCxn id="51" idx="1"/>
          </p:cNvCxnSpPr>
          <p:nvPr/>
        </p:nvCxnSpPr>
        <p:spPr>
          <a:xfrm flipV="1">
            <a:off x="1763688" y="5697676"/>
            <a:ext cx="1552786" cy="220669"/>
          </a:xfrm>
          <a:prstGeom prst="bentConnector3">
            <a:avLst/>
          </a:prstGeom>
          <a:ln w="76200">
            <a:headEnd type="none" w="med" len="med"/>
            <a:tailEnd type="triangle" w="med" len="med"/>
          </a:ln>
        </p:spPr>
        <p:style>
          <a:lnRef idx="1">
            <a:schemeClr val="accent2"/>
          </a:lnRef>
          <a:fillRef idx="0">
            <a:schemeClr val="accent2"/>
          </a:fillRef>
          <a:effectRef idx="0">
            <a:schemeClr val="accent2"/>
          </a:effectRef>
          <a:fontRef idx="minor">
            <a:schemeClr val="tx1"/>
          </a:fontRef>
        </p:style>
      </p:cxnSp>
      <p:cxnSp>
        <p:nvCxnSpPr>
          <p:cNvPr id="19" name="直線コネクタ 18"/>
          <p:cNvCxnSpPr>
            <a:stCxn id="4" idx="0"/>
            <a:endCxn id="43" idx="1"/>
          </p:cNvCxnSpPr>
          <p:nvPr/>
        </p:nvCxnSpPr>
        <p:spPr>
          <a:xfrm flipV="1">
            <a:off x="5190408" y="5697675"/>
            <a:ext cx="1346944" cy="1"/>
          </a:xfrm>
          <a:prstGeom prst="line">
            <a:avLst/>
          </a:prstGeom>
          <a:ln w="57150">
            <a:headEnd type="none" w="med" len="med"/>
            <a:tailEnd type="triangle" w="med" len="med"/>
          </a:ln>
        </p:spPr>
        <p:style>
          <a:lnRef idx="1">
            <a:schemeClr val="accent2"/>
          </a:lnRef>
          <a:fillRef idx="0">
            <a:schemeClr val="accent2"/>
          </a:fillRef>
          <a:effectRef idx="0">
            <a:schemeClr val="accent2"/>
          </a:effectRef>
          <a:fontRef idx="minor">
            <a:schemeClr val="tx1"/>
          </a:fontRef>
        </p:style>
      </p:cxnSp>
      <p:cxnSp>
        <p:nvCxnSpPr>
          <p:cNvPr id="29" name="直線矢印コネクタ 28"/>
          <p:cNvCxnSpPr>
            <a:stCxn id="51" idx="3"/>
            <a:endCxn id="4" idx="2"/>
          </p:cNvCxnSpPr>
          <p:nvPr/>
        </p:nvCxnSpPr>
        <p:spPr>
          <a:xfrm>
            <a:off x="4427981" y="5697676"/>
            <a:ext cx="541279" cy="0"/>
          </a:xfrm>
          <a:prstGeom prst="straightConnector1">
            <a:avLst/>
          </a:prstGeom>
          <a:ln w="57150">
            <a:headEnd type="none" w="med" len="med"/>
            <a:tailEnd type="triangle" w="med" len="med"/>
          </a:ln>
        </p:spPr>
        <p:style>
          <a:lnRef idx="1">
            <a:schemeClr val="accent2"/>
          </a:lnRef>
          <a:fillRef idx="0">
            <a:schemeClr val="accent2"/>
          </a:fillRef>
          <a:effectRef idx="0">
            <a:schemeClr val="accent2"/>
          </a:effectRef>
          <a:fontRef idx="minor">
            <a:schemeClr val="tx1"/>
          </a:fontRef>
        </p:style>
      </p:cxnSp>
      <p:sp>
        <p:nvSpPr>
          <p:cNvPr id="30" name="正方形/長方形 29"/>
          <p:cNvSpPr/>
          <p:nvPr/>
        </p:nvSpPr>
        <p:spPr>
          <a:xfrm>
            <a:off x="4914643" y="5317808"/>
            <a:ext cx="1474948" cy="759736"/>
          </a:xfrm>
          <a:prstGeom prst="rect">
            <a:avLst/>
          </a:prstGeom>
          <a:noFill/>
          <a:ln w="38100">
            <a:prstDash val="sysDash"/>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31" name="テキスト ボックス 30"/>
          <p:cNvSpPr txBox="1"/>
          <p:nvPr/>
        </p:nvSpPr>
        <p:spPr>
          <a:xfrm>
            <a:off x="4427981" y="6159021"/>
            <a:ext cx="2483372" cy="369332"/>
          </a:xfrm>
          <a:prstGeom prst="rect">
            <a:avLst/>
          </a:prstGeom>
          <a:solidFill>
            <a:schemeClr val="bg1">
              <a:alpha val="50196"/>
            </a:schemeClr>
          </a:solidFill>
        </p:spPr>
        <p:txBody>
          <a:bodyPr wrap="none" rtlCol="0">
            <a:spAutoFit/>
          </a:bodyPr>
          <a:lstStyle/>
          <a:p>
            <a:r>
              <a:rPr kumimoji="1" lang="ja-JP" altLang="en-US" dirty="0" smtClean="0"/>
              <a:t>仮想シリアルコンソール</a:t>
            </a:r>
            <a:endParaRPr kumimoji="1" lang="ja-JP" altLang="en-US" dirty="0"/>
          </a:p>
        </p:txBody>
      </p:sp>
      <p:sp>
        <p:nvSpPr>
          <p:cNvPr id="32" name="テキスト ボックス 31"/>
          <p:cNvSpPr txBox="1"/>
          <p:nvPr/>
        </p:nvSpPr>
        <p:spPr>
          <a:xfrm>
            <a:off x="5863880" y="4362923"/>
            <a:ext cx="1462260" cy="646331"/>
          </a:xfrm>
          <a:prstGeom prst="rect">
            <a:avLst/>
          </a:prstGeom>
          <a:noFill/>
        </p:spPr>
        <p:txBody>
          <a:bodyPr wrap="none" rtlCol="0">
            <a:spAutoFit/>
          </a:bodyPr>
          <a:lstStyle/>
          <a:p>
            <a:r>
              <a:rPr kumimoji="1" lang="ja-JP" altLang="en-US" dirty="0" smtClean="0"/>
              <a:t>仮想シリアル</a:t>
            </a:r>
            <a:endParaRPr kumimoji="1" lang="en-US" altLang="ja-JP" dirty="0" smtClean="0"/>
          </a:p>
          <a:p>
            <a:r>
              <a:rPr kumimoji="1" lang="ja-JP" altLang="en-US" dirty="0" smtClean="0"/>
              <a:t>デバイス</a:t>
            </a:r>
            <a:endParaRPr kumimoji="1" lang="ja-JP" altLang="en-US" dirty="0"/>
          </a:p>
        </p:txBody>
      </p:sp>
      <p:cxnSp>
        <p:nvCxnSpPr>
          <p:cNvPr id="7" name="直線コネクタ 6"/>
          <p:cNvCxnSpPr>
            <a:stCxn id="4" idx="1"/>
            <a:endCxn id="32" idx="1"/>
          </p:cNvCxnSpPr>
          <p:nvPr/>
        </p:nvCxnSpPr>
        <p:spPr>
          <a:xfrm flipV="1">
            <a:off x="5079834" y="4686089"/>
            <a:ext cx="784046" cy="684332"/>
          </a:xfrm>
          <a:prstGeom prst="line">
            <a:avLst/>
          </a:prstGeom>
          <a:ln w="28575"/>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latin typeface="ＭＳ Ｐゴシック" pitchFamily="50" charset="-128"/>
                <a:ea typeface="ＭＳ Ｐゴシック" pitchFamily="50" charset="-128"/>
              </a:rPr>
              <a:t>セキュリティの不安</a:t>
            </a:r>
            <a:endParaRPr kumimoji="1" lang="ja-JP" altLang="en-US" dirty="0">
              <a:latin typeface="ＭＳ Ｐゴシック" pitchFamily="50" charset="-128"/>
              <a:ea typeface="ＭＳ Ｐゴシック" pitchFamily="50" charset="-128"/>
            </a:endParaRPr>
          </a:p>
        </p:txBody>
      </p:sp>
      <p:sp>
        <p:nvSpPr>
          <p:cNvPr id="3" name="コンテンツ プレースホルダ 2"/>
          <p:cNvSpPr>
            <a:spLocks noGrp="1"/>
          </p:cNvSpPr>
          <p:nvPr>
            <p:ph idx="1"/>
          </p:nvPr>
        </p:nvSpPr>
        <p:spPr/>
        <p:txBody>
          <a:bodyPr/>
          <a:lstStyle/>
          <a:p>
            <a:r>
              <a:rPr lang="ja-JP" altLang="en-US" sz="2800" dirty="0" smtClean="0">
                <a:latin typeface="ＭＳ Ｐゴシック" pitchFamily="50" charset="-128"/>
                <a:ea typeface="ＭＳ Ｐゴシック" pitchFamily="50" charset="-128"/>
              </a:rPr>
              <a:t>クラウド内の管理</a:t>
            </a:r>
            <a:r>
              <a:rPr lang="en-US" altLang="ja-JP" sz="2800" dirty="0" smtClean="0">
                <a:latin typeface="ＭＳ Ｐゴシック" pitchFamily="50" charset="-128"/>
                <a:ea typeface="ＭＳ Ｐゴシック" pitchFamily="50" charset="-128"/>
              </a:rPr>
              <a:t>VM</a:t>
            </a:r>
            <a:r>
              <a:rPr lang="ja-JP" altLang="en-US" sz="2800" dirty="0" smtClean="0">
                <a:latin typeface="ＭＳ Ｐゴシック" pitchFamily="50" charset="-128"/>
                <a:ea typeface="ＭＳ Ｐゴシック" pitchFamily="50" charset="-128"/>
              </a:rPr>
              <a:t>が信用できるとは限らない</a:t>
            </a:r>
            <a:endParaRPr lang="en-US" altLang="ja-JP" sz="2800" dirty="0" smtClean="0">
              <a:latin typeface="ＭＳ Ｐゴシック" pitchFamily="50" charset="-128"/>
              <a:ea typeface="ＭＳ Ｐゴシック" pitchFamily="50" charset="-128"/>
            </a:endParaRPr>
          </a:p>
          <a:p>
            <a:pPr lvl="1"/>
            <a:r>
              <a:rPr lang="ja-JP" altLang="en-US" sz="2400" dirty="0" smtClean="0">
                <a:latin typeface="ＭＳ Ｐゴシック" pitchFamily="50" charset="-128"/>
                <a:ea typeface="ＭＳ Ｐゴシック" pitchFamily="50" charset="-128"/>
              </a:rPr>
              <a:t>セキュリティの不備により攻撃者に侵入される可能性</a:t>
            </a:r>
            <a:endParaRPr lang="en-US" altLang="ja-JP" sz="2400" dirty="0" smtClean="0">
              <a:latin typeface="ＭＳ Ｐゴシック" pitchFamily="50" charset="-128"/>
              <a:ea typeface="ＭＳ Ｐゴシック" pitchFamily="50" charset="-128"/>
            </a:endParaRPr>
          </a:p>
          <a:p>
            <a:pPr lvl="1"/>
            <a:r>
              <a:rPr lang="ja-JP" altLang="en-US" sz="2400" dirty="0" smtClean="0">
                <a:latin typeface="ＭＳ Ｐゴシック" pitchFamily="50" charset="-128"/>
                <a:ea typeface="ＭＳ Ｐゴシック" pitchFamily="50" charset="-128"/>
              </a:rPr>
              <a:t>悪意あるクラウド管理者が存在する可能性</a:t>
            </a:r>
            <a:endParaRPr lang="en-US" altLang="ja-JP" sz="2400" dirty="0" smtClean="0">
              <a:latin typeface="ＭＳ Ｐゴシック" pitchFamily="50" charset="-128"/>
              <a:ea typeface="ＭＳ Ｐゴシック" pitchFamily="50" charset="-128"/>
            </a:endParaRPr>
          </a:p>
          <a:p>
            <a:pPr marL="365760" lvl="1" indent="0">
              <a:buNone/>
            </a:pPr>
            <a:endParaRPr kumimoji="1" lang="en-US" altLang="ja-JP" sz="2400" dirty="0" smtClean="0">
              <a:latin typeface="ＭＳ Ｐゴシック" pitchFamily="50" charset="-128"/>
              <a:ea typeface="ＭＳ Ｐゴシック" pitchFamily="50" charset="-128"/>
            </a:endParaRPr>
          </a:p>
        </p:txBody>
      </p:sp>
      <p:sp>
        <p:nvSpPr>
          <p:cNvPr id="4" name="雲 3"/>
          <p:cNvSpPr/>
          <p:nvPr/>
        </p:nvSpPr>
        <p:spPr>
          <a:xfrm>
            <a:off x="3491880" y="3356992"/>
            <a:ext cx="4536504" cy="3024336"/>
          </a:xfrm>
          <a:prstGeom prst="cloud">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5" name="テキスト ボックス 4"/>
          <p:cNvSpPr txBox="1"/>
          <p:nvPr/>
        </p:nvSpPr>
        <p:spPr>
          <a:xfrm>
            <a:off x="5291093" y="3665203"/>
            <a:ext cx="938077" cy="369332"/>
          </a:xfrm>
          <a:prstGeom prst="rect">
            <a:avLst/>
          </a:prstGeom>
          <a:noFill/>
        </p:spPr>
        <p:txBody>
          <a:bodyPr wrap="none" rtlCol="0">
            <a:spAutoFit/>
          </a:bodyPr>
          <a:lstStyle/>
          <a:p>
            <a:r>
              <a:rPr kumimoji="1" lang="ja-JP" altLang="en-US" dirty="0" smtClean="0"/>
              <a:t>クラウド</a:t>
            </a:r>
            <a:endParaRPr kumimoji="1" lang="ja-JP" altLang="en-US" dirty="0"/>
          </a:p>
        </p:txBody>
      </p:sp>
      <p:sp>
        <p:nvSpPr>
          <p:cNvPr id="6" name="正方形/長方形 5"/>
          <p:cNvSpPr/>
          <p:nvPr/>
        </p:nvSpPr>
        <p:spPr>
          <a:xfrm>
            <a:off x="5076056" y="4725144"/>
            <a:ext cx="792088" cy="576064"/>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dirty="0" smtClean="0"/>
              <a:t>VM</a:t>
            </a:r>
            <a:endParaRPr kumimoji="1" lang="ja-JP" altLang="en-US" dirty="0"/>
          </a:p>
        </p:txBody>
      </p:sp>
      <p:sp>
        <p:nvSpPr>
          <p:cNvPr id="7" name="正方形/長方形 6"/>
          <p:cNvSpPr/>
          <p:nvPr/>
        </p:nvSpPr>
        <p:spPr>
          <a:xfrm>
            <a:off x="6020544" y="4725144"/>
            <a:ext cx="792088" cy="576064"/>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dirty="0" smtClean="0"/>
              <a:t>VM</a:t>
            </a:r>
            <a:endParaRPr kumimoji="1" lang="ja-JP" altLang="en-US" dirty="0"/>
          </a:p>
        </p:txBody>
      </p:sp>
      <p:sp>
        <p:nvSpPr>
          <p:cNvPr id="8" name="正方形/長方形 7"/>
          <p:cNvSpPr/>
          <p:nvPr/>
        </p:nvSpPr>
        <p:spPr>
          <a:xfrm>
            <a:off x="6948264" y="4725144"/>
            <a:ext cx="792088" cy="576064"/>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dirty="0" smtClean="0"/>
              <a:t>VM</a:t>
            </a:r>
            <a:endParaRPr kumimoji="1" lang="ja-JP" altLang="en-US" dirty="0"/>
          </a:p>
        </p:txBody>
      </p:sp>
      <p:sp>
        <p:nvSpPr>
          <p:cNvPr id="9" name="正方形/長方形 8"/>
          <p:cNvSpPr/>
          <p:nvPr/>
        </p:nvSpPr>
        <p:spPr>
          <a:xfrm>
            <a:off x="3728236" y="4221088"/>
            <a:ext cx="1152128" cy="648072"/>
          </a:xfrm>
          <a:prstGeom prst="rect">
            <a:avLst/>
          </a:prstGeom>
          <a:solidFill>
            <a:schemeClr val="accent3">
              <a:lumMod val="20000"/>
              <a:lumOff val="8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dirty="0" smtClean="0">
                <a:solidFill>
                  <a:schemeClr val="tx1"/>
                </a:solidFill>
              </a:rPr>
              <a:t>管理</a:t>
            </a:r>
            <a:r>
              <a:rPr kumimoji="1" lang="en-US" altLang="ja-JP" dirty="0" smtClean="0">
                <a:solidFill>
                  <a:schemeClr val="tx1"/>
                </a:solidFill>
              </a:rPr>
              <a:t>VM</a:t>
            </a:r>
            <a:endParaRPr kumimoji="1" lang="ja-JP" altLang="en-US" dirty="0">
              <a:solidFill>
                <a:schemeClr val="tx1"/>
              </a:solidFill>
            </a:endParaRPr>
          </a:p>
        </p:txBody>
      </p:sp>
      <p:pic>
        <p:nvPicPr>
          <p:cNvPr id="10" name="図 9" descr="point-query-user-icone-6173-128.png"/>
          <p:cNvPicPr>
            <a:picLocks noChangeAspect="1"/>
          </p:cNvPicPr>
          <p:nvPr/>
        </p:nvPicPr>
        <p:blipFill>
          <a:blip r:embed="rId3"/>
          <a:stretch>
            <a:fillRect/>
          </a:stretch>
        </p:blipFill>
        <p:spPr>
          <a:xfrm>
            <a:off x="4399715" y="5368074"/>
            <a:ext cx="821457" cy="816796"/>
          </a:xfrm>
          <a:prstGeom prst="rect">
            <a:avLst/>
          </a:prstGeom>
        </p:spPr>
      </p:pic>
      <p:sp>
        <p:nvSpPr>
          <p:cNvPr id="11" name="テキスト ボックス 10"/>
          <p:cNvSpPr txBox="1"/>
          <p:nvPr/>
        </p:nvSpPr>
        <p:spPr>
          <a:xfrm>
            <a:off x="5042706" y="5453306"/>
            <a:ext cx="1293944" cy="646331"/>
          </a:xfrm>
          <a:prstGeom prst="rect">
            <a:avLst/>
          </a:prstGeom>
          <a:noFill/>
        </p:spPr>
        <p:txBody>
          <a:bodyPr wrap="none" rtlCol="0">
            <a:spAutoFit/>
          </a:bodyPr>
          <a:lstStyle/>
          <a:p>
            <a:pPr algn="ctr"/>
            <a:r>
              <a:rPr kumimoji="1" lang="ja-JP" altLang="en-US" dirty="0" smtClean="0"/>
              <a:t>悪意のある</a:t>
            </a:r>
            <a:endParaRPr kumimoji="1" lang="en-US" altLang="ja-JP" dirty="0" smtClean="0"/>
          </a:p>
          <a:p>
            <a:pPr algn="ctr"/>
            <a:r>
              <a:rPr kumimoji="1" lang="ja-JP" altLang="en-US" dirty="0" smtClean="0"/>
              <a:t>管理者</a:t>
            </a:r>
            <a:endParaRPr kumimoji="1" lang="ja-JP" altLang="en-US" dirty="0"/>
          </a:p>
        </p:txBody>
      </p:sp>
      <p:pic>
        <p:nvPicPr>
          <p:cNvPr id="12" name="図 11" descr="man-people-person-user-icone-4751-128.png"/>
          <p:cNvPicPr>
            <a:picLocks noChangeAspect="1"/>
          </p:cNvPicPr>
          <p:nvPr/>
        </p:nvPicPr>
        <p:blipFill>
          <a:blip r:embed="rId4" cstate="print"/>
          <a:stretch>
            <a:fillRect/>
          </a:stretch>
        </p:blipFill>
        <p:spPr>
          <a:xfrm>
            <a:off x="2239194" y="4855116"/>
            <a:ext cx="1224136" cy="1291625"/>
          </a:xfrm>
          <a:prstGeom prst="rect">
            <a:avLst/>
          </a:prstGeom>
        </p:spPr>
      </p:pic>
      <p:sp>
        <p:nvSpPr>
          <p:cNvPr id="13" name="テキスト ボックス 12"/>
          <p:cNvSpPr txBox="1"/>
          <p:nvPr/>
        </p:nvSpPr>
        <p:spPr>
          <a:xfrm>
            <a:off x="1771142" y="5290271"/>
            <a:ext cx="936104" cy="369332"/>
          </a:xfrm>
          <a:prstGeom prst="rect">
            <a:avLst/>
          </a:prstGeom>
          <a:noFill/>
        </p:spPr>
        <p:txBody>
          <a:bodyPr wrap="square" rtlCol="0">
            <a:spAutoFit/>
          </a:bodyPr>
          <a:lstStyle/>
          <a:p>
            <a:r>
              <a:rPr lang="ja-JP" altLang="en-US" dirty="0" smtClean="0">
                <a:latin typeface="ＭＳ Ｐゴシック" pitchFamily="50" charset="-128"/>
                <a:ea typeface="ＭＳ Ｐゴシック" pitchFamily="50" charset="-128"/>
              </a:rPr>
              <a:t>攻撃者</a:t>
            </a:r>
            <a:endParaRPr kumimoji="1" lang="ja-JP" altLang="en-US" dirty="0">
              <a:latin typeface="ＭＳ Ｐゴシック" pitchFamily="50" charset="-128"/>
              <a:ea typeface="ＭＳ Ｐゴシック" pitchFamily="50" charset="-128"/>
            </a:endParaRPr>
          </a:p>
        </p:txBody>
      </p:sp>
      <p:cxnSp>
        <p:nvCxnSpPr>
          <p:cNvPr id="15" name="カギ線コネクタ 14"/>
          <p:cNvCxnSpPr>
            <a:stCxn id="10" idx="1"/>
            <a:endCxn id="9" idx="2"/>
          </p:cNvCxnSpPr>
          <p:nvPr/>
        </p:nvCxnSpPr>
        <p:spPr>
          <a:xfrm rot="10800000">
            <a:off x="4304301" y="4869160"/>
            <a:ext cx="95415" cy="907312"/>
          </a:xfrm>
          <a:prstGeom prst="bentConnector2">
            <a:avLst/>
          </a:prstGeom>
          <a:ln w="76200">
            <a:headEnd type="none" w="med" len="med"/>
            <a:tailEnd type="triangle" w="med" len="med"/>
          </a:ln>
        </p:spPr>
        <p:style>
          <a:lnRef idx="1">
            <a:schemeClr val="accent3"/>
          </a:lnRef>
          <a:fillRef idx="0">
            <a:schemeClr val="accent3"/>
          </a:fillRef>
          <a:effectRef idx="0">
            <a:schemeClr val="accent3"/>
          </a:effectRef>
          <a:fontRef idx="minor">
            <a:schemeClr val="tx1"/>
          </a:fontRef>
        </p:style>
      </p:cxnSp>
      <p:sp>
        <p:nvSpPr>
          <p:cNvPr id="16" name="正方形/長方形 15"/>
          <p:cNvSpPr/>
          <p:nvPr/>
        </p:nvSpPr>
        <p:spPr>
          <a:xfrm>
            <a:off x="3728236" y="4221088"/>
            <a:ext cx="1152128" cy="648072"/>
          </a:xfrm>
          <a:prstGeom prst="rect">
            <a:avLst/>
          </a:prstGeom>
          <a:solidFill>
            <a:schemeClr val="accent3">
              <a:lumMod val="20000"/>
              <a:lumOff val="8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dirty="0" smtClean="0">
                <a:solidFill>
                  <a:schemeClr val="tx1"/>
                </a:solidFill>
              </a:rPr>
              <a:t>管理</a:t>
            </a:r>
            <a:r>
              <a:rPr kumimoji="1" lang="en-US" altLang="ja-JP" dirty="0" smtClean="0">
                <a:solidFill>
                  <a:schemeClr val="tx1"/>
                </a:solidFill>
              </a:rPr>
              <a:t>VM</a:t>
            </a:r>
            <a:endParaRPr kumimoji="1" lang="ja-JP" altLang="en-US" dirty="0">
              <a:solidFill>
                <a:schemeClr val="tx1"/>
              </a:solidFill>
            </a:endParaRPr>
          </a:p>
        </p:txBody>
      </p:sp>
      <p:sp>
        <p:nvSpPr>
          <p:cNvPr id="17" name="正方形/長方形 16"/>
          <p:cNvSpPr/>
          <p:nvPr/>
        </p:nvSpPr>
        <p:spPr>
          <a:xfrm>
            <a:off x="5076056" y="4725144"/>
            <a:ext cx="792088" cy="576064"/>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en-US" altLang="ja-JP" dirty="0" smtClean="0"/>
              <a:t>VM</a:t>
            </a:r>
            <a:endParaRPr kumimoji="1" lang="ja-JP" altLang="en-US" dirty="0"/>
          </a:p>
        </p:txBody>
      </p:sp>
      <p:sp>
        <p:nvSpPr>
          <p:cNvPr id="18" name="正方形/長方形 17"/>
          <p:cNvSpPr/>
          <p:nvPr/>
        </p:nvSpPr>
        <p:spPr>
          <a:xfrm>
            <a:off x="6020544" y="4716363"/>
            <a:ext cx="792088" cy="576064"/>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en-US" altLang="ja-JP" dirty="0" smtClean="0"/>
              <a:t>VM</a:t>
            </a:r>
            <a:endParaRPr kumimoji="1" lang="ja-JP" altLang="en-US" dirty="0"/>
          </a:p>
        </p:txBody>
      </p:sp>
      <p:sp>
        <p:nvSpPr>
          <p:cNvPr id="19" name="正方形/長方形 18"/>
          <p:cNvSpPr/>
          <p:nvPr/>
        </p:nvSpPr>
        <p:spPr>
          <a:xfrm>
            <a:off x="6948264" y="4727029"/>
            <a:ext cx="792088" cy="576064"/>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en-US" altLang="ja-JP" dirty="0" smtClean="0"/>
              <a:t>VM</a:t>
            </a:r>
            <a:endParaRPr kumimoji="1" lang="ja-JP" altLang="en-US" dirty="0"/>
          </a:p>
        </p:txBody>
      </p:sp>
      <p:cxnSp>
        <p:nvCxnSpPr>
          <p:cNvPr id="21" name="カギ線コネクタ 20"/>
          <p:cNvCxnSpPr>
            <a:stCxn id="12" idx="3"/>
            <a:endCxn id="16" idx="2"/>
          </p:cNvCxnSpPr>
          <p:nvPr/>
        </p:nvCxnSpPr>
        <p:spPr>
          <a:xfrm flipV="1">
            <a:off x="3463330" y="4869160"/>
            <a:ext cx="840970" cy="631769"/>
          </a:xfrm>
          <a:prstGeom prst="bentConnector2">
            <a:avLst/>
          </a:prstGeom>
          <a:ln w="76200">
            <a:solidFill>
              <a:schemeClr val="accent3"/>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3" name="右矢印 22"/>
          <p:cNvSpPr/>
          <p:nvPr/>
        </p:nvSpPr>
        <p:spPr>
          <a:xfrm>
            <a:off x="1619672" y="4302808"/>
            <a:ext cx="2108564" cy="484632"/>
          </a:xfrm>
          <a:prstGeom prst="rightArrow">
            <a:avLst/>
          </a:prstGeom>
          <a:solidFill>
            <a:schemeClr val="accent2">
              <a:lumMod val="40000"/>
              <a:lumOff val="60000"/>
            </a:schemeClr>
          </a:solidFill>
          <a:ln>
            <a:solidFill>
              <a:schemeClr val="accent2">
                <a:lumMod val="75000"/>
              </a:schemeClr>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kumimoji="1" lang="en-US" altLang="ja-JP" dirty="0" smtClean="0">
                <a:solidFill>
                  <a:schemeClr val="tx1"/>
                </a:solidFill>
              </a:rPr>
              <a:t>SSH</a:t>
            </a:r>
            <a:endParaRPr kumimoji="1" lang="ja-JP" altLang="en-US" dirty="0">
              <a:solidFill>
                <a:schemeClr val="tx1"/>
              </a:solidFill>
            </a:endParaRPr>
          </a:p>
        </p:txBody>
      </p:sp>
      <p:cxnSp>
        <p:nvCxnSpPr>
          <p:cNvPr id="25" name="カギ線コネクタ 24"/>
          <p:cNvCxnSpPr>
            <a:stCxn id="16" idx="3"/>
            <a:endCxn id="18" idx="0"/>
          </p:cNvCxnSpPr>
          <p:nvPr/>
        </p:nvCxnSpPr>
        <p:spPr>
          <a:xfrm>
            <a:off x="4880364" y="4545124"/>
            <a:ext cx="1536224" cy="171239"/>
          </a:xfrm>
          <a:prstGeom prst="bentConnector2">
            <a:avLst/>
          </a:prstGeom>
          <a:ln w="38100">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6" name="四角形吹き出し 25"/>
          <p:cNvSpPr/>
          <p:nvPr/>
        </p:nvSpPr>
        <p:spPr>
          <a:xfrm>
            <a:off x="1231082" y="3789040"/>
            <a:ext cx="2232248" cy="490990"/>
          </a:xfrm>
          <a:prstGeom prst="wedgeRectCallout">
            <a:avLst>
              <a:gd name="adj1" fmla="val -20833"/>
              <a:gd name="adj2" fmla="val 71828"/>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dirty="0" smtClean="0"/>
              <a:t>SSH</a:t>
            </a:r>
            <a:r>
              <a:rPr kumimoji="1" lang="ja-JP" altLang="en-US" dirty="0" smtClean="0"/>
              <a:t>によって保護</a:t>
            </a:r>
            <a:endParaRPr kumimoji="1" lang="ja-JP" altLang="en-US" dirty="0"/>
          </a:p>
        </p:txBody>
      </p:sp>
      <p:sp>
        <p:nvSpPr>
          <p:cNvPr id="27" name="四角形吹き出し 26"/>
          <p:cNvSpPr/>
          <p:nvPr/>
        </p:nvSpPr>
        <p:spPr>
          <a:xfrm>
            <a:off x="5042706" y="4095364"/>
            <a:ext cx="2762588" cy="306324"/>
          </a:xfrm>
          <a:prstGeom prst="wedgeRectCallout">
            <a:avLst>
              <a:gd name="adj1" fmla="val -20833"/>
              <a:gd name="adj2" fmla="val 90485"/>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smtClean="0"/>
              <a:t>無防備な状態</a:t>
            </a:r>
            <a:endParaRPr kumimoji="1" lang="ja-JP" altLang="en-US" dirty="0"/>
          </a:p>
        </p:txBody>
      </p:sp>
      <p:sp>
        <p:nvSpPr>
          <p:cNvPr id="24" name="角丸四角形 23"/>
          <p:cNvSpPr/>
          <p:nvPr/>
        </p:nvSpPr>
        <p:spPr>
          <a:xfrm>
            <a:off x="323239" y="4302808"/>
            <a:ext cx="1296144" cy="576064"/>
          </a:xfrm>
          <a:prstGeom prst="roundRect">
            <a:avLst/>
          </a:prstGeom>
          <a:solidFill>
            <a:schemeClr val="accent4">
              <a:lumMod val="60000"/>
              <a:lumOff val="40000"/>
            </a:schemeClr>
          </a:solidFill>
          <a:ln>
            <a:solidFill>
              <a:schemeClr val="accent4">
                <a:lumMod val="75000"/>
              </a:schemeClr>
            </a:solidFill>
          </a:ln>
        </p:spPr>
        <p:style>
          <a:lnRef idx="1">
            <a:schemeClr val="accent1"/>
          </a:lnRef>
          <a:fillRef idx="2">
            <a:schemeClr val="accent1"/>
          </a:fillRef>
          <a:effectRef idx="1">
            <a:schemeClr val="accent1"/>
          </a:effectRef>
          <a:fontRef idx="minor">
            <a:schemeClr val="dk1"/>
          </a:fontRef>
        </p:style>
        <p:txBody>
          <a:bodyPr rtlCol="0" anchor="t"/>
          <a:lstStyle/>
          <a:p>
            <a:pPr algn="ctr"/>
            <a:r>
              <a:rPr kumimoji="1" lang="en-US" altLang="ja-JP" sz="1600" dirty="0" smtClean="0">
                <a:solidFill>
                  <a:schemeClr val="tx1"/>
                </a:solidFill>
                <a:latin typeface="ＭＳ Ｐゴシック" pitchFamily="50" charset="-128"/>
                <a:ea typeface="ＭＳ Ｐゴシック" pitchFamily="50" charset="-128"/>
              </a:rPr>
              <a:t>SSH</a:t>
            </a:r>
          </a:p>
          <a:p>
            <a:pPr algn="ctr"/>
            <a:r>
              <a:rPr kumimoji="1" lang="ja-JP" altLang="en-US" sz="1600" dirty="0" smtClean="0">
                <a:solidFill>
                  <a:schemeClr val="tx1"/>
                </a:solidFill>
                <a:latin typeface="ＭＳ Ｐゴシック" pitchFamily="50" charset="-128"/>
                <a:ea typeface="ＭＳ Ｐゴシック" pitchFamily="50" charset="-128"/>
              </a:rPr>
              <a:t>クライアント</a:t>
            </a:r>
            <a:endParaRPr kumimoji="1" lang="ja-JP" altLang="en-US" sz="1600" dirty="0">
              <a:solidFill>
                <a:schemeClr val="tx1"/>
              </a:solidFill>
              <a:latin typeface="ＭＳ Ｐゴシック" pitchFamily="50" charset="-128"/>
              <a:ea typeface="ＭＳ Ｐゴシック" pitchFamily="50" charset="-128"/>
            </a:endParaRPr>
          </a:p>
        </p:txBody>
      </p:sp>
      <p:sp>
        <p:nvSpPr>
          <p:cNvPr id="28" name="テキスト ボックス 27"/>
          <p:cNvSpPr txBox="1"/>
          <p:nvPr/>
        </p:nvSpPr>
        <p:spPr>
          <a:xfrm>
            <a:off x="542347" y="5776471"/>
            <a:ext cx="857927" cy="369332"/>
          </a:xfrm>
          <a:prstGeom prst="rect">
            <a:avLst/>
          </a:prstGeom>
          <a:noFill/>
        </p:spPr>
        <p:txBody>
          <a:bodyPr wrap="none" rtlCol="0">
            <a:spAutoFit/>
          </a:bodyPr>
          <a:lstStyle/>
          <a:p>
            <a:r>
              <a:rPr kumimoji="1" lang="ja-JP" altLang="en-US" dirty="0" smtClean="0"/>
              <a:t>ユーザ</a:t>
            </a:r>
            <a:endParaRPr kumimoji="1" lang="ja-JP" altLang="en-US" dirty="0"/>
          </a:p>
        </p:txBody>
      </p:sp>
      <p:pic>
        <p:nvPicPr>
          <p:cNvPr id="29" name="Picture 2" descr="C:\Program Files (x86)\Microsoft Office\MEDIA\CAGCAT10\j0285750.wmf"/>
          <p:cNvPicPr>
            <a:picLocks noChangeAspect="1" noChangeArrowheads="1"/>
          </p:cNvPicPr>
          <p:nvPr/>
        </p:nvPicPr>
        <p:blipFill>
          <a:blip r:embed="rId5" cstate="print"/>
          <a:srcRect/>
          <a:stretch>
            <a:fillRect/>
          </a:stretch>
        </p:blipFill>
        <p:spPr bwMode="auto">
          <a:xfrm>
            <a:off x="213577" y="4921813"/>
            <a:ext cx="1406095" cy="864096"/>
          </a:xfrm>
          <a:prstGeom prst="rect">
            <a:avLst/>
          </a:prstGeom>
          <a:noFill/>
        </p:spPr>
      </p:pic>
    </p:spTree>
    <p:extLst>
      <p:ext uri="{BB962C8B-B14F-4D97-AF65-F5344CB8AC3E}">
        <p14:creationId xmlns:p14="http://schemas.microsoft.com/office/powerpoint/2010/main" val="2449373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par>
                          <p:cTn id="11" fill="hold">
                            <p:stCondLst>
                              <p:cond delay="500"/>
                            </p:stCondLst>
                            <p:childTnLst>
                              <p:par>
                                <p:cTn id="12" presetID="22" presetClass="entr" presetSubtype="4" fill="hold" nodeType="afterEffect">
                                  <p:stCondLst>
                                    <p:cond delay="0"/>
                                  </p:stCondLst>
                                  <p:childTnLst>
                                    <p:set>
                                      <p:cBhvr>
                                        <p:cTn id="13" dur="1" fill="hold">
                                          <p:stCondLst>
                                            <p:cond delay="0"/>
                                          </p:stCondLst>
                                        </p:cTn>
                                        <p:tgtEl>
                                          <p:spTgt spid="21"/>
                                        </p:tgtEl>
                                        <p:attrNameLst>
                                          <p:attrName>style.visibility</p:attrName>
                                        </p:attrNameLst>
                                      </p:cBhvr>
                                      <p:to>
                                        <p:strVal val="visible"/>
                                      </p:to>
                                    </p:set>
                                    <p:animEffect transition="in" filter="wipe(down)">
                                      <p:cBhvr>
                                        <p:cTn id="14" dur="500"/>
                                        <p:tgtEl>
                                          <p:spTgt spid="21"/>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fade">
                                      <p:cBhvr>
                                        <p:cTn id="19" dur="500"/>
                                        <p:tgtEl>
                                          <p:spTgt spid="10"/>
                                        </p:tgtEl>
                                      </p:cBhvr>
                                    </p:animEffect>
                                  </p:childTnLst>
                                </p:cTn>
                              </p:par>
                            </p:childTnLst>
                          </p:cTn>
                        </p:par>
                        <p:par>
                          <p:cTn id="20" fill="hold">
                            <p:stCondLst>
                              <p:cond delay="500"/>
                            </p:stCondLst>
                            <p:childTnLst>
                              <p:par>
                                <p:cTn id="21" presetID="1" presetClass="entr" presetSubtype="0" fill="hold" grpId="0" nodeType="after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par>
                          <p:cTn id="23" fill="hold">
                            <p:stCondLst>
                              <p:cond delay="500"/>
                            </p:stCondLst>
                            <p:childTnLst>
                              <p:par>
                                <p:cTn id="24" presetID="16" presetClass="entr" presetSubtype="21" fill="hold" nodeType="afterEffect">
                                  <p:stCondLst>
                                    <p:cond delay="0"/>
                                  </p:stCondLst>
                                  <p:childTnLst>
                                    <p:set>
                                      <p:cBhvr>
                                        <p:cTn id="25" dur="1" fill="hold">
                                          <p:stCondLst>
                                            <p:cond delay="0"/>
                                          </p:stCondLst>
                                        </p:cTn>
                                        <p:tgtEl>
                                          <p:spTgt spid="15"/>
                                        </p:tgtEl>
                                        <p:attrNameLst>
                                          <p:attrName>style.visibility</p:attrName>
                                        </p:attrNameLst>
                                      </p:cBhvr>
                                      <p:to>
                                        <p:strVal val="visible"/>
                                      </p:to>
                                    </p:set>
                                    <p:animEffect transition="in" filter="barn(inVertical)">
                                      <p:cBhvr>
                                        <p:cTn id="26" dur="500"/>
                                        <p:tgtEl>
                                          <p:spTgt spid="15"/>
                                        </p:tgtEl>
                                      </p:cBhvr>
                                    </p:animEffec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3" grpId="0"/>
      <p:bldP spid="26" grpId="0" animBg="1"/>
      <p:bldP spid="2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雲 6"/>
          <p:cNvSpPr/>
          <p:nvPr/>
        </p:nvSpPr>
        <p:spPr>
          <a:xfrm>
            <a:off x="3605990" y="3501008"/>
            <a:ext cx="4998458" cy="2720646"/>
          </a:xfrm>
          <a:prstGeom prst="cloud">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6" name="角丸四角形 5"/>
          <p:cNvSpPr/>
          <p:nvPr/>
        </p:nvSpPr>
        <p:spPr>
          <a:xfrm>
            <a:off x="395536" y="4149080"/>
            <a:ext cx="2742401" cy="1754626"/>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2" name="タイトル 1"/>
          <p:cNvSpPr>
            <a:spLocks noGrp="1"/>
          </p:cNvSpPr>
          <p:nvPr>
            <p:ph type="title"/>
          </p:nvPr>
        </p:nvSpPr>
        <p:spPr/>
        <p:txBody>
          <a:bodyPr/>
          <a:lstStyle/>
          <a:p>
            <a:r>
              <a:rPr lang="ja-JP" altLang="en-US" dirty="0" smtClean="0">
                <a:latin typeface="ＭＳ Ｐゴシック" pitchFamily="50" charset="-128"/>
                <a:ea typeface="ＭＳ Ｐゴシック" pitchFamily="50" charset="-128"/>
              </a:rPr>
              <a:t>管理</a:t>
            </a:r>
            <a:r>
              <a:rPr lang="en-US" altLang="ja-JP" dirty="0" smtClean="0">
                <a:latin typeface="ＭＳ Ｐゴシック" pitchFamily="50" charset="-128"/>
                <a:ea typeface="ＭＳ Ｐゴシック" pitchFamily="50" charset="-128"/>
              </a:rPr>
              <a:t>VM</a:t>
            </a:r>
            <a:r>
              <a:rPr lang="ja-JP" altLang="en-US" dirty="0" err="1" smtClean="0">
                <a:latin typeface="ＭＳ Ｐゴシック" pitchFamily="50" charset="-128"/>
                <a:ea typeface="ＭＳ Ｐゴシック" pitchFamily="50" charset="-128"/>
              </a:rPr>
              <a:t>への</a:t>
            </a:r>
            <a:r>
              <a:rPr lang="ja-JP" altLang="en-US" dirty="0" smtClean="0">
                <a:latin typeface="ＭＳ Ｐゴシック" pitchFamily="50" charset="-128"/>
                <a:ea typeface="ＭＳ Ｐゴシック" pitchFamily="50" charset="-128"/>
              </a:rPr>
              <a:t>情報漏洩</a:t>
            </a:r>
            <a:endParaRPr kumimoji="1" lang="ja-JP" altLang="en-US" dirty="0">
              <a:latin typeface="ＭＳ Ｐゴシック" pitchFamily="50" charset="-128"/>
              <a:ea typeface="ＭＳ Ｐゴシック" pitchFamily="50" charset="-128"/>
            </a:endParaRPr>
          </a:p>
        </p:txBody>
      </p:sp>
      <p:sp>
        <p:nvSpPr>
          <p:cNvPr id="3" name="コンテンツ プレースホルダ 2"/>
          <p:cNvSpPr>
            <a:spLocks noGrp="1"/>
          </p:cNvSpPr>
          <p:nvPr>
            <p:ph sz="quarter" idx="1"/>
          </p:nvPr>
        </p:nvSpPr>
        <p:spPr/>
        <p:txBody>
          <a:bodyPr/>
          <a:lstStyle/>
          <a:p>
            <a:r>
              <a:rPr lang="ja-JP" altLang="en-US" dirty="0" smtClean="0">
                <a:latin typeface="ＭＳ Ｐゴシック" pitchFamily="50" charset="-128"/>
                <a:ea typeface="ＭＳ Ｐゴシック" pitchFamily="50" charset="-128"/>
              </a:rPr>
              <a:t>管理</a:t>
            </a:r>
            <a:r>
              <a:rPr lang="en-US" altLang="ja-JP" dirty="0" smtClean="0">
                <a:latin typeface="ＭＳ Ｐゴシック" pitchFamily="50" charset="-128"/>
                <a:ea typeface="ＭＳ Ｐゴシック" pitchFamily="50" charset="-128"/>
              </a:rPr>
              <a:t>VM</a:t>
            </a:r>
            <a:r>
              <a:rPr lang="ja-JP" altLang="en-US" dirty="0" smtClean="0">
                <a:latin typeface="ＭＳ Ｐゴシック" pitchFamily="50" charset="-128"/>
                <a:ea typeface="ＭＳ Ｐゴシック" pitchFamily="50" charset="-128"/>
              </a:rPr>
              <a:t>の改ざんによる情報の漏洩</a:t>
            </a:r>
            <a:endParaRPr lang="en-US" altLang="ja-JP" dirty="0" smtClean="0">
              <a:latin typeface="ＭＳ Ｐゴシック" pitchFamily="50" charset="-128"/>
              <a:ea typeface="ＭＳ Ｐゴシック" pitchFamily="50" charset="-128"/>
            </a:endParaRPr>
          </a:p>
          <a:p>
            <a:pPr lvl="1"/>
            <a:r>
              <a:rPr lang="en-US" altLang="ja-JP" dirty="0">
                <a:latin typeface="ＭＳ Ｐゴシック" pitchFamily="50" charset="-128"/>
                <a:ea typeface="ＭＳ Ｐゴシック" pitchFamily="50" charset="-128"/>
              </a:rPr>
              <a:t>SSH</a:t>
            </a:r>
            <a:r>
              <a:rPr lang="ja-JP" altLang="en-US" dirty="0" smtClean="0">
                <a:latin typeface="ＭＳ Ｐゴシック" pitchFamily="50" charset="-128"/>
                <a:ea typeface="ＭＳ Ｐゴシック" pitchFamily="50" charset="-128"/>
              </a:rPr>
              <a:t>クライアントからの</a:t>
            </a:r>
            <a:r>
              <a:rPr lang="ja-JP" altLang="en-US" dirty="0">
                <a:latin typeface="ＭＳ Ｐゴシック" pitchFamily="50" charset="-128"/>
                <a:ea typeface="ＭＳ Ｐゴシック" pitchFamily="50" charset="-128"/>
              </a:rPr>
              <a:t>コンソール</a:t>
            </a:r>
            <a:r>
              <a:rPr lang="ja-JP" altLang="en-US" dirty="0" smtClean="0">
                <a:latin typeface="ＭＳ Ｐゴシック" pitchFamily="50" charset="-128"/>
                <a:ea typeface="ＭＳ Ｐゴシック" pitchFamily="50" charset="-128"/>
              </a:rPr>
              <a:t>入力</a:t>
            </a:r>
            <a:endParaRPr lang="en-US" altLang="ja-JP" dirty="0" smtClean="0">
              <a:latin typeface="ＭＳ Ｐゴシック" pitchFamily="50" charset="-128"/>
              <a:ea typeface="ＭＳ Ｐゴシック" pitchFamily="50" charset="-128"/>
            </a:endParaRPr>
          </a:p>
          <a:p>
            <a:pPr lvl="2"/>
            <a:r>
              <a:rPr lang="ja-JP" altLang="en-US" dirty="0">
                <a:latin typeface="ＭＳ Ｐゴシック" pitchFamily="50" charset="-128"/>
                <a:ea typeface="ＭＳ Ｐゴシック" pitchFamily="50" charset="-128"/>
              </a:rPr>
              <a:t>パスワード</a:t>
            </a:r>
            <a:endParaRPr lang="en-US" altLang="ja-JP" dirty="0" smtClean="0">
              <a:latin typeface="ＭＳ Ｐゴシック" pitchFamily="50" charset="-128"/>
              <a:ea typeface="ＭＳ Ｐゴシック" pitchFamily="50" charset="-128"/>
            </a:endParaRPr>
          </a:p>
          <a:p>
            <a:pPr lvl="1"/>
            <a:r>
              <a:rPr lang="ja-JP" altLang="en-US" dirty="0" smtClean="0">
                <a:latin typeface="ＭＳ Ｐゴシック" pitchFamily="50" charset="-128"/>
                <a:ea typeface="ＭＳ Ｐゴシック" pitchFamily="50" charset="-128"/>
              </a:rPr>
              <a:t>ユーザ</a:t>
            </a:r>
            <a:r>
              <a:rPr lang="en-US" altLang="ja-JP" dirty="0" smtClean="0">
                <a:latin typeface="ＭＳ Ｐゴシック" pitchFamily="50" charset="-128"/>
                <a:ea typeface="ＭＳ Ｐゴシック" pitchFamily="50" charset="-128"/>
              </a:rPr>
              <a:t>VM</a:t>
            </a:r>
            <a:r>
              <a:rPr lang="ja-JP" altLang="en-US" dirty="0" smtClean="0">
                <a:latin typeface="ＭＳ Ｐゴシック" pitchFamily="50" charset="-128"/>
                <a:ea typeface="ＭＳ Ｐゴシック" pitchFamily="50" charset="-128"/>
              </a:rPr>
              <a:t>からのコンソール出力</a:t>
            </a:r>
            <a:endParaRPr lang="en-US" altLang="ja-JP" dirty="0" smtClean="0">
              <a:latin typeface="ＭＳ Ｐゴシック" pitchFamily="50" charset="-128"/>
              <a:ea typeface="ＭＳ Ｐゴシック" pitchFamily="50" charset="-128"/>
            </a:endParaRPr>
          </a:p>
          <a:p>
            <a:pPr lvl="2"/>
            <a:r>
              <a:rPr kumimoji="1" lang="en-US" altLang="ja-JP" dirty="0" smtClean="0">
                <a:latin typeface="ＭＳ Ｐゴシック" pitchFamily="50" charset="-128"/>
                <a:ea typeface="ＭＳ Ｐゴシック" pitchFamily="50" charset="-128"/>
              </a:rPr>
              <a:t>VM</a:t>
            </a:r>
            <a:r>
              <a:rPr kumimoji="1" lang="ja-JP" altLang="en-US" dirty="0" smtClean="0">
                <a:latin typeface="ＭＳ Ｐゴシック" pitchFamily="50" charset="-128"/>
                <a:ea typeface="ＭＳ Ｐゴシック" pitchFamily="50" charset="-128"/>
              </a:rPr>
              <a:t>のセキュリティ設定</a:t>
            </a:r>
            <a:endParaRPr kumimoji="1" lang="en-US" altLang="ja-JP" dirty="0" smtClean="0">
              <a:latin typeface="ＭＳ Ｐゴシック" pitchFamily="50" charset="-128"/>
              <a:ea typeface="ＭＳ Ｐゴシック" pitchFamily="50" charset="-128"/>
            </a:endParaRPr>
          </a:p>
        </p:txBody>
      </p:sp>
      <p:pic>
        <p:nvPicPr>
          <p:cNvPr id="5" name="図 4" descr="man-people-person-user-icone-4751-128.png"/>
          <p:cNvPicPr>
            <a:picLocks noChangeAspect="1"/>
          </p:cNvPicPr>
          <p:nvPr/>
        </p:nvPicPr>
        <p:blipFill>
          <a:blip r:embed="rId3" cstate="print"/>
          <a:stretch>
            <a:fillRect/>
          </a:stretch>
        </p:blipFill>
        <p:spPr>
          <a:xfrm>
            <a:off x="3073644" y="5406943"/>
            <a:ext cx="1152128" cy="1152128"/>
          </a:xfrm>
          <a:prstGeom prst="rect">
            <a:avLst/>
          </a:prstGeom>
        </p:spPr>
      </p:pic>
      <p:sp>
        <p:nvSpPr>
          <p:cNvPr id="13" name="正方形/長方形 12"/>
          <p:cNvSpPr/>
          <p:nvPr/>
        </p:nvSpPr>
        <p:spPr>
          <a:xfrm>
            <a:off x="4254060" y="4079655"/>
            <a:ext cx="2118140" cy="1035798"/>
          </a:xfrm>
          <a:prstGeom prst="rect">
            <a:avLst/>
          </a:prstGeom>
          <a:solidFill>
            <a:schemeClr val="accent3">
              <a:lumMod val="20000"/>
              <a:lumOff val="80000"/>
            </a:schemeClr>
          </a:solidFill>
        </p:spPr>
        <p:style>
          <a:lnRef idx="2">
            <a:schemeClr val="accent3"/>
          </a:lnRef>
          <a:fillRef idx="1">
            <a:schemeClr val="lt1"/>
          </a:fillRef>
          <a:effectRef idx="0">
            <a:schemeClr val="accent3"/>
          </a:effectRef>
          <a:fontRef idx="minor">
            <a:schemeClr val="dk1"/>
          </a:fontRef>
        </p:style>
        <p:txBody>
          <a:bodyPr rtlCol="0" anchor="t"/>
          <a:lstStyle/>
          <a:p>
            <a:pPr algn="ctr"/>
            <a:r>
              <a:rPr kumimoji="1" lang="ja-JP" altLang="en-US" dirty="0" smtClean="0"/>
              <a:t>管理</a:t>
            </a:r>
            <a:r>
              <a:rPr kumimoji="1" lang="en-US" altLang="ja-JP" dirty="0" smtClean="0"/>
              <a:t>VM</a:t>
            </a:r>
            <a:endParaRPr kumimoji="1" lang="ja-JP" altLang="en-US" dirty="0"/>
          </a:p>
        </p:txBody>
      </p:sp>
      <p:sp>
        <p:nvSpPr>
          <p:cNvPr id="8" name="角丸四角形 7"/>
          <p:cNvSpPr/>
          <p:nvPr/>
        </p:nvSpPr>
        <p:spPr>
          <a:xfrm>
            <a:off x="539552" y="4269151"/>
            <a:ext cx="1284240" cy="720080"/>
          </a:xfrm>
          <a:prstGeom prst="roundRect">
            <a:avLst/>
          </a:prstGeom>
          <a:solidFill>
            <a:schemeClr val="accent4">
              <a:lumMod val="60000"/>
              <a:lumOff val="40000"/>
            </a:schemeClr>
          </a:solidFill>
        </p:spPr>
        <p:style>
          <a:lnRef idx="2">
            <a:schemeClr val="accent4"/>
          </a:lnRef>
          <a:fillRef idx="1">
            <a:schemeClr val="lt1"/>
          </a:fillRef>
          <a:effectRef idx="0">
            <a:schemeClr val="accent4"/>
          </a:effectRef>
          <a:fontRef idx="minor">
            <a:schemeClr val="dk1"/>
          </a:fontRef>
        </p:style>
        <p:txBody>
          <a:bodyPr rtlCol="0" anchor="ctr"/>
          <a:lstStyle/>
          <a:p>
            <a:pPr algn="ctr"/>
            <a:r>
              <a:rPr lang="en-US" altLang="ja-JP" sz="1600" dirty="0">
                <a:latin typeface="ＭＳ Ｐゴシック" pitchFamily="50" charset="-128"/>
                <a:ea typeface="ＭＳ Ｐゴシック" pitchFamily="50" charset="-128"/>
              </a:rPr>
              <a:t>SSH</a:t>
            </a:r>
            <a:endParaRPr kumimoji="1" lang="en-US" altLang="ja-JP" sz="1600" dirty="0" smtClean="0">
              <a:latin typeface="ＭＳ Ｐゴシック" pitchFamily="50" charset="-128"/>
              <a:ea typeface="ＭＳ Ｐゴシック" pitchFamily="50" charset="-128"/>
            </a:endParaRPr>
          </a:p>
          <a:p>
            <a:pPr algn="ctr"/>
            <a:r>
              <a:rPr kumimoji="1" lang="ja-JP" altLang="en-US" sz="1600" dirty="0" smtClean="0">
                <a:latin typeface="ＭＳ Ｐゴシック" pitchFamily="50" charset="-128"/>
                <a:ea typeface="ＭＳ Ｐゴシック" pitchFamily="50" charset="-128"/>
              </a:rPr>
              <a:t>クライアント</a:t>
            </a:r>
            <a:endParaRPr kumimoji="1" lang="ja-JP" altLang="en-US" sz="1600" dirty="0">
              <a:latin typeface="ＭＳ Ｐゴシック" pitchFamily="50" charset="-128"/>
              <a:ea typeface="ＭＳ Ｐゴシック" pitchFamily="50" charset="-128"/>
            </a:endParaRPr>
          </a:p>
        </p:txBody>
      </p:sp>
      <p:sp>
        <p:nvSpPr>
          <p:cNvPr id="14" name="テキスト ボックス 13"/>
          <p:cNvSpPr txBox="1"/>
          <p:nvPr/>
        </p:nvSpPr>
        <p:spPr>
          <a:xfrm>
            <a:off x="5666613" y="3710322"/>
            <a:ext cx="938077" cy="369332"/>
          </a:xfrm>
          <a:prstGeom prst="rect">
            <a:avLst/>
          </a:prstGeom>
          <a:noFill/>
        </p:spPr>
        <p:txBody>
          <a:bodyPr wrap="none" rtlCol="0">
            <a:spAutoFit/>
          </a:bodyPr>
          <a:lstStyle/>
          <a:p>
            <a:r>
              <a:rPr kumimoji="1" lang="ja-JP" altLang="en-US" dirty="0" smtClean="0">
                <a:latin typeface="ＭＳ Ｐゴシック" pitchFamily="50" charset="-128"/>
                <a:ea typeface="ＭＳ Ｐゴシック" pitchFamily="50" charset="-128"/>
              </a:rPr>
              <a:t>クラウド</a:t>
            </a:r>
            <a:endParaRPr kumimoji="1" lang="ja-JP" altLang="en-US" dirty="0">
              <a:latin typeface="ＭＳ Ｐゴシック" pitchFamily="50" charset="-128"/>
              <a:ea typeface="ＭＳ Ｐゴシック" pitchFamily="50" charset="-128"/>
            </a:endParaRPr>
          </a:p>
        </p:txBody>
      </p:sp>
      <p:sp>
        <p:nvSpPr>
          <p:cNvPr id="15" name="テキスト ボックス 14"/>
          <p:cNvSpPr txBox="1"/>
          <p:nvPr/>
        </p:nvSpPr>
        <p:spPr>
          <a:xfrm>
            <a:off x="1556075" y="6139908"/>
            <a:ext cx="784189" cy="338554"/>
          </a:xfrm>
          <a:prstGeom prst="rect">
            <a:avLst/>
          </a:prstGeom>
          <a:noFill/>
        </p:spPr>
        <p:txBody>
          <a:bodyPr wrap="none" rtlCol="0">
            <a:spAutoFit/>
          </a:bodyPr>
          <a:lstStyle/>
          <a:p>
            <a:r>
              <a:rPr kumimoji="1" lang="ja-JP" altLang="en-US" sz="1600" dirty="0" smtClean="0">
                <a:latin typeface="ＭＳ Ｐゴシック" pitchFamily="50" charset="-128"/>
                <a:ea typeface="ＭＳ Ｐゴシック" pitchFamily="50" charset="-128"/>
              </a:rPr>
              <a:t>ユーザ</a:t>
            </a:r>
            <a:endParaRPr kumimoji="1" lang="ja-JP" altLang="en-US" sz="1600" dirty="0">
              <a:latin typeface="ＭＳ Ｐゴシック" pitchFamily="50" charset="-128"/>
              <a:ea typeface="ＭＳ Ｐゴシック" pitchFamily="50" charset="-128"/>
            </a:endParaRPr>
          </a:p>
        </p:txBody>
      </p:sp>
      <p:sp>
        <p:nvSpPr>
          <p:cNvPr id="23" name="角丸四角形 22"/>
          <p:cNvSpPr/>
          <p:nvPr/>
        </p:nvSpPr>
        <p:spPr>
          <a:xfrm>
            <a:off x="4961634" y="6287820"/>
            <a:ext cx="1210682" cy="504056"/>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latin typeface="ＭＳ Ｐゴシック" pitchFamily="50" charset="-128"/>
                <a:ea typeface="ＭＳ Ｐゴシック" pitchFamily="50" charset="-128"/>
              </a:rPr>
              <a:t>パスワード</a:t>
            </a:r>
            <a:endParaRPr kumimoji="1" lang="ja-JP" altLang="en-US" sz="1600" dirty="0">
              <a:latin typeface="ＭＳ Ｐゴシック" pitchFamily="50" charset="-128"/>
              <a:ea typeface="ＭＳ Ｐゴシック" pitchFamily="50" charset="-128"/>
            </a:endParaRPr>
          </a:p>
        </p:txBody>
      </p:sp>
      <p:sp>
        <p:nvSpPr>
          <p:cNvPr id="29" name="テキスト ボックス 28"/>
          <p:cNvSpPr txBox="1"/>
          <p:nvPr/>
        </p:nvSpPr>
        <p:spPr>
          <a:xfrm>
            <a:off x="3223802" y="6355182"/>
            <a:ext cx="936104" cy="369332"/>
          </a:xfrm>
          <a:prstGeom prst="rect">
            <a:avLst/>
          </a:prstGeom>
          <a:noFill/>
        </p:spPr>
        <p:txBody>
          <a:bodyPr wrap="square" rtlCol="0">
            <a:spAutoFit/>
          </a:bodyPr>
          <a:lstStyle/>
          <a:p>
            <a:r>
              <a:rPr lang="ja-JP" altLang="en-US" dirty="0" smtClean="0">
                <a:latin typeface="ＭＳ Ｐゴシック" pitchFamily="50" charset="-128"/>
                <a:ea typeface="ＭＳ Ｐゴシック" pitchFamily="50" charset="-128"/>
              </a:rPr>
              <a:t>攻撃者</a:t>
            </a:r>
            <a:endParaRPr kumimoji="1" lang="ja-JP" altLang="en-US" dirty="0">
              <a:latin typeface="ＭＳ Ｐゴシック" pitchFamily="50" charset="-128"/>
              <a:ea typeface="ＭＳ Ｐゴシック" pitchFamily="50" charset="-128"/>
            </a:endParaRPr>
          </a:p>
        </p:txBody>
      </p:sp>
      <p:sp>
        <p:nvSpPr>
          <p:cNvPr id="30" name="テキスト ボックス 29"/>
          <p:cNvSpPr txBox="1"/>
          <p:nvPr/>
        </p:nvSpPr>
        <p:spPr>
          <a:xfrm>
            <a:off x="5566975" y="5672296"/>
            <a:ext cx="792088" cy="369332"/>
          </a:xfrm>
          <a:prstGeom prst="rect">
            <a:avLst/>
          </a:prstGeom>
          <a:noFill/>
        </p:spPr>
        <p:txBody>
          <a:bodyPr wrap="square" rtlCol="0">
            <a:spAutoFit/>
          </a:bodyPr>
          <a:lstStyle/>
          <a:p>
            <a:r>
              <a:rPr kumimoji="1" lang="ja-JP" altLang="en-US" dirty="0" smtClean="0">
                <a:latin typeface="ＭＳ Ｐゴシック" pitchFamily="50" charset="-128"/>
                <a:ea typeface="ＭＳ Ｐゴシック" pitchFamily="50" charset="-128"/>
              </a:rPr>
              <a:t>漏洩</a:t>
            </a:r>
            <a:endParaRPr kumimoji="1" lang="ja-JP" altLang="en-US" dirty="0">
              <a:latin typeface="ＭＳ Ｐゴシック" pitchFamily="50" charset="-128"/>
              <a:ea typeface="ＭＳ Ｐゴシック" pitchFamily="50" charset="-128"/>
            </a:endParaRPr>
          </a:p>
        </p:txBody>
      </p:sp>
      <p:sp>
        <p:nvSpPr>
          <p:cNvPr id="31" name="角丸四角形 30"/>
          <p:cNvSpPr/>
          <p:nvPr/>
        </p:nvSpPr>
        <p:spPr>
          <a:xfrm>
            <a:off x="4326068" y="4391537"/>
            <a:ext cx="894003" cy="634856"/>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altLang="ja-JP" sz="1600" dirty="0" smtClean="0">
                <a:solidFill>
                  <a:schemeClr val="tx1"/>
                </a:solidFill>
                <a:latin typeface="ＭＳ Ｐゴシック" pitchFamily="50" charset="-128"/>
                <a:ea typeface="ＭＳ Ｐゴシック" pitchFamily="50" charset="-128"/>
              </a:rPr>
              <a:t>SSH</a:t>
            </a:r>
          </a:p>
          <a:p>
            <a:pPr algn="ctr"/>
            <a:r>
              <a:rPr kumimoji="1" lang="ja-JP" altLang="en-US" sz="1600" dirty="0" smtClean="0">
                <a:solidFill>
                  <a:schemeClr val="tx1"/>
                </a:solidFill>
                <a:latin typeface="ＭＳ Ｐゴシック" pitchFamily="50" charset="-128"/>
                <a:ea typeface="ＭＳ Ｐゴシック" pitchFamily="50" charset="-128"/>
              </a:rPr>
              <a:t>サーバ</a:t>
            </a:r>
            <a:endParaRPr kumimoji="1" lang="ja-JP" altLang="en-US" sz="1600" dirty="0">
              <a:solidFill>
                <a:schemeClr val="tx1"/>
              </a:solidFill>
              <a:latin typeface="ＭＳ Ｐゴシック" pitchFamily="50" charset="-128"/>
              <a:ea typeface="ＭＳ Ｐゴシック" pitchFamily="50" charset="-128"/>
            </a:endParaRPr>
          </a:p>
        </p:txBody>
      </p:sp>
      <p:sp>
        <p:nvSpPr>
          <p:cNvPr id="26" name="右矢印 25"/>
          <p:cNvSpPr/>
          <p:nvPr/>
        </p:nvSpPr>
        <p:spPr>
          <a:xfrm>
            <a:off x="1823792" y="4629191"/>
            <a:ext cx="2502277" cy="288032"/>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cxnSp>
        <p:nvCxnSpPr>
          <p:cNvPr id="36" name="直線矢印コネクタ 35"/>
          <p:cNvCxnSpPr>
            <a:stCxn id="26" idx="1"/>
          </p:cNvCxnSpPr>
          <p:nvPr/>
        </p:nvCxnSpPr>
        <p:spPr>
          <a:xfrm>
            <a:off x="1823792" y="4773207"/>
            <a:ext cx="2574285" cy="0"/>
          </a:xfrm>
          <a:prstGeom prst="straightConnector1">
            <a:avLst/>
          </a:prstGeom>
          <a:ln>
            <a:headEnd type="triangle" w="med" len="med"/>
            <a:tailEnd type="triangle" w="med" len="med"/>
          </a:ln>
        </p:spPr>
        <p:style>
          <a:lnRef idx="3">
            <a:schemeClr val="accent2"/>
          </a:lnRef>
          <a:fillRef idx="0">
            <a:schemeClr val="accent2"/>
          </a:fillRef>
          <a:effectRef idx="2">
            <a:schemeClr val="accent2"/>
          </a:effectRef>
          <a:fontRef idx="minor">
            <a:schemeClr val="tx1"/>
          </a:fontRef>
        </p:style>
      </p:cxnSp>
      <p:sp>
        <p:nvSpPr>
          <p:cNvPr id="38" name="角丸四角形 37"/>
          <p:cNvSpPr/>
          <p:nvPr/>
        </p:nvSpPr>
        <p:spPr>
          <a:xfrm>
            <a:off x="1930652" y="4487797"/>
            <a:ext cx="1144278" cy="429426"/>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latin typeface="ＭＳ Ｐゴシック" pitchFamily="50" charset="-128"/>
                <a:ea typeface="ＭＳ Ｐゴシック" pitchFamily="50" charset="-128"/>
              </a:rPr>
              <a:t>パスワード</a:t>
            </a:r>
            <a:endParaRPr kumimoji="1" lang="ja-JP" altLang="en-US" sz="1600" dirty="0">
              <a:latin typeface="ＭＳ Ｐゴシック" pitchFamily="50" charset="-128"/>
              <a:ea typeface="ＭＳ Ｐゴシック" pitchFamily="50" charset="-128"/>
            </a:endParaRPr>
          </a:p>
        </p:txBody>
      </p:sp>
      <p:sp>
        <p:nvSpPr>
          <p:cNvPr id="11" name="テキスト ボックス 10"/>
          <p:cNvSpPr txBox="1"/>
          <p:nvPr/>
        </p:nvSpPr>
        <p:spPr>
          <a:xfrm>
            <a:off x="6270038" y="5115453"/>
            <a:ext cx="1467068" cy="646331"/>
          </a:xfrm>
          <a:prstGeom prst="rect">
            <a:avLst/>
          </a:prstGeom>
          <a:noFill/>
        </p:spPr>
        <p:txBody>
          <a:bodyPr wrap="none" rtlCol="0">
            <a:spAutoFit/>
          </a:bodyPr>
          <a:lstStyle/>
          <a:p>
            <a:pPr algn="ctr"/>
            <a:r>
              <a:rPr kumimoji="1" lang="ja-JP" altLang="en-US" dirty="0" smtClean="0"/>
              <a:t>仮想シリアル</a:t>
            </a:r>
            <a:endParaRPr kumimoji="1" lang="en-US" altLang="ja-JP" dirty="0" smtClean="0"/>
          </a:p>
          <a:p>
            <a:pPr algn="ctr"/>
            <a:r>
              <a:rPr lang="ja-JP" altLang="en-US" dirty="0" smtClean="0"/>
              <a:t>コンソール</a:t>
            </a:r>
            <a:endParaRPr kumimoji="1" lang="ja-JP" altLang="en-US" dirty="0"/>
          </a:p>
        </p:txBody>
      </p:sp>
      <p:sp>
        <p:nvSpPr>
          <p:cNvPr id="12" name="正方形/長方形 11"/>
          <p:cNvSpPr/>
          <p:nvPr/>
        </p:nvSpPr>
        <p:spPr>
          <a:xfrm>
            <a:off x="7134306" y="4302477"/>
            <a:ext cx="1016520" cy="812975"/>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dirty="0" smtClean="0"/>
              <a:t>ユーザ</a:t>
            </a:r>
            <a:endParaRPr kumimoji="1" lang="en-US" altLang="ja-JP" dirty="0" smtClean="0"/>
          </a:p>
          <a:p>
            <a:pPr algn="ctr"/>
            <a:r>
              <a:rPr lang="en-US" altLang="ja-JP" dirty="0"/>
              <a:t>VM</a:t>
            </a:r>
            <a:endParaRPr kumimoji="1" lang="ja-JP" altLang="en-US" dirty="0"/>
          </a:p>
        </p:txBody>
      </p:sp>
      <p:pic>
        <p:nvPicPr>
          <p:cNvPr id="33" name="図 32"/>
          <p:cNvPicPr>
            <a:picLocks noChangeAspect="1"/>
          </p:cNvPicPr>
          <p:nvPr/>
        </p:nvPicPr>
        <p:blipFill>
          <a:blip r:embed="rId4"/>
          <a:stretch>
            <a:fillRect/>
          </a:stretch>
        </p:blipFill>
        <p:spPr>
          <a:xfrm rot="5400000">
            <a:off x="5832209" y="4598391"/>
            <a:ext cx="654509" cy="221148"/>
          </a:xfrm>
          <a:prstGeom prst="rect">
            <a:avLst/>
          </a:prstGeom>
        </p:spPr>
      </p:pic>
      <p:pic>
        <p:nvPicPr>
          <p:cNvPr id="28" name="Picture 2" descr="C:\Program Files (x86)\Microsoft Office\MEDIA\CAGCAT10\j0285750.wmf"/>
          <p:cNvPicPr>
            <a:picLocks noChangeAspect="1" noChangeArrowheads="1"/>
          </p:cNvPicPr>
          <p:nvPr/>
        </p:nvPicPr>
        <p:blipFill>
          <a:blip r:embed="rId5" cstate="print"/>
          <a:srcRect/>
          <a:stretch>
            <a:fillRect/>
          </a:stretch>
        </p:blipFill>
        <p:spPr bwMode="auto">
          <a:xfrm>
            <a:off x="1120744" y="5082800"/>
            <a:ext cx="1654852" cy="1016966"/>
          </a:xfrm>
          <a:prstGeom prst="rect">
            <a:avLst/>
          </a:prstGeom>
          <a:noFill/>
        </p:spPr>
      </p:pic>
      <p:sp>
        <p:nvSpPr>
          <p:cNvPr id="19" name="屈折矢印 18"/>
          <p:cNvSpPr/>
          <p:nvPr/>
        </p:nvSpPr>
        <p:spPr>
          <a:xfrm>
            <a:off x="3967870" y="5115453"/>
            <a:ext cx="888303" cy="844819"/>
          </a:xfrm>
          <a:prstGeom prst="bentUp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a:p>
        </p:txBody>
      </p:sp>
      <p:sp>
        <p:nvSpPr>
          <p:cNvPr id="4" name="下矢印 3"/>
          <p:cNvSpPr/>
          <p:nvPr/>
        </p:nvSpPr>
        <p:spPr>
          <a:xfrm>
            <a:off x="5275040" y="5115453"/>
            <a:ext cx="391573" cy="1131072"/>
          </a:xfrm>
          <a:prstGeom prst="down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a:p>
        </p:txBody>
      </p:sp>
      <p:cxnSp>
        <p:nvCxnSpPr>
          <p:cNvPr id="17" name="直線矢印コネクタ 16"/>
          <p:cNvCxnSpPr>
            <a:stCxn id="31" idx="3"/>
            <a:endCxn id="33" idx="2"/>
          </p:cNvCxnSpPr>
          <p:nvPr/>
        </p:nvCxnSpPr>
        <p:spPr>
          <a:xfrm>
            <a:off x="5220071" y="4708965"/>
            <a:ext cx="828819" cy="1"/>
          </a:xfrm>
          <a:prstGeom prst="straightConnector1">
            <a:avLst/>
          </a:prstGeom>
          <a:ln w="38100">
            <a:headEnd type="triangle" w="med" len="med"/>
            <a:tailEnd type="triangle" w="med" len="med"/>
          </a:ln>
        </p:spPr>
        <p:style>
          <a:lnRef idx="2">
            <a:schemeClr val="accent2"/>
          </a:lnRef>
          <a:fillRef idx="0">
            <a:schemeClr val="accent2"/>
          </a:fillRef>
          <a:effectRef idx="1">
            <a:schemeClr val="accent2"/>
          </a:effectRef>
          <a:fontRef idx="minor">
            <a:schemeClr val="tx1"/>
          </a:fontRef>
        </p:style>
      </p:cxnSp>
      <p:cxnSp>
        <p:nvCxnSpPr>
          <p:cNvPr id="22" name="直線矢印コネクタ 21"/>
          <p:cNvCxnSpPr>
            <a:stCxn id="33" idx="0"/>
            <a:endCxn id="12" idx="1"/>
          </p:cNvCxnSpPr>
          <p:nvPr/>
        </p:nvCxnSpPr>
        <p:spPr>
          <a:xfrm flipV="1">
            <a:off x="6270038" y="4708965"/>
            <a:ext cx="864268" cy="1"/>
          </a:xfrm>
          <a:prstGeom prst="straightConnector1">
            <a:avLst/>
          </a:prstGeom>
          <a:ln w="38100">
            <a:headEnd type="triangle" w="med" len="med"/>
            <a:tailEnd type="triangle" w="med" len="med"/>
          </a:ln>
        </p:spPr>
        <p:style>
          <a:lnRef idx="2">
            <a:schemeClr val="accent2"/>
          </a:lnRef>
          <a:fillRef idx="0">
            <a:schemeClr val="accent2"/>
          </a:fillRef>
          <a:effectRef idx="1">
            <a:schemeClr val="accent2"/>
          </a:effectRef>
          <a:fontRef idx="minor">
            <a:schemeClr val="tx1"/>
          </a:fontRef>
        </p:style>
      </p:cxnSp>
      <p:sp>
        <p:nvSpPr>
          <p:cNvPr id="24" name="正方形/長方形 23"/>
          <p:cNvSpPr/>
          <p:nvPr/>
        </p:nvSpPr>
        <p:spPr>
          <a:xfrm>
            <a:off x="5963019" y="4302477"/>
            <a:ext cx="1057253" cy="780323"/>
          </a:xfrm>
          <a:prstGeom prst="rect">
            <a:avLst/>
          </a:prstGeom>
          <a:noFill/>
          <a:ln>
            <a:prstDash val="sysDash"/>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9" name="角丸四角形 8"/>
          <p:cNvSpPr/>
          <p:nvPr/>
        </p:nvSpPr>
        <p:spPr>
          <a:xfrm>
            <a:off x="6604690" y="4149080"/>
            <a:ext cx="1351686" cy="44847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セキュリティ</a:t>
            </a:r>
            <a:r>
              <a:rPr lang="ja-JP" altLang="en-US" sz="1600" dirty="0"/>
              <a:t>設定</a:t>
            </a:r>
            <a:endParaRPr kumimoji="1" lang="ja-JP" altLang="en-US" sz="1600" dirty="0"/>
          </a:p>
        </p:txBody>
      </p:sp>
      <p:sp>
        <p:nvSpPr>
          <p:cNvPr id="32" name="角丸四角形 31"/>
          <p:cNvSpPr/>
          <p:nvPr/>
        </p:nvSpPr>
        <p:spPr>
          <a:xfrm>
            <a:off x="5532477" y="6377316"/>
            <a:ext cx="1279678" cy="482691"/>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セキュリティ</a:t>
            </a:r>
            <a:r>
              <a:rPr lang="ja-JP" altLang="en-US" sz="1600" dirty="0"/>
              <a:t>設定</a:t>
            </a:r>
            <a:endParaRPr kumimoji="1" lang="ja-JP" altLang="en-US" sz="1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par>
                          <p:cTn id="8" fill="hold">
                            <p:stCondLst>
                              <p:cond delay="500"/>
                            </p:stCondLst>
                            <p:childTnLst>
                              <p:par>
                                <p:cTn id="9" presetID="5" presetClass="entr" presetSubtype="10" fill="hold" grpId="0" nodeType="afterEffect">
                                  <p:stCondLst>
                                    <p:cond delay="0"/>
                                  </p:stCondLst>
                                  <p:childTnLst>
                                    <p:set>
                                      <p:cBhvr>
                                        <p:cTn id="10" dur="1" fill="hold">
                                          <p:stCondLst>
                                            <p:cond delay="0"/>
                                          </p:stCondLst>
                                        </p:cTn>
                                        <p:tgtEl>
                                          <p:spTgt spid="30"/>
                                        </p:tgtEl>
                                        <p:attrNameLst>
                                          <p:attrName>style.visibility</p:attrName>
                                        </p:attrNameLst>
                                      </p:cBhvr>
                                      <p:to>
                                        <p:strVal val="visible"/>
                                      </p:to>
                                    </p:set>
                                    <p:animEffect transition="in" filter="checkerboard(across)">
                                      <p:cBhvr>
                                        <p:cTn id="11" dur="500"/>
                                        <p:tgtEl>
                                          <p:spTgt spid="30"/>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38"/>
                                        </p:tgtEl>
                                        <p:attrNameLst>
                                          <p:attrName>style.visibility</p:attrName>
                                        </p:attrNameLst>
                                      </p:cBhvr>
                                      <p:to>
                                        <p:strVal val="visible"/>
                                      </p:to>
                                    </p:set>
                                    <p:animEffect transition="in" filter="fade">
                                      <p:cBhvr>
                                        <p:cTn id="16" dur="250"/>
                                        <p:tgtEl>
                                          <p:spTgt spid="38"/>
                                        </p:tgtEl>
                                      </p:cBhvr>
                                    </p:animEffect>
                                  </p:childTnLst>
                                </p:cTn>
                              </p:par>
                            </p:childTnLst>
                          </p:cTn>
                        </p:par>
                        <p:par>
                          <p:cTn id="17" fill="hold">
                            <p:stCondLst>
                              <p:cond delay="250"/>
                            </p:stCondLst>
                            <p:childTnLst>
                              <p:par>
                                <p:cTn id="18" presetID="3" presetClass="entr" presetSubtype="10" fill="hold" grpId="0" nodeType="afterEffect">
                                  <p:stCondLst>
                                    <p:cond delay="1000"/>
                                  </p:stCondLst>
                                  <p:childTnLst>
                                    <p:set>
                                      <p:cBhvr>
                                        <p:cTn id="19" dur="1" fill="hold">
                                          <p:stCondLst>
                                            <p:cond delay="0"/>
                                          </p:stCondLst>
                                        </p:cTn>
                                        <p:tgtEl>
                                          <p:spTgt spid="23"/>
                                        </p:tgtEl>
                                        <p:attrNameLst>
                                          <p:attrName>style.visibility</p:attrName>
                                        </p:attrNameLst>
                                      </p:cBhvr>
                                      <p:to>
                                        <p:strVal val="visible"/>
                                      </p:to>
                                    </p:set>
                                    <p:animEffect transition="in" filter="blinds(horizontal)">
                                      <p:cBhvr>
                                        <p:cTn id="20" dur="500"/>
                                        <p:tgtEl>
                                          <p:spTgt spid="23"/>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fade">
                                      <p:cBhvr>
                                        <p:cTn id="25" dur="250"/>
                                        <p:tgtEl>
                                          <p:spTgt spid="9"/>
                                        </p:tgtEl>
                                      </p:cBhvr>
                                    </p:animEffect>
                                  </p:childTnLst>
                                </p:cTn>
                              </p:par>
                            </p:childTnLst>
                          </p:cTn>
                        </p:par>
                        <p:par>
                          <p:cTn id="26" fill="hold">
                            <p:stCondLst>
                              <p:cond delay="250"/>
                            </p:stCondLst>
                            <p:childTnLst>
                              <p:par>
                                <p:cTn id="27" presetID="3" presetClass="entr" presetSubtype="10" fill="hold" grpId="0" nodeType="afterEffect">
                                  <p:stCondLst>
                                    <p:cond delay="1000"/>
                                  </p:stCondLst>
                                  <p:childTnLst>
                                    <p:set>
                                      <p:cBhvr>
                                        <p:cTn id="28" dur="1" fill="hold">
                                          <p:stCondLst>
                                            <p:cond delay="0"/>
                                          </p:stCondLst>
                                        </p:cTn>
                                        <p:tgtEl>
                                          <p:spTgt spid="32"/>
                                        </p:tgtEl>
                                        <p:attrNameLst>
                                          <p:attrName>style.visibility</p:attrName>
                                        </p:attrNameLst>
                                      </p:cBhvr>
                                      <p:to>
                                        <p:strVal val="visible"/>
                                      </p:to>
                                    </p:set>
                                    <p:animEffect transition="in" filter="blinds(horizontal)">
                                      <p:cBhvr>
                                        <p:cTn id="29"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30" grpId="0"/>
      <p:bldP spid="38" grpId="0" animBg="1"/>
      <p:bldP spid="4" grpId="0" animBg="1"/>
      <p:bldP spid="9" grpId="0" animBg="1"/>
      <p:bldP spid="3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正方形/長方形 26"/>
          <p:cNvSpPr/>
          <p:nvPr/>
        </p:nvSpPr>
        <p:spPr>
          <a:xfrm>
            <a:off x="3923928" y="4445114"/>
            <a:ext cx="1898984" cy="1283439"/>
          </a:xfrm>
          <a:prstGeom prst="rect">
            <a:avLst/>
          </a:prstGeom>
          <a:solidFill>
            <a:schemeClr val="accent3">
              <a:lumMod val="20000"/>
              <a:lumOff val="80000"/>
            </a:schemeClr>
          </a:solidFill>
        </p:spPr>
        <p:style>
          <a:lnRef idx="2">
            <a:schemeClr val="accent3"/>
          </a:lnRef>
          <a:fillRef idx="1">
            <a:schemeClr val="lt1"/>
          </a:fillRef>
          <a:effectRef idx="0">
            <a:schemeClr val="accent3"/>
          </a:effectRef>
          <a:fontRef idx="minor">
            <a:schemeClr val="dk1"/>
          </a:fontRef>
        </p:style>
        <p:txBody>
          <a:bodyPr rtlCol="0" anchor="t"/>
          <a:lstStyle/>
          <a:p>
            <a:pPr algn="ctr"/>
            <a:r>
              <a:rPr kumimoji="1" lang="ja-JP" altLang="en-US" dirty="0" smtClean="0"/>
              <a:t>管理</a:t>
            </a:r>
            <a:r>
              <a:rPr kumimoji="1" lang="en-US" altLang="ja-JP" dirty="0" smtClean="0"/>
              <a:t>VM</a:t>
            </a:r>
            <a:endParaRPr kumimoji="1" lang="ja-JP" altLang="en-US" dirty="0"/>
          </a:p>
        </p:txBody>
      </p:sp>
      <p:sp>
        <p:nvSpPr>
          <p:cNvPr id="2" name="タイトル 1"/>
          <p:cNvSpPr>
            <a:spLocks noGrp="1"/>
          </p:cNvSpPr>
          <p:nvPr>
            <p:ph type="title"/>
          </p:nvPr>
        </p:nvSpPr>
        <p:spPr/>
        <p:txBody>
          <a:bodyPr/>
          <a:lstStyle/>
          <a:p>
            <a:r>
              <a:rPr lang="ja-JP" altLang="en-US" dirty="0" smtClean="0">
                <a:latin typeface="ＭＳ Ｐゴシック" pitchFamily="50" charset="-128"/>
                <a:ea typeface="ＭＳ Ｐゴシック" pitchFamily="50" charset="-128"/>
              </a:rPr>
              <a:t>提案：</a:t>
            </a:r>
            <a:r>
              <a:rPr lang="en-US" altLang="ja-JP" dirty="0" err="1" smtClean="0">
                <a:latin typeface="ＭＳ Ｐゴシック" pitchFamily="50" charset="-128"/>
                <a:ea typeface="ＭＳ Ｐゴシック" pitchFamily="50" charset="-128"/>
              </a:rPr>
              <a:t>SCC</a:t>
            </a:r>
            <a:r>
              <a:rPr lang="en-US" altLang="ja-JP" cap="none" dirty="0" err="1" smtClean="0">
                <a:latin typeface="ＭＳ Ｐゴシック" pitchFamily="50" charset="-128"/>
                <a:ea typeface="ＭＳ Ｐゴシック" pitchFamily="50" charset="-128"/>
              </a:rPr>
              <a:t>rypt</a:t>
            </a:r>
            <a:endParaRPr kumimoji="1" lang="ja-JP" altLang="en-US" dirty="0">
              <a:latin typeface="ＭＳ Ｐゴシック" pitchFamily="50" charset="-128"/>
              <a:ea typeface="ＭＳ Ｐゴシック" pitchFamily="50" charset="-128"/>
            </a:endParaRPr>
          </a:p>
        </p:txBody>
      </p:sp>
      <p:sp>
        <p:nvSpPr>
          <p:cNvPr id="3" name="コンテンツ プレースホルダー 2"/>
          <p:cNvSpPr>
            <a:spLocks noGrp="1"/>
          </p:cNvSpPr>
          <p:nvPr>
            <p:ph sz="quarter" idx="1"/>
          </p:nvPr>
        </p:nvSpPr>
        <p:spPr>
          <a:xfrm>
            <a:off x="457200" y="1700808"/>
            <a:ext cx="7715200" cy="4773144"/>
          </a:xfrm>
        </p:spPr>
        <p:txBody>
          <a:bodyPr/>
          <a:lstStyle/>
          <a:p>
            <a:r>
              <a:rPr lang="ja-JP" altLang="en-US" dirty="0" smtClean="0">
                <a:latin typeface="ＭＳ Ｐゴシック" pitchFamily="50" charset="-128"/>
                <a:ea typeface="ＭＳ Ｐゴシック" pitchFamily="50" charset="-128"/>
              </a:rPr>
              <a:t>管理</a:t>
            </a:r>
            <a:r>
              <a:rPr lang="en-US" altLang="ja-JP" dirty="0" smtClean="0">
                <a:latin typeface="ＭＳ Ｐゴシック" pitchFamily="50" charset="-128"/>
                <a:ea typeface="ＭＳ Ｐゴシック" pitchFamily="50" charset="-128"/>
              </a:rPr>
              <a:t>VM</a:t>
            </a:r>
            <a:r>
              <a:rPr lang="ja-JP" altLang="en-US" dirty="0" smtClean="0">
                <a:latin typeface="ＭＳ Ｐゴシック" pitchFamily="50" charset="-128"/>
                <a:ea typeface="ＭＳ Ｐゴシック" pitchFamily="50" charset="-128"/>
              </a:rPr>
              <a:t>に対して暗号化された仮想シリアルコンソールを提供</a:t>
            </a:r>
            <a:endParaRPr lang="en-US" altLang="ja-JP" dirty="0" smtClean="0">
              <a:latin typeface="ＭＳ Ｐゴシック" pitchFamily="50" charset="-128"/>
              <a:ea typeface="ＭＳ Ｐゴシック" pitchFamily="50" charset="-128"/>
            </a:endParaRPr>
          </a:p>
          <a:p>
            <a:pPr lvl="1"/>
            <a:r>
              <a:rPr lang="ja-JP" altLang="en-US" dirty="0" smtClean="0">
                <a:latin typeface="ＭＳ Ｐゴシック" pitchFamily="50" charset="-128"/>
                <a:ea typeface="ＭＳ Ｐゴシック" pitchFamily="50" charset="-128"/>
              </a:rPr>
              <a:t>入力：ユーザが暗号化したコンソール入力</a:t>
            </a:r>
            <a:endParaRPr lang="en-US" altLang="ja-JP" dirty="0" smtClean="0">
              <a:latin typeface="ＭＳ Ｐゴシック" pitchFamily="50" charset="-128"/>
              <a:ea typeface="ＭＳ Ｐゴシック" pitchFamily="50" charset="-128"/>
            </a:endParaRPr>
          </a:p>
          <a:p>
            <a:pPr lvl="2"/>
            <a:r>
              <a:rPr lang="ja-JP" altLang="en-US" dirty="0" smtClean="0">
                <a:latin typeface="ＭＳ Ｐゴシック" pitchFamily="50" charset="-128"/>
                <a:ea typeface="ＭＳ Ｐゴシック" pitchFamily="50" charset="-128"/>
              </a:rPr>
              <a:t>復号してユーザ</a:t>
            </a:r>
            <a:r>
              <a:rPr lang="en-US" altLang="ja-JP" dirty="0" smtClean="0">
                <a:latin typeface="ＭＳ Ｐゴシック" pitchFamily="50" charset="-128"/>
                <a:ea typeface="ＭＳ Ｐゴシック" pitchFamily="50" charset="-128"/>
              </a:rPr>
              <a:t>VM</a:t>
            </a:r>
            <a:r>
              <a:rPr lang="ja-JP" altLang="en-US" dirty="0" smtClean="0">
                <a:latin typeface="ＭＳ Ｐゴシック" pitchFamily="50" charset="-128"/>
                <a:ea typeface="ＭＳ Ｐゴシック" pitchFamily="50" charset="-128"/>
              </a:rPr>
              <a:t>に</a:t>
            </a:r>
            <a:r>
              <a:rPr lang="ja-JP" altLang="en-US" dirty="0">
                <a:latin typeface="ＭＳ Ｐゴシック" pitchFamily="50" charset="-128"/>
                <a:ea typeface="ＭＳ Ｐゴシック" pitchFamily="50" charset="-128"/>
              </a:rPr>
              <a:t>送る</a:t>
            </a:r>
            <a:endParaRPr lang="en-US" altLang="ja-JP" dirty="0" smtClean="0">
              <a:latin typeface="ＭＳ Ｐゴシック" pitchFamily="50" charset="-128"/>
              <a:ea typeface="ＭＳ Ｐゴシック" pitchFamily="50" charset="-128"/>
            </a:endParaRPr>
          </a:p>
          <a:p>
            <a:pPr lvl="1"/>
            <a:r>
              <a:rPr lang="ja-JP" altLang="en-US" dirty="0" smtClean="0">
                <a:latin typeface="ＭＳ Ｐゴシック" pitchFamily="50" charset="-128"/>
                <a:ea typeface="ＭＳ Ｐゴシック" pitchFamily="50" charset="-128"/>
              </a:rPr>
              <a:t>出力：暗号化されたユーザ</a:t>
            </a:r>
            <a:r>
              <a:rPr lang="en-US" altLang="ja-JP" dirty="0" smtClean="0">
                <a:latin typeface="ＭＳ Ｐゴシック" pitchFamily="50" charset="-128"/>
                <a:ea typeface="ＭＳ Ｐゴシック" pitchFamily="50" charset="-128"/>
              </a:rPr>
              <a:t>VM</a:t>
            </a:r>
            <a:r>
              <a:rPr lang="ja-JP" altLang="en-US" dirty="0" smtClean="0">
                <a:latin typeface="ＭＳ Ｐゴシック" pitchFamily="50" charset="-128"/>
                <a:ea typeface="ＭＳ Ｐゴシック" pitchFamily="50" charset="-128"/>
              </a:rPr>
              <a:t>のコンソール出力</a:t>
            </a:r>
            <a:endParaRPr lang="en-US" altLang="ja-JP" dirty="0" smtClean="0">
              <a:latin typeface="ＭＳ Ｐゴシック" pitchFamily="50" charset="-128"/>
              <a:ea typeface="ＭＳ Ｐゴシック" pitchFamily="50" charset="-128"/>
            </a:endParaRPr>
          </a:p>
          <a:p>
            <a:pPr lvl="2"/>
            <a:r>
              <a:rPr kumimoji="1" lang="ja-JP" altLang="en-US" dirty="0" smtClean="0">
                <a:latin typeface="ＭＳ Ｐゴシック" pitchFamily="50" charset="-128"/>
                <a:ea typeface="ＭＳ Ｐゴシック" pitchFamily="50" charset="-128"/>
              </a:rPr>
              <a:t>ユーザが復号</a:t>
            </a:r>
            <a:endParaRPr kumimoji="1" lang="en-US" altLang="ja-JP" dirty="0" smtClean="0">
              <a:latin typeface="ＭＳ Ｐゴシック" pitchFamily="50" charset="-128"/>
              <a:ea typeface="ＭＳ Ｐゴシック" pitchFamily="50" charset="-128"/>
            </a:endParaRPr>
          </a:p>
          <a:p>
            <a:pPr lvl="1"/>
            <a:endParaRPr kumimoji="1" lang="en-US" altLang="ja-JP" dirty="0" smtClean="0">
              <a:latin typeface="ＭＳ Ｐゴシック" pitchFamily="50" charset="-128"/>
              <a:ea typeface="ＭＳ Ｐゴシック" pitchFamily="50" charset="-128"/>
            </a:endParaRPr>
          </a:p>
        </p:txBody>
      </p:sp>
      <p:pic>
        <p:nvPicPr>
          <p:cNvPr id="22" name="図 21"/>
          <p:cNvPicPr>
            <a:picLocks noChangeAspect="1"/>
          </p:cNvPicPr>
          <p:nvPr/>
        </p:nvPicPr>
        <p:blipFill>
          <a:blip r:embed="rId3">
            <a:duotone>
              <a:prstClr val="black"/>
              <a:srgbClr val="D9C3A5">
                <a:tint val="50000"/>
                <a:satMod val="180000"/>
              </a:srgbClr>
            </a:duotone>
          </a:blip>
          <a:stretch>
            <a:fillRect/>
          </a:stretch>
        </p:blipFill>
        <p:spPr>
          <a:xfrm rot="5400000">
            <a:off x="4862271" y="4871877"/>
            <a:ext cx="1152773" cy="437171"/>
          </a:xfrm>
          <a:prstGeom prst="rect">
            <a:avLst/>
          </a:prstGeom>
        </p:spPr>
      </p:pic>
      <p:sp>
        <p:nvSpPr>
          <p:cNvPr id="23" name="正方形/長方形 22"/>
          <p:cNvSpPr/>
          <p:nvPr/>
        </p:nvSpPr>
        <p:spPr>
          <a:xfrm>
            <a:off x="7020272" y="4541075"/>
            <a:ext cx="1368152" cy="1098774"/>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dirty="0" smtClean="0"/>
              <a:t>ユーザ</a:t>
            </a:r>
            <a:endParaRPr kumimoji="1" lang="en-US" altLang="ja-JP" dirty="0" smtClean="0"/>
          </a:p>
          <a:p>
            <a:pPr algn="ctr"/>
            <a:r>
              <a:rPr lang="en-US" altLang="ja-JP" dirty="0"/>
              <a:t>VM</a:t>
            </a:r>
            <a:endParaRPr kumimoji="1" lang="ja-JP" altLang="en-US" dirty="0"/>
          </a:p>
        </p:txBody>
      </p:sp>
      <p:cxnSp>
        <p:nvCxnSpPr>
          <p:cNvPr id="7" name="直線矢印コネクタ 6"/>
          <p:cNvCxnSpPr/>
          <p:nvPr/>
        </p:nvCxnSpPr>
        <p:spPr>
          <a:xfrm>
            <a:off x="3033805" y="5028338"/>
            <a:ext cx="2160240" cy="0"/>
          </a:xfrm>
          <a:prstGeom prst="straightConnector1">
            <a:avLst/>
          </a:prstGeom>
          <a:ln w="76200">
            <a:headEnd type="none" w="med" len="med"/>
            <a:tailEnd type="triangle" w="med" len="med"/>
          </a:ln>
        </p:spPr>
        <p:style>
          <a:lnRef idx="2">
            <a:schemeClr val="dk1"/>
          </a:lnRef>
          <a:fillRef idx="0">
            <a:schemeClr val="dk1"/>
          </a:fillRef>
          <a:effectRef idx="1">
            <a:schemeClr val="dk1"/>
          </a:effectRef>
          <a:fontRef idx="minor">
            <a:schemeClr val="tx1"/>
          </a:fontRef>
        </p:style>
      </p:cxnSp>
      <p:cxnSp>
        <p:nvCxnSpPr>
          <p:cNvPr id="20" name="直線矢印コネクタ 19"/>
          <p:cNvCxnSpPr/>
          <p:nvPr/>
        </p:nvCxnSpPr>
        <p:spPr>
          <a:xfrm flipH="1">
            <a:off x="3000691" y="5363832"/>
            <a:ext cx="2219381" cy="0"/>
          </a:xfrm>
          <a:prstGeom prst="straightConnector1">
            <a:avLst/>
          </a:prstGeom>
          <a:ln w="76200">
            <a:headEnd type="none" w="med" len="med"/>
            <a:tailEnd type="triangle" w="med" len="med"/>
          </a:ln>
        </p:spPr>
        <p:style>
          <a:lnRef idx="2">
            <a:schemeClr val="dk1"/>
          </a:lnRef>
          <a:fillRef idx="0">
            <a:schemeClr val="dk1"/>
          </a:fillRef>
          <a:effectRef idx="1">
            <a:schemeClr val="dk1"/>
          </a:effectRef>
          <a:fontRef idx="minor">
            <a:schemeClr val="tx1"/>
          </a:fontRef>
        </p:style>
      </p:cxnSp>
      <p:sp>
        <p:nvSpPr>
          <p:cNvPr id="21" name="テキスト ボックス 20"/>
          <p:cNvSpPr txBox="1"/>
          <p:nvPr/>
        </p:nvSpPr>
        <p:spPr>
          <a:xfrm>
            <a:off x="1836463" y="4812136"/>
            <a:ext cx="1107996" cy="369332"/>
          </a:xfrm>
          <a:prstGeom prst="rect">
            <a:avLst/>
          </a:prstGeom>
          <a:noFill/>
        </p:spPr>
        <p:txBody>
          <a:bodyPr wrap="none" rtlCol="0">
            <a:spAutoFit/>
          </a:bodyPr>
          <a:lstStyle/>
          <a:p>
            <a:r>
              <a:rPr kumimoji="1" lang="ja-JP" altLang="en-US" dirty="0" smtClean="0"/>
              <a:t>暗号入力</a:t>
            </a:r>
            <a:endParaRPr kumimoji="1" lang="ja-JP" altLang="en-US" dirty="0"/>
          </a:p>
        </p:txBody>
      </p:sp>
      <p:sp>
        <p:nvSpPr>
          <p:cNvPr id="25" name="テキスト ボックス 24"/>
          <p:cNvSpPr txBox="1"/>
          <p:nvPr/>
        </p:nvSpPr>
        <p:spPr>
          <a:xfrm>
            <a:off x="1861905" y="5179166"/>
            <a:ext cx="1107996" cy="369332"/>
          </a:xfrm>
          <a:prstGeom prst="rect">
            <a:avLst/>
          </a:prstGeom>
          <a:noFill/>
        </p:spPr>
        <p:txBody>
          <a:bodyPr wrap="none" rtlCol="0">
            <a:spAutoFit/>
          </a:bodyPr>
          <a:lstStyle/>
          <a:p>
            <a:r>
              <a:rPr kumimoji="1" lang="ja-JP" altLang="en-US" dirty="0" smtClean="0"/>
              <a:t>暗号出力</a:t>
            </a:r>
            <a:endParaRPr kumimoji="1" lang="ja-JP" altLang="en-US" dirty="0"/>
          </a:p>
        </p:txBody>
      </p:sp>
      <p:sp>
        <p:nvSpPr>
          <p:cNvPr id="26" name="テキスト ボックス 25"/>
          <p:cNvSpPr txBox="1"/>
          <p:nvPr/>
        </p:nvSpPr>
        <p:spPr>
          <a:xfrm>
            <a:off x="4196971" y="5932252"/>
            <a:ext cx="2483373" cy="646331"/>
          </a:xfrm>
          <a:prstGeom prst="rect">
            <a:avLst/>
          </a:prstGeom>
          <a:noFill/>
        </p:spPr>
        <p:txBody>
          <a:bodyPr wrap="none" rtlCol="0">
            <a:spAutoFit/>
          </a:bodyPr>
          <a:lstStyle/>
          <a:p>
            <a:pPr algn="ctr"/>
            <a:r>
              <a:rPr kumimoji="1" lang="ja-JP" altLang="en-US" dirty="0" smtClean="0"/>
              <a:t>暗号化された</a:t>
            </a:r>
            <a:endParaRPr kumimoji="1" lang="en-US" altLang="ja-JP" dirty="0" smtClean="0"/>
          </a:p>
          <a:p>
            <a:pPr algn="ctr"/>
            <a:r>
              <a:rPr lang="ja-JP" altLang="en-US" dirty="0"/>
              <a:t>仮想シリアルコンソール</a:t>
            </a:r>
            <a:endParaRPr kumimoji="1" lang="ja-JP" altLang="en-US" dirty="0"/>
          </a:p>
        </p:txBody>
      </p:sp>
      <p:cxnSp>
        <p:nvCxnSpPr>
          <p:cNvPr id="8" name="直線矢印コネクタ 7"/>
          <p:cNvCxnSpPr/>
          <p:nvPr/>
        </p:nvCxnSpPr>
        <p:spPr>
          <a:xfrm>
            <a:off x="5657243" y="4958429"/>
            <a:ext cx="1363029" cy="0"/>
          </a:xfrm>
          <a:prstGeom prst="straightConnector1">
            <a:avLst/>
          </a:prstGeom>
          <a:ln w="38100">
            <a:headEnd type="none" w="med" len="med"/>
            <a:tailEnd type="triangle" w="med" len="med"/>
          </a:ln>
        </p:spPr>
        <p:style>
          <a:lnRef idx="1">
            <a:schemeClr val="accent2"/>
          </a:lnRef>
          <a:fillRef idx="0">
            <a:schemeClr val="accent2"/>
          </a:fillRef>
          <a:effectRef idx="0">
            <a:schemeClr val="accent2"/>
          </a:effectRef>
          <a:fontRef idx="minor">
            <a:schemeClr val="tx1"/>
          </a:fontRef>
        </p:style>
      </p:cxnSp>
      <p:cxnSp>
        <p:nvCxnSpPr>
          <p:cNvPr id="10" name="直線矢印コネクタ 9"/>
          <p:cNvCxnSpPr/>
          <p:nvPr/>
        </p:nvCxnSpPr>
        <p:spPr>
          <a:xfrm flipH="1">
            <a:off x="5657243" y="5344138"/>
            <a:ext cx="1363030" cy="0"/>
          </a:xfrm>
          <a:prstGeom prst="straightConnector1">
            <a:avLst/>
          </a:prstGeom>
          <a:ln w="38100">
            <a:headEnd type="none" w="med" len="med"/>
            <a:tailEnd type="triangle" w="med" len="med"/>
          </a:ln>
        </p:spPr>
        <p:style>
          <a:lnRef idx="1">
            <a:schemeClr val="accent2"/>
          </a:lnRef>
          <a:fillRef idx="0">
            <a:schemeClr val="accent2"/>
          </a:fillRef>
          <a:effectRef idx="0">
            <a:schemeClr val="accent2"/>
          </a:effectRef>
          <a:fontRef idx="minor">
            <a:schemeClr val="tx1"/>
          </a:fontRef>
        </p:style>
      </p:cxnSp>
      <p:pic>
        <p:nvPicPr>
          <p:cNvPr id="19" name="Picture 2" descr="C:\Program Files (x86)\Microsoft Office\MEDIA\CAGCAT10\j0285750.wmf"/>
          <p:cNvPicPr>
            <a:picLocks noChangeAspect="1" noChangeArrowheads="1"/>
          </p:cNvPicPr>
          <p:nvPr/>
        </p:nvPicPr>
        <p:blipFill>
          <a:blip r:embed="rId4" cstate="print"/>
          <a:srcRect/>
          <a:stretch>
            <a:fillRect/>
          </a:stretch>
        </p:blipFill>
        <p:spPr bwMode="auto">
          <a:xfrm>
            <a:off x="486600" y="4802751"/>
            <a:ext cx="1406095" cy="864096"/>
          </a:xfrm>
          <a:prstGeom prst="rect">
            <a:avLst/>
          </a:prstGeom>
          <a:noFill/>
        </p:spPr>
      </p:pic>
      <p:sp>
        <p:nvSpPr>
          <p:cNvPr id="24" name="テキスト ボックス 23"/>
          <p:cNvSpPr txBox="1"/>
          <p:nvPr/>
        </p:nvSpPr>
        <p:spPr>
          <a:xfrm>
            <a:off x="268040" y="5543887"/>
            <a:ext cx="857927" cy="369332"/>
          </a:xfrm>
          <a:prstGeom prst="rect">
            <a:avLst/>
          </a:prstGeom>
          <a:noFill/>
        </p:spPr>
        <p:txBody>
          <a:bodyPr wrap="none" rtlCol="0">
            <a:spAutoFit/>
          </a:bodyPr>
          <a:lstStyle/>
          <a:p>
            <a:r>
              <a:rPr kumimoji="1" lang="ja-JP" altLang="en-US" dirty="0" smtClean="0"/>
              <a:t>ユーザ</a:t>
            </a:r>
            <a:endParaRPr kumimoji="1" lang="ja-JP" altLang="en-US" dirty="0"/>
          </a:p>
        </p:txBody>
      </p:sp>
      <p:sp>
        <p:nvSpPr>
          <p:cNvPr id="5" name="テキスト ボックス 4"/>
          <p:cNvSpPr txBox="1"/>
          <p:nvPr/>
        </p:nvSpPr>
        <p:spPr>
          <a:xfrm>
            <a:off x="2195736" y="4267337"/>
            <a:ext cx="415498" cy="369332"/>
          </a:xfrm>
          <a:prstGeom prst="rect">
            <a:avLst/>
          </a:prstGeom>
          <a:noFill/>
        </p:spPr>
        <p:txBody>
          <a:bodyPr wrap="none" rtlCol="0">
            <a:spAutoFit/>
          </a:bodyPr>
          <a:lstStyle/>
          <a:p>
            <a:r>
              <a:rPr kumimoji="1" lang="en-US" altLang="ja-JP" dirty="0" smtClean="0"/>
              <a:t>**</a:t>
            </a:r>
            <a:endParaRPr kumimoji="1" lang="ja-JP" altLang="en-US" dirty="0"/>
          </a:p>
        </p:txBody>
      </p:sp>
      <p:sp>
        <p:nvSpPr>
          <p:cNvPr id="6" name="テキスト ボックス 5"/>
          <p:cNvSpPr txBox="1"/>
          <p:nvPr/>
        </p:nvSpPr>
        <p:spPr>
          <a:xfrm>
            <a:off x="5726758" y="4260447"/>
            <a:ext cx="327334" cy="369332"/>
          </a:xfrm>
          <a:prstGeom prst="rect">
            <a:avLst/>
          </a:prstGeom>
          <a:noFill/>
        </p:spPr>
        <p:txBody>
          <a:bodyPr wrap="none" rtlCol="0">
            <a:spAutoFit/>
          </a:bodyPr>
          <a:lstStyle/>
          <a:p>
            <a:r>
              <a:rPr kumimoji="1" lang="en-US" altLang="ja-JP" dirty="0" err="1" smtClean="0"/>
              <a:t>ls</a:t>
            </a:r>
            <a:endParaRPr kumimoji="1" lang="ja-JP" altLang="en-US" dirty="0"/>
          </a:p>
        </p:txBody>
      </p:sp>
      <p:sp>
        <p:nvSpPr>
          <p:cNvPr id="9" name="テキスト ボックス 8"/>
          <p:cNvSpPr txBox="1"/>
          <p:nvPr/>
        </p:nvSpPr>
        <p:spPr>
          <a:xfrm>
            <a:off x="6764988" y="5932252"/>
            <a:ext cx="1878719" cy="646331"/>
          </a:xfrm>
          <a:prstGeom prst="rect">
            <a:avLst/>
          </a:prstGeom>
          <a:solidFill>
            <a:schemeClr val="bg1"/>
          </a:solidFill>
          <a:ln>
            <a:solidFill>
              <a:schemeClr val="tx1"/>
            </a:solidFill>
          </a:ln>
        </p:spPr>
        <p:txBody>
          <a:bodyPr wrap="none" rtlCol="0">
            <a:spAutoFit/>
          </a:bodyPr>
          <a:lstStyle/>
          <a:p>
            <a:r>
              <a:rPr kumimoji="1" lang="en-US" altLang="ja-JP" dirty="0" smtClean="0"/>
              <a:t>Document Picture</a:t>
            </a:r>
          </a:p>
          <a:p>
            <a:r>
              <a:rPr lang="en-US" altLang="ja-JP" dirty="0" smtClean="0"/>
              <a:t>Music …</a:t>
            </a:r>
            <a:endParaRPr kumimoji="1" lang="ja-JP" altLang="en-US" dirty="0"/>
          </a:p>
        </p:txBody>
      </p:sp>
      <p:sp>
        <p:nvSpPr>
          <p:cNvPr id="11" name="テキスト ボックス 10"/>
          <p:cNvSpPr txBox="1"/>
          <p:nvPr/>
        </p:nvSpPr>
        <p:spPr>
          <a:xfrm>
            <a:off x="4932470" y="5926582"/>
            <a:ext cx="1915909" cy="646331"/>
          </a:xfrm>
          <a:prstGeom prst="rect">
            <a:avLst/>
          </a:prstGeom>
          <a:ln w="6350"/>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dirty="0" smtClean="0"/>
              <a:t>***************</a:t>
            </a:r>
          </a:p>
          <a:p>
            <a:r>
              <a:rPr lang="en-US" altLang="ja-JP" dirty="0" smtClean="0"/>
              <a:t>*******</a:t>
            </a:r>
            <a:endParaRPr kumimoji="1" lang="ja-JP" altLang="en-US" dirty="0"/>
          </a:p>
        </p:txBody>
      </p:sp>
      <p:sp>
        <p:nvSpPr>
          <p:cNvPr id="12" name="テキスト ボックス 11"/>
          <p:cNvSpPr txBox="1"/>
          <p:nvPr/>
        </p:nvSpPr>
        <p:spPr>
          <a:xfrm>
            <a:off x="1763688" y="5932252"/>
            <a:ext cx="1878719" cy="646331"/>
          </a:xfrm>
          <a:prstGeom prst="rect">
            <a:avLst/>
          </a:prstGeom>
          <a:solidFill>
            <a:schemeClr val="bg1"/>
          </a:solidFill>
          <a:ln>
            <a:solidFill>
              <a:schemeClr val="tx1"/>
            </a:solidFill>
          </a:ln>
        </p:spPr>
        <p:txBody>
          <a:bodyPr wrap="none" rtlCol="0">
            <a:spAutoFit/>
          </a:bodyPr>
          <a:lstStyle/>
          <a:p>
            <a:r>
              <a:rPr kumimoji="1" lang="en-US" altLang="ja-JP" dirty="0" smtClean="0"/>
              <a:t>Document Picture</a:t>
            </a:r>
          </a:p>
          <a:p>
            <a:r>
              <a:rPr lang="en-US" altLang="ja-JP" dirty="0" smtClean="0"/>
              <a:t>Music …</a:t>
            </a:r>
            <a:endParaRPr kumimoji="1" lang="ja-JP" altLang="en-US" dirty="0"/>
          </a:p>
        </p:txBody>
      </p:sp>
      <p:sp>
        <p:nvSpPr>
          <p:cNvPr id="33" name="角丸四角形 32"/>
          <p:cNvSpPr/>
          <p:nvPr/>
        </p:nvSpPr>
        <p:spPr>
          <a:xfrm>
            <a:off x="1125967" y="4485763"/>
            <a:ext cx="1224136" cy="288032"/>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dirty="0" smtClean="0">
                <a:latin typeface="ＭＳ Ｐゴシック" pitchFamily="50" charset="-128"/>
                <a:ea typeface="ＭＳ Ｐゴシック" pitchFamily="50" charset="-128"/>
              </a:rPr>
              <a:t>暗号化</a:t>
            </a:r>
            <a:endParaRPr kumimoji="1" lang="ja-JP" altLang="en-US" dirty="0">
              <a:latin typeface="ＭＳ Ｐゴシック" pitchFamily="50" charset="-128"/>
              <a:ea typeface="ＭＳ Ｐゴシック" pitchFamily="50" charset="-128"/>
            </a:endParaRPr>
          </a:p>
        </p:txBody>
      </p:sp>
      <p:sp>
        <p:nvSpPr>
          <p:cNvPr id="34" name="角丸四角形 33"/>
          <p:cNvSpPr/>
          <p:nvPr/>
        </p:nvSpPr>
        <p:spPr>
          <a:xfrm>
            <a:off x="1249837" y="5638550"/>
            <a:ext cx="1224136" cy="288032"/>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dirty="0" smtClean="0">
                <a:latin typeface="ＭＳ Ｐゴシック" pitchFamily="50" charset="-128"/>
                <a:ea typeface="ＭＳ Ｐゴシック" pitchFamily="50" charset="-128"/>
              </a:rPr>
              <a:t>復号</a:t>
            </a:r>
            <a:endParaRPr kumimoji="1" lang="ja-JP" altLang="en-US" dirty="0">
              <a:latin typeface="ＭＳ Ｐゴシック" pitchFamily="50" charset="-128"/>
              <a:ea typeface="ＭＳ Ｐゴシック" pitchFamily="50" charset="-128"/>
            </a:endParaRPr>
          </a:p>
        </p:txBody>
      </p:sp>
      <p:sp>
        <p:nvSpPr>
          <p:cNvPr id="13" name="正方形/長方形 12"/>
          <p:cNvSpPr/>
          <p:nvPr/>
        </p:nvSpPr>
        <p:spPr>
          <a:xfrm>
            <a:off x="5194045" y="4485763"/>
            <a:ext cx="1754219" cy="1242790"/>
          </a:xfrm>
          <a:prstGeom prst="rect">
            <a:avLst/>
          </a:prstGeom>
          <a:noFill/>
          <a:ln>
            <a:prstDash val="sysDash"/>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4" name="テキスト ボックス 3"/>
          <p:cNvSpPr txBox="1"/>
          <p:nvPr/>
        </p:nvSpPr>
        <p:spPr>
          <a:xfrm>
            <a:off x="755576" y="4267337"/>
            <a:ext cx="327334" cy="369332"/>
          </a:xfrm>
          <a:prstGeom prst="rect">
            <a:avLst/>
          </a:prstGeom>
          <a:noFill/>
        </p:spPr>
        <p:txBody>
          <a:bodyPr wrap="none" rtlCol="0">
            <a:spAutoFit/>
          </a:bodyPr>
          <a:lstStyle/>
          <a:p>
            <a:r>
              <a:rPr kumimoji="1" lang="en-US" altLang="ja-JP" dirty="0" err="1" smtClean="0"/>
              <a:t>ls</a:t>
            </a:r>
            <a:endParaRPr kumimoji="1" lang="ja-JP" altLang="en-US" dirty="0"/>
          </a:p>
        </p:txBody>
      </p:sp>
    </p:spTree>
    <p:extLst>
      <p:ext uri="{BB962C8B-B14F-4D97-AF65-F5344CB8AC3E}">
        <p14:creationId xmlns:p14="http://schemas.microsoft.com/office/powerpoint/2010/main" val="2052152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par>
                          <p:cTn id="7" fill="hold">
                            <p:stCondLst>
                              <p:cond delay="0"/>
                            </p:stCondLst>
                            <p:childTnLst>
                              <p:par>
                                <p:cTn id="8" presetID="0" presetClass="path" presetSubtype="0" accel="50000" decel="50000" fill="hold" grpId="3" nodeType="afterEffect">
                                  <p:stCondLst>
                                    <p:cond delay="750"/>
                                  </p:stCondLst>
                                  <p:childTnLst>
                                    <p:animMotion origin="layout" path="M 0 0 L 0.15591 0.00023 " pathEditMode="relative" ptsTypes="AA">
                                      <p:cBhvr>
                                        <p:cTn id="9" dur="2000" fill="hold"/>
                                        <p:tgtEl>
                                          <p:spTgt spid="4"/>
                                        </p:tgtEl>
                                        <p:attrNameLst>
                                          <p:attrName>ppt_x</p:attrName>
                                          <p:attrName>ppt_y</p:attrName>
                                        </p:attrNameLst>
                                      </p:cBhvr>
                                    </p:animMotion>
                                  </p:childTnLst>
                                </p:cTn>
                              </p:par>
                            </p:childTnLst>
                          </p:cTn>
                        </p:par>
                        <p:par>
                          <p:cTn id="10" fill="hold">
                            <p:stCondLst>
                              <p:cond delay="2750"/>
                            </p:stCondLst>
                            <p:childTnLst>
                              <p:par>
                                <p:cTn id="11" presetID="10" presetClass="exit" presetSubtype="0" fill="hold" grpId="2" nodeType="afterEffect">
                                  <p:stCondLst>
                                    <p:cond delay="250"/>
                                  </p:stCondLst>
                                  <p:childTnLst>
                                    <p:animEffect transition="out" filter="fade">
                                      <p:cBhvr>
                                        <p:cTn id="12" dur="500"/>
                                        <p:tgtEl>
                                          <p:spTgt spid="4"/>
                                        </p:tgtEl>
                                      </p:cBhvr>
                                    </p:animEffect>
                                    <p:set>
                                      <p:cBhvr>
                                        <p:cTn id="13" dur="1" fill="hold">
                                          <p:stCondLst>
                                            <p:cond delay="499"/>
                                          </p:stCondLst>
                                        </p:cTn>
                                        <p:tgtEl>
                                          <p:spTgt spid="4"/>
                                        </p:tgtEl>
                                        <p:attrNameLst>
                                          <p:attrName>style.visibility</p:attrName>
                                        </p:attrNameLst>
                                      </p:cBhvr>
                                      <p:to>
                                        <p:strVal val="hidden"/>
                                      </p:to>
                                    </p:set>
                                  </p:childTnLst>
                                </p:cTn>
                              </p:par>
                            </p:childTnLst>
                          </p:cTn>
                        </p:par>
                        <p:par>
                          <p:cTn id="14" fill="hold">
                            <p:stCondLst>
                              <p:cond delay="3500"/>
                            </p:stCondLst>
                            <p:childTnLst>
                              <p:par>
                                <p:cTn id="15" presetID="10" presetClass="entr" presetSubtype="0" fill="hold" grpId="0" nodeType="afterEffect">
                                  <p:stCondLst>
                                    <p:cond delay="25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par>
                          <p:cTn id="18" fill="hold">
                            <p:stCondLst>
                              <p:cond delay="4250"/>
                            </p:stCondLst>
                            <p:childTnLst>
                              <p:par>
                                <p:cTn id="19" presetID="0" presetClass="path" presetSubtype="0" accel="50000" decel="50000" fill="hold" grpId="3" nodeType="afterEffect">
                                  <p:stCondLst>
                                    <p:cond delay="500"/>
                                  </p:stCondLst>
                                  <p:childTnLst>
                                    <p:animMotion origin="layout" path="M 0 0 L 0.38177 0.00024 " pathEditMode="relative" ptsTypes="AA">
                                      <p:cBhvr>
                                        <p:cTn id="20" dur="2000" fill="hold"/>
                                        <p:tgtEl>
                                          <p:spTgt spid="5"/>
                                        </p:tgtEl>
                                        <p:attrNameLst>
                                          <p:attrName>ppt_x</p:attrName>
                                          <p:attrName>ppt_y</p:attrName>
                                        </p:attrNameLst>
                                      </p:cBhvr>
                                    </p:animMotion>
                                  </p:childTnLst>
                                </p:cTn>
                              </p:par>
                            </p:childTnLst>
                          </p:cTn>
                        </p:par>
                      </p:childTnLst>
                    </p:cTn>
                  </p:par>
                  <p:par>
                    <p:cTn id="21" fill="hold">
                      <p:stCondLst>
                        <p:cond delay="indefinite"/>
                      </p:stCondLst>
                      <p:childTnLst>
                        <p:par>
                          <p:cTn id="22" fill="hold">
                            <p:stCondLst>
                              <p:cond delay="0"/>
                            </p:stCondLst>
                            <p:childTnLst>
                              <p:par>
                                <p:cTn id="23" presetID="10" presetClass="exit" presetSubtype="0" fill="hold" grpId="2" nodeType="clickEffect">
                                  <p:stCondLst>
                                    <p:cond delay="0"/>
                                  </p:stCondLst>
                                  <p:childTnLst>
                                    <p:animEffect transition="out" filter="fade">
                                      <p:cBhvr>
                                        <p:cTn id="24" dur="500"/>
                                        <p:tgtEl>
                                          <p:spTgt spid="5"/>
                                        </p:tgtEl>
                                      </p:cBhvr>
                                    </p:animEffect>
                                    <p:set>
                                      <p:cBhvr>
                                        <p:cTn id="25" dur="1" fill="hold">
                                          <p:stCondLst>
                                            <p:cond delay="499"/>
                                          </p:stCondLst>
                                        </p:cTn>
                                        <p:tgtEl>
                                          <p:spTgt spid="5"/>
                                        </p:tgtEl>
                                        <p:attrNameLst>
                                          <p:attrName>style.visibility</p:attrName>
                                        </p:attrNameLst>
                                      </p:cBhvr>
                                      <p:to>
                                        <p:strVal val="hidden"/>
                                      </p:to>
                                    </p:set>
                                  </p:childTnLst>
                                </p:cTn>
                              </p:par>
                            </p:childTnLst>
                          </p:cTn>
                        </p:par>
                        <p:par>
                          <p:cTn id="26" fill="hold">
                            <p:stCondLst>
                              <p:cond delay="500"/>
                            </p:stCondLst>
                            <p:childTnLst>
                              <p:par>
                                <p:cTn id="27" presetID="10" presetClass="entr" presetSubtype="0" fill="hold" grpId="0" nodeType="afterEffect">
                                  <p:stCondLst>
                                    <p:cond delay="0"/>
                                  </p:stCondLst>
                                  <p:childTnLst>
                                    <p:set>
                                      <p:cBhvr>
                                        <p:cTn id="28" dur="1" fill="hold">
                                          <p:stCondLst>
                                            <p:cond delay="0"/>
                                          </p:stCondLst>
                                        </p:cTn>
                                        <p:tgtEl>
                                          <p:spTgt spid="6"/>
                                        </p:tgtEl>
                                        <p:attrNameLst>
                                          <p:attrName>style.visibility</p:attrName>
                                        </p:attrNameLst>
                                      </p:cBhvr>
                                      <p:to>
                                        <p:strVal val="visible"/>
                                      </p:to>
                                    </p:set>
                                    <p:animEffect transition="in" filter="fade">
                                      <p:cBhvr>
                                        <p:cTn id="29" dur="500"/>
                                        <p:tgtEl>
                                          <p:spTgt spid="6"/>
                                        </p:tgtEl>
                                      </p:cBhvr>
                                    </p:animEffect>
                                  </p:childTnLst>
                                </p:cTn>
                              </p:par>
                            </p:childTnLst>
                          </p:cTn>
                        </p:par>
                        <p:par>
                          <p:cTn id="30" fill="hold">
                            <p:stCondLst>
                              <p:cond delay="1000"/>
                            </p:stCondLst>
                            <p:childTnLst>
                              <p:par>
                                <p:cTn id="31" presetID="0" presetClass="path" presetSubtype="0" accel="50000" decel="50000" fill="hold" grpId="3" nodeType="afterEffect">
                                  <p:stCondLst>
                                    <p:cond delay="500"/>
                                  </p:stCondLst>
                                  <p:childTnLst>
                                    <p:animMotion origin="layout" path="M 0 0 L 0.18976 0.00024 " pathEditMode="relative" ptsTypes="AA">
                                      <p:cBhvr>
                                        <p:cTn id="32" dur="2000" fill="hold"/>
                                        <p:tgtEl>
                                          <p:spTgt spid="6"/>
                                        </p:tgtEl>
                                        <p:attrNameLst>
                                          <p:attrName>ppt_x</p:attrName>
                                          <p:attrName>ppt_y</p:attrName>
                                        </p:attrNameLst>
                                      </p:cBhvr>
                                    </p:animMotion>
                                  </p:childTnLst>
                                </p:cTn>
                              </p:par>
                            </p:childTnLst>
                          </p:cTn>
                        </p:par>
                        <p:par>
                          <p:cTn id="33" fill="hold">
                            <p:stCondLst>
                              <p:cond delay="3500"/>
                            </p:stCondLst>
                            <p:childTnLst>
                              <p:par>
                                <p:cTn id="34" presetID="10" presetClass="exit" presetSubtype="0" fill="hold" grpId="2" nodeType="afterEffect">
                                  <p:stCondLst>
                                    <p:cond delay="250"/>
                                  </p:stCondLst>
                                  <p:childTnLst>
                                    <p:animEffect transition="out" filter="fade">
                                      <p:cBhvr>
                                        <p:cTn id="35" dur="500"/>
                                        <p:tgtEl>
                                          <p:spTgt spid="6"/>
                                        </p:tgtEl>
                                      </p:cBhvr>
                                    </p:animEffect>
                                    <p:set>
                                      <p:cBhvr>
                                        <p:cTn id="36" dur="1" fill="hold">
                                          <p:stCondLst>
                                            <p:cond delay="499"/>
                                          </p:stCondLst>
                                        </p:cTn>
                                        <p:tgtEl>
                                          <p:spTgt spid="6"/>
                                        </p:tgtEl>
                                        <p:attrNameLst>
                                          <p:attrName>style.visibility</p:attrName>
                                        </p:attrNameLst>
                                      </p:cBhvr>
                                      <p:to>
                                        <p:strVal val="hidden"/>
                                      </p:to>
                                    </p:set>
                                  </p:childTnLst>
                                </p:cTn>
                              </p:par>
                            </p:childTnLst>
                          </p:cTn>
                        </p:par>
                        <p:par>
                          <p:cTn id="37" fill="hold">
                            <p:stCondLst>
                              <p:cond delay="4250"/>
                            </p:stCondLst>
                            <p:childTnLst>
                              <p:par>
                                <p:cTn id="38" presetID="10" presetClass="entr" presetSubtype="0" fill="hold" grpId="1" nodeType="afterEffect">
                                  <p:stCondLst>
                                    <p:cond delay="0"/>
                                  </p:stCondLst>
                                  <p:childTnLst>
                                    <p:set>
                                      <p:cBhvr>
                                        <p:cTn id="39" dur="1" fill="hold">
                                          <p:stCondLst>
                                            <p:cond delay="0"/>
                                          </p:stCondLst>
                                        </p:cTn>
                                        <p:tgtEl>
                                          <p:spTgt spid="9"/>
                                        </p:tgtEl>
                                        <p:attrNameLst>
                                          <p:attrName>style.visibility</p:attrName>
                                        </p:attrNameLst>
                                      </p:cBhvr>
                                      <p:to>
                                        <p:strVal val="visible"/>
                                      </p:to>
                                    </p:set>
                                    <p:animEffect transition="in" filter="fade">
                                      <p:cBhvr>
                                        <p:cTn id="40" dur="500"/>
                                        <p:tgtEl>
                                          <p:spTgt spid="9"/>
                                        </p:tgtEl>
                                      </p:cBhvr>
                                    </p:animEffect>
                                  </p:childTnLst>
                                </p:cTn>
                              </p:par>
                            </p:childTnLst>
                          </p:cTn>
                        </p:par>
                      </p:childTnLst>
                    </p:cTn>
                  </p:par>
                  <p:par>
                    <p:cTn id="41" fill="hold">
                      <p:stCondLst>
                        <p:cond delay="indefinite"/>
                      </p:stCondLst>
                      <p:childTnLst>
                        <p:par>
                          <p:cTn id="42" fill="hold">
                            <p:stCondLst>
                              <p:cond delay="0"/>
                            </p:stCondLst>
                            <p:childTnLst>
                              <p:par>
                                <p:cTn id="43" presetID="0" presetClass="path" presetSubtype="0" accel="50000" decel="50000" fill="hold" grpId="3" nodeType="clickEffect">
                                  <p:stCondLst>
                                    <p:cond delay="0"/>
                                  </p:stCondLst>
                                  <p:childTnLst>
                                    <p:animMotion origin="layout" path="M 0 0 L -0.19618 0.00023 " pathEditMode="relative" ptsTypes="AA">
                                      <p:cBhvr>
                                        <p:cTn id="44" dur="2000" fill="hold"/>
                                        <p:tgtEl>
                                          <p:spTgt spid="9"/>
                                        </p:tgtEl>
                                        <p:attrNameLst>
                                          <p:attrName>ppt_x</p:attrName>
                                          <p:attrName>ppt_y</p:attrName>
                                        </p:attrNameLst>
                                      </p:cBhvr>
                                    </p:animMotion>
                                  </p:childTnLst>
                                </p:cTn>
                              </p:par>
                            </p:childTnLst>
                          </p:cTn>
                        </p:par>
                        <p:par>
                          <p:cTn id="45" fill="hold">
                            <p:stCondLst>
                              <p:cond delay="2000"/>
                            </p:stCondLst>
                            <p:childTnLst>
                              <p:par>
                                <p:cTn id="46" presetID="10" presetClass="exit" presetSubtype="0" fill="hold" grpId="2" nodeType="afterEffect">
                                  <p:stCondLst>
                                    <p:cond delay="500"/>
                                  </p:stCondLst>
                                  <p:childTnLst>
                                    <p:animEffect transition="out" filter="fade">
                                      <p:cBhvr>
                                        <p:cTn id="47" dur="500"/>
                                        <p:tgtEl>
                                          <p:spTgt spid="9"/>
                                        </p:tgtEl>
                                      </p:cBhvr>
                                    </p:animEffect>
                                    <p:set>
                                      <p:cBhvr>
                                        <p:cTn id="48" dur="1" fill="hold">
                                          <p:stCondLst>
                                            <p:cond delay="499"/>
                                          </p:stCondLst>
                                        </p:cTn>
                                        <p:tgtEl>
                                          <p:spTgt spid="9"/>
                                        </p:tgtEl>
                                        <p:attrNameLst>
                                          <p:attrName>style.visibility</p:attrName>
                                        </p:attrNameLst>
                                      </p:cBhvr>
                                      <p:to>
                                        <p:strVal val="hidden"/>
                                      </p:to>
                                    </p:set>
                                  </p:childTnLst>
                                </p:cTn>
                              </p:par>
                            </p:childTnLst>
                          </p:cTn>
                        </p:par>
                        <p:par>
                          <p:cTn id="49" fill="hold">
                            <p:stCondLst>
                              <p:cond delay="3000"/>
                            </p:stCondLst>
                            <p:childTnLst>
                              <p:par>
                                <p:cTn id="50" presetID="10" presetClass="entr" presetSubtype="0" fill="hold" grpId="0" nodeType="afterEffect">
                                  <p:stCondLst>
                                    <p:cond delay="0"/>
                                  </p:stCondLst>
                                  <p:childTnLst>
                                    <p:set>
                                      <p:cBhvr>
                                        <p:cTn id="51" dur="1" fill="hold">
                                          <p:stCondLst>
                                            <p:cond delay="0"/>
                                          </p:stCondLst>
                                        </p:cTn>
                                        <p:tgtEl>
                                          <p:spTgt spid="11"/>
                                        </p:tgtEl>
                                        <p:attrNameLst>
                                          <p:attrName>style.visibility</p:attrName>
                                        </p:attrNameLst>
                                      </p:cBhvr>
                                      <p:to>
                                        <p:strVal val="visible"/>
                                      </p:to>
                                    </p:set>
                                    <p:animEffect transition="in" filter="fade">
                                      <p:cBhvr>
                                        <p:cTn id="52" dur="500"/>
                                        <p:tgtEl>
                                          <p:spTgt spid="11"/>
                                        </p:tgtEl>
                                      </p:cBhvr>
                                    </p:animEffect>
                                  </p:childTnLst>
                                </p:cTn>
                              </p:par>
                            </p:childTnLst>
                          </p:cTn>
                        </p:par>
                        <p:par>
                          <p:cTn id="53" fill="hold">
                            <p:stCondLst>
                              <p:cond delay="3500"/>
                            </p:stCondLst>
                            <p:childTnLst>
                              <p:par>
                                <p:cTn id="54" presetID="0" presetClass="path" presetSubtype="0" accel="50000" decel="50000" fill="hold" grpId="3" nodeType="afterEffect">
                                  <p:stCondLst>
                                    <p:cond delay="750"/>
                                  </p:stCondLst>
                                  <p:childTnLst>
                                    <p:animMotion origin="layout" path="M 0 0 L -0.35451 0.00024 " pathEditMode="relative" ptsTypes="AA">
                                      <p:cBhvr>
                                        <p:cTn id="55" dur="2000" fill="hold"/>
                                        <p:tgtEl>
                                          <p:spTgt spid="11"/>
                                        </p:tgtEl>
                                        <p:attrNameLst>
                                          <p:attrName>ppt_x</p:attrName>
                                          <p:attrName>ppt_y</p:attrName>
                                        </p:attrNameLst>
                                      </p:cBhvr>
                                    </p:animMotion>
                                  </p:childTnLst>
                                </p:cTn>
                              </p:par>
                            </p:childTnLst>
                          </p:cTn>
                        </p:par>
                      </p:childTnLst>
                    </p:cTn>
                  </p:par>
                  <p:par>
                    <p:cTn id="56" fill="hold">
                      <p:stCondLst>
                        <p:cond delay="indefinite"/>
                      </p:stCondLst>
                      <p:childTnLst>
                        <p:par>
                          <p:cTn id="57" fill="hold">
                            <p:stCondLst>
                              <p:cond delay="0"/>
                            </p:stCondLst>
                            <p:childTnLst>
                              <p:par>
                                <p:cTn id="58" presetID="10" presetClass="exit" presetSubtype="0" fill="hold" grpId="2" nodeType="clickEffect">
                                  <p:stCondLst>
                                    <p:cond delay="0"/>
                                  </p:stCondLst>
                                  <p:childTnLst>
                                    <p:animEffect transition="out" filter="fade">
                                      <p:cBhvr>
                                        <p:cTn id="59" dur="500"/>
                                        <p:tgtEl>
                                          <p:spTgt spid="11"/>
                                        </p:tgtEl>
                                      </p:cBhvr>
                                    </p:animEffect>
                                    <p:set>
                                      <p:cBhvr>
                                        <p:cTn id="60" dur="1" fill="hold">
                                          <p:stCondLst>
                                            <p:cond delay="499"/>
                                          </p:stCondLst>
                                        </p:cTn>
                                        <p:tgtEl>
                                          <p:spTgt spid="11"/>
                                        </p:tgtEl>
                                        <p:attrNameLst>
                                          <p:attrName>style.visibility</p:attrName>
                                        </p:attrNameLst>
                                      </p:cBhvr>
                                      <p:to>
                                        <p:strVal val="hidden"/>
                                      </p:to>
                                    </p:set>
                                  </p:childTnLst>
                                </p:cTn>
                              </p:par>
                            </p:childTnLst>
                          </p:cTn>
                        </p:par>
                        <p:par>
                          <p:cTn id="61" fill="hold">
                            <p:stCondLst>
                              <p:cond delay="500"/>
                            </p:stCondLst>
                            <p:childTnLst>
                              <p:par>
                                <p:cTn id="62" presetID="10" presetClass="entr" presetSubtype="0" fill="hold" grpId="1" nodeType="afterEffect">
                                  <p:stCondLst>
                                    <p:cond delay="0"/>
                                  </p:stCondLst>
                                  <p:childTnLst>
                                    <p:set>
                                      <p:cBhvr>
                                        <p:cTn id="63" dur="1" fill="hold">
                                          <p:stCondLst>
                                            <p:cond delay="0"/>
                                          </p:stCondLst>
                                        </p:cTn>
                                        <p:tgtEl>
                                          <p:spTgt spid="12"/>
                                        </p:tgtEl>
                                        <p:attrNameLst>
                                          <p:attrName>style.visibility</p:attrName>
                                        </p:attrNameLst>
                                      </p:cBhvr>
                                      <p:to>
                                        <p:strVal val="visible"/>
                                      </p:to>
                                    </p:set>
                                    <p:animEffect transition="in" filter="fade">
                                      <p:cBhvr>
                                        <p:cTn id="64" dur="500"/>
                                        <p:tgtEl>
                                          <p:spTgt spid="12"/>
                                        </p:tgtEl>
                                      </p:cBhvr>
                                    </p:animEffect>
                                  </p:childTnLst>
                                </p:cTn>
                              </p:par>
                            </p:childTnLst>
                          </p:cTn>
                        </p:par>
                        <p:par>
                          <p:cTn id="65" fill="hold">
                            <p:stCondLst>
                              <p:cond delay="1000"/>
                            </p:stCondLst>
                            <p:childTnLst>
                              <p:par>
                                <p:cTn id="66" presetID="0" presetClass="path" presetSubtype="0" accel="50000" decel="50000" fill="hold" grpId="2" nodeType="afterEffect">
                                  <p:stCondLst>
                                    <p:cond delay="500"/>
                                  </p:stCondLst>
                                  <p:childTnLst>
                                    <p:animMotion origin="layout" path="M 0 0 L -0.19219 0.00024 " pathEditMode="relative" ptsTypes="AA">
                                      <p:cBhvr>
                                        <p:cTn id="67" dur="2000" fill="hold"/>
                                        <p:tgtEl>
                                          <p:spTgt spid="12"/>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2"/>
      <p:bldP spid="5" grpId="3"/>
      <p:bldP spid="6" grpId="0"/>
      <p:bldP spid="6" grpId="2"/>
      <p:bldP spid="6" grpId="3"/>
      <p:bldP spid="9" grpId="1" animBg="1"/>
      <p:bldP spid="9" grpId="2" animBg="1"/>
      <p:bldP spid="9" grpId="3" animBg="1"/>
      <p:bldP spid="11" grpId="0" animBg="1"/>
      <p:bldP spid="11" grpId="2" animBg="1"/>
      <p:bldP spid="11" grpId="3" animBg="1"/>
      <p:bldP spid="12" grpId="1" animBg="1"/>
      <p:bldP spid="12" grpId="2" animBg="1"/>
      <p:bldP spid="4" grpId="0"/>
      <p:bldP spid="4" grpId="2"/>
      <p:bldP spid="4" grpId="3"/>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 name="Picture 2" descr="C:\Program Files (x86)\Microsoft Office\MEDIA\CAGCAT10\j0285750.wmf"/>
          <p:cNvPicPr>
            <a:picLocks noChangeAspect="1" noChangeArrowheads="1"/>
          </p:cNvPicPr>
          <p:nvPr/>
        </p:nvPicPr>
        <p:blipFill>
          <a:blip r:embed="rId3" cstate="print"/>
          <a:srcRect/>
          <a:stretch>
            <a:fillRect/>
          </a:stretch>
        </p:blipFill>
        <p:spPr bwMode="auto">
          <a:xfrm>
            <a:off x="415976" y="4477247"/>
            <a:ext cx="1805147" cy="1109328"/>
          </a:xfrm>
          <a:prstGeom prst="rect">
            <a:avLst/>
          </a:prstGeom>
          <a:noFill/>
        </p:spPr>
      </p:pic>
      <p:sp>
        <p:nvSpPr>
          <p:cNvPr id="7" name="雲 6"/>
          <p:cNvSpPr/>
          <p:nvPr/>
        </p:nvSpPr>
        <p:spPr>
          <a:xfrm>
            <a:off x="2664996" y="3748360"/>
            <a:ext cx="5651419" cy="3109640"/>
          </a:xfrm>
          <a:prstGeom prst="cloud">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29" name="正方形/長方形 28"/>
          <p:cNvSpPr/>
          <p:nvPr/>
        </p:nvSpPr>
        <p:spPr>
          <a:xfrm>
            <a:off x="3413263" y="4392187"/>
            <a:ext cx="1878817" cy="1225817"/>
          </a:xfrm>
          <a:prstGeom prst="rect">
            <a:avLst/>
          </a:prstGeom>
          <a:solidFill>
            <a:schemeClr val="accent3">
              <a:lumMod val="20000"/>
              <a:lumOff val="80000"/>
            </a:schemeClr>
          </a:solidFill>
        </p:spPr>
        <p:style>
          <a:lnRef idx="2">
            <a:schemeClr val="accent3"/>
          </a:lnRef>
          <a:fillRef idx="1">
            <a:schemeClr val="lt1"/>
          </a:fillRef>
          <a:effectRef idx="0">
            <a:schemeClr val="accent3"/>
          </a:effectRef>
          <a:fontRef idx="minor">
            <a:schemeClr val="dk1"/>
          </a:fontRef>
        </p:style>
        <p:txBody>
          <a:bodyPr rtlCol="0" anchor="t"/>
          <a:lstStyle/>
          <a:p>
            <a:pPr algn="ctr"/>
            <a:r>
              <a:rPr kumimoji="1" lang="ja-JP" altLang="en-US" dirty="0" smtClean="0"/>
              <a:t>管理</a:t>
            </a:r>
            <a:r>
              <a:rPr kumimoji="1" lang="en-US" altLang="ja-JP" dirty="0" smtClean="0"/>
              <a:t>VM</a:t>
            </a:r>
            <a:endParaRPr kumimoji="1" lang="ja-JP" altLang="en-US" dirty="0"/>
          </a:p>
        </p:txBody>
      </p:sp>
      <p:sp>
        <p:nvSpPr>
          <p:cNvPr id="2" name="タイトル 1"/>
          <p:cNvSpPr>
            <a:spLocks noGrp="1"/>
          </p:cNvSpPr>
          <p:nvPr>
            <p:ph type="title"/>
          </p:nvPr>
        </p:nvSpPr>
        <p:spPr/>
        <p:txBody>
          <a:bodyPr/>
          <a:lstStyle/>
          <a:p>
            <a:r>
              <a:rPr kumimoji="1" lang="ja-JP" altLang="en-US" dirty="0" smtClean="0"/>
              <a:t>安全な暗号化・復号化</a:t>
            </a:r>
            <a:endParaRPr kumimoji="1" lang="ja-JP" altLang="en-US" dirty="0"/>
          </a:p>
        </p:txBody>
      </p:sp>
      <p:sp>
        <p:nvSpPr>
          <p:cNvPr id="3" name="コンテンツ プレースホルダー 2"/>
          <p:cNvSpPr>
            <a:spLocks noGrp="1"/>
          </p:cNvSpPr>
          <p:nvPr>
            <p:ph sz="quarter" idx="1"/>
          </p:nvPr>
        </p:nvSpPr>
        <p:spPr/>
        <p:txBody>
          <a:bodyPr/>
          <a:lstStyle/>
          <a:p>
            <a:r>
              <a:rPr kumimoji="1" lang="ja-JP" altLang="en-US" dirty="0" smtClean="0"/>
              <a:t>信頼できる仮想マシンモニタ（</a:t>
            </a:r>
            <a:r>
              <a:rPr kumimoji="1" lang="en-US" altLang="ja-JP" dirty="0" smtClean="0"/>
              <a:t>VMM</a:t>
            </a:r>
            <a:r>
              <a:rPr kumimoji="1" lang="ja-JP" altLang="en-US" dirty="0" smtClean="0"/>
              <a:t>）を用いてコンソール入出力を暗号化・復号化</a:t>
            </a:r>
            <a:endParaRPr kumimoji="1" lang="en-US" altLang="ja-JP" dirty="0" smtClean="0"/>
          </a:p>
          <a:p>
            <a:pPr lvl="1"/>
            <a:r>
              <a:rPr kumimoji="1" lang="en-US" altLang="ja-JP" dirty="0" smtClean="0"/>
              <a:t>VMM</a:t>
            </a:r>
            <a:r>
              <a:rPr kumimoji="1" lang="ja-JP" altLang="en-US" dirty="0" smtClean="0"/>
              <a:t>は管理</a:t>
            </a:r>
            <a:r>
              <a:rPr kumimoji="1" lang="en-US" altLang="ja-JP" dirty="0" smtClean="0"/>
              <a:t>VM</a:t>
            </a:r>
            <a:r>
              <a:rPr kumimoji="1" lang="ja-JP" altLang="en-US" dirty="0" smtClean="0"/>
              <a:t>の下で動作するソフトウェア</a:t>
            </a:r>
            <a:endParaRPr kumimoji="1" lang="en-US" altLang="ja-JP" dirty="0" smtClean="0"/>
          </a:p>
          <a:p>
            <a:pPr lvl="1"/>
            <a:r>
              <a:rPr lang="ja-JP" altLang="en-US" dirty="0" smtClean="0"/>
              <a:t>管理</a:t>
            </a:r>
            <a:r>
              <a:rPr lang="en-US" altLang="ja-JP" dirty="0" smtClean="0"/>
              <a:t>VM</a:t>
            </a:r>
            <a:r>
              <a:rPr lang="ja-JP" altLang="en-US" dirty="0" smtClean="0"/>
              <a:t>は復号後の入力および暗号化前の出力を見ることができない</a:t>
            </a:r>
            <a:endParaRPr kumimoji="1" lang="ja-JP" altLang="en-US" dirty="0"/>
          </a:p>
        </p:txBody>
      </p:sp>
      <p:sp>
        <p:nvSpPr>
          <p:cNvPr id="6" name="テキスト ボックス 5"/>
          <p:cNvSpPr txBox="1"/>
          <p:nvPr/>
        </p:nvSpPr>
        <p:spPr>
          <a:xfrm>
            <a:off x="891188" y="5658150"/>
            <a:ext cx="854721" cy="369332"/>
          </a:xfrm>
          <a:prstGeom prst="rect">
            <a:avLst/>
          </a:prstGeom>
          <a:noFill/>
        </p:spPr>
        <p:txBody>
          <a:bodyPr wrap="none" rtlCol="0">
            <a:spAutoFit/>
          </a:bodyPr>
          <a:lstStyle/>
          <a:p>
            <a:r>
              <a:rPr kumimoji="1" lang="ja-JP" altLang="en-US" dirty="0" smtClean="0">
                <a:latin typeface="ＭＳ Ｐゴシック" pitchFamily="50" charset="-128"/>
                <a:ea typeface="ＭＳ Ｐゴシック" pitchFamily="50" charset="-128"/>
              </a:rPr>
              <a:t>ユーザ</a:t>
            </a:r>
            <a:endParaRPr kumimoji="1" lang="ja-JP" altLang="en-US" dirty="0">
              <a:latin typeface="ＭＳ Ｐゴシック" pitchFamily="50" charset="-128"/>
              <a:ea typeface="ＭＳ Ｐゴシック" pitchFamily="50" charset="-128"/>
            </a:endParaRPr>
          </a:p>
        </p:txBody>
      </p:sp>
      <p:sp>
        <p:nvSpPr>
          <p:cNvPr id="8" name="正方形/長方形 7"/>
          <p:cNvSpPr/>
          <p:nvPr/>
        </p:nvSpPr>
        <p:spPr>
          <a:xfrm>
            <a:off x="3462906" y="5837827"/>
            <a:ext cx="4167255" cy="610118"/>
          </a:xfrm>
          <a:prstGeom prst="rect">
            <a:avLst/>
          </a:prstGeom>
          <a:solidFill>
            <a:schemeClr val="accent1">
              <a:lumMod val="40000"/>
              <a:lumOff val="60000"/>
            </a:schemeClr>
          </a:solidFill>
        </p:spPr>
        <p:style>
          <a:lnRef idx="2">
            <a:schemeClr val="accent1"/>
          </a:lnRef>
          <a:fillRef idx="1">
            <a:schemeClr val="lt1"/>
          </a:fillRef>
          <a:effectRef idx="0">
            <a:schemeClr val="accent1"/>
          </a:effectRef>
          <a:fontRef idx="minor">
            <a:schemeClr val="dk1"/>
          </a:fontRef>
        </p:style>
        <p:txBody>
          <a:bodyPr rtlCol="0" anchor="b" anchorCtr="0"/>
          <a:lstStyle/>
          <a:p>
            <a:pPr algn="ctr"/>
            <a:endParaRPr kumimoji="1" lang="ja-JP" altLang="en-US" dirty="0"/>
          </a:p>
        </p:txBody>
      </p:sp>
      <p:sp>
        <p:nvSpPr>
          <p:cNvPr id="10" name="角丸四角形 9"/>
          <p:cNvSpPr/>
          <p:nvPr/>
        </p:nvSpPr>
        <p:spPr>
          <a:xfrm>
            <a:off x="6572999" y="4266919"/>
            <a:ext cx="1296144" cy="861588"/>
          </a:xfrm>
          <a:prstGeom prst="round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dirty="0" smtClean="0"/>
              <a:t>ユーザ</a:t>
            </a:r>
            <a:r>
              <a:rPr kumimoji="1" lang="en-US" altLang="ja-JP" dirty="0" smtClean="0"/>
              <a:t>VM</a:t>
            </a:r>
            <a:endParaRPr kumimoji="1" lang="ja-JP" altLang="en-US" dirty="0"/>
          </a:p>
        </p:txBody>
      </p:sp>
      <p:sp>
        <p:nvSpPr>
          <p:cNvPr id="11" name="テキスト ボックス 10"/>
          <p:cNvSpPr txBox="1"/>
          <p:nvPr/>
        </p:nvSpPr>
        <p:spPr>
          <a:xfrm>
            <a:off x="5366498" y="4022856"/>
            <a:ext cx="938077" cy="369332"/>
          </a:xfrm>
          <a:prstGeom prst="rect">
            <a:avLst/>
          </a:prstGeom>
          <a:noFill/>
        </p:spPr>
        <p:txBody>
          <a:bodyPr wrap="none" rtlCol="0">
            <a:spAutoFit/>
          </a:bodyPr>
          <a:lstStyle/>
          <a:p>
            <a:r>
              <a:rPr kumimoji="1" lang="ja-JP" altLang="en-US" dirty="0" smtClean="0">
                <a:latin typeface="ＭＳ Ｐゴシック" pitchFamily="50" charset="-128"/>
                <a:ea typeface="ＭＳ Ｐゴシック" pitchFamily="50" charset="-128"/>
              </a:rPr>
              <a:t>クラウド</a:t>
            </a:r>
            <a:endParaRPr kumimoji="1" lang="ja-JP" altLang="en-US" dirty="0">
              <a:latin typeface="ＭＳ Ｐゴシック" pitchFamily="50" charset="-128"/>
              <a:ea typeface="ＭＳ Ｐゴシック" pitchFamily="50" charset="-128"/>
            </a:endParaRPr>
          </a:p>
        </p:txBody>
      </p:sp>
      <p:sp>
        <p:nvSpPr>
          <p:cNvPr id="14" name="テキスト ボックス 13"/>
          <p:cNvSpPr txBox="1"/>
          <p:nvPr/>
        </p:nvSpPr>
        <p:spPr>
          <a:xfrm>
            <a:off x="3487038" y="6078613"/>
            <a:ext cx="724921" cy="369332"/>
          </a:xfrm>
          <a:prstGeom prst="rect">
            <a:avLst/>
          </a:prstGeom>
          <a:noFill/>
        </p:spPr>
        <p:txBody>
          <a:bodyPr wrap="square" rtlCol="0">
            <a:spAutoFit/>
          </a:bodyPr>
          <a:lstStyle/>
          <a:p>
            <a:r>
              <a:rPr kumimoji="1" lang="en-US" altLang="ja-JP" dirty="0" smtClean="0">
                <a:latin typeface="ＭＳ Ｐゴシック" pitchFamily="50" charset="-128"/>
                <a:ea typeface="ＭＳ Ｐゴシック" pitchFamily="50" charset="-128"/>
              </a:rPr>
              <a:t>VMM</a:t>
            </a:r>
            <a:endParaRPr kumimoji="1" lang="ja-JP" altLang="en-US" dirty="0">
              <a:latin typeface="ＭＳ Ｐゴシック" pitchFamily="50" charset="-128"/>
              <a:ea typeface="ＭＳ Ｐゴシック" pitchFamily="50" charset="-128"/>
            </a:endParaRPr>
          </a:p>
        </p:txBody>
      </p:sp>
      <p:sp>
        <p:nvSpPr>
          <p:cNvPr id="15" name="円/楕円 14"/>
          <p:cNvSpPr/>
          <p:nvPr/>
        </p:nvSpPr>
        <p:spPr>
          <a:xfrm>
            <a:off x="4838303" y="5905683"/>
            <a:ext cx="1973961" cy="505323"/>
          </a:xfrm>
          <a:prstGeom prst="ellipse">
            <a:avLst/>
          </a:prstGeom>
          <a:solidFill>
            <a:srgbClr val="FF99CC"/>
          </a:solidFill>
          <a:ln>
            <a:solidFill>
              <a:srgbClr val="FF6699"/>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600" dirty="0" smtClean="0">
                <a:latin typeface="ＭＳ Ｐゴシック" pitchFamily="50" charset="-128"/>
                <a:ea typeface="ＭＳ Ｐゴシック" pitchFamily="50" charset="-128"/>
              </a:rPr>
              <a:t>復号</a:t>
            </a:r>
            <a:r>
              <a:rPr kumimoji="1" lang="en-US" altLang="ja-JP" sz="1600" dirty="0" smtClean="0">
                <a:latin typeface="ＭＳ Ｐゴシック" pitchFamily="50" charset="-128"/>
                <a:ea typeface="ＭＳ Ｐゴシック" pitchFamily="50" charset="-128"/>
              </a:rPr>
              <a:t>/</a:t>
            </a:r>
            <a:r>
              <a:rPr kumimoji="1" lang="ja-JP" altLang="en-US" sz="1600" dirty="0" smtClean="0">
                <a:latin typeface="ＭＳ Ｐゴシック" pitchFamily="50" charset="-128"/>
                <a:ea typeface="ＭＳ Ｐゴシック" pitchFamily="50" charset="-128"/>
              </a:rPr>
              <a:t>暗号化</a:t>
            </a:r>
            <a:endParaRPr kumimoji="1" lang="ja-JP" altLang="en-US" sz="1600" dirty="0">
              <a:latin typeface="ＭＳ Ｐゴシック" pitchFamily="50" charset="-128"/>
              <a:ea typeface="ＭＳ Ｐゴシック" pitchFamily="50" charset="-128"/>
            </a:endParaRPr>
          </a:p>
        </p:txBody>
      </p:sp>
      <p:sp>
        <p:nvSpPr>
          <p:cNvPr id="16" name="テキスト ボックス 15"/>
          <p:cNvSpPr txBox="1"/>
          <p:nvPr/>
        </p:nvSpPr>
        <p:spPr>
          <a:xfrm>
            <a:off x="5292081" y="5321979"/>
            <a:ext cx="1471832" cy="646331"/>
          </a:xfrm>
          <a:prstGeom prst="rect">
            <a:avLst/>
          </a:prstGeom>
          <a:noFill/>
        </p:spPr>
        <p:txBody>
          <a:bodyPr wrap="square" rtlCol="0">
            <a:spAutoFit/>
          </a:bodyPr>
          <a:lstStyle/>
          <a:p>
            <a:pPr algn="ctr"/>
            <a:r>
              <a:rPr kumimoji="1" lang="ja-JP" altLang="en-US" dirty="0" smtClean="0">
                <a:solidFill>
                  <a:sysClr val="windowText" lastClr="000000"/>
                </a:solidFill>
              </a:rPr>
              <a:t>仮想シリアル</a:t>
            </a:r>
            <a:endParaRPr kumimoji="1" lang="en-US" altLang="ja-JP" dirty="0" smtClean="0">
              <a:solidFill>
                <a:sysClr val="windowText" lastClr="000000"/>
              </a:solidFill>
            </a:endParaRPr>
          </a:p>
          <a:p>
            <a:pPr algn="ctr"/>
            <a:r>
              <a:rPr lang="ja-JP" altLang="en-US" dirty="0" smtClean="0">
                <a:solidFill>
                  <a:sysClr val="windowText" lastClr="000000"/>
                </a:solidFill>
              </a:rPr>
              <a:t>コンソール</a:t>
            </a:r>
            <a:endParaRPr kumimoji="1" lang="ja-JP" altLang="en-US" dirty="0">
              <a:solidFill>
                <a:sysClr val="windowText" lastClr="000000"/>
              </a:solidFill>
            </a:endParaRPr>
          </a:p>
        </p:txBody>
      </p:sp>
      <p:pic>
        <p:nvPicPr>
          <p:cNvPr id="17" name="図 16"/>
          <p:cNvPicPr>
            <a:picLocks noChangeAspect="1"/>
          </p:cNvPicPr>
          <p:nvPr/>
        </p:nvPicPr>
        <p:blipFill>
          <a:blip r:embed="rId4">
            <a:duotone>
              <a:prstClr val="black"/>
              <a:srgbClr val="D9C3A5">
                <a:tint val="50000"/>
                <a:satMod val="180000"/>
              </a:srgbClr>
            </a:duotone>
          </a:blip>
          <a:stretch>
            <a:fillRect/>
          </a:stretch>
        </p:blipFill>
        <p:spPr>
          <a:xfrm>
            <a:off x="3462906" y="4905457"/>
            <a:ext cx="1710918" cy="578092"/>
          </a:xfrm>
          <a:prstGeom prst="rect">
            <a:avLst/>
          </a:prstGeom>
        </p:spPr>
      </p:pic>
      <p:sp>
        <p:nvSpPr>
          <p:cNvPr id="18" name="左右矢印 17"/>
          <p:cNvSpPr/>
          <p:nvPr/>
        </p:nvSpPr>
        <p:spPr>
          <a:xfrm>
            <a:off x="2221122" y="5005094"/>
            <a:ext cx="1241783" cy="368121"/>
          </a:xfrm>
          <a:prstGeom prst="lef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9" name="二方向矢印 18"/>
          <p:cNvSpPr/>
          <p:nvPr/>
        </p:nvSpPr>
        <p:spPr>
          <a:xfrm rot="5400000">
            <a:off x="4144180" y="5569159"/>
            <a:ext cx="761899" cy="626341"/>
          </a:xfrm>
          <a:prstGeom prst="leftUp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0" name="二方向矢印 19"/>
          <p:cNvSpPr/>
          <p:nvPr/>
        </p:nvSpPr>
        <p:spPr>
          <a:xfrm>
            <a:off x="6812264" y="5194503"/>
            <a:ext cx="616694" cy="1068776"/>
          </a:xfrm>
          <a:prstGeom prst="leftUp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25" name="フリーフォーム 24"/>
          <p:cNvSpPr/>
          <p:nvPr/>
        </p:nvSpPr>
        <p:spPr>
          <a:xfrm>
            <a:off x="3349256" y="4837814"/>
            <a:ext cx="4079702" cy="1743739"/>
          </a:xfrm>
          <a:custGeom>
            <a:avLst/>
            <a:gdLst>
              <a:gd name="connsiteX0" fmla="*/ 127591 w 4167963"/>
              <a:gd name="connsiteY0" fmla="*/ 0 h 1743739"/>
              <a:gd name="connsiteX1" fmla="*/ 2062716 w 4167963"/>
              <a:gd name="connsiteY1" fmla="*/ 0 h 1743739"/>
              <a:gd name="connsiteX2" fmla="*/ 2062716 w 4167963"/>
              <a:gd name="connsiteY2" fmla="*/ 510363 h 1743739"/>
              <a:gd name="connsiteX3" fmla="*/ 4167963 w 4167963"/>
              <a:gd name="connsiteY3" fmla="*/ 531628 h 1743739"/>
              <a:gd name="connsiteX4" fmla="*/ 4167963 w 4167963"/>
              <a:gd name="connsiteY4" fmla="*/ 1743739 h 1743739"/>
              <a:gd name="connsiteX5" fmla="*/ 10632 w 4167963"/>
              <a:gd name="connsiteY5" fmla="*/ 1743739 h 1743739"/>
              <a:gd name="connsiteX6" fmla="*/ 0 w 4167963"/>
              <a:gd name="connsiteY6" fmla="*/ 0 h 1743739"/>
              <a:gd name="connsiteX7" fmla="*/ 127591 w 4167963"/>
              <a:gd name="connsiteY7" fmla="*/ 0 h 1743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167963" h="1743739">
                <a:moveTo>
                  <a:pt x="127591" y="0"/>
                </a:moveTo>
                <a:lnTo>
                  <a:pt x="2062716" y="0"/>
                </a:lnTo>
                <a:lnTo>
                  <a:pt x="2062716" y="510363"/>
                </a:lnTo>
                <a:lnTo>
                  <a:pt x="4167963" y="531628"/>
                </a:lnTo>
                <a:lnTo>
                  <a:pt x="4167963" y="1743739"/>
                </a:lnTo>
                <a:lnTo>
                  <a:pt x="10632" y="1743739"/>
                </a:lnTo>
                <a:lnTo>
                  <a:pt x="0" y="0"/>
                </a:lnTo>
                <a:lnTo>
                  <a:pt x="127591" y="0"/>
                </a:lnTo>
                <a:close/>
              </a:path>
            </a:pathLst>
          </a:custGeom>
          <a:noFill/>
          <a:ln>
            <a:prstDash val="sysDash"/>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41957172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角丸四角形 13"/>
          <p:cNvSpPr/>
          <p:nvPr/>
        </p:nvSpPr>
        <p:spPr>
          <a:xfrm>
            <a:off x="3972669" y="4571324"/>
            <a:ext cx="1155340" cy="468052"/>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dirty="0"/>
          </a:p>
        </p:txBody>
      </p:sp>
      <p:sp>
        <p:nvSpPr>
          <p:cNvPr id="2" name="タイトル 1"/>
          <p:cNvSpPr>
            <a:spLocks noGrp="1"/>
          </p:cNvSpPr>
          <p:nvPr>
            <p:ph type="title"/>
          </p:nvPr>
        </p:nvSpPr>
        <p:spPr/>
        <p:txBody>
          <a:bodyPr>
            <a:normAutofit/>
          </a:bodyPr>
          <a:lstStyle/>
          <a:p>
            <a:r>
              <a:rPr kumimoji="1" lang="ja-JP" altLang="en-US" dirty="0" smtClean="0"/>
              <a:t>クラウド内の</a:t>
            </a:r>
            <a:r>
              <a:rPr kumimoji="1" lang="en-US" altLang="ja-JP" dirty="0" smtClean="0"/>
              <a:t>VMM</a:t>
            </a:r>
            <a:r>
              <a:rPr kumimoji="1" lang="ja-JP" altLang="en-US" dirty="0" smtClean="0"/>
              <a:t>の信頼性</a:t>
            </a:r>
            <a:endParaRPr kumimoji="1" lang="ja-JP" altLang="en-US" dirty="0"/>
          </a:p>
        </p:txBody>
      </p:sp>
      <p:sp>
        <p:nvSpPr>
          <p:cNvPr id="3" name="コンテンツ プレースホルダー 2"/>
          <p:cNvSpPr>
            <a:spLocks noGrp="1"/>
          </p:cNvSpPr>
          <p:nvPr>
            <p:ph sz="quarter" idx="1"/>
          </p:nvPr>
        </p:nvSpPr>
        <p:spPr>
          <a:xfrm>
            <a:off x="457200" y="1600200"/>
            <a:ext cx="8075240" cy="4873752"/>
          </a:xfrm>
        </p:spPr>
        <p:txBody>
          <a:bodyPr/>
          <a:lstStyle/>
          <a:p>
            <a:r>
              <a:rPr kumimoji="1" lang="ja-JP" altLang="en-US" dirty="0" smtClean="0"/>
              <a:t>復号化・暗号化を行うクラウド内の</a:t>
            </a:r>
            <a:r>
              <a:rPr kumimoji="1" lang="en-US" altLang="ja-JP" dirty="0" smtClean="0"/>
              <a:t>VMM</a:t>
            </a:r>
            <a:r>
              <a:rPr kumimoji="1" lang="ja-JP" altLang="en-US" dirty="0" smtClean="0"/>
              <a:t>の</a:t>
            </a:r>
            <a:r>
              <a:rPr lang="ja-JP" altLang="en-US" dirty="0"/>
              <a:t>正当</a:t>
            </a:r>
            <a:r>
              <a:rPr kumimoji="1" lang="ja-JP" altLang="en-US" dirty="0" smtClean="0"/>
              <a:t>性を保証</a:t>
            </a:r>
            <a:endParaRPr kumimoji="1" lang="en-US" altLang="ja-JP" dirty="0" smtClean="0"/>
          </a:p>
          <a:p>
            <a:pPr lvl="1"/>
            <a:r>
              <a:rPr kumimoji="1" lang="ja-JP" altLang="en-US" dirty="0" smtClean="0"/>
              <a:t>起動時のリモート</a:t>
            </a:r>
            <a:r>
              <a:rPr lang="ja-JP" altLang="en-US" dirty="0" smtClean="0"/>
              <a:t>・アテ</a:t>
            </a:r>
            <a:r>
              <a:rPr kumimoji="1" lang="ja-JP" altLang="en-US" dirty="0" smtClean="0"/>
              <a:t>ステーション</a:t>
            </a:r>
            <a:endParaRPr kumimoji="1" lang="en-US" altLang="ja-JP" dirty="0" smtClean="0"/>
          </a:p>
          <a:p>
            <a:pPr lvl="2"/>
            <a:r>
              <a:rPr lang="ja-JP" altLang="en-US" dirty="0" smtClean="0"/>
              <a:t>起動時に</a:t>
            </a:r>
            <a:r>
              <a:rPr lang="en-US" altLang="ja-JP" dirty="0" smtClean="0"/>
              <a:t>VMM</a:t>
            </a:r>
            <a:r>
              <a:rPr lang="ja-JP" altLang="en-US" dirty="0" smtClean="0"/>
              <a:t>のハッシュ値を計算し，外部の検証サーバに送信</a:t>
            </a:r>
            <a:endParaRPr lang="en-US" altLang="ja-JP" dirty="0" smtClean="0"/>
          </a:p>
          <a:p>
            <a:pPr lvl="2"/>
            <a:r>
              <a:rPr lang="ja-JP" altLang="en-US" dirty="0" smtClean="0"/>
              <a:t>あらかじめ登録しておいたハッシュ値と照合して確認</a:t>
            </a:r>
            <a:endParaRPr lang="en-US" altLang="ja-JP" dirty="0" smtClean="0"/>
          </a:p>
          <a:p>
            <a:pPr lvl="2"/>
            <a:r>
              <a:rPr lang="ja-JP" altLang="en-US" dirty="0" smtClean="0"/>
              <a:t>ハードウェア（</a:t>
            </a:r>
            <a:r>
              <a:rPr lang="en-US" altLang="ja-JP" dirty="0" smtClean="0"/>
              <a:t>TPM</a:t>
            </a:r>
            <a:r>
              <a:rPr lang="ja-JP" altLang="en-US" dirty="0" smtClean="0"/>
              <a:t>）によりハッシュ値の改ざんを防止</a:t>
            </a:r>
            <a:endParaRPr lang="en-US" altLang="ja-JP" dirty="0" smtClean="0"/>
          </a:p>
          <a:p>
            <a:pPr lvl="1"/>
            <a:r>
              <a:rPr lang="ja-JP" altLang="en-US" dirty="0" smtClean="0"/>
              <a:t>実行時の</a:t>
            </a:r>
            <a:r>
              <a:rPr lang="en-US" altLang="ja-JP" dirty="0" smtClean="0"/>
              <a:t>VMM</a:t>
            </a:r>
            <a:r>
              <a:rPr lang="ja-JP" altLang="en-US" dirty="0" smtClean="0"/>
              <a:t>自身による保護</a:t>
            </a:r>
            <a:endParaRPr lang="en-US" altLang="ja-JP" dirty="0"/>
          </a:p>
          <a:p>
            <a:pPr lvl="1"/>
            <a:endParaRPr kumimoji="1" lang="ja-JP" altLang="en-US" dirty="0"/>
          </a:p>
        </p:txBody>
      </p:sp>
      <p:sp>
        <p:nvSpPr>
          <p:cNvPr id="4" name="正方形/長方形 3"/>
          <p:cNvSpPr/>
          <p:nvPr/>
        </p:nvSpPr>
        <p:spPr>
          <a:xfrm>
            <a:off x="2267744" y="5361680"/>
            <a:ext cx="2952328" cy="504056"/>
          </a:xfrm>
          <a:prstGeom prst="rect">
            <a:avLst/>
          </a:prstGeom>
          <a:solidFill>
            <a:schemeClr val="accent1">
              <a:lumMod val="40000"/>
              <a:lumOff val="60000"/>
            </a:schemeClr>
          </a:solidFill>
        </p:spPr>
        <p:style>
          <a:lnRef idx="2">
            <a:schemeClr val="accent1"/>
          </a:lnRef>
          <a:fillRef idx="1">
            <a:schemeClr val="lt1"/>
          </a:fillRef>
          <a:effectRef idx="0">
            <a:schemeClr val="accent1"/>
          </a:effectRef>
          <a:fontRef idx="minor">
            <a:schemeClr val="dk1"/>
          </a:fontRef>
        </p:style>
        <p:txBody>
          <a:bodyPr rtlCol="0" anchor="ctr"/>
          <a:lstStyle/>
          <a:p>
            <a:pPr algn="ctr"/>
            <a:r>
              <a:rPr kumimoji="1" lang="en-US" altLang="ja-JP" dirty="0" smtClean="0"/>
              <a:t>VMM</a:t>
            </a:r>
            <a:endParaRPr kumimoji="1" lang="ja-JP" altLang="en-US" dirty="0"/>
          </a:p>
        </p:txBody>
      </p:sp>
      <p:sp>
        <p:nvSpPr>
          <p:cNvPr id="5" name="正方形/長方形 4"/>
          <p:cNvSpPr/>
          <p:nvPr/>
        </p:nvSpPr>
        <p:spPr>
          <a:xfrm>
            <a:off x="2267744" y="5937744"/>
            <a:ext cx="2952328" cy="576064"/>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kumimoji="1" lang="ja-JP" altLang="en-US" dirty="0" smtClean="0">
                <a:solidFill>
                  <a:sysClr val="windowText" lastClr="000000"/>
                </a:solidFill>
              </a:rPr>
              <a:t>ハードウェア</a:t>
            </a:r>
            <a:endParaRPr kumimoji="1" lang="ja-JP" altLang="en-US" dirty="0">
              <a:solidFill>
                <a:sysClr val="windowText" lastClr="000000"/>
              </a:solidFill>
            </a:endParaRPr>
          </a:p>
        </p:txBody>
      </p:sp>
      <p:sp>
        <p:nvSpPr>
          <p:cNvPr id="6" name="角丸四角形 5"/>
          <p:cNvSpPr/>
          <p:nvPr/>
        </p:nvSpPr>
        <p:spPr>
          <a:xfrm>
            <a:off x="2339752" y="6009752"/>
            <a:ext cx="720080" cy="432048"/>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dirty="0" smtClean="0"/>
              <a:t>TPM</a:t>
            </a:r>
            <a:endParaRPr kumimoji="1" lang="ja-JP" altLang="en-US" dirty="0"/>
          </a:p>
        </p:txBody>
      </p:sp>
      <p:sp>
        <p:nvSpPr>
          <p:cNvPr id="7" name="正方形/長方形 6"/>
          <p:cNvSpPr/>
          <p:nvPr/>
        </p:nvSpPr>
        <p:spPr>
          <a:xfrm>
            <a:off x="2051720" y="5217664"/>
            <a:ext cx="3384376" cy="1512168"/>
          </a:xfrm>
          <a:prstGeom prst="rect">
            <a:avLst/>
          </a:prstGeom>
          <a:noFill/>
          <a:ln>
            <a:prstDash val="sysDash"/>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8" name="角丸四角形 7"/>
          <p:cNvSpPr/>
          <p:nvPr/>
        </p:nvSpPr>
        <p:spPr>
          <a:xfrm>
            <a:off x="6372200" y="5176421"/>
            <a:ext cx="1584176" cy="1027633"/>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dirty="0" smtClean="0"/>
              <a:t>検証サーバ</a:t>
            </a:r>
            <a:endParaRPr kumimoji="1" lang="ja-JP" altLang="en-US" dirty="0"/>
          </a:p>
        </p:txBody>
      </p:sp>
      <p:sp>
        <p:nvSpPr>
          <p:cNvPr id="11" name="角丸四角形 10"/>
          <p:cNvSpPr/>
          <p:nvPr/>
        </p:nvSpPr>
        <p:spPr>
          <a:xfrm>
            <a:off x="3851920" y="4671286"/>
            <a:ext cx="1155340" cy="468052"/>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dirty="0" smtClean="0"/>
              <a:t>ユーザ</a:t>
            </a:r>
            <a:r>
              <a:rPr kumimoji="1" lang="en-US" altLang="ja-JP" dirty="0" smtClean="0"/>
              <a:t>VM</a:t>
            </a:r>
            <a:endParaRPr kumimoji="1" lang="ja-JP" altLang="en-US" dirty="0"/>
          </a:p>
        </p:txBody>
      </p:sp>
      <p:sp>
        <p:nvSpPr>
          <p:cNvPr id="12" name="左矢印 11"/>
          <p:cNvSpPr/>
          <p:nvPr/>
        </p:nvSpPr>
        <p:spPr>
          <a:xfrm>
            <a:off x="5436096" y="5517232"/>
            <a:ext cx="936104" cy="492520"/>
          </a:xfrm>
          <a:prstGeom prst="leftArrow">
            <a:avLst/>
          </a:prstGeom>
          <a:solidFill>
            <a:schemeClr val="bg2">
              <a:lumMod val="75000"/>
            </a:scheme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kumimoji="1" lang="ja-JP" altLang="en-US" dirty="0" smtClean="0">
                <a:solidFill>
                  <a:sysClr val="windowText" lastClr="000000"/>
                </a:solidFill>
              </a:rPr>
              <a:t>検証</a:t>
            </a:r>
            <a:endParaRPr kumimoji="1" lang="ja-JP" altLang="en-US" dirty="0">
              <a:solidFill>
                <a:sysClr val="windowText" lastClr="000000"/>
              </a:solidFill>
            </a:endParaRPr>
          </a:p>
        </p:txBody>
      </p:sp>
      <p:sp>
        <p:nvSpPr>
          <p:cNvPr id="13" name="正方形/長方形 12"/>
          <p:cNvSpPr/>
          <p:nvPr/>
        </p:nvSpPr>
        <p:spPr>
          <a:xfrm>
            <a:off x="2267744" y="4695728"/>
            <a:ext cx="1263352" cy="377894"/>
          </a:xfrm>
          <a:prstGeom prst="rect">
            <a:avLst/>
          </a:prstGeom>
          <a:solidFill>
            <a:schemeClr val="accent3">
              <a:lumMod val="20000"/>
              <a:lumOff val="80000"/>
            </a:schemeClr>
          </a:solidFill>
        </p:spPr>
        <p:style>
          <a:lnRef idx="2">
            <a:schemeClr val="accent3"/>
          </a:lnRef>
          <a:fillRef idx="1">
            <a:schemeClr val="lt1"/>
          </a:fillRef>
          <a:effectRef idx="0">
            <a:schemeClr val="accent3"/>
          </a:effectRef>
          <a:fontRef idx="minor">
            <a:schemeClr val="dk1"/>
          </a:fontRef>
        </p:style>
        <p:txBody>
          <a:bodyPr rtlCol="0" anchor="t"/>
          <a:lstStyle/>
          <a:p>
            <a:pPr algn="ctr"/>
            <a:r>
              <a:rPr kumimoji="1" lang="ja-JP" altLang="en-US" dirty="0" smtClean="0"/>
              <a:t>管理</a:t>
            </a:r>
            <a:r>
              <a:rPr kumimoji="1" lang="en-US" altLang="ja-JP" dirty="0" smtClean="0"/>
              <a:t>VM</a:t>
            </a:r>
            <a:endParaRPr kumimoji="1" lang="ja-JP" altLang="en-US" dirty="0"/>
          </a:p>
        </p:txBody>
      </p:sp>
    </p:spTree>
    <p:extLst>
      <p:ext uri="{BB962C8B-B14F-4D97-AF65-F5344CB8AC3E}">
        <p14:creationId xmlns:p14="http://schemas.microsoft.com/office/powerpoint/2010/main" val="359995536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スパイス">
  <a:themeElements>
    <a:clrScheme name="スパイス">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スパイス">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19039</TotalTime>
  <Words>3092</Words>
  <Application>Microsoft Office PowerPoint</Application>
  <PresentationFormat>画面に合わせる (4:3)</PresentationFormat>
  <Paragraphs>512</Paragraphs>
  <Slides>24</Slides>
  <Notes>24</Notes>
  <HiddenSlides>0</HiddenSlides>
  <MMClips>0</MMClips>
  <ScaleCrop>false</ScaleCrop>
  <HeadingPairs>
    <vt:vector size="4" baseType="variant">
      <vt:variant>
        <vt:lpstr>テーマ</vt:lpstr>
      </vt:variant>
      <vt:variant>
        <vt:i4>1</vt:i4>
      </vt:variant>
      <vt:variant>
        <vt:lpstr>スライド タイトル</vt:lpstr>
      </vt:variant>
      <vt:variant>
        <vt:i4>24</vt:i4>
      </vt:variant>
    </vt:vector>
  </HeadingPairs>
  <TitlesOfParts>
    <vt:vector size="25" baseType="lpstr">
      <vt:lpstr>スパイス</vt:lpstr>
      <vt:lpstr>仮想シリアルコンソールを用いた クラウドの安全なリモート管理</vt:lpstr>
      <vt:lpstr>IaaS型クラウド</vt:lpstr>
      <vt:lpstr>VMの管理</vt:lpstr>
      <vt:lpstr>仮想シリアルコンソール</vt:lpstr>
      <vt:lpstr>セキュリティの不安</vt:lpstr>
      <vt:lpstr>管理VMへの情報漏洩</vt:lpstr>
      <vt:lpstr>提案：SCCrypt</vt:lpstr>
      <vt:lpstr>安全な暗号化・復号化</vt:lpstr>
      <vt:lpstr>クラウド内のVMMの信頼性</vt:lpstr>
      <vt:lpstr>コンソール入力の復号</vt:lpstr>
      <vt:lpstr>コンソール入力の暗号化と問題点</vt:lpstr>
      <vt:lpstr>仮想シリアルコンソールへの接続</vt:lpstr>
      <vt:lpstr>コンソール出力の暗号化</vt:lpstr>
      <vt:lpstr>コンソールバッファの特定</vt:lpstr>
      <vt:lpstr>仮想シリアルコンソールの鍵管理</vt:lpstr>
      <vt:lpstr>ユーザとVMの関連付け</vt:lpstr>
      <vt:lpstr>VMへのセッション鍵の登録</vt:lpstr>
      <vt:lpstr>実験</vt:lpstr>
      <vt:lpstr>入出力の盗聴</vt:lpstr>
      <vt:lpstr>SSHクライアントにおける応答時間</vt:lpstr>
      <vt:lpstr>画面表示のスループット</vt:lpstr>
      <vt:lpstr>関連研究</vt:lpstr>
      <vt:lpstr>まとめ</vt:lpstr>
      <vt:lpstr>今後の課題</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kajita</dc:creator>
  <cp:lastModifiedBy>kajita</cp:lastModifiedBy>
  <cp:revision>709</cp:revision>
  <dcterms:created xsi:type="dcterms:W3CDTF">2012-12-18T23:15:15Z</dcterms:created>
  <dcterms:modified xsi:type="dcterms:W3CDTF">2014-08-04T02:20:09Z</dcterms:modified>
</cp:coreProperties>
</file>