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notesSlides/notesSlide18.xml" ContentType="application/vnd.openxmlformats-officedocument.presentationml.notesSlide+xml"/>
  <Override PartName="/ppt/charts/chart3.xml" ContentType="application/vnd.openxmlformats-officedocument.drawingml.chart+xml"/>
  <Override PartName="/ppt/notesSlides/notesSlide19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23"/>
  </p:notesMasterIdLst>
  <p:sldIdLst>
    <p:sldId id="281" r:id="rId2"/>
    <p:sldId id="341" r:id="rId3"/>
    <p:sldId id="338" r:id="rId4"/>
    <p:sldId id="343" r:id="rId5"/>
    <p:sldId id="344" r:id="rId6"/>
    <p:sldId id="323" r:id="rId7"/>
    <p:sldId id="346" r:id="rId8"/>
    <p:sldId id="347" r:id="rId9"/>
    <p:sldId id="369" r:id="rId10"/>
    <p:sldId id="360" r:id="rId11"/>
    <p:sldId id="361" r:id="rId12"/>
    <p:sldId id="362" r:id="rId13"/>
    <p:sldId id="363" r:id="rId14"/>
    <p:sldId id="353" r:id="rId15"/>
    <p:sldId id="354" r:id="rId16"/>
    <p:sldId id="355" r:id="rId17"/>
    <p:sldId id="365" r:id="rId18"/>
    <p:sldId id="356" r:id="rId19"/>
    <p:sldId id="368" r:id="rId20"/>
    <p:sldId id="358" r:id="rId21"/>
    <p:sldId id="359" r:id="rId22"/>
  </p:sldIdLst>
  <p:sldSz cx="9144000" cy="6858000" type="screen4x3"/>
  <p:notesSz cx="6858000" cy="9144000"/>
  <p:embeddedFontLst>
    <p:embeddedFont>
      <p:font typeface="Verdana" panose="020B0604030504040204" pitchFamily="34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Wingdings 3" panose="05040102010807070707" pitchFamily="18" charset="2"/>
      <p:regular r:id="rId32"/>
    </p:embeddedFont>
    <p:embeddedFont>
      <p:font typeface="Tahoma" panose="020B0604030504040204" pitchFamily="34" charset="0"/>
      <p:regular r:id="rId33"/>
      <p:bold r:id="rId34"/>
    </p:embeddedFont>
    <p:embeddedFont>
      <p:font typeface="Lucida Sans Unicode" panose="020B0602030504020204" pitchFamily="34" charset="0"/>
      <p:regular r:id="rId35"/>
    </p:embeddedFont>
    <p:embeddedFont>
      <p:font typeface="IPA Pゴシック" panose="020B0500000000000000" pitchFamily="50" charset="-128"/>
      <p:regular r:id="rId36"/>
    </p:embeddedFont>
    <p:embeddedFont>
      <p:font typeface="Wingdings 2" panose="05020102010507070707" pitchFamily="18" charset="2"/>
      <p:regular r:id="rId37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5160"/>
    <a:srgbClr val="7AE0CB"/>
    <a:srgbClr val="1A8800"/>
    <a:srgbClr val="006985"/>
    <a:srgbClr val="4E0000"/>
    <a:srgbClr val="AF0A0A"/>
    <a:srgbClr val="64EB1B"/>
    <a:srgbClr val="5DFF14"/>
    <a:srgbClr val="44EF00"/>
    <a:srgbClr val="34D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29" autoAdjust="0"/>
    <p:restoredTop sz="65207" autoAdjust="0"/>
  </p:normalViewPr>
  <p:slideViewPr>
    <p:cSldViewPr>
      <p:cViewPr>
        <p:scale>
          <a:sx n="91" d="100"/>
          <a:sy n="91" d="100"/>
        </p:scale>
        <p:origin x="-306" y="-7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376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41" d="100"/>
          <a:sy n="141" d="100"/>
        </p:scale>
        <p:origin x="-70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washo\Dropbox\&#30740;&#31350;\&#20351;&#29992;\20140711_Xen-DMORE_&#12473;&#12463;&#12522;&#12540;&#12531;&#12524;&#12473;&#12509;&#12531;&#12473;&#12479;&#12452;&#12512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washo\Dropbox\&#30740;&#31350;\&#20351;&#29992;\Final\2\20140720_Xen-DMORE_MigrationTime_Final-3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washo\Dropbox\&#30740;&#31350;\&#20351;&#29992;\Final\2\20140711_Xen-DMORE_VM+VNC&#12480;&#12454;&#12531;&#12479;&#12452;&#12512;_Final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washo\Dropbox\&#30740;&#31350;\&#20351;&#29992;\20140711_Xen-DMORE_&#12510;&#12452;&#12464;&#12524;&#12540;&#12471;&#12519;&#12531;&#21069;&#24460;&#12398;&#12461;&#12540;&#12508;&#12540;&#12489;&#12524;&#12473;&#12509;&#12531;&#12473;&#12479;&#12452;&#12512;2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washo\Dropbox\&#30740;&#31350;\&#20351;&#29992;\20140711_Xen-DMORE_&#12510;&#12452;&#12464;&#12524;&#12540;&#12471;&#12519;&#12531;&#21069;&#24460;&#12398;&#12473;&#12463;&#12522;&#12540;&#12531;&#12524;&#12473;&#12509;&#12531;&#12473;&#12479;&#12452;&#12512;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062557108847133"/>
          <c:y val="4.8344299790751E-2"/>
          <c:w val="0.78901117002430432"/>
          <c:h val="0.842571935126299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まとめ!$O$2</c:f>
              <c:strCache>
                <c:ptCount val="1"/>
                <c:pt idx="0">
                  <c:v>original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cat>
            <c:strRef>
              <c:f>まとめ!$N$3:$N$4</c:f>
              <c:strCache>
                <c:ptCount val="2"/>
                <c:pt idx="0">
                  <c:v>keyboard</c:v>
                </c:pt>
                <c:pt idx="1">
                  <c:v>screen</c:v>
                </c:pt>
              </c:strCache>
            </c:strRef>
          </c:cat>
          <c:val>
            <c:numRef>
              <c:f>まとめ!$O$3:$O$4</c:f>
              <c:numCache>
                <c:formatCode>0</c:formatCode>
                <c:ptCount val="2"/>
                <c:pt idx="0">
                  <c:v>31.506899999999991</c:v>
                </c:pt>
                <c:pt idx="1">
                  <c:v>106.8241</c:v>
                </c:pt>
              </c:numCache>
            </c:numRef>
          </c:val>
        </c:ser>
        <c:ser>
          <c:idx val="1"/>
          <c:order val="1"/>
          <c:tx>
            <c:strRef>
              <c:f>まとめ!$P$2</c:f>
              <c:strCache>
                <c:ptCount val="1"/>
                <c:pt idx="0">
                  <c:v>D-MORE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まとめ!$N$3:$N$4</c:f>
              <c:strCache>
                <c:ptCount val="2"/>
                <c:pt idx="0">
                  <c:v>keyboard</c:v>
                </c:pt>
                <c:pt idx="1">
                  <c:v>screen</c:v>
                </c:pt>
              </c:strCache>
            </c:strRef>
          </c:cat>
          <c:val>
            <c:numRef>
              <c:f>まとめ!$P$3:$P$4</c:f>
              <c:numCache>
                <c:formatCode>0</c:formatCode>
                <c:ptCount val="2"/>
                <c:pt idx="0">
                  <c:v>31.72819999999999</c:v>
                </c:pt>
                <c:pt idx="1">
                  <c:v>106.833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345920"/>
        <c:axId val="167010688"/>
      </c:barChart>
      <c:barChart>
        <c:barDir val="col"/>
        <c:grouping val="clustered"/>
        <c:varyColors val="0"/>
        <c:ser>
          <c:idx val="2"/>
          <c:order val="2"/>
          <c:tx>
            <c:v>Dummy</c:v>
          </c:tx>
          <c:invertIfNegative val="0"/>
          <c:dPt>
            <c:idx val="0"/>
            <c:invertIfNegative val="0"/>
            <c:bubble3D val="0"/>
            <c:spPr>
              <a:noFill/>
            </c:spPr>
          </c:dPt>
          <c:dPt>
            <c:idx val="1"/>
            <c:invertIfNegative val="0"/>
            <c:bubble3D val="0"/>
            <c:spPr>
              <a:noFill/>
            </c:spPr>
          </c:dPt>
          <c:val>
            <c:numRef>
              <c:f>まとめ!$P$3:$P$4</c:f>
              <c:numCache>
                <c:formatCode>0</c:formatCode>
                <c:ptCount val="2"/>
                <c:pt idx="0">
                  <c:v>31.72819999999999</c:v>
                </c:pt>
                <c:pt idx="1">
                  <c:v>106.833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9611648"/>
        <c:axId val="167454208"/>
      </c:barChart>
      <c:catAx>
        <c:axId val="143345920"/>
        <c:scaling>
          <c:orientation val="minMax"/>
        </c:scaling>
        <c:delete val="0"/>
        <c:axPos val="b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crossAx val="167010688"/>
        <c:crosses val="autoZero"/>
        <c:auto val="1"/>
        <c:lblAlgn val="ctr"/>
        <c:lblOffset val="100"/>
        <c:noMultiLvlLbl val="0"/>
      </c:catAx>
      <c:valAx>
        <c:axId val="16701068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ja-JP"/>
                  <a:t>ｒ</a:t>
                </a:r>
                <a:r>
                  <a:rPr lang="en-US"/>
                  <a:t>esponse </a:t>
                </a:r>
                <a:r>
                  <a:rPr lang="ja-JP"/>
                  <a:t>ｔ</a:t>
                </a:r>
                <a:r>
                  <a:rPr lang="en-US"/>
                  <a:t>ime (msec)</a:t>
                </a:r>
              </a:p>
            </c:rich>
          </c:tx>
          <c:layout/>
          <c:overlay val="0"/>
        </c:title>
        <c:numFmt formatCode="0" sourceLinked="1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crossAx val="143345920"/>
        <c:crosses val="autoZero"/>
        <c:crossBetween val="between"/>
      </c:valAx>
      <c:valAx>
        <c:axId val="167454208"/>
        <c:scaling>
          <c:orientation val="minMax"/>
        </c:scaling>
        <c:delete val="0"/>
        <c:axPos val="r"/>
        <c:numFmt formatCode="0" sourceLinked="1"/>
        <c:majorTickMark val="in"/>
        <c:minorTickMark val="none"/>
        <c:tickLblPos val="none"/>
        <c:spPr>
          <a:ln>
            <a:solidFill>
              <a:schemeClr val="tx1"/>
            </a:solidFill>
          </a:ln>
        </c:spPr>
        <c:crossAx val="169611648"/>
        <c:crosses val="max"/>
        <c:crossBetween val="between"/>
      </c:valAx>
      <c:catAx>
        <c:axId val="169611648"/>
        <c:scaling>
          <c:orientation val="minMax"/>
        </c:scaling>
        <c:delete val="0"/>
        <c:axPos val="t"/>
        <c:majorTickMark val="in"/>
        <c:minorTickMark val="none"/>
        <c:tickLblPos val="none"/>
        <c:spPr>
          <a:ln>
            <a:solidFill>
              <a:schemeClr val="tx1"/>
            </a:solidFill>
          </a:ln>
        </c:spPr>
        <c:crossAx val="167454208"/>
        <c:crosses val="max"/>
        <c:auto val="1"/>
        <c:lblAlgn val="ctr"/>
        <c:lblOffset val="100"/>
        <c:noMultiLvlLbl val="0"/>
      </c:catAx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23673656737756174"/>
          <c:y val="0.12927348519810258"/>
          <c:w val="0.23394600377928479"/>
          <c:h val="0.145019870596831"/>
        </c:manualLayout>
      </c:layout>
      <c:overlay val="0"/>
      <c:spPr>
        <a:ln>
          <a:solidFill>
            <a:sysClr val="windowText" lastClr="000000"/>
          </a:solidFill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IPA Pゴシック" panose="020B0500000000000000" pitchFamily="50" charset="-128"/>
          <a:ea typeface="IPA Pゴシック" panose="020B0500000000000000" pitchFamily="50" charset="-128"/>
        </a:defRPr>
      </a:pPr>
      <a:endParaRPr lang="ja-JP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918794242325973"/>
          <c:y val="4.215197555184888E-2"/>
          <c:w val="0.76997019105575859"/>
          <c:h val="0.778363269709759"/>
        </c:manualLayout>
      </c:layout>
      <c:scatterChart>
        <c:scatterStyle val="lineMarker"/>
        <c:varyColors val="0"/>
        <c:ser>
          <c:idx val="3"/>
          <c:order val="0"/>
          <c:tx>
            <c:strRef>
              <c:f>'DomU 変化'!$K$5</c:f>
              <c:strCache>
                <c:ptCount val="1"/>
                <c:pt idx="0">
                  <c:v>co-migration</c:v>
                </c:pt>
              </c:strCache>
            </c:strRef>
          </c:tx>
          <c:spPr>
            <a:ln w="12700">
              <a:solidFill>
                <a:srgbClr val="0000FF"/>
              </a:solidFill>
            </a:ln>
          </c:spPr>
          <c:xVal>
            <c:numRef>
              <c:f>'DomU 変化'!$L$2:$S$2</c:f>
              <c:numCache>
                <c:formatCode>General</c:formatCode>
                <c:ptCount val="8"/>
                <c:pt idx="0">
                  <c:v>256</c:v>
                </c:pt>
                <c:pt idx="1">
                  <c:v>512</c:v>
                </c:pt>
                <c:pt idx="2">
                  <c:v>768</c:v>
                </c:pt>
                <c:pt idx="3">
                  <c:v>1024</c:v>
                </c:pt>
                <c:pt idx="4">
                  <c:v>1280</c:v>
                </c:pt>
                <c:pt idx="5">
                  <c:v>1536</c:v>
                </c:pt>
                <c:pt idx="6">
                  <c:v>1792</c:v>
                </c:pt>
                <c:pt idx="7">
                  <c:v>2048</c:v>
                </c:pt>
              </c:numCache>
            </c:numRef>
          </c:xVal>
          <c:yVal>
            <c:numRef>
              <c:f>'DomU 変化'!$L$5:$S$5</c:f>
              <c:numCache>
                <c:formatCode>General</c:formatCode>
                <c:ptCount val="8"/>
                <c:pt idx="0">
                  <c:v>4.8099999999999996</c:v>
                </c:pt>
                <c:pt idx="1">
                  <c:v>9.1129999999999995</c:v>
                </c:pt>
                <c:pt idx="2">
                  <c:v>12.881</c:v>
                </c:pt>
                <c:pt idx="3">
                  <c:v>16.789000000000001</c:v>
                </c:pt>
                <c:pt idx="4">
                  <c:v>20.799000000000003</c:v>
                </c:pt>
                <c:pt idx="5">
                  <c:v>24.399000000000001</c:v>
                </c:pt>
                <c:pt idx="6">
                  <c:v>28.248999999999995</c:v>
                </c:pt>
                <c:pt idx="7">
                  <c:v>34.478999999999999</c:v>
                </c:pt>
              </c:numCache>
            </c:numRef>
          </c:yVal>
          <c:smooth val="0"/>
        </c:ser>
        <c:ser>
          <c:idx val="0"/>
          <c:order val="1"/>
          <c:tx>
            <c:strRef>
              <c:f>'DomU 変化'!$K$4</c:f>
              <c:strCache>
                <c:ptCount val="1"/>
                <c:pt idx="0">
                  <c:v>co-migration w/o inputs</c:v>
                </c:pt>
              </c:strCache>
            </c:strRef>
          </c:tx>
          <c:spPr>
            <a:ln w="12700" cap="flat" cmpd="sng" algn="ctr">
              <a:solidFill>
                <a:srgbClr val="FF0000"/>
              </a:solidFill>
              <a:prstDash val="solid"/>
            </a:ln>
            <a:effectLst/>
          </c:spPr>
          <c:marker>
            <c:symbol val="none"/>
          </c:marker>
          <c:xVal>
            <c:numRef>
              <c:f>'DomU 変化'!$L$2:$S$2</c:f>
              <c:numCache>
                <c:formatCode>General</c:formatCode>
                <c:ptCount val="8"/>
                <c:pt idx="0">
                  <c:v>256</c:v>
                </c:pt>
                <c:pt idx="1">
                  <c:v>512</c:v>
                </c:pt>
                <c:pt idx="2">
                  <c:v>768</c:v>
                </c:pt>
                <c:pt idx="3">
                  <c:v>1024</c:v>
                </c:pt>
                <c:pt idx="4">
                  <c:v>1280</c:v>
                </c:pt>
                <c:pt idx="5">
                  <c:v>1536</c:v>
                </c:pt>
                <c:pt idx="6">
                  <c:v>1792</c:v>
                </c:pt>
                <c:pt idx="7">
                  <c:v>2048</c:v>
                </c:pt>
              </c:numCache>
            </c:numRef>
          </c:xVal>
          <c:yVal>
            <c:numRef>
              <c:f>'DomU 変化'!$L$4:$S$4</c:f>
              <c:numCache>
                <c:formatCode>General</c:formatCode>
                <c:ptCount val="8"/>
                <c:pt idx="0">
                  <c:v>5.33</c:v>
                </c:pt>
                <c:pt idx="1">
                  <c:v>7.4450000000000003</c:v>
                </c:pt>
                <c:pt idx="2">
                  <c:v>10.190999999999999</c:v>
                </c:pt>
                <c:pt idx="3">
                  <c:v>13.184000000000001</c:v>
                </c:pt>
                <c:pt idx="4">
                  <c:v>15.710999999999999</c:v>
                </c:pt>
                <c:pt idx="5">
                  <c:v>18.463000000000001</c:v>
                </c:pt>
                <c:pt idx="6">
                  <c:v>21.043000000000003</c:v>
                </c:pt>
                <c:pt idx="7">
                  <c:v>24.169999999999998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'DomU 変化'!$K$3</c:f>
              <c:strCache>
                <c:ptCount val="1"/>
                <c:pt idx="0">
                  <c:v>independent migration</c:v>
                </c:pt>
              </c:strCache>
            </c:strRef>
          </c:tx>
          <c:spPr>
            <a:ln w="12700" cap="flat" cmpd="sng" algn="ctr">
              <a:solidFill>
                <a:schemeClr val="tx1"/>
              </a:solidFill>
              <a:prstDash val="solid"/>
            </a:ln>
            <a:effectLst/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'DomU 変化'!$L$2:$S$2</c:f>
              <c:numCache>
                <c:formatCode>General</c:formatCode>
                <c:ptCount val="8"/>
                <c:pt idx="0">
                  <c:v>256</c:v>
                </c:pt>
                <c:pt idx="1">
                  <c:v>512</c:v>
                </c:pt>
                <c:pt idx="2">
                  <c:v>768</c:v>
                </c:pt>
                <c:pt idx="3">
                  <c:v>1024</c:v>
                </c:pt>
                <c:pt idx="4">
                  <c:v>1280</c:v>
                </c:pt>
                <c:pt idx="5">
                  <c:v>1536</c:v>
                </c:pt>
                <c:pt idx="6">
                  <c:v>1792</c:v>
                </c:pt>
                <c:pt idx="7">
                  <c:v>2048</c:v>
                </c:pt>
              </c:numCache>
            </c:numRef>
          </c:xVal>
          <c:yVal>
            <c:numRef>
              <c:f>'DomU 変化'!$L$3:$S$3</c:f>
              <c:numCache>
                <c:formatCode>General</c:formatCode>
                <c:ptCount val="8"/>
                <c:pt idx="0">
                  <c:v>4.306</c:v>
                </c:pt>
                <c:pt idx="1">
                  <c:v>6.9239999999999995</c:v>
                </c:pt>
                <c:pt idx="2">
                  <c:v>9.59</c:v>
                </c:pt>
                <c:pt idx="3">
                  <c:v>12.108000000000001</c:v>
                </c:pt>
                <c:pt idx="4">
                  <c:v>14.773000000000001</c:v>
                </c:pt>
                <c:pt idx="5">
                  <c:v>17.372999999999998</c:v>
                </c:pt>
                <c:pt idx="6">
                  <c:v>19.720000000000002</c:v>
                </c:pt>
                <c:pt idx="7">
                  <c:v>22.422999999999998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8834048"/>
        <c:axId val="180570368"/>
      </c:scatterChart>
      <c:scatterChart>
        <c:scatterStyle val="lineMarker"/>
        <c:varyColors val="0"/>
        <c:ser>
          <c:idx val="1"/>
          <c:order val="3"/>
          <c:tx>
            <c:v>Dummy</c:v>
          </c:tx>
          <c:spPr>
            <a:ln w="12700">
              <a:noFill/>
            </a:ln>
          </c:spPr>
          <c:marker>
            <c:spPr>
              <a:ln w="12700">
                <a:noFill/>
              </a:ln>
            </c:spPr>
          </c:marker>
          <c:xVal>
            <c:numRef>
              <c:f>'DomU 変化'!$L$2:$S$2</c:f>
              <c:numCache>
                <c:formatCode>General</c:formatCode>
                <c:ptCount val="8"/>
                <c:pt idx="0">
                  <c:v>256</c:v>
                </c:pt>
                <c:pt idx="1">
                  <c:v>512</c:v>
                </c:pt>
                <c:pt idx="2">
                  <c:v>768</c:v>
                </c:pt>
                <c:pt idx="3">
                  <c:v>1024</c:v>
                </c:pt>
                <c:pt idx="4">
                  <c:v>1280</c:v>
                </c:pt>
                <c:pt idx="5">
                  <c:v>1536</c:v>
                </c:pt>
                <c:pt idx="6">
                  <c:v>1792</c:v>
                </c:pt>
                <c:pt idx="7">
                  <c:v>2048</c:v>
                </c:pt>
              </c:numCache>
            </c:numRef>
          </c:xVal>
          <c:yVal>
            <c:numRef>
              <c:f>'DomU 変化'!$L$4:$S$4</c:f>
              <c:numCache>
                <c:formatCode>General</c:formatCode>
                <c:ptCount val="8"/>
                <c:pt idx="0">
                  <c:v>5.33</c:v>
                </c:pt>
                <c:pt idx="1">
                  <c:v>7.4450000000000003</c:v>
                </c:pt>
                <c:pt idx="2">
                  <c:v>10.190999999999999</c:v>
                </c:pt>
                <c:pt idx="3">
                  <c:v>13.184000000000001</c:v>
                </c:pt>
                <c:pt idx="4">
                  <c:v>15.710999999999999</c:v>
                </c:pt>
                <c:pt idx="5">
                  <c:v>18.463000000000001</c:v>
                </c:pt>
                <c:pt idx="6">
                  <c:v>21.043000000000003</c:v>
                </c:pt>
                <c:pt idx="7">
                  <c:v>24.169999999999998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1033984"/>
        <c:axId val="181031296"/>
      </c:scatterChart>
      <c:valAx>
        <c:axId val="178834048"/>
        <c:scaling>
          <c:orientation val="minMax"/>
          <c:max val="2304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memory size of </a:t>
                </a:r>
                <a:r>
                  <a:rPr lang="en-US" dirty="0" smtClean="0"/>
                  <a:t>the </a:t>
                </a:r>
                <a:r>
                  <a:rPr lang="en-US" dirty="0"/>
                  <a:t>target VM (MB)</a:t>
                </a:r>
                <a:endParaRPr lang="ja-JP" dirty="0"/>
              </a:p>
            </c:rich>
          </c:tx>
          <c:layout/>
          <c:overlay val="0"/>
        </c:title>
        <c:numFmt formatCode="General" sourceLinked="1"/>
        <c:majorTickMark val="in"/>
        <c:minorTickMark val="in"/>
        <c:tickLblPos val="nextTo"/>
        <c:spPr>
          <a:ln>
            <a:solidFill>
              <a:sysClr val="windowText" lastClr="000000"/>
            </a:solidFill>
          </a:ln>
        </c:spPr>
        <c:crossAx val="180570368"/>
        <c:crosses val="autoZero"/>
        <c:crossBetween val="midCat"/>
        <c:majorUnit val="512"/>
        <c:minorUnit val="256"/>
      </c:valAx>
      <c:valAx>
        <c:axId val="180570368"/>
        <c:scaling>
          <c:orientation val="minMax"/>
          <c:max val="4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co-migration time (sec)</a:t>
                </a:r>
                <a:endParaRPr lang="ja-JP"/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spPr>
          <a:ln>
            <a:solidFill>
              <a:sysClr val="windowText" lastClr="000000"/>
            </a:solidFill>
          </a:ln>
        </c:spPr>
        <c:crossAx val="178834048"/>
        <c:crosses val="autoZero"/>
        <c:crossBetween val="midCat"/>
      </c:valAx>
      <c:valAx>
        <c:axId val="181031296"/>
        <c:scaling>
          <c:orientation val="minMax"/>
          <c:max val="40"/>
        </c:scaling>
        <c:delete val="0"/>
        <c:axPos val="r"/>
        <c:numFmt formatCode="General" sourceLinked="1"/>
        <c:majorTickMark val="in"/>
        <c:minorTickMark val="none"/>
        <c:tickLblPos val="none"/>
        <c:spPr>
          <a:ln>
            <a:solidFill>
              <a:sysClr val="windowText" lastClr="000000"/>
            </a:solidFill>
          </a:ln>
        </c:spPr>
        <c:crossAx val="181033984"/>
        <c:crosses val="max"/>
        <c:crossBetween val="midCat"/>
        <c:majorUnit val="5"/>
      </c:valAx>
      <c:valAx>
        <c:axId val="181033984"/>
        <c:scaling>
          <c:orientation val="minMax"/>
          <c:max val="2304"/>
          <c:min val="0"/>
        </c:scaling>
        <c:delete val="0"/>
        <c:axPos val="t"/>
        <c:numFmt formatCode="General" sourceLinked="1"/>
        <c:majorTickMark val="in"/>
        <c:minorTickMark val="in"/>
        <c:tickLblPos val="none"/>
        <c:spPr>
          <a:ln>
            <a:solidFill>
              <a:sysClr val="windowText" lastClr="000000"/>
            </a:solidFill>
          </a:ln>
        </c:spPr>
        <c:crossAx val="181031296"/>
        <c:crosses val="max"/>
        <c:crossBetween val="midCat"/>
        <c:majorUnit val="512"/>
        <c:minorUnit val="256"/>
      </c:valAx>
      <c:spPr>
        <a:ln>
          <a:solidFill>
            <a:schemeClr val="tx1"/>
          </a:solidFill>
        </a:ln>
      </c:spPr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19491991706861508"/>
          <c:y val="7.8979162014561982E-2"/>
          <c:w val="0.46784909136767644"/>
          <c:h val="0.20849238553809016"/>
        </c:manualLayout>
      </c:layout>
      <c:overlay val="1"/>
      <c:spPr>
        <a:ln>
          <a:solidFill>
            <a:schemeClr val="tx1"/>
          </a:solidFill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 b="0">
          <a:latin typeface="IPA Pゴシック" panose="020B0500000000000000" pitchFamily="50" charset="-128"/>
          <a:ea typeface="IPA Pゴシック" panose="020B0500000000000000" pitchFamily="50" charset="-128"/>
        </a:defRPr>
      </a:pPr>
      <a:endParaRPr lang="ja-JP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36299207495464"/>
          <c:y val="3.2188336318316191E-2"/>
          <c:w val="0.50814076213754023"/>
          <c:h val="0.79179853940598111"/>
        </c:manualLayout>
      </c:layout>
      <c:scatterChart>
        <c:scatterStyle val="lineMarker"/>
        <c:varyColors val="0"/>
        <c:ser>
          <c:idx val="2"/>
          <c:order val="2"/>
          <c:tx>
            <c:v>DomR</c:v>
          </c:tx>
          <c:spPr>
            <a:ln w="12700" cap="flat" cmpd="sng" algn="ctr">
              <a:solidFill>
                <a:srgbClr val="7030A0"/>
              </a:solidFill>
              <a:prstDash val="solid"/>
            </a:ln>
            <a:effectLst/>
          </c:spPr>
          <c:marker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errBars>
            <c:errDir val="x"/>
            <c:errBarType val="both"/>
            <c:errValType val="fixedVal"/>
            <c:noEndCap val="0"/>
            <c:val val="1"/>
          </c:errBars>
          <c:xVal>
            <c:numRef>
              <c:f>[5]まとめ!$B$17:$I$17</c:f>
              <c:numCache>
                <c:formatCode>General</c:formatCode>
                <c:ptCount val="8"/>
                <c:pt idx="0">
                  <c:v>256</c:v>
                </c:pt>
                <c:pt idx="1">
                  <c:v>512</c:v>
                </c:pt>
                <c:pt idx="2">
                  <c:v>768</c:v>
                </c:pt>
                <c:pt idx="3">
                  <c:v>1024</c:v>
                </c:pt>
                <c:pt idx="4">
                  <c:v>1280</c:v>
                </c:pt>
                <c:pt idx="5">
                  <c:v>1536</c:v>
                </c:pt>
                <c:pt idx="6">
                  <c:v>1792</c:v>
                </c:pt>
                <c:pt idx="7">
                  <c:v>2048</c:v>
                </c:pt>
              </c:numCache>
            </c:numRef>
          </c:xVal>
          <c:yVal>
            <c:numRef>
              <c:f>[5]まとめ!$B$18:$I$18</c:f>
              <c:numCache>
                <c:formatCode>General</c:formatCode>
                <c:ptCount val="8"/>
                <c:pt idx="0">
                  <c:v>169.90005970001221</c:v>
                </c:pt>
                <c:pt idx="1">
                  <c:v>183.10005664825439</c:v>
                </c:pt>
                <c:pt idx="2">
                  <c:v>191.49997234344482</c:v>
                </c:pt>
                <c:pt idx="3">
                  <c:v>177.39999294281006</c:v>
                </c:pt>
                <c:pt idx="4">
                  <c:v>195.39995193481445</c:v>
                </c:pt>
                <c:pt idx="5">
                  <c:v>175.09996891021729</c:v>
                </c:pt>
                <c:pt idx="6">
                  <c:v>171.10002040863037</c:v>
                </c:pt>
                <c:pt idx="7">
                  <c:v>140.40000438690186</c:v>
                </c:pt>
              </c:numCache>
            </c:numRef>
          </c:yVal>
          <c:smooth val="0"/>
        </c:ser>
        <c:ser>
          <c:idx val="3"/>
          <c:order val="3"/>
          <c:tx>
            <c:v>Target VM</c:v>
          </c:tx>
          <c:spPr>
            <a:ln w="12700" cap="flat" cmpd="sng" algn="ctr">
              <a:solidFill>
                <a:srgbClr val="0000FF"/>
              </a:solidFill>
              <a:prstDash val="solid"/>
            </a:ln>
            <a:effectLst/>
          </c:spPr>
          <c:marker>
            <c:spPr>
              <a:ln>
                <a:solidFill>
                  <a:srgbClr val="0000FF"/>
                </a:solidFill>
              </a:ln>
            </c:spPr>
          </c:marker>
          <c:errBars>
            <c:errDir val="x"/>
            <c:errBarType val="both"/>
            <c:errValType val="fixedVal"/>
            <c:noEndCap val="0"/>
            <c:val val="1"/>
          </c:errBars>
          <c:xVal>
            <c:numRef>
              <c:f>[5]まとめ!$B$17:$I$17</c:f>
              <c:numCache>
                <c:formatCode>General</c:formatCode>
                <c:ptCount val="8"/>
                <c:pt idx="0">
                  <c:v>256</c:v>
                </c:pt>
                <c:pt idx="1">
                  <c:v>512</c:v>
                </c:pt>
                <c:pt idx="2">
                  <c:v>768</c:v>
                </c:pt>
                <c:pt idx="3">
                  <c:v>1024</c:v>
                </c:pt>
                <c:pt idx="4">
                  <c:v>1280</c:v>
                </c:pt>
                <c:pt idx="5">
                  <c:v>1536</c:v>
                </c:pt>
                <c:pt idx="6">
                  <c:v>1792</c:v>
                </c:pt>
                <c:pt idx="7">
                  <c:v>2048</c:v>
                </c:pt>
              </c:numCache>
            </c:numRef>
          </c:xVal>
          <c:yVal>
            <c:numRef>
              <c:f>[5]まとめ!$B$19:$I$19</c:f>
              <c:numCache>
                <c:formatCode>General</c:formatCode>
                <c:ptCount val="8"/>
                <c:pt idx="0">
                  <c:v>60.99998950958252</c:v>
                </c:pt>
                <c:pt idx="1">
                  <c:v>57.899951934814453</c:v>
                </c:pt>
                <c:pt idx="2">
                  <c:v>63.599967956542969</c:v>
                </c:pt>
                <c:pt idx="3">
                  <c:v>61.19997501373291</c:v>
                </c:pt>
                <c:pt idx="4">
                  <c:v>38.399982452392578</c:v>
                </c:pt>
                <c:pt idx="5">
                  <c:v>55.900001525878906</c:v>
                </c:pt>
                <c:pt idx="6">
                  <c:v>80.500054359436035</c:v>
                </c:pt>
                <c:pt idx="7">
                  <c:v>38.399982452392578</c:v>
                </c:pt>
              </c:numCache>
            </c:numRef>
          </c:yVal>
          <c:smooth val="0"/>
        </c:ser>
        <c:ser>
          <c:idx val="0"/>
          <c:order val="0"/>
          <c:tx>
            <c:v>VNC downtime</c:v>
          </c:tx>
          <c:spPr>
            <a:ln w="12700">
              <a:solidFill>
                <a:srgbClr val="FF0000"/>
              </a:solidFill>
            </a:ln>
          </c:spPr>
          <c:marker>
            <c:symbol val="squar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'[3]DomU 変化'!$L$2:$S$2</c:f>
              <c:numCache>
                <c:formatCode>General</c:formatCode>
                <c:ptCount val="8"/>
                <c:pt idx="0">
                  <c:v>256</c:v>
                </c:pt>
                <c:pt idx="1">
                  <c:v>512</c:v>
                </c:pt>
                <c:pt idx="2">
                  <c:v>768</c:v>
                </c:pt>
                <c:pt idx="3">
                  <c:v>1024</c:v>
                </c:pt>
                <c:pt idx="4">
                  <c:v>1280</c:v>
                </c:pt>
                <c:pt idx="5">
                  <c:v>1536</c:v>
                </c:pt>
                <c:pt idx="6">
                  <c:v>1792</c:v>
                </c:pt>
                <c:pt idx="7">
                  <c:v>2048</c:v>
                </c:pt>
              </c:numCache>
            </c:numRef>
          </c:xVal>
          <c:yVal>
            <c:numRef>
              <c:f>Final!$B$18:$I$18</c:f>
              <c:numCache>
                <c:formatCode>0</c:formatCode>
                <c:ptCount val="8"/>
                <c:pt idx="0">
                  <c:v>814.90699999999993</c:v>
                </c:pt>
                <c:pt idx="1">
                  <c:v>826.77700000000004</c:v>
                </c:pt>
                <c:pt idx="2">
                  <c:v>787.49300000000017</c:v>
                </c:pt>
                <c:pt idx="3">
                  <c:v>714.15499999999997</c:v>
                </c:pt>
                <c:pt idx="4">
                  <c:v>711.85899999999992</c:v>
                </c:pt>
                <c:pt idx="5">
                  <c:v>652.6339999999999</c:v>
                </c:pt>
                <c:pt idx="6">
                  <c:v>808.92300000000012</c:v>
                </c:pt>
                <c:pt idx="7">
                  <c:v>668.125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1344000"/>
        <c:axId val="191489920"/>
      </c:scatterChart>
      <c:scatterChart>
        <c:scatterStyle val="lineMarker"/>
        <c:varyColors val="0"/>
        <c:ser>
          <c:idx val="1"/>
          <c:order val="1"/>
          <c:tx>
            <c:v>2</c:v>
          </c:tx>
          <c:spPr>
            <a:ln w="12700">
              <a:noFill/>
            </a:ln>
          </c:spPr>
          <c:marker>
            <c:symbol val="square"/>
            <c:size val="5"/>
            <c:spPr>
              <a:noFill/>
              <a:ln w="12700">
                <a:noFill/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Final!$B$25:$I$25</c:f>
                <c:numCache>
                  <c:formatCode>General</c:formatCode>
                  <c:ptCount val="8"/>
                  <c:pt idx="0">
                    <c:v>165.16773535140345</c:v>
                  </c:pt>
                  <c:pt idx="1">
                    <c:v>168.45938792150713</c:v>
                  </c:pt>
                  <c:pt idx="2">
                    <c:v>222.76428020318738</c:v>
                  </c:pt>
                  <c:pt idx="3">
                    <c:v>166.73990485850226</c:v>
                  </c:pt>
                  <c:pt idx="4">
                    <c:v>237.02059659447377</c:v>
                  </c:pt>
                  <c:pt idx="5">
                    <c:v>178.685215218769</c:v>
                  </c:pt>
                  <c:pt idx="6">
                    <c:v>199.55349464074334</c:v>
                  </c:pt>
                  <c:pt idx="7">
                    <c:v>254.6925243526224</c:v>
                  </c:pt>
                </c:numCache>
              </c:numRef>
            </c:plus>
            <c:minus>
              <c:numRef>
                <c:f>Final!$B$25:$I$25</c:f>
                <c:numCache>
                  <c:formatCode>General</c:formatCode>
                  <c:ptCount val="8"/>
                  <c:pt idx="0">
                    <c:v>165.16773535140345</c:v>
                  </c:pt>
                  <c:pt idx="1">
                    <c:v>168.45938792150713</c:v>
                  </c:pt>
                  <c:pt idx="2">
                    <c:v>222.76428020318738</c:v>
                  </c:pt>
                  <c:pt idx="3">
                    <c:v>166.73990485850226</c:v>
                  </c:pt>
                  <c:pt idx="4">
                    <c:v>237.02059659447377</c:v>
                  </c:pt>
                  <c:pt idx="5">
                    <c:v>178.685215218769</c:v>
                  </c:pt>
                  <c:pt idx="6">
                    <c:v>199.55349464074334</c:v>
                  </c:pt>
                  <c:pt idx="7">
                    <c:v>254.6925243526224</c:v>
                  </c:pt>
                </c:numCache>
              </c:numRef>
            </c:minus>
          </c:errBars>
          <c:errBars>
            <c:errDir val="x"/>
            <c:errBarType val="both"/>
            <c:errValType val="fixedVal"/>
            <c:noEndCap val="0"/>
            <c:val val="1"/>
          </c:errBars>
          <c:xVal>
            <c:numRef>
              <c:f>'[3]DomU 変化'!$L$2:$S$2</c:f>
              <c:numCache>
                <c:formatCode>General</c:formatCode>
                <c:ptCount val="8"/>
                <c:pt idx="0">
                  <c:v>256</c:v>
                </c:pt>
                <c:pt idx="1">
                  <c:v>512</c:v>
                </c:pt>
                <c:pt idx="2">
                  <c:v>768</c:v>
                </c:pt>
                <c:pt idx="3">
                  <c:v>1024</c:v>
                </c:pt>
                <c:pt idx="4">
                  <c:v>1280</c:v>
                </c:pt>
                <c:pt idx="5">
                  <c:v>1536</c:v>
                </c:pt>
                <c:pt idx="6">
                  <c:v>1792</c:v>
                </c:pt>
                <c:pt idx="7">
                  <c:v>2048</c:v>
                </c:pt>
              </c:numCache>
            </c:numRef>
          </c:xVal>
          <c:yVal>
            <c:numRef>
              <c:f>Final!$B$18:$I$18</c:f>
              <c:numCache>
                <c:formatCode>0</c:formatCode>
                <c:ptCount val="8"/>
                <c:pt idx="0">
                  <c:v>814.90699999999993</c:v>
                </c:pt>
                <c:pt idx="1">
                  <c:v>826.77700000000004</c:v>
                </c:pt>
                <c:pt idx="2">
                  <c:v>787.49300000000017</c:v>
                </c:pt>
                <c:pt idx="3">
                  <c:v>714.15499999999997</c:v>
                </c:pt>
                <c:pt idx="4">
                  <c:v>711.85899999999992</c:v>
                </c:pt>
                <c:pt idx="5">
                  <c:v>652.6339999999999</c:v>
                </c:pt>
                <c:pt idx="6">
                  <c:v>808.92300000000012</c:v>
                </c:pt>
                <c:pt idx="7">
                  <c:v>668.125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7920640"/>
        <c:axId val="197918720"/>
      </c:scatterChart>
      <c:valAx>
        <c:axId val="191344000"/>
        <c:scaling>
          <c:orientation val="minMax"/>
          <c:max val="2304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memory size of </a:t>
                </a:r>
                <a:r>
                  <a:rPr lang="en-US" dirty="0" smtClean="0"/>
                  <a:t>the target VM (MB</a:t>
                </a:r>
                <a:r>
                  <a:rPr lang="en-US" dirty="0"/>
                  <a:t>)</a:t>
                </a:r>
                <a:endParaRPr lang="ja-JP" dirty="0"/>
              </a:p>
            </c:rich>
          </c:tx>
          <c:layout/>
          <c:overlay val="0"/>
        </c:title>
        <c:numFmt formatCode="General" sourceLinked="1"/>
        <c:majorTickMark val="in"/>
        <c:minorTickMark val="in"/>
        <c:tickLblPos val="nextTo"/>
        <c:spPr>
          <a:ln>
            <a:solidFill>
              <a:sysClr val="windowText" lastClr="000000"/>
            </a:solidFill>
          </a:ln>
        </c:spPr>
        <c:crossAx val="191489920"/>
        <c:crosses val="autoZero"/>
        <c:crossBetween val="midCat"/>
        <c:majorUnit val="512"/>
        <c:minorUnit val="256"/>
      </c:valAx>
      <c:valAx>
        <c:axId val="191489920"/>
        <c:scaling>
          <c:orientation val="minMax"/>
          <c:max val="12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downtime (msec)</a:t>
                </a:r>
                <a:endParaRPr lang="ja-JP"/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spPr>
          <a:ln>
            <a:solidFill>
              <a:sysClr val="windowText" lastClr="000000"/>
            </a:solidFill>
          </a:ln>
        </c:spPr>
        <c:crossAx val="191344000"/>
        <c:crosses val="autoZero"/>
        <c:crossBetween val="midCat"/>
        <c:majorUnit val="200"/>
      </c:valAx>
      <c:valAx>
        <c:axId val="197918720"/>
        <c:scaling>
          <c:orientation val="minMax"/>
          <c:max val="1200"/>
        </c:scaling>
        <c:delete val="0"/>
        <c:axPos val="r"/>
        <c:numFmt formatCode="0" sourceLinked="1"/>
        <c:majorTickMark val="in"/>
        <c:minorTickMark val="none"/>
        <c:tickLblPos val="none"/>
        <c:spPr>
          <a:ln>
            <a:solidFill>
              <a:sysClr val="windowText" lastClr="000000"/>
            </a:solidFill>
          </a:ln>
        </c:spPr>
        <c:crossAx val="197920640"/>
        <c:crosses val="max"/>
        <c:crossBetween val="midCat"/>
        <c:majorUnit val="200"/>
      </c:valAx>
      <c:valAx>
        <c:axId val="197920640"/>
        <c:scaling>
          <c:orientation val="minMax"/>
          <c:max val="2304"/>
          <c:min val="0"/>
        </c:scaling>
        <c:delete val="0"/>
        <c:axPos val="t"/>
        <c:numFmt formatCode="General" sourceLinked="1"/>
        <c:majorTickMark val="in"/>
        <c:minorTickMark val="in"/>
        <c:tickLblPos val="none"/>
        <c:spPr>
          <a:ln>
            <a:solidFill>
              <a:sysClr val="windowText" lastClr="000000"/>
            </a:solidFill>
          </a:ln>
        </c:spPr>
        <c:crossAx val="197918720"/>
        <c:crosses val="max"/>
        <c:crossBetween val="midCat"/>
        <c:majorUnit val="512"/>
        <c:minorUnit val="256"/>
      </c:valAx>
      <c:spPr>
        <a:ln>
          <a:solidFill>
            <a:sysClr val="windowText" lastClr="000000"/>
          </a:solidFill>
        </a:ln>
      </c:spPr>
    </c:plotArea>
    <c:legend>
      <c:legendPos val="t"/>
      <c:legendEntry>
        <c:idx val="3"/>
        <c:delete val="1"/>
      </c:legendEntry>
      <c:layout>
        <c:manualLayout>
          <c:xMode val="edge"/>
          <c:yMode val="edge"/>
          <c:x val="0.68900235832382262"/>
          <c:y val="0.1947335275900266"/>
          <c:w val="0.234225111351264"/>
          <c:h val="0.46137423203027422"/>
        </c:manualLayout>
      </c:layout>
      <c:overlay val="0"/>
      <c:spPr>
        <a:ln>
          <a:solidFill>
            <a:schemeClr val="tx1"/>
          </a:solidFill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 b="0">
          <a:latin typeface="IPA Pゴシック" panose="020B0500000000000000" pitchFamily="50" charset="-128"/>
          <a:ea typeface="IPA Pゴシック" panose="020B0500000000000000" pitchFamily="50" charset="-128"/>
        </a:defRPr>
      </a:pPr>
      <a:endParaRPr lang="ja-JP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086044563578489"/>
          <c:y val="4.7774174861003486E-2"/>
          <c:w val="0.77729558273300947"/>
          <c:h val="0.7910244055244318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Sheet3!$I$66</c:f>
              <c:strCache>
                <c:ptCount val="1"/>
              </c:strCache>
            </c:strRef>
          </c:tx>
          <c:spPr>
            <a:ln w="1270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Sheet3!$C$60:$C$606</c:f>
              <c:numCache>
                <c:formatCode>0_);[Red]\(0\)</c:formatCode>
                <c:ptCount val="547"/>
                <c:pt idx="0">
                  <c:v>0.2</c:v>
                </c:pt>
                <c:pt idx="1">
                  <c:v>0.4</c:v>
                </c:pt>
                <c:pt idx="2">
                  <c:v>0.6</c:v>
                </c:pt>
                <c:pt idx="3">
                  <c:v>0.80100000000000005</c:v>
                </c:pt>
                <c:pt idx="4">
                  <c:v>1</c:v>
                </c:pt>
                <c:pt idx="5">
                  <c:v>1.2010000000000001</c:v>
                </c:pt>
                <c:pt idx="6">
                  <c:v>1.4</c:v>
                </c:pt>
                <c:pt idx="7">
                  <c:v>1.6</c:v>
                </c:pt>
                <c:pt idx="8">
                  <c:v>1.8</c:v>
                </c:pt>
                <c:pt idx="9">
                  <c:v>2</c:v>
                </c:pt>
                <c:pt idx="10">
                  <c:v>2.2000000000000002</c:v>
                </c:pt>
                <c:pt idx="11">
                  <c:v>2.4</c:v>
                </c:pt>
                <c:pt idx="12">
                  <c:v>2.6</c:v>
                </c:pt>
                <c:pt idx="13">
                  <c:v>2.8</c:v>
                </c:pt>
                <c:pt idx="14">
                  <c:v>3.0009999999999999</c:v>
                </c:pt>
                <c:pt idx="15">
                  <c:v>3.2</c:v>
                </c:pt>
                <c:pt idx="16">
                  <c:v>3.4</c:v>
                </c:pt>
                <c:pt idx="17">
                  <c:v>3.601</c:v>
                </c:pt>
                <c:pt idx="18">
                  <c:v>3.8</c:v>
                </c:pt>
                <c:pt idx="19">
                  <c:v>4.0010000000000003</c:v>
                </c:pt>
                <c:pt idx="20">
                  <c:v>4.2</c:v>
                </c:pt>
                <c:pt idx="21">
                  <c:v>4.4009999999999998</c:v>
                </c:pt>
                <c:pt idx="22">
                  <c:v>4.5999999999999996</c:v>
                </c:pt>
                <c:pt idx="23">
                  <c:v>4.8</c:v>
                </c:pt>
                <c:pt idx="24">
                  <c:v>5</c:v>
                </c:pt>
                <c:pt idx="25">
                  <c:v>5.2039999999999997</c:v>
                </c:pt>
                <c:pt idx="26">
                  <c:v>5.4009999999999998</c:v>
                </c:pt>
                <c:pt idx="27">
                  <c:v>5.6</c:v>
                </c:pt>
                <c:pt idx="28">
                  <c:v>5.8</c:v>
                </c:pt>
                <c:pt idx="29">
                  <c:v>6</c:v>
                </c:pt>
                <c:pt idx="30">
                  <c:v>6.2</c:v>
                </c:pt>
                <c:pt idx="31">
                  <c:v>6.4</c:v>
                </c:pt>
                <c:pt idx="32">
                  <c:v>0.2</c:v>
                </c:pt>
                <c:pt idx="33">
                  <c:v>0.40200000000000002</c:v>
                </c:pt>
                <c:pt idx="34">
                  <c:v>0.6</c:v>
                </c:pt>
                <c:pt idx="35">
                  <c:v>0.80200000000000005</c:v>
                </c:pt>
                <c:pt idx="36">
                  <c:v>1.0009999999999999</c:v>
                </c:pt>
                <c:pt idx="37">
                  <c:v>1.2010000000000001</c:v>
                </c:pt>
                <c:pt idx="38">
                  <c:v>1.4</c:v>
                </c:pt>
                <c:pt idx="39">
                  <c:v>1.6</c:v>
                </c:pt>
                <c:pt idx="40">
                  <c:v>1.8009999999999999</c:v>
                </c:pt>
                <c:pt idx="41">
                  <c:v>2.0009999999999999</c:v>
                </c:pt>
                <c:pt idx="42">
                  <c:v>2.2000000000000002</c:v>
                </c:pt>
                <c:pt idx="43">
                  <c:v>2.4009999999999998</c:v>
                </c:pt>
                <c:pt idx="44">
                  <c:v>0.19900000000000001</c:v>
                </c:pt>
                <c:pt idx="45">
                  <c:v>0.39900000000000002</c:v>
                </c:pt>
                <c:pt idx="46">
                  <c:v>0.59899999999999998</c:v>
                </c:pt>
                <c:pt idx="47">
                  <c:v>0.79900000000000004</c:v>
                </c:pt>
                <c:pt idx="48">
                  <c:v>0.999</c:v>
                </c:pt>
                <c:pt idx="49">
                  <c:v>1.2</c:v>
                </c:pt>
                <c:pt idx="50">
                  <c:v>1.399</c:v>
                </c:pt>
                <c:pt idx="51">
                  <c:v>1.599</c:v>
                </c:pt>
                <c:pt idx="52">
                  <c:v>1.7989999999999999</c:v>
                </c:pt>
                <c:pt idx="53">
                  <c:v>1.9990000000000001</c:v>
                </c:pt>
                <c:pt idx="54">
                  <c:v>2.1989999999999998</c:v>
                </c:pt>
                <c:pt idx="55">
                  <c:v>2.399</c:v>
                </c:pt>
                <c:pt idx="56">
                  <c:v>2.601</c:v>
                </c:pt>
                <c:pt idx="57">
                  <c:v>2.7989999999999999</c:v>
                </c:pt>
                <c:pt idx="58">
                  <c:v>2.9990000000000001</c:v>
                </c:pt>
                <c:pt idx="59">
                  <c:v>3.1989999999999998</c:v>
                </c:pt>
                <c:pt idx="60">
                  <c:v>3.399</c:v>
                </c:pt>
                <c:pt idx="61">
                  <c:v>3.5990000000000002</c:v>
                </c:pt>
                <c:pt idx="62">
                  <c:v>3.7989999999999999</c:v>
                </c:pt>
                <c:pt idx="63">
                  <c:v>3.9990000000000001</c:v>
                </c:pt>
                <c:pt idx="64">
                  <c:v>4.1989999999999998</c:v>
                </c:pt>
                <c:pt idx="65">
                  <c:v>4.399</c:v>
                </c:pt>
                <c:pt idx="66">
                  <c:v>4.5990000000000002</c:v>
                </c:pt>
                <c:pt idx="67">
                  <c:v>4.7990000000000004</c:v>
                </c:pt>
                <c:pt idx="68">
                  <c:v>4.9989999999999997</c:v>
                </c:pt>
                <c:pt idx="69">
                  <c:v>5.1989999999999998</c:v>
                </c:pt>
                <c:pt idx="70">
                  <c:v>5.399</c:v>
                </c:pt>
                <c:pt idx="71">
                  <c:v>5.5990000000000002</c:v>
                </c:pt>
                <c:pt idx="72">
                  <c:v>5.7990000000000004</c:v>
                </c:pt>
                <c:pt idx="73">
                  <c:v>6.0010000000000003</c:v>
                </c:pt>
                <c:pt idx="74">
                  <c:v>6.1989999999999998</c:v>
                </c:pt>
                <c:pt idx="75">
                  <c:v>6.399</c:v>
                </c:pt>
                <c:pt idx="76">
                  <c:v>6.5990000000000002</c:v>
                </c:pt>
                <c:pt idx="77">
                  <c:v>6.8010000000000002</c:v>
                </c:pt>
                <c:pt idx="78">
                  <c:v>7.0019999999999998</c:v>
                </c:pt>
                <c:pt idx="79">
                  <c:v>7.2</c:v>
                </c:pt>
                <c:pt idx="80">
                  <c:v>7.4</c:v>
                </c:pt>
                <c:pt idx="81">
                  <c:v>7.6</c:v>
                </c:pt>
                <c:pt idx="82">
                  <c:v>7.8019999999999996</c:v>
                </c:pt>
                <c:pt idx="83">
                  <c:v>8</c:v>
                </c:pt>
                <c:pt idx="84">
                  <c:v>8.1999999999999993</c:v>
                </c:pt>
                <c:pt idx="85">
                  <c:v>8.4</c:v>
                </c:pt>
                <c:pt idx="86">
                  <c:v>8.6</c:v>
                </c:pt>
                <c:pt idx="87">
                  <c:v>8.8000000000000007</c:v>
                </c:pt>
                <c:pt idx="88">
                  <c:v>9</c:v>
                </c:pt>
                <c:pt idx="89">
                  <c:v>9.1999999999999993</c:v>
                </c:pt>
                <c:pt idx="90">
                  <c:v>9.4009999999999998</c:v>
                </c:pt>
                <c:pt idx="91">
                  <c:v>9.6</c:v>
                </c:pt>
                <c:pt idx="92">
                  <c:v>9.8010000000000002</c:v>
                </c:pt>
                <c:pt idx="93">
                  <c:v>10</c:v>
                </c:pt>
                <c:pt idx="94">
                  <c:v>10.199999999999999</c:v>
                </c:pt>
                <c:pt idx="95">
                  <c:v>10.4</c:v>
                </c:pt>
                <c:pt idx="96">
                  <c:v>10.6</c:v>
                </c:pt>
                <c:pt idx="97">
                  <c:v>10.8</c:v>
                </c:pt>
                <c:pt idx="98">
                  <c:v>11</c:v>
                </c:pt>
                <c:pt idx="99">
                  <c:v>11.2</c:v>
                </c:pt>
                <c:pt idx="100">
                  <c:v>11.4</c:v>
                </c:pt>
                <c:pt idx="101">
                  <c:v>11.6</c:v>
                </c:pt>
                <c:pt idx="102">
                  <c:v>11.801</c:v>
                </c:pt>
                <c:pt idx="103">
                  <c:v>12.002000000000001</c:v>
                </c:pt>
                <c:pt idx="104">
                  <c:v>12.201000000000001</c:v>
                </c:pt>
                <c:pt idx="105">
                  <c:v>12.4</c:v>
                </c:pt>
                <c:pt idx="106">
                  <c:v>12.6</c:v>
                </c:pt>
                <c:pt idx="107">
                  <c:v>12.8</c:v>
                </c:pt>
                <c:pt idx="108">
                  <c:v>13</c:v>
                </c:pt>
                <c:pt idx="109">
                  <c:v>13.202</c:v>
                </c:pt>
                <c:pt idx="110">
                  <c:v>13.401999999999999</c:v>
                </c:pt>
                <c:pt idx="111">
                  <c:v>13.6</c:v>
                </c:pt>
                <c:pt idx="112">
                  <c:v>13.802</c:v>
                </c:pt>
                <c:pt idx="113">
                  <c:v>14</c:v>
                </c:pt>
                <c:pt idx="114">
                  <c:v>14.201000000000001</c:v>
                </c:pt>
                <c:pt idx="115">
                  <c:v>14.4</c:v>
                </c:pt>
                <c:pt idx="116">
                  <c:v>14.6</c:v>
                </c:pt>
                <c:pt idx="117">
                  <c:v>14.802</c:v>
                </c:pt>
                <c:pt idx="118">
                  <c:v>15.002000000000001</c:v>
                </c:pt>
                <c:pt idx="119">
                  <c:v>15.2</c:v>
                </c:pt>
                <c:pt idx="120">
                  <c:v>15.401</c:v>
                </c:pt>
                <c:pt idx="121">
                  <c:v>15.6</c:v>
                </c:pt>
                <c:pt idx="122">
                  <c:v>15.8</c:v>
                </c:pt>
                <c:pt idx="123">
                  <c:v>16</c:v>
                </c:pt>
                <c:pt idx="124">
                  <c:v>16.2</c:v>
                </c:pt>
                <c:pt idx="125">
                  <c:v>16.399999999999999</c:v>
                </c:pt>
                <c:pt idx="126">
                  <c:v>16.600999999999999</c:v>
                </c:pt>
                <c:pt idx="127">
                  <c:v>16.802</c:v>
                </c:pt>
                <c:pt idx="128">
                  <c:v>17.001999999999999</c:v>
                </c:pt>
                <c:pt idx="129">
                  <c:v>17.2</c:v>
                </c:pt>
                <c:pt idx="130">
                  <c:v>17.399999999999999</c:v>
                </c:pt>
                <c:pt idx="131">
                  <c:v>17.600000000000001</c:v>
                </c:pt>
                <c:pt idx="132">
                  <c:v>17.8</c:v>
                </c:pt>
                <c:pt idx="133">
                  <c:v>18</c:v>
                </c:pt>
                <c:pt idx="134">
                  <c:v>18.2</c:v>
                </c:pt>
                <c:pt idx="135">
                  <c:v>18.399999999999999</c:v>
                </c:pt>
                <c:pt idx="136">
                  <c:v>18.600000000000001</c:v>
                </c:pt>
                <c:pt idx="137">
                  <c:v>18.8</c:v>
                </c:pt>
                <c:pt idx="138">
                  <c:v>19</c:v>
                </c:pt>
                <c:pt idx="139">
                  <c:v>19.2</c:v>
                </c:pt>
                <c:pt idx="140">
                  <c:v>19.399999999999999</c:v>
                </c:pt>
                <c:pt idx="141">
                  <c:v>19.600000000000001</c:v>
                </c:pt>
                <c:pt idx="142">
                  <c:v>19.8</c:v>
                </c:pt>
                <c:pt idx="143">
                  <c:v>20</c:v>
                </c:pt>
                <c:pt idx="144">
                  <c:v>20.2</c:v>
                </c:pt>
                <c:pt idx="145">
                  <c:v>20.399999999999999</c:v>
                </c:pt>
                <c:pt idx="146">
                  <c:v>20.6</c:v>
                </c:pt>
                <c:pt idx="147">
                  <c:v>20.8</c:v>
                </c:pt>
                <c:pt idx="148">
                  <c:v>21</c:v>
                </c:pt>
                <c:pt idx="149">
                  <c:v>21.2</c:v>
                </c:pt>
                <c:pt idx="150">
                  <c:v>21.4</c:v>
                </c:pt>
                <c:pt idx="151">
                  <c:v>21.602</c:v>
                </c:pt>
                <c:pt idx="152">
                  <c:v>21.8</c:v>
                </c:pt>
                <c:pt idx="153">
                  <c:v>22.001999999999999</c:v>
                </c:pt>
                <c:pt idx="154">
                  <c:v>22.2</c:v>
                </c:pt>
                <c:pt idx="155">
                  <c:v>22.4</c:v>
                </c:pt>
                <c:pt idx="156">
                  <c:v>22.603000000000002</c:v>
                </c:pt>
                <c:pt idx="157">
                  <c:v>22.8</c:v>
                </c:pt>
                <c:pt idx="158">
                  <c:v>23</c:v>
                </c:pt>
                <c:pt idx="159">
                  <c:v>23.2</c:v>
                </c:pt>
                <c:pt idx="160">
                  <c:v>23.4</c:v>
                </c:pt>
                <c:pt idx="161">
                  <c:v>23.6</c:v>
                </c:pt>
                <c:pt idx="162">
                  <c:v>23.8</c:v>
                </c:pt>
                <c:pt idx="163">
                  <c:v>24</c:v>
                </c:pt>
                <c:pt idx="164">
                  <c:v>24.201000000000001</c:v>
                </c:pt>
                <c:pt idx="165">
                  <c:v>24.401</c:v>
                </c:pt>
                <c:pt idx="166">
                  <c:v>24.600999999999999</c:v>
                </c:pt>
                <c:pt idx="167">
                  <c:v>24.803000000000001</c:v>
                </c:pt>
                <c:pt idx="168">
                  <c:v>25.001000000000001</c:v>
                </c:pt>
                <c:pt idx="169">
                  <c:v>25.202999999999999</c:v>
                </c:pt>
                <c:pt idx="170">
                  <c:v>25.402000000000001</c:v>
                </c:pt>
                <c:pt idx="171">
                  <c:v>25.602</c:v>
                </c:pt>
                <c:pt idx="172">
                  <c:v>25.805</c:v>
                </c:pt>
                <c:pt idx="173">
                  <c:v>26.003</c:v>
                </c:pt>
                <c:pt idx="174">
                  <c:v>26.202999999999999</c:v>
                </c:pt>
                <c:pt idx="175">
                  <c:v>26.407</c:v>
                </c:pt>
                <c:pt idx="176">
                  <c:v>26.603000000000002</c:v>
                </c:pt>
                <c:pt idx="177">
                  <c:v>26.806000000000001</c:v>
                </c:pt>
                <c:pt idx="178">
                  <c:v>27.007000000000001</c:v>
                </c:pt>
                <c:pt idx="179">
                  <c:v>27.21</c:v>
                </c:pt>
                <c:pt idx="180">
                  <c:v>27.41</c:v>
                </c:pt>
                <c:pt idx="181">
                  <c:v>27.608000000000001</c:v>
                </c:pt>
                <c:pt idx="182">
                  <c:v>27.811</c:v>
                </c:pt>
                <c:pt idx="183">
                  <c:v>28.007999999999999</c:v>
                </c:pt>
                <c:pt idx="184">
                  <c:v>28.207999999999998</c:v>
                </c:pt>
                <c:pt idx="185">
                  <c:v>28.405999999999999</c:v>
                </c:pt>
                <c:pt idx="186">
                  <c:v>28.61</c:v>
                </c:pt>
                <c:pt idx="187">
                  <c:v>28.812000000000001</c:v>
                </c:pt>
                <c:pt idx="188">
                  <c:v>29.009</c:v>
                </c:pt>
                <c:pt idx="189">
                  <c:v>29.204000000000001</c:v>
                </c:pt>
                <c:pt idx="190">
                  <c:v>29.408999999999999</c:v>
                </c:pt>
                <c:pt idx="191">
                  <c:v>29.606000000000002</c:v>
                </c:pt>
                <c:pt idx="192">
                  <c:v>29.808</c:v>
                </c:pt>
                <c:pt idx="193">
                  <c:v>30.013000000000002</c:v>
                </c:pt>
                <c:pt idx="194">
                  <c:v>30.209</c:v>
                </c:pt>
                <c:pt idx="195">
                  <c:v>30.408999999999999</c:v>
                </c:pt>
                <c:pt idx="196">
                  <c:v>30.609000000000002</c:v>
                </c:pt>
                <c:pt idx="197">
                  <c:v>30.803999999999998</c:v>
                </c:pt>
                <c:pt idx="198">
                  <c:v>31.006</c:v>
                </c:pt>
                <c:pt idx="199">
                  <c:v>31.207000000000001</c:v>
                </c:pt>
                <c:pt idx="200">
                  <c:v>31.411999999999999</c:v>
                </c:pt>
                <c:pt idx="201">
                  <c:v>31.61</c:v>
                </c:pt>
                <c:pt idx="202">
                  <c:v>31.812999999999999</c:v>
                </c:pt>
                <c:pt idx="203">
                  <c:v>32.008000000000003</c:v>
                </c:pt>
                <c:pt idx="204">
                  <c:v>32.206000000000003</c:v>
                </c:pt>
                <c:pt idx="205">
                  <c:v>32.408999999999999</c:v>
                </c:pt>
                <c:pt idx="206">
                  <c:v>32.607999999999997</c:v>
                </c:pt>
                <c:pt idx="207">
                  <c:v>32.817</c:v>
                </c:pt>
                <c:pt idx="208">
                  <c:v>33.011000000000003</c:v>
                </c:pt>
                <c:pt idx="209">
                  <c:v>33.207999999999998</c:v>
                </c:pt>
                <c:pt idx="210">
                  <c:v>33.408000000000001</c:v>
                </c:pt>
                <c:pt idx="211">
                  <c:v>33.61</c:v>
                </c:pt>
                <c:pt idx="212">
                  <c:v>33.808999999999997</c:v>
                </c:pt>
                <c:pt idx="213">
                  <c:v>34.008000000000003</c:v>
                </c:pt>
                <c:pt idx="214">
                  <c:v>34.204000000000001</c:v>
                </c:pt>
                <c:pt idx="215">
                  <c:v>34.406999999999996</c:v>
                </c:pt>
                <c:pt idx="216">
                  <c:v>34.607999999999997</c:v>
                </c:pt>
                <c:pt idx="217">
                  <c:v>34.808</c:v>
                </c:pt>
                <c:pt idx="218">
                  <c:v>35.009</c:v>
                </c:pt>
                <c:pt idx="219">
                  <c:v>35.209000000000003</c:v>
                </c:pt>
                <c:pt idx="220">
                  <c:v>35.404000000000003</c:v>
                </c:pt>
                <c:pt idx="221">
                  <c:v>35.607999999999997</c:v>
                </c:pt>
                <c:pt idx="222">
                  <c:v>35.808999999999997</c:v>
                </c:pt>
                <c:pt idx="223">
                  <c:v>36.009</c:v>
                </c:pt>
                <c:pt idx="224">
                  <c:v>36.21</c:v>
                </c:pt>
                <c:pt idx="225">
                  <c:v>36.405999999999999</c:v>
                </c:pt>
                <c:pt idx="226">
                  <c:v>36.607999999999997</c:v>
                </c:pt>
                <c:pt idx="227">
                  <c:v>36.81</c:v>
                </c:pt>
                <c:pt idx="228">
                  <c:v>37.009</c:v>
                </c:pt>
                <c:pt idx="229">
                  <c:v>37.21</c:v>
                </c:pt>
                <c:pt idx="230">
                  <c:v>37.408000000000001</c:v>
                </c:pt>
                <c:pt idx="231">
                  <c:v>37.607999999999997</c:v>
                </c:pt>
                <c:pt idx="232">
                  <c:v>37.807000000000002</c:v>
                </c:pt>
                <c:pt idx="233">
                  <c:v>38.005000000000003</c:v>
                </c:pt>
                <c:pt idx="234">
                  <c:v>38.215000000000003</c:v>
                </c:pt>
                <c:pt idx="235">
                  <c:v>38.404000000000003</c:v>
                </c:pt>
                <c:pt idx="236">
                  <c:v>38.606999999999999</c:v>
                </c:pt>
                <c:pt idx="237">
                  <c:v>38.805</c:v>
                </c:pt>
                <c:pt idx="238">
                  <c:v>39.009</c:v>
                </c:pt>
                <c:pt idx="239">
                  <c:v>39.209000000000003</c:v>
                </c:pt>
                <c:pt idx="240">
                  <c:v>39.412999999999997</c:v>
                </c:pt>
                <c:pt idx="241">
                  <c:v>39.609000000000002</c:v>
                </c:pt>
                <c:pt idx="242">
                  <c:v>39.808999999999997</c:v>
                </c:pt>
                <c:pt idx="243">
                  <c:v>40.01</c:v>
                </c:pt>
                <c:pt idx="244">
                  <c:v>40.204999999999998</c:v>
                </c:pt>
                <c:pt idx="245">
                  <c:v>40.408000000000001</c:v>
                </c:pt>
                <c:pt idx="246">
                  <c:v>40.606000000000002</c:v>
                </c:pt>
                <c:pt idx="247">
                  <c:v>40.813000000000002</c:v>
                </c:pt>
                <c:pt idx="248">
                  <c:v>41.008000000000003</c:v>
                </c:pt>
                <c:pt idx="249">
                  <c:v>41.207000000000001</c:v>
                </c:pt>
                <c:pt idx="250">
                  <c:v>41.408000000000001</c:v>
                </c:pt>
                <c:pt idx="251">
                  <c:v>41.610999999999997</c:v>
                </c:pt>
                <c:pt idx="252">
                  <c:v>41.807000000000002</c:v>
                </c:pt>
                <c:pt idx="253">
                  <c:v>42.008000000000003</c:v>
                </c:pt>
                <c:pt idx="254">
                  <c:v>42.209000000000003</c:v>
                </c:pt>
                <c:pt idx="255">
                  <c:v>42.408999999999999</c:v>
                </c:pt>
                <c:pt idx="256">
                  <c:v>42.612000000000002</c:v>
                </c:pt>
                <c:pt idx="257">
                  <c:v>42.81</c:v>
                </c:pt>
                <c:pt idx="258">
                  <c:v>43.005000000000003</c:v>
                </c:pt>
                <c:pt idx="259">
                  <c:v>43.212000000000003</c:v>
                </c:pt>
                <c:pt idx="260">
                  <c:v>43.408999999999999</c:v>
                </c:pt>
                <c:pt idx="261">
                  <c:v>43.61</c:v>
                </c:pt>
                <c:pt idx="262">
                  <c:v>43.811</c:v>
                </c:pt>
                <c:pt idx="263">
                  <c:v>44.009</c:v>
                </c:pt>
                <c:pt idx="264">
                  <c:v>44.206000000000003</c:v>
                </c:pt>
                <c:pt idx="265">
                  <c:v>44.411000000000001</c:v>
                </c:pt>
                <c:pt idx="266">
                  <c:v>44.61</c:v>
                </c:pt>
                <c:pt idx="267">
                  <c:v>44.811</c:v>
                </c:pt>
                <c:pt idx="268">
                  <c:v>45.005000000000003</c:v>
                </c:pt>
                <c:pt idx="269">
                  <c:v>45.209000000000003</c:v>
                </c:pt>
                <c:pt idx="270">
                  <c:v>45.408000000000001</c:v>
                </c:pt>
                <c:pt idx="271">
                  <c:v>45.61</c:v>
                </c:pt>
                <c:pt idx="272">
                  <c:v>45.808999999999997</c:v>
                </c:pt>
                <c:pt idx="273">
                  <c:v>46.012999999999998</c:v>
                </c:pt>
                <c:pt idx="274">
                  <c:v>46.209000000000003</c:v>
                </c:pt>
                <c:pt idx="275">
                  <c:v>46.405000000000001</c:v>
                </c:pt>
                <c:pt idx="276">
                  <c:v>46.609000000000002</c:v>
                </c:pt>
                <c:pt idx="277">
                  <c:v>46.81</c:v>
                </c:pt>
                <c:pt idx="278">
                  <c:v>47.017000000000003</c:v>
                </c:pt>
                <c:pt idx="279">
                  <c:v>47.21</c:v>
                </c:pt>
                <c:pt idx="280">
                  <c:v>47.414999999999999</c:v>
                </c:pt>
                <c:pt idx="281">
                  <c:v>47.61</c:v>
                </c:pt>
                <c:pt idx="282">
                  <c:v>47.811</c:v>
                </c:pt>
                <c:pt idx="283">
                  <c:v>48.009</c:v>
                </c:pt>
                <c:pt idx="284">
                  <c:v>48.212000000000003</c:v>
                </c:pt>
                <c:pt idx="285">
                  <c:v>48.411000000000001</c:v>
                </c:pt>
                <c:pt idx="286">
                  <c:v>48.61</c:v>
                </c:pt>
                <c:pt idx="287">
                  <c:v>48.805999999999997</c:v>
                </c:pt>
                <c:pt idx="288">
                  <c:v>49.01</c:v>
                </c:pt>
                <c:pt idx="289">
                  <c:v>49.21</c:v>
                </c:pt>
                <c:pt idx="290">
                  <c:v>49.414000000000001</c:v>
                </c:pt>
                <c:pt idx="291">
                  <c:v>49.606999999999999</c:v>
                </c:pt>
                <c:pt idx="292">
                  <c:v>49.808</c:v>
                </c:pt>
                <c:pt idx="293">
                  <c:v>50.012</c:v>
                </c:pt>
                <c:pt idx="294">
                  <c:v>50.207999999999998</c:v>
                </c:pt>
                <c:pt idx="295">
                  <c:v>50.408999999999999</c:v>
                </c:pt>
                <c:pt idx="296">
                  <c:v>50.606000000000002</c:v>
                </c:pt>
                <c:pt idx="297">
                  <c:v>50.808</c:v>
                </c:pt>
                <c:pt idx="298">
                  <c:v>51.009</c:v>
                </c:pt>
                <c:pt idx="299">
                  <c:v>51.207999999999998</c:v>
                </c:pt>
                <c:pt idx="300">
                  <c:v>52.3</c:v>
                </c:pt>
                <c:pt idx="301">
                  <c:v>52.402000000000001</c:v>
                </c:pt>
                <c:pt idx="302">
                  <c:v>52.601999999999997</c:v>
                </c:pt>
                <c:pt idx="303">
                  <c:v>52.802</c:v>
                </c:pt>
                <c:pt idx="304">
                  <c:v>53.002000000000002</c:v>
                </c:pt>
                <c:pt idx="305">
                  <c:v>53.201000000000001</c:v>
                </c:pt>
                <c:pt idx="306">
                  <c:v>53.402999999999999</c:v>
                </c:pt>
                <c:pt idx="307">
                  <c:v>53.603999999999999</c:v>
                </c:pt>
                <c:pt idx="308">
                  <c:v>53.802</c:v>
                </c:pt>
                <c:pt idx="309">
                  <c:v>54.002000000000002</c:v>
                </c:pt>
                <c:pt idx="310">
                  <c:v>54.203000000000003</c:v>
                </c:pt>
                <c:pt idx="311">
                  <c:v>54.402000000000001</c:v>
                </c:pt>
                <c:pt idx="312">
                  <c:v>54.600999999999999</c:v>
                </c:pt>
                <c:pt idx="313">
                  <c:v>54.802</c:v>
                </c:pt>
                <c:pt idx="314">
                  <c:v>55.002000000000002</c:v>
                </c:pt>
                <c:pt idx="315">
                  <c:v>55.201999999999998</c:v>
                </c:pt>
                <c:pt idx="316">
                  <c:v>55.402000000000001</c:v>
                </c:pt>
                <c:pt idx="317">
                  <c:v>55.601999999999997</c:v>
                </c:pt>
                <c:pt idx="318">
                  <c:v>55.802</c:v>
                </c:pt>
                <c:pt idx="319">
                  <c:v>56.002000000000002</c:v>
                </c:pt>
                <c:pt idx="320">
                  <c:v>56.201999999999998</c:v>
                </c:pt>
                <c:pt idx="321">
                  <c:v>56.402000000000001</c:v>
                </c:pt>
                <c:pt idx="322">
                  <c:v>56.61</c:v>
                </c:pt>
                <c:pt idx="323">
                  <c:v>56.801000000000002</c:v>
                </c:pt>
                <c:pt idx="324">
                  <c:v>57.002000000000002</c:v>
                </c:pt>
                <c:pt idx="325">
                  <c:v>57.201999999999998</c:v>
                </c:pt>
                <c:pt idx="326">
                  <c:v>57.401000000000003</c:v>
                </c:pt>
                <c:pt idx="327">
                  <c:v>57.601999999999997</c:v>
                </c:pt>
                <c:pt idx="328">
                  <c:v>57.802</c:v>
                </c:pt>
                <c:pt idx="329">
                  <c:v>58.002000000000002</c:v>
                </c:pt>
                <c:pt idx="330">
                  <c:v>58.201999999999998</c:v>
                </c:pt>
                <c:pt idx="331">
                  <c:v>58.405000000000001</c:v>
                </c:pt>
                <c:pt idx="332">
                  <c:v>58.603000000000002</c:v>
                </c:pt>
                <c:pt idx="333">
                  <c:v>58.802999999999997</c:v>
                </c:pt>
                <c:pt idx="334">
                  <c:v>59.003</c:v>
                </c:pt>
                <c:pt idx="335">
                  <c:v>59.204000000000001</c:v>
                </c:pt>
                <c:pt idx="336">
                  <c:v>59.405000000000001</c:v>
                </c:pt>
                <c:pt idx="337">
                  <c:v>59.603999999999999</c:v>
                </c:pt>
                <c:pt idx="338">
                  <c:v>59.805</c:v>
                </c:pt>
                <c:pt idx="339">
                  <c:v>60.003999999999998</c:v>
                </c:pt>
                <c:pt idx="340">
                  <c:v>60.204000000000001</c:v>
                </c:pt>
                <c:pt idx="341">
                  <c:v>60.405000000000001</c:v>
                </c:pt>
                <c:pt idx="342">
                  <c:v>60.604999999999997</c:v>
                </c:pt>
                <c:pt idx="343">
                  <c:v>60.804000000000002</c:v>
                </c:pt>
                <c:pt idx="344">
                  <c:v>61.003999999999998</c:v>
                </c:pt>
                <c:pt idx="345">
                  <c:v>61.204000000000001</c:v>
                </c:pt>
                <c:pt idx="346">
                  <c:v>61.404000000000003</c:v>
                </c:pt>
                <c:pt idx="347">
                  <c:v>61.603999999999999</c:v>
                </c:pt>
                <c:pt idx="348">
                  <c:v>61.804000000000002</c:v>
                </c:pt>
                <c:pt idx="349">
                  <c:v>62.003999999999998</c:v>
                </c:pt>
                <c:pt idx="350">
                  <c:v>62.204000000000001</c:v>
                </c:pt>
                <c:pt idx="351">
                  <c:v>62.404000000000003</c:v>
                </c:pt>
                <c:pt idx="352">
                  <c:v>62.606000000000002</c:v>
                </c:pt>
                <c:pt idx="353">
                  <c:v>62.804000000000002</c:v>
                </c:pt>
                <c:pt idx="354">
                  <c:v>63.005000000000003</c:v>
                </c:pt>
                <c:pt idx="355">
                  <c:v>63.206000000000003</c:v>
                </c:pt>
                <c:pt idx="356">
                  <c:v>63.404000000000003</c:v>
                </c:pt>
                <c:pt idx="357">
                  <c:v>63.604999999999997</c:v>
                </c:pt>
                <c:pt idx="358">
                  <c:v>63.805</c:v>
                </c:pt>
                <c:pt idx="359">
                  <c:v>64.004999999999995</c:v>
                </c:pt>
                <c:pt idx="360">
                  <c:v>64.203999999999994</c:v>
                </c:pt>
                <c:pt idx="361">
                  <c:v>64.403999999999996</c:v>
                </c:pt>
                <c:pt idx="362">
                  <c:v>64.603999999999999</c:v>
                </c:pt>
                <c:pt idx="363">
                  <c:v>64.805999999999997</c:v>
                </c:pt>
                <c:pt idx="364">
                  <c:v>65.004000000000005</c:v>
                </c:pt>
                <c:pt idx="365">
                  <c:v>65.206000000000003</c:v>
                </c:pt>
                <c:pt idx="366">
                  <c:v>65.405000000000001</c:v>
                </c:pt>
                <c:pt idx="367">
                  <c:v>65.603999999999999</c:v>
                </c:pt>
                <c:pt idx="368">
                  <c:v>65.805000000000007</c:v>
                </c:pt>
                <c:pt idx="369">
                  <c:v>66.004000000000005</c:v>
                </c:pt>
                <c:pt idx="370">
                  <c:v>66.203999999999994</c:v>
                </c:pt>
                <c:pt idx="371">
                  <c:v>66.403000000000006</c:v>
                </c:pt>
                <c:pt idx="372">
                  <c:v>66.606999999999999</c:v>
                </c:pt>
                <c:pt idx="373">
                  <c:v>66.807000000000002</c:v>
                </c:pt>
                <c:pt idx="374">
                  <c:v>67.004999999999995</c:v>
                </c:pt>
                <c:pt idx="375">
                  <c:v>67.204999999999998</c:v>
                </c:pt>
                <c:pt idx="376">
                  <c:v>67.403999999999996</c:v>
                </c:pt>
                <c:pt idx="377">
                  <c:v>67.603999999999999</c:v>
                </c:pt>
                <c:pt idx="378">
                  <c:v>67.804000000000002</c:v>
                </c:pt>
                <c:pt idx="379">
                  <c:v>68.004000000000005</c:v>
                </c:pt>
                <c:pt idx="380">
                  <c:v>68.203000000000003</c:v>
                </c:pt>
                <c:pt idx="381">
                  <c:v>68.405000000000001</c:v>
                </c:pt>
                <c:pt idx="382">
                  <c:v>68.605000000000004</c:v>
                </c:pt>
                <c:pt idx="383">
                  <c:v>68.804000000000002</c:v>
                </c:pt>
                <c:pt idx="384">
                  <c:v>69.004999999999995</c:v>
                </c:pt>
                <c:pt idx="385">
                  <c:v>69.203999999999994</c:v>
                </c:pt>
                <c:pt idx="386">
                  <c:v>69.403000000000006</c:v>
                </c:pt>
                <c:pt idx="387">
                  <c:v>69.602999999999994</c:v>
                </c:pt>
                <c:pt idx="388">
                  <c:v>69.804000000000002</c:v>
                </c:pt>
                <c:pt idx="389">
                  <c:v>70.004999999999995</c:v>
                </c:pt>
                <c:pt idx="390">
                  <c:v>70.203999999999994</c:v>
                </c:pt>
                <c:pt idx="391">
                  <c:v>70.403999999999996</c:v>
                </c:pt>
                <c:pt idx="392">
                  <c:v>70.603999999999999</c:v>
                </c:pt>
                <c:pt idx="393">
                  <c:v>70.804000000000002</c:v>
                </c:pt>
                <c:pt idx="394">
                  <c:v>71.004000000000005</c:v>
                </c:pt>
                <c:pt idx="395">
                  <c:v>71.203999999999994</c:v>
                </c:pt>
                <c:pt idx="396">
                  <c:v>71.403999999999996</c:v>
                </c:pt>
                <c:pt idx="397">
                  <c:v>71.603999999999999</c:v>
                </c:pt>
                <c:pt idx="398">
                  <c:v>71.804000000000002</c:v>
                </c:pt>
                <c:pt idx="399">
                  <c:v>72.004000000000005</c:v>
                </c:pt>
                <c:pt idx="400">
                  <c:v>72.204999999999998</c:v>
                </c:pt>
                <c:pt idx="401">
                  <c:v>72.403999999999996</c:v>
                </c:pt>
                <c:pt idx="402">
                  <c:v>72.603999999999999</c:v>
                </c:pt>
                <c:pt idx="403">
                  <c:v>72.804000000000002</c:v>
                </c:pt>
                <c:pt idx="404">
                  <c:v>73.004000000000005</c:v>
                </c:pt>
                <c:pt idx="405">
                  <c:v>73.203000000000003</c:v>
                </c:pt>
                <c:pt idx="406">
                  <c:v>73.403999999999996</c:v>
                </c:pt>
                <c:pt idx="407">
                  <c:v>73.603999999999999</c:v>
                </c:pt>
                <c:pt idx="408">
                  <c:v>73.804000000000002</c:v>
                </c:pt>
                <c:pt idx="409">
                  <c:v>74.004000000000005</c:v>
                </c:pt>
                <c:pt idx="410">
                  <c:v>74.203999999999994</c:v>
                </c:pt>
                <c:pt idx="411">
                  <c:v>74.403999999999996</c:v>
                </c:pt>
                <c:pt idx="412">
                  <c:v>74.603999999999999</c:v>
                </c:pt>
                <c:pt idx="413">
                  <c:v>74.804000000000002</c:v>
                </c:pt>
                <c:pt idx="414">
                  <c:v>75.004000000000005</c:v>
                </c:pt>
                <c:pt idx="415">
                  <c:v>75.203999999999994</c:v>
                </c:pt>
                <c:pt idx="416">
                  <c:v>75.403999999999996</c:v>
                </c:pt>
                <c:pt idx="417">
                  <c:v>75.603999999999999</c:v>
                </c:pt>
                <c:pt idx="418">
                  <c:v>75.805999999999997</c:v>
                </c:pt>
                <c:pt idx="419">
                  <c:v>76.004000000000005</c:v>
                </c:pt>
                <c:pt idx="420">
                  <c:v>76.203999999999994</c:v>
                </c:pt>
                <c:pt idx="421">
                  <c:v>76.405000000000001</c:v>
                </c:pt>
                <c:pt idx="422">
                  <c:v>76.602999999999994</c:v>
                </c:pt>
                <c:pt idx="423">
                  <c:v>76.805999999999997</c:v>
                </c:pt>
                <c:pt idx="424">
                  <c:v>77.006</c:v>
                </c:pt>
                <c:pt idx="425">
                  <c:v>77.203999999999994</c:v>
                </c:pt>
                <c:pt idx="426">
                  <c:v>77.406999999999996</c:v>
                </c:pt>
                <c:pt idx="427">
                  <c:v>77.605000000000004</c:v>
                </c:pt>
                <c:pt idx="428">
                  <c:v>77.805000000000007</c:v>
                </c:pt>
                <c:pt idx="429">
                  <c:v>78.004999999999995</c:v>
                </c:pt>
                <c:pt idx="430">
                  <c:v>78.204999999999998</c:v>
                </c:pt>
                <c:pt idx="431">
                  <c:v>78.405000000000001</c:v>
                </c:pt>
                <c:pt idx="432">
                  <c:v>78.605000000000004</c:v>
                </c:pt>
                <c:pt idx="433">
                  <c:v>78.804000000000002</c:v>
                </c:pt>
                <c:pt idx="434">
                  <c:v>79.004999999999995</c:v>
                </c:pt>
                <c:pt idx="435">
                  <c:v>79.204999999999998</c:v>
                </c:pt>
                <c:pt idx="436">
                  <c:v>79.405000000000001</c:v>
                </c:pt>
                <c:pt idx="437">
                  <c:v>79.605000000000004</c:v>
                </c:pt>
                <c:pt idx="438">
                  <c:v>79.805000000000007</c:v>
                </c:pt>
                <c:pt idx="439">
                  <c:v>80.004999999999995</c:v>
                </c:pt>
                <c:pt idx="440">
                  <c:v>80.204999999999998</c:v>
                </c:pt>
                <c:pt idx="441">
                  <c:v>80.405000000000001</c:v>
                </c:pt>
                <c:pt idx="442">
                  <c:v>80.608000000000004</c:v>
                </c:pt>
                <c:pt idx="443">
                  <c:v>80.805000000000007</c:v>
                </c:pt>
                <c:pt idx="444">
                  <c:v>81.004999999999995</c:v>
                </c:pt>
                <c:pt idx="445">
                  <c:v>81.204999999999998</c:v>
                </c:pt>
                <c:pt idx="446">
                  <c:v>81.405000000000001</c:v>
                </c:pt>
                <c:pt idx="447">
                  <c:v>81.605999999999995</c:v>
                </c:pt>
                <c:pt idx="448">
                  <c:v>81.805000000000007</c:v>
                </c:pt>
                <c:pt idx="449">
                  <c:v>82.004999999999995</c:v>
                </c:pt>
                <c:pt idx="450">
                  <c:v>82.204999999999998</c:v>
                </c:pt>
                <c:pt idx="451">
                  <c:v>82.405000000000001</c:v>
                </c:pt>
                <c:pt idx="452">
                  <c:v>82.605000000000004</c:v>
                </c:pt>
                <c:pt idx="453">
                  <c:v>82.805000000000007</c:v>
                </c:pt>
                <c:pt idx="454">
                  <c:v>83.004999999999995</c:v>
                </c:pt>
                <c:pt idx="455">
                  <c:v>83.204999999999998</c:v>
                </c:pt>
                <c:pt idx="456">
                  <c:v>83.405000000000001</c:v>
                </c:pt>
                <c:pt idx="457">
                  <c:v>83.605000000000004</c:v>
                </c:pt>
                <c:pt idx="458">
                  <c:v>83.804000000000002</c:v>
                </c:pt>
                <c:pt idx="459">
                  <c:v>84.004999999999995</c:v>
                </c:pt>
                <c:pt idx="460">
                  <c:v>84.204999999999998</c:v>
                </c:pt>
                <c:pt idx="461">
                  <c:v>84.405000000000001</c:v>
                </c:pt>
                <c:pt idx="462">
                  <c:v>84.605000000000004</c:v>
                </c:pt>
                <c:pt idx="463">
                  <c:v>84.804000000000002</c:v>
                </c:pt>
                <c:pt idx="464">
                  <c:v>85.004999999999995</c:v>
                </c:pt>
                <c:pt idx="465">
                  <c:v>85.204999999999998</c:v>
                </c:pt>
                <c:pt idx="466">
                  <c:v>85.405000000000001</c:v>
                </c:pt>
                <c:pt idx="467">
                  <c:v>85.605000000000004</c:v>
                </c:pt>
                <c:pt idx="468">
                  <c:v>85.807000000000002</c:v>
                </c:pt>
                <c:pt idx="469">
                  <c:v>86.004999999999995</c:v>
                </c:pt>
                <c:pt idx="470">
                  <c:v>86.204999999999998</c:v>
                </c:pt>
                <c:pt idx="471">
                  <c:v>86.406000000000006</c:v>
                </c:pt>
                <c:pt idx="472">
                  <c:v>86.605000000000004</c:v>
                </c:pt>
                <c:pt idx="473">
                  <c:v>86.805000000000007</c:v>
                </c:pt>
                <c:pt idx="474">
                  <c:v>87.007000000000005</c:v>
                </c:pt>
                <c:pt idx="475">
                  <c:v>87.203999999999994</c:v>
                </c:pt>
                <c:pt idx="476">
                  <c:v>87.403999999999996</c:v>
                </c:pt>
                <c:pt idx="477">
                  <c:v>87.605000000000004</c:v>
                </c:pt>
                <c:pt idx="478">
                  <c:v>87.805000000000007</c:v>
                </c:pt>
                <c:pt idx="479">
                  <c:v>88.004999999999995</c:v>
                </c:pt>
                <c:pt idx="480">
                  <c:v>88.204999999999998</c:v>
                </c:pt>
                <c:pt idx="481">
                  <c:v>88.405000000000001</c:v>
                </c:pt>
                <c:pt idx="482">
                  <c:v>88.605000000000004</c:v>
                </c:pt>
                <c:pt idx="483">
                  <c:v>88.804000000000002</c:v>
                </c:pt>
                <c:pt idx="484">
                  <c:v>89.004999999999995</c:v>
                </c:pt>
                <c:pt idx="485">
                  <c:v>89.204999999999998</c:v>
                </c:pt>
                <c:pt idx="486">
                  <c:v>89.405000000000001</c:v>
                </c:pt>
                <c:pt idx="487">
                  <c:v>89.603999999999999</c:v>
                </c:pt>
                <c:pt idx="488">
                  <c:v>89.805000000000007</c:v>
                </c:pt>
                <c:pt idx="489">
                  <c:v>90.004999999999995</c:v>
                </c:pt>
                <c:pt idx="490">
                  <c:v>90.204999999999998</c:v>
                </c:pt>
                <c:pt idx="491">
                  <c:v>90.405000000000001</c:v>
                </c:pt>
                <c:pt idx="492">
                  <c:v>90.605000000000004</c:v>
                </c:pt>
                <c:pt idx="493">
                  <c:v>90.805000000000007</c:v>
                </c:pt>
                <c:pt idx="494">
                  <c:v>91.004999999999995</c:v>
                </c:pt>
                <c:pt idx="495">
                  <c:v>91.204999999999998</c:v>
                </c:pt>
                <c:pt idx="496">
                  <c:v>91.405000000000001</c:v>
                </c:pt>
                <c:pt idx="497">
                  <c:v>91.608000000000004</c:v>
                </c:pt>
                <c:pt idx="498">
                  <c:v>91.805000000000007</c:v>
                </c:pt>
                <c:pt idx="499">
                  <c:v>92.004999999999995</c:v>
                </c:pt>
                <c:pt idx="500">
                  <c:v>92.206000000000003</c:v>
                </c:pt>
                <c:pt idx="501">
                  <c:v>92.405000000000001</c:v>
                </c:pt>
                <c:pt idx="502">
                  <c:v>92.605000000000004</c:v>
                </c:pt>
                <c:pt idx="503">
                  <c:v>92.805000000000007</c:v>
                </c:pt>
                <c:pt idx="504">
                  <c:v>93.004999999999995</c:v>
                </c:pt>
                <c:pt idx="505">
                  <c:v>93.206000000000003</c:v>
                </c:pt>
                <c:pt idx="506">
                  <c:v>93.405000000000001</c:v>
                </c:pt>
                <c:pt idx="507">
                  <c:v>93.605000000000004</c:v>
                </c:pt>
                <c:pt idx="508">
                  <c:v>93.805000000000007</c:v>
                </c:pt>
                <c:pt idx="509">
                  <c:v>94.004999999999995</c:v>
                </c:pt>
                <c:pt idx="510">
                  <c:v>94.206000000000003</c:v>
                </c:pt>
                <c:pt idx="511">
                  <c:v>94.406000000000006</c:v>
                </c:pt>
                <c:pt idx="512">
                  <c:v>94.605999999999995</c:v>
                </c:pt>
                <c:pt idx="513">
                  <c:v>94.805999999999997</c:v>
                </c:pt>
                <c:pt idx="514">
                  <c:v>95.006</c:v>
                </c:pt>
                <c:pt idx="515">
                  <c:v>95.206000000000003</c:v>
                </c:pt>
                <c:pt idx="516">
                  <c:v>95.406000000000006</c:v>
                </c:pt>
                <c:pt idx="517">
                  <c:v>95.605999999999995</c:v>
                </c:pt>
                <c:pt idx="518">
                  <c:v>95.805999999999997</c:v>
                </c:pt>
                <c:pt idx="519">
                  <c:v>96.006</c:v>
                </c:pt>
                <c:pt idx="520">
                  <c:v>96.206000000000003</c:v>
                </c:pt>
                <c:pt idx="521">
                  <c:v>96.409000000000006</c:v>
                </c:pt>
                <c:pt idx="522">
                  <c:v>96.606999999999999</c:v>
                </c:pt>
                <c:pt idx="523">
                  <c:v>96.807000000000002</c:v>
                </c:pt>
                <c:pt idx="524">
                  <c:v>97.004999999999995</c:v>
                </c:pt>
                <c:pt idx="525">
                  <c:v>97.209000000000003</c:v>
                </c:pt>
                <c:pt idx="526">
                  <c:v>97.406999999999996</c:v>
                </c:pt>
                <c:pt idx="527">
                  <c:v>97.605999999999995</c:v>
                </c:pt>
                <c:pt idx="528">
                  <c:v>97.805999999999997</c:v>
                </c:pt>
                <c:pt idx="529">
                  <c:v>98.006</c:v>
                </c:pt>
                <c:pt idx="530">
                  <c:v>98.206000000000003</c:v>
                </c:pt>
                <c:pt idx="531">
                  <c:v>98.406000000000006</c:v>
                </c:pt>
                <c:pt idx="532">
                  <c:v>98.605000000000004</c:v>
                </c:pt>
                <c:pt idx="533">
                  <c:v>98.807000000000002</c:v>
                </c:pt>
                <c:pt idx="534">
                  <c:v>99.006</c:v>
                </c:pt>
                <c:pt idx="535">
                  <c:v>99.206000000000003</c:v>
                </c:pt>
                <c:pt idx="536">
                  <c:v>99.406000000000006</c:v>
                </c:pt>
                <c:pt idx="537">
                  <c:v>99.606999999999999</c:v>
                </c:pt>
                <c:pt idx="538">
                  <c:v>99.805999999999997</c:v>
                </c:pt>
                <c:pt idx="539">
                  <c:v>100.008</c:v>
                </c:pt>
                <c:pt idx="540">
                  <c:v>100.206</c:v>
                </c:pt>
                <c:pt idx="541">
                  <c:v>100.40600000000001</c:v>
                </c:pt>
                <c:pt idx="542">
                  <c:v>100.608</c:v>
                </c:pt>
                <c:pt idx="543">
                  <c:v>100.806</c:v>
                </c:pt>
                <c:pt idx="544">
                  <c:v>101.006</c:v>
                </c:pt>
                <c:pt idx="545">
                  <c:v>101.206</c:v>
                </c:pt>
                <c:pt idx="546">
                  <c:v>101.408</c:v>
                </c:pt>
              </c:numCache>
            </c:numRef>
          </c:xVal>
          <c:yVal>
            <c:numRef>
              <c:f>Sheet3!$E$60:$E$606</c:f>
              <c:numCache>
                <c:formatCode>General</c:formatCode>
                <c:ptCount val="547"/>
                <c:pt idx="0">
                  <c:v>31.68</c:v>
                </c:pt>
                <c:pt idx="1">
                  <c:v>31.84</c:v>
                </c:pt>
                <c:pt idx="2">
                  <c:v>31.87</c:v>
                </c:pt>
                <c:pt idx="3">
                  <c:v>32.04</c:v>
                </c:pt>
                <c:pt idx="4">
                  <c:v>31.42</c:v>
                </c:pt>
                <c:pt idx="5">
                  <c:v>32.07</c:v>
                </c:pt>
                <c:pt idx="6">
                  <c:v>31.63</c:v>
                </c:pt>
                <c:pt idx="7">
                  <c:v>31.73</c:v>
                </c:pt>
                <c:pt idx="8">
                  <c:v>31.69</c:v>
                </c:pt>
                <c:pt idx="9">
                  <c:v>31.52</c:v>
                </c:pt>
                <c:pt idx="10">
                  <c:v>31.62</c:v>
                </c:pt>
                <c:pt idx="11">
                  <c:v>31.76</c:v>
                </c:pt>
                <c:pt idx="12">
                  <c:v>31.86</c:v>
                </c:pt>
                <c:pt idx="13">
                  <c:v>31.93</c:v>
                </c:pt>
                <c:pt idx="14">
                  <c:v>32.96</c:v>
                </c:pt>
                <c:pt idx="15">
                  <c:v>31.77</c:v>
                </c:pt>
                <c:pt idx="16">
                  <c:v>31.56</c:v>
                </c:pt>
                <c:pt idx="17">
                  <c:v>32.03</c:v>
                </c:pt>
                <c:pt idx="18">
                  <c:v>31.88</c:v>
                </c:pt>
                <c:pt idx="19">
                  <c:v>32.78</c:v>
                </c:pt>
                <c:pt idx="20">
                  <c:v>31.89</c:v>
                </c:pt>
                <c:pt idx="21">
                  <c:v>31.98</c:v>
                </c:pt>
                <c:pt idx="22">
                  <c:v>31.53</c:v>
                </c:pt>
                <c:pt idx="23">
                  <c:v>31.64</c:v>
                </c:pt>
                <c:pt idx="24">
                  <c:v>31.58</c:v>
                </c:pt>
                <c:pt idx="25">
                  <c:v>35.26</c:v>
                </c:pt>
                <c:pt idx="26">
                  <c:v>32.94</c:v>
                </c:pt>
                <c:pt idx="27">
                  <c:v>31.73</c:v>
                </c:pt>
                <c:pt idx="28">
                  <c:v>31.49</c:v>
                </c:pt>
                <c:pt idx="29">
                  <c:v>31.69</c:v>
                </c:pt>
                <c:pt idx="30">
                  <c:v>31.43</c:v>
                </c:pt>
                <c:pt idx="31">
                  <c:v>31.46</c:v>
                </c:pt>
                <c:pt idx="32">
                  <c:v>31.76</c:v>
                </c:pt>
                <c:pt idx="33">
                  <c:v>33.08</c:v>
                </c:pt>
                <c:pt idx="34">
                  <c:v>31.8</c:v>
                </c:pt>
                <c:pt idx="35">
                  <c:v>33.06</c:v>
                </c:pt>
                <c:pt idx="36">
                  <c:v>32.08</c:v>
                </c:pt>
                <c:pt idx="37">
                  <c:v>31.91</c:v>
                </c:pt>
                <c:pt idx="38">
                  <c:v>31.91</c:v>
                </c:pt>
                <c:pt idx="39">
                  <c:v>31.82</c:v>
                </c:pt>
                <c:pt idx="40">
                  <c:v>32.82</c:v>
                </c:pt>
                <c:pt idx="41">
                  <c:v>32.369999999999997</c:v>
                </c:pt>
                <c:pt idx="42">
                  <c:v>31.8</c:v>
                </c:pt>
                <c:pt idx="43">
                  <c:v>32.450000000000003</c:v>
                </c:pt>
                <c:pt idx="44">
                  <c:v>31.85</c:v>
                </c:pt>
                <c:pt idx="45">
                  <c:v>31.85</c:v>
                </c:pt>
                <c:pt idx="46">
                  <c:v>31.76</c:v>
                </c:pt>
                <c:pt idx="47">
                  <c:v>31.94</c:v>
                </c:pt>
                <c:pt idx="48">
                  <c:v>31.8</c:v>
                </c:pt>
                <c:pt idx="49">
                  <c:v>31.91</c:v>
                </c:pt>
                <c:pt idx="50">
                  <c:v>31.9</c:v>
                </c:pt>
                <c:pt idx="51">
                  <c:v>31.83</c:v>
                </c:pt>
                <c:pt idx="52">
                  <c:v>31.75</c:v>
                </c:pt>
                <c:pt idx="53">
                  <c:v>31.7</c:v>
                </c:pt>
                <c:pt idx="54">
                  <c:v>31.85</c:v>
                </c:pt>
                <c:pt idx="55">
                  <c:v>31.93</c:v>
                </c:pt>
                <c:pt idx="56">
                  <c:v>33.11</c:v>
                </c:pt>
                <c:pt idx="57">
                  <c:v>31.94</c:v>
                </c:pt>
                <c:pt idx="58">
                  <c:v>31.41</c:v>
                </c:pt>
                <c:pt idx="59">
                  <c:v>31.81</c:v>
                </c:pt>
                <c:pt idx="60">
                  <c:v>31.93</c:v>
                </c:pt>
                <c:pt idx="61">
                  <c:v>31.84</c:v>
                </c:pt>
                <c:pt idx="62">
                  <c:v>31.89</c:v>
                </c:pt>
                <c:pt idx="63">
                  <c:v>31.85</c:v>
                </c:pt>
                <c:pt idx="64">
                  <c:v>31.64</c:v>
                </c:pt>
                <c:pt idx="65">
                  <c:v>31.81</c:v>
                </c:pt>
                <c:pt idx="66">
                  <c:v>31.92</c:v>
                </c:pt>
                <c:pt idx="67">
                  <c:v>31.6</c:v>
                </c:pt>
                <c:pt idx="68">
                  <c:v>31.93</c:v>
                </c:pt>
                <c:pt idx="69">
                  <c:v>31.8</c:v>
                </c:pt>
                <c:pt idx="70">
                  <c:v>31.8</c:v>
                </c:pt>
                <c:pt idx="71">
                  <c:v>31.77</c:v>
                </c:pt>
                <c:pt idx="72">
                  <c:v>31.39</c:v>
                </c:pt>
                <c:pt idx="73">
                  <c:v>33.17</c:v>
                </c:pt>
                <c:pt idx="74">
                  <c:v>31.76</c:v>
                </c:pt>
                <c:pt idx="75">
                  <c:v>31.23</c:v>
                </c:pt>
                <c:pt idx="76">
                  <c:v>31.5</c:v>
                </c:pt>
                <c:pt idx="77">
                  <c:v>32.53</c:v>
                </c:pt>
                <c:pt idx="78">
                  <c:v>33.090000000000003</c:v>
                </c:pt>
                <c:pt idx="79">
                  <c:v>31.48</c:v>
                </c:pt>
                <c:pt idx="80">
                  <c:v>31.47</c:v>
                </c:pt>
                <c:pt idx="81">
                  <c:v>31.65</c:v>
                </c:pt>
                <c:pt idx="82">
                  <c:v>33.090000000000003</c:v>
                </c:pt>
                <c:pt idx="83">
                  <c:v>31.8</c:v>
                </c:pt>
                <c:pt idx="84">
                  <c:v>31.84</c:v>
                </c:pt>
                <c:pt idx="85">
                  <c:v>31.78</c:v>
                </c:pt>
                <c:pt idx="86">
                  <c:v>31.6</c:v>
                </c:pt>
                <c:pt idx="87">
                  <c:v>31.83</c:v>
                </c:pt>
                <c:pt idx="88">
                  <c:v>31.55</c:v>
                </c:pt>
                <c:pt idx="89">
                  <c:v>31.89</c:v>
                </c:pt>
                <c:pt idx="90">
                  <c:v>32.53</c:v>
                </c:pt>
                <c:pt idx="91">
                  <c:v>31.86</c:v>
                </c:pt>
                <c:pt idx="92">
                  <c:v>31.9</c:v>
                </c:pt>
                <c:pt idx="93">
                  <c:v>31.39</c:v>
                </c:pt>
                <c:pt idx="94">
                  <c:v>31.68</c:v>
                </c:pt>
                <c:pt idx="95">
                  <c:v>31.68</c:v>
                </c:pt>
                <c:pt idx="96">
                  <c:v>31.93</c:v>
                </c:pt>
                <c:pt idx="97">
                  <c:v>31.65</c:v>
                </c:pt>
                <c:pt idx="98">
                  <c:v>31.79</c:v>
                </c:pt>
                <c:pt idx="99">
                  <c:v>31.81</c:v>
                </c:pt>
                <c:pt idx="100">
                  <c:v>31.81</c:v>
                </c:pt>
                <c:pt idx="101">
                  <c:v>31.77</c:v>
                </c:pt>
                <c:pt idx="102">
                  <c:v>32.06</c:v>
                </c:pt>
                <c:pt idx="103">
                  <c:v>33.21</c:v>
                </c:pt>
                <c:pt idx="104">
                  <c:v>31.99</c:v>
                </c:pt>
                <c:pt idx="105">
                  <c:v>31.74</c:v>
                </c:pt>
                <c:pt idx="106">
                  <c:v>31.72</c:v>
                </c:pt>
                <c:pt idx="107">
                  <c:v>31.86</c:v>
                </c:pt>
                <c:pt idx="108">
                  <c:v>31.76</c:v>
                </c:pt>
                <c:pt idx="109">
                  <c:v>33.06</c:v>
                </c:pt>
                <c:pt idx="110">
                  <c:v>33.08</c:v>
                </c:pt>
                <c:pt idx="111">
                  <c:v>31.59</c:v>
                </c:pt>
                <c:pt idx="112">
                  <c:v>33.200000000000003</c:v>
                </c:pt>
                <c:pt idx="113">
                  <c:v>31.82</c:v>
                </c:pt>
                <c:pt idx="114">
                  <c:v>32.89</c:v>
                </c:pt>
                <c:pt idx="115">
                  <c:v>31.62</c:v>
                </c:pt>
                <c:pt idx="116">
                  <c:v>31.8</c:v>
                </c:pt>
                <c:pt idx="117">
                  <c:v>33.18</c:v>
                </c:pt>
                <c:pt idx="118">
                  <c:v>33.07</c:v>
                </c:pt>
                <c:pt idx="119">
                  <c:v>31.79</c:v>
                </c:pt>
                <c:pt idx="120">
                  <c:v>31.95</c:v>
                </c:pt>
                <c:pt idx="121">
                  <c:v>31.79</c:v>
                </c:pt>
                <c:pt idx="122">
                  <c:v>31.84</c:v>
                </c:pt>
                <c:pt idx="123">
                  <c:v>31.83</c:v>
                </c:pt>
                <c:pt idx="124">
                  <c:v>31.71</c:v>
                </c:pt>
                <c:pt idx="125">
                  <c:v>31.49</c:v>
                </c:pt>
                <c:pt idx="126">
                  <c:v>32.07</c:v>
                </c:pt>
                <c:pt idx="127">
                  <c:v>33.11</c:v>
                </c:pt>
                <c:pt idx="128">
                  <c:v>33.119999999999997</c:v>
                </c:pt>
                <c:pt idx="129">
                  <c:v>31.94</c:v>
                </c:pt>
                <c:pt idx="130">
                  <c:v>31.33</c:v>
                </c:pt>
                <c:pt idx="131">
                  <c:v>31.5</c:v>
                </c:pt>
                <c:pt idx="132">
                  <c:v>31.66</c:v>
                </c:pt>
                <c:pt idx="133">
                  <c:v>31.88</c:v>
                </c:pt>
                <c:pt idx="134">
                  <c:v>31.56</c:v>
                </c:pt>
                <c:pt idx="135">
                  <c:v>31.1</c:v>
                </c:pt>
                <c:pt idx="136">
                  <c:v>31.55</c:v>
                </c:pt>
                <c:pt idx="137">
                  <c:v>31.84</c:v>
                </c:pt>
                <c:pt idx="138">
                  <c:v>31.75</c:v>
                </c:pt>
                <c:pt idx="139">
                  <c:v>31.63</c:v>
                </c:pt>
                <c:pt idx="140">
                  <c:v>31.93</c:v>
                </c:pt>
                <c:pt idx="141">
                  <c:v>31.3</c:v>
                </c:pt>
                <c:pt idx="142">
                  <c:v>31.74</c:v>
                </c:pt>
                <c:pt idx="143">
                  <c:v>31.62</c:v>
                </c:pt>
                <c:pt idx="144">
                  <c:v>31.47</c:v>
                </c:pt>
                <c:pt idx="145">
                  <c:v>31.82</c:v>
                </c:pt>
                <c:pt idx="146">
                  <c:v>31.39</c:v>
                </c:pt>
                <c:pt idx="147">
                  <c:v>31.73</c:v>
                </c:pt>
                <c:pt idx="148">
                  <c:v>31.81</c:v>
                </c:pt>
                <c:pt idx="149">
                  <c:v>31.49</c:v>
                </c:pt>
                <c:pt idx="150">
                  <c:v>31.53</c:v>
                </c:pt>
                <c:pt idx="151">
                  <c:v>33.090000000000003</c:v>
                </c:pt>
                <c:pt idx="152">
                  <c:v>31.56</c:v>
                </c:pt>
                <c:pt idx="153">
                  <c:v>33.18</c:v>
                </c:pt>
                <c:pt idx="154">
                  <c:v>31.86</c:v>
                </c:pt>
                <c:pt idx="155">
                  <c:v>31.86</c:v>
                </c:pt>
                <c:pt idx="156">
                  <c:v>34.11</c:v>
                </c:pt>
                <c:pt idx="157">
                  <c:v>31.54</c:v>
                </c:pt>
                <c:pt idx="158">
                  <c:v>31.94</c:v>
                </c:pt>
                <c:pt idx="159">
                  <c:v>31.71</c:v>
                </c:pt>
                <c:pt idx="160">
                  <c:v>31.65</c:v>
                </c:pt>
                <c:pt idx="161">
                  <c:v>31.74</c:v>
                </c:pt>
                <c:pt idx="162">
                  <c:v>31.37</c:v>
                </c:pt>
                <c:pt idx="163">
                  <c:v>31.74</c:v>
                </c:pt>
                <c:pt idx="164">
                  <c:v>31.5</c:v>
                </c:pt>
                <c:pt idx="165">
                  <c:v>31.56</c:v>
                </c:pt>
                <c:pt idx="166">
                  <c:v>31.43</c:v>
                </c:pt>
                <c:pt idx="167">
                  <c:v>33.08</c:v>
                </c:pt>
                <c:pt idx="168">
                  <c:v>31.73</c:v>
                </c:pt>
                <c:pt idx="169">
                  <c:v>33.26</c:v>
                </c:pt>
                <c:pt idx="170">
                  <c:v>32.119999999999997</c:v>
                </c:pt>
                <c:pt idx="171">
                  <c:v>32.29</c:v>
                </c:pt>
                <c:pt idx="172">
                  <c:v>35.090000000000003</c:v>
                </c:pt>
                <c:pt idx="173">
                  <c:v>33.1</c:v>
                </c:pt>
                <c:pt idx="174">
                  <c:v>33.76</c:v>
                </c:pt>
                <c:pt idx="175">
                  <c:v>37.090000000000003</c:v>
                </c:pt>
                <c:pt idx="176">
                  <c:v>33.04</c:v>
                </c:pt>
                <c:pt idx="177">
                  <c:v>36.06</c:v>
                </c:pt>
                <c:pt idx="178">
                  <c:v>37.1</c:v>
                </c:pt>
                <c:pt idx="179">
                  <c:v>40.26</c:v>
                </c:pt>
                <c:pt idx="180">
                  <c:v>40.93</c:v>
                </c:pt>
                <c:pt idx="181">
                  <c:v>38.880000000000003</c:v>
                </c:pt>
                <c:pt idx="182">
                  <c:v>41.2</c:v>
                </c:pt>
                <c:pt idx="183">
                  <c:v>38.020000000000003</c:v>
                </c:pt>
                <c:pt idx="184">
                  <c:v>38.21</c:v>
                </c:pt>
                <c:pt idx="185">
                  <c:v>36.04</c:v>
                </c:pt>
                <c:pt idx="186">
                  <c:v>40.39</c:v>
                </c:pt>
                <c:pt idx="187">
                  <c:v>42.15</c:v>
                </c:pt>
                <c:pt idx="188">
                  <c:v>39.950000000000003</c:v>
                </c:pt>
                <c:pt idx="189">
                  <c:v>34.24</c:v>
                </c:pt>
                <c:pt idx="190">
                  <c:v>39.21</c:v>
                </c:pt>
                <c:pt idx="191">
                  <c:v>36.479999999999997</c:v>
                </c:pt>
                <c:pt idx="192">
                  <c:v>37.99</c:v>
                </c:pt>
                <c:pt idx="193">
                  <c:v>43.07</c:v>
                </c:pt>
                <c:pt idx="194">
                  <c:v>39.020000000000003</c:v>
                </c:pt>
                <c:pt idx="195">
                  <c:v>39.67</c:v>
                </c:pt>
                <c:pt idx="196">
                  <c:v>39.229999999999997</c:v>
                </c:pt>
                <c:pt idx="197">
                  <c:v>34.729999999999997</c:v>
                </c:pt>
                <c:pt idx="198">
                  <c:v>36.619999999999997</c:v>
                </c:pt>
                <c:pt idx="199">
                  <c:v>37.79</c:v>
                </c:pt>
                <c:pt idx="200">
                  <c:v>42.56</c:v>
                </c:pt>
                <c:pt idx="201">
                  <c:v>40.729999999999997</c:v>
                </c:pt>
                <c:pt idx="202">
                  <c:v>43.92</c:v>
                </c:pt>
                <c:pt idx="203">
                  <c:v>38.880000000000003</c:v>
                </c:pt>
                <c:pt idx="204">
                  <c:v>36.369999999999997</c:v>
                </c:pt>
                <c:pt idx="205">
                  <c:v>39.5</c:v>
                </c:pt>
                <c:pt idx="206">
                  <c:v>38.270000000000003</c:v>
                </c:pt>
                <c:pt idx="207">
                  <c:v>47.35</c:v>
                </c:pt>
                <c:pt idx="208">
                  <c:v>40.97</c:v>
                </c:pt>
                <c:pt idx="209">
                  <c:v>38.18</c:v>
                </c:pt>
                <c:pt idx="210">
                  <c:v>38.450000000000003</c:v>
                </c:pt>
                <c:pt idx="211">
                  <c:v>40.369999999999997</c:v>
                </c:pt>
                <c:pt idx="212">
                  <c:v>39.229999999999997</c:v>
                </c:pt>
                <c:pt idx="213">
                  <c:v>38.75</c:v>
                </c:pt>
                <c:pt idx="214">
                  <c:v>34.56</c:v>
                </c:pt>
                <c:pt idx="215">
                  <c:v>37.46</c:v>
                </c:pt>
                <c:pt idx="216">
                  <c:v>38.64</c:v>
                </c:pt>
                <c:pt idx="217">
                  <c:v>38.56</c:v>
                </c:pt>
                <c:pt idx="218">
                  <c:v>39.520000000000003</c:v>
                </c:pt>
                <c:pt idx="219">
                  <c:v>39.08</c:v>
                </c:pt>
                <c:pt idx="220">
                  <c:v>34.07</c:v>
                </c:pt>
                <c:pt idx="221">
                  <c:v>38.24</c:v>
                </c:pt>
                <c:pt idx="222">
                  <c:v>39.24</c:v>
                </c:pt>
                <c:pt idx="223">
                  <c:v>39.61</c:v>
                </c:pt>
                <c:pt idx="224">
                  <c:v>40.630000000000003</c:v>
                </c:pt>
                <c:pt idx="225">
                  <c:v>36.1</c:v>
                </c:pt>
                <c:pt idx="226">
                  <c:v>38.090000000000003</c:v>
                </c:pt>
                <c:pt idx="227">
                  <c:v>40.07</c:v>
                </c:pt>
                <c:pt idx="228">
                  <c:v>39.56</c:v>
                </c:pt>
                <c:pt idx="229">
                  <c:v>40.159999999999997</c:v>
                </c:pt>
                <c:pt idx="230">
                  <c:v>38.03</c:v>
                </c:pt>
                <c:pt idx="231">
                  <c:v>38.83</c:v>
                </c:pt>
                <c:pt idx="232">
                  <c:v>37.1</c:v>
                </c:pt>
                <c:pt idx="233">
                  <c:v>34.97</c:v>
                </c:pt>
                <c:pt idx="234">
                  <c:v>45.59</c:v>
                </c:pt>
                <c:pt idx="235">
                  <c:v>34.57</c:v>
                </c:pt>
                <c:pt idx="236">
                  <c:v>37.86</c:v>
                </c:pt>
                <c:pt idx="237">
                  <c:v>35.33</c:v>
                </c:pt>
                <c:pt idx="238">
                  <c:v>39.799999999999997</c:v>
                </c:pt>
                <c:pt idx="239">
                  <c:v>39.159999999999997</c:v>
                </c:pt>
                <c:pt idx="240">
                  <c:v>43.06</c:v>
                </c:pt>
                <c:pt idx="241">
                  <c:v>39.92</c:v>
                </c:pt>
                <c:pt idx="242">
                  <c:v>39.14</c:v>
                </c:pt>
                <c:pt idx="243">
                  <c:v>40.61</c:v>
                </c:pt>
                <c:pt idx="244">
                  <c:v>35.869999999999997</c:v>
                </c:pt>
                <c:pt idx="245">
                  <c:v>38.93</c:v>
                </c:pt>
                <c:pt idx="246">
                  <c:v>36.19</c:v>
                </c:pt>
                <c:pt idx="247">
                  <c:v>43.95</c:v>
                </c:pt>
                <c:pt idx="248">
                  <c:v>38.15</c:v>
                </c:pt>
                <c:pt idx="249">
                  <c:v>37.49</c:v>
                </c:pt>
                <c:pt idx="250">
                  <c:v>38.03</c:v>
                </c:pt>
                <c:pt idx="251">
                  <c:v>41.12</c:v>
                </c:pt>
                <c:pt idx="252">
                  <c:v>36.409999999999997</c:v>
                </c:pt>
                <c:pt idx="253">
                  <c:v>37.76</c:v>
                </c:pt>
                <c:pt idx="254">
                  <c:v>38.49</c:v>
                </c:pt>
                <c:pt idx="255">
                  <c:v>38.229999999999997</c:v>
                </c:pt>
                <c:pt idx="256">
                  <c:v>41.36</c:v>
                </c:pt>
                <c:pt idx="257">
                  <c:v>39.58</c:v>
                </c:pt>
                <c:pt idx="258">
                  <c:v>34.69</c:v>
                </c:pt>
                <c:pt idx="259">
                  <c:v>41.06</c:v>
                </c:pt>
                <c:pt idx="260">
                  <c:v>38.299999999999997</c:v>
                </c:pt>
                <c:pt idx="261">
                  <c:v>39.200000000000003</c:v>
                </c:pt>
                <c:pt idx="262">
                  <c:v>40.78</c:v>
                </c:pt>
                <c:pt idx="263">
                  <c:v>38.75</c:v>
                </c:pt>
                <c:pt idx="264">
                  <c:v>35.56</c:v>
                </c:pt>
                <c:pt idx="265">
                  <c:v>40.380000000000003</c:v>
                </c:pt>
                <c:pt idx="266">
                  <c:v>39.380000000000003</c:v>
                </c:pt>
                <c:pt idx="267">
                  <c:v>40.11</c:v>
                </c:pt>
                <c:pt idx="268">
                  <c:v>34.9</c:v>
                </c:pt>
                <c:pt idx="269">
                  <c:v>38.450000000000003</c:v>
                </c:pt>
                <c:pt idx="270">
                  <c:v>36.97</c:v>
                </c:pt>
                <c:pt idx="271">
                  <c:v>39.24</c:v>
                </c:pt>
                <c:pt idx="272">
                  <c:v>38.11</c:v>
                </c:pt>
                <c:pt idx="273">
                  <c:v>42.07</c:v>
                </c:pt>
                <c:pt idx="274">
                  <c:v>38.54</c:v>
                </c:pt>
                <c:pt idx="275">
                  <c:v>34.71</c:v>
                </c:pt>
                <c:pt idx="276">
                  <c:v>38.17</c:v>
                </c:pt>
                <c:pt idx="277">
                  <c:v>39.08</c:v>
                </c:pt>
                <c:pt idx="278">
                  <c:v>46.23</c:v>
                </c:pt>
                <c:pt idx="279">
                  <c:v>38.979999999999997</c:v>
                </c:pt>
                <c:pt idx="280">
                  <c:v>43.99</c:v>
                </c:pt>
                <c:pt idx="281">
                  <c:v>39.19</c:v>
                </c:pt>
                <c:pt idx="282">
                  <c:v>40.03</c:v>
                </c:pt>
                <c:pt idx="283">
                  <c:v>38.72</c:v>
                </c:pt>
                <c:pt idx="284">
                  <c:v>41.01</c:v>
                </c:pt>
                <c:pt idx="285">
                  <c:v>40.590000000000003</c:v>
                </c:pt>
                <c:pt idx="286">
                  <c:v>39.82</c:v>
                </c:pt>
                <c:pt idx="287">
                  <c:v>35.54</c:v>
                </c:pt>
                <c:pt idx="288">
                  <c:v>39.090000000000003</c:v>
                </c:pt>
                <c:pt idx="289">
                  <c:v>39.19</c:v>
                </c:pt>
                <c:pt idx="290">
                  <c:v>43.26</c:v>
                </c:pt>
                <c:pt idx="291">
                  <c:v>36.85</c:v>
                </c:pt>
                <c:pt idx="292">
                  <c:v>37.6</c:v>
                </c:pt>
                <c:pt idx="293">
                  <c:v>41.07</c:v>
                </c:pt>
                <c:pt idx="294">
                  <c:v>37.700000000000003</c:v>
                </c:pt>
                <c:pt idx="295">
                  <c:v>38.549999999999997</c:v>
                </c:pt>
                <c:pt idx="296">
                  <c:v>34.93</c:v>
                </c:pt>
                <c:pt idx="297">
                  <c:v>37.700000000000003</c:v>
                </c:pt>
                <c:pt idx="298">
                  <c:v>38.24</c:v>
                </c:pt>
                <c:pt idx="299">
                  <c:v>37</c:v>
                </c:pt>
                <c:pt idx="300">
                  <c:v>757.48</c:v>
                </c:pt>
                <c:pt idx="301">
                  <c:v>31.15</c:v>
                </c:pt>
                <c:pt idx="302">
                  <c:v>31.04</c:v>
                </c:pt>
                <c:pt idx="303">
                  <c:v>31.15</c:v>
                </c:pt>
                <c:pt idx="304">
                  <c:v>31.37</c:v>
                </c:pt>
                <c:pt idx="305">
                  <c:v>30.96</c:v>
                </c:pt>
                <c:pt idx="306">
                  <c:v>32.130000000000003</c:v>
                </c:pt>
                <c:pt idx="307">
                  <c:v>33.75</c:v>
                </c:pt>
                <c:pt idx="308">
                  <c:v>31.25</c:v>
                </c:pt>
                <c:pt idx="309">
                  <c:v>31.57</c:v>
                </c:pt>
                <c:pt idx="310">
                  <c:v>31.9</c:v>
                </c:pt>
                <c:pt idx="311">
                  <c:v>31.39</c:v>
                </c:pt>
                <c:pt idx="312">
                  <c:v>30.94</c:v>
                </c:pt>
                <c:pt idx="313">
                  <c:v>31.23</c:v>
                </c:pt>
                <c:pt idx="314">
                  <c:v>31.24</c:v>
                </c:pt>
                <c:pt idx="315">
                  <c:v>31.27</c:v>
                </c:pt>
                <c:pt idx="316">
                  <c:v>31.05</c:v>
                </c:pt>
                <c:pt idx="317">
                  <c:v>31.21</c:v>
                </c:pt>
                <c:pt idx="318">
                  <c:v>31.17</c:v>
                </c:pt>
                <c:pt idx="319">
                  <c:v>31.22</c:v>
                </c:pt>
                <c:pt idx="320">
                  <c:v>31.13</c:v>
                </c:pt>
                <c:pt idx="321">
                  <c:v>31.07</c:v>
                </c:pt>
                <c:pt idx="322">
                  <c:v>39.130000000000003</c:v>
                </c:pt>
                <c:pt idx="323">
                  <c:v>30.85</c:v>
                </c:pt>
                <c:pt idx="324">
                  <c:v>31.2</c:v>
                </c:pt>
                <c:pt idx="325">
                  <c:v>30.99</c:v>
                </c:pt>
                <c:pt idx="326">
                  <c:v>30.86</c:v>
                </c:pt>
                <c:pt idx="327">
                  <c:v>31.44</c:v>
                </c:pt>
                <c:pt idx="328">
                  <c:v>31.51</c:v>
                </c:pt>
                <c:pt idx="329">
                  <c:v>31.32</c:v>
                </c:pt>
                <c:pt idx="330">
                  <c:v>31.17</c:v>
                </c:pt>
                <c:pt idx="331">
                  <c:v>32.950000000000003</c:v>
                </c:pt>
                <c:pt idx="332">
                  <c:v>31.31</c:v>
                </c:pt>
                <c:pt idx="333">
                  <c:v>31.23</c:v>
                </c:pt>
                <c:pt idx="334">
                  <c:v>31.14</c:v>
                </c:pt>
                <c:pt idx="335">
                  <c:v>31.15</c:v>
                </c:pt>
                <c:pt idx="336">
                  <c:v>32.15</c:v>
                </c:pt>
                <c:pt idx="337">
                  <c:v>30.98</c:v>
                </c:pt>
                <c:pt idx="338">
                  <c:v>32.630000000000003</c:v>
                </c:pt>
                <c:pt idx="339">
                  <c:v>31.31</c:v>
                </c:pt>
                <c:pt idx="340">
                  <c:v>31.23</c:v>
                </c:pt>
                <c:pt idx="341">
                  <c:v>32.17</c:v>
                </c:pt>
                <c:pt idx="342">
                  <c:v>32.53</c:v>
                </c:pt>
                <c:pt idx="343">
                  <c:v>31.26</c:v>
                </c:pt>
                <c:pt idx="344">
                  <c:v>31.6</c:v>
                </c:pt>
                <c:pt idx="345">
                  <c:v>31.63</c:v>
                </c:pt>
                <c:pt idx="346">
                  <c:v>31.27</c:v>
                </c:pt>
                <c:pt idx="347">
                  <c:v>31.16</c:v>
                </c:pt>
                <c:pt idx="348">
                  <c:v>31.19</c:v>
                </c:pt>
                <c:pt idx="349">
                  <c:v>31.22</c:v>
                </c:pt>
                <c:pt idx="350">
                  <c:v>31.28</c:v>
                </c:pt>
                <c:pt idx="351">
                  <c:v>31.28</c:v>
                </c:pt>
                <c:pt idx="352">
                  <c:v>33.229999999999997</c:v>
                </c:pt>
                <c:pt idx="353">
                  <c:v>31.16</c:v>
                </c:pt>
                <c:pt idx="354">
                  <c:v>32.15</c:v>
                </c:pt>
                <c:pt idx="355">
                  <c:v>32.9</c:v>
                </c:pt>
                <c:pt idx="356">
                  <c:v>31.31</c:v>
                </c:pt>
                <c:pt idx="357">
                  <c:v>32.1</c:v>
                </c:pt>
                <c:pt idx="358">
                  <c:v>32.06</c:v>
                </c:pt>
                <c:pt idx="359">
                  <c:v>32.15</c:v>
                </c:pt>
                <c:pt idx="360">
                  <c:v>31.23</c:v>
                </c:pt>
                <c:pt idx="361">
                  <c:v>31.25</c:v>
                </c:pt>
                <c:pt idx="362">
                  <c:v>31.3</c:v>
                </c:pt>
                <c:pt idx="363">
                  <c:v>33.090000000000003</c:v>
                </c:pt>
                <c:pt idx="364">
                  <c:v>31.24</c:v>
                </c:pt>
                <c:pt idx="365">
                  <c:v>33.15</c:v>
                </c:pt>
                <c:pt idx="366">
                  <c:v>32.119999999999997</c:v>
                </c:pt>
                <c:pt idx="367">
                  <c:v>31.45</c:v>
                </c:pt>
                <c:pt idx="368">
                  <c:v>32.65</c:v>
                </c:pt>
                <c:pt idx="369">
                  <c:v>31.23</c:v>
                </c:pt>
                <c:pt idx="370">
                  <c:v>31.49</c:v>
                </c:pt>
                <c:pt idx="371">
                  <c:v>30.93</c:v>
                </c:pt>
                <c:pt idx="372">
                  <c:v>34.1</c:v>
                </c:pt>
                <c:pt idx="373">
                  <c:v>34.17</c:v>
                </c:pt>
                <c:pt idx="374">
                  <c:v>32.51</c:v>
                </c:pt>
                <c:pt idx="375">
                  <c:v>32.1</c:v>
                </c:pt>
                <c:pt idx="376">
                  <c:v>31.02</c:v>
                </c:pt>
                <c:pt idx="377">
                  <c:v>31.23</c:v>
                </c:pt>
                <c:pt idx="378">
                  <c:v>31.39</c:v>
                </c:pt>
                <c:pt idx="379">
                  <c:v>31.06</c:v>
                </c:pt>
                <c:pt idx="380">
                  <c:v>30.92</c:v>
                </c:pt>
                <c:pt idx="381">
                  <c:v>32.15</c:v>
                </c:pt>
                <c:pt idx="382">
                  <c:v>32.549999999999997</c:v>
                </c:pt>
                <c:pt idx="383">
                  <c:v>31.2</c:v>
                </c:pt>
                <c:pt idx="384">
                  <c:v>32.08</c:v>
                </c:pt>
                <c:pt idx="385">
                  <c:v>31.02</c:v>
                </c:pt>
                <c:pt idx="386">
                  <c:v>30.98</c:v>
                </c:pt>
                <c:pt idx="387">
                  <c:v>30.92</c:v>
                </c:pt>
                <c:pt idx="388">
                  <c:v>31.22</c:v>
                </c:pt>
                <c:pt idx="389">
                  <c:v>32.729999999999997</c:v>
                </c:pt>
                <c:pt idx="390">
                  <c:v>31.55</c:v>
                </c:pt>
                <c:pt idx="391">
                  <c:v>31.18</c:v>
                </c:pt>
                <c:pt idx="392">
                  <c:v>31.22</c:v>
                </c:pt>
                <c:pt idx="393">
                  <c:v>31.24</c:v>
                </c:pt>
                <c:pt idx="394">
                  <c:v>31.19</c:v>
                </c:pt>
                <c:pt idx="395">
                  <c:v>31.28</c:v>
                </c:pt>
                <c:pt idx="396">
                  <c:v>31.13</c:v>
                </c:pt>
                <c:pt idx="397">
                  <c:v>31.14</c:v>
                </c:pt>
                <c:pt idx="398">
                  <c:v>31.27</c:v>
                </c:pt>
                <c:pt idx="399">
                  <c:v>31.18</c:v>
                </c:pt>
                <c:pt idx="400">
                  <c:v>32.090000000000003</c:v>
                </c:pt>
                <c:pt idx="401">
                  <c:v>31.08</c:v>
                </c:pt>
                <c:pt idx="402">
                  <c:v>31.17</c:v>
                </c:pt>
                <c:pt idx="403">
                  <c:v>31.18</c:v>
                </c:pt>
                <c:pt idx="404">
                  <c:v>31.29</c:v>
                </c:pt>
                <c:pt idx="405">
                  <c:v>30.92</c:v>
                </c:pt>
                <c:pt idx="406">
                  <c:v>31.4</c:v>
                </c:pt>
                <c:pt idx="407">
                  <c:v>31.25</c:v>
                </c:pt>
                <c:pt idx="408">
                  <c:v>31.13</c:v>
                </c:pt>
                <c:pt idx="409">
                  <c:v>31.16</c:v>
                </c:pt>
                <c:pt idx="410">
                  <c:v>31.18</c:v>
                </c:pt>
                <c:pt idx="411">
                  <c:v>31.15</c:v>
                </c:pt>
                <c:pt idx="412">
                  <c:v>31.24</c:v>
                </c:pt>
                <c:pt idx="413">
                  <c:v>31.18</c:v>
                </c:pt>
                <c:pt idx="414">
                  <c:v>31</c:v>
                </c:pt>
                <c:pt idx="415">
                  <c:v>31.26</c:v>
                </c:pt>
                <c:pt idx="416">
                  <c:v>31.03</c:v>
                </c:pt>
                <c:pt idx="417">
                  <c:v>31.32</c:v>
                </c:pt>
                <c:pt idx="418">
                  <c:v>33.11</c:v>
                </c:pt>
                <c:pt idx="419">
                  <c:v>31.13</c:v>
                </c:pt>
                <c:pt idx="420">
                  <c:v>31.19</c:v>
                </c:pt>
                <c:pt idx="421">
                  <c:v>32.07</c:v>
                </c:pt>
                <c:pt idx="422">
                  <c:v>30.82</c:v>
                </c:pt>
                <c:pt idx="423">
                  <c:v>32.82</c:v>
                </c:pt>
                <c:pt idx="424">
                  <c:v>32.69</c:v>
                </c:pt>
                <c:pt idx="425">
                  <c:v>30.89</c:v>
                </c:pt>
                <c:pt idx="426">
                  <c:v>33.090000000000003</c:v>
                </c:pt>
                <c:pt idx="427">
                  <c:v>31.21</c:v>
                </c:pt>
                <c:pt idx="428">
                  <c:v>31.3</c:v>
                </c:pt>
                <c:pt idx="429">
                  <c:v>31.27</c:v>
                </c:pt>
                <c:pt idx="430">
                  <c:v>31.15</c:v>
                </c:pt>
                <c:pt idx="431">
                  <c:v>31.12</c:v>
                </c:pt>
                <c:pt idx="432">
                  <c:v>31</c:v>
                </c:pt>
                <c:pt idx="433">
                  <c:v>30.93</c:v>
                </c:pt>
                <c:pt idx="434">
                  <c:v>31.38</c:v>
                </c:pt>
                <c:pt idx="435">
                  <c:v>31.26</c:v>
                </c:pt>
                <c:pt idx="436">
                  <c:v>31.21</c:v>
                </c:pt>
                <c:pt idx="437">
                  <c:v>31.08</c:v>
                </c:pt>
                <c:pt idx="438">
                  <c:v>31.16</c:v>
                </c:pt>
                <c:pt idx="439">
                  <c:v>31.23</c:v>
                </c:pt>
                <c:pt idx="440">
                  <c:v>31.27</c:v>
                </c:pt>
                <c:pt idx="441">
                  <c:v>31.07</c:v>
                </c:pt>
                <c:pt idx="442">
                  <c:v>34.11</c:v>
                </c:pt>
                <c:pt idx="443">
                  <c:v>31.07</c:v>
                </c:pt>
                <c:pt idx="444">
                  <c:v>31.11</c:v>
                </c:pt>
                <c:pt idx="445">
                  <c:v>31.37</c:v>
                </c:pt>
                <c:pt idx="446">
                  <c:v>31.3</c:v>
                </c:pt>
                <c:pt idx="447">
                  <c:v>32.51</c:v>
                </c:pt>
                <c:pt idx="448">
                  <c:v>31.13</c:v>
                </c:pt>
                <c:pt idx="449">
                  <c:v>31.23</c:v>
                </c:pt>
                <c:pt idx="450">
                  <c:v>31.33</c:v>
                </c:pt>
                <c:pt idx="451">
                  <c:v>31.25</c:v>
                </c:pt>
                <c:pt idx="452">
                  <c:v>31.19</c:v>
                </c:pt>
                <c:pt idx="453">
                  <c:v>30.99</c:v>
                </c:pt>
                <c:pt idx="454">
                  <c:v>31.26</c:v>
                </c:pt>
                <c:pt idx="455">
                  <c:v>31.01</c:v>
                </c:pt>
                <c:pt idx="456">
                  <c:v>31.34</c:v>
                </c:pt>
                <c:pt idx="457">
                  <c:v>31.28</c:v>
                </c:pt>
                <c:pt idx="458">
                  <c:v>30.85</c:v>
                </c:pt>
                <c:pt idx="459">
                  <c:v>31.23</c:v>
                </c:pt>
                <c:pt idx="460">
                  <c:v>31.32</c:v>
                </c:pt>
                <c:pt idx="461">
                  <c:v>31.2</c:v>
                </c:pt>
                <c:pt idx="462">
                  <c:v>31.34</c:v>
                </c:pt>
                <c:pt idx="463">
                  <c:v>30.89</c:v>
                </c:pt>
                <c:pt idx="464">
                  <c:v>31.23</c:v>
                </c:pt>
                <c:pt idx="465">
                  <c:v>31.28</c:v>
                </c:pt>
                <c:pt idx="466">
                  <c:v>31.15</c:v>
                </c:pt>
                <c:pt idx="467">
                  <c:v>31.27</c:v>
                </c:pt>
                <c:pt idx="468">
                  <c:v>33.520000000000003</c:v>
                </c:pt>
                <c:pt idx="469">
                  <c:v>31.19</c:v>
                </c:pt>
                <c:pt idx="470">
                  <c:v>31.27</c:v>
                </c:pt>
                <c:pt idx="471">
                  <c:v>32.119999999999997</c:v>
                </c:pt>
                <c:pt idx="472">
                  <c:v>31.53</c:v>
                </c:pt>
                <c:pt idx="473">
                  <c:v>31.06</c:v>
                </c:pt>
                <c:pt idx="474">
                  <c:v>33.07</c:v>
                </c:pt>
                <c:pt idx="475">
                  <c:v>30.85</c:v>
                </c:pt>
                <c:pt idx="476">
                  <c:v>30.86</c:v>
                </c:pt>
                <c:pt idx="477">
                  <c:v>31.07</c:v>
                </c:pt>
                <c:pt idx="478">
                  <c:v>31.24</c:v>
                </c:pt>
                <c:pt idx="479">
                  <c:v>31.04</c:v>
                </c:pt>
                <c:pt idx="480">
                  <c:v>31.17</c:v>
                </c:pt>
                <c:pt idx="481">
                  <c:v>31.18</c:v>
                </c:pt>
                <c:pt idx="482">
                  <c:v>31.2</c:v>
                </c:pt>
                <c:pt idx="483">
                  <c:v>30.89</c:v>
                </c:pt>
                <c:pt idx="484">
                  <c:v>31.15</c:v>
                </c:pt>
                <c:pt idx="485">
                  <c:v>31.15</c:v>
                </c:pt>
                <c:pt idx="486">
                  <c:v>31.19</c:v>
                </c:pt>
                <c:pt idx="487">
                  <c:v>30.97</c:v>
                </c:pt>
                <c:pt idx="488">
                  <c:v>31.18</c:v>
                </c:pt>
                <c:pt idx="489">
                  <c:v>31.4</c:v>
                </c:pt>
                <c:pt idx="490">
                  <c:v>31.19</c:v>
                </c:pt>
                <c:pt idx="491">
                  <c:v>31.21</c:v>
                </c:pt>
                <c:pt idx="492">
                  <c:v>31.12</c:v>
                </c:pt>
                <c:pt idx="493">
                  <c:v>31.23</c:v>
                </c:pt>
                <c:pt idx="494">
                  <c:v>31.44</c:v>
                </c:pt>
                <c:pt idx="495">
                  <c:v>31.08</c:v>
                </c:pt>
                <c:pt idx="496">
                  <c:v>31.29</c:v>
                </c:pt>
                <c:pt idx="497">
                  <c:v>34.15</c:v>
                </c:pt>
                <c:pt idx="498">
                  <c:v>31.3</c:v>
                </c:pt>
                <c:pt idx="499">
                  <c:v>31.22</c:v>
                </c:pt>
                <c:pt idx="500">
                  <c:v>32.590000000000003</c:v>
                </c:pt>
                <c:pt idx="501">
                  <c:v>31.46</c:v>
                </c:pt>
                <c:pt idx="502">
                  <c:v>31.2</c:v>
                </c:pt>
                <c:pt idx="503">
                  <c:v>31.32</c:v>
                </c:pt>
                <c:pt idx="504">
                  <c:v>31.14</c:v>
                </c:pt>
                <c:pt idx="505">
                  <c:v>32.18</c:v>
                </c:pt>
                <c:pt idx="506">
                  <c:v>31.26</c:v>
                </c:pt>
                <c:pt idx="507">
                  <c:v>31.64</c:v>
                </c:pt>
                <c:pt idx="508">
                  <c:v>31.03</c:v>
                </c:pt>
                <c:pt idx="509">
                  <c:v>31.12</c:v>
                </c:pt>
                <c:pt idx="510">
                  <c:v>31.19</c:v>
                </c:pt>
                <c:pt idx="511">
                  <c:v>31.05</c:v>
                </c:pt>
                <c:pt idx="512">
                  <c:v>31.36</c:v>
                </c:pt>
                <c:pt idx="513">
                  <c:v>31.18</c:v>
                </c:pt>
                <c:pt idx="514">
                  <c:v>31.15</c:v>
                </c:pt>
                <c:pt idx="515">
                  <c:v>31.93</c:v>
                </c:pt>
                <c:pt idx="516">
                  <c:v>31.91</c:v>
                </c:pt>
                <c:pt idx="517">
                  <c:v>31.27</c:v>
                </c:pt>
                <c:pt idx="518">
                  <c:v>31.28</c:v>
                </c:pt>
                <c:pt idx="519">
                  <c:v>31.16</c:v>
                </c:pt>
                <c:pt idx="520">
                  <c:v>31.25</c:v>
                </c:pt>
                <c:pt idx="521">
                  <c:v>34.07</c:v>
                </c:pt>
                <c:pt idx="522">
                  <c:v>32.51</c:v>
                </c:pt>
                <c:pt idx="523">
                  <c:v>32.1</c:v>
                </c:pt>
                <c:pt idx="524">
                  <c:v>30.86</c:v>
                </c:pt>
                <c:pt idx="525">
                  <c:v>34.090000000000003</c:v>
                </c:pt>
                <c:pt idx="526">
                  <c:v>32.11</c:v>
                </c:pt>
                <c:pt idx="527">
                  <c:v>31.02</c:v>
                </c:pt>
                <c:pt idx="528">
                  <c:v>31.15</c:v>
                </c:pt>
                <c:pt idx="529">
                  <c:v>31.11</c:v>
                </c:pt>
                <c:pt idx="530">
                  <c:v>31.19</c:v>
                </c:pt>
                <c:pt idx="531">
                  <c:v>31.27</c:v>
                </c:pt>
                <c:pt idx="532">
                  <c:v>30.96</c:v>
                </c:pt>
                <c:pt idx="533">
                  <c:v>32.450000000000003</c:v>
                </c:pt>
                <c:pt idx="534">
                  <c:v>31.5</c:v>
                </c:pt>
                <c:pt idx="535">
                  <c:v>31.33</c:v>
                </c:pt>
                <c:pt idx="536">
                  <c:v>31.25</c:v>
                </c:pt>
                <c:pt idx="537">
                  <c:v>32.51</c:v>
                </c:pt>
                <c:pt idx="538">
                  <c:v>31.24</c:v>
                </c:pt>
                <c:pt idx="539">
                  <c:v>33.020000000000003</c:v>
                </c:pt>
                <c:pt idx="540">
                  <c:v>31.38</c:v>
                </c:pt>
                <c:pt idx="541">
                  <c:v>31.26</c:v>
                </c:pt>
                <c:pt idx="542">
                  <c:v>33.06</c:v>
                </c:pt>
                <c:pt idx="543">
                  <c:v>31.86</c:v>
                </c:pt>
                <c:pt idx="544">
                  <c:v>31.18</c:v>
                </c:pt>
                <c:pt idx="545">
                  <c:v>31.29</c:v>
                </c:pt>
                <c:pt idx="546">
                  <c:v>33.18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6328704"/>
        <c:axId val="247318400"/>
      </c:scatterChart>
      <c:scatterChart>
        <c:scatterStyle val="lineMarker"/>
        <c:varyColors val="0"/>
        <c:ser>
          <c:idx val="1"/>
          <c:order val="1"/>
          <c:tx>
            <c:v>Dummy</c:v>
          </c:tx>
          <c:spPr>
            <a:ln>
              <a:noFill/>
            </a:ln>
          </c:spPr>
          <c:marker>
            <c:symbol val="none"/>
          </c:marker>
          <c:xVal>
            <c:numRef>
              <c:f>Sheet3!$C$2:$C$606</c:f>
              <c:numCache>
                <c:formatCode>0_);[Red]\(0\)</c:formatCode>
                <c:ptCount val="605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0.60199999999999998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1.6</c:v>
                </c:pt>
                <c:pt idx="9">
                  <c:v>1.802</c:v>
                </c:pt>
                <c:pt idx="10">
                  <c:v>2</c:v>
                </c:pt>
                <c:pt idx="11">
                  <c:v>2.2000000000000002</c:v>
                </c:pt>
                <c:pt idx="12">
                  <c:v>2.4</c:v>
                </c:pt>
                <c:pt idx="13">
                  <c:v>2.601</c:v>
                </c:pt>
                <c:pt idx="14">
                  <c:v>2.8029999999999999</c:v>
                </c:pt>
                <c:pt idx="15">
                  <c:v>3</c:v>
                </c:pt>
                <c:pt idx="16">
                  <c:v>3.2</c:v>
                </c:pt>
                <c:pt idx="17">
                  <c:v>3.4</c:v>
                </c:pt>
                <c:pt idx="18">
                  <c:v>3.6</c:v>
                </c:pt>
                <c:pt idx="19">
                  <c:v>3.8</c:v>
                </c:pt>
                <c:pt idx="20">
                  <c:v>4</c:v>
                </c:pt>
                <c:pt idx="21">
                  <c:v>4.2</c:v>
                </c:pt>
                <c:pt idx="22">
                  <c:v>4.4000000000000004</c:v>
                </c:pt>
                <c:pt idx="23">
                  <c:v>4.6020000000000003</c:v>
                </c:pt>
                <c:pt idx="24">
                  <c:v>4.8</c:v>
                </c:pt>
                <c:pt idx="25">
                  <c:v>5.0010000000000003</c:v>
                </c:pt>
                <c:pt idx="26">
                  <c:v>5.2</c:v>
                </c:pt>
                <c:pt idx="27">
                  <c:v>5.4</c:v>
                </c:pt>
                <c:pt idx="28">
                  <c:v>5.6040000000000001</c:v>
                </c:pt>
                <c:pt idx="29">
                  <c:v>5.8010000000000002</c:v>
                </c:pt>
                <c:pt idx="30">
                  <c:v>6.0010000000000003</c:v>
                </c:pt>
                <c:pt idx="31">
                  <c:v>6.2</c:v>
                </c:pt>
                <c:pt idx="32">
                  <c:v>6.4020000000000001</c:v>
                </c:pt>
                <c:pt idx="33">
                  <c:v>6.6</c:v>
                </c:pt>
                <c:pt idx="34">
                  <c:v>6.8</c:v>
                </c:pt>
                <c:pt idx="35">
                  <c:v>7.0010000000000003</c:v>
                </c:pt>
                <c:pt idx="36">
                  <c:v>7.202</c:v>
                </c:pt>
                <c:pt idx="37">
                  <c:v>7.4</c:v>
                </c:pt>
                <c:pt idx="38">
                  <c:v>7.6</c:v>
                </c:pt>
                <c:pt idx="39">
                  <c:v>7.8</c:v>
                </c:pt>
                <c:pt idx="40">
                  <c:v>8</c:v>
                </c:pt>
                <c:pt idx="41">
                  <c:v>8.1999999999999993</c:v>
                </c:pt>
                <c:pt idx="42">
                  <c:v>8.4</c:v>
                </c:pt>
                <c:pt idx="43">
                  <c:v>8.6</c:v>
                </c:pt>
                <c:pt idx="44">
                  <c:v>8.8000000000000007</c:v>
                </c:pt>
                <c:pt idx="45">
                  <c:v>9</c:v>
                </c:pt>
                <c:pt idx="46">
                  <c:v>9.1999999999999993</c:v>
                </c:pt>
                <c:pt idx="47">
                  <c:v>9.4</c:v>
                </c:pt>
                <c:pt idx="48">
                  <c:v>9.6010000000000009</c:v>
                </c:pt>
                <c:pt idx="49">
                  <c:v>9.8010000000000002</c:v>
                </c:pt>
                <c:pt idx="50">
                  <c:v>10.000999999999999</c:v>
                </c:pt>
                <c:pt idx="51">
                  <c:v>10.202999999999999</c:v>
                </c:pt>
                <c:pt idx="52">
                  <c:v>10.401</c:v>
                </c:pt>
                <c:pt idx="53">
                  <c:v>10.601000000000001</c:v>
                </c:pt>
                <c:pt idx="54">
                  <c:v>10.801</c:v>
                </c:pt>
                <c:pt idx="55">
                  <c:v>11.000999999999999</c:v>
                </c:pt>
                <c:pt idx="56">
                  <c:v>11.204000000000001</c:v>
                </c:pt>
                <c:pt idx="57">
                  <c:v>11.401</c:v>
                </c:pt>
                <c:pt idx="58">
                  <c:v>0.2</c:v>
                </c:pt>
                <c:pt idx="59">
                  <c:v>0.4</c:v>
                </c:pt>
                <c:pt idx="60">
                  <c:v>0.6</c:v>
                </c:pt>
                <c:pt idx="61">
                  <c:v>0.80100000000000005</c:v>
                </c:pt>
                <c:pt idx="62">
                  <c:v>1</c:v>
                </c:pt>
                <c:pt idx="63">
                  <c:v>1.2010000000000001</c:v>
                </c:pt>
                <c:pt idx="64">
                  <c:v>1.4</c:v>
                </c:pt>
                <c:pt idx="65">
                  <c:v>1.6</c:v>
                </c:pt>
                <c:pt idx="66">
                  <c:v>1.8</c:v>
                </c:pt>
                <c:pt idx="67">
                  <c:v>2</c:v>
                </c:pt>
                <c:pt idx="68">
                  <c:v>2.2000000000000002</c:v>
                </c:pt>
                <c:pt idx="69">
                  <c:v>2.4</c:v>
                </c:pt>
                <c:pt idx="70">
                  <c:v>2.6</c:v>
                </c:pt>
                <c:pt idx="71">
                  <c:v>2.8</c:v>
                </c:pt>
                <c:pt idx="72">
                  <c:v>3.0009999999999999</c:v>
                </c:pt>
                <c:pt idx="73">
                  <c:v>3.2</c:v>
                </c:pt>
                <c:pt idx="74">
                  <c:v>3.4</c:v>
                </c:pt>
                <c:pt idx="75">
                  <c:v>3.601</c:v>
                </c:pt>
                <c:pt idx="76">
                  <c:v>3.8</c:v>
                </c:pt>
                <c:pt idx="77">
                  <c:v>4.0010000000000003</c:v>
                </c:pt>
                <c:pt idx="78">
                  <c:v>4.2</c:v>
                </c:pt>
                <c:pt idx="79">
                  <c:v>4.4009999999999998</c:v>
                </c:pt>
                <c:pt idx="80">
                  <c:v>4.5999999999999996</c:v>
                </c:pt>
                <c:pt idx="81">
                  <c:v>4.8</c:v>
                </c:pt>
                <c:pt idx="82">
                  <c:v>5</c:v>
                </c:pt>
                <c:pt idx="83">
                  <c:v>5.2039999999999997</c:v>
                </c:pt>
                <c:pt idx="84">
                  <c:v>5.4009999999999998</c:v>
                </c:pt>
                <c:pt idx="85">
                  <c:v>5.6</c:v>
                </c:pt>
                <c:pt idx="86">
                  <c:v>5.8</c:v>
                </c:pt>
                <c:pt idx="87">
                  <c:v>6</c:v>
                </c:pt>
                <c:pt idx="88">
                  <c:v>6.2</c:v>
                </c:pt>
                <c:pt idx="89">
                  <c:v>6.4</c:v>
                </c:pt>
                <c:pt idx="90">
                  <c:v>0.2</c:v>
                </c:pt>
                <c:pt idx="91">
                  <c:v>0.40200000000000002</c:v>
                </c:pt>
                <c:pt idx="92">
                  <c:v>0.6</c:v>
                </c:pt>
                <c:pt idx="93">
                  <c:v>0.80200000000000005</c:v>
                </c:pt>
                <c:pt idx="94">
                  <c:v>1.0009999999999999</c:v>
                </c:pt>
                <c:pt idx="95">
                  <c:v>1.2010000000000001</c:v>
                </c:pt>
                <c:pt idx="96">
                  <c:v>1.4</c:v>
                </c:pt>
                <c:pt idx="97">
                  <c:v>1.6</c:v>
                </c:pt>
                <c:pt idx="98">
                  <c:v>1.8009999999999999</c:v>
                </c:pt>
                <c:pt idx="99">
                  <c:v>2.0009999999999999</c:v>
                </c:pt>
                <c:pt idx="100">
                  <c:v>2.2000000000000002</c:v>
                </c:pt>
                <c:pt idx="101">
                  <c:v>2.4009999999999998</c:v>
                </c:pt>
                <c:pt idx="102">
                  <c:v>0.19900000000000001</c:v>
                </c:pt>
                <c:pt idx="103">
                  <c:v>0.39900000000000002</c:v>
                </c:pt>
                <c:pt idx="104">
                  <c:v>0.59899999999999998</c:v>
                </c:pt>
                <c:pt idx="105">
                  <c:v>0.79900000000000004</c:v>
                </c:pt>
                <c:pt idx="106">
                  <c:v>0.999</c:v>
                </c:pt>
                <c:pt idx="107">
                  <c:v>1.2</c:v>
                </c:pt>
                <c:pt idx="108">
                  <c:v>1.399</c:v>
                </c:pt>
                <c:pt idx="109">
                  <c:v>1.599</c:v>
                </c:pt>
                <c:pt idx="110">
                  <c:v>1.7989999999999999</c:v>
                </c:pt>
                <c:pt idx="111">
                  <c:v>1.9990000000000001</c:v>
                </c:pt>
                <c:pt idx="112">
                  <c:v>2.1989999999999998</c:v>
                </c:pt>
                <c:pt idx="113">
                  <c:v>2.399</c:v>
                </c:pt>
                <c:pt idx="114">
                  <c:v>2.601</c:v>
                </c:pt>
                <c:pt idx="115">
                  <c:v>2.7989999999999999</c:v>
                </c:pt>
                <c:pt idx="116">
                  <c:v>2.9990000000000001</c:v>
                </c:pt>
                <c:pt idx="117">
                  <c:v>3.1989999999999998</c:v>
                </c:pt>
                <c:pt idx="118">
                  <c:v>3.399</c:v>
                </c:pt>
                <c:pt idx="119">
                  <c:v>3.5990000000000002</c:v>
                </c:pt>
                <c:pt idx="120">
                  <c:v>3.7989999999999999</c:v>
                </c:pt>
                <c:pt idx="121">
                  <c:v>3.9990000000000001</c:v>
                </c:pt>
                <c:pt idx="122">
                  <c:v>4.1989999999999998</c:v>
                </c:pt>
                <c:pt idx="123">
                  <c:v>4.399</c:v>
                </c:pt>
                <c:pt idx="124">
                  <c:v>4.5990000000000002</c:v>
                </c:pt>
                <c:pt idx="125">
                  <c:v>4.7990000000000004</c:v>
                </c:pt>
                <c:pt idx="126">
                  <c:v>4.9989999999999997</c:v>
                </c:pt>
                <c:pt idx="127">
                  <c:v>5.1989999999999998</c:v>
                </c:pt>
                <c:pt idx="128">
                  <c:v>5.399</c:v>
                </c:pt>
                <c:pt idx="129">
                  <c:v>5.5990000000000002</c:v>
                </c:pt>
                <c:pt idx="130">
                  <c:v>5.7990000000000004</c:v>
                </c:pt>
                <c:pt idx="131">
                  <c:v>6.0010000000000003</c:v>
                </c:pt>
                <c:pt idx="132">
                  <c:v>6.1989999999999998</c:v>
                </c:pt>
                <c:pt idx="133">
                  <c:v>6.399</c:v>
                </c:pt>
                <c:pt idx="134">
                  <c:v>6.5990000000000002</c:v>
                </c:pt>
                <c:pt idx="135">
                  <c:v>6.8010000000000002</c:v>
                </c:pt>
                <c:pt idx="136">
                  <c:v>7.0019999999999998</c:v>
                </c:pt>
                <c:pt idx="137">
                  <c:v>7.2</c:v>
                </c:pt>
                <c:pt idx="138">
                  <c:v>7.4</c:v>
                </c:pt>
                <c:pt idx="139">
                  <c:v>7.6</c:v>
                </c:pt>
                <c:pt idx="140">
                  <c:v>7.8019999999999996</c:v>
                </c:pt>
                <c:pt idx="141">
                  <c:v>8</c:v>
                </c:pt>
                <c:pt idx="142">
                  <c:v>8.1999999999999993</c:v>
                </c:pt>
                <c:pt idx="143">
                  <c:v>8.4</c:v>
                </c:pt>
                <c:pt idx="144">
                  <c:v>8.6</c:v>
                </c:pt>
                <c:pt idx="145">
                  <c:v>8.8000000000000007</c:v>
                </c:pt>
                <c:pt idx="146">
                  <c:v>9</c:v>
                </c:pt>
                <c:pt idx="147">
                  <c:v>9.1999999999999993</c:v>
                </c:pt>
                <c:pt idx="148">
                  <c:v>9.4009999999999998</c:v>
                </c:pt>
                <c:pt idx="149">
                  <c:v>9.6</c:v>
                </c:pt>
                <c:pt idx="150">
                  <c:v>9.8010000000000002</c:v>
                </c:pt>
                <c:pt idx="151">
                  <c:v>10</c:v>
                </c:pt>
                <c:pt idx="152">
                  <c:v>10.199999999999999</c:v>
                </c:pt>
                <c:pt idx="153">
                  <c:v>10.4</c:v>
                </c:pt>
                <c:pt idx="154">
                  <c:v>10.6</c:v>
                </c:pt>
                <c:pt idx="155">
                  <c:v>10.8</c:v>
                </c:pt>
                <c:pt idx="156">
                  <c:v>11</c:v>
                </c:pt>
                <c:pt idx="157">
                  <c:v>11.2</c:v>
                </c:pt>
                <c:pt idx="158">
                  <c:v>11.4</c:v>
                </c:pt>
                <c:pt idx="159">
                  <c:v>11.6</c:v>
                </c:pt>
                <c:pt idx="160">
                  <c:v>11.801</c:v>
                </c:pt>
                <c:pt idx="161">
                  <c:v>12.002000000000001</c:v>
                </c:pt>
                <c:pt idx="162">
                  <c:v>12.201000000000001</c:v>
                </c:pt>
                <c:pt idx="163">
                  <c:v>12.4</c:v>
                </c:pt>
                <c:pt idx="164">
                  <c:v>12.6</c:v>
                </c:pt>
                <c:pt idx="165">
                  <c:v>12.8</c:v>
                </c:pt>
                <c:pt idx="166">
                  <c:v>13</c:v>
                </c:pt>
                <c:pt idx="167">
                  <c:v>13.202</c:v>
                </c:pt>
                <c:pt idx="168">
                  <c:v>13.401999999999999</c:v>
                </c:pt>
                <c:pt idx="169">
                  <c:v>13.6</c:v>
                </c:pt>
                <c:pt idx="170">
                  <c:v>13.802</c:v>
                </c:pt>
                <c:pt idx="171">
                  <c:v>14</c:v>
                </c:pt>
                <c:pt idx="172">
                  <c:v>14.201000000000001</c:v>
                </c:pt>
                <c:pt idx="173">
                  <c:v>14.4</c:v>
                </c:pt>
                <c:pt idx="174">
                  <c:v>14.6</c:v>
                </c:pt>
                <c:pt idx="175">
                  <c:v>14.802</c:v>
                </c:pt>
                <c:pt idx="176">
                  <c:v>15.002000000000001</c:v>
                </c:pt>
                <c:pt idx="177">
                  <c:v>15.2</c:v>
                </c:pt>
                <c:pt idx="178">
                  <c:v>15.401</c:v>
                </c:pt>
                <c:pt idx="179">
                  <c:v>15.6</c:v>
                </c:pt>
                <c:pt idx="180">
                  <c:v>15.8</c:v>
                </c:pt>
                <c:pt idx="181">
                  <c:v>16</c:v>
                </c:pt>
                <c:pt idx="182">
                  <c:v>16.2</c:v>
                </c:pt>
                <c:pt idx="183">
                  <c:v>16.399999999999999</c:v>
                </c:pt>
                <c:pt idx="184">
                  <c:v>16.600999999999999</c:v>
                </c:pt>
                <c:pt idx="185">
                  <c:v>16.802</c:v>
                </c:pt>
                <c:pt idx="186">
                  <c:v>17.001999999999999</c:v>
                </c:pt>
                <c:pt idx="187">
                  <c:v>17.2</c:v>
                </c:pt>
                <c:pt idx="188">
                  <c:v>17.399999999999999</c:v>
                </c:pt>
                <c:pt idx="189">
                  <c:v>17.600000000000001</c:v>
                </c:pt>
                <c:pt idx="190">
                  <c:v>17.8</c:v>
                </c:pt>
                <c:pt idx="191">
                  <c:v>18</c:v>
                </c:pt>
                <c:pt idx="192">
                  <c:v>18.2</c:v>
                </c:pt>
                <c:pt idx="193">
                  <c:v>18.399999999999999</c:v>
                </c:pt>
                <c:pt idx="194">
                  <c:v>18.600000000000001</c:v>
                </c:pt>
                <c:pt idx="195">
                  <c:v>18.8</c:v>
                </c:pt>
                <c:pt idx="196">
                  <c:v>19</c:v>
                </c:pt>
                <c:pt idx="197">
                  <c:v>19.2</c:v>
                </c:pt>
                <c:pt idx="198">
                  <c:v>19.399999999999999</c:v>
                </c:pt>
                <c:pt idx="199">
                  <c:v>19.600000000000001</c:v>
                </c:pt>
                <c:pt idx="200">
                  <c:v>19.8</c:v>
                </c:pt>
                <c:pt idx="201">
                  <c:v>20</c:v>
                </c:pt>
                <c:pt idx="202">
                  <c:v>20.2</c:v>
                </c:pt>
                <c:pt idx="203">
                  <c:v>20.399999999999999</c:v>
                </c:pt>
                <c:pt idx="204">
                  <c:v>20.6</c:v>
                </c:pt>
                <c:pt idx="205">
                  <c:v>20.8</c:v>
                </c:pt>
                <c:pt idx="206">
                  <c:v>21</c:v>
                </c:pt>
                <c:pt idx="207">
                  <c:v>21.2</c:v>
                </c:pt>
                <c:pt idx="208">
                  <c:v>21.4</c:v>
                </c:pt>
                <c:pt idx="209">
                  <c:v>21.602</c:v>
                </c:pt>
                <c:pt idx="210">
                  <c:v>21.8</c:v>
                </c:pt>
                <c:pt idx="211">
                  <c:v>22.001999999999999</c:v>
                </c:pt>
                <c:pt idx="212">
                  <c:v>22.2</c:v>
                </c:pt>
                <c:pt idx="213">
                  <c:v>22.4</c:v>
                </c:pt>
                <c:pt idx="214">
                  <c:v>22.603000000000002</c:v>
                </c:pt>
                <c:pt idx="215">
                  <c:v>22.8</c:v>
                </c:pt>
                <c:pt idx="216">
                  <c:v>23</c:v>
                </c:pt>
                <c:pt idx="217">
                  <c:v>23.2</c:v>
                </c:pt>
                <c:pt idx="218">
                  <c:v>23.4</c:v>
                </c:pt>
                <c:pt idx="219">
                  <c:v>23.6</c:v>
                </c:pt>
                <c:pt idx="220">
                  <c:v>23.8</c:v>
                </c:pt>
                <c:pt idx="221">
                  <c:v>24</c:v>
                </c:pt>
                <c:pt idx="222">
                  <c:v>24.201000000000001</c:v>
                </c:pt>
                <c:pt idx="223">
                  <c:v>24.401</c:v>
                </c:pt>
                <c:pt idx="224">
                  <c:v>24.600999999999999</c:v>
                </c:pt>
                <c:pt idx="225">
                  <c:v>24.803000000000001</c:v>
                </c:pt>
                <c:pt idx="226">
                  <c:v>25.001000000000001</c:v>
                </c:pt>
                <c:pt idx="227">
                  <c:v>25.202999999999999</c:v>
                </c:pt>
                <c:pt idx="228">
                  <c:v>25.402000000000001</c:v>
                </c:pt>
                <c:pt idx="229">
                  <c:v>25.602</c:v>
                </c:pt>
                <c:pt idx="230">
                  <c:v>25.805</c:v>
                </c:pt>
                <c:pt idx="231">
                  <c:v>26.003</c:v>
                </c:pt>
                <c:pt idx="232">
                  <c:v>26.202999999999999</c:v>
                </c:pt>
                <c:pt idx="233">
                  <c:v>26.407</c:v>
                </c:pt>
                <c:pt idx="234">
                  <c:v>26.603000000000002</c:v>
                </c:pt>
                <c:pt idx="235">
                  <c:v>26.806000000000001</c:v>
                </c:pt>
                <c:pt idx="236">
                  <c:v>27.007000000000001</c:v>
                </c:pt>
                <c:pt idx="237">
                  <c:v>27.21</c:v>
                </c:pt>
                <c:pt idx="238">
                  <c:v>27.41</c:v>
                </c:pt>
                <c:pt idx="239">
                  <c:v>27.608000000000001</c:v>
                </c:pt>
                <c:pt idx="240">
                  <c:v>27.811</c:v>
                </c:pt>
                <c:pt idx="241">
                  <c:v>28.007999999999999</c:v>
                </c:pt>
                <c:pt idx="242">
                  <c:v>28.207999999999998</c:v>
                </c:pt>
                <c:pt idx="243">
                  <c:v>28.405999999999999</c:v>
                </c:pt>
                <c:pt idx="244">
                  <c:v>28.61</c:v>
                </c:pt>
                <c:pt idx="245">
                  <c:v>28.812000000000001</c:v>
                </c:pt>
                <c:pt idx="246">
                  <c:v>29.009</c:v>
                </c:pt>
                <c:pt idx="247">
                  <c:v>29.204000000000001</c:v>
                </c:pt>
                <c:pt idx="248">
                  <c:v>29.408999999999999</c:v>
                </c:pt>
                <c:pt idx="249">
                  <c:v>29.606000000000002</c:v>
                </c:pt>
                <c:pt idx="250">
                  <c:v>29.808</c:v>
                </c:pt>
                <c:pt idx="251">
                  <c:v>30.013000000000002</c:v>
                </c:pt>
                <c:pt idx="252">
                  <c:v>30.209</c:v>
                </c:pt>
                <c:pt idx="253">
                  <c:v>30.408999999999999</c:v>
                </c:pt>
                <c:pt idx="254">
                  <c:v>30.609000000000002</c:v>
                </c:pt>
                <c:pt idx="255">
                  <c:v>30.803999999999998</c:v>
                </c:pt>
                <c:pt idx="256">
                  <c:v>31.006</c:v>
                </c:pt>
                <c:pt idx="257">
                  <c:v>31.207000000000001</c:v>
                </c:pt>
                <c:pt idx="258">
                  <c:v>31.411999999999999</c:v>
                </c:pt>
                <c:pt idx="259">
                  <c:v>31.61</c:v>
                </c:pt>
                <c:pt idx="260">
                  <c:v>31.812999999999999</c:v>
                </c:pt>
                <c:pt idx="261">
                  <c:v>32.008000000000003</c:v>
                </c:pt>
                <c:pt idx="262">
                  <c:v>32.206000000000003</c:v>
                </c:pt>
                <c:pt idx="263">
                  <c:v>32.408999999999999</c:v>
                </c:pt>
                <c:pt idx="264">
                  <c:v>32.607999999999997</c:v>
                </c:pt>
                <c:pt idx="265">
                  <c:v>32.817</c:v>
                </c:pt>
                <c:pt idx="266">
                  <c:v>33.011000000000003</c:v>
                </c:pt>
                <c:pt idx="267">
                  <c:v>33.207999999999998</c:v>
                </c:pt>
                <c:pt idx="268">
                  <c:v>33.408000000000001</c:v>
                </c:pt>
                <c:pt idx="269">
                  <c:v>33.61</c:v>
                </c:pt>
                <c:pt idx="270">
                  <c:v>33.808999999999997</c:v>
                </c:pt>
                <c:pt idx="271">
                  <c:v>34.008000000000003</c:v>
                </c:pt>
                <c:pt idx="272">
                  <c:v>34.204000000000001</c:v>
                </c:pt>
                <c:pt idx="273">
                  <c:v>34.406999999999996</c:v>
                </c:pt>
                <c:pt idx="274">
                  <c:v>34.607999999999997</c:v>
                </c:pt>
                <c:pt idx="275">
                  <c:v>34.808</c:v>
                </c:pt>
                <c:pt idx="276">
                  <c:v>35.009</c:v>
                </c:pt>
                <c:pt idx="277">
                  <c:v>35.209000000000003</c:v>
                </c:pt>
                <c:pt idx="278">
                  <c:v>35.404000000000003</c:v>
                </c:pt>
                <c:pt idx="279">
                  <c:v>35.607999999999997</c:v>
                </c:pt>
                <c:pt idx="280">
                  <c:v>35.808999999999997</c:v>
                </c:pt>
                <c:pt idx="281">
                  <c:v>36.009</c:v>
                </c:pt>
                <c:pt idx="282">
                  <c:v>36.21</c:v>
                </c:pt>
                <c:pt idx="283">
                  <c:v>36.405999999999999</c:v>
                </c:pt>
                <c:pt idx="284">
                  <c:v>36.607999999999997</c:v>
                </c:pt>
                <c:pt idx="285">
                  <c:v>36.81</c:v>
                </c:pt>
                <c:pt idx="286">
                  <c:v>37.009</c:v>
                </c:pt>
                <c:pt idx="287">
                  <c:v>37.21</c:v>
                </c:pt>
                <c:pt idx="288">
                  <c:v>37.408000000000001</c:v>
                </c:pt>
                <c:pt idx="289">
                  <c:v>37.607999999999997</c:v>
                </c:pt>
                <c:pt idx="290">
                  <c:v>37.807000000000002</c:v>
                </c:pt>
                <c:pt idx="291">
                  <c:v>38.005000000000003</c:v>
                </c:pt>
                <c:pt idx="292">
                  <c:v>38.215000000000003</c:v>
                </c:pt>
                <c:pt idx="293">
                  <c:v>38.404000000000003</c:v>
                </c:pt>
                <c:pt idx="294">
                  <c:v>38.606999999999999</c:v>
                </c:pt>
                <c:pt idx="295">
                  <c:v>38.805</c:v>
                </c:pt>
                <c:pt idx="296">
                  <c:v>39.009</c:v>
                </c:pt>
                <c:pt idx="297">
                  <c:v>39.209000000000003</c:v>
                </c:pt>
                <c:pt idx="298">
                  <c:v>39.412999999999997</c:v>
                </c:pt>
                <c:pt idx="299">
                  <c:v>39.609000000000002</c:v>
                </c:pt>
                <c:pt idx="300">
                  <c:v>39.808999999999997</c:v>
                </c:pt>
                <c:pt idx="301">
                  <c:v>40.01</c:v>
                </c:pt>
                <c:pt idx="302">
                  <c:v>40.204999999999998</c:v>
                </c:pt>
                <c:pt idx="303">
                  <c:v>40.408000000000001</c:v>
                </c:pt>
                <c:pt idx="304">
                  <c:v>40.606000000000002</c:v>
                </c:pt>
                <c:pt idx="305">
                  <c:v>40.813000000000002</c:v>
                </c:pt>
                <c:pt idx="306">
                  <c:v>41.008000000000003</c:v>
                </c:pt>
                <c:pt idx="307">
                  <c:v>41.207000000000001</c:v>
                </c:pt>
                <c:pt idx="308">
                  <c:v>41.408000000000001</c:v>
                </c:pt>
                <c:pt idx="309">
                  <c:v>41.610999999999997</c:v>
                </c:pt>
                <c:pt idx="310">
                  <c:v>41.807000000000002</c:v>
                </c:pt>
                <c:pt idx="311">
                  <c:v>42.008000000000003</c:v>
                </c:pt>
                <c:pt idx="312">
                  <c:v>42.209000000000003</c:v>
                </c:pt>
                <c:pt idx="313">
                  <c:v>42.408999999999999</c:v>
                </c:pt>
                <c:pt idx="314">
                  <c:v>42.612000000000002</c:v>
                </c:pt>
                <c:pt idx="315">
                  <c:v>42.81</c:v>
                </c:pt>
                <c:pt idx="316">
                  <c:v>43.005000000000003</c:v>
                </c:pt>
                <c:pt idx="317">
                  <c:v>43.212000000000003</c:v>
                </c:pt>
                <c:pt idx="318">
                  <c:v>43.408999999999999</c:v>
                </c:pt>
                <c:pt idx="319">
                  <c:v>43.61</c:v>
                </c:pt>
                <c:pt idx="320">
                  <c:v>43.811</c:v>
                </c:pt>
                <c:pt idx="321">
                  <c:v>44.009</c:v>
                </c:pt>
                <c:pt idx="322">
                  <c:v>44.206000000000003</c:v>
                </c:pt>
                <c:pt idx="323">
                  <c:v>44.411000000000001</c:v>
                </c:pt>
                <c:pt idx="324">
                  <c:v>44.61</c:v>
                </c:pt>
                <c:pt idx="325">
                  <c:v>44.811</c:v>
                </c:pt>
                <c:pt idx="326">
                  <c:v>45.005000000000003</c:v>
                </c:pt>
                <c:pt idx="327">
                  <c:v>45.209000000000003</c:v>
                </c:pt>
                <c:pt idx="328">
                  <c:v>45.408000000000001</c:v>
                </c:pt>
                <c:pt idx="329">
                  <c:v>45.61</c:v>
                </c:pt>
                <c:pt idx="330">
                  <c:v>45.808999999999997</c:v>
                </c:pt>
                <c:pt idx="331">
                  <c:v>46.012999999999998</c:v>
                </c:pt>
                <c:pt idx="332">
                  <c:v>46.209000000000003</c:v>
                </c:pt>
                <c:pt idx="333">
                  <c:v>46.405000000000001</c:v>
                </c:pt>
                <c:pt idx="334">
                  <c:v>46.609000000000002</c:v>
                </c:pt>
                <c:pt idx="335">
                  <c:v>46.81</c:v>
                </c:pt>
                <c:pt idx="336">
                  <c:v>47.017000000000003</c:v>
                </c:pt>
                <c:pt idx="337">
                  <c:v>47.21</c:v>
                </c:pt>
                <c:pt idx="338">
                  <c:v>47.414999999999999</c:v>
                </c:pt>
                <c:pt idx="339">
                  <c:v>47.61</c:v>
                </c:pt>
                <c:pt idx="340">
                  <c:v>47.811</c:v>
                </c:pt>
                <c:pt idx="341">
                  <c:v>48.009</c:v>
                </c:pt>
                <c:pt idx="342">
                  <c:v>48.212000000000003</c:v>
                </c:pt>
                <c:pt idx="343">
                  <c:v>48.411000000000001</c:v>
                </c:pt>
                <c:pt idx="344">
                  <c:v>48.61</c:v>
                </c:pt>
                <c:pt idx="345">
                  <c:v>48.805999999999997</c:v>
                </c:pt>
                <c:pt idx="346">
                  <c:v>49.01</c:v>
                </c:pt>
                <c:pt idx="347">
                  <c:v>49.21</c:v>
                </c:pt>
                <c:pt idx="348">
                  <c:v>49.414000000000001</c:v>
                </c:pt>
                <c:pt idx="349">
                  <c:v>49.606999999999999</c:v>
                </c:pt>
                <c:pt idx="350">
                  <c:v>49.808</c:v>
                </c:pt>
                <c:pt idx="351">
                  <c:v>50.012</c:v>
                </c:pt>
                <c:pt idx="352">
                  <c:v>50.207999999999998</c:v>
                </c:pt>
                <c:pt idx="353">
                  <c:v>50.408999999999999</c:v>
                </c:pt>
                <c:pt idx="354">
                  <c:v>50.606000000000002</c:v>
                </c:pt>
                <c:pt idx="355">
                  <c:v>50.808</c:v>
                </c:pt>
                <c:pt idx="356">
                  <c:v>51.009</c:v>
                </c:pt>
                <c:pt idx="357">
                  <c:v>51.207999999999998</c:v>
                </c:pt>
                <c:pt idx="358">
                  <c:v>52.3</c:v>
                </c:pt>
                <c:pt idx="359">
                  <c:v>52.402000000000001</c:v>
                </c:pt>
                <c:pt idx="360">
                  <c:v>52.601999999999997</c:v>
                </c:pt>
                <c:pt idx="361">
                  <c:v>52.802</c:v>
                </c:pt>
                <c:pt idx="362">
                  <c:v>53.002000000000002</c:v>
                </c:pt>
                <c:pt idx="363">
                  <c:v>53.201000000000001</c:v>
                </c:pt>
                <c:pt idx="364">
                  <c:v>53.402999999999999</c:v>
                </c:pt>
                <c:pt idx="365">
                  <c:v>53.603999999999999</c:v>
                </c:pt>
                <c:pt idx="366">
                  <c:v>53.802</c:v>
                </c:pt>
                <c:pt idx="367">
                  <c:v>54.002000000000002</c:v>
                </c:pt>
                <c:pt idx="368">
                  <c:v>54.203000000000003</c:v>
                </c:pt>
                <c:pt idx="369">
                  <c:v>54.402000000000001</c:v>
                </c:pt>
                <c:pt idx="370">
                  <c:v>54.600999999999999</c:v>
                </c:pt>
                <c:pt idx="371">
                  <c:v>54.802</c:v>
                </c:pt>
                <c:pt idx="372">
                  <c:v>55.002000000000002</c:v>
                </c:pt>
                <c:pt idx="373">
                  <c:v>55.201999999999998</c:v>
                </c:pt>
                <c:pt idx="374">
                  <c:v>55.402000000000001</c:v>
                </c:pt>
                <c:pt idx="375">
                  <c:v>55.601999999999997</c:v>
                </c:pt>
                <c:pt idx="376">
                  <c:v>55.802</c:v>
                </c:pt>
                <c:pt idx="377">
                  <c:v>56.002000000000002</c:v>
                </c:pt>
                <c:pt idx="378">
                  <c:v>56.201999999999998</c:v>
                </c:pt>
                <c:pt idx="379">
                  <c:v>56.402000000000001</c:v>
                </c:pt>
                <c:pt idx="380">
                  <c:v>56.61</c:v>
                </c:pt>
                <c:pt idx="381">
                  <c:v>56.801000000000002</c:v>
                </c:pt>
                <c:pt idx="382">
                  <c:v>57.002000000000002</c:v>
                </c:pt>
                <c:pt idx="383">
                  <c:v>57.201999999999998</c:v>
                </c:pt>
                <c:pt idx="384">
                  <c:v>57.401000000000003</c:v>
                </c:pt>
                <c:pt idx="385">
                  <c:v>57.601999999999997</c:v>
                </c:pt>
                <c:pt idx="386">
                  <c:v>57.802</c:v>
                </c:pt>
                <c:pt idx="387">
                  <c:v>58.002000000000002</c:v>
                </c:pt>
                <c:pt idx="388">
                  <c:v>58.201999999999998</c:v>
                </c:pt>
                <c:pt idx="389">
                  <c:v>58.405000000000001</c:v>
                </c:pt>
                <c:pt idx="390">
                  <c:v>58.603000000000002</c:v>
                </c:pt>
                <c:pt idx="391">
                  <c:v>58.802999999999997</c:v>
                </c:pt>
                <c:pt idx="392">
                  <c:v>59.003</c:v>
                </c:pt>
                <c:pt idx="393">
                  <c:v>59.204000000000001</c:v>
                </c:pt>
                <c:pt idx="394">
                  <c:v>59.405000000000001</c:v>
                </c:pt>
                <c:pt idx="395">
                  <c:v>59.603999999999999</c:v>
                </c:pt>
                <c:pt idx="396">
                  <c:v>59.805</c:v>
                </c:pt>
                <c:pt idx="397">
                  <c:v>60.003999999999998</c:v>
                </c:pt>
                <c:pt idx="398">
                  <c:v>60.204000000000001</c:v>
                </c:pt>
                <c:pt idx="399">
                  <c:v>60.405000000000001</c:v>
                </c:pt>
                <c:pt idx="400">
                  <c:v>60.604999999999997</c:v>
                </c:pt>
                <c:pt idx="401">
                  <c:v>60.804000000000002</c:v>
                </c:pt>
                <c:pt idx="402">
                  <c:v>61.003999999999998</c:v>
                </c:pt>
                <c:pt idx="403">
                  <c:v>61.204000000000001</c:v>
                </c:pt>
                <c:pt idx="404">
                  <c:v>61.404000000000003</c:v>
                </c:pt>
                <c:pt idx="405">
                  <c:v>61.603999999999999</c:v>
                </c:pt>
                <c:pt idx="406">
                  <c:v>61.804000000000002</c:v>
                </c:pt>
                <c:pt idx="407">
                  <c:v>62.003999999999998</c:v>
                </c:pt>
                <c:pt idx="408">
                  <c:v>62.204000000000001</c:v>
                </c:pt>
                <c:pt idx="409">
                  <c:v>62.404000000000003</c:v>
                </c:pt>
                <c:pt idx="410">
                  <c:v>62.606000000000002</c:v>
                </c:pt>
                <c:pt idx="411">
                  <c:v>62.804000000000002</c:v>
                </c:pt>
                <c:pt idx="412">
                  <c:v>63.005000000000003</c:v>
                </c:pt>
                <c:pt idx="413">
                  <c:v>63.206000000000003</c:v>
                </c:pt>
                <c:pt idx="414">
                  <c:v>63.404000000000003</c:v>
                </c:pt>
                <c:pt idx="415">
                  <c:v>63.604999999999997</c:v>
                </c:pt>
                <c:pt idx="416">
                  <c:v>63.805</c:v>
                </c:pt>
                <c:pt idx="417">
                  <c:v>64.004999999999995</c:v>
                </c:pt>
                <c:pt idx="418">
                  <c:v>64.203999999999994</c:v>
                </c:pt>
                <c:pt idx="419">
                  <c:v>64.403999999999996</c:v>
                </c:pt>
                <c:pt idx="420">
                  <c:v>64.603999999999999</c:v>
                </c:pt>
                <c:pt idx="421">
                  <c:v>64.805999999999997</c:v>
                </c:pt>
                <c:pt idx="422">
                  <c:v>65.004000000000005</c:v>
                </c:pt>
                <c:pt idx="423">
                  <c:v>65.206000000000003</c:v>
                </c:pt>
                <c:pt idx="424">
                  <c:v>65.405000000000001</c:v>
                </c:pt>
                <c:pt idx="425">
                  <c:v>65.603999999999999</c:v>
                </c:pt>
                <c:pt idx="426">
                  <c:v>65.805000000000007</c:v>
                </c:pt>
                <c:pt idx="427">
                  <c:v>66.004000000000005</c:v>
                </c:pt>
                <c:pt idx="428">
                  <c:v>66.203999999999994</c:v>
                </c:pt>
                <c:pt idx="429">
                  <c:v>66.403000000000006</c:v>
                </c:pt>
                <c:pt idx="430">
                  <c:v>66.606999999999999</c:v>
                </c:pt>
                <c:pt idx="431">
                  <c:v>66.807000000000002</c:v>
                </c:pt>
                <c:pt idx="432">
                  <c:v>67.004999999999995</c:v>
                </c:pt>
                <c:pt idx="433">
                  <c:v>67.204999999999998</c:v>
                </c:pt>
                <c:pt idx="434">
                  <c:v>67.403999999999996</c:v>
                </c:pt>
                <c:pt idx="435">
                  <c:v>67.603999999999999</c:v>
                </c:pt>
                <c:pt idx="436">
                  <c:v>67.804000000000002</c:v>
                </c:pt>
                <c:pt idx="437">
                  <c:v>68.004000000000005</c:v>
                </c:pt>
                <c:pt idx="438">
                  <c:v>68.203000000000003</c:v>
                </c:pt>
                <c:pt idx="439">
                  <c:v>68.405000000000001</c:v>
                </c:pt>
                <c:pt idx="440">
                  <c:v>68.605000000000004</c:v>
                </c:pt>
                <c:pt idx="441">
                  <c:v>68.804000000000002</c:v>
                </c:pt>
                <c:pt idx="442">
                  <c:v>69.004999999999995</c:v>
                </c:pt>
                <c:pt idx="443">
                  <c:v>69.203999999999994</c:v>
                </c:pt>
                <c:pt idx="444">
                  <c:v>69.403000000000006</c:v>
                </c:pt>
                <c:pt idx="445">
                  <c:v>69.602999999999994</c:v>
                </c:pt>
                <c:pt idx="446">
                  <c:v>69.804000000000002</c:v>
                </c:pt>
                <c:pt idx="447">
                  <c:v>70.004999999999995</c:v>
                </c:pt>
                <c:pt idx="448">
                  <c:v>70.203999999999994</c:v>
                </c:pt>
                <c:pt idx="449">
                  <c:v>70.403999999999996</c:v>
                </c:pt>
                <c:pt idx="450">
                  <c:v>70.603999999999999</c:v>
                </c:pt>
                <c:pt idx="451">
                  <c:v>70.804000000000002</c:v>
                </c:pt>
                <c:pt idx="452">
                  <c:v>71.004000000000005</c:v>
                </c:pt>
                <c:pt idx="453">
                  <c:v>71.203999999999994</c:v>
                </c:pt>
                <c:pt idx="454">
                  <c:v>71.403999999999996</c:v>
                </c:pt>
                <c:pt idx="455">
                  <c:v>71.603999999999999</c:v>
                </c:pt>
                <c:pt idx="456">
                  <c:v>71.804000000000002</c:v>
                </c:pt>
                <c:pt idx="457">
                  <c:v>72.004000000000005</c:v>
                </c:pt>
                <c:pt idx="458">
                  <c:v>72.204999999999998</c:v>
                </c:pt>
                <c:pt idx="459">
                  <c:v>72.403999999999996</c:v>
                </c:pt>
                <c:pt idx="460">
                  <c:v>72.603999999999999</c:v>
                </c:pt>
                <c:pt idx="461">
                  <c:v>72.804000000000002</c:v>
                </c:pt>
                <c:pt idx="462">
                  <c:v>73.004000000000005</c:v>
                </c:pt>
                <c:pt idx="463">
                  <c:v>73.203000000000003</c:v>
                </c:pt>
                <c:pt idx="464">
                  <c:v>73.403999999999996</c:v>
                </c:pt>
                <c:pt idx="465">
                  <c:v>73.603999999999999</c:v>
                </c:pt>
                <c:pt idx="466">
                  <c:v>73.804000000000002</c:v>
                </c:pt>
                <c:pt idx="467">
                  <c:v>74.004000000000005</c:v>
                </c:pt>
                <c:pt idx="468">
                  <c:v>74.203999999999994</c:v>
                </c:pt>
                <c:pt idx="469">
                  <c:v>74.403999999999996</c:v>
                </c:pt>
                <c:pt idx="470">
                  <c:v>74.603999999999999</c:v>
                </c:pt>
                <c:pt idx="471">
                  <c:v>74.804000000000002</c:v>
                </c:pt>
                <c:pt idx="472">
                  <c:v>75.004000000000005</c:v>
                </c:pt>
                <c:pt idx="473">
                  <c:v>75.203999999999994</c:v>
                </c:pt>
                <c:pt idx="474">
                  <c:v>75.403999999999996</c:v>
                </c:pt>
                <c:pt idx="475">
                  <c:v>75.603999999999999</c:v>
                </c:pt>
                <c:pt idx="476">
                  <c:v>75.805999999999997</c:v>
                </c:pt>
                <c:pt idx="477">
                  <c:v>76.004000000000005</c:v>
                </c:pt>
                <c:pt idx="478">
                  <c:v>76.203999999999994</c:v>
                </c:pt>
                <c:pt idx="479">
                  <c:v>76.405000000000001</c:v>
                </c:pt>
                <c:pt idx="480">
                  <c:v>76.602999999999994</c:v>
                </c:pt>
                <c:pt idx="481">
                  <c:v>76.805999999999997</c:v>
                </c:pt>
                <c:pt idx="482">
                  <c:v>77.006</c:v>
                </c:pt>
                <c:pt idx="483">
                  <c:v>77.203999999999994</c:v>
                </c:pt>
                <c:pt idx="484">
                  <c:v>77.406999999999996</c:v>
                </c:pt>
                <c:pt idx="485">
                  <c:v>77.605000000000004</c:v>
                </c:pt>
                <c:pt idx="486">
                  <c:v>77.805000000000007</c:v>
                </c:pt>
                <c:pt idx="487">
                  <c:v>78.004999999999995</c:v>
                </c:pt>
                <c:pt idx="488">
                  <c:v>78.204999999999998</c:v>
                </c:pt>
                <c:pt idx="489">
                  <c:v>78.405000000000001</c:v>
                </c:pt>
                <c:pt idx="490">
                  <c:v>78.605000000000004</c:v>
                </c:pt>
                <c:pt idx="491">
                  <c:v>78.804000000000002</c:v>
                </c:pt>
                <c:pt idx="492">
                  <c:v>79.004999999999995</c:v>
                </c:pt>
                <c:pt idx="493">
                  <c:v>79.204999999999998</c:v>
                </c:pt>
                <c:pt idx="494">
                  <c:v>79.405000000000001</c:v>
                </c:pt>
                <c:pt idx="495">
                  <c:v>79.605000000000004</c:v>
                </c:pt>
                <c:pt idx="496">
                  <c:v>79.805000000000007</c:v>
                </c:pt>
                <c:pt idx="497">
                  <c:v>80.004999999999995</c:v>
                </c:pt>
                <c:pt idx="498">
                  <c:v>80.204999999999998</c:v>
                </c:pt>
                <c:pt idx="499">
                  <c:v>80.405000000000001</c:v>
                </c:pt>
                <c:pt idx="500">
                  <c:v>80.608000000000004</c:v>
                </c:pt>
                <c:pt idx="501">
                  <c:v>80.805000000000007</c:v>
                </c:pt>
                <c:pt idx="502">
                  <c:v>81.004999999999995</c:v>
                </c:pt>
                <c:pt idx="503">
                  <c:v>81.204999999999998</c:v>
                </c:pt>
                <c:pt idx="504">
                  <c:v>81.405000000000001</c:v>
                </c:pt>
                <c:pt idx="505">
                  <c:v>81.605999999999995</c:v>
                </c:pt>
                <c:pt idx="506">
                  <c:v>81.805000000000007</c:v>
                </c:pt>
                <c:pt idx="507">
                  <c:v>82.004999999999995</c:v>
                </c:pt>
                <c:pt idx="508">
                  <c:v>82.204999999999998</c:v>
                </c:pt>
                <c:pt idx="509">
                  <c:v>82.405000000000001</c:v>
                </c:pt>
                <c:pt idx="510">
                  <c:v>82.605000000000004</c:v>
                </c:pt>
                <c:pt idx="511">
                  <c:v>82.805000000000007</c:v>
                </c:pt>
                <c:pt idx="512">
                  <c:v>83.004999999999995</c:v>
                </c:pt>
                <c:pt idx="513">
                  <c:v>83.204999999999998</c:v>
                </c:pt>
                <c:pt idx="514">
                  <c:v>83.405000000000001</c:v>
                </c:pt>
                <c:pt idx="515">
                  <c:v>83.605000000000004</c:v>
                </c:pt>
                <c:pt idx="516">
                  <c:v>83.804000000000002</c:v>
                </c:pt>
                <c:pt idx="517">
                  <c:v>84.004999999999995</c:v>
                </c:pt>
                <c:pt idx="518">
                  <c:v>84.204999999999998</c:v>
                </c:pt>
                <c:pt idx="519">
                  <c:v>84.405000000000001</c:v>
                </c:pt>
                <c:pt idx="520">
                  <c:v>84.605000000000004</c:v>
                </c:pt>
                <c:pt idx="521">
                  <c:v>84.804000000000002</c:v>
                </c:pt>
                <c:pt idx="522">
                  <c:v>85.004999999999995</c:v>
                </c:pt>
                <c:pt idx="523">
                  <c:v>85.204999999999998</c:v>
                </c:pt>
                <c:pt idx="524">
                  <c:v>85.405000000000001</c:v>
                </c:pt>
                <c:pt idx="525">
                  <c:v>85.605000000000004</c:v>
                </c:pt>
                <c:pt idx="526">
                  <c:v>85.807000000000002</c:v>
                </c:pt>
                <c:pt idx="527">
                  <c:v>86.004999999999995</c:v>
                </c:pt>
                <c:pt idx="528">
                  <c:v>86.204999999999998</c:v>
                </c:pt>
                <c:pt idx="529">
                  <c:v>86.406000000000006</c:v>
                </c:pt>
                <c:pt idx="530">
                  <c:v>86.605000000000004</c:v>
                </c:pt>
                <c:pt idx="531">
                  <c:v>86.805000000000007</c:v>
                </c:pt>
                <c:pt idx="532">
                  <c:v>87.007000000000005</c:v>
                </c:pt>
                <c:pt idx="533">
                  <c:v>87.203999999999994</c:v>
                </c:pt>
                <c:pt idx="534">
                  <c:v>87.403999999999996</c:v>
                </c:pt>
                <c:pt idx="535">
                  <c:v>87.605000000000004</c:v>
                </c:pt>
                <c:pt idx="536">
                  <c:v>87.805000000000007</c:v>
                </c:pt>
                <c:pt idx="537">
                  <c:v>88.004999999999995</c:v>
                </c:pt>
                <c:pt idx="538">
                  <c:v>88.204999999999998</c:v>
                </c:pt>
                <c:pt idx="539">
                  <c:v>88.405000000000001</c:v>
                </c:pt>
                <c:pt idx="540">
                  <c:v>88.605000000000004</c:v>
                </c:pt>
                <c:pt idx="541">
                  <c:v>88.804000000000002</c:v>
                </c:pt>
                <c:pt idx="542">
                  <c:v>89.004999999999995</c:v>
                </c:pt>
                <c:pt idx="543">
                  <c:v>89.204999999999998</c:v>
                </c:pt>
                <c:pt idx="544">
                  <c:v>89.405000000000001</c:v>
                </c:pt>
                <c:pt idx="545">
                  <c:v>89.603999999999999</c:v>
                </c:pt>
                <c:pt idx="546">
                  <c:v>89.805000000000007</c:v>
                </c:pt>
                <c:pt idx="547">
                  <c:v>90.004999999999995</c:v>
                </c:pt>
                <c:pt idx="548">
                  <c:v>90.204999999999998</c:v>
                </c:pt>
                <c:pt idx="549">
                  <c:v>90.405000000000001</c:v>
                </c:pt>
                <c:pt idx="550">
                  <c:v>90.605000000000004</c:v>
                </c:pt>
                <c:pt idx="551">
                  <c:v>90.805000000000007</c:v>
                </c:pt>
                <c:pt idx="552">
                  <c:v>91.004999999999995</c:v>
                </c:pt>
                <c:pt idx="553">
                  <c:v>91.204999999999998</c:v>
                </c:pt>
                <c:pt idx="554">
                  <c:v>91.405000000000001</c:v>
                </c:pt>
                <c:pt idx="555">
                  <c:v>91.608000000000004</c:v>
                </c:pt>
                <c:pt idx="556">
                  <c:v>91.805000000000007</c:v>
                </c:pt>
                <c:pt idx="557">
                  <c:v>92.004999999999995</c:v>
                </c:pt>
                <c:pt idx="558">
                  <c:v>92.206000000000003</c:v>
                </c:pt>
                <c:pt idx="559">
                  <c:v>92.405000000000001</c:v>
                </c:pt>
                <c:pt idx="560">
                  <c:v>92.605000000000004</c:v>
                </c:pt>
                <c:pt idx="561">
                  <c:v>92.805000000000007</c:v>
                </c:pt>
                <c:pt idx="562">
                  <c:v>93.004999999999995</c:v>
                </c:pt>
                <c:pt idx="563">
                  <c:v>93.206000000000003</c:v>
                </c:pt>
                <c:pt idx="564">
                  <c:v>93.405000000000001</c:v>
                </c:pt>
                <c:pt idx="565">
                  <c:v>93.605000000000004</c:v>
                </c:pt>
                <c:pt idx="566">
                  <c:v>93.805000000000007</c:v>
                </c:pt>
                <c:pt idx="567">
                  <c:v>94.004999999999995</c:v>
                </c:pt>
                <c:pt idx="568">
                  <c:v>94.206000000000003</c:v>
                </c:pt>
                <c:pt idx="569">
                  <c:v>94.406000000000006</c:v>
                </c:pt>
                <c:pt idx="570">
                  <c:v>94.605999999999995</c:v>
                </c:pt>
                <c:pt idx="571">
                  <c:v>94.805999999999997</c:v>
                </c:pt>
                <c:pt idx="572">
                  <c:v>95.006</c:v>
                </c:pt>
                <c:pt idx="573">
                  <c:v>95.206000000000003</c:v>
                </c:pt>
                <c:pt idx="574">
                  <c:v>95.406000000000006</c:v>
                </c:pt>
                <c:pt idx="575">
                  <c:v>95.605999999999995</c:v>
                </c:pt>
                <c:pt idx="576">
                  <c:v>95.805999999999997</c:v>
                </c:pt>
                <c:pt idx="577">
                  <c:v>96.006</c:v>
                </c:pt>
                <c:pt idx="578">
                  <c:v>96.206000000000003</c:v>
                </c:pt>
                <c:pt idx="579">
                  <c:v>96.409000000000006</c:v>
                </c:pt>
                <c:pt idx="580">
                  <c:v>96.606999999999999</c:v>
                </c:pt>
                <c:pt idx="581">
                  <c:v>96.807000000000002</c:v>
                </c:pt>
                <c:pt idx="582">
                  <c:v>97.004999999999995</c:v>
                </c:pt>
                <c:pt idx="583">
                  <c:v>97.209000000000003</c:v>
                </c:pt>
                <c:pt idx="584">
                  <c:v>97.406999999999996</c:v>
                </c:pt>
                <c:pt idx="585">
                  <c:v>97.605999999999995</c:v>
                </c:pt>
                <c:pt idx="586">
                  <c:v>97.805999999999997</c:v>
                </c:pt>
                <c:pt idx="587">
                  <c:v>98.006</c:v>
                </c:pt>
                <c:pt idx="588">
                  <c:v>98.206000000000003</c:v>
                </c:pt>
                <c:pt idx="589">
                  <c:v>98.406000000000006</c:v>
                </c:pt>
                <c:pt idx="590">
                  <c:v>98.605000000000004</c:v>
                </c:pt>
                <c:pt idx="591">
                  <c:v>98.807000000000002</c:v>
                </c:pt>
                <c:pt idx="592">
                  <c:v>99.006</c:v>
                </c:pt>
                <c:pt idx="593">
                  <c:v>99.206000000000003</c:v>
                </c:pt>
                <c:pt idx="594">
                  <c:v>99.406000000000006</c:v>
                </c:pt>
                <c:pt idx="595">
                  <c:v>99.606999999999999</c:v>
                </c:pt>
                <c:pt idx="596">
                  <c:v>99.805999999999997</c:v>
                </c:pt>
                <c:pt idx="597">
                  <c:v>100.008</c:v>
                </c:pt>
                <c:pt idx="598">
                  <c:v>100.206</c:v>
                </c:pt>
                <c:pt idx="599">
                  <c:v>100.40600000000001</c:v>
                </c:pt>
                <c:pt idx="600">
                  <c:v>100.608</c:v>
                </c:pt>
                <c:pt idx="601">
                  <c:v>100.806</c:v>
                </c:pt>
                <c:pt idx="602">
                  <c:v>101.006</c:v>
                </c:pt>
                <c:pt idx="603">
                  <c:v>101.206</c:v>
                </c:pt>
                <c:pt idx="604">
                  <c:v>101.408</c:v>
                </c:pt>
              </c:numCache>
            </c:numRef>
          </c:xVal>
          <c:yVal>
            <c:numRef>
              <c:f>Sheet3!$E$2:$E$606</c:f>
              <c:numCache>
                <c:formatCode>General</c:formatCode>
                <c:ptCount val="605"/>
                <c:pt idx="0">
                  <c:v>31.5</c:v>
                </c:pt>
                <c:pt idx="1">
                  <c:v>31.8</c:v>
                </c:pt>
                <c:pt idx="2">
                  <c:v>31.83</c:v>
                </c:pt>
                <c:pt idx="3">
                  <c:v>33.22</c:v>
                </c:pt>
                <c:pt idx="4">
                  <c:v>31.48</c:v>
                </c:pt>
                <c:pt idx="5">
                  <c:v>31.61</c:v>
                </c:pt>
                <c:pt idx="6">
                  <c:v>31.57</c:v>
                </c:pt>
                <c:pt idx="7">
                  <c:v>31.78</c:v>
                </c:pt>
                <c:pt idx="8">
                  <c:v>31.79</c:v>
                </c:pt>
                <c:pt idx="9">
                  <c:v>33.119999999999997</c:v>
                </c:pt>
                <c:pt idx="10">
                  <c:v>31.69</c:v>
                </c:pt>
                <c:pt idx="11">
                  <c:v>31.59</c:v>
                </c:pt>
                <c:pt idx="12">
                  <c:v>31.85</c:v>
                </c:pt>
                <c:pt idx="13">
                  <c:v>31.93</c:v>
                </c:pt>
                <c:pt idx="14">
                  <c:v>34.08</c:v>
                </c:pt>
                <c:pt idx="15">
                  <c:v>31.82</c:v>
                </c:pt>
                <c:pt idx="16">
                  <c:v>31.84</c:v>
                </c:pt>
                <c:pt idx="17">
                  <c:v>31.59</c:v>
                </c:pt>
                <c:pt idx="18">
                  <c:v>31.55</c:v>
                </c:pt>
                <c:pt idx="19">
                  <c:v>31.73</c:v>
                </c:pt>
                <c:pt idx="20">
                  <c:v>31.81</c:v>
                </c:pt>
                <c:pt idx="21">
                  <c:v>31.8</c:v>
                </c:pt>
                <c:pt idx="22">
                  <c:v>31.7</c:v>
                </c:pt>
                <c:pt idx="23">
                  <c:v>33.1</c:v>
                </c:pt>
                <c:pt idx="24">
                  <c:v>31.65</c:v>
                </c:pt>
                <c:pt idx="25">
                  <c:v>32.49</c:v>
                </c:pt>
                <c:pt idx="26">
                  <c:v>31.73</c:v>
                </c:pt>
                <c:pt idx="27">
                  <c:v>31.76</c:v>
                </c:pt>
                <c:pt idx="28">
                  <c:v>35.090000000000003</c:v>
                </c:pt>
                <c:pt idx="29">
                  <c:v>32.82</c:v>
                </c:pt>
                <c:pt idx="30">
                  <c:v>32.31</c:v>
                </c:pt>
                <c:pt idx="31">
                  <c:v>31.66</c:v>
                </c:pt>
                <c:pt idx="32">
                  <c:v>33.270000000000003</c:v>
                </c:pt>
                <c:pt idx="33">
                  <c:v>31.27</c:v>
                </c:pt>
                <c:pt idx="34">
                  <c:v>31.39</c:v>
                </c:pt>
                <c:pt idx="35">
                  <c:v>32.15</c:v>
                </c:pt>
                <c:pt idx="36">
                  <c:v>33.11</c:v>
                </c:pt>
                <c:pt idx="37">
                  <c:v>31.62</c:v>
                </c:pt>
                <c:pt idx="38">
                  <c:v>31.91</c:v>
                </c:pt>
                <c:pt idx="39">
                  <c:v>31.49</c:v>
                </c:pt>
                <c:pt idx="40">
                  <c:v>31.66</c:v>
                </c:pt>
                <c:pt idx="41">
                  <c:v>31.71</c:v>
                </c:pt>
                <c:pt idx="42">
                  <c:v>31.86</c:v>
                </c:pt>
                <c:pt idx="43">
                  <c:v>31.91</c:v>
                </c:pt>
                <c:pt idx="44">
                  <c:v>31.53</c:v>
                </c:pt>
                <c:pt idx="45">
                  <c:v>31.81</c:v>
                </c:pt>
                <c:pt idx="46">
                  <c:v>31.41</c:v>
                </c:pt>
                <c:pt idx="47">
                  <c:v>31.62</c:v>
                </c:pt>
                <c:pt idx="48">
                  <c:v>31.62</c:v>
                </c:pt>
                <c:pt idx="49">
                  <c:v>31.86</c:v>
                </c:pt>
                <c:pt idx="50">
                  <c:v>31.61</c:v>
                </c:pt>
                <c:pt idx="51">
                  <c:v>33.07</c:v>
                </c:pt>
                <c:pt idx="52">
                  <c:v>31.72</c:v>
                </c:pt>
                <c:pt idx="53">
                  <c:v>31.69</c:v>
                </c:pt>
                <c:pt idx="54">
                  <c:v>31.82</c:v>
                </c:pt>
                <c:pt idx="55">
                  <c:v>31.45</c:v>
                </c:pt>
                <c:pt idx="56">
                  <c:v>34.06</c:v>
                </c:pt>
                <c:pt idx="57">
                  <c:v>31.62</c:v>
                </c:pt>
                <c:pt idx="58">
                  <c:v>31.68</c:v>
                </c:pt>
                <c:pt idx="59">
                  <c:v>31.84</c:v>
                </c:pt>
                <c:pt idx="60">
                  <c:v>31.87</c:v>
                </c:pt>
                <c:pt idx="61">
                  <c:v>32.04</c:v>
                </c:pt>
                <c:pt idx="62">
                  <c:v>31.42</c:v>
                </c:pt>
                <c:pt idx="63">
                  <c:v>32.07</c:v>
                </c:pt>
                <c:pt idx="64">
                  <c:v>31.63</c:v>
                </c:pt>
                <c:pt idx="65">
                  <c:v>31.73</c:v>
                </c:pt>
                <c:pt idx="66">
                  <c:v>31.69</c:v>
                </c:pt>
                <c:pt idx="67">
                  <c:v>31.52</c:v>
                </c:pt>
                <c:pt idx="68">
                  <c:v>31.62</c:v>
                </c:pt>
                <c:pt idx="69">
                  <c:v>31.76</c:v>
                </c:pt>
                <c:pt idx="70">
                  <c:v>31.86</c:v>
                </c:pt>
                <c:pt idx="71">
                  <c:v>31.93</c:v>
                </c:pt>
                <c:pt idx="72">
                  <c:v>32.96</c:v>
                </c:pt>
                <c:pt idx="73">
                  <c:v>31.77</c:v>
                </c:pt>
                <c:pt idx="74">
                  <c:v>31.56</c:v>
                </c:pt>
                <c:pt idx="75">
                  <c:v>32.03</c:v>
                </c:pt>
                <c:pt idx="76">
                  <c:v>31.88</c:v>
                </c:pt>
                <c:pt idx="77">
                  <c:v>32.78</c:v>
                </c:pt>
                <c:pt idx="78">
                  <c:v>31.89</c:v>
                </c:pt>
                <c:pt idx="79">
                  <c:v>31.98</c:v>
                </c:pt>
                <c:pt idx="80">
                  <c:v>31.53</c:v>
                </c:pt>
                <c:pt idx="81">
                  <c:v>31.64</c:v>
                </c:pt>
                <c:pt idx="82">
                  <c:v>31.58</c:v>
                </c:pt>
                <c:pt idx="83">
                  <c:v>35.26</c:v>
                </c:pt>
                <c:pt idx="84">
                  <c:v>32.94</c:v>
                </c:pt>
                <c:pt idx="85">
                  <c:v>31.73</c:v>
                </c:pt>
                <c:pt idx="86">
                  <c:v>31.49</c:v>
                </c:pt>
                <c:pt idx="87">
                  <c:v>31.69</c:v>
                </c:pt>
                <c:pt idx="88">
                  <c:v>31.43</c:v>
                </c:pt>
                <c:pt idx="89">
                  <c:v>31.46</c:v>
                </c:pt>
                <c:pt idx="90">
                  <c:v>31.76</c:v>
                </c:pt>
                <c:pt idx="91">
                  <c:v>33.08</c:v>
                </c:pt>
                <c:pt idx="92">
                  <c:v>31.8</c:v>
                </c:pt>
                <c:pt idx="93">
                  <c:v>33.06</c:v>
                </c:pt>
                <c:pt idx="94">
                  <c:v>32.08</c:v>
                </c:pt>
                <c:pt idx="95">
                  <c:v>31.91</c:v>
                </c:pt>
                <c:pt idx="96">
                  <c:v>31.91</c:v>
                </c:pt>
                <c:pt idx="97">
                  <c:v>31.82</c:v>
                </c:pt>
                <c:pt idx="98">
                  <c:v>32.82</c:v>
                </c:pt>
                <c:pt idx="99">
                  <c:v>32.369999999999997</c:v>
                </c:pt>
                <c:pt idx="100">
                  <c:v>31.8</c:v>
                </c:pt>
                <c:pt idx="101">
                  <c:v>32.450000000000003</c:v>
                </c:pt>
                <c:pt idx="102">
                  <c:v>31.85</c:v>
                </c:pt>
                <c:pt idx="103">
                  <c:v>31.85</c:v>
                </c:pt>
                <c:pt idx="104">
                  <c:v>31.76</c:v>
                </c:pt>
                <c:pt idx="105">
                  <c:v>31.94</c:v>
                </c:pt>
                <c:pt idx="106">
                  <c:v>31.8</c:v>
                </c:pt>
                <c:pt idx="107">
                  <c:v>31.91</c:v>
                </c:pt>
                <c:pt idx="108">
                  <c:v>31.9</c:v>
                </c:pt>
                <c:pt idx="109">
                  <c:v>31.83</c:v>
                </c:pt>
                <c:pt idx="110">
                  <c:v>31.75</c:v>
                </c:pt>
                <c:pt idx="111">
                  <c:v>31.7</c:v>
                </c:pt>
                <c:pt idx="112">
                  <c:v>31.85</c:v>
                </c:pt>
                <c:pt idx="113">
                  <c:v>31.93</c:v>
                </c:pt>
                <c:pt idx="114">
                  <c:v>33.11</c:v>
                </c:pt>
                <c:pt idx="115">
                  <c:v>31.94</c:v>
                </c:pt>
                <c:pt idx="116">
                  <c:v>31.41</c:v>
                </c:pt>
                <c:pt idx="117">
                  <c:v>31.81</c:v>
                </c:pt>
                <c:pt idx="118">
                  <c:v>31.93</c:v>
                </c:pt>
                <c:pt idx="119">
                  <c:v>31.84</c:v>
                </c:pt>
                <c:pt idx="120">
                  <c:v>31.89</c:v>
                </c:pt>
                <c:pt idx="121">
                  <c:v>31.85</c:v>
                </c:pt>
                <c:pt idx="122">
                  <c:v>31.64</c:v>
                </c:pt>
                <c:pt idx="123">
                  <c:v>31.81</c:v>
                </c:pt>
                <c:pt idx="124">
                  <c:v>31.92</c:v>
                </c:pt>
                <c:pt idx="125">
                  <c:v>31.6</c:v>
                </c:pt>
                <c:pt idx="126">
                  <c:v>31.93</c:v>
                </c:pt>
                <c:pt idx="127">
                  <c:v>31.8</c:v>
                </c:pt>
                <c:pt idx="128">
                  <c:v>31.8</c:v>
                </c:pt>
                <c:pt idx="129">
                  <c:v>31.77</c:v>
                </c:pt>
                <c:pt idx="130">
                  <c:v>31.39</c:v>
                </c:pt>
                <c:pt idx="131">
                  <c:v>33.17</c:v>
                </c:pt>
                <c:pt idx="132">
                  <c:v>31.76</c:v>
                </c:pt>
                <c:pt idx="133">
                  <c:v>31.23</c:v>
                </c:pt>
                <c:pt idx="134">
                  <c:v>31.5</c:v>
                </c:pt>
                <c:pt idx="135">
                  <c:v>32.53</c:v>
                </c:pt>
                <c:pt idx="136">
                  <c:v>33.090000000000003</c:v>
                </c:pt>
                <c:pt idx="137">
                  <c:v>31.48</c:v>
                </c:pt>
                <c:pt idx="138">
                  <c:v>31.47</c:v>
                </c:pt>
                <c:pt idx="139">
                  <c:v>31.65</c:v>
                </c:pt>
                <c:pt idx="140">
                  <c:v>33.090000000000003</c:v>
                </c:pt>
                <c:pt idx="141">
                  <c:v>31.8</c:v>
                </c:pt>
                <c:pt idx="142">
                  <c:v>31.84</c:v>
                </c:pt>
                <c:pt idx="143">
                  <c:v>31.78</c:v>
                </c:pt>
                <c:pt idx="144">
                  <c:v>31.6</c:v>
                </c:pt>
                <c:pt idx="145">
                  <c:v>31.83</c:v>
                </c:pt>
                <c:pt idx="146">
                  <c:v>31.55</c:v>
                </c:pt>
                <c:pt idx="147">
                  <c:v>31.89</c:v>
                </c:pt>
                <c:pt idx="148">
                  <c:v>32.53</c:v>
                </c:pt>
                <c:pt idx="149">
                  <c:v>31.86</c:v>
                </c:pt>
                <c:pt idx="150">
                  <c:v>31.9</c:v>
                </c:pt>
                <c:pt idx="151">
                  <c:v>31.39</c:v>
                </c:pt>
                <c:pt idx="152">
                  <c:v>31.68</c:v>
                </c:pt>
                <c:pt idx="153">
                  <c:v>31.68</c:v>
                </c:pt>
                <c:pt idx="154">
                  <c:v>31.93</c:v>
                </c:pt>
                <c:pt idx="155">
                  <c:v>31.65</c:v>
                </c:pt>
                <c:pt idx="156">
                  <c:v>31.79</c:v>
                </c:pt>
                <c:pt idx="157">
                  <c:v>31.81</c:v>
                </c:pt>
                <c:pt idx="158">
                  <c:v>31.81</c:v>
                </c:pt>
                <c:pt idx="159">
                  <c:v>31.77</c:v>
                </c:pt>
                <c:pt idx="160">
                  <c:v>32.06</c:v>
                </c:pt>
                <c:pt idx="161">
                  <c:v>33.21</c:v>
                </c:pt>
                <c:pt idx="162">
                  <c:v>31.99</c:v>
                </c:pt>
                <c:pt idx="163">
                  <c:v>31.74</c:v>
                </c:pt>
                <c:pt idx="164">
                  <c:v>31.72</c:v>
                </c:pt>
                <c:pt idx="165">
                  <c:v>31.86</c:v>
                </c:pt>
                <c:pt idx="166">
                  <c:v>31.76</c:v>
                </c:pt>
                <c:pt idx="167">
                  <c:v>33.06</c:v>
                </c:pt>
                <c:pt idx="168">
                  <c:v>33.08</c:v>
                </c:pt>
                <c:pt idx="169">
                  <c:v>31.59</c:v>
                </c:pt>
                <c:pt idx="170">
                  <c:v>33.200000000000003</c:v>
                </c:pt>
                <c:pt idx="171">
                  <c:v>31.82</c:v>
                </c:pt>
                <c:pt idx="172">
                  <c:v>32.89</c:v>
                </c:pt>
                <c:pt idx="173">
                  <c:v>31.62</c:v>
                </c:pt>
                <c:pt idx="174">
                  <c:v>31.8</c:v>
                </c:pt>
                <c:pt idx="175">
                  <c:v>33.18</c:v>
                </c:pt>
                <c:pt idx="176">
                  <c:v>33.07</c:v>
                </c:pt>
                <c:pt idx="177">
                  <c:v>31.79</c:v>
                </c:pt>
                <c:pt idx="178">
                  <c:v>31.95</c:v>
                </c:pt>
                <c:pt idx="179">
                  <c:v>31.79</c:v>
                </c:pt>
                <c:pt idx="180">
                  <c:v>31.84</c:v>
                </c:pt>
                <c:pt idx="181">
                  <c:v>31.83</c:v>
                </c:pt>
                <c:pt idx="182">
                  <c:v>31.71</c:v>
                </c:pt>
                <c:pt idx="183">
                  <c:v>31.49</c:v>
                </c:pt>
                <c:pt idx="184">
                  <c:v>32.07</c:v>
                </c:pt>
                <c:pt idx="185">
                  <c:v>33.11</c:v>
                </c:pt>
                <c:pt idx="186">
                  <c:v>33.119999999999997</c:v>
                </c:pt>
                <c:pt idx="187">
                  <c:v>31.94</c:v>
                </c:pt>
                <c:pt idx="188">
                  <c:v>31.33</c:v>
                </c:pt>
                <c:pt idx="189">
                  <c:v>31.5</c:v>
                </c:pt>
                <c:pt idx="190">
                  <c:v>31.66</c:v>
                </c:pt>
                <c:pt idx="191">
                  <c:v>31.88</c:v>
                </c:pt>
                <c:pt idx="192">
                  <c:v>31.56</c:v>
                </c:pt>
                <c:pt idx="193">
                  <c:v>31.1</c:v>
                </c:pt>
                <c:pt idx="194">
                  <c:v>31.55</c:v>
                </c:pt>
                <c:pt idx="195">
                  <c:v>31.84</c:v>
                </c:pt>
                <c:pt idx="196">
                  <c:v>31.75</c:v>
                </c:pt>
                <c:pt idx="197">
                  <c:v>31.63</c:v>
                </c:pt>
                <c:pt idx="198">
                  <c:v>31.93</c:v>
                </c:pt>
                <c:pt idx="199">
                  <c:v>31.3</c:v>
                </c:pt>
                <c:pt idx="200">
                  <c:v>31.74</c:v>
                </c:pt>
                <c:pt idx="201">
                  <c:v>31.62</c:v>
                </c:pt>
                <c:pt idx="202">
                  <c:v>31.47</c:v>
                </c:pt>
                <c:pt idx="203">
                  <c:v>31.82</c:v>
                </c:pt>
                <c:pt idx="204">
                  <c:v>31.39</c:v>
                </c:pt>
                <c:pt idx="205">
                  <c:v>31.73</c:v>
                </c:pt>
                <c:pt idx="206">
                  <c:v>31.81</c:v>
                </c:pt>
                <c:pt idx="207">
                  <c:v>31.49</c:v>
                </c:pt>
                <c:pt idx="208">
                  <c:v>31.53</c:v>
                </c:pt>
                <c:pt idx="209">
                  <c:v>33.090000000000003</c:v>
                </c:pt>
                <c:pt idx="210">
                  <c:v>31.56</c:v>
                </c:pt>
                <c:pt idx="211">
                  <c:v>33.18</c:v>
                </c:pt>
                <c:pt idx="212">
                  <c:v>31.86</c:v>
                </c:pt>
                <c:pt idx="213">
                  <c:v>31.86</c:v>
                </c:pt>
                <c:pt idx="214">
                  <c:v>34.11</c:v>
                </c:pt>
                <c:pt idx="215">
                  <c:v>31.54</c:v>
                </c:pt>
                <c:pt idx="216">
                  <c:v>31.94</c:v>
                </c:pt>
                <c:pt idx="217">
                  <c:v>31.71</c:v>
                </c:pt>
                <c:pt idx="218">
                  <c:v>31.65</c:v>
                </c:pt>
                <c:pt idx="219">
                  <c:v>31.74</c:v>
                </c:pt>
                <c:pt idx="220">
                  <c:v>31.37</c:v>
                </c:pt>
                <c:pt idx="221">
                  <c:v>31.74</c:v>
                </c:pt>
                <c:pt idx="222">
                  <c:v>31.5</c:v>
                </c:pt>
                <c:pt idx="223">
                  <c:v>31.56</c:v>
                </c:pt>
                <c:pt idx="224">
                  <c:v>31.43</c:v>
                </c:pt>
                <c:pt idx="225">
                  <c:v>33.08</c:v>
                </c:pt>
                <c:pt idx="226">
                  <c:v>31.73</c:v>
                </c:pt>
                <c:pt idx="227">
                  <c:v>33.26</c:v>
                </c:pt>
                <c:pt idx="228">
                  <c:v>32.119999999999997</c:v>
                </c:pt>
                <c:pt idx="229">
                  <c:v>32.29</c:v>
                </c:pt>
                <c:pt idx="230">
                  <c:v>35.090000000000003</c:v>
                </c:pt>
                <c:pt idx="231">
                  <c:v>33.1</c:v>
                </c:pt>
                <c:pt idx="232">
                  <c:v>33.76</c:v>
                </c:pt>
                <c:pt idx="233">
                  <c:v>37.090000000000003</c:v>
                </c:pt>
                <c:pt idx="234">
                  <c:v>33.04</c:v>
                </c:pt>
                <c:pt idx="235">
                  <c:v>36.06</c:v>
                </c:pt>
                <c:pt idx="236">
                  <c:v>37.1</c:v>
                </c:pt>
                <c:pt idx="237">
                  <c:v>40.26</c:v>
                </c:pt>
                <c:pt idx="238">
                  <c:v>40.93</c:v>
                </c:pt>
                <c:pt idx="239">
                  <c:v>38.880000000000003</c:v>
                </c:pt>
                <c:pt idx="240">
                  <c:v>41.2</c:v>
                </c:pt>
                <c:pt idx="241">
                  <c:v>38.020000000000003</c:v>
                </c:pt>
                <c:pt idx="242">
                  <c:v>38.21</c:v>
                </c:pt>
                <c:pt idx="243">
                  <c:v>36.04</c:v>
                </c:pt>
                <c:pt idx="244">
                  <c:v>40.39</c:v>
                </c:pt>
                <c:pt idx="245">
                  <c:v>42.15</c:v>
                </c:pt>
                <c:pt idx="246">
                  <c:v>39.950000000000003</c:v>
                </c:pt>
                <c:pt idx="247">
                  <c:v>34.24</c:v>
                </c:pt>
                <c:pt idx="248">
                  <c:v>39.21</c:v>
                </c:pt>
                <c:pt idx="249">
                  <c:v>36.479999999999997</c:v>
                </c:pt>
                <c:pt idx="250">
                  <c:v>37.99</c:v>
                </c:pt>
                <c:pt idx="251">
                  <c:v>43.07</c:v>
                </c:pt>
                <c:pt idx="252">
                  <c:v>39.020000000000003</c:v>
                </c:pt>
                <c:pt idx="253">
                  <c:v>39.67</c:v>
                </c:pt>
                <c:pt idx="254">
                  <c:v>39.229999999999997</c:v>
                </c:pt>
                <c:pt idx="255">
                  <c:v>34.729999999999997</c:v>
                </c:pt>
                <c:pt idx="256">
                  <c:v>36.619999999999997</c:v>
                </c:pt>
                <c:pt idx="257">
                  <c:v>37.79</c:v>
                </c:pt>
                <c:pt idx="258">
                  <c:v>42.56</c:v>
                </c:pt>
                <c:pt idx="259">
                  <c:v>40.729999999999997</c:v>
                </c:pt>
                <c:pt idx="260">
                  <c:v>43.92</c:v>
                </c:pt>
                <c:pt idx="261">
                  <c:v>38.880000000000003</c:v>
                </c:pt>
                <c:pt idx="262">
                  <c:v>36.369999999999997</c:v>
                </c:pt>
                <c:pt idx="263">
                  <c:v>39.5</c:v>
                </c:pt>
                <c:pt idx="264">
                  <c:v>38.270000000000003</c:v>
                </c:pt>
                <c:pt idx="265">
                  <c:v>47.35</c:v>
                </c:pt>
                <c:pt idx="266">
                  <c:v>40.97</c:v>
                </c:pt>
                <c:pt idx="267">
                  <c:v>38.18</c:v>
                </c:pt>
                <c:pt idx="268">
                  <c:v>38.450000000000003</c:v>
                </c:pt>
                <c:pt idx="269">
                  <c:v>40.369999999999997</c:v>
                </c:pt>
                <c:pt idx="270">
                  <c:v>39.229999999999997</c:v>
                </c:pt>
                <c:pt idx="271">
                  <c:v>38.75</c:v>
                </c:pt>
                <c:pt idx="272">
                  <c:v>34.56</c:v>
                </c:pt>
                <c:pt idx="273">
                  <c:v>37.46</c:v>
                </c:pt>
                <c:pt idx="274">
                  <c:v>38.64</c:v>
                </c:pt>
                <c:pt idx="275">
                  <c:v>38.56</c:v>
                </c:pt>
                <c:pt idx="276">
                  <c:v>39.520000000000003</c:v>
                </c:pt>
                <c:pt idx="277">
                  <c:v>39.08</c:v>
                </c:pt>
                <c:pt idx="278">
                  <c:v>34.07</c:v>
                </c:pt>
                <c:pt idx="279">
                  <c:v>38.24</c:v>
                </c:pt>
                <c:pt idx="280">
                  <c:v>39.24</c:v>
                </c:pt>
                <c:pt idx="281">
                  <c:v>39.61</c:v>
                </c:pt>
                <c:pt idx="282">
                  <c:v>40.630000000000003</c:v>
                </c:pt>
                <c:pt idx="283">
                  <c:v>36.1</c:v>
                </c:pt>
                <c:pt idx="284">
                  <c:v>38.090000000000003</c:v>
                </c:pt>
                <c:pt idx="285">
                  <c:v>40.07</c:v>
                </c:pt>
                <c:pt idx="286">
                  <c:v>39.56</c:v>
                </c:pt>
                <c:pt idx="287">
                  <c:v>40.159999999999997</c:v>
                </c:pt>
                <c:pt idx="288">
                  <c:v>38.03</c:v>
                </c:pt>
                <c:pt idx="289">
                  <c:v>38.83</c:v>
                </c:pt>
                <c:pt idx="290">
                  <c:v>37.1</c:v>
                </c:pt>
                <c:pt idx="291">
                  <c:v>34.97</c:v>
                </c:pt>
                <c:pt idx="292">
                  <c:v>45.59</c:v>
                </c:pt>
                <c:pt idx="293">
                  <c:v>34.57</c:v>
                </c:pt>
                <c:pt idx="294">
                  <c:v>37.86</c:v>
                </c:pt>
                <c:pt idx="295">
                  <c:v>35.33</c:v>
                </c:pt>
                <c:pt idx="296">
                  <c:v>39.799999999999997</c:v>
                </c:pt>
                <c:pt idx="297">
                  <c:v>39.159999999999997</c:v>
                </c:pt>
                <c:pt idx="298">
                  <c:v>43.06</c:v>
                </c:pt>
                <c:pt idx="299">
                  <c:v>39.92</c:v>
                </c:pt>
                <c:pt idx="300">
                  <c:v>39.14</c:v>
                </c:pt>
                <c:pt idx="301">
                  <c:v>40.61</c:v>
                </c:pt>
                <c:pt idx="302">
                  <c:v>35.869999999999997</c:v>
                </c:pt>
                <c:pt idx="303">
                  <c:v>38.93</c:v>
                </c:pt>
                <c:pt idx="304">
                  <c:v>36.19</c:v>
                </c:pt>
                <c:pt idx="305">
                  <c:v>43.95</c:v>
                </c:pt>
                <c:pt idx="306">
                  <c:v>38.15</c:v>
                </c:pt>
                <c:pt idx="307">
                  <c:v>37.49</c:v>
                </c:pt>
                <c:pt idx="308">
                  <c:v>38.03</c:v>
                </c:pt>
                <c:pt idx="309">
                  <c:v>41.12</c:v>
                </c:pt>
                <c:pt idx="310">
                  <c:v>36.409999999999997</c:v>
                </c:pt>
                <c:pt idx="311">
                  <c:v>37.76</c:v>
                </c:pt>
                <c:pt idx="312">
                  <c:v>38.49</c:v>
                </c:pt>
                <c:pt idx="313">
                  <c:v>38.229999999999997</c:v>
                </c:pt>
                <c:pt idx="314">
                  <c:v>41.36</c:v>
                </c:pt>
                <c:pt idx="315">
                  <c:v>39.58</c:v>
                </c:pt>
                <c:pt idx="316">
                  <c:v>34.69</c:v>
                </c:pt>
                <c:pt idx="317">
                  <c:v>41.06</c:v>
                </c:pt>
                <c:pt idx="318">
                  <c:v>38.299999999999997</c:v>
                </c:pt>
                <c:pt idx="319">
                  <c:v>39.200000000000003</c:v>
                </c:pt>
                <c:pt idx="320">
                  <c:v>40.78</c:v>
                </c:pt>
                <c:pt idx="321">
                  <c:v>38.75</c:v>
                </c:pt>
                <c:pt idx="322">
                  <c:v>35.56</c:v>
                </c:pt>
                <c:pt idx="323">
                  <c:v>40.380000000000003</c:v>
                </c:pt>
                <c:pt idx="324">
                  <c:v>39.380000000000003</c:v>
                </c:pt>
                <c:pt idx="325">
                  <c:v>40.11</c:v>
                </c:pt>
                <c:pt idx="326">
                  <c:v>34.9</c:v>
                </c:pt>
                <c:pt idx="327">
                  <c:v>38.450000000000003</c:v>
                </c:pt>
                <c:pt idx="328">
                  <c:v>36.97</c:v>
                </c:pt>
                <c:pt idx="329">
                  <c:v>39.24</c:v>
                </c:pt>
                <c:pt idx="330">
                  <c:v>38.11</c:v>
                </c:pt>
                <c:pt idx="331">
                  <c:v>42.07</c:v>
                </c:pt>
                <c:pt idx="332">
                  <c:v>38.54</c:v>
                </c:pt>
                <c:pt idx="333">
                  <c:v>34.71</c:v>
                </c:pt>
                <c:pt idx="334">
                  <c:v>38.17</c:v>
                </c:pt>
                <c:pt idx="335">
                  <c:v>39.08</c:v>
                </c:pt>
                <c:pt idx="336">
                  <c:v>46.23</c:v>
                </c:pt>
                <c:pt idx="337">
                  <c:v>38.979999999999997</c:v>
                </c:pt>
                <c:pt idx="338">
                  <c:v>43.99</c:v>
                </c:pt>
                <c:pt idx="339">
                  <c:v>39.19</c:v>
                </c:pt>
                <c:pt idx="340">
                  <c:v>40.03</c:v>
                </c:pt>
                <c:pt idx="341">
                  <c:v>38.72</c:v>
                </c:pt>
                <c:pt idx="342">
                  <c:v>41.01</c:v>
                </c:pt>
                <c:pt idx="343">
                  <c:v>40.590000000000003</c:v>
                </c:pt>
                <c:pt idx="344">
                  <c:v>39.82</c:v>
                </c:pt>
                <c:pt idx="345">
                  <c:v>35.54</c:v>
                </c:pt>
                <c:pt idx="346">
                  <c:v>39.090000000000003</c:v>
                </c:pt>
                <c:pt idx="347">
                  <c:v>39.19</c:v>
                </c:pt>
                <c:pt idx="348">
                  <c:v>43.26</c:v>
                </c:pt>
                <c:pt idx="349">
                  <c:v>36.85</c:v>
                </c:pt>
                <c:pt idx="350">
                  <c:v>37.6</c:v>
                </c:pt>
                <c:pt idx="351">
                  <c:v>41.07</c:v>
                </c:pt>
                <c:pt idx="352">
                  <c:v>37.700000000000003</c:v>
                </c:pt>
                <c:pt idx="353">
                  <c:v>38.549999999999997</c:v>
                </c:pt>
                <c:pt idx="354">
                  <c:v>34.93</c:v>
                </c:pt>
                <c:pt idx="355">
                  <c:v>37.700000000000003</c:v>
                </c:pt>
                <c:pt idx="356">
                  <c:v>38.24</c:v>
                </c:pt>
                <c:pt idx="357">
                  <c:v>37</c:v>
                </c:pt>
                <c:pt idx="358">
                  <c:v>757.48</c:v>
                </c:pt>
                <c:pt idx="359">
                  <c:v>31.15</c:v>
                </c:pt>
                <c:pt idx="360">
                  <c:v>31.04</c:v>
                </c:pt>
                <c:pt idx="361">
                  <c:v>31.15</c:v>
                </c:pt>
                <c:pt idx="362">
                  <c:v>31.37</c:v>
                </c:pt>
                <c:pt idx="363">
                  <c:v>30.96</c:v>
                </c:pt>
                <c:pt idx="364">
                  <c:v>32.130000000000003</c:v>
                </c:pt>
                <c:pt idx="365">
                  <c:v>33.75</c:v>
                </c:pt>
                <c:pt idx="366">
                  <c:v>31.25</c:v>
                </c:pt>
                <c:pt idx="367">
                  <c:v>31.57</c:v>
                </c:pt>
                <c:pt idx="368">
                  <c:v>31.9</c:v>
                </c:pt>
                <c:pt idx="369">
                  <c:v>31.39</c:v>
                </c:pt>
                <c:pt idx="370">
                  <c:v>30.94</c:v>
                </c:pt>
                <c:pt idx="371">
                  <c:v>31.23</c:v>
                </c:pt>
                <c:pt idx="372">
                  <c:v>31.24</c:v>
                </c:pt>
                <c:pt idx="373">
                  <c:v>31.27</c:v>
                </c:pt>
                <c:pt idx="374">
                  <c:v>31.05</c:v>
                </c:pt>
                <c:pt idx="375">
                  <c:v>31.21</c:v>
                </c:pt>
                <c:pt idx="376">
                  <c:v>31.17</c:v>
                </c:pt>
                <c:pt idx="377">
                  <c:v>31.22</c:v>
                </c:pt>
                <c:pt idx="378">
                  <c:v>31.13</c:v>
                </c:pt>
                <c:pt idx="379">
                  <c:v>31.07</c:v>
                </c:pt>
                <c:pt idx="380">
                  <c:v>39.130000000000003</c:v>
                </c:pt>
                <c:pt idx="381">
                  <c:v>30.85</c:v>
                </c:pt>
                <c:pt idx="382">
                  <c:v>31.2</c:v>
                </c:pt>
                <c:pt idx="383">
                  <c:v>30.99</c:v>
                </c:pt>
                <c:pt idx="384">
                  <c:v>30.86</c:v>
                </c:pt>
                <c:pt idx="385">
                  <c:v>31.44</c:v>
                </c:pt>
                <c:pt idx="386">
                  <c:v>31.51</c:v>
                </c:pt>
                <c:pt idx="387">
                  <c:v>31.32</c:v>
                </c:pt>
                <c:pt idx="388">
                  <c:v>31.17</c:v>
                </c:pt>
                <c:pt idx="389">
                  <c:v>32.950000000000003</c:v>
                </c:pt>
                <c:pt idx="390">
                  <c:v>31.31</c:v>
                </c:pt>
                <c:pt idx="391">
                  <c:v>31.23</c:v>
                </c:pt>
                <c:pt idx="392">
                  <c:v>31.14</c:v>
                </c:pt>
                <c:pt idx="393">
                  <c:v>31.15</c:v>
                </c:pt>
                <c:pt idx="394">
                  <c:v>32.15</c:v>
                </c:pt>
                <c:pt idx="395">
                  <c:v>30.98</c:v>
                </c:pt>
                <c:pt idx="396">
                  <c:v>32.630000000000003</c:v>
                </c:pt>
                <c:pt idx="397">
                  <c:v>31.31</c:v>
                </c:pt>
                <c:pt idx="398">
                  <c:v>31.23</c:v>
                </c:pt>
                <c:pt idx="399">
                  <c:v>32.17</c:v>
                </c:pt>
                <c:pt idx="400">
                  <c:v>32.53</c:v>
                </c:pt>
                <c:pt idx="401">
                  <c:v>31.26</c:v>
                </c:pt>
                <c:pt idx="402">
                  <c:v>31.6</c:v>
                </c:pt>
                <c:pt idx="403">
                  <c:v>31.63</c:v>
                </c:pt>
                <c:pt idx="404">
                  <c:v>31.27</c:v>
                </c:pt>
                <c:pt idx="405">
                  <c:v>31.16</c:v>
                </c:pt>
                <c:pt idx="406">
                  <c:v>31.19</c:v>
                </c:pt>
                <c:pt idx="407">
                  <c:v>31.22</c:v>
                </c:pt>
                <c:pt idx="408">
                  <c:v>31.28</c:v>
                </c:pt>
                <c:pt idx="409">
                  <c:v>31.28</c:v>
                </c:pt>
                <c:pt idx="410">
                  <c:v>33.229999999999997</c:v>
                </c:pt>
                <c:pt idx="411">
                  <c:v>31.16</c:v>
                </c:pt>
                <c:pt idx="412">
                  <c:v>32.15</c:v>
                </c:pt>
                <c:pt idx="413">
                  <c:v>32.9</c:v>
                </c:pt>
                <c:pt idx="414">
                  <c:v>31.31</c:v>
                </c:pt>
                <c:pt idx="415">
                  <c:v>32.1</c:v>
                </c:pt>
                <c:pt idx="416">
                  <c:v>32.06</c:v>
                </c:pt>
                <c:pt idx="417">
                  <c:v>32.15</c:v>
                </c:pt>
                <c:pt idx="418">
                  <c:v>31.23</c:v>
                </c:pt>
                <c:pt idx="419">
                  <c:v>31.25</c:v>
                </c:pt>
                <c:pt idx="420">
                  <c:v>31.3</c:v>
                </c:pt>
                <c:pt idx="421">
                  <c:v>33.090000000000003</c:v>
                </c:pt>
                <c:pt idx="422">
                  <c:v>31.24</c:v>
                </c:pt>
                <c:pt idx="423">
                  <c:v>33.15</c:v>
                </c:pt>
                <c:pt idx="424">
                  <c:v>32.119999999999997</c:v>
                </c:pt>
                <c:pt idx="425">
                  <c:v>31.45</c:v>
                </c:pt>
                <c:pt idx="426">
                  <c:v>32.65</c:v>
                </c:pt>
                <c:pt idx="427">
                  <c:v>31.23</c:v>
                </c:pt>
                <c:pt idx="428">
                  <c:v>31.49</c:v>
                </c:pt>
                <c:pt idx="429">
                  <c:v>30.93</c:v>
                </c:pt>
                <c:pt idx="430">
                  <c:v>34.1</c:v>
                </c:pt>
                <c:pt idx="431">
                  <c:v>34.17</c:v>
                </c:pt>
                <c:pt idx="432">
                  <c:v>32.51</c:v>
                </c:pt>
                <c:pt idx="433">
                  <c:v>32.1</c:v>
                </c:pt>
                <c:pt idx="434">
                  <c:v>31.02</c:v>
                </c:pt>
                <c:pt idx="435">
                  <c:v>31.23</c:v>
                </c:pt>
                <c:pt idx="436">
                  <c:v>31.39</c:v>
                </c:pt>
                <c:pt idx="437">
                  <c:v>31.06</c:v>
                </c:pt>
                <c:pt idx="438">
                  <c:v>30.92</c:v>
                </c:pt>
                <c:pt idx="439">
                  <c:v>32.15</c:v>
                </c:pt>
                <c:pt idx="440">
                  <c:v>32.549999999999997</c:v>
                </c:pt>
                <c:pt idx="441">
                  <c:v>31.2</c:v>
                </c:pt>
                <c:pt idx="442">
                  <c:v>32.08</c:v>
                </c:pt>
                <c:pt idx="443">
                  <c:v>31.02</c:v>
                </c:pt>
                <c:pt idx="444">
                  <c:v>30.98</c:v>
                </c:pt>
                <c:pt idx="445">
                  <c:v>30.92</c:v>
                </c:pt>
                <c:pt idx="446">
                  <c:v>31.22</c:v>
                </c:pt>
                <c:pt idx="447">
                  <c:v>32.729999999999997</c:v>
                </c:pt>
                <c:pt idx="448">
                  <c:v>31.55</c:v>
                </c:pt>
                <c:pt idx="449">
                  <c:v>31.18</c:v>
                </c:pt>
                <c:pt idx="450">
                  <c:v>31.22</c:v>
                </c:pt>
                <c:pt idx="451">
                  <c:v>31.24</c:v>
                </c:pt>
                <c:pt idx="452">
                  <c:v>31.19</c:v>
                </c:pt>
                <c:pt idx="453">
                  <c:v>31.28</c:v>
                </c:pt>
                <c:pt idx="454">
                  <c:v>31.13</c:v>
                </c:pt>
                <c:pt idx="455">
                  <c:v>31.14</c:v>
                </c:pt>
                <c:pt idx="456">
                  <c:v>31.27</c:v>
                </c:pt>
                <c:pt idx="457">
                  <c:v>31.18</c:v>
                </c:pt>
                <c:pt idx="458">
                  <c:v>32.090000000000003</c:v>
                </c:pt>
                <c:pt idx="459">
                  <c:v>31.08</c:v>
                </c:pt>
                <c:pt idx="460">
                  <c:v>31.17</c:v>
                </c:pt>
                <c:pt idx="461">
                  <c:v>31.18</c:v>
                </c:pt>
                <c:pt idx="462">
                  <c:v>31.29</c:v>
                </c:pt>
                <c:pt idx="463">
                  <c:v>30.92</c:v>
                </c:pt>
                <c:pt idx="464">
                  <c:v>31.4</c:v>
                </c:pt>
                <c:pt idx="465">
                  <c:v>31.25</c:v>
                </c:pt>
                <c:pt idx="466">
                  <c:v>31.13</c:v>
                </c:pt>
                <c:pt idx="467">
                  <c:v>31.16</c:v>
                </c:pt>
                <c:pt idx="468">
                  <c:v>31.18</c:v>
                </c:pt>
                <c:pt idx="469">
                  <c:v>31.15</c:v>
                </c:pt>
                <c:pt idx="470">
                  <c:v>31.24</c:v>
                </c:pt>
                <c:pt idx="471">
                  <c:v>31.18</c:v>
                </c:pt>
                <c:pt idx="472">
                  <c:v>31</c:v>
                </c:pt>
                <c:pt idx="473">
                  <c:v>31.26</c:v>
                </c:pt>
                <c:pt idx="474">
                  <c:v>31.03</c:v>
                </c:pt>
                <c:pt idx="475">
                  <c:v>31.32</c:v>
                </c:pt>
                <c:pt idx="476">
                  <c:v>33.11</c:v>
                </c:pt>
                <c:pt idx="477">
                  <c:v>31.13</c:v>
                </c:pt>
                <c:pt idx="478">
                  <c:v>31.19</c:v>
                </c:pt>
                <c:pt idx="479">
                  <c:v>32.07</c:v>
                </c:pt>
                <c:pt idx="480">
                  <c:v>30.82</c:v>
                </c:pt>
                <c:pt idx="481">
                  <c:v>32.82</c:v>
                </c:pt>
                <c:pt idx="482">
                  <c:v>32.69</c:v>
                </c:pt>
                <c:pt idx="483">
                  <c:v>30.89</c:v>
                </c:pt>
                <c:pt idx="484">
                  <c:v>33.090000000000003</c:v>
                </c:pt>
                <c:pt idx="485">
                  <c:v>31.21</c:v>
                </c:pt>
                <c:pt idx="486">
                  <c:v>31.3</c:v>
                </c:pt>
                <c:pt idx="487">
                  <c:v>31.27</c:v>
                </c:pt>
                <c:pt idx="488">
                  <c:v>31.15</c:v>
                </c:pt>
                <c:pt idx="489">
                  <c:v>31.12</c:v>
                </c:pt>
                <c:pt idx="490">
                  <c:v>31</c:v>
                </c:pt>
                <c:pt idx="491">
                  <c:v>30.93</c:v>
                </c:pt>
                <c:pt idx="492">
                  <c:v>31.38</c:v>
                </c:pt>
                <c:pt idx="493">
                  <c:v>31.26</c:v>
                </c:pt>
                <c:pt idx="494">
                  <c:v>31.21</c:v>
                </c:pt>
                <c:pt idx="495">
                  <c:v>31.08</c:v>
                </c:pt>
                <c:pt idx="496">
                  <c:v>31.16</c:v>
                </c:pt>
                <c:pt idx="497">
                  <c:v>31.23</c:v>
                </c:pt>
                <c:pt idx="498">
                  <c:v>31.27</c:v>
                </c:pt>
                <c:pt idx="499">
                  <c:v>31.07</c:v>
                </c:pt>
                <c:pt idx="500">
                  <c:v>34.11</c:v>
                </c:pt>
                <c:pt idx="501">
                  <c:v>31.07</c:v>
                </c:pt>
                <c:pt idx="502">
                  <c:v>31.11</c:v>
                </c:pt>
                <c:pt idx="503">
                  <c:v>31.37</c:v>
                </c:pt>
                <c:pt idx="504">
                  <c:v>31.3</c:v>
                </c:pt>
                <c:pt idx="505">
                  <c:v>32.51</c:v>
                </c:pt>
                <c:pt idx="506">
                  <c:v>31.13</c:v>
                </c:pt>
                <c:pt idx="507">
                  <c:v>31.23</c:v>
                </c:pt>
                <c:pt idx="508">
                  <c:v>31.33</c:v>
                </c:pt>
                <c:pt idx="509">
                  <c:v>31.25</c:v>
                </c:pt>
                <c:pt idx="510">
                  <c:v>31.19</c:v>
                </c:pt>
                <c:pt idx="511">
                  <c:v>30.99</c:v>
                </c:pt>
                <c:pt idx="512">
                  <c:v>31.26</c:v>
                </c:pt>
                <c:pt idx="513">
                  <c:v>31.01</c:v>
                </c:pt>
                <c:pt idx="514">
                  <c:v>31.34</c:v>
                </c:pt>
                <c:pt idx="515">
                  <c:v>31.28</c:v>
                </c:pt>
                <c:pt idx="516">
                  <c:v>30.85</c:v>
                </c:pt>
                <c:pt idx="517">
                  <c:v>31.23</c:v>
                </c:pt>
                <c:pt idx="518">
                  <c:v>31.32</c:v>
                </c:pt>
                <c:pt idx="519">
                  <c:v>31.2</c:v>
                </c:pt>
                <c:pt idx="520">
                  <c:v>31.34</c:v>
                </c:pt>
                <c:pt idx="521">
                  <c:v>30.89</c:v>
                </c:pt>
                <c:pt idx="522">
                  <c:v>31.23</c:v>
                </c:pt>
                <c:pt idx="523">
                  <c:v>31.28</c:v>
                </c:pt>
                <c:pt idx="524">
                  <c:v>31.15</c:v>
                </c:pt>
                <c:pt idx="525">
                  <c:v>31.27</c:v>
                </c:pt>
                <c:pt idx="526">
                  <c:v>33.520000000000003</c:v>
                </c:pt>
                <c:pt idx="527">
                  <c:v>31.19</c:v>
                </c:pt>
                <c:pt idx="528">
                  <c:v>31.27</c:v>
                </c:pt>
                <c:pt idx="529">
                  <c:v>32.119999999999997</c:v>
                </c:pt>
                <c:pt idx="530">
                  <c:v>31.53</c:v>
                </c:pt>
                <c:pt idx="531">
                  <c:v>31.06</c:v>
                </c:pt>
                <c:pt idx="532">
                  <c:v>33.07</c:v>
                </c:pt>
                <c:pt idx="533">
                  <c:v>30.85</c:v>
                </c:pt>
                <c:pt idx="534">
                  <c:v>30.86</c:v>
                </c:pt>
                <c:pt idx="535">
                  <c:v>31.07</c:v>
                </c:pt>
                <c:pt idx="536">
                  <c:v>31.24</c:v>
                </c:pt>
                <c:pt idx="537">
                  <c:v>31.04</c:v>
                </c:pt>
                <c:pt idx="538">
                  <c:v>31.17</c:v>
                </c:pt>
                <c:pt idx="539">
                  <c:v>31.18</c:v>
                </c:pt>
                <c:pt idx="540">
                  <c:v>31.2</c:v>
                </c:pt>
                <c:pt idx="541">
                  <c:v>30.89</c:v>
                </c:pt>
                <c:pt idx="542">
                  <c:v>31.15</c:v>
                </c:pt>
                <c:pt idx="543">
                  <c:v>31.15</c:v>
                </c:pt>
                <c:pt idx="544">
                  <c:v>31.19</c:v>
                </c:pt>
                <c:pt idx="545">
                  <c:v>30.97</c:v>
                </c:pt>
                <c:pt idx="546">
                  <c:v>31.18</c:v>
                </c:pt>
                <c:pt idx="547">
                  <c:v>31.4</c:v>
                </c:pt>
                <c:pt idx="548">
                  <c:v>31.19</c:v>
                </c:pt>
                <c:pt idx="549">
                  <c:v>31.21</c:v>
                </c:pt>
                <c:pt idx="550">
                  <c:v>31.12</c:v>
                </c:pt>
                <c:pt idx="551">
                  <c:v>31.23</c:v>
                </c:pt>
                <c:pt idx="552">
                  <c:v>31.44</c:v>
                </c:pt>
                <c:pt idx="553">
                  <c:v>31.08</c:v>
                </c:pt>
                <c:pt idx="554">
                  <c:v>31.29</c:v>
                </c:pt>
                <c:pt idx="555">
                  <c:v>34.15</c:v>
                </c:pt>
                <c:pt idx="556">
                  <c:v>31.3</c:v>
                </c:pt>
                <c:pt idx="557">
                  <c:v>31.22</c:v>
                </c:pt>
                <c:pt idx="558">
                  <c:v>32.590000000000003</c:v>
                </c:pt>
                <c:pt idx="559">
                  <c:v>31.46</c:v>
                </c:pt>
                <c:pt idx="560">
                  <c:v>31.2</c:v>
                </c:pt>
                <c:pt idx="561">
                  <c:v>31.32</c:v>
                </c:pt>
                <c:pt idx="562">
                  <c:v>31.14</c:v>
                </c:pt>
                <c:pt idx="563">
                  <c:v>32.18</c:v>
                </c:pt>
                <c:pt idx="564">
                  <c:v>31.26</c:v>
                </c:pt>
                <c:pt idx="565">
                  <c:v>31.64</c:v>
                </c:pt>
                <c:pt idx="566">
                  <c:v>31.03</c:v>
                </c:pt>
                <c:pt idx="567">
                  <c:v>31.12</c:v>
                </c:pt>
                <c:pt idx="568">
                  <c:v>31.19</c:v>
                </c:pt>
                <c:pt idx="569">
                  <c:v>31.05</c:v>
                </c:pt>
                <c:pt idx="570">
                  <c:v>31.36</c:v>
                </c:pt>
                <c:pt idx="571">
                  <c:v>31.18</c:v>
                </c:pt>
                <c:pt idx="572">
                  <c:v>31.15</c:v>
                </c:pt>
                <c:pt idx="573">
                  <c:v>31.93</c:v>
                </c:pt>
                <c:pt idx="574">
                  <c:v>31.91</c:v>
                </c:pt>
                <c:pt idx="575">
                  <c:v>31.27</c:v>
                </c:pt>
                <c:pt idx="576">
                  <c:v>31.28</c:v>
                </c:pt>
                <c:pt idx="577">
                  <c:v>31.16</c:v>
                </c:pt>
                <c:pt idx="578">
                  <c:v>31.25</c:v>
                </c:pt>
                <c:pt idx="579">
                  <c:v>34.07</c:v>
                </c:pt>
                <c:pt idx="580">
                  <c:v>32.51</c:v>
                </c:pt>
                <c:pt idx="581">
                  <c:v>32.1</c:v>
                </c:pt>
                <c:pt idx="582">
                  <c:v>30.86</c:v>
                </c:pt>
                <c:pt idx="583">
                  <c:v>34.090000000000003</c:v>
                </c:pt>
                <c:pt idx="584">
                  <c:v>32.11</c:v>
                </c:pt>
                <c:pt idx="585">
                  <c:v>31.02</c:v>
                </c:pt>
                <c:pt idx="586">
                  <c:v>31.15</c:v>
                </c:pt>
                <c:pt idx="587">
                  <c:v>31.11</c:v>
                </c:pt>
                <c:pt idx="588">
                  <c:v>31.19</c:v>
                </c:pt>
                <c:pt idx="589">
                  <c:v>31.27</c:v>
                </c:pt>
                <c:pt idx="590">
                  <c:v>30.96</c:v>
                </c:pt>
                <c:pt idx="591">
                  <c:v>32.450000000000003</c:v>
                </c:pt>
                <c:pt idx="592">
                  <c:v>31.5</c:v>
                </c:pt>
                <c:pt idx="593">
                  <c:v>31.33</c:v>
                </c:pt>
                <c:pt idx="594">
                  <c:v>31.25</c:v>
                </c:pt>
                <c:pt idx="595">
                  <c:v>32.51</c:v>
                </c:pt>
                <c:pt idx="596">
                  <c:v>31.24</c:v>
                </c:pt>
                <c:pt idx="597">
                  <c:v>33.020000000000003</c:v>
                </c:pt>
                <c:pt idx="598">
                  <c:v>31.38</c:v>
                </c:pt>
                <c:pt idx="599">
                  <c:v>31.26</c:v>
                </c:pt>
                <c:pt idx="600">
                  <c:v>33.06</c:v>
                </c:pt>
                <c:pt idx="601">
                  <c:v>31.86</c:v>
                </c:pt>
                <c:pt idx="602">
                  <c:v>31.18</c:v>
                </c:pt>
                <c:pt idx="603">
                  <c:v>31.29</c:v>
                </c:pt>
                <c:pt idx="604">
                  <c:v>33.18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7585152"/>
        <c:axId val="247393280"/>
      </c:scatterChart>
      <c:valAx>
        <c:axId val="246328704"/>
        <c:scaling>
          <c:orientation val="minMax"/>
          <c:max val="1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elapsed time (sec)</a:t>
                </a:r>
              </a:p>
            </c:rich>
          </c:tx>
          <c:layout/>
          <c:overlay val="0"/>
        </c:title>
        <c:numFmt formatCode="0_);[Red]\(0\)" sourceLinked="1"/>
        <c:majorTickMark val="in"/>
        <c:minorTickMark val="none"/>
        <c:tickLblPos val="nextTo"/>
        <c:spPr>
          <a:ln>
            <a:solidFill>
              <a:sysClr val="windowText" lastClr="000000"/>
            </a:solidFill>
          </a:ln>
        </c:spPr>
        <c:crossAx val="247318400"/>
        <c:crosses val="autoZero"/>
        <c:crossBetween val="midCat"/>
        <c:majorUnit val="20"/>
      </c:valAx>
      <c:valAx>
        <c:axId val="247318400"/>
        <c:scaling>
          <c:orientation val="minMax"/>
          <c:max val="8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response time (msec)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spPr>
          <a:ln>
            <a:solidFill>
              <a:sysClr val="windowText" lastClr="000000"/>
            </a:solidFill>
          </a:ln>
        </c:spPr>
        <c:crossAx val="246328704"/>
        <c:crosses val="autoZero"/>
        <c:crossBetween val="midCat"/>
      </c:valAx>
      <c:valAx>
        <c:axId val="247393280"/>
        <c:scaling>
          <c:orientation val="minMax"/>
        </c:scaling>
        <c:delete val="0"/>
        <c:axPos val="r"/>
        <c:numFmt formatCode="General" sourceLinked="1"/>
        <c:majorTickMark val="in"/>
        <c:minorTickMark val="none"/>
        <c:tickLblPos val="none"/>
        <c:spPr>
          <a:ln>
            <a:solidFill>
              <a:sysClr val="windowText" lastClr="000000"/>
            </a:solidFill>
          </a:ln>
        </c:spPr>
        <c:crossAx val="257585152"/>
        <c:crosses val="max"/>
        <c:crossBetween val="midCat"/>
      </c:valAx>
      <c:valAx>
        <c:axId val="257585152"/>
        <c:scaling>
          <c:orientation val="minMax"/>
          <c:max val="100"/>
          <c:min val="0"/>
        </c:scaling>
        <c:delete val="0"/>
        <c:axPos val="t"/>
        <c:numFmt formatCode="0_);[Red]\(0\)" sourceLinked="1"/>
        <c:majorTickMark val="in"/>
        <c:minorTickMark val="none"/>
        <c:tickLblPos val="none"/>
        <c:spPr>
          <a:ln>
            <a:solidFill>
              <a:sysClr val="windowText" lastClr="000000"/>
            </a:solidFill>
          </a:ln>
        </c:spPr>
        <c:crossAx val="247393280"/>
        <c:crosses val="max"/>
        <c:crossBetween val="midCat"/>
        <c:majorUnit val="20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IPA Pゴシック" panose="020B0500000000000000" pitchFamily="50" charset="-128"/>
          <a:ea typeface="IPA Pゴシック" panose="020B0500000000000000" pitchFamily="50" charset="-128"/>
        </a:defRPr>
      </a:pPr>
      <a:endParaRPr lang="ja-JP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56332240845093"/>
          <c:y val="4.7968530995499817E-2"/>
          <c:w val="0.80581643999274133"/>
          <c:h val="0.7944914133925941"/>
        </c:manualLayout>
      </c:layout>
      <c:scatterChart>
        <c:scatterStyle val="lineMarker"/>
        <c:varyColors val="0"/>
        <c:ser>
          <c:idx val="0"/>
          <c:order val="0"/>
          <c:spPr>
            <a:ln w="1270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'FPS Data'!$AZ$93:$AZ$193</c:f>
              <c:numCache>
                <c:formatCode>0_);[Red]\(0\)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'FPS Data'!$BE$93:$BE$193</c:f>
              <c:numCache>
                <c:formatCode>0.0_);[Red]\(0.0\)</c:formatCode>
                <c:ptCount val="101"/>
                <c:pt idx="0">
                  <c:v>10.806451612903226</c:v>
                </c:pt>
                <c:pt idx="1">
                  <c:v>10.471153846153847</c:v>
                </c:pt>
                <c:pt idx="2">
                  <c:v>9.0776699029126178</c:v>
                </c:pt>
                <c:pt idx="3">
                  <c:v>10.692307692307679</c:v>
                </c:pt>
                <c:pt idx="4">
                  <c:v>9.2692307692307487</c:v>
                </c:pt>
                <c:pt idx="5">
                  <c:v>10.838095238095201</c:v>
                </c:pt>
                <c:pt idx="6">
                  <c:v>10.446601941747524</c:v>
                </c:pt>
                <c:pt idx="7">
                  <c:v>9.0776699029125698</c:v>
                </c:pt>
                <c:pt idx="8">
                  <c:v>10.682692307692259</c:v>
                </c:pt>
                <c:pt idx="9">
                  <c:v>10.36893203883492</c:v>
                </c:pt>
                <c:pt idx="10">
                  <c:v>10.952380952380945</c:v>
                </c:pt>
                <c:pt idx="11">
                  <c:v>10.476190476190498</c:v>
                </c:pt>
                <c:pt idx="12">
                  <c:v>9.048076923076982</c:v>
                </c:pt>
                <c:pt idx="13">
                  <c:v>8.6730769230770157</c:v>
                </c:pt>
                <c:pt idx="14">
                  <c:v>9.3177570093458861</c:v>
                </c:pt>
                <c:pt idx="15">
                  <c:v>10.809523809523899</c:v>
                </c:pt>
                <c:pt idx="16">
                  <c:v>10.361904761904897</c:v>
                </c:pt>
                <c:pt idx="17">
                  <c:v>9</c:v>
                </c:pt>
                <c:pt idx="18">
                  <c:v>9.4205607476636359</c:v>
                </c:pt>
                <c:pt idx="19">
                  <c:v>10.644230769230845</c:v>
                </c:pt>
                <c:pt idx="20">
                  <c:v>9.207547169811404</c:v>
                </c:pt>
                <c:pt idx="21">
                  <c:v>10.692307692307757</c:v>
                </c:pt>
                <c:pt idx="22">
                  <c:v>9.2358490566037901</c:v>
                </c:pt>
                <c:pt idx="23">
                  <c:v>10.726415094339593</c:v>
                </c:pt>
                <c:pt idx="24">
                  <c:v>9.2924528301886635</c:v>
                </c:pt>
                <c:pt idx="25">
                  <c:v>10.820754716981083</c:v>
                </c:pt>
                <c:pt idx="26">
                  <c:v>9.3047619047618024</c:v>
                </c:pt>
                <c:pt idx="27">
                  <c:v>10.838095238095109</c:v>
                </c:pt>
                <c:pt idx="28">
                  <c:v>9.3428571428569516</c:v>
                </c:pt>
                <c:pt idx="29">
                  <c:v>10.733333333333077</c:v>
                </c:pt>
                <c:pt idx="30">
                  <c:v>9.2336448598128058</c:v>
                </c:pt>
                <c:pt idx="31">
                  <c:v>10.735849056603454</c:v>
                </c:pt>
                <c:pt idx="32">
                  <c:v>9.2285714285711062</c:v>
                </c:pt>
                <c:pt idx="33">
                  <c:v>10.682242990653949</c:v>
                </c:pt>
                <c:pt idx="34">
                  <c:v>9.1999999999998785</c:v>
                </c:pt>
                <c:pt idx="35">
                  <c:v>10.722222222222269</c:v>
                </c:pt>
                <c:pt idx="36">
                  <c:v>9.2403846153847411</c:v>
                </c:pt>
                <c:pt idx="37">
                  <c:v>10.800000000000189</c:v>
                </c:pt>
                <c:pt idx="38">
                  <c:v>9.3653846153849276</c:v>
                </c:pt>
                <c:pt idx="39">
                  <c:v>10.87735849056646</c:v>
                </c:pt>
                <c:pt idx="40">
                  <c:v>9.3714285714291385</c:v>
                </c:pt>
                <c:pt idx="41">
                  <c:v>9.8846153846161311</c:v>
                </c:pt>
                <c:pt idx="42">
                  <c:v>9</c:v>
                </c:pt>
                <c:pt idx="43">
                  <c:v>9.9357798165145645</c:v>
                </c:pt>
                <c:pt idx="44">
                  <c:v>9.2935779816522519</c:v>
                </c:pt>
                <c:pt idx="45">
                  <c:v>9.611111111112006</c:v>
                </c:pt>
                <c:pt idx="46">
                  <c:v>9.7870370370379884</c:v>
                </c:pt>
                <c:pt idx="47">
                  <c:v>8.7310606060610212</c:v>
                </c:pt>
                <c:pt idx="48">
                  <c:v>9.2072072072082669</c:v>
                </c:pt>
                <c:pt idx="49">
                  <c:v>9.4090909090920256</c:v>
                </c:pt>
                <c:pt idx="50">
                  <c:v>9.577981651377268</c:v>
                </c:pt>
                <c:pt idx="51">
                  <c:v>9.7222222222233885</c:v>
                </c:pt>
                <c:pt idx="52">
                  <c:v>9.8691588785058411</c:v>
                </c:pt>
                <c:pt idx="53">
                  <c:v>9.819819819820939</c:v>
                </c:pt>
                <c:pt idx="54">
                  <c:v>9.5752212389392302</c:v>
                </c:pt>
                <c:pt idx="55">
                  <c:v>9.4036697247718468</c:v>
                </c:pt>
                <c:pt idx="56">
                  <c:v>9.6074766355152637</c:v>
                </c:pt>
                <c:pt idx="57">
                  <c:v>9.7297297297309928</c:v>
                </c:pt>
                <c:pt idx="58">
                  <c:v>10.87962962963096</c:v>
                </c:pt>
                <c:pt idx="59">
                  <c:v>9.9816513761482017</c:v>
                </c:pt>
                <c:pt idx="60">
                  <c:v>9.1574074074088863</c:v>
                </c:pt>
                <c:pt idx="61">
                  <c:v>9.2181818181833783</c:v>
                </c:pt>
                <c:pt idx="62">
                  <c:v>8.1308411214970153</c:v>
                </c:pt>
                <c:pt idx="63">
                  <c:v>8</c:v>
                </c:pt>
                <c:pt idx="64">
                  <c:v>9.6330275229374003</c:v>
                </c:pt>
                <c:pt idx="65">
                  <c:v>10.809090909092451</c:v>
                </c:pt>
                <c:pt idx="66">
                  <c:v>9.9174311926622387</c:v>
                </c:pt>
                <c:pt idx="67">
                  <c:v>9.321100917433002</c:v>
                </c:pt>
                <c:pt idx="68">
                  <c:v>9.5233644859832793</c:v>
                </c:pt>
                <c:pt idx="69">
                  <c:v>10.750000000001974</c:v>
                </c:pt>
                <c:pt idx="70">
                  <c:v>9</c:v>
                </c:pt>
                <c:pt idx="71">
                  <c:v>9.250000000002105</c:v>
                </c:pt>
                <c:pt idx="72">
                  <c:v>9.4909090909111793</c:v>
                </c:pt>
                <c:pt idx="73">
                  <c:v>6.6666666666688004</c:v>
                </c:pt>
                <c:pt idx="74">
                  <c:v>7</c:v>
                </c:pt>
                <c:pt idx="75">
                  <c:v>9</c:v>
                </c:pt>
                <c:pt idx="76">
                  <c:v>10.571428571430872</c:v>
                </c:pt>
                <c:pt idx="77">
                  <c:v>9.1764705882378017</c:v>
                </c:pt>
                <c:pt idx="78">
                  <c:v>10.73333333333586</c:v>
                </c:pt>
                <c:pt idx="79">
                  <c:v>9.3142857142881503</c:v>
                </c:pt>
                <c:pt idx="80">
                  <c:v>10.839622641511877</c:v>
                </c:pt>
                <c:pt idx="81">
                  <c:v>9.3883495145656717</c:v>
                </c:pt>
                <c:pt idx="82">
                  <c:v>10.942307692310422</c:v>
                </c:pt>
                <c:pt idx="83">
                  <c:v>10.433962264153708</c:v>
                </c:pt>
                <c:pt idx="84">
                  <c:v>9</c:v>
                </c:pt>
                <c:pt idx="85">
                  <c:v>10.457142857145564</c:v>
                </c:pt>
                <c:pt idx="86">
                  <c:v>9</c:v>
                </c:pt>
                <c:pt idx="87">
                  <c:v>10.514563106799153</c:v>
                </c:pt>
                <c:pt idx="88">
                  <c:v>9.1047619047649722</c:v>
                </c:pt>
                <c:pt idx="89">
                  <c:v>10.666666666669689</c:v>
                </c:pt>
                <c:pt idx="90">
                  <c:v>9.1809523809554037</c:v>
                </c:pt>
                <c:pt idx="91">
                  <c:v>10.657142857145699</c:v>
                </c:pt>
                <c:pt idx="92">
                  <c:v>9.2095238095266971</c:v>
                </c:pt>
                <c:pt idx="93">
                  <c:v>10.750000000002904</c:v>
                </c:pt>
                <c:pt idx="94">
                  <c:v>9.2710280373862002</c:v>
                </c:pt>
                <c:pt idx="95">
                  <c:v>10.875000000003091</c:v>
                </c:pt>
                <c:pt idx="96">
                  <c:v>10.46666666666969</c:v>
                </c:pt>
                <c:pt idx="97">
                  <c:v>9.0857142857173994</c:v>
                </c:pt>
                <c:pt idx="98">
                  <c:v>10.590476190479393</c:v>
                </c:pt>
                <c:pt idx="99">
                  <c:v>9.2095238095271021</c:v>
                </c:pt>
                <c:pt idx="100">
                  <c:v>10.590476190479393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7709184"/>
        <c:axId val="258238720"/>
      </c:scatterChart>
      <c:scatterChart>
        <c:scatterStyle val="lineMarker"/>
        <c:varyColors val="0"/>
        <c:ser>
          <c:idx val="1"/>
          <c:order val="1"/>
          <c:tx>
            <c:v>Dummy</c:v>
          </c:tx>
          <c:spPr>
            <a:ln>
              <a:noFill/>
            </a:ln>
          </c:spPr>
          <c:marker>
            <c:spPr>
              <a:noFill/>
              <a:ln>
                <a:noFill/>
              </a:ln>
            </c:spPr>
          </c:marker>
          <c:xVal>
            <c:numRef>
              <c:f>'FPS Data'!$AZ$93:$AZ$159</c:f>
              <c:numCache>
                <c:formatCode>0_);[Red]\(0\)</c:formatCode>
                <c:ptCount val="6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</c:numCache>
            </c:numRef>
          </c:xVal>
          <c:yVal>
            <c:numRef>
              <c:f>'FPS Data'!$BE$93:$BE$159</c:f>
              <c:numCache>
                <c:formatCode>0.0_);[Red]\(0.0\)</c:formatCode>
                <c:ptCount val="67"/>
                <c:pt idx="0">
                  <c:v>10.806451612903226</c:v>
                </c:pt>
                <c:pt idx="1">
                  <c:v>10.471153846153847</c:v>
                </c:pt>
                <c:pt idx="2">
                  <c:v>9.0776699029126178</c:v>
                </c:pt>
                <c:pt idx="3">
                  <c:v>10.692307692307679</c:v>
                </c:pt>
                <c:pt idx="4">
                  <c:v>9.2692307692307487</c:v>
                </c:pt>
                <c:pt idx="5">
                  <c:v>10.838095238095201</c:v>
                </c:pt>
                <c:pt idx="6">
                  <c:v>10.446601941747524</c:v>
                </c:pt>
                <c:pt idx="7">
                  <c:v>9.0776699029125698</c:v>
                </c:pt>
                <c:pt idx="8">
                  <c:v>10.682692307692259</c:v>
                </c:pt>
                <c:pt idx="9">
                  <c:v>10.36893203883492</c:v>
                </c:pt>
                <c:pt idx="10">
                  <c:v>10.952380952380945</c:v>
                </c:pt>
                <c:pt idx="11">
                  <c:v>10.476190476190498</c:v>
                </c:pt>
                <c:pt idx="12">
                  <c:v>9.048076923076982</c:v>
                </c:pt>
                <c:pt idx="13">
                  <c:v>8.6730769230770157</c:v>
                </c:pt>
                <c:pt idx="14">
                  <c:v>9.3177570093458861</c:v>
                </c:pt>
                <c:pt idx="15">
                  <c:v>10.809523809523899</c:v>
                </c:pt>
                <c:pt idx="16">
                  <c:v>10.361904761904897</c:v>
                </c:pt>
                <c:pt idx="17">
                  <c:v>9</c:v>
                </c:pt>
                <c:pt idx="18">
                  <c:v>9.4205607476636359</c:v>
                </c:pt>
                <c:pt idx="19">
                  <c:v>10.644230769230845</c:v>
                </c:pt>
                <c:pt idx="20">
                  <c:v>9.207547169811404</c:v>
                </c:pt>
                <c:pt idx="21">
                  <c:v>10.692307692307757</c:v>
                </c:pt>
                <c:pt idx="22">
                  <c:v>9.2358490566037901</c:v>
                </c:pt>
                <c:pt idx="23">
                  <c:v>10.726415094339593</c:v>
                </c:pt>
                <c:pt idx="24">
                  <c:v>9.2924528301886635</c:v>
                </c:pt>
                <c:pt idx="25">
                  <c:v>10.820754716981083</c:v>
                </c:pt>
                <c:pt idx="26">
                  <c:v>9.3047619047618024</c:v>
                </c:pt>
                <c:pt idx="27">
                  <c:v>10.838095238095109</c:v>
                </c:pt>
                <c:pt idx="28">
                  <c:v>9.3428571428569516</c:v>
                </c:pt>
                <c:pt idx="29">
                  <c:v>10.733333333333077</c:v>
                </c:pt>
                <c:pt idx="30">
                  <c:v>9.2336448598128058</c:v>
                </c:pt>
                <c:pt idx="31">
                  <c:v>10.735849056603454</c:v>
                </c:pt>
                <c:pt idx="32">
                  <c:v>9.2285714285711062</c:v>
                </c:pt>
                <c:pt idx="33">
                  <c:v>10.682242990653949</c:v>
                </c:pt>
                <c:pt idx="34">
                  <c:v>9.1999999999998785</c:v>
                </c:pt>
                <c:pt idx="35">
                  <c:v>10.722222222222269</c:v>
                </c:pt>
                <c:pt idx="36">
                  <c:v>9.2403846153847411</c:v>
                </c:pt>
                <c:pt idx="37">
                  <c:v>10.800000000000189</c:v>
                </c:pt>
                <c:pt idx="38">
                  <c:v>9.3653846153849276</c:v>
                </c:pt>
                <c:pt idx="39">
                  <c:v>10.87735849056646</c:v>
                </c:pt>
                <c:pt idx="40">
                  <c:v>9.3714285714291385</c:v>
                </c:pt>
                <c:pt idx="41">
                  <c:v>9.8846153846161311</c:v>
                </c:pt>
                <c:pt idx="42">
                  <c:v>9</c:v>
                </c:pt>
                <c:pt idx="43">
                  <c:v>9.9357798165145645</c:v>
                </c:pt>
                <c:pt idx="44">
                  <c:v>9.2935779816522519</c:v>
                </c:pt>
                <c:pt idx="45">
                  <c:v>9.611111111112006</c:v>
                </c:pt>
                <c:pt idx="46">
                  <c:v>9.7870370370379884</c:v>
                </c:pt>
                <c:pt idx="47">
                  <c:v>8.7310606060610212</c:v>
                </c:pt>
                <c:pt idx="48">
                  <c:v>9.2072072072082669</c:v>
                </c:pt>
                <c:pt idx="49">
                  <c:v>9.4090909090920256</c:v>
                </c:pt>
                <c:pt idx="50">
                  <c:v>9.577981651377268</c:v>
                </c:pt>
                <c:pt idx="51">
                  <c:v>9.7222222222233885</c:v>
                </c:pt>
                <c:pt idx="52">
                  <c:v>9.8691588785058411</c:v>
                </c:pt>
                <c:pt idx="53">
                  <c:v>9.819819819820939</c:v>
                </c:pt>
                <c:pt idx="54">
                  <c:v>9.5752212389392302</c:v>
                </c:pt>
                <c:pt idx="55">
                  <c:v>9.4036697247718468</c:v>
                </c:pt>
                <c:pt idx="56">
                  <c:v>9.6074766355152637</c:v>
                </c:pt>
                <c:pt idx="57">
                  <c:v>9.7297297297309928</c:v>
                </c:pt>
                <c:pt idx="58">
                  <c:v>10.87962962963096</c:v>
                </c:pt>
                <c:pt idx="59">
                  <c:v>9.9816513761482017</c:v>
                </c:pt>
                <c:pt idx="60">
                  <c:v>9.1574074074088863</c:v>
                </c:pt>
                <c:pt idx="61">
                  <c:v>9.2181818181833783</c:v>
                </c:pt>
                <c:pt idx="62">
                  <c:v>8.1308411214970153</c:v>
                </c:pt>
                <c:pt idx="63">
                  <c:v>8</c:v>
                </c:pt>
                <c:pt idx="64">
                  <c:v>9.6330275229374003</c:v>
                </c:pt>
                <c:pt idx="65">
                  <c:v>10.809090909092451</c:v>
                </c:pt>
                <c:pt idx="66">
                  <c:v>9.9174311926622387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8640128"/>
        <c:axId val="258638592"/>
      </c:scatterChart>
      <c:valAx>
        <c:axId val="257709184"/>
        <c:scaling>
          <c:orientation val="minMax"/>
          <c:max val="1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altLang="ja-JP" b="0"/>
                  <a:t>elapsed time</a:t>
                </a:r>
                <a:r>
                  <a:rPr lang="en-US" altLang="ja-JP" b="0" baseline="0"/>
                  <a:t> (sec)</a:t>
                </a:r>
                <a:endParaRPr lang="ja-JP" altLang="en-US" b="0"/>
              </a:p>
            </c:rich>
          </c:tx>
          <c:layout/>
          <c:overlay val="0"/>
        </c:title>
        <c:numFmt formatCode="0_);[Red]\(0\)" sourceLinked="1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crossAx val="258238720"/>
        <c:crosses val="autoZero"/>
        <c:crossBetween val="midCat"/>
        <c:majorUnit val="20"/>
      </c:valAx>
      <c:valAx>
        <c:axId val="25823872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frame rate (fps)</a:t>
                </a:r>
                <a:endParaRPr lang="ja-JP" b="0"/>
              </a:p>
            </c:rich>
          </c:tx>
          <c:layout/>
          <c:overlay val="0"/>
        </c:title>
        <c:numFmt formatCode="#,##0_);[Red]\(#,##0\)" sourceLinked="0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crossAx val="257709184"/>
        <c:crosses val="autoZero"/>
        <c:crossBetween val="midCat"/>
      </c:valAx>
      <c:valAx>
        <c:axId val="258638592"/>
        <c:scaling>
          <c:orientation val="minMax"/>
        </c:scaling>
        <c:delete val="0"/>
        <c:axPos val="r"/>
        <c:numFmt formatCode="0.0_);[Red]\(0.0\)" sourceLinked="1"/>
        <c:majorTickMark val="in"/>
        <c:minorTickMark val="none"/>
        <c:tickLblPos val="none"/>
        <c:spPr>
          <a:ln>
            <a:solidFill>
              <a:schemeClr val="tx1"/>
            </a:solidFill>
          </a:ln>
        </c:spPr>
        <c:crossAx val="258640128"/>
        <c:crosses val="max"/>
        <c:crossBetween val="midCat"/>
      </c:valAx>
      <c:valAx>
        <c:axId val="258640128"/>
        <c:scaling>
          <c:orientation val="minMax"/>
          <c:max val="100"/>
          <c:min val="0"/>
        </c:scaling>
        <c:delete val="0"/>
        <c:axPos val="t"/>
        <c:numFmt formatCode="0_);[Red]\(0\)" sourceLinked="1"/>
        <c:majorTickMark val="in"/>
        <c:minorTickMark val="none"/>
        <c:tickLblPos val="none"/>
        <c:spPr>
          <a:ln>
            <a:solidFill>
              <a:schemeClr val="tx1"/>
            </a:solidFill>
          </a:ln>
        </c:spPr>
        <c:crossAx val="258638592"/>
        <c:crosses val="max"/>
        <c:crossBetween val="midCat"/>
        <c:majorUnit val="20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IPA Pゴシック" panose="020B0500000000000000" pitchFamily="50" charset="-128"/>
          <a:ea typeface="IPA Pゴシック" panose="020B0500000000000000" pitchFamily="50" charset="-128"/>
        </a:defRPr>
      </a:pPr>
      <a:endParaRPr lang="ja-JP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F7E24-E5A4-4B82-A89E-4D48B6259F21}" type="datetimeFigureOut">
              <a:rPr kumimoji="1" lang="ja-JP" altLang="en-US" smtClean="0"/>
              <a:t>2014/12/6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327C8-7CFF-481F-85AD-AA9156E8D0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7446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I’m </a:t>
            </a:r>
            <a:r>
              <a:rPr kumimoji="1" lang="en-US" altLang="ja-JP" dirty="0" err="1" smtClean="0"/>
              <a:t>Sho</a:t>
            </a:r>
            <a:r>
              <a:rPr kumimoji="1" lang="en-US" altLang="ja-JP" dirty="0" smtClean="0"/>
              <a:t> Kawahara from Kyushu Institute of Technology</a:t>
            </a:r>
            <a:r>
              <a:rPr kumimoji="1" lang="ja-JP" altLang="en-US" dirty="0" err="1" smtClean="0"/>
              <a:t>。</a:t>
            </a:r>
            <a:endParaRPr kumimoji="1" lang="en-US" altLang="ja-JP" dirty="0" smtClean="0"/>
          </a:p>
          <a:p>
            <a:r>
              <a:rPr kumimoji="1" lang="en-US" altLang="ja-JP" dirty="0" smtClean="0"/>
              <a:t>Today, I’d like</a:t>
            </a:r>
            <a:r>
              <a:rPr kumimoji="1" lang="en-US" altLang="ja-JP" baseline="0" dirty="0" smtClean="0"/>
              <a:t> to talk about “the Continuity of Out-of-band Remote Management Across Virtual Machine Migration in Clouds”</a:t>
            </a:r>
          </a:p>
          <a:p>
            <a:endParaRPr kumimoji="1" lang="en-US" altLang="ja-JP" baseline="0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0:20</a:t>
            </a:r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327C8-7CFF-481F-85AD-AA9156E8D03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2673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On the other hand, co-migration synchronizes two migration processes of </a:t>
            </a:r>
            <a:r>
              <a:rPr kumimoji="1" lang="en-US" altLang="ja-JP" dirty="0" err="1" smtClean="0"/>
              <a:t>DomR</a:t>
            </a:r>
            <a:r>
              <a:rPr kumimoji="1" lang="en-US" altLang="ja-JP" dirty="0" smtClean="0"/>
              <a:t> and its target VM</a:t>
            </a:r>
            <a:r>
              <a:rPr kumimoji="1" lang="ja-JP" altLang="en-US" dirty="0" err="1" smtClean="0"/>
              <a:t>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First, two migration managers for </a:t>
            </a:r>
            <a:r>
              <a:rPr kumimoji="1" lang="en-US" altLang="ja-JP" dirty="0" err="1" smtClean="0"/>
              <a:t>DomR</a:t>
            </a:r>
            <a:r>
              <a:rPr kumimoji="1" lang="en-US" altLang="ja-JP" dirty="0" smtClean="0"/>
              <a:t> and its target VM transfer VM's memory at</a:t>
            </a:r>
            <a:r>
              <a:rPr kumimoji="1" lang="en-US" altLang="ja-JP" baseline="0" dirty="0" smtClean="0"/>
              <a:t> the same time</a:t>
            </a:r>
            <a:r>
              <a:rPr kumimoji="1" lang="ja-JP" altLang="en-US" dirty="0" err="1" smtClean="0"/>
              <a:t>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Then, each migration manager repeats to transfer dirty memory until the other can enter the final stage</a:t>
            </a:r>
            <a:r>
              <a:rPr kumimoji="1" lang="ja-JP" altLang="en-US" dirty="0" err="1" smtClean="0"/>
              <a:t>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Thanks to this synchronization, the downtime is reduced</a:t>
            </a:r>
            <a:r>
              <a:rPr kumimoji="1" lang="ja-JP" altLang="en-US" dirty="0" err="1" smtClean="0"/>
              <a:t>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After target VM's memory has been reconstructed,</a:t>
            </a:r>
          </a:p>
          <a:p>
            <a:r>
              <a:rPr kumimoji="1" lang="en-US" altLang="ja-JP" dirty="0" smtClean="0"/>
              <a:t>the migration manager for </a:t>
            </a:r>
            <a:r>
              <a:rPr kumimoji="1" lang="en-US" altLang="ja-JP" dirty="0" err="1" smtClean="0"/>
              <a:t>DomR</a:t>
            </a:r>
            <a:r>
              <a:rPr kumimoji="1" lang="en-US" altLang="ja-JP" dirty="0" smtClean="0"/>
              <a:t> restores the shared memory with the target VM</a:t>
            </a:r>
            <a:r>
              <a:rPr kumimoji="1" lang="ja-JP" altLang="en-US" dirty="0" err="1" smtClean="0"/>
              <a:t>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After both VMs have stopped, the migration manager for </a:t>
            </a:r>
            <a:r>
              <a:rPr kumimoji="1" lang="en-US" altLang="ja-JP" dirty="0" err="1" smtClean="0"/>
              <a:t>DomR</a:t>
            </a:r>
            <a:r>
              <a:rPr kumimoji="1" lang="en-US" altLang="ja-JP" dirty="0" smtClean="0"/>
              <a:t> saves the state of interrupt channels</a:t>
            </a:r>
            <a:r>
              <a:rPr kumimoji="1" lang="ja-JP" altLang="en-US" dirty="0" err="1" smtClean="0"/>
              <a:t>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Then these interrupt channels are restored before both VMs are restarted</a:t>
            </a:r>
            <a:r>
              <a:rPr kumimoji="1" lang="ja-JP" altLang="en-US" dirty="0" err="1" smtClean="0"/>
              <a:t>。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0" dirty="0" smtClean="0"/>
              <a:t>I’ll explain these detail</a:t>
            </a:r>
            <a:r>
              <a:rPr lang="en-US" altLang="ja-JP" b="0" baseline="0" dirty="0" smtClean="0"/>
              <a:t>s next</a:t>
            </a:r>
            <a:r>
              <a:rPr lang="ja-JP" altLang="en-US" b="0" baseline="0" dirty="0" err="1" smtClean="0"/>
              <a:t>。</a:t>
            </a:r>
            <a:endParaRPr lang="en-US" altLang="ja-JP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0" dirty="0" smtClean="0"/>
              <a:t>9:10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327C8-7CFF-481F-85AD-AA9156E8D039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01870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>
                <a:effectLst/>
              </a:rPr>
              <a:t>※con </a:t>
            </a:r>
            <a:r>
              <a:rPr lang="en-US" altLang="ja-JP" dirty="0" err="1" smtClean="0">
                <a:effectLst/>
              </a:rPr>
              <a:t>si</a:t>
            </a:r>
            <a:r>
              <a:rPr lang="ja-JP" altLang="en-US" baseline="0" dirty="0" smtClean="0">
                <a:effectLst/>
              </a:rPr>
              <a:t> </a:t>
            </a:r>
            <a:r>
              <a:rPr lang="en-US" altLang="ja-JP" dirty="0" smtClean="0">
                <a:effectLst/>
              </a:rPr>
              <a:t>der</a:t>
            </a:r>
          </a:p>
          <a:p>
            <a:endParaRPr lang="en-US" altLang="ja-JP" dirty="0" smtClean="0">
              <a:effectLst/>
            </a:endParaRPr>
          </a:p>
          <a:p>
            <a:r>
              <a:rPr lang="en-US" altLang="ja-JP" dirty="0" smtClean="0">
                <a:effectLst/>
              </a:rPr>
              <a:t>Traditionally, migrating a VM mapping other VM's memory is not considered</a:t>
            </a:r>
            <a:r>
              <a:rPr lang="ja-JP" altLang="en-US" dirty="0" err="1" smtClean="0">
                <a:effectLst/>
              </a:rPr>
              <a:t>。</a:t>
            </a:r>
            <a:endParaRPr lang="en-US" altLang="ja-JP" dirty="0" smtClean="0">
              <a:effectLst/>
            </a:endParaRPr>
          </a:p>
          <a:p>
            <a:endParaRPr lang="en-US" altLang="ja-JP" dirty="0" smtClean="0">
              <a:effectLst/>
            </a:endParaRPr>
          </a:p>
          <a:p>
            <a:r>
              <a:rPr lang="en-US" altLang="ja-JP" dirty="0" smtClean="0">
                <a:effectLst/>
              </a:rPr>
              <a:t>To restore shared memory at a destination host, </a:t>
            </a:r>
          </a:p>
          <a:p>
            <a:r>
              <a:rPr lang="en-US" altLang="ja-JP" dirty="0" smtClean="0">
                <a:effectLst/>
              </a:rPr>
              <a:t>the migration manager for </a:t>
            </a:r>
            <a:r>
              <a:rPr lang="en-US" altLang="ja-JP" dirty="0" err="1" smtClean="0">
                <a:effectLst/>
              </a:rPr>
              <a:t>DomR</a:t>
            </a:r>
            <a:r>
              <a:rPr lang="en-US" altLang="ja-JP" dirty="0" smtClean="0">
                <a:effectLst/>
              </a:rPr>
              <a:t> saves </a:t>
            </a:r>
          </a:p>
          <a:p>
            <a:r>
              <a:rPr lang="en-US" altLang="ja-JP" dirty="0" smtClean="0">
                <a:effectLst/>
              </a:rPr>
              <a:t>the mapping state of target VM‘s memory</a:t>
            </a:r>
            <a:r>
              <a:rPr lang="ja-JP" altLang="en-US" baseline="0" dirty="0" smtClean="0">
                <a:effectLst/>
              </a:rPr>
              <a:t> </a:t>
            </a:r>
            <a:r>
              <a:rPr lang="en-US" altLang="ja-JP" baseline="0" dirty="0" smtClean="0">
                <a:effectLst/>
              </a:rPr>
              <a:t>at a source host</a:t>
            </a:r>
            <a:r>
              <a:rPr lang="ja-JP" altLang="en-US" dirty="0" err="1" smtClean="0">
                <a:effectLst/>
              </a:rPr>
              <a:t>。</a:t>
            </a:r>
            <a:endParaRPr lang="en-US" altLang="ja-JP" dirty="0" smtClean="0">
              <a:effectLst/>
            </a:endParaRPr>
          </a:p>
          <a:p>
            <a:endParaRPr lang="en-US" altLang="ja-JP" dirty="0" smtClean="0">
              <a:effectLst/>
            </a:endParaRPr>
          </a:p>
          <a:p>
            <a:r>
              <a:rPr lang="en-US" altLang="ja-JP" dirty="0" smtClean="0">
                <a:effectLst/>
              </a:rPr>
              <a:t>First, it inspects the page tables of </a:t>
            </a:r>
            <a:r>
              <a:rPr lang="en-US" altLang="ja-JP" dirty="0" err="1" smtClean="0">
                <a:effectLst/>
              </a:rPr>
              <a:t>DomR</a:t>
            </a:r>
            <a:r>
              <a:rPr lang="ja-JP" altLang="en-US" dirty="0" err="1" smtClean="0">
                <a:effectLst/>
              </a:rPr>
              <a:t>。</a:t>
            </a:r>
            <a:endParaRPr lang="en-US" altLang="ja-JP" dirty="0" smtClean="0">
              <a:effectLst/>
            </a:endParaRPr>
          </a:p>
          <a:p>
            <a:r>
              <a:rPr lang="en-US" altLang="ja-JP" dirty="0" smtClean="0">
                <a:effectLst/>
              </a:rPr>
              <a:t>If target VM's memory page is mapped to </a:t>
            </a:r>
            <a:r>
              <a:rPr lang="en-US" altLang="ja-JP" dirty="0" err="1" smtClean="0">
                <a:effectLst/>
              </a:rPr>
              <a:t>DomR</a:t>
            </a:r>
            <a:r>
              <a:rPr lang="en-US" altLang="ja-JP" dirty="0" smtClean="0">
                <a:effectLst/>
              </a:rPr>
              <a:t>, </a:t>
            </a:r>
          </a:p>
          <a:p>
            <a:r>
              <a:rPr lang="en-US" altLang="ja-JP" dirty="0" smtClean="0">
                <a:effectLst/>
              </a:rPr>
              <a:t>the migration manager sets a monitor bit in the corresponding page table entry</a:t>
            </a:r>
            <a:r>
              <a:rPr lang="ja-JP" altLang="en-US" dirty="0" err="1" smtClean="0">
                <a:effectLst/>
              </a:rPr>
              <a:t>。</a:t>
            </a:r>
            <a:endParaRPr lang="en-US" altLang="ja-JP" dirty="0" smtClean="0">
              <a:effectLst/>
            </a:endParaRPr>
          </a:p>
          <a:p>
            <a:endParaRPr lang="en-US" altLang="ja-JP" dirty="0" smtClean="0">
              <a:effectLst/>
            </a:endParaRPr>
          </a:p>
          <a:p>
            <a:r>
              <a:rPr lang="ja-JP" altLang="en-US" dirty="0" smtClean="0">
                <a:effectLst/>
              </a:rPr>
              <a:t>（クリック）</a:t>
            </a:r>
            <a:endParaRPr lang="en-US" altLang="ja-JP" dirty="0" smtClean="0">
              <a:effectLst/>
            </a:endParaRPr>
          </a:p>
          <a:p>
            <a:endParaRPr lang="en-US" altLang="ja-JP" dirty="0" smtClean="0">
              <a:effectLst/>
            </a:endParaRPr>
          </a:p>
          <a:p>
            <a:r>
              <a:rPr lang="en-US" altLang="ja-JP" dirty="0" smtClean="0">
                <a:effectLst/>
              </a:rPr>
              <a:t>At a destination host, the migration manager inspects the received page tables</a:t>
            </a:r>
            <a:r>
              <a:rPr lang="ja-JP" altLang="en-US" dirty="0" err="1" smtClean="0">
                <a:effectLst/>
              </a:rPr>
              <a:t>。</a:t>
            </a:r>
            <a:r>
              <a:rPr lang="en-US" altLang="ja-JP" dirty="0" smtClean="0">
                <a:effectLst/>
              </a:rPr>
              <a:t> </a:t>
            </a:r>
          </a:p>
          <a:p>
            <a:r>
              <a:rPr lang="en-US" altLang="ja-JP" dirty="0" smtClean="0">
                <a:effectLst/>
              </a:rPr>
              <a:t>If a monitor bit is set in a page table entry, </a:t>
            </a:r>
          </a:p>
          <a:p>
            <a:r>
              <a:rPr lang="en-US" altLang="ja-JP" dirty="0" smtClean="0">
                <a:effectLst/>
              </a:rPr>
              <a:t>the migration manager remaps the corresponding memory page of its target VM to </a:t>
            </a:r>
            <a:r>
              <a:rPr lang="en-US" altLang="ja-JP" dirty="0" err="1" smtClean="0">
                <a:effectLst/>
              </a:rPr>
              <a:t>DomR</a:t>
            </a:r>
            <a:r>
              <a:rPr lang="ja-JP" altLang="en-US" dirty="0" err="1" smtClean="0">
                <a:effectLst/>
              </a:rPr>
              <a:t>。</a:t>
            </a:r>
            <a:endParaRPr lang="en-US" altLang="ja-JP" dirty="0" smtClean="0">
              <a:effectLst/>
            </a:endParaRPr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10:00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327C8-7CFF-481F-85AD-AA9156E8D039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09315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Traditionally, all of the interrupt channels are closed on VM migration</a:t>
            </a:r>
            <a:r>
              <a:rPr kumimoji="1" lang="ja-JP" altLang="en-US" dirty="0" err="1" smtClean="0"/>
              <a:t>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To restore interrupt channels at a destination host, </a:t>
            </a:r>
          </a:p>
          <a:p>
            <a:r>
              <a:rPr kumimoji="1" lang="en-US" altLang="ja-JP" dirty="0" smtClean="0"/>
              <a:t>the migration manager for </a:t>
            </a:r>
            <a:r>
              <a:rPr kumimoji="1" lang="en-US" altLang="ja-JP" dirty="0" err="1" smtClean="0"/>
              <a:t>DomR</a:t>
            </a:r>
            <a:r>
              <a:rPr kumimoji="1" lang="en-US" altLang="ja-JP" dirty="0" smtClean="0"/>
              <a:t> obtains a list of the interrupt channels </a:t>
            </a:r>
          </a:p>
          <a:p>
            <a:r>
              <a:rPr kumimoji="1" lang="en-US" altLang="ja-JP" dirty="0" smtClean="0"/>
              <a:t>established between </a:t>
            </a:r>
            <a:r>
              <a:rPr kumimoji="1" lang="en-US" altLang="ja-JP" dirty="0" err="1" smtClean="0"/>
              <a:t>DomR</a:t>
            </a:r>
            <a:r>
              <a:rPr kumimoji="1" lang="en-US" altLang="ja-JP" dirty="0" smtClean="0"/>
              <a:t> and its target VM</a:t>
            </a:r>
            <a:r>
              <a:rPr kumimoji="1" lang="ja-JP" altLang="en-US" dirty="0" err="1" smtClean="0"/>
              <a:t>。</a:t>
            </a:r>
            <a:endParaRPr kumimoji="1" lang="en-US" altLang="ja-JP" dirty="0" smtClean="0"/>
          </a:p>
          <a:p>
            <a:r>
              <a:rPr kumimoji="1" lang="en-US" altLang="ja-JP" dirty="0" smtClean="0"/>
              <a:t>Then it transfers pairs of ports used for the interrupt channels</a:t>
            </a:r>
            <a:r>
              <a:rPr kumimoji="1" lang="ja-JP" altLang="en-US" dirty="0" err="1" smtClean="0"/>
              <a:t>。</a:t>
            </a:r>
            <a:r>
              <a:rPr kumimoji="1" lang="en-US" altLang="ja-JP" dirty="0" smtClean="0"/>
              <a:t>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（クリック）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At a destination host, the migration manager </a:t>
            </a:r>
          </a:p>
          <a:p>
            <a:r>
              <a:rPr kumimoji="1" lang="en-US" altLang="ja-JP" dirty="0" smtClean="0"/>
              <a:t>re-establishes interrupt channels between </a:t>
            </a:r>
            <a:r>
              <a:rPr kumimoji="1" lang="en-US" altLang="ja-JP" dirty="0" err="1" smtClean="0"/>
              <a:t>DomR</a:t>
            </a:r>
            <a:r>
              <a:rPr kumimoji="1" lang="en-US" altLang="ja-JP" dirty="0" smtClean="0"/>
              <a:t> and its target VM </a:t>
            </a:r>
          </a:p>
          <a:p>
            <a:r>
              <a:rPr kumimoji="1" lang="en-US" altLang="ja-JP" dirty="0" smtClean="0"/>
              <a:t>so that these VMs use the same pairs of ports as at a source host</a:t>
            </a:r>
            <a:r>
              <a:rPr kumimoji="1" lang="ja-JP" altLang="en-US" dirty="0" err="1" smtClean="0"/>
              <a:t>。</a:t>
            </a:r>
            <a:r>
              <a:rPr kumimoji="1" lang="en-US" altLang="ja-JP" dirty="0" smtClean="0"/>
              <a:t> 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To reuse re-established interrupt channels in the operating systems of these VMs, </a:t>
            </a:r>
          </a:p>
          <a:p>
            <a:r>
              <a:rPr kumimoji="1" lang="en-US" altLang="ja-JP" dirty="0" smtClean="0"/>
              <a:t>we have modified the resume operation for virtual interrupts</a:t>
            </a:r>
            <a:r>
              <a:rPr kumimoji="1" lang="ja-JP" altLang="en-US" dirty="0" err="1" smtClean="0"/>
              <a:t>。</a:t>
            </a:r>
            <a:r>
              <a:rPr kumimoji="1" lang="en-US" altLang="ja-JP" dirty="0" smtClean="0"/>
              <a:t> </a:t>
            </a:r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10:50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327C8-7CFF-481F-85AD-AA9156E8D039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83939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>
                <a:effectLst/>
              </a:rPr>
              <a:t>※ </a:t>
            </a:r>
            <a:r>
              <a:rPr lang="ja-JP" altLang="en-US" dirty="0" smtClean="0">
                <a:effectLst/>
              </a:rPr>
              <a:t>＜メ＞カニズム</a:t>
            </a:r>
            <a:endParaRPr lang="en-US" altLang="ja-JP" dirty="0" smtClean="0">
              <a:effectLst/>
            </a:endParaRPr>
          </a:p>
          <a:p>
            <a:endParaRPr lang="en-US" altLang="ja-JP" dirty="0" smtClean="0">
              <a:effectLst/>
            </a:endParaRPr>
          </a:p>
          <a:p>
            <a:r>
              <a:rPr lang="en-US" altLang="ja-JP" dirty="0" smtClean="0">
                <a:effectLst/>
              </a:rPr>
              <a:t>During VM migration, the migration manager repeats </a:t>
            </a:r>
          </a:p>
          <a:p>
            <a:r>
              <a:rPr lang="en-US" altLang="ja-JP" dirty="0" smtClean="0">
                <a:effectLst/>
              </a:rPr>
              <a:t>to transfer only modified memory to a destination host</a:t>
            </a:r>
            <a:r>
              <a:rPr lang="ja-JP" altLang="en-US" dirty="0" err="1" smtClean="0">
                <a:effectLst/>
              </a:rPr>
              <a:t>。</a:t>
            </a:r>
            <a:endParaRPr lang="en-US" altLang="ja-JP" dirty="0" smtClean="0">
              <a:effectLst/>
            </a:endParaRPr>
          </a:p>
          <a:p>
            <a:r>
              <a:rPr lang="en-US" altLang="ja-JP" dirty="0" smtClean="0">
                <a:effectLst/>
              </a:rPr>
              <a:t>To do this, it obtains information on dirty memory</a:t>
            </a:r>
            <a:r>
              <a:rPr lang="ja-JP" altLang="en-US" dirty="0" err="1" smtClean="0">
                <a:effectLst/>
              </a:rPr>
              <a:t>。</a:t>
            </a:r>
            <a:endParaRPr lang="en-US" altLang="ja-JP" dirty="0" smtClean="0">
              <a:effectLst/>
            </a:endParaRPr>
          </a:p>
          <a:p>
            <a:endParaRPr lang="en-US" altLang="ja-JP" dirty="0" smtClean="0">
              <a:effectLst/>
            </a:endParaRPr>
          </a:p>
          <a:p>
            <a:r>
              <a:rPr lang="en-US" altLang="ja-JP" dirty="0" smtClean="0">
                <a:effectLst/>
              </a:rPr>
              <a:t>But </a:t>
            </a:r>
            <a:r>
              <a:rPr lang="en-US" altLang="ja-JP" dirty="0" err="1" smtClean="0">
                <a:effectLst/>
              </a:rPr>
              <a:t>DomR's</a:t>
            </a:r>
            <a:r>
              <a:rPr lang="en-US" altLang="ja-JP" dirty="0" smtClean="0">
                <a:effectLst/>
              </a:rPr>
              <a:t> writes to shared memory are not detectable</a:t>
            </a:r>
            <a:r>
              <a:rPr lang="ja-JP" altLang="en-US" dirty="0" err="1" smtClean="0">
                <a:effectLst/>
              </a:rPr>
              <a:t>。</a:t>
            </a:r>
            <a:endParaRPr lang="en-US" altLang="ja-JP" dirty="0" smtClean="0">
              <a:effectLst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 smtClean="0">
                <a:effectLst/>
              </a:rPr>
              <a:t>（クリック） </a:t>
            </a:r>
            <a:r>
              <a:rPr lang="en-US" altLang="ja-JP" dirty="0" smtClean="0">
                <a:effectLst/>
              </a:rPr>
              <a:t>Only memory owner's writes are detectable</a:t>
            </a:r>
            <a:r>
              <a:rPr lang="ja-JP" altLang="en-US" dirty="0" err="1" smtClean="0">
                <a:effectLst/>
              </a:rPr>
              <a:t>。</a:t>
            </a:r>
            <a:endParaRPr lang="en-US" altLang="ja-JP" dirty="0" smtClean="0">
              <a:effectLst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>
                <a:effectLst/>
              </a:rPr>
              <a:t>The owner of shared memory is a target VM</a:t>
            </a:r>
            <a:r>
              <a:rPr lang="ja-JP" altLang="en-US" dirty="0" err="1" smtClean="0">
                <a:effectLst/>
              </a:rPr>
              <a:t>。</a:t>
            </a:r>
            <a:endParaRPr lang="en-US" altLang="ja-JP" dirty="0" smtClean="0">
              <a:effectLst/>
            </a:endParaRPr>
          </a:p>
          <a:p>
            <a:endParaRPr lang="en-US" altLang="ja-JP" dirty="0" smtClean="0">
              <a:effectLst/>
            </a:endParaRPr>
          </a:p>
          <a:p>
            <a:r>
              <a:rPr lang="en-US" altLang="ja-JP" dirty="0" smtClean="0">
                <a:effectLst/>
              </a:rPr>
              <a:t>So after </a:t>
            </a:r>
            <a:r>
              <a:rPr lang="en-US" altLang="ja-JP" dirty="0" err="1" smtClean="0">
                <a:effectLst/>
              </a:rPr>
              <a:t>DomR</a:t>
            </a:r>
            <a:r>
              <a:rPr lang="en-US" altLang="ja-JP" dirty="0" smtClean="0">
                <a:effectLst/>
              </a:rPr>
              <a:t> writes input data in shared memory</a:t>
            </a:r>
            <a:r>
              <a:rPr lang="ja-JP" altLang="en-US" dirty="0" err="1" smtClean="0">
                <a:effectLst/>
              </a:rPr>
              <a:t>、</a:t>
            </a:r>
            <a:endParaRPr lang="en-US" altLang="ja-JP" dirty="0" smtClean="0">
              <a:effectLst/>
            </a:endParaRPr>
          </a:p>
          <a:p>
            <a:r>
              <a:rPr lang="en-US" altLang="ja-JP" dirty="0" smtClean="0">
                <a:effectLst/>
              </a:rPr>
              <a:t>the data may not be transferred</a:t>
            </a:r>
            <a:r>
              <a:rPr lang="ja-JP" altLang="en-US" dirty="0" err="1" smtClean="0">
                <a:effectLst/>
              </a:rPr>
              <a:t>。</a:t>
            </a:r>
            <a:endParaRPr lang="en-US" altLang="ja-JP" dirty="0" smtClean="0">
              <a:effectLst/>
            </a:endParaRPr>
          </a:p>
          <a:p>
            <a:r>
              <a:rPr lang="en-US" altLang="ja-JP" dirty="0" smtClean="0">
                <a:effectLst/>
              </a:rPr>
              <a:t>This may cause a data loss in D-MORE</a:t>
            </a:r>
            <a:r>
              <a:rPr lang="ja-JP" altLang="en-US" dirty="0" err="1" smtClean="0">
                <a:effectLst/>
              </a:rPr>
              <a:t>。</a:t>
            </a:r>
            <a:endParaRPr lang="en-US" altLang="ja-JP" dirty="0" smtClean="0">
              <a:effectLst/>
            </a:endParaRPr>
          </a:p>
          <a:p>
            <a:endParaRPr lang="en-US" altLang="ja-JP" dirty="0" smtClean="0">
              <a:effectLst/>
            </a:endParaRPr>
          </a:p>
          <a:p>
            <a:r>
              <a:rPr lang="en-US" altLang="ja-JP" dirty="0" smtClean="0">
                <a:effectLst/>
              </a:rPr>
              <a:t>To prevent such data </a:t>
            </a:r>
            <a:r>
              <a:rPr lang="en-US" altLang="ja-JP" dirty="0" smtClean="0">
                <a:effectLst/>
              </a:rPr>
              <a:t>loss</a:t>
            </a:r>
            <a:r>
              <a:rPr lang="ja-JP" altLang="en-US" dirty="0" err="1" smtClean="0">
                <a:effectLst/>
              </a:rPr>
              <a:t>、</a:t>
            </a:r>
            <a:endParaRPr lang="en-US" altLang="ja-JP" dirty="0" smtClean="0">
              <a:effectLst/>
            </a:endParaRPr>
          </a:p>
          <a:p>
            <a:r>
              <a:rPr lang="en-US" altLang="ja-JP" dirty="0" smtClean="0">
                <a:effectLst/>
              </a:rPr>
              <a:t>D-MORE always considers shared memory as dirty</a:t>
            </a:r>
            <a:r>
              <a:rPr lang="ja-JP" altLang="en-US" dirty="0" err="1" smtClean="0">
                <a:effectLst/>
              </a:rPr>
              <a:t>。</a:t>
            </a:r>
            <a:endParaRPr lang="en-US" altLang="ja-JP" dirty="0" smtClean="0">
              <a:effectLst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 smtClean="0">
                <a:effectLst/>
              </a:rPr>
              <a:t>（クリック）</a:t>
            </a:r>
            <a:endParaRPr lang="en-US" altLang="ja-JP" dirty="0" smtClean="0">
              <a:effectLst/>
            </a:endParaRPr>
          </a:p>
          <a:p>
            <a:r>
              <a:rPr lang="en-US" altLang="ja-JP" dirty="0" smtClean="0">
                <a:effectLst/>
              </a:rPr>
              <a:t>Thereby it is guaranteed that the migration manager </a:t>
            </a:r>
          </a:p>
          <a:p>
            <a:r>
              <a:rPr lang="en-US" altLang="ja-JP" dirty="0" smtClean="0">
                <a:effectLst/>
              </a:rPr>
              <a:t>for the target VM transfers shared memory modified by </a:t>
            </a:r>
            <a:r>
              <a:rPr lang="en-US" altLang="ja-JP" dirty="0" err="1" smtClean="0">
                <a:effectLst/>
              </a:rPr>
              <a:t>DomR</a:t>
            </a:r>
            <a:r>
              <a:rPr lang="ja-JP" altLang="en-US" dirty="0" err="1" smtClean="0">
                <a:effectLst/>
              </a:rPr>
              <a:t>。</a:t>
            </a:r>
            <a:endParaRPr lang="en-US" altLang="ja-JP" dirty="0" smtClean="0">
              <a:effectLst/>
            </a:endParaRPr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11:50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327C8-7CFF-481F-85AD-AA9156E8D039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61574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※ con</a:t>
            </a:r>
            <a:r>
              <a:rPr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ducted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※ e </a:t>
            </a:r>
            <a:r>
              <a:rPr lang="en-US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xa</a:t>
            </a: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mine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※ </a:t>
            </a:r>
            <a:r>
              <a:rPr lang="en-US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</a:t>
            </a:r>
            <a:r>
              <a:rPr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ja-JP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plement</a:t>
            </a:r>
            <a:endParaRPr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have implemented D-MORE in </a:t>
            </a:r>
            <a:r>
              <a:rPr lang="en-US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Xen</a:t>
            </a: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4.3.2 and Linux 3.7.10</a:t>
            </a:r>
            <a:r>
              <a:rPr lang="ja-JP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 we conducted several experiments to show the effectiveness of D-MORE</a:t>
            </a:r>
            <a:r>
              <a:rPr lang="ja-JP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aim is to confirm the data loss prevention on co-migration</a:t>
            </a:r>
            <a:r>
              <a:rPr lang="ja-JP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other aim is to examine the performance of remote management and co-migration</a:t>
            </a:r>
            <a:r>
              <a:rPr lang="ja-JP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ran one </a:t>
            </a:r>
            <a:r>
              <a:rPr lang="en-US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DomR</a:t>
            </a: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one target VM in a server PC and </a:t>
            </a:r>
            <a:r>
              <a:rPr lang="en-US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TigerVNC</a:t>
            </a: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a client PC</a:t>
            </a:r>
            <a:r>
              <a:rPr lang="ja-JP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en-US" altLang="ja-JP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kumimoji="1" lang="en-US" altLang="ja-JP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12:30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327C8-7CFF-481F-85AD-AA9156E8D039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67152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We examined if D-MORE could prevent data loss </a:t>
            </a:r>
          </a:p>
          <a:p>
            <a:r>
              <a:rPr kumimoji="1" lang="en-US" altLang="ja-JP" dirty="0" smtClean="0"/>
              <a:t>in out-of-band remote management during VM migration</a:t>
            </a:r>
            <a:r>
              <a:rPr kumimoji="1" lang="ja-JP" altLang="en-US" dirty="0" err="1" smtClean="0"/>
              <a:t>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We sent a key every 50 </a:t>
            </a:r>
            <a:r>
              <a:rPr kumimoji="1" lang="en-US" altLang="ja-JP" dirty="0" err="1" smtClean="0"/>
              <a:t>ms</a:t>
            </a:r>
            <a:r>
              <a:rPr kumimoji="1" lang="en-US" altLang="ja-JP" dirty="0" smtClean="0"/>
              <a:t> from a VNC client to a VNC server and </a:t>
            </a:r>
          </a:p>
          <a:p>
            <a:r>
              <a:rPr kumimoji="1" lang="en-US" altLang="ja-JP" dirty="0" smtClean="0"/>
              <a:t>monitored the data received by a virtual keyboard</a:t>
            </a:r>
            <a:r>
              <a:rPr kumimoji="1" lang="ja-JP" altLang="en-US" dirty="0" err="1" smtClean="0"/>
              <a:t>。</a:t>
            </a:r>
            <a:r>
              <a:rPr kumimoji="1" lang="en-US" altLang="ja-JP" dirty="0" smtClean="0"/>
              <a:t> </a:t>
            </a:r>
          </a:p>
          <a:p>
            <a:r>
              <a:rPr kumimoji="1" lang="en-US" altLang="ja-JP" dirty="0" smtClean="0"/>
              <a:t>Then we counted the number of lost keys</a:t>
            </a:r>
            <a:r>
              <a:rPr kumimoji="1" lang="ja-JP" altLang="en-US" dirty="0" err="1" smtClean="0"/>
              <a:t>。</a:t>
            </a:r>
            <a:r>
              <a:rPr kumimoji="1" lang="en-US" altLang="ja-JP" dirty="0" smtClean="0"/>
              <a:t> 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As a result, in the original </a:t>
            </a:r>
            <a:r>
              <a:rPr kumimoji="1" lang="en-US" altLang="ja-JP" dirty="0" err="1" smtClean="0"/>
              <a:t>Xen</a:t>
            </a:r>
            <a:r>
              <a:rPr kumimoji="1" lang="en-US" altLang="ja-JP" dirty="0" smtClean="0"/>
              <a:t>, 1.4 keys were lost </a:t>
            </a:r>
          </a:p>
          <a:p>
            <a:r>
              <a:rPr kumimoji="1" lang="en-US" altLang="ja-JP" dirty="0" smtClean="0"/>
              <a:t>in the virtual keyboard of the management VM on average</a:t>
            </a:r>
            <a:r>
              <a:rPr kumimoji="1" lang="ja-JP" altLang="en-US" dirty="0" err="1" smtClean="0"/>
              <a:t>。</a:t>
            </a:r>
            <a:r>
              <a:rPr kumimoji="1" lang="en-US" altLang="ja-JP" dirty="0" smtClean="0"/>
              <a:t> 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On the other hand, in D-MORE, no keys were lost </a:t>
            </a:r>
          </a:p>
          <a:p>
            <a:r>
              <a:rPr kumimoji="1" lang="en-US" altLang="ja-JP" dirty="0" smtClean="0"/>
              <a:t>in the virtual keyboard of </a:t>
            </a:r>
            <a:r>
              <a:rPr kumimoji="1" lang="en-US" altLang="ja-JP" dirty="0" err="1" smtClean="0"/>
              <a:t>DomR</a:t>
            </a:r>
            <a:r>
              <a:rPr kumimoji="1" lang="en-US" altLang="ja-JP" dirty="0" smtClean="0"/>
              <a:t> across the co-migration</a:t>
            </a:r>
            <a:r>
              <a:rPr kumimoji="1" lang="ja-JP" altLang="en-US" dirty="0" err="1" smtClean="0"/>
              <a:t>。</a:t>
            </a:r>
            <a:r>
              <a:rPr kumimoji="1" lang="en-US" altLang="ja-JP" dirty="0" smtClean="0"/>
              <a:t> </a:t>
            </a:r>
          </a:p>
          <a:p>
            <a:r>
              <a:rPr kumimoji="1" lang="en-US" altLang="ja-JP" dirty="0" smtClean="0"/>
              <a:t>During the migration of </a:t>
            </a:r>
            <a:r>
              <a:rPr kumimoji="1" lang="en-US" altLang="ja-JP" dirty="0" err="1" smtClean="0"/>
              <a:t>DomR</a:t>
            </a:r>
            <a:r>
              <a:rPr kumimoji="1" lang="en-US" altLang="ja-JP" dirty="0" smtClean="0"/>
              <a:t>, the number of TCP retransmission was 8.5 on average</a:t>
            </a:r>
            <a:r>
              <a:rPr kumimoji="1" lang="ja-JP" altLang="en-US" dirty="0" err="1" smtClean="0"/>
              <a:t>。</a:t>
            </a:r>
            <a:r>
              <a:rPr kumimoji="1" lang="en-US" altLang="ja-JP" dirty="0" smtClean="0"/>
              <a:t> </a:t>
            </a:r>
          </a:p>
          <a:p>
            <a:r>
              <a:rPr kumimoji="1" lang="en-US" altLang="ja-JP" dirty="0" smtClean="0"/>
              <a:t>These results show D-MORE prevented data loss successfully</a:t>
            </a:r>
            <a:r>
              <a:rPr kumimoji="1" lang="ja-JP" altLang="en-US" dirty="0" err="1" smtClean="0"/>
              <a:t>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13:30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327C8-7CFF-481F-85AD-AA9156E8D039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67152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※</a:t>
            </a:r>
            <a:r>
              <a:rPr kumimoji="1" lang="ja-JP" altLang="en-US" baseline="0" dirty="0" smtClean="0"/>
              <a:t> </a:t>
            </a:r>
            <a:r>
              <a:rPr kumimoji="1" lang="en-US" altLang="ja-JP" dirty="0" smtClean="0"/>
              <a:t>comparison = </a:t>
            </a:r>
            <a:r>
              <a:rPr kumimoji="1" lang="en-US" altLang="ja-JP" dirty="0" err="1" smtClean="0"/>
              <a:t>kəmpˈærəsn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コン</a:t>
            </a:r>
            <a:r>
              <a:rPr kumimoji="1" lang="en-US" altLang="ja-JP" dirty="0" smtClean="0"/>
              <a:t>&lt;</a:t>
            </a:r>
            <a:r>
              <a:rPr kumimoji="1" lang="ja-JP" altLang="en-US" dirty="0" smtClean="0"/>
              <a:t>パ</a:t>
            </a:r>
            <a:r>
              <a:rPr kumimoji="1" lang="en-US" altLang="ja-JP" dirty="0" smtClean="0"/>
              <a:t>&gt;</a:t>
            </a:r>
            <a:r>
              <a:rPr kumimoji="1" lang="ja-JP" altLang="en-US" dirty="0" smtClean="0"/>
              <a:t>ラスン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Next, we examined the overhead of out-of-band remote management using </a:t>
            </a:r>
            <a:r>
              <a:rPr kumimoji="1" lang="en-US" altLang="ja-JP" dirty="0" err="1" smtClean="0"/>
              <a:t>DomR</a:t>
            </a:r>
            <a:r>
              <a:rPr kumimoji="1" lang="ja-JP" altLang="en-US" dirty="0" err="1" smtClean="0"/>
              <a:t>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First, we measured the response time of a keyboard input</a:t>
            </a:r>
            <a:r>
              <a:rPr kumimoji="1" lang="ja-JP" altLang="en-US" dirty="0" err="1" smtClean="0"/>
              <a:t>。</a:t>
            </a:r>
            <a:r>
              <a:rPr kumimoji="1" lang="en-US" altLang="ja-JP" dirty="0" smtClean="0"/>
              <a:t> </a:t>
            </a:r>
          </a:p>
          <a:p>
            <a:r>
              <a:rPr kumimoji="1" lang="en-US" altLang="ja-JP" dirty="0" smtClean="0"/>
              <a:t>The response time was the time </a:t>
            </a:r>
          </a:p>
          <a:p>
            <a:r>
              <a:rPr kumimoji="1" lang="en-US" altLang="ja-JP" dirty="0" smtClean="0"/>
              <a:t>from when a VNC client sent a keyboard event </a:t>
            </a:r>
          </a:p>
          <a:p>
            <a:r>
              <a:rPr kumimoji="1" lang="en-US" altLang="ja-JP" dirty="0" smtClean="0"/>
              <a:t>until it received a screen update caused by its remote echo</a:t>
            </a:r>
            <a:r>
              <a:rPr kumimoji="1" lang="ja-JP" altLang="en-US" dirty="0" err="1" smtClean="0"/>
              <a:t>。</a:t>
            </a:r>
            <a:r>
              <a:rPr kumimoji="1" lang="en-US" altLang="ja-JP" dirty="0" smtClean="0"/>
              <a:t> </a:t>
            </a:r>
          </a:p>
          <a:p>
            <a:r>
              <a:rPr kumimoji="1" lang="en-US" altLang="ja-JP" dirty="0" smtClean="0"/>
              <a:t>For comparison, we measured the response time </a:t>
            </a:r>
          </a:p>
          <a:p>
            <a:r>
              <a:rPr kumimoji="1" lang="en-US" altLang="ja-JP" dirty="0" smtClean="0"/>
              <a:t>in the original </a:t>
            </a:r>
            <a:r>
              <a:rPr kumimoji="1" lang="en-US" altLang="ja-JP" dirty="0" err="1" smtClean="0"/>
              <a:t>Xen</a:t>
            </a:r>
            <a:r>
              <a:rPr kumimoji="1" lang="en-US" altLang="ja-JP" dirty="0" smtClean="0"/>
              <a:t>, where a VNC server ran in the management VM</a:t>
            </a:r>
            <a:r>
              <a:rPr kumimoji="1" lang="ja-JP" altLang="en-US" dirty="0" err="1" smtClean="0"/>
              <a:t>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The left bars in this figure show the average response time </a:t>
            </a:r>
          </a:p>
          <a:p>
            <a:r>
              <a:rPr kumimoji="1" lang="en-US" altLang="ja-JP" dirty="0" smtClean="0"/>
              <a:t>in the original </a:t>
            </a:r>
            <a:r>
              <a:rPr kumimoji="1" lang="en-US" altLang="ja-JP" dirty="0" err="1" smtClean="0"/>
              <a:t>Xen</a:t>
            </a:r>
            <a:r>
              <a:rPr kumimoji="1" lang="en-US" altLang="ja-JP" dirty="0" smtClean="0"/>
              <a:t> and D-MORE</a:t>
            </a:r>
            <a:r>
              <a:rPr kumimoji="1" lang="ja-JP" altLang="en-US" dirty="0" err="1" smtClean="0"/>
              <a:t>。</a:t>
            </a:r>
            <a:r>
              <a:rPr kumimoji="1" lang="en-US" altLang="ja-JP" dirty="0" smtClean="0"/>
              <a:t> </a:t>
            </a:r>
          </a:p>
          <a:p>
            <a:r>
              <a:rPr kumimoji="1" lang="en-US" altLang="ja-JP" dirty="0" smtClean="0"/>
              <a:t>From these results, the increase of the response time was 221 us and negligible</a:t>
            </a:r>
            <a:r>
              <a:rPr kumimoji="1" lang="ja-JP" altLang="en-US" dirty="0" err="1" smtClean="0"/>
              <a:t>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Next, we examined the response time of a full-screen update </a:t>
            </a:r>
          </a:p>
          <a:p>
            <a:r>
              <a:rPr kumimoji="1" lang="en-US" altLang="ja-JP" dirty="0" smtClean="0"/>
              <a:t>when we updated the full screen of the target VM</a:t>
            </a:r>
            <a:r>
              <a:rPr kumimoji="1" lang="ja-JP" altLang="en-US" dirty="0" err="1" smtClean="0"/>
              <a:t>。</a:t>
            </a:r>
            <a:r>
              <a:rPr kumimoji="1" lang="en-US" altLang="ja-JP" dirty="0" smtClean="0"/>
              <a:t> </a:t>
            </a:r>
          </a:p>
          <a:p>
            <a:r>
              <a:rPr kumimoji="1" lang="en-US" altLang="ja-JP" dirty="0" smtClean="0"/>
              <a:t>For a full-screen update, we ran a screen saver </a:t>
            </a:r>
          </a:p>
          <a:p>
            <a:r>
              <a:rPr kumimoji="1" lang="en-US" altLang="ja-JP" dirty="0" smtClean="0"/>
              <a:t>that redrew the full screen frequently in the target VM</a:t>
            </a:r>
            <a:r>
              <a:rPr kumimoji="1" lang="ja-JP" altLang="en-US" dirty="0" err="1" smtClean="0"/>
              <a:t>。</a:t>
            </a:r>
            <a:r>
              <a:rPr kumimoji="1" lang="en-US" altLang="ja-JP" dirty="0" smtClean="0"/>
              <a:t> 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The difference of the response times </a:t>
            </a:r>
          </a:p>
          <a:p>
            <a:r>
              <a:rPr kumimoji="1" lang="en-US" altLang="ja-JP" dirty="0" smtClean="0"/>
              <a:t>between the original </a:t>
            </a:r>
            <a:r>
              <a:rPr kumimoji="1" lang="en-US" altLang="ja-JP" dirty="0" err="1" smtClean="0"/>
              <a:t>Xen</a:t>
            </a:r>
            <a:r>
              <a:rPr kumimoji="1" lang="en-US" altLang="ja-JP" dirty="0" smtClean="0"/>
              <a:t> and D-MORE was 9 us and negligible</a:t>
            </a:r>
            <a:r>
              <a:rPr kumimoji="1" lang="ja-JP" altLang="en-US" dirty="0" err="1" smtClean="0"/>
              <a:t>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14:40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327C8-7CFF-481F-85AD-AA9156E8D039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67152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※</a:t>
            </a:r>
            <a:r>
              <a:rPr kumimoji="1" lang="ja-JP" altLang="en-US" baseline="0" dirty="0" smtClean="0"/>
              <a:t> </a:t>
            </a:r>
            <a:r>
              <a:rPr kumimoji="1" lang="en-US" altLang="ja-JP" dirty="0" smtClean="0"/>
              <a:t>comparison = </a:t>
            </a:r>
            <a:r>
              <a:rPr kumimoji="1" lang="en-US" altLang="ja-JP" dirty="0" err="1" smtClean="0"/>
              <a:t>kəmpˈærəsn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コン</a:t>
            </a:r>
            <a:r>
              <a:rPr kumimoji="1" lang="en-US" altLang="ja-JP" dirty="0" smtClean="0"/>
              <a:t>&lt;</a:t>
            </a:r>
            <a:r>
              <a:rPr kumimoji="1" lang="ja-JP" altLang="en-US" dirty="0" smtClean="0"/>
              <a:t>パ</a:t>
            </a:r>
            <a:r>
              <a:rPr kumimoji="1" lang="en-US" altLang="ja-JP" dirty="0" smtClean="0"/>
              <a:t>&gt;</a:t>
            </a:r>
            <a:r>
              <a:rPr kumimoji="1" lang="ja-JP" altLang="en-US" dirty="0" smtClean="0"/>
              <a:t>ラスン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Next, we measured the time needed for co-migration of </a:t>
            </a:r>
            <a:r>
              <a:rPr kumimoji="1" lang="en-US" altLang="ja-JP" dirty="0" err="1" smtClean="0"/>
              <a:t>DomR</a:t>
            </a:r>
            <a:r>
              <a:rPr kumimoji="1" lang="en-US" altLang="ja-JP" dirty="0" smtClean="0"/>
              <a:t> and its target VM</a:t>
            </a:r>
            <a:r>
              <a:rPr kumimoji="1" lang="ja-JP" altLang="en-US" dirty="0" err="1" smtClean="0"/>
              <a:t>。</a:t>
            </a:r>
            <a:r>
              <a:rPr kumimoji="1" lang="en-US" altLang="ja-JP" dirty="0" smtClean="0"/>
              <a:t> </a:t>
            </a:r>
          </a:p>
          <a:p>
            <a:r>
              <a:rPr kumimoji="1" lang="en-US" altLang="ja-JP" dirty="0" smtClean="0"/>
              <a:t>To examine the impact of out-of-band remote management, </a:t>
            </a:r>
          </a:p>
          <a:p>
            <a:r>
              <a:rPr kumimoji="1" lang="en-US" altLang="ja-JP" dirty="0" smtClean="0"/>
              <a:t>we measured the co-migration time both when a VNC client did not connect to a VNC server </a:t>
            </a:r>
          </a:p>
          <a:p>
            <a:r>
              <a:rPr kumimoji="1" lang="en-US" altLang="ja-JP" dirty="0" smtClean="0"/>
              <a:t>and when it sent a key every 50 </a:t>
            </a:r>
            <a:r>
              <a:rPr kumimoji="1" lang="en-US" altLang="ja-JP" dirty="0" err="1" smtClean="0"/>
              <a:t>ms</a:t>
            </a:r>
            <a:r>
              <a:rPr kumimoji="1" lang="ja-JP" altLang="en-US" dirty="0" err="1" smtClean="0"/>
              <a:t>。</a:t>
            </a:r>
            <a:r>
              <a:rPr kumimoji="1" lang="en-US" altLang="ja-JP" dirty="0" smtClean="0"/>
              <a:t> 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For comparison, we migrated two normal VMs in parallel without synchronization, </a:t>
            </a:r>
          </a:p>
          <a:p>
            <a:r>
              <a:rPr kumimoji="1" lang="en-US" altLang="ja-JP" dirty="0" smtClean="0"/>
              <a:t>using the original </a:t>
            </a:r>
            <a:r>
              <a:rPr kumimoji="1" lang="en-US" altLang="ja-JP" dirty="0" err="1" smtClean="0"/>
              <a:t>Xen</a:t>
            </a:r>
            <a:r>
              <a:rPr kumimoji="1" lang="ja-JP" altLang="en-US" dirty="0" err="1" smtClean="0"/>
              <a:t>。</a:t>
            </a:r>
            <a:r>
              <a:rPr kumimoji="1" lang="en-US" altLang="ja-JP" dirty="0" smtClean="0"/>
              <a:t> 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This figure shows the co-migration time for various memory size of the target VM</a:t>
            </a:r>
            <a:r>
              <a:rPr kumimoji="1" lang="ja-JP" altLang="en-US" dirty="0" err="1" smtClean="0"/>
              <a:t>。</a:t>
            </a:r>
            <a:r>
              <a:rPr kumimoji="1" lang="en-US" altLang="ja-JP" dirty="0" smtClean="0"/>
              <a:t> 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The co-migration time was proportional to the memory size</a:t>
            </a:r>
            <a:r>
              <a:rPr kumimoji="1" lang="ja-JP" altLang="en-US" dirty="0" err="1" smtClean="0"/>
              <a:t>。</a:t>
            </a:r>
            <a:r>
              <a:rPr kumimoji="1" lang="en-US" altLang="ja-JP" dirty="0" smtClean="0"/>
              <a:t> 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Compared with independent migration,</a:t>
            </a:r>
          </a:p>
          <a:p>
            <a:r>
              <a:rPr kumimoji="1" lang="en-US" altLang="ja-JP" dirty="0" smtClean="0"/>
              <a:t>When we didn’t perform remote management, </a:t>
            </a:r>
          </a:p>
          <a:p>
            <a:r>
              <a:rPr kumimoji="1" lang="en-US" altLang="ja-JP" dirty="0" smtClean="0"/>
              <a:t>the co-migration time in D-MORE increased by only 1.7 seconds at maximum </a:t>
            </a:r>
          </a:p>
          <a:p>
            <a:r>
              <a:rPr kumimoji="1" lang="en-US" altLang="ja-JP" dirty="0" smtClean="0"/>
              <a:t>when we didn't perform remote management</a:t>
            </a:r>
            <a:r>
              <a:rPr kumimoji="1" lang="ja-JP" altLang="en-US" dirty="0" err="1" smtClean="0"/>
              <a:t>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When we performed remote management during co-migration, </a:t>
            </a:r>
          </a:p>
          <a:p>
            <a:r>
              <a:rPr kumimoji="1" lang="en-US" altLang="ja-JP" dirty="0" smtClean="0"/>
              <a:t>the co-migration time increased by 15 seconds at maximum</a:t>
            </a:r>
            <a:r>
              <a:rPr kumimoji="1" lang="ja-JP" altLang="en-US" dirty="0" err="1" smtClean="0"/>
              <a:t>。</a:t>
            </a:r>
            <a:r>
              <a:rPr kumimoji="1" lang="en-US" altLang="ja-JP" dirty="0" smtClean="0"/>
              <a:t> </a:t>
            </a:r>
          </a:p>
          <a:p>
            <a:r>
              <a:rPr kumimoji="1" lang="en-US" altLang="ja-JP" dirty="0" smtClean="0"/>
              <a:t>The reason is that a larger amount of memory became dirty</a:t>
            </a:r>
            <a:r>
              <a:rPr kumimoji="1" lang="ja-JP" altLang="en-US" dirty="0" err="1" smtClean="0"/>
              <a:t>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15:50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327C8-7CFF-481F-85AD-AA9156E8D039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08459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We measured the downtime of </a:t>
            </a:r>
            <a:r>
              <a:rPr kumimoji="1" lang="en-US" altLang="ja-JP" dirty="0" err="1" smtClean="0"/>
              <a:t>DomR</a:t>
            </a:r>
            <a:r>
              <a:rPr kumimoji="1" lang="en-US" altLang="ja-JP" dirty="0" smtClean="0"/>
              <a:t> and its target VM during co-migration</a:t>
            </a:r>
            <a:r>
              <a:rPr kumimoji="1" lang="ja-JP" altLang="en-US" dirty="0" err="1" smtClean="0"/>
              <a:t>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The average downtime was shown by the bottom two lines in this figure</a:t>
            </a:r>
            <a:r>
              <a:rPr kumimoji="1" lang="ja-JP" altLang="en-US" dirty="0" err="1" smtClean="0"/>
              <a:t>。</a:t>
            </a:r>
            <a:r>
              <a:rPr kumimoji="1" lang="en-US" altLang="ja-JP" dirty="0" smtClean="0"/>
              <a:t> 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The downtime of </a:t>
            </a:r>
            <a:r>
              <a:rPr kumimoji="1" lang="en-US" altLang="ja-JP" dirty="0" err="1" smtClean="0"/>
              <a:t>DomR</a:t>
            </a:r>
            <a:r>
              <a:rPr kumimoji="1" lang="en-US" altLang="ja-JP" dirty="0" smtClean="0"/>
              <a:t> was 3 times longer than the target VM due to synchronization in co-migration</a:t>
            </a:r>
            <a:r>
              <a:rPr kumimoji="1" lang="ja-JP" altLang="en-US" dirty="0" err="1" smtClean="0"/>
              <a:t>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Next, we measured the user-perceived downtime at a VNC client</a:t>
            </a:r>
            <a:r>
              <a:rPr kumimoji="1" lang="ja-JP" altLang="en-US" dirty="0" err="1" smtClean="0"/>
              <a:t>。</a:t>
            </a:r>
            <a:endParaRPr kumimoji="1" lang="en-US" altLang="ja-JP" dirty="0" smtClean="0"/>
          </a:p>
          <a:p>
            <a:r>
              <a:rPr kumimoji="1" lang="en-US" altLang="ja-JP" dirty="0" smtClean="0"/>
              <a:t>We sent a key every 50 </a:t>
            </a:r>
            <a:r>
              <a:rPr kumimoji="1" lang="en-US" altLang="ja-JP" dirty="0" err="1" smtClean="0"/>
              <a:t>ms</a:t>
            </a:r>
            <a:r>
              <a:rPr kumimoji="1" lang="en-US" altLang="ja-JP" dirty="0" smtClean="0"/>
              <a:t> and measured the response time</a:t>
            </a:r>
            <a:r>
              <a:rPr kumimoji="1" lang="ja-JP" altLang="en-US" dirty="0" err="1" smtClean="0"/>
              <a:t>。</a:t>
            </a:r>
            <a:r>
              <a:rPr kumimoji="1" lang="en-US" altLang="ja-JP" dirty="0" smtClean="0"/>
              <a:t> </a:t>
            </a:r>
          </a:p>
          <a:p>
            <a:r>
              <a:rPr kumimoji="1" lang="en-US" altLang="ja-JP" dirty="0" smtClean="0"/>
              <a:t>Then we considered a</a:t>
            </a:r>
            <a:r>
              <a:rPr kumimoji="1" lang="en-US" altLang="ja-JP" baseline="0" dirty="0" smtClean="0"/>
              <a:t> long</a:t>
            </a:r>
            <a:r>
              <a:rPr kumimoji="1" lang="en-US" altLang="ja-JP" dirty="0" smtClean="0"/>
              <a:t> response time at the final stage of co-migration as the user-perceived downtime</a:t>
            </a:r>
            <a:r>
              <a:rPr kumimoji="1" lang="ja-JP" altLang="en-US" dirty="0" err="1" smtClean="0"/>
              <a:t>。</a:t>
            </a:r>
            <a:r>
              <a:rPr kumimoji="1" lang="en-US" altLang="ja-JP" dirty="0" smtClean="0"/>
              <a:t> 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The variance was very large but the average user-perceived downtime was 827 </a:t>
            </a:r>
            <a:r>
              <a:rPr kumimoji="1" lang="en-US" altLang="ja-JP" dirty="0" err="1" smtClean="0"/>
              <a:t>ms</a:t>
            </a:r>
            <a:r>
              <a:rPr kumimoji="1" lang="en-US" altLang="ja-JP" dirty="0" smtClean="0"/>
              <a:t> at maximum</a:t>
            </a:r>
            <a:r>
              <a:rPr kumimoji="1" lang="ja-JP" altLang="en-US" dirty="0" err="1" smtClean="0"/>
              <a:t>。</a:t>
            </a:r>
            <a:r>
              <a:rPr kumimoji="1" lang="en-US" altLang="ja-JP" dirty="0" smtClean="0"/>
              <a:t> </a:t>
            </a:r>
          </a:p>
          <a:p>
            <a:r>
              <a:rPr kumimoji="1" lang="en-US" altLang="ja-JP" dirty="0" smtClean="0"/>
              <a:t>We believe that this downtime is acceptable for the purpose of remote management</a:t>
            </a:r>
            <a:r>
              <a:rPr kumimoji="1" lang="ja-JP" altLang="en-US" dirty="0" err="1" smtClean="0"/>
              <a:t>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16:50 ※ </a:t>
            </a:r>
            <a:r>
              <a:rPr kumimoji="1" lang="en-US" altLang="ja-JP" dirty="0" err="1" smtClean="0"/>
              <a:t>va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riance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＝</a:t>
            </a:r>
            <a:r>
              <a:rPr kumimoji="1" lang="en-US" altLang="ja-JP" dirty="0" smtClean="0"/>
              <a:t>&lt;</a:t>
            </a:r>
            <a:r>
              <a:rPr kumimoji="1" lang="ja-JP" altLang="en-US" dirty="0" smtClean="0"/>
              <a:t>バ</a:t>
            </a:r>
            <a:r>
              <a:rPr kumimoji="1" lang="en-US" altLang="ja-JP" dirty="0" smtClean="0"/>
              <a:t>&gt;</a:t>
            </a:r>
            <a:r>
              <a:rPr kumimoji="1" lang="ja-JP" altLang="en-US" dirty="0" smtClean="0"/>
              <a:t>リアンス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327C8-7CFF-481F-85AD-AA9156E8D039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67152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Finally, we examined the performance degradation by co-migration</a:t>
            </a:r>
            <a:r>
              <a:rPr kumimoji="1" lang="ja-JP" altLang="en-US" dirty="0" err="1" smtClean="0"/>
              <a:t>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To examine the impact on the response time, we sent a key every 50 </a:t>
            </a:r>
            <a:r>
              <a:rPr kumimoji="1" lang="en-US" altLang="ja-JP" dirty="0" err="1" smtClean="0"/>
              <a:t>ms</a:t>
            </a:r>
            <a:r>
              <a:rPr kumimoji="1" lang="en-US" altLang="ja-JP" dirty="0" smtClean="0"/>
              <a:t> during co-migration</a:t>
            </a:r>
            <a:r>
              <a:rPr kumimoji="1" lang="ja-JP" altLang="en-US" dirty="0" err="1" smtClean="0"/>
              <a:t>。</a:t>
            </a:r>
            <a:endParaRPr kumimoji="1" lang="en-US" altLang="ja-JP" dirty="0" smtClean="0"/>
          </a:p>
          <a:p>
            <a:r>
              <a:rPr kumimoji="1" lang="en-US" altLang="ja-JP" dirty="0" smtClean="0"/>
              <a:t>The left figure shows the result</a:t>
            </a:r>
            <a:r>
              <a:rPr kumimoji="1" lang="ja-JP" altLang="en-US" dirty="0" err="1" smtClean="0"/>
              <a:t>。</a:t>
            </a:r>
            <a:r>
              <a:rPr kumimoji="1" lang="en-US" altLang="ja-JP" dirty="0" smtClean="0"/>
              <a:t> 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After we started co-migration, the response time increased by 5.4 </a:t>
            </a:r>
            <a:r>
              <a:rPr kumimoji="1" lang="en-US" altLang="ja-JP" dirty="0" err="1" smtClean="0"/>
              <a:t>ms</a:t>
            </a:r>
            <a:r>
              <a:rPr kumimoji="1" lang="en-US" altLang="ja-JP" dirty="0" smtClean="0"/>
              <a:t> on average</a:t>
            </a:r>
            <a:r>
              <a:rPr kumimoji="1" lang="ja-JP" altLang="en-US" dirty="0" err="1" smtClean="0"/>
              <a:t>。</a:t>
            </a:r>
            <a:r>
              <a:rPr kumimoji="1" lang="en-US" altLang="ja-JP" dirty="0" smtClean="0"/>
              <a:t> </a:t>
            </a:r>
          </a:p>
          <a:p>
            <a:r>
              <a:rPr kumimoji="1" lang="en-US" altLang="ja-JP" dirty="0" smtClean="0"/>
              <a:t>This performance degradation lasted for 30 seconds</a:t>
            </a:r>
            <a:r>
              <a:rPr kumimoji="1" lang="ja-JP" altLang="en-US" dirty="0" err="1" smtClean="0"/>
              <a:t>。</a:t>
            </a:r>
            <a:r>
              <a:rPr kumimoji="1" lang="en-US" altLang="ja-JP" dirty="0" smtClean="0"/>
              <a:t> 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Next, to examine the impact on the frame rate of screen updates, </a:t>
            </a:r>
          </a:p>
          <a:p>
            <a:r>
              <a:rPr kumimoji="1" lang="en-US" altLang="ja-JP" dirty="0" smtClean="0"/>
              <a:t>we ran the screen saver in the target VM</a:t>
            </a:r>
            <a:r>
              <a:rPr kumimoji="1" lang="ja-JP" altLang="en-US" dirty="0" err="1" smtClean="0"/>
              <a:t>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As shown in the right figure, the frame rate decreased by about 0.4 frame per second </a:t>
            </a:r>
          </a:p>
          <a:p>
            <a:r>
              <a:rPr kumimoji="1" lang="en-US" altLang="ja-JP" dirty="0" smtClean="0"/>
              <a:t>on average after the co-migration was started</a:t>
            </a:r>
            <a:r>
              <a:rPr kumimoji="1" lang="ja-JP" altLang="en-US" dirty="0" err="1" smtClean="0"/>
              <a:t>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The degradation of the frame rate lasted for 30 seconds</a:t>
            </a:r>
            <a:r>
              <a:rPr kumimoji="1" lang="ja-JP" altLang="en-US" dirty="0" err="1" smtClean="0"/>
              <a:t>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17:40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327C8-7CFF-481F-85AD-AA9156E8D039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6715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Infrastructure as a Service provides virtual machines hosted in data centers</a:t>
            </a:r>
            <a:r>
              <a:rPr kumimoji="1" lang="ja-JP" altLang="en-US" dirty="0" err="1" smtClean="0"/>
              <a:t>。</a:t>
            </a:r>
            <a:endParaRPr kumimoji="1" lang="en-US" altLang="ja-JP" dirty="0" smtClean="0"/>
          </a:p>
          <a:p>
            <a:r>
              <a:rPr kumimoji="1" lang="en-US" altLang="ja-JP" dirty="0" smtClean="0"/>
              <a:t>Its users can set up the systems in the provided VMs called user VMs</a:t>
            </a:r>
            <a:r>
              <a:rPr kumimoji="1" lang="ja-JP" altLang="en-US" dirty="0" err="1" smtClean="0"/>
              <a:t>。</a:t>
            </a:r>
            <a:endParaRPr kumimoji="1" lang="en-US" altLang="ja-JP" dirty="0" smtClean="0"/>
          </a:p>
          <a:p>
            <a:r>
              <a:rPr kumimoji="1" lang="en-US" altLang="ja-JP" dirty="0" smtClean="0"/>
              <a:t>They manage the VMs through remote management software such as VNC</a:t>
            </a:r>
            <a:r>
              <a:rPr kumimoji="1" lang="ja-JP" altLang="en-US" dirty="0" err="1" smtClean="0"/>
              <a:t>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Usually, a user connects to a VNC server running in a user VM using a VNC client</a:t>
            </a:r>
            <a:r>
              <a:rPr kumimoji="1" lang="ja-JP" altLang="en-US" dirty="0" err="1" smtClean="0"/>
              <a:t>。</a:t>
            </a:r>
            <a:endParaRPr kumimoji="1" lang="en-US" altLang="ja-JP" dirty="0" smtClean="0"/>
          </a:p>
          <a:p>
            <a:r>
              <a:rPr kumimoji="1" lang="en-US" altLang="ja-JP" dirty="0" smtClean="0"/>
              <a:t>This is called in-band remote management</a:t>
            </a:r>
          </a:p>
          <a:p>
            <a:r>
              <a:rPr kumimoji="1" lang="en-US" altLang="ja-JP" dirty="0" smtClean="0"/>
              <a:t>because the user accesses a user VM using the functionalities provided inside the VM</a:t>
            </a:r>
            <a:r>
              <a:rPr kumimoji="1" lang="ja-JP" altLang="en-US" dirty="0" err="1" smtClean="0"/>
              <a:t>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However, this in-band remote management is not powerful enough</a:t>
            </a:r>
            <a:r>
              <a:rPr kumimoji="1" lang="ja-JP" altLang="en-US" dirty="0" err="1" smtClean="0"/>
              <a:t>。</a:t>
            </a:r>
            <a:r>
              <a:rPr kumimoji="1" lang="en-US" altLang="ja-JP" dirty="0" smtClean="0"/>
              <a:t> </a:t>
            </a:r>
          </a:p>
          <a:p>
            <a:r>
              <a:rPr kumimoji="1" lang="en-US" altLang="ja-JP" dirty="0" smtClean="0"/>
              <a:t>When the user just fails the configuration of the network or firewall in a user VM, </a:t>
            </a:r>
          </a:p>
          <a:p>
            <a:r>
              <a:rPr kumimoji="1" lang="en-US" altLang="ja-JP" dirty="0" smtClean="0"/>
              <a:t>he cannot access the VM at all</a:t>
            </a:r>
            <a:r>
              <a:rPr kumimoji="1" lang="ja-JP" altLang="en-US" dirty="0" err="1" smtClean="0"/>
              <a:t>。</a:t>
            </a:r>
            <a:r>
              <a:rPr kumimoji="1" lang="en-US" altLang="ja-JP" dirty="0" smtClean="0"/>
              <a:t> 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Additionally, when the system inside a VM doesn't work normally, </a:t>
            </a:r>
          </a:p>
          <a:p>
            <a:r>
              <a:rPr kumimoji="1" lang="en-US" altLang="ja-JP" dirty="0" smtClean="0"/>
              <a:t>the user cannot obtain any information via VNC</a:t>
            </a:r>
            <a:r>
              <a:rPr kumimoji="1" lang="ja-JP" altLang="en-US" dirty="0" err="1" smtClean="0"/>
              <a:t>。</a:t>
            </a:r>
            <a:r>
              <a:rPr kumimoji="1" lang="en-US" altLang="ja-JP" dirty="0" smtClean="0"/>
              <a:t> </a:t>
            </a:r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1:20 60s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327C8-7CFF-481F-85AD-AA9156E8D039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55432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>
                <a:effectLst/>
              </a:rPr>
              <a:t>To continue out-of-band remote management across VM migration, there</a:t>
            </a:r>
          </a:p>
          <a:p>
            <a:r>
              <a:rPr lang="en-US" altLang="ja-JP" dirty="0" smtClean="0">
                <a:effectLst/>
              </a:rPr>
              <a:t>are two approaches different from D-MORE</a:t>
            </a:r>
            <a:r>
              <a:rPr lang="ja-JP" altLang="en-US" dirty="0" err="1" smtClean="0">
                <a:effectLst/>
              </a:rPr>
              <a:t>。</a:t>
            </a:r>
            <a:r>
              <a:rPr lang="en-US" altLang="ja-JP" dirty="0" smtClean="0">
                <a:effectLst/>
              </a:rPr>
              <a:t> </a:t>
            </a:r>
          </a:p>
          <a:p>
            <a:endParaRPr lang="en-US" altLang="ja-JP" dirty="0" smtClean="0">
              <a:effectLst/>
            </a:endParaRPr>
          </a:p>
          <a:p>
            <a:r>
              <a:rPr lang="en-US" altLang="ja-JP" dirty="0" smtClean="0">
                <a:effectLst/>
              </a:rPr>
              <a:t>The first approach is to use a VNC proxy</a:t>
            </a:r>
            <a:r>
              <a:rPr lang="ja-JP" altLang="en-US" dirty="0" err="1" smtClean="0">
                <a:effectLst/>
              </a:rPr>
              <a:t>。</a:t>
            </a:r>
            <a:r>
              <a:rPr lang="en-US" altLang="ja-JP" dirty="0" smtClean="0">
                <a:effectLst/>
              </a:rPr>
              <a:t> </a:t>
            </a:r>
          </a:p>
          <a:p>
            <a:r>
              <a:rPr lang="en-US" altLang="ja-JP" dirty="0" smtClean="0">
                <a:effectLst/>
              </a:rPr>
              <a:t>To manage a user VM, a VNC client accesses a VNC server in the management VM via a VNC proxy</a:t>
            </a:r>
            <a:r>
              <a:rPr lang="ja-JP" altLang="en-US" dirty="0" err="1" smtClean="0">
                <a:effectLst/>
              </a:rPr>
              <a:t>。</a:t>
            </a:r>
            <a:r>
              <a:rPr lang="en-US" altLang="ja-JP" dirty="0" smtClean="0">
                <a:effectLst/>
              </a:rPr>
              <a:t> </a:t>
            </a:r>
          </a:p>
          <a:p>
            <a:r>
              <a:rPr lang="en-US" altLang="ja-JP" dirty="0" smtClean="0">
                <a:effectLst/>
              </a:rPr>
              <a:t>When a user VM is migrated, a VNC proxy can transparently switch the connection</a:t>
            </a:r>
            <a:r>
              <a:rPr lang="ja-JP" altLang="en-US" dirty="0" err="1" smtClean="0">
                <a:effectLst/>
              </a:rPr>
              <a:t>。</a:t>
            </a:r>
            <a:r>
              <a:rPr lang="en-US" altLang="ja-JP" dirty="0" smtClean="0">
                <a:effectLst/>
              </a:rPr>
              <a:t> </a:t>
            </a:r>
          </a:p>
          <a:p>
            <a:r>
              <a:rPr lang="en-US" altLang="ja-JP" dirty="0" smtClean="0">
                <a:effectLst/>
              </a:rPr>
              <a:t>But pending data in a VNC server and virtual devices is lost at a source host</a:t>
            </a:r>
            <a:r>
              <a:rPr lang="ja-JP" altLang="en-US" dirty="0" err="1" smtClean="0">
                <a:effectLst/>
              </a:rPr>
              <a:t>。</a:t>
            </a:r>
            <a:endParaRPr lang="en-US" altLang="ja-JP" dirty="0" smtClean="0">
              <a:effectLst/>
            </a:endParaRPr>
          </a:p>
          <a:p>
            <a:endParaRPr lang="en-US" altLang="ja-JP" dirty="0" smtClean="0">
              <a:effectLst/>
            </a:endParaRPr>
          </a:p>
          <a:p>
            <a:r>
              <a:rPr lang="en-US" altLang="ja-JP" dirty="0" smtClean="0">
                <a:effectLst/>
              </a:rPr>
              <a:t>** The second approach is to use SPICE, which is remote management software developed for KVM</a:t>
            </a:r>
            <a:r>
              <a:rPr lang="ja-JP" altLang="en-US" dirty="0" err="1" smtClean="0">
                <a:effectLst/>
              </a:rPr>
              <a:t>。</a:t>
            </a:r>
            <a:r>
              <a:rPr lang="en-US" altLang="ja-JP" dirty="0" smtClean="0">
                <a:effectLst/>
              </a:rPr>
              <a:t> </a:t>
            </a:r>
          </a:p>
          <a:p>
            <a:r>
              <a:rPr lang="en-US" altLang="ja-JP" dirty="0" smtClean="0">
                <a:effectLst/>
              </a:rPr>
              <a:t>SPICE supports VM migration at the protocol level</a:t>
            </a:r>
            <a:r>
              <a:rPr lang="ja-JP" altLang="en-US" dirty="0" err="1" smtClean="0">
                <a:effectLst/>
              </a:rPr>
              <a:t>。</a:t>
            </a:r>
            <a:r>
              <a:rPr lang="en-US" altLang="ja-JP" dirty="0" smtClean="0">
                <a:effectLst/>
              </a:rPr>
              <a:t> </a:t>
            </a:r>
          </a:p>
          <a:p>
            <a:r>
              <a:rPr lang="en-US" altLang="ja-JP" dirty="0" smtClean="0">
                <a:effectLst/>
              </a:rPr>
              <a:t>When a user VM is migrated, a SPICE client automatically switches </a:t>
            </a:r>
          </a:p>
          <a:p>
            <a:r>
              <a:rPr lang="en-US" altLang="ja-JP" dirty="0" smtClean="0">
                <a:effectLst/>
              </a:rPr>
              <a:t>the connection and prevents data loss</a:t>
            </a:r>
            <a:r>
              <a:rPr lang="ja-JP" altLang="en-US" dirty="0" err="1" smtClean="0">
                <a:effectLst/>
              </a:rPr>
              <a:t>。</a:t>
            </a:r>
            <a:endParaRPr lang="en-US" altLang="ja-JP" dirty="0" smtClean="0">
              <a:effectLst/>
            </a:endParaRPr>
          </a:p>
          <a:p>
            <a:endParaRPr lang="en-US" altLang="ja-JP" dirty="0" smtClean="0">
              <a:effectLst/>
            </a:endParaRPr>
          </a:p>
          <a:p>
            <a:r>
              <a:rPr lang="en-US" altLang="ja-JP" dirty="0" smtClean="0">
                <a:effectLst/>
              </a:rPr>
              <a:t>One disadvantage is that VM management depends on specific remote management software</a:t>
            </a:r>
            <a:r>
              <a:rPr lang="ja-JP" altLang="en-US" dirty="0" err="1" smtClean="0">
                <a:effectLst/>
              </a:rPr>
              <a:t>。</a:t>
            </a:r>
            <a:r>
              <a:rPr lang="en-US" altLang="ja-JP" dirty="0" smtClean="0">
                <a:effectLst/>
              </a:rPr>
              <a:t> </a:t>
            </a:r>
          </a:p>
          <a:p>
            <a:r>
              <a:rPr lang="en-US" altLang="ja-JP" dirty="0" smtClean="0">
                <a:effectLst/>
              </a:rPr>
              <a:t>D-MORE can use any remote management software such as SSH</a:t>
            </a:r>
            <a:r>
              <a:rPr lang="ja-JP" altLang="en-US" dirty="0" err="1" smtClean="0">
                <a:effectLst/>
              </a:rPr>
              <a:t>。</a:t>
            </a:r>
            <a:r>
              <a:rPr lang="en-US" altLang="ja-JP" dirty="0" smtClean="0">
                <a:effectLst/>
              </a:rPr>
              <a:t> </a:t>
            </a:r>
          </a:p>
          <a:p>
            <a:endParaRPr lang="en-US" altLang="ja-JP" dirty="0" smtClean="0">
              <a:effectLst/>
            </a:endParaRPr>
          </a:p>
          <a:p>
            <a:r>
              <a:rPr lang="en-US" altLang="ja-JP" dirty="0" smtClean="0">
                <a:effectLst/>
              </a:rPr>
              <a:t>**</a:t>
            </a:r>
            <a:r>
              <a:rPr lang="en-US" altLang="ja-JP" baseline="0" dirty="0" smtClean="0">
                <a:effectLst/>
              </a:rPr>
              <a:t> </a:t>
            </a:r>
            <a:r>
              <a:rPr lang="en-US" altLang="ja-JP" dirty="0" err="1" smtClean="0">
                <a:effectLst/>
              </a:rPr>
              <a:t>VMCoupler</a:t>
            </a:r>
            <a:r>
              <a:rPr lang="en-US" altLang="ja-JP" dirty="0" smtClean="0">
                <a:effectLst/>
              </a:rPr>
              <a:t> runs intrusion detection systems in a dedicated VM, named </a:t>
            </a:r>
            <a:r>
              <a:rPr lang="en-US" altLang="ja-JP" dirty="0" err="1" smtClean="0">
                <a:effectLst/>
              </a:rPr>
              <a:t>DomM</a:t>
            </a:r>
            <a:r>
              <a:rPr lang="en-US" altLang="ja-JP" dirty="0" smtClean="0">
                <a:effectLst/>
              </a:rPr>
              <a:t>,</a:t>
            </a:r>
            <a:r>
              <a:rPr lang="en-US" altLang="ja-JP" baseline="0" dirty="0" smtClean="0">
                <a:effectLst/>
              </a:rPr>
              <a:t> // </a:t>
            </a:r>
            <a:r>
              <a:rPr lang="en-US" altLang="ja-JP" dirty="0" smtClean="0">
                <a:effectLst/>
              </a:rPr>
              <a:t>and monitors the target VM</a:t>
            </a:r>
            <a:r>
              <a:rPr lang="ja-JP" altLang="en-US" dirty="0" err="1" smtClean="0">
                <a:effectLst/>
              </a:rPr>
              <a:t>。</a:t>
            </a:r>
            <a:r>
              <a:rPr lang="en-US" altLang="ja-JP" dirty="0" smtClean="0">
                <a:effectLst/>
              </a:rPr>
              <a:t> </a:t>
            </a:r>
          </a:p>
          <a:p>
            <a:endParaRPr lang="en-US" altLang="ja-JP" dirty="0" smtClean="0">
              <a:effectLst/>
            </a:endParaRPr>
          </a:p>
          <a:p>
            <a:r>
              <a:rPr lang="en-US" altLang="ja-JP" dirty="0" smtClean="0">
                <a:effectLst/>
              </a:rPr>
              <a:t>Similar to D-MORE, </a:t>
            </a:r>
            <a:r>
              <a:rPr lang="en-US" altLang="ja-JP" dirty="0" err="1" smtClean="0">
                <a:effectLst/>
              </a:rPr>
              <a:t>VMCoupler</a:t>
            </a:r>
            <a:r>
              <a:rPr lang="en-US" altLang="ja-JP" dirty="0" smtClean="0">
                <a:effectLst/>
              </a:rPr>
              <a:t> can synchronously co-migrate </a:t>
            </a:r>
            <a:r>
              <a:rPr lang="en-US" altLang="ja-JP" dirty="0" err="1" smtClean="0">
                <a:effectLst/>
              </a:rPr>
              <a:t>DomM</a:t>
            </a:r>
            <a:r>
              <a:rPr lang="en-US" altLang="ja-JP" dirty="0" smtClean="0">
                <a:effectLst/>
              </a:rPr>
              <a:t> and its target VM</a:t>
            </a:r>
            <a:r>
              <a:rPr lang="ja-JP" altLang="en-US" dirty="0" err="1" smtClean="0">
                <a:effectLst/>
              </a:rPr>
              <a:t>。</a:t>
            </a:r>
            <a:r>
              <a:rPr lang="en-US" altLang="ja-JP" dirty="0" smtClean="0">
                <a:effectLst/>
              </a:rPr>
              <a:t> </a:t>
            </a:r>
          </a:p>
          <a:p>
            <a:r>
              <a:rPr lang="en-US" altLang="ja-JP" dirty="0" smtClean="0">
                <a:effectLst/>
              </a:rPr>
              <a:t>But, unlike D-MORE, it synchronizes two migration processes for secure monitoring</a:t>
            </a:r>
            <a:r>
              <a:rPr lang="ja-JP" altLang="en-US" dirty="0" err="1" smtClean="0">
                <a:effectLst/>
              </a:rPr>
              <a:t>。</a:t>
            </a:r>
            <a:endParaRPr lang="en-US" altLang="ja-JP" dirty="0" smtClean="0">
              <a:effectLst/>
            </a:endParaRPr>
          </a:p>
          <a:p>
            <a:r>
              <a:rPr lang="en-US" altLang="ja-JP" dirty="0" smtClean="0">
                <a:effectLst/>
              </a:rPr>
              <a:t>Therefore the synchronization in co-migration is largely different between</a:t>
            </a:r>
            <a:r>
              <a:rPr lang="en-US" altLang="ja-JP" baseline="0" dirty="0" smtClean="0">
                <a:effectLst/>
              </a:rPr>
              <a:t> </a:t>
            </a:r>
            <a:r>
              <a:rPr lang="en-US" altLang="ja-JP" dirty="0" err="1" smtClean="0">
                <a:effectLst/>
              </a:rPr>
              <a:t>VMCoupler</a:t>
            </a:r>
            <a:r>
              <a:rPr lang="en-US" altLang="ja-JP" dirty="0" smtClean="0">
                <a:effectLst/>
              </a:rPr>
              <a:t> and D-MORE</a:t>
            </a:r>
            <a:r>
              <a:rPr lang="ja-JP" altLang="en-US" dirty="0" err="1" smtClean="0">
                <a:effectLst/>
              </a:rPr>
              <a:t>。</a:t>
            </a:r>
            <a:r>
              <a:rPr lang="en-US" altLang="ja-JP" dirty="0" smtClean="0">
                <a:effectLst/>
              </a:rPr>
              <a:t> </a:t>
            </a:r>
          </a:p>
          <a:p>
            <a:endParaRPr lang="en-US" altLang="ja-JP" dirty="0" smtClean="0">
              <a:effectLst/>
            </a:endParaRPr>
          </a:p>
          <a:p>
            <a:r>
              <a:rPr lang="en-US" altLang="ja-JP" dirty="0" smtClean="0">
                <a:effectLst/>
              </a:rPr>
              <a:t>19:30 1m50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327C8-7CFF-481F-85AD-AA9156E8D039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73914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In conclusion, we proposed D-MORE for continuing </a:t>
            </a:r>
          </a:p>
          <a:p>
            <a:r>
              <a:rPr kumimoji="1" lang="en-US" altLang="ja-JP" dirty="0" smtClean="0"/>
              <a:t>out-of-band remote management across VM migration</a:t>
            </a:r>
            <a:r>
              <a:rPr kumimoji="1" lang="ja-JP" altLang="en-US" dirty="0" err="1" smtClean="0"/>
              <a:t>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D-MORE runs a VNC server and virtual devices in </a:t>
            </a:r>
            <a:r>
              <a:rPr kumimoji="1" lang="en-US" altLang="ja-JP" dirty="0" err="1" smtClean="0"/>
              <a:t>DomR</a:t>
            </a:r>
            <a:endParaRPr kumimoji="1" lang="en-US" altLang="ja-JP" dirty="0" smtClean="0"/>
          </a:p>
          <a:p>
            <a:r>
              <a:rPr kumimoji="1" lang="en-US" altLang="ja-JP" dirty="0" smtClean="0"/>
              <a:t>and synchronously co-migrates </a:t>
            </a:r>
            <a:r>
              <a:rPr kumimoji="1" lang="en-US" altLang="ja-JP" dirty="0" err="1" smtClean="0"/>
              <a:t>DomR</a:t>
            </a:r>
            <a:r>
              <a:rPr kumimoji="1" lang="en-US" altLang="ja-JP" dirty="0" smtClean="0"/>
              <a:t> with its target VM</a:t>
            </a:r>
          </a:p>
          <a:p>
            <a:r>
              <a:rPr kumimoji="1" lang="en-US" altLang="ja-JP" dirty="0" smtClean="0"/>
              <a:t>to prevent data loss and reduce downtime</a:t>
            </a:r>
            <a:r>
              <a:rPr kumimoji="1" lang="ja-JP" altLang="en-US" dirty="0" err="1" smtClean="0"/>
              <a:t>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One of our future work is to apply D-MORE to other remote management software such as SSH</a:t>
            </a:r>
            <a:r>
              <a:rPr kumimoji="1" lang="ja-JP" altLang="en-US" dirty="0" err="1" smtClean="0"/>
              <a:t>。</a:t>
            </a:r>
            <a:endParaRPr kumimoji="1" lang="en-US" altLang="ja-JP" dirty="0" smtClean="0"/>
          </a:p>
          <a:p>
            <a:r>
              <a:rPr kumimoji="1" lang="en-US" altLang="ja-JP" dirty="0" smtClean="0"/>
              <a:t>We’re working on this now</a:t>
            </a:r>
            <a:r>
              <a:rPr kumimoji="1" lang="ja-JP" altLang="en-US" dirty="0" err="1" smtClean="0"/>
              <a:t>。</a:t>
            </a:r>
            <a:endParaRPr kumimoji="1" lang="en-US" altLang="ja-JP" dirty="0" smtClean="0"/>
          </a:p>
          <a:p>
            <a:r>
              <a:rPr kumimoji="1" lang="en-US" altLang="ja-JP" dirty="0" smtClean="0"/>
              <a:t>Another direction is to support fully virtualized guest operating systems such as Windows in D-MORE</a:t>
            </a:r>
            <a:r>
              <a:rPr kumimoji="1" lang="ja-JP" altLang="en-US" dirty="0" err="1" smtClean="0"/>
              <a:t>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That’s all for my presentation</a:t>
            </a:r>
            <a:r>
              <a:rPr kumimoji="1" lang="ja-JP" altLang="en-US" dirty="0" err="1" smtClean="0"/>
              <a:t>。</a:t>
            </a:r>
            <a:r>
              <a:rPr kumimoji="1" lang="en-US" altLang="ja-JP" baseline="0" dirty="0" smtClean="0"/>
              <a:t> Thank you</a:t>
            </a:r>
            <a:r>
              <a:rPr kumimoji="1" lang="ja-JP" altLang="en-US" baseline="0" dirty="0" err="1" smtClean="0"/>
              <a:t>。</a:t>
            </a:r>
            <a:endParaRPr kumimoji="1" lang="en-US" altLang="ja-JP" baseline="0" dirty="0" smtClean="0"/>
          </a:p>
          <a:p>
            <a:endParaRPr kumimoji="1" lang="en-US" altLang="ja-JP" baseline="0" dirty="0" smtClean="0"/>
          </a:p>
          <a:p>
            <a:r>
              <a:rPr kumimoji="1" lang="en-US" altLang="ja-JP" dirty="0" smtClean="0"/>
              <a:t>20:10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327C8-7CFF-481F-85AD-AA9156E8D039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2661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allow the user to access his system even on failures inside a user VM,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IaaS</a:t>
            </a: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often provides out-of-band remote management via a special VM called the management VM</a:t>
            </a:r>
            <a:r>
              <a:rPr lang="ja-JP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Unlike in-band remote management,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VNC server runs in the management VM, not in a user VM, (</a:t>
            </a:r>
            <a:r>
              <a:rPr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クリック</a:t>
            </a: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directly accesses virtual devices created for a user VM</a:t>
            </a:r>
            <a:r>
              <a:rPr lang="ja-JP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out-of-band remote management does not rely on the network or system in a user VM</a:t>
            </a:r>
            <a:r>
              <a:rPr lang="ja-JP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user can access a user VM as if he locally logged in the VM</a:t>
            </a:r>
            <a:r>
              <a:rPr lang="ja-JP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クリック</a:t>
            </a: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 if the network of a user VM becomes unreachable,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if the system inside a user VM doesn't work normally,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user can continue to manage the VM</a:t>
            </a:r>
            <a:r>
              <a:rPr lang="ja-JP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2:20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327C8-7CFF-481F-85AD-AA9156E8D039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9189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However, out-of-band remote management is discontinued on VM migration</a:t>
            </a:r>
            <a:r>
              <a:rPr kumimoji="1" lang="ja-JP" altLang="en-US" dirty="0" err="1" smtClean="0"/>
              <a:t>。</a:t>
            </a:r>
            <a:endParaRPr kumimoji="1" lang="en-US" altLang="ja-JP" dirty="0" smtClean="0"/>
          </a:p>
          <a:p>
            <a:r>
              <a:rPr kumimoji="1" lang="en-US" altLang="ja-JP" dirty="0" smtClean="0"/>
              <a:t>VM migration is a technique for moving a VM to another host</a:t>
            </a:r>
            <a:r>
              <a:rPr kumimoji="1" lang="ja-JP" altLang="en-US" dirty="0" err="1" smtClean="0"/>
              <a:t>。</a:t>
            </a:r>
            <a:endParaRPr kumimoji="1" lang="en-US" altLang="ja-JP" dirty="0" smtClean="0"/>
          </a:p>
          <a:p>
            <a:r>
              <a:rPr kumimoji="1" lang="en-US" altLang="ja-JP" dirty="0" smtClean="0"/>
              <a:t>This is used for load balancing and power saving</a:t>
            </a:r>
            <a:r>
              <a:rPr kumimoji="1" lang="ja-JP" altLang="en-US" dirty="0" err="1" smtClean="0"/>
              <a:t>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When a user VM is migrated, </a:t>
            </a:r>
            <a:r>
              <a:rPr kumimoji="1" lang="ja-JP" altLang="en-US" dirty="0" smtClean="0"/>
              <a:t>（クリック）</a:t>
            </a:r>
          </a:p>
          <a:p>
            <a:r>
              <a:rPr kumimoji="1" lang="en-US" altLang="ja-JP" dirty="0" smtClean="0"/>
              <a:t>its virtual devices in the management VM</a:t>
            </a:r>
            <a:r>
              <a:rPr kumimoji="1" lang="en-US" altLang="ja-JP" baseline="0" dirty="0" smtClean="0"/>
              <a:t> </a:t>
            </a:r>
            <a:r>
              <a:rPr kumimoji="1" lang="en-US" altLang="ja-JP" dirty="0" smtClean="0"/>
              <a:t>are removed</a:t>
            </a:r>
            <a:r>
              <a:rPr kumimoji="1" lang="ja-JP" altLang="en-US" dirty="0" err="1" smtClean="0"/>
              <a:t>。</a:t>
            </a:r>
            <a:endParaRPr kumimoji="1" lang="en-US" altLang="ja-JP" dirty="0" smtClean="0"/>
          </a:p>
          <a:p>
            <a:r>
              <a:rPr kumimoji="1" lang="en-US" altLang="ja-JP" dirty="0" smtClean="0"/>
              <a:t>At the same time, a VNC server in the management VM is terminated</a:t>
            </a:r>
            <a:r>
              <a:rPr kumimoji="1" lang="ja-JP" altLang="en-US" dirty="0" err="1" smtClean="0"/>
              <a:t>、</a:t>
            </a:r>
            <a:endParaRPr kumimoji="1" lang="en-US" altLang="ja-JP" dirty="0" smtClean="0"/>
          </a:p>
          <a:p>
            <a:r>
              <a:rPr kumimoji="1" lang="en-US" altLang="ja-JP" dirty="0" smtClean="0"/>
              <a:t>because it loses the access to the removed virtual devices</a:t>
            </a:r>
            <a:r>
              <a:rPr kumimoji="1" lang="ja-JP" altLang="en-US" dirty="0" err="1" smtClean="0"/>
              <a:t>。</a:t>
            </a:r>
            <a:endParaRPr kumimoji="1" lang="en-US" altLang="ja-JP" strike="sngStrike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As a result, a VNC client is disconnected from the VNC server</a:t>
            </a:r>
            <a:r>
              <a:rPr kumimoji="1" lang="ja-JP" altLang="en-US" dirty="0" err="1" smtClean="0"/>
              <a:t>。</a:t>
            </a:r>
            <a:r>
              <a:rPr kumimoji="1" lang="en-US" altLang="ja-JP" dirty="0" smtClean="0"/>
              <a:t> 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To restart remote management, a big burden is imposed on the user</a:t>
            </a:r>
            <a:r>
              <a:rPr kumimoji="1" lang="ja-JP" altLang="en-US" dirty="0" err="1" smtClean="0"/>
              <a:t>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（クリック）</a:t>
            </a:r>
            <a:endParaRPr kumimoji="1" lang="en-US" altLang="ja-JP" dirty="0" smtClean="0"/>
          </a:p>
          <a:p>
            <a:r>
              <a:rPr kumimoji="1" lang="en-US" altLang="ja-JP" dirty="0" smtClean="0"/>
              <a:t>First, a user has to identify the reason why a VNC client is disconnected</a:t>
            </a:r>
            <a:r>
              <a:rPr kumimoji="1" lang="ja-JP" altLang="en-US" dirty="0" err="1" smtClean="0"/>
              <a:t>。</a:t>
            </a:r>
            <a:r>
              <a:rPr kumimoji="1" lang="en-US" altLang="ja-JP" dirty="0" smtClean="0"/>
              <a:t> </a:t>
            </a:r>
          </a:p>
          <a:p>
            <a:r>
              <a:rPr kumimoji="1" lang="en-US" altLang="ja-JP" dirty="0" smtClean="0"/>
              <a:t>The possible cause is not only VM migration but also network failures or system failures</a:t>
            </a:r>
            <a:r>
              <a:rPr kumimoji="1" lang="ja-JP" altLang="en-US" baseline="0" dirty="0" smtClean="0"/>
              <a:t> </a:t>
            </a:r>
            <a:r>
              <a:rPr kumimoji="1" lang="en-US" altLang="ja-JP" dirty="0" smtClean="0"/>
              <a:t>in a user VM or the management VM</a:t>
            </a:r>
            <a:r>
              <a:rPr kumimoji="1" lang="ja-JP" altLang="en-US" dirty="0" err="1" smtClean="0"/>
              <a:t>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If the disconnection is due to VM migration, </a:t>
            </a:r>
          </a:p>
          <a:p>
            <a:r>
              <a:rPr kumimoji="1" lang="en-US" altLang="ja-JP" dirty="0" smtClean="0"/>
              <a:t>a user has to look for the destination host</a:t>
            </a:r>
            <a:r>
              <a:rPr kumimoji="1" lang="ja-JP" altLang="en-US" dirty="0" err="1" smtClean="0"/>
              <a:t>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Then he has to reconnect to a VNC server at that host</a:t>
            </a:r>
            <a:r>
              <a:rPr kumimoji="1" lang="ja-JP" altLang="en-US" dirty="0" err="1" smtClean="0"/>
              <a:t>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3:30</a:t>
            </a:r>
            <a:endParaRPr kumimoji="1" lang="ja-JP" altLang="en-US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327C8-7CFF-481F-85AD-AA9156E8D039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9189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>
                <a:effectLst/>
              </a:rPr>
              <a:t>Worse than that, keyboard and mouse inputs can be lost when a user VM is migrated</a:t>
            </a:r>
            <a:r>
              <a:rPr lang="ja-JP" altLang="en-US" dirty="0" err="1" smtClean="0">
                <a:effectLst/>
              </a:rPr>
              <a:t>。</a:t>
            </a:r>
            <a:r>
              <a:rPr lang="en-US" altLang="ja-JP" dirty="0" smtClean="0">
                <a:effectLst/>
              </a:rPr>
              <a:t> </a:t>
            </a:r>
          </a:p>
          <a:p>
            <a:r>
              <a:rPr lang="ja-JP" altLang="en-US" dirty="0" smtClean="0">
                <a:effectLst/>
              </a:rPr>
              <a:t>（クリック）</a:t>
            </a:r>
          </a:p>
          <a:p>
            <a:endParaRPr lang="ja-JP" altLang="en-US" dirty="0" smtClean="0">
              <a:effectLst/>
            </a:endParaRPr>
          </a:p>
          <a:p>
            <a:r>
              <a:rPr lang="en-US" altLang="ja-JP" dirty="0" smtClean="0">
                <a:effectLst/>
              </a:rPr>
              <a:t>If input data has been sent from a VNC client but has not yet been received by a VNC server,</a:t>
            </a:r>
          </a:p>
          <a:p>
            <a:r>
              <a:rPr lang="ja-JP" altLang="en-US" dirty="0" smtClean="0">
                <a:effectLst/>
              </a:rPr>
              <a:t>（クリック） </a:t>
            </a:r>
            <a:r>
              <a:rPr lang="en-US" altLang="ja-JP" dirty="0" smtClean="0">
                <a:effectLst/>
              </a:rPr>
              <a:t>such in-flight network packets are dropped</a:t>
            </a:r>
            <a:r>
              <a:rPr lang="ja-JP" altLang="en-US" dirty="0" err="1" smtClean="0">
                <a:effectLst/>
              </a:rPr>
              <a:t>。</a:t>
            </a:r>
            <a:r>
              <a:rPr lang="en-US" altLang="ja-JP" dirty="0" smtClean="0">
                <a:effectLst/>
              </a:rPr>
              <a:t> </a:t>
            </a:r>
          </a:p>
          <a:p>
            <a:endParaRPr lang="en-US" altLang="ja-JP" dirty="0" smtClean="0">
              <a:effectLst/>
            </a:endParaRPr>
          </a:p>
          <a:p>
            <a:r>
              <a:rPr lang="en-US" altLang="ja-JP" dirty="0" smtClean="0">
                <a:effectLst/>
              </a:rPr>
              <a:t>The TCP connection between VNC client and server is terminated, </a:t>
            </a:r>
          </a:p>
          <a:p>
            <a:r>
              <a:rPr lang="en-US" altLang="ja-JP" dirty="0" smtClean="0">
                <a:effectLst/>
              </a:rPr>
              <a:t>so dropped packets aren't retransmitted at the network level</a:t>
            </a:r>
            <a:r>
              <a:rPr lang="ja-JP" altLang="en-US" dirty="0" err="1" smtClean="0">
                <a:effectLst/>
              </a:rPr>
              <a:t>。</a:t>
            </a:r>
            <a:r>
              <a:rPr lang="en-US" altLang="ja-JP" dirty="0" smtClean="0">
                <a:effectLst/>
              </a:rPr>
              <a:t> </a:t>
            </a:r>
          </a:p>
          <a:p>
            <a:endParaRPr lang="ja-JP" altLang="en-US" dirty="0" smtClean="0">
              <a:effectLst/>
            </a:endParaRPr>
          </a:p>
          <a:p>
            <a:r>
              <a:rPr lang="en-US" altLang="ja-JP" dirty="0" smtClean="0">
                <a:effectLst/>
              </a:rPr>
              <a:t>If input data received by a VNC server has not yet been sent to a virtual device, </a:t>
            </a:r>
          </a:p>
          <a:p>
            <a:r>
              <a:rPr lang="ja-JP" altLang="en-US" dirty="0" smtClean="0">
                <a:effectLst/>
              </a:rPr>
              <a:t>（クリック） </a:t>
            </a:r>
            <a:r>
              <a:rPr lang="en-US" altLang="ja-JP" dirty="0" smtClean="0">
                <a:effectLst/>
              </a:rPr>
              <a:t>it is lost by the termination of the VNC server</a:t>
            </a:r>
            <a:r>
              <a:rPr lang="ja-JP" altLang="en-US" dirty="0" err="1" smtClean="0">
                <a:effectLst/>
              </a:rPr>
              <a:t>。</a:t>
            </a:r>
            <a:r>
              <a:rPr lang="en-US" altLang="ja-JP" dirty="0" smtClean="0">
                <a:effectLst/>
              </a:rPr>
              <a:t> </a:t>
            </a:r>
          </a:p>
          <a:p>
            <a:endParaRPr lang="en-US" altLang="ja-JP" dirty="0" smtClean="0">
              <a:effectLst/>
            </a:endParaRPr>
          </a:p>
          <a:p>
            <a:r>
              <a:rPr lang="en-US" altLang="ja-JP" dirty="0" smtClean="0">
                <a:effectLst/>
              </a:rPr>
              <a:t>If input data received by a virtual device has not been sent to a user VM, </a:t>
            </a:r>
          </a:p>
          <a:p>
            <a:r>
              <a:rPr lang="ja-JP" altLang="en-US" dirty="0" smtClean="0">
                <a:effectLst/>
              </a:rPr>
              <a:t>（クリック） </a:t>
            </a:r>
            <a:r>
              <a:rPr lang="en-US" altLang="ja-JP" dirty="0" smtClean="0">
                <a:effectLst/>
              </a:rPr>
              <a:t>it is also lost by the removal of the virtual device</a:t>
            </a:r>
            <a:r>
              <a:rPr lang="ja-JP" altLang="en-US" dirty="0" err="1" smtClean="0">
                <a:effectLst/>
              </a:rPr>
              <a:t>。</a:t>
            </a:r>
            <a:r>
              <a:rPr lang="en-US" altLang="ja-JP" dirty="0" smtClean="0">
                <a:effectLst/>
              </a:rPr>
              <a:t> </a:t>
            </a:r>
          </a:p>
          <a:p>
            <a:endParaRPr lang="en-US" altLang="ja-JP" dirty="0" smtClean="0">
              <a:effectLst/>
            </a:endParaRPr>
          </a:p>
          <a:p>
            <a:r>
              <a:rPr lang="en-US" altLang="ja-JP" dirty="0" smtClean="0">
                <a:effectLst/>
              </a:rPr>
              <a:t>When keyboard inputs are lost, a user has to type them again after the reconnection</a:t>
            </a:r>
            <a:r>
              <a:rPr lang="ja-JP" altLang="en-US" dirty="0" err="1" smtClean="0">
                <a:effectLst/>
              </a:rPr>
              <a:t>。</a:t>
            </a:r>
            <a:r>
              <a:rPr lang="en-US" altLang="ja-JP" dirty="0" smtClean="0">
                <a:effectLst/>
              </a:rPr>
              <a:t> </a:t>
            </a:r>
          </a:p>
          <a:p>
            <a:r>
              <a:rPr lang="en-US" altLang="ja-JP" dirty="0" smtClean="0">
                <a:effectLst/>
              </a:rPr>
              <a:t>But it may be difficult to even notice the loss of inputs</a:t>
            </a:r>
            <a:r>
              <a:rPr lang="ja-JP" altLang="en-US" dirty="0" err="1" smtClean="0">
                <a:effectLst/>
              </a:rPr>
              <a:t>。</a:t>
            </a:r>
            <a:endParaRPr lang="en-US" altLang="ja-JP" dirty="0" smtClean="0">
              <a:effectLst/>
            </a:endParaRPr>
          </a:p>
          <a:p>
            <a:endParaRPr lang="en-US" altLang="ja-JP" dirty="0" smtClean="0">
              <a:effectLst/>
            </a:endParaRPr>
          </a:p>
          <a:p>
            <a:endParaRPr lang="en-US" altLang="ja-JP" dirty="0" smtClean="0">
              <a:effectLst/>
            </a:endParaRPr>
          </a:p>
          <a:p>
            <a:r>
              <a:rPr lang="en-US" altLang="ja-JP" dirty="0" smtClean="0">
                <a:effectLst/>
              </a:rPr>
              <a:t>4:40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327C8-7CFF-481F-85AD-AA9156E8D039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9189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To solve these problems, we propose D-MORE</a:t>
            </a:r>
          </a:p>
          <a:p>
            <a:r>
              <a:rPr kumimoji="1" lang="en-US" altLang="ja-JP" dirty="0" smtClean="0"/>
              <a:t>for continuing out-of-band remote management across the migration of User VMs</a:t>
            </a:r>
            <a:r>
              <a:rPr kumimoji="1" lang="ja-JP" altLang="en-US" dirty="0" err="1" smtClean="0"/>
              <a:t>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D-MORE provides a privileged and </a:t>
            </a:r>
            <a:r>
              <a:rPr kumimoji="1" lang="en-US" altLang="ja-JP" dirty="0" err="1" smtClean="0"/>
              <a:t>migratable</a:t>
            </a:r>
            <a:r>
              <a:rPr kumimoji="1" lang="en-US" altLang="ja-JP" dirty="0" smtClean="0"/>
              <a:t> VM called </a:t>
            </a:r>
            <a:r>
              <a:rPr kumimoji="1" lang="en-US" altLang="ja-JP" dirty="0" err="1" smtClean="0"/>
              <a:t>DomR</a:t>
            </a:r>
            <a:r>
              <a:rPr kumimoji="1" lang="en-US" altLang="ja-JP" dirty="0" smtClean="0"/>
              <a:t> for remote management of a user VM</a:t>
            </a:r>
            <a:r>
              <a:rPr kumimoji="1" lang="ja-JP" altLang="en-US" dirty="0" err="1" smtClean="0"/>
              <a:t>。</a:t>
            </a:r>
            <a:r>
              <a:rPr kumimoji="1" lang="en-US" altLang="ja-JP" dirty="0" smtClean="0"/>
              <a:t> </a:t>
            </a:r>
          </a:p>
          <a:p>
            <a:r>
              <a:rPr kumimoji="1" lang="ja-JP" altLang="en-US" dirty="0" smtClean="0"/>
              <a:t>（クリック）</a:t>
            </a:r>
            <a:endParaRPr kumimoji="1" lang="en-US" altLang="ja-JP" dirty="0" smtClean="0"/>
          </a:p>
          <a:p>
            <a:r>
              <a:rPr kumimoji="1" lang="en-US" altLang="ja-JP" dirty="0" err="1" smtClean="0"/>
              <a:t>DomR</a:t>
            </a:r>
            <a:r>
              <a:rPr kumimoji="1" lang="en-US" altLang="ja-JP" dirty="0" smtClean="0"/>
              <a:t> runs only a VNC server and virtual devices for its target VM</a:t>
            </a:r>
            <a:r>
              <a:rPr kumimoji="1" lang="ja-JP" altLang="en-US" dirty="0" err="1" smtClean="0"/>
              <a:t>。</a:t>
            </a:r>
            <a:r>
              <a:rPr kumimoji="1" lang="en-US" altLang="ja-JP" dirty="0" smtClean="0"/>
              <a:t> 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A VNC client connects to a VNC server in </a:t>
            </a:r>
            <a:r>
              <a:rPr kumimoji="1" lang="en-US" altLang="ja-JP" dirty="0" err="1" smtClean="0"/>
              <a:t>DomR</a:t>
            </a:r>
            <a:r>
              <a:rPr kumimoji="1" lang="en-US" altLang="ja-JP" dirty="0" smtClean="0"/>
              <a:t> and accesses a user VM through virtual devices in </a:t>
            </a:r>
            <a:r>
              <a:rPr kumimoji="1" lang="en-US" altLang="ja-JP" dirty="0" err="1" smtClean="0"/>
              <a:t>DomR</a:t>
            </a:r>
            <a:r>
              <a:rPr kumimoji="1" lang="ja-JP" altLang="en-US" dirty="0" err="1" smtClean="0"/>
              <a:t>。</a:t>
            </a:r>
            <a:r>
              <a:rPr kumimoji="1" lang="en-US" altLang="ja-JP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クリック</a:t>
            </a:r>
            <a:r>
              <a:rPr kumimoji="1" lang="en-US" altLang="ja-JP" dirty="0" smtClean="0"/>
              <a:t>)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When a user VM is migrated, D-MORE synchronously co-migrates </a:t>
            </a:r>
          </a:p>
          <a:p>
            <a:r>
              <a:rPr kumimoji="1" lang="en-US" altLang="ja-JP" dirty="0" smtClean="0"/>
              <a:t>the corresponding </a:t>
            </a:r>
            <a:r>
              <a:rPr kumimoji="1" lang="en-US" altLang="ja-JP" dirty="0" err="1" smtClean="0"/>
              <a:t>DomR</a:t>
            </a:r>
            <a:r>
              <a:rPr kumimoji="1" lang="en-US" altLang="ja-JP" dirty="0" smtClean="0"/>
              <a:t> to the same destination host</a:t>
            </a:r>
            <a:r>
              <a:rPr kumimoji="1" lang="ja-JP" altLang="en-US" dirty="0" err="1" smtClean="0"/>
              <a:t>。</a:t>
            </a:r>
            <a:r>
              <a:rPr kumimoji="1" lang="en-US" altLang="ja-JP" dirty="0" smtClean="0"/>
              <a:t> </a:t>
            </a:r>
          </a:p>
          <a:p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クリック</a:t>
            </a:r>
            <a:r>
              <a:rPr kumimoji="1" lang="en-US" altLang="ja-JP" dirty="0" smtClean="0"/>
              <a:t>)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Across the migration, D-MORE transparently maintains all the connections </a:t>
            </a:r>
          </a:p>
          <a:p>
            <a:r>
              <a:rPr kumimoji="1" lang="en-US" altLang="ja-JP" dirty="0" smtClean="0"/>
              <a:t>between a VNC client,</a:t>
            </a:r>
            <a:r>
              <a:rPr kumimoji="1" lang="ja-JP" altLang="en-US" dirty="0" smtClean="0"/>
              <a:t>　</a:t>
            </a:r>
            <a:r>
              <a:rPr kumimoji="1" lang="en-US" altLang="ja-JP" dirty="0" err="1" smtClean="0"/>
              <a:t>DomR</a:t>
            </a:r>
            <a:r>
              <a:rPr kumimoji="1" lang="en-US" altLang="ja-JP" dirty="0" smtClean="0"/>
              <a:t>, and its target VM</a:t>
            </a:r>
            <a:r>
              <a:rPr kumimoji="1" lang="ja-JP" altLang="en-US" dirty="0" err="1" smtClean="0"/>
              <a:t>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5:30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327C8-7CFF-481F-85AD-AA9156E8D039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8988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>
                <a:effectLst/>
              </a:rPr>
              <a:t>Using D-MORE, no input data </a:t>
            </a:r>
          </a:p>
          <a:p>
            <a:r>
              <a:rPr lang="en-US" altLang="ja-JP" dirty="0" smtClean="0">
                <a:effectLst/>
              </a:rPr>
              <a:t>for out-of-band remote management is lost during co-migration</a:t>
            </a:r>
            <a:r>
              <a:rPr lang="ja-JP" altLang="en-US" dirty="0" err="1" smtClean="0">
                <a:effectLst/>
              </a:rPr>
              <a:t>。</a:t>
            </a:r>
            <a:r>
              <a:rPr lang="en-US" altLang="ja-JP" dirty="0" smtClean="0">
                <a:effectLst/>
              </a:rPr>
              <a:t> </a:t>
            </a:r>
          </a:p>
          <a:p>
            <a:endParaRPr lang="en-US" altLang="ja-JP" dirty="0" smtClean="0">
              <a:effectLst/>
            </a:endParaRPr>
          </a:p>
          <a:p>
            <a:r>
              <a:rPr lang="ja-JP" altLang="en-US" dirty="0" smtClean="0">
                <a:effectLst/>
              </a:rPr>
              <a:t>（クリック）</a:t>
            </a:r>
          </a:p>
          <a:p>
            <a:r>
              <a:rPr lang="en-US" altLang="ja-JP" dirty="0" smtClean="0">
                <a:effectLst/>
              </a:rPr>
              <a:t>First, pending data in a VNC server and virtual devices is preserved</a:t>
            </a:r>
            <a:r>
              <a:rPr lang="ja-JP" altLang="en-US" dirty="0" err="1" smtClean="0">
                <a:effectLst/>
              </a:rPr>
              <a:t>。</a:t>
            </a:r>
            <a:r>
              <a:rPr lang="en-US" altLang="ja-JP" dirty="0" smtClean="0">
                <a:effectLst/>
              </a:rPr>
              <a:t> </a:t>
            </a:r>
          </a:p>
          <a:p>
            <a:r>
              <a:rPr lang="en-US" altLang="ja-JP" dirty="0" smtClean="0">
                <a:effectLst/>
              </a:rPr>
              <a:t>A VNC server and virtual devices are migrated as a part of </a:t>
            </a:r>
            <a:r>
              <a:rPr lang="en-US" altLang="ja-JP" dirty="0" err="1" smtClean="0">
                <a:effectLst/>
              </a:rPr>
              <a:t>DomR</a:t>
            </a:r>
            <a:r>
              <a:rPr lang="en-US" altLang="ja-JP" dirty="0" smtClean="0">
                <a:effectLst/>
              </a:rPr>
              <a:t>, </a:t>
            </a:r>
          </a:p>
          <a:p>
            <a:r>
              <a:rPr lang="en-US" altLang="ja-JP" dirty="0" smtClean="0">
                <a:effectLst/>
              </a:rPr>
              <a:t>so they can continue to process such pending data at a destination host</a:t>
            </a:r>
            <a:r>
              <a:rPr lang="ja-JP" altLang="en-US" dirty="0" err="1" smtClean="0">
                <a:effectLst/>
              </a:rPr>
              <a:t>。</a:t>
            </a:r>
            <a:r>
              <a:rPr lang="en-US" altLang="ja-JP" dirty="0" smtClean="0">
                <a:effectLst/>
              </a:rPr>
              <a:t> </a:t>
            </a:r>
          </a:p>
          <a:p>
            <a:endParaRPr lang="en-US" altLang="ja-JP" dirty="0" smtClean="0">
              <a:effectLst/>
            </a:endParaRPr>
          </a:p>
          <a:p>
            <a:r>
              <a:rPr lang="ja-JP" altLang="en-US" dirty="0" smtClean="0">
                <a:effectLst/>
              </a:rPr>
              <a:t>（クリック）</a:t>
            </a:r>
          </a:p>
          <a:p>
            <a:r>
              <a:rPr lang="en-US" altLang="ja-JP" dirty="0" smtClean="0">
                <a:effectLst/>
              </a:rPr>
              <a:t>Second, in-flight network packets from a VNC client to a VNC server </a:t>
            </a:r>
          </a:p>
          <a:p>
            <a:r>
              <a:rPr lang="en-US" altLang="ja-JP" dirty="0" smtClean="0">
                <a:effectLst/>
              </a:rPr>
              <a:t>are retransmitted by TCP although they may be dropped temporarily by migrating </a:t>
            </a:r>
            <a:r>
              <a:rPr lang="en-US" altLang="ja-JP" dirty="0" err="1" smtClean="0">
                <a:effectLst/>
              </a:rPr>
              <a:t>DomR</a:t>
            </a:r>
            <a:r>
              <a:rPr lang="ja-JP" altLang="en-US" dirty="0" err="1" smtClean="0">
                <a:effectLst/>
              </a:rPr>
              <a:t>。</a:t>
            </a:r>
            <a:r>
              <a:rPr lang="en-US" altLang="ja-JP" dirty="0" smtClean="0">
                <a:effectLst/>
              </a:rPr>
              <a:t> </a:t>
            </a:r>
          </a:p>
          <a:p>
            <a:endParaRPr lang="en-US" altLang="ja-JP" dirty="0" smtClean="0">
              <a:effectLst/>
            </a:endParaRPr>
          </a:p>
          <a:p>
            <a:r>
              <a:rPr lang="en-US" altLang="ja-JP" dirty="0" smtClean="0">
                <a:effectLst/>
              </a:rPr>
              <a:t>D-MORE preserves the TCP connection between VNC client and server by running a VNC</a:t>
            </a:r>
          </a:p>
          <a:p>
            <a:r>
              <a:rPr lang="en-US" altLang="ja-JP" dirty="0" smtClean="0">
                <a:effectLst/>
              </a:rPr>
              <a:t>server in </a:t>
            </a:r>
            <a:r>
              <a:rPr lang="en-US" altLang="ja-JP" dirty="0" err="1" smtClean="0">
                <a:effectLst/>
              </a:rPr>
              <a:t>DomR</a:t>
            </a:r>
            <a:r>
              <a:rPr lang="ja-JP" altLang="en-US" dirty="0" err="1" smtClean="0">
                <a:effectLst/>
              </a:rPr>
              <a:t>。</a:t>
            </a:r>
            <a:endParaRPr lang="en-US" altLang="ja-JP" dirty="0" smtClean="0">
              <a:effectLst/>
            </a:endParaRPr>
          </a:p>
          <a:p>
            <a:endParaRPr kumimoji="1" lang="en-US" altLang="ja-JP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en-US" altLang="ja-JP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6:20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327C8-7CFF-481F-85AD-AA9156E8D039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4129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err="1" smtClean="0"/>
              <a:t>DomR</a:t>
            </a:r>
            <a:r>
              <a:rPr kumimoji="1" lang="en-US" altLang="ja-JP" dirty="0" smtClean="0"/>
              <a:t> has privileges necessary for running virtual devices</a:t>
            </a:r>
            <a:r>
              <a:rPr kumimoji="1" lang="ja-JP" altLang="en-US" dirty="0" err="1" smtClean="0"/>
              <a:t>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Traditionally, virtual devices could run only in the management VM </a:t>
            </a:r>
          </a:p>
          <a:p>
            <a:r>
              <a:rPr kumimoji="1" lang="en-US" altLang="ja-JP" dirty="0" smtClean="0"/>
              <a:t>because they need to access a user VM</a:t>
            </a:r>
            <a:r>
              <a:rPr kumimoji="1" lang="ja-JP" altLang="en-US" dirty="0" err="1" smtClean="0"/>
              <a:t>。</a:t>
            </a:r>
            <a:r>
              <a:rPr kumimoji="1" lang="en-US" altLang="ja-JP" dirty="0" smtClean="0"/>
              <a:t>  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First, </a:t>
            </a:r>
            <a:r>
              <a:rPr kumimoji="1" lang="en-US" altLang="ja-JP" dirty="0" err="1" smtClean="0"/>
              <a:t>DomR</a:t>
            </a:r>
            <a:r>
              <a:rPr kumimoji="1" lang="en-US" altLang="ja-JP" dirty="0" smtClean="0"/>
              <a:t> has a privilege for establishing shared memory with its target VM</a:t>
            </a:r>
            <a:r>
              <a:rPr kumimoji="1" lang="ja-JP" altLang="en-US" dirty="0" err="1" smtClean="0"/>
              <a:t>。</a:t>
            </a:r>
            <a:r>
              <a:rPr kumimoji="1" lang="en-US" altLang="ja-JP" dirty="0" smtClean="0"/>
              <a:t> </a:t>
            </a:r>
          </a:p>
          <a:p>
            <a:r>
              <a:rPr kumimoji="1" lang="en-US" altLang="ja-JP" dirty="0" smtClean="0"/>
              <a:t>Specifically, </a:t>
            </a:r>
            <a:r>
              <a:rPr kumimoji="1" lang="en-US" altLang="ja-JP" dirty="0" err="1" smtClean="0"/>
              <a:t>DomR</a:t>
            </a:r>
            <a:r>
              <a:rPr kumimoji="1" lang="en-US" altLang="ja-JP" dirty="0" smtClean="0"/>
              <a:t> maps target VM's memory and uses it as shared memory</a:t>
            </a:r>
            <a:r>
              <a:rPr kumimoji="1" lang="ja-JP" altLang="en-US" dirty="0" err="1" smtClean="0"/>
              <a:t>。</a:t>
            </a:r>
            <a:endParaRPr kumimoji="1" lang="en-US" altLang="ja-JP" dirty="0" smtClean="0"/>
          </a:p>
          <a:p>
            <a:r>
              <a:rPr kumimoji="1" lang="en-US" altLang="ja-JP" dirty="0" smtClean="0"/>
              <a:t>Using shared memory, </a:t>
            </a:r>
            <a:r>
              <a:rPr kumimoji="1" lang="ja-JP" altLang="en-US" dirty="0" smtClean="0"/>
              <a:t>（クリック）</a:t>
            </a:r>
            <a:endParaRPr kumimoji="1" lang="en-US" altLang="ja-JP" dirty="0" smtClean="0"/>
          </a:p>
          <a:p>
            <a:r>
              <a:rPr kumimoji="1" lang="en-US" altLang="ja-JP" dirty="0" smtClean="0"/>
              <a:t>virtual devices in </a:t>
            </a:r>
            <a:r>
              <a:rPr kumimoji="1" lang="en-US" altLang="ja-JP" dirty="0" err="1" smtClean="0"/>
              <a:t>DomR</a:t>
            </a:r>
            <a:r>
              <a:rPr kumimoji="1" lang="en-US" altLang="ja-JP" dirty="0" smtClean="0"/>
              <a:t> exchange data with the target VM</a:t>
            </a:r>
            <a:r>
              <a:rPr kumimoji="1" lang="ja-JP" altLang="en-US" dirty="0" err="1" smtClean="0"/>
              <a:t>。</a:t>
            </a:r>
            <a:r>
              <a:rPr kumimoji="1" lang="en-US" altLang="ja-JP" dirty="0" smtClean="0"/>
              <a:t>  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Second, </a:t>
            </a:r>
            <a:r>
              <a:rPr kumimoji="1" lang="en-US" altLang="ja-JP" dirty="0" err="1" smtClean="0"/>
              <a:t>DomR</a:t>
            </a:r>
            <a:r>
              <a:rPr kumimoji="1" lang="en-US" altLang="ja-JP" dirty="0" smtClean="0"/>
              <a:t> has a privilege for establishing interrupt channels with its target VM</a:t>
            </a:r>
            <a:r>
              <a:rPr kumimoji="1" lang="ja-JP" altLang="en-US" dirty="0" err="1" smtClean="0"/>
              <a:t>。</a:t>
            </a:r>
            <a:r>
              <a:rPr kumimoji="1" lang="en-US" altLang="ja-JP" dirty="0" smtClean="0"/>
              <a:t> </a:t>
            </a:r>
          </a:p>
          <a:p>
            <a:r>
              <a:rPr kumimoji="1" lang="en-US" altLang="ja-JP" dirty="0" err="1" smtClean="0"/>
              <a:t>DomR</a:t>
            </a:r>
            <a:r>
              <a:rPr kumimoji="1" lang="en-US" altLang="ja-JP" dirty="0" smtClean="0"/>
              <a:t> intercepts interrupt channels that the target VM is establishing with the management VM</a:t>
            </a:r>
            <a:r>
              <a:rPr kumimoji="1" lang="ja-JP" altLang="en-US" dirty="0" err="1" smtClean="0"/>
              <a:t>。</a:t>
            </a:r>
            <a:endParaRPr kumimoji="1"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Via interrupt channels, </a:t>
            </a:r>
            <a:r>
              <a:rPr kumimoji="1" lang="ja-JP" altLang="en-US" dirty="0" smtClean="0"/>
              <a:t>（クリック）</a:t>
            </a:r>
            <a:endParaRPr kumimoji="1" lang="en-US" altLang="ja-JP" dirty="0" smtClean="0"/>
          </a:p>
          <a:p>
            <a:r>
              <a:rPr kumimoji="1" lang="en-US" altLang="ja-JP" dirty="0" smtClean="0"/>
              <a:t>virtual devices in </a:t>
            </a:r>
            <a:r>
              <a:rPr kumimoji="1" lang="en-US" altLang="ja-JP" dirty="0" err="1" smtClean="0"/>
              <a:t>DomR</a:t>
            </a:r>
            <a:r>
              <a:rPr kumimoji="1" lang="en-US" altLang="ja-JP" dirty="0" smtClean="0"/>
              <a:t> and the target VM</a:t>
            </a:r>
          </a:p>
          <a:p>
            <a:r>
              <a:rPr kumimoji="1" lang="en-US" altLang="ja-JP" dirty="0" smtClean="0"/>
              <a:t>notify each other of the existence of new data in the shared memory</a:t>
            </a:r>
            <a:r>
              <a:rPr kumimoji="1" lang="ja-JP" altLang="en-US" dirty="0" err="1" smtClean="0"/>
              <a:t>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7:20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327C8-7CFF-481F-85AD-AA9156E8D039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37154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Before explaining co-migration of </a:t>
            </a:r>
            <a:r>
              <a:rPr kumimoji="1" lang="en-US" altLang="ja-JP" dirty="0" err="1" smtClean="0"/>
              <a:t>DomR</a:t>
            </a:r>
            <a:r>
              <a:rPr kumimoji="1" lang="en-US" altLang="ja-JP" dirty="0" smtClean="0"/>
              <a:t> and its target VM, </a:t>
            </a:r>
          </a:p>
          <a:p>
            <a:r>
              <a:rPr kumimoji="1" lang="en-US" altLang="ja-JP" dirty="0" smtClean="0"/>
              <a:t>I'll explain the normal migration process of a single VM</a:t>
            </a:r>
            <a:r>
              <a:rPr kumimoji="1" lang="ja-JP" altLang="en-US" dirty="0" err="1" smtClean="0"/>
              <a:t>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After VM migration is started, the migration manager transfers VM’s memory </a:t>
            </a:r>
          </a:p>
          <a:p>
            <a:r>
              <a:rPr kumimoji="1" lang="en-US" altLang="ja-JP" dirty="0" smtClean="0"/>
              <a:t>from a source host to a destination host with the VM running</a:t>
            </a:r>
            <a:r>
              <a:rPr kumimoji="1" lang="ja-JP" altLang="en-US" dirty="0" err="1" smtClean="0"/>
              <a:t>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At first, it creates a new empty VM at a destination host</a:t>
            </a:r>
            <a:r>
              <a:rPr kumimoji="1" lang="ja-JP" altLang="en-US" dirty="0" err="1" smtClean="0"/>
              <a:t>。</a:t>
            </a:r>
            <a:endParaRPr kumimoji="1" lang="en-US" altLang="ja-JP" dirty="0" smtClean="0"/>
          </a:p>
          <a:p>
            <a:r>
              <a:rPr kumimoji="1" lang="en-US" altLang="ja-JP" dirty="0" smtClean="0"/>
              <a:t>Then it transfers the entire memory of the original VM to the new one</a:t>
            </a:r>
            <a:r>
              <a:rPr kumimoji="1" lang="ja-JP" altLang="en-US" dirty="0" err="1" smtClean="0"/>
              <a:t>。</a:t>
            </a:r>
            <a:endParaRPr kumimoji="1" lang="en-US" altLang="ja-JP" dirty="0" smtClean="0"/>
          </a:p>
          <a:p>
            <a:r>
              <a:rPr kumimoji="1" lang="en-US" altLang="ja-JP" dirty="0" smtClean="0"/>
              <a:t>VM's memory is modified during migration,</a:t>
            </a:r>
          </a:p>
          <a:p>
            <a:r>
              <a:rPr kumimoji="1" lang="en-US" altLang="ja-JP" dirty="0" smtClean="0"/>
              <a:t>so the migration manager repeats to transfer only dirty memory again </a:t>
            </a:r>
          </a:p>
          <a:p>
            <a:r>
              <a:rPr kumimoji="1" lang="en-US" altLang="ja-JP" dirty="0" smtClean="0"/>
              <a:t>until the size becomes small enough</a:t>
            </a:r>
            <a:r>
              <a:rPr kumimoji="1" lang="ja-JP" altLang="en-US" dirty="0" err="1" smtClean="0"/>
              <a:t>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At the final stage of the migration process, </a:t>
            </a:r>
          </a:p>
          <a:p>
            <a:r>
              <a:rPr kumimoji="1" lang="en-US" altLang="ja-JP" dirty="0" smtClean="0"/>
              <a:t>the migration manager stops the original VM </a:t>
            </a:r>
          </a:p>
          <a:p>
            <a:r>
              <a:rPr kumimoji="1" lang="en-US" altLang="ja-JP" dirty="0" smtClean="0"/>
              <a:t>and transfers the remaining dirty memory and CPU state</a:t>
            </a:r>
            <a:r>
              <a:rPr kumimoji="1" lang="ja-JP" altLang="en-US" dirty="0" err="1" smtClean="0"/>
              <a:t>。</a:t>
            </a:r>
            <a:endParaRPr kumimoji="1" lang="en-US" altLang="ja-JP" dirty="0" smtClean="0"/>
          </a:p>
          <a:p>
            <a:r>
              <a:rPr kumimoji="1" lang="en-US" altLang="ja-JP" dirty="0" smtClean="0"/>
              <a:t>Then it terminates the original VM</a:t>
            </a:r>
            <a:r>
              <a:rPr kumimoji="1" lang="ja-JP" altLang="en-US" dirty="0" err="1" smtClean="0"/>
              <a:t>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At the destination host, the migration manager restarts the new VM</a:t>
            </a:r>
            <a:r>
              <a:rPr kumimoji="1" lang="ja-JP" altLang="en-US" dirty="0" err="1" smtClean="0"/>
              <a:t>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8:10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327C8-7CFF-481F-85AD-AA9156E8D039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319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ボックス 15"/>
          <p:cNvSpPr txBox="1"/>
          <p:nvPr userDrawn="1"/>
        </p:nvSpPr>
        <p:spPr>
          <a:xfrm>
            <a:off x="-2380" y="-3219"/>
            <a:ext cx="5914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© </a:t>
            </a:r>
            <a:r>
              <a:rPr kumimoji="1" lang="en-US" altLang="ja-JP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</a:t>
            </a:r>
            <a:r>
              <a:rPr kumimoji="1" lang="en-US" altLang="ja-JP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KAWAHARA,</a:t>
            </a:r>
            <a:r>
              <a:rPr kumimoji="1" lang="en-US" altLang="ja-JP" baseline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KSL, Kyushu Institute of Technology</a:t>
            </a:r>
            <a:endParaRPr kumimoji="1" lang="ja-JP" altLang="en-US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ight Triangle 6"/>
          <p:cNvSpPr/>
          <p:nvPr userDrawn="1"/>
        </p:nvSpPr>
        <p:spPr>
          <a:xfrm flipV="1">
            <a:off x="0" y="-1"/>
            <a:ext cx="3707904" cy="6858000"/>
          </a:xfrm>
          <a:prstGeom prst="rtTriangle">
            <a:avLst/>
          </a:prstGeom>
          <a:gradFill flip="none" rotWithShape="1">
            <a:gsLst>
              <a:gs pos="0">
                <a:srgbClr val="AF0A0A"/>
              </a:gs>
              <a:gs pos="100000">
                <a:srgbClr val="4E00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Freeform 7"/>
          <p:cNvSpPr/>
          <p:nvPr userDrawn="1"/>
        </p:nvSpPr>
        <p:spPr>
          <a:xfrm flipH="1" flipV="1">
            <a:off x="-2380" y="-3"/>
            <a:ext cx="9146380" cy="2780930"/>
          </a:xfrm>
          <a:prstGeom prst="rtTriangle">
            <a:avLst/>
          </a:prstGeom>
          <a:gradFill>
            <a:gsLst>
              <a:gs pos="0">
                <a:srgbClr val="59BCDE">
                  <a:alpha val="90000"/>
                </a:srgbClr>
              </a:gs>
              <a:gs pos="100000">
                <a:srgbClr val="006985">
                  <a:alpha val="90000"/>
                </a:srgbClr>
              </a:gs>
            </a:gsLst>
            <a:lin ang="108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タイトル 8"/>
          <p:cNvSpPr>
            <a:spLocks noGrp="1"/>
          </p:cNvSpPr>
          <p:nvPr>
            <p:ph type="ctrTitle"/>
          </p:nvPr>
        </p:nvSpPr>
        <p:spPr>
          <a:xfrm>
            <a:off x="1437878" y="3106594"/>
            <a:ext cx="7526610" cy="1829761"/>
          </a:xfrm>
        </p:spPr>
        <p:txBody>
          <a:bodyPr vert="horz" lIns="43200" rIns="43200" anchor="b">
            <a:normAutofit/>
            <a:scene3d>
              <a:camera prst="orthographicFront"/>
              <a:lightRig rig="threePt" dir="t"/>
            </a:scene3d>
            <a:sp3d prstMaterial="matte">
              <a:bevelT w="25400" h="25400"/>
            </a:sp3d>
          </a:bodyPr>
          <a:lstStyle>
            <a:lvl1pPr algn="r">
              <a:defRPr sz="4000" b="1" spc="-80" baseline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anose="020B0604030504040204" pitchFamily="34" charset="0"/>
                <a:ea typeface="IPA Pゴシック" pitchFamily="50" charset="-128"/>
                <a:cs typeface="Tahoma" panose="020B0604030504040204" pitchFamily="34" charset="0"/>
              </a:defRPr>
            </a:lvl1pPr>
            <a:extLst/>
          </a:lstStyle>
          <a:p>
            <a:r>
              <a:rPr kumimoji="0" lang="ja-JP" altLang="en-US" dirty="0" smtClean="0"/>
              <a:t>マスター タイトルの書式設定</a:t>
            </a:r>
            <a:endParaRPr kumimoji="0" lang="en-US" dirty="0"/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1"/>
          </p:nvPr>
        </p:nvSpPr>
        <p:spPr>
          <a:xfrm>
            <a:off x="1437878" y="4965600"/>
            <a:ext cx="7526610" cy="1199704"/>
          </a:xfrm>
        </p:spPr>
        <p:txBody>
          <a:bodyPr lIns="43200" rIns="43200">
            <a:normAutofit/>
          </a:bodyPr>
          <a:lstStyle>
            <a:lvl1pPr marL="0" marR="64008" indent="0" algn="r">
              <a:buNone/>
              <a:defRPr sz="3400">
                <a:solidFill>
                  <a:schemeClr val="tx2"/>
                </a:solidFill>
                <a:latin typeface="Tahoma" panose="020B0604030504040204" pitchFamily="34" charset="0"/>
                <a:ea typeface="IPA Pゴシック" pitchFamily="50" charset="-128"/>
                <a:cs typeface="Tahoma" panose="020B0604030504040204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ja-JP" altLang="en-US" dirty="0" smtClean="0"/>
              <a:t>マスター サブタイトルの書式設定</a:t>
            </a:r>
            <a:endParaRPr kumimoji="0" lang="en-US" dirty="0"/>
          </a:p>
        </p:txBody>
      </p:sp>
      <p:sp>
        <p:nvSpPr>
          <p:cNvPr id="30" name="日付プレースホルダー 29"/>
          <p:cNvSpPr>
            <a:spLocks noGrp="1"/>
          </p:cNvSpPr>
          <p:nvPr>
            <p:ph type="dt" sz="half" idx="10"/>
          </p:nvPr>
        </p:nvSpPr>
        <p:spPr>
          <a:xfrm>
            <a:off x="7062976" y="6453336"/>
            <a:ext cx="1920240" cy="36576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extLst/>
          </a:lstStyle>
          <a:p>
            <a:fld id="{A030F936-5940-4CBE-ACFA-047009331F2D}" type="datetimeFigureOut">
              <a:rPr kumimoji="1" lang="ja-JP" altLang="en-US" smtClean="0"/>
              <a:pPr/>
              <a:t>2014/12/6</a:t>
            </a:fld>
            <a:endParaRPr kumimoji="1" lang="ja-JP" altLang="en-US"/>
          </a:p>
        </p:txBody>
      </p:sp>
      <p:sp>
        <p:nvSpPr>
          <p:cNvPr id="19" name="フッター プレースホルダー 18"/>
          <p:cNvSpPr>
            <a:spLocks noGrp="1"/>
          </p:cNvSpPr>
          <p:nvPr>
            <p:ph type="ftr" sz="quarter" idx="11"/>
          </p:nvPr>
        </p:nvSpPr>
        <p:spPr>
          <a:xfrm>
            <a:off x="4716016" y="6453336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extLst/>
          </a:lstStyle>
          <a:p>
            <a:endParaRPr kumimoji="1" lang="ja-JP" altLang="en-US"/>
          </a:p>
        </p:txBody>
      </p:sp>
      <p:sp>
        <p:nvSpPr>
          <p:cNvPr id="27" name="スライド番号プレースホルダー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extLst/>
          </a:lstStyle>
          <a:p>
            <a:fld id="{533E9CD1-7028-417A-977F-E3A3A3E3851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5" name="Freeform 7"/>
          <p:cNvSpPr/>
          <p:nvPr userDrawn="1"/>
        </p:nvSpPr>
        <p:spPr>
          <a:xfrm>
            <a:off x="-1" y="4831357"/>
            <a:ext cx="6659287" cy="2026642"/>
          </a:xfrm>
          <a:prstGeom prst="rtTriangle">
            <a:avLst/>
          </a:prstGeom>
          <a:gradFill>
            <a:gsLst>
              <a:gs pos="0">
                <a:srgbClr val="527E02">
                  <a:alpha val="89804"/>
                </a:srgbClr>
              </a:gs>
              <a:gs pos="100000">
                <a:srgbClr val="75B900">
                  <a:alpha val="89804"/>
                </a:srgbClr>
              </a:gs>
            </a:gsLst>
            <a:lin ang="10800000" scaled="0"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30F936-5940-4CBE-ACFA-047009331F2D}" type="datetimeFigureOut">
              <a:rPr kumimoji="1" lang="ja-JP" altLang="en-US" smtClean="0"/>
              <a:t>2014/12/6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3E9CD1-7028-417A-977F-E3A3A3E385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4363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030F936-5940-4CBE-ACFA-047009331F2D}" type="datetimeFigureOut">
              <a:rPr kumimoji="1" lang="ja-JP" altLang="en-US" smtClean="0"/>
              <a:t>2014/12/6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3E9CD1-7028-417A-977F-E3A3A3E385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030F936-5940-4CBE-ACFA-047009331F2D}" type="datetimeFigureOut">
              <a:rPr kumimoji="1" lang="ja-JP" altLang="en-US" smtClean="0"/>
              <a:t>2014/12/6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33E9CD1-7028-417A-977F-E3A3A3E3851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8" name="フリーフォーム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フリーフォーム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線コネクタ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山形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山形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30F936-5940-4CBE-ACFA-047009331F2D}" type="datetimeFigureOut">
              <a:rPr kumimoji="1" lang="ja-JP" altLang="en-US" smtClean="0"/>
              <a:t>2014/12/6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3E9CD1-7028-417A-977F-E3A3A3E385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30F936-5940-4CBE-ACFA-047009331F2D}" type="datetimeFigureOut">
              <a:rPr kumimoji="1" lang="ja-JP" altLang="en-US" smtClean="0"/>
              <a:t>2014/12/6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3E9CD1-7028-417A-977F-E3A3A3E385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ボックス 15"/>
          <p:cNvSpPr txBox="1"/>
          <p:nvPr userDrawn="1"/>
        </p:nvSpPr>
        <p:spPr>
          <a:xfrm>
            <a:off x="-2380" y="-3219"/>
            <a:ext cx="6409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© </a:t>
            </a:r>
            <a:r>
              <a:rPr kumimoji="1" lang="en-US" altLang="ja-JP" dirty="0" err="1" smtClean="0">
                <a:solidFill>
                  <a:schemeClr val="bg1"/>
                </a:solidFill>
              </a:rPr>
              <a:t>Sho</a:t>
            </a:r>
            <a:r>
              <a:rPr kumimoji="1" lang="en-US" altLang="ja-JP" dirty="0" smtClean="0">
                <a:solidFill>
                  <a:schemeClr val="bg1"/>
                </a:solidFill>
              </a:rPr>
              <a:t> KAWAHARA,</a:t>
            </a:r>
            <a:r>
              <a:rPr kumimoji="1" lang="en-US" altLang="ja-JP" baseline="0" dirty="0" smtClean="0">
                <a:solidFill>
                  <a:schemeClr val="bg1"/>
                </a:solidFill>
              </a:rPr>
              <a:t> KSL, Kyushu Institute of Technology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タイトル 8"/>
          <p:cNvSpPr>
            <a:spLocks noGrp="1"/>
          </p:cNvSpPr>
          <p:nvPr>
            <p:ph type="ctrTitle"/>
          </p:nvPr>
        </p:nvSpPr>
        <p:spPr>
          <a:xfrm>
            <a:off x="1437878" y="3106594"/>
            <a:ext cx="7526610" cy="1829761"/>
          </a:xfrm>
        </p:spPr>
        <p:txBody>
          <a:bodyPr vert="horz" lIns="43200" rIns="43200" anchor="b">
            <a:normAutofit/>
            <a:scene3d>
              <a:camera prst="orthographicFront"/>
              <a:lightRig rig="threePt" dir="t"/>
            </a:scene3d>
            <a:sp3d prstMaterial="matte">
              <a:bevelT w="25400" h="25400"/>
            </a:sp3d>
          </a:bodyPr>
          <a:lstStyle>
            <a:lvl1pPr algn="r">
              <a:defRPr sz="4000" b="1" spc="-80" baseline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IPA Pゴシック" pitchFamily="50" charset="-128"/>
                <a:ea typeface="IPA Pゴシック" pitchFamily="50" charset="-128"/>
              </a:defRPr>
            </a:lvl1pPr>
            <a:extLst/>
          </a:lstStyle>
          <a:p>
            <a:r>
              <a:rPr kumimoji="0" lang="ja-JP" altLang="en-US" dirty="0" smtClean="0"/>
              <a:t>マスター タイトルの書式設定</a:t>
            </a:r>
            <a:endParaRPr kumimoji="0" lang="en-US" dirty="0"/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1"/>
          </p:nvPr>
        </p:nvSpPr>
        <p:spPr>
          <a:xfrm>
            <a:off x="1437878" y="4965600"/>
            <a:ext cx="7526610" cy="1199704"/>
          </a:xfrm>
        </p:spPr>
        <p:txBody>
          <a:bodyPr lIns="43200" rIns="43200"/>
          <a:lstStyle>
            <a:lvl1pPr marL="0" marR="64008" indent="0" algn="r">
              <a:buNone/>
              <a:defRPr>
                <a:solidFill>
                  <a:schemeClr val="tx2"/>
                </a:solidFill>
                <a:latin typeface="IPA Pゴシック" pitchFamily="50" charset="-128"/>
                <a:ea typeface="IPA Pゴシック" pitchFamily="50" charset="-128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ja-JP" altLang="en-US" dirty="0" smtClean="0"/>
              <a:t>マスター サブタイトルの書式設定</a:t>
            </a:r>
            <a:endParaRPr kumimoji="0" lang="en-US" dirty="0"/>
          </a:p>
        </p:txBody>
      </p:sp>
      <p:sp>
        <p:nvSpPr>
          <p:cNvPr id="30" name="日付プレースホルダー 29"/>
          <p:cNvSpPr>
            <a:spLocks noGrp="1"/>
          </p:cNvSpPr>
          <p:nvPr>
            <p:ph type="dt" sz="half" idx="10"/>
          </p:nvPr>
        </p:nvSpPr>
        <p:spPr>
          <a:xfrm>
            <a:off x="7062976" y="6453336"/>
            <a:ext cx="1920240" cy="3657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030F936-5940-4CBE-ACFA-047009331F2D}" type="datetimeFigureOut">
              <a:rPr kumimoji="1" lang="ja-JP" altLang="en-US" smtClean="0"/>
              <a:pPr/>
              <a:t>2014/12/6</a:t>
            </a:fld>
            <a:endParaRPr kumimoji="1" lang="ja-JP" altLang="en-US"/>
          </a:p>
        </p:txBody>
      </p:sp>
      <p:sp>
        <p:nvSpPr>
          <p:cNvPr id="19" name="フッター プレースホルダー 18"/>
          <p:cNvSpPr>
            <a:spLocks noGrp="1"/>
          </p:cNvSpPr>
          <p:nvPr>
            <p:ph type="ftr" sz="quarter" idx="11"/>
          </p:nvPr>
        </p:nvSpPr>
        <p:spPr>
          <a:xfrm>
            <a:off x="4716016" y="6453336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1" lang="ja-JP" altLang="en-US"/>
          </a:p>
        </p:txBody>
      </p:sp>
      <p:sp>
        <p:nvSpPr>
          <p:cNvPr id="27" name="スライド番号プレースホルダー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33E9CD1-7028-417A-977F-E3A3A3E3851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168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cs typeface="Tahoma" panose="020B0604030504040204" pitchFamily="34" charset="0"/>
              </a:defRPr>
            </a:lvl1pPr>
            <a:extLst/>
          </a:lstStyle>
          <a:p>
            <a:fld id="{A030F936-5940-4CBE-ACFA-047009331F2D}" type="datetimeFigureOut">
              <a:rPr kumimoji="1" lang="ja-JP" altLang="en-US" smtClean="0"/>
              <a:pPr/>
              <a:t>2014/12/6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cs typeface="Tahoma" panose="020B0604030504040204" pitchFamily="34" charset="0"/>
              </a:defRPr>
            </a:lvl1pPr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cs typeface="Tahoma" panose="020B0604030504040204" pitchFamily="34" charset="0"/>
              </a:defRPr>
            </a:lvl1pPr>
            <a:extLst/>
          </a:lstStyle>
          <a:p>
            <a:fld id="{533E9CD1-7028-417A-977F-E3A3A3E3851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 lIns="90000" rtlCol="0"/>
          <a:lstStyle>
            <a:lvl1pPr>
              <a:defRPr b="0">
                <a:latin typeface="Tahoma" panose="020B0604030504040204" pitchFamily="34" charset="0"/>
                <a:cs typeface="Tahoma" panose="020B0604030504040204" pitchFamily="34" charset="0"/>
              </a:defRPr>
            </a:lvl1pPr>
            <a:extLst/>
          </a:lstStyle>
          <a:p>
            <a:r>
              <a:rPr kumimoji="0" lang="ja-JP" altLang="en-US" dirty="0" smtClean="0"/>
              <a:t>マスター タイトルの書式設定</a:t>
            </a:r>
            <a:endParaRPr kumimoji="0" lang="en-US" dirty="0"/>
          </a:p>
        </p:txBody>
      </p:sp>
      <p:sp>
        <p:nvSpPr>
          <p:cNvPr id="8" name="テキスト プレースホルダー 29"/>
          <p:cNvSpPr>
            <a:spLocks noGrp="1"/>
          </p:cNvSpPr>
          <p:nvPr>
            <p:ph idx="13"/>
          </p:nvPr>
        </p:nvSpPr>
        <p:spPr>
          <a:xfrm>
            <a:off x="453896" y="1340768"/>
            <a:ext cx="8496944" cy="5328592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defRPr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cs typeface="Tahoma" panose="020B0604030504040204" pitchFamily="34" charset="0"/>
              </a:defRPr>
            </a:lvl5pPr>
            <a:extLst/>
          </a:lstStyle>
          <a:p>
            <a:pPr lvl="0" eaLnBrk="1" latinLnBrk="0" hangingPunct="1"/>
            <a:r>
              <a:rPr kumimoji="0" lang="ja-JP" altLang="en-US" dirty="0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dirty="0" smtClean="0"/>
              <a:t>第 </a:t>
            </a:r>
            <a:r>
              <a:rPr kumimoji="0" lang="en-US" altLang="ja-JP" dirty="0" smtClean="0"/>
              <a:t>2 </a:t>
            </a:r>
            <a:r>
              <a:rPr kumimoji="0" lang="ja-JP" altLang="en-US" dirty="0" smtClean="0"/>
              <a:t>レベル</a:t>
            </a:r>
          </a:p>
          <a:p>
            <a:pPr lvl="2" eaLnBrk="1" latinLnBrk="0" hangingPunct="1"/>
            <a:r>
              <a:rPr kumimoji="0" lang="ja-JP" altLang="en-US" dirty="0" smtClean="0"/>
              <a:t>第 </a:t>
            </a:r>
            <a:r>
              <a:rPr kumimoji="0" lang="en-US" altLang="ja-JP" dirty="0" smtClean="0"/>
              <a:t>3 </a:t>
            </a:r>
            <a:r>
              <a:rPr kumimoji="0" lang="ja-JP" altLang="en-US" dirty="0" smtClean="0"/>
              <a:t>レベル</a:t>
            </a:r>
          </a:p>
          <a:p>
            <a:pPr lvl="3" eaLnBrk="1" latinLnBrk="0" hangingPunct="1"/>
            <a:r>
              <a:rPr kumimoji="0" lang="ja-JP" altLang="en-US" dirty="0" smtClean="0"/>
              <a:t>第 </a:t>
            </a:r>
            <a:r>
              <a:rPr kumimoji="0" lang="en-US" altLang="ja-JP" dirty="0" smtClean="0"/>
              <a:t>4 </a:t>
            </a:r>
            <a:r>
              <a:rPr kumimoji="0" lang="ja-JP" altLang="en-US" dirty="0" smtClean="0"/>
              <a:t>レベル</a:t>
            </a:r>
          </a:p>
          <a:p>
            <a:pPr lvl="4" eaLnBrk="1" latinLnBrk="0" hangingPunct="1"/>
            <a:r>
              <a:rPr kumimoji="0" lang="ja-JP" altLang="en-US" dirty="0" smtClean="0"/>
              <a:t>第 </a:t>
            </a:r>
            <a:r>
              <a:rPr kumimoji="0" lang="en-US" altLang="ja-JP" dirty="0" smtClean="0"/>
              <a:t>5 </a:t>
            </a:r>
            <a:r>
              <a:rPr kumimoji="0" lang="ja-JP" altLang="en-US" dirty="0" smtClean="0"/>
              <a:t>レベル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5446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ja-JP" altLang="en-US" dirty="0" smtClean="0"/>
              <a:t>マスター テキストの書式設定</a:t>
            </a:r>
          </a:p>
          <a:p>
            <a:pPr lvl="1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kumimoji="0" 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30F936-5940-4CBE-ACFA-047009331F2D}" type="datetimeFigureOut">
              <a:rPr kumimoji="1" lang="ja-JP" altLang="en-US" smtClean="0"/>
              <a:t>2014/12/6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3E9CD1-7028-417A-977F-E3A3A3E3851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69146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5446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ja-JP" altLang="en-US" dirty="0" smtClean="0"/>
              <a:t>マスター テキストの書式設定</a:t>
            </a:r>
          </a:p>
          <a:p>
            <a:pPr lvl="1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kumimoji="0" 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30F936-5940-4CBE-ACFA-047009331F2D}" type="datetimeFigureOut">
              <a:rPr kumimoji="1" lang="ja-JP" altLang="en-US" smtClean="0"/>
              <a:t>2014/12/6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3E9CD1-7028-417A-977F-E3A3A3E3851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6662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30F936-5940-4CBE-ACFA-047009331F2D}" type="datetimeFigureOut">
              <a:rPr kumimoji="1" lang="ja-JP" altLang="en-US" smtClean="0"/>
              <a:t>2014/12/6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3E9CD1-7028-417A-977F-E3A3A3E3851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山形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山形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30F936-5940-4CBE-ACFA-047009331F2D}" type="datetimeFigureOut">
              <a:rPr kumimoji="1" lang="ja-JP" altLang="en-US" smtClean="0"/>
              <a:t>2014/12/6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3E9CD1-7028-417A-977F-E3A3A3E3851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30F936-5940-4CBE-ACFA-047009331F2D}" type="datetimeFigureOut">
              <a:rPr kumimoji="1" lang="ja-JP" altLang="en-US" smtClean="0"/>
              <a:t>2014/12/6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3E9CD1-7028-417A-977F-E3A3A3E385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30F936-5940-4CBE-ACFA-047009331F2D}" type="datetimeFigureOut">
              <a:rPr kumimoji="1" lang="ja-JP" altLang="en-US" smtClean="0"/>
              <a:t>2014/12/6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3E9CD1-7028-417A-977F-E3A3A3E3851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/>
          <p:cNvSpPr txBox="1"/>
          <p:nvPr userDrawn="1"/>
        </p:nvSpPr>
        <p:spPr>
          <a:xfrm>
            <a:off x="-2380" y="-3219"/>
            <a:ext cx="5914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© </a:t>
            </a:r>
            <a:r>
              <a:rPr kumimoji="1" lang="en-US" altLang="ja-JP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</a:t>
            </a:r>
            <a:r>
              <a:rPr kumimoji="1" lang="en-US" altLang="ja-JP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KAWAHARA,</a:t>
            </a:r>
            <a:r>
              <a:rPr kumimoji="1" lang="en-US" altLang="ja-JP" baseline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KSL, Kyushu Institute of Technology</a:t>
            </a:r>
            <a:endParaRPr kumimoji="1" lang="ja-JP" altLang="en-US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テキスト プレースホルダー 29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8435280" cy="5112568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ja-JP" altLang="en-US" dirty="0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dirty="0" smtClean="0"/>
              <a:t>第 </a:t>
            </a:r>
            <a:r>
              <a:rPr kumimoji="0" lang="en-US" altLang="ja-JP" dirty="0" smtClean="0"/>
              <a:t>2 </a:t>
            </a:r>
            <a:r>
              <a:rPr kumimoji="0" lang="ja-JP" altLang="en-US" dirty="0" smtClean="0"/>
              <a:t>レベル</a:t>
            </a:r>
          </a:p>
          <a:p>
            <a:pPr lvl="2" eaLnBrk="1" latinLnBrk="0" hangingPunct="1"/>
            <a:r>
              <a:rPr kumimoji="0" lang="ja-JP" altLang="en-US" dirty="0" smtClean="0"/>
              <a:t>第 </a:t>
            </a:r>
            <a:r>
              <a:rPr kumimoji="0" lang="en-US" altLang="ja-JP" dirty="0" smtClean="0"/>
              <a:t>3 </a:t>
            </a:r>
            <a:r>
              <a:rPr kumimoji="0" lang="ja-JP" altLang="en-US" dirty="0" smtClean="0"/>
              <a:t>レベル</a:t>
            </a:r>
          </a:p>
          <a:p>
            <a:pPr lvl="3" eaLnBrk="1" latinLnBrk="0" hangingPunct="1"/>
            <a:r>
              <a:rPr kumimoji="0" lang="ja-JP" altLang="en-US" dirty="0" smtClean="0"/>
              <a:t>第 </a:t>
            </a:r>
            <a:r>
              <a:rPr kumimoji="0" lang="en-US" altLang="ja-JP" dirty="0" smtClean="0"/>
              <a:t>4 </a:t>
            </a:r>
            <a:r>
              <a:rPr kumimoji="0" lang="ja-JP" altLang="en-US" dirty="0" smtClean="0"/>
              <a:t>レベル</a:t>
            </a:r>
          </a:p>
          <a:p>
            <a:pPr lvl="4" eaLnBrk="1" latinLnBrk="0" hangingPunct="1"/>
            <a:r>
              <a:rPr kumimoji="0" lang="ja-JP" altLang="en-US" dirty="0" smtClean="0"/>
              <a:t>第 </a:t>
            </a:r>
            <a:r>
              <a:rPr kumimoji="0" lang="en-US" altLang="ja-JP" dirty="0" smtClean="0"/>
              <a:t>5 </a:t>
            </a:r>
            <a:r>
              <a:rPr kumimoji="0" lang="ja-JP" altLang="en-US" dirty="0" smtClean="0"/>
              <a:t>レベル</a:t>
            </a:r>
            <a:endParaRPr kumimoji="0" lang="en-US" dirty="0"/>
          </a:p>
        </p:txBody>
      </p:sp>
      <p:sp>
        <p:nvSpPr>
          <p:cNvPr id="10" name="日付プレースホルダー 9"/>
          <p:cNvSpPr>
            <a:spLocks noGrp="1"/>
          </p:cNvSpPr>
          <p:nvPr>
            <p:ph type="dt" sz="half" idx="2"/>
          </p:nvPr>
        </p:nvSpPr>
        <p:spPr>
          <a:xfrm>
            <a:off x="7188264" y="6453336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Tahoma" panose="020B0604030504040204" pitchFamily="34" charset="0"/>
                <a:ea typeface="IPA Pゴシック" pitchFamily="50" charset="-128"/>
                <a:cs typeface="Tahoma" panose="020B0604030504040204" pitchFamily="34" charset="0"/>
              </a:defRPr>
            </a:lvl1pPr>
            <a:extLst/>
          </a:lstStyle>
          <a:p>
            <a:fld id="{A030F936-5940-4CBE-ACFA-047009331F2D}" type="datetimeFigureOut">
              <a:rPr kumimoji="1" lang="ja-JP" altLang="en-US" smtClean="0"/>
              <a:pPr/>
              <a:t>2014/12/6</a:t>
            </a:fld>
            <a:endParaRPr kumimoji="1" lang="ja-JP" altLang="en-US"/>
          </a:p>
        </p:txBody>
      </p:sp>
      <p:sp>
        <p:nvSpPr>
          <p:cNvPr id="22" name="フッター プレースホルダー 21"/>
          <p:cNvSpPr>
            <a:spLocks noGrp="1"/>
          </p:cNvSpPr>
          <p:nvPr>
            <p:ph type="ftr" sz="quarter" idx="3"/>
          </p:nvPr>
        </p:nvSpPr>
        <p:spPr>
          <a:xfrm>
            <a:off x="4841304" y="6453336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Tahoma" panose="020B0604030504040204" pitchFamily="34" charset="0"/>
                <a:ea typeface="IPA Pゴシック" pitchFamily="50" charset="-128"/>
                <a:cs typeface="Tahoma" panose="020B0604030504040204" pitchFamily="34" charset="0"/>
              </a:defRPr>
            </a:lvl1pPr>
            <a:extLst/>
          </a:lstStyle>
          <a:p>
            <a:endParaRPr kumimoji="1" lang="ja-JP" altLang="en-US"/>
          </a:p>
        </p:txBody>
      </p:sp>
      <p:sp>
        <p:nvSpPr>
          <p:cNvPr id="19" name="Freeform 7"/>
          <p:cNvSpPr/>
          <p:nvPr userDrawn="1"/>
        </p:nvSpPr>
        <p:spPr>
          <a:xfrm rot="5400000" flipV="1">
            <a:off x="8177239" y="151967"/>
            <a:ext cx="1123099" cy="809641"/>
          </a:xfrm>
          <a:prstGeom prst="rect">
            <a:avLst/>
          </a:prstGeom>
          <a:gradFill>
            <a:gsLst>
              <a:gs pos="0">
                <a:srgbClr val="527E02"/>
              </a:gs>
              <a:gs pos="100000">
                <a:srgbClr val="75B900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Freeform 6"/>
          <p:cNvSpPr/>
          <p:nvPr userDrawn="1"/>
        </p:nvSpPr>
        <p:spPr>
          <a:xfrm flipH="1" flipV="1">
            <a:off x="7668343" y="-7143"/>
            <a:ext cx="1470502" cy="1127084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1541554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1541554 w 3574257"/>
              <a:gd name="connsiteY4" fmla="*/ 1807368 h 1807368"/>
              <a:gd name="connsiteX0" fmla="*/ 1532029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1532029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1532029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1532029" y="1807368"/>
                </a:lnTo>
                <a:close/>
              </a:path>
            </a:pathLst>
          </a:custGeom>
          <a:gradFill>
            <a:gsLst>
              <a:gs pos="0">
                <a:srgbClr val="AF0A0A"/>
              </a:gs>
              <a:gs pos="100000">
                <a:srgbClr val="4E0000"/>
              </a:gs>
            </a:gsLst>
            <a:lin ang="10800000" scaled="0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Freeform 7"/>
          <p:cNvSpPr/>
          <p:nvPr userDrawn="1"/>
        </p:nvSpPr>
        <p:spPr>
          <a:xfrm flipH="1" flipV="1">
            <a:off x="0" y="-4351"/>
            <a:ext cx="8304510" cy="1124745"/>
          </a:xfrm>
          <a:custGeom>
            <a:avLst/>
            <a:gdLst>
              <a:gd name="connsiteX0" fmla="*/ 0 w 7105230"/>
              <a:gd name="connsiteY0" fmla="*/ 0 h 1124745"/>
              <a:gd name="connsiteX1" fmla="*/ 7105230 w 7105230"/>
              <a:gd name="connsiteY1" fmla="*/ 0 h 1124745"/>
              <a:gd name="connsiteX2" fmla="*/ 7105230 w 7105230"/>
              <a:gd name="connsiteY2" fmla="*/ 1124745 h 1124745"/>
              <a:gd name="connsiteX3" fmla="*/ 0 w 7105230"/>
              <a:gd name="connsiteY3" fmla="*/ 1124745 h 1124745"/>
              <a:gd name="connsiteX4" fmla="*/ 0 w 7105230"/>
              <a:gd name="connsiteY4" fmla="*/ 0 h 1124745"/>
              <a:gd name="connsiteX0" fmla="*/ 0 w 7105230"/>
              <a:gd name="connsiteY0" fmla="*/ 0 h 1132060"/>
              <a:gd name="connsiteX1" fmla="*/ 7105230 w 7105230"/>
              <a:gd name="connsiteY1" fmla="*/ 0 h 1132060"/>
              <a:gd name="connsiteX2" fmla="*/ 7105230 w 7105230"/>
              <a:gd name="connsiteY2" fmla="*/ 1124745 h 1132060"/>
              <a:gd name="connsiteX3" fmla="*/ 1506931 w 7105230"/>
              <a:gd name="connsiteY3" fmla="*/ 1132060 h 1132060"/>
              <a:gd name="connsiteX4" fmla="*/ 0 w 7105230"/>
              <a:gd name="connsiteY4" fmla="*/ 0 h 1132060"/>
              <a:gd name="connsiteX0" fmla="*/ 0 w 7105230"/>
              <a:gd name="connsiteY0" fmla="*/ 0 h 1124916"/>
              <a:gd name="connsiteX1" fmla="*/ 7105230 w 7105230"/>
              <a:gd name="connsiteY1" fmla="*/ 0 h 1124916"/>
              <a:gd name="connsiteX2" fmla="*/ 7105230 w 7105230"/>
              <a:gd name="connsiteY2" fmla="*/ 1124745 h 1124916"/>
              <a:gd name="connsiteX3" fmla="*/ 1533124 w 7105230"/>
              <a:gd name="connsiteY3" fmla="*/ 1124916 h 1124916"/>
              <a:gd name="connsiteX4" fmla="*/ 0 w 7105230"/>
              <a:gd name="connsiteY4" fmla="*/ 0 h 1124916"/>
              <a:gd name="connsiteX0" fmla="*/ 0 w 7105230"/>
              <a:gd name="connsiteY0" fmla="*/ 0 h 1124916"/>
              <a:gd name="connsiteX1" fmla="*/ 7105230 w 7105230"/>
              <a:gd name="connsiteY1" fmla="*/ 0 h 1124916"/>
              <a:gd name="connsiteX2" fmla="*/ 7105230 w 7105230"/>
              <a:gd name="connsiteY2" fmla="*/ 1124745 h 1124916"/>
              <a:gd name="connsiteX3" fmla="*/ 540403 w 7105230"/>
              <a:gd name="connsiteY3" fmla="*/ 1124916 h 1124916"/>
              <a:gd name="connsiteX4" fmla="*/ 0 w 7105230"/>
              <a:gd name="connsiteY4" fmla="*/ 0 h 1124916"/>
              <a:gd name="connsiteX0" fmla="*/ 0 w 7105230"/>
              <a:gd name="connsiteY0" fmla="*/ 0 h 1124745"/>
              <a:gd name="connsiteX1" fmla="*/ 7105230 w 7105230"/>
              <a:gd name="connsiteY1" fmla="*/ 0 h 1124745"/>
              <a:gd name="connsiteX2" fmla="*/ 7105230 w 7105230"/>
              <a:gd name="connsiteY2" fmla="*/ 1124745 h 1124745"/>
              <a:gd name="connsiteX3" fmla="*/ 662470 w 7105230"/>
              <a:gd name="connsiteY3" fmla="*/ 974897 h 1124745"/>
              <a:gd name="connsiteX4" fmla="*/ 0 w 7105230"/>
              <a:gd name="connsiteY4" fmla="*/ 0 h 1124745"/>
              <a:gd name="connsiteX0" fmla="*/ 0 w 7105230"/>
              <a:gd name="connsiteY0" fmla="*/ 0 h 1124745"/>
              <a:gd name="connsiteX1" fmla="*/ 7105230 w 7105230"/>
              <a:gd name="connsiteY1" fmla="*/ 0 h 1124745"/>
              <a:gd name="connsiteX2" fmla="*/ 7105230 w 7105230"/>
              <a:gd name="connsiteY2" fmla="*/ 1124745 h 1124745"/>
              <a:gd name="connsiteX3" fmla="*/ 548541 w 7105230"/>
              <a:gd name="connsiteY3" fmla="*/ 1122535 h 1124745"/>
              <a:gd name="connsiteX4" fmla="*/ 0 w 7105230"/>
              <a:gd name="connsiteY4" fmla="*/ 0 h 1124745"/>
              <a:gd name="connsiteX0" fmla="*/ 0 w 7095058"/>
              <a:gd name="connsiteY0" fmla="*/ 2382 h 1124745"/>
              <a:gd name="connsiteX1" fmla="*/ 7095058 w 7095058"/>
              <a:gd name="connsiteY1" fmla="*/ 0 h 1124745"/>
              <a:gd name="connsiteX2" fmla="*/ 7095058 w 7095058"/>
              <a:gd name="connsiteY2" fmla="*/ 1124745 h 1124745"/>
              <a:gd name="connsiteX3" fmla="*/ 538369 w 7095058"/>
              <a:gd name="connsiteY3" fmla="*/ 1122535 h 1124745"/>
              <a:gd name="connsiteX4" fmla="*/ 0 w 7095058"/>
              <a:gd name="connsiteY4" fmla="*/ 2382 h 1124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95058" h="1124745">
                <a:moveTo>
                  <a:pt x="0" y="2382"/>
                </a:moveTo>
                <a:lnTo>
                  <a:pt x="7095058" y="0"/>
                </a:lnTo>
                <a:lnTo>
                  <a:pt x="7095058" y="1124745"/>
                </a:lnTo>
                <a:lnTo>
                  <a:pt x="538369" y="1122535"/>
                </a:lnTo>
                <a:lnTo>
                  <a:pt x="0" y="2382"/>
                </a:lnTo>
                <a:close/>
              </a:path>
            </a:pathLst>
          </a:custGeom>
          <a:gradFill>
            <a:gsLst>
              <a:gs pos="0">
                <a:srgbClr val="59BCDE">
                  <a:alpha val="90000"/>
                </a:srgbClr>
              </a:gs>
              <a:gs pos="100000">
                <a:srgbClr val="006985">
                  <a:alpha val="90000"/>
                </a:srgbClr>
              </a:gs>
            </a:gsLst>
            <a:lin ang="10800000" scaled="0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タイトル プレースホルダー 8"/>
          <p:cNvSpPr>
            <a:spLocks noGrp="1"/>
          </p:cNvSpPr>
          <p:nvPr>
            <p:ph type="title"/>
          </p:nvPr>
        </p:nvSpPr>
        <p:spPr>
          <a:xfrm>
            <a:off x="107504" y="-5209"/>
            <a:ext cx="9036496" cy="1125927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matte"/>
        </p:spPr>
        <p:txBody>
          <a:bodyPr vert="horz" anchor="ctr">
            <a:normAutofit/>
            <a:sp3d prstMaterial="matte"/>
          </a:bodyPr>
          <a:lstStyle>
            <a:extLst/>
          </a:lstStyle>
          <a:p>
            <a:r>
              <a:rPr kumimoji="0" lang="ja-JP" altLang="en-US" dirty="0" smtClean="0"/>
              <a:t>マスター タイトルの書式設定</a:t>
            </a:r>
            <a:endParaRPr kumimoji="0" lang="en-US" dirty="0"/>
          </a:p>
        </p:txBody>
      </p:sp>
      <p:sp>
        <p:nvSpPr>
          <p:cNvPr id="18" name="スライド番号プレースホルダー 17"/>
          <p:cNvSpPr>
            <a:spLocks noGrp="1"/>
          </p:cNvSpPr>
          <p:nvPr>
            <p:ph type="sldNum" sz="quarter" idx="4"/>
          </p:nvPr>
        </p:nvSpPr>
        <p:spPr>
          <a:xfrm>
            <a:off x="8028384" y="183555"/>
            <a:ext cx="936104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4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IPA Pゴシック" pitchFamily="50" charset="-128"/>
                <a:cs typeface="Tahoma" panose="020B0604030504040204" pitchFamily="34" charset="0"/>
              </a:defRPr>
            </a:lvl1pPr>
            <a:extLst/>
          </a:lstStyle>
          <a:p>
            <a:fld id="{533E9CD1-7028-417A-977F-E3A3A3E38516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7" r:id="rId2"/>
    <p:sldLayoutId id="2147483674" r:id="rId3"/>
    <p:sldLayoutId id="2147483684" r:id="rId4"/>
    <p:sldLayoutId id="2147483685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6" r:id="rId11"/>
    <p:sldLayoutId id="2147483680" r:id="rId12"/>
    <p:sldLayoutId id="2147483681" r:id="rId13"/>
    <p:sldLayoutId id="2147483682" r:id="rId14"/>
    <p:sldLayoutId id="2147483683" r:id="rId15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1" sz="3800" b="0" kern="1200">
          <a:solidFill>
            <a:schemeClr val="bg1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Tahoma" panose="020B0604030504040204" pitchFamily="34" charset="0"/>
          <a:ea typeface="IPA Pゴシック" pitchFamily="50" charset="-128"/>
          <a:cs typeface="Tahoma" panose="020B0604030504040204" pitchFamily="34" charset="0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1" sz="2700" kern="1200">
          <a:solidFill>
            <a:schemeClr val="tx1"/>
          </a:solidFill>
          <a:latin typeface="Tahoma" panose="020B0604030504040204" pitchFamily="34" charset="0"/>
          <a:ea typeface="IPA Pゴシック" pitchFamily="50" charset="-128"/>
          <a:cs typeface="Tahoma" panose="020B0604030504040204" pitchFamily="34" charset="0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1" sz="2300" kern="1200">
          <a:solidFill>
            <a:schemeClr val="tx1"/>
          </a:solidFill>
          <a:latin typeface="Tahoma" panose="020B0604030504040204" pitchFamily="34" charset="0"/>
          <a:ea typeface="IPA Pゴシック" pitchFamily="50" charset="-128"/>
          <a:cs typeface="Tahoma" panose="020B0604030504040204" pitchFamily="34" charset="0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1" sz="2100" kern="1200">
          <a:solidFill>
            <a:schemeClr val="tx1"/>
          </a:solidFill>
          <a:latin typeface="Tahoma" panose="020B0604030504040204" pitchFamily="34" charset="0"/>
          <a:ea typeface="IPA Pゴシック" pitchFamily="50" charset="-128"/>
          <a:cs typeface="Tahoma" panose="020B0604030504040204" pitchFamily="34" charset="0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1" sz="1900" kern="1200">
          <a:solidFill>
            <a:schemeClr val="tx1"/>
          </a:solidFill>
          <a:latin typeface="Tahoma" panose="020B0604030504040204" pitchFamily="34" charset="0"/>
          <a:ea typeface="IPA Pゴシック" pitchFamily="50" charset="-128"/>
          <a:cs typeface="Tahoma" panose="020B0604030504040204" pitchFamily="34" charset="0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1" sz="1800" kern="1200">
          <a:solidFill>
            <a:schemeClr val="tx1"/>
          </a:solidFill>
          <a:latin typeface="Tahoma" panose="020B0604030504040204" pitchFamily="34" charset="0"/>
          <a:ea typeface="IPA Pゴシック" pitchFamily="50" charset="-128"/>
          <a:cs typeface="Tahoma" panose="020B0604030504040204" pitchFamily="34" charset="0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wmf"/><Relationship Id="rId5" Type="http://schemas.openxmlformats.org/officeDocument/2006/relationships/image" Target="../media/image3.wm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3.wm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3.wmf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15616" y="2636912"/>
            <a:ext cx="7848872" cy="2299443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prstMaterial="matte"/>
          </a:bodyPr>
          <a:lstStyle/>
          <a:p>
            <a:r>
              <a:rPr lang="en-US" altLang="ja-JP" sz="3400" b="0" dirty="0" smtClean="0">
                <a:effectLst/>
              </a:rPr>
              <a:t>The </a:t>
            </a:r>
            <a:r>
              <a:rPr lang="en-US" altLang="ja-JP" sz="3400" b="0" dirty="0">
                <a:effectLst/>
              </a:rPr>
              <a:t>Continuity of Out-of-band </a:t>
            </a:r>
            <a:r>
              <a:rPr lang="en-US" altLang="ja-JP" sz="3400" b="0" dirty="0" smtClean="0">
                <a:effectLst/>
              </a:rPr>
              <a:t>Remote</a:t>
            </a:r>
            <a:br>
              <a:rPr lang="en-US" altLang="ja-JP" sz="3400" b="0" dirty="0" smtClean="0">
                <a:effectLst/>
              </a:rPr>
            </a:br>
            <a:r>
              <a:rPr lang="en-US" altLang="ja-JP" sz="3400" b="0" dirty="0" smtClean="0">
                <a:effectLst/>
              </a:rPr>
              <a:t> </a:t>
            </a:r>
            <a:r>
              <a:rPr lang="en-US" altLang="ja-JP" sz="3400" b="0" dirty="0">
                <a:effectLst/>
              </a:rPr>
              <a:t>Management Across Virtual Machine Migration in </a:t>
            </a:r>
            <a:r>
              <a:rPr lang="en-US" altLang="ja-JP" sz="3400" b="0" dirty="0" smtClean="0">
                <a:effectLst/>
              </a:rPr>
              <a:t>Clouds</a:t>
            </a:r>
            <a:endParaRPr kumimoji="1" lang="ja-JP" altLang="en-US" sz="3400" spc="-80" dirty="0">
              <a:gradFill>
                <a:gsLst>
                  <a:gs pos="0">
                    <a:schemeClr val="tx1"/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16200000" scaled="0"/>
              </a:gra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24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</a:t>
            </a:r>
            <a:r>
              <a:rPr kumimoji="1" lang="en-US" altLang="ja-JP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Kawahara</a:t>
            </a:r>
            <a:r>
              <a:rPr lang="ja-JP" altLang="en-US" sz="24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ja-JP" sz="24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and Kenichi </a:t>
            </a:r>
            <a:r>
              <a:rPr lang="en-US" altLang="ja-JP" sz="2400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Kourai</a:t>
            </a:r>
            <a:endParaRPr lang="en-US" altLang="ja-JP" sz="2400" dirty="0" smtClean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ja-JP" sz="24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Kyushu Institute of Technology, Japan</a:t>
            </a:r>
            <a:endParaRPr kumimoji="1" lang="ja-JP" altLang="en-US" sz="2400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85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直線矢印コネクタ 55"/>
          <p:cNvCxnSpPr/>
          <p:nvPr/>
        </p:nvCxnSpPr>
        <p:spPr>
          <a:xfrm>
            <a:off x="3193474" y="4720946"/>
            <a:ext cx="4968552" cy="0"/>
          </a:xfrm>
          <a:prstGeom prst="straightConnector1">
            <a:avLst/>
          </a:prstGeom>
          <a:ln w="38100" cmpd="sng">
            <a:headEnd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>
            <a:off x="3193478" y="4851582"/>
            <a:ext cx="4968552" cy="0"/>
          </a:xfrm>
          <a:prstGeom prst="straightConnector1">
            <a:avLst/>
          </a:prstGeom>
          <a:ln w="38100" cmpd="sng">
            <a:headEnd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>
            <a:off x="3563888" y="5811956"/>
            <a:ext cx="4598142" cy="0"/>
          </a:xfrm>
          <a:prstGeom prst="straightConnector1">
            <a:avLst/>
          </a:prstGeom>
          <a:ln w="38100" cmpd="sng"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/>
          <p:cNvCxnSpPr/>
          <p:nvPr/>
        </p:nvCxnSpPr>
        <p:spPr>
          <a:xfrm>
            <a:off x="3563888" y="5949280"/>
            <a:ext cx="4598142" cy="0"/>
          </a:xfrm>
          <a:prstGeom prst="straightConnector1">
            <a:avLst/>
          </a:prstGeom>
          <a:ln w="38100" cmpd="sng"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Co-migration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3"/>
          </p:nvPr>
        </p:nvSpPr>
        <p:spPr>
          <a:xfrm>
            <a:off x="453896" y="1340768"/>
            <a:ext cx="8496944" cy="5517232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Synchronize two </a:t>
            </a:r>
            <a:r>
              <a:rPr lang="en-US" altLang="ja-JP" dirty="0"/>
              <a:t>migration processes of </a:t>
            </a:r>
            <a:r>
              <a:rPr lang="en-US" altLang="ja-JP" dirty="0" err="1"/>
              <a:t>DomR</a:t>
            </a:r>
            <a:r>
              <a:rPr lang="en-US" altLang="ja-JP" dirty="0"/>
              <a:t> and its target VM</a:t>
            </a:r>
          </a:p>
          <a:p>
            <a:pPr lvl="1"/>
            <a:r>
              <a:rPr lang="en-US" altLang="ja-JP" dirty="0"/>
              <a:t>Stop the two VMs simultaneously to reduce downtime</a:t>
            </a:r>
          </a:p>
          <a:p>
            <a:pPr lvl="1"/>
            <a:r>
              <a:rPr lang="en-US" altLang="ja-JP" dirty="0"/>
              <a:t>Restore shared memory after reconstructing target VM's memory</a:t>
            </a:r>
          </a:p>
          <a:p>
            <a:pPr lvl="1"/>
            <a:r>
              <a:rPr lang="en-US" altLang="ja-JP" dirty="0"/>
              <a:t>Save/Restore interrupt channels while stopping the VMs</a:t>
            </a:r>
            <a:endParaRPr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605962" y="4341658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stop</a:t>
            </a:r>
            <a:endParaRPr kumimoji="1" lang="ja-JP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886080" y="4437112"/>
            <a:ext cx="1212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DomR</a:t>
            </a:r>
            <a:endParaRPr kumimoji="1" lang="en-US" altLang="ja-JP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altLang="ja-JP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Target VM</a:t>
            </a:r>
            <a:endParaRPr kumimoji="1" lang="ja-JP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82043" y="4437112"/>
            <a:ext cx="130035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</a:t>
            </a:r>
          </a:p>
          <a:p>
            <a:pPr algn="ctr"/>
            <a:r>
              <a:rPr lang="en-US" altLang="ja-JP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host</a:t>
            </a:r>
            <a:endParaRPr kumimoji="1" lang="ja-JP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82043" y="5589240"/>
            <a:ext cx="130035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destination</a:t>
            </a:r>
          </a:p>
          <a:p>
            <a:pPr algn="ctr"/>
            <a:r>
              <a:rPr lang="en-US" altLang="ja-JP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host</a:t>
            </a:r>
            <a:endParaRPr kumimoji="1" lang="ja-JP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275856" y="5972726"/>
            <a:ext cx="815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create</a:t>
            </a:r>
            <a:endParaRPr kumimoji="1" lang="ja-JP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7297934" y="4341658"/>
            <a:ext cx="116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terminate</a:t>
            </a:r>
            <a:endParaRPr kumimoji="1" lang="ja-JP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886079" y="5589240"/>
            <a:ext cx="1212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DomR</a:t>
            </a:r>
            <a:endParaRPr kumimoji="1" lang="en-US" altLang="ja-JP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altLang="ja-JP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Target VM</a:t>
            </a:r>
            <a:endParaRPr kumimoji="1" lang="ja-JP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7" name="直線矢印コネクタ 36"/>
          <p:cNvCxnSpPr/>
          <p:nvPr/>
        </p:nvCxnSpPr>
        <p:spPr>
          <a:xfrm>
            <a:off x="3985566" y="5301208"/>
            <a:ext cx="0" cy="432048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>
            <a:off x="4201590" y="5301208"/>
            <a:ext cx="0" cy="432048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/>
          <p:nvPr/>
        </p:nvCxnSpPr>
        <p:spPr>
          <a:xfrm>
            <a:off x="4417614" y="5301208"/>
            <a:ext cx="0" cy="432048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/>
          <p:cNvCxnSpPr/>
          <p:nvPr/>
        </p:nvCxnSpPr>
        <p:spPr>
          <a:xfrm>
            <a:off x="4633638" y="5301208"/>
            <a:ext cx="0" cy="432048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>
            <a:off x="4849662" y="5301208"/>
            <a:ext cx="0" cy="432048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/>
          <p:nvPr/>
        </p:nvCxnSpPr>
        <p:spPr>
          <a:xfrm>
            <a:off x="5065686" y="5301208"/>
            <a:ext cx="0" cy="432048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/>
          <p:nvPr/>
        </p:nvCxnSpPr>
        <p:spPr>
          <a:xfrm>
            <a:off x="5281710" y="5301208"/>
            <a:ext cx="0" cy="432048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/>
          <p:cNvSpPr txBox="1"/>
          <p:nvPr/>
        </p:nvSpPr>
        <p:spPr>
          <a:xfrm>
            <a:off x="4935090" y="5972726"/>
            <a:ext cx="1323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restore</a:t>
            </a:r>
          </a:p>
          <a:p>
            <a:pPr algn="ctr"/>
            <a:r>
              <a:rPr lang="en-US" altLang="ja-JP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en-US" altLang="ja-JP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hare mem</a:t>
            </a:r>
            <a:endParaRPr kumimoji="1" lang="ja-JP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7585966" y="6044734"/>
            <a:ext cx="850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restart</a:t>
            </a:r>
            <a:endParaRPr kumimoji="1" lang="ja-JP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5619147" y="4053626"/>
            <a:ext cx="1074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save</a:t>
            </a:r>
          </a:p>
          <a:p>
            <a:pPr algn="ctr"/>
            <a:r>
              <a:rPr lang="en-US" altLang="ja-JP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channels</a:t>
            </a:r>
            <a:endParaRPr kumimoji="1" lang="ja-JP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6411235" y="5972726"/>
            <a:ext cx="1074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restore</a:t>
            </a:r>
          </a:p>
          <a:p>
            <a:pPr algn="ctr"/>
            <a:r>
              <a:rPr lang="en-US" altLang="ja-JP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channels</a:t>
            </a:r>
            <a:endParaRPr kumimoji="1" lang="ja-JP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8" name="直線矢印コネクタ 47"/>
          <p:cNvCxnSpPr/>
          <p:nvPr/>
        </p:nvCxnSpPr>
        <p:spPr>
          <a:xfrm>
            <a:off x="6217814" y="5013176"/>
            <a:ext cx="576064" cy="720080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>
            <a:off x="3563888" y="5733256"/>
            <a:ext cx="0" cy="288032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>
            <a:off x="4860032" y="4653136"/>
            <a:ext cx="0" cy="288032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>
            <a:off x="6156176" y="4653136"/>
            <a:ext cx="0" cy="288032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>
            <a:off x="8172400" y="4653136"/>
            <a:ext cx="0" cy="288032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>
            <a:off x="8172400" y="5733256"/>
            <a:ext cx="0" cy="288032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/>
        </p:nvCxnSpPr>
        <p:spPr>
          <a:xfrm>
            <a:off x="6948264" y="5733256"/>
            <a:ext cx="0" cy="288032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>
            <a:off x="5580112" y="5733256"/>
            <a:ext cx="0" cy="288032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409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ea typeface="Tahoma" panose="020B0604030504040204" pitchFamily="34" charset="0"/>
              </a:rPr>
              <a:t>Restoring Shared Memory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altLang="ja-JP" dirty="0">
                <a:ea typeface="Tahoma" panose="020B0604030504040204" pitchFamily="34" charset="0"/>
              </a:rPr>
              <a:t>Save the mapping state of target VM's memory</a:t>
            </a:r>
          </a:p>
          <a:p>
            <a:pPr lvl="1"/>
            <a:r>
              <a:rPr lang="en-US" altLang="ja-JP" dirty="0">
                <a:ea typeface="Tahoma" panose="020B0604030504040204" pitchFamily="34" charset="0"/>
              </a:rPr>
              <a:t>Inspect the page tables of </a:t>
            </a:r>
            <a:r>
              <a:rPr lang="en-US" altLang="ja-JP" dirty="0" err="1">
                <a:ea typeface="Tahoma" panose="020B0604030504040204" pitchFamily="34" charset="0"/>
              </a:rPr>
              <a:t>DomR</a:t>
            </a:r>
            <a:endParaRPr lang="en-US" altLang="ja-JP" dirty="0">
              <a:ea typeface="Tahoma" panose="020B0604030504040204" pitchFamily="34" charset="0"/>
            </a:endParaRPr>
          </a:p>
          <a:p>
            <a:pPr lvl="1"/>
            <a:r>
              <a:rPr lang="en-US" altLang="ja-JP" dirty="0">
                <a:ea typeface="Tahoma" panose="020B0604030504040204" pitchFamily="34" charset="0"/>
              </a:rPr>
              <a:t>Set a monitor bit in a PTE if target VM's page is mapped</a:t>
            </a:r>
          </a:p>
          <a:p>
            <a:pPr lvl="2"/>
            <a:r>
              <a:rPr lang="en-US" altLang="ja-JP" dirty="0">
                <a:ea typeface="Tahoma" panose="020B0604030504040204" pitchFamily="34" charset="0"/>
              </a:rPr>
              <a:t>Meaning shared memory</a:t>
            </a:r>
          </a:p>
          <a:p>
            <a:r>
              <a:rPr lang="en-US" altLang="ja-JP" dirty="0" smtClean="0">
                <a:ea typeface="Tahoma" panose="020B0604030504040204" pitchFamily="34" charset="0"/>
              </a:rPr>
              <a:t>Remap </a:t>
            </a:r>
            <a:r>
              <a:rPr lang="en-US" altLang="ja-JP" dirty="0">
                <a:ea typeface="Tahoma" panose="020B0604030504040204" pitchFamily="34" charset="0"/>
              </a:rPr>
              <a:t>target VM's memory at the destination</a:t>
            </a:r>
          </a:p>
          <a:p>
            <a:pPr lvl="1"/>
            <a:r>
              <a:rPr lang="en-US" altLang="ja-JP" dirty="0">
                <a:ea typeface="Tahoma" panose="020B0604030504040204" pitchFamily="34" charset="0"/>
              </a:rPr>
              <a:t>Inspect received page tables</a:t>
            </a:r>
          </a:p>
          <a:p>
            <a:pPr lvl="1"/>
            <a:r>
              <a:rPr lang="en-US" altLang="ja-JP" dirty="0">
                <a:ea typeface="Tahoma" panose="020B0604030504040204" pitchFamily="34" charset="0"/>
              </a:rPr>
              <a:t>Restore the mapping state if a monitor bit is set in a PTE</a:t>
            </a:r>
          </a:p>
        </p:txBody>
      </p:sp>
      <p:sp>
        <p:nvSpPr>
          <p:cNvPr id="4" name="角丸四角形 3"/>
          <p:cNvSpPr/>
          <p:nvPr/>
        </p:nvSpPr>
        <p:spPr>
          <a:xfrm>
            <a:off x="179512" y="4431227"/>
            <a:ext cx="4181313" cy="195010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4788024" y="4431228"/>
            <a:ext cx="4181313" cy="19501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395535" y="4577505"/>
            <a:ext cx="3754460" cy="1587799"/>
            <a:chOff x="467543" y="4882481"/>
            <a:chExt cx="3754460" cy="2125933"/>
          </a:xfrm>
        </p:grpSpPr>
        <p:sp>
          <p:nvSpPr>
            <p:cNvPr id="7" name="正方形/長方形 6"/>
            <p:cNvSpPr/>
            <p:nvPr/>
          </p:nvSpPr>
          <p:spPr>
            <a:xfrm>
              <a:off x="2925859" y="4882481"/>
              <a:ext cx="1296144" cy="212593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95B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Tahoma" panose="020B0604030504040204" pitchFamily="34" charset="0"/>
                <a:ea typeface="IPA Pゴシック" pitchFamily="50" charset="-128"/>
                <a:cs typeface="Tahoma" panose="020B0604030504040204" pitchFamily="34" charset="0"/>
              </a:endParaRPr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467543" y="4882481"/>
              <a:ext cx="1368154" cy="21259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Tahoma" panose="020B0604030504040204" pitchFamily="34" charset="0"/>
                <a:ea typeface="IPA Pゴシック" pitchFamily="50" charset="-128"/>
                <a:cs typeface="Tahoma" panose="020B0604030504040204" pitchFamily="34" charset="0"/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467543" y="4969142"/>
              <a:ext cx="1368153" cy="45329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IPA Pゴシック" pitchFamily="50" charset="-128"/>
                  <a:cs typeface="Tahoma" panose="020B0604030504040204" pitchFamily="34" charset="0"/>
                </a:rPr>
                <a:t>DomR</a:t>
              </a:r>
              <a:endParaRPr kumimoji="1" lang="ja-JP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IPA Pゴシック" pitchFamily="50" charset="-128"/>
                <a:cs typeface="Tahoma" panose="020B0604030504040204" pitchFamily="34" charset="0"/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2925859" y="4945303"/>
              <a:ext cx="1296144" cy="45329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Target</a:t>
              </a:r>
              <a:r>
                <a:rPr kumimoji="1" lang="en-US" altLang="ja-JP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VM</a:t>
              </a: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3211294" y="5555801"/>
              <a:ext cx="720080" cy="36305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763022" y="5555801"/>
              <a:ext cx="720080" cy="363049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3" name="テキスト ボックス 12"/>
          <p:cNvSpPr txBox="1"/>
          <p:nvPr/>
        </p:nvSpPr>
        <p:spPr>
          <a:xfrm>
            <a:off x="1763689" y="5198726"/>
            <a:ext cx="1090162" cy="630942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pPr algn="ctr"/>
            <a:r>
              <a:rPr lang="en-US" altLang="ja-JP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map</a:t>
            </a:r>
          </a:p>
          <a:p>
            <a:pPr algn="ctr"/>
            <a:r>
              <a:rPr kumimoji="1" lang="en-US" altLang="ja-JP" dirty="0" smtClean="0">
                <a:latin typeface="Tahoma" panose="020B0604030504040204" pitchFamily="34" charset="0"/>
                <a:cs typeface="Tahoma" panose="020B0604030504040204" pitchFamily="34" charset="0"/>
              </a:rPr>
              <a:t>(share)</a:t>
            </a:r>
            <a:endParaRPr kumimoji="1" lang="ja-JP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4" name="直線矢印コネクタ 13"/>
          <p:cNvCxnSpPr>
            <a:stCxn id="11" idx="1"/>
            <a:endCxn id="12" idx="3"/>
          </p:cNvCxnSpPr>
          <p:nvPr/>
        </p:nvCxnSpPr>
        <p:spPr>
          <a:xfrm flipH="1">
            <a:off x="1411094" y="5215964"/>
            <a:ext cx="172819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flipH="1">
            <a:off x="6014584" y="5219856"/>
            <a:ext cx="172819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6357332" y="5208665"/>
            <a:ext cx="1120464" cy="630942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pPr algn="ctr"/>
            <a:r>
              <a:rPr kumimoji="1" lang="en-US" altLang="ja-JP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remap</a:t>
            </a:r>
          </a:p>
          <a:p>
            <a:pPr algn="ctr"/>
            <a:r>
              <a:rPr kumimoji="1" lang="en-US" altLang="ja-JP" dirty="0" smtClean="0">
                <a:latin typeface="Tahoma" panose="020B0604030504040204" pitchFamily="34" charset="0"/>
                <a:cs typeface="Tahoma" panose="020B0604030504040204" pitchFamily="34" charset="0"/>
              </a:rPr>
              <a:t>(share)</a:t>
            </a:r>
            <a:endParaRPr kumimoji="1" lang="ja-JP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9" name="グループ化 18"/>
          <p:cNvGrpSpPr/>
          <p:nvPr/>
        </p:nvGrpSpPr>
        <p:grpSpPr>
          <a:xfrm>
            <a:off x="611560" y="5445224"/>
            <a:ext cx="576064" cy="360040"/>
            <a:chOff x="611560" y="5589240"/>
            <a:chExt cx="576064" cy="360040"/>
          </a:xfrm>
        </p:grpSpPr>
        <p:sp>
          <p:nvSpPr>
            <p:cNvPr id="17" name="正方形/長方形 16"/>
            <p:cNvSpPr/>
            <p:nvPr/>
          </p:nvSpPr>
          <p:spPr>
            <a:xfrm>
              <a:off x="611560" y="5589240"/>
              <a:ext cx="576064" cy="36004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755576" y="5733256"/>
              <a:ext cx="72008" cy="720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正方形/長方形 20"/>
          <p:cNvSpPr/>
          <p:nvPr/>
        </p:nvSpPr>
        <p:spPr>
          <a:xfrm>
            <a:off x="701594" y="5455339"/>
            <a:ext cx="197998" cy="3420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54511" y="5839824"/>
            <a:ext cx="1090162" cy="241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ja-JP" sz="1570" dirty="0" smtClean="0">
                <a:latin typeface="Tahoma" panose="020B0604030504040204" pitchFamily="34" charset="0"/>
                <a:cs typeface="Tahoma" panose="020B0604030504040204" pitchFamily="34" charset="0"/>
              </a:rPr>
              <a:t>page table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179512" y="6459408"/>
            <a:ext cx="1584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</a:t>
            </a:r>
            <a:endParaRPr lang="ja-JP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6917564" y="6467009"/>
            <a:ext cx="20585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destination</a:t>
            </a:r>
            <a:endParaRPr lang="ja-JP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2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xit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2.22222E-6 L 0.50434 -2.22222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91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9.74312E-7 L 0.50417 9.74312E-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91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0.00023 L 0.50417 -0.0002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21" grpId="0" animBg="1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ea typeface="Tahoma" panose="020B0604030504040204" pitchFamily="34" charset="0"/>
              </a:rPr>
              <a:t>Restoring Interrupt Channels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3"/>
          </p:nvPr>
        </p:nvSpPr>
        <p:spPr>
          <a:xfrm>
            <a:off x="453896" y="1340768"/>
            <a:ext cx="8690104" cy="5328592"/>
          </a:xfrm>
        </p:spPr>
        <p:txBody>
          <a:bodyPr/>
          <a:lstStyle/>
          <a:p>
            <a:r>
              <a:rPr lang="en-US" altLang="ja-JP" dirty="0"/>
              <a:t>Save the state of interrupt channels</a:t>
            </a:r>
          </a:p>
          <a:p>
            <a:pPr lvl="1"/>
            <a:r>
              <a:rPr lang="en-US" altLang="ja-JP" dirty="0"/>
              <a:t>Obtain a list of the interrupt </a:t>
            </a:r>
            <a:r>
              <a:rPr lang="en-US" altLang="ja-JP" dirty="0" smtClean="0"/>
              <a:t>channels</a:t>
            </a:r>
          </a:p>
          <a:p>
            <a:pPr lvl="2"/>
            <a:r>
              <a:rPr lang="en-US" altLang="ja-JP" dirty="0" smtClean="0"/>
              <a:t>Only </a:t>
            </a:r>
            <a:r>
              <a:rPr lang="en-US" altLang="ja-JP" dirty="0"/>
              <a:t>between </a:t>
            </a:r>
            <a:r>
              <a:rPr lang="en-US" altLang="ja-JP" dirty="0" err="1"/>
              <a:t>DomR</a:t>
            </a:r>
            <a:r>
              <a:rPr lang="en-US" altLang="ja-JP" dirty="0"/>
              <a:t> and its target VM</a:t>
            </a:r>
          </a:p>
          <a:p>
            <a:pPr lvl="1"/>
            <a:r>
              <a:rPr lang="en-US" altLang="ja-JP" dirty="0"/>
              <a:t>Transfer pairs of ports used for the interrupt channels</a:t>
            </a:r>
          </a:p>
          <a:p>
            <a:r>
              <a:rPr lang="en-US" altLang="ja-JP" dirty="0"/>
              <a:t>Re-establish interrupt channels at the destination</a:t>
            </a:r>
          </a:p>
          <a:p>
            <a:pPr lvl="1"/>
            <a:r>
              <a:rPr lang="en-US" altLang="ja-JP" dirty="0"/>
              <a:t>Guarantee that the same port numbers are used</a:t>
            </a:r>
          </a:p>
          <a:p>
            <a:pPr lvl="1"/>
            <a:r>
              <a:rPr lang="en-US" altLang="ja-JP" dirty="0"/>
              <a:t>We have modified the resume operation in the </a:t>
            </a:r>
            <a:r>
              <a:rPr lang="en-US" altLang="ja-JP" dirty="0" smtClean="0"/>
              <a:t>OS</a:t>
            </a:r>
            <a:endParaRPr lang="en-US" altLang="ja-JP" dirty="0"/>
          </a:p>
        </p:txBody>
      </p:sp>
      <p:sp>
        <p:nvSpPr>
          <p:cNvPr id="4" name="角丸四角形 3"/>
          <p:cNvSpPr/>
          <p:nvPr/>
        </p:nvSpPr>
        <p:spPr>
          <a:xfrm>
            <a:off x="179512" y="4365105"/>
            <a:ext cx="4181313" cy="201622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4788024" y="4365105"/>
            <a:ext cx="4181313" cy="201622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395535" y="4511383"/>
            <a:ext cx="3754460" cy="1029598"/>
            <a:chOff x="467543" y="4833155"/>
            <a:chExt cx="3754460" cy="1440160"/>
          </a:xfrm>
        </p:grpSpPr>
        <p:sp>
          <p:nvSpPr>
            <p:cNvPr id="7" name="正方形/長方形 6"/>
            <p:cNvSpPr/>
            <p:nvPr/>
          </p:nvSpPr>
          <p:spPr>
            <a:xfrm>
              <a:off x="2925859" y="4833155"/>
              <a:ext cx="1296144" cy="14401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95B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Tahoma" panose="020B0604030504040204" pitchFamily="34" charset="0"/>
                <a:ea typeface="IPA Pゴシック" pitchFamily="50" charset="-128"/>
                <a:cs typeface="Tahoma" panose="020B0604030504040204" pitchFamily="34" charset="0"/>
              </a:endParaRPr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467543" y="4833155"/>
              <a:ext cx="1368153" cy="14401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Tahoma" panose="020B0604030504040204" pitchFamily="34" charset="0"/>
                <a:ea typeface="IPA Pゴシック" pitchFamily="50" charset="-128"/>
                <a:cs typeface="Tahoma" panose="020B0604030504040204" pitchFamily="34" charset="0"/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467543" y="4908931"/>
              <a:ext cx="1368153" cy="33855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DomR</a:t>
              </a:r>
              <a:endParaRPr kumimoji="1" lang="ja-JP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IPA Pゴシック" pitchFamily="50" charset="-128"/>
                <a:cs typeface="Tahoma" panose="020B0604030504040204" pitchFamily="34" charset="0"/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2925859" y="4905163"/>
              <a:ext cx="1296144" cy="47355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Target</a:t>
              </a:r>
              <a:r>
                <a:rPr kumimoji="1" lang="en-US" altLang="ja-JP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VM</a:t>
              </a: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3211294" y="5555802"/>
              <a:ext cx="720080" cy="36004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763022" y="5555802"/>
              <a:ext cx="720080" cy="36004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8" name="グループ化 17"/>
          <p:cNvGrpSpPr/>
          <p:nvPr/>
        </p:nvGrpSpPr>
        <p:grpSpPr>
          <a:xfrm>
            <a:off x="1085961" y="5462623"/>
            <a:ext cx="2422311" cy="812803"/>
            <a:chOff x="1157969" y="5604199"/>
            <a:chExt cx="2422311" cy="613866"/>
          </a:xfrm>
        </p:grpSpPr>
        <p:cxnSp>
          <p:nvCxnSpPr>
            <p:cNvPr id="19" name="カギ線コネクタ 18"/>
            <p:cNvCxnSpPr>
              <a:stCxn id="8" idx="2"/>
              <a:endCxn id="7" idx="2"/>
            </p:cNvCxnSpPr>
            <p:nvPr/>
          </p:nvCxnSpPr>
          <p:spPr>
            <a:xfrm rot="16200000" flipH="1">
              <a:off x="2364329" y="4397839"/>
              <a:ext cx="9592" cy="2422311"/>
            </a:xfrm>
            <a:prstGeom prst="bentConnector3">
              <a:avLst>
                <a:gd name="adj1" fmla="val 5313322"/>
              </a:avLst>
            </a:prstGeom>
            <a:ln w="38100"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正方形/長方形 19"/>
            <p:cNvSpPr/>
            <p:nvPr/>
          </p:nvSpPr>
          <p:spPr>
            <a:xfrm>
              <a:off x="1251876" y="6000531"/>
              <a:ext cx="2232249" cy="217534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6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Interrup</a:t>
              </a:r>
              <a:r>
                <a:rPr lang="en-US" altLang="ja-JP" sz="16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 Channels</a:t>
              </a:r>
              <a:endParaRPr kumimoji="1" lang="ja-JP" alt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IPA Pゴシック" pitchFamily="50" charset="-128"/>
                <a:cs typeface="Tahoma" panose="020B0604030504040204" pitchFamily="34" charset="0"/>
              </a:endParaRPr>
            </a:p>
          </p:txBody>
        </p:sp>
      </p:grpSp>
      <p:grpSp>
        <p:nvGrpSpPr>
          <p:cNvPr id="22" name="グループ化 21"/>
          <p:cNvGrpSpPr/>
          <p:nvPr/>
        </p:nvGrpSpPr>
        <p:grpSpPr>
          <a:xfrm>
            <a:off x="5554152" y="5547321"/>
            <a:ext cx="2448271" cy="728107"/>
            <a:chOff x="5626160" y="5667599"/>
            <a:chExt cx="2448271" cy="549899"/>
          </a:xfrm>
        </p:grpSpPr>
        <p:cxnSp>
          <p:nvCxnSpPr>
            <p:cNvPr id="23" name="カギ線コネクタ 22"/>
            <p:cNvCxnSpPr/>
            <p:nvPr/>
          </p:nvCxnSpPr>
          <p:spPr>
            <a:xfrm rot="16200000" flipH="1">
              <a:off x="6843946" y="4449813"/>
              <a:ext cx="12700" cy="2448271"/>
            </a:xfrm>
            <a:prstGeom prst="bentConnector3">
              <a:avLst>
                <a:gd name="adj1" fmla="val 3556094"/>
              </a:avLst>
            </a:prstGeom>
            <a:ln w="38100"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正方形/長方形 23"/>
            <p:cNvSpPr/>
            <p:nvPr/>
          </p:nvSpPr>
          <p:spPr>
            <a:xfrm>
              <a:off x="5738593" y="5999963"/>
              <a:ext cx="2232249" cy="217535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6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Interrupt Channels</a:t>
              </a:r>
              <a:endParaRPr kumimoji="1" lang="ja-JP" alt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IPA Pゴシック" pitchFamily="50" charset="-128"/>
                <a:cs typeface="Tahoma" panose="020B0604030504040204" pitchFamily="34" charset="0"/>
              </a:endParaRPr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1109729" y="5536599"/>
            <a:ext cx="2379658" cy="369332"/>
            <a:chOff x="1109729" y="5746738"/>
            <a:chExt cx="2379658" cy="369332"/>
          </a:xfrm>
        </p:grpSpPr>
        <p:sp>
          <p:nvSpPr>
            <p:cNvPr id="25" name="テキスト ボックス 24"/>
            <p:cNvSpPr txBox="1"/>
            <p:nvPr/>
          </p:nvSpPr>
          <p:spPr>
            <a:xfrm>
              <a:off x="1109729" y="5746738"/>
              <a:ext cx="806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port:2</a:t>
              </a:r>
              <a:endParaRPr kumimoji="1" lang="ja-JP" altLang="en-US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2483768" y="5746738"/>
              <a:ext cx="10056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port:10</a:t>
              </a:r>
              <a:endParaRPr kumimoji="1" lang="ja-JP" altLang="en-US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2" name="グループ化 31"/>
          <p:cNvGrpSpPr/>
          <p:nvPr/>
        </p:nvGrpSpPr>
        <p:grpSpPr>
          <a:xfrm>
            <a:off x="5589092" y="5542995"/>
            <a:ext cx="2379658" cy="369332"/>
            <a:chOff x="1109729" y="5746738"/>
            <a:chExt cx="2379658" cy="369332"/>
          </a:xfrm>
        </p:grpSpPr>
        <p:sp>
          <p:nvSpPr>
            <p:cNvPr id="33" name="テキスト ボックス 32"/>
            <p:cNvSpPr txBox="1"/>
            <p:nvPr/>
          </p:nvSpPr>
          <p:spPr>
            <a:xfrm>
              <a:off x="1109729" y="5746738"/>
              <a:ext cx="806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port:2</a:t>
              </a:r>
              <a:endParaRPr kumimoji="1" lang="ja-JP" altLang="en-US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2252877" y="5746738"/>
              <a:ext cx="12365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port:10</a:t>
              </a:r>
              <a:endParaRPr kumimoji="1" lang="ja-JP" altLang="en-US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7" name="正方形/長方形 26"/>
          <p:cNvSpPr/>
          <p:nvPr/>
        </p:nvSpPr>
        <p:spPr>
          <a:xfrm>
            <a:off x="179512" y="6459408"/>
            <a:ext cx="1584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</a:t>
            </a:r>
            <a:endParaRPr lang="ja-JP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6917564" y="6467009"/>
            <a:ext cx="20585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destination</a:t>
            </a:r>
            <a:endParaRPr lang="ja-JP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06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2.22222E-6 L 0.50434 -2.22222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-5209"/>
            <a:ext cx="8640960" cy="1125927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Data Transfer in Shared Memory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en-US" altLang="ja-JP" dirty="0" err="1"/>
              <a:t>DomR's</a:t>
            </a:r>
            <a:r>
              <a:rPr lang="en-US" altLang="ja-JP" dirty="0"/>
              <a:t> writes to shared memory are not detected </a:t>
            </a:r>
          </a:p>
          <a:p>
            <a:pPr lvl="1"/>
            <a:r>
              <a:rPr lang="en-US" altLang="ja-JP" dirty="0"/>
              <a:t>Only target VM's writes are detectable</a:t>
            </a:r>
          </a:p>
          <a:p>
            <a:pPr lvl="1"/>
            <a:r>
              <a:rPr lang="en-US" altLang="ja-JP" dirty="0"/>
              <a:t>Data written by </a:t>
            </a:r>
            <a:r>
              <a:rPr lang="en-US" altLang="ja-JP" dirty="0" err="1"/>
              <a:t>DomR</a:t>
            </a:r>
            <a:r>
              <a:rPr lang="en-US" altLang="ja-JP" dirty="0"/>
              <a:t> may not be transferred</a:t>
            </a:r>
          </a:p>
          <a:p>
            <a:r>
              <a:rPr lang="en-US" altLang="ja-JP" dirty="0"/>
              <a:t>D-MORE always considers shared memory as dirty</a:t>
            </a:r>
          </a:p>
          <a:p>
            <a:pPr lvl="1"/>
            <a:r>
              <a:rPr lang="en-US" altLang="ja-JP" dirty="0"/>
              <a:t>Guarantee that updated shared memory is </a:t>
            </a:r>
            <a:r>
              <a:rPr lang="en-US" altLang="ja-JP" dirty="0" smtClean="0"/>
              <a:t>transferred</a:t>
            </a:r>
            <a:endParaRPr lang="en-US" altLang="ja-JP" dirty="0"/>
          </a:p>
        </p:txBody>
      </p:sp>
      <p:sp>
        <p:nvSpPr>
          <p:cNvPr id="51" name="角丸四角形 50"/>
          <p:cNvSpPr/>
          <p:nvPr/>
        </p:nvSpPr>
        <p:spPr>
          <a:xfrm>
            <a:off x="1939556" y="4091940"/>
            <a:ext cx="5242759" cy="236139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2" name="グループ化 51"/>
          <p:cNvGrpSpPr/>
          <p:nvPr/>
        </p:nvGrpSpPr>
        <p:grpSpPr>
          <a:xfrm>
            <a:off x="2690266" y="4293094"/>
            <a:ext cx="3754460" cy="1690101"/>
            <a:chOff x="395535" y="4293095"/>
            <a:chExt cx="3754460" cy="1690101"/>
          </a:xfrm>
        </p:grpSpPr>
        <p:sp>
          <p:nvSpPr>
            <p:cNvPr id="53" name="正方形/長方形 52"/>
            <p:cNvSpPr/>
            <p:nvPr/>
          </p:nvSpPr>
          <p:spPr>
            <a:xfrm>
              <a:off x="395535" y="4293095"/>
              <a:ext cx="1368153" cy="1690101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b="1" dirty="0">
                <a:latin typeface="Tahoma" panose="020B0604030504040204" pitchFamily="34" charset="0"/>
                <a:ea typeface="IPA Pゴシック" pitchFamily="50" charset="-128"/>
                <a:cs typeface="Tahoma" panose="020B0604030504040204" pitchFamily="34" charset="0"/>
              </a:endParaRPr>
            </a:p>
          </p:txBody>
        </p:sp>
        <p:sp>
          <p:nvSpPr>
            <p:cNvPr id="54" name="正方形/長方形 53"/>
            <p:cNvSpPr/>
            <p:nvPr/>
          </p:nvSpPr>
          <p:spPr>
            <a:xfrm>
              <a:off x="2853851" y="4293095"/>
              <a:ext cx="1296144" cy="1690101"/>
            </a:xfrm>
            <a:prstGeom prst="rect">
              <a:avLst/>
            </a:prstGeom>
            <a:ln>
              <a:solidFill>
                <a:srgbClr val="095BFF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b="1" dirty="0">
                <a:latin typeface="Tahoma" panose="020B0604030504040204" pitchFamily="34" charset="0"/>
                <a:ea typeface="IPA Pゴシック" pitchFamily="50" charset="-128"/>
                <a:cs typeface="Tahoma" panose="020B0604030504040204" pitchFamily="34" charset="0"/>
              </a:endParaRPr>
            </a:p>
          </p:txBody>
        </p:sp>
      </p:grpSp>
      <p:sp>
        <p:nvSpPr>
          <p:cNvPr id="55" name="テキスト ボックス 54"/>
          <p:cNvSpPr txBox="1"/>
          <p:nvPr/>
        </p:nvSpPr>
        <p:spPr>
          <a:xfrm>
            <a:off x="2690265" y="4353092"/>
            <a:ext cx="1368153" cy="2616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IPA Pゴシック" pitchFamily="50" charset="-128"/>
                <a:cs typeface="Tahoma" panose="020B0604030504040204" pitchFamily="34" charset="0"/>
              </a:rPr>
              <a:t>Dom</a:t>
            </a:r>
            <a:r>
              <a:rPr kumimoji="1" lang="en-US" altLang="ja-JP" sz="1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endParaRPr kumimoji="1" lang="ja-JP" alt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IPA Pゴシック" pitchFamily="50" charset="-128"/>
              <a:cs typeface="Tahoma" panose="020B0604030504040204" pitchFamily="34" charset="0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5148582" y="4353092"/>
            <a:ext cx="1296143" cy="2616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IPA Pゴシック" pitchFamily="50" charset="-128"/>
                <a:cs typeface="Tahoma" panose="020B0604030504040204" pitchFamily="34" charset="0"/>
              </a:rPr>
              <a:t>Target </a:t>
            </a:r>
            <a:r>
              <a:rPr kumimoji="1" lang="en-US" altLang="ja-JP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VM</a:t>
            </a:r>
          </a:p>
        </p:txBody>
      </p:sp>
      <p:sp>
        <p:nvSpPr>
          <p:cNvPr id="61" name="正方形/長方形 60"/>
          <p:cNvSpPr/>
          <p:nvPr/>
        </p:nvSpPr>
        <p:spPr>
          <a:xfrm>
            <a:off x="5426571" y="5085885"/>
            <a:ext cx="720080" cy="360040"/>
          </a:xfrm>
          <a:prstGeom prst="rect">
            <a:avLst/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" name="正方形/長方形 61"/>
          <p:cNvSpPr/>
          <p:nvPr/>
        </p:nvSpPr>
        <p:spPr>
          <a:xfrm>
            <a:off x="5426571" y="5085184"/>
            <a:ext cx="720080" cy="360040"/>
          </a:xfrm>
          <a:prstGeom prst="rect">
            <a:avLst/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3" name="正方形/長方形 62"/>
          <p:cNvSpPr/>
          <p:nvPr/>
        </p:nvSpPr>
        <p:spPr>
          <a:xfrm>
            <a:off x="2971862" y="5085095"/>
            <a:ext cx="720080" cy="36004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4" name="直線矢印コネクタ 63"/>
          <p:cNvCxnSpPr>
            <a:stCxn id="62" idx="1"/>
            <a:endCxn id="63" idx="3"/>
          </p:cNvCxnSpPr>
          <p:nvPr/>
        </p:nvCxnSpPr>
        <p:spPr>
          <a:xfrm flipH="1" flipV="1">
            <a:off x="3691942" y="5265115"/>
            <a:ext cx="1734629" cy="89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テキスト ボックス 65"/>
          <p:cNvSpPr txBox="1"/>
          <p:nvPr/>
        </p:nvSpPr>
        <p:spPr>
          <a:xfrm>
            <a:off x="4039782" y="5260853"/>
            <a:ext cx="10901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share</a:t>
            </a:r>
            <a:endParaRPr kumimoji="1" lang="ja-JP" altLang="en-US" sz="2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円/楕円 66"/>
          <p:cNvSpPr/>
          <p:nvPr/>
        </p:nvSpPr>
        <p:spPr>
          <a:xfrm>
            <a:off x="3122315" y="5733256"/>
            <a:ext cx="608660" cy="60238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 Pゴシック" pitchFamily="50" charset="-128"/>
                <a:ea typeface="IPA Pゴシック" pitchFamily="50" charset="-128"/>
              </a:rPr>
              <a:t>？</a:t>
            </a:r>
            <a:endParaRPr kumimoji="1"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PA Pゴシック" pitchFamily="50" charset="-128"/>
              <a:ea typeface="IPA Pゴシック" pitchFamily="50" charset="-128"/>
            </a:endParaRPr>
          </a:p>
        </p:txBody>
      </p:sp>
      <p:sp>
        <p:nvSpPr>
          <p:cNvPr id="69" name="右矢印 68"/>
          <p:cNvSpPr/>
          <p:nvPr/>
        </p:nvSpPr>
        <p:spPr>
          <a:xfrm rot="1800000">
            <a:off x="1963924" y="4679514"/>
            <a:ext cx="1175090" cy="412334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36000" rIns="0" bIns="0" rtlCol="0" anchor="ctr"/>
          <a:lstStyle/>
          <a:p>
            <a:pPr algn="ctr"/>
            <a:r>
              <a:rPr lang="en-US" altLang="ja-JP" dirty="0" smtClean="0"/>
              <a:t>write</a:t>
            </a:r>
            <a:endParaRPr kumimoji="1" lang="ja-JP" altLang="en-US" dirty="0"/>
          </a:p>
        </p:txBody>
      </p:sp>
      <p:sp>
        <p:nvSpPr>
          <p:cNvPr id="71" name="爆発 1 70"/>
          <p:cNvSpPr/>
          <p:nvPr/>
        </p:nvSpPr>
        <p:spPr>
          <a:xfrm>
            <a:off x="5210547" y="5661248"/>
            <a:ext cx="1296144" cy="720080"/>
          </a:xfrm>
          <a:prstGeom prst="irregularSeal1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dirty="0" smtClean="0"/>
              <a:t>detect</a:t>
            </a:r>
            <a:endParaRPr kumimoji="1" lang="ja-JP" altLang="en-US" dirty="0"/>
          </a:p>
        </p:txBody>
      </p:sp>
      <p:sp>
        <p:nvSpPr>
          <p:cNvPr id="21" name="右矢印 20"/>
          <p:cNvSpPr/>
          <p:nvPr/>
        </p:nvSpPr>
        <p:spPr>
          <a:xfrm rot="19800000" flipH="1">
            <a:off x="5982857" y="4679515"/>
            <a:ext cx="1175090" cy="412334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36000" rIns="0" bIns="0" rtlCol="0" anchor="ctr"/>
          <a:lstStyle/>
          <a:p>
            <a:pPr algn="ctr"/>
            <a:r>
              <a:rPr lang="en-US" altLang="ja-JP" dirty="0" smtClean="0"/>
              <a:t>write</a:t>
            </a:r>
            <a:endParaRPr kumimoji="1" lang="ja-JP" altLang="en-US" dirty="0"/>
          </a:p>
        </p:txBody>
      </p:sp>
      <p:sp>
        <p:nvSpPr>
          <p:cNvPr id="65" name="対角する 2 つの角を切り取った四角形 64"/>
          <p:cNvSpPr/>
          <p:nvPr/>
        </p:nvSpPr>
        <p:spPr>
          <a:xfrm>
            <a:off x="5760217" y="5260853"/>
            <a:ext cx="601330" cy="316467"/>
          </a:xfrm>
          <a:prstGeom prst="snip2DiagRect">
            <a:avLst>
              <a:gd name="adj1" fmla="val 0"/>
              <a:gd name="adj2" fmla="val 31941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dirty="0" smtClean="0">
                <a:latin typeface="Tahoma" panose="020B0604030504040204" pitchFamily="34" charset="0"/>
                <a:ea typeface="IPA Pゴシック" pitchFamily="50" charset="-128"/>
                <a:cs typeface="Tahoma" panose="020B0604030504040204" pitchFamily="34" charset="0"/>
              </a:rPr>
              <a:t>dirty</a:t>
            </a:r>
            <a:endParaRPr lang="ja-JP" altLang="en-US" dirty="0" smtClean="0">
              <a:latin typeface="Tahoma" panose="020B0604030504040204" pitchFamily="34" charset="0"/>
              <a:ea typeface="IPA Pゴシック" pitchFamily="50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3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7" grpId="1" animBg="1"/>
      <p:bldP spid="69" grpId="0" animBg="1"/>
      <p:bldP spid="69" grpId="1" animBg="1"/>
      <p:bldP spid="71" grpId="0" animBg="1"/>
      <p:bldP spid="71" grpId="1" animBg="1"/>
      <p:bldP spid="21" grpId="0" animBg="1"/>
      <p:bldP spid="21" grpId="1" animBg="1"/>
      <p:bldP spid="6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4294967295"/>
          </p:nvPr>
        </p:nvSpPr>
        <p:spPr>
          <a:xfrm>
            <a:off x="467544" y="1340768"/>
            <a:ext cx="8208912" cy="5112568"/>
          </a:xfrm>
        </p:spPr>
        <p:txBody>
          <a:bodyPr/>
          <a:lstStyle/>
          <a:p>
            <a:r>
              <a:rPr lang="en-US" altLang="ja-JP" dirty="0" smtClean="0"/>
              <a:t>We have implemented D-MORE in </a:t>
            </a:r>
            <a:r>
              <a:rPr lang="en-US" altLang="ja-JP" dirty="0" err="1" smtClean="0"/>
              <a:t>Xen</a:t>
            </a:r>
            <a:r>
              <a:rPr lang="en-US" altLang="ja-JP" dirty="0" smtClean="0"/>
              <a:t> and Linux</a:t>
            </a:r>
          </a:p>
          <a:p>
            <a:pPr lvl="1"/>
            <a:endParaRPr lang="en-US" altLang="ja-JP" dirty="0"/>
          </a:p>
          <a:p>
            <a:r>
              <a:rPr lang="en-US" altLang="ja-JP" dirty="0" smtClean="0"/>
              <a:t>We </a:t>
            </a:r>
            <a:r>
              <a:rPr lang="en-US" altLang="ja-JP" dirty="0"/>
              <a:t>conducted several experiments for D-MORE</a:t>
            </a:r>
          </a:p>
          <a:p>
            <a:pPr lvl="1"/>
            <a:r>
              <a:rPr lang="en-US" altLang="ja-JP" dirty="0"/>
              <a:t>Data loss on co-migration</a:t>
            </a:r>
          </a:p>
          <a:p>
            <a:pPr lvl="1"/>
            <a:r>
              <a:rPr lang="en-US" altLang="ja-JP" dirty="0"/>
              <a:t>Performance of remote </a:t>
            </a:r>
            <a:r>
              <a:rPr lang="en-US" altLang="ja-JP" dirty="0" smtClean="0"/>
              <a:t>management and co-migration</a:t>
            </a:r>
            <a:endParaRPr lang="en-US" altLang="ja-JP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Experiments</a:t>
            </a:r>
            <a:endParaRPr kumimoji="1" lang="ja-JP" altLang="en-US" dirty="0"/>
          </a:p>
        </p:txBody>
      </p:sp>
      <p:graphicFrame>
        <p:nvGraphicFramePr>
          <p:cNvPr id="20" name="表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07662"/>
              </p:ext>
            </p:extLst>
          </p:nvPr>
        </p:nvGraphicFramePr>
        <p:xfrm>
          <a:off x="1015595" y="3717032"/>
          <a:ext cx="3484398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1756"/>
                <a:gridCol w="1150576"/>
                <a:gridCol w="1032066"/>
              </a:tblGrid>
              <a:tr h="278112"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IPA Pゴシック" pitchFamily="50" charset="-128"/>
                          <a:ea typeface="IPA Pゴシック" pitchFamily="50" charset="-128"/>
                        </a:rPr>
                        <a:t>Server</a:t>
                      </a:r>
                      <a:endParaRPr kumimoji="1" lang="ja-JP" altLang="en-US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7811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IPA Pゴシック" pitchFamily="50" charset="-128"/>
                          <a:ea typeface="IPA Pゴシック" pitchFamily="50" charset="-128"/>
                        </a:rPr>
                        <a:t>CPU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IPA Pゴシック" pitchFamily="50" charset="-128"/>
                          <a:ea typeface="IPA Pゴシック" pitchFamily="50" charset="-128"/>
                        </a:rPr>
                        <a:t>Intel</a:t>
                      </a:r>
                      <a:r>
                        <a:rPr kumimoji="1" lang="en-US" altLang="ja-JP" sz="1600" baseline="0" dirty="0" smtClean="0">
                          <a:solidFill>
                            <a:schemeClr val="tx1"/>
                          </a:solidFill>
                          <a:latin typeface="IPA Pゴシック" pitchFamily="50" charset="-128"/>
                          <a:ea typeface="IPA Pゴシック" pitchFamily="50" charset="-128"/>
                        </a:rPr>
                        <a:t> Xeon E3-1270 3.40GHz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78112"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IPA Pゴシック" pitchFamily="50" charset="-128"/>
                          <a:ea typeface="IPA Pゴシック" pitchFamily="50" charset="-128"/>
                        </a:rPr>
                        <a:t>Memory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err="1" smtClean="0">
                          <a:solidFill>
                            <a:schemeClr val="tx1"/>
                          </a:solidFill>
                          <a:latin typeface="IPA Pゴシック" pitchFamily="50" charset="-128"/>
                          <a:ea typeface="IPA Pゴシック" pitchFamily="50" charset="-128"/>
                        </a:rPr>
                        <a:t>DomR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IPA Pゴシック" pitchFamily="50" charset="-128"/>
                          <a:ea typeface="IPA Pゴシック" pitchFamily="50" charset="-128"/>
                        </a:rPr>
                        <a:t>128MB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 anchor="ctr"/>
                </a:tc>
              </a:tr>
              <a:tr h="278112">
                <a:tc v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IPA Pゴシック" pitchFamily="50" charset="-128"/>
                          <a:ea typeface="IPA Pゴシック" pitchFamily="50" charset="-128"/>
                        </a:rPr>
                        <a:t>User</a:t>
                      </a:r>
                      <a:r>
                        <a:rPr kumimoji="1" lang="en-US" altLang="ja-JP" sz="1600" baseline="0" dirty="0" smtClean="0">
                          <a:solidFill>
                            <a:schemeClr val="tx1"/>
                          </a:solidFill>
                          <a:latin typeface="IPA Pゴシック" pitchFamily="50" charset="-128"/>
                          <a:ea typeface="IPA Pゴシック" pitchFamily="50" charset="-128"/>
                        </a:rPr>
                        <a:t> VM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IPA Pゴシック" pitchFamily="50" charset="-128"/>
                          <a:ea typeface="IPA Pゴシック" pitchFamily="50" charset="-128"/>
                        </a:rPr>
                        <a:t>2GB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 anchor="ctr"/>
                </a:tc>
              </a:tr>
              <a:tr h="27811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IPA Pゴシック" pitchFamily="50" charset="-128"/>
                          <a:ea typeface="IPA Pゴシック" pitchFamily="50" charset="-128"/>
                        </a:rPr>
                        <a:t>NIC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IPA Pゴシック" pitchFamily="50" charset="-128"/>
                          <a:ea typeface="IPA Pゴシック" pitchFamily="50" charset="-128"/>
                        </a:rPr>
                        <a:t>Gigabit</a:t>
                      </a:r>
                      <a:r>
                        <a:rPr kumimoji="1" lang="en-US" altLang="ja-JP" sz="1600" baseline="0" dirty="0" smtClean="0">
                          <a:solidFill>
                            <a:schemeClr val="tx1"/>
                          </a:solidFill>
                          <a:latin typeface="IPA Pゴシック" pitchFamily="50" charset="-128"/>
                          <a:ea typeface="IPA Pゴシック" pitchFamily="50" charset="-128"/>
                        </a:rPr>
                        <a:t> Ethernet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tx1"/>
                        </a:solidFill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 anchor="ctr"/>
                </a:tc>
              </a:tr>
              <a:tr h="27811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IPA Pゴシック" pitchFamily="50" charset="-128"/>
                          <a:ea typeface="IPA Pゴシック" pitchFamily="50" charset="-128"/>
                        </a:rPr>
                        <a:t>VMM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err="1" smtClean="0">
                          <a:solidFill>
                            <a:schemeClr val="tx1"/>
                          </a:solidFill>
                          <a:latin typeface="IPA Pゴシック" pitchFamily="50" charset="-128"/>
                          <a:ea typeface="IPA Pゴシック" pitchFamily="50" charset="-128"/>
                        </a:rPr>
                        <a:t>Xen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IPA Pゴシック" pitchFamily="50" charset="-128"/>
                          <a:ea typeface="IPA Pゴシック" pitchFamily="50" charset="-128"/>
                        </a:rPr>
                        <a:t> 4.3.2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7811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IPA Pゴシック" pitchFamily="50" charset="-128"/>
                          <a:ea typeface="IPA Pゴシック" pitchFamily="50" charset="-128"/>
                        </a:rPr>
                        <a:t>OS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IPA Pゴシック" pitchFamily="50" charset="-128"/>
                          <a:ea typeface="IPA Pゴシック" pitchFamily="50" charset="-128"/>
                        </a:rPr>
                        <a:t>Linux 3.7.10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5" name="表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760296"/>
              </p:ext>
            </p:extLst>
          </p:nvPr>
        </p:nvGraphicFramePr>
        <p:xfrm>
          <a:off x="4760011" y="3717032"/>
          <a:ext cx="3484397" cy="243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1756"/>
                <a:gridCol w="2182641"/>
              </a:tblGrid>
              <a:tr h="278112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IPA Pゴシック" pitchFamily="50" charset="-128"/>
                          <a:ea typeface="IPA Pゴシック" pitchFamily="50" charset="-128"/>
                        </a:rPr>
                        <a:t>Client</a:t>
                      </a:r>
                      <a:endParaRPr kumimoji="1" lang="ja-JP" altLang="en-US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27811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IPA Pゴシック" pitchFamily="50" charset="-128"/>
                          <a:ea typeface="IPA Pゴシック" pitchFamily="50" charset="-128"/>
                        </a:rPr>
                        <a:t>CPU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IPA Pゴシック" pitchFamily="50" charset="-128"/>
                          <a:ea typeface="IPA Pゴシック" pitchFamily="50" charset="-128"/>
                        </a:rPr>
                        <a:t>Intel</a:t>
                      </a:r>
                      <a:r>
                        <a:rPr kumimoji="1" lang="en-US" altLang="ja-JP" sz="1600" baseline="0" dirty="0" smtClean="0">
                          <a:solidFill>
                            <a:schemeClr val="tx1"/>
                          </a:solidFill>
                          <a:latin typeface="IPA Pゴシック" pitchFamily="50" charset="-128"/>
                          <a:ea typeface="IPA Pゴシック" pitchFamily="50" charset="-128"/>
                        </a:rPr>
                        <a:t> Xeon E5-1620 3.60GHz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 anchor="ctr"/>
                </a:tc>
              </a:tr>
              <a:tr h="515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IPA Pゴシック" pitchFamily="50" charset="-128"/>
                          <a:ea typeface="IPA Pゴシック" pitchFamily="50" charset="-128"/>
                        </a:rPr>
                        <a:t>Memory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IPA Pゴシック" pitchFamily="50" charset="-128"/>
                          <a:ea typeface="IPA Pゴシック" pitchFamily="50" charset="-128"/>
                        </a:rPr>
                        <a:t>8GB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IPA Pゴシック" pitchFamily="50" charset="-128"/>
                          <a:ea typeface="IPA Pゴシック" pitchFamily="50" charset="-128"/>
                        </a:rPr>
                        <a:t>NIC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IPA Pゴシック" pitchFamily="50" charset="-128"/>
                          <a:ea typeface="IPA Pゴシック" pitchFamily="50" charset="-128"/>
                        </a:rPr>
                        <a:t>Gigabit</a:t>
                      </a:r>
                      <a:r>
                        <a:rPr kumimoji="1" lang="en-US" altLang="ja-JP" sz="1600" baseline="0" dirty="0" smtClean="0">
                          <a:solidFill>
                            <a:schemeClr val="tx1"/>
                          </a:solidFill>
                          <a:latin typeface="IPA Pゴシック" pitchFamily="50" charset="-128"/>
                          <a:ea typeface="IPA Pゴシック" pitchFamily="50" charset="-128"/>
                        </a:rPr>
                        <a:t> Ethernet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IPA Pゴシック" pitchFamily="50" charset="-128"/>
                          <a:ea typeface="IPA Pゴシック" pitchFamily="50" charset="-128"/>
                        </a:rPr>
                        <a:t>VNC Client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err="1" smtClean="0">
                          <a:solidFill>
                            <a:schemeClr val="tx1"/>
                          </a:solidFill>
                          <a:latin typeface="IPA Pゴシック" pitchFamily="50" charset="-128"/>
                          <a:ea typeface="IPA Pゴシック" pitchFamily="50" charset="-128"/>
                        </a:rPr>
                        <a:t>TigerVNC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 anchor="ctr"/>
                </a:tc>
              </a:tr>
              <a:tr h="27811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IPA Pゴシック" pitchFamily="50" charset="-128"/>
                          <a:ea typeface="IPA Pゴシック" pitchFamily="50" charset="-128"/>
                        </a:rPr>
                        <a:t>OS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IPA Pゴシック" pitchFamily="50" charset="-128"/>
                          <a:ea typeface="IPA Pゴシック" pitchFamily="50" charset="-128"/>
                        </a:rPr>
                        <a:t>Windows 7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108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4294967295"/>
          </p:nvPr>
        </p:nvSpPr>
        <p:spPr>
          <a:xfrm>
            <a:off x="467544" y="1340768"/>
            <a:ext cx="8208912" cy="5112568"/>
          </a:xfrm>
        </p:spPr>
        <p:txBody>
          <a:bodyPr>
            <a:normAutofit/>
          </a:bodyPr>
          <a:lstStyle/>
          <a:p>
            <a:r>
              <a:rPr lang="en-US" altLang="ja-JP" dirty="0"/>
              <a:t>We examined if D-MORE could prevent data loss during VM migration</a:t>
            </a:r>
          </a:p>
          <a:p>
            <a:pPr lvl="1"/>
            <a:r>
              <a:rPr lang="en-US" altLang="ja-JP" dirty="0" smtClean="0"/>
              <a:t>Sent a </a:t>
            </a:r>
            <a:r>
              <a:rPr lang="en-US" altLang="ja-JP" dirty="0"/>
              <a:t>key every 50 </a:t>
            </a:r>
            <a:r>
              <a:rPr lang="en-US" altLang="ja-JP" dirty="0" err="1"/>
              <a:t>ms</a:t>
            </a:r>
            <a:r>
              <a:rPr lang="en-US" altLang="ja-JP" dirty="0"/>
              <a:t> </a:t>
            </a:r>
            <a:r>
              <a:rPr lang="en-US" altLang="ja-JP" dirty="0" smtClean="0"/>
              <a:t>from a VNC client to </a:t>
            </a:r>
            <a:r>
              <a:rPr lang="en-US" altLang="ja-JP" dirty="0"/>
              <a:t>a VNC server</a:t>
            </a:r>
          </a:p>
          <a:p>
            <a:pPr lvl="1"/>
            <a:r>
              <a:rPr lang="en-US" altLang="ja-JP" dirty="0"/>
              <a:t>C</a:t>
            </a:r>
            <a:r>
              <a:rPr lang="en-US" altLang="ja-JP" dirty="0" smtClean="0"/>
              <a:t>ounted </a:t>
            </a:r>
            <a:r>
              <a:rPr lang="en-US" altLang="ja-JP" dirty="0"/>
              <a:t>the number of lost </a:t>
            </a:r>
            <a:r>
              <a:rPr lang="en-US" altLang="ja-JP" dirty="0" smtClean="0"/>
              <a:t>keys in a virtual keyboard</a:t>
            </a:r>
            <a:endParaRPr lang="en-US" altLang="ja-JP" dirty="0"/>
          </a:p>
          <a:p>
            <a:pPr lvl="1"/>
            <a:endParaRPr lang="en-US" altLang="ja-JP" dirty="0"/>
          </a:p>
          <a:p>
            <a:r>
              <a:rPr lang="en-US" altLang="ja-JP" dirty="0"/>
              <a:t>Original </a:t>
            </a:r>
            <a:r>
              <a:rPr lang="en-US" altLang="ja-JP" dirty="0" err="1"/>
              <a:t>Xen</a:t>
            </a:r>
            <a:endParaRPr lang="en-US" altLang="ja-JP" dirty="0"/>
          </a:p>
          <a:p>
            <a:pPr lvl="1"/>
            <a:r>
              <a:rPr lang="en-US" altLang="ja-JP" dirty="0"/>
              <a:t>1.4 keys were </a:t>
            </a:r>
            <a:r>
              <a:rPr lang="en-US" altLang="ja-JP" dirty="0" smtClean="0"/>
              <a:t>lost</a:t>
            </a:r>
            <a:endParaRPr lang="en-US" altLang="ja-JP" strike="sngStrike" dirty="0"/>
          </a:p>
          <a:p>
            <a:r>
              <a:rPr lang="en-US" altLang="ja-JP" dirty="0"/>
              <a:t>D-MORE</a:t>
            </a:r>
          </a:p>
          <a:p>
            <a:pPr lvl="1"/>
            <a:r>
              <a:rPr lang="en-US" altLang="ja-JP" dirty="0"/>
              <a:t>No keys were lost across the co-migration</a:t>
            </a:r>
          </a:p>
          <a:p>
            <a:pPr lvl="1"/>
            <a:r>
              <a:rPr lang="en-US" altLang="ja-JP" dirty="0"/>
              <a:t>The number of TCP retransmission was </a:t>
            </a:r>
            <a:r>
              <a:rPr lang="en-US" altLang="ja-JP" dirty="0" smtClean="0"/>
              <a:t>8.5</a:t>
            </a:r>
            <a:endParaRPr lang="en-US" altLang="ja-JP" strike="sngStrike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Data Loss on Co-migration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7616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4294967295"/>
          </p:nvPr>
        </p:nvSpPr>
        <p:spPr>
          <a:xfrm>
            <a:off x="467544" y="1340768"/>
            <a:ext cx="8208912" cy="5112568"/>
          </a:xfrm>
        </p:spPr>
        <p:txBody>
          <a:bodyPr>
            <a:normAutofit lnSpcReduction="10000"/>
          </a:bodyPr>
          <a:lstStyle/>
          <a:p>
            <a:r>
              <a:rPr lang="en-US" altLang="ja-JP" dirty="0"/>
              <a:t>We measured the response time in out-of-band remote management</a:t>
            </a:r>
          </a:p>
          <a:p>
            <a:pPr lvl="1"/>
            <a:r>
              <a:rPr lang="en-US" altLang="ja-JP" dirty="0"/>
              <a:t>Keyboard </a:t>
            </a:r>
            <a:r>
              <a:rPr lang="en-US" altLang="ja-JP" dirty="0" smtClean="0"/>
              <a:t>input</a:t>
            </a:r>
            <a:endParaRPr lang="en-US" altLang="ja-JP" dirty="0"/>
          </a:p>
          <a:p>
            <a:pPr lvl="2"/>
            <a:r>
              <a:rPr lang="en-US" altLang="ja-JP" dirty="0"/>
              <a:t>We sent a keyboard event and received its remote echo</a:t>
            </a:r>
          </a:p>
          <a:p>
            <a:pPr lvl="1"/>
            <a:r>
              <a:rPr lang="en-US" altLang="ja-JP" dirty="0"/>
              <a:t>Full-screen </a:t>
            </a:r>
            <a:r>
              <a:rPr lang="en-US" altLang="ja-JP" dirty="0" smtClean="0"/>
              <a:t>update</a:t>
            </a:r>
            <a:endParaRPr lang="en-US" altLang="ja-JP" dirty="0"/>
          </a:p>
          <a:p>
            <a:pPr lvl="2"/>
            <a:r>
              <a:rPr lang="en-US" altLang="ja-JP" dirty="0"/>
              <a:t>We ran a screen saver that redrew the full screen</a:t>
            </a:r>
          </a:p>
          <a:p>
            <a:pPr lvl="2"/>
            <a:endParaRPr lang="en-US" altLang="ja-JP" dirty="0"/>
          </a:p>
          <a:p>
            <a:r>
              <a:rPr lang="en-US" altLang="ja-JP" dirty="0"/>
              <a:t>The overhead was </a:t>
            </a:r>
            <a:br>
              <a:rPr lang="en-US" altLang="ja-JP" dirty="0"/>
            </a:br>
            <a:r>
              <a:rPr lang="en-US" altLang="ja-JP" dirty="0"/>
              <a:t>negligible</a:t>
            </a:r>
          </a:p>
          <a:p>
            <a:pPr lvl="1"/>
            <a:r>
              <a:rPr lang="en-US" altLang="ja-JP" dirty="0" smtClean="0"/>
              <a:t>Keyboard input</a:t>
            </a:r>
            <a:endParaRPr lang="en-US" altLang="ja-JP" dirty="0"/>
          </a:p>
          <a:p>
            <a:pPr lvl="2"/>
            <a:r>
              <a:rPr lang="en-US" altLang="ja-JP" dirty="0"/>
              <a:t>Increased by 221</a:t>
            </a:r>
            <a:r>
              <a:rPr lang="ja-JP" altLang="en-US" dirty="0"/>
              <a:t> </a:t>
            </a:r>
            <a:r>
              <a:rPr lang="en-US" altLang="ja-JP" dirty="0" err="1"/>
              <a:t>μs</a:t>
            </a:r>
            <a:endParaRPr lang="en-US" altLang="ja-JP" dirty="0"/>
          </a:p>
          <a:p>
            <a:pPr lvl="1"/>
            <a:r>
              <a:rPr lang="en-US" altLang="ja-JP" dirty="0" smtClean="0"/>
              <a:t>Screen update</a:t>
            </a:r>
            <a:endParaRPr lang="en-US" altLang="ja-JP" dirty="0"/>
          </a:p>
          <a:p>
            <a:pPr lvl="2"/>
            <a:r>
              <a:rPr lang="en-US" altLang="ja-JP" dirty="0"/>
              <a:t>Increased by 9 </a:t>
            </a:r>
            <a:r>
              <a:rPr lang="en-US" altLang="ja-JP" dirty="0" err="1"/>
              <a:t>μs</a:t>
            </a:r>
            <a:endParaRPr lang="en-US" altLang="ja-JP" dirty="0"/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Overhead of Using </a:t>
            </a:r>
            <a:r>
              <a:rPr kumimoji="1" lang="en-US" altLang="ja-JP" dirty="0" err="1" smtClean="0"/>
              <a:t>DomR</a:t>
            </a:r>
            <a:endParaRPr kumimoji="1" lang="ja-JP" altLang="en-US" dirty="0"/>
          </a:p>
        </p:txBody>
      </p:sp>
      <p:graphicFrame>
        <p:nvGraphicFramePr>
          <p:cNvPr id="4" name="グラフ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0709185"/>
              </p:ext>
            </p:extLst>
          </p:nvPr>
        </p:nvGraphicFramePr>
        <p:xfrm>
          <a:off x="3923928" y="3553525"/>
          <a:ext cx="5148064" cy="3304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5667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Co-migration Time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3"/>
          </p:nvPr>
        </p:nvSpPr>
        <p:spPr>
          <a:xfrm>
            <a:off x="453896" y="1340768"/>
            <a:ext cx="8496944" cy="5517232"/>
          </a:xfrm>
        </p:spPr>
        <p:txBody>
          <a:bodyPr>
            <a:normAutofit/>
          </a:bodyPr>
          <a:lstStyle/>
          <a:p>
            <a:r>
              <a:rPr lang="en-US" altLang="ja-JP" dirty="0"/>
              <a:t>We measured the time needed for co-migration of </a:t>
            </a:r>
            <a:r>
              <a:rPr lang="en-US" altLang="ja-JP" dirty="0" err="1"/>
              <a:t>DomR</a:t>
            </a:r>
            <a:r>
              <a:rPr lang="en-US" altLang="ja-JP" dirty="0"/>
              <a:t> and its target VM</a:t>
            </a:r>
          </a:p>
          <a:p>
            <a:pPr lvl="1"/>
            <a:r>
              <a:rPr lang="en-US" altLang="ja-JP" dirty="0"/>
              <a:t>With and without remote management</a:t>
            </a:r>
          </a:p>
          <a:p>
            <a:pPr lvl="1"/>
            <a:r>
              <a:rPr lang="en-US" altLang="ja-JP" dirty="0"/>
              <a:t>Independent migration of two normal VMs </a:t>
            </a:r>
            <a:r>
              <a:rPr lang="en-US" altLang="ja-JP" dirty="0" smtClean="0"/>
              <a:t>(baseline)</a:t>
            </a:r>
            <a:endParaRPr lang="en-US" altLang="ja-JP" dirty="0"/>
          </a:p>
          <a:p>
            <a:pPr lvl="2"/>
            <a:endParaRPr lang="en-US" altLang="ja-JP" dirty="0"/>
          </a:p>
          <a:p>
            <a:r>
              <a:rPr lang="en-US" altLang="ja-JP" dirty="0"/>
              <a:t>Proportional to the</a:t>
            </a:r>
            <a:br>
              <a:rPr lang="en-US" altLang="ja-JP" dirty="0"/>
            </a:br>
            <a:r>
              <a:rPr lang="en-US" altLang="ja-JP" dirty="0"/>
              <a:t>memory size</a:t>
            </a:r>
          </a:p>
          <a:p>
            <a:r>
              <a:rPr lang="en-US" altLang="ja-JP" dirty="0"/>
              <a:t>Without inputs</a:t>
            </a:r>
          </a:p>
          <a:p>
            <a:pPr lvl="1"/>
            <a:r>
              <a:rPr lang="en-US" altLang="ja-JP" dirty="0"/>
              <a:t>Increased by 1.7 s</a:t>
            </a:r>
          </a:p>
          <a:p>
            <a:r>
              <a:rPr lang="en-US" altLang="ja-JP" dirty="0"/>
              <a:t>With inputs</a:t>
            </a:r>
          </a:p>
          <a:p>
            <a:pPr lvl="1"/>
            <a:r>
              <a:rPr lang="en-US" altLang="ja-JP" dirty="0"/>
              <a:t>Increased by 15 s</a:t>
            </a:r>
          </a:p>
          <a:p>
            <a:pPr lvl="1"/>
            <a:r>
              <a:rPr lang="en-US" altLang="ja-JP" dirty="0"/>
              <a:t>Due to dirty </a:t>
            </a:r>
            <a:r>
              <a:rPr lang="en-US" altLang="ja-JP" dirty="0" smtClean="0"/>
              <a:t>memory</a:t>
            </a:r>
            <a:endParaRPr lang="en-US" altLang="ja-JP" dirty="0"/>
          </a:p>
        </p:txBody>
      </p:sp>
      <p:graphicFrame>
        <p:nvGraphicFramePr>
          <p:cNvPr id="5" name="グラフ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4465116"/>
              </p:ext>
            </p:extLst>
          </p:nvPr>
        </p:nvGraphicFramePr>
        <p:xfrm>
          <a:off x="3995936" y="3068960"/>
          <a:ext cx="5134365" cy="3775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7109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4294967295"/>
          </p:nvPr>
        </p:nvSpPr>
        <p:spPr>
          <a:xfrm>
            <a:off x="467544" y="1368152"/>
            <a:ext cx="8676456" cy="5517232"/>
          </a:xfrm>
        </p:spPr>
        <p:txBody>
          <a:bodyPr/>
          <a:lstStyle/>
          <a:p>
            <a:r>
              <a:rPr lang="en-US" altLang="ja-JP" dirty="0"/>
              <a:t>The downtime of </a:t>
            </a:r>
            <a:r>
              <a:rPr lang="en-US" altLang="ja-JP" dirty="0" err="1"/>
              <a:t>DomR</a:t>
            </a:r>
            <a:r>
              <a:rPr lang="en-US" altLang="ja-JP" dirty="0"/>
              <a:t> and its target VM</a:t>
            </a:r>
          </a:p>
          <a:p>
            <a:pPr lvl="1"/>
            <a:r>
              <a:rPr lang="en-US" altLang="ja-JP" dirty="0"/>
              <a:t>We measured the time in which a VM was not running</a:t>
            </a:r>
          </a:p>
          <a:p>
            <a:pPr lvl="1"/>
            <a:r>
              <a:rPr lang="en-US" altLang="ja-JP" dirty="0"/>
              <a:t>The downtime of </a:t>
            </a:r>
            <a:r>
              <a:rPr lang="en-US" altLang="ja-JP" dirty="0" err="1"/>
              <a:t>DomR</a:t>
            </a:r>
            <a:r>
              <a:rPr lang="en-US" altLang="ja-JP" dirty="0"/>
              <a:t> was 3x longer</a:t>
            </a:r>
          </a:p>
          <a:p>
            <a:r>
              <a:rPr lang="en-US" altLang="ja-JP" dirty="0"/>
              <a:t>The user-perceived downtime at a VNC client</a:t>
            </a:r>
          </a:p>
          <a:p>
            <a:pPr lvl="1"/>
            <a:r>
              <a:rPr lang="en-US" altLang="ja-JP" dirty="0"/>
              <a:t>We sent a key every 50 </a:t>
            </a:r>
            <a:r>
              <a:rPr lang="en-US" altLang="ja-JP" dirty="0" err="1"/>
              <a:t>ms</a:t>
            </a:r>
            <a:r>
              <a:rPr lang="en-US" altLang="ja-JP" dirty="0"/>
              <a:t> and measured the response time</a:t>
            </a:r>
          </a:p>
          <a:p>
            <a:pPr lvl="1"/>
            <a:r>
              <a:rPr lang="en-US" altLang="ja-JP" dirty="0"/>
              <a:t>The downtime was acceptable</a:t>
            </a:r>
            <a:endParaRPr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Downtime during Co-migration</a:t>
            </a:r>
            <a:endParaRPr kumimoji="1" lang="ja-JP" altLang="en-US" dirty="0"/>
          </a:p>
        </p:txBody>
      </p:sp>
      <p:graphicFrame>
        <p:nvGraphicFramePr>
          <p:cNvPr id="6" name="グラフ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0049682"/>
              </p:ext>
            </p:extLst>
          </p:nvPr>
        </p:nvGraphicFramePr>
        <p:xfrm>
          <a:off x="683568" y="3867545"/>
          <a:ext cx="7920880" cy="2970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1041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4294967295"/>
          </p:nvPr>
        </p:nvSpPr>
        <p:spPr>
          <a:xfrm>
            <a:off x="467544" y="1340768"/>
            <a:ext cx="8208912" cy="5517232"/>
          </a:xfrm>
        </p:spPr>
        <p:txBody>
          <a:bodyPr/>
          <a:lstStyle/>
          <a:p>
            <a:r>
              <a:rPr lang="en-US" altLang="ja-JP" dirty="0"/>
              <a:t>We examined the impact by co-migration</a:t>
            </a:r>
          </a:p>
          <a:p>
            <a:pPr lvl="1"/>
            <a:r>
              <a:rPr lang="en-US" altLang="ja-JP" dirty="0"/>
              <a:t>The response time </a:t>
            </a:r>
            <a:r>
              <a:rPr lang="en-US" altLang="ja-JP" sz="2400" dirty="0"/>
              <a:t>increased by 5.4 </a:t>
            </a:r>
            <a:r>
              <a:rPr lang="en-US" altLang="ja-JP" sz="2400" dirty="0" err="1" smtClean="0"/>
              <a:t>ms</a:t>
            </a:r>
            <a:endParaRPr lang="en-US" altLang="ja-JP" sz="2400" strike="sngStrike" dirty="0"/>
          </a:p>
          <a:p>
            <a:pPr lvl="2"/>
            <a:r>
              <a:rPr lang="en-US" altLang="ja-JP" dirty="0"/>
              <a:t>Lasted for 30s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The frame rate decreased by 0.4 fps</a:t>
            </a:r>
          </a:p>
          <a:p>
            <a:pPr lvl="2"/>
            <a:r>
              <a:rPr lang="en-US" altLang="ja-JP" dirty="0"/>
              <a:t>Lasted for 30s</a:t>
            </a:r>
          </a:p>
          <a:p>
            <a:pPr lvl="2"/>
            <a:endParaRPr lang="en-US" altLang="ja-JP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107504" y="-5209"/>
            <a:ext cx="9036496" cy="1125927"/>
          </a:xfrm>
        </p:spPr>
        <p:txBody>
          <a:bodyPr>
            <a:noAutofit/>
          </a:bodyPr>
          <a:lstStyle/>
          <a:p>
            <a:r>
              <a:rPr lang="en-US" altLang="ja-JP" sz="3300" dirty="0"/>
              <a:t>Performance Degradation by Co-migration</a:t>
            </a:r>
            <a:endParaRPr kumimoji="1" lang="ja-JP" altLang="en-US" sz="3300" dirty="0"/>
          </a:p>
        </p:txBody>
      </p:sp>
      <p:graphicFrame>
        <p:nvGraphicFramePr>
          <p:cNvPr id="4" name="グラフ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2617503"/>
              </p:ext>
            </p:extLst>
          </p:nvPr>
        </p:nvGraphicFramePr>
        <p:xfrm>
          <a:off x="-19214" y="3898657"/>
          <a:ext cx="4476750" cy="2924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グラフ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270297"/>
              </p:ext>
            </p:extLst>
          </p:nvPr>
        </p:nvGraphicFramePr>
        <p:xfrm>
          <a:off x="4685981" y="3910505"/>
          <a:ext cx="4458019" cy="2912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正方形/長方形 5"/>
          <p:cNvSpPr/>
          <p:nvPr/>
        </p:nvSpPr>
        <p:spPr>
          <a:xfrm>
            <a:off x="4716017" y="3537847"/>
            <a:ext cx="4427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u="sng" dirty="0" smtClean="0">
                <a:solidFill>
                  <a:srgbClr val="1A88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Frame rate (Screen)</a:t>
            </a:r>
            <a:endParaRPr lang="en-US" altLang="ja-JP" b="1" u="sng" dirty="0">
              <a:solidFill>
                <a:srgbClr val="1A88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-1" y="3537847"/>
            <a:ext cx="47160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u="sng" dirty="0" smtClean="0">
                <a:solidFill>
                  <a:srgbClr val="1A88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Response Time (Keyboard)</a:t>
            </a:r>
            <a:endParaRPr lang="en-US" altLang="ja-JP" b="1" u="sng" dirty="0">
              <a:solidFill>
                <a:srgbClr val="1A88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1259632" y="5991799"/>
            <a:ext cx="1368152" cy="432048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6732240" y="4185919"/>
            <a:ext cx="1440160" cy="936104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113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Remote VM Management in </a:t>
            </a:r>
            <a:r>
              <a:rPr kumimoji="1" lang="en-US" altLang="ja-JP" dirty="0" err="1" smtClean="0"/>
              <a:t>IaaS</a:t>
            </a:r>
            <a:endParaRPr kumimoji="1" lang="ja-JP" altLang="en-US" dirty="0"/>
          </a:p>
        </p:txBody>
      </p:sp>
      <p:pic>
        <p:nvPicPr>
          <p:cNvPr id="82" name="Picture 3" descr="C:\Users\kawasho\AppData\Local\Microsoft\Windows\Temporary Internet Files\Content.IE5\J3CFPBE6\MP900433092[1]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97549" y="3357301"/>
            <a:ext cx="6400800" cy="5193792"/>
          </a:xfrm>
          <a:prstGeom prst="rect">
            <a:avLst/>
          </a:prstGeom>
          <a:noFill/>
        </p:spPr>
      </p:pic>
      <p:pic>
        <p:nvPicPr>
          <p:cNvPr id="83" name="Picture 6" descr="C:\Users\kawasho\Downloads\system\system\6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2796" y="4717282"/>
            <a:ext cx="1320601" cy="597555"/>
          </a:xfrm>
          <a:prstGeom prst="rect">
            <a:avLst/>
          </a:prstGeom>
          <a:noFill/>
        </p:spPr>
      </p:pic>
      <p:pic>
        <p:nvPicPr>
          <p:cNvPr id="84" name="Picture 6" descr="C:\Users\kawasho\Downloads\system\system\6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95196" y="4869682"/>
            <a:ext cx="1320601" cy="597555"/>
          </a:xfrm>
          <a:prstGeom prst="rect">
            <a:avLst/>
          </a:prstGeom>
          <a:noFill/>
        </p:spPr>
      </p:pic>
      <p:pic>
        <p:nvPicPr>
          <p:cNvPr id="85" name="Picture 6" descr="C:\Users\kawasho\Downloads\system\system\6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7596" y="5022082"/>
            <a:ext cx="1320601" cy="597555"/>
          </a:xfrm>
          <a:prstGeom prst="rect">
            <a:avLst/>
          </a:prstGeom>
          <a:noFill/>
        </p:spPr>
      </p:pic>
      <p:pic>
        <p:nvPicPr>
          <p:cNvPr id="86" name="Picture 6" descr="C:\Users\kawasho\Downloads\system\system\6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99996" y="5174482"/>
            <a:ext cx="1320601" cy="597555"/>
          </a:xfrm>
          <a:prstGeom prst="rect">
            <a:avLst/>
          </a:prstGeom>
          <a:noFill/>
        </p:spPr>
      </p:pic>
      <p:pic>
        <p:nvPicPr>
          <p:cNvPr id="87" name="Picture 6" descr="C:\Users\kawasho\Downloads\system\system\6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52396" y="5326882"/>
            <a:ext cx="1320601" cy="597555"/>
          </a:xfrm>
          <a:prstGeom prst="rect">
            <a:avLst/>
          </a:prstGeom>
          <a:noFill/>
        </p:spPr>
      </p:pic>
      <p:pic>
        <p:nvPicPr>
          <p:cNvPr id="88" name="Picture 6" descr="C:\Users\kawasho\Downloads\system\system\6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4796" y="5479282"/>
            <a:ext cx="1320601" cy="597555"/>
          </a:xfrm>
          <a:prstGeom prst="rect">
            <a:avLst/>
          </a:prstGeom>
          <a:noFill/>
        </p:spPr>
      </p:pic>
      <p:pic>
        <p:nvPicPr>
          <p:cNvPr id="89" name="Picture 6" descr="C:\Users\kawasho\Downloads\system\system\6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57196" y="5631682"/>
            <a:ext cx="1320601" cy="597555"/>
          </a:xfrm>
          <a:prstGeom prst="rect">
            <a:avLst/>
          </a:prstGeom>
          <a:noFill/>
        </p:spPr>
      </p:pic>
      <p:pic>
        <p:nvPicPr>
          <p:cNvPr id="90" name="Picture 6" descr="C:\Users\kawasho\Downloads\system\system\6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57668" y="5649282"/>
            <a:ext cx="1320601" cy="597555"/>
          </a:xfrm>
          <a:prstGeom prst="rect">
            <a:avLst/>
          </a:prstGeom>
          <a:noFill/>
        </p:spPr>
      </p:pic>
      <p:pic>
        <p:nvPicPr>
          <p:cNvPr id="91" name="Picture 6" descr="C:\Users\kawasho\Downloads\system\system\6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3853" y="4941477"/>
            <a:ext cx="1320601" cy="597555"/>
          </a:xfrm>
          <a:prstGeom prst="rect">
            <a:avLst/>
          </a:prstGeom>
          <a:noFill/>
        </p:spPr>
      </p:pic>
      <p:pic>
        <p:nvPicPr>
          <p:cNvPr id="92" name="Picture 6" descr="C:\Users\kawasho\Downloads\system\system\6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86253" y="5093877"/>
            <a:ext cx="1320601" cy="597555"/>
          </a:xfrm>
          <a:prstGeom prst="rect">
            <a:avLst/>
          </a:prstGeom>
          <a:noFill/>
        </p:spPr>
      </p:pic>
      <p:pic>
        <p:nvPicPr>
          <p:cNvPr id="93" name="Picture 6" descr="C:\Users\kawasho\Downloads\system\system\6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38653" y="5246277"/>
            <a:ext cx="1320601" cy="597555"/>
          </a:xfrm>
          <a:prstGeom prst="rect">
            <a:avLst/>
          </a:prstGeom>
          <a:noFill/>
        </p:spPr>
      </p:pic>
      <p:pic>
        <p:nvPicPr>
          <p:cNvPr id="94" name="Picture 6" descr="C:\Users\kawasho\Downloads\system\system\6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1053" y="5398677"/>
            <a:ext cx="1320601" cy="597555"/>
          </a:xfrm>
          <a:prstGeom prst="rect">
            <a:avLst/>
          </a:prstGeom>
          <a:noFill/>
        </p:spPr>
      </p:pic>
      <p:pic>
        <p:nvPicPr>
          <p:cNvPr id="95" name="Picture 6" descr="C:\Users\kawasho\Downloads\system\system\6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453" y="5551077"/>
            <a:ext cx="1320601" cy="597555"/>
          </a:xfrm>
          <a:prstGeom prst="rect">
            <a:avLst/>
          </a:prstGeom>
          <a:noFill/>
        </p:spPr>
      </p:pic>
      <p:pic>
        <p:nvPicPr>
          <p:cNvPr id="96" name="Picture 6" descr="C:\Users\kawasho\Downloads\system\system\6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95853" y="5703477"/>
            <a:ext cx="1320601" cy="597555"/>
          </a:xfrm>
          <a:prstGeom prst="rect">
            <a:avLst/>
          </a:prstGeom>
          <a:noFill/>
        </p:spPr>
      </p:pic>
      <p:pic>
        <p:nvPicPr>
          <p:cNvPr id="97" name="Picture 6" descr="C:\Users\kawasho\Downloads\system\system\6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48253" y="5855877"/>
            <a:ext cx="1320601" cy="597555"/>
          </a:xfrm>
          <a:prstGeom prst="rect">
            <a:avLst/>
          </a:prstGeom>
          <a:noFill/>
        </p:spPr>
      </p:pic>
      <p:pic>
        <p:nvPicPr>
          <p:cNvPr id="98" name="Picture 6" descr="C:\Users\kawasho\Downloads\system\system\6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00653" y="6008277"/>
            <a:ext cx="1320601" cy="597555"/>
          </a:xfrm>
          <a:prstGeom prst="rect">
            <a:avLst/>
          </a:prstGeom>
          <a:noFill/>
        </p:spPr>
      </p:pic>
      <p:pic>
        <p:nvPicPr>
          <p:cNvPr id="99" name="Picture 6" descr="C:\Users\kawasho\Downloads\system\system\6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0628" y="5149330"/>
            <a:ext cx="1320601" cy="597555"/>
          </a:xfrm>
          <a:prstGeom prst="rect">
            <a:avLst/>
          </a:prstGeom>
          <a:noFill/>
        </p:spPr>
      </p:pic>
      <p:pic>
        <p:nvPicPr>
          <p:cNvPr id="100" name="Picture 6" descr="C:\Users\kawasho\Downloads\system\system\6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83028" y="5301730"/>
            <a:ext cx="1320601" cy="597555"/>
          </a:xfrm>
          <a:prstGeom prst="rect">
            <a:avLst/>
          </a:prstGeom>
          <a:noFill/>
        </p:spPr>
      </p:pic>
      <p:pic>
        <p:nvPicPr>
          <p:cNvPr id="101" name="Picture 6" descr="C:\Users\kawasho\Downloads\system\system\6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35428" y="5454130"/>
            <a:ext cx="1320601" cy="597555"/>
          </a:xfrm>
          <a:prstGeom prst="rect">
            <a:avLst/>
          </a:prstGeom>
          <a:noFill/>
        </p:spPr>
      </p:pic>
      <p:pic>
        <p:nvPicPr>
          <p:cNvPr id="102" name="Picture 6" descr="C:\Users\kawasho\Downloads\system\system\6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87828" y="5606530"/>
            <a:ext cx="1320601" cy="597555"/>
          </a:xfrm>
          <a:prstGeom prst="rect">
            <a:avLst/>
          </a:prstGeom>
          <a:noFill/>
        </p:spPr>
      </p:pic>
      <p:pic>
        <p:nvPicPr>
          <p:cNvPr id="103" name="Picture 6" descr="C:\Users\kawasho\Downloads\system\system\6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0228" y="5758930"/>
            <a:ext cx="1320601" cy="597555"/>
          </a:xfrm>
          <a:prstGeom prst="rect">
            <a:avLst/>
          </a:prstGeom>
          <a:noFill/>
        </p:spPr>
      </p:pic>
      <p:pic>
        <p:nvPicPr>
          <p:cNvPr id="104" name="Picture 6" descr="C:\Users\kawasho\Downloads\system\system\6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92628" y="5911330"/>
            <a:ext cx="1320601" cy="597555"/>
          </a:xfrm>
          <a:prstGeom prst="rect">
            <a:avLst/>
          </a:prstGeom>
          <a:noFill/>
        </p:spPr>
      </p:pic>
      <p:pic>
        <p:nvPicPr>
          <p:cNvPr id="105" name="Picture 6" descr="C:\Users\kawasho\Downloads\system\system\6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5028" y="6063730"/>
            <a:ext cx="1320601" cy="597555"/>
          </a:xfrm>
          <a:prstGeom prst="rect">
            <a:avLst/>
          </a:prstGeom>
          <a:noFill/>
        </p:spPr>
      </p:pic>
      <p:pic>
        <p:nvPicPr>
          <p:cNvPr id="106" name="Picture 6" descr="C:\Users\kawasho\Downloads\system\system\6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7428" y="6216130"/>
            <a:ext cx="1320601" cy="597555"/>
          </a:xfrm>
          <a:prstGeom prst="rect">
            <a:avLst/>
          </a:prstGeom>
          <a:noFill/>
        </p:spPr>
      </p:pic>
      <p:pic>
        <p:nvPicPr>
          <p:cNvPr id="107" name="Picture 6" descr="C:\Users\kawasho\Downloads\system\system\6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86053" y="5312811"/>
            <a:ext cx="1320601" cy="597555"/>
          </a:xfrm>
          <a:prstGeom prst="rect">
            <a:avLst/>
          </a:prstGeom>
          <a:noFill/>
        </p:spPr>
      </p:pic>
      <p:grpSp>
        <p:nvGrpSpPr>
          <p:cNvPr id="108" name="グループ化 107"/>
          <p:cNvGrpSpPr/>
          <p:nvPr/>
        </p:nvGrpSpPr>
        <p:grpSpPr>
          <a:xfrm>
            <a:off x="6813773" y="3717341"/>
            <a:ext cx="1454265" cy="1536569"/>
            <a:chOff x="5796138" y="476672"/>
            <a:chExt cx="1226716" cy="1296144"/>
          </a:xfrm>
        </p:grpSpPr>
        <p:pic>
          <p:nvPicPr>
            <p:cNvPr id="109" name="Picture 6" descr="C:\Users\kawasho\Downloads\system\system\6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96138" y="1268760"/>
              <a:ext cx="1113966" cy="504056"/>
            </a:xfrm>
            <a:prstGeom prst="rect">
              <a:avLst/>
            </a:prstGeom>
            <a:noFill/>
          </p:spPr>
        </p:pic>
        <p:pic>
          <p:nvPicPr>
            <p:cNvPr id="110" name="Picture 7" descr="C:\Users\kawasho\Downloads\system\system\1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228184" y="476672"/>
              <a:ext cx="794670" cy="1124309"/>
            </a:xfrm>
            <a:prstGeom prst="rect">
              <a:avLst/>
            </a:prstGeom>
            <a:noFill/>
          </p:spPr>
        </p:pic>
      </p:grpSp>
      <p:grpSp>
        <p:nvGrpSpPr>
          <p:cNvPr id="111" name="グループ化 110"/>
          <p:cNvGrpSpPr/>
          <p:nvPr/>
        </p:nvGrpSpPr>
        <p:grpSpPr>
          <a:xfrm>
            <a:off x="5733653" y="4221397"/>
            <a:ext cx="1454265" cy="1536569"/>
            <a:chOff x="5796138" y="476672"/>
            <a:chExt cx="1226716" cy="1296144"/>
          </a:xfrm>
        </p:grpSpPr>
        <p:pic>
          <p:nvPicPr>
            <p:cNvPr id="112" name="Picture 6" descr="C:\Users\kawasho\Downloads\system\system\6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96138" y="1268760"/>
              <a:ext cx="1113966" cy="504056"/>
            </a:xfrm>
            <a:prstGeom prst="rect">
              <a:avLst/>
            </a:prstGeom>
            <a:noFill/>
          </p:spPr>
        </p:pic>
        <p:pic>
          <p:nvPicPr>
            <p:cNvPr id="113" name="Picture 7" descr="C:\Users\kawasho\Downloads\system\system\1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228184" y="476672"/>
              <a:ext cx="794670" cy="1124309"/>
            </a:xfrm>
            <a:prstGeom prst="rect">
              <a:avLst/>
            </a:prstGeom>
            <a:noFill/>
          </p:spPr>
        </p:pic>
      </p:grpSp>
      <p:grpSp>
        <p:nvGrpSpPr>
          <p:cNvPr id="129" name="グループ化 128"/>
          <p:cNvGrpSpPr/>
          <p:nvPr/>
        </p:nvGrpSpPr>
        <p:grpSpPr>
          <a:xfrm>
            <a:off x="6941491" y="4412482"/>
            <a:ext cx="1484364" cy="1431350"/>
            <a:chOff x="6084168" y="4509120"/>
            <a:chExt cx="2016224" cy="1944216"/>
          </a:xfrm>
          <a:gradFill>
            <a:gsLst>
              <a:gs pos="6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</p:grpSpPr>
        <p:sp>
          <p:nvSpPr>
            <p:cNvPr id="130" name="正方形/長方形 129"/>
            <p:cNvSpPr/>
            <p:nvPr/>
          </p:nvSpPr>
          <p:spPr>
            <a:xfrm>
              <a:off x="6084168" y="4509120"/>
              <a:ext cx="2016224" cy="1944216"/>
            </a:xfrm>
            <a:prstGeom prst="rect">
              <a:avLst/>
            </a:prstGeom>
            <a:grpFill/>
            <a:ln>
              <a:solidFill>
                <a:srgbClr val="095B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t" anchorCtr="0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31" name="テキスト ボックス 130"/>
            <p:cNvSpPr txBox="1"/>
            <p:nvPr/>
          </p:nvSpPr>
          <p:spPr>
            <a:xfrm>
              <a:off x="6417377" y="5065727"/>
              <a:ext cx="1349807" cy="483754"/>
            </a:xfrm>
            <a:prstGeom prst="rect">
              <a:avLst/>
            </a:prstGeom>
            <a:grpFill/>
            <a:effectLst/>
          </p:spPr>
          <p:txBody>
            <a:bodyPr vert="horz" wrap="square" rtlCol="0" anchor="t" anchorCtr="0">
              <a:spAutoFit/>
            </a:bodyPr>
            <a:lstStyle/>
            <a:p>
              <a:pPr algn="ctr"/>
              <a:r>
                <a:rPr kumimoji="1" lang="en-US" altLang="ja-JP" sz="2400" dirty="0" smtClean="0"/>
                <a:t>VM</a:t>
              </a:r>
              <a:endParaRPr kumimoji="1" lang="ja-JP" altLang="en-US" dirty="0"/>
            </a:p>
          </p:txBody>
        </p:sp>
      </p:grpSp>
      <p:grpSp>
        <p:nvGrpSpPr>
          <p:cNvPr id="132" name="グループ化 131"/>
          <p:cNvGrpSpPr/>
          <p:nvPr/>
        </p:nvGrpSpPr>
        <p:grpSpPr>
          <a:xfrm>
            <a:off x="7093891" y="4564882"/>
            <a:ext cx="1484364" cy="1431350"/>
            <a:chOff x="6084168" y="4509120"/>
            <a:chExt cx="2016224" cy="1944216"/>
          </a:xfrm>
          <a:gradFill>
            <a:gsLst>
              <a:gs pos="6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</p:grpSpPr>
        <p:sp>
          <p:nvSpPr>
            <p:cNvPr id="133" name="正方形/長方形 132"/>
            <p:cNvSpPr/>
            <p:nvPr/>
          </p:nvSpPr>
          <p:spPr>
            <a:xfrm>
              <a:off x="6084168" y="4509120"/>
              <a:ext cx="2016224" cy="1944216"/>
            </a:xfrm>
            <a:prstGeom prst="rect">
              <a:avLst/>
            </a:prstGeom>
            <a:grpFill/>
            <a:ln>
              <a:solidFill>
                <a:srgbClr val="095B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t" anchorCtr="0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34" name="テキスト ボックス 133"/>
            <p:cNvSpPr txBox="1"/>
            <p:nvPr/>
          </p:nvSpPr>
          <p:spPr>
            <a:xfrm>
              <a:off x="6417377" y="5065727"/>
              <a:ext cx="1349807" cy="483754"/>
            </a:xfrm>
            <a:prstGeom prst="rect">
              <a:avLst/>
            </a:prstGeom>
            <a:grpFill/>
            <a:effectLst/>
          </p:spPr>
          <p:txBody>
            <a:bodyPr vert="horz" wrap="square" rtlCol="0" anchor="t" anchorCtr="0">
              <a:spAutoFit/>
            </a:bodyPr>
            <a:lstStyle/>
            <a:p>
              <a:pPr algn="ctr"/>
              <a:r>
                <a:rPr kumimoji="1" lang="en-US" altLang="ja-JP" sz="2400" dirty="0" smtClean="0"/>
                <a:t>VM</a:t>
              </a:r>
              <a:endParaRPr kumimoji="1" lang="ja-JP" altLang="en-US" dirty="0"/>
            </a:p>
          </p:txBody>
        </p:sp>
      </p:grpSp>
      <p:grpSp>
        <p:nvGrpSpPr>
          <p:cNvPr id="135" name="グループ化 134"/>
          <p:cNvGrpSpPr/>
          <p:nvPr/>
        </p:nvGrpSpPr>
        <p:grpSpPr>
          <a:xfrm>
            <a:off x="7246291" y="4717282"/>
            <a:ext cx="1484364" cy="1431350"/>
            <a:chOff x="6084168" y="4509120"/>
            <a:chExt cx="2016224" cy="1944216"/>
          </a:xfrm>
          <a:gradFill>
            <a:gsLst>
              <a:gs pos="6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</p:grpSpPr>
        <p:sp>
          <p:nvSpPr>
            <p:cNvPr id="136" name="正方形/長方形 135"/>
            <p:cNvSpPr/>
            <p:nvPr/>
          </p:nvSpPr>
          <p:spPr>
            <a:xfrm>
              <a:off x="6084168" y="4509120"/>
              <a:ext cx="2016224" cy="1944216"/>
            </a:xfrm>
            <a:prstGeom prst="rect">
              <a:avLst/>
            </a:prstGeom>
            <a:grpFill/>
            <a:ln>
              <a:solidFill>
                <a:srgbClr val="095B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t" anchorCtr="0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37" name="テキスト ボックス 136"/>
            <p:cNvSpPr txBox="1"/>
            <p:nvPr/>
          </p:nvSpPr>
          <p:spPr>
            <a:xfrm>
              <a:off x="6417377" y="5065727"/>
              <a:ext cx="1349807" cy="483754"/>
            </a:xfrm>
            <a:prstGeom prst="rect">
              <a:avLst/>
            </a:prstGeom>
            <a:grpFill/>
            <a:effectLst/>
          </p:spPr>
          <p:txBody>
            <a:bodyPr vert="horz" wrap="square" rtlCol="0" anchor="t" anchorCtr="0">
              <a:spAutoFit/>
            </a:bodyPr>
            <a:lstStyle/>
            <a:p>
              <a:pPr algn="ctr"/>
              <a:r>
                <a:rPr kumimoji="1" lang="en-US" altLang="ja-JP" sz="2400" dirty="0" smtClean="0"/>
                <a:t>VM</a:t>
              </a:r>
              <a:endParaRPr kumimoji="1" lang="ja-JP" altLang="en-US" dirty="0"/>
            </a:p>
          </p:txBody>
        </p:sp>
      </p:grpSp>
      <p:grpSp>
        <p:nvGrpSpPr>
          <p:cNvPr id="138" name="グループ化 137"/>
          <p:cNvGrpSpPr/>
          <p:nvPr/>
        </p:nvGrpSpPr>
        <p:grpSpPr>
          <a:xfrm>
            <a:off x="7398691" y="4869682"/>
            <a:ext cx="1484364" cy="1431350"/>
            <a:chOff x="6084168" y="4509120"/>
            <a:chExt cx="2016224" cy="1944216"/>
          </a:xfrm>
          <a:gradFill>
            <a:gsLst>
              <a:gs pos="6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</p:grpSpPr>
        <p:sp>
          <p:nvSpPr>
            <p:cNvPr id="139" name="正方形/長方形 138"/>
            <p:cNvSpPr/>
            <p:nvPr/>
          </p:nvSpPr>
          <p:spPr>
            <a:xfrm>
              <a:off x="6084168" y="4509120"/>
              <a:ext cx="2016224" cy="1944216"/>
            </a:xfrm>
            <a:prstGeom prst="rect">
              <a:avLst/>
            </a:prstGeom>
            <a:grpFill/>
            <a:ln>
              <a:solidFill>
                <a:srgbClr val="095B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t" anchorCtr="0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0" name="テキスト ボックス 139"/>
            <p:cNvSpPr txBox="1"/>
            <p:nvPr/>
          </p:nvSpPr>
          <p:spPr>
            <a:xfrm>
              <a:off x="6084168" y="4573883"/>
              <a:ext cx="2016224" cy="627084"/>
            </a:xfrm>
            <a:prstGeom prst="rect">
              <a:avLst/>
            </a:prstGeom>
            <a:noFill/>
            <a:effectLst/>
          </p:spPr>
          <p:txBody>
            <a:bodyPr vert="horz" wrap="square" rtlCol="0" anchor="t" anchorCtr="0">
              <a:spAutoFit/>
            </a:bodyPr>
            <a:lstStyle/>
            <a:p>
              <a:pPr algn="ctr"/>
              <a:r>
                <a:rPr kumimoji="1" lang="en-US" altLang="ja-JP" sz="2400" dirty="0" smtClean="0"/>
                <a:t>VM</a:t>
              </a:r>
              <a:endParaRPr kumimoji="1" lang="ja-JP" altLang="en-US" dirty="0"/>
            </a:p>
          </p:txBody>
        </p:sp>
      </p:grpSp>
      <p:pic>
        <p:nvPicPr>
          <p:cNvPr id="144" name="Picture 6" descr="C:\Users\kawasho\Downloads\system\system\6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86053" y="5312811"/>
            <a:ext cx="1320601" cy="597555"/>
          </a:xfrm>
          <a:prstGeom prst="rect">
            <a:avLst/>
          </a:prstGeom>
          <a:noFill/>
        </p:spPr>
      </p:pic>
      <p:pic>
        <p:nvPicPr>
          <p:cNvPr id="145" name="Picture 6" descr="C:\Users\kawasho\Downloads\system\system\6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38453" y="5465211"/>
            <a:ext cx="1320601" cy="597555"/>
          </a:xfrm>
          <a:prstGeom prst="rect">
            <a:avLst/>
          </a:prstGeom>
          <a:noFill/>
        </p:spPr>
      </p:pic>
      <p:pic>
        <p:nvPicPr>
          <p:cNvPr id="146" name="Picture 6" descr="C:\Users\kawasho\Downloads\system\system\6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0853" y="5617611"/>
            <a:ext cx="1320601" cy="597555"/>
          </a:xfrm>
          <a:prstGeom prst="rect">
            <a:avLst/>
          </a:prstGeom>
          <a:noFill/>
        </p:spPr>
      </p:pic>
      <p:pic>
        <p:nvPicPr>
          <p:cNvPr id="147" name="Picture 6" descr="C:\Users\kawasho\Downloads\system\system\6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43253" y="5770011"/>
            <a:ext cx="1320601" cy="597555"/>
          </a:xfrm>
          <a:prstGeom prst="rect">
            <a:avLst/>
          </a:prstGeom>
          <a:noFill/>
        </p:spPr>
      </p:pic>
      <p:pic>
        <p:nvPicPr>
          <p:cNvPr id="148" name="Picture 6" descr="C:\Users\kawasho\Downloads\system\system\6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95653" y="5922411"/>
            <a:ext cx="1320601" cy="597555"/>
          </a:xfrm>
          <a:prstGeom prst="rect">
            <a:avLst/>
          </a:prstGeom>
          <a:noFill/>
        </p:spPr>
      </p:pic>
      <p:pic>
        <p:nvPicPr>
          <p:cNvPr id="149" name="Picture 6" descr="C:\Users\kawasho\Downloads\system\system\6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8053" y="6074811"/>
            <a:ext cx="1320601" cy="597555"/>
          </a:xfrm>
          <a:prstGeom prst="rect">
            <a:avLst/>
          </a:prstGeom>
          <a:noFill/>
        </p:spPr>
      </p:pic>
      <p:pic>
        <p:nvPicPr>
          <p:cNvPr id="150" name="Picture 6" descr="C:\Users\kawasho\Downloads\system\system\6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0453" y="6227211"/>
            <a:ext cx="1320601" cy="597555"/>
          </a:xfrm>
          <a:prstGeom prst="rect">
            <a:avLst/>
          </a:prstGeom>
          <a:noFill/>
        </p:spPr>
      </p:pic>
      <p:pic>
        <p:nvPicPr>
          <p:cNvPr id="151" name="Picture 6" descr="C:\Users\kawasho\Downloads\system\system\6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2853" y="6379611"/>
            <a:ext cx="1320601" cy="597555"/>
          </a:xfrm>
          <a:prstGeom prst="rect">
            <a:avLst/>
          </a:prstGeom>
          <a:noFill/>
        </p:spPr>
      </p:pic>
      <p:sp>
        <p:nvSpPr>
          <p:cNvPr id="152" name="角丸四角形 151"/>
          <p:cNvSpPr/>
          <p:nvPr/>
        </p:nvSpPr>
        <p:spPr>
          <a:xfrm>
            <a:off x="4878752" y="5838181"/>
            <a:ext cx="1809725" cy="377949"/>
          </a:xfrm>
          <a:prstGeom prst="roundRect">
            <a:avLst/>
          </a:prstGeom>
          <a:gradFill>
            <a:gsLst>
              <a:gs pos="40000">
                <a:schemeClr val="accent3"/>
              </a:gs>
              <a:gs pos="100000">
                <a:schemeClr val="accent2">
                  <a:lumMod val="50000"/>
                </a:schemeClr>
              </a:gs>
            </a:gsLst>
            <a:lin ang="5400000" scaled="0"/>
          </a:gradFill>
          <a:ln cmpd="sng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M</a:t>
            </a:r>
            <a:r>
              <a:rPr lang="en-US" altLang="ja-JP" dirty="0" smtClean="0"/>
              <a:t>anagement</a:t>
            </a:r>
            <a:endParaRPr kumimoji="1" lang="ja-JP" altLang="en-US" dirty="0"/>
          </a:p>
        </p:txBody>
      </p:sp>
      <p:pic>
        <p:nvPicPr>
          <p:cNvPr id="153" name="Picture 449" descr="C:\Users\kawasho\Downloads\Computer-25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2806584" y="5229200"/>
            <a:ext cx="1152128" cy="1152128"/>
          </a:xfrm>
          <a:prstGeom prst="rect">
            <a:avLst/>
          </a:prstGeom>
          <a:noFill/>
        </p:spPr>
      </p:pic>
      <p:pic>
        <p:nvPicPr>
          <p:cNvPr id="154" name="Picture 2" descr="C:\Users\kawasho\Downloads\User1-25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2086504" y="5373216"/>
            <a:ext cx="1152128" cy="1152128"/>
          </a:xfrm>
          <a:prstGeom prst="rect">
            <a:avLst/>
          </a:prstGeom>
          <a:noFill/>
        </p:spPr>
      </p:pic>
      <p:grpSp>
        <p:nvGrpSpPr>
          <p:cNvPr id="4" name="グループ化 3"/>
          <p:cNvGrpSpPr/>
          <p:nvPr/>
        </p:nvGrpSpPr>
        <p:grpSpPr>
          <a:xfrm>
            <a:off x="179512" y="4077072"/>
            <a:ext cx="2272064" cy="1776442"/>
            <a:chOff x="197237" y="4509896"/>
            <a:chExt cx="2272064" cy="177644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237" y="4509896"/>
              <a:ext cx="2272064" cy="1776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7" name="正方形/長方形 156"/>
            <p:cNvSpPr/>
            <p:nvPr/>
          </p:nvSpPr>
          <p:spPr>
            <a:xfrm>
              <a:off x="1537636" y="5762180"/>
              <a:ext cx="9316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VNC</a:t>
              </a:r>
              <a:endParaRPr lang="ja-JP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コンテンツ プレースホルダー 1"/>
          <p:cNvSpPr>
            <a:spLocks noGrp="1"/>
          </p:cNvSpPr>
          <p:nvPr>
            <p:ph idx="4294967295"/>
          </p:nvPr>
        </p:nvSpPr>
        <p:spPr>
          <a:xfrm>
            <a:off x="467544" y="1340768"/>
            <a:ext cx="8491536" cy="5112568"/>
          </a:xfrm>
        </p:spPr>
        <p:txBody>
          <a:bodyPr/>
          <a:lstStyle/>
          <a:p>
            <a:r>
              <a:rPr lang="en-US" altLang="ja-JP" dirty="0"/>
              <a:t>In-band remote management is usually used</a:t>
            </a:r>
          </a:p>
          <a:p>
            <a:pPr lvl="1"/>
            <a:r>
              <a:rPr lang="en-US" altLang="ja-JP" dirty="0"/>
              <a:t>A </a:t>
            </a:r>
            <a:r>
              <a:rPr lang="en-US" altLang="ja-JP" dirty="0" smtClean="0"/>
              <a:t>VNC server </a:t>
            </a:r>
            <a:r>
              <a:rPr lang="en-US" altLang="ja-JP" dirty="0"/>
              <a:t>runs in a user VM</a:t>
            </a:r>
          </a:p>
          <a:p>
            <a:pPr lvl="1"/>
            <a:r>
              <a:rPr lang="en-US" altLang="ja-JP" dirty="0" smtClean="0"/>
              <a:t>A </a:t>
            </a:r>
            <a:r>
              <a:rPr lang="en-US" altLang="ja-JP" dirty="0"/>
              <a:t>user connects to the server </a:t>
            </a:r>
            <a:r>
              <a:rPr lang="en-US" altLang="ja-JP" dirty="0" smtClean="0"/>
              <a:t>via the network</a:t>
            </a:r>
          </a:p>
          <a:p>
            <a:r>
              <a:rPr lang="en-US" altLang="ja-JP" dirty="0" smtClean="0"/>
              <a:t>However, a user cannot access his VM when</a:t>
            </a:r>
          </a:p>
          <a:p>
            <a:pPr lvl="1"/>
            <a:r>
              <a:rPr lang="en-US" altLang="ja-JP" dirty="0" smtClean="0"/>
              <a:t>He fails </a:t>
            </a:r>
            <a:r>
              <a:rPr lang="en-US" altLang="ja-JP" dirty="0"/>
              <a:t>the configuration of the firewall or network</a:t>
            </a:r>
          </a:p>
          <a:p>
            <a:pPr lvl="1"/>
            <a:r>
              <a:rPr lang="en-US" altLang="ja-JP" dirty="0"/>
              <a:t>T</a:t>
            </a:r>
            <a:r>
              <a:rPr lang="en-US" altLang="ja-JP" dirty="0" smtClean="0"/>
              <a:t>he system </a:t>
            </a:r>
            <a:r>
              <a:rPr lang="en-US" altLang="ja-JP" dirty="0"/>
              <a:t>in the </a:t>
            </a:r>
            <a:r>
              <a:rPr lang="en-US" altLang="ja-JP" dirty="0" smtClean="0"/>
              <a:t>VM does not work normally</a:t>
            </a:r>
            <a:endParaRPr lang="en-US" altLang="ja-JP" strike="sngStrike" dirty="0"/>
          </a:p>
          <a:p>
            <a:endParaRPr lang="ja-JP" altLang="en-US" dirty="0"/>
          </a:p>
        </p:txBody>
      </p:sp>
      <p:sp>
        <p:nvSpPr>
          <p:cNvPr id="80" name="正方形/長方形 79"/>
          <p:cNvSpPr/>
          <p:nvPr/>
        </p:nvSpPr>
        <p:spPr>
          <a:xfrm>
            <a:off x="2723793" y="6076837"/>
            <a:ext cx="1560175" cy="648072"/>
          </a:xfrm>
          <a:prstGeom prst="rect">
            <a:avLst/>
          </a:prstGeom>
          <a:gradFill>
            <a:gsLst>
              <a:gs pos="58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 w="12700" cap="rnd">
            <a:solidFill>
              <a:schemeClr val="tx1"/>
            </a:solidFill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VNC Client</a:t>
            </a:r>
            <a:endParaRPr lang="ja-JP" alt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IPA Pゴシック" pitchFamily="50" charset="-128"/>
              <a:cs typeface="Tahoma" panose="020B0604030504040204" pitchFamily="34" charset="0"/>
            </a:endParaRPr>
          </a:p>
        </p:txBody>
      </p:sp>
      <p:sp>
        <p:nvSpPr>
          <p:cNvPr id="81" name="正方形/長方形 80"/>
          <p:cNvSpPr/>
          <p:nvPr/>
        </p:nvSpPr>
        <p:spPr>
          <a:xfrm>
            <a:off x="7500880" y="5314837"/>
            <a:ext cx="1279376" cy="629587"/>
          </a:xfrm>
          <a:prstGeom prst="rect">
            <a:avLst/>
          </a:prstGeom>
          <a:gradFill>
            <a:gsLst>
              <a:gs pos="58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 w="12700" cap="rnd">
            <a:solidFill>
              <a:schemeClr val="tx1"/>
            </a:solidFill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VNC Server</a:t>
            </a:r>
            <a:endParaRPr lang="ja-JP" alt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IPA Pゴシック" pitchFamily="50" charset="-128"/>
              <a:cs typeface="Tahoma" panose="020B0604030504040204" pitchFamily="34" charset="0"/>
            </a:endParaRPr>
          </a:p>
        </p:txBody>
      </p:sp>
      <p:cxnSp>
        <p:nvCxnSpPr>
          <p:cNvPr id="155" name="直線矢印コネクタ 23"/>
          <p:cNvCxnSpPr>
            <a:stCxn id="80" idx="3"/>
            <a:endCxn id="81" idx="2"/>
          </p:cNvCxnSpPr>
          <p:nvPr/>
        </p:nvCxnSpPr>
        <p:spPr>
          <a:xfrm flipV="1">
            <a:off x="4283968" y="5944424"/>
            <a:ext cx="3856600" cy="456449"/>
          </a:xfrm>
          <a:prstGeom prst="bentConnector2">
            <a:avLst/>
          </a:prstGeom>
          <a:ln w="127000">
            <a:solidFill>
              <a:srgbClr val="FF0000"/>
            </a:solidFill>
            <a:headEnd type="stealth" w="med" len="me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59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Related Work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3"/>
          </p:nvPr>
        </p:nvSpPr>
        <p:spPr>
          <a:xfrm>
            <a:off x="453896" y="1340768"/>
            <a:ext cx="8496944" cy="5517232"/>
          </a:xfrm>
        </p:spPr>
        <p:txBody>
          <a:bodyPr>
            <a:normAutofit/>
          </a:bodyPr>
          <a:lstStyle/>
          <a:p>
            <a:r>
              <a:rPr lang="en-US" altLang="ja-JP" dirty="0"/>
              <a:t>VNC Proxy [</a:t>
            </a:r>
            <a:r>
              <a:rPr lang="en-US" altLang="ja-JP" dirty="0" err="1"/>
              <a:t>CloudStack</a:t>
            </a:r>
            <a:r>
              <a:rPr lang="en-US" altLang="ja-JP" dirty="0"/>
              <a:t>, etc.]</a:t>
            </a:r>
          </a:p>
          <a:p>
            <a:pPr lvl="1"/>
            <a:r>
              <a:rPr lang="en-US" altLang="ja-JP" dirty="0"/>
              <a:t>Transparently switch a VNC server on VM migration</a:t>
            </a:r>
          </a:p>
          <a:p>
            <a:pPr lvl="1"/>
            <a:r>
              <a:rPr lang="en-US" altLang="ja-JP" dirty="0"/>
              <a:t>Pending data in a VNC server is </a:t>
            </a:r>
            <a:r>
              <a:rPr lang="en-US" altLang="ja-JP" dirty="0" smtClean="0"/>
              <a:t>lost</a:t>
            </a:r>
          </a:p>
          <a:p>
            <a:pPr lvl="2"/>
            <a:endParaRPr lang="en-US" altLang="ja-JP" dirty="0"/>
          </a:p>
          <a:p>
            <a:r>
              <a:rPr lang="en-US" altLang="ja-JP" dirty="0"/>
              <a:t>SPICE [Red Hat, Inc.</a:t>
            </a:r>
            <a:r>
              <a:rPr lang="ja-JP" altLang="en-US" dirty="0"/>
              <a:t> </a:t>
            </a:r>
            <a:r>
              <a:rPr lang="en-US" altLang="ja-JP" dirty="0"/>
              <a:t>‘09]</a:t>
            </a:r>
          </a:p>
          <a:p>
            <a:pPr lvl="1"/>
            <a:r>
              <a:rPr lang="en-US" altLang="ja-JP" dirty="0" smtClean="0"/>
              <a:t>Support </a:t>
            </a:r>
            <a:r>
              <a:rPr lang="en-US" altLang="ja-JP" dirty="0"/>
              <a:t>VM migration at the protocol level</a:t>
            </a:r>
          </a:p>
          <a:p>
            <a:pPr lvl="1"/>
            <a:r>
              <a:rPr lang="en-US" altLang="ja-JP" dirty="0"/>
              <a:t>VM management depends on specific </a:t>
            </a:r>
            <a:r>
              <a:rPr lang="en-US" altLang="ja-JP" dirty="0" smtClean="0"/>
              <a:t>software</a:t>
            </a:r>
          </a:p>
          <a:p>
            <a:pPr lvl="2"/>
            <a:endParaRPr lang="en-US" altLang="ja-JP" dirty="0" smtClean="0"/>
          </a:p>
          <a:p>
            <a:r>
              <a:rPr lang="en-US" altLang="ja-JP" dirty="0" smtClean="0"/>
              <a:t>VM </a:t>
            </a:r>
            <a:r>
              <a:rPr lang="en-US" altLang="ja-JP" dirty="0"/>
              <a:t>Coupler [</a:t>
            </a:r>
            <a:r>
              <a:rPr lang="en-US" altLang="ja-JP" dirty="0" err="1"/>
              <a:t>Kourai</a:t>
            </a:r>
            <a:r>
              <a:rPr lang="en-US" altLang="ja-JP" dirty="0"/>
              <a:t> et al. ‘13]</a:t>
            </a:r>
          </a:p>
          <a:p>
            <a:pPr lvl="1"/>
            <a:r>
              <a:rPr lang="en-US" altLang="ja-JP" dirty="0"/>
              <a:t>Run intrusion detection systems in a dedicated VM (</a:t>
            </a:r>
            <a:r>
              <a:rPr lang="en-US" altLang="ja-JP" dirty="0" err="1"/>
              <a:t>DomM</a:t>
            </a:r>
            <a:r>
              <a:rPr lang="en-US" altLang="ja-JP" dirty="0"/>
              <a:t>)</a:t>
            </a:r>
          </a:p>
          <a:p>
            <a:pPr lvl="1"/>
            <a:r>
              <a:rPr lang="en-US" altLang="ja-JP" dirty="0"/>
              <a:t>Enable co-migration of two VMs for secure monitoring</a:t>
            </a:r>
          </a:p>
          <a:p>
            <a:pPr lvl="1"/>
            <a:r>
              <a:rPr lang="en-US" altLang="ja-JP" dirty="0"/>
              <a:t>The synchronization is different from D-MORE</a:t>
            </a:r>
          </a:p>
        </p:txBody>
      </p:sp>
    </p:spTree>
    <p:extLst>
      <p:ext uri="{BB962C8B-B14F-4D97-AF65-F5344CB8AC3E}">
        <p14:creationId xmlns:p14="http://schemas.microsoft.com/office/powerpoint/2010/main" val="76718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4294967295"/>
          </p:nvPr>
        </p:nvSpPr>
        <p:spPr>
          <a:xfrm>
            <a:off x="467544" y="1340768"/>
            <a:ext cx="8424936" cy="5517232"/>
          </a:xfrm>
        </p:spPr>
        <p:txBody>
          <a:bodyPr>
            <a:normAutofit/>
          </a:bodyPr>
          <a:lstStyle/>
          <a:p>
            <a:r>
              <a:rPr lang="en-US" altLang="ja-JP" dirty="0"/>
              <a:t>We proposed D-MORE for continuing out-of-band remote management across VM migration</a:t>
            </a:r>
          </a:p>
          <a:p>
            <a:pPr lvl="1"/>
            <a:r>
              <a:rPr lang="en-US" altLang="ja-JP" dirty="0"/>
              <a:t>Run a VNC server and virtual devices in </a:t>
            </a:r>
            <a:r>
              <a:rPr lang="en-US" altLang="ja-JP" dirty="0" err="1"/>
              <a:t>DomR</a:t>
            </a:r>
            <a:endParaRPr lang="en-US" altLang="ja-JP" dirty="0"/>
          </a:p>
          <a:p>
            <a:pPr lvl="1"/>
            <a:r>
              <a:rPr lang="en-US" altLang="ja-JP" dirty="0"/>
              <a:t>Synchronously </a:t>
            </a:r>
            <a:r>
              <a:rPr lang="en-US" altLang="ja-JP" dirty="0" smtClean="0"/>
              <a:t>co-migrate </a:t>
            </a:r>
            <a:r>
              <a:rPr lang="en-US" altLang="ja-JP" dirty="0" err="1"/>
              <a:t>DomR</a:t>
            </a:r>
            <a:r>
              <a:rPr lang="en-US" altLang="ja-JP" dirty="0"/>
              <a:t> with its target VM</a:t>
            </a:r>
          </a:p>
          <a:p>
            <a:pPr lvl="2"/>
            <a:r>
              <a:rPr lang="en-US" altLang="ja-JP" dirty="0"/>
              <a:t>Prevent data loss</a:t>
            </a:r>
          </a:p>
          <a:p>
            <a:pPr lvl="2"/>
            <a:r>
              <a:rPr lang="en-US" altLang="ja-JP" dirty="0"/>
              <a:t>Reduce downtime</a:t>
            </a:r>
          </a:p>
          <a:p>
            <a:r>
              <a:rPr lang="en-US" altLang="ja-JP" dirty="0"/>
              <a:t>Future work</a:t>
            </a:r>
          </a:p>
          <a:p>
            <a:pPr lvl="1"/>
            <a:r>
              <a:rPr lang="en-US" altLang="ja-JP" dirty="0"/>
              <a:t>Apply D-MORE to other remote management software such as SSH</a:t>
            </a:r>
            <a:endParaRPr lang="ja-JP" altLang="en-US" dirty="0"/>
          </a:p>
          <a:p>
            <a:pPr lvl="1"/>
            <a:r>
              <a:rPr lang="en-US" altLang="ja-JP" dirty="0"/>
              <a:t>Support fully virtualized guest </a:t>
            </a:r>
            <a:r>
              <a:rPr lang="en-US" altLang="ja-JP" dirty="0" err="1"/>
              <a:t>OSes</a:t>
            </a:r>
            <a:r>
              <a:rPr lang="en-US" altLang="ja-JP" dirty="0"/>
              <a:t> such as Windows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Conclusion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4978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4294967295"/>
          </p:nvPr>
        </p:nvSpPr>
        <p:spPr>
          <a:xfrm>
            <a:off x="467544" y="1340768"/>
            <a:ext cx="8568952" cy="5112568"/>
          </a:xfrm>
        </p:spPr>
        <p:txBody>
          <a:bodyPr/>
          <a:lstStyle/>
          <a:p>
            <a:r>
              <a:rPr lang="en-US" altLang="ja-JP" dirty="0" smtClean="0"/>
              <a:t>Access a user VM via a VNC server in the management VM</a:t>
            </a:r>
          </a:p>
          <a:p>
            <a:pPr lvl="1"/>
            <a:r>
              <a:rPr lang="en-US" altLang="ja-JP" dirty="0"/>
              <a:t>Directly access virtual devices for a user VM</a:t>
            </a:r>
          </a:p>
          <a:p>
            <a:pPr lvl="2"/>
            <a:r>
              <a:rPr lang="en-US" altLang="ja-JP" dirty="0"/>
              <a:t>Virtual keyboard, mouse, and video card</a:t>
            </a:r>
          </a:p>
          <a:p>
            <a:pPr lvl="1"/>
            <a:r>
              <a:rPr lang="en-US" altLang="ja-JP" dirty="0"/>
              <a:t>Not rely on the network or system in the user VM</a:t>
            </a:r>
            <a:endParaRPr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b="0" dirty="0" smtClean="0"/>
              <a:t>Out-of-band Remote Management</a:t>
            </a:r>
            <a:endParaRPr kumimoji="1" lang="ja-JP" altLang="en-US" b="0" dirty="0"/>
          </a:p>
        </p:txBody>
      </p:sp>
      <p:sp>
        <p:nvSpPr>
          <p:cNvPr id="34" name="角丸四角形 33"/>
          <p:cNvSpPr/>
          <p:nvPr/>
        </p:nvSpPr>
        <p:spPr>
          <a:xfrm>
            <a:off x="3159112" y="3717032"/>
            <a:ext cx="5706725" cy="282268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Tahoma" panose="020B0604030504040204" pitchFamily="34" charset="0"/>
              <a:ea typeface="IPA Pゴシック" pitchFamily="50" charset="-128"/>
              <a:cs typeface="Tahoma" panose="020B0604030504040204" pitchFamily="34" charset="0"/>
            </a:endParaRPr>
          </a:p>
        </p:txBody>
      </p:sp>
      <p:grpSp>
        <p:nvGrpSpPr>
          <p:cNvPr id="35" name="グループ化 34"/>
          <p:cNvGrpSpPr/>
          <p:nvPr/>
        </p:nvGrpSpPr>
        <p:grpSpPr>
          <a:xfrm>
            <a:off x="179512" y="4334853"/>
            <a:ext cx="1687046" cy="2088232"/>
            <a:chOff x="364674" y="4653136"/>
            <a:chExt cx="1687046" cy="2088232"/>
          </a:xfrm>
        </p:grpSpPr>
        <p:sp>
          <p:nvSpPr>
            <p:cNvPr id="36" name="正方形/長方形 35"/>
            <p:cNvSpPr/>
            <p:nvPr/>
          </p:nvSpPr>
          <p:spPr>
            <a:xfrm>
              <a:off x="364674" y="4653136"/>
              <a:ext cx="1687046" cy="2088232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Tahoma" panose="020B0604030504040204" pitchFamily="34" charset="0"/>
                <a:ea typeface="IPA Pゴシック" pitchFamily="50" charset="-128"/>
                <a:cs typeface="Tahoma" panose="020B0604030504040204" pitchFamily="34" charset="0"/>
              </a:endParaRPr>
            </a:p>
          </p:txBody>
        </p:sp>
        <p:sp>
          <p:nvSpPr>
            <p:cNvPr id="42" name="正方形/長方形 41"/>
            <p:cNvSpPr/>
            <p:nvPr/>
          </p:nvSpPr>
          <p:spPr>
            <a:xfrm>
              <a:off x="419537" y="6021288"/>
              <a:ext cx="1560175" cy="648072"/>
            </a:xfrm>
            <a:prstGeom prst="rect">
              <a:avLst/>
            </a:prstGeom>
            <a:gradFill>
              <a:gsLst>
                <a:gs pos="58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0"/>
            </a:gradFill>
            <a:ln w="12700" cap="rnd">
              <a:solidFill>
                <a:schemeClr val="tx1"/>
              </a:solidFill>
              <a:beve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VNC Client</a:t>
              </a:r>
              <a:endParaRPr lang="ja-JP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IPA Pゴシック" pitchFamily="50" charset="-128"/>
                <a:cs typeface="Tahoma" panose="020B0604030504040204" pitchFamily="34" charset="0"/>
              </a:endParaRPr>
            </a:p>
          </p:txBody>
        </p:sp>
        <p:pic>
          <p:nvPicPr>
            <p:cNvPr id="43" name="Picture 449" descr="C:\Users\kawasho\Downloads\Computer-256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9552" y="4725144"/>
              <a:ext cx="912103" cy="912101"/>
            </a:xfrm>
            <a:prstGeom prst="rect">
              <a:avLst/>
            </a:prstGeom>
            <a:noFill/>
          </p:spPr>
        </p:pic>
        <p:pic>
          <p:nvPicPr>
            <p:cNvPr id="46" name="Picture 2" descr="C:\Users\kawasho\Downloads\User1-256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43046" y="5030321"/>
              <a:ext cx="908674" cy="908672"/>
            </a:xfrm>
            <a:prstGeom prst="rect">
              <a:avLst/>
            </a:prstGeom>
            <a:noFill/>
          </p:spPr>
        </p:pic>
      </p:grpSp>
      <p:grpSp>
        <p:nvGrpSpPr>
          <p:cNvPr id="47" name="グループ化 18"/>
          <p:cNvGrpSpPr/>
          <p:nvPr/>
        </p:nvGrpSpPr>
        <p:grpSpPr>
          <a:xfrm>
            <a:off x="3419872" y="3997217"/>
            <a:ext cx="1872208" cy="2353859"/>
            <a:chOff x="-128159" y="1844821"/>
            <a:chExt cx="1138095" cy="2592285"/>
          </a:xfrm>
          <a:solidFill>
            <a:schemeClr val="bg1"/>
          </a:solidFill>
        </p:grpSpPr>
        <p:sp>
          <p:nvSpPr>
            <p:cNvPr id="55" name="正方形/長方形 54"/>
            <p:cNvSpPr/>
            <p:nvPr/>
          </p:nvSpPr>
          <p:spPr>
            <a:xfrm>
              <a:off x="-128159" y="1844821"/>
              <a:ext cx="1138095" cy="2592285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Tahoma" panose="020B0604030504040204" pitchFamily="34" charset="0"/>
                <a:ea typeface="IPA Pゴシック" pitchFamily="50" charset="-128"/>
                <a:cs typeface="Tahoma" panose="020B0604030504040204" pitchFamily="34" charset="0"/>
              </a:endParaRPr>
            </a:p>
          </p:txBody>
        </p:sp>
        <p:sp>
          <p:nvSpPr>
            <p:cNvPr id="56" name="テキスト ボックス 55"/>
            <p:cNvSpPr txBox="1"/>
            <p:nvPr/>
          </p:nvSpPr>
          <p:spPr>
            <a:xfrm>
              <a:off x="-62696" y="1927790"/>
              <a:ext cx="1018438" cy="271161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ja-JP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IPA Pゴシック" pitchFamily="50" charset="-128"/>
                  <a:cs typeface="Tahoma" panose="020B0604030504040204" pitchFamily="34" charset="0"/>
                </a:rPr>
                <a:t>Management </a:t>
              </a:r>
              <a:r>
                <a:rPr lang="en-US" altLang="ja-JP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VM</a:t>
              </a:r>
              <a:endParaRPr lang="ja-JP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IPA Pゴシック" pitchFamily="50" charset="-128"/>
                <a:cs typeface="Tahoma" panose="020B0604030504040204" pitchFamily="34" charset="0"/>
              </a:endParaRPr>
            </a:p>
          </p:txBody>
        </p:sp>
      </p:grpSp>
      <p:sp>
        <p:nvSpPr>
          <p:cNvPr id="57" name="正方形/長方形 56"/>
          <p:cNvSpPr/>
          <p:nvPr/>
        </p:nvSpPr>
        <p:spPr>
          <a:xfrm>
            <a:off x="3491880" y="4379478"/>
            <a:ext cx="1704191" cy="648071"/>
          </a:xfrm>
          <a:prstGeom prst="rect">
            <a:avLst/>
          </a:prstGeom>
          <a:gradFill>
            <a:gsLst>
              <a:gs pos="58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 w="12700" cap="rnd">
            <a:solidFill>
              <a:schemeClr val="tx1"/>
            </a:solidFill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VNC Server</a:t>
            </a:r>
            <a:endParaRPr lang="ja-JP" alt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IPA Pゴシック" pitchFamily="50" charset="-128"/>
              <a:cs typeface="Tahoma" panose="020B0604030504040204" pitchFamily="34" charset="0"/>
            </a:endParaRPr>
          </a:p>
        </p:txBody>
      </p:sp>
      <p:sp>
        <p:nvSpPr>
          <p:cNvPr id="58" name="正方形/長方形 57"/>
          <p:cNvSpPr/>
          <p:nvPr/>
        </p:nvSpPr>
        <p:spPr>
          <a:xfrm>
            <a:off x="3477590" y="5342965"/>
            <a:ext cx="1728191" cy="936104"/>
          </a:xfrm>
          <a:prstGeom prst="rect">
            <a:avLst/>
          </a:prstGeom>
          <a:gradFill>
            <a:gsLst>
              <a:gs pos="0">
                <a:srgbClr val="7AE0CB"/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en-US" altLang="ja-JP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Virtual Devices</a:t>
            </a:r>
            <a:endParaRPr lang="ja-JP" alt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IPA Pゴシック" pitchFamily="50" charset="-128"/>
              <a:cs typeface="Tahoma" panose="020B0604030504040204" pitchFamily="34" charset="0"/>
            </a:endParaRPr>
          </a:p>
        </p:txBody>
      </p:sp>
      <p:cxnSp>
        <p:nvCxnSpPr>
          <p:cNvPr id="59" name="直線矢印コネクタ 23"/>
          <p:cNvCxnSpPr>
            <a:stCxn id="42" idx="3"/>
            <a:endCxn id="57" idx="1"/>
          </p:cNvCxnSpPr>
          <p:nvPr/>
        </p:nvCxnSpPr>
        <p:spPr>
          <a:xfrm flipV="1">
            <a:off x="1794550" y="4703514"/>
            <a:ext cx="1697330" cy="1323527"/>
          </a:xfrm>
          <a:prstGeom prst="bentConnector3">
            <a:avLst>
              <a:gd name="adj1" fmla="val 40273"/>
            </a:avLst>
          </a:prstGeom>
          <a:ln w="38100">
            <a:solidFill>
              <a:srgbClr val="FF0000"/>
            </a:solidFill>
            <a:headEnd type="stealth" w="med" len="me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/>
          <p:cNvCxnSpPr>
            <a:stCxn id="57" idx="2"/>
            <a:endCxn id="58" idx="0"/>
          </p:cNvCxnSpPr>
          <p:nvPr/>
        </p:nvCxnSpPr>
        <p:spPr>
          <a:xfrm flipH="1">
            <a:off x="4341686" y="5027549"/>
            <a:ext cx="2290" cy="315416"/>
          </a:xfrm>
          <a:prstGeom prst="straightConnector1">
            <a:avLst/>
          </a:prstGeom>
          <a:ln w="38100" cap="flat">
            <a:solidFill>
              <a:srgbClr val="FF0000"/>
            </a:solidFill>
            <a:headEnd type="stealth" w="med" len="me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6" descr="C:\Users\kawasho\Downloads\system\system\6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6063031"/>
            <a:ext cx="1053478" cy="476686"/>
          </a:xfrm>
          <a:prstGeom prst="rect">
            <a:avLst/>
          </a:prstGeom>
          <a:noFill/>
        </p:spPr>
      </p:pic>
      <p:pic>
        <p:nvPicPr>
          <p:cNvPr id="62" name="Picture 6" descr="C:\Users\kawasho\Downloads\system\system\6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0392" y="5847021"/>
            <a:ext cx="1053478" cy="476686"/>
          </a:xfrm>
          <a:prstGeom prst="rect">
            <a:avLst/>
          </a:prstGeom>
          <a:noFill/>
        </p:spPr>
      </p:pic>
      <p:grpSp>
        <p:nvGrpSpPr>
          <p:cNvPr id="63" name="グループ化 73"/>
          <p:cNvGrpSpPr/>
          <p:nvPr/>
        </p:nvGrpSpPr>
        <p:grpSpPr>
          <a:xfrm>
            <a:off x="6156175" y="3997217"/>
            <a:ext cx="2470955" cy="1623494"/>
            <a:chOff x="6341339" y="2067393"/>
            <a:chExt cx="822949" cy="2258739"/>
          </a:xfrm>
        </p:grpSpPr>
        <p:sp>
          <p:nvSpPr>
            <p:cNvPr id="64" name="正方形/長方形 63"/>
            <p:cNvSpPr/>
            <p:nvPr/>
          </p:nvSpPr>
          <p:spPr>
            <a:xfrm>
              <a:off x="6341339" y="2067393"/>
              <a:ext cx="822949" cy="225873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95B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Tahoma" panose="020B0604030504040204" pitchFamily="34" charset="0"/>
                <a:ea typeface="IPA Pゴシック" pitchFamily="50" charset="-128"/>
                <a:cs typeface="Tahoma" panose="020B0604030504040204" pitchFamily="34" charset="0"/>
              </a:endParaRPr>
            </a:p>
          </p:txBody>
        </p:sp>
        <p:sp>
          <p:nvSpPr>
            <p:cNvPr id="81" name="テキスト ボックス 80"/>
            <p:cNvSpPr txBox="1"/>
            <p:nvPr/>
          </p:nvSpPr>
          <p:spPr>
            <a:xfrm>
              <a:off x="6341339" y="2102720"/>
              <a:ext cx="822948" cy="47102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IPA Pゴシック" pitchFamily="50" charset="-128"/>
                  <a:cs typeface="Tahoma" panose="020B0604030504040204" pitchFamily="34" charset="0"/>
                </a:rPr>
                <a:t>User </a:t>
              </a:r>
              <a:r>
                <a:rPr lang="en-US" altLang="ja-JP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VM</a:t>
              </a:r>
              <a:endParaRPr lang="ja-JP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IPA Pゴシック" pitchFamily="50" charset="-128"/>
                <a:cs typeface="Tahoma" panose="020B0604030504040204" pitchFamily="34" charset="0"/>
              </a:endParaRPr>
            </a:p>
          </p:txBody>
        </p:sp>
      </p:grpSp>
      <p:cxnSp>
        <p:nvCxnSpPr>
          <p:cNvPr id="82" name="直線矢印コネクタ 23"/>
          <p:cNvCxnSpPr>
            <a:endCxn id="64" idx="2"/>
          </p:cNvCxnSpPr>
          <p:nvPr/>
        </p:nvCxnSpPr>
        <p:spPr>
          <a:xfrm flipV="1">
            <a:off x="5213732" y="5620711"/>
            <a:ext cx="2177921" cy="472585"/>
          </a:xfrm>
          <a:prstGeom prst="bentConnector2">
            <a:avLst/>
          </a:prstGeom>
          <a:ln w="50800">
            <a:solidFill>
              <a:srgbClr val="FF0000"/>
            </a:solidFill>
            <a:headEnd type="stealth" w="med" len="me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Picture 3" descr="C:\Users\kawasho\AppData\Local\Microsoft\Windows\Temporary Internet Files\Content.IE5\9GDS9C5D\MC900398485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558989"/>
            <a:ext cx="738318" cy="26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4" name="直線矢印コネクタ 23"/>
          <p:cNvCxnSpPr>
            <a:stCxn id="36" idx="0"/>
          </p:cNvCxnSpPr>
          <p:nvPr/>
        </p:nvCxnSpPr>
        <p:spPr>
          <a:xfrm rot="5400000" flipH="1" flipV="1">
            <a:off x="3134341" y="1745063"/>
            <a:ext cx="478485" cy="4701096"/>
          </a:xfrm>
          <a:prstGeom prst="bentConnector2">
            <a:avLst/>
          </a:prstGeom>
          <a:ln w="38100">
            <a:solidFill>
              <a:srgbClr val="FF0000"/>
            </a:solidFill>
            <a:prstDash val="sysDash"/>
            <a:headEnd type="triangl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矢印コネクタ 23"/>
          <p:cNvCxnSpPr/>
          <p:nvPr/>
        </p:nvCxnSpPr>
        <p:spPr>
          <a:xfrm rot="16200000" flipV="1">
            <a:off x="5366787" y="4213713"/>
            <a:ext cx="1091324" cy="376633"/>
          </a:xfrm>
          <a:prstGeom prst="bentConnector3">
            <a:avLst>
              <a:gd name="adj1" fmla="val -40"/>
            </a:avLst>
          </a:prstGeom>
          <a:ln w="38100">
            <a:solidFill>
              <a:srgbClr val="FF0000"/>
            </a:solidFill>
            <a:prstDash val="sysDash"/>
            <a:headEnd type="triangl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グループ化 87"/>
          <p:cNvGrpSpPr/>
          <p:nvPr/>
        </p:nvGrpSpPr>
        <p:grpSpPr>
          <a:xfrm>
            <a:off x="5830758" y="4341377"/>
            <a:ext cx="2733783" cy="1224136"/>
            <a:chOff x="5830758" y="4341377"/>
            <a:chExt cx="2733783" cy="1224136"/>
          </a:xfrm>
        </p:grpSpPr>
        <p:sp>
          <p:nvSpPr>
            <p:cNvPr id="89" name="正方形/長方形 88"/>
            <p:cNvSpPr/>
            <p:nvPr/>
          </p:nvSpPr>
          <p:spPr>
            <a:xfrm>
              <a:off x="6718592" y="4724845"/>
              <a:ext cx="1845949" cy="4572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Network Failure</a:t>
              </a:r>
              <a:endParaRPr lang="ja-JP" altLang="en-US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0" name="乗算記号 89"/>
            <p:cNvSpPr/>
            <p:nvPr/>
          </p:nvSpPr>
          <p:spPr>
            <a:xfrm>
              <a:off x="5830758" y="4341377"/>
              <a:ext cx="1174656" cy="1224136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Tahoma" panose="020B0604030504040204" pitchFamily="34" charset="0"/>
                <a:ea typeface="IPA Pゴシック" pitchFamily="50" charset="-128"/>
                <a:cs typeface="Tahoma" panose="020B0604030504040204" pitchFamily="34" charset="0"/>
              </a:endParaRPr>
            </a:p>
          </p:txBody>
        </p:sp>
      </p:grpSp>
      <p:sp>
        <p:nvSpPr>
          <p:cNvPr id="91" name="正方形/長方形 90"/>
          <p:cNvSpPr/>
          <p:nvPr/>
        </p:nvSpPr>
        <p:spPr>
          <a:xfrm>
            <a:off x="1862992" y="6327273"/>
            <a:ext cx="2491712" cy="50399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Out-of-band</a:t>
            </a:r>
          </a:p>
          <a:p>
            <a:r>
              <a:rPr lang="en-US" altLang="ja-JP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Remote Management</a:t>
            </a:r>
            <a:endParaRPr kumimoji="1" lang="ja-JP" alt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" name="正方形/長方形 91"/>
          <p:cNvSpPr/>
          <p:nvPr/>
        </p:nvSpPr>
        <p:spPr>
          <a:xfrm>
            <a:off x="306418" y="3552812"/>
            <a:ext cx="2871745" cy="23318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In-band remote management</a:t>
            </a:r>
            <a:endParaRPr kumimoji="1" lang="ja-JP" alt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3" name="図 9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25" b="95313" l="444" r="95556">
                        <a14:foregroundMark x1="39556" y1="77083" x2="39556" y2="77083"/>
                        <a14:foregroundMark x1="41333" y1="82813" x2="41333" y2="82813"/>
                        <a14:foregroundMark x1="30222" y1="78125" x2="30222" y2="78125"/>
                        <a14:foregroundMark x1="7556" y1="58854" x2="7556" y2="58854"/>
                        <a14:foregroundMark x1="3556" y1="59375" x2="3556" y2="59375"/>
                        <a14:foregroundMark x1="60889" y1="6250" x2="60889" y2="6250"/>
                        <a14:foregroundMark x1="58667" y1="3125" x2="58667" y2="3125"/>
                        <a14:foregroundMark x1="95556" y1="23438" x2="95556" y2="23438"/>
                        <a14:foregroundMark x1="58667" y1="92708" x2="58667" y2="92708"/>
                        <a14:foregroundMark x1="62667" y1="95313" x2="62667" y2="95313"/>
                        <a14:foregroundMark x1="32000" y1="38021" x2="32000" y2="38021"/>
                        <a14:foregroundMark x1="18667" y1="45313" x2="18667" y2="45313"/>
                        <a14:foregroundMark x1="30222" y1="30729" x2="30222" y2="30729"/>
                        <a14:foregroundMark x1="22667" y1="41146" x2="22667" y2="41146"/>
                        <a14:foregroundMark x1="24444" y1="39063" x2="24444" y2="39063"/>
                        <a14:foregroundMark x1="56000" y1="7813" x2="56000" y2="7813"/>
                        <a14:foregroundMark x1="53333" y1="8333" x2="53333" y2="8333"/>
                        <a14:foregroundMark x1="68444" y1="5208" x2="68444" y2="5208"/>
                        <a14:foregroundMark x1="70667" y1="6250" x2="70667" y2="6250"/>
                        <a14:foregroundMark x1="69333" y1="3125" x2="69333" y2="3125"/>
                        <a14:foregroundMark x1="63111" y1="4167" x2="63111" y2="4167"/>
                        <a14:foregroundMark x1="56889" y1="5729" x2="56889" y2="5729"/>
                        <a14:foregroundMark x1="58667" y1="7292" x2="58667" y2="7292"/>
                        <a14:foregroundMark x1="60444" y1="10938" x2="60444" y2="10938"/>
                        <a14:foregroundMark x1="22667" y1="43750" x2="22667" y2="43750"/>
                        <a14:foregroundMark x1="23111" y1="41667" x2="23111" y2="41667"/>
                        <a14:foregroundMark x1="26222" y1="39063" x2="26222" y2="39063"/>
                        <a14:foregroundMark x1="28889" y1="36979" x2="28889" y2="36979"/>
                        <a14:foregroundMark x1="28444" y1="44271" x2="28444" y2="44271"/>
                        <a14:foregroundMark x1="26222" y1="41667" x2="26222" y2="41667"/>
                        <a14:foregroundMark x1="26222" y1="41146" x2="25333" y2="43750"/>
                        <a14:foregroundMark x1="24444" y1="46875" x2="24444" y2="46875"/>
                        <a14:foregroundMark x1="58222" y1="33333" x2="58222" y2="33333"/>
                        <a14:foregroundMark x1="70222" y1="32292" x2="70222" y2="32292"/>
                        <a14:foregroundMark x1="70667" y1="30729" x2="70667" y2="30729"/>
                        <a14:foregroundMark x1="67111" y1="30208" x2="67111" y2="30208"/>
                        <a14:foregroundMark x1="80889" y1="16667" x2="80889" y2="16667"/>
                        <a14:foregroundMark x1="84000" y1="17708" x2="84000" y2="17708"/>
                        <a14:foregroundMark x1="84000" y1="19792" x2="84000" y2="19792"/>
                        <a14:foregroundMark x1="81778" y1="21875" x2="81778" y2="21875"/>
                        <a14:foregroundMark x1="54222" y1="76563" x2="54222" y2="76563"/>
                        <a14:foregroundMark x1="56889" y1="54167" x2="56889" y2="54167"/>
                        <a14:foregroundMark x1="61778" y1="47396" x2="61778" y2="47396"/>
                        <a14:foregroundMark x1="62222" y1="45833" x2="62222" y2="45833"/>
                        <a14:foregroundMark x1="61333" y1="94271" x2="61333" y2="94271"/>
                        <a14:foregroundMark x1="58667" y1="93229" x2="58667" y2="93229"/>
                        <a14:foregroundMark x1="60889" y1="93750" x2="60889" y2="93750"/>
                        <a14:foregroundMark x1="50667" y1="93229" x2="50667" y2="93229"/>
                        <a14:foregroundMark x1="61778" y1="95313" x2="61778" y2="95313"/>
                        <a14:foregroundMark x1="6667" y1="63542" x2="6667" y2="63542"/>
                        <a14:foregroundMark x1="889" y1="63542" x2="889" y2="63542"/>
                        <a14:foregroundMark x1="19111" y1="61979" x2="19111" y2="61979"/>
                        <a14:foregroundMark x1="23111" y1="59375" x2="23111" y2="59375"/>
                        <a14:foregroundMark x1="3556" y1="66146" x2="3556" y2="66146"/>
                        <a14:foregroundMark x1="4889" y1="63542" x2="4889" y2="63542"/>
                        <a14:foregroundMark x1="1778" y1="67188" x2="1778" y2="67188"/>
                        <a14:foregroundMark x1="444" y1="68750" x2="444" y2="68750"/>
                        <a14:foregroundMark x1="24000" y1="59375" x2="24000" y2="59375"/>
                        <a14:foregroundMark x1="42222" y1="66667" x2="42222" y2="66667"/>
                        <a14:foregroundMark x1="19111" y1="42188" x2="19111" y2="42188"/>
                        <a14:foregroundMark x1="13778" y1="45833" x2="13778" y2="45833"/>
                        <a14:foregroundMark x1="13333" y1="50521" x2="13333" y2="50521"/>
                        <a14:foregroundMark x1="13778" y1="49479" x2="13778" y2="49479"/>
                        <a14:foregroundMark x1="16889" y1="44792" x2="16889" y2="44792"/>
                        <a14:foregroundMark x1="19111" y1="42708" x2="19111" y2="42708"/>
                        <a14:foregroundMark x1="23111" y1="40625" x2="23111" y2="40625"/>
                        <a14:foregroundMark x1="24444" y1="38021" x2="24444" y2="38021"/>
                        <a14:foregroundMark x1="27556" y1="34375" x2="27556" y2="34375"/>
                        <a14:foregroundMark x1="29333" y1="33854" x2="29333" y2="33854"/>
                        <a14:backgroundMark x1="0" y1="65625" x2="0" y2="65625"/>
                        <a14:backgroundMark x1="14222" y1="44271" x2="14222" y2="44271"/>
                        <a14:backgroundMark x1="12889" y1="47396" x2="12889" y2="47396"/>
                        <a14:backgroundMark x1="13778" y1="45313" x2="13778" y2="4531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37509" y="5376996"/>
            <a:ext cx="660128" cy="56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7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4294967295"/>
          </p:nvPr>
        </p:nvSpPr>
        <p:spPr>
          <a:xfrm>
            <a:off x="467544" y="1340768"/>
            <a:ext cx="8568952" cy="5112568"/>
          </a:xfrm>
        </p:spPr>
        <p:txBody>
          <a:bodyPr/>
          <a:lstStyle/>
          <a:p>
            <a:r>
              <a:rPr lang="en-US" altLang="ja-JP" dirty="0"/>
              <a:t>VM management is discontinued on VM migration</a:t>
            </a:r>
          </a:p>
          <a:p>
            <a:pPr lvl="1"/>
            <a:r>
              <a:rPr lang="en-US" altLang="ja-JP" dirty="0"/>
              <a:t>A VNC server at a source host is terminated</a:t>
            </a:r>
          </a:p>
          <a:p>
            <a:pPr lvl="2"/>
            <a:r>
              <a:rPr lang="en-US" altLang="ja-JP" dirty="0"/>
              <a:t>It loses the access to the removed virtual devices</a:t>
            </a:r>
          </a:p>
          <a:p>
            <a:r>
              <a:rPr lang="en-US" altLang="ja-JP" dirty="0"/>
              <a:t>A user has to manually reconnect to the destination</a:t>
            </a:r>
          </a:p>
          <a:p>
            <a:pPr lvl="1"/>
            <a:r>
              <a:rPr lang="en-US" altLang="ja-JP" dirty="0"/>
              <a:t>After identifying the reason and looking for the destination host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Discontinued on VM Migration </a:t>
            </a:r>
            <a:endParaRPr kumimoji="1" lang="ja-JP" altLang="en-US" dirty="0"/>
          </a:p>
        </p:txBody>
      </p:sp>
      <p:sp>
        <p:nvSpPr>
          <p:cNvPr id="5" name="角丸四角形 4"/>
          <p:cNvSpPr/>
          <p:nvPr/>
        </p:nvSpPr>
        <p:spPr>
          <a:xfrm>
            <a:off x="2195736" y="3987963"/>
            <a:ext cx="6480720" cy="259796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IPA Pゴシック" pitchFamily="50" charset="-128"/>
              <a:ea typeface="IPA Pゴシック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383820" y="4395197"/>
            <a:ext cx="2692236" cy="204671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IPA Pゴシック" pitchFamily="50" charset="-128"/>
              <a:ea typeface="IPA Pゴシック" pitchFamily="50" charset="-128"/>
            </a:endParaRPr>
          </a:p>
        </p:txBody>
      </p:sp>
      <p:grpSp>
        <p:nvGrpSpPr>
          <p:cNvPr id="8" name="グループ化 18"/>
          <p:cNvGrpSpPr/>
          <p:nvPr/>
        </p:nvGrpSpPr>
        <p:grpSpPr>
          <a:xfrm>
            <a:off x="2481942" y="4993964"/>
            <a:ext cx="1225963" cy="1375944"/>
            <a:chOff x="-128159" y="2185564"/>
            <a:chExt cx="1138096" cy="2251542"/>
          </a:xfrm>
          <a:solidFill>
            <a:schemeClr val="bg1"/>
          </a:solidFill>
        </p:grpSpPr>
        <p:sp>
          <p:nvSpPr>
            <p:cNvPr id="10" name="正方形/長方形 9"/>
            <p:cNvSpPr/>
            <p:nvPr/>
          </p:nvSpPr>
          <p:spPr>
            <a:xfrm>
              <a:off x="-128159" y="2185564"/>
              <a:ext cx="1138095" cy="2251542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IPA Pゴシック" pitchFamily="50" charset="-128"/>
                <a:ea typeface="IPA Pゴシック" pitchFamily="50" charset="-128"/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-128158" y="2303397"/>
              <a:ext cx="1138095" cy="27699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ja-JP" sz="1100" b="1" dirty="0" smtClean="0">
                  <a:latin typeface="IPA Pゴシック" pitchFamily="50" charset="-128"/>
                  <a:ea typeface="IPA Pゴシック" pitchFamily="50" charset="-128"/>
                </a:rPr>
                <a:t>Management </a:t>
              </a:r>
              <a:r>
                <a:rPr kumimoji="1" lang="en-US" altLang="ja-JP" sz="1100" b="1" dirty="0" smtClean="0">
                  <a:latin typeface="IPA Pゴシック" pitchFamily="50" charset="-128"/>
                  <a:ea typeface="IPA Pゴシック" pitchFamily="50" charset="-128"/>
                </a:rPr>
                <a:t>VM</a:t>
              </a:r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395536" y="3987964"/>
            <a:ext cx="1080120" cy="2090086"/>
            <a:chOff x="107504" y="4499379"/>
            <a:chExt cx="1080120" cy="2069222"/>
          </a:xfrm>
        </p:grpSpPr>
        <p:sp>
          <p:nvSpPr>
            <p:cNvPr id="15" name="正方形/長方形 14"/>
            <p:cNvSpPr/>
            <p:nvPr/>
          </p:nvSpPr>
          <p:spPr>
            <a:xfrm>
              <a:off x="107504" y="4499379"/>
              <a:ext cx="1080120" cy="2069222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IPA Pゴシック" pitchFamily="50" charset="-128"/>
                <a:ea typeface="IPA Pゴシック" pitchFamily="50" charset="-128"/>
              </a:endParaRP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179512" y="5567433"/>
              <a:ext cx="936104" cy="866524"/>
            </a:xfrm>
            <a:prstGeom prst="rect">
              <a:avLst/>
            </a:prstGeom>
            <a:gradFill>
              <a:gsLst>
                <a:gs pos="58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0"/>
            </a:gradFill>
            <a:ln w="12700" cap="rnd">
              <a:solidFill>
                <a:schemeClr val="tx1"/>
              </a:solidFill>
              <a:beve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PA Pゴシック" pitchFamily="50" charset="-128"/>
                  <a:ea typeface="IPA Pゴシック" pitchFamily="50" charset="-128"/>
                </a:rPr>
                <a:t>VNC</a:t>
              </a:r>
              <a:br>
                <a:rPr lang="en-US" altLang="ja-JP" sz="1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PA Pゴシック" pitchFamily="50" charset="-128"/>
                  <a:ea typeface="IPA Pゴシック" pitchFamily="50" charset="-128"/>
                </a:rPr>
              </a:br>
              <a:r>
                <a:rPr lang="en-US" altLang="ja-JP" sz="1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PA Pゴシック" pitchFamily="50" charset="-128"/>
                  <a:ea typeface="IPA Pゴシック" pitchFamily="50" charset="-128"/>
                </a:rPr>
                <a:t>Client</a:t>
              </a:r>
              <a:endParaRPr kumimoji="1" lang="ja-JP" alt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 Pゴシック" pitchFamily="50" charset="-128"/>
                <a:ea typeface="IPA Pゴシック" pitchFamily="50" charset="-128"/>
              </a:endParaRPr>
            </a:p>
          </p:txBody>
        </p:sp>
        <p:pic>
          <p:nvPicPr>
            <p:cNvPr id="17" name="Picture 449" descr="C:\Users\kawasho\Downloads\Computer-256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6520" y="4586285"/>
              <a:ext cx="720080" cy="720080"/>
            </a:xfrm>
            <a:prstGeom prst="rect">
              <a:avLst/>
            </a:prstGeom>
            <a:noFill/>
          </p:spPr>
        </p:pic>
        <p:pic>
          <p:nvPicPr>
            <p:cNvPr id="18" name="Picture 2" descr="C:\Users\kawasho\Downloads\User1-256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4552" y="4946324"/>
              <a:ext cx="720080" cy="720080"/>
            </a:xfrm>
            <a:prstGeom prst="rect">
              <a:avLst/>
            </a:prstGeom>
            <a:noFill/>
          </p:spPr>
        </p:pic>
      </p:grpSp>
      <p:sp>
        <p:nvSpPr>
          <p:cNvPr id="19" name="正方形/長方形 18"/>
          <p:cNvSpPr/>
          <p:nvPr/>
        </p:nvSpPr>
        <p:spPr>
          <a:xfrm>
            <a:off x="5724128" y="4395196"/>
            <a:ext cx="2736304" cy="204671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IPA Pゴシック" pitchFamily="50" charset="-128"/>
              <a:ea typeface="IPA Pゴシック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2627784" y="5310773"/>
            <a:ext cx="936104" cy="395619"/>
          </a:xfrm>
          <a:prstGeom prst="rect">
            <a:avLst/>
          </a:prstGeom>
          <a:gradFill>
            <a:gsLst>
              <a:gs pos="58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 w="12700" cap="rnd">
            <a:solidFill>
              <a:schemeClr val="tx1"/>
            </a:solidFill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 Pゴシック" pitchFamily="50" charset="-128"/>
                <a:ea typeface="IPA Pゴシック" pitchFamily="50" charset="-128"/>
              </a:rPr>
              <a:t>VNC</a:t>
            </a:r>
            <a:br>
              <a:rPr lang="en-US" altLang="ja-JP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 Pゴシック" pitchFamily="50" charset="-128"/>
                <a:ea typeface="IPA Pゴシック" pitchFamily="50" charset="-128"/>
              </a:rPr>
            </a:br>
            <a:r>
              <a:rPr lang="en-US" altLang="ja-JP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 Pゴシック" pitchFamily="50" charset="-128"/>
                <a:ea typeface="IPA Pゴシック" pitchFamily="50" charset="-128"/>
              </a:rPr>
              <a:t>Server</a:t>
            </a:r>
          </a:p>
        </p:txBody>
      </p:sp>
      <p:grpSp>
        <p:nvGrpSpPr>
          <p:cNvPr id="21" name="グループ化 73"/>
          <p:cNvGrpSpPr/>
          <p:nvPr/>
        </p:nvGrpSpPr>
        <p:grpSpPr>
          <a:xfrm>
            <a:off x="4211959" y="4993964"/>
            <a:ext cx="782213" cy="1375945"/>
            <a:chOff x="5820355" y="3545021"/>
            <a:chExt cx="1343929" cy="1090493"/>
          </a:xfrm>
        </p:grpSpPr>
        <p:sp>
          <p:nvSpPr>
            <p:cNvPr id="22" name="正方形/長方形 21"/>
            <p:cNvSpPr/>
            <p:nvPr/>
          </p:nvSpPr>
          <p:spPr>
            <a:xfrm>
              <a:off x="5820355" y="3545021"/>
              <a:ext cx="1343929" cy="109049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95B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IPA Pゴシック" pitchFamily="50" charset="-128"/>
                <a:ea typeface="IPA Pゴシック" pitchFamily="50" charset="-128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5879138" y="3604037"/>
              <a:ext cx="1234424" cy="24392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b="1" dirty="0" smtClean="0">
                  <a:latin typeface="IPA Pゴシック" pitchFamily="50" charset="-128"/>
                  <a:ea typeface="IPA Pゴシック" pitchFamily="50" charset="-128"/>
                </a:rPr>
                <a:t>User </a:t>
              </a:r>
              <a:r>
                <a:rPr kumimoji="1" lang="en-US" altLang="ja-JP" sz="1400" b="1" dirty="0" smtClean="0">
                  <a:latin typeface="IPA Pゴシック" pitchFamily="50" charset="-128"/>
                  <a:ea typeface="IPA Pゴシック" pitchFamily="50" charset="-128"/>
                </a:rPr>
                <a:t>VM</a:t>
              </a:r>
            </a:p>
          </p:txBody>
        </p:sp>
      </p:grpSp>
      <p:cxnSp>
        <p:nvCxnSpPr>
          <p:cNvPr id="24" name="直線矢印コネクタ 23"/>
          <p:cNvCxnSpPr>
            <a:stCxn id="16" idx="3"/>
            <a:endCxn id="20" idx="1"/>
          </p:cNvCxnSpPr>
          <p:nvPr/>
        </p:nvCxnSpPr>
        <p:spPr>
          <a:xfrm>
            <a:off x="1403648" y="5504418"/>
            <a:ext cx="1224136" cy="4165"/>
          </a:xfrm>
          <a:prstGeom prst="straightConnector1">
            <a:avLst/>
          </a:prstGeom>
          <a:ln w="38100">
            <a:solidFill>
              <a:srgbClr val="FF0000"/>
            </a:solidFill>
            <a:headEnd w="lg" len="lg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乗算記号 31"/>
          <p:cNvSpPr/>
          <p:nvPr/>
        </p:nvSpPr>
        <p:spPr>
          <a:xfrm>
            <a:off x="1350690" y="4911402"/>
            <a:ext cx="1174656" cy="1224136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IPA Pゴシック" pitchFamily="50" charset="-128"/>
              <a:ea typeface="IPA Pゴシック" pitchFamily="50" charset="-128"/>
            </a:endParaRPr>
          </a:p>
        </p:txBody>
      </p:sp>
      <p:pic>
        <p:nvPicPr>
          <p:cNvPr id="42" name="Picture 6" descr="C:\Users\kawasho\Downloads\system\system\6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6078049"/>
            <a:ext cx="432048" cy="195496"/>
          </a:xfrm>
          <a:prstGeom prst="rect">
            <a:avLst/>
          </a:prstGeom>
          <a:noFill/>
        </p:spPr>
      </p:pic>
      <p:pic>
        <p:nvPicPr>
          <p:cNvPr id="43" name="Picture 6" descr="C:\Users\kawasho\Downloads\system\system\6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6411421"/>
            <a:ext cx="432048" cy="195496"/>
          </a:xfrm>
          <a:prstGeom prst="rect">
            <a:avLst/>
          </a:prstGeom>
          <a:noFill/>
        </p:spPr>
      </p:pic>
      <p:cxnSp>
        <p:nvCxnSpPr>
          <p:cNvPr id="46" name="直線矢印コネクタ 45"/>
          <p:cNvCxnSpPr/>
          <p:nvPr/>
        </p:nvCxnSpPr>
        <p:spPr>
          <a:xfrm>
            <a:off x="3275856" y="4213946"/>
            <a:ext cx="4392488" cy="0"/>
          </a:xfrm>
          <a:prstGeom prst="straightConnector1">
            <a:avLst/>
          </a:prstGeom>
          <a:ln w="38100"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/>
          <p:cNvSpPr txBox="1"/>
          <p:nvPr/>
        </p:nvSpPr>
        <p:spPr>
          <a:xfrm>
            <a:off x="4823649" y="4075447"/>
            <a:ext cx="1224136" cy="276999"/>
          </a:xfrm>
          <a:prstGeom prst="rect">
            <a:avLst/>
          </a:prstGeom>
          <a:solidFill>
            <a:schemeClr val="bg1">
              <a:alpha val="80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 smtClean="0">
                <a:latin typeface="IPA Pゴシック" pitchFamily="50" charset="-128"/>
                <a:ea typeface="IPA Pゴシック" pitchFamily="50" charset="-128"/>
              </a:rPr>
              <a:t>Migration</a:t>
            </a:r>
            <a:endParaRPr kumimoji="1" lang="ja-JP" altLang="en-US" sz="1200" dirty="0">
              <a:latin typeface="IPA Pゴシック" pitchFamily="50" charset="-128"/>
              <a:ea typeface="IPA Pゴシック" pitchFamily="50" charset="-128"/>
            </a:endParaRPr>
          </a:p>
        </p:txBody>
      </p:sp>
      <p:grpSp>
        <p:nvGrpSpPr>
          <p:cNvPr id="55" name="グループ化 18"/>
          <p:cNvGrpSpPr/>
          <p:nvPr/>
        </p:nvGrpSpPr>
        <p:grpSpPr>
          <a:xfrm>
            <a:off x="7160947" y="4993964"/>
            <a:ext cx="1225962" cy="1375944"/>
            <a:chOff x="-128159" y="2185564"/>
            <a:chExt cx="1138095" cy="2251542"/>
          </a:xfrm>
          <a:solidFill>
            <a:schemeClr val="bg1"/>
          </a:solidFill>
        </p:grpSpPr>
        <p:sp>
          <p:nvSpPr>
            <p:cNvPr id="56" name="正方形/長方形 55"/>
            <p:cNvSpPr/>
            <p:nvPr/>
          </p:nvSpPr>
          <p:spPr>
            <a:xfrm>
              <a:off x="-128159" y="2185564"/>
              <a:ext cx="1138095" cy="2251542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IPA Pゴシック" pitchFamily="50" charset="-128"/>
                <a:ea typeface="IPA Pゴシック" pitchFamily="50" charset="-128"/>
              </a:endParaRPr>
            </a:p>
          </p:txBody>
        </p:sp>
        <p:sp>
          <p:nvSpPr>
            <p:cNvPr id="57" name="テキスト ボックス 56"/>
            <p:cNvSpPr txBox="1"/>
            <p:nvPr/>
          </p:nvSpPr>
          <p:spPr>
            <a:xfrm>
              <a:off x="-128158" y="2303397"/>
              <a:ext cx="1138094" cy="27699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ja-JP" sz="1100" b="1" dirty="0" smtClean="0">
                  <a:latin typeface="IPA Pゴシック" pitchFamily="50" charset="-128"/>
                  <a:ea typeface="IPA Pゴシック" pitchFamily="50" charset="-128"/>
                </a:rPr>
                <a:t>Management VM</a:t>
              </a:r>
              <a:endParaRPr lang="en-US" altLang="ja-JP" sz="1100" b="1" dirty="0">
                <a:latin typeface="IPA Pゴシック" pitchFamily="50" charset="-128"/>
                <a:ea typeface="IPA Pゴシック" pitchFamily="50" charset="-128"/>
              </a:endParaRPr>
            </a:p>
          </p:txBody>
        </p:sp>
      </p:grpSp>
      <p:grpSp>
        <p:nvGrpSpPr>
          <p:cNvPr id="62" name="グループ化 61"/>
          <p:cNvGrpSpPr/>
          <p:nvPr/>
        </p:nvGrpSpPr>
        <p:grpSpPr>
          <a:xfrm flipH="1">
            <a:off x="7380312" y="3943930"/>
            <a:ext cx="1042547" cy="1042547"/>
            <a:chOff x="5364088" y="3140968"/>
            <a:chExt cx="1358280" cy="1358280"/>
          </a:xfrm>
        </p:grpSpPr>
        <p:pic>
          <p:nvPicPr>
            <p:cNvPr id="63" name="Picture 452" descr="C:\Users\kawasho\Downloads\server-Vista_256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64088" y="3140968"/>
              <a:ext cx="1358280" cy="1358280"/>
            </a:xfrm>
            <a:prstGeom prst="rect">
              <a:avLst/>
            </a:prstGeom>
            <a:noFill/>
          </p:spPr>
        </p:pic>
        <p:sp>
          <p:nvSpPr>
            <p:cNvPr id="64" name="テキスト ボックス 63"/>
            <p:cNvSpPr txBox="1"/>
            <p:nvPr/>
          </p:nvSpPr>
          <p:spPr>
            <a:xfrm>
              <a:off x="5421438" y="3429000"/>
              <a:ext cx="504056" cy="87083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RightU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altLang="ja-JP" sz="3300" b="1" dirty="0" smtClean="0">
                  <a:solidFill>
                    <a:schemeClr val="bg1"/>
                  </a:solidFill>
                  <a:latin typeface="IPA Pゴシック" pitchFamily="50" charset="-128"/>
                  <a:ea typeface="IPA Pゴシック" pitchFamily="50" charset="-128"/>
                </a:rPr>
                <a:t>2</a:t>
              </a:r>
              <a:endParaRPr kumimoji="1" lang="ja-JP" altLang="en-US" sz="3300" b="1" dirty="0">
                <a:solidFill>
                  <a:schemeClr val="bg1"/>
                </a:solidFill>
                <a:latin typeface="IPA Pゴシック" pitchFamily="50" charset="-128"/>
                <a:ea typeface="IPA Pゴシック" pitchFamily="50" charset="-128"/>
              </a:endParaRPr>
            </a:p>
          </p:txBody>
        </p:sp>
      </p:grpSp>
      <p:grpSp>
        <p:nvGrpSpPr>
          <p:cNvPr id="59" name="グループ化 58"/>
          <p:cNvGrpSpPr/>
          <p:nvPr/>
        </p:nvGrpSpPr>
        <p:grpSpPr>
          <a:xfrm>
            <a:off x="2394063" y="3943930"/>
            <a:ext cx="1097817" cy="1042547"/>
            <a:chOff x="5292080" y="3140968"/>
            <a:chExt cx="1430288" cy="1358280"/>
          </a:xfrm>
        </p:grpSpPr>
        <p:pic>
          <p:nvPicPr>
            <p:cNvPr id="60" name="Picture 452" descr="C:\Users\kawasho\Downloads\server-Vista_256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64088" y="3140968"/>
              <a:ext cx="1358280" cy="1358280"/>
            </a:xfrm>
            <a:prstGeom prst="rect">
              <a:avLst/>
            </a:prstGeom>
            <a:noFill/>
          </p:spPr>
        </p:pic>
        <p:sp>
          <p:nvSpPr>
            <p:cNvPr id="61" name="テキスト ボックス 60"/>
            <p:cNvSpPr txBox="1"/>
            <p:nvPr/>
          </p:nvSpPr>
          <p:spPr>
            <a:xfrm>
              <a:off x="5292080" y="3429000"/>
              <a:ext cx="504056" cy="87083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altLang="ja-JP" sz="3300" b="1" dirty="0" smtClean="0">
                  <a:solidFill>
                    <a:schemeClr val="bg1"/>
                  </a:solidFill>
                  <a:latin typeface="IPA Pゴシック" pitchFamily="50" charset="-128"/>
                  <a:ea typeface="IPA Pゴシック" pitchFamily="50" charset="-128"/>
                </a:rPr>
                <a:t>1</a:t>
              </a:r>
              <a:endParaRPr kumimoji="1" lang="ja-JP" altLang="en-US" sz="3300" b="1" dirty="0">
                <a:solidFill>
                  <a:schemeClr val="bg1"/>
                </a:solidFill>
                <a:latin typeface="IPA Pゴシック" pitchFamily="50" charset="-128"/>
                <a:ea typeface="IPA Pゴシック" pitchFamily="50" charset="-128"/>
              </a:endParaRPr>
            </a:p>
          </p:txBody>
        </p:sp>
      </p:grpSp>
      <p:sp>
        <p:nvSpPr>
          <p:cNvPr id="44" name="円形吹き出し 43"/>
          <p:cNvSpPr/>
          <p:nvPr/>
        </p:nvSpPr>
        <p:spPr>
          <a:xfrm>
            <a:off x="981985" y="3933056"/>
            <a:ext cx="1008112" cy="750575"/>
          </a:xfrm>
          <a:prstGeom prst="wedgeEllipse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 Pゴシック" pitchFamily="50" charset="-128"/>
                <a:ea typeface="IPA Pゴシック" pitchFamily="50" charset="-128"/>
              </a:rPr>
              <a:t>？</a:t>
            </a:r>
            <a:endParaRPr kumimoji="1"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PA Pゴシック" pitchFamily="50" charset="-128"/>
              <a:ea typeface="IPA Pゴシック" pitchFamily="50" charset="-128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2627785" y="5856839"/>
            <a:ext cx="936104" cy="437632"/>
          </a:xfrm>
          <a:prstGeom prst="rect">
            <a:avLst/>
          </a:prstGeom>
          <a:gradFill>
            <a:gsLst>
              <a:gs pos="0">
                <a:srgbClr val="7AE0CB"/>
              </a:gs>
              <a:gs pos="100000">
                <a:srgbClr val="165160">
                  <a:lumMod val="50000"/>
                </a:srgbClr>
              </a:gs>
            </a:gsLst>
            <a:lin ang="5400000" scaled="0"/>
          </a:gradFill>
          <a:ln w="12700" cap="rnd">
            <a:solidFill>
              <a:schemeClr val="tx1"/>
            </a:solidFill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 Pゴシック" pitchFamily="50" charset="-128"/>
                <a:ea typeface="IPA Pゴシック" pitchFamily="50" charset="-128"/>
              </a:rPr>
              <a:t>Virtual</a:t>
            </a:r>
          </a:p>
          <a:p>
            <a:pPr algn="ctr"/>
            <a:r>
              <a:rPr lang="en-US" altLang="ja-JP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 Pゴシック" pitchFamily="50" charset="-128"/>
                <a:ea typeface="IPA Pゴシック" pitchFamily="50" charset="-128"/>
              </a:rPr>
              <a:t>Devices</a:t>
            </a:r>
          </a:p>
        </p:txBody>
      </p:sp>
      <p:cxnSp>
        <p:nvCxnSpPr>
          <p:cNvPr id="41" name="直線矢印コネクタ 40"/>
          <p:cNvCxnSpPr>
            <a:stCxn id="20" idx="2"/>
            <a:endCxn id="38" idx="0"/>
          </p:cNvCxnSpPr>
          <p:nvPr/>
        </p:nvCxnSpPr>
        <p:spPr>
          <a:xfrm>
            <a:off x="3095836" y="5706392"/>
            <a:ext cx="1" cy="150447"/>
          </a:xfrm>
          <a:prstGeom prst="straightConnector1">
            <a:avLst/>
          </a:prstGeom>
          <a:ln w="38100">
            <a:solidFill>
              <a:srgbClr val="FF0000"/>
            </a:solidFill>
            <a:headEnd w="lg" len="lg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/>
          <p:cNvCxnSpPr>
            <a:stCxn id="38" idx="3"/>
          </p:cNvCxnSpPr>
          <p:nvPr/>
        </p:nvCxnSpPr>
        <p:spPr>
          <a:xfrm>
            <a:off x="3563889" y="6075655"/>
            <a:ext cx="648070" cy="2394"/>
          </a:xfrm>
          <a:prstGeom prst="straightConnector1">
            <a:avLst/>
          </a:prstGeom>
          <a:ln w="38100">
            <a:solidFill>
              <a:srgbClr val="FF0000"/>
            </a:solidFill>
            <a:headEnd w="lg" len="lg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正方形/長方形 47"/>
          <p:cNvSpPr/>
          <p:nvPr/>
        </p:nvSpPr>
        <p:spPr>
          <a:xfrm>
            <a:off x="7305876" y="5310773"/>
            <a:ext cx="936104" cy="395619"/>
          </a:xfrm>
          <a:prstGeom prst="rect">
            <a:avLst/>
          </a:prstGeom>
          <a:gradFill>
            <a:gsLst>
              <a:gs pos="58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 w="12700" cap="rnd">
            <a:solidFill>
              <a:schemeClr val="tx1"/>
            </a:solidFill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 Pゴシック" pitchFamily="50" charset="-128"/>
                <a:ea typeface="IPA Pゴシック" pitchFamily="50" charset="-128"/>
              </a:rPr>
              <a:t>VNC</a:t>
            </a:r>
            <a:br>
              <a:rPr lang="en-US" altLang="ja-JP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 Pゴシック" pitchFamily="50" charset="-128"/>
                <a:ea typeface="IPA Pゴシック" pitchFamily="50" charset="-128"/>
              </a:rPr>
            </a:br>
            <a:r>
              <a:rPr lang="en-US" altLang="ja-JP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 Pゴシック" pitchFamily="50" charset="-128"/>
                <a:ea typeface="IPA Pゴシック" pitchFamily="50" charset="-128"/>
              </a:rPr>
              <a:t>Server</a:t>
            </a:r>
          </a:p>
        </p:txBody>
      </p:sp>
      <p:cxnSp>
        <p:nvCxnSpPr>
          <p:cNvPr id="25" name="直線矢印コネクタ 24"/>
          <p:cNvCxnSpPr>
            <a:stCxn id="48" idx="2"/>
            <a:endCxn id="49" idx="0"/>
          </p:cNvCxnSpPr>
          <p:nvPr/>
        </p:nvCxnSpPr>
        <p:spPr>
          <a:xfrm>
            <a:off x="7773928" y="5706392"/>
            <a:ext cx="0" cy="150450"/>
          </a:xfrm>
          <a:prstGeom prst="straightConnector1">
            <a:avLst/>
          </a:prstGeom>
          <a:ln w="38100">
            <a:solidFill>
              <a:srgbClr val="FF0000"/>
            </a:solidFill>
            <a:headEnd w="lg" len="lg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/>
          <p:cNvCxnSpPr>
            <a:stCxn id="49" idx="1"/>
          </p:cNvCxnSpPr>
          <p:nvPr/>
        </p:nvCxnSpPr>
        <p:spPr>
          <a:xfrm flipH="1" flipV="1">
            <a:off x="6650708" y="6075655"/>
            <a:ext cx="655168" cy="2"/>
          </a:xfrm>
          <a:prstGeom prst="straightConnector1">
            <a:avLst/>
          </a:prstGeom>
          <a:ln w="38100">
            <a:solidFill>
              <a:srgbClr val="FF0000"/>
            </a:solidFill>
            <a:headEnd w="lg" len="lg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乗算記号 32"/>
          <p:cNvSpPr/>
          <p:nvPr/>
        </p:nvSpPr>
        <p:spPr>
          <a:xfrm>
            <a:off x="2481942" y="5166757"/>
            <a:ext cx="1174656" cy="1224136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IPA Pゴシック" pitchFamily="50" charset="-128"/>
              <a:ea typeface="IPA Pゴシック" pitchFamily="50" charset="-128"/>
            </a:endParaRPr>
          </a:p>
        </p:txBody>
      </p:sp>
      <p:sp>
        <p:nvSpPr>
          <p:cNvPr id="69" name="乗算記号 68"/>
          <p:cNvSpPr/>
          <p:nvPr/>
        </p:nvSpPr>
        <p:spPr>
          <a:xfrm>
            <a:off x="3472109" y="5463587"/>
            <a:ext cx="1174656" cy="1224136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IPA Pゴシック" pitchFamily="50" charset="-128"/>
              <a:ea typeface="IPA Pゴシック" pitchFamily="50" charset="-128"/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7305876" y="5856842"/>
            <a:ext cx="936104" cy="437629"/>
          </a:xfrm>
          <a:prstGeom prst="rect">
            <a:avLst/>
          </a:prstGeom>
          <a:gradFill>
            <a:gsLst>
              <a:gs pos="0">
                <a:srgbClr val="7AE0CB"/>
              </a:gs>
              <a:gs pos="100000">
                <a:srgbClr val="165160">
                  <a:lumMod val="50000"/>
                </a:srgbClr>
              </a:gs>
            </a:gsLst>
            <a:lin ang="5400000" scaled="0"/>
          </a:gradFill>
          <a:ln w="12700" cap="rnd">
            <a:solidFill>
              <a:schemeClr val="tx1"/>
            </a:solidFill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 Pゴシック" pitchFamily="50" charset="-128"/>
                <a:ea typeface="IPA Pゴシック" pitchFamily="50" charset="-128"/>
              </a:rPr>
              <a:t>Virtual</a:t>
            </a:r>
          </a:p>
          <a:p>
            <a:pPr algn="ctr"/>
            <a:r>
              <a:rPr lang="en-US" altLang="ja-JP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 Pゴシック" pitchFamily="50" charset="-128"/>
                <a:ea typeface="IPA Pゴシック" pitchFamily="50" charset="-128"/>
              </a:rPr>
              <a:t>Devices</a:t>
            </a:r>
          </a:p>
        </p:txBody>
      </p:sp>
    </p:spTree>
    <p:extLst>
      <p:ext uri="{BB962C8B-B14F-4D97-AF65-F5344CB8AC3E}">
        <p14:creationId xmlns:p14="http://schemas.microsoft.com/office/powerpoint/2010/main" val="202158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0.17778 -0.0016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9" y="-9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7" grpId="0" animBg="1"/>
      <p:bldP spid="44" grpId="0" animBg="1"/>
      <p:bldP spid="48" grpId="0" animBg="1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4294967295"/>
          </p:nvPr>
        </p:nvSpPr>
        <p:spPr>
          <a:xfrm>
            <a:off x="467544" y="1340768"/>
            <a:ext cx="8568952" cy="5112568"/>
          </a:xfrm>
        </p:spPr>
        <p:txBody>
          <a:bodyPr/>
          <a:lstStyle/>
          <a:p>
            <a:r>
              <a:rPr lang="en-US" altLang="ja-JP" dirty="0">
                <a:ea typeface="Tahoma" panose="020B0604030504040204" pitchFamily="34" charset="0"/>
              </a:rPr>
              <a:t>Keyboard and mouse inputs can be lost on VM migration</a:t>
            </a:r>
            <a:endParaRPr lang="ja-JP" altLang="en-US" dirty="0"/>
          </a:p>
          <a:p>
            <a:pPr lvl="1"/>
            <a:r>
              <a:rPr lang="en-US" altLang="ja-JP" dirty="0">
                <a:ea typeface="Tahoma" panose="020B0604030504040204" pitchFamily="34" charset="0"/>
              </a:rPr>
              <a:t>In-flight data is dropped and is not retransmitted</a:t>
            </a:r>
          </a:p>
          <a:p>
            <a:pPr lvl="1"/>
            <a:r>
              <a:rPr lang="en-US" altLang="ja-JP" dirty="0">
                <a:ea typeface="Tahoma" panose="020B0604030504040204" pitchFamily="34" charset="0"/>
              </a:rPr>
              <a:t>Pending data in a VNC server is lost by its termination</a:t>
            </a:r>
          </a:p>
          <a:p>
            <a:pPr lvl="1"/>
            <a:r>
              <a:rPr lang="en-US" altLang="ja-JP" dirty="0">
                <a:ea typeface="Tahoma" panose="020B0604030504040204" pitchFamily="34" charset="0"/>
              </a:rPr>
              <a:t>Pending data in virtual devices is lost by their removals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>
                <a:ea typeface="Tahoma" panose="020B0604030504040204" pitchFamily="34" charset="0"/>
              </a:rPr>
              <a:t>Data Loss on VM Migration</a:t>
            </a:r>
            <a:endParaRPr kumimoji="1" lang="ja-JP" altLang="en-US" dirty="0"/>
          </a:p>
        </p:txBody>
      </p:sp>
      <p:sp>
        <p:nvSpPr>
          <p:cNvPr id="54" name="角丸四角形 53"/>
          <p:cNvSpPr/>
          <p:nvPr/>
        </p:nvSpPr>
        <p:spPr>
          <a:xfrm>
            <a:off x="1619672" y="3844089"/>
            <a:ext cx="7376346" cy="282527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Tahoma" panose="020B0604030504040204" pitchFamily="34" charset="0"/>
              <a:ea typeface="IPA Pゴシック" pitchFamily="50" charset="-128"/>
              <a:cs typeface="Tahoma" panose="020B0604030504040204" pitchFamily="34" charset="0"/>
            </a:endParaRPr>
          </a:p>
        </p:txBody>
      </p:sp>
      <p:sp>
        <p:nvSpPr>
          <p:cNvPr id="65" name="正方形/長方形 64"/>
          <p:cNvSpPr/>
          <p:nvPr/>
        </p:nvSpPr>
        <p:spPr>
          <a:xfrm>
            <a:off x="2340508" y="4251323"/>
            <a:ext cx="3527636" cy="229914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ahoma" panose="020B0604030504040204" pitchFamily="34" charset="0"/>
              <a:ea typeface="IPA Pゴシック" pitchFamily="50" charset="-128"/>
              <a:cs typeface="Tahoma" panose="020B0604030504040204" pitchFamily="34" charset="0"/>
            </a:endParaRPr>
          </a:p>
        </p:txBody>
      </p:sp>
      <p:grpSp>
        <p:nvGrpSpPr>
          <p:cNvPr id="66" name="グループ化 18"/>
          <p:cNvGrpSpPr/>
          <p:nvPr/>
        </p:nvGrpSpPr>
        <p:grpSpPr>
          <a:xfrm>
            <a:off x="2593875" y="4850089"/>
            <a:ext cx="2082929" cy="1620207"/>
            <a:chOff x="-128159" y="2185564"/>
            <a:chExt cx="1131461" cy="2251542"/>
          </a:xfrm>
          <a:solidFill>
            <a:schemeClr val="bg1"/>
          </a:solidFill>
        </p:grpSpPr>
        <p:sp>
          <p:nvSpPr>
            <p:cNvPr id="67" name="正方形/長方形 66"/>
            <p:cNvSpPr/>
            <p:nvPr/>
          </p:nvSpPr>
          <p:spPr>
            <a:xfrm>
              <a:off x="-128159" y="2185564"/>
              <a:ext cx="1131461" cy="2251542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Tahoma" panose="020B0604030504040204" pitchFamily="34" charset="0"/>
                <a:ea typeface="IPA Pゴシック" pitchFamily="50" charset="-128"/>
                <a:cs typeface="Tahoma" panose="020B0604030504040204" pitchFamily="34" charset="0"/>
              </a:endParaRPr>
            </a:p>
          </p:txBody>
        </p:sp>
        <p:sp>
          <p:nvSpPr>
            <p:cNvPr id="68" name="テキスト ボックス 67"/>
            <p:cNvSpPr txBox="1"/>
            <p:nvPr/>
          </p:nvSpPr>
          <p:spPr>
            <a:xfrm>
              <a:off x="-69865" y="2237143"/>
              <a:ext cx="1018438" cy="503633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b="1" dirty="0" smtClean="0">
                  <a:latin typeface="Tahoma" panose="020B0604030504040204" pitchFamily="34" charset="0"/>
                  <a:ea typeface="IPA Pゴシック" pitchFamily="50" charset="-128"/>
                  <a:cs typeface="Tahoma" panose="020B0604030504040204" pitchFamily="34" charset="0"/>
                </a:rPr>
                <a:t>Management </a:t>
              </a:r>
              <a:r>
                <a:rPr kumimoji="1" lang="en-US" altLang="ja-JP" sz="1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VM</a:t>
              </a:r>
            </a:p>
          </p:txBody>
        </p:sp>
      </p:grpSp>
      <p:grpSp>
        <p:nvGrpSpPr>
          <p:cNvPr id="69" name="グループ化 68"/>
          <p:cNvGrpSpPr/>
          <p:nvPr/>
        </p:nvGrpSpPr>
        <p:grpSpPr>
          <a:xfrm>
            <a:off x="107504" y="3844090"/>
            <a:ext cx="1080120" cy="2369720"/>
            <a:chOff x="107504" y="4395303"/>
            <a:chExt cx="1080120" cy="2346064"/>
          </a:xfrm>
        </p:grpSpPr>
        <p:sp>
          <p:nvSpPr>
            <p:cNvPr id="70" name="正方形/長方形 69"/>
            <p:cNvSpPr/>
            <p:nvPr/>
          </p:nvSpPr>
          <p:spPr>
            <a:xfrm>
              <a:off x="107504" y="4395303"/>
              <a:ext cx="1080120" cy="2346064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Tahoma" panose="020B0604030504040204" pitchFamily="34" charset="0"/>
                <a:ea typeface="IPA Pゴシック" pitchFamily="50" charset="-128"/>
                <a:cs typeface="Tahoma" panose="020B0604030504040204" pitchFamily="34" charset="0"/>
              </a:endParaRPr>
            </a:p>
          </p:txBody>
        </p:sp>
        <p:sp>
          <p:nvSpPr>
            <p:cNvPr id="71" name="正方形/長方形 70"/>
            <p:cNvSpPr/>
            <p:nvPr/>
          </p:nvSpPr>
          <p:spPr>
            <a:xfrm>
              <a:off x="179512" y="5586293"/>
              <a:ext cx="936104" cy="866524"/>
            </a:xfrm>
            <a:prstGeom prst="rect">
              <a:avLst/>
            </a:prstGeom>
            <a:gradFill>
              <a:gsLst>
                <a:gs pos="58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0"/>
            </a:gradFill>
            <a:ln w="12700" cap="rnd">
              <a:solidFill>
                <a:schemeClr val="tx1"/>
              </a:solidFill>
              <a:beve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IPA Pゴシック" pitchFamily="50" charset="-128"/>
                  <a:cs typeface="Tahoma" panose="020B0604030504040204" pitchFamily="34" charset="0"/>
                </a:rPr>
                <a:t>VNC</a:t>
              </a:r>
            </a:p>
            <a:p>
              <a:pPr algn="ctr"/>
              <a:r>
                <a:rPr lang="en-US" altLang="ja-JP" sz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IPA Pゴシック" pitchFamily="50" charset="-128"/>
                  <a:cs typeface="Tahoma" panose="020B0604030504040204" pitchFamily="34" charset="0"/>
                </a:rPr>
                <a:t>Client</a:t>
              </a:r>
              <a:endParaRPr kumimoji="1" lang="en-US" altLang="ja-JP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72" name="Picture 449" descr="C:\Users\kawasho\Downloads\Computer-256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6520" y="4472599"/>
              <a:ext cx="720080" cy="720080"/>
            </a:xfrm>
            <a:prstGeom prst="rect">
              <a:avLst/>
            </a:prstGeom>
            <a:noFill/>
          </p:spPr>
        </p:pic>
        <p:pic>
          <p:nvPicPr>
            <p:cNvPr id="73" name="Picture 2" descr="C:\Users\kawasho\Downloads\User1-256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4552" y="4832638"/>
              <a:ext cx="720080" cy="720080"/>
            </a:xfrm>
            <a:prstGeom prst="rect">
              <a:avLst/>
            </a:prstGeom>
            <a:noFill/>
          </p:spPr>
        </p:pic>
      </p:grpSp>
      <p:sp>
        <p:nvSpPr>
          <p:cNvPr id="74" name="正方形/長方形 73"/>
          <p:cNvSpPr/>
          <p:nvPr/>
        </p:nvSpPr>
        <p:spPr>
          <a:xfrm>
            <a:off x="6611974" y="4251322"/>
            <a:ext cx="2232247" cy="229914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ahoma" panose="020B0604030504040204" pitchFamily="34" charset="0"/>
              <a:ea typeface="IPA Pゴシック" pitchFamily="50" charset="-128"/>
              <a:cs typeface="Tahoma" panose="020B0604030504040204" pitchFamily="34" charset="0"/>
            </a:endParaRPr>
          </a:p>
        </p:txBody>
      </p:sp>
      <p:grpSp>
        <p:nvGrpSpPr>
          <p:cNvPr id="76" name="グループ化 73"/>
          <p:cNvGrpSpPr/>
          <p:nvPr/>
        </p:nvGrpSpPr>
        <p:grpSpPr>
          <a:xfrm>
            <a:off x="4954272" y="4850090"/>
            <a:ext cx="854222" cy="1591023"/>
            <a:chOff x="5820355" y="3545021"/>
            <a:chExt cx="1343929" cy="1090493"/>
          </a:xfrm>
        </p:grpSpPr>
        <p:sp>
          <p:nvSpPr>
            <p:cNvPr id="77" name="正方形/長方形 76"/>
            <p:cNvSpPr/>
            <p:nvPr/>
          </p:nvSpPr>
          <p:spPr>
            <a:xfrm>
              <a:off x="5820355" y="3545021"/>
              <a:ext cx="1343929" cy="109049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95B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Tahoma" panose="020B0604030504040204" pitchFamily="34" charset="0"/>
                <a:ea typeface="IPA Pゴシック" pitchFamily="50" charset="-128"/>
                <a:cs typeface="Tahoma" panose="020B0604030504040204" pitchFamily="34" charset="0"/>
              </a:endParaRPr>
            </a:p>
          </p:txBody>
        </p:sp>
        <p:sp>
          <p:nvSpPr>
            <p:cNvPr id="78" name="テキスト ボックス 77"/>
            <p:cNvSpPr txBox="1"/>
            <p:nvPr/>
          </p:nvSpPr>
          <p:spPr>
            <a:xfrm>
              <a:off x="5879137" y="3571637"/>
              <a:ext cx="1234424" cy="414673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b="1" dirty="0" smtClean="0">
                  <a:latin typeface="Tahoma" panose="020B0604030504040204" pitchFamily="34" charset="0"/>
                  <a:ea typeface="IPA Pゴシック" pitchFamily="50" charset="-128"/>
                  <a:cs typeface="Tahoma" panose="020B0604030504040204" pitchFamily="34" charset="0"/>
                </a:rPr>
                <a:t>User</a:t>
              </a:r>
              <a:br>
                <a:rPr lang="en-US" altLang="ja-JP" sz="1400" b="1" dirty="0" smtClean="0">
                  <a:latin typeface="Tahoma" panose="020B0604030504040204" pitchFamily="34" charset="0"/>
                  <a:ea typeface="IPA Pゴシック" pitchFamily="50" charset="-128"/>
                  <a:cs typeface="Tahoma" panose="020B0604030504040204" pitchFamily="34" charset="0"/>
                </a:rPr>
              </a:br>
              <a:r>
                <a:rPr kumimoji="1" lang="en-US" altLang="ja-JP" sz="1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VM</a:t>
              </a:r>
            </a:p>
          </p:txBody>
        </p:sp>
      </p:grpSp>
      <p:cxnSp>
        <p:nvCxnSpPr>
          <p:cNvPr id="79" name="直線矢印コネクタ 78"/>
          <p:cNvCxnSpPr>
            <a:stCxn id="71" idx="3"/>
          </p:cNvCxnSpPr>
          <p:nvPr/>
        </p:nvCxnSpPr>
        <p:spPr>
          <a:xfrm flipV="1">
            <a:off x="1115616" y="5481290"/>
            <a:ext cx="1578688" cy="3429"/>
          </a:xfrm>
          <a:prstGeom prst="straightConnector1">
            <a:avLst/>
          </a:prstGeom>
          <a:ln w="38100">
            <a:solidFill>
              <a:srgbClr val="FF0000"/>
            </a:solidFill>
            <a:headEnd w="lg" len="lg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矢印コネクタ 79"/>
          <p:cNvCxnSpPr>
            <a:stCxn id="61" idx="3"/>
          </p:cNvCxnSpPr>
          <p:nvPr/>
        </p:nvCxnSpPr>
        <p:spPr>
          <a:xfrm>
            <a:off x="4585087" y="6101638"/>
            <a:ext cx="369185" cy="4359"/>
          </a:xfrm>
          <a:prstGeom prst="straightConnector1">
            <a:avLst/>
          </a:prstGeom>
          <a:ln w="38100">
            <a:solidFill>
              <a:srgbClr val="FF0000"/>
            </a:solidFill>
            <a:headEnd w="lg" len="lg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Picture 6" descr="C:\Users\kawasho\Downloads\system\system\6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6039300"/>
            <a:ext cx="432048" cy="195496"/>
          </a:xfrm>
          <a:prstGeom prst="rect">
            <a:avLst/>
          </a:prstGeom>
          <a:noFill/>
        </p:spPr>
      </p:pic>
      <p:pic>
        <p:nvPicPr>
          <p:cNvPr id="84" name="Picture 6" descr="C:\Users\kawasho\Downloads\system\system\6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04448" y="6267547"/>
            <a:ext cx="432048" cy="195496"/>
          </a:xfrm>
          <a:prstGeom prst="rect">
            <a:avLst/>
          </a:prstGeom>
          <a:noFill/>
        </p:spPr>
      </p:pic>
      <p:cxnSp>
        <p:nvCxnSpPr>
          <p:cNvPr id="85" name="直線矢印コネクタ 84"/>
          <p:cNvCxnSpPr/>
          <p:nvPr/>
        </p:nvCxnSpPr>
        <p:spPr>
          <a:xfrm>
            <a:off x="3257498" y="4070071"/>
            <a:ext cx="4689006" cy="1"/>
          </a:xfrm>
          <a:prstGeom prst="straightConnector1">
            <a:avLst/>
          </a:prstGeom>
          <a:ln w="38100"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テキスト ボックス 85"/>
          <p:cNvSpPr txBox="1"/>
          <p:nvPr/>
        </p:nvSpPr>
        <p:spPr>
          <a:xfrm>
            <a:off x="5198539" y="3931256"/>
            <a:ext cx="813621" cy="276999"/>
          </a:xfrm>
          <a:prstGeom prst="rect">
            <a:avLst/>
          </a:prstGeom>
          <a:solidFill>
            <a:schemeClr val="bg1">
              <a:alpha val="80000"/>
            </a:schemeClr>
          </a:solidFill>
          <a:ln w="3175"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latin typeface="Tahoma" panose="020B0604030504040204" pitchFamily="34" charset="0"/>
                <a:ea typeface="IPA Pゴシック" pitchFamily="50" charset="-128"/>
                <a:cs typeface="Tahoma" panose="020B0604030504040204" pitchFamily="34" charset="0"/>
              </a:rPr>
              <a:t>Migration</a:t>
            </a:r>
            <a:endParaRPr kumimoji="1" lang="ja-JP" altLang="en-US" sz="1200" dirty="0">
              <a:latin typeface="Tahoma" panose="020B0604030504040204" pitchFamily="34" charset="0"/>
              <a:ea typeface="IPA Pゴシック" pitchFamily="50" charset="-128"/>
              <a:cs typeface="Tahoma" panose="020B0604030504040204" pitchFamily="34" charset="0"/>
            </a:endParaRPr>
          </a:p>
        </p:txBody>
      </p:sp>
      <p:grpSp>
        <p:nvGrpSpPr>
          <p:cNvPr id="87" name="グループ化 18"/>
          <p:cNvGrpSpPr/>
          <p:nvPr/>
        </p:nvGrpSpPr>
        <p:grpSpPr>
          <a:xfrm>
            <a:off x="7740352" y="4850089"/>
            <a:ext cx="1008112" cy="1603729"/>
            <a:chOff x="-128159" y="2185564"/>
            <a:chExt cx="1138095" cy="2251542"/>
          </a:xfrm>
          <a:solidFill>
            <a:schemeClr val="bg1"/>
          </a:solidFill>
        </p:grpSpPr>
        <p:sp>
          <p:nvSpPr>
            <p:cNvPr id="88" name="正方形/長方形 87"/>
            <p:cNvSpPr/>
            <p:nvPr/>
          </p:nvSpPr>
          <p:spPr>
            <a:xfrm>
              <a:off x="-128159" y="2185564"/>
              <a:ext cx="1138095" cy="2251542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Tahoma" panose="020B0604030504040204" pitchFamily="34" charset="0"/>
                <a:ea typeface="IPA Pゴシック" pitchFamily="50" charset="-128"/>
                <a:cs typeface="Tahoma" panose="020B0604030504040204" pitchFamily="34" charset="0"/>
              </a:endParaRPr>
            </a:p>
          </p:txBody>
        </p:sp>
        <p:sp>
          <p:nvSpPr>
            <p:cNvPr id="89" name="テキスト ボックス 88"/>
            <p:cNvSpPr txBox="1"/>
            <p:nvPr/>
          </p:nvSpPr>
          <p:spPr>
            <a:xfrm>
              <a:off x="-69865" y="2235108"/>
              <a:ext cx="1018438" cy="503635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ja-JP" sz="1000" b="1" dirty="0" err="1" smtClean="0">
                  <a:latin typeface="Tahoma" panose="020B0604030504040204" pitchFamily="34" charset="0"/>
                  <a:ea typeface="IPA Pゴシック" pitchFamily="50" charset="-128"/>
                  <a:cs typeface="Tahoma" panose="020B0604030504040204" pitchFamily="34" charset="0"/>
                </a:rPr>
                <a:t>Management</a:t>
              </a:r>
              <a:r>
                <a:rPr kumimoji="1" lang="en-US" altLang="ja-JP" sz="10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VM</a:t>
              </a:r>
              <a:endParaRPr kumimoji="1" lang="en-US" altLang="ja-JP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90" name="グループ化 89"/>
          <p:cNvGrpSpPr/>
          <p:nvPr/>
        </p:nvGrpSpPr>
        <p:grpSpPr>
          <a:xfrm flipH="1">
            <a:off x="7733475" y="3800056"/>
            <a:ext cx="1042547" cy="1042547"/>
            <a:chOff x="5364088" y="3140968"/>
            <a:chExt cx="1358280" cy="1358280"/>
          </a:xfrm>
        </p:grpSpPr>
        <p:pic>
          <p:nvPicPr>
            <p:cNvPr id="91" name="Picture 452" descr="C:\Users\kawasho\Downloads\server-Vista_256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64088" y="3140968"/>
              <a:ext cx="1358280" cy="1358280"/>
            </a:xfrm>
            <a:prstGeom prst="rect">
              <a:avLst/>
            </a:prstGeom>
            <a:noFill/>
          </p:spPr>
        </p:pic>
        <p:sp>
          <p:nvSpPr>
            <p:cNvPr id="92" name="テキスト ボックス 91"/>
            <p:cNvSpPr txBox="1"/>
            <p:nvPr/>
          </p:nvSpPr>
          <p:spPr>
            <a:xfrm>
              <a:off x="5421438" y="3429000"/>
              <a:ext cx="504056" cy="78192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RightU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altLang="ja-JP" sz="33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endParaRPr kumimoji="1" lang="ja-JP" altLang="en-US" sz="3300" b="1" dirty="0">
                <a:solidFill>
                  <a:schemeClr val="bg1"/>
                </a:solidFill>
                <a:latin typeface="Tahoma" panose="020B0604030504040204" pitchFamily="34" charset="0"/>
                <a:ea typeface="IPA Pゴシック" pitchFamily="50" charset="-128"/>
                <a:cs typeface="Tahoma" panose="020B0604030504040204" pitchFamily="34" charset="0"/>
              </a:endParaRPr>
            </a:p>
          </p:txBody>
        </p:sp>
      </p:grpSp>
      <p:grpSp>
        <p:nvGrpSpPr>
          <p:cNvPr id="93" name="グループ化 92"/>
          <p:cNvGrpSpPr/>
          <p:nvPr/>
        </p:nvGrpSpPr>
        <p:grpSpPr>
          <a:xfrm>
            <a:off x="2483768" y="3800056"/>
            <a:ext cx="1097817" cy="1042547"/>
            <a:chOff x="5292080" y="3140968"/>
            <a:chExt cx="1430288" cy="1358280"/>
          </a:xfrm>
        </p:grpSpPr>
        <p:pic>
          <p:nvPicPr>
            <p:cNvPr id="94" name="Picture 452" descr="C:\Users\kawasho\Downloads\server-Vista_256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64088" y="3140968"/>
              <a:ext cx="1358280" cy="1358280"/>
            </a:xfrm>
            <a:prstGeom prst="rect">
              <a:avLst/>
            </a:prstGeom>
            <a:noFill/>
          </p:spPr>
        </p:pic>
        <p:sp>
          <p:nvSpPr>
            <p:cNvPr id="95" name="テキスト ボックス 94"/>
            <p:cNvSpPr txBox="1"/>
            <p:nvPr/>
          </p:nvSpPr>
          <p:spPr>
            <a:xfrm>
              <a:off x="5292080" y="3429000"/>
              <a:ext cx="504056" cy="78192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altLang="ja-JP" sz="33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kumimoji="1" lang="ja-JP" altLang="en-US" sz="3300" b="1" dirty="0">
                <a:solidFill>
                  <a:schemeClr val="bg1"/>
                </a:solidFill>
                <a:latin typeface="Tahoma" panose="020B0604030504040204" pitchFamily="34" charset="0"/>
                <a:ea typeface="IPA Pゴシック" pitchFamily="50" charset="-128"/>
                <a:cs typeface="Tahoma" panose="020B0604030504040204" pitchFamily="34" charset="0"/>
              </a:endParaRPr>
            </a:p>
          </p:txBody>
        </p:sp>
      </p:grpSp>
      <p:cxnSp>
        <p:nvCxnSpPr>
          <p:cNvPr id="97" name="直線矢印コネクタ 96"/>
          <p:cNvCxnSpPr>
            <a:stCxn id="46" idx="1"/>
          </p:cNvCxnSpPr>
          <p:nvPr/>
        </p:nvCxnSpPr>
        <p:spPr>
          <a:xfrm flipH="1" flipV="1">
            <a:off x="7569132" y="6101637"/>
            <a:ext cx="222855" cy="593"/>
          </a:xfrm>
          <a:prstGeom prst="straightConnector1">
            <a:avLst/>
          </a:prstGeom>
          <a:ln w="38100">
            <a:solidFill>
              <a:srgbClr val="FF0000"/>
            </a:solidFill>
            <a:headEnd w="lg" len="lg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" name="グループ化 101"/>
          <p:cNvGrpSpPr/>
          <p:nvPr/>
        </p:nvGrpSpPr>
        <p:grpSpPr>
          <a:xfrm>
            <a:off x="1259632" y="5220437"/>
            <a:ext cx="968400" cy="521713"/>
            <a:chOff x="-1764704" y="1970988"/>
            <a:chExt cx="1292400" cy="464269"/>
          </a:xfrm>
        </p:grpSpPr>
        <p:sp>
          <p:nvSpPr>
            <p:cNvPr id="103" name="正方形/長方形 102"/>
            <p:cNvSpPr/>
            <p:nvPr/>
          </p:nvSpPr>
          <p:spPr>
            <a:xfrm>
              <a:off x="-1764704" y="2038788"/>
              <a:ext cx="1292400" cy="328666"/>
            </a:xfrm>
            <a:prstGeom prst="rect">
              <a:avLst/>
            </a:prstGeom>
            <a:gradFill>
              <a:gsLst>
                <a:gs pos="70000">
                  <a:schemeClr val="bg1"/>
                </a:gs>
                <a:gs pos="100000">
                  <a:schemeClr val="bg1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tx1"/>
              </a:solidFill>
            </a:ln>
          </p:spPr>
          <p:txBody>
            <a:bodyPr wrap="square" lIns="0" tIns="0" rIns="0" bIns="0" anchor="ctr">
              <a:spAutoFit/>
            </a:bodyPr>
            <a:lstStyle/>
            <a:p>
              <a:pPr algn="ctr"/>
              <a:r>
                <a:rPr lang="en-US" altLang="ja-JP" sz="8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ABCD</a:t>
              </a:r>
              <a:r>
                <a:rPr lang="en-US" altLang="ja-JP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ja-JP" sz="800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ABCD</a:t>
              </a:r>
              <a:r>
                <a:rPr lang="en-US" altLang="ja-JP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ja-JP" sz="800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ABCD</a:t>
              </a:r>
              <a:r>
                <a:rPr lang="en-US" altLang="ja-JP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ja-JP" sz="800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ABCD</a:t>
              </a:r>
              <a:r>
                <a:rPr lang="en-US" altLang="ja-JP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ja-JP" sz="800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ABCD</a:t>
              </a:r>
              <a:r>
                <a:rPr lang="en-US" altLang="ja-JP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ja-JP" sz="800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ABCD</a:t>
              </a:r>
              <a:r>
                <a:rPr lang="en-US" altLang="ja-JP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ja-JP" sz="800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ABCD</a:t>
              </a:r>
              <a:r>
                <a:rPr lang="en-US" altLang="ja-JP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ja-JP" sz="800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ABCD</a:t>
              </a:r>
              <a:r>
                <a:rPr lang="en-US" altLang="ja-JP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ja-JP" sz="800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ABCD</a:t>
              </a:r>
              <a:endParaRPr lang="ja-JP" altLang="en-US" sz="800" dirty="0">
                <a:latin typeface="Tahoma" panose="020B0604030504040204" pitchFamily="34" charset="0"/>
                <a:ea typeface="IPA Pゴシック" pitchFamily="50" charset="-128"/>
                <a:cs typeface="Tahoma" panose="020B0604030504040204" pitchFamily="34" charset="0"/>
              </a:endParaRPr>
            </a:p>
          </p:txBody>
        </p:sp>
        <p:sp>
          <p:nvSpPr>
            <p:cNvPr id="104" name="正方形/長方形 103"/>
            <p:cNvSpPr/>
            <p:nvPr/>
          </p:nvSpPr>
          <p:spPr>
            <a:xfrm>
              <a:off x="-1764704" y="1970988"/>
              <a:ext cx="1292217" cy="464269"/>
            </a:xfrm>
            <a:prstGeom prst="rect">
              <a:avLst/>
            </a:prstGeom>
            <a:blipFill dpi="0" rotWithShape="1">
              <a:blip r:embed="rId7">
                <a:alphaModFix amt="5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100">
                <a:latin typeface="Tahoma" panose="020B0604030504040204" pitchFamily="34" charset="0"/>
                <a:ea typeface="IPA Pゴシック" pitchFamily="50" charset="-128"/>
                <a:cs typeface="Tahoma" panose="020B0604030504040204" pitchFamily="34" charset="0"/>
              </a:endParaRPr>
            </a:p>
          </p:txBody>
        </p:sp>
      </p:grpSp>
      <p:sp>
        <p:nvSpPr>
          <p:cNvPr id="81" name="乗算記号 80"/>
          <p:cNvSpPr/>
          <p:nvPr/>
        </p:nvSpPr>
        <p:spPr>
          <a:xfrm>
            <a:off x="1165852" y="4875639"/>
            <a:ext cx="1174656" cy="1224136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Tahoma" panose="020B0604030504040204" pitchFamily="34" charset="0"/>
              <a:ea typeface="IPA Pゴシック" pitchFamily="50" charset="-128"/>
              <a:cs typeface="Tahoma" panose="020B0604030504040204" pitchFamily="34" charset="0"/>
            </a:endParaRPr>
          </a:p>
        </p:txBody>
      </p:sp>
      <p:sp>
        <p:nvSpPr>
          <p:cNvPr id="107" name="四角形吹き出し 106"/>
          <p:cNvSpPr/>
          <p:nvPr/>
        </p:nvSpPr>
        <p:spPr>
          <a:xfrm>
            <a:off x="129276" y="5997788"/>
            <a:ext cx="1757814" cy="443325"/>
          </a:xfrm>
          <a:prstGeom prst="wedgeRectCallout">
            <a:avLst>
              <a:gd name="adj1" fmla="val 42616"/>
              <a:gd name="adj2" fmla="val -167266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IPA Pゴシック" pitchFamily="50" charset="-128"/>
                <a:cs typeface="Tahoma" panose="020B0604030504040204" pitchFamily="34" charset="0"/>
              </a:rPr>
              <a:t>Sending</a:t>
            </a:r>
            <a:endParaRPr kumimoji="1" lang="ja-JP" alt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IPA Pゴシック" pitchFamily="50" charset="-128"/>
              <a:cs typeface="Tahoma" panose="020B0604030504040204" pitchFamily="34" charset="0"/>
            </a:endParaRPr>
          </a:p>
        </p:txBody>
      </p:sp>
      <p:grpSp>
        <p:nvGrpSpPr>
          <p:cNvPr id="51" name="グループ化 50"/>
          <p:cNvGrpSpPr/>
          <p:nvPr/>
        </p:nvGrpSpPr>
        <p:grpSpPr>
          <a:xfrm>
            <a:off x="160462" y="5223866"/>
            <a:ext cx="968400" cy="521713"/>
            <a:chOff x="-1764704" y="1970988"/>
            <a:chExt cx="1292400" cy="464269"/>
          </a:xfrm>
        </p:grpSpPr>
        <p:sp>
          <p:nvSpPr>
            <p:cNvPr id="52" name="正方形/長方形 51"/>
            <p:cNvSpPr/>
            <p:nvPr/>
          </p:nvSpPr>
          <p:spPr>
            <a:xfrm>
              <a:off x="-1764704" y="2038786"/>
              <a:ext cx="1292400" cy="328666"/>
            </a:xfrm>
            <a:prstGeom prst="rect">
              <a:avLst/>
            </a:prstGeom>
            <a:gradFill>
              <a:gsLst>
                <a:gs pos="70000">
                  <a:schemeClr val="bg1"/>
                </a:gs>
                <a:gs pos="100000">
                  <a:schemeClr val="bg1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tx1"/>
              </a:solidFill>
            </a:ln>
          </p:spPr>
          <p:txBody>
            <a:bodyPr wrap="square" lIns="0" tIns="0" rIns="0" bIns="0" anchor="ctr">
              <a:spAutoFit/>
            </a:bodyPr>
            <a:lstStyle/>
            <a:p>
              <a:pPr algn="ctr"/>
              <a:r>
                <a:rPr lang="en-US" altLang="ja-JP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ABCD </a:t>
              </a:r>
              <a:r>
                <a:rPr lang="en-US" altLang="ja-JP" sz="8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ABCD</a:t>
              </a:r>
              <a:r>
                <a:rPr lang="en-US" altLang="ja-JP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ja-JP" sz="800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ABCD</a:t>
              </a:r>
              <a:endParaRPr lang="en-US" altLang="ja-JP" sz="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en-US" altLang="ja-JP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ABCD </a:t>
              </a:r>
              <a:r>
                <a:rPr lang="en-US" altLang="ja-JP" sz="8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ABCD</a:t>
              </a:r>
              <a:r>
                <a:rPr lang="en-US" altLang="ja-JP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ja-JP" sz="8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ABCD</a:t>
              </a:r>
              <a:endParaRPr lang="ja-JP" altLang="en-US" sz="800" dirty="0">
                <a:latin typeface="Tahoma" panose="020B0604030504040204" pitchFamily="34" charset="0"/>
                <a:ea typeface="IPA Pゴシック" pitchFamily="50" charset="-128"/>
                <a:cs typeface="Tahoma" panose="020B0604030504040204" pitchFamily="34" charset="0"/>
              </a:endParaRPr>
            </a:p>
            <a:p>
              <a:pPr algn="ctr"/>
              <a:r>
                <a:rPr lang="en-US" altLang="ja-JP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ABCD </a:t>
              </a:r>
              <a:r>
                <a:rPr lang="en-US" altLang="ja-JP" sz="8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ABCD</a:t>
              </a:r>
              <a:r>
                <a:rPr lang="en-US" altLang="ja-JP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ja-JP" sz="800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ABCD</a:t>
              </a:r>
              <a:endParaRPr lang="ja-JP" altLang="en-US" sz="800" dirty="0">
                <a:latin typeface="Tahoma" panose="020B0604030504040204" pitchFamily="34" charset="0"/>
                <a:ea typeface="IPA Pゴシック" pitchFamily="50" charset="-128"/>
                <a:cs typeface="Tahoma" panose="020B0604030504040204" pitchFamily="34" charset="0"/>
              </a:endParaRPr>
            </a:p>
          </p:txBody>
        </p:sp>
        <p:sp>
          <p:nvSpPr>
            <p:cNvPr id="53" name="正方形/長方形 52"/>
            <p:cNvSpPr/>
            <p:nvPr/>
          </p:nvSpPr>
          <p:spPr>
            <a:xfrm>
              <a:off x="-1764704" y="1970988"/>
              <a:ext cx="1292217" cy="464269"/>
            </a:xfrm>
            <a:prstGeom prst="rect">
              <a:avLst/>
            </a:prstGeom>
            <a:blipFill dpi="0" rotWithShape="1">
              <a:blip r:embed="rId7">
                <a:alphaModFix amt="5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100">
                <a:latin typeface="Tahoma" panose="020B0604030504040204" pitchFamily="34" charset="0"/>
                <a:ea typeface="IPA Pゴシック" pitchFamily="50" charset="-128"/>
                <a:cs typeface="Tahoma" panose="020B0604030504040204" pitchFamily="34" charset="0"/>
              </a:endParaRPr>
            </a:p>
          </p:txBody>
        </p:sp>
      </p:grpSp>
      <p:grpSp>
        <p:nvGrpSpPr>
          <p:cNvPr id="49" name="グループ化 48"/>
          <p:cNvGrpSpPr/>
          <p:nvPr/>
        </p:nvGrpSpPr>
        <p:grpSpPr>
          <a:xfrm>
            <a:off x="4899744" y="5452113"/>
            <a:ext cx="968400" cy="521713"/>
            <a:chOff x="-1764704" y="1970988"/>
            <a:chExt cx="1292400" cy="464269"/>
          </a:xfrm>
        </p:grpSpPr>
        <p:sp>
          <p:nvSpPr>
            <p:cNvPr id="50" name="正方形/長方形 49"/>
            <p:cNvSpPr/>
            <p:nvPr/>
          </p:nvSpPr>
          <p:spPr>
            <a:xfrm>
              <a:off x="-1764704" y="2038788"/>
              <a:ext cx="1292400" cy="328666"/>
            </a:xfrm>
            <a:prstGeom prst="rect">
              <a:avLst/>
            </a:prstGeom>
            <a:gradFill>
              <a:gsLst>
                <a:gs pos="70000">
                  <a:schemeClr val="bg1"/>
                </a:gs>
                <a:gs pos="100000">
                  <a:schemeClr val="bg1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tx1"/>
              </a:solidFill>
            </a:ln>
          </p:spPr>
          <p:txBody>
            <a:bodyPr wrap="square" lIns="0" tIns="0" rIns="0" bIns="0" anchor="ctr">
              <a:spAutoFit/>
            </a:bodyPr>
            <a:lstStyle/>
            <a:p>
              <a:pPr algn="ctr"/>
              <a:r>
                <a:rPr lang="en-US" altLang="ja-JP" sz="8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ABCD</a:t>
              </a:r>
              <a:r>
                <a:rPr lang="en-US" altLang="ja-JP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ja-JP" sz="800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ABCD</a:t>
              </a:r>
              <a:r>
                <a:rPr lang="en-US" altLang="ja-JP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ja-JP" sz="800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ABCD</a:t>
              </a:r>
              <a:r>
                <a:rPr lang="en-US" altLang="ja-JP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ja-JP" sz="800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ABCD</a:t>
              </a:r>
              <a:r>
                <a:rPr lang="en-US" altLang="ja-JP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ja-JP" sz="800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ABCD</a:t>
              </a:r>
              <a:r>
                <a:rPr lang="en-US" altLang="ja-JP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ja-JP" sz="800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ABCD</a:t>
              </a:r>
              <a:r>
                <a:rPr lang="en-US" altLang="ja-JP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ja-JP" sz="800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ABCD</a:t>
              </a:r>
              <a:r>
                <a:rPr lang="en-US" altLang="ja-JP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ja-JP" sz="800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ABCD</a:t>
              </a:r>
              <a:r>
                <a:rPr lang="en-US" altLang="ja-JP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ja-JP" sz="800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ABCD</a:t>
              </a:r>
              <a:endParaRPr lang="ja-JP" altLang="en-US" sz="800" dirty="0">
                <a:latin typeface="Tahoma" panose="020B0604030504040204" pitchFamily="34" charset="0"/>
                <a:ea typeface="IPA Pゴシック" pitchFamily="50" charset="-128"/>
                <a:cs typeface="Tahoma" panose="020B0604030504040204" pitchFamily="34" charset="0"/>
              </a:endParaRPr>
            </a:p>
          </p:txBody>
        </p:sp>
        <p:sp>
          <p:nvSpPr>
            <p:cNvPr id="55" name="正方形/長方形 54"/>
            <p:cNvSpPr/>
            <p:nvPr/>
          </p:nvSpPr>
          <p:spPr>
            <a:xfrm>
              <a:off x="-1764704" y="1970988"/>
              <a:ext cx="1292217" cy="464269"/>
            </a:xfrm>
            <a:prstGeom prst="rect">
              <a:avLst/>
            </a:prstGeom>
            <a:blipFill dpi="0" rotWithShape="1">
              <a:blip r:embed="rId7">
                <a:alphaModFix amt="5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100">
                <a:latin typeface="Tahoma" panose="020B0604030504040204" pitchFamily="34" charset="0"/>
                <a:ea typeface="IPA Pゴシック" pitchFamily="50" charset="-128"/>
                <a:cs typeface="Tahoma" panose="020B0604030504040204" pitchFamily="34" charset="0"/>
              </a:endParaRPr>
            </a:p>
          </p:txBody>
        </p:sp>
      </p:grpSp>
      <p:cxnSp>
        <p:nvCxnSpPr>
          <p:cNvPr id="108" name="直線矢印コネクタ 107"/>
          <p:cNvCxnSpPr>
            <a:stCxn id="58" idx="2"/>
            <a:endCxn id="46" idx="0"/>
          </p:cNvCxnSpPr>
          <p:nvPr/>
        </p:nvCxnSpPr>
        <p:spPr>
          <a:xfrm>
            <a:off x="8235592" y="5686770"/>
            <a:ext cx="0" cy="154603"/>
          </a:xfrm>
          <a:prstGeom prst="straightConnector1">
            <a:avLst/>
          </a:prstGeom>
          <a:ln w="38100">
            <a:solidFill>
              <a:srgbClr val="FF0000"/>
            </a:solidFill>
            <a:headEnd w="lg" len="lg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/>
          <p:cNvCxnSpPr/>
          <p:nvPr/>
        </p:nvCxnSpPr>
        <p:spPr>
          <a:xfrm>
            <a:off x="3851920" y="5686769"/>
            <a:ext cx="0" cy="154606"/>
          </a:xfrm>
          <a:prstGeom prst="straightConnector1">
            <a:avLst/>
          </a:prstGeom>
          <a:ln w="38100">
            <a:solidFill>
              <a:srgbClr val="FF0000"/>
            </a:solidFill>
            <a:headEnd w="lg" len="lg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正方形/長方形 74"/>
          <p:cNvSpPr/>
          <p:nvPr/>
        </p:nvSpPr>
        <p:spPr>
          <a:xfrm>
            <a:off x="2694304" y="5242722"/>
            <a:ext cx="1903595" cy="444047"/>
          </a:xfrm>
          <a:prstGeom prst="rect">
            <a:avLst/>
          </a:prstGeom>
          <a:gradFill>
            <a:gsLst>
              <a:gs pos="58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 w="12700" cap="rnd">
            <a:solidFill>
              <a:schemeClr val="tx1"/>
            </a:solidFill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00" tIns="0" rIns="0" bIns="0" rtlCol="0" anchor="ctr" anchorCtr="0"/>
          <a:lstStyle/>
          <a:p>
            <a:pPr algn="ctr"/>
            <a:r>
              <a:rPr lang="en-US" altLang="ja-JP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VNC </a:t>
            </a:r>
          </a:p>
          <a:p>
            <a:pPr algn="ctr"/>
            <a:r>
              <a:rPr lang="en-US" altLang="ja-JP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Server</a:t>
            </a:r>
          </a:p>
        </p:txBody>
      </p:sp>
      <p:sp>
        <p:nvSpPr>
          <p:cNvPr id="58" name="正方形/長方形 57"/>
          <p:cNvSpPr/>
          <p:nvPr/>
        </p:nvSpPr>
        <p:spPr>
          <a:xfrm>
            <a:off x="7791988" y="5242724"/>
            <a:ext cx="887208" cy="444046"/>
          </a:xfrm>
          <a:prstGeom prst="rect">
            <a:avLst/>
          </a:prstGeom>
          <a:gradFill>
            <a:gsLst>
              <a:gs pos="58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 w="12700" cap="rnd">
            <a:solidFill>
              <a:schemeClr val="tx1"/>
            </a:solidFill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VNC</a:t>
            </a:r>
          </a:p>
          <a:p>
            <a:pPr algn="ctr"/>
            <a:r>
              <a:rPr lang="en-US" altLang="ja-JP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Server</a:t>
            </a:r>
          </a:p>
        </p:txBody>
      </p:sp>
      <p:sp>
        <p:nvSpPr>
          <p:cNvPr id="46" name="正方形/長方形 45"/>
          <p:cNvSpPr/>
          <p:nvPr/>
        </p:nvSpPr>
        <p:spPr>
          <a:xfrm>
            <a:off x="7791987" y="5841373"/>
            <a:ext cx="887209" cy="521714"/>
          </a:xfrm>
          <a:prstGeom prst="rect">
            <a:avLst/>
          </a:prstGeom>
          <a:gradFill>
            <a:gsLst>
              <a:gs pos="0">
                <a:srgbClr val="7AE0CB"/>
              </a:gs>
              <a:gs pos="100000">
                <a:srgbClr val="165160">
                  <a:lumMod val="50000"/>
                </a:srgbClr>
              </a:gs>
            </a:gsLst>
            <a:lin ang="5400000" scaled="0"/>
          </a:gradFill>
          <a:ln w="12700" cap="rnd">
            <a:solidFill>
              <a:schemeClr val="tx1"/>
            </a:solidFill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Virtual</a:t>
            </a:r>
          </a:p>
          <a:p>
            <a:pPr algn="ctr"/>
            <a:r>
              <a:rPr lang="en-US" altLang="ja-JP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Devices</a:t>
            </a:r>
          </a:p>
        </p:txBody>
      </p:sp>
      <p:sp>
        <p:nvSpPr>
          <p:cNvPr id="61" name="正方形/長方形 60"/>
          <p:cNvSpPr/>
          <p:nvPr/>
        </p:nvSpPr>
        <p:spPr>
          <a:xfrm>
            <a:off x="2701190" y="5837981"/>
            <a:ext cx="1883897" cy="527313"/>
          </a:xfrm>
          <a:prstGeom prst="rect">
            <a:avLst/>
          </a:prstGeom>
          <a:gradFill>
            <a:gsLst>
              <a:gs pos="0">
                <a:srgbClr val="7AE0CB"/>
              </a:gs>
              <a:gs pos="100000">
                <a:srgbClr val="165160">
                  <a:lumMod val="50000"/>
                </a:srgbClr>
              </a:gs>
            </a:gsLst>
            <a:lin ang="5400000" scaled="0"/>
          </a:gradFill>
          <a:ln w="12700" cap="rnd">
            <a:solidFill>
              <a:schemeClr val="tx1"/>
            </a:solidFill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00" tIns="0" rIns="0" bIns="0" rtlCol="0" anchor="ctr" anchorCtr="0"/>
          <a:lstStyle/>
          <a:p>
            <a:pPr algn="ctr"/>
            <a:r>
              <a:rPr lang="en-US" altLang="ja-JP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Virtual</a:t>
            </a:r>
          </a:p>
          <a:p>
            <a:pPr algn="ctr"/>
            <a:r>
              <a:rPr lang="en-US" altLang="ja-JP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Devices</a:t>
            </a:r>
          </a:p>
        </p:txBody>
      </p:sp>
      <p:grpSp>
        <p:nvGrpSpPr>
          <p:cNvPr id="41" name="グループ化 40"/>
          <p:cNvGrpSpPr/>
          <p:nvPr/>
        </p:nvGrpSpPr>
        <p:grpSpPr>
          <a:xfrm>
            <a:off x="2724743" y="5205159"/>
            <a:ext cx="968400" cy="521713"/>
            <a:chOff x="-1764704" y="1970988"/>
            <a:chExt cx="1292400" cy="464269"/>
          </a:xfrm>
        </p:grpSpPr>
        <p:sp>
          <p:nvSpPr>
            <p:cNvPr id="45" name="正方形/長方形 44"/>
            <p:cNvSpPr/>
            <p:nvPr/>
          </p:nvSpPr>
          <p:spPr>
            <a:xfrm>
              <a:off x="-1764704" y="2038788"/>
              <a:ext cx="1292400" cy="328666"/>
            </a:xfrm>
            <a:prstGeom prst="rect">
              <a:avLst/>
            </a:prstGeom>
            <a:gradFill>
              <a:gsLst>
                <a:gs pos="70000">
                  <a:schemeClr val="bg1"/>
                </a:gs>
                <a:gs pos="100000">
                  <a:schemeClr val="bg1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tx1"/>
              </a:solidFill>
            </a:ln>
          </p:spPr>
          <p:txBody>
            <a:bodyPr wrap="square" lIns="0" tIns="0" rIns="0" bIns="0" anchor="ctr">
              <a:spAutoFit/>
            </a:bodyPr>
            <a:lstStyle/>
            <a:p>
              <a:pPr algn="ctr"/>
              <a:r>
                <a:rPr lang="en-US" altLang="ja-JP" sz="8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ABCD</a:t>
              </a:r>
              <a:r>
                <a:rPr lang="en-US" altLang="ja-JP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ja-JP" sz="800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ABCD</a:t>
              </a:r>
              <a:r>
                <a:rPr lang="en-US" altLang="ja-JP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ja-JP" sz="800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ABCD</a:t>
              </a:r>
              <a:r>
                <a:rPr lang="en-US" altLang="ja-JP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ja-JP" sz="800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ABCD</a:t>
              </a:r>
              <a:r>
                <a:rPr lang="en-US" altLang="ja-JP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ja-JP" sz="800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ABCD</a:t>
              </a:r>
              <a:r>
                <a:rPr lang="en-US" altLang="ja-JP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ja-JP" sz="800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ABCD</a:t>
              </a:r>
              <a:r>
                <a:rPr lang="en-US" altLang="ja-JP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ja-JP" sz="800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ABCD</a:t>
              </a:r>
              <a:r>
                <a:rPr lang="en-US" altLang="ja-JP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ja-JP" sz="800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ABCD</a:t>
              </a:r>
              <a:r>
                <a:rPr lang="en-US" altLang="ja-JP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ja-JP" sz="800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ABCD</a:t>
              </a:r>
              <a:endParaRPr lang="ja-JP" altLang="en-US" sz="800" dirty="0">
                <a:latin typeface="Tahoma" panose="020B0604030504040204" pitchFamily="34" charset="0"/>
                <a:ea typeface="IPA Pゴシック" pitchFamily="50" charset="-128"/>
                <a:cs typeface="Tahoma" panose="020B0604030504040204" pitchFamily="34" charset="0"/>
              </a:endParaRPr>
            </a:p>
          </p:txBody>
        </p:sp>
        <p:sp>
          <p:nvSpPr>
            <p:cNvPr id="48" name="正方形/長方形 47"/>
            <p:cNvSpPr/>
            <p:nvPr/>
          </p:nvSpPr>
          <p:spPr>
            <a:xfrm>
              <a:off x="-1764704" y="1970988"/>
              <a:ext cx="1292217" cy="464269"/>
            </a:xfrm>
            <a:prstGeom prst="rect">
              <a:avLst/>
            </a:prstGeom>
            <a:blipFill dpi="0" rotWithShape="1">
              <a:blip r:embed="rId7">
                <a:alphaModFix amt="5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100">
                <a:latin typeface="Tahoma" panose="020B0604030504040204" pitchFamily="34" charset="0"/>
                <a:ea typeface="IPA Pゴシック" pitchFamily="50" charset="-128"/>
                <a:cs typeface="Tahoma" panose="020B0604030504040204" pitchFamily="34" charset="0"/>
              </a:endParaRPr>
            </a:p>
          </p:txBody>
        </p:sp>
      </p:grpSp>
      <p:sp>
        <p:nvSpPr>
          <p:cNvPr id="105" name="乗算記号 104"/>
          <p:cNvSpPr/>
          <p:nvPr/>
        </p:nvSpPr>
        <p:spPr>
          <a:xfrm>
            <a:off x="2583401" y="4857713"/>
            <a:ext cx="1174656" cy="1224136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Tahoma" panose="020B0604030504040204" pitchFamily="34" charset="0"/>
              <a:ea typeface="IPA Pゴシック" pitchFamily="50" charset="-128"/>
              <a:cs typeface="Tahoma" panose="020B0604030504040204" pitchFamily="34" charset="0"/>
            </a:endParaRPr>
          </a:p>
        </p:txBody>
      </p:sp>
      <p:grpSp>
        <p:nvGrpSpPr>
          <p:cNvPr id="98" name="グループ化 97"/>
          <p:cNvGrpSpPr/>
          <p:nvPr/>
        </p:nvGrpSpPr>
        <p:grpSpPr>
          <a:xfrm>
            <a:off x="2725489" y="5841375"/>
            <a:ext cx="968400" cy="521713"/>
            <a:chOff x="-1764704" y="1970988"/>
            <a:chExt cx="1292400" cy="464269"/>
          </a:xfrm>
        </p:grpSpPr>
        <p:sp>
          <p:nvSpPr>
            <p:cNvPr id="99" name="正方形/長方形 98"/>
            <p:cNvSpPr/>
            <p:nvPr/>
          </p:nvSpPr>
          <p:spPr>
            <a:xfrm>
              <a:off x="-1764704" y="2038788"/>
              <a:ext cx="1292400" cy="328666"/>
            </a:xfrm>
            <a:prstGeom prst="rect">
              <a:avLst/>
            </a:prstGeom>
            <a:gradFill>
              <a:gsLst>
                <a:gs pos="70000">
                  <a:schemeClr val="bg1"/>
                </a:gs>
                <a:gs pos="100000">
                  <a:schemeClr val="bg1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tx1"/>
              </a:solidFill>
            </a:ln>
          </p:spPr>
          <p:txBody>
            <a:bodyPr wrap="square" lIns="0" tIns="0" rIns="0" bIns="0" anchor="ctr">
              <a:spAutoFit/>
            </a:bodyPr>
            <a:lstStyle/>
            <a:p>
              <a:pPr algn="ctr"/>
              <a:r>
                <a:rPr lang="en-US" altLang="ja-JP" sz="8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ABCD</a:t>
              </a:r>
              <a:r>
                <a:rPr lang="en-US" altLang="ja-JP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ja-JP" sz="800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ABCD</a:t>
              </a:r>
              <a:r>
                <a:rPr lang="en-US" altLang="ja-JP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ja-JP" sz="800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ABCD</a:t>
              </a:r>
              <a:r>
                <a:rPr lang="en-US" altLang="ja-JP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ja-JP" sz="800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ABCD</a:t>
              </a:r>
              <a:r>
                <a:rPr lang="en-US" altLang="ja-JP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ja-JP" sz="800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ABCD</a:t>
              </a:r>
              <a:r>
                <a:rPr lang="en-US" altLang="ja-JP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ja-JP" sz="800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ABCD</a:t>
              </a:r>
              <a:r>
                <a:rPr lang="en-US" altLang="ja-JP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ja-JP" sz="800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ABCD</a:t>
              </a:r>
              <a:r>
                <a:rPr lang="en-US" altLang="ja-JP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ja-JP" sz="800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ABCD</a:t>
              </a:r>
              <a:r>
                <a:rPr lang="en-US" altLang="ja-JP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ja-JP" sz="800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ABCD</a:t>
              </a:r>
              <a:endParaRPr lang="ja-JP" altLang="en-US" sz="800" dirty="0">
                <a:latin typeface="Tahoma" panose="020B0604030504040204" pitchFamily="34" charset="0"/>
                <a:ea typeface="IPA Pゴシック" pitchFamily="50" charset="-128"/>
                <a:cs typeface="Tahoma" panose="020B0604030504040204" pitchFamily="34" charset="0"/>
              </a:endParaRPr>
            </a:p>
          </p:txBody>
        </p:sp>
        <p:sp>
          <p:nvSpPr>
            <p:cNvPr id="100" name="正方形/長方形 99"/>
            <p:cNvSpPr/>
            <p:nvPr/>
          </p:nvSpPr>
          <p:spPr>
            <a:xfrm>
              <a:off x="-1764704" y="1970988"/>
              <a:ext cx="1292217" cy="464269"/>
            </a:xfrm>
            <a:prstGeom prst="rect">
              <a:avLst/>
            </a:prstGeom>
            <a:blipFill dpi="0" rotWithShape="1">
              <a:blip r:embed="rId7">
                <a:alphaModFix amt="5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100">
                <a:latin typeface="Tahoma" panose="020B0604030504040204" pitchFamily="34" charset="0"/>
                <a:ea typeface="IPA Pゴシック" pitchFamily="50" charset="-128"/>
                <a:cs typeface="Tahoma" panose="020B0604030504040204" pitchFamily="34" charset="0"/>
              </a:endParaRPr>
            </a:p>
          </p:txBody>
        </p:sp>
      </p:grpSp>
      <p:sp>
        <p:nvSpPr>
          <p:cNvPr id="101" name="乗算記号 100"/>
          <p:cNvSpPr/>
          <p:nvPr/>
        </p:nvSpPr>
        <p:spPr>
          <a:xfrm>
            <a:off x="2584147" y="5493929"/>
            <a:ext cx="1174656" cy="1224136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Tahoma" panose="020B0604030504040204" pitchFamily="34" charset="0"/>
              <a:ea typeface="IPA Pゴシック" pitchFamily="50" charset="-128"/>
              <a:cs typeface="Tahoma" panose="020B0604030504040204" pitchFamily="34" charset="0"/>
            </a:endParaRPr>
          </a:p>
        </p:txBody>
      </p:sp>
      <p:sp>
        <p:nvSpPr>
          <p:cNvPr id="106" name="四角形吹き出し 105"/>
          <p:cNvSpPr/>
          <p:nvPr/>
        </p:nvSpPr>
        <p:spPr>
          <a:xfrm>
            <a:off x="3893297" y="4208255"/>
            <a:ext cx="1757814" cy="443325"/>
          </a:xfrm>
          <a:prstGeom prst="wedgeRectCallout">
            <a:avLst>
              <a:gd name="adj1" fmla="val -91638"/>
              <a:gd name="adj2" fmla="val 23971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Processing</a:t>
            </a:r>
            <a:endParaRPr kumimoji="1" lang="ja-JP" alt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IPA Pゴシック" pitchFamily="50" charset="-128"/>
              <a:cs typeface="Tahoma" panose="020B0604030504040204" pitchFamily="34" charset="0"/>
            </a:endParaRPr>
          </a:p>
        </p:txBody>
      </p:sp>
      <p:sp>
        <p:nvSpPr>
          <p:cNvPr id="57" name="四角形吹き出し 56"/>
          <p:cNvSpPr/>
          <p:nvPr/>
        </p:nvSpPr>
        <p:spPr>
          <a:xfrm>
            <a:off x="4394888" y="6328803"/>
            <a:ext cx="1757814" cy="443325"/>
          </a:xfrm>
          <a:prstGeom prst="wedgeRectCallout">
            <a:avLst>
              <a:gd name="adj1" fmla="val -119593"/>
              <a:gd name="adj2" fmla="val -106152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Processing</a:t>
            </a:r>
            <a:endParaRPr kumimoji="1" lang="ja-JP" alt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IPA Pゴシック" pitchFamily="50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59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8.6534E-7 L 0.19688 8.6534E-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44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9.51169E-7 L 0.19687 9.51169E-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1" grpId="0" animBg="1"/>
      <p:bldP spid="58" grpId="0" animBg="1"/>
      <p:bldP spid="46" grpId="0" animBg="1"/>
      <p:bldP spid="105" grpId="0" animBg="1"/>
      <p:bldP spid="10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角丸四角形 34"/>
          <p:cNvSpPr/>
          <p:nvPr/>
        </p:nvSpPr>
        <p:spPr>
          <a:xfrm>
            <a:off x="1331640" y="4170756"/>
            <a:ext cx="7664378" cy="234093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Tahoma" panose="020B0604030504040204" pitchFamily="34" charset="0"/>
              <a:ea typeface="IPA Pゴシック" pitchFamily="50" charset="-128"/>
              <a:cs typeface="Tahoma" panose="020B0604030504040204" pitchFamily="34" charset="0"/>
            </a:endParaRPr>
          </a:p>
        </p:txBody>
      </p:sp>
      <p:sp>
        <p:nvSpPr>
          <p:cNvPr id="60" name="正方形/長方形 59"/>
          <p:cNvSpPr/>
          <p:nvPr/>
        </p:nvSpPr>
        <p:spPr>
          <a:xfrm>
            <a:off x="5545660" y="4887800"/>
            <a:ext cx="864096" cy="360041"/>
          </a:xfrm>
          <a:prstGeom prst="rect">
            <a:avLst/>
          </a:prstGeom>
          <a:gradFill>
            <a:gsLst>
              <a:gs pos="58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 w="12700" cap="rnd">
            <a:solidFill>
              <a:schemeClr val="tx1"/>
            </a:solidFill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VNC Server</a:t>
            </a:r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idx="4294967295"/>
          </p:nvPr>
        </p:nvSpPr>
        <p:spPr>
          <a:xfrm>
            <a:off x="467544" y="1340768"/>
            <a:ext cx="8424936" cy="5112568"/>
          </a:xfrm>
        </p:spPr>
        <p:txBody>
          <a:bodyPr/>
          <a:lstStyle/>
          <a:p>
            <a:r>
              <a:rPr lang="en-US" altLang="ja-JP" dirty="0" smtClean="0">
                <a:ea typeface="Tahoma" panose="020B0604030504040204" pitchFamily="34" charset="0"/>
              </a:rPr>
              <a:t>Continue out-of-band remote management </a:t>
            </a:r>
            <a:br>
              <a:rPr lang="en-US" altLang="ja-JP" dirty="0" smtClean="0">
                <a:ea typeface="Tahoma" panose="020B0604030504040204" pitchFamily="34" charset="0"/>
              </a:rPr>
            </a:br>
            <a:r>
              <a:rPr lang="en-US" altLang="ja-JP" dirty="0" smtClean="0">
                <a:ea typeface="Tahoma" panose="020B0604030504040204" pitchFamily="34" charset="0"/>
              </a:rPr>
              <a:t>across VM migration</a:t>
            </a:r>
          </a:p>
          <a:p>
            <a:pPr lvl="1"/>
            <a:r>
              <a:rPr lang="en-US" altLang="ja-JP" dirty="0">
                <a:ea typeface="Tahoma" panose="020B0604030504040204" pitchFamily="34" charset="0"/>
              </a:rPr>
              <a:t>Provide a privileged and </a:t>
            </a:r>
            <a:r>
              <a:rPr lang="en-US" altLang="ja-JP" dirty="0" err="1">
                <a:ea typeface="Tahoma" panose="020B0604030504040204" pitchFamily="34" charset="0"/>
              </a:rPr>
              <a:t>migratable</a:t>
            </a:r>
            <a:r>
              <a:rPr lang="en-US" altLang="ja-JP" dirty="0">
                <a:ea typeface="Tahoma" panose="020B0604030504040204" pitchFamily="34" charset="0"/>
              </a:rPr>
              <a:t> VM (</a:t>
            </a:r>
            <a:r>
              <a:rPr lang="en-US" altLang="ja-JP" dirty="0" err="1">
                <a:ea typeface="Tahoma" panose="020B0604030504040204" pitchFamily="34" charset="0"/>
              </a:rPr>
              <a:t>DomR</a:t>
            </a:r>
            <a:r>
              <a:rPr lang="en-US" altLang="ja-JP" dirty="0">
                <a:ea typeface="Tahoma" panose="020B0604030504040204" pitchFamily="34" charset="0"/>
              </a:rPr>
              <a:t>)</a:t>
            </a:r>
          </a:p>
          <a:p>
            <a:pPr lvl="2"/>
            <a:r>
              <a:rPr lang="en-US" altLang="ja-JP" dirty="0">
                <a:ea typeface="Tahoma" panose="020B0604030504040204" pitchFamily="34" charset="0"/>
              </a:rPr>
              <a:t>A VNC server and virtual devices run in </a:t>
            </a:r>
            <a:r>
              <a:rPr lang="en-US" altLang="ja-JP" dirty="0" err="1">
                <a:ea typeface="Tahoma" panose="020B0604030504040204" pitchFamily="34" charset="0"/>
              </a:rPr>
              <a:t>DomR</a:t>
            </a:r>
            <a:endParaRPr lang="en-US" altLang="ja-JP" dirty="0">
              <a:ea typeface="Tahoma" panose="020B0604030504040204" pitchFamily="34" charset="0"/>
            </a:endParaRPr>
          </a:p>
          <a:p>
            <a:pPr lvl="1"/>
            <a:r>
              <a:rPr lang="en-US" altLang="ja-JP" dirty="0" smtClean="0">
                <a:ea typeface="Tahoma" panose="020B0604030504040204" pitchFamily="34" charset="0"/>
              </a:rPr>
              <a:t>Synchronously co-migrate </a:t>
            </a:r>
            <a:r>
              <a:rPr lang="en-US" altLang="ja-JP" dirty="0" err="1" smtClean="0">
                <a:ea typeface="Tahoma" panose="020B0604030504040204" pitchFamily="34" charset="0"/>
              </a:rPr>
              <a:t>DomR</a:t>
            </a:r>
            <a:r>
              <a:rPr lang="en-US" altLang="ja-JP" dirty="0" smtClean="0">
                <a:ea typeface="Tahoma" panose="020B0604030504040204" pitchFamily="34" charset="0"/>
              </a:rPr>
              <a:t> and its target VM</a:t>
            </a:r>
          </a:p>
          <a:p>
            <a:pPr lvl="1"/>
            <a:r>
              <a:rPr lang="en-US" altLang="ja-JP" dirty="0" smtClean="0">
                <a:ea typeface="Tahoma" panose="020B0604030504040204" pitchFamily="34" charset="0"/>
              </a:rPr>
              <a:t>Maintain the connections between a VNC client, </a:t>
            </a:r>
            <a:r>
              <a:rPr lang="en-US" altLang="ja-JP" dirty="0" err="1" smtClean="0">
                <a:ea typeface="Tahoma" panose="020B0604030504040204" pitchFamily="34" charset="0"/>
              </a:rPr>
              <a:t>DomR</a:t>
            </a:r>
            <a:r>
              <a:rPr lang="en-US" altLang="ja-JP" dirty="0" smtClean="0">
                <a:ea typeface="Tahoma" panose="020B0604030504040204" pitchFamily="34" charset="0"/>
              </a:rPr>
              <a:t>, and its target VM</a:t>
            </a:r>
            <a:endParaRPr lang="en-US" altLang="ja-JP" dirty="0">
              <a:ea typeface="Tahoma" panose="020B0604030504040204" pitchFamily="34" charset="0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ea typeface="Tahoma" panose="020B0604030504040204" pitchFamily="34" charset="0"/>
              </a:rPr>
              <a:t>D-MORE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/>
        </p:nvSpPr>
        <p:spPr>
          <a:xfrm>
            <a:off x="1465784" y="4495472"/>
            <a:ext cx="3394248" cy="154371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ahoma" panose="020B0604030504040204" pitchFamily="34" charset="0"/>
              <a:ea typeface="IPA Pゴシック" pitchFamily="50" charset="-128"/>
              <a:cs typeface="Tahoma" panose="020B0604030504040204" pitchFamily="34" charset="0"/>
            </a:endParaRPr>
          </a:p>
        </p:txBody>
      </p:sp>
      <p:cxnSp>
        <p:nvCxnSpPr>
          <p:cNvPr id="37" name="直線矢印コネクタ 36"/>
          <p:cNvCxnSpPr/>
          <p:nvPr/>
        </p:nvCxnSpPr>
        <p:spPr>
          <a:xfrm>
            <a:off x="2339752" y="4345939"/>
            <a:ext cx="5606752" cy="0"/>
          </a:xfrm>
          <a:prstGeom prst="straightConnector1">
            <a:avLst/>
          </a:prstGeom>
          <a:ln w="38100"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/>
          <p:cNvSpPr txBox="1"/>
          <p:nvPr/>
        </p:nvSpPr>
        <p:spPr>
          <a:xfrm>
            <a:off x="4499992" y="4207440"/>
            <a:ext cx="1224136" cy="276999"/>
          </a:xfrm>
          <a:prstGeom prst="rect">
            <a:avLst/>
          </a:prstGeom>
          <a:solidFill>
            <a:schemeClr val="bg1">
              <a:alpha val="80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dirty="0" smtClean="0">
                <a:latin typeface="Tahoma" panose="020B0604030504040204" pitchFamily="34" charset="0"/>
                <a:ea typeface="IPA Pゴシック" pitchFamily="50" charset="-128"/>
                <a:cs typeface="Tahoma" panose="020B0604030504040204" pitchFamily="34" charset="0"/>
              </a:rPr>
              <a:t>Migration</a:t>
            </a:r>
            <a:endParaRPr kumimoji="1" lang="ja-JP" altLang="en-US" sz="1200" dirty="0">
              <a:latin typeface="Tahoma" panose="020B0604030504040204" pitchFamily="34" charset="0"/>
              <a:ea typeface="IPA Pゴシック" pitchFamily="50" charset="-128"/>
              <a:cs typeface="Tahoma" panose="020B0604030504040204" pitchFamily="34" charset="0"/>
            </a:endParaRPr>
          </a:p>
        </p:txBody>
      </p:sp>
      <p:grpSp>
        <p:nvGrpSpPr>
          <p:cNvPr id="39" name="グループ化 38"/>
          <p:cNvGrpSpPr/>
          <p:nvPr/>
        </p:nvGrpSpPr>
        <p:grpSpPr>
          <a:xfrm>
            <a:off x="1519245" y="4126723"/>
            <a:ext cx="1097817" cy="1042547"/>
            <a:chOff x="5292080" y="3140968"/>
            <a:chExt cx="1430288" cy="1358280"/>
          </a:xfrm>
        </p:grpSpPr>
        <p:pic>
          <p:nvPicPr>
            <p:cNvPr id="40" name="Picture 452" descr="C:\Users\kawasho\Downloads\server-Vista_256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64088" y="3140968"/>
              <a:ext cx="1358280" cy="1358280"/>
            </a:xfrm>
            <a:prstGeom prst="rect">
              <a:avLst/>
            </a:prstGeom>
            <a:noFill/>
          </p:spPr>
        </p:pic>
        <p:sp>
          <p:nvSpPr>
            <p:cNvPr id="43" name="テキスト ボックス 42"/>
            <p:cNvSpPr txBox="1"/>
            <p:nvPr/>
          </p:nvSpPr>
          <p:spPr>
            <a:xfrm>
              <a:off x="5292080" y="3429000"/>
              <a:ext cx="504056" cy="78192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altLang="ja-JP" sz="33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kumimoji="1" lang="ja-JP" altLang="en-US" sz="3300" b="1" dirty="0">
                <a:solidFill>
                  <a:schemeClr val="bg1"/>
                </a:solidFill>
                <a:latin typeface="Tahoma" panose="020B0604030504040204" pitchFamily="34" charset="0"/>
                <a:ea typeface="IPA Pゴシック" pitchFamily="50" charset="-128"/>
                <a:cs typeface="Tahoma" panose="020B0604030504040204" pitchFamily="34" charset="0"/>
              </a:endParaRPr>
            </a:p>
          </p:txBody>
        </p:sp>
      </p:grpSp>
      <p:sp>
        <p:nvSpPr>
          <p:cNvPr id="44" name="正方形/長方形 43"/>
          <p:cNvSpPr/>
          <p:nvPr/>
        </p:nvSpPr>
        <p:spPr>
          <a:xfrm>
            <a:off x="5364088" y="4495472"/>
            <a:ext cx="3456384" cy="154371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ahoma" panose="020B0604030504040204" pitchFamily="34" charset="0"/>
              <a:ea typeface="IPA Pゴシック" pitchFamily="50" charset="-128"/>
              <a:cs typeface="Tahoma" panose="020B0604030504040204" pitchFamily="34" charset="0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 flipH="1">
            <a:off x="8316416" y="3870240"/>
            <a:ext cx="504056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endParaRPr kumimoji="1" lang="ja-JP" altLang="en-US" sz="6000" b="1" dirty="0">
              <a:solidFill>
                <a:schemeClr val="bg1"/>
              </a:solidFill>
              <a:latin typeface="Tahoma" panose="020B0604030504040204" pitchFamily="34" charset="0"/>
              <a:ea typeface="IPA Pゴシック" pitchFamily="50" charset="-128"/>
              <a:cs typeface="Tahoma" panose="020B0604030504040204" pitchFamily="34" charset="0"/>
            </a:endParaRPr>
          </a:p>
        </p:txBody>
      </p:sp>
      <p:grpSp>
        <p:nvGrpSpPr>
          <p:cNvPr id="46" name="グループ化 45"/>
          <p:cNvGrpSpPr/>
          <p:nvPr/>
        </p:nvGrpSpPr>
        <p:grpSpPr>
          <a:xfrm>
            <a:off x="2699792" y="4567478"/>
            <a:ext cx="2088224" cy="1288131"/>
            <a:chOff x="2617912" y="4301114"/>
            <a:chExt cx="2088224" cy="1288131"/>
          </a:xfrm>
        </p:grpSpPr>
        <p:grpSp>
          <p:nvGrpSpPr>
            <p:cNvPr id="47" name="グループ化 46"/>
            <p:cNvGrpSpPr/>
            <p:nvPr/>
          </p:nvGrpSpPr>
          <p:grpSpPr>
            <a:xfrm>
              <a:off x="2617912" y="4301114"/>
              <a:ext cx="2088224" cy="1288131"/>
              <a:chOff x="2617912" y="4301114"/>
              <a:chExt cx="2088224" cy="1288131"/>
            </a:xfrm>
          </p:grpSpPr>
          <p:grpSp>
            <p:nvGrpSpPr>
              <p:cNvPr id="56" name="グループ化 55"/>
              <p:cNvGrpSpPr/>
              <p:nvPr/>
            </p:nvGrpSpPr>
            <p:grpSpPr>
              <a:xfrm>
                <a:off x="2617912" y="4301116"/>
                <a:ext cx="1008112" cy="1288129"/>
                <a:chOff x="2617912" y="4301116"/>
                <a:chExt cx="1008112" cy="1288129"/>
              </a:xfrm>
            </p:grpSpPr>
            <p:grpSp>
              <p:nvGrpSpPr>
                <p:cNvPr id="68" name="グループ化 90"/>
                <p:cNvGrpSpPr/>
                <p:nvPr/>
              </p:nvGrpSpPr>
              <p:grpSpPr>
                <a:xfrm>
                  <a:off x="2617912" y="4301116"/>
                  <a:ext cx="1008112" cy="1288129"/>
                  <a:chOff x="611560" y="4829247"/>
                  <a:chExt cx="1660420" cy="528463"/>
                </a:xfrm>
              </p:grpSpPr>
              <p:sp>
                <p:nvSpPr>
                  <p:cNvPr id="78" name="正方形/長方形 77"/>
                  <p:cNvSpPr/>
                  <p:nvPr/>
                </p:nvSpPr>
                <p:spPr>
                  <a:xfrm>
                    <a:off x="611560" y="4834457"/>
                    <a:ext cx="1660420" cy="523253"/>
                  </a:xfrm>
                  <a:prstGeom prst="rect">
                    <a:avLst/>
                  </a:prstGeom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>
                      <a:latin typeface="Tahoma" panose="020B0604030504040204" pitchFamily="34" charset="0"/>
                      <a:ea typeface="IPA Pゴシック" pitchFamily="50" charset="-128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9" name="テキスト ボックス 78"/>
                  <p:cNvSpPr txBox="1"/>
                  <p:nvPr/>
                </p:nvSpPr>
                <p:spPr>
                  <a:xfrm>
                    <a:off x="611560" y="4829247"/>
                    <a:ext cx="1660418" cy="126267"/>
                  </a:xfrm>
                  <a:prstGeom prst="rect">
                    <a:avLst/>
                  </a:prstGeom>
                  <a:noFill/>
                  <a:effectLst/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en-US" altLang="ja-JP" sz="1400" b="1" dirty="0" err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IPA Pゴシック" pitchFamily="50" charset="-128"/>
                        <a:cs typeface="Tahoma" panose="020B0604030504040204" pitchFamily="34" charset="0"/>
                      </a:rPr>
                      <a:t>Dom</a:t>
                    </a:r>
                    <a:r>
                      <a:rPr kumimoji="1" lang="en-US" altLang="ja-JP" sz="1400" b="1" dirty="0" err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R</a:t>
                    </a:r>
                    <a:r>
                      <a:rPr kumimoji="1" lang="en-US" altLang="ja-JP" sz="1400" b="1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endParaRPr kumimoji="1" lang="ja-JP" altLang="en-US" sz="1200" b="1" dirty="0">
                      <a:latin typeface="Tahoma" panose="020B0604030504040204" pitchFamily="34" charset="0"/>
                      <a:ea typeface="IPA Pゴシック" pitchFamily="50" charset="-128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80" name="正方形/長方形 79"/>
                  <p:cNvSpPr/>
                  <p:nvPr/>
                </p:nvSpPr>
                <p:spPr>
                  <a:xfrm>
                    <a:off x="725504" y="4960724"/>
                    <a:ext cx="1423217" cy="147709"/>
                  </a:xfrm>
                  <a:prstGeom prst="rect">
                    <a:avLst/>
                  </a:prstGeom>
                  <a:gradFill>
                    <a:gsLst>
                      <a:gs pos="5800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0"/>
                  </a:gradFill>
                  <a:ln w="12700" cap="rnd">
                    <a:solidFill>
                      <a:schemeClr val="tx1"/>
                    </a:solidFill>
                    <a:beve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ja-JP" sz="12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VNC Server</a:t>
                    </a:r>
                  </a:p>
                </p:txBody>
              </p:sp>
            </p:grpSp>
            <p:sp>
              <p:nvSpPr>
                <p:cNvPr id="74" name="正方形/長方形 73"/>
                <p:cNvSpPr/>
                <p:nvPr/>
              </p:nvSpPr>
              <p:spPr>
                <a:xfrm>
                  <a:off x="2689920" y="5142904"/>
                  <a:ext cx="864096" cy="336227"/>
                </a:xfrm>
                <a:prstGeom prst="rect">
                  <a:avLst/>
                </a:prstGeom>
                <a:gradFill>
                  <a:gsLst>
                    <a:gs pos="0">
                      <a:srgbClr val="46D4B6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0"/>
                </a:gradFill>
                <a:ln w="12700" cap="rnd">
                  <a:solidFill>
                    <a:schemeClr val="tx1"/>
                  </a:solidFill>
                  <a:beve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ja-JP" sz="1200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Virtual</a:t>
                  </a:r>
                  <a:br>
                    <a:rPr lang="en-US" altLang="ja-JP" sz="1200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</a:br>
                  <a:r>
                    <a:rPr lang="en-US" altLang="ja-JP" sz="1200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Devices</a:t>
                  </a:r>
                </a:p>
              </p:txBody>
            </p:sp>
          </p:grpSp>
          <p:grpSp>
            <p:nvGrpSpPr>
              <p:cNvPr id="57" name="グループ化 73"/>
              <p:cNvGrpSpPr/>
              <p:nvPr/>
            </p:nvGrpSpPr>
            <p:grpSpPr>
              <a:xfrm>
                <a:off x="3698025" y="4301114"/>
                <a:ext cx="1008111" cy="1288122"/>
                <a:chOff x="6341340" y="2872717"/>
                <a:chExt cx="822949" cy="1020889"/>
              </a:xfrm>
            </p:grpSpPr>
            <p:sp>
              <p:nvSpPr>
                <p:cNvPr id="66" name="正方形/長方形 65"/>
                <p:cNvSpPr/>
                <p:nvPr/>
              </p:nvSpPr>
              <p:spPr>
                <a:xfrm>
                  <a:off x="6341340" y="2872717"/>
                  <a:ext cx="822949" cy="102088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95BFF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>
                    <a:latin typeface="Tahoma" panose="020B0604030504040204" pitchFamily="34" charset="0"/>
                    <a:ea typeface="IPA Pゴシック" pitchFamily="50" charset="-128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" name="テキスト ボックス 66"/>
                <p:cNvSpPr txBox="1"/>
                <p:nvPr/>
              </p:nvSpPr>
              <p:spPr>
                <a:xfrm>
                  <a:off x="6341340" y="3180859"/>
                  <a:ext cx="822948" cy="414673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1400" b="1" dirty="0" smtClean="0">
                      <a:latin typeface="Tahoma" panose="020B0604030504040204" pitchFamily="34" charset="0"/>
                      <a:ea typeface="IPA Pゴシック" pitchFamily="50" charset="-128"/>
                      <a:cs typeface="Tahoma" panose="020B0604030504040204" pitchFamily="34" charset="0"/>
                    </a:rPr>
                    <a:t>User</a:t>
                  </a:r>
                  <a:br>
                    <a:rPr kumimoji="1" lang="en-US" altLang="ja-JP" sz="1400" b="1" dirty="0" smtClean="0">
                      <a:latin typeface="Tahoma" panose="020B0604030504040204" pitchFamily="34" charset="0"/>
                      <a:ea typeface="IPA Pゴシック" pitchFamily="50" charset="-128"/>
                      <a:cs typeface="Tahoma" panose="020B0604030504040204" pitchFamily="34" charset="0"/>
                    </a:rPr>
                  </a:br>
                  <a:r>
                    <a:rPr kumimoji="1" lang="en-US" altLang="ja-JP" sz="1400" b="1" dirty="0" smtClean="0">
                      <a:latin typeface="Tahoma" panose="020B0604030504040204" pitchFamily="34" charset="0"/>
                      <a:ea typeface="IPA Pゴシック" pitchFamily="50" charset="-128"/>
                      <a:cs typeface="Tahoma" panose="020B0604030504040204" pitchFamily="34" charset="0"/>
                    </a:rPr>
                    <a:t>VM</a:t>
                  </a:r>
                  <a:endParaRPr kumimoji="1" lang="en-US" altLang="ja-JP" sz="1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p:cxnSp>
          <p:nvCxnSpPr>
            <p:cNvPr id="48" name="直線矢印コネクタ 47"/>
            <p:cNvCxnSpPr>
              <a:stCxn id="80" idx="2"/>
              <a:endCxn id="74" idx="0"/>
            </p:cNvCxnSpPr>
            <p:nvPr/>
          </p:nvCxnSpPr>
          <p:spPr>
            <a:xfrm>
              <a:off x="3119140" y="4981628"/>
              <a:ext cx="2828" cy="161276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w="lg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矢印コネクタ 534"/>
            <p:cNvCxnSpPr>
              <a:stCxn id="74" idx="2"/>
              <a:endCxn id="66" idx="2"/>
            </p:cNvCxnSpPr>
            <p:nvPr/>
          </p:nvCxnSpPr>
          <p:spPr>
            <a:xfrm rot="16200000" flipH="1">
              <a:off x="3606970" y="4994129"/>
              <a:ext cx="110109" cy="1080112"/>
            </a:xfrm>
            <a:prstGeom prst="bentConnector3">
              <a:avLst>
                <a:gd name="adj1" fmla="val 221106"/>
              </a:avLst>
            </a:prstGeom>
            <a:ln w="38100">
              <a:solidFill>
                <a:srgbClr val="FF0000"/>
              </a:solidFill>
              <a:headEnd type="stealth" w="med" len="med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グループ化 83"/>
          <p:cNvGrpSpPr/>
          <p:nvPr/>
        </p:nvGrpSpPr>
        <p:grpSpPr>
          <a:xfrm flipH="1">
            <a:off x="7733475" y="4126723"/>
            <a:ext cx="1042547" cy="1042547"/>
            <a:chOff x="5364088" y="3140968"/>
            <a:chExt cx="1358280" cy="1358280"/>
          </a:xfrm>
        </p:grpSpPr>
        <p:pic>
          <p:nvPicPr>
            <p:cNvPr id="86" name="Picture 452" descr="C:\Users\kawasho\Downloads\server-Vista_256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64088" y="3140968"/>
              <a:ext cx="1358280" cy="1358280"/>
            </a:xfrm>
            <a:prstGeom prst="rect">
              <a:avLst/>
            </a:prstGeom>
            <a:noFill/>
          </p:spPr>
        </p:pic>
        <p:sp>
          <p:nvSpPr>
            <p:cNvPr id="87" name="テキスト ボックス 86"/>
            <p:cNvSpPr txBox="1"/>
            <p:nvPr/>
          </p:nvSpPr>
          <p:spPr>
            <a:xfrm>
              <a:off x="5421438" y="3429000"/>
              <a:ext cx="504056" cy="78192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RightU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altLang="ja-JP" sz="33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endParaRPr kumimoji="1" lang="ja-JP" altLang="en-US" sz="3300" b="1" dirty="0">
                <a:solidFill>
                  <a:schemeClr val="bg1"/>
                </a:solidFill>
                <a:latin typeface="Tahoma" panose="020B0604030504040204" pitchFamily="34" charset="0"/>
                <a:ea typeface="IPA Pゴシック" pitchFamily="50" charset="-128"/>
                <a:cs typeface="Tahoma" panose="020B0604030504040204" pitchFamily="34" charset="0"/>
              </a:endParaRPr>
            </a:p>
          </p:txBody>
        </p:sp>
      </p:grpSp>
      <p:grpSp>
        <p:nvGrpSpPr>
          <p:cNvPr id="88" name="グループ化 18"/>
          <p:cNvGrpSpPr/>
          <p:nvPr/>
        </p:nvGrpSpPr>
        <p:grpSpPr>
          <a:xfrm>
            <a:off x="1547664" y="5207531"/>
            <a:ext cx="1008112" cy="648071"/>
            <a:chOff x="-128159" y="1844821"/>
            <a:chExt cx="1138095" cy="2592285"/>
          </a:xfrm>
          <a:solidFill>
            <a:schemeClr val="bg1"/>
          </a:solidFill>
        </p:grpSpPr>
        <p:sp>
          <p:nvSpPr>
            <p:cNvPr id="89" name="正方形/長方形 88"/>
            <p:cNvSpPr/>
            <p:nvPr/>
          </p:nvSpPr>
          <p:spPr>
            <a:xfrm>
              <a:off x="-128159" y="1844821"/>
              <a:ext cx="1138095" cy="2592285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Tahoma" panose="020B0604030504040204" pitchFamily="34" charset="0"/>
                <a:ea typeface="IPA Pゴシック" pitchFamily="50" charset="-128"/>
                <a:cs typeface="Tahoma" panose="020B0604030504040204" pitchFamily="34" charset="0"/>
              </a:endParaRPr>
            </a:p>
          </p:txBody>
        </p:sp>
        <p:sp>
          <p:nvSpPr>
            <p:cNvPr id="93" name="テキスト ボックス 92"/>
            <p:cNvSpPr txBox="1"/>
            <p:nvPr/>
          </p:nvSpPr>
          <p:spPr>
            <a:xfrm>
              <a:off x="-62696" y="2438933"/>
              <a:ext cx="1018438" cy="1477329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ja-JP" sz="1200" dirty="0" smtClean="0">
                  <a:latin typeface="Tahoma" panose="020B0604030504040204" pitchFamily="34" charset="0"/>
                  <a:ea typeface="IPA Pゴシック" pitchFamily="50" charset="-128"/>
                  <a:cs typeface="Tahoma" panose="020B0604030504040204" pitchFamily="34" charset="0"/>
                </a:rPr>
                <a:t>Management</a:t>
              </a:r>
              <a:r>
                <a:rPr lang="en-US" altLang="ja-JP" sz="12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/>
              </a:r>
              <a:br>
                <a:rPr lang="en-US" altLang="ja-JP" sz="12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kumimoji="1" lang="en-US" altLang="ja-JP" sz="12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VM</a:t>
              </a:r>
            </a:p>
          </p:txBody>
        </p:sp>
      </p:grpSp>
      <p:sp>
        <p:nvSpPr>
          <p:cNvPr id="94" name="ドーナツ 93"/>
          <p:cNvSpPr/>
          <p:nvPr/>
        </p:nvSpPr>
        <p:spPr>
          <a:xfrm>
            <a:off x="6372200" y="5804316"/>
            <a:ext cx="360040" cy="360040"/>
          </a:xfrm>
          <a:prstGeom prst="donut">
            <a:avLst>
              <a:gd name="adj" fmla="val 13462"/>
            </a:avLst>
          </a:prstGeom>
          <a:solidFill>
            <a:srgbClr val="438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latin typeface="Tahoma" panose="020B0604030504040204" pitchFamily="34" charset="0"/>
              <a:ea typeface="IPA Pゴシック" pitchFamily="50" charset="-128"/>
              <a:cs typeface="Tahoma" panose="020B0604030504040204" pitchFamily="34" charset="0"/>
            </a:endParaRPr>
          </a:p>
        </p:txBody>
      </p:sp>
      <p:pic>
        <p:nvPicPr>
          <p:cNvPr id="95" name="Picture 6" descr="C:\Users\kawasho\Downloads\system\system\6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6295672"/>
            <a:ext cx="432048" cy="195496"/>
          </a:xfrm>
          <a:prstGeom prst="rect">
            <a:avLst/>
          </a:prstGeom>
          <a:noFill/>
        </p:spPr>
      </p:pic>
      <p:pic>
        <p:nvPicPr>
          <p:cNvPr id="96" name="Picture 6" descr="C:\Users\kawasho\Downloads\system\system\6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04448" y="6295672"/>
            <a:ext cx="432048" cy="195496"/>
          </a:xfrm>
          <a:prstGeom prst="rect">
            <a:avLst/>
          </a:prstGeom>
          <a:noFill/>
        </p:spPr>
      </p:pic>
      <p:sp>
        <p:nvSpPr>
          <p:cNvPr id="104" name="正方形/長方形 103"/>
          <p:cNvSpPr/>
          <p:nvPr/>
        </p:nvSpPr>
        <p:spPr>
          <a:xfrm>
            <a:off x="2736603" y="4863808"/>
            <a:ext cx="930839" cy="896332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ahoma" panose="020B0604030504040204" pitchFamily="34" charset="0"/>
              <a:ea typeface="IPA Pゴシック" pitchFamily="50" charset="-128"/>
              <a:cs typeface="Tahoma" panose="020B0604030504040204" pitchFamily="34" charset="0"/>
            </a:endParaRPr>
          </a:p>
        </p:txBody>
      </p:sp>
      <p:grpSp>
        <p:nvGrpSpPr>
          <p:cNvPr id="106" name="グループ化 105"/>
          <p:cNvGrpSpPr/>
          <p:nvPr/>
        </p:nvGrpSpPr>
        <p:grpSpPr>
          <a:xfrm>
            <a:off x="107504" y="4810609"/>
            <a:ext cx="1080120" cy="1989118"/>
            <a:chOff x="107504" y="4752249"/>
            <a:chExt cx="1080120" cy="1989118"/>
          </a:xfrm>
        </p:grpSpPr>
        <p:sp>
          <p:nvSpPr>
            <p:cNvPr id="107" name="正方形/長方形 106"/>
            <p:cNvSpPr/>
            <p:nvPr/>
          </p:nvSpPr>
          <p:spPr>
            <a:xfrm>
              <a:off x="107504" y="4752249"/>
              <a:ext cx="1080120" cy="1989118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Tahoma" panose="020B0604030504040204" pitchFamily="34" charset="0"/>
                <a:ea typeface="IPA Pゴシック" pitchFamily="50" charset="-128"/>
                <a:cs typeface="Tahoma" panose="020B0604030504040204" pitchFamily="34" charset="0"/>
              </a:endParaRPr>
            </a:p>
          </p:txBody>
        </p:sp>
        <p:sp>
          <p:nvSpPr>
            <p:cNvPr id="108" name="正方形/長方形 107"/>
            <p:cNvSpPr/>
            <p:nvPr/>
          </p:nvSpPr>
          <p:spPr>
            <a:xfrm>
              <a:off x="214102" y="6286733"/>
              <a:ext cx="866924" cy="360041"/>
            </a:xfrm>
            <a:prstGeom prst="rect">
              <a:avLst/>
            </a:prstGeom>
            <a:gradFill>
              <a:gsLst>
                <a:gs pos="58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0"/>
            </a:gradFill>
            <a:ln w="12700" cap="rnd">
              <a:solidFill>
                <a:schemeClr val="tx1"/>
              </a:solidFill>
              <a:beve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VNC</a:t>
              </a:r>
              <a:br>
                <a:rPr lang="en-US" altLang="ja-JP" sz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en-US" altLang="ja-JP" sz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Client</a:t>
              </a:r>
              <a:endParaRPr kumimoji="1" lang="ja-JP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IPA Pゴシック" pitchFamily="50" charset="-128"/>
                <a:cs typeface="Tahoma" panose="020B0604030504040204" pitchFamily="34" charset="0"/>
              </a:endParaRPr>
            </a:p>
          </p:txBody>
        </p:sp>
        <p:pic>
          <p:nvPicPr>
            <p:cNvPr id="109" name="Picture 449" descr="C:\Users\kawasho\Downloads\Computer-256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4112" y="4869160"/>
              <a:ext cx="720080" cy="720080"/>
            </a:xfrm>
            <a:prstGeom prst="rect">
              <a:avLst/>
            </a:prstGeom>
            <a:noFill/>
          </p:spPr>
        </p:pic>
        <p:pic>
          <p:nvPicPr>
            <p:cNvPr id="110" name="Picture 2" descr="C:\Users\kawasho\Downloads\User1-256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2144" y="5229200"/>
              <a:ext cx="720080" cy="720080"/>
            </a:xfrm>
            <a:prstGeom prst="rect">
              <a:avLst/>
            </a:prstGeom>
            <a:noFill/>
          </p:spPr>
        </p:pic>
      </p:grpSp>
      <p:sp>
        <p:nvSpPr>
          <p:cNvPr id="114" name="四角形吹き出し 113"/>
          <p:cNvSpPr/>
          <p:nvPr/>
        </p:nvSpPr>
        <p:spPr>
          <a:xfrm>
            <a:off x="6012160" y="6404581"/>
            <a:ext cx="3024336" cy="371395"/>
          </a:xfrm>
          <a:prstGeom prst="wedgeRectCallout">
            <a:avLst>
              <a:gd name="adj1" fmla="val -32401"/>
              <a:gd name="adj2" fmla="val -161433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IPA Pゴシック" pitchFamily="50" charset="-128"/>
                <a:cs typeface="Tahoma" panose="020B0604030504040204" pitchFamily="34" charset="0"/>
              </a:rPr>
              <a:t>Maintained by D-MORE</a:t>
            </a:r>
            <a:endParaRPr kumimoji="1" lang="ja-JP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IPA Pゴシック" pitchFamily="50" charset="-128"/>
              <a:cs typeface="Tahoma" panose="020B0604030504040204" pitchFamily="34" charset="0"/>
            </a:endParaRPr>
          </a:p>
        </p:txBody>
      </p:sp>
      <p:cxnSp>
        <p:nvCxnSpPr>
          <p:cNvPr id="53" name="直線矢印コネクタ 534"/>
          <p:cNvCxnSpPr>
            <a:endCxn id="80" idx="1"/>
          </p:cNvCxnSpPr>
          <p:nvPr/>
        </p:nvCxnSpPr>
        <p:spPr>
          <a:xfrm flipV="1">
            <a:off x="1081026" y="5067976"/>
            <a:ext cx="1687946" cy="1577134"/>
          </a:xfrm>
          <a:prstGeom prst="bentConnector3">
            <a:avLst>
              <a:gd name="adj1" fmla="val 91919"/>
            </a:avLst>
          </a:prstGeom>
          <a:ln w="38100">
            <a:solidFill>
              <a:srgbClr val="FF0000"/>
            </a:solidFill>
            <a:headEnd type="stealth" w="med" len="me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矢印コネクタ 534"/>
          <p:cNvCxnSpPr>
            <a:endCxn id="60" idx="1"/>
          </p:cNvCxnSpPr>
          <p:nvPr/>
        </p:nvCxnSpPr>
        <p:spPr>
          <a:xfrm flipV="1">
            <a:off x="1081192" y="5067821"/>
            <a:ext cx="4464468" cy="1575705"/>
          </a:xfrm>
          <a:prstGeom prst="bentConnector3">
            <a:avLst>
              <a:gd name="adj1" fmla="val 95172"/>
            </a:avLst>
          </a:prstGeom>
          <a:ln w="38100">
            <a:solidFill>
              <a:srgbClr val="FF0000"/>
            </a:solidFill>
            <a:headEnd type="stealth" w="med" len="me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ドーナツ 102"/>
          <p:cNvSpPr/>
          <p:nvPr/>
        </p:nvSpPr>
        <p:spPr>
          <a:xfrm>
            <a:off x="5149149" y="5503584"/>
            <a:ext cx="360040" cy="360040"/>
          </a:xfrm>
          <a:prstGeom prst="donut">
            <a:avLst>
              <a:gd name="adj" fmla="val 13462"/>
            </a:avLst>
          </a:prstGeom>
          <a:solidFill>
            <a:srgbClr val="438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latin typeface="Tahoma" panose="020B0604030504040204" pitchFamily="34" charset="0"/>
              <a:ea typeface="IPA Pゴシック" pitchFamily="50" charset="-128"/>
              <a:cs typeface="Tahoma" panose="020B0604030504040204" pitchFamily="34" charset="0"/>
            </a:endParaRPr>
          </a:p>
        </p:txBody>
      </p:sp>
      <p:sp>
        <p:nvSpPr>
          <p:cNvPr id="105" name="四角形吹き出し 104"/>
          <p:cNvSpPr/>
          <p:nvPr/>
        </p:nvSpPr>
        <p:spPr>
          <a:xfrm>
            <a:off x="2450571" y="4917418"/>
            <a:ext cx="2736304" cy="540439"/>
          </a:xfrm>
          <a:prstGeom prst="wedgeRectCallout">
            <a:avLst>
              <a:gd name="adj1" fmla="val 54998"/>
              <a:gd name="adj2" fmla="val 91345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IPA Pゴシック" pitchFamily="50" charset="-128"/>
                <a:cs typeface="Tahoma" panose="020B0604030504040204" pitchFamily="34" charset="0"/>
              </a:rPr>
              <a:t>Maintained</a:t>
            </a:r>
            <a:br>
              <a:rPr kumimoji="1" lang="en-US" altLang="ja-JP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IPA Pゴシック" pitchFamily="50" charset="-128"/>
                <a:cs typeface="Tahoma" panose="020B0604030504040204" pitchFamily="34" charset="0"/>
              </a:rPr>
            </a:br>
            <a:r>
              <a:rPr kumimoji="1" lang="en-US" altLang="ja-JP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IPA Pゴシック" pitchFamily="50" charset="-128"/>
                <a:cs typeface="Tahoma" panose="020B0604030504040204" pitchFamily="34" charset="0"/>
              </a:rPr>
              <a:t>at the network level </a:t>
            </a:r>
            <a:endParaRPr kumimoji="1" lang="ja-JP" altLang="en-U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IPA Pゴシック" pitchFamily="50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31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0.3033 0.00023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94" grpId="0" animBg="1"/>
      <p:bldP spid="104" grpId="0" animBg="1"/>
      <p:bldP spid="104" grpId="1" animBg="1"/>
      <p:bldP spid="114" grpId="0" animBg="1"/>
      <p:bldP spid="103" grpId="0" animBg="1"/>
      <p:bldP spid="10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4250515" y="3789040"/>
            <a:ext cx="4752528" cy="295232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Tahoma" panose="020B0604030504040204" pitchFamily="34" charset="0"/>
              <a:ea typeface="IPA Pゴシック" pitchFamily="50" charset="-128"/>
              <a:cs typeface="Tahoma" panose="020B0604030504040204" pitchFamily="34" charset="0"/>
            </a:endParaRPr>
          </a:p>
        </p:txBody>
      </p:sp>
      <p:grpSp>
        <p:nvGrpSpPr>
          <p:cNvPr id="43" name="グループ化 42"/>
          <p:cNvGrpSpPr/>
          <p:nvPr/>
        </p:nvGrpSpPr>
        <p:grpSpPr>
          <a:xfrm>
            <a:off x="395536" y="4077072"/>
            <a:ext cx="1080120" cy="1989118"/>
            <a:chOff x="107504" y="4752249"/>
            <a:chExt cx="1080120" cy="1989118"/>
          </a:xfrm>
        </p:grpSpPr>
        <p:sp>
          <p:nvSpPr>
            <p:cNvPr id="44" name="正方形/長方形 43"/>
            <p:cNvSpPr/>
            <p:nvPr/>
          </p:nvSpPr>
          <p:spPr>
            <a:xfrm>
              <a:off x="107504" y="4752249"/>
              <a:ext cx="1080120" cy="1989118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Tahoma" panose="020B0604030504040204" pitchFamily="34" charset="0"/>
                <a:ea typeface="IPA Pゴシック" pitchFamily="50" charset="-128"/>
                <a:cs typeface="Tahoma" panose="020B0604030504040204" pitchFamily="34" charset="0"/>
              </a:endParaRPr>
            </a:p>
          </p:txBody>
        </p:sp>
        <p:pic>
          <p:nvPicPr>
            <p:cNvPr id="46" name="Picture 449" descr="C:\Users\kawasho\Downloads\Computer-256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112" y="4869160"/>
              <a:ext cx="720080" cy="720080"/>
            </a:xfrm>
            <a:prstGeom prst="rect">
              <a:avLst/>
            </a:prstGeom>
            <a:noFill/>
          </p:spPr>
        </p:pic>
        <p:pic>
          <p:nvPicPr>
            <p:cNvPr id="47" name="Picture 2" descr="C:\Users\kawasho\Downloads\User1-256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2144" y="5229200"/>
              <a:ext cx="720080" cy="720080"/>
            </a:xfrm>
            <a:prstGeom prst="rect">
              <a:avLst/>
            </a:prstGeom>
            <a:noFill/>
          </p:spPr>
        </p:pic>
        <p:sp>
          <p:nvSpPr>
            <p:cNvPr id="45" name="正方形/長方形 44"/>
            <p:cNvSpPr/>
            <p:nvPr/>
          </p:nvSpPr>
          <p:spPr>
            <a:xfrm>
              <a:off x="214102" y="6057292"/>
              <a:ext cx="866924" cy="600144"/>
            </a:xfrm>
            <a:prstGeom prst="rect">
              <a:avLst/>
            </a:prstGeom>
            <a:gradFill>
              <a:gsLst>
                <a:gs pos="58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0"/>
            </a:gradFill>
            <a:ln w="12700" cap="rnd">
              <a:solidFill>
                <a:schemeClr val="tx1"/>
              </a:solidFill>
              <a:beve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VNC</a:t>
              </a:r>
              <a:br>
                <a:rPr lang="en-US" altLang="ja-JP" sz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en-US" altLang="ja-JP" sz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Client</a:t>
              </a:r>
              <a:endParaRPr kumimoji="1" lang="ja-JP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IPA Pゴシック" pitchFamily="50" charset="-128"/>
                <a:cs typeface="Tahoma" panose="020B0604030504040204" pitchFamily="34" charset="0"/>
              </a:endParaRPr>
            </a:p>
          </p:txBody>
        </p:sp>
      </p:grpSp>
      <p:sp>
        <p:nvSpPr>
          <p:cNvPr id="2" name="コンテンツ プレースホルダー 1"/>
          <p:cNvSpPr>
            <a:spLocks noGrp="1"/>
          </p:cNvSpPr>
          <p:nvPr>
            <p:ph idx="4294967295"/>
          </p:nvPr>
        </p:nvSpPr>
        <p:spPr>
          <a:xfrm>
            <a:off x="467544" y="1340768"/>
            <a:ext cx="8424936" cy="5112568"/>
          </a:xfrm>
        </p:spPr>
        <p:txBody>
          <a:bodyPr/>
          <a:lstStyle/>
          <a:p>
            <a:r>
              <a:rPr lang="en-US" altLang="ja-JP" dirty="0"/>
              <a:t>No input data is lost during co-migration</a:t>
            </a:r>
          </a:p>
          <a:p>
            <a:pPr lvl="1"/>
            <a:r>
              <a:rPr lang="en-US" altLang="ja-JP" dirty="0">
                <a:ea typeface="Tahoma" panose="020B0604030504040204" pitchFamily="34" charset="0"/>
              </a:rPr>
              <a:t>Pending data in a VNC server and virtual devices</a:t>
            </a:r>
          </a:p>
          <a:p>
            <a:pPr lvl="2"/>
            <a:r>
              <a:rPr lang="en-US" altLang="ja-JP" dirty="0">
                <a:ea typeface="Tahoma" panose="020B0604030504040204" pitchFamily="34" charset="0"/>
              </a:rPr>
              <a:t>Migrated as a part of </a:t>
            </a:r>
            <a:r>
              <a:rPr lang="en-US" altLang="ja-JP" dirty="0" err="1">
                <a:ea typeface="Tahoma" panose="020B0604030504040204" pitchFamily="34" charset="0"/>
              </a:rPr>
              <a:t>DomR</a:t>
            </a:r>
            <a:endParaRPr lang="en-US" altLang="ja-JP" dirty="0">
              <a:ea typeface="Tahoma" panose="020B0604030504040204" pitchFamily="34" charset="0"/>
            </a:endParaRPr>
          </a:p>
          <a:p>
            <a:pPr lvl="1"/>
            <a:r>
              <a:rPr lang="en-US" altLang="ja-JP" dirty="0">
                <a:ea typeface="Tahoma" panose="020B0604030504040204" pitchFamily="34" charset="0"/>
              </a:rPr>
              <a:t>In-flight data sent by a VNC client</a:t>
            </a:r>
            <a:endParaRPr lang="en-US" altLang="ja-JP" dirty="0"/>
          </a:p>
          <a:p>
            <a:pPr lvl="2"/>
            <a:r>
              <a:rPr lang="en-US" altLang="ja-JP" dirty="0"/>
              <a:t>It is retransmitted because the TCP connection to </a:t>
            </a:r>
            <a:r>
              <a:rPr lang="en-US" altLang="ja-JP" dirty="0" err="1"/>
              <a:t>DomR</a:t>
            </a:r>
            <a:r>
              <a:rPr lang="en-US" altLang="ja-JP" dirty="0"/>
              <a:t> is maintained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ea typeface="Tahoma" panose="020B0604030504040204" pitchFamily="34" charset="0"/>
              </a:rPr>
              <a:t>Data Loss Prevention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4499992" y="3933056"/>
            <a:ext cx="4248472" cy="266429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ahoma" panose="020B0604030504040204" pitchFamily="34" charset="0"/>
              <a:ea typeface="IPA Pゴシック" pitchFamily="50" charset="-128"/>
              <a:cs typeface="Tahoma" panose="020B0604030504040204" pitchFamily="34" charset="0"/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>
            <a:off x="4644007" y="4057092"/>
            <a:ext cx="4032453" cy="2324236"/>
            <a:chOff x="2617911" y="4229108"/>
            <a:chExt cx="2088230" cy="1873271"/>
          </a:xfrm>
        </p:grpSpPr>
        <p:grpSp>
          <p:nvGrpSpPr>
            <p:cNvPr id="13" name="グループ化 12"/>
            <p:cNvGrpSpPr/>
            <p:nvPr/>
          </p:nvGrpSpPr>
          <p:grpSpPr>
            <a:xfrm>
              <a:off x="2617911" y="4229108"/>
              <a:ext cx="2088230" cy="1873271"/>
              <a:chOff x="2617911" y="4229108"/>
              <a:chExt cx="2088230" cy="1873271"/>
            </a:xfrm>
          </p:grpSpPr>
          <p:grpSp>
            <p:nvGrpSpPr>
              <p:cNvPr id="16" name="グループ化 15"/>
              <p:cNvGrpSpPr/>
              <p:nvPr/>
            </p:nvGrpSpPr>
            <p:grpSpPr>
              <a:xfrm>
                <a:off x="2617911" y="4241809"/>
                <a:ext cx="1193273" cy="1859512"/>
                <a:chOff x="2617911" y="4241809"/>
                <a:chExt cx="1193273" cy="1859512"/>
              </a:xfrm>
            </p:grpSpPr>
            <p:grpSp>
              <p:nvGrpSpPr>
                <p:cNvPr id="20" name="グループ化 90"/>
                <p:cNvGrpSpPr/>
                <p:nvPr/>
              </p:nvGrpSpPr>
              <p:grpSpPr>
                <a:xfrm>
                  <a:off x="2617911" y="4241809"/>
                  <a:ext cx="1193273" cy="1859512"/>
                  <a:chOff x="611559" y="4804913"/>
                  <a:chExt cx="1965391" cy="762876"/>
                </a:xfrm>
              </p:grpSpPr>
              <p:sp>
                <p:nvSpPr>
                  <p:cNvPr id="22" name="正方形/長方形 21"/>
                  <p:cNvSpPr/>
                  <p:nvPr/>
                </p:nvSpPr>
                <p:spPr>
                  <a:xfrm>
                    <a:off x="611559" y="4804913"/>
                    <a:ext cx="1965391" cy="762876"/>
                  </a:xfrm>
                  <a:prstGeom prst="rect">
                    <a:avLst/>
                  </a:prstGeom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>
                      <a:latin typeface="Tahoma" panose="020B0604030504040204" pitchFamily="34" charset="0"/>
                      <a:ea typeface="IPA Pゴシック" pitchFamily="50" charset="-128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3" name="テキスト ボックス 22"/>
                  <p:cNvSpPr txBox="1"/>
                  <p:nvPr/>
                </p:nvSpPr>
                <p:spPr>
                  <a:xfrm>
                    <a:off x="611560" y="4809426"/>
                    <a:ext cx="1965390" cy="102650"/>
                  </a:xfrm>
                  <a:prstGeom prst="rect">
                    <a:avLst/>
                  </a:prstGeom>
                  <a:noFill/>
                  <a:effectLst/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en-US" altLang="ja-JP" sz="1400" b="1" dirty="0" err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IPA Pゴシック" pitchFamily="50" charset="-128"/>
                        <a:cs typeface="Tahoma" panose="020B0604030504040204" pitchFamily="34" charset="0"/>
                      </a:rPr>
                      <a:t>Dom</a:t>
                    </a:r>
                    <a:r>
                      <a:rPr kumimoji="1" lang="en-US" altLang="ja-JP" sz="1400" b="1" dirty="0" err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R</a:t>
                    </a:r>
                    <a:r>
                      <a:rPr kumimoji="1" lang="en-US" altLang="ja-JP" sz="1400" b="1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endParaRPr kumimoji="1" lang="ja-JP" altLang="en-US" sz="1200" b="1" dirty="0">
                      <a:latin typeface="Tahoma" panose="020B0604030504040204" pitchFamily="34" charset="0"/>
                      <a:ea typeface="IPA Pゴシック" pitchFamily="50" charset="-128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4" name="正方形/長方形 23"/>
                  <p:cNvSpPr/>
                  <p:nvPr/>
                </p:nvSpPr>
                <p:spPr>
                  <a:xfrm>
                    <a:off x="725503" y="4921444"/>
                    <a:ext cx="1742220" cy="277737"/>
                  </a:xfrm>
                  <a:prstGeom prst="rect">
                    <a:avLst/>
                  </a:prstGeom>
                  <a:gradFill>
                    <a:gsLst>
                      <a:gs pos="5800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0"/>
                  </a:gradFill>
                  <a:ln w="12700" cap="rnd">
                    <a:solidFill>
                      <a:schemeClr val="tx1"/>
                    </a:solidFill>
                    <a:beve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en-US" altLang="ja-JP" sz="14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VNC</a:t>
                    </a:r>
                    <a:br>
                      <a:rPr lang="en-US" altLang="ja-JP" sz="14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</a:br>
                    <a:r>
                      <a:rPr lang="en-US" altLang="ja-JP" sz="14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IPA Pゴシック" pitchFamily="50" charset="-128"/>
                        <a:cs typeface="Tahoma" panose="020B0604030504040204" pitchFamily="34" charset="0"/>
                      </a:rPr>
                      <a:t>Server</a:t>
                    </a:r>
                    <a:endParaRPr lang="en-US" altLang="ja-JP" sz="1400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21" name="正方形/長方形 20"/>
                <p:cNvSpPr/>
                <p:nvPr/>
              </p:nvSpPr>
              <p:spPr>
                <a:xfrm>
                  <a:off x="2689919" y="5349176"/>
                  <a:ext cx="1054949" cy="676985"/>
                </a:xfrm>
                <a:prstGeom prst="rect">
                  <a:avLst/>
                </a:prstGeom>
                <a:gradFill>
                  <a:gsLst>
                    <a:gs pos="0">
                      <a:srgbClr val="46D4B6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0"/>
                </a:gradFill>
                <a:ln w="12700" cap="rnd">
                  <a:solidFill>
                    <a:schemeClr val="tx1"/>
                  </a:solidFill>
                  <a:beve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altLang="ja-JP" sz="1400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ahoma" panose="020B0604030504040204" pitchFamily="34" charset="0"/>
                      <a:ea typeface="IPA Pゴシック" pitchFamily="50" charset="-128"/>
                      <a:cs typeface="Tahoma" panose="020B0604030504040204" pitchFamily="34" charset="0"/>
                    </a:rPr>
                    <a:t>Virtual</a:t>
                  </a:r>
                </a:p>
                <a:p>
                  <a:r>
                    <a:rPr lang="en-US" altLang="ja-JP" sz="1400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ahoma" panose="020B0604030504040204" pitchFamily="34" charset="0"/>
                      <a:ea typeface="IPA Pゴシック" pitchFamily="50" charset="-128"/>
                      <a:cs typeface="Tahoma" panose="020B0604030504040204" pitchFamily="34" charset="0"/>
                    </a:rPr>
                    <a:t>Devices</a:t>
                  </a:r>
                  <a:endParaRPr lang="en-US" altLang="ja-JP" sz="14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17" name="グループ化 73"/>
              <p:cNvGrpSpPr/>
              <p:nvPr/>
            </p:nvGrpSpPr>
            <p:grpSpPr>
              <a:xfrm>
                <a:off x="3885759" y="4229108"/>
                <a:ext cx="820382" cy="1873271"/>
                <a:chOff x="6494586" y="2815646"/>
                <a:chExt cx="669700" cy="1484642"/>
              </a:xfrm>
            </p:grpSpPr>
            <p:sp>
              <p:nvSpPr>
                <p:cNvPr id="18" name="正方形/長方形 17"/>
                <p:cNvSpPr/>
                <p:nvPr/>
              </p:nvSpPr>
              <p:spPr>
                <a:xfrm>
                  <a:off x="6494593" y="2815646"/>
                  <a:ext cx="669693" cy="148464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95BFF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>
                    <a:latin typeface="Tahoma" panose="020B0604030504040204" pitchFamily="34" charset="0"/>
                    <a:ea typeface="IPA Pゴシック" pitchFamily="50" charset="-128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テキスト ボックス 18"/>
                <p:cNvSpPr txBox="1"/>
                <p:nvPr/>
              </p:nvSpPr>
              <p:spPr>
                <a:xfrm>
                  <a:off x="6494586" y="3288672"/>
                  <a:ext cx="669694" cy="334215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1400" b="1" dirty="0" smtClean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Target</a:t>
                  </a:r>
                </a:p>
                <a:p>
                  <a:pPr algn="ctr"/>
                  <a:r>
                    <a:rPr lang="en-US" altLang="ja-JP" sz="1400" b="1" dirty="0" smtClean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VM</a:t>
                  </a:r>
                  <a:endParaRPr kumimoji="1" lang="en-US" altLang="ja-JP" sz="1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p:cxnSp>
          <p:nvCxnSpPr>
            <p:cNvPr id="14" name="直線矢印コネクタ 13"/>
            <p:cNvCxnSpPr>
              <a:stCxn id="24" idx="2"/>
              <a:endCxn id="21" idx="0"/>
            </p:cNvCxnSpPr>
            <p:nvPr/>
          </p:nvCxnSpPr>
          <p:spPr>
            <a:xfrm>
              <a:off x="3215980" y="5202839"/>
              <a:ext cx="1414" cy="146337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w="lg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矢印コネクタ 534"/>
            <p:cNvCxnSpPr>
              <a:stCxn id="21" idx="2"/>
              <a:endCxn id="18" idx="2"/>
            </p:cNvCxnSpPr>
            <p:nvPr/>
          </p:nvCxnSpPr>
          <p:spPr>
            <a:xfrm rot="16200000" flipH="1">
              <a:off x="3718565" y="5524989"/>
              <a:ext cx="76218" cy="1078561"/>
            </a:xfrm>
            <a:prstGeom prst="bentConnector3">
              <a:avLst>
                <a:gd name="adj1" fmla="val 240712"/>
              </a:avLst>
            </a:prstGeom>
            <a:ln w="38100">
              <a:solidFill>
                <a:srgbClr val="FF0000"/>
              </a:solidFill>
              <a:headEnd type="stealth" w="med" len="med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グループ化 113"/>
          <p:cNvGrpSpPr/>
          <p:nvPr/>
        </p:nvGrpSpPr>
        <p:grpSpPr>
          <a:xfrm>
            <a:off x="5795998" y="5559005"/>
            <a:ext cx="968400" cy="615553"/>
            <a:chOff x="-1764704" y="1929233"/>
            <a:chExt cx="1292400" cy="547777"/>
          </a:xfrm>
        </p:grpSpPr>
        <p:sp>
          <p:nvSpPr>
            <p:cNvPr id="115" name="正方形/長方形 114"/>
            <p:cNvSpPr/>
            <p:nvPr/>
          </p:nvSpPr>
          <p:spPr>
            <a:xfrm>
              <a:off x="-1764704" y="1929233"/>
              <a:ext cx="1292400" cy="547777"/>
            </a:xfrm>
            <a:prstGeom prst="rect">
              <a:avLst/>
            </a:prstGeom>
            <a:gradFill>
              <a:gsLst>
                <a:gs pos="70000">
                  <a:schemeClr val="bg1"/>
                </a:gs>
                <a:gs pos="100000">
                  <a:schemeClr val="bg1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tx1"/>
              </a:solidFill>
            </a:ln>
          </p:spPr>
          <p:txBody>
            <a:bodyPr wrap="square" lIns="0" tIns="0" rIns="0" bIns="0" anchor="ctr">
              <a:spAutoFit/>
            </a:bodyPr>
            <a:lstStyle/>
            <a:p>
              <a:pPr algn="ctr"/>
              <a:r>
                <a:rPr lang="en-US" altLang="ja-JP" sz="8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ABCD</a:t>
              </a:r>
              <a:r>
                <a:rPr lang="en-US" altLang="ja-JP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ja-JP" sz="800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ABCD</a:t>
              </a:r>
              <a:r>
                <a:rPr lang="en-US" altLang="ja-JP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ja-JP" sz="800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ABCD</a:t>
              </a:r>
              <a:r>
                <a:rPr lang="en-US" altLang="ja-JP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ja-JP" sz="800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ABCD</a:t>
              </a:r>
              <a:r>
                <a:rPr lang="en-US" altLang="ja-JP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ja-JP" sz="800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ABCD</a:t>
              </a:r>
              <a:r>
                <a:rPr lang="en-US" altLang="ja-JP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ja-JP" sz="800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ABCD</a:t>
              </a:r>
              <a:r>
                <a:rPr lang="en-US" altLang="ja-JP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ja-JP" sz="800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ABCD</a:t>
              </a:r>
              <a:r>
                <a:rPr lang="en-US" altLang="ja-JP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ja-JP" sz="800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ABCD</a:t>
              </a:r>
              <a:r>
                <a:rPr lang="en-US" altLang="ja-JP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ja-JP" sz="800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ABCD</a:t>
              </a:r>
              <a:r>
                <a:rPr lang="en-US" altLang="ja-JP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ja-JP" sz="800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ABCD</a:t>
              </a:r>
              <a:r>
                <a:rPr lang="en-US" altLang="ja-JP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ja-JP" sz="800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ABCD</a:t>
              </a:r>
              <a:r>
                <a:rPr lang="en-US" altLang="ja-JP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ja-JP" sz="800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ABCD</a:t>
              </a:r>
              <a:r>
                <a:rPr lang="en-US" altLang="ja-JP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ja-JP" sz="800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ABCD</a:t>
              </a:r>
              <a:r>
                <a:rPr lang="en-US" altLang="ja-JP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ja-JP" sz="800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ABCD</a:t>
              </a:r>
              <a:r>
                <a:rPr lang="en-US" altLang="ja-JP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ja-JP" sz="800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ABCD</a:t>
              </a:r>
              <a:endParaRPr lang="ja-JP" altLang="en-US" sz="800" dirty="0">
                <a:latin typeface="Tahoma" panose="020B0604030504040204" pitchFamily="34" charset="0"/>
                <a:ea typeface="IPA Pゴシック" pitchFamily="50" charset="-128"/>
                <a:cs typeface="Tahoma" panose="020B0604030504040204" pitchFamily="34" charset="0"/>
              </a:endParaRPr>
            </a:p>
          </p:txBody>
        </p:sp>
        <p:sp>
          <p:nvSpPr>
            <p:cNvPr id="116" name="正方形/長方形 115"/>
            <p:cNvSpPr/>
            <p:nvPr/>
          </p:nvSpPr>
          <p:spPr>
            <a:xfrm>
              <a:off x="-1764704" y="1970988"/>
              <a:ext cx="1292217" cy="464269"/>
            </a:xfrm>
            <a:prstGeom prst="rect">
              <a:avLst/>
            </a:prstGeom>
            <a:blipFill dpi="0" rotWithShape="1">
              <a:blip r:embed="rId5">
                <a:alphaModFix amt="5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100">
                <a:latin typeface="Tahoma" panose="020B0604030504040204" pitchFamily="34" charset="0"/>
                <a:ea typeface="IPA Pゴシック" pitchFamily="50" charset="-128"/>
                <a:cs typeface="Tahoma" panose="020B0604030504040204" pitchFamily="34" charset="0"/>
              </a:endParaRPr>
            </a:p>
          </p:txBody>
        </p:sp>
      </p:grpSp>
      <p:sp>
        <p:nvSpPr>
          <p:cNvPr id="75" name="四角形吹き出し 74"/>
          <p:cNvSpPr/>
          <p:nvPr/>
        </p:nvSpPr>
        <p:spPr>
          <a:xfrm>
            <a:off x="6948263" y="5622865"/>
            <a:ext cx="1757814" cy="443325"/>
          </a:xfrm>
          <a:prstGeom prst="wedgeRectCallout">
            <a:avLst>
              <a:gd name="adj1" fmla="val -90674"/>
              <a:gd name="adj2" fmla="val -6079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IPA Pゴシック" pitchFamily="50" charset="-128"/>
                <a:cs typeface="Tahoma" panose="020B0604030504040204" pitchFamily="34" charset="0"/>
              </a:rPr>
              <a:t>Processing</a:t>
            </a:r>
            <a:endParaRPr kumimoji="1" lang="ja-JP" alt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IPA Pゴシック" pitchFamily="50" charset="-128"/>
              <a:cs typeface="Tahoma" panose="020B0604030504040204" pitchFamily="34" charset="0"/>
            </a:endParaRPr>
          </a:p>
        </p:txBody>
      </p:sp>
      <p:grpSp>
        <p:nvGrpSpPr>
          <p:cNvPr id="38" name="グループ化 37"/>
          <p:cNvGrpSpPr/>
          <p:nvPr/>
        </p:nvGrpSpPr>
        <p:grpSpPr>
          <a:xfrm>
            <a:off x="5796135" y="4537479"/>
            <a:ext cx="968400" cy="615553"/>
            <a:chOff x="-1764704" y="1929233"/>
            <a:chExt cx="1292400" cy="547777"/>
          </a:xfrm>
        </p:grpSpPr>
        <p:sp>
          <p:nvSpPr>
            <p:cNvPr id="39" name="正方形/長方形 38"/>
            <p:cNvSpPr/>
            <p:nvPr/>
          </p:nvSpPr>
          <p:spPr>
            <a:xfrm>
              <a:off x="-1764704" y="1929233"/>
              <a:ext cx="1292400" cy="547777"/>
            </a:xfrm>
            <a:prstGeom prst="rect">
              <a:avLst/>
            </a:prstGeom>
            <a:gradFill>
              <a:gsLst>
                <a:gs pos="70000">
                  <a:schemeClr val="bg1"/>
                </a:gs>
                <a:gs pos="100000">
                  <a:schemeClr val="bg1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tx1"/>
              </a:solidFill>
            </a:ln>
          </p:spPr>
          <p:txBody>
            <a:bodyPr wrap="square" lIns="0" tIns="0" rIns="0" bIns="0" anchor="ctr">
              <a:spAutoFit/>
            </a:bodyPr>
            <a:lstStyle/>
            <a:p>
              <a:pPr algn="ctr"/>
              <a:r>
                <a:rPr lang="en-US" altLang="ja-JP" sz="8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ABCD</a:t>
              </a:r>
              <a:r>
                <a:rPr lang="en-US" altLang="ja-JP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ja-JP" sz="800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ABCD</a:t>
              </a:r>
              <a:r>
                <a:rPr lang="en-US" altLang="ja-JP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ja-JP" sz="800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ABCD</a:t>
              </a:r>
              <a:r>
                <a:rPr lang="en-US" altLang="ja-JP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ja-JP" sz="800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ABCD</a:t>
              </a:r>
              <a:r>
                <a:rPr lang="en-US" altLang="ja-JP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ja-JP" sz="800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ABCD</a:t>
              </a:r>
              <a:r>
                <a:rPr lang="en-US" altLang="ja-JP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ja-JP" sz="800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ABCD</a:t>
              </a:r>
              <a:r>
                <a:rPr lang="en-US" altLang="ja-JP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ja-JP" sz="800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ABCD</a:t>
              </a:r>
              <a:r>
                <a:rPr lang="en-US" altLang="ja-JP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ja-JP" sz="800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ABCD</a:t>
              </a:r>
              <a:r>
                <a:rPr lang="en-US" altLang="ja-JP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ja-JP" sz="800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ABCD</a:t>
              </a:r>
              <a:r>
                <a:rPr lang="en-US" altLang="ja-JP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ja-JP" sz="800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ABCD</a:t>
              </a:r>
              <a:r>
                <a:rPr lang="en-US" altLang="ja-JP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ja-JP" sz="800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ABCD</a:t>
              </a:r>
              <a:r>
                <a:rPr lang="en-US" altLang="ja-JP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ja-JP" sz="800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ABCD</a:t>
              </a:r>
              <a:r>
                <a:rPr lang="en-US" altLang="ja-JP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ja-JP" sz="800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ABCD</a:t>
              </a:r>
              <a:r>
                <a:rPr lang="en-US" altLang="ja-JP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ja-JP" sz="800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ABCD</a:t>
              </a:r>
              <a:r>
                <a:rPr lang="en-US" altLang="ja-JP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ja-JP" sz="800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ABCD</a:t>
              </a:r>
              <a:endParaRPr lang="ja-JP" altLang="en-US" sz="800" dirty="0">
                <a:latin typeface="Tahoma" panose="020B0604030504040204" pitchFamily="34" charset="0"/>
                <a:ea typeface="IPA Pゴシック" pitchFamily="50" charset="-128"/>
                <a:cs typeface="Tahoma" panose="020B0604030504040204" pitchFamily="34" charset="0"/>
              </a:endParaRPr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-1764704" y="1970988"/>
              <a:ext cx="1292217" cy="464269"/>
            </a:xfrm>
            <a:prstGeom prst="rect">
              <a:avLst/>
            </a:prstGeom>
            <a:blipFill dpi="0" rotWithShape="1">
              <a:blip r:embed="rId5">
                <a:alphaModFix amt="5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100">
                <a:latin typeface="Tahoma" panose="020B0604030504040204" pitchFamily="34" charset="0"/>
                <a:ea typeface="IPA Pゴシック" pitchFamily="50" charset="-128"/>
                <a:cs typeface="Tahoma" panose="020B0604030504040204" pitchFamily="34" charset="0"/>
              </a:endParaRPr>
            </a:p>
          </p:txBody>
        </p:sp>
      </p:grpSp>
      <p:sp>
        <p:nvSpPr>
          <p:cNvPr id="73" name="四角形吹き出し 72"/>
          <p:cNvSpPr/>
          <p:nvPr/>
        </p:nvSpPr>
        <p:spPr>
          <a:xfrm>
            <a:off x="6937605" y="3972320"/>
            <a:ext cx="1757814" cy="443325"/>
          </a:xfrm>
          <a:prstGeom prst="wedgeRectCallout">
            <a:avLst>
              <a:gd name="adj1" fmla="val -90513"/>
              <a:gd name="adj2" fmla="val 138373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IPA Pゴシック" pitchFamily="50" charset="-128"/>
                <a:cs typeface="Tahoma" panose="020B0604030504040204" pitchFamily="34" charset="0"/>
              </a:rPr>
              <a:t>Processing</a:t>
            </a:r>
            <a:endParaRPr kumimoji="1" lang="ja-JP" alt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IPA Pゴシック" pitchFamily="50" charset="-128"/>
              <a:cs typeface="Tahoma" panose="020B0604030504040204" pitchFamily="34" charset="0"/>
            </a:endParaRPr>
          </a:p>
        </p:txBody>
      </p:sp>
      <p:cxnSp>
        <p:nvCxnSpPr>
          <p:cNvPr id="52" name="直線矢印コネクタ 534"/>
          <p:cNvCxnSpPr>
            <a:stCxn id="45" idx="3"/>
            <a:endCxn id="24" idx="1"/>
          </p:cNvCxnSpPr>
          <p:nvPr/>
        </p:nvCxnSpPr>
        <p:spPr>
          <a:xfrm flipV="1">
            <a:off x="1369058" y="4845256"/>
            <a:ext cx="3408539" cy="836931"/>
          </a:xfrm>
          <a:prstGeom prst="bentConnector3">
            <a:avLst>
              <a:gd name="adj1" fmla="val 67072"/>
            </a:avLst>
          </a:prstGeom>
          <a:ln w="38100">
            <a:solidFill>
              <a:srgbClr val="FF0000"/>
            </a:solidFill>
            <a:headEnd type="stealth" w="med" len="me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グループ化 40"/>
          <p:cNvGrpSpPr/>
          <p:nvPr/>
        </p:nvGrpSpPr>
        <p:grpSpPr>
          <a:xfrm>
            <a:off x="2123728" y="5374410"/>
            <a:ext cx="968400" cy="615553"/>
            <a:chOff x="-1764704" y="1929233"/>
            <a:chExt cx="1292400" cy="547777"/>
          </a:xfrm>
        </p:grpSpPr>
        <p:sp>
          <p:nvSpPr>
            <p:cNvPr id="42" name="正方形/長方形 41"/>
            <p:cNvSpPr/>
            <p:nvPr/>
          </p:nvSpPr>
          <p:spPr>
            <a:xfrm>
              <a:off x="-1764704" y="1929233"/>
              <a:ext cx="1292400" cy="547777"/>
            </a:xfrm>
            <a:prstGeom prst="rect">
              <a:avLst/>
            </a:prstGeom>
            <a:gradFill>
              <a:gsLst>
                <a:gs pos="70000">
                  <a:schemeClr val="bg1"/>
                </a:gs>
                <a:gs pos="100000">
                  <a:schemeClr val="bg1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tx1"/>
              </a:solidFill>
            </a:ln>
          </p:spPr>
          <p:txBody>
            <a:bodyPr wrap="square" lIns="0" tIns="0" rIns="0" bIns="0" anchor="ctr">
              <a:spAutoFit/>
            </a:bodyPr>
            <a:lstStyle/>
            <a:p>
              <a:pPr algn="ctr"/>
              <a:r>
                <a:rPr lang="en-US" altLang="ja-JP" sz="8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ABCD</a:t>
              </a:r>
              <a:r>
                <a:rPr lang="en-US" altLang="ja-JP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ja-JP" sz="800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ABCD</a:t>
              </a:r>
              <a:r>
                <a:rPr lang="en-US" altLang="ja-JP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ja-JP" sz="800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ABCD</a:t>
              </a:r>
              <a:r>
                <a:rPr lang="en-US" altLang="ja-JP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ja-JP" sz="800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ABCD</a:t>
              </a:r>
              <a:r>
                <a:rPr lang="en-US" altLang="ja-JP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ja-JP" sz="800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ABCD</a:t>
              </a:r>
              <a:r>
                <a:rPr lang="en-US" altLang="ja-JP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ja-JP" sz="800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ABCD</a:t>
              </a:r>
              <a:r>
                <a:rPr lang="en-US" altLang="ja-JP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ja-JP" sz="800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ABCD</a:t>
              </a:r>
              <a:r>
                <a:rPr lang="en-US" altLang="ja-JP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ja-JP" sz="800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ABCD</a:t>
              </a:r>
              <a:r>
                <a:rPr lang="en-US" altLang="ja-JP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ja-JP" sz="800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ABCD</a:t>
              </a:r>
              <a:r>
                <a:rPr lang="en-US" altLang="ja-JP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ja-JP" sz="800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ABCD</a:t>
              </a:r>
              <a:r>
                <a:rPr lang="en-US" altLang="ja-JP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ja-JP" sz="800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ABCD</a:t>
              </a:r>
              <a:r>
                <a:rPr lang="en-US" altLang="ja-JP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ja-JP" sz="800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ABCD</a:t>
              </a:r>
              <a:r>
                <a:rPr lang="en-US" altLang="ja-JP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ja-JP" sz="800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ABCD</a:t>
              </a:r>
              <a:r>
                <a:rPr lang="en-US" altLang="ja-JP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ja-JP" sz="800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ABCD</a:t>
              </a:r>
              <a:r>
                <a:rPr lang="en-US" altLang="ja-JP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ja-JP" sz="800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ABCD</a:t>
              </a:r>
              <a:endParaRPr lang="ja-JP" altLang="en-US" sz="800" dirty="0">
                <a:latin typeface="Tahoma" panose="020B0604030504040204" pitchFamily="34" charset="0"/>
                <a:ea typeface="IPA Pゴシック" pitchFamily="50" charset="-128"/>
                <a:cs typeface="Tahoma" panose="020B0604030504040204" pitchFamily="34" charset="0"/>
              </a:endParaRPr>
            </a:p>
          </p:txBody>
        </p:sp>
        <p:sp>
          <p:nvSpPr>
            <p:cNvPr id="48" name="正方形/長方形 47"/>
            <p:cNvSpPr/>
            <p:nvPr/>
          </p:nvSpPr>
          <p:spPr>
            <a:xfrm>
              <a:off x="-1764704" y="1970988"/>
              <a:ext cx="1292217" cy="464269"/>
            </a:xfrm>
            <a:prstGeom prst="rect">
              <a:avLst/>
            </a:prstGeom>
            <a:blipFill dpi="0" rotWithShape="1">
              <a:blip r:embed="rId5">
                <a:alphaModFix amt="5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100">
                <a:latin typeface="Tahoma" panose="020B0604030504040204" pitchFamily="34" charset="0"/>
                <a:ea typeface="IPA Pゴシック" pitchFamily="50" charset="-128"/>
                <a:cs typeface="Tahoma" panose="020B0604030504040204" pitchFamily="34" charset="0"/>
              </a:endParaRPr>
            </a:p>
          </p:txBody>
        </p:sp>
      </p:grpSp>
      <p:sp>
        <p:nvSpPr>
          <p:cNvPr id="71" name="四角形吹き出し 70"/>
          <p:cNvSpPr/>
          <p:nvPr/>
        </p:nvSpPr>
        <p:spPr>
          <a:xfrm>
            <a:off x="622711" y="5025787"/>
            <a:ext cx="1757814" cy="443325"/>
          </a:xfrm>
          <a:prstGeom prst="wedgeRectCallout">
            <a:avLst>
              <a:gd name="adj1" fmla="val 59474"/>
              <a:gd name="adj2" fmla="val 94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IPA Pゴシック" pitchFamily="50" charset="-128"/>
                <a:cs typeface="Tahoma" panose="020B0604030504040204" pitchFamily="34" charset="0"/>
              </a:rPr>
              <a:t>Sending</a:t>
            </a:r>
            <a:endParaRPr kumimoji="1" lang="ja-JP" alt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IPA Pゴシック" pitchFamily="50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61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3" grpId="0" animBg="1"/>
      <p:bldP spid="7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>
                <a:ea typeface="Tahoma" panose="020B0604030504040204" pitchFamily="34" charset="0"/>
              </a:rPr>
              <a:t>DomR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A VM with privileges for accessing only its target VM</a:t>
            </a:r>
          </a:p>
          <a:p>
            <a:pPr lvl="1"/>
            <a:r>
              <a:rPr lang="en-US" altLang="ja-JP" dirty="0"/>
              <a:t>Establish shared memory</a:t>
            </a:r>
          </a:p>
          <a:p>
            <a:pPr lvl="2"/>
            <a:r>
              <a:rPr lang="en-US" altLang="ja-JP" dirty="0"/>
              <a:t>By mapping target VM's memory</a:t>
            </a:r>
          </a:p>
          <a:p>
            <a:pPr lvl="2"/>
            <a:r>
              <a:rPr lang="en-US" altLang="ja-JP" dirty="0"/>
              <a:t>Exchange input and output data</a:t>
            </a:r>
          </a:p>
          <a:p>
            <a:pPr lvl="1"/>
            <a:r>
              <a:rPr lang="en-US" altLang="ja-JP" dirty="0"/>
              <a:t>Establish interrupt channels</a:t>
            </a:r>
          </a:p>
          <a:p>
            <a:pPr lvl="2"/>
            <a:r>
              <a:rPr lang="en-US" altLang="ja-JP" dirty="0"/>
              <a:t>By interception</a:t>
            </a:r>
          </a:p>
          <a:p>
            <a:pPr lvl="2"/>
            <a:r>
              <a:rPr lang="en-US" altLang="ja-JP" dirty="0"/>
              <a:t>Notify each other of new data</a:t>
            </a:r>
            <a:br>
              <a:rPr lang="en-US" altLang="ja-JP" dirty="0"/>
            </a:br>
            <a:r>
              <a:rPr lang="en-US" altLang="ja-JP" dirty="0"/>
              <a:t>in the shared memory</a:t>
            </a:r>
          </a:p>
        </p:txBody>
      </p:sp>
      <p:grpSp>
        <p:nvGrpSpPr>
          <p:cNvPr id="43" name="グループ化 42"/>
          <p:cNvGrpSpPr/>
          <p:nvPr/>
        </p:nvGrpSpPr>
        <p:grpSpPr>
          <a:xfrm>
            <a:off x="5157012" y="3263964"/>
            <a:ext cx="3744415" cy="3168352"/>
            <a:chOff x="5148065" y="3789040"/>
            <a:chExt cx="3744415" cy="3168352"/>
          </a:xfrm>
        </p:grpSpPr>
        <p:sp>
          <p:nvSpPr>
            <p:cNvPr id="44" name="正方形/長方形 43"/>
            <p:cNvSpPr/>
            <p:nvPr/>
          </p:nvSpPr>
          <p:spPr>
            <a:xfrm>
              <a:off x="7740352" y="3789040"/>
              <a:ext cx="1152128" cy="230802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95B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Tahoma" panose="020B0604030504040204" pitchFamily="34" charset="0"/>
                <a:ea typeface="IPA Pゴシック" pitchFamily="50" charset="-128"/>
                <a:cs typeface="Tahoma" panose="020B0604030504040204" pitchFamily="34" charset="0"/>
              </a:endParaRPr>
            </a:p>
          </p:txBody>
        </p:sp>
        <p:sp>
          <p:nvSpPr>
            <p:cNvPr id="45" name="正方形/長方形 44"/>
            <p:cNvSpPr/>
            <p:nvPr/>
          </p:nvSpPr>
          <p:spPr>
            <a:xfrm>
              <a:off x="5148065" y="3789040"/>
              <a:ext cx="2440456" cy="2308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Tahoma" panose="020B0604030504040204" pitchFamily="34" charset="0"/>
                <a:ea typeface="IPA Pゴシック" pitchFamily="50" charset="-128"/>
                <a:cs typeface="Tahoma" panose="020B0604030504040204" pitchFamily="34" charset="0"/>
              </a:endParaRPr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5292080" y="5160960"/>
              <a:ext cx="1584176" cy="651840"/>
            </a:xfrm>
            <a:prstGeom prst="rect">
              <a:avLst/>
            </a:prstGeom>
            <a:gradFill>
              <a:gsLst>
                <a:gs pos="0">
                  <a:srgbClr val="46D4B6"/>
                </a:gs>
                <a:gs pos="100000">
                  <a:schemeClr val="accent1">
                    <a:lumMod val="50000"/>
                  </a:schemeClr>
                </a:gs>
              </a:gsLst>
              <a:lin ang="5400000" scaled="0"/>
            </a:gradFill>
            <a:ln w="12700" cap="rnd">
              <a:solidFill>
                <a:schemeClr val="tx1"/>
              </a:solidFill>
              <a:beve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IPA Pゴシック" pitchFamily="50" charset="-128"/>
                  <a:cs typeface="Tahoma" panose="020B0604030504040204" pitchFamily="34" charset="0"/>
                </a:rPr>
                <a:t>Virtual</a:t>
              </a:r>
              <a:br>
                <a:rPr lang="en-US" altLang="ja-JP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IPA Pゴシック" pitchFamily="50" charset="-128"/>
                  <a:cs typeface="Tahoma" panose="020B0604030504040204" pitchFamily="34" charset="0"/>
                </a:rPr>
              </a:br>
              <a:r>
                <a:rPr lang="en-US" altLang="ja-JP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IPA Pゴシック" pitchFamily="50" charset="-128"/>
                  <a:cs typeface="Tahoma" panose="020B0604030504040204" pitchFamily="34" charset="0"/>
                </a:rPr>
                <a:t>Devices</a:t>
              </a:r>
              <a:endParaRPr lang="en-US" altLang="ja-JP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47" name="直線矢印コネクタ 46"/>
            <p:cNvCxnSpPr>
              <a:stCxn id="46" idx="3"/>
              <a:endCxn id="53" idx="1"/>
            </p:cNvCxnSpPr>
            <p:nvPr/>
          </p:nvCxnSpPr>
          <p:spPr>
            <a:xfrm flipV="1">
              <a:off x="6876256" y="5485248"/>
              <a:ext cx="308150" cy="1632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正方形/長方形 47"/>
            <p:cNvSpPr/>
            <p:nvPr/>
          </p:nvSpPr>
          <p:spPr>
            <a:xfrm>
              <a:off x="5292080" y="4293096"/>
              <a:ext cx="1584176" cy="648072"/>
            </a:xfrm>
            <a:prstGeom prst="rect">
              <a:avLst/>
            </a:prstGeom>
            <a:gradFill>
              <a:gsLst>
                <a:gs pos="58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0"/>
            </a:gradFill>
            <a:ln w="12700" cap="rnd">
              <a:solidFill>
                <a:schemeClr val="tx1"/>
              </a:solidFill>
              <a:beve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VNC</a:t>
              </a:r>
              <a:r>
                <a:rPr lang="ja-JP" alt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IPA Pゴシック" pitchFamily="50" charset="-128"/>
                  <a:cs typeface="Tahoma" panose="020B0604030504040204" pitchFamily="34" charset="0"/>
                </a:rPr>
                <a:t> </a:t>
              </a:r>
              <a:r>
                <a:rPr lang="en-US" altLang="ja-JP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IPA Pゴシック" pitchFamily="50" charset="-128"/>
                  <a:cs typeface="Tahoma" panose="020B0604030504040204" pitchFamily="34" charset="0"/>
                </a:rPr>
                <a:t>Server</a:t>
              </a:r>
              <a:endParaRPr lang="en-US" altLang="ja-JP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49" name="直線矢印コネクタ 48"/>
            <p:cNvCxnSpPr>
              <a:stCxn id="48" idx="2"/>
              <a:endCxn id="46" idx="0"/>
            </p:cNvCxnSpPr>
            <p:nvPr/>
          </p:nvCxnSpPr>
          <p:spPr>
            <a:xfrm>
              <a:off x="6084168" y="4941168"/>
              <a:ext cx="0" cy="219792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w="lg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テキスト ボックス 49"/>
            <p:cNvSpPr txBox="1"/>
            <p:nvPr/>
          </p:nvSpPr>
          <p:spPr>
            <a:xfrm>
              <a:off x="5292080" y="3864816"/>
              <a:ext cx="2304255" cy="33855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IPA Pゴシック" pitchFamily="50" charset="-128"/>
                  <a:cs typeface="Tahoma" panose="020B0604030504040204" pitchFamily="34" charset="0"/>
                </a:rPr>
                <a:t>Dom</a:t>
              </a:r>
              <a:r>
                <a:rPr kumimoji="1" lang="en-US" altLang="ja-JP" sz="16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</a:t>
              </a:r>
              <a:endParaRPr kumimoji="1" lang="ja-JP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IPA Pゴシック" pitchFamily="50" charset="-128"/>
                <a:cs typeface="Tahoma" panose="020B0604030504040204" pitchFamily="34" charset="0"/>
              </a:endParaRPr>
            </a:p>
          </p:txBody>
        </p:sp>
        <p:sp>
          <p:nvSpPr>
            <p:cNvPr id="51" name="テキスト ボックス 50"/>
            <p:cNvSpPr txBox="1"/>
            <p:nvPr/>
          </p:nvSpPr>
          <p:spPr>
            <a:xfrm>
              <a:off x="7740352" y="3861048"/>
              <a:ext cx="1152128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Target</a:t>
              </a:r>
              <a:br>
                <a:rPr kumimoji="1" lang="en-US" altLang="ja-JP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kumimoji="1" lang="en-US" altLang="ja-JP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VM</a:t>
              </a:r>
            </a:p>
          </p:txBody>
        </p:sp>
        <p:grpSp>
          <p:nvGrpSpPr>
            <p:cNvPr id="52" name="グループ化 51"/>
            <p:cNvGrpSpPr/>
            <p:nvPr/>
          </p:nvGrpSpPr>
          <p:grpSpPr>
            <a:xfrm>
              <a:off x="6084168" y="5812800"/>
              <a:ext cx="2232248" cy="1144592"/>
              <a:chOff x="6156176" y="5956816"/>
              <a:chExt cx="2232248" cy="1144592"/>
            </a:xfrm>
          </p:grpSpPr>
          <p:sp>
            <p:nvSpPr>
              <p:cNvPr id="54" name="正方形/長方形 53"/>
              <p:cNvSpPr/>
              <p:nvPr/>
            </p:nvSpPr>
            <p:spPr>
              <a:xfrm>
                <a:off x="6332564" y="6561584"/>
                <a:ext cx="1899212" cy="539824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1600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IPA Pゴシック" pitchFamily="50" charset="-128"/>
                    <a:cs typeface="Tahoma" panose="020B0604030504040204" pitchFamily="34" charset="0"/>
                  </a:rPr>
                  <a:t>Interrupt Channels</a:t>
                </a:r>
                <a:endParaRPr kumimoji="1" lang="ja-JP" altLang="en-US" sz="1600" dirty="0">
                  <a:solidFill>
                    <a:schemeClr val="tx1"/>
                  </a:solidFill>
                  <a:latin typeface="Tahoma" panose="020B0604030504040204" pitchFamily="34" charset="0"/>
                  <a:ea typeface="IPA Pゴシック" pitchFamily="50" charset="-128"/>
                  <a:cs typeface="Tahoma" panose="020B0604030504040204" pitchFamily="34" charset="0"/>
                </a:endParaRPr>
              </a:p>
            </p:txBody>
          </p:sp>
          <p:cxnSp>
            <p:nvCxnSpPr>
              <p:cNvPr id="55" name="直線矢印コネクタ 534"/>
              <p:cNvCxnSpPr>
                <a:stCxn id="46" idx="2"/>
                <a:endCxn id="54" idx="1"/>
              </p:cNvCxnSpPr>
              <p:nvPr/>
            </p:nvCxnSpPr>
            <p:spPr>
              <a:xfrm rot="16200000" flipH="1">
                <a:off x="5807030" y="6305962"/>
                <a:ext cx="874680" cy="176388"/>
              </a:xfrm>
              <a:prstGeom prst="bentConnector2">
                <a:avLst/>
              </a:prstGeom>
              <a:ln w="38100">
                <a:solidFill>
                  <a:srgbClr val="FF0000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線矢印コネクタ 534"/>
              <p:cNvCxnSpPr>
                <a:stCxn id="54" idx="3"/>
                <a:endCxn id="44" idx="2"/>
              </p:cNvCxnSpPr>
              <p:nvPr/>
            </p:nvCxnSpPr>
            <p:spPr>
              <a:xfrm flipV="1">
                <a:off x="8231776" y="6241080"/>
                <a:ext cx="156648" cy="590416"/>
              </a:xfrm>
              <a:prstGeom prst="bentConnector2">
                <a:avLst/>
              </a:prstGeom>
              <a:ln w="38100">
                <a:solidFill>
                  <a:srgbClr val="FF0000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角丸四角形 52"/>
            <p:cNvSpPr/>
            <p:nvPr/>
          </p:nvSpPr>
          <p:spPr>
            <a:xfrm>
              <a:off x="7184406" y="5055084"/>
              <a:ext cx="973252" cy="86032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dirty="0" smtClean="0">
                  <a:latin typeface="Tahoma" panose="020B0604030504040204" pitchFamily="34" charset="0"/>
                  <a:ea typeface="IPA Pゴシック" pitchFamily="50" charset="-128"/>
                  <a:cs typeface="Tahoma" panose="020B0604030504040204" pitchFamily="34" charset="0"/>
                </a:rPr>
                <a:t>Shared</a:t>
              </a:r>
            </a:p>
            <a:p>
              <a:pPr algn="ctr"/>
              <a:r>
                <a:rPr lang="en-US" altLang="ja-JP" dirty="0" smtClean="0">
                  <a:latin typeface="Tahoma" panose="020B0604030504040204" pitchFamily="34" charset="0"/>
                  <a:ea typeface="IPA Pゴシック" pitchFamily="50" charset="-128"/>
                  <a:cs typeface="Tahoma" panose="020B0604030504040204" pitchFamily="34" charset="0"/>
                </a:rPr>
                <a:t>Memory</a:t>
              </a:r>
              <a:endParaRPr lang="ja-JP" altLang="en-US" dirty="0" smtClean="0">
                <a:latin typeface="Tahoma" panose="020B0604030504040204" pitchFamily="34" charset="0"/>
                <a:ea typeface="IPA Pゴシック" pitchFamily="50" charset="-128"/>
                <a:cs typeface="Tahoma" panose="020B0604030504040204" pitchFamily="34" charset="0"/>
              </a:endParaRPr>
            </a:p>
          </p:txBody>
        </p:sp>
      </p:grpSp>
      <p:grpSp>
        <p:nvGrpSpPr>
          <p:cNvPr id="18" name="グループ化 17"/>
          <p:cNvGrpSpPr/>
          <p:nvPr/>
        </p:nvGrpSpPr>
        <p:grpSpPr>
          <a:xfrm>
            <a:off x="6702198" y="3635194"/>
            <a:ext cx="968400" cy="521713"/>
            <a:chOff x="-1764704" y="1970988"/>
            <a:chExt cx="1292400" cy="464269"/>
          </a:xfrm>
        </p:grpSpPr>
        <p:sp>
          <p:nvSpPr>
            <p:cNvPr id="19" name="正方形/長方形 18"/>
            <p:cNvSpPr/>
            <p:nvPr/>
          </p:nvSpPr>
          <p:spPr>
            <a:xfrm>
              <a:off x="-1764704" y="2038788"/>
              <a:ext cx="1292400" cy="328666"/>
            </a:xfrm>
            <a:prstGeom prst="rect">
              <a:avLst/>
            </a:prstGeom>
            <a:gradFill>
              <a:gsLst>
                <a:gs pos="70000">
                  <a:schemeClr val="bg1"/>
                </a:gs>
                <a:gs pos="100000">
                  <a:schemeClr val="bg1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tx1"/>
              </a:solidFill>
            </a:ln>
          </p:spPr>
          <p:txBody>
            <a:bodyPr wrap="square" lIns="0" tIns="0" rIns="0" bIns="0" anchor="ctr">
              <a:spAutoFit/>
            </a:bodyPr>
            <a:lstStyle/>
            <a:p>
              <a:pPr algn="ctr"/>
              <a:r>
                <a:rPr lang="en-US" altLang="ja-JP" sz="8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ABCD</a:t>
              </a:r>
              <a:r>
                <a:rPr lang="en-US" altLang="ja-JP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ja-JP" sz="800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ABCD</a:t>
              </a:r>
              <a:r>
                <a:rPr lang="en-US" altLang="ja-JP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ja-JP" sz="800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ABCD</a:t>
              </a:r>
              <a:r>
                <a:rPr lang="en-US" altLang="ja-JP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ja-JP" sz="800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ABCD</a:t>
              </a:r>
              <a:r>
                <a:rPr lang="en-US" altLang="ja-JP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ja-JP" sz="800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ABCD</a:t>
              </a:r>
              <a:r>
                <a:rPr lang="en-US" altLang="ja-JP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ja-JP" sz="800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ABCD</a:t>
              </a:r>
              <a:r>
                <a:rPr lang="en-US" altLang="ja-JP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ja-JP" sz="800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ABCD</a:t>
              </a:r>
              <a:r>
                <a:rPr lang="en-US" altLang="ja-JP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ja-JP" sz="800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ABCD</a:t>
              </a:r>
              <a:r>
                <a:rPr lang="en-US" altLang="ja-JP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ja-JP" sz="800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ABCD</a:t>
              </a:r>
              <a:endParaRPr lang="ja-JP" altLang="en-US" sz="800" dirty="0">
                <a:latin typeface="Tahoma" panose="020B0604030504040204" pitchFamily="34" charset="0"/>
                <a:ea typeface="IPA Pゴシック" pitchFamily="50" charset="-128"/>
                <a:cs typeface="Tahoma" panose="020B0604030504040204" pitchFamily="34" charset="0"/>
              </a:endParaRPr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-1764704" y="1970988"/>
              <a:ext cx="1292217" cy="464269"/>
            </a:xfrm>
            <a:prstGeom prst="rect">
              <a:avLst/>
            </a:prstGeom>
            <a:blipFill dpi="0" rotWithShape="1">
              <a:blip r:embed="rId3">
                <a:alphaModFix amt="5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100">
                <a:latin typeface="Tahoma" panose="020B0604030504040204" pitchFamily="34" charset="0"/>
                <a:ea typeface="IPA Pゴシック" pitchFamily="50" charset="-128"/>
                <a:cs typeface="Tahoma" panose="020B0604030504040204" pitchFamily="34" charset="0"/>
              </a:endParaRPr>
            </a:p>
          </p:txBody>
        </p:sp>
      </p:grpSp>
      <p:sp>
        <p:nvSpPr>
          <p:cNvPr id="26" name="角丸四角形 25"/>
          <p:cNvSpPr/>
          <p:nvPr/>
        </p:nvSpPr>
        <p:spPr>
          <a:xfrm>
            <a:off x="5369354" y="5659686"/>
            <a:ext cx="1224134" cy="377949"/>
          </a:xfrm>
          <a:prstGeom prst="roundRect">
            <a:avLst/>
          </a:prstGeom>
          <a:gradFill>
            <a:gsLst>
              <a:gs pos="40000">
                <a:schemeClr val="accent3"/>
              </a:gs>
              <a:gs pos="100000">
                <a:schemeClr val="accent2">
                  <a:lumMod val="50000"/>
                </a:schemeClr>
              </a:gs>
            </a:gsLst>
            <a:lin ang="5400000" scaled="0"/>
          </a:gradFill>
          <a:ln cmpd="sng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interrupt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8419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023 L -0.00017 0.0842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8426 L 0.11788 0.08426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522E-6 L -1.38889E-6 0.10481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2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.10479 L 0.26771 0.10479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771 0.10479 L 0.26771 -5.15845E-7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2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1" animBg="1"/>
      <p:bldP spid="26" grpId="2" animBg="1"/>
      <p:bldP spid="26" grpId="3" animBg="1"/>
      <p:bldP spid="26" grpId="4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ea typeface="Tahoma" panose="020B0604030504040204" pitchFamily="34" charset="0"/>
              </a:rPr>
              <a:t>Migration Process of a Single VM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altLang="ja-JP" dirty="0">
                <a:ea typeface="Tahoma" panose="020B0604030504040204" pitchFamily="34" charset="0"/>
              </a:rPr>
              <a:t>Transfer VM's memory to a destination host with the VM running</a:t>
            </a:r>
          </a:p>
          <a:p>
            <a:pPr lvl="1"/>
            <a:r>
              <a:rPr lang="en-US" altLang="ja-JP" dirty="0" smtClean="0">
                <a:ea typeface="Tahoma" panose="020B0604030504040204" pitchFamily="34" charset="0"/>
              </a:rPr>
              <a:t>Transfer the entire memory</a:t>
            </a:r>
            <a:endParaRPr lang="en-US" altLang="ja-JP" dirty="0">
              <a:ea typeface="Tahoma" panose="020B0604030504040204" pitchFamily="34" charset="0"/>
            </a:endParaRPr>
          </a:p>
          <a:p>
            <a:pPr lvl="1"/>
            <a:r>
              <a:rPr lang="en-US" altLang="ja-JP" dirty="0">
                <a:ea typeface="Tahoma" panose="020B0604030504040204" pitchFamily="34" charset="0"/>
              </a:rPr>
              <a:t>R</a:t>
            </a:r>
            <a:r>
              <a:rPr lang="en-US" altLang="ja-JP" dirty="0" smtClean="0">
                <a:ea typeface="Tahoma" panose="020B0604030504040204" pitchFamily="34" charset="0"/>
              </a:rPr>
              <a:t>epeat </a:t>
            </a:r>
            <a:r>
              <a:rPr lang="en-US" altLang="ja-JP" dirty="0">
                <a:ea typeface="Tahoma" panose="020B0604030504040204" pitchFamily="34" charset="0"/>
              </a:rPr>
              <a:t>to transfer </a:t>
            </a:r>
            <a:r>
              <a:rPr lang="en-US" altLang="ja-JP" dirty="0" smtClean="0">
                <a:ea typeface="Tahoma" panose="020B0604030504040204" pitchFamily="34" charset="0"/>
              </a:rPr>
              <a:t>dirty memory </a:t>
            </a:r>
            <a:r>
              <a:rPr lang="en-US" altLang="ja-JP" dirty="0">
                <a:ea typeface="Tahoma" panose="020B0604030504040204" pitchFamily="34" charset="0"/>
              </a:rPr>
              <a:t>until small enough</a:t>
            </a:r>
          </a:p>
          <a:p>
            <a:r>
              <a:rPr lang="en-US" altLang="ja-JP" dirty="0">
                <a:ea typeface="Tahoma" panose="020B0604030504040204" pitchFamily="34" charset="0"/>
              </a:rPr>
              <a:t>Stop the VM and transfer the remains</a:t>
            </a:r>
          </a:p>
          <a:p>
            <a:pPr lvl="1"/>
            <a:r>
              <a:rPr lang="en-US" altLang="ja-JP" dirty="0" smtClean="0">
                <a:ea typeface="Tahoma" panose="020B0604030504040204" pitchFamily="34" charset="0"/>
              </a:rPr>
              <a:t>Still </a:t>
            </a:r>
            <a:r>
              <a:rPr lang="en-US" altLang="ja-JP" dirty="0">
                <a:ea typeface="Tahoma" panose="020B0604030504040204" pitchFamily="34" charset="0"/>
              </a:rPr>
              <a:t>d</a:t>
            </a:r>
            <a:r>
              <a:rPr lang="en-US" altLang="ja-JP" dirty="0" smtClean="0">
                <a:ea typeface="Tahoma" panose="020B0604030504040204" pitchFamily="34" charset="0"/>
              </a:rPr>
              <a:t>irty memory </a:t>
            </a:r>
            <a:r>
              <a:rPr lang="en-US" altLang="ja-JP" dirty="0">
                <a:ea typeface="Tahoma" panose="020B0604030504040204" pitchFamily="34" charset="0"/>
              </a:rPr>
              <a:t>and CPU state</a:t>
            </a:r>
          </a:p>
          <a:p>
            <a:r>
              <a:rPr lang="en-US" altLang="ja-JP" dirty="0">
                <a:ea typeface="Tahoma" panose="020B0604030504040204" pitchFamily="34" charset="0"/>
              </a:rPr>
              <a:t>Restart the VM at the destination</a:t>
            </a:r>
            <a:endParaRPr lang="ja-JP" altLang="en-US" dirty="0"/>
          </a:p>
          <a:p>
            <a:endParaRPr kumimoji="1" lang="ja-JP" altLang="en-US" dirty="0"/>
          </a:p>
        </p:txBody>
      </p:sp>
      <p:cxnSp>
        <p:nvCxnSpPr>
          <p:cNvPr id="72" name="直線矢印コネクタ 71"/>
          <p:cNvCxnSpPr/>
          <p:nvPr/>
        </p:nvCxnSpPr>
        <p:spPr>
          <a:xfrm>
            <a:off x="3450690" y="5132910"/>
            <a:ext cx="4608512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テキスト ボックス 4"/>
          <p:cNvSpPr txBox="1"/>
          <p:nvPr/>
        </p:nvSpPr>
        <p:spPr>
          <a:xfrm>
            <a:off x="6186994" y="4556846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stop</a:t>
            </a:r>
            <a:endParaRPr kumimoji="1" lang="ja-JP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74" name="直線矢印コネクタ 73"/>
          <p:cNvCxnSpPr/>
          <p:nvPr/>
        </p:nvCxnSpPr>
        <p:spPr>
          <a:xfrm>
            <a:off x="3666714" y="5997006"/>
            <a:ext cx="4392488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テキスト ボックス 6"/>
          <p:cNvSpPr txBox="1"/>
          <p:nvPr/>
        </p:nvSpPr>
        <p:spPr>
          <a:xfrm>
            <a:off x="642379" y="4772870"/>
            <a:ext cx="143812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</a:t>
            </a:r>
          </a:p>
          <a:p>
            <a:pPr algn="ctr"/>
            <a:r>
              <a:rPr lang="en-US" altLang="ja-JP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host</a:t>
            </a:r>
            <a:endParaRPr kumimoji="1" lang="ja-JP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テキスト ボックス 7"/>
          <p:cNvSpPr txBox="1"/>
          <p:nvPr/>
        </p:nvSpPr>
        <p:spPr>
          <a:xfrm>
            <a:off x="642379" y="5636966"/>
            <a:ext cx="143812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destination</a:t>
            </a:r>
          </a:p>
          <a:p>
            <a:pPr algn="ctr"/>
            <a:r>
              <a:rPr lang="en-US" altLang="ja-JP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host</a:t>
            </a:r>
            <a:endParaRPr kumimoji="1" lang="ja-JP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7" name="テキスト ボックス 8"/>
          <p:cNvSpPr txBox="1"/>
          <p:nvPr/>
        </p:nvSpPr>
        <p:spPr>
          <a:xfrm>
            <a:off x="3333312" y="6185992"/>
            <a:ext cx="815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create</a:t>
            </a:r>
          </a:p>
        </p:txBody>
      </p:sp>
      <p:sp>
        <p:nvSpPr>
          <p:cNvPr id="78" name="テキスト ボックス 9"/>
          <p:cNvSpPr txBox="1"/>
          <p:nvPr/>
        </p:nvSpPr>
        <p:spPr>
          <a:xfrm>
            <a:off x="7483138" y="6185992"/>
            <a:ext cx="850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restart</a:t>
            </a:r>
            <a:endParaRPr kumimoji="1" lang="ja-JP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9" name="テキスト ボックス 10"/>
          <p:cNvSpPr txBox="1"/>
          <p:nvPr/>
        </p:nvSpPr>
        <p:spPr>
          <a:xfrm>
            <a:off x="7339122" y="4556846"/>
            <a:ext cx="116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terminate</a:t>
            </a:r>
            <a:endParaRPr kumimoji="1" lang="ja-JP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0" name="テキスト ボックス 11"/>
          <p:cNvSpPr txBox="1"/>
          <p:nvPr/>
        </p:nvSpPr>
        <p:spPr>
          <a:xfrm>
            <a:off x="2423412" y="4806452"/>
            <a:ext cx="930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original</a:t>
            </a:r>
          </a:p>
          <a:p>
            <a:pPr algn="ctr"/>
            <a:r>
              <a:rPr lang="en-US" altLang="ja-JP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VM</a:t>
            </a:r>
            <a:endParaRPr kumimoji="1" lang="ja-JP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テキスト ボックス 12"/>
          <p:cNvSpPr txBox="1"/>
          <p:nvPr/>
        </p:nvSpPr>
        <p:spPr>
          <a:xfrm>
            <a:off x="2423412" y="5636966"/>
            <a:ext cx="930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</a:t>
            </a:r>
          </a:p>
          <a:p>
            <a:pPr algn="ctr"/>
            <a:r>
              <a:rPr lang="en-US" altLang="ja-JP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VM</a:t>
            </a:r>
            <a:endParaRPr kumimoji="1" lang="ja-JP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2" name="直線矢印コネクタ 81"/>
          <p:cNvCxnSpPr/>
          <p:nvPr/>
        </p:nvCxnSpPr>
        <p:spPr>
          <a:xfrm>
            <a:off x="4458802" y="5276926"/>
            <a:ext cx="0" cy="576064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直線矢印コネクタ 82"/>
          <p:cNvCxnSpPr/>
          <p:nvPr/>
        </p:nvCxnSpPr>
        <p:spPr>
          <a:xfrm>
            <a:off x="4818842" y="5276926"/>
            <a:ext cx="0" cy="576064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直線矢印コネクタ 83"/>
          <p:cNvCxnSpPr/>
          <p:nvPr/>
        </p:nvCxnSpPr>
        <p:spPr>
          <a:xfrm>
            <a:off x="5178882" y="5276926"/>
            <a:ext cx="0" cy="576064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直線矢印コネクタ 84"/>
          <p:cNvCxnSpPr/>
          <p:nvPr/>
        </p:nvCxnSpPr>
        <p:spPr>
          <a:xfrm>
            <a:off x="5538922" y="5276926"/>
            <a:ext cx="0" cy="576064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直線矢印コネクタ 85"/>
          <p:cNvCxnSpPr/>
          <p:nvPr/>
        </p:nvCxnSpPr>
        <p:spPr>
          <a:xfrm>
            <a:off x="5898962" y="5276926"/>
            <a:ext cx="0" cy="576064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直線矢印コネクタ 86"/>
          <p:cNvCxnSpPr/>
          <p:nvPr/>
        </p:nvCxnSpPr>
        <p:spPr>
          <a:xfrm>
            <a:off x="6259002" y="5276926"/>
            <a:ext cx="0" cy="576064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直線矢印コネクタ 87"/>
          <p:cNvCxnSpPr/>
          <p:nvPr/>
        </p:nvCxnSpPr>
        <p:spPr>
          <a:xfrm>
            <a:off x="6619042" y="5276926"/>
            <a:ext cx="0" cy="576064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直線矢印コネクタ 88"/>
          <p:cNvCxnSpPr/>
          <p:nvPr/>
        </p:nvCxnSpPr>
        <p:spPr>
          <a:xfrm>
            <a:off x="6979082" y="5276926"/>
            <a:ext cx="0" cy="576064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直線矢印コネクタ 89"/>
          <p:cNvCxnSpPr/>
          <p:nvPr/>
        </p:nvCxnSpPr>
        <p:spPr>
          <a:xfrm>
            <a:off x="7339122" y="5276926"/>
            <a:ext cx="0" cy="576064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テキスト ボックス 22"/>
          <p:cNvSpPr txBox="1"/>
          <p:nvPr/>
        </p:nvSpPr>
        <p:spPr>
          <a:xfrm>
            <a:off x="4818842" y="5348934"/>
            <a:ext cx="187602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memory transfer</a:t>
            </a:r>
            <a:endParaRPr kumimoji="1" lang="ja-JP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92" name="直線コネクタ 91"/>
          <p:cNvCxnSpPr/>
          <p:nvPr/>
        </p:nvCxnSpPr>
        <p:spPr>
          <a:xfrm>
            <a:off x="6485396" y="4988894"/>
            <a:ext cx="0" cy="288032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直線コネクタ 92"/>
          <p:cNvCxnSpPr/>
          <p:nvPr/>
        </p:nvCxnSpPr>
        <p:spPr>
          <a:xfrm>
            <a:off x="8069572" y="4988894"/>
            <a:ext cx="0" cy="288032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直線コネクタ 93"/>
          <p:cNvCxnSpPr/>
          <p:nvPr/>
        </p:nvCxnSpPr>
        <p:spPr>
          <a:xfrm>
            <a:off x="8069572" y="5852990"/>
            <a:ext cx="0" cy="288032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直線コネクタ 94"/>
          <p:cNvCxnSpPr/>
          <p:nvPr/>
        </p:nvCxnSpPr>
        <p:spPr>
          <a:xfrm>
            <a:off x="3677084" y="5852990"/>
            <a:ext cx="0" cy="288032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44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ビジネス">
  <a:themeElements>
    <a:clrScheme name="ビジネス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ビジネス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ビジネス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26718</TotalTime>
  <Words>4048</Words>
  <Application>Microsoft Office PowerPoint</Application>
  <PresentationFormat>画面に合わせる (4:3)</PresentationFormat>
  <Paragraphs>745</Paragraphs>
  <Slides>21</Slides>
  <Notes>21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31" baseType="lpstr">
      <vt:lpstr>Arial</vt:lpstr>
      <vt:lpstr>ＭＳ Ｐゴシック</vt:lpstr>
      <vt:lpstr>Verdana</vt:lpstr>
      <vt:lpstr>Calibri</vt:lpstr>
      <vt:lpstr>Wingdings 3</vt:lpstr>
      <vt:lpstr>Tahoma</vt:lpstr>
      <vt:lpstr>Lucida Sans Unicode</vt:lpstr>
      <vt:lpstr>IPA Pゴシック</vt:lpstr>
      <vt:lpstr>Wingdings 2</vt:lpstr>
      <vt:lpstr>ビジネス</vt:lpstr>
      <vt:lpstr>The Continuity of Out-of-band Remote  Management Across Virtual Machine Migration in Clouds</vt:lpstr>
      <vt:lpstr>Remote VM Management in IaaS</vt:lpstr>
      <vt:lpstr>Out-of-band Remote Management</vt:lpstr>
      <vt:lpstr>Discontinued on VM Migration </vt:lpstr>
      <vt:lpstr>Data Loss on VM Migration</vt:lpstr>
      <vt:lpstr>D-MORE</vt:lpstr>
      <vt:lpstr>Data Loss Prevention</vt:lpstr>
      <vt:lpstr>DomR</vt:lpstr>
      <vt:lpstr>Migration Process of a Single VM</vt:lpstr>
      <vt:lpstr>Co-migration</vt:lpstr>
      <vt:lpstr>Restoring Shared Memory</vt:lpstr>
      <vt:lpstr>Restoring Interrupt Channels</vt:lpstr>
      <vt:lpstr>Data Transfer in Shared Memory</vt:lpstr>
      <vt:lpstr>Experiments</vt:lpstr>
      <vt:lpstr>Data Loss on Co-migration</vt:lpstr>
      <vt:lpstr>Overhead of Using DomR</vt:lpstr>
      <vt:lpstr>Co-migration Time</vt:lpstr>
      <vt:lpstr>Downtime during Co-migration</vt:lpstr>
      <vt:lpstr>Performance Degradation by Co-migration</vt:lpstr>
      <vt:lpstr>Related Work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subject>kawasho テンプレート</dc:subject>
  <dc:creator>kawasho</dc:creator>
  <cp:lastModifiedBy>kawasho</cp:lastModifiedBy>
  <cp:revision>534</cp:revision>
  <dcterms:created xsi:type="dcterms:W3CDTF">2013-07-24T00:17:35Z</dcterms:created>
  <dcterms:modified xsi:type="dcterms:W3CDTF">2014-12-06T09:02:07Z</dcterms:modified>
</cp:coreProperties>
</file>