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15.xml" ContentType="application/vnd.openxmlformats-officedocument.presentationml.notesSlide+xml"/>
  <Override PartName="/ppt/charts/chart3.xml" ContentType="application/vnd.openxmlformats-officedocument.drawingml.chart+xml"/>
  <Override PartName="/ppt/notesSlides/notesSlide1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59" r:id="rId4"/>
    <p:sldId id="258" r:id="rId5"/>
    <p:sldId id="260" r:id="rId6"/>
    <p:sldId id="261" r:id="rId7"/>
    <p:sldId id="262" r:id="rId8"/>
    <p:sldId id="263" r:id="rId9"/>
    <p:sldId id="264" r:id="rId10"/>
    <p:sldId id="266" r:id="rId11"/>
    <p:sldId id="274" r:id="rId12"/>
    <p:sldId id="267" r:id="rId13"/>
    <p:sldId id="268" r:id="rId14"/>
    <p:sldId id="273" r:id="rId15"/>
    <p:sldId id="269" r:id="rId16"/>
    <p:sldId id="270" r:id="rId17"/>
    <p:sldId id="271" r:id="rId18"/>
    <p:sldId id="272" r:id="rId19"/>
    <p:sldId id="265"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0" autoAdjust="0"/>
    <p:restoredTop sz="67960" autoAdjust="0"/>
  </p:normalViewPr>
  <p:slideViewPr>
    <p:cSldViewPr>
      <p:cViewPr>
        <p:scale>
          <a:sx n="50" d="100"/>
          <a:sy n="50" d="100"/>
        </p:scale>
        <p:origin x="-990" y="-126"/>
      </p:cViewPr>
      <p:guideLst>
        <p:guide orient="horz" pos="2160"/>
        <p:guide pos="2880"/>
      </p:guideLst>
    </p:cSldViewPr>
  </p:slideViewPr>
  <p:notesTextViewPr>
    <p:cViewPr>
      <p:scale>
        <a:sx n="1" d="1"/>
        <a:sy n="1" d="1"/>
      </p:scale>
      <p:origin x="0" y="0"/>
    </p:cViewPr>
  </p:notesTextViewPr>
  <p:sorterViewPr>
    <p:cViewPr>
      <p:scale>
        <a:sx n="100" d="100"/>
        <a:sy n="100" d="100"/>
      </p:scale>
      <p:origin x="0" y="12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udas\Dropbox\M2\CSS2014\&#23455;&#39443;&#12487;&#12540;&#12479;css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2373069658927"/>
          <c:y val="4.0053526019706936E-2"/>
          <c:w val="0.71376738054746058"/>
          <c:h val="0.91989294796058618"/>
        </c:manualLayout>
      </c:layout>
      <c:barChart>
        <c:barDir val="col"/>
        <c:grouping val="clustered"/>
        <c:varyColors val="0"/>
        <c:ser>
          <c:idx val="0"/>
          <c:order val="0"/>
          <c:tx>
            <c:strRef>
              <c:f>Sheet2!$K$28</c:f>
              <c:strCache>
                <c:ptCount val="1"/>
                <c:pt idx="0">
                  <c:v>RemoteTrans</c:v>
                </c:pt>
              </c:strCache>
            </c:strRef>
          </c:tx>
          <c:spPr>
            <a:solidFill>
              <a:schemeClr val="accent4"/>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Sheet2!$L$28</c:f>
              <c:numCache>
                <c:formatCode>General</c:formatCode>
                <c:ptCount val="1"/>
                <c:pt idx="0">
                  <c:v>5.9241706161137442</c:v>
                </c:pt>
              </c:numCache>
            </c:numRef>
          </c:val>
        </c:ser>
        <c:ser>
          <c:idx val="1"/>
          <c:order val="1"/>
          <c:tx>
            <c:strRef>
              <c:f>Sheet2!$K$29</c:f>
              <c:strCache>
                <c:ptCount val="1"/>
                <c:pt idx="0">
                  <c:v>従来のオフロード</c:v>
                </c:pt>
              </c:strCache>
            </c:strRef>
          </c:tx>
          <c:spPr>
            <a:solidFill>
              <a:schemeClr val="accent2"/>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Sheet2!$L$29</c:f>
              <c:numCache>
                <c:formatCode>General</c:formatCode>
                <c:ptCount val="1"/>
                <c:pt idx="0">
                  <c:v>264.34047052603756</c:v>
                </c:pt>
              </c:numCache>
            </c:numRef>
          </c:val>
        </c:ser>
        <c:ser>
          <c:idx val="2"/>
          <c:order val="2"/>
          <c:tx>
            <c:strRef>
              <c:f>Sheet2!$K$30</c:f>
              <c:strCache>
                <c:ptCount val="1"/>
                <c:pt idx="0">
                  <c:v>オフロードなし</c:v>
                </c:pt>
              </c:strCache>
            </c:strRef>
          </c:tx>
          <c:spPr>
            <a:solidFill>
              <a:srgbClr val="FFFF00"/>
            </a:solidFill>
          </c:spPr>
          <c:invertIfNegative val="0"/>
          <c:dPt>
            <c:idx val="0"/>
            <c:invertIfNegative val="0"/>
            <c:bubble3D val="0"/>
            <c:spPr>
              <a:solidFill>
                <a:schemeClr val="accent3"/>
              </a:solidFill>
            </c:spPr>
          </c:dPt>
          <c:dLbls>
            <c:showLegendKey val="0"/>
            <c:showVal val="1"/>
            <c:showCatName val="0"/>
            <c:showSerName val="0"/>
            <c:showPercent val="0"/>
            <c:showBubbleSize val="0"/>
            <c:showLeaderLines val="0"/>
          </c:dLbls>
          <c:val>
            <c:numRef>
              <c:f>Sheet2!$L$30</c:f>
              <c:numCache>
                <c:formatCode>General</c:formatCode>
                <c:ptCount val="1"/>
                <c:pt idx="0">
                  <c:v>8000</c:v>
                </c:pt>
              </c:numCache>
            </c:numRef>
          </c:val>
        </c:ser>
        <c:dLbls>
          <c:showLegendKey val="0"/>
          <c:showVal val="0"/>
          <c:showCatName val="0"/>
          <c:showSerName val="0"/>
          <c:showPercent val="0"/>
          <c:showBubbleSize val="0"/>
        </c:dLbls>
        <c:gapWidth val="150"/>
        <c:axId val="38030720"/>
        <c:axId val="38048896"/>
      </c:barChart>
      <c:catAx>
        <c:axId val="38030720"/>
        <c:scaling>
          <c:orientation val="minMax"/>
        </c:scaling>
        <c:delete val="0"/>
        <c:axPos val="b"/>
        <c:numFmt formatCode="#,##0_);[Red]\(#,##0\)" sourceLinked="0"/>
        <c:majorTickMark val="none"/>
        <c:minorTickMark val="none"/>
        <c:tickLblPos val="none"/>
        <c:crossAx val="38048896"/>
        <c:crosses val="autoZero"/>
        <c:auto val="1"/>
        <c:lblAlgn val="ctr"/>
        <c:lblOffset val="100"/>
        <c:tickMarkSkip val="1"/>
        <c:noMultiLvlLbl val="0"/>
      </c:catAx>
      <c:valAx>
        <c:axId val="38048896"/>
        <c:scaling>
          <c:orientation val="minMax"/>
          <c:max val="500"/>
        </c:scaling>
        <c:delete val="0"/>
        <c:axPos val="l"/>
        <c:title>
          <c:tx>
            <c:rich>
              <a:bodyPr rot="-5400000" vert="horz"/>
              <a:lstStyle/>
              <a:p>
                <a:pPr>
                  <a:defRPr sz="1400"/>
                </a:pPr>
                <a:r>
                  <a:rPr lang="ja-JP" altLang="en-US" sz="1400"/>
                  <a:t>読み込み性能</a:t>
                </a:r>
                <a:r>
                  <a:rPr lang="en-US" altLang="ja-JP" sz="1400"/>
                  <a:t>[MB/s]</a:t>
                </a:r>
                <a:endParaRPr lang="ja-JP" altLang="en-US" sz="1400"/>
              </a:p>
            </c:rich>
          </c:tx>
          <c:layout/>
          <c:overlay val="0"/>
        </c:title>
        <c:numFmt formatCode="General" sourceLinked="1"/>
        <c:majorTickMark val="in"/>
        <c:minorTickMark val="none"/>
        <c:tickLblPos val="nextTo"/>
        <c:txPr>
          <a:bodyPr/>
          <a:lstStyle/>
          <a:p>
            <a:pPr>
              <a:defRPr sz="1200"/>
            </a:pPr>
            <a:endParaRPr lang="ja-JP"/>
          </a:p>
        </c:txPr>
        <c:crossAx val="38030720"/>
        <c:crosses val="autoZero"/>
        <c:crossBetween val="between"/>
      </c:valAx>
      <c:spPr>
        <a:solidFill>
          <a:schemeClr val="bg1"/>
        </a:solidFill>
        <a:ln>
          <a:solidFill>
            <a:schemeClr val="bg1"/>
          </a:solidFill>
        </a:ln>
      </c:spPr>
    </c:plotArea>
    <c:plotVisOnly val="1"/>
    <c:dispBlanksAs val="gap"/>
    <c:showDLblsOverMax val="0"/>
  </c:chart>
  <c:spPr>
    <a:solidFill>
      <a:schemeClr val="bg1"/>
    </a:solid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Sheet3!$M$3</c:f>
              <c:strCache>
                <c:ptCount val="1"/>
                <c:pt idx="0">
                  <c:v>RemoteTrans</c:v>
                </c:pt>
              </c:strCache>
            </c:strRef>
          </c:tx>
          <c:spPr>
            <a:solidFill>
              <a:schemeClr val="accent4"/>
            </a:solidFill>
          </c:spPr>
          <c:invertIfNegative val="0"/>
          <c:dLbls>
            <c:txPr>
              <a:bodyPr/>
              <a:lstStyle/>
              <a:p>
                <a:pPr>
                  <a:defRPr sz="1400"/>
                </a:pPr>
                <a:endParaRPr lang="ja-JP"/>
              </a:p>
            </c:txPr>
            <c:showLegendKey val="0"/>
            <c:showVal val="1"/>
            <c:showCatName val="0"/>
            <c:showSerName val="0"/>
            <c:showPercent val="0"/>
            <c:showBubbleSize val="0"/>
            <c:showLeaderLines val="0"/>
          </c:dLbls>
          <c:val>
            <c:numRef>
              <c:f>Sheet3!$M$10</c:f>
              <c:numCache>
                <c:formatCode>General</c:formatCode>
                <c:ptCount val="1"/>
                <c:pt idx="0">
                  <c:v>14.7</c:v>
                </c:pt>
              </c:numCache>
            </c:numRef>
          </c:val>
        </c:ser>
        <c:ser>
          <c:idx val="1"/>
          <c:order val="1"/>
          <c:tx>
            <c:strRef>
              <c:f>Sheet3!$N$3</c:f>
              <c:strCache>
                <c:ptCount val="1"/>
                <c:pt idx="0">
                  <c:v>従来のオフロード</c:v>
                </c:pt>
              </c:strCache>
            </c:strRef>
          </c:tx>
          <c:spPr>
            <a:solidFill>
              <a:schemeClr val="accent2"/>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Sheet3!$N$10</c:f>
              <c:numCache>
                <c:formatCode>General</c:formatCode>
                <c:ptCount val="1"/>
                <c:pt idx="0">
                  <c:v>15.9146484375</c:v>
                </c:pt>
              </c:numCache>
            </c:numRef>
          </c:val>
        </c:ser>
        <c:ser>
          <c:idx val="2"/>
          <c:order val="2"/>
          <c:tx>
            <c:strRef>
              <c:f>Sheet3!$O$3</c:f>
              <c:strCache>
                <c:ptCount val="1"/>
                <c:pt idx="0">
                  <c:v>オフロードなし</c:v>
                </c:pt>
              </c:strCache>
            </c:strRef>
          </c:tx>
          <c:spPr>
            <a:solidFill>
              <a:schemeClr val="accent3"/>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Sheet3!$O$10</c:f>
              <c:numCache>
                <c:formatCode>General</c:formatCode>
                <c:ptCount val="1"/>
                <c:pt idx="0">
                  <c:v>10.773242187499999</c:v>
                </c:pt>
              </c:numCache>
            </c:numRef>
          </c:val>
        </c:ser>
        <c:dLbls>
          <c:showLegendKey val="0"/>
          <c:showVal val="0"/>
          <c:showCatName val="0"/>
          <c:showSerName val="0"/>
          <c:showPercent val="0"/>
          <c:showBubbleSize val="0"/>
        </c:dLbls>
        <c:gapWidth val="150"/>
        <c:axId val="38883328"/>
        <c:axId val="38884864"/>
      </c:barChart>
      <c:catAx>
        <c:axId val="38883328"/>
        <c:scaling>
          <c:orientation val="minMax"/>
        </c:scaling>
        <c:delete val="0"/>
        <c:axPos val="b"/>
        <c:majorTickMark val="none"/>
        <c:minorTickMark val="none"/>
        <c:tickLblPos val="none"/>
        <c:crossAx val="38884864"/>
        <c:crosses val="autoZero"/>
        <c:auto val="1"/>
        <c:lblAlgn val="ctr"/>
        <c:lblOffset val="100"/>
        <c:noMultiLvlLbl val="0"/>
      </c:catAx>
      <c:valAx>
        <c:axId val="38884864"/>
        <c:scaling>
          <c:orientation val="minMax"/>
        </c:scaling>
        <c:delete val="0"/>
        <c:axPos val="l"/>
        <c:title>
          <c:tx>
            <c:rich>
              <a:bodyPr rot="-5400000" vert="horz"/>
              <a:lstStyle/>
              <a:p>
                <a:pPr>
                  <a:defRPr sz="1400"/>
                </a:pPr>
                <a:r>
                  <a:rPr lang="ja-JP" altLang="en-US" sz="1400"/>
                  <a:t>読み込み性能</a:t>
                </a:r>
                <a:r>
                  <a:rPr lang="en-US" altLang="ja-JP" sz="1400"/>
                  <a:t>[MB/s]</a:t>
                </a:r>
              </a:p>
            </c:rich>
          </c:tx>
          <c:layout/>
          <c:overlay val="0"/>
        </c:title>
        <c:numFmt formatCode="General" sourceLinked="1"/>
        <c:majorTickMark val="in"/>
        <c:minorTickMark val="none"/>
        <c:tickLblPos val="nextTo"/>
        <c:txPr>
          <a:bodyPr/>
          <a:lstStyle/>
          <a:p>
            <a:pPr>
              <a:defRPr sz="1400"/>
            </a:pPr>
            <a:endParaRPr lang="ja-JP"/>
          </a:p>
        </c:txPr>
        <c:crossAx val="38883328"/>
        <c:crosses val="autoZero"/>
        <c:crossBetween val="between"/>
      </c:valAx>
      <c:spPr>
        <a:ln>
          <a:solidFill>
            <a:schemeClr val="bg1"/>
          </a:solidFill>
        </a:ln>
      </c:spPr>
    </c:plotArea>
    <c:legend>
      <c:legendPos val="r"/>
      <c:layout/>
      <c:overlay val="0"/>
      <c:spPr>
        <a:ln>
          <a:solidFill>
            <a:schemeClr val="tx1"/>
          </a:solidFill>
        </a:ln>
      </c:spPr>
      <c:txPr>
        <a:bodyPr/>
        <a:lstStyle/>
        <a:p>
          <a:pPr>
            <a:defRPr sz="14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3"/>
            <c:bubble3D val="0"/>
            <c:spPr>
              <a:solidFill>
                <a:schemeClr val="accent2">
                  <a:lumMod val="60000"/>
                  <a:lumOff val="40000"/>
                </a:schemeClr>
              </a:solidFill>
            </c:spPr>
          </c:dPt>
          <c:dLbls>
            <c:dLbl>
              <c:idx val="3"/>
              <c:layout>
                <c:manualLayout>
                  <c:x val="0.12812642169728783"/>
                  <c:y val="0.19328703703703703"/>
                </c:manualLayout>
              </c:layout>
              <c:showLegendKey val="0"/>
              <c:showVal val="1"/>
              <c:showCatName val="1"/>
              <c:showSerName val="0"/>
              <c:showPercent val="0"/>
              <c:showBubbleSize val="0"/>
            </c:dLbl>
            <c:txPr>
              <a:bodyPr/>
              <a:lstStyle/>
              <a:p>
                <a:pPr>
                  <a:defRPr sz="1400"/>
                </a:pPr>
                <a:endParaRPr lang="ja-JP"/>
              </a:p>
            </c:txPr>
            <c:showLegendKey val="0"/>
            <c:showVal val="1"/>
            <c:showCatName val="1"/>
            <c:showSerName val="0"/>
            <c:showPercent val="0"/>
            <c:showBubbleSize val="0"/>
            <c:showLeaderLines val="1"/>
          </c:dLbls>
          <c:cat>
            <c:strRef>
              <c:f>Sheet1!$R$4:$U$4</c:f>
              <c:strCache>
                <c:ptCount val="4"/>
                <c:pt idx="0">
                  <c:v>メモリアクセス</c:v>
                </c:pt>
                <c:pt idx="1">
                  <c:v>通信</c:v>
                </c:pt>
                <c:pt idx="2">
                  <c:v>MAC検証</c:v>
                </c:pt>
                <c:pt idx="3">
                  <c:v>構築</c:v>
                </c:pt>
              </c:strCache>
            </c:strRef>
          </c:cat>
          <c:val>
            <c:numRef>
              <c:f>Sheet1!$R$5:$U$5</c:f>
              <c:numCache>
                <c:formatCode>General</c:formatCode>
                <c:ptCount val="4"/>
                <c:pt idx="0">
                  <c:v>0.45</c:v>
                </c:pt>
                <c:pt idx="1">
                  <c:v>0.48</c:v>
                </c:pt>
                <c:pt idx="2">
                  <c:v>0.55000000000000004</c:v>
                </c:pt>
                <c:pt idx="3">
                  <c:v>0.32</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Sheet1!$C$5</c:f>
              <c:strCache>
                <c:ptCount val="1"/>
                <c:pt idx="0">
                  <c:v>RemoteTrans</c:v>
                </c:pt>
              </c:strCache>
            </c:strRef>
          </c:tx>
          <c:spPr>
            <a:solidFill>
              <a:schemeClr val="accent4"/>
            </a:solidFill>
          </c:spPr>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Sheet1!$D$5</c:f>
              <c:numCache>
                <c:formatCode>General</c:formatCode>
                <c:ptCount val="1"/>
                <c:pt idx="0">
                  <c:v>51.8</c:v>
                </c:pt>
              </c:numCache>
            </c:numRef>
          </c:val>
        </c:ser>
        <c:ser>
          <c:idx val="1"/>
          <c:order val="1"/>
          <c:tx>
            <c:strRef>
              <c:f>Sheet1!$C$6</c:f>
              <c:strCache>
                <c:ptCount val="1"/>
                <c:pt idx="0">
                  <c:v>従来のオフロード</c:v>
                </c:pt>
              </c:strCache>
            </c:strRef>
          </c:tx>
          <c:spPr>
            <a:solidFill>
              <a:schemeClr val="accent2"/>
            </a:solidFill>
          </c:spPr>
          <c:invertIfNegative val="0"/>
          <c:dLbls>
            <c:numFmt formatCode="#,##0.0_);[Red]\(#,##0.0\)" sourceLinked="0"/>
            <c:txPr>
              <a:bodyPr/>
              <a:lstStyle/>
              <a:p>
                <a:pPr>
                  <a:defRPr sz="1400"/>
                </a:pPr>
                <a:endParaRPr lang="ja-JP"/>
              </a:p>
            </c:txPr>
            <c:dLblPos val="outEnd"/>
            <c:showLegendKey val="0"/>
            <c:showVal val="1"/>
            <c:showCatName val="0"/>
            <c:showSerName val="0"/>
            <c:showPercent val="0"/>
            <c:showBubbleSize val="0"/>
            <c:showLeaderLines val="0"/>
          </c:dLbls>
          <c:val>
            <c:numRef>
              <c:f>Sheet1!$D$6</c:f>
              <c:numCache>
                <c:formatCode>General</c:formatCode>
                <c:ptCount val="1"/>
                <c:pt idx="0">
                  <c:v>52.11</c:v>
                </c:pt>
              </c:numCache>
            </c:numRef>
          </c:val>
        </c:ser>
        <c:ser>
          <c:idx val="2"/>
          <c:order val="2"/>
          <c:tx>
            <c:strRef>
              <c:f>Sheet1!$C$7</c:f>
              <c:strCache>
                <c:ptCount val="1"/>
                <c:pt idx="0">
                  <c:v>オフロードなし</c:v>
                </c:pt>
              </c:strCache>
            </c:strRef>
          </c:tx>
          <c:spPr>
            <a:solidFill>
              <a:schemeClr val="accent3"/>
            </a:solidFill>
          </c:spPr>
          <c:invertIfNegative val="0"/>
          <c:dLbls>
            <c:numFmt formatCode="#,##0.0_);[Red]\(#,##0.0\)" sourceLinked="0"/>
            <c:txPr>
              <a:bodyPr/>
              <a:lstStyle/>
              <a:p>
                <a:pPr>
                  <a:defRPr sz="1400"/>
                </a:pPr>
                <a:endParaRPr lang="ja-JP"/>
              </a:p>
            </c:txPr>
            <c:dLblPos val="outEnd"/>
            <c:showLegendKey val="0"/>
            <c:showVal val="1"/>
            <c:showCatName val="0"/>
            <c:showSerName val="0"/>
            <c:showPercent val="0"/>
            <c:showBubbleSize val="0"/>
            <c:showLeaderLines val="0"/>
          </c:dLbls>
          <c:val>
            <c:numRef>
              <c:f>Sheet1!$D$7</c:f>
              <c:numCache>
                <c:formatCode>General</c:formatCode>
                <c:ptCount val="1"/>
                <c:pt idx="0">
                  <c:v>63.939</c:v>
                </c:pt>
              </c:numCache>
            </c:numRef>
          </c:val>
        </c:ser>
        <c:dLbls>
          <c:dLblPos val="outEnd"/>
          <c:showLegendKey val="0"/>
          <c:showVal val="1"/>
          <c:showCatName val="0"/>
          <c:showSerName val="0"/>
          <c:showPercent val="0"/>
          <c:showBubbleSize val="0"/>
        </c:dLbls>
        <c:gapWidth val="150"/>
        <c:axId val="39200640"/>
        <c:axId val="39202176"/>
      </c:barChart>
      <c:catAx>
        <c:axId val="39200640"/>
        <c:scaling>
          <c:orientation val="minMax"/>
        </c:scaling>
        <c:delete val="0"/>
        <c:axPos val="b"/>
        <c:majorTickMark val="none"/>
        <c:minorTickMark val="none"/>
        <c:tickLblPos val="none"/>
        <c:crossAx val="39202176"/>
        <c:crosses val="autoZero"/>
        <c:auto val="1"/>
        <c:lblAlgn val="ctr"/>
        <c:lblOffset val="100"/>
        <c:noMultiLvlLbl val="0"/>
      </c:catAx>
      <c:valAx>
        <c:axId val="39202176"/>
        <c:scaling>
          <c:orientation val="minMax"/>
        </c:scaling>
        <c:delete val="0"/>
        <c:axPos val="l"/>
        <c:title>
          <c:tx>
            <c:rich>
              <a:bodyPr rot="-5400000" vert="horz"/>
              <a:lstStyle/>
              <a:p>
                <a:pPr>
                  <a:defRPr sz="1400"/>
                </a:pPr>
                <a:r>
                  <a:rPr lang="ja-JP" altLang="en-US" sz="1400"/>
                  <a:t>実行時間（秒）</a:t>
                </a:r>
              </a:p>
            </c:rich>
          </c:tx>
          <c:layout/>
          <c:overlay val="0"/>
        </c:title>
        <c:numFmt formatCode="General" sourceLinked="1"/>
        <c:majorTickMark val="in"/>
        <c:minorTickMark val="none"/>
        <c:tickLblPos val="nextTo"/>
        <c:txPr>
          <a:bodyPr/>
          <a:lstStyle/>
          <a:p>
            <a:pPr>
              <a:defRPr sz="1400"/>
            </a:pPr>
            <a:endParaRPr lang="ja-JP"/>
          </a:p>
        </c:txPr>
        <c:crossAx val="39200640"/>
        <c:crosses val="autoZero"/>
        <c:crossBetween val="between"/>
      </c:valAx>
    </c:plotArea>
    <c:plotVisOnly val="1"/>
    <c:dispBlanksAs val="gap"/>
    <c:showDLblsOverMax val="0"/>
  </c:chart>
  <c:spPr>
    <a:solidFill>
      <a:schemeClr val="bg1"/>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Sheet1!$J$5</c:f>
              <c:strCache>
                <c:ptCount val="1"/>
                <c:pt idx="0">
                  <c:v>RemoteTrans</c:v>
                </c:pt>
              </c:strCache>
            </c:strRef>
          </c:tx>
          <c:spPr>
            <a:solidFill>
              <a:schemeClr val="accent4"/>
            </a:solidFill>
          </c:spPr>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Sheet1!$K$5</c:f>
              <c:numCache>
                <c:formatCode>General</c:formatCode>
                <c:ptCount val="1"/>
                <c:pt idx="0">
                  <c:v>22.01</c:v>
                </c:pt>
              </c:numCache>
            </c:numRef>
          </c:val>
        </c:ser>
        <c:ser>
          <c:idx val="1"/>
          <c:order val="1"/>
          <c:tx>
            <c:strRef>
              <c:f>Sheet1!$J$6</c:f>
              <c:strCache>
                <c:ptCount val="1"/>
                <c:pt idx="0">
                  <c:v>従来のオフロード</c:v>
                </c:pt>
              </c:strCache>
            </c:strRef>
          </c:tx>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Sheet1!$K$6</c:f>
              <c:numCache>
                <c:formatCode>General</c:formatCode>
                <c:ptCount val="1"/>
                <c:pt idx="0">
                  <c:v>19.2</c:v>
                </c:pt>
              </c:numCache>
            </c:numRef>
          </c:val>
        </c:ser>
        <c:ser>
          <c:idx val="2"/>
          <c:order val="2"/>
          <c:tx>
            <c:strRef>
              <c:f>Sheet1!$J$7</c:f>
              <c:strCache>
                <c:ptCount val="1"/>
                <c:pt idx="0">
                  <c:v>オフロードなし</c:v>
                </c:pt>
              </c:strCache>
            </c:strRef>
          </c:tx>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Sheet1!$K$7</c:f>
              <c:numCache>
                <c:formatCode>General</c:formatCode>
                <c:ptCount val="1"/>
                <c:pt idx="0">
                  <c:v>30.17</c:v>
                </c:pt>
              </c:numCache>
            </c:numRef>
          </c:val>
        </c:ser>
        <c:dLbls>
          <c:dLblPos val="outEnd"/>
          <c:showLegendKey val="0"/>
          <c:showVal val="1"/>
          <c:showCatName val="0"/>
          <c:showSerName val="0"/>
          <c:showPercent val="0"/>
          <c:showBubbleSize val="0"/>
        </c:dLbls>
        <c:gapWidth val="150"/>
        <c:axId val="39245696"/>
        <c:axId val="39247232"/>
      </c:barChart>
      <c:catAx>
        <c:axId val="39245696"/>
        <c:scaling>
          <c:orientation val="minMax"/>
        </c:scaling>
        <c:delete val="0"/>
        <c:axPos val="b"/>
        <c:majorTickMark val="none"/>
        <c:minorTickMark val="none"/>
        <c:tickLblPos val="none"/>
        <c:crossAx val="39247232"/>
        <c:crosses val="autoZero"/>
        <c:auto val="1"/>
        <c:lblAlgn val="ctr"/>
        <c:lblOffset val="100"/>
        <c:noMultiLvlLbl val="0"/>
      </c:catAx>
      <c:valAx>
        <c:axId val="39247232"/>
        <c:scaling>
          <c:orientation val="minMax"/>
        </c:scaling>
        <c:delete val="0"/>
        <c:axPos val="l"/>
        <c:title>
          <c:tx>
            <c:rich>
              <a:bodyPr rot="-5400000" vert="horz"/>
              <a:lstStyle/>
              <a:p>
                <a:pPr>
                  <a:defRPr sz="1400"/>
                </a:pPr>
                <a:r>
                  <a:rPr lang="ja-JP" altLang="en-US" sz="1400"/>
                  <a:t>実行時間（分）</a:t>
                </a:r>
              </a:p>
            </c:rich>
          </c:tx>
          <c:layout/>
          <c:overlay val="0"/>
        </c:title>
        <c:numFmt formatCode="General" sourceLinked="1"/>
        <c:majorTickMark val="in"/>
        <c:minorTickMark val="none"/>
        <c:tickLblPos val="nextTo"/>
        <c:txPr>
          <a:bodyPr/>
          <a:lstStyle/>
          <a:p>
            <a:pPr>
              <a:defRPr sz="1400"/>
            </a:pPr>
            <a:endParaRPr lang="ja-JP"/>
          </a:p>
        </c:txPr>
        <c:crossAx val="39245696"/>
        <c:crosses val="autoZero"/>
        <c:crossBetween val="between"/>
      </c:valAx>
    </c:plotArea>
    <c:legend>
      <c:legendPos val="r"/>
      <c:layout/>
      <c:overlay val="0"/>
      <c:spPr>
        <a:ln>
          <a:solidFill>
            <a:schemeClr val="tx1"/>
          </a:solidFill>
        </a:ln>
      </c:spPr>
      <c:txPr>
        <a:bodyPr/>
        <a:lstStyle/>
        <a:p>
          <a:pPr>
            <a:defRPr sz="1400"/>
          </a:pPr>
          <a:endParaRPr lang="ja-JP"/>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0.67724</cdr:x>
      <cdr:y>0.07875</cdr:y>
    </cdr:from>
    <cdr:to>
      <cdr:x>0.84906</cdr:x>
      <cdr:y>0.1725</cdr:y>
    </cdr:to>
    <cdr:sp macro="" textlink="">
      <cdr:nvSpPr>
        <cdr:cNvPr id="2" name="テキスト ボックス 1"/>
        <cdr:cNvSpPr txBox="1"/>
      </cdr:nvSpPr>
      <cdr:spPr>
        <a:xfrm xmlns:a="http://schemas.openxmlformats.org/drawingml/2006/main">
          <a:off x="2584636" y="216024"/>
          <a:ext cx="655723"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400" dirty="0"/>
            <a:t>8000</a:t>
          </a:r>
          <a:endParaRPr lang="en-US" altLang="ja-JP"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BBBEA-1F6A-4A8E-989F-9AE5E482548F}" type="datetimeFigureOut">
              <a:rPr kumimoji="1" lang="ja-JP" altLang="en-US" smtClean="0"/>
              <a:t>2014/10/23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0F3A91-3938-4378-B310-0B9691CC22DF}" type="slidenum">
              <a:rPr kumimoji="1" lang="ja-JP" altLang="en-US" smtClean="0"/>
              <a:t>‹#›</a:t>
            </a:fld>
            <a:endParaRPr kumimoji="1" lang="ja-JP" altLang="en-US"/>
          </a:p>
        </p:txBody>
      </p:sp>
    </p:spTree>
    <p:extLst>
      <p:ext uri="{BB962C8B-B14F-4D97-AF65-F5344CB8AC3E}">
        <p14:creationId xmlns:p14="http://schemas.microsoft.com/office/powerpoint/2010/main" val="19765190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ご紹介ありがとうございます</a:t>
            </a:r>
            <a:endParaRPr kumimoji="1" lang="en-US" altLang="ja-JP" dirty="0" smtClean="0"/>
          </a:p>
          <a:p>
            <a:r>
              <a:rPr kumimoji="1" lang="ja-JP" altLang="en-US" dirty="0" smtClean="0"/>
              <a:t>所属、名前、タイトル</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a:t>
            </a:fld>
            <a:endParaRPr kumimoji="1" lang="ja-JP" altLang="en-US"/>
          </a:p>
        </p:txBody>
      </p:sp>
    </p:spTree>
    <p:extLst>
      <p:ext uri="{BB962C8B-B14F-4D97-AF65-F5344CB8AC3E}">
        <p14:creationId xmlns:p14="http://schemas.microsoft.com/office/powerpoint/2010/main" val="1491727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次にリモートのＶＭのディスク監視について説明します。</a:t>
            </a:r>
            <a:endParaRPr kumimoji="1" lang="en-US" altLang="ja-JP" dirty="0" smtClean="0"/>
          </a:p>
          <a:p>
            <a:r>
              <a:rPr kumimoji="1" lang="ja-JP" altLang="en-US" dirty="0" smtClean="0"/>
              <a:t>監視ホスト上でユーザＶＭのディスク情報を参照できるようにするためにＮＢＤを用います。</a:t>
            </a:r>
            <a:endParaRPr kumimoji="1" lang="en-US" altLang="ja-JP" dirty="0" smtClean="0"/>
          </a:p>
          <a:p>
            <a:r>
              <a:rPr kumimoji="1" lang="ja-JP" altLang="en-US" dirty="0" smtClean="0"/>
              <a:t>ＮＢＤを用いることでリモートのディスクを仮想的なブロックデバイスとして扱うことができます。</a:t>
            </a:r>
            <a:endParaRPr kumimoji="1" lang="en-US" altLang="ja-JP" dirty="0" smtClean="0"/>
          </a:p>
          <a:p>
            <a:r>
              <a:rPr kumimoji="1" lang="ja-JP" altLang="en-US" dirty="0" smtClean="0"/>
              <a:t>内部攻撃者にユーザＶＭのディスクを改ざんされる恐れがあるため、ディスクをユーザＶＭの中でＯＳが暗号化します。</a:t>
            </a:r>
            <a:endParaRPr kumimoji="1" lang="en-US" altLang="ja-JP" dirty="0" smtClean="0"/>
          </a:p>
          <a:p>
            <a:r>
              <a:rPr kumimoji="1" lang="ja-JP" altLang="en-US" dirty="0" smtClean="0"/>
              <a:t>ＲＴランタイムでは、ＮＢＤを用いて暗号化されたディスクを取得し、復号してからＩＤＳに参照させます。</a:t>
            </a:r>
            <a:endParaRPr kumimoji="1" lang="en-US" altLang="ja-JP" dirty="0" smtClean="0"/>
          </a:p>
          <a:p>
            <a:r>
              <a:rPr kumimoji="1" lang="ja-JP" altLang="en-US" dirty="0" smtClean="0"/>
              <a:t>暗号化により、攻撃者は意図したようにディスクを改ざんすることができなくなります。</a:t>
            </a:r>
            <a:endParaRPr kumimoji="1" lang="en-US" altLang="ja-JP" dirty="0" smtClean="0"/>
          </a:p>
          <a:p>
            <a:endParaRPr kumimoji="1" lang="en-US" altLang="ja-JP" dirty="0" smtClean="0"/>
          </a:p>
          <a:p>
            <a:r>
              <a:rPr kumimoji="1" lang="ja-JP" altLang="en-US" dirty="0" smtClean="0"/>
              <a:t>情報漏洩も防げる</a:t>
            </a:r>
            <a:endParaRPr kumimoji="1" lang="en-US" altLang="ja-JP" dirty="0" smtClean="0"/>
          </a:p>
          <a:p>
            <a:r>
              <a:rPr kumimoji="1" lang="ja-JP" altLang="en-US" dirty="0" smtClean="0"/>
              <a:t>改ざんされると、侵入してからそのログを消すことで痕跡を消される恐れがある。</a:t>
            </a:r>
            <a:endParaRPr kumimoji="1" lang="en-US" altLang="ja-JP" dirty="0" smtClean="0"/>
          </a:p>
          <a:p>
            <a:r>
              <a:rPr kumimoji="1" lang="ja-JP" altLang="en-US" dirty="0" smtClean="0"/>
              <a:t>改ざん自体は防げないがまあしゃーない</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10</a:t>
            </a:fld>
            <a:endParaRPr kumimoji="1" lang="ja-JP" altLang="en-US"/>
          </a:p>
        </p:txBody>
      </p:sp>
    </p:spTree>
    <p:extLst>
      <p:ext uri="{BB962C8B-B14F-4D97-AF65-F5344CB8AC3E}">
        <p14:creationId xmlns:p14="http://schemas.microsoft.com/office/powerpoint/2010/main" val="504701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監視ホストとＶＭＭの間で用いる暗号鍵の管理方法について説明します。</a:t>
            </a:r>
            <a:endParaRPr kumimoji="1" lang="en-US" altLang="ja-JP" dirty="0" smtClean="0"/>
          </a:p>
          <a:p>
            <a:r>
              <a:rPr kumimoji="1" lang="ja-JP" altLang="en-US" dirty="0" smtClean="0"/>
              <a:t>まず、監視ホストが生成した暗号鍵を鍵サーバに保管してあるＶＭＭの公開鍵で暗号化を行い、暗号化した鍵を管理ＶＭ経由でＶＭＭに送信し、ＶＭＭの秘密鍵で復号します。</a:t>
            </a:r>
            <a:endParaRPr kumimoji="1" lang="en-US" altLang="ja-JP" dirty="0" smtClean="0"/>
          </a:p>
          <a:p>
            <a:r>
              <a:rPr kumimoji="1" lang="ja-JP" altLang="en-US" dirty="0" smtClean="0"/>
              <a:t>このようにすることで、監視ホストとＶＭＭで安全に暗号鍵を共有できます。</a:t>
            </a:r>
            <a:endParaRPr kumimoji="1" lang="en-US" altLang="ja-JP" dirty="0" smtClean="0"/>
          </a:p>
          <a:p>
            <a:r>
              <a:rPr kumimoji="1" lang="ja-JP" altLang="en-US" dirty="0" smtClean="0"/>
              <a:t>この暗号鍵はメモリデータの暗号化とＭＡＣの計算に用います。</a:t>
            </a:r>
            <a:endParaRPr kumimoji="1" lang="en-US" altLang="ja-JP" dirty="0" smtClean="0"/>
          </a:p>
          <a:p>
            <a:r>
              <a:rPr kumimoji="1" lang="ja-JP" altLang="en-US" dirty="0" smtClean="0"/>
              <a:t>ユーザＶＭのディスク暗号化の鍵もクライアントがＶＭＭに送った鍵を用います。</a:t>
            </a:r>
            <a:endParaRPr kumimoji="1" lang="en-US" altLang="ja-JP" dirty="0" smtClean="0"/>
          </a:p>
          <a:p>
            <a:endParaRPr kumimoji="1" lang="en-US" altLang="ja-JP" dirty="0" smtClean="0"/>
          </a:p>
          <a:p>
            <a:r>
              <a:rPr kumimoji="1" lang="ja-JP" altLang="en-US" dirty="0" smtClean="0"/>
              <a:t>送信するカギは</a:t>
            </a:r>
            <a:r>
              <a:rPr kumimoji="1" lang="en-US" altLang="ja-JP" dirty="0" smtClean="0"/>
              <a:t>MAC</a:t>
            </a:r>
            <a:r>
              <a:rPr kumimoji="1" lang="ja-JP" altLang="en-US" dirty="0" smtClean="0"/>
              <a:t>計算、メモリ暗号化に用いる（別に同じでなくてもいいと思う）</a:t>
            </a:r>
            <a:endParaRPr kumimoji="1" lang="en-US" altLang="ja-JP" dirty="0" smtClean="0"/>
          </a:p>
          <a:p>
            <a:r>
              <a:rPr kumimoji="1" lang="ja-JP" altLang="en-US" dirty="0" smtClean="0"/>
              <a:t>ディスクの方は</a:t>
            </a:r>
            <a:r>
              <a:rPr kumimoji="1" lang="en-US" altLang="ja-JP" dirty="0" smtClean="0"/>
              <a:t>VMM</a:t>
            </a:r>
            <a:r>
              <a:rPr kumimoji="1" lang="ja-JP" altLang="en-US" dirty="0" smtClean="0"/>
              <a:t>に保管しておく</a:t>
            </a:r>
            <a:endParaRPr kumimoji="1" lang="en-US" altLang="ja-JP" dirty="0" smtClean="0"/>
          </a:p>
          <a:p>
            <a:r>
              <a:rPr lang="ja-JP" altLang="en-US" dirty="0" smtClean="0"/>
              <a:t>ディスク暗号化の鍵もクライアントが </a:t>
            </a:r>
            <a:r>
              <a:rPr lang="en-US" altLang="ja-JP" dirty="0" smtClean="0"/>
              <a:t>VMM </a:t>
            </a:r>
            <a:r>
              <a:rPr lang="ja-JP" altLang="en-US" dirty="0" smtClean="0"/>
              <a:t>に送ったものを使うと口頭で説明 </a:t>
            </a:r>
            <a:endParaRPr lang="en-US" altLang="ja-JP" dirty="0" smtClean="0"/>
          </a:p>
          <a:p>
            <a:r>
              <a:rPr kumimoji="1" lang="ja-JP" altLang="en-US" dirty="0" smtClean="0"/>
              <a:t>電子証明書等で監視ホストを認証、鍵サーバは正しいものとする。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11</a:t>
            </a:fld>
            <a:endParaRPr kumimoji="1" lang="ja-JP" altLang="en-US"/>
          </a:p>
        </p:txBody>
      </p:sp>
    </p:spTree>
    <p:extLst>
      <p:ext uri="{BB962C8B-B14F-4D97-AF65-F5344CB8AC3E}">
        <p14:creationId xmlns:p14="http://schemas.microsoft.com/office/powerpoint/2010/main" val="3794185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ＩＤＳリモートオフロードを実現するために、</a:t>
            </a:r>
            <a:r>
              <a:rPr kumimoji="1" lang="en-US" altLang="ja-JP" dirty="0" err="1" smtClean="0"/>
              <a:t>VMShadow</a:t>
            </a:r>
            <a:r>
              <a:rPr kumimoji="1" lang="ja-JP" altLang="en-US" dirty="0" smtClean="0"/>
              <a:t>を</a:t>
            </a:r>
            <a:r>
              <a:rPr kumimoji="1" lang="en-US" altLang="ja-JP" dirty="0" err="1" smtClean="0"/>
              <a:t>RemoteTrans</a:t>
            </a:r>
            <a:r>
              <a:rPr kumimoji="1" lang="ja-JP" altLang="en-US" dirty="0" smtClean="0"/>
              <a:t>に対応させました。</a:t>
            </a:r>
            <a:endParaRPr kumimoji="1" lang="en-US" altLang="ja-JP" dirty="0" smtClean="0"/>
          </a:p>
          <a:p>
            <a:r>
              <a:rPr kumimoji="1" lang="en-US" altLang="ja-JP" dirty="0" err="1" smtClean="0"/>
              <a:t>VMShadow</a:t>
            </a:r>
            <a:r>
              <a:rPr kumimoji="1" lang="ja-JP" altLang="en-US" dirty="0" smtClean="0"/>
              <a:t>は既存の</a:t>
            </a:r>
            <a:r>
              <a:rPr kumimoji="1" lang="en-US" altLang="ja-JP" dirty="0" smtClean="0"/>
              <a:t>IDS</a:t>
            </a:r>
            <a:r>
              <a:rPr kumimoji="1" lang="ja-JP" altLang="en-US" dirty="0" smtClean="0"/>
              <a:t>をオフロードするための実行環境です。</a:t>
            </a:r>
            <a:endParaRPr kumimoji="1" lang="en-US" altLang="ja-JP" dirty="0" smtClean="0"/>
          </a:p>
          <a:p>
            <a:r>
              <a:rPr kumimoji="1" lang="en-US" altLang="ja-JP" dirty="0" err="1" smtClean="0"/>
              <a:t>VMShadow</a:t>
            </a:r>
            <a:r>
              <a:rPr kumimoji="1" lang="ja-JP" altLang="en-US" dirty="0" smtClean="0"/>
              <a:t>はユーザＶＭの情報を取得し、ユーザＶＭのファイルシステムを構築して、ＩＤＳに参照させます。</a:t>
            </a:r>
            <a:endParaRPr kumimoji="1" lang="en-US" altLang="ja-JP" dirty="0" smtClean="0"/>
          </a:p>
          <a:p>
            <a:r>
              <a:rPr kumimoji="1" lang="en-US" altLang="ja-JP" dirty="0" err="1" smtClean="0"/>
              <a:t>RemoteTrans</a:t>
            </a:r>
            <a:r>
              <a:rPr kumimoji="1" lang="ja-JP" altLang="en-US" dirty="0" smtClean="0"/>
              <a:t>では、先ほど説明したディスク監視機構を用いてユーザＶＭのファイルシステムを提供し、メモリ監視機構を用いて</a:t>
            </a:r>
            <a:r>
              <a:rPr kumimoji="1" lang="en-US" altLang="ja-JP" dirty="0" err="1" smtClean="0"/>
              <a:t>proc</a:t>
            </a:r>
            <a:r>
              <a:rPr kumimoji="1" lang="ja-JP" altLang="en-US" dirty="0" smtClean="0"/>
              <a:t>ファイルシステムを提供します。</a:t>
            </a:r>
            <a:endParaRPr kumimoji="1" lang="en-US" altLang="ja-JP" dirty="0" smtClean="0"/>
          </a:p>
          <a:p>
            <a:r>
              <a:rPr kumimoji="1" lang="en-US" altLang="ja-JP" dirty="0" err="1" smtClean="0"/>
              <a:t>Proc</a:t>
            </a:r>
            <a:r>
              <a:rPr kumimoji="1" lang="ja-JP" altLang="en-US" dirty="0" smtClean="0"/>
              <a:t>ファイルシステムには、ユーザＶＭのカーネルの状態や実行中のプロセス情報などが含まれています。</a:t>
            </a:r>
            <a:endParaRPr kumimoji="1" lang="en-US" altLang="ja-JP" dirty="0" smtClean="0"/>
          </a:p>
          <a:p>
            <a:endParaRPr kumimoji="1" lang="en-US" altLang="ja-JP" dirty="0" smtClean="0"/>
          </a:p>
          <a:p>
            <a:r>
              <a:rPr kumimoji="1" lang="ja-JP" altLang="en-US" dirty="0" smtClean="0"/>
              <a:t>メモリ監視のやり方を用いて</a:t>
            </a:r>
            <a:r>
              <a:rPr kumimoji="1" lang="en-US" altLang="ja-JP" dirty="0" err="1" smtClean="0"/>
              <a:t>shadowprocfs</a:t>
            </a:r>
            <a:r>
              <a:rPr kumimoji="1" lang="ja-JP" altLang="en-US" dirty="0" smtClean="0"/>
              <a:t>構築</a:t>
            </a:r>
            <a:endParaRPr kumimoji="1" lang="en-US" altLang="ja-JP" dirty="0" smtClean="0"/>
          </a:p>
          <a:p>
            <a:r>
              <a:rPr kumimoji="1" lang="ja-JP" altLang="en-US" dirty="0" smtClean="0"/>
              <a:t>ディスク監視のやり方で他のファイルシステムをマウント</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12</a:t>
            </a:fld>
            <a:endParaRPr kumimoji="1" lang="ja-JP" altLang="en-US"/>
          </a:p>
        </p:txBody>
      </p:sp>
    </p:spTree>
    <p:extLst>
      <p:ext uri="{BB962C8B-B14F-4D97-AF65-F5344CB8AC3E}">
        <p14:creationId xmlns:p14="http://schemas.microsoft.com/office/powerpoint/2010/main" val="293971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の性能を調べる実験を行いました。</a:t>
            </a:r>
            <a:endParaRPr kumimoji="1" lang="en-US" altLang="ja-JP" dirty="0" smtClean="0"/>
          </a:p>
          <a:p>
            <a:r>
              <a:rPr kumimoji="1" lang="ja-JP" altLang="en-US" dirty="0" smtClean="0"/>
              <a:t>監視ホストからユーザ</a:t>
            </a:r>
            <a:r>
              <a:rPr kumimoji="1" lang="en-US" altLang="ja-JP" dirty="0" smtClean="0"/>
              <a:t>VM</a:t>
            </a:r>
            <a:r>
              <a:rPr kumimoji="1" lang="ja-JP" altLang="en-US" dirty="0" err="1" smtClean="0"/>
              <a:t>のメ</a:t>
            </a:r>
            <a:r>
              <a:rPr kumimoji="1" lang="ja-JP" altLang="en-US" dirty="0" smtClean="0"/>
              <a:t>モリとディスクを読み込む性能を測定しました。</a:t>
            </a:r>
            <a:endParaRPr kumimoji="1" lang="en-US" altLang="ja-JP" dirty="0" smtClean="0"/>
          </a:p>
          <a:p>
            <a:r>
              <a:rPr kumimoji="1" lang="ja-JP" altLang="en-US" dirty="0" smtClean="0"/>
              <a:t>次にユーザ</a:t>
            </a:r>
            <a:r>
              <a:rPr kumimoji="1" lang="en-US" altLang="ja-JP" dirty="0" smtClean="0"/>
              <a:t>VM</a:t>
            </a:r>
            <a:r>
              <a:rPr kumimoji="1" lang="ja-JP" altLang="en-US" dirty="0" smtClean="0"/>
              <a:t>の情報を取得して</a:t>
            </a:r>
            <a:r>
              <a:rPr kumimoji="1" lang="en-US" altLang="ja-JP" dirty="0" smtClean="0"/>
              <a:t>VM Shadow</a:t>
            </a:r>
            <a:r>
              <a:rPr kumimoji="1" lang="ja-JP" altLang="en-US" dirty="0" smtClean="0"/>
              <a:t>を構築する時間の測定を行いました。</a:t>
            </a:r>
            <a:endParaRPr kumimoji="1" lang="en-US" altLang="ja-JP" dirty="0" smtClean="0"/>
          </a:p>
          <a:p>
            <a:r>
              <a:rPr kumimoji="1" lang="ja-JP" altLang="en-US" dirty="0" smtClean="0"/>
              <a:t>最後に監視ホスト上で実際の</a:t>
            </a:r>
            <a:r>
              <a:rPr kumimoji="1" lang="en-US" altLang="ja-JP" dirty="0" smtClean="0"/>
              <a:t>IDS</a:t>
            </a:r>
            <a:r>
              <a:rPr kumimoji="1" lang="ja-JP" altLang="en-US" dirty="0" smtClean="0"/>
              <a:t>を動かしたときの性能を測定しました。</a:t>
            </a:r>
            <a:endParaRPr kumimoji="1" lang="en-US" altLang="ja-JP" dirty="0" smtClean="0"/>
          </a:p>
          <a:p>
            <a:r>
              <a:rPr kumimoji="1" lang="ja-JP" altLang="en-US" dirty="0" smtClean="0"/>
              <a:t>比較として、管理</a:t>
            </a:r>
            <a:r>
              <a:rPr kumimoji="1" lang="en-US" altLang="ja-JP" dirty="0" smtClean="0"/>
              <a:t>VM</a:t>
            </a:r>
            <a:r>
              <a:rPr kumimoji="1" lang="ja-JP" altLang="en-US" dirty="0" smtClean="0"/>
              <a:t>で行う従来のオフロードと、オフロードせずにユーザ</a:t>
            </a:r>
            <a:r>
              <a:rPr kumimoji="1" lang="en-US" altLang="ja-JP" dirty="0" smtClean="0"/>
              <a:t>VM</a:t>
            </a:r>
            <a:r>
              <a:rPr kumimoji="1" lang="ja-JP" altLang="en-US" dirty="0" smtClean="0"/>
              <a:t>で実行するときの性能も測定しました。</a:t>
            </a:r>
            <a:endParaRPr kumimoji="1" lang="en-US" altLang="ja-JP" dirty="0" smtClean="0"/>
          </a:p>
          <a:p>
            <a:r>
              <a:rPr kumimoji="1" lang="ja-JP" altLang="en-US" dirty="0" smtClean="0"/>
              <a:t>実験環境は以下の図のようになっており、監視ホストと監視対象ホストは</a:t>
            </a:r>
            <a:r>
              <a:rPr kumimoji="1" lang="en-US" altLang="ja-JP" dirty="0" smtClean="0"/>
              <a:t>LAN</a:t>
            </a:r>
            <a:r>
              <a:rPr kumimoji="1" lang="ja-JP" altLang="en-US" dirty="0" smtClean="0"/>
              <a:t>で繋がっています。</a:t>
            </a:r>
            <a:endParaRPr kumimoji="1" lang="en-US" altLang="ja-JP" dirty="0" smtClean="0"/>
          </a:p>
          <a:p>
            <a:endParaRPr kumimoji="1" lang="en-US" altLang="ja-JP" dirty="0" smtClean="0"/>
          </a:p>
          <a:p>
            <a:r>
              <a:rPr kumimoji="1" lang="ja-JP" altLang="en-US" dirty="0" smtClean="0"/>
              <a:t>暗号化について触れる</a:t>
            </a:r>
            <a:endParaRPr kumimoji="1" lang="en-US" altLang="ja-JP" dirty="0" smtClean="0"/>
          </a:p>
          <a:p>
            <a:r>
              <a:rPr kumimoji="1" lang="en-US" altLang="ja-JP" dirty="0" smtClean="0"/>
              <a:t>LAN</a:t>
            </a:r>
            <a:r>
              <a:rPr kumimoji="1" lang="ja-JP" altLang="en-US" dirty="0" smtClean="0"/>
              <a:t>でやったことを説明</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13</a:t>
            </a:fld>
            <a:endParaRPr kumimoji="1" lang="ja-JP" altLang="en-US"/>
          </a:p>
        </p:txBody>
      </p:sp>
    </p:spTree>
    <p:extLst>
      <p:ext uri="{BB962C8B-B14F-4D97-AF65-F5344CB8AC3E}">
        <p14:creationId xmlns:p14="http://schemas.microsoft.com/office/powerpoint/2010/main" val="360120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を用いて監視ホストからユーザ</a:t>
            </a:r>
            <a:r>
              <a:rPr kumimoji="1" lang="en-US" altLang="ja-JP" dirty="0" smtClean="0"/>
              <a:t>VM</a:t>
            </a:r>
            <a:r>
              <a:rPr kumimoji="1" lang="ja-JP" altLang="en-US" dirty="0" err="1" smtClean="0"/>
              <a:t>のメ</a:t>
            </a:r>
            <a:r>
              <a:rPr kumimoji="1" lang="ja-JP" altLang="en-US" dirty="0" smtClean="0"/>
              <a:t>モリとディスクを読み込む性能を測定しました。</a:t>
            </a:r>
            <a:endParaRPr kumimoji="1" lang="en-US" altLang="ja-JP" dirty="0" smtClean="0"/>
          </a:p>
          <a:p>
            <a:r>
              <a:rPr kumimoji="1" lang="ja-JP" altLang="en-US" dirty="0" smtClean="0"/>
              <a:t>メモリ読み込み性能の結果が左の図、ディスクが右の図のようになっています。</a:t>
            </a:r>
            <a:endParaRPr kumimoji="1" lang="en-US" altLang="ja-JP" dirty="0" smtClean="0"/>
          </a:p>
          <a:p>
            <a:r>
              <a:rPr kumimoji="1" lang="ja-JP" altLang="en-US" dirty="0" smtClean="0"/>
              <a:t>メモリの読み込み性能はオフロードなし、従来のオフロード、</a:t>
            </a:r>
            <a:r>
              <a:rPr kumimoji="1" lang="en-US" altLang="ja-JP" dirty="0" err="1" smtClean="0"/>
              <a:t>RemoteTrans</a:t>
            </a:r>
            <a:r>
              <a:rPr kumimoji="1" lang="ja-JP" altLang="en-US" dirty="0" smtClean="0"/>
              <a:t>の順に大幅に性能が低下することがわかりました。</a:t>
            </a:r>
            <a:endParaRPr kumimoji="1" lang="en-US" altLang="ja-JP" dirty="0" smtClean="0"/>
          </a:p>
          <a:p>
            <a:r>
              <a:rPr kumimoji="1" lang="en-US" altLang="ja-JP" dirty="0" err="1" smtClean="0"/>
              <a:t>RemoteTrans</a:t>
            </a:r>
            <a:r>
              <a:rPr kumimoji="1" lang="ja-JP" altLang="en-US" dirty="0" smtClean="0"/>
              <a:t>は従来のオフロードの</a:t>
            </a:r>
            <a:r>
              <a:rPr kumimoji="1" lang="en-US" altLang="ja-JP" dirty="0" smtClean="0"/>
              <a:t>2%</a:t>
            </a:r>
            <a:r>
              <a:rPr kumimoji="1" lang="ja-JP" altLang="en-US" dirty="0" smtClean="0"/>
              <a:t>の性能となっており、これは通信によるオーバヘッドと</a:t>
            </a:r>
            <a:r>
              <a:rPr kumimoji="1" lang="en-US" altLang="ja-JP" dirty="0" smtClean="0"/>
              <a:t>MAC</a:t>
            </a:r>
            <a:r>
              <a:rPr kumimoji="1" lang="ja-JP" altLang="en-US" dirty="0" smtClean="0"/>
              <a:t>計算によるオーバヘッドであると考えられます。</a:t>
            </a:r>
            <a:endParaRPr kumimoji="1" lang="en-US" altLang="ja-JP" dirty="0" smtClean="0"/>
          </a:p>
          <a:p>
            <a:r>
              <a:rPr kumimoji="1" lang="ja-JP" altLang="en-US" dirty="0" smtClean="0"/>
              <a:t>ディスクの読み込み性能は従来のオフロードより</a:t>
            </a:r>
            <a:r>
              <a:rPr kumimoji="1" lang="en-US" altLang="ja-JP" dirty="0" smtClean="0"/>
              <a:t>8%</a:t>
            </a:r>
            <a:r>
              <a:rPr kumimoji="1" lang="ja-JP" altLang="en-US" dirty="0" err="1" smtClean="0"/>
              <a:t>だけの</a:t>
            </a:r>
            <a:r>
              <a:rPr kumimoji="1" lang="ja-JP" altLang="en-US" dirty="0" smtClean="0"/>
              <a:t>低下で済み、オフロードなしより高速であるとわかりました。</a:t>
            </a:r>
            <a:endParaRPr kumimoji="1" lang="en-US" altLang="ja-JP" dirty="0" smtClean="0"/>
          </a:p>
          <a:p>
            <a:r>
              <a:rPr kumimoji="1" lang="ja-JP" altLang="en-US" dirty="0" smtClean="0"/>
              <a:t>オフロードなしが遅くなるのは、仮想化によるオーバヘッドが原因と考えられます。</a:t>
            </a:r>
            <a:endParaRPr kumimoji="1" lang="en-US" altLang="ja-JP" dirty="0" smtClean="0"/>
          </a:p>
          <a:p>
            <a:endParaRPr kumimoji="1" lang="ja-JP" altLang="en-US" dirty="0" smtClean="0"/>
          </a:p>
          <a:p>
            <a:r>
              <a:rPr kumimoji="1" lang="ja-JP" altLang="en-US" dirty="0" smtClean="0"/>
              <a:t>メモリは読み込みが早く、ディスクは遅い。だから差がでる。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14</a:t>
            </a:fld>
            <a:endParaRPr kumimoji="1" lang="ja-JP" altLang="en-US"/>
          </a:p>
        </p:txBody>
      </p:sp>
    </p:spTree>
    <p:extLst>
      <p:ext uri="{BB962C8B-B14F-4D97-AF65-F5344CB8AC3E}">
        <p14:creationId xmlns:p14="http://schemas.microsoft.com/office/powerpoint/2010/main" val="1877750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監視ホスト上に</a:t>
            </a:r>
            <a:r>
              <a:rPr kumimoji="1" lang="en-US" altLang="ja-JP" dirty="0" smtClean="0"/>
              <a:t>VM Shadow</a:t>
            </a:r>
            <a:r>
              <a:rPr kumimoji="1" lang="ja-JP" altLang="en-US" dirty="0" smtClean="0"/>
              <a:t>を構築する時間を測定しました。</a:t>
            </a:r>
            <a:endParaRPr kumimoji="1" lang="en-US" altLang="ja-JP" dirty="0" smtClean="0"/>
          </a:p>
          <a:p>
            <a:r>
              <a:rPr kumimoji="1" lang="ja-JP" altLang="en-US" dirty="0" smtClean="0"/>
              <a:t>比較のため、管理</a:t>
            </a:r>
            <a:r>
              <a:rPr kumimoji="1" lang="en-US" altLang="ja-JP" dirty="0" smtClean="0"/>
              <a:t>VM</a:t>
            </a:r>
            <a:r>
              <a:rPr kumimoji="1" lang="ja-JP" altLang="en-US" dirty="0" smtClean="0"/>
              <a:t>上に構築する従来の</a:t>
            </a:r>
            <a:r>
              <a:rPr kumimoji="1" lang="en-US" altLang="ja-JP" dirty="0" smtClean="0"/>
              <a:t>IDS</a:t>
            </a:r>
            <a:r>
              <a:rPr kumimoji="1" lang="ja-JP" altLang="en-US" dirty="0" smtClean="0"/>
              <a:t>オフロードの場合も測定しました。</a:t>
            </a:r>
            <a:endParaRPr kumimoji="1" lang="en-US" altLang="ja-JP" dirty="0" smtClean="0"/>
          </a:p>
          <a:p>
            <a:r>
              <a:rPr kumimoji="1" lang="ja-JP" altLang="en-US" dirty="0" smtClean="0"/>
              <a:t>結果が左の票のようになっています。</a:t>
            </a:r>
            <a:endParaRPr kumimoji="1" lang="en-US" altLang="ja-JP" dirty="0" smtClean="0"/>
          </a:p>
          <a:p>
            <a:r>
              <a:rPr kumimoji="1" lang="ja-JP" altLang="en-US" dirty="0" smtClean="0"/>
              <a:t>従来システムは</a:t>
            </a:r>
            <a:r>
              <a:rPr kumimoji="1" lang="en-US" altLang="ja-JP" dirty="0" smtClean="0"/>
              <a:t>1.1</a:t>
            </a:r>
            <a:r>
              <a:rPr kumimoji="1" lang="ja-JP" altLang="en-US" dirty="0" smtClean="0"/>
              <a:t>秒、</a:t>
            </a:r>
            <a:r>
              <a:rPr kumimoji="1" lang="en-US" altLang="ja-JP" dirty="0" err="1" smtClean="0"/>
              <a:t>RemoteTrans</a:t>
            </a:r>
            <a:r>
              <a:rPr kumimoji="1" lang="ja-JP" altLang="en-US" dirty="0" smtClean="0"/>
              <a:t>では</a:t>
            </a:r>
            <a:r>
              <a:rPr kumimoji="1" lang="en-US" altLang="ja-JP" dirty="0" smtClean="0"/>
              <a:t>1.8</a:t>
            </a:r>
            <a:r>
              <a:rPr kumimoji="1" lang="ja-JP" altLang="en-US" dirty="0" smtClean="0"/>
              <a:t>秒と</a:t>
            </a:r>
            <a:r>
              <a:rPr kumimoji="1" lang="en-US" altLang="ja-JP" dirty="0" smtClean="0"/>
              <a:t>1.6</a:t>
            </a:r>
            <a:r>
              <a:rPr kumimoji="1" lang="ja-JP" altLang="en-US" dirty="0" smtClean="0"/>
              <a:t>倍程度の時間で済むことがわかりました。</a:t>
            </a:r>
            <a:endParaRPr kumimoji="1" lang="en-US" altLang="ja-JP" dirty="0" smtClean="0"/>
          </a:p>
          <a:p>
            <a:r>
              <a:rPr kumimoji="1" lang="ja-JP" altLang="en-US" dirty="0" smtClean="0"/>
              <a:t>先ほどの実験では、メモリの読み込み性能が従来の</a:t>
            </a:r>
            <a:r>
              <a:rPr kumimoji="1" lang="en-US" altLang="ja-JP" dirty="0" smtClean="0"/>
              <a:t>IDS</a:t>
            </a:r>
            <a:r>
              <a:rPr kumimoji="1" lang="ja-JP" altLang="en-US" dirty="0" smtClean="0"/>
              <a:t>オフロードの</a:t>
            </a:r>
            <a:r>
              <a:rPr kumimoji="1" lang="en-US" altLang="ja-JP" dirty="0" smtClean="0"/>
              <a:t>2%</a:t>
            </a:r>
            <a:r>
              <a:rPr kumimoji="1" lang="ja-JP" altLang="en-US" dirty="0" smtClean="0"/>
              <a:t>しかでないという結果でしたが、この実験では</a:t>
            </a:r>
            <a:r>
              <a:rPr kumimoji="1" lang="en-US" altLang="ja-JP" dirty="0" smtClean="0"/>
              <a:t>1.6</a:t>
            </a:r>
            <a:r>
              <a:rPr kumimoji="1" lang="ja-JP" altLang="en-US" dirty="0" smtClean="0"/>
              <a:t>倍しか増加しませんでした。</a:t>
            </a:r>
            <a:endParaRPr kumimoji="1" lang="en-US" altLang="ja-JP" dirty="0" smtClean="0"/>
          </a:p>
          <a:p>
            <a:r>
              <a:rPr kumimoji="1" lang="ja-JP" altLang="en-US" dirty="0" smtClean="0"/>
              <a:t>原因は現在調査中ですが、</a:t>
            </a:r>
            <a:r>
              <a:rPr kumimoji="1" lang="ja-JP" altLang="en-US" dirty="0" smtClean="0"/>
              <a:t>先ほどの</a:t>
            </a:r>
            <a:r>
              <a:rPr kumimoji="1" lang="ja-JP" altLang="en-US" dirty="0" smtClean="0"/>
              <a:t>実験と今回の実験でメモリの読み込み方がどこか違いがあるのではないかと考えています。</a:t>
            </a:r>
            <a:endParaRPr kumimoji="1" lang="en-US" altLang="ja-JP" dirty="0" smtClean="0"/>
          </a:p>
          <a:p>
            <a:r>
              <a:rPr kumimoji="1" lang="ja-JP" altLang="en-US" dirty="0" smtClean="0"/>
              <a:t>次に</a:t>
            </a:r>
            <a:r>
              <a:rPr kumimoji="1" lang="en-US" altLang="ja-JP" dirty="0" smtClean="0"/>
              <a:t>VM Shadow</a:t>
            </a:r>
            <a:r>
              <a:rPr kumimoji="1" lang="ja-JP" altLang="en-US" dirty="0" smtClean="0"/>
              <a:t>構築時間の内訳を測定した結果が右の図になりますが、見てわかるように</a:t>
            </a:r>
            <a:r>
              <a:rPr kumimoji="1" lang="en-US" altLang="ja-JP" dirty="0" smtClean="0"/>
              <a:t>MAC</a:t>
            </a:r>
            <a:r>
              <a:rPr kumimoji="1" lang="ja-JP" altLang="en-US" dirty="0" smtClean="0"/>
              <a:t>検証と通信がボトルネックとなることがわかりました。</a:t>
            </a:r>
            <a:endParaRPr kumimoji="1" lang="en-US" altLang="ja-JP" dirty="0" smtClean="0"/>
          </a:p>
          <a:p>
            <a:r>
              <a:rPr kumimoji="1" lang="ja-JP" altLang="en-US" dirty="0" smtClean="0"/>
              <a:t>しかし、実運用環境では監視ホストとクラウド間の通信に時間がかかるため、通信が最もボトルネックになると考えられます。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15</a:t>
            </a:fld>
            <a:endParaRPr kumimoji="1" lang="ja-JP" altLang="en-US"/>
          </a:p>
        </p:txBody>
      </p:sp>
    </p:spTree>
    <p:extLst>
      <p:ext uri="{BB962C8B-B14F-4D97-AF65-F5344CB8AC3E}">
        <p14:creationId xmlns:p14="http://schemas.microsoft.com/office/powerpoint/2010/main" val="2885159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監視ホスト上で</a:t>
            </a:r>
            <a:r>
              <a:rPr kumimoji="1" lang="en-US" altLang="ja-JP" dirty="0" err="1" smtClean="0"/>
              <a:t>chkrootkit,Tripwire</a:t>
            </a:r>
            <a:r>
              <a:rPr kumimoji="1" lang="ja-JP" altLang="en-US" dirty="0" smtClean="0"/>
              <a:t>の２つの</a:t>
            </a:r>
            <a:r>
              <a:rPr kumimoji="1" lang="en-US" altLang="ja-JP" dirty="0" smtClean="0"/>
              <a:t>IDS</a:t>
            </a:r>
            <a:r>
              <a:rPr kumimoji="1" lang="ja-JP" altLang="en-US" dirty="0" smtClean="0"/>
              <a:t>の実行時間を測定しました。</a:t>
            </a:r>
            <a:endParaRPr kumimoji="1" lang="en-US" altLang="ja-JP" dirty="0" smtClean="0"/>
          </a:p>
          <a:p>
            <a:r>
              <a:rPr kumimoji="1" lang="en-US" altLang="ja-JP" dirty="0" err="1" smtClean="0"/>
              <a:t>Chkrootkit</a:t>
            </a:r>
            <a:r>
              <a:rPr kumimoji="1" lang="ja-JP" altLang="en-US" dirty="0" smtClean="0"/>
              <a:t>はルートキットを検出する</a:t>
            </a:r>
            <a:r>
              <a:rPr kumimoji="1" lang="en-US" altLang="ja-JP" dirty="0" smtClean="0"/>
              <a:t>IDS</a:t>
            </a:r>
            <a:r>
              <a:rPr kumimoji="1" lang="ja-JP" altLang="en-US" dirty="0" smtClean="0"/>
              <a:t>で主にメモリを監視し、</a:t>
            </a:r>
            <a:r>
              <a:rPr kumimoji="1" lang="en-US" altLang="ja-JP" dirty="0" smtClean="0"/>
              <a:t>Tripwire</a:t>
            </a:r>
            <a:r>
              <a:rPr kumimoji="1" lang="ja-JP" altLang="en-US" dirty="0" smtClean="0"/>
              <a:t>はファイルシステムの整合性をチェックする</a:t>
            </a:r>
            <a:r>
              <a:rPr kumimoji="1" lang="en-US" altLang="ja-JP" dirty="0" smtClean="0"/>
              <a:t>IDS</a:t>
            </a:r>
            <a:r>
              <a:rPr kumimoji="1" lang="ja-JP" altLang="en-US" dirty="0" smtClean="0"/>
              <a:t>でディスクの監視を行います。</a:t>
            </a:r>
            <a:endParaRPr kumimoji="1" lang="en-US" altLang="ja-JP" dirty="0" smtClean="0"/>
          </a:p>
          <a:p>
            <a:r>
              <a:rPr kumimoji="1" lang="en-US" altLang="ja-JP" dirty="0" err="1" smtClean="0"/>
              <a:t>Chkrootkit</a:t>
            </a:r>
            <a:r>
              <a:rPr kumimoji="1" lang="ja-JP" altLang="en-US" dirty="0" smtClean="0"/>
              <a:t>の実行時間が左の図、</a:t>
            </a:r>
            <a:r>
              <a:rPr kumimoji="1" lang="en-US" altLang="ja-JP" dirty="0" err="1" smtClean="0"/>
              <a:t>Tripwireno</a:t>
            </a:r>
            <a:r>
              <a:rPr kumimoji="1" lang="ja-JP" altLang="en-US" dirty="0" smtClean="0"/>
              <a:t>実行時間が右の図になります。</a:t>
            </a:r>
            <a:endParaRPr kumimoji="1" lang="en-US" altLang="ja-JP" dirty="0" smtClean="0"/>
          </a:p>
          <a:p>
            <a:r>
              <a:rPr kumimoji="1" lang="en-US" altLang="ja-JP" dirty="0" err="1" smtClean="0"/>
              <a:t>Chkrootkit</a:t>
            </a:r>
            <a:r>
              <a:rPr kumimoji="1" lang="ja-JP" altLang="en-US" dirty="0" smtClean="0"/>
              <a:t>に関しては</a:t>
            </a:r>
            <a:r>
              <a:rPr kumimoji="1" lang="en-US" altLang="ja-JP" dirty="0" err="1" smtClean="0"/>
              <a:t>RemoteTrans</a:t>
            </a:r>
            <a:r>
              <a:rPr kumimoji="1" lang="ja-JP" altLang="en-US" dirty="0" smtClean="0"/>
              <a:t>でも従来のオフロードとほぼ同じ性能となりました。</a:t>
            </a:r>
            <a:endParaRPr kumimoji="1" lang="en-US" altLang="ja-JP" dirty="0" smtClean="0"/>
          </a:p>
          <a:p>
            <a:r>
              <a:rPr kumimoji="1" lang="ja-JP" altLang="en-US" dirty="0" smtClean="0"/>
              <a:t>これは、</a:t>
            </a:r>
            <a:r>
              <a:rPr kumimoji="1" lang="en-US" altLang="ja-JP" dirty="0" smtClean="0"/>
              <a:t>VM Shadow</a:t>
            </a:r>
            <a:r>
              <a:rPr kumimoji="1" lang="ja-JP" altLang="en-US" dirty="0" smtClean="0"/>
              <a:t>の構築後はメモリにアクセスしないためです。</a:t>
            </a:r>
            <a:endParaRPr kumimoji="1" lang="en-US" altLang="ja-JP" dirty="0" smtClean="0"/>
          </a:p>
          <a:p>
            <a:r>
              <a:rPr kumimoji="1" lang="en-US" altLang="ja-JP" dirty="0" smtClean="0"/>
              <a:t>Tripwire</a:t>
            </a:r>
            <a:r>
              <a:rPr kumimoji="1" lang="ja-JP" altLang="en-US" dirty="0" smtClean="0"/>
              <a:t>については通信がボトルネックとなって従来のオフロードより少し遅くなります。</a:t>
            </a:r>
            <a:endParaRPr kumimoji="1" lang="en-US" altLang="ja-JP" dirty="0" smtClean="0"/>
          </a:p>
          <a:p>
            <a:r>
              <a:rPr kumimoji="1" lang="ja-JP" altLang="en-US" dirty="0" smtClean="0"/>
              <a:t>それでもオフロードなしの場合より高速に実行できており、</a:t>
            </a:r>
            <a:r>
              <a:rPr kumimoji="1" lang="en-US" altLang="ja-JP" dirty="0" smtClean="0"/>
              <a:t>IDS</a:t>
            </a:r>
            <a:r>
              <a:rPr kumimoji="1" lang="ja-JP" altLang="en-US" dirty="0" smtClean="0"/>
              <a:t>は問題なく動かすことができるといえます。</a:t>
            </a:r>
            <a:endParaRPr kumimoji="1" lang="en-US" altLang="ja-JP" dirty="0" smtClean="0"/>
          </a:p>
          <a:p>
            <a:r>
              <a:rPr kumimoji="1" lang="ja-JP" altLang="en-US" dirty="0" smtClean="0"/>
              <a:t>オフロードなしの場合は仮想化のオーバヘッドがボトルネックとなって実行が遅くなっています。</a:t>
            </a:r>
            <a:endParaRPr kumimoji="1" lang="en-US" altLang="ja-JP" dirty="0" smtClean="0"/>
          </a:p>
          <a:p>
            <a:endParaRPr kumimoji="1" lang="en-US" altLang="ja-JP" dirty="0" smtClean="0"/>
          </a:p>
          <a:p>
            <a:r>
              <a:rPr kumimoji="1" lang="en-US" altLang="ja-JP" dirty="0" smtClean="0"/>
              <a:t>IDS</a:t>
            </a:r>
            <a:r>
              <a:rPr kumimoji="1" lang="ja-JP" altLang="en-US" dirty="0" smtClean="0"/>
              <a:t>は問題なく動かせることを述べる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VM Shadow</a:t>
            </a:r>
            <a:r>
              <a:rPr lang="ja-JP" altLang="en-US" dirty="0" smtClean="0"/>
              <a:t>の構築後はリモートのメモリにアクセスしないためという説明</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オフロードなしは仮想化のオーバヘッドのために遅いという説明</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16</a:t>
            </a:fld>
            <a:endParaRPr kumimoji="1" lang="ja-JP" altLang="en-US"/>
          </a:p>
        </p:txBody>
      </p:sp>
    </p:spTree>
    <p:extLst>
      <p:ext uri="{BB962C8B-B14F-4D97-AF65-F5344CB8AC3E}">
        <p14:creationId xmlns:p14="http://schemas.microsoft.com/office/powerpoint/2010/main" val="2561923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関連研究を紹介します。</a:t>
            </a:r>
            <a:endParaRPr kumimoji="1" lang="en-US" altLang="ja-JP" dirty="0" smtClean="0"/>
          </a:p>
          <a:p>
            <a:r>
              <a:rPr kumimoji="1" lang="en-US" altLang="ja-JP" dirty="0" err="1" smtClean="0"/>
              <a:t>CloudVisor</a:t>
            </a:r>
            <a:r>
              <a:rPr kumimoji="1" lang="ja-JP" altLang="en-US" dirty="0" smtClean="0"/>
              <a:t>は信頼できない</a:t>
            </a:r>
            <a:r>
              <a:rPr kumimoji="1" lang="en-US" altLang="ja-JP" dirty="0" smtClean="0"/>
              <a:t>VMM</a:t>
            </a:r>
            <a:r>
              <a:rPr kumimoji="1" lang="ja-JP" altLang="en-US" dirty="0" smtClean="0"/>
              <a:t>の下にセキュリティモニタを導入することで、管理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への</a:t>
            </a:r>
            <a:r>
              <a:rPr kumimoji="1" lang="ja-JP" altLang="en-US" dirty="0" smtClean="0"/>
              <a:t>攻撃を防ぐシステムです。</a:t>
            </a:r>
            <a:endParaRPr kumimoji="1" lang="en-US" altLang="ja-JP" dirty="0" smtClean="0"/>
          </a:p>
          <a:p>
            <a:r>
              <a:rPr kumimoji="1" lang="ja-JP" altLang="en-US" dirty="0" smtClean="0"/>
              <a:t>内部からの攻撃を防ぐことはできますが、</a:t>
            </a:r>
            <a:r>
              <a:rPr kumimoji="1" lang="en-US" altLang="ja-JP" dirty="0" smtClean="0"/>
              <a:t>VM</a:t>
            </a:r>
            <a:r>
              <a:rPr kumimoji="1" lang="ja-JP" altLang="en-US" dirty="0" smtClean="0"/>
              <a:t>を外から監視する機能は提供されておらず、外部からの攻撃に対処できません。</a:t>
            </a:r>
            <a:endParaRPr kumimoji="1" lang="en-US" altLang="ja-JP" dirty="0" smtClean="0"/>
          </a:p>
          <a:p>
            <a:r>
              <a:rPr kumimoji="1" lang="en-US" altLang="ja-JP" dirty="0" smtClean="0"/>
              <a:t>VMC</a:t>
            </a:r>
            <a:r>
              <a:rPr kumimoji="1" lang="ja-JP" altLang="en-US" dirty="0" smtClean="0"/>
              <a:t>ｒｙｐｔはユーザ</a:t>
            </a:r>
            <a:r>
              <a:rPr kumimoji="1" lang="en-US" altLang="ja-JP" dirty="0" smtClean="0"/>
              <a:t>VM</a:t>
            </a:r>
            <a:r>
              <a:rPr kumimoji="1" lang="ja-JP" altLang="en-US" dirty="0" smtClean="0"/>
              <a:t>のメモリから管理</a:t>
            </a:r>
            <a:r>
              <a:rPr kumimoji="1" lang="en-US" altLang="ja-JP" dirty="0" smtClean="0"/>
              <a:t>VM</a:t>
            </a:r>
            <a:r>
              <a:rPr kumimoji="1" lang="ja-JP" altLang="en-US" dirty="0" smtClean="0"/>
              <a:t>へ情報が漏えいすることを防ぐシステムです。</a:t>
            </a:r>
            <a:endParaRPr kumimoji="1" lang="en-US" altLang="ja-JP" dirty="0" smtClean="0"/>
          </a:p>
          <a:p>
            <a:r>
              <a:rPr kumimoji="1" lang="ja-JP" altLang="en-US" dirty="0" smtClean="0"/>
              <a:t>このシステムを用いれば特定のカーネルデータだけを管理</a:t>
            </a:r>
            <a:r>
              <a:rPr kumimoji="1" lang="en-US" altLang="ja-JP" dirty="0" smtClean="0"/>
              <a:t>VM</a:t>
            </a:r>
            <a:r>
              <a:rPr kumimoji="1" lang="ja-JP" altLang="en-US" dirty="0" smtClean="0"/>
              <a:t>に見せることも可能ですが、監視したいが見せたくないデータには対処できません。</a:t>
            </a:r>
            <a:endParaRPr kumimoji="1" lang="en-US" altLang="ja-JP" dirty="0" smtClean="0"/>
          </a:p>
          <a:p>
            <a:r>
              <a:rPr kumimoji="1" lang="en-US" altLang="ja-JP" dirty="0" smtClean="0"/>
              <a:t>Self-Service Cloud</a:t>
            </a:r>
            <a:r>
              <a:rPr kumimoji="1" lang="ja-JP" altLang="en-US" dirty="0" smtClean="0"/>
              <a:t>（</a:t>
            </a:r>
            <a:r>
              <a:rPr kumimoji="1" lang="en-US" altLang="ja-JP" dirty="0" smtClean="0"/>
              <a:t>SSC</a:t>
            </a:r>
            <a:r>
              <a:rPr kumimoji="1" lang="ja-JP" altLang="en-US" dirty="0" smtClean="0"/>
              <a:t>）は、クラウド管理者が干渉できない管理</a:t>
            </a:r>
            <a:r>
              <a:rPr kumimoji="1" lang="en-US" altLang="ja-JP" dirty="0" smtClean="0"/>
              <a:t>VM</a:t>
            </a:r>
            <a:r>
              <a:rPr kumimoji="1" lang="ja-JP" altLang="en-US" dirty="0" smtClean="0"/>
              <a:t>を各ユーザに提供するシステムです。</a:t>
            </a:r>
            <a:endParaRPr kumimoji="1" lang="en-US" altLang="ja-JP" dirty="0" smtClean="0"/>
          </a:p>
          <a:p>
            <a:r>
              <a:rPr kumimoji="1" lang="ja-JP" altLang="en-US" dirty="0" smtClean="0"/>
              <a:t>専用の管理</a:t>
            </a:r>
            <a:r>
              <a:rPr kumimoji="1" lang="en-US" altLang="ja-JP" dirty="0" smtClean="0"/>
              <a:t>VM</a:t>
            </a:r>
            <a:r>
              <a:rPr kumimoji="1" lang="ja-JP" altLang="en-US" dirty="0" smtClean="0"/>
              <a:t>に</a:t>
            </a:r>
            <a:r>
              <a:rPr kumimoji="1" lang="en-US" altLang="ja-JP" dirty="0" smtClean="0"/>
              <a:t>IDS</a:t>
            </a:r>
            <a:r>
              <a:rPr kumimoji="1" lang="ja-JP" altLang="en-US" dirty="0" smtClean="0"/>
              <a:t>をオフロードできますが、その管理</a:t>
            </a:r>
            <a:r>
              <a:rPr kumimoji="1" lang="en-US" altLang="ja-JP" dirty="0" smtClean="0"/>
              <a:t>VM</a:t>
            </a:r>
            <a:r>
              <a:rPr kumimoji="1" lang="ja-JP" altLang="en-US" dirty="0" smtClean="0"/>
              <a:t>内の脆弱性が攻撃される恐れがあります。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17</a:t>
            </a:fld>
            <a:endParaRPr kumimoji="1" lang="ja-JP" altLang="en-US"/>
          </a:p>
        </p:txBody>
      </p:sp>
    </p:spTree>
    <p:extLst>
      <p:ext uri="{BB962C8B-B14F-4D97-AF65-F5344CB8AC3E}">
        <p14:creationId xmlns:p14="http://schemas.microsoft.com/office/powerpoint/2010/main" val="33236964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en-US" altLang="ja-JP" dirty="0" smtClean="0"/>
              <a:t>IDS</a:t>
            </a:r>
            <a:r>
              <a:rPr kumimoji="1" lang="ja-JP" altLang="en-US" dirty="0" smtClean="0"/>
              <a:t>をクラウド外部の信頼できる監視ホスト上にオフロードする</a:t>
            </a:r>
            <a:r>
              <a:rPr kumimoji="1" lang="en-US" altLang="ja-JP" dirty="0" smtClean="0"/>
              <a:t>IDS</a:t>
            </a:r>
            <a:r>
              <a:rPr kumimoji="1" lang="ja-JP" altLang="en-US" dirty="0" smtClean="0"/>
              <a:t>リモートオフロードを提案しました。</a:t>
            </a:r>
            <a:endParaRPr kumimoji="1" lang="en-US" altLang="ja-JP" dirty="0" smtClean="0"/>
          </a:p>
          <a:p>
            <a:r>
              <a:rPr kumimoji="1" lang="ja-JP" altLang="en-US" dirty="0" smtClean="0"/>
              <a:t>この手法を用いることで、クラウドの内部攻撃者による</a:t>
            </a:r>
            <a:r>
              <a:rPr kumimoji="1" lang="en-US" altLang="ja-JP" dirty="0" smtClean="0"/>
              <a:t>IDS</a:t>
            </a:r>
            <a:r>
              <a:rPr kumimoji="1" lang="ja-JP" altLang="en-US" dirty="0" err="1" smtClean="0"/>
              <a:t>への</a:t>
            </a:r>
            <a:r>
              <a:rPr kumimoji="1" lang="ja-JP" altLang="en-US" dirty="0" smtClean="0"/>
              <a:t>攻撃を防ぐことができます。</a:t>
            </a:r>
            <a:endParaRPr kumimoji="1" lang="en-US" altLang="ja-JP" dirty="0" smtClean="0"/>
          </a:p>
          <a:p>
            <a:r>
              <a:rPr kumimoji="1" lang="ja-JP" altLang="en-US" dirty="0" smtClean="0"/>
              <a:t>さらに、</a:t>
            </a:r>
            <a:r>
              <a:rPr kumimoji="1" lang="en-US" altLang="ja-JP" dirty="0" smtClean="0"/>
              <a:t>VM</a:t>
            </a:r>
            <a:r>
              <a:rPr kumimoji="1" lang="ja-JP" altLang="en-US" dirty="0" smtClean="0"/>
              <a:t>の安全な実行機構と共存ができます。</a:t>
            </a:r>
            <a:endParaRPr kumimoji="1" lang="en-US" altLang="ja-JP" dirty="0" smtClean="0"/>
          </a:p>
          <a:p>
            <a:r>
              <a:rPr kumimoji="1" lang="ja-JP" altLang="en-US" dirty="0" smtClean="0"/>
              <a:t>また、</a:t>
            </a:r>
            <a:r>
              <a:rPr kumimoji="1" lang="en-US" altLang="ja-JP" dirty="0" smtClean="0"/>
              <a:t>IDS</a:t>
            </a:r>
            <a:r>
              <a:rPr kumimoji="1" lang="ja-JP" altLang="en-US" dirty="0" smtClean="0"/>
              <a:t>リモートオフロードを実現するシステム</a:t>
            </a:r>
            <a:r>
              <a:rPr kumimoji="1" lang="en-US" altLang="ja-JP" dirty="0" err="1" smtClean="0"/>
              <a:t>RemoteTrans</a:t>
            </a:r>
            <a:r>
              <a:rPr kumimoji="1" lang="ja-JP" altLang="en-US" dirty="0" smtClean="0"/>
              <a:t>を開発しました。</a:t>
            </a:r>
            <a:endParaRPr kumimoji="1" lang="en-US" altLang="ja-JP" dirty="0" smtClean="0"/>
          </a:p>
          <a:p>
            <a:r>
              <a:rPr kumimoji="1" lang="ja-JP" altLang="en-US" dirty="0" smtClean="0"/>
              <a:t>実際に</a:t>
            </a:r>
            <a:r>
              <a:rPr kumimoji="1" lang="en-US" altLang="ja-JP" dirty="0" smtClean="0"/>
              <a:t>IDS</a:t>
            </a:r>
            <a:r>
              <a:rPr kumimoji="1" lang="ja-JP" altLang="en-US" dirty="0" smtClean="0"/>
              <a:t>を動作させてみて、従来の</a:t>
            </a:r>
            <a:r>
              <a:rPr kumimoji="1" lang="en-US" altLang="ja-JP" dirty="0" smtClean="0"/>
              <a:t>IDS</a:t>
            </a:r>
            <a:r>
              <a:rPr kumimoji="1" lang="ja-JP" altLang="en-US" dirty="0" smtClean="0"/>
              <a:t>オフロードに近い性能がでることがわかりました。</a:t>
            </a:r>
            <a:endParaRPr kumimoji="1" lang="en-US" altLang="ja-JP" dirty="0" smtClean="0"/>
          </a:p>
          <a:p>
            <a:r>
              <a:rPr kumimoji="1" lang="ja-JP" altLang="en-US" dirty="0" smtClean="0"/>
              <a:t>今後の課題は</a:t>
            </a:r>
            <a:r>
              <a:rPr kumimoji="1" lang="en-US" altLang="ja-JP" dirty="0" smtClean="0"/>
              <a:t>VM</a:t>
            </a:r>
            <a:r>
              <a:rPr kumimoji="1" lang="ja-JP" altLang="en-US" dirty="0" smtClean="0"/>
              <a:t>のネットワークを監視できるようにすることです。</a:t>
            </a:r>
            <a:endParaRPr kumimoji="1" lang="en-US" altLang="ja-JP" dirty="0" smtClean="0"/>
          </a:p>
          <a:p>
            <a:r>
              <a:rPr kumimoji="1" lang="ja-JP" altLang="en-US" dirty="0" smtClean="0"/>
              <a:t>また、</a:t>
            </a:r>
            <a:r>
              <a:rPr kumimoji="1" lang="en-US" altLang="ja-JP" dirty="0" err="1" smtClean="0"/>
              <a:t>RemoteTrans</a:t>
            </a:r>
            <a:r>
              <a:rPr kumimoji="1" lang="ja-JP" altLang="en-US" dirty="0" smtClean="0"/>
              <a:t>と</a:t>
            </a:r>
            <a:r>
              <a:rPr kumimoji="1" lang="en-US" altLang="ja-JP" dirty="0" smtClean="0"/>
              <a:t>VM</a:t>
            </a:r>
            <a:r>
              <a:rPr kumimoji="1" lang="ja-JP" altLang="en-US" dirty="0" smtClean="0"/>
              <a:t>の安全な実行機構とを統合することも課題となっています。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18</a:t>
            </a:fld>
            <a:endParaRPr kumimoji="1" lang="ja-JP" altLang="en-US"/>
          </a:p>
        </p:txBody>
      </p:sp>
    </p:spTree>
    <p:extLst>
      <p:ext uri="{BB962C8B-B14F-4D97-AF65-F5344CB8AC3E}">
        <p14:creationId xmlns:p14="http://schemas.microsoft.com/office/powerpoint/2010/main" val="2391571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19</a:t>
            </a:fld>
            <a:endParaRPr kumimoji="1" lang="ja-JP" altLang="en-US"/>
          </a:p>
        </p:txBody>
      </p:sp>
    </p:spTree>
    <p:extLst>
      <p:ext uri="{BB962C8B-B14F-4D97-AF65-F5344CB8AC3E}">
        <p14:creationId xmlns:p14="http://schemas.microsoft.com/office/powerpoint/2010/main" val="3945052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a:t>
            </a:r>
            <a:r>
              <a:rPr kumimoji="1" lang="en-US" altLang="ja-JP" dirty="0" err="1" smtClean="0"/>
              <a:t>IaaS</a:t>
            </a:r>
            <a:r>
              <a:rPr kumimoji="1" lang="ja-JP" altLang="en-US" dirty="0" smtClean="0"/>
              <a:t>型クラウドが普及したことにより、ユーザは自身のサーバをクラウド上の仮想マシンで動作させることがおおくなってきました。</a:t>
            </a:r>
            <a:endParaRPr kumimoji="1" lang="en-US" altLang="ja-JP" dirty="0" smtClean="0"/>
          </a:p>
          <a:p>
            <a:r>
              <a:rPr kumimoji="1" lang="ja-JP" altLang="en-US" dirty="0" smtClean="0"/>
              <a:t>クラウド上でサーバを動作させることにより、サーバの維持・管理・導入コストを削減することができます。</a:t>
            </a:r>
            <a:endParaRPr kumimoji="1" lang="en-US" altLang="ja-JP" dirty="0" smtClean="0"/>
          </a:p>
          <a:p>
            <a:r>
              <a:rPr kumimoji="1" lang="ja-JP" altLang="en-US" dirty="0" smtClean="0"/>
              <a:t>このようにコストを削減できる利点がある一方で、クラウドでは外部からの攻撃者への対策に加えて、内部からの攻撃者に対しての対策についても考える必要があります。</a:t>
            </a:r>
            <a:endParaRPr kumimoji="1" lang="en-US" altLang="ja-JP" dirty="0" smtClean="0"/>
          </a:p>
          <a:p>
            <a:r>
              <a:rPr kumimoji="1" lang="ja-JP" altLang="en-US" dirty="0" smtClean="0"/>
              <a:t>なぜなら、クラウドの内部情報はほとんど公開されておらず、すべてのクラウド管理者が信頼できるとは限らないからです。</a:t>
            </a:r>
            <a:endParaRPr kumimoji="1" lang="en-US" altLang="ja-JP" dirty="0" smtClean="0"/>
          </a:p>
          <a:p>
            <a:r>
              <a:rPr kumimoji="1" lang="ja-JP" altLang="en-US" dirty="0" smtClean="0"/>
              <a:t>そのため、クラウド内部の管理</a:t>
            </a:r>
            <a:r>
              <a:rPr kumimoji="1" lang="en-US" altLang="ja-JP" dirty="0" smtClean="0"/>
              <a:t>VM</a:t>
            </a:r>
            <a:r>
              <a:rPr kumimoji="1" lang="ja-JP" altLang="en-US" dirty="0" smtClean="0"/>
              <a:t>からユーザ</a:t>
            </a:r>
            <a:r>
              <a:rPr kumimoji="1" lang="en-US" altLang="ja-JP" dirty="0" smtClean="0"/>
              <a:t>VM</a:t>
            </a:r>
            <a:r>
              <a:rPr kumimoji="1" lang="ja-JP" altLang="en-US" dirty="0" smtClean="0"/>
              <a:t>に対して攻撃を受ける危険があります。</a:t>
            </a:r>
            <a:endParaRPr kumimoji="1" lang="en-US" altLang="ja-JP" dirty="0" smtClean="0"/>
          </a:p>
          <a:p>
            <a:r>
              <a:rPr kumimoji="1" lang="ja-JP" altLang="en-US" dirty="0" smtClean="0"/>
              <a:t>これから外部攻撃者、内部攻撃者それぞれに対する対策を説明します。</a:t>
            </a:r>
            <a:endParaRPr kumimoji="1" lang="en-US" altLang="ja-JP" dirty="0" smtClean="0"/>
          </a:p>
          <a:p>
            <a:endParaRPr kumimoji="1" lang="en-US" altLang="ja-JP" dirty="0" smtClean="0"/>
          </a:p>
          <a:p>
            <a:r>
              <a:rPr kumimoji="1" lang="ja-JP" altLang="en-US" dirty="0" smtClean="0"/>
              <a:t>管理</a:t>
            </a:r>
            <a:r>
              <a:rPr kumimoji="1" lang="en-US" altLang="ja-JP" dirty="0" smtClean="0"/>
              <a:t>VM</a:t>
            </a:r>
            <a:r>
              <a:rPr kumimoji="1" lang="ja-JP" altLang="en-US" dirty="0" smtClean="0"/>
              <a:t>の説明を追加</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a:t>
            </a:fld>
            <a:endParaRPr kumimoji="1" lang="ja-JP" altLang="en-US"/>
          </a:p>
        </p:txBody>
      </p:sp>
    </p:spTree>
    <p:extLst>
      <p:ext uri="{BB962C8B-B14F-4D97-AF65-F5344CB8AC3E}">
        <p14:creationId xmlns:p14="http://schemas.microsoft.com/office/powerpoint/2010/main" val="3331326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外部攻撃者はネットワークを経由してユーザ</a:t>
            </a:r>
            <a:r>
              <a:rPr kumimoji="1" lang="en-US" altLang="ja-JP" dirty="0" smtClean="0"/>
              <a:t>VM</a:t>
            </a:r>
            <a:r>
              <a:rPr kumimoji="1" lang="ja-JP" altLang="en-US" dirty="0" smtClean="0"/>
              <a:t>に侵入してきます。</a:t>
            </a:r>
            <a:endParaRPr kumimoji="1" lang="en-US" altLang="ja-JP" dirty="0" smtClean="0"/>
          </a:p>
          <a:p>
            <a:r>
              <a:rPr kumimoji="1" lang="ja-JP" altLang="en-US" dirty="0" smtClean="0"/>
              <a:t>このような攻撃の対策として、侵入検知システムである</a:t>
            </a:r>
            <a:r>
              <a:rPr kumimoji="1" lang="en-US" altLang="ja-JP" dirty="0" smtClean="0"/>
              <a:t>IDS</a:t>
            </a:r>
            <a:r>
              <a:rPr kumimoji="1" lang="ja-JP" altLang="en-US" dirty="0" smtClean="0"/>
              <a:t>を用いて</a:t>
            </a:r>
            <a:r>
              <a:rPr kumimoji="1" lang="en-US" altLang="ja-JP" dirty="0" smtClean="0"/>
              <a:t>VM</a:t>
            </a:r>
            <a:r>
              <a:rPr kumimoji="1" lang="ja-JP" altLang="en-US" dirty="0" err="1" smtClean="0"/>
              <a:t>のメ</a:t>
            </a:r>
            <a:r>
              <a:rPr kumimoji="1" lang="ja-JP" altLang="en-US" dirty="0" smtClean="0"/>
              <a:t>モリやディスク、ネットワークの監視を行うことが重要になりますが、ユーザ</a:t>
            </a:r>
            <a:r>
              <a:rPr kumimoji="1" lang="en-US" altLang="ja-JP" dirty="0" smtClean="0"/>
              <a:t>VM</a:t>
            </a:r>
            <a:r>
              <a:rPr kumimoji="1" lang="ja-JP" altLang="en-US" dirty="0" smtClean="0"/>
              <a:t>内で</a:t>
            </a:r>
            <a:r>
              <a:rPr kumimoji="1" lang="en-US" altLang="ja-JP" dirty="0" smtClean="0"/>
              <a:t>IDS</a:t>
            </a:r>
            <a:r>
              <a:rPr kumimoji="1" lang="ja-JP" altLang="en-US" dirty="0" smtClean="0"/>
              <a:t>を実行していると、侵入と同時に</a:t>
            </a:r>
            <a:r>
              <a:rPr kumimoji="1" lang="en-US" altLang="ja-JP" dirty="0" smtClean="0"/>
              <a:t>IDS</a:t>
            </a:r>
            <a:r>
              <a:rPr kumimoji="1" lang="ja-JP" altLang="en-US" dirty="0" smtClean="0"/>
              <a:t>を無効化されてしまう恐れがあります。</a:t>
            </a:r>
            <a:endParaRPr kumimoji="1" lang="en-US" altLang="ja-JP" dirty="0" smtClean="0"/>
          </a:p>
          <a:p>
            <a:r>
              <a:rPr kumimoji="1" lang="ja-JP" altLang="en-US" dirty="0" smtClean="0"/>
              <a:t>そこで、</a:t>
            </a:r>
            <a:r>
              <a:rPr kumimoji="1" lang="en-US" altLang="ja-JP" dirty="0" smtClean="0"/>
              <a:t>IDS</a:t>
            </a:r>
            <a:r>
              <a:rPr kumimoji="1" lang="ja-JP" altLang="en-US" dirty="0" smtClean="0"/>
              <a:t>を安全に動作させるために、</a:t>
            </a:r>
            <a:r>
              <a:rPr kumimoji="1" lang="en-US" altLang="ja-JP" dirty="0" smtClean="0"/>
              <a:t>IDS</a:t>
            </a:r>
            <a:r>
              <a:rPr kumimoji="1" lang="ja-JP" altLang="en-US" dirty="0" smtClean="0"/>
              <a:t>オフロード手法が提案されています。</a:t>
            </a:r>
            <a:endParaRPr kumimoji="1" lang="en-US" altLang="ja-JP" dirty="0" smtClean="0"/>
          </a:p>
          <a:p>
            <a:r>
              <a:rPr kumimoji="1" lang="ja-JP" altLang="en-US" dirty="0" smtClean="0"/>
              <a:t>この手法では、</a:t>
            </a:r>
            <a:r>
              <a:rPr kumimoji="1" lang="en-US" altLang="ja-JP" dirty="0" smtClean="0"/>
              <a:t>IDS</a:t>
            </a:r>
            <a:r>
              <a:rPr kumimoji="1" lang="ja-JP" altLang="en-US" dirty="0" smtClean="0"/>
              <a:t>を管理</a:t>
            </a:r>
            <a:r>
              <a:rPr kumimoji="1" lang="en-US" altLang="ja-JP" dirty="0" smtClean="0"/>
              <a:t>VM</a:t>
            </a:r>
            <a:r>
              <a:rPr kumimoji="1" lang="ja-JP" altLang="en-US" dirty="0" smtClean="0"/>
              <a:t>で動作させユーザ</a:t>
            </a:r>
            <a:r>
              <a:rPr kumimoji="1" lang="en-US" altLang="ja-JP" dirty="0" smtClean="0"/>
              <a:t>VM</a:t>
            </a:r>
            <a:r>
              <a:rPr kumimoji="1" lang="ja-JP" altLang="en-US" dirty="0" smtClean="0"/>
              <a:t>を監視します。</a:t>
            </a:r>
            <a:endParaRPr kumimoji="1" lang="en-US" altLang="ja-JP" dirty="0" smtClean="0"/>
          </a:p>
          <a:p>
            <a:r>
              <a:rPr kumimoji="1" lang="ja-JP" altLang="en-US" dirty="0" smtClean="0"/>
              <a:t>オフロードされた</a:t>
            </a:r>
            <a:r>
              <a:rPr kumimoji="1" lang="en-US" altLang="ja-JP" dirty="0" smtClean="0"/>
              <a:t>IDS</a:t>
            </a:r>
            <a:r>
              <a:rPr kumimoji="1" lang="ja-JP" altLang="en-US" dirty="0" smtClean="0"/>
              <a:t>はユーザ</a:t>
            </a:r>
            <a:r>
              <a:rPr kumimoji="1" lang="en-US" altLang="ja-JP" dirty="0" smtClean="0"/>
              <a:t>VM</a:t>
            </a:r>
            <a:r>
              <a:rPr kumimoji="1" lang="ja-JP" altLang="en-US" dirty="0" smtClean="0"/>
              <a:t>のメモリなどの情報を直接取得することで監視を行います。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この手法を用いることで、ユーザ</a:t>
            </a:r>
            <a:r>
              <a:rPr kumimoji="1" lang="en-US" altLang="ja-JP" dirty="0" smtClean="0"/>
              <a:t>VM</a:t>
            </a:r>
            <a:r>
              <a:rPr kumimoji="1" lang="ja-JP" altLang="en-US" dirty="0" smtClean="0"/>
              <a:t>に侵入されたとしても、</a:t>
            </a:r>
            <a:r>
              <a:rPr kumimoji="1" lang="en-US" altLang="ja-JP" dirty="0" smtClean="0"/>
              <a:t>IDS</a:t>
            </a:r>
            <a:r>
              <a:rPr kumimoji="1" lang="ja-JP" altLang="en-US" dirty="0" smtClean="0"/>
              <a:t>を無効化されることなく、監視を行うことができます。</a:t>
            </a: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3</a:t>
            </a:fld>
            <a:endParaRPr kumimoji="1" lang="ja-JP" altLang="en-US"/>
          </a:p>
        </p:txBody>
      </p:sp>
    </p:spTree>
    <p:extLst>
      <p:ext uri="{BB962C8B-B14F-4D97-AF65-F5344CB8AC3E}">
        <p14:creationId xmlns:p14="http://schemas.microsoft.com/office/powerpoint/2010/main" val="2340492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次は、クラウドの内部攻撃者への対策ですが、内部攻撃者はユーザ</a:t>
            </a:r>
            <a:r>
              <a:rPr kumimoji="1" lang="en-US" altLang="ja-JP" dirty="0" smtClean="0"/>
              <a:t>VM</a:t>
            </a:r>
            <a:r>
              <a:rPr kumimoji="1" lang="ja-JP" altLang="en-US" dirty="0" smtClean="0"/>
              <a:t>に侵入することなく攻撃を行うことができます。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例えば、先ほど説明した</a:t>
            </a:r>
            <a:r>
              <a:rPr kumimoji="1" lang="en-US" altLang="ja-JP" dirty="0" smtClean="0"/>
              <a:t>IDS</a:t>
            </a:r>
            <a:r>
              <a:rPr kumimoji="1" lang="ja-JP" altLang="en-US" dirty="0" smtClean="0"/>
              <a:t>オフロードの技術を用いて管理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のメ</a:t>
            </a:r>
            <a:r>
              <a:rPr kumimoji="1" lang="ja-JP" altLang="en-US" dirty="0" smtClean="0"/>
              <a:t>モリやディスク、ネットワークの情報を直接盗むことが可能です。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このような内部攻撃者への対策として、クラウド内のユーザ</a:t>
            </a:r>
            <a:r>
              <a:rPr kumimoji="1" lang="en-US" altLang="ja-JP" dirty="0" smtClean="0"/>
              <a:t>VM</a:t>
            </a:r>
            <a:r>
              <a:rPr kumimoji="1" lang="ja-JP" altLang="en-US" dirty="0" smtClean="0"/>
              <a:t>を安全に実行する機構が提案されています。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この機構では、仮想マシンモニタである</a:t>
            </a:r>
            <a:r>
              <a:rPr kumimoji="1" lang="en-US" altLang="ja-JP" dirty="0" smtClean="0"/>
              <a:t>VMM</a:t>
            </a:r>
            <a:r>
              <a:rPr kumimoji="1" lang="ja-JP" altLang="en-US" dirty="0" smtClean="0"/>
              <a:t>などの機能を用いて、管理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のメ</a:t>
            </a:r>
            <a:r>
              <a:rPr kumimoji="1" lang="ja-JP" altLang="en-US" dirty="0" smtClean="0"/>
              <a:t>モリを参照する際に暗号化を行ったり、ユーザ</a:t>
            </a:r>
            <a:r>
              <a:rPr kumimoji="1" lang="en-US" altLang="ja-JP" dirty="0" smtClean="0"/>
              <a:t>VM</a:t>
            </a:r>
            <a:r>
              <a:rPr kumimoji="1" lang="ja-JP" altLang="en-US" dirty="0" err="1" smtClean="0"/>
              <a:t>への</a:t>
            </a:r>
            <a:r>
              <a:rPr kumimoji="1" lang="ja-JP" altLang="en-US" dirty="0" smtClean="0"/>
              <a:t>アクセスを制限したりすることによって、管理</a:t>
            </a:r>
            <a:r>
              <a:rPr kumimoji="1" lang="en-US" altLang="ja-JP" dirty="0" smtClean="0"/>
              <a:t>VM</a:t>
            </a:r>
            <a:r>
              <a:rPr kumimoji="1" lang="ja-JP" altLang="en-US" dirty="0" smtClean="0"/>
              <a:t>からの情報漏洩を防ぐことができます。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IDS</a:t>
            </a:r>
            <a:r>
              <a:rPr kumimoji="1" lang="ja-JP" altLang="en-US" dirty="0" smtClean="0"/>
              <a:t>オフロードの技術を悪用してということを補足</a:t>
            </a:r>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4</a:t>
            </a:fld>
            <a:endParaRPr kumimoji="1" lang="ja-JP" altLang="en-US"/>
          </a:p>
        </p:txBody>
      </p:sp>
    </p:spTree>
    <p:extLst>
      <p:ext uri="{BB962C8B-B14F-4D97-AF65-F5344CB8AC3E}">
        <p14:creationId xmlns:p14="http://schemas.microsoft.com/office/powerpoint/2010/main" val="2613071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ここまでで内部攻撃者、外部攻撃者への対策を説明しましたが、外部攻撃者対策である</a:t>
            </a:r>
            <a:r>
              <a:rPr kumimoji="1" lang="en-US" altLang="ja-JP" dirty="0" smtClean="0"/>
              <a:t>IDS</a:t>
            </a:r>
            <a:r>
              <a:rPr kumimoji="1" lang="ja-JP" altLang="en-US" dirty="0" smtClean="0"/>
              <a:t>オフロードを内部攻撃者が存在するクラウド上で行う場合には問題が生じます。</a:t>
            </a:r>
            <a:endParaRPr kumimoji="1" lang="en-US" altLang="ja-JP" dirty="0" smtClean="0"/>
          </a:p>
          <a:p>
            <a:r>
              <a:rPr kumimoji="1" lang="ja-JP" altLang="en-US" dirty="0" smtClean="0"/>
              <a:t>第一に、オフロードされた</a:t>
            </a:r>
            <a:r>
              <a:rPr kumimoji="1" lang="en-US" altLang="ja-JP" dirty="0" smtClean="0"/>
              <a:t>IDS</a:t>
            </a:r>
            <a:r>
              <a:rPr kumimoji="1" lang="ja-JP" altLang="en-US" dirty="0" smtClean="0"/>
              <a:t>は内部攻撃者によって容易に無効化されてしまいます。</a:t>
            </a:r>
            <a:endParaRPr kumimoji="1" lang="en-US" altLang="ja-JP" dirty="0" smtClean="0"/>
          </a:p>
          <a:p>
            <a:r>
              <a:rPr kumimoji="1" lang="ja-JP" altLang="en-US" dirty="0" smtClean="0"/>
              <a:t>例えば、管理</a:t>
            </a:r>
            <a:r>
              <a:rPr kumimoji="1" lang="en-US" altLang="ja-JP" dirty="0" smtClean="0"/>
              <a:t>VM</a:t>
            </a:r>
            <a:r>
              <a:rPr kumimoji="1" lang="ja-JP" altLang="en-US" dirty="0" smtClean="0"/>
              <a:t>上の</a:t>
            </a:r>
            <a:r>
              <a:rPr kumimoji="1" lang="en-US" altLang="ja-JP" dirty="0" smtClean="0"/>
              <a:t>IDS</a:t>
            </a:r>
            <a:r>
              <a:rPr kumimoji="1" lang="ja-JP" altLang="en-US" dirty="0" err="1" smtClean="0"/>
              <a:t>を停</a:t>
            </a:r>
            <a:r>
              <a:rPr kumimoji="1" lang="ja-JP" altLang="en-US" dirty="0" smtClean="0"/>
              <a:t>止させたり、設定を改ざんしてからユーザ</a:t>
            </a:r>
            <a:r>
              <a:rPr kumimoji="1" lang="en-US" altLang="ja-JP" dirty="0" smtClean="0"/>
              <a:t>VM</a:t>
            </a:r>
            <a:r>
              <a:rPr kumimoji="1" lang="ja-JP" altLang="en-US" dirty="0" smtClean="0"/>
              <a:t>に侵入されると攻撃を検知することができなくなってしまいます。</a:t>
            </a:r>
            <a:endParaRPr kumimoji="1" lang="en-US" altLang="ja-JP" dirty="0" smtClean="0"/>
          </a:p>
          <a:p>
            <a:r>
              <a:rPr kumimoji="1" lang="ja-JP" altLang="en-US" dirty="0" smtClean="0"/>
              <a:t>第二に、</a:t>
            </a:r>
            <a:r>
              <a:rPr kumimoji="1" lang="en-US" altLang="ja-JP" dirty="0" smtClean="0"/>
              <a:t>VM</a:t>
            </a:r>
            <a:r>
              <a:rPr kumimoji="1" lang="ja-JP" altLang="en-US" dirty="0" smtClean="0"/>
              <a:t>の安全な実行機構と共存させることができないという問題があります。</a:t>
            </a:r>
            <a:endParaRPr kumimoji="1" lang="en-US" altLang="ja-JP" dirty="0" smtClean="0"/>
          </a:p>
          <a:p>
            <a:r>
              <a:rPr kumimoji="1" lang="ja-JP" altLang="en-US" dirty="0" smtClean="0"/>
              <a:t>オフロードされた</a:t>
            </a:r>
            <a:r>
              <a:rPr kumimoji="1" lang="en-US" altLang="ja-JP" dirty="0" smtClean="0"/>
              <a:t>IDS</a:t>
            </a:r>
            <a:r>
              <a:rPr kumimoji="1" lang="ja-JP" altLang="en-US" dirty="0" smtClean="0"/>
              <a:t>はユーザ</a:t>
            </a:r>
            <a:r>
              <a:rPr kumimoji="1" lang="en-US" altLang="ja-JP" dirty="0" smtClean="0"/>
              <a:t>VM</a:t>
            </a:r>
            <a:r>
              <a:rPr kumimoji="1" lang="ja-JP" altLang="en-US" dirty="0" smtClean="0"/>
              <a:t>の内部情報を参照する必要がありますが、ユーザ</a:t>
            </a:r>
            <a:r>
              <a:rPr kumimoji="1" lang="en-US" altLang="ja-JP" dirty="0" smtClean="0"/>
              <a:t>VM</a:t>
            </a:r>
            <a:r>
              <a:rPr kumimoji="1" lang="ja-JP" altLang="en-US" dirty="0" err="1" smtClean="0"/>
              <a:t>のメ</a:t>
            </a:r>
            <a:r>
              <a:rPr kumimoji="1" lang="ja-JP" altLang="en-US" dirty="0" smtClean="0"/>
              <a:t>モリが暗号化されたりアクセス制限されたりしていると、</a:t>
            </a:r>
            <a:r>
              <a:rPr kumimoji="1" lang="en-US" altLang="ja-JP" dirty="0" smtClean="0"/>
              <a:t>IDS</a:t>
            </a:r>
            <a:r>
              <a:rPr kumimoji="1" lang="ja-JP" altLang="en-US" dirty="0" smtClean="0"/>
              <a:t>を正常に動作させることができません。</a:t>
            </a:r>
            <a:endParaRPr kumimoji="1" lang="en-US" altLang="ja-JP" dirty="0" smtClean="0"/>
          </a:p>
          <a:p>
            <a:r>
              <a:rPr kumimoji="1" lang="ja-JP" altLang="en-US" dirty="0" smtClean="0"/>
              <a:t>この二つの理由から、クラウド上では</a:t>
            </a:r>
            <a:r>
              <a:rPr kumimoji="1" lang="en-US" altLang="ja-JP" dirty="0" smtClean="0"/>
              <a:t>IDS</a:t>
            </a:r>
            <a:r>
              <a:rPr kumimoji="1" lang="ja-JP" altLang="en-US" dirty="0" smtClean="0"/>
              <a:t>オフロードを安全に行うことはできません。</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5</a:t>
            </a:fld>
            <a:endParaRPr kumimoji="1" lang="ja-JP" altLang="en-US"/>
          </a:p>
        </p:txBody>
      </p:sp>
    </p:spTree>
    <p:extLst>
      <p:ext uri="{BB962C8B-B14F-4D97-AF65-F5344CB8AC3E}">
        <p14:creationId xmlns:p14="http://schemas.microsoft.com/office/powerpoint/2010/main" val="2412930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この問題を解決するために、</a:t>
            </a:r>
            <a:r>
              <a:rPr kumimoji="1" lang="en-US" altLang="ja-JP" dirty="0" smtClean="0"/>
              <a:t>IDS</a:t>
            </a:r>
            <a:r>
              <a:rPr kumimoji="1" lang="ja-JP" altLang="en-US" dirty="0" smtClean="0"/>
              <a:t>リモートオフロードを提案します。</a:t>
            </a:r>
            <a:endParaRPr kumimoji="1" lang="en-US" altLang="ja-JP" dirty="0" smtClean="0"/>
          </a:p>
          <a:p>
            <a:r>
              <a:rPr kumimoji="1" lang="ja-JP" altLang="en-US" dirty="0" smtClean="0"/>
              <a:t>この手法では、</a:t>
            </a:r>
            <a:r>
              <a:rPr kumimoji="1" lang="en-US" altLang="ja-JP" dirty="0" smtClean="0"/>
              <a:t>IDS</a:t>
            </a:r>
            <a:r>
              <a:rPr kumimoji="1" lang="ja-JP" altLang="en-US" dirty="0" smtClean="0"/>
              <a:t>をクラウド外部の信頼できる監視ホスト上にオフロードし、ネットワーク経由でユーザ</a:t>
            </a:r>
            <a:r>
              <a:rPr kumimoji="1" lang="en-US" altLang="ja-JP" dirty="0" smtClean="0"/>
              <a:t>VM</a:t>
            </a:r>
            <a:r>
              <a:rPr kumimoji="1" lang="ja-JP" altLang="en-US" dirty="0" smtClean="0"/>
              <a:t>の監視を行います。</a:t>
            </a:r>
            <a:endParaRPr kumimoji="1" lang="en-US" altLang="ja-JP" dirty="0" smtClean="0"/>
          </a:p>
          <a:p>
            <a:r>
              <a:rPr kumimoji="1" lang="ja-JP" altLang="en-US" dirty="0" smtClean="0"/>
              <a:t>クラウドの外で</a:t>
            </a:r>
            <a:r>
              <a:rPr kumimoji="1" lang="en-US" altLang="ja-JP" dirty="0" smtClean="0"/>
              <a:t>IDS</a:t>
            </a:r>
            <a:r>
              <a:rPr kumimoji="1" lang="ja-JP" altLang="en-US" dirty="0" smtClean="0"/>
              <a:t>を動作させることで、クラウド管理者から</a:t>
            </a:r>
            <a:r>
              <a:rPr kumimoji="1" lang="en-US" altLang="ja-JP" dirty="0" smtClean="0"/>
              <a:t>IDS</a:t>
            </a:r>
            <a:r>
              <a:rPr kumimoji="1" lang="ja-JP" altLang="en-US" dirty="0" smtClean="0"/>
              <a:t>を無効化されるのを防ぐことができます。</a:t>
            </a:r>
            <a:endParaRPr kumimoji="1" lang="en-US" altLang="ja-JP" dirty="0" smtClean="0"/>
          </a:p>
          <a:p>
            <a:r>
              <a:rPr kumimoji="1" lang="ja-JP" altLang="en-US" dirty="0" smtClean="0"/>
              <a:t>また、監視ホストにのみユーザ</a:t>
            </a:r>
            <a:r>
              <a:rPr kumimoji="1" lang="en-US" altLang="ja-JP" dirty="0" smtClean="0"/>
              <a:t>VM</a:t>
            </a:r>
            <a:r>
              <a:rPr kumimoji="1" lang="ja-JP" altLang="en-US" dirty="0" smtClean="0"/>
              <a:t>のメモリへのアクセスを許可することによって</a:t>
            </a:r>
            <a:r>
              <a:rPr kumimoji="1" lang="en-US" altLang="ja-JP" dirty="0" smtClean="0"/>
              <a:t>VM</a:t>
            </a:r>
            <a:r>
              <a:rPr kumimoji="1" lang="ja-JP" altLang="en-US" dirty="0" smtClean="0"/>
              <a:t>の安全な実行機構と共存させることができ、管理</a:t>
            </a:r>
            <a:r>
              <a:rPr kumimoji="1" lang="en-US" altLang="ja-JP" dirty="0" smtClean="0"/>
              <a:t>VM</a:t>
            </a:r>
            <a:r>
              <a:rPr kumimoji="1" lang="ja-JP" altLang="en-US" dirty="0" smtClean="0"/>
              <a:t>からの情報漏洩を防ぐことができます。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6</a:t>
            </a:fld>
            <a:endParaRPr kumimoji="1" lang="ja-JP" altLang="en-US"/>
          </a:p>
        </p:txBody>
      </p:sp>
    </p:spTree>
    <p:extLst>
      <p:ext uri="{BB962C8B-B14F-4D97-AF65-F5344CB8AC3E}">
        <p14:creationId xmlns:p14="http://schemas.microsoft.com/office/powerpoint/2010/main" val="651924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IDS</a:t>
            </a:r>
            <a:r>
              <a:rPr kumimoji="1" lang="ja-JP" altLang="en-US" dirty="0" smtClean="0"/>
              <a:t>リモートオフロードを実現するシステムである</a:t>
            </a:r>
            <a:r>
              <a:rPr kumimoji="1" lang="en-US" altLang="ja-JP" dirty="0" err="1" smtClean="0"/>
              <a:t>RemoteTrans</a:t>
            </a:r>
            <a:r>
              <a:rPr kumimoji="1" lang="ja-JP" altLang="en-US" dirty="0" smtClean="0"/>
              <a:t>を開発しました。</a:t>
            </a:r>
            <a:endParaRPr kumimoji="1" lang="en-US" altLang="ja-JP" dirty="0" smtClean="0"/>
          </a:p>
          <a:p>
            <a:r>
              <a:rPr kumimoji="1" lang="en-US" altLang="ja-JP" dirty="0" err="1" smtClean="0"/>
              <a:t>RemoteTrans</a:t>
            </a:r>
            <a:r>
              <a:rPr kumimoji="1" lang="ja-JP" altLang="en-US" dirty="0" smtClean="0"/>
              <a:t>では、監視ホスト上の</a:t>
            </a:r>
            <a:r>
              <a:rPr kumimoji="1" lang="en-US" altLang="ja-JP" dirty="0" smtClean="0"/>
              <a:t>IDS</a:t>
            </a:r>
            <a:r>
              <a:rPr kumimoji="1" lang="ja-JP" altLang="en-US" dirty="0" smtClean="0"/>
              <a:t>がクラウド内の</a:t>
            </a:r>
            <a:r>
              <a:rPr kumimoji="1" lang="en-US" altLang="ja-JP" dirty="0" smtClean="0"/>
              <a:t>VMM</a:t>
            </a:r>
            <a:r>
              <a:rPr kumimoji="1" lang="ja-JP" altLang="en-US" dirty="0" smtClean="0"/>
              <a:t>を経由してユーザ</a:t>
            </a:r>
            <a:r>
              <a:rPr kumimoji="1" lang="en-US" altLang="ja-JP" dirty="0" smtClean="0"/>
              <a:t>VM</a:t>
            </a:r>
            <a:r>
              <a:rPr kumimoji="1" lang="ja-JP" altLang="en-US" dirty="0" smtClean="0"/>
              <a:t>の監視を行います。</a:t>
            </a:r>
            <a:endParaRPr kumimoji="1" lang="en-US" altLang="ja-JP" dirty="0" smtClean="0"/>
          </a:p>
          <a:p>
            <a:r>
              <a:rPr kumimoji="1" lang="en-US" altLang="ja-JP" dirty="0" smtClean="0"/>
              <a:t>IDS</a:t>
            </a:r>
            <a:r>
              <a:rPr kumimoji="1" lang="ja-JP" altLang="en-US" dirty="0" smtClean="0"/>
              <a:t>が</a:t>
            </a:r>
            <a:r>
              <a:rPr kumimoji="1" lang="en-US" altLang="ja-JP" dirty="0" smtClean="0"/>
              <a:t>VMM</a:t>
            </a:r>
            <a:r>
              <a:rPr kumimoji="1" lang="ja-JP" altLang="en-US" dirty="0" smtClean="0"/>
              <a:t>にリクエストを送ると</a:t>
            </a:r>
            <a:r>
              <a:rPr kumimoji="1" lang="en-US" altLang="ja-JP" dirty="0" smtClean="0"/>
              <a:t>VMM</a:t>
            </a:r>
            <a:r>
              <a:rPr kumimoji="1" lang="ja-JP" altLang="en-US" dirty="0" smtClean="0"/>
              <a:t>がユーザ</a:t>
            </a:r>
            <a:r>
              <a:rPr kumimoji="1" lang="en-US" altLang="ja-JP" dirty="0" smtClean="0"/>
              <a:t>VM</a:t>
            </a:r>
            <a:r>
              <a:rPr kumimoji="1" lang="ja-JP" altLang="en-US" dirty="0" smtClean="0"/>
              <a:t>のメモリデータを取得します。</a:t>
            </a:r>
            <a:endParaRPr kumimoji="1" lang="en-US" altLang="ja-JP" dirty="0" smtClean="0"/>
          </a:p>
          <a:p>
            <a:r>
              <a:rPr kumimoji="1" lang="ja-JP" altLang="en-US" dirty="0" smtClean="0"/>
              <a:t>取得したデータを</a:t>
            </a:r>
            <a:r>
              <a:rPr kumimoji="1" lang="en-US" altLang="ja-JP" dirty="0" smtClean="0"/>
              <a:t>VMM</a:t>
            </a:r>
            <a:r>
              <a:rPr kumimoji="1" lang="ja-JP" altLang="en-US" dirty="0" smtClean="0"/>
              <a:t>上で暗号化して監視ホストに送り、復号してから</a:t>
            </a:r>
            <a:r>
              <a:rPr kumimoji="1" lang="en-US" altLang="ja-JP" dirty="0" smtClean="0"/>
              <a:t>IDS</a:t>
            </a:r>
            <a:r>
              <a:rPr kumimoji="1" lang="ja-JP" altLang="en-US" dirty="0" smtClean="0"/>
              <a:t>に参照させます。</a:t>
            </a:r>
            <a:endParaRPr kumimoji="1" lang="en-US" altLang="ja-JP" dirty="0" smtClean="0"/>
          </a:p>
          <a:p>
            <a:r>
              <a:rPr kumimoji="1" lang="ja-JP" altLang="en-US" dirty="0" smtClean="0"/>
              <a:t>監視データは管理</a:t>
            </a:r>
            <a:r>
              <a:rPr kumimoji="1" lang="en-US" altLang="ja-JP" dirty="0" smtClean="0"/>
              <a:t>VM</a:t>
            </a:r>
            <a:r>
              <a:rPr kumimoji="1" lang="ja-JP" altLang="en-US" dirty="0" smtClean="0"/>
              <a:t>を経由して監視ホストに送られるため、暗号化を行わないと管理</a:t>
            </a:r>
            <a:r>
              <a:rPr kumimoji="1" lang="en-US" altLang="ja-JP" dirty="0" smtClean="0"/>
              <a:t>VM</a:t>
            </a:r>
            <a:r>
              <a:rPr kumimoji="1" lang="ja-JP" altLang="en-US" dirty="0" smtClean="0"/>
              <a:t>から情報が漏洩する恐れがあります。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VMM</a:t>
            </a:r>
            <a:r>
              <a:rPr kumimoji="1" lang="ja-JP" altLang="en-US" dirty="0" smtClean="0"/>
              <a:t>と直接通信できればいいのですが、</a:t>
            </a:r>
            <a:r>
              <a:rPr kumimoji="1" lang="en-US" altLang="ja-JP" dirty="0" smtClean="0"/>
              <a:t>VMM</a:t>
            </a:r>
            <a:r>
              <a:rPr kumimoji="1" lang="ja-JP" altLang="en-US" dirty="0" smtClean="0"/>
              <a:t>と通信を行うことは難しいうえ、</a:t>
            </a:r>
            <a:r>
              <a:rPr kumimoji="1" lang="en-US" altLang="ja-JP" dirty="0" smtClean="0"/>
              <a:t>VMM</a:t>
            </a:r>
            <a:r>
              <a:rPr kumimoji="1" lang="ja-JP" altLang="en-US" dirty="0" smtClean="0"/>
              <a:t>に脆弱性ができる可能性が高くなってしまいます。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7</a:t>
            </a:fld>
            <a:endParaRPr kumimoji="1" lang="ja-JP" altLang="en-US"/>
          </a:p>
        </p:txBody>
      </p:sp>
    </p:spTree>
    <p:extLst>
      <p:ext uri="{BB962C8B-B14F-4D97-AF65-F5344CB8AC3E}">
        <p14:creationId xmlns:p14="http://schemas.microsoft.com/office/powerpoint/2010/main" val="3327323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では</a:t>
            </a:r>
            <a:r>
              <a:rPr kumimoji="1" lang="en-US" altLang="ja-JP" dirty="0" smtClean="0"/>
              <a:t>VMM</a:t>
            </a:r>
            <a:r>
              <a:rPr kumimoji="1" lang="ja-JP" altLang="en-US" dirty="0" smtClean="0"/>
              <a:t>上で監視データの取得や暗号化を行うため、クラウド内の</a:t>
            </a:r>
            <a:r>
              <a:rPr kumimoji="1" lang="en-US" altLang="ja-JP" dirty="0" smtClean="0"/>
              <a:t>VMM</a:t>
            </a:r>
            <a:r>
              <a:rPr kumimoji="1" lang="ja-JP" altLang="en-US" dirty="0" smtClean="0"/>
              <a:t>は信頼することが前提となります。</a:t>
            </a:r>
            <a:endParaRPr kumimoji="1" lang="en-US" altLang="ja-JP" dirty="0" smtClean="0"/>
          </a:p>
          <a:p>
            <a:r>
              <a:rPr kumimoji="1" lang="en-US" altLang="ja-JP" dirty="0" smtClean="0"/>
              <a:t>VMM</a:t>
            </a:r>
            <a:r>
              <a:rPr kumimoji="1" lang="ja-JP" altLang="en-US" dirty="0" smtClean="0"/>
              <a:t>が正しく動作していることを確認するためにリモートアテステーションと呼ばれる技術を用います。</a:t>
            </a:r>
            <a:endParaRPr kumimoji="1" lang="en-US" altLang="ja-JP" dirty="0" smtClean="0"/>
          </a:p>
          <a:p>
            <a:r>
              <a:rPr kumimoji="1" lang="ja-JP" altLang="en-US" dirty="0" smtClean="0"/>
              <a:t>サーバの起動時に</a:t>
            </a:r>
            <a:r>
              <a:rPr kumimoji="1" lang="en-US" altLang="ja-JP" dirty="0" smtClean="0"/>
              <a:t>VMM</a:t>
            </a:r>
            <a:r>
              <a:rPr kumimoji="1" lang="ja-JP" altLang="en-US" dirty="0" smtClean="0"/>
              <a:t>のハッシュ値を計算し、クラウド外部の信頼できる検証サーバで検証します。</a:t>
            </a:r>
            <a:endParaRPr kumimoji="1" lang="en-US" altLang="ja-JP" dirty="0" smtClean="0"/>
          </a:p>
          <a:p>
            <a:r>
              <a:rPr kumimoji="1" lang="ja-JP" altLang="en-US" dirty="0" smtClean="0"/>
              <a:t>検証サーバに登録されたハッシュ値が正しい</a:t>
            </a:r>
            <a:r>
              <a:rPr kumimoji="1" lang="en-US" altLang="ja-JP" dirty="0" smtClean="0"/>
              <a:t>VMM</a:t>
            </a:r>
            <a:r>
              <a:rPr kumimoji="1" lang="ja-JP" altLang="en-US" dirty="0" smtClean="0"/>
              <a:t>のものでなければならないので、信頼できる上級のクラウド管理者が正しいハッシュ値を登録するようにします。</a:t>
            </a:r>
            <a:endParaRPr kumimoji="1" lang="en-US" altLang="ja-JP" dirty="0" smtClean="0"/>
          </a:p>
          <a:p>
            <a:r>
              <a:rPr kumimoji="1" lang="ja-JP" altLang="en-US" dirty="0" smtClean="0"/>
              <a:t>また、ハッシュ値の計算は耐タンパー性ハードウェア</a:t>
            </a:r>
            <a:r>
              <a:rPr kumimoji="1" lang="en-US" altLang="ja-JP" dirty="0" smtClean="0"/>
              <a:t>TPM</a:t>
            </a:r>
            <a:r>
              <a:rPr kumimoji="1" lang="ja-JP" altLang="en-US" dirty="0" smtClean="0"/>
              <a:t>を用いて行うことで、改ざんを防ぎます。</a:t>
            </a:r>
            <a:endParaRPr kumimoji="1" lang="en-US" altLang="ja-JP" dirty="0" smtClean="0"/>
          </a:p>
          <a:p>
            <a:r>
              <a:rPr kumimoji="1" lang="ja-JP" altLang="en-US" dirty="0" smtClean="0"/>
              <a:t>起動時に正しい</a:t>
            </a:r>
            <a:r>
              <a:rPr kumimoji="1" lang="en-US" altLang="ja-JP" dirty="0" smtClean="0"/>
              <a:t>VMM</a:t>
            </a:r>
            <a:r>
              <a:rPr kumimoji="1" lang="ja-JP" altLang="en-US" dirty="0" smtClean="0"/>
              <a:t>が実行されていることが確認できれば、</a:t>
            </a:r>
            <a:r>
              <a:rPr kumimoji="1" lang="en-US" altLang="ja-JP" dirty="0" smtClean="0"/>
              <a:t>VMM</a:t>
            </a:r>
            <a:r>
              <a:rPr kumimoji="1" lang="ja-JP" altLang="en-US" dirty="0" smtClean="0"/>
              <a:t>のメモリ保護機能により、</a:t>
            </a:r>
            <a:r>
              <a:rPr kumimoji="1" lang="en-US" altLang="ja-JP" dirty="0" smtClean="0"/>
              <a:t>VMM</a:t>
            </a:r>
            <a:r>
              <a:rPr kumimoji="1" lang="ja-JP" altLang="en-US" dirty="0" smtClean="0"/>
              <a:t>を改ざんすることはできなくなります。</a:t>
            </a:r>
            <a:endParaRPr kumimoji="1" lang="en-US" altLang="ja-JP" dirty="0" smtClean="0"/>
          </a:p>
          <a:p>
            <a:endParaRPr kumimoji="1" lang="en-US" altLang="ja-JP" dirty="0" smtClean="0"/>
          </a:p>
          <a:p>
            <a:r>
              <a:rPr kumimoji="1" lang="en-US" altLang="ja-JP" dirty="0" smtClean="0"/>
              <a:t>※VMM</a:t>
            </a:r>
            <a:r>
              <a:rPr kumimoji="1" lang="ja-JP" altLang="en-US" dirty="0" smtClean="0"/>
              <a:t>起動時にすでに改ざんされていないか、という問いにスムーズに答えられるように</a:t>
            </a:r>
            <a:endParaRPr kumimoji="1" lang="en-US" altLang="ja-JP" dirty="0" smtClean="0"/>
          </a:p>
          <a:p>
            <a:r>
              <a:rPr kumimoji="1" lang="ja-JP" altLang="en-US" dirty="0" smtClean="0"/>
              <a:t>書く</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8</a:t>
            </a:fld>
            <a:endParaRPr kumimoji="1" lang="ja-JP" altLang="en-US"/>
          </a:p>
        </p:txBody>
      </p:sp>
    </p:spTree>
    <p:extLst>
      <p:ext uri="{BB962C8B-B14F-4D97-AF65-F5344CB8AC3E}">
        <p14:creationId xmlns:p14="http://schemas.microsoft.com/office/powerpoint/2010/main" val="2361987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を用いた</a:t>
            </a:r>
            <a:r>
              <a:rPr kumimoji="1" lang="en-US" altLang="ja-JP" dirty="0" smtClean="0"/>
              <a:t>VM</a:t>
            </a:r>
            <a:r>
              <a:rPr kumimoji="1" lang="ja-JP" altLang="en-US" dirty="0" smtClean="0"/>
              <a:t>のメモリ監視方法について説明します。</a:t>
            </a:r>
            <a:endParaRPr kumimoji="1" lang="en-US" altLang="ja-JP" dirty="0" smtClean="0"/>
          </a:p>
          <a:p>
            <a:r>
              <a:rPr kumimoji="1" lang="en-US" altLang="ja-JP" dirty="0" err="1" smtClean="0"/>
              <a:t>RemoteTrans</a:t>
            </a:r>
            <a:r>
              <a:rPr kumimoji="1" lang="ja-JP" altLang="en-US" dirty="0" err="1" smtClean="0"/>
              <a:t>は監</a:t>
            </a:r>
            <a:r>
              <a:rPr kumimoji="1" lang="ja-JP" altLang="en-US" dirty="0" smtClean="0"/>
              <a:t>視ホスト上の</a:t>
            </a:r>
            <a:r>
              <a:rPr kumimoji="1" lang="en-US" altLang="ja-JP" dirty="0" smtClean="0"/>
              <a:t>RT</a:t>
            </a:r>
            <a:r>
              <a:rPr kumimoji="1" lang="ja-JP" altLang="en-US" dirty="0" smtClean="0"/>
              <a:t>ランタイム、管理</a:t>
            </a:r>
            <a:r>
              <a:rPr kumimoji="1" lang="en-US" altLang="ja-JP" dirty="0" smtClean="0"/>
              <a:t>VM</a:t>
            </a:r>
            <a:r>
              <a:rPr kumimoji="1" lang="ja-JP" altLang="en-US" dirty="0" smtClean="0"/>
              <a:t>上の</a:t>
            </a:r>
            <a:r>
              <a:rPr kumimoji="1" lang="en-US" altLang="ja-JP" dirty="0" smtClean="0"/>
              <a:t>RT</a:t>
            </a:r>
            <a:r>
              <a:rPr kumimoji="1" lang="ja-JP" altLang="en-US" dirty="0" smtClean="0"/>
              <a:t>サーバ、</a:t>
            </a:r>
            <a:r>
              <a:rPr kumimoji="1" lang="en-US" altLang="ja-JP" dirty="0" smtClean="0"/>
              <a:t>VMM</a:t>
            </a:r>
            <a:r>
              <a:rPr kumimoji="1" lang="ja-JP" altLang="en-US" dirty="0" smtClean="0"/>
              <a:t>上の</a:t>
            </a:r>
            <a:r>
              <a:rPr kumimoji="1" lang="en-US" altLang="ja-JP" dirty="0" smtClean="0"/>
              <a:t>RT</a:t>
            </a:r>
            <a:r>
              <a:rPr kumimoji="1" lang="ja-JP" altLang="en-US" dirty="0" smtClean="0"/>
              <a:t>モジュールから構成されます。</a:t>
            </a:r>
            <a:endParaRPr kumimoji="1" lang="en-US" altLang="ja-JP" dirty="0" smtClean="0"/>
          </a:p>
          <a:p>
            <a:r>
              <a:rPr kumimoji="1" lang="en-US" altLang="ja-JP" dirty="0" smtClean="0"/>
              <a:t>IDS</a:t>
            </a:r>
            <a:r>
              <a:rPr kumimoji="1" lang="ja-JP" altLang="en-US" dirty="0" smtClean="0"/>
              <a:t>がユーザ</a:t>
            </a:r>
            <a:r>
              <a:rPr kumimoji="1" lang="en-US" altLang="ja-JP" dirty="0" smtClean="0"/>
              <a:t>VM</a:t>
            </a:r>
            <a:r>
              <a:rPr kumimoji="1" lang="ja-JP" altLang="en-US" dirty="0" smtClean="0"/>
              <a:t>のメモリデータを参照しようとしたとき、リクエストを</a:t>
            </a:r>
            <a:r>
              <a:rPr kumimoji="1" lang="en-US" altLang="ja-JP" dirty="0" smtClean="0"/>
              <a:t>RT</a:t>
            </a:r>
            <a:r>
              <a:rPr kumimoji="1" lang="ja-JP" altLang="en-US" dirty="0" smtClean="0"/>
              <a:t>ランタイムから</a:t>
            </a:r>
            <a:r>
              <a:rPr kumimoji="1" lang="en-US" altLang="ja-JP" dirty="0" smtClean="0"/>
              <a:t>RT</a:t>
            </a:r>
            <a:r>
              <a:rPr kumimoji="1" lang="ja-JP" altLang="en-US" dirty="0" smtClean="0"/>
              <a:t>サーバに送ります。</a:t>
            </a:r>
            <a:endParaRPr kumimoji="1" lang="en-US" altLang="ja-JP" dirty="0" smtClean="0"/>
          </a:p>
          <a:p>
            <a:r>
              <a:rPr kumimoji="1" lang="ja-JP" altLang="en-US" dirty="0" smtClean="0"/>
              <a:t>リクエストは</a:t>
            </a:r>
            <a:r>
              <a:rPr kumimoji="1" lang="en-US" altLang="ja-JP" dirty="0" smtClean="0"/>
              <a:t>IDS</a:t>
            </a:r>
            <a:r>
              <a:rPr kumimoji="1" lang="ja-JP" altLang="en-US" dirty="0" smtClean="0"/>
              <a:t>が必要とするメモリのアドレスとサイズからなります。</a:t>
            </a:r>
            <a:endParaRPr kumimoji="1" lang="en-US" altLang="ja-JP" dirty="0" smtClean="0"/>
          </a:p>
          <a:p>
            <a:r>
              <a:rPr kumimoji="1" lang="en-US" altLang="ja-JP" dirty="0" smtClean="0"/>
              <a:t>RT</a:t>
            </a:r>
            <a:r>
              <a:rPr kumimoji="1" lang="ja-JP" altLang="en-US" dirty="0" smtClean="0"/>
              <a:t>サーバは</a:t>
            </a:r>
            <a:r>
              <a:rPr kumimoji="1" lang="en-US" altLang="ja-JP" dirty="0" smtClean="0"/>
              <a:t>RT</a:t>
            </a:r>
            <a:r>
              <a:rPr kumimoji="1" lang="ja-JP" altLang="en-US" dirty="0" smtClean="0"/>
              <a:t>モジュールを呼び出し、リクエストで指定されたデータを取得し、暗号化を行います。</a:t>
            </a:r>
            <a:endParaRPr kumimoji="1" lang="en-US" altLang="ja-JP" dirty="0" smtClean="0"/>
          </a:p>
          <a:p>
            <a:r>
              <a:rPr kumimoji="1" lang="ja-JP" altLang="en-US" dirty="0" smtClean="0"/>
              <a:t>暗号化されたデータをレスポンスとして</a:t>
            </a:r>
            <a:r>
              <a:rPr kumimoji="1" lang="en-US" altLang="ja-JP" dirty="0" smtClean="0"/>
              <a:t>RT</a:t>
            </a:r>
            <a:r>
              <a:rPr kumimoji="1" lang="ja-JP" altLang="en-US" dirty="0" smtClean="0"/>
              <a:t>サーバ経由で</a:t>
            </a:r>
            <a:r>
              <a:rPr kumimoji="1" lang="en-US" altLang="ja-JP" dirty="0" smtClean="0"/>
              <a:t>RT</a:t>
            </a:r>
            <a:r>
              <a:rPr kumimoji="1" lang="ja-JP" altLang="en-US" dirty="0" smtClean="0"/>
              <a:t>ランタイムへ返し、復号してから</a:t>
            </a:r>
            <a:r>
              <a:rPr kumimoji="1" lang="en-US" altLang="ja-JP" dirty="0" smtClean="0"/>
              <a:t>IDS</a:t>
            </a:r>
            <a:r>
              <a:rPr kumimoji="1" lang="ja-JP" altLang="en-US" dirty="0" smtClean="0"/>
              <a:t>に返します。</a:t>
            </a:r>
            <a:endParaRPr kumimoji="1" lang="en-US" altLang="ja-JP" dirty="0" smtClean="0"/>
          </a:p>
          <a:p>
            <a:r>
              <a:rPr kumimoji="1" lang="ja-JP" altLang="en-US" dirty="0" smtClean="0"/>
              <a:t>ここで、リクエストとレスポンスは管理</a:t>
            </a:r>
            <a:r>
              <a:rPr kumimoji="1" lang="en-US" altLang="ja-JP" dirty="0" smtClean="0"/>
              <a:t>VM</a:t>
            </a:r>
            <a:r>
              <a:rPr kumimoji="1" lang="ja-JP" altLang="en-US" dirty="0" smtClean="0"/>
              <a:t>を経由するため、改ざんされる恐れがあります。</a:t>
            </a:r>
            <a:endParaRPr kumimoji="1" lang="en-US" altLang="ja-JP" dirty="0" smtClean="0"/>
          </a:p>
          <a:p>
            <a:r>
              <a:rPr kumimoji="1" lang="ja-JP" altLang="en-US" dirty="0" smtClean="0"/>
              <a:t>改ざんを防ぐために、</a:t>
            </a:r>
            <a:r>
              <a:rPr kumimoji="1" lang="en-US" altLang="ja-JP" dirty="0" smtClean="0"/>
              <a:t>RT</a:t>
            </a:r>
            <a:r>
              <a:rPr kumimoji="1" lang="ja-JP" altLang="en-US" dirty="0" smtClean="0"/>
              <a:t>モジュールでリクエストとレスポンスのメッセージ認証コード、</a:t>
            </a:r>
            <a:r>
              <a:rPr kumimoji="1" lang="en-US" altLang="ja-JP" dirty="0" smtClean="0"/>
              <a:t>MAC</a:t>
            </a:r>
            <a:r>
              <a:rPr kumimoji="1" lang="ja-JP" altLang="en-US" dirty="0" smtClean="0"/>
              <a:t>を計算します。</a:t>
            </a:r>
            <a:endParaRPr kumimoji="1" lang="en-US" altLang="ja-JP" dirty="0" smtClean="0"/>
          </a:p>
          <a:p>
            <a:r>
              <a:rPr kumimoji="1" lang="ja-JP" altLang="en-US" dirty="0" smtClean="0"/>
              <a:t>計算した</a:t>
            </a:r>
            <a:r>
              <a:rPr kumimoji="1" lang="en-US" altLang="ja-JP" dirty="0" smtClean="0"/>
              <a:t>MAC</a:t>
            </a:r>
            <a:r>
              <a:rPr kumimoji="1" lang="ja-JP" altLang="en-US" dirty="0" smtClean="0"/>
              <a:t>をレスポンスと一緒に</a:t>
            </a:r>
            <a:r>
              <a:rPr kumimoji="1" lang="en-US" altLang="ja-JP" dirty="0" smtClean="0"/>
              <a:t>RT</a:t>
            </a:r>
            <a:r>
              <a:rPr kumimoji="1" lang="ja-JP" altLang="en-US" dirty="0" smtClean="0"/>
              <a:t>ランタイムへ返し、</a:t>
            </a:r>
            <a:r>
              <a:rPr kumimoji="1" lang="en-US" altLang="ja-JP" dirty="0" smtClean="0"/>
              <a:t>RT</a:t>
            </a:r>
            <a:r>
              <a:rPr kumimoji="1" lang="ja-JP" altLang="en-US" dirty="0" smtClean="0"/>
              <a:t>ランタイムでも同様に</a:t>
            </a:r>
            <a:r>
              <a:rPr kumimoji="1" lang="en-US" altLang="ja-JP" dirty="0" smtClean="0"/>
              <a:t>MAC</a:t>
            </a:r>
            <a:r>
              <a:rPr kumimoji="1" lang="ja-JP" altLang="en-US" dirty="0" smtClean="0"/>
              <a:t>の計算を行い受信した</a:t>
            </a:r>
            <a:r>
              <a:rPr kumimoji="1" lang="en-US" altLang="ja-JP" dirty="0" smtClean="0"/>
              <a:t>MAC</a:t>
            </a:r>
            <a:r>
              <a:rPr kumimoji="1" lang="ja-JP" altLang="en-US" dirty="0" smtClean="0"/>
              <a:t>値を比較します。</a:t>
            </a:r>
            <a:endParaRPr kumimoji="1" lang="en-US" altLang="ja-JP" dirty="0" smtClean="0"/>
          </a:p>
          <a:p>
            <a:r>
              <a:rPr kumimoji="1" lang="ja-JP" altLang="en-US" dirty="0" smtClean="0"/>
              <a:t>もしリクエストやレスポンスが改ざんされていた場合</a:t>
            </a:r>
            <a:r>
              <a:rPr kumimoji="1" lang="en-US" altLang="ja-JP" dirty="0" smtClean="0"/>
              <a:t>MAC</a:t>
            </a:r>
            <a:r>
              <a:rPr kumimoji="1" lang="ja-JP" altLang="en-US" dirty="0" smtClean="0"/>
              <a:t>値が一致せず、改ざんを検知することができます。</a:t>
            </a:r>
            <a:endParaRPr kumimoji="1" lang="en-US" altLang="ja-JP" dirty="0" smtClean="0"/>
          </a:p>
          <a:p>
            <a:endParaRPr kumimoji="1" lang="en-US" altLang="ja-JP" dirty="0" smtClean="0"/>
          </a:p>
          <a:p>
            <a:r>
              <a:rPr kumimoji="1" lang="en-US" altLang="ja-JP" dirty="0" smtClean="0"/>
              <a:t>VMM</a:t>
            </a:r>
            <a:r>
              <a:rPr kumimoji="1" lang="ja-JP" altLang="en-US" dirty="0" smtClean="0"/>
              <a:t>と直接通信するのは難しいし、</a:t>
            </a:r>
            <a:r>
              <a:rPr kumimoji="1" lang="en-US" altLang="ja-JP" dirty="0" smtClean="0"/>
              <a:t>VMM</a:t>
            </a:r>
            <a:r>
              <a:rPr kumimoji="1" lang="ja-JP" altLang="en-US" dirty="0" smtClean="0"/>
              <a:t>に脆弱性ができる恐れがある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9</a:t>
            </a:fld>
            <a:endParaRPr kumimoji="1" lang="ja-JP" altLang="en-US"/>
          </a:p>
        </p:txBody>
      </p:sp>
    </p:spTree>
    <p:extLst>
      <p:ext uri="{BB962C8B-B14F-4D97-AF65-F5344CB8AC3E}">
        <p14:creationId xmlns:p14="http://schemas.microsoft.com/office/powerpoint/2010/main" val="35241013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7FBA46D5-E664-40FD-A9B1-082BB387E4EA}" type="datetimeFigureOut">
              <a:rPr kumimoji="1" lang="ja-JP" altLang="en-US" smtClean="0"/>
              <a:t>2014/10/23</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7FBA46D5-E664-40FD-A9B1-082BB387E4EA}" type="datetimeFigureOut">
              <a:rPr kumimoji="1" lang="ja-JP" altLang="en-US" smtClean="0"/>
              <a:t>2014/10/23</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7FBA46D5-E664-40FD-A9B1-082BB387E4E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7FBA46D5-E664-40FD-A9B1-082BB387E4E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D3395FD5-E958-406F-874D-3EAFCE858E00}"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FBA46D5-E664-40FD-A9B1-082BB387E4EA}" type="datetimeFigureOut">
              <a:rPr kumimoji="1" lang="ja-JP" altLang="en-US" smtClean="0"/>
              <a:t>2014/10/23</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395FD5-E958-406F-874D-3EAFCE858E0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836712"/>
            <a:ext cx="7772400" cy="1829761"/>
          </a:xfrm>
        </p:spPr>
        <p:txBody>
          <a:bodyPr>
            <a:normAutofit fontScale="90000"/>
          </a:bodyPr>
          <a:lstStyle/>
          <a:p>
            <a:r>
              <a:rPr lang="ja-JP" altLang="en-US" dirty="0"/>
              <a:t>クラウドの内部攻撃者に対する安全なリモート</a:t>
            </a:r>
            <a:r>
              <a:rPr lang="en-US" altLang="ja-JP" dirty="0"/>
              <a:t>VM</a:t>
            </a:r>
            <a:r>
              <a:rPr lang="ja-JP" altLang="en-US" dirty="0"/>
              <a:t>監視機構</a:t>
            </a:r>
            <a:endParaRPr kumimoji="1" lang="ja-JP" altLang="en-US" dirty="0"/>
          </a:p>
        </p:txBody>
      </p:sp>
      <p:sp>
        <p:nvSpPr>
          <p:cNvPr id="3" name="サブタイトル 2"/>
          <p:cNvSpPr>
            <a:spLocks noGrp="1"/>
          </p:cNvSpPr>
          <p:nvPr>
            <p:ph type="subTitle" idx="1"/>
          </p:nvPr>
        </p:nvSpPr>
        <p:spPr>
          <a:xfrm>
            <a:off x="683568" y="3645024"/>
            <a:ext cx="7772400" cy="1199704"/>
          </a:xfrm>
        </p:spPr>
        <p:txBody>
          <a:bodyPr/>
          <a:lstStyle/>
          <a:p>
            <a:r>
              <a:rPr lang="ja-JP" altLang="en-US" sz="2800" dirty="0"/>
              <a:t>九州工業大学</a:t>
            </a:r>
            <a:endParaRPr lang="en-US" altLang="ja-JP" sz="2800" dirty="0"/>
          </a:p>
          <a:p>
            <a:r>
              <a:rPr lang="ja-JP" altLang="en-US" sz="2800" dirty="0"/>
              <a:t>重田一樹　光来健一</a:t>
            </a:r>
          </a:p>
          <a:p>
            <a:endParaRPr kumimoji="1" lang="ja-JP" altLang="en-US" dirty="0"/>
          </a:p>
        </p:txBody>
      </p:sp>
    </p:spTree>
    <p:extLst>
      <p:ext uri="{BB962C8B-B14F-4D97-AF65-F5344CB8AC3E}">
        <p14:creationId xmlns:p14="http://schemas.microsoft.com/office/powerpoint/2010/main" val="1771008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NBD</a:t>
            </a:r>
            <a:r>
              <a:rPr lang="ja-JP" altLang="en-US" sz="2800" dirty="0"/>
              <a:t>を用いてユーザ</a:t>
            </a:r>
            <a:r>
              <a:rPr lang="en-US" altLang="ja-JP" sz="2800" dirty="0"/>
              <a:t>VM</a:t>
            </a:r>
            <a:r>
              <a:rPr lang="ja-JP" altLang="en-US" sz="2800" dirty="0"/>
              <a:t>のディスク情報を</a:t>
            </a:r>
            <a:r>
              <a:rPr lang="ja-JP" altLang="en-US" sz="2800" dirty="0" smtClean="0"/>
              <a:t>取得</a:t>
            </a:r>
            <a:endParaRPr lang="en-US" altLang="ja-JP" sz="2800" dirty="0" smtClean="0"/>
          </a:p>
          <a:p>
            <a:pPr lvl="1"/>
            <a:r>
              <a:rPr lang="en-US" altLang="ja-JP" sz="2400" dirty="0"/>
              <a:t>NBD</a:t>
            </a:r>
            <a:r>
              <a:rPr lang="ja-JP" altLang="en-US" sz="2400" dirty="0"/>
              <a:t>：リモートのディスクを仮想的なブロックデバイスとして見せる</a:t>
            </a:r>
            <a:r>
              <a:rPr lang="ja-JP" altLang="en-US" sz="2400" dirty="0" smtClean="0"/>
              <a:t>ツール</a:t>
            </a:r>
            <a:endParaRPr lang="en-US" altLang="ja-JP" sz="2400" dirty="0" smtClean="0"/>
          </a:p>
          <a:p>
            <a:r>
              <a:rPr lang="ja-JP" altLang="en-US" sz="2800" dirty="0"/>
              <a:t>ディスク</a:t>
            </a:r>
            <a:r>
              <a:rPr lang="ja-JP" altLang="en-US" sz="2800" dirty="0" smtClean="0"/>
              <a:t>はユーザ</a:t>
            </a:r>
            <a:r>
              <a:rPr lang="en-US" altLang="ja-JP" sz="2800" dirty="0" smtClean="0"/>
              <a:t>VM</a:t>
            </a:r>
            <a:r>
              <a:rPr lang="ja-JP" altLang="en-US" sz="2800" dirty="0" smtClean="0"/>
              <a:t>内の</a:t>
            </a:r>
            <a:r>
              <a:rPr lang="en-US" altLang="ja-JP" sz="2800" dirty="0" smtClean="0"/>
              <a:t>OS</a:t>
            </a:r>
            <a:r>
              <a:rPr lang="ja-JP" altLang="en-US" sz="2800" dirty="0" smtClean="0"/>
              <a:t>が暗号化</a:t>
            </a:r>
            <a:endParaRPr lang="en-US" altLang="ja-JP" sz="2000" dirty="0" smtClean="0"/>
          </a:p>
          <a:p>
            <a:pPr lvl="1"/>
            <a:r>
              <a:rPr lang="en-US" altLang="ja-JP" sz="2200" dirty="0"/>
              <a:t>RT</a:t>
            </a:r>
            <a:r>
              <a:rPr lang="ja-JP" altLang="en-US" sz="2200" dirty="0"/>
              <a:t>ランタイムで暗号化されたディスク</a:t>
            </a:r>
            <a:r>
              <a:rPr lang="ja-JP" altLang="en-US" sz="2200" dirty="0" smtClean="0"/>
              <a:t>を</a:t>
            </a:r>
            <a:r>
              <a:rPr lang="ja-JP" altLang="en-US" sz="2200" dirty="0"/>
              <a:t>復号</a:t>
            </a:r>
            <a:r>
              <a:rPr lang="ja-JP" altLang="en-US" sz="2200" dirty="0" smtClean="0"/>
              <a:t>し、</a:t>
            </a:r>
            <a:r>
              <a:rPr lang="en-US" altLang="ja-JP" sz="2200" dirty="0" smtClean="0"/>
              <a:t>IDS</a:t>
            </a:r>
            <a:r>
              <a:rPr lang="ja-JP" altLang="en-US" sz="2200" dirty="0" smtClean="0"/>
              <a:t>に参照させる</a:t>
            </a:r>
            <a:endParaRPr kumimoji="1" lang="ja-JP" altLang="en-US" sz="2200" dirty="0"/>
          </a:p>
        </p:txBody>
      </p:sp>
      <p:sp>
        <p:nvSpPr>
          <p:cNvPr id="2" name="タイトル 1"/>
          <p:cNvSpPr>
            <a:spLocks noGrp="1"/>
          </p:cNvSpPr>
          <p:nvPr>
            <p:ph type="title"/>
          </p:nvPr>
        </p:nvSpPr>
        <p:spPr/>
        <p:txBody>
          <a:bodyPr>
            <a:normAutofit/>
          </a:bodyPr>
          <a:lstStyle/>
          <a:p>
            <a:r>
              <a:rPr lang="ja-JP" altLang="en-US" sz="3600" dirty="0" smtClean="0"/>
              <a:t>リモートの</a:t>
            </a:r>
            <a:r>
              <a:rPr lang="en-US" altLang="ja-JP" sz="3600" dirty="0" smtClean="0"/>
              <a:t>VM</a:t>
            </a:r>
            <a:r>
              <a:rPr lang="ja-JP" altLang="en-US" sz="3600" dirty="0"/>
              <a:t>のディスク監視</a:t>
            </a:r>
            <a:endParaRPr kumimoji="1" lang="ja-JP" altLang="en-US" sz="3600" dirty="0"/>
          </a:p>
        </p:txBody>
      </p:sp>
      <p:sp>
        <p:nvSpPr>
          <p:cNvPr id="4" name="雲 3"/>
          <p:cNvSpPr/>
          <p:nvPr/>
        </p:nvSpPr>
        <p:spPr>
          <a:xfrm>
            <a:off x="3347864" y="3933056"/>
            <a:ext cx="5688632" cy="2924944"/>
          </a:xfrm>
          <a:prstGeom prst="cloud">
            <a:avLst/>
          </a:prstGeom>
          <a:solidFill>
            <a:sysClr val="window" lastClr="FFFFFF"/>
          </a:solidFill>
          <a:ln w="55000" cap="flat" cmpd="sng" algn="ctr">
            <a:solidFill>
              <a:srgbClr val="2DA2BF">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endParaRPr>
          </a:p>
        </p:txBody>
      </p:sp>
      <p:sp>
        <p:nvSpPr>
          <p:cNvPr id="6" name="正方形/長方形 5"/>
          <p:cNvSpPr/>
          <p:nvPr/>
        </p:nvSpPr>
        <p:spPr>
          <a:xfrm>
            <a:off x="755576" y="4221088"/>
            <a:ext cx="2047760" cy="2088231"/>
          </a:xfrm>
          <a:prstGeom prst="rect">
            <a:avLst/>
          </a:prstGeom>
          <a:solidFill>
            <a:sysClr val="window" lastClr="FFFFFF"/>
          </a:solidFill>
          <a:ln w="550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endParaRPr>
          </a:p>
        </p:txBody>
      </p:sp>
      <p:sp>
        <p:nvSpPr>
          <p:cNvPr id="7" name="角丸四角形 6"/>
          <p:cNvSpPr/>
          <p:nvPr/>
        </p:nvSpPr>
        <p:spPr>
          <a:xfrm>
            <a:off x="6673018" y="4102077"/>
            <a:ext cx="1543726" cy="1549021"/>
          </a:xfrm>
          <a:prstGeom prst="roundRect">
            <a:avLst/>
          </a:prstGeom>
          <a:solidFill>
            <a:srgbClr val="FFFF00"/>
          </a:solidFill>
          <a:ln w="55000" cap="flat" cmpd="sng" algn="ctr">
            <a:solidFill>
              <a:srgbClr val="2DA2BF">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endParaRPr>
          </a:p>
        </p:txBody>
      </p:sp>
      <p:sp>
        <p:nvSpPr>
          <p:cNvPr id="8" name="円/楕円 7"/>
          <p:cNvSpPr/>
          <p:nvPr/>
        </p:nvSpPr>
        <p:spPr>
          <a:xfrm>
            <a:off x="1366117" y="4375232"/>
            <a:ext cx="826678" cy="441508"/>
          </a:xfrm>
          <a:prstGeom prst="ellipse">
            <a:avLst/>
          </a:prstGeom>
          <a:solidFill>
            <a:sysClr val="window" lastClr="FFFFFF"/>
          </a:solidFill>
          <a:ln w="55000" cap="flat" cmpd="sng" algn="ctr">
            <a:solidFill>
              <a:srgbClr val="2DA2BF">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rPr>
              <a:t>IDS</a:t>
            </a:r>
            <a:endParaRPr kumimoji="0" lang="ja-JP" altLang="en-US" sz="2000" b="0" i="0" u="none" strike="noStrike" kern="0" cap="none" spc="0" normalizeH="0" baseline="0" noProof="0" dirty="0">
              <a:ln>
                <a:noFill/>
              </a:ln>
              <a:solidFill>
                <a:prstClr val="black"/>
              </a:solidFill>
              <a:effectLst/>
              <a:uLnTx/>
              <a:uFillTx/>
            </a:endParaRPr>
          </a:p>
        </p:txBody>
      </p:sp>
      <p:sp>
        <p:nvSpPr>
          <p:cNvPr id="9" name="テキスト ボックス 8"/>
          <p:cNvSpPr txBox="1"/>
          <p:nvPr/>
        </p:nvSpPr>
        <p:spPr>
          <a:xfrm>
            <a:off x="970840" y="6396335"/>
            <a:ext cx="1617230" cy="369332"/>
          </a:xfrm>
          <a:prstGeom prst="rect">
            <a:avLst/>
          </a:prstGeom>
          <a:solidFill>
            <a:sysClr val="window" lastClr="FFFFFF"/>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solidFill>
                  <a:prstClr val="black"/>
                </a:solidFill>
                <a:effectLst/>
                <a:uLnTx/>
                <a:uFillTx/>
              </a:rPr>
              <a:t>監視ホスト</a:t>
            </a:r>
            <a:endParaRPr kumimoji="0" lang="ja-JP" altLang="en-US" b="0" i="0" u="none" strike="noStrike" kern="0" cap="none" spc="0" normalizeH="0" baseline="0" noProof="0" dirty="0">
              <a:ln>
                <a:noFill/>
              </a:ln>
              <a:solidFill>
                <a:prstClr val="black"/>
              </a:solidFill>
              <a:effectLst/>
              <a:uLnTx/>
              <a:uFillTx/>
            </a:endParaRPr>
          </a:p>
        </p:txBody>
      </p:sp>
      <p:sp>
        <p:nvSpPr>
          <p:cNvPr id="10" name="テキスト ボックス 9"/>
          <p:cNvSpPr txBox="1"/>
          <p:nvPr/>
        </p:nvSpPr>
        <p:spPr>
          <a:xfrm>
            <a:off x="5728591" y="6481533"/>
            <a:ext cx="1252058"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solidFill>
                  <a:prstClr val="black"/>
                </a:solidFill>
                <a:effectLst/>
                <a:uLnTx/>
                <a:uFillTx/>
              </a:rPr>
              <a:t>クラウド</a:t>
            </a:r>
          </a:p>
        </p:txBody>
      </p:sp>
      <p:sp>
        <p:nvSpPr>
          <p:cNvPr id="11" name="角丸四角形 10"/>
          <p:cNvSpPr/>
          <p:nvPr/>
        </p:nvSpPr>
        <p:spPr>
          <a:xfrm>
            <a:off x="4067944" y="4102078"/>
            <a:ext cx="2160240" cy="1549020"/>
          </a:xfrm>
          <a:prstGeom prst="roundRect">
            <a:avLst/>
          </a:prstGeom>
          <a:solidFill>
            <a:schemeClr val="accent2">
              <a:lumMod val="60000"/>
              <a:lumOff val="40000"/>
            </a:schemeClr>
          </a:solidFill>
          <a:ln w="55000" cap="flat" cmpd="sng" algn="ctr">
            <a:solidFill>
              <a:srgbClr val="2DA2BF">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endParaRPr>
          </a:p>
        </p:txBody>
      </p:sp>
      <p:sp>
        <p:nvSpPr>
          <p:cNvPr id="12" name="テキスト ボックス 11"/>
          <p:cNvSpPr txBox="1"/>
          <p:nvPr/>
        </p:nvSpPr>
        <p:spPr>
          <a:xfrm>
            <a:off x="4563827" y="4173896"/>
            <a:ext cx="1152128" cy="369332"/>
          </a:xfrm>
          <a:prstGeom prst="rect">
            <a:avLst/>
          </a:prstGeom>
          <a:noFill/>
        </p:spPr>
        <p:txBody>
          <a:bodyPr wrap="square" rtlCol="0">
            <a:spAutoFit/>
          </a:bodyPr>
          <a:lstStyle/>
          <a:p>
            <a:pPr algn="ctr"/>
            <a:r>
              <a:rPr lang="ja-JP" altLang="en-US" dirty="0" smtClean="0">
                <a:solidFill>
                  <a:prstClr val="black"/>
                </a:solidFill>
                <a:latin typeface="Calibri"/>
              </a:rPr>
              <a:t>管理</a:t>
            </a:r>
            <a:r>
              <a:rPr lang="en-US" altLang="ja-JP" dirty="0" smtClean="0">
                <a:solidFill>
                  <a:prstClr val="black"/>
                </a:solidFill>
                <a:latin typeface="Calibri"/>
              </a:rPr>
              <a:t>VM</a:t>
            </a:r>
          </a:p>
        </p:txBody>
      </p:sp>
      <p:sp>
        <p:nvSpPr>
          <p:cNvPr id="13" name="テキスト ボックス 12"/>
          <p:cNvSpPr txBox="1"/>
          <p:nvPr/>
        </p:nvSpPr>
        <p:spPr>
          <a:xfrm>
            <a:off x="6692133" y="4173896"/>
            <a:ext cx="1428092" cy="369332"/>
          </a:xfrm>
          <a:prstGeom prst="rect">
            <a:avLst/>
          </a:prstGeom>
          <a:noFill/>
        </p:spPr>
        <p:txBody>
          <a:bodyPr wrap="square" rtlCol="0">
            <a:spAutoFit/>
          </a:bodyPr>
          <a:lstStyle/>
          <a:p>
            <a:pPr algn="ctr"/>
            <a:r>
              <a:rPr lang="ja-JP" altLang="en-US" dirty="0">
                <a:solidFill>
                  <a:prstClr val="black"/>
                </a:solidFill>
                <a:latin typeface="Calibri"/>
              </a:rPr>
              <a:t>ユーザ</a:t>
            </a:r>
            <a:r>
              <a:rPr lang="en-US" altLang="ja-JP" dirty="0" smtClean="0">
                <a:solidFill>
                  <a:prstClr val="black"/>
                </a:solidFill>
                <a:latin typeface="Calibri"/>
              </a:rPr>
              <a:t>VM</a:t>
            </a:r>
          </a:p>
        </p:txBody>
      </p:sp>
      <p:sp>
        <p:nvSpPr>
          <p:cNvPr id="14" name="円柱 13"/>
          <p:cNvSpPr/>
          <p:nvPr/>
        </p:nvSpPr>
        <p:spPr>
          <a:xfrm>
            <a:off x="5283354" y="4630533"/>
            <a:ext cx="870767" cy="957095"/>
          </a:xfrm>
          <a:prstGeom prst="can">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Calibri"/>
                <a:ea typeface="ＭＳ Ｐゴシック"/>
              </a:rPr>
              <a:t>暗号化ディスク</a:t>
            </a:r>
          </a:p>
        </p:txBody>
      </p:sp>
      <p:sp>
        <p:nvSpPr>
          <p:cNvPr id="15" name="左矢印 14"/>
          <p:cNvSpPr/>
          <p:nvPr/>
        </p:nvSpPr>
        <p:spPr>
          <a:xfrm rot="20922372">
            <a:off x="2183241" y="5126461"/>
            <a:ext cx="2047811" cy="466890"/>
          </a:xfrm>
          <a:prstGeom prst="leftArrow">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a:endParaRPr>
          </a:p>
        </p:txBody>
      </p:sp>
      <p:sp>
        <p:nvSpPr>
          <p:cNvPr id="16" name="円柱 15"/>
          <p:cNvSpPr/>
          <p:nvPr/>
        </p:nvSpPr>
        <p:spPr>
          <a:xfrm>
            <a:off x="1344072" y="5103876"/>
            <a:ext cx="870767" cy="957095"/>
          </a:xfrm>
          <a:prstGeom prst="can">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Calibri"/>
                <a:ea typeface="ＭＳ Ｐゴシック"/>
              </a:rPr>
              <a:t>暗号化ディスク</a:t>
            </a:r>
          </a:p>
        </p:txBody>
      </p:sp>
      <p:cxnSp>
        <p:nvCxnSpPr>
          <p:cNvPr id="17" name="直線矢印コネクタ 16"/>
          <p:cNvCxnSpPr>
            <a:stCxn id="16" idx="1"/>
            <a:endCxn id="8" idx="4"/>
          </p:cNvCxnSpPr>
          <p:nvPr/>
        </p:nvCxnSpPr>
        <p:spPr>
          <a:xfrm flipV="1">
            <a:off x="1779456" y="4816740"/>
            <a:ext cx="0" cy="287136"/>
          </a:xfrm>
          <a:prstGeom prst="straightConnector1">
            <a:avLst/>
          </a:prstGeom>
          <a:noFill/>
          <a:ln w="25400" cap="flat" cmpd="sng" algn="ctr">
            <a:solidFill>
              <a:sysClr val="windowText" lastClr="000000"/>
            </a:solidFill>
            <a:prstDash val="solid"/>
            <a:tailEnd type="arrow"/>
          </a:ln>
          <a:effectLst/>
        </p:spPr>
      </p:cxnSp>
      <p:sp>
        <p:nvSpPr>
          <p:cNvPr id="18" name="角丸四角形 17"/>
          <p:cNvSpPr/>
          <p:nvPr/>
        </p:nvSpPr>
        <p:spPr>
          <a:xfrm>
            <a:off x="4177403" y="4811406"/>
            <a:ext cx="999387" cy="598840"/>
          </a:xfrm>
          <a:prstGeom prst="roundRect">
            <a:avLst/>
          </a:prstGeom>
          <a:solidFill>
            <a:schemeClr val="accent3">
              <a:lumMod val="60000"/>
              <a:lumOff val="40000"/>
            </a:schemeClr>
          </a:solidFill>
          <a:ln w="25400" cmpd="sng">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NBD</a:t>
            </a:r>
            <a:r>
              <a:rPr kumimoji="1" lang="ja-JP" altLang="en-US" dirty="0" smtClean="0">
                <a:solidFill>
                  <a:schemeClr val="tx1"/>
                </a:solidFill>
              </a:rPr>
              <a:t>サーバ</a:t>
            </a:r>
            <a:endParaRPr kumimoji="1" lang="ja-JP" altLang="en-US" dirty="0">
              <a:solidFill>
                <a:schemeClr val="tx1"/>
              </a:solidFill>
            </a:endParaRPr>
          </a:p>
        </p:txBody>
      </p:sp>
      <p:sp>
        <p:nvSpPr>
          <p:cNvPr id="28" name="角丸四角形 27"/>
          <p:cNvSpPr/>
          <p:nvPr/>
        </p:nvSpPr>
        <p:spPr>
          <a:xfrm>
            <a:off x="4067944" y="5771519"/>
            <a:ext cx="4148800" cy="53780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cxnSp>
        <p:nvCxnSpPr>
          <p:cNvPr id="19" name="カギ線コネクタ 18"/>
          <p:cNvCxnSpPr>
            <a:stCxn id="14" idx="3"/>
            <a:endCxn id="7" idx="2"/>
          </p:cNvCxnSpPr>
          <p:nvPr/>
        </p:nvCxnSpPr>
        <p:spPr>
          <a:xfrm rot="16200000" flipH="1">
            <a:off x="6550074" y="4756291"/>
            <a:ext cx="63470" cy="1726143"/>
          </a:xfrm>
          <a:prstGeom prst="bentConnector3">
            <a:avLst>
              <a:gd name="adj1" fmla="val 478880"/>
            </a:avLst>
          </a:prstGeom>
          <a:ln w="2540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3"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819" y="5049258"/>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p:cNvSpPr txBox="1"/>
          <p:nvPr/>
        </p:nvSpPr>
        <p:spPr>
          <a:xfrm>
            <a:off x="970840" y="4834389"/>
            <a:ext cx="648832" cy="369332"/>
          </a:xfrm>
          <a:prstGeom prst="rect">
            <a:avLst/>
          </a:prstGeom>
          <a:noFill/>
        </p:spPr>
        <p:txBody>
          <a:bodyPr wrap="square" rtlCol="0">
            <a:spAutoFit/>
          </a:bodyPr>
          <a:lstStyle/>
          <a:p>
            <a:r>
              <a:rPr kumimoji="1" lang="ja-JP" altLang="en-US" dirty="0" smtClean="0"/>
              <a:t>復号</a:t>
            </a:r>
            <a:endParaRPr kumimoji="1" lang="ja-JP" altLang="en-US" dirty="0"/>
          </a:p>
        </p:txBody>
      </p:sp>
      <p:sp>
        <p:nvSpPr>
          <p:cNvPr id="25" name="テキスト ボックス 24"/>
          <p:cNvSpPr txBox="1"/>
          <p:nvPr/>
        </p:nvSpPr>
        <p:spPr>
          <a:xfrm>
            <a:off x="7177434" y="4984081"/>
            <a:ext cx="1039310" cy="369332"/>
          </a:xfrm>
          <a:prstGeom prst="rect">
            <a:avLst/>
          </a:prstGeom>
          <a:noFill/>
        </p:spPr>
        <p:txBody>
          <a:bodyPr wrap="square" rtlCol="0">
            <a:spAutoFit/>
          </a:bodyPr>
          <a:lstStyle/>
          <a:p>
            <a:r>
              <a:rPr lang="ja-JP" altLang="en-US" dirty="0"/>
              <a:t>暗号化</a:t>
            </a:r>
            <a:endParaRPr kumimoji="1" lang="ja-JP" altLang="en-US" dirty="0"/>
          </a:p>
        </p:txBody>
      </p:sp>
      <p:pic>
        <p:nvPicPr>
          <p:cNvPr id="2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4413" y="4609333"/>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雲 23"/>
          <p:cNvSpPr/>
          <p:nvPr/>
        </p:nvSpPr>
        <p:spPr>
          <a:xfrm>
            <a:off x="3707904" y="3558442"/>
            <a:ext cx="4824536" cy="3121616"/>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監視</a:t>
            </a:r>
            <a:r>
              <a:rPr lang="ja-JP" altLang="en-US" dirty="0" smtClean="0"/>
              <a:t>ホストと</a:t>
            </a:r>
            <a:r>
              <a:rPr lang="en-US" altLang="ja-JP" dirty="0" smtClean="0"/>
              <a:t>VMM</a:t>
            </a:r>
            <a:r>
              <a:rPr lang="ja-JP" altLang="en-US" dirty="0" smtClean="0"/>
              <a:t>の間で</a:t>
            </a:r>
            <a:r>
              <a:rPr kumimoji="1" lang="ja-JP" altLang="en-US" dirty="0" smtClean="0"/>
              <a:t>暗号鍵を安全に共有</a:t>
            </a:r>
            <a:endParaRPr kumimoji="1" lang="en-US" altLang="ja-JP" dirty="0" smtClean="0"/>
          </a:p>
          <a:p>
            <a:pPr lvl="1"/>
            <a:r>
              <a:rPr lang="ja-JP" altLang="en-US" dirty="0"/>
              <a:t>監視ホスト</a:t>
            </a:r>
            <a:r>
              <a:rPr lang="ja-JP" altLang="en-US" dirty="0" smtClean="0"/>
              <a:t>が生成した暗号鍵を</a:t>
            </a:r>
            <a:r>
              <a:rPr lang="en-US" altLang="ja-JP" dirty="0" smtClean="0"/>
              <a:t>VMM</a:t>
            </a:r>
            <a:r>
              <a:rPr lang="ja-JP" altLang="en-US" dirty="0" smtClean="0"/>
              <a:t>の公開鍵で暗号化</a:t>
            </a:r>
            <a:endParaRPr lang="en-US" altLang="ja-JP" dirty="0" smtClean="0"/>
          </a:p>
          <a:p>
            <a:pPr lvl="1"/>
            <a:r>
              <a:rPr lang="ja-JP" altLang="en-US" dirty="0" smtClean="0"/>
              <a:t>管理</a:t>
            </a:r>
            <a:r>
              <a:rPr lang="en-US" altLang="ja-JP" dirty="0" smtClean="0"/>
              <a:t>VM</a:t>
            </a:r>
            <a:r>
              <a:rPr lang="ja-JP" altLang="en-US" dirty="0" smtClean="0"/>
              <a:t>経由で</a:t>
            </a:r>
            <a:r>
              <a:rPr lang="en-US" altLang="ja-JP" dirty="0" smtClean="0"/>
              <a:t>VMM</a:t>
            </a:r>
            <a:r>
              <a:rPr lang="ja-JP" altLang="en-US" dirty="0" smtClean="0"/>
              <a:t>に送信し、</a:t>
            </a:r>
            <a:r>
              <a:rPr lang="en-US" altLang="ja-JP" dirty="0" smtClean="0"/>
              <a:t>VMM</a:t>
            </a:r>
            <a:r>
              <a:rPr lang="ja-JP" altLang="en-US" dirty="0" smtClean="0"/>
              <a:t>の秘密鍵で復号</a:t>
            </a:r>
            <a:endParaRPr lang="en-US" altLang="ja-JP" dirty="0" smtClean="0"/>
          </a:p>
          <a:p>
            <a:pPr lvl="2"/>
            <a:r>
              <a:rPr lang="ja-JP" altLang="en-US" dirty="0"/>
              <a:t>メモリデータ</a:t>
            </a:r>
            <a:r>
              <a:rPr lang="ja-JP" altLang="en-US" dirty="0" smtClean="0"/>
              <a:t>の暗号化および</a:t>
            </a:r>
            <a:r>
              <a:rPr lang="en-US" altLang="ja-JP" dirty="0" smtClean="0"/>
              <a:t>MAC</a:t>
            </a:r>
            <a:r>
              <a:rPr lang="ja-JP" altLang="en-US" dirty="0" smtClean="0"/>
              <a:t>の計算に用いる</a:t>
            </a:r>
            <a:endParaRPr lang="en-US" altLang="ja-JP" dirty="0" smtClean="0"/>
          </a:p>
          <a:p>
            <a:pPr lvl="1"/>
            <a:r>
              <a:rPr lang="ja-JP" altLang="en-US" dirty="0" smtClean="0"/>
              <a:t>ユーザ</a:t>
            </a:r>
            <a:r>
              <a:rPr lang="en-US" altLang="ja-JP" dirty="0" smtClean="0"/>
              <a:t>VM</a:t>
            </a:r>
            <a:r>
              <a:rPr lang="ja-JP" altLang="en-US" dirty="0" smtClean="0"/>
              <a:t>はディスク暗号化の鍵を</a:t>
            </a:r>
            <a:r>
              <a:rPr lang="en-US" altLang="ja-JP" dirty="0" smtClean="0"/>
              <a:t>VMM</a:t>
            </a:r>
            <a:r>
              <a:rPr lang="ja-JP" altLang="en-US" dirty="0" smtClean="0"/>
              <a:t>から取得</a:t>
            </a:r>
            <a:endParaRPr lang="en-US" altLang="ja-JP" dirty="0" smtClean="0"/>
          </a:p>
        </p:txBody>
      </p:sp>
      <p:sp>
        <p:nvSpPr>
          <p:cNvPr id="3" name="タイトル 2"/>
          <p:cNvSpPr>
            <a:spLocks noGrp="1"/>
          </p:cNvSpPr>
          <p:nvPr>
            <p:ph type="title"/>
          </p:nvPr>
        </p:nvSpPr>
        <p:spPr/>
        <p:txBody>
          <a:bodyPr/>
          <a:lstStyle/>
          <a:p>
            <a:r>
              <a:rPr kumimoji="1" lang="ja-JP" altLang="en-US" dirty="0" smtClean="0"/>
              <a:t>鍵管理</a:t>
            </a:r>
            <a:endParaRPr kumimoji="1" lang="ja-JP" altLang="en-US" dirty="0"/>
          </a:p>
        </p:txBody>
      </p:sp>
      <p:sp>
        <p:nvSpPr>
          <p:cNvPr id="4" name="角丸四角形 3"/>
          <p:cNvSpPr/>
          <p:nvPr/>
        </p:nvSpPr>
        <p:spPr>
          <a:xfrm>
            <a:off x="1757475" y="5742087"/>
            <a:ext cx="1656184" cy="1008112"/>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045507" y="6246143"/>
            <a:ext cx="1080120" cy="432048"/>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公開鍵</a:t>
            </a:r>
            <a:endParaRPr kumimoji="1" lang="ja-JP" altLang="en-US" dirty="0">
              <a:solidFill>
                <a:schemeClr val="tx1"/>
              </a:solidFill>
            </a:endParaRPr>
          </a:p>
        </p:txBody>
      </p:sp>
      <p:sp>
        <p:nvSpPr>
          <p:cNvPr id="6" name="テキスト ボックス 5"/>
          <p:cNvSpPr txBox="1"/>
          <p:nvPr/>
        </p:nvSpPr>
        <p:spPr>
          <a:xfrm>
            <a:off x="1973499" y="5796119"/>
            <a:ext cx="1224136" cy="369332"/>
          </a:xfrm>
          <a:prstGeom prst="rect">
            <a:avLst/>
          </a:prstGeom>
          <a:noFill/>
        </p:spPr>
        <p:txBody>
          <a:bodyPr wrap="square" rtlCol="0">
            <a:spAutoFit/>
          </a:bodyPr>
          <a:lstStyle/>
          <a:p>
            <a:pPr algn="ctr"/>
            <a:r>
              <a:rPr kumimoji="1" lang="ja-JP" altLang="en-US" dirty="0" smtClean="0"/>
              <a:t>鍵サーバ</a:t>
            </a:r>
            <a:endParaRPr kumimoji="1" lang="ja-JP" altLang="en-US" dirty="0"/>
          </a:p>
        </p:txBody>
      </p:sp>
      <p:sp>
        <p:nvSpPr>
          <p:cNvPr id="8" name="正方形/長方形 7"/>
          <p:cNvSpPr/>
          <p:nvPr/>
        </p:nvSpPr>
        <p:spPr>
          <a:xfrm>
            <a:off x="1021278" y="4045282"/>
            <a:ext cx="2323984" cy="118391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a:stCxn id="5" idx="0"/>
          </p:cNvCxnSpPr>
          <p:nvPr/>
        </p:nvCxnSpPr>
        <p:spPr>
          <a:xfrm flipV="1">
            <a:off x="2585567" y="5013176"/>
            <a:ext cx="0" cy="12329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4572000" y="4005064"/>
            <a:ext cx="1744092" cy="896645"/>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4572000" y="5229200"/>
            <a:ext cx="3456384" cy="83414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19" name="右矢印 18"/>
          <p:cNvSpPr/>
          <p:nvPr/>
        </p:nvSpPr>
        <p:spPr>
          <a:xfrm>
            <a:off x="3413659" y="4527026"/>
            <a:ext cx="1158342" cy="220430"/>
          </a:xfrm>
          <a:prstGeom prst="rightArrow">
            <a:avLst>
              <a:gd name="adj1" fmla="val 64659"/>
              <a:gd name="adj2" fmla="val 50000"/>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a:off x="5159259" y="4879747"/>
            <a:ext cx="5147" cy="3651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5948102" y="5404647"/>
            <a:ext cx="1080120" cy="450024"/>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秘密鍵</a:t>
            </a:r>
            <a:endParaRPr kumimoji="1" lang="ja-JP" altLang="en-US" dirty="0">
              <a:solidFill>
                <a:schemeClr val="tx1"/>
              </a:solidFill>
            </a:endParaRPr>
          </a:p>
        </p:txBody>
      </p:sp>
      <p:sp>
        <p:nvSpPr>
          <p:cNvPr id="23" name="角丸四角形 22"/>
          <p:cNvSpPr/>
          <p:nvPr/>
        </p:nvSpPr>
        <p:spPr>
          <a:xfrm>
            <a:off x="6444208" y="4005064"/>
            <a:ext cx="1584176" cy="896645"/>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cxnSp>
        <p:nvCxnSpPr>
          <p:cNvPr id="25" name="直線矢印コネクタ 24"/>
          <p:cNvCxnSpPr>
            <a:stCxn id="22" idx="1"/>
          </p:cNvCxnSpPr>
          <p:nvPr/>
        </p:nvCxnSpPr>
        <p:spPr>
          <a:xfrm flipH="1">
            <a:off x="5500816" y="5629659"/>
            <a:ext cx="4472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939990" y="4278010"/>
            <a:ext cx="1008112"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20" name="テキスト ボックス 19"/>
          <p:cNvSpPr txBox="1"/>
          <p:nvPr/>
        </p:nvSpPr>
        <p:spPr>
          <a:xfrm>
            <a:off x="1358090" y="5229200"/>
            <a:ext cx="1214403" cy="369332"/>
          </a:xfrm>
          <a:prstGeom prst="rect">
            <a:avLst/>
          </a:prstGeom>
          <a:noFill/>
        </p:spPr>
        <p:txBody>
          <a:bodyPr wrap="square" rtlCol="0">
            <a:spAutoFit/>
          </a:bodyPr>
          <a:lstStyle/>
          <a:p>
            <a:r>
              <a:rPr kumimoji="1" lang="ja-JP" altLang="en-US" dirty="0" smtClean="0"/>
              <a:t>監視ホスト</a:t>
            </a:r>
            <a:endParaRPr kumimoji="1" lang="ja-JP" altLang="en-US" dirty="0"/>
          </a:p>
        </p:txBody>
      </p:sp>
      <p:sp>
        <p:nvSpPr>
          <p:cNvPr id="27" name="テキスト ボックス 26"/>
          <p:cNvSpPr txBox="1"/>
          <p:nvPr/>
        </p:nvSpPr>
        <p:spPr>
          <a:xfrm>
            <a:off x="5708890" y="6246143"/>
            <a:ext cx="1214403" cy="369332"/>
          </a:xfrm>
          <a:prstGeom prst="rect">
            <a:avLst/>
          </a:prstGeom>
          <a:noFill/>
        </p:spPr>
        <p:txBody>
          <a:bodyPr wrap="square" rtlCol="0">
            <a:spAutoFit/>
          </a:bodyPr>
          <a:lstStyle/>
          <a:p>
            <a:pPr algn="ctr"/>
            <a:r>
              <a:rPr lang="ja-JP" altLang="en-US" dirty="0"/>
              <a:t>クラウド</a:t>
            </a:r>
            <a:endParaRPr kumimoji="1" lang="ja-JP" altLang="en-US" dirty="0"/>
          </a:p>
        </p:txBody>
      </p:sp>
      <p:pic>
        <p:nvPicPr>
          <p:cNvPr id="32"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187" y="4414614"/>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4398" y="4647945"/>
            <a:ext cx="566042" cy="450112"/>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矢印コネクタ 10"/>
          <p:cNvCxnSpPr>
            <a:endCxn id="23" idx="2"/>
          </p:cNvCxnSpPr>
          <p:nvPr/>
        </p:nvCxnSpPr>
        <p:spPr>
          <a:xfrm flipV="1">
            <a:off x="7236296" y="4901709"/>
            <a:ext cx="0" cy="3274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9"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187" y="4412185"/>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144" y="5430176"/>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60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9"/>
                                        </p:tgtEl>
                                        <p:attrNameLst>
                                          <p:attrName>style.color</p:attrName>
                                        </p:attrNameLst>
                                      </p:cBhvr>
                                      <p:by>
                                        <p:hsl h="0" s="-12549" l="-25098"/>
                                      </p:by>
                                    </p:animClr>
                                    <p:animClr clrSpc="hsl" dir="cw">
                                      <p:cBhvr>
                                        <p:cTn id="7" dur="500" fill="hold"/>
                                        <p:tgtEl>
                                          <p:spTgt spid="29"/>
                                        </p:tgtEl>
                                        <p:attrNameLst>
                                          <p:attrName>fillcolor</p:attrName>
                                        </p:attrNameLst>
                                      </p:cBhvr>
                                      <p:by>
                                        <p:hsl h="0" s="-12549" l="-25098"/>
                                      </p:by>
                                    </p:animClr>
                                    <p:animClr clrSpc="hsl" dir="cw">
                                      <p:cBhvr>
                                        <p:cTn id="8" dur="500" fill="hold"/>
                                        <p:tgtEl>
                                          <p:spTgt spid="29"/>
                                        </p:tgtEl>
                                        <p:attrNameLst>
                                          <p:attrName>stroke.color</p:attrName>
                                        </p:attrNameLst>
                                      </p:cBhvr>
                                      <p:by>
                                        <p:hsl h="0" s="-12549" l="-25098"/>
                                      </p:by>
                                    </p:animClr>
                                    <p:set>
                                      <p:cBhvr>
                                        <p:cTn id="9" dur="500" fill="hold"/>
                                        <p:tgtEl>
                                          <p:spTgt spid="29"/>
                                        </p:tgtEl>
                                        <p:attrNameLst>
                                          <p:attrName>fill.type</p:attrName>
                                        </p:attrNameLst>
                                      </p:cBhvr>
                                      <p:to>
                                        <p:strVal val="solid"/>
                                      </p:to>
                                    </p:set>
                                  </p:childTnLst>
                                  <p:subTnLst>
                                    <p:animClr clrSpc="rgb" dir="cw">
                                      <p:cBhvr override="childStyle">
                                        <p:cTn dur="1" fill="hold" display="0" masterRel="nextClick" afterEffect="1"/>
                                        <p:tgtEl>
                                          <p:spTgt spid="29"/>
                                        </p:tgtEl>
                                        <p:attrNameLst>
                                          <p:attrName>ppt_c</p:attrName>
                                        </p:attrNameLst>
                                      </p:cBhvr>
                                      <p:to>
                                        <a:schemeClr val="tx1"/>
                                      </p:to>
                                    </p:animClr>
                                  </p:sub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0" presetClass="path" presetSubtype="0" accel="50000" decel="50000" fill="hold" nodeType="clickEffect">
                                  <p:stCondLst>
                                    <p:cond delay="0"/>
                                  </p:stCondLst>
                                  <p:childTnLst>
                                    <p:animMotion origin="layout" path="M -5.55556E-6 -5.43016E-6 L 0.13976 -5.43016E-6 C 0.20243 -5.43016E-6 0.27986 0.04047 0.27986 0.07424 L 0.27986 0.14917 " pathEditMode="fixed" rAng="0" ptsTypes="FfFF">
                                      <p:cBhvr>
                                        <p:cTn id="16" dur="2000" fill="hold"/>
                                        <p:tgtEl>
                                          <p:spTgt spid="29"/>
                                        </p:tgtEl>
                                        <p:attrNameLst>
                                          <p:attrName>ppt_x</p:attrName>
                                          <p:attrName>ppt_y</p:attrName>
                                        </p:attrNameLst>
                                      </p:cBhvr>
                                      <p:rCtr x="13993" y="7447"/>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a:t>VM </a:t>
            </a:r>
            <a:r>
              <a:rPr lang="en-US" altLang="ja-JP" sz="2800" dirty="0" smtClean="0"/>
              <a:t>Shadow </a:t>
            </a:r>
            <a:r>
              <a:rPr lang="en-US" altLang="ja-JP" sz="2000" dirty="0" smtClean="0"/>
              <a:t>[</a:t>
            </a:r>
            <a:r>
              <a:rPr lang="ja-JP" altLang="en-US" sz="2000" dirty="0"/>
              <a:t>飯田ら</a:t>
            </a:r>
            <a:r>
              <a:rPr lang="en-US" altLang="ja-JP" sz="2000" dirty="0"/>
              <a:t>’10]</a:t>
            </a:r>
            <a:r>
              <a:rPr lang="ja-JP" altLang="en-US" sz="2800" dirty="0" smtClean="0"/>
              <a:t>を</a:t>
            </a:r>
            <a:r>
              <a:rPr lang="en-US" altLang="ja-JP" sz="2800" dirty="0" err="1" smtClean="0"/>
              <a:t>RemoteTrans</a:t>
            </a:r>
            <a:r>
              <a:rPr lang="ja-JP" altLang="en-US" sz="2800" dirty="0" smtClean="0"/>
              <a:t>に</a:t>
            </a:r>
            <a:r>
              <a:rPr lang="ja-JP" altLang="en-US" sz="2800" dirty="0"/>
              <a:t>対応</a:t>
            </a:r>
            <a:endParaRPr lang="en-US" altLang="ja-JP" sz="2800" dirty="0"/>
          </a:p>
          <a:p>
            <a:pPr lvl="1"/>
            <a:r>
              <a:rPr lang="ja-JP" altLang="en-US" sz="2400" dirty="0"/>
              <a:t>既存の</a:t>
            </a:r>
            <a:r>
              <a:rPr lang="en-US" altLang="ja-JP" sz="2400" dirty="0"/>
              <a:t>IDS</a:t>
            </a:r>
            <a:r>
              <a:rPr lang="ja-JP" altLang="en-US" sz="2400" dirty="0"/>
              <a:t>をオフロードするための実行</a:t>
            </a:r>
            <a:r>
              <a:rPr lang="ja-JP" altLang="en-US" sz="2400" dirty="0" smtClean="0"/>
              <a:t>環境</a:t>
            </a:r>
            <a:endParaRPr lang="en-US" altLang="ja-JP" sz="2400" dirty="0" smtClean="0"/>
          </a:p>
          <a:p>
            <a:pPr lvl="1"/>
            <a:r>
              <a:rPr lang="ja-JP" altLang="en-US" sz="2400" dirty="0"/>
              <a:t>ディスク監視機構を</a:t>
            </a:r>
            <a:r>
              <a:rPr lang="ja-JP" altLang="en-US" sz="2400" dirty="0" smtClean="0"/>
              <a:t>用いてユーザ</a:t>
            </a:r>
            <a:r>
              <a:rPr lang="en-US" altLang="ja-JP" sz="2400" dirty="0" smtClean="0"/>
              <a:t>VM</a:t>
            </a:r>
            <a:r>
              <a:rPr lang="ja-JP" altLang="en-US" sz="2400" dirty="0" smtClean="0"/>
              <a:t>のファイルシステムを提供</a:t>
            </a:r>
            <a:endParaRPr lang="en-US" altLang="ja-JP" sz="2400" dirty="0" smtClean="0"/>
          </a:p>
          <a:p>
            <a:pPr lvl="1"/>
            <a:r>
              <a:rPr lang="ja-JP" altLang="en-US" sz="2200" dirty="0"/>
              <a:t>メモリ監視機構</a:t>
            </a:r>
            <a:r>
              <a:rPr lang="ja-JP" altLang="en-US" sz="2200" dirty="0" smtClean="0"/>
              <a:t>を用いて</a:t>
            </a:r>
            <a:r>
              <a:rPr lang="en-US" altLang="ja-JP" sz="2200" dirty="0" err="1" smtClean="0"/>
              <a:t>proc</a:t>
            </a:r>
            <a:r>
              <a:rPr lang="ja-JP" altLang="en-US" sz="2200" dirty="0" smtClean="0"/>
              <a:t>ファイルシステムを提供</a:t>
            </a:r>
            <a:endParaRPr lang="en-US" altLang="ja-JP" sz="2200" dirty="0" smtClean="0"/>
          </a:p>
          <a:p>
            <a:pPr lvl="2"/>
            <a:r>
              <a:rPr lang="ja-JP" altLang="en-US" sz="2000" dirty="0"/>
              <a:t>ユーザ</a:t>
            </a:r>
            <a:r>
              <a:rPr lang="en-US" altLang="ja-JP" sz="2000" dirty="0"/>
              <a:t>VM</a:t>
            </a:r>
            <a:r>
              <a:rPr lang="ja-JP" altLang="en-US" sz="2000" dirty="0"/>
              <a:t>内の実行中のプロセス情報など</a:t>
            </a:r>
            <a:endParaRPr lang="en-US" altLang="ja-JP" sz="2000" dirty="0" smtClean="0"/>
          </a:p>
        </p:txBody>
      </p:sp>
      <p:sp>
        <p:nvSpPr>
          <p:cNvPr id="2" name="タイトル 1"/>
          <p:cNvSpPr>
            <a:spLocks noGrp="1"/>
          </p:cNvSpPr>
          <p:nvPr>
            <p:ph type="title"/>
          </p:nvPr>
        </p:nvSpPr>
        <p:spPr/>
        <p:txBody>
          <a:bodyPr>
            <a:normAutofit/>
          </a:bodyPr>
          <a:lstStyle/>
          <a:p>
            <a:r>
              <a:rPr lang="en-US" altLang="ja-JP" sz="3600" dirty="0"/>
              <a:t>VM Shadow</a:t>
            </a:r>
            <a:r>
              <a:rPr lang="ja-JP" altLang="en-US" sz="3600" dirty="0" smtClean="0"/>
              <a:t>の</a:t>
            </a:r>
            <a:r>
              <a:rPr lang="ja-JP" altLang="en-US" sz="3600" dirty="0"/>
              <a:t>サポート</a:t>
            </a:r>
            <a:endParaRPr kumimoji="1" lang="ja-JP" altLang="en-US" sz="3600" dirty="0"/>
          </a:p>
        </p:txBody>
      </p:sp>
      <p:sp>
        <p:nvSpPr>
          <p:cNvPr id="4" name="雲 3"/>
          <p:cNvSpPr/>
          <p:nvPr/>
        </p:nvSpPr>
        <p:spPr>
          <a:xfrm>
            <a:off x="3995936" y="3924676"/>
            <a:ext cx="4026910" cy="2529572"/>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966062" y="3924675"/>
            <a:ext cx="2103183" cy="25295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110079" y="4013521"/>
            <a:ext cx="1811412" cy="236871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4821924" y="4608385"/>
            <a:ext cx="1728192" cy="115212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924118" y="4701848"/>
            <a:ext cx="1512168"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sp>
        <p:nvSpPr>
          <p:cNvPr id="15" name="正方形/長方形 14"/>
          <p:cNvSpPr/>
          <p:nvPr/>
        </p:nvSpPr>
        <p:spPr>
          <a:xfrm>
            <a:off x="1211856" y="4430790"/>
            <a:ext cx="1584176" cy="1080120"/>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1617352" y="4454814"/>
            <a:ext cx="792088" cy="443830"/>
          </a:xfrm>
          <a:prstGeom prst="ellipse">
            <a:avLst/>
          </a:prstGeom>
          <a:solidFill>
            <a:schemeClr val="bg1"/>
          </a:solidFill>
          <a:ln w="444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7" name="テキスト ボックス 16"/>
          <p:cNvSpPr txBox="1"/>
          <p:nvPr/>
        </p:nvSpPr>
        <p:spPr>
          <a:xfrm>
            <a:off x="1171558" y="4085482"/>
            <a:ext cx="1692189" cy="369332"/>
          </a:xfrm>
          <a:prstGeom prst="rect">
            <a:avLst/>
          </a:prstGeom>
          <a:noFill/>
        </p:spPr>
        <p:txBody>
          <a:bodyPr wrap="square" rtlCol="0">
            <a:spAutoFit/>
          </a:bodyPr>
          <a:lstStyle/>
          <a:p>
            <a:pPr algn="ctr"/>
            <a:r>
              <a:rPr kumimoji="1" lang="en-US" altLang="ja-JP" dirty="0" smtClean="0"/>
              <a:t>VM Shadow</a:t>
            </a:r>
            <a:endParaRPr kumimoji="1" lang="ja-JP" altLang="en-US" dirty="0"/>
          </a:p>
        </p:txBody>
      </p:sp>
      <p:cxnSp>
        <p:nvCxnSpPr>
          <p:cNvPr id="18" name="直線コネクタ 17"/>
          <p:cNvCxnSpPr/>
          <p:nvPr/>
        </p:nvCxnSpPr>
        <p:spPr>
          <a:xfrm>
            <a:off x="2796032" y="4420462"/>
            <a:ext cx="2128086" cy="23224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796032" y="5510910"/>
            <a:ext cx="2128086" cy="24960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1375573" y="6500346"/>
            <a:ext cx="1296144"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21" name="テキスト ボックス 20"/>
          <p:cNvSpPr txBox="1"/>
          <p:nvPr/>
        </p:nvSpPr>
        <p:spPr>
          <a:xfrm>
            <a:off x="5255558" y="6470666"/>
            <a:ext cx="1643185"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cxnSp>
        <p:nvCxnSpPr>
          <p:cNvPr id="23" name="直線矢印コネクタ 22"/>
          <p:cNvCxnSpPr/>
          <p:nvPr/>
        </p:nvCxnSpPr>
        <p:spPr>
          <a:xfrm>
            <a:off x="2023645" y="5769991"/>
            <a:ext cx="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244928" y="5874637"/>
            <a:ext cx="1565413" cy="288032"/>
          </a:xfrm>
          <a:prstGeom prst="roundRect">
            <a:avLst/>
          </a:prstGeom>
          <a:solidFill>
            <a:srgbClr val="FFC0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cxnSp>
        <p:nvCxnSpPr>
          <p:cNvPr id="25" name="直線矢印コネクタ 24"/>
          <p:cNvCxnSpPr>
            <a:endCxn id="24" idx="0"/>
          </p:cNvCxnSpPr>
          <p:nvPr/>
        </p:nvCxnSpPr>
        <p:spPr>
          <a:xfrm>
            <a:off x="2027635" y="5510910"/>
            <a:ext cx="0" cy="36372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左右矢印 25"/>
          <p:cNvSpPr/>
          <p:nvPr/>
        </p:nvSpPr>
        <p:spPr>
          <a:xfrm>
            <a:off x="2836541" y="5906438"/>
            <a:ext cx="1447427" cy="224430"/>
          </a:xfrm>
          <a:prstGeom prst="lef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柱 26"/>
          <p:cNvSpPr/>
          <p:nvPr/>
        </p:nvSpPr>
        <p:spPr>
          <a:xfrm>
            <a:off x="2289176" y="4970850"/>
            <a:ext cx="512051" cy="479332"/>
          </a:xfrm>
          <a:prstGeom prst="can">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1211856" y="4931697"/>
            <a:ext cx="1173626" cy="646331"/>
          </a:xfrm>
          <a:prstGeom prst="rect">
            <a:avLst/>
          </a:prstGeom>
          <a:noFill/>
        </p:spPr>
        <p:txBody>
          <a:bodyPr wrap="square" rtlCol="0">
            <a:spAutoFit/>
          </a:bodyPr>
          <a:lstStyle/>
          <a:p>
            <a:pPr algn="ctr"/>
            <a:r>
              <a:rPr lang="en-US" altLang="ja-JP" dirty="0"/>
              <a:t>s</a:t>
            </a:r>
            <a:r>
              <a:rPr kumimoji="1" lang="en-US" altLang="ja-JP" dirty="0" smtClean="0"/>
              <a:t>hadow </a:t>
            </a:r>
            <a:r>
              <a:rPr kumimoji="1" lang="en-US" altLang="ja-JP" dirty="0" err="1" smtClean="0"/>
              <a:t>procfs</a:t>
            </a:r>
            <a:endParaRPr kumimoji="1" lang="ja-JP" altLang="en-US"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a:t>RemoteTrans</a:t>
            </a:r>
            <a:r>
              <a:rPr lang="ja-JP" altLang="en-US" sz="2800" dirty="0"/>
              <a:t>の性能を調べる実験を</a:t>
            </a:r>
            <a:r>
              <a:rPr lang="ja-JP" altLang="en-US" sz="2800" dirty="0" smtClean="0"/>
              <a:t>行った</a:t>
            </a:r>
            <a:endParaRPr lang="ja-JP" altLang="en-US" sz="2400" dirty="0"/>
          </a:p>
          <a:p>
            <a:pPr lvl="1"/>
            <a:r>
              <a:rPr lang="ja-JP" altLang="en-US" sz="2400" dirty="0" smtClean="0"/>
              <a:t>メモリ</a:t>
            </a:r>
            <a:r>
              <a:rPr lang="ja-JP" altLang="en-US" sz="2400" dirty="0"/>
              <a:t>および</a:t>
            </a:r>
            <a:r>
              <a:rPr lang="ja-JP" altLang="en-US" sz="2400" dirty="0" smtClean="0"/>
              <a:t>ディスクの読み込み性能を測定</a:t>
            </a:r>
            <a:endParaRPr lang="ja-JP" altLang="en-US" sz="2200" dirty="0"/>
          </a:p>
          <a:p>
            <a:pPr lvl="1"/>
            <a:r>
              <a:rPr lang="en-US" altLang="ja-JP" sz="2400" dirty="0" smtClean="0"/>
              <a:t>VM Shadow</a:t>
            </a:r>
            <a:r>
              <a:rPr lang="ja-JP" altLang="en-US" sz="2400" dirty="0" smtClean="0"/>
              <a:t>の構築時間を測定</a:t>
            </a:r>
            <a:endParaRPr lang="en-US" altLang="ja-JP" sz="2400" dirty="0" smtClean="0"/>
          </a:p>
          <a:p>
            <a:pPr lvl="1"/>
            <a:r>
              <a:rPr lang="ja-JP" altLang="en-US" sz="2400" dirty="0" smtClean="0"/>
              <a:t>実際の</a:t>
            </a:r>
            <a:r>
              <a:rPr lang="en-US" altLang="ja-JP" sz="2400" dirty="0" smtClean="0"/>
              <a:t>IDS</a:t>
            </a:r>
            <a:r>
              <a:rPr lang="ja-JP" altLang="en-US" sz="2400" dirty="0"/>
              <a:t>の</a:t>
            </a:r>
            <a:r>
              <a:rPr lang="ja-JP" altLang="en-US" sz="2400" dirty="0" smtClean="0"/>
              <a:t>性能を測定</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a:t>実験</a:t>
            </a:r>
            <a:endParaRPr kumimoji="1" lang="ja-JP" altLang="en-US" sz="3600" dirty="0"/>
          </a:p>
        </p:txBody>
      </p:sp>
      <p:sp>
        <p:nvSpPr>
          <p:cNvPr id="4" name="正方形/長方形 3"/>
          <p:cNvSpPr/>
          <p:nvPr/>
        </p:nvSpPr>
        <p:spPr>
          <a:xfrm>
            <a:off x="539552" y="4271701"/>
            <a:ext cx="2155974" cy="1749587"/>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Linux 3.2.0</a:t>
            </a:r>
          </a:p>
          <a:p>
            <a:pPr algn="ctr"/>
            <a:r>
              <a:rPr kumimoji="1" lang="en-US" altLang="ja-JP" sz="1400" dirty="0" smtClean="0">
                <a:solidFill>
                  <a:schemeClr val="tx1"/>
                </a:solidFill>
              </a:rPr>
              <a:t>CPU Intel core i7-870</a:t>
            </a:r>
          </a:p>
          <a:p>
            <a:pPr algn="ctr"/>
            <a:r>
              <a:rPr lang="ja-JP" altLang="en-US" sz="1400" dirty="0" smtClean="0">
                <a:solidFill>
                  <a:schemeClr val="tx1"/>
                </a:solidFill>
              </a:rPr>
              <a:t>メモリ </a:t>
            </a:r>
            <a:r>
              <a:rPr lang="en-US" altLang="ja-JP" sz="1400" dirty="0" smtClean="0">
                <a:solidFill>
                  <a:schemeClr val="tx1"/>
                </a:solidFill>
              </a:rPr>
              <a:t>8GB</a:t>
            </a:r>
            <a:endParaRPr kumimoji="1" lang="ja-JP" altLang="en-US" sz="1400" dirty="0">
              <a:solidFill>
                <a:schemeClr val="tx1"/>
              </a:solidFill>
            </a:endParaRPr>
          </a:p>
        </p:txBody>
      </p:sp>
      <p:sp>
        <p:nvSpPr>
          <p:cNvPr id="5" name="正方形/長方形 4"/>
          <p:cNvSpPr/>
          <p:nvPr/>
        </p:nvSpPr>
        <p:spPr>
          <a:xfrm>
            <a:off x="4072208" y="3972853"/>
            <a:ext cx="4311950" cy="24482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279703" y="4564090"/>
            <a:ext cx="1944216" cy="99293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管理</a:t>
            </a:r>
            <a:r>
              <a:rPr kumimoji="1" lang="en-US" altLang="ja-JP" sz="1600" dirty="0" smtClean="0">
                <a:solidFill>
                  <a:schemeClr val="tx1"/>
                </a:solidFill>
              </a:rPr>
              <a:t>VM</a:t>
            </a:r>
          </a:p>
          <a:p>
            <a:pPr algn="ctr"/>
            <a:r>
              <a:rPr kumimoji="1" lang="en-US" altLang="ja-JP" sz="1600" dirty="0" smtClean="0">
                <a:solidFill>
                  <a:schemeClr val="tx1"/>
                </a:solidFill>
              </a:rPr>
              <a:t>Linux 3.2.0</a:t>
            </a:r>
          </a:p>
          <a:p>
            <a:pPr algn="ctr"/>
            <a:r>
              <a:rPr lang="ja-JP" altLang="en-US" sz="1600" dirty="0" smtClean="0">
                <a:solidFill>
                  <a:schemeClr val="tx1"/>
                </a:solidFill>
              </a:rPr>
              <a:t>メモリ </a:t>
            </a:r>
            <a:r>
              <a:rPr lang="en-US" altLang="ja-JP" sz="1600" dirty="0" smtClean="0">
                <a:solidFill>
                  <a:schemeClr val="tx1"/>
                </a:solidFill>
              </a:rPr>
              <a:t>12GB</a:t>
            </a:r>
            <a:endParaRPr kumimoji="1" lang="ja-JP" altLang="en-US" sz="1600" dirty="0">
              <a:solidFill>
                <a:schemeClr val="tx1"/>
              </a:solidFill>
            </a:endParaRPr>
          </a:p>
        </p:txBody>
      </p:sp>
      <p:sp>
        <p:nvSpPr>
          <p:cNvPr id="7" name="角丸四角形 6"/>
          <p:cNvSpPr/>
          <p:nvPr/>
        </p:nvSpPr>
        <p:spPr>
          <a:xfrm>
            <a:off x="6367934" y="4564089"/>
            <a:ext cx="1885302" cy="99293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ユーザ</a:t>
            </a:r>
            <a:r>
              <a:rPr kumimoji="1" lang="en-US" altLang="ja-JP" sz="1600" dirty="0" smtClean="0">
                <a:solidFill>
                  <a:schemeClr val="tx1"/>
                </a:solidFill>
              </a:rPr>
              <a:t>VM</a:t>
            </a:r>
          </a:p>
          <a:p>
            <a:pPr algn="ctr"/>
            <a:r>
              <a:rPr lang="en-US" altLang="ja-JP" sz="1600" dirty="0">
                <a:solidFill>
                  <a:schemeClr val="tx1"/>
                </a:solidFill>
              </a:rPr>
              <a:t>Linux </a:t>
            </a:r>
            <a:r>
              <a:rPr lang="en-US" altLang="ja-JP" sz="1600" dirty="0" smtClean="0">
                <a:solidFill>
                  <a:schemeClr val="tx1"/>
                </a:solidFill>
              </a:rPr>
              <a:t>2.6.27.35</a:t>
            </a:r>
          </a:p>
          <a:p>
            <a:pPr algn="ctr"/>
            <a:r>
              <a:rPr lang="ja-JP" altLang="en-US" sz="1600" dirty="0" smtClean="0">
                <a:solidFill>
                  <a:schemeClr val="tx1"/>
                </a:solidFill>
              </a:rPr>
              <a:t>メモリ </a:t>
            </a:r>
            <a:r>
              <a:rPr lang="en-US" altLang="ja-JP" sz="1600" dirty="0" smtClean="0">
                <a:solidFill>
                  <a:schemeClr val="tx1"/>
                </a:solidFill>
              </a:rPr>
              <a:t>4GB</a:t>
            </a:r>
            <a:endParaRPr kumimoji="1" lang="ja-JP" altLang="en-US" sz="1600" dirty="0">
              <a:solidFill>
                <a:schemeClr val="tx1"/>
              </a:solidFill>
            </a:endParaRPr>
          </a:p>
        </p:txBody>
      </p:sp>
      <p:sp>
        <p:nvSpPr>
          <p:cNvPr id="8" name="角丸四角形 7"/>
          <p:cNvSpPr/>
          <p:nvPr/>
        </p:nvSpPr>
        <p:spPr>
          <a:xfrm>
            <a:off x="4279703" y="5659306"/>
            <a:ext cx="3973533" cy="57606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Xen</a:t>
            </a:r>
            <a:r>
              <a:rPr kumimoji="1" lang="en-US" altLang="ja-JP" dirty="0" smtClean="0">
                <a:solidFill>
                  <a:schemeClr val="tx1"/>
                </a:solidFill>
              </a:rPr>
              <a:t> 4.1.3</a:t>
            </a:r>
            <a:endParaRPr kumimoji="1" lang="ja-JP" altLang="en-US" dirty="0">
              <a:solidFill>
                <a:schemeClr val="tx1"/>
              </a:solidFill>
            </a:endParaRPr>
          </a:p>
        </p:txBody>
      </p:sp>
      <p:sp>
        <p:nvSpPr>
          <p:cNvPr id="9" name="テキスト ボックス 8"/>
          <p:cNvSpPr txBox="1"/>
          <p:nvPr/>
        </p:nvSpPr>
        <p:spPr>
          <a:xfrm>
            <a:off x="5000424" y="3979315"/>
            <a:ext cx="2735018" cy="584775"/>
          </a:xfrm>
          <a:prstGeom prst="rect">
            <a:avLst/>
          </a:prstGeom>
          <a:noFill/>
        </p:spPr>
        <p:txBody>
          <a:bodyPr wrap="square" rtlCol="0">
            <a:spAutoFit/>
          </a:bodyPr>
          <a:lstStyle/>
          <a:p>
            <a:pPr algn="ctr"/>
            <a:r>
              <a:rPr kumimoji="1" lang="en-US" altLang="ja-JP" sz="1600" dirty="0" smtClean="0"/>
              <a:t>CPU Intel </a:t>
            </a:r>
            <a:r>
              <a:rPr lang="en-US" altLang="ja-JP" sz="1600" dirty="0" smtClean="0"/>
              <a:t>Xeon E3-1290</a:t>
            </a:r>
            <a:endParaRPr kumimoji="1" lang="en-US" altLang="ja-JP" sz="1600" dirty="0" smtClean="0"/>
          </a:p>
          <a:p>
            <a:pPr algn="ctr"/>
            <a:r>
              <a:rPr lang="ja-JP" altLang="en-US" sz="1600" dirty="0" smtClean="0"/>
              <a:t>メモリ </a:t>
            </a:r>
            <a:r>
              <a:rPr lang="en-US" altLang="ja-JP" sz="1600" dirty="0" smtClean="0"/>
              <a:t>16GB</a:t>
            </a:r>
            <a:endParaRPr kumimoji="1" lang="ja-JP" altLang="en-US" sz="1600" dirty="0"/>
          </a:p>
        </p:txBody>
      </p:sp>
      <p:sp>
        <p:nvSpPr>
          <p:cNvPr id="10" name="左右矢印 9"/>
          <p:cNvSpPr/>
          <p:nvPr/>
        </p:nvSpPr>
        <p:spPr>
          <a:xfrm>
            <a:off x="2695525" y="4884331"/>
            <a:ext cx="1376683" cy="352455"/>
          </a:xfrm>
          <a:prstGeom prst="lef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695524" y="5233862"/>
            <a:ext cx="1376683" cy="923330"/>
          </a:xfrm>
          <a:prstGeom prst="rect">
            <a:avLst/>
          </a:prstGeom>
          <a:noFill/>
        </p:spPr>
        <p:txBody>
          <a:bodyPr wrap="square" rtlCol="0">
            <a:spAutoFit/>
          </a:bodyPr>
          <a:lstStyle/>
          <a:p>
            <a:pPr algn="ctr"/>
            <a:r>
              <a:rPr lang="ja-JP" altLang="en-US" dirty="0" smtClean="0"/>
              <a:t>ギガビットイーサネット</a:t>
            </a:r>
            <a:endParaRPr lang="en-US" altLang="ja-JP" dirty="0" smtClean="0"/>
          </a:p>
          <a:p>
            <a:pPr algn="ctr"/>
            <a:r>
              <a:rPr kumimoji="1" lang="ja-JP" altLang="en-US" dirty="0"/>
              <a:t>（</a:t>
            </a:r>
            <a:r>
              <a:rPr kumimoji="1" lang="en-US" altLang="ja-JP" dirty="0"/>
              <a:t>LAN)</a:t>
            </a:r>
            <a:endParaRPr kumimoji="1" lang="ja-JP" altLang="en-US" dirty="0"/>
          </a:p>
        </p:txBody>
      </p:sp>
      <p:sp>
        <p:nvSpPr>
          <p:cNvPr id="12" name="テキスト ボックス 11"/>
          <p:cNvSpPr txBox="1"/>
          <p:nvPr/>
        </p:nvSpPr>
        <p:spPr>
          <a:xfrm>
            <a:off x="897459" y="6124436"/>
            <a:ext cx="1440160" cy="369332"/>
          </a:xfrm>
          <a:prstGeom prst="rect">
            <a:avLst/>
          </a:prstGeom>
          <a:solidFill>
            <a:schemeClr val="bg1"/>
          </a:solidFill>
        </p:spPr>
        <p:txBody>
          <a:bodyPr wrap="square" rtlCol="0">
            <a:spAutoFit/>
          </a:bodyPr>
          <a:lstStyle/>
          <a:p>
            <a:pPr algn="ctr"/>
            <a:r>
              <a:rPr lang="ja-JP" altLang="en-US" dirty="0"/>
              <a:t>監視ホスト</a:t>
            </a:r>
            <a:endParaRPr kumimoji="1" lang="ja-JP" altLang="en-US" dirty="0"/>
          </a:p>
        </p:txBody>
      </p:sp>
      <p:sp>
        <p:nvSpPr>
          <p:cNvPr id="13" name="テキスト ボックス 12"/>
          <p:cNvSpPr txBox="1"/>
          <p:nvPr/>
        </p:nvSpPr>
        <p:spPr>
          <a:xfrm>
            <a:off x="5287316" y="6458747"/>
            <a:ext cx="2161235" cy="369332"/>
          </a:xfrm>
          <a:prstGeom prst="rect">
            <a:avLst/>
          </a:prstGeom>
          <a:noFill/>
        </p:spPr>
        <p:txBody>
          <a:bodyPr wrap="square" rtlCol="0">
            <a:spAutoFit/>
          </a:bodyPr>
          <a:lstStyle/>
          <a:p>
            <a:pPr algn="ctr"/>
            <a:r>
              <a:rPr kumimoji="1" lang="ja-JP" altLang="en-US" dirty="0" smtClean="0"/>
              <a:t>監視対象ホスト</a:t>
            </a:r>
            <a:endParaRPr kumimoji="1" lang="ja-JP" altLang="en-US" dirty="0"/>
          </a:p>
        </p:txBody>
      </p:sp>
      <p:sp>
        <p:nvSpPr>
          <p:cNvPr id="14" name="テキスト ボックス 13"/>
          <p:cNvSpPr txBox="1"/>
          <p:nvPr/>
        </p:nvSpPr>
        <p:spPr>
          <a:xfrm>
            <a:off x="5251811" y="2826194"/>
            <a:ext cx="3532016" cy="923330"/>
          </a:xfrm>
          <a:prstGeom prst="rect">
            <a:avLst/>
          </a:prstGeom>
          <a:noFill/>
          <a:ln>
            <a:solidFill>
              <a:schemeClr val="tx1"/>
            </a:solidFill>
          </a:ln>
        </p:spPr>
        <p:txBody>
          <a:bodyPr wrap="square" rtlCol="0">
            <a:spAutoFit/>
          </a:bodyPr>
          <a:lstStyle/>
          <a:p>
            <a:r>
              <a:rPr kumimoji="1" lang="ja-JP" altLang="en-US" dirty="0" smtClean="0"/>
              <a:t>比較対象</a:t>
            </a:r>
            <a:endParaRPr kumimoji="1" lang="en-US" altLang="ja-JP" dirty="0" smtClean="0"/>
          </a:p>
          <a:p>
            <a:r>
              <a:rPr lang="ja-JP" altLang="en-US" dirty="0" smtClean="0"/>
              <a:t>・管理</a:t>
            </a:r>
            <a:r>
              <a:rPr lang="en-US" altLang="ja-JP" dirty="0" smtClean="0"/>
              <a:t>VM</a:t>
            </a:r>
            <a:r>
              <a:rPr lang="ja-JP" altLang="en-US" dirty="0" err="1" smtClean="0"/>
              <a:t>への</a:t>
            </a:r>
            <a:r>
              <a:rPr lang="ja-JP" altLang="en-US" dirty="0" smtClean="0"/>
              <a:t>従来のオフロード</a:t>
            </a:r>
            <a:endParaRPr lang="en-US" altLang="ja-JP" dirty="0" smtClean="0"/>
          </a:p>
          <a:p>
            <a:r>
              <a:rPr lang="ja-JP" altLang="en-US" dirty="0" smtClean="0"/>
              <a:t>・オフロードせずユーザ</a:t>
            </a:r>
            <a:r>
              <a:rPr lang="en-US" altLang="ja-JP" dirty="0" smtClean="0"/>
              <a:t>VM</a:t>
            </a:r>
            <a:r>
              <a:rPr lang="ja-JP" altLang="en-US" dirty="0" smtClean="0"/>
              <a:t>で実行</a:t>
            </a:r>
            <a:endParaRPr lang="en-US" altLang="ja-JP" dirty="0" smtClean="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ユーザ</a:t>
            </a:r>
            <a:r>
              <a:rPr kumimoji="1" lang="en-US" altLang="ja-JP" dirty="0" smtClean="0"/>
              <a:t>VM</a:t>
            </a:r>
            <a:r>
              <a:rPr kumimoji="1" lang="ja-JP" altLang="en-US" dirty="0" err="1" smtClean="0"/>
              <a:t>のメ</a:t>
            </a:r>
            <a:r>
              <a:rPr kumimoji="1" lang="ja-JP" altLang="en-US" dirty="0" smtClean="0"/>
              <a:t>モリ</a:t>
            </a:r>
            <a:r>
              <a:rPr lang="ja-JP" altLang="en-US" dirty="0"/>
              <a:t>と</a:t>
            </a:r>
            <a:r>
              <a:rPr kumimoji="1" lang="ja-JP" altLang="en-US" dirty="0" smtClean="0"/>
              <a:t>ディスクを読み込む時の性能を測定</a:t>
            </a:r>
            <a:endParaRPr kumimoji="1" lang="en-US" altLang="ja-JP" dirty="0" smtClean="0"/>
          </a:p>
          <a:p>
            <a:pPr lvl="1"/>
            <a:r>
              <a:rPr lang="ja-JP" altLang="en-US" dirty="0"/>
              <a:t>メモリの読み込み性能</a:t>
            </a:r>
            <a:r>
              <a:rPr lang="ja-JP" altLang="en-US" dirty="0" smtClean="0"/>
              <a:t>は大幅に低下</a:t>
            </a:r>
            <a:endParaRPr lang="en-US" altLang="ja-JP" dirty="0" smtClean="0"/>
          </a:p>
          <a:p>
            <a:pPr lvl="2"/>
            <a:r>
              <a:rPr lang="ja-JP" altLang="en-US" dirty="0"/>
              <a:t>従来</a:t>
            </a:r>
            <a:r>
              <a:rPr lang="ja-JP" altLang="en-US" dirty="0" smtClean="0"/>
              <a:t>のオフロードの</a:t>
            </a:r>
            <a:r>
              <a:rPr lang="en-US" altLang="ja-JP" dirty="0" smtClean="0"/>
              <a:t>2%</a:t>
            </a:r>
            <a:r>
              <a:rPr lang="ja-JP" altLang="en-US" dirty="0" smtClean="0"/>
              <a:t>の性能</a:t>
            </a:r>
            <a:endParaRPr lang="en-US" altLang="ja-JP" dirty="0"/>
          </a:p>
          <a:p>
            <a:pPr lvl="1"/>
            <a:r>
              <a:rPr lang="ja-JP" altLang="en-US" dirty="0"/>
              <a:t>ディスクの読み込み性能</a:t>
            </a:r>
            <a:r>
              <a:rPr lang="ja-JP" altLang="en-US" dirty="0" smtClean="0"/>
              <a:t>は</a:t>
            </a:r>
            <a:r>
              <a:rPr lang="en-US" altLang="ja-JP" dirty="0" smtClean="0"/>
              <a:t>8%</a:t>
            </a:r>
            <a:r>
              <a:rPr lang="ja-JP" altLang="en-US" dirty="0" err="1" smtClean="0"/>
              <a:t>だけ</a:t>
            </a:r>
            <a:r>
              <a:rPr lang="ja-JP" altLang="en-US" dirty="0" smtClean="0"/>
              <a:t>低下</a:t>
            </a:r>
            <a:endParaRPr lang="en-US" altLang="ja-JP" dirty="0" smtClean="0"/>
          </a:p>
        </p:txBody>
      </p:sp>
      <p:sp>
        <p:nvSpPr>
          <p:cNvPr id="3" name="タイトル 2"/>
          <p:cNvSpPr>
            <a:spLocks noGrp="1"/>
          </p:cNvSpPr>
          <p:nvPr>
            <p:ph type="title"/>
          </p:nvPr>
        </p:nvSpPr>
        <p:spPr/>
        <p:txBody>
          <a:bodyPr/>
          <a:lstStyle/>
          <a:p>
            <a:r>
              <a:rPr kumimoji="1" lang="ja-JP" altLang="en-US" dirty="0" smtClean="0"/>
              <a:t>メモリとディスクの読み込み性能</a:t>
            </a:r>
            <a:endParaRPr kumimoji="1" lang="ja-JP" altLang="en-US" dirty="0"/>
          </a:p>
        </p:txBody>
      </p:sp>
      <p:sp>
        <p:nvSpPr>
          <p:cNvPr id="6" name="テキスト ボックス 5"/>
          <p:cNvSpPr txBox="1"/>
          <p:nvPr/>
        </p:nvSpPr>
        <p:spPr>
          <a:xfrm>
            <a:off x="237872" y="6522444"/>
            <a:ext cx="3672408" cy="338554"/>
          </a:xfrm>
          <a:prstGeom prst="rect">
            <a:avLst/>
          </a:prstGeom>
          <a:solidFill>
            <a:schemeClr val="bg1"/>
          </a:solidFill>
        </p:spPr>
        <p:txBody>
          <a:bodyPr wrap="square" rtlCol="0">
            <a:spAutoFit/>
          </a:bodyPr>
          <a:lstStyle/>
          <a:p>
            <a:pPr algn="ctr"/>
            <a:r>
              <a:rPr lang="ja-JP" altLang="en-US" sz="1600" dirty="0"/>
              <a:t>メモリ読み込み性能</a:t>
            </a:r>
            <a:endParaRPr lang="en-US" altLang="ja-JP" sz="1600" dirty="0" smtClean="0"/>
          </a:p>
        </p:txBody>
      </p:sp>
      <p:sp>
        <p:nvSpPr>
          <p:cNvPr id="7" name="テキスト ボックス 6"/>
          <p:cNvSpPr txBox="1"/>
          <p:nvPr/>
        </p:nvSpPr>
        <p:spPr>
          <a:xfrm>
            <a:off x="4139952" y="6478317"/>
            <a:ext cx="3600400" cy="338554"/>
          </a:xfrm>
          <a:prstGeom prst="rect">
            <a:avLst/>
          </a:prstGeom>
          <a:solidFill>
            <a:schemeClr val="bg1"/>
          </a:solidFill>
        </p:spPr>
        <p:txBody>
          <a:bodyPr wrap="square" rtlCol="0">
            <a:spAutoFit/>
          </a:bodyPr>
          <a:lstStyle/>
          <a:p>
            <a:pPr algn="ctr"/>
            <a:r>
              <a:rPr lang="ja-JP" altLang="en-US" sz="1600" dirty="0"/>
              <a:t>ディスク読み込み性能</a:t>
            </a:r>
            <a:endParaRPr lang="en-US" altLang="ja-JP" sz="1600" dirty="0" smtClean="0"/>
          </a:p>
        </p:txBody>
      </p:sp>
      <p:graphicFrame>
        <p:nvGraphicFramePr>
          <p:cNvPr id="10" name="グラフ 9"/>
          <p:cNvGraphicFramePr>
            <a:graphicFrameLocks/>
          </p:cNvGraphicFramePr>
          <p:nvPr>
            <p:extLst>
              <p:ext uri="{D42A27DB-BD31-4B8C-83A1-F6EECF244321}">
                <p14:modId xmlns:p14="http://schemas.microsoft.com/office/powerpoint/2010/main" val="1512022665"/>
              </p:ext>
            </p:extLst>
          </p:nvPr>
        </p:nvGraphicFramePr>
        <p:xfrm>
          <a:off x="236837" y="3631555"/>
          <a:ext cx="3744416" cy="29234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3827434947"/>
              </p:ext>
            </p:extLst>
          </p:nvPr>
        </p:nvGraphicFramePr>
        <p:xfrm>
          <a:off x="3851920" y="3639875"/>
          <a:ext cx="5148064" cy="299687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4609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ユーザ</a:t>
            </a:r>
            <a:r>
              <a:rPr lang="en-US" altLang="ja-JP" sz="2800" dirty="0"/>
              <a:t>VM</a:t>
            </a:r>
            <a:r>
              <a:rPr lang="ja-JP" altLang="en-US" sz="2800" dirty="0" smtClean="0"/>
              <a:t>のメモリ情報</a:t>
            </a:r>
            <a:r>
              <a:rPr lang="ja-JP" altLang="en-US" sz="2800" dirty="0"/>
              <a:t>を取得して</a:t>
            </a:r>
            <a:r>
              <a:rPr lang="en-US" altLang="ja-JP" sz="2800" dirty="0"/>
              <a:t>VM Shadow</a:t>
            </a:r>
            <a:r>
              <a:rPr lang="ja-JP" altLang="en-US" sz="2800" dirty="0"/>
              <a:t>を構築する時間を</a:t>
            </a:r>
            <a:r>
              <a:rPr lang="ja-JP" altLang="en-US" sz="2800" dirty="0" smtClean="0"/>
              <a:t>測定</a:t>
            </a:r>
            <a:endParaRPr lang="en-US" altLang="ja-JP" sz="2800" dirty="0" smtClean="0"/>
          </a:p>
          <a:p>
            <a:pPr lvl="1"/>
            <a:r>
              <a:rPr lang="ja-JP" altLang="en-US" sz="2400" dirty="0" smtClean="0"/>
              <a:t>従来の</a:t>
            </a:r>
            <a:r>
              <a:rPr lang="en-US" altLang="ja-JP" sz="2400" dirty="0" smtClean="0"/>
              <a:t>IDS</a:t>
            </a:r>
            <a:r>
              <a:rPr lang="ja-JP" altLang="en-US" sz="2400" dirty="0" smtClean="0"/>
              <a:t>オフロードの</a:t>
            </a:r>
            <a:r>
              <a:rPr lang="en-US" altLang="ja-JP" sz="2400" dirty="0" smtClean="0"/>
              <a:t>1.6</a:t>
            </a:r>
            <a:r>
              <a:rPr lang="ja-JP" altLang="en-US" sz="2400" dirty="0" smtClean="0"/>
              <a:t>倍程度の時間で済んだ</a:t>
            </a:r>
            <a:endParaRPr lang="en-US" altLang="ja-JP" sz="2400" dirty="0" smtClean="0"/>
          </a:p>
          <a:p>
            <a:pPr lvl="2"/>
            <a:r>
              <a:rPr lang="ja-JP" altLang="en-US" sz="2000" dirty="0"/>
              <a:t>メモリの読み込み性能</a:t>
            </a:r>
            <a:r>
              <a:rPr lang="ja-JP" altLang="en-US" sz="2000" dirty="0" smtClean="0"/>
              <a:t>は</a:t>
            </a:r>
            <a:r>
              <a:rPr lang="en-US" altLang="ja-JP" sz="2000" dirty="0" smtClean="0"/>
              <a:t>2%</a:t>
            </a:r>
            <a:r>
              <a:rPr lang="ja-JP" altLang="en-US" sz="2000" dirty="0" smtClean="0"/>
              <a:t>しかないのにも関わらず</a:t>
            </a:r>
            <a:endParaRPr lang="en-US" altLang="ja-JP" sz="2000" dirty="0" smtClean="0"/>
          </a:p>
          <a:p>
            <a:pPr lvl="1"/>
            <a:r>
              <a:rPr lang="en-US" altLang="ja-JP" sz="2400" dirty="0"/>
              <a:t>MAC</a:t>
            </a:r>
            <a:r>
              <a:rPr lang="ja-JP" altLang="en-US" sz="2400" dirty="0" smtClean="0"/>
              <a:t>検証と通信が</a:t>
            </a:r>
            <a:r>
              <a:rPr lang="ja-JP" altLang="en-US" sz="2400" dirty="0"/>
              <a:t>半分以上</a:t>
            </a:r>
            <a:r>
              <a:rPr lang="ja-JP" altLang="en-US" sz="2400" dirty="0" smtClean="0"/>
              <a:t>の時間を占める</a:t>
            </a:r>
            <a:endParaRPr lang="en-US" altLang="ja-JP" sz="2400" dirty="0" smtClean="0"/>
          </a:p>
          <a:p>
            <a:pPr lvl="2"/>
            <a:r>
              <a:rPr lang="ja-JP" altLang="en-US" sz="2000" dirty="0"/>
              <a:t>実運用環境では通信</a:t>
            </a:r>
            <a:r>
              <a:rPr lang="ja-JP" altLang="en-US" sz="2000" dirty="0" smtClean="0"/>
              <a:t>が最大のボトルネックと</a:t>
            </a:r>
            <a:r>
              <a:rPr lang="ja-JP" altLang="en-US" sz="2000" dirty="0"/>
              <a:t>考えられる</a:t>
            </a:r>
            <a:endParaRPr kumimoji="1" lang="ja-JP" altLang="en-US" sz="2000" dirty="0"/>
          </a:p>
        </p:txBody>
      </p:sp>
      <p:sp>
        <p:nvSpPr>
          <p:cNvPr id="2" name="タイトル 1"/>
          <p:cNvSpPr>
            <a:spLocks noGrp="1"/>
          </p:cNvSpPr>
          <p:nvPr>
            <p:ph type="title"/>
          </p:nvPr>
        </p:nvSpPr>
        <p:spPr/>
        <p:txBody>
          <a:bodyPr>
            <a:normAutofit/>
          </a:bodyPr>
          <a:lstStyle/>
          <a:p>
            <a:r>
              <a:rPr lang="en-US" altLang="ja-JP" sz="3600" dirty="0"/>
              <a:t>VM Shadow</a:t>
            </a:r>
            <a:r>
              <a:rPr lang="ja-JP" altLang="en-US" sz="3600" dirty="0"/>
              <a:t>構築時間</a:t>
            </a:r>
            <a:endParaRPr kumimoji="1" lang="ja-JP" altLang="en-US" sz="3600" dirty="0"/>
          </a:p>
        </p:txBody>
      </p:sp>
      <p:graphicFrame>
        <p:nvGraphicFramePr>
          <p:cNvPr id="4" name="表 3"/>
          <p:cNvGraphicFramePr>
            <a:graphicFrameLocks noGrp="1"/>
          </p:cNvGraphicFramePr>
          <p:nvPr>
            <p:extLst>
              <p:ext uri="{D42A27DB-BD31-4B8C-83A1-F6EECF244321}">
                <p14:modId xmlns:p14="http://schemas.microsoft.com/office/powerpoint/2010/main" val="2786556803"/>
              </p:ext>
            </p:extLst>
          </p:nvPr>
        </p:nvGraphicFramePr>
        <p:xfrm>
          <a:off x="683568" y="4582325"/>
          <a:ext cx="3675356" cy="1107440"/>
        </p:xfrm>
        <a:graphic>
          <a:graphicData uri="http://schemas.openxmlformats.org/drawingml/2006/table">
            <a:tbl>
              <a:tblPr firstRow="1" bandRow="1">
                <a:tableStyleId>{5C22544A-7EE6-4342-B048-85BDC9FD1C3A}</a:tableStyleId>
              </a:tblPr>
              <a:tblGrid>
                <a:gridCol w="2304256"/>
                <a:gridCol w="1371100"/>
              </a:tblGrid>
              <a:tr h="293752">
                <a:tc>
                  <a:txBody>
                    <a:bodyPr/>
                    <a:lstStyle/>
                    <a:p>
                      <a:pPr algn="ctr"/>
                      <a:endParaRPr kumimoji="1" lang="ja-JP" altLang="en-US" dirty="0"/>
                    </a:p>
                  </a:txBody>
                  <a:tcPr/>
                </a:tc>
                <a:tc>
                  <a:txBody>
                    <a:bodyPr/>
                    <a:lstStyle/>
                    <a:p>
                      <a:pPr algn="ctr"/>
                      <a:r>
                        <a:rPr kumimoji="1" lang="ja-JP" altLang="en-US" dirty="0" smtClean="0">
                          <a:solidFill>
                            <a:schemeClr val="tx1"/>
                          </a:solidFill>
                        </a:rPr>
                        <a:t>実行時間</a:t>
                      </a:r>
                      <a:endParaRPr kumimoji="1" lang="ja-JP" altLang="en-US" dirty="0">
                        <a:solidFill>
                          <a:schemeClr val="tx1"/>
                        </a:solidFill>
                      </a:endParaRPr>
                    </a:p>
                  </a:txBody>
                  <a:tcPr/>
                </a:tc>
              </a:tr>
              <a:tr h="370840">
                <a:tc>
                  <a:txBody>
                    <a:bodyPr/>
                    <a:lstStyle/>
                    <a:p>
                      <a:pPr algn="ctr"/>
                      <a:r>
                        <a:rPr kumimoji="1" lang="ja-JP" altLang="en-US" dirty="0" smtClean="0"/>
                        <a:t>従来の</a:t>
                      </a:r>
                      <a:r>
                        <a:rPr kumimoji="1" lang="en-US" altLang="ja-JP" dirty="0" smtClean="0"/>
                        <a:t>IDS</a:t>
                      </a:r>
                      <a:r>
                        <a:rPr kumimoji="1" lang="ja-JP" altLang="en-US" dirty="0" smtClean="0"/>
                        <a:t>オフロード</a:t>
                      </a:r>
                      <a:endParaRPr kumimoji="1" lang="ja-JP" altLang="en-US" dirty="0"/>
                    </a:p>
                  </a:txBody>
                  <a:tcPr/>
                </a:tc>
                <a:tc>
                  <a:txBody>
                    <a:bodyPr/>
                    <a:lstStyle/>
                    <a:p>
                      <a:pPr algn="ctr"/>
                      <a:r>
                        <a:rPr kumimoji="1" lang="en-US" altLang="ja-JP" dirty="0" smtClean="0"/>
                        <a:t>1.1</a:t>
                      </a:r>
                      <a:endParaRPr kumimoji="1" lang="ja-JP" altLang="en-US" dirty="0"/>
                    </a:p>
                  </a:txBody>
                  <a:tcPr/>
                </a:tc>
              </a:tr>
              <a:tr h="370840">
                <a:tc>
                  <a:txBody>
                    <a:bodyPr/>
                    <a:lstStyle/>
                    <a:p>
                      <a:pPr algn="ctr"/>
                      <a:r>
                        <a:rPr kumimoji="1" lang="en-US" altLang="ja-JP" dirty="0" err="1" smtClean="0"/>
                        <a:t>RemoteTrans</a:t>
                      </a:r>
                      <a:endParaRPr kumimoji="1" lang="ja-JP" altLang="en-US" dirty="0"/>
                    </a:p>
                  </a:txBody>
                  <a:tcPr/>
                </a:tc>
                <a:tc>
                  <a:txBody>
                    <a:bodyPr/>
                    <a:lstStyle/>
                    <a:p>
                      <a:pPr algn="ctr"/>
                      <a:r>
                        <a:rPr kumimoji="1" lang="en-US" altLang="ja-JP" dirty="0" smtClean="0"/>
                        <a:t>1.8</a:t>
                      </a:r>
                      <a:endParaRPr kumimoji="1" lang="ja-JP" altLang="en-US" dirty="0"/>
                    </a:p>
                  </a:txBody>
                  <a:tcPr/>
                </a:tc>
              </a:tr>
            </a:tbl>
          </a:graphicData>
        </a:graphic>
      </p:graphicFrame>
      <p:sp>
        <p:nvSpPr>
          <p:cNvPr id="5" name="テキスト ボックス 4"/>
          <p:cNvSpPr txBox="1"/>
          <p:nvPr/>
        </p:nvSpPr>
        <p:spPr>
          <a:xfrm>
            <a:off x="758524" y="5785688"/>
            <a:ext cx="3600400" cy="338554"/>
          </a:xfrm>
          <a:prstGeom prst="rect">
            <a:avLst/>
          </a:prstGeom>
          <a:solidFill>
            <a:schemeClr val="bg1"/>
          </a:solidFill>
        </p:spPr>
        <p:txBody>
          <a:bodyPr wrap="square" rtlCol="0">
            <a:spAutoFit/>
          </a:bodyPr>
          <a:lstStyle/>
          <a:p>
            <a:pPr algn="ctr"/>
            <a:r>
              <a:rPr lang="en-US" altLang="ja-JP" sz="1600" dirty="0" smtClean="0"/>
              <a:t>VM Shadow</a:t>
            </a:r>
            <a:r>
              <a:rPr lang="ja-JP" altLang="en-US" sz="1600" dirty="0" smtClean="0"/>
              <a:t>の構築時間</a:t>
            </a:r>
            <a:r>
              <a:rPr lang="en-US" altLang="ja-JP" sz="1600" dirty="0" smtClean="0"/>
              <a:t>(</a:t>
            </a:r>
            <a:r>
              <a:rPr lang="ja-JP" altLang="en-US" sz="1600" dirty="0" smtClean="0"/>
              <a:t>秒</a:t>
            </a:r>
            <a:r>
              <a:rPr lang="en-US" altLang="ja-JP" sz="1600" dirty="0" smtClean="0"/>
              <a:t>)</a:t>
            </a:r>
          </a:p>
        </p:txBody>
      </p:sp>
      <p:graphicFrame>
        <p:nvGraphicFramePr>
          <p:cNvPr id="6" name="グラフ 5"/>
          <p:cNvGraphicFramePr>
            <a:graphicFrameLocks/>
          </p:cNvGraphicFramePr>
          <p:nvPr>
            <p:extLst>
              <p:ext uri="{D42A27DB-BD31-4B8C-83A1-F6EECF244321}">
                <p14:modId xmlns:p14="http://schemas.microsoft.com/office/powerpoint/2010/main" val="1206391080"/>
              </p:ext>
            </p:extLst>
          </p:nvPr>
        </p:nvGraphicFramePr>
        <p:xfrm>
          <a:off x="4139952" y="3861048"/>
          <a:ext cx="4824536" cy="2887216"/>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4716016" y="6519446"/>
            <a:ext cx="3600400" cy="338554"/>
          </a:xfrm>
          <a:prstGeom prst="rect">
            <a:avLst/>
          </a:prstGeom>
          <a:solidFill>
            <a:schemeClr val="bg1"/>
          </a:solidFill>
        </p:spPr>
        <p:txBody>
          <a:bodyPr wrap="square" rtlCol="0">
            <a:spAutoFit/>
          </a:bodyPr>
          <a:lstStyle/>
          <a:p>
            <a:pPr algn="ctr"/>
            <a:r>
              <a:rPr lang="en-US" altLang="ja-JP" sz="1600" dirty="0" smtClean="0"/>
              <a:t>VM Shadow</a:t>
            </a:r>
            <a:r>
              <a:rPr lang="ja-JP" altLang="en-US" sz="1600" dirty="0" smtClean="0"/>
              <a:t>構築時間の内訳</a:t>
            </a:r>
            <a:r>
              <a:rPr lang="en-US" altLang="ja-JP" sz="1600" dirty="0" smtClean="0"/>
              <a:t>(</a:t>
            </a:r>
            <a:r>
              <a:rPr lang="ja-JP" altLang="en-US" sz="1600" dirty="0" smtClean="0"/>
              <a:t>秒</a:t>
            </a:r>
            <a:r>
              <a:rPr lang="en-US" altLang="ja-JP" sz="1600" dirty="0" smtClean="0"/>
              <a:t>)</a:t>
            </a:r>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smtClean="0"/>
              <a:t>chkrootkit</a:t>
            </a:r>
            <a:r>
              <a:rPr lang="ja-JP" altLang="en-US" sz="2800" dirty="0"/>
              <a:t>と</a:t>
            </a:r>
            <a:r>
              <a:rPr lang="en-US" altLang="ja-JP" sz="2800" dirty="0"/>
              <a:t>Tripwire</a:t>
            </a:r>
            <a:r>
              <a:rPr lang="ja-JP" altLang="en-US" sz="2800" dirty="0"/>
              <a:t>の実行時間を</a:t>
            </a:r>
            <a:r>
              <a:rPr lang="ja-JP" altLang="en-US" sz="2800" dirty="0" smtClean="0"/>
              <a:t>測定</a:t>
            </a:r>
            <a:endParaRPr lang="en-US" altLang="ja-JP" sz="2800" dirty="0" smtClean="0"/>
          </a:p>
          <a:p>
            <a:pPr lvl="1"/>
            <a:r>
              <a:rPr lang="en-US" altLang="ja-JP" sz="2400" dirty="0" err="1" smtClean="0"/>
              <a:t>Chkrootkit</a:t>
            </a:r>
            <a:r>
              <a:rPr lang="ja-JP" altLang="en-US" sz="2400" dirty="0" smtClean="0"/>
              <a:t>はメモリ監視が多く、</a:t>
            </a:r>
            <a:r>
              <a:rPr lang="en-US" altLang="ja-JP" sz="2400" dirty="0" smtClean="0"/>
              <a:t>Tripwire</a:t>
            </a:r>
            <a:r>
              <a:rPr lang="ja-JP" altLang="en-US" sz="2400" dirty="0" smtClean="0"/>
              <a:t>はディスク監視のみ</a:t>
            </a:r>
            <a:endParaRPr lang="en-US" altLang="ja-JP" sz="2400" dirty="0" smtClean="0"/>
          </a:p>
          <a:p>
            <a:pPr lvl="1"/>
            <a:r>
              <a:rPr lang="ja-JP" altLang="en-US" sz="2400" dirty="0"/>
              <a:t>実際</a:t>
            </a:r>
            <a:r>
              <a:rPr lang="ja-JP" altLang="en-US" sz="2400" dirty="0" smtClean="0"/>
              <a:t>の</a:t>
            </a:r>
            <a:r>
              <a:rPr lang="en-US" altLang="ja-JP" sz="2400" dirty="0" smtClean="0"/>
              <a:t>IDS</a:t>
            </a:r>
            <a:r>
              <a:rPr lang="ja-JP" altLang="en-US" sz="2400" dirty="0" smtClean="0"/>
              <a:t>では</a:t>
            </a:r>
            <a:r>
              <a:rPr lang="en-US" altLang="ja-JP" sz="2400" dirty="0" err="1" smtClean="0"/>
              <a:t>RemoteTrans</a:t>
            </a:r>
            <a:r>
              <a:rPr lang="ja-JP" altLang="en-US" sz="2400" dirty="0" smtClean="0"/>
              <a:t>は従来のオフロードに近い性能を達成</a:t>
            </a:r>
            <a:endParaRPr kumimoji="1" lang="ja-JP" altLang="en-US" sz="2400" dirty="0"/>
          </a:p>
        </p:txBody>
      </p:sp>
      <p:sp>
        <p:nvSpPr>
          <p:cNvPr id="2" name="タイトル 1"/>
          <p:cNvSpPr>
            <a:spLocks noGrp="1"/>
          </p:cNvSpPr>
          <p:nvPr>
            <p:ph type="title"/>
          </p:nvPr>
        </p:nvSpPr>
        <p:spPr/>
        <p:txBody>
          <a:bodyPr>
            <a:normAutofit/>
          </a:bodyPr>
          <a:lstStyle/>
          <a:p>
            <a:r>
              <a:rPr lang="en-US" altLang="ja-JP" sz="3600" dirty="0" err="1" smtClean="0"/>
              <a:t>chkrootkit</a:t>
            </a:r>
            <a:r>
              <a:rPr lang="en-US" altLang="ja-JP" sz="3600" dirty="0" smtClean="0"/>
              <a:t>/Tripwire</a:t>
            </a:r>
            <a:r>
              <a:rPr lang="ja-JP" altLang="en-US" sz="3600" dirty="0"/>
              <a:t>の実行時間</a:t>
            </a:r>
            <a:endParaRPr kumimoji="1" lang="ja-JP" altLang="en-US" sz="3600" dirty="0"/>
          </a:p>
        </p:txBody>
      </p:sp>
      <p:sp>
        <p:nvSpPr>
          <p:cNvPr id="7" name="テキスト ボックス 6"/>
          <p:cNvSpPr txBox="1"/>
          <p:nvPr/>
        </p:nvSpPr>
        <p:spPr>
          <a:xfrm>
            <a:off x="13648" y="6245318"/>
            <a:ext cx="3621213" cy="338554"/>
          </a:xfrm>
          <a:prstGeom prst="rect">
            <a:avLst/>
          </a:prstGeom>
          <a:solidFill>
            <a:schemeClr val="bg1"/>
          </a:solidFill>
        </p:spPr>
        <p:txBody>
          <a:bodyPr wrap="square" rtlCol="0">
            <a:spAutoFit/>
          </a:bodyPr>
          <a:lstStyle/>
          <a:p>
            <a:pPr algn="ctr"/>
            <a:r>
              <a:rPr lang="en-US" altLang="ja-JP" sz="1600" dirty="0" err="1" smtClean="0"/>
              <a:t>chkrootkit</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sp>
        <p:nvSpPr>
          <p:cNvPr id="8" name="テキスト ボックス 7"/>
          <p:cNvSpPr txBox="1"/>
          <p:nvPr/>
        </p:nvSpPr>
        <p:spPr>
          <a:xfrm>
            <a:off x="3923928" y="6245318"/>
            <a:ext cx="3600400" cy="338554"/>
          </a:xfrm>
          <a:prstGeom prst="rect">
            <a:avLst/>
          </a:prstGeom>
          <a:solidFill>
            <a:schemeClr val="bg1"/>
          </a:solidFill>
        </p:spPr>
        <p:txBody>
          <a:bodyPr wrap="square" rtlCol="0">
            <a:spAutoFit/>
          </a:bodyPr>
          <a:lstStyle/>
          <a:p>
            <a:pPr algn="ctr"/>
            <a:r>
              <a:rPr lang="en-US" altLang="ja-JP" sz="1600" dirty="0"/>
              <a:t>Tripwire</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graphicFrame>
        <p:nvGraphicFramePr>
          <p:cNvPr id="9" name="グラフ 8"/>
          <p:cNvGraphicFramePr>
            <a:graphicFrameLocks/>
          </p:cNvGraphicFramePr>
          <p:nvPr>
            <p:extLst>
              <p:ext uri="{D42A27DB-BD31-4B8C-83A1-F6EECF244321}">
                <p14:modId xmlns:p14="http://schemas.microsoft.com/office/powerpoint/2010/main" val="174988824"/>
              </p:ext>
            </p:extLst>
          </p:nvPr>
        </p:nvGraphicFramePr>
        <p:xfrm>
          <a:off x="14041" y="3528888"/>
          <a:ext cx="3693863"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902361805"/>
              </p:ext>
            </p:extLst>
          </p:nvPr>
        </p:nvGraphicFramePr>
        <p:xfrm>
          <a:off x="3755081" y="3508774"/>
          <a:ext cx="5184576"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lnSpcReduction="10000"/>
          </a:bodyPr>
          <a:lstStyle/>
          <a:p>
            <a:r>
              <a:rPr lang="en-US" altLang="ja-JP" sz="2800" dirty="0" err="1" smtClean="0"/>
              <a:t>CloudVisor</a:t>
            </a:r>
            <a:r>
              <a:rPr lang="ja-JP" altLang="en-US" sz="2800" dirty="0"/>
              <a:t> </a:t>
            </a:r>
            <a:r>
              <a:rPr lang="en-US" altLang="ja-JP" sz="2000" dirty="0" smtClean="0"/>
              <a:t>[Zhang et al.’11]</a:t>
            </a:r>
          </a:p>
          <a:p>
            <a:pPr lvl="1"/>
            <a:r>
              <a:rPr lang="ja-JP" altLang="en-US" sz="2400" dirty="0" smtClean="0"/>
              <a:t>信頼できない</a:t>
            </a:r>
            <a:r>
              <a:rPr lang="en-US" altLang="ja-JP" sz="2400" dirty="0" smtClean="0"/>
              <a:t>VMM</a:t>
            </a:r>
            <a:r>
              <a:rPr lang="ja-JP" altLang="en-US" sz="2400" dirty="0" smtClean="0"/>
              <a:t>の下で動くセキュリティモニタにより</a:t>
            </a:r>
            <a:r>
              <a:rPr lang="en-US" altLang="ja-JP" sz="2400" dirty="0" smtClean="0"/>
              <a:t>VM</a:t>
            </a:r>
            <a:r>
              <a:rPr lang="ja-JP" altLang="en-US" sz="2400" dirty="0" err="1" smtClean="0"/>
              <a:t>のメ</a:t>
            </a:r>
            <a:r>
              <a:rPr lang="ja-JP" altLang="en-US" sz="2400" dirty="0" smtClean="0"/>
              <a:t>モリを保護</a:t>
            </a:r>
            <a:endParaRPr lang="en-US" altLang="ja-JP" sz="2400" dirty="0" smtClean="0"/>
          </a:p>
          <a:p>
            <a:pPr lvl="1"/>
            <a:r>
              <a:rPr lang="en-US" altLang="ja-JP" sz="2200" dirty="0" smtClean="0"/>
              <a:t>VM</a:t>
            </a:r>
            <a:r>
              <a:rPr lang="ja-JP" altLang="en-US" sz="2200" dirty="0" smtClean="0"/>
              <a:t>の外から監視を行うことはできない</a:t>
            </a:r>
            <a:endParaRPr kumimoji="1" lang="en-US" altLang="ja-JP" sz="2800" dirty="0"/>
          </a:p>
          <a:p>
            <a:r>
              <a:rPr lang="en-US" altLang="ja-JP" sz="2800" dirty="0" err="1" smtClean="0"/>
              <a:t>VMCrypt</a:t>
            </a:r>
            <a:r>
              <a:rPr lang="ja-JP" altLang="en-US" sz="2800" dirty="0"/>
              <a:t> </a:t>
            </a:r>
            <a:r>
              <a:rPr lang="en-US" altLang="ja-JP" sz="2000" dirty="0" smtClean="0"/>
              <a:t>[Tadokoro </a:t>
            </a:r>
            <a:r>
              <a:rPr lang="en-US" altLang="ja-JP" sz="2000" dirty="0"/>
              <a:t>et al.’12</a:t>
            </a:r>
            <a:r>
              <a:rPr lang="en-US" altLang="ja-JP" sz="2000" dirty="0" smtClean="0"/>
              <a:t>]</a:t>
            </a:r>
          </a:p>
          <a:p>
            <a:pPr lvl="1"/>
            <a:r>
              <a:rPr lang="ja-JP" altLang="en-US" sz="2400" dirty="0" smtClean="0"/>
              <a:t>ユーザ</a:t>
            </a:r>
            <a:r>
              <a:rPr lang="en-US" altLang="ja-JP" sz="2400" dirty="0" smtClean="0"/>
              <a:t>VM</a:t>
            </a:r>
            <a:r>
              <a:rPr lang="ja-JP" altLang="en-US" sz="2400" dirty="0" smtClean="0"/>
              <a:t>内の特定のデータ</a:t>
            </a:r>
            <a:r>
              <a:rPr lang="ja-JP" altLang="en-US" sz="2400" dirty="0"/>
              <a:t>だけを管理</a:t>
            </a:r>
            <a:r>
              <a:rPr lang="en-US" altLang="ja-JP" sz="2400" dirty="0"/>
              <a:t>VM</a:t>
            </a:r>
            <a:r>
              <a:rPr lang="ja-JP" altLang="en-US" sz="2400" dirty="0"/>
              <a:t>に見せられる</a:t>
            </a:r>
            <a:endParaRPr lang="en-US" altLang="ja-JP" sz="1800" dirty="0"/>
          </a:p>
          <a:p>
            <a:pPr lvl="1"/>
            <a:r>
              <a:rPr lang="ja-JP" altLang="en-US" sz="2200" dirty="0"/>
              <a:t>監視したいが見せたくないデータには対処</a:t>
            </a:r>
            <a:r>
              <a:rPr lang="ja-JP" altLang="en-US" sz="2200" dirty="0" smtClean="0"/>
              <a:t>できない</a:t>
            </a:r>
            <a:endParaRPr lang="en-US" altLang="ja-JP" sz="2000" dirty="0"/>
          </a:p>
          <a:p>
            <a:r>
              <a:rPr lang="en-US" altLang="ja-JP" sz="2800" dirty="0"/>
              <a:t>Self-Service Cloud </a:t>
            </a:r>
            <a:r>
              <a:rPr lang="en-US" altLang="ja-JP" sz="2000" dirty="0"/>
              <a:t>[Butt et al.’12</a:t>
            </a:r>
            <a:r>
              <a:rPr lang="en-US" altLang="ja-JP" sz="2000" dirty="0" smtClean="0"/>
              <a:t>]</a:t>
            </a:r>
          </a:p>
          <a:p>
            <a:pPr lvl="1"/>
            <a:r>
              <a:rPr lang="ja-JP" altLang="en-US" sz="2400" dirty="0"/>
              <a:t>クラウド管理者が干渉</a:t>
            </a:r>
            <a:r>
              <a:rPr lang="ja-JP" altLang="en-US" sz="2400" dirty="0" smtClean="0"/>
              <a:t>できない各ユーザ専用の管理</a:t>
            </a:r>
            <a:r>
              <a:rPr lang="en-US" altLang="ja-JP" sz="2400" dirty="0" smtClean="0"/>
              <a:t>VM</a:t>
            </a:r>
            <a:r>
              <a:rPr lang="ja-JP" altLang="en-US" sz="2400" dirty="0" smtClean="0"/>
              <a:t>に</a:t>
            </a:r>
            <a:r>
              <a:rPr lang="en-US" altLang="ja-JP" sz="2400" dirty="0" smtClean="0"/>
              <a:t>IDS</a:t>
            </a:r>
            <a:r>
              <a:rPr lang="ja-JP" altLang="en-US" sz="2400" dirty="0" smtClean="0"/>
              <a:t>をオフロード可能</a:t>
            </a:r>
            <a:endParaRPr lang="en-US" altLang="ja-JP" sz="2400" dirty="0"/>
          </a:p>
          <a:p>
            <a:pPr lvl="1"/>
            <a:r>
              <a:rPr lang="ja-JP" altLang="en-US" sz="2200" dirty="0"/>
              <a:t>その管理</a:t>
            </a:r>
            <a:r>
              <a:rPr lang="en-US" altLang="ja-JP" sz="2200" dirty="0"/>
              <a:t>VM</a:t>
            </a:r>
            <a:r>
              <a:rPr lang="ja-JP" altLang="en-US" sz="2200" dirty="0"/>
              <a:t>内</a:t>
            </a:r>
            <a:r>
              <a:rPr lang="ja-JP" altLang="en-US" sz="2200" dirty="0" smtClean="0"/>
              <a:t>のシステムの脆弱性</a:t>
            </a:r>
            <a:r>
              <a:rPr lang="ja-JP" altLang="en-US" sz="2200" dirty="0"/>
              <a:t>が攻撃される恐れ</a:t>
            </a:r>
            <a:endParaRPr lang="en-US" altLang="ja-JP" sz="2200" dirty="0"/>
          </a:p>
          <a:p>
            <a:pPr lvl="1"/>
            <a:endParaRPr lang="en-US" altLang="ja-JP" sz="1600" dirty="0"/>
          </a:p>
          <a:p>
            <a:endParaRPr lang="en-US" altLang="ja-JP" sz="2000" dirty="0"/>
          </a:p>
          <a:p>
            <a:endParaRPr lang="en-US" altLang="ja-JP" sz="2800" dirty="0" smtClean="0"/>
          </a:p>
          <a:p>
            <a:endParaRPr kumimoji="1" lang="en-US" altLang="ja-JP" sz="2800" dirty="0"/>
          </a:p>
          <a:p>
            <a:endParaRPr kumimoji="1" lang="ja-JP" altLang="en-US" sz="2800" dirty="0"/>
          </a:p>
        </p:txBody>
      </p:sp>
      <p:sp>
        <p:nvSpPr>
          <p:cNvPr id="2" name="タイトル 1"/>
          <p:cNvSpPr>
            <a:spLocks noGrp="1"/>
          </p:cNvSpPr>
          <p:nvPr>
            <p:ph type="title"/>
          </p:nvPr>
        </p:nvSpPr>
        <p:spPr/>
        <p:txBody>
          <a:bodyPr>
            <a:normAutofit/>
          </a:bodyPr>
          <a:lstStyle/>
          <a:p>
            <a:r>
              <a:rPr lang="ja-JP" altLang="en-US" sz="3600" dirty="0"/>
              <a:t>関連研究</a:t>
            </a:r>
            <a:endParaRPr kumimoji="1" lang="ja-JP" altLang="en-US" sz="3600"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IDS</a:t>
            </a:r>
            <a:r>
              <a:rPr lang="ja-JP" altLang="en-US" sz="2800" dirty="0" smtClean="0"/>
              <a:t>をクラウド外部の監視ホストにオフロードする</a:t>
            </a:r>
            <a:r>
              <a:rPr lang="en-US" altLang="ja-JP" sz="2800" dirty="0" smtClean="0"/>
              <a:t>IDS</a:t>
            </a:r>
            <a:r>
              <a:rPr lang="ja-JP" altLang="en-US" sz="2800" dirty="0" smtClean="0"/>
              <a:t>リモートオフロードを提案</a:t>
            </a:r>
            <a:endParaRPr lang="en-US" altLang="ja-JP" sz="2800" dirty="0" smtClean="0"/>
          </a:p>
          <a:p>
            <a:pPr lvl="1"/>
            <a:r>
              <a:rPr lang="ja-JP" altLang="en-US" sz="2400" dirty="0"/>
              <a:t>内部攻撃者による</a:t>
            </a:r>
            <a:r>
              <a:rPr lang="en-US" altLang="ja-JP" sz="2400" dirty="0"/>
              <a:t>IDS</a:t>
            </a:r>
            <a:r>
              <a:rPr lang="ja-JP" altLang="en-US" sz="2400" dirty="0"/>
              <a:t>の無効化を</a:t>
            </a:r>
            <a:r>
              <a:rPr lang="ja-JP" altLang="en-US" sz="2400" dirty="0" smtClean="0"/>
              <a:t>防ぐ</a:t>
            </a:r>
            <a:endParaRPr lang="en-US" altLang="ja-JP" sz="2400" dirty="0" smtClean="0"/>
          </a:p>
          <a:p>
            <a:pPr lvl="1"/>
            <a:r>
              <a:rPr lang="en-US" altLang="ja-JP" sz="2400" dirty="0"/>
              <a:t>VM</a:t>
            </a:r>
            <a:r>
              <a:rPr lang="ja-JP" altLang="en-US" sz="2400" dirty="0"/>
              <a:t>の安全な実行機構との共存が</a:t>
            </a:r>
            <a:r>
              <a:rPr lang="ja-JP" altLang="en-US" sz="2400" dirty="0" smtClean="0"/>
              <a:t>可能</a:t>
            </a:r>
            <a:endParaRPr lang="en-US" altLang="ja-JP" sz="2400" dirty="0" smtClean="0"/>
          </a:p>
          <a:p>
            <a:r>
              <a:rPr lang="en-US" altLang="ja-JP" sz="2800" dirty="0" smtClean="0"/>
              <a:t>IDS</a:t>
            </a:r>
            <a:r>
              <a:rPr lang="ja-JP" altLang="en-US" sz="2800" dirty="0" smtClean="0"/>
              <a:t>リモートオフロードを実現するシステム</a:t>
            </a:r>
            <a:r>
              <a:rPr lang="en-US" altLang="ja-JP" sz="2800" dirty="0" err="1" smtClean="0"/>
              <a:t>RemoteTrans</a:t>
            </a:r>
            <a:r>
              <a:rPr lang="ja-JP" altLang="en-US" sz="2800" dirty="0" smtClean="0"/>
              <a:t>を開発</a:t>
            </a:r>
            <a:endParaRPr lang="en-US" altLang="ja-JP" sz="2800" dirty="0" smtClean="0"/>
          </a:p>
          <a:p>
            <a:pPr lvl="1"/>
            <a:r>
              <a:rPr lang="ja-JP" altLang="en-US" sz="2400" dirty="0"/>
              <a:t>実際の</a:t>
            </a:r>
            <a:r>
              <a:rPr lang="en-US" altLang="ja-JP" sz="2400" dirty="0"/>
              <a:t>IDS</a:t>
            </a:r>
            <a:r>
              <a:rPr lang="ja-JP" altLang="en-US" sz="2400" dirty="0" smtClean="0"/>
              <a:t>では従来の</a:t>
            </a:r>
            <a:r>
              <a:rPr lang="en-US" altLang="ja-JP" sz="2400" dirty="0" smtClean="0"/>
              <a:t>IDS</a:t>
            </a:r>
            <a:r>
              <a:rPr lang="ja-JP" altLang="en-US" sz="2400" dirty="0" smtClean="0"/>
              <a:t>オフロードに近い性能を達成</a:t>
            </a:r>
            <a:endParaRPr lang="en-US" altLang="ja-JP" sz="2400" dirty="0" smtClean="0"/>
          </a:p>
          <a:p>
            <a:r>
              <a:rPr kumimoji="1" lang="ja-JP" altLang="en-US" sz="2800" dirty="0"/>
              <a:t>今後の</a:t>
            </a:r>
            <a:r>
              <a:rPr kumimoji="1" lang="ja-JP" altLang="en-US" sz="2800" dirty="0" smtClean="0"/>
              <a:t>課題</a:t>
            </a:r>
            <a:endParaRPr kumimoji="1" lang="en-US" altLang="ja-JP" sz="2800" dirty="0" smtClean="0"/>
          </a:p>
          <a:p>
            <a:pPr lvl="1"/>
            <a:r>
              <a:rPr lang="en-US" altLang="ja-JP" sz="2400" dirty="0"/>
              <a:t>VM</a:t>
            </a:r>
            <a:r>
              <a:rPr lang="ja-JP" altLang="en-US" sz="2400" dirty="0"/>
              <a:t>のネットワークの</a:t>
            </a:r>
            <a:r>
              <a:rPr lang="ja-JP" altLang="en-US" sz="2400" dirty="0" smtClean="0"/>
              <a:t>監視</a:t>
            </a:r>
            <a:endParaRPr lang="en-US" altLang="ja-JP" sz="2400" dirty="0" smtClean="0"/>
          </a:p>
          <a:p>
            <a:pPr lvl="1"/>
            <a:r>
              <a:rPr lang="en-US" altLang="ja-JP" sz="2400" dirty="0"/>
              <a:t>VM</a:t>
            </a:r>
            <a:r>
              <a:rPr lang="ja-JP" altLang="en-US" sz="2400" dirty="0"/>
              <a:t>の安全な実行機構との統合</a:t>
            </a:r>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まとめ</a:t>
            </a:r>
            <a:endParaRPr kumimoji="1" lang="ja-JP" altLang="en-US" sz="3600"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a:t>RT</a:t>
            </a:r>
            <a:r>
              <a:rPr lang="ja-JP" altLang="en-US" sz="2800" dirty="0"/>
              <a:t>ランタイムで</a:t>
            </a:r>
            <a:r>
              <a:rPr lang="ja-JP" altLang="en-US" sz="2800" dirty="0" smtClean="0"/>
              <a:t>リクエストおよびレスポンス</a:t>
            </a:r>
            <a:r>
              <a:rPr lang="ja-JP" altLang="en-US" sz="2800" dirty="0"/>
              <a:t>の</a:t>
            </a:r>
            <a:r>
              <a:rPr lang="ja-JP" altLang="en-US" sz="2800" dirty="0" smtClean="0"/>
              <a:t>整合性をチェック</a:t>
            </a:r>
            <a:endParaRPr lang="en-US" altLang="ja-JP" sz="2800" dirty="0" smtClean="0"/>
          </a:p>
          <a:p>
            <a:pPr lvl="1"/>
            <a:r>
              <a:rPr lang="ja-JP" altLang="en-US" sz="2400" dirty="0"/>
              <a:t>管理</a:t>
            </a:r>
            <a:r>
              <a:rPr lang="en-US" altLang="ja-JP" sz="2400" dirty="0"/>
              <a:t>VM</a:t>
            </a:r>
            <a:r>
              <a:rPr lang="ja-JP" altLang="en-US" sz="2400" dirty="0"/>
              <a:t>で改ざんされる危険がある</a:t>
            </a:r>
            <a:r>
              <a:rPr lang="ja-JP" altLang="en-US" sz="2400" dirty="0" smtClean="0"/>
              <a:t>ため</a:t>
            </a:r>
            <a:endParaRPr lang="en-US" altLang="ja-JP" sz="2400" dirty="0" smtClean="0"/>
          </a:p>
          <a:p>
            <a:pPr lvl="1"/>
            <a:r>
              <a:rPr lang="en-US" altLang="ja-JP" sz="2400" dirty="0"/>
              <a:t>RT</a:t>
            </a:r>
            <a:r>
              <a:rPr lang="ja-JP" altLang="en-US" sz="2400" dirty="0"/>
              <a:t>モジュールでリクエストとレスポンスの</a:t>
            </a:r>
            <a:r>
              <a:rPr lang="en-US" altLang="ja-JP" sz="2400" dirty="0"/>
              <a:t>MAC</a:t>
            </a:r>
            <a:r>
              <a:rPr lang="ja-JP" altLang="en-US" sz="2400" dirty="0"/>
              <a:t>を</a:t>
            </a:r>
            <a:r>
              <a:rPr lang="ja-JP" altLang="en-US" sz="2400" dirty="0" smtClean="0"/>
              <a:t>計算</a:t>
            </a:r>
            <a:endParaRPr lang="en-US" altLang="ja-JP" sz="2400" dirty="0" smtClean="0"/>
          </a:p>
          <a:p>
            <a:pPr lvl="2"/>
            <a:r>
              <a:rPr lang="ja-JP" altLang="en-US" sz="2000" dirty="0"/>
              <a:t>リプレイ攻撃対策のため、ノンスを計算に</a:t>
            </a:r>
            <a:r>
              <a:rPr lang="ja-JP" altLang="en-US" sz="2000" dirty="0" smtClean="0"/>
              <a:t>含める</a:t>
            </a:r>
            <a:endParaRPr lang="en-US" altLang="ja-JP" sz="2000" dirty="0" smtClean="0"/>
          </a:p>
          <a:p>
            <a:pPr lvl="1"/>
            <a:r>
              <a:rPr lang="en-US" altLang="ja-JP" sz="2400" dirty="0"/>
              <a:t>RT</a:t>
            </a:r>
            <a:r>
              <a:rPr lang="ja-JP" altLang="en-US" sz="2400" dirty="0"/>
              <a:t>ランタイム</a:t>
            </a:r>
            <a:r>
              <a:rPr lang="ja-JP" altLang="en-US" sz="2400" dirty="0" smtClean="0"/>
              <a:t>で計算した</a:t>
            </a:r>
            <a:r>
              <a:rPr lang="en-US" altLang="ja-JP" sz="2400" dirty="0" smtClean="0"/>
              <a:t>MAC</a:t>
            </a:r>
            <a:r>
              <a:rPr lang="ja-JP" altLang="en-US" sz="2400" dirty="0"/>
              <a:t>と</a:t>
            </a:r>
            <a:r>
              <a:rPr lang="ja-JP" altLang="en-US" sz="2400" dirty="0" smtClean="0"/>
              <a:t>、</a:t>
            </a:r>
            <a:r>
              <a:rPr lang="ja-JP" altLang="en-US" sz="2400" dirty="0"/>
              <a:t>受信した</a:t>
            </a:r>
            <a:r>
              <a:rPr lang="en-US" altLang="ja-JP" sz="2400" dirty="0"/>
              <a:t>MAC</a:t>
            </a:r>
            <a:r>
              <a:rPr lang="ja-JP" altLang="en-US" sz="2400" dirty="0"/>
              <a:t>と比較する</a:t>
            </a:r>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メモリ監視の整合性チェック</a:t>
            </a:r>
            <a:endParaRPr kumimoji="1" lang="ja-JP" altLang="en-US" sz="3600" dirty="0"/>
          </a:p>
        </p:txBody>
      </p:sp>
      <p:sp>
        <p:nvSpPr>
          <p:cNvPr id="4" name="角丸四角形 3"/>
          <p:cNvSpPr/>
          <p:nvPr/>
        </p:nvSpPr>
        <p:spPr>
          <a:xfrm>
            <a:off x="3660276" y="4119441"/>
            <a:ext cx="1913017" cy="86943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744042" y="4518293"/>
            <a:ext cx="1745483" cy="382910"/>
          </a:xfrm>
          <a:prstGeom prst="roundRect">
            <a:avLst>
              <a:gd name="adj" fmla="val 18773"/>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6" name="角丸四角形 5"/>
          <p:cNvSpPr/>
          <p:nvPr/>
        </p:nvSpPr>
        <p:spPr>
          <a:xfrm>
            <a:off x="6582696" y="4098222"/>
            <a:ext cx="2304256" cy="122305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89546" y="3985718"/>
            <a:ext cx="2376264" cy="1243174"/>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80610" y="4087860"/>
            <a:ext cx="1656184" cy="369332"/>
          </a:xfrm>
          <a:prstGeom prst="rect">
            <a:avLst/>
          </a:prstGeom>
          <a:noFill/>
        </p:spPr>
        <p:txBody>
          <a:bodyPr wrap="square" rtlCol="0">
            <a:spAutoFit/>
          </a:bodyPr>
          <a:lstStyle/>
          <a:p>
            <a:pPr algn="ctr"/>
            <a:r>
              <a:rPr lang="en-US" altLang="ja-JP" dirty="0" smtClean="0"/>
              <a:t>RT</a:t>
            </a:r>
            <a:r>
              <a:rPr lang="ja-JP" altLang="en-US" dirty="0" smtClean="0"/>
              <a:t>ランタイム</a:t>
            </a:r>
            <a:endParaRPr lang="en-US" altLang="ja-JP" dirty="0" smtClean="0"/>
          </a:p>
        </p:txBody>
      </p:sp>
      <p:sp>
        <p:nvSpPr>
          <p:cNvPr id="9" name="テキスト ボックス 8"/>
          <p:cNvSpPr txBox="1"/>
          <p:nvPr/>
        </p:nvSpPr>
        <p:spPr>
          <a:xfrm>
            <a:off x="6548826" y="4167311"/>
            <a:ext cx="2532472" cy="369332"/>
          </a:xfrm>
          <a:prstGeom prst="rect">
            <a:avLst/>
          </a:prstGeom>
          <a:noFill/>
        </p:spPr>
        <p:txBody>
          <a:bodyPr wrap="square" rtlCol="0">
            <a:spAutoFit/>
          </a:bodyPr>
          <a:lstStyle/>
          <a:p>
            <a:pPr algn="ctr"/>
            <a:r>
              <a:rPr lang="en-US" altLang="ja-JP" dirty="0" smtClean="0"/>
              <a:t>RT</a:t>
            </a:r>
            <a:r>
              <a:rPr lang="ja-JP" altLang="en-US" dirty="0" smtClean="0"/>
              <a:t>モジュール</a:t>
            </a:r>
            <a:endParaRPr kumimoji="1" lang="en-US" altLang="ja-JP" dirty="0" smtClean="0"/>
          </a:p>
        </p:txBody>
      </p:sp>
      <p:sp>
        <p:nvSpPr>
          <p:cNvPr id="10" name="テキスト ボックス 9"/>
          <p:cNvSpPr txBox="1"/>
          <p:nvPr/>
        </p:nvSpPr>
        <p:spPr>
          <a:xfrm>
            <a:off x="3993731" y="4123974"/>
            <a:ext cx="124610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1" name="右矢印 10"/>
          <p:cNvSpPr/>
          <p:nvPr/>
        </p:nvSpPr>
        <p:spPr>
          <a:xfrm>
            <a:off x="2570766" y="4605562"/>
            <a:ext cx="1178232" cy="244053"/>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509022" y="3995608"/>
            <a:ext cx="1246636" cy="646331"/>
          </a:xfrm>
          <a:prstGeom prst="rect">
            <a:avLst/>
          </a:prstGeom>
          <a:noFill/>
          <a:ln w="19050">
            <a:noFill/>
          </a:ln>
        </p:spPr>
        <p:txBody>
          <a:bodyPr wrap="square" rtlCol="0">
            <a:spAutoFit/>
          </a:bodyPr>
          <a:lstStyle/>
          <a:p>
            <a:pPr algn="ctr"/>
            <a:r>
              <a:rPr kumimoji="1" lang="ja-JP" altLang="en-US" dirty="0" smtClean="0"/>
              <a:t>リクエスト</a:t>
            </a:r>
            <a:endParaRPr kumimoji="1" lang="en-US" altLang="ja-JP" dirty="0" smtClean="0"/>
          </a:p>
          <a:p>
            <a:pPr algn="ctr"/>
            <a:r>
              <a:rPr lang="ja-JP" altLang="en-US" dirty="0"/>
              <a:t>ノンス</a:t>
            </a:r>
            <a:endParaRPr kumimoji="1" lang="en-US" altLang="ja-JP" dirty="0" smtClean="0"/>
          </a:p>
        </p:txBody>
      </p:sp>
      <p:sp>
        <p:nvSpPr>
          <p:cNvPr id="13" name="テキスト ボックス 40"/>
          <p:cNvSpPr txBox="1"/>
          <p:nvPr/>
        </p:nvSpPr>
        <p:spPr>
          <a:xfrm>
            <a:off x="5515516" y="4063417"/>
            <a:ext cx="1111375" cy="646331"/>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リクエスト</a:t>
            </a:r>
            <a:endParaRPr kumimoji="1" lang="en-US" altLang="ja-JP" dirty="0" smtClean="0"/>
          </a:p>
          <a:p>
            <a:pPr algn="ctr"/>
            <a:r>
              <a:rPr lang="ja-JP" altLang="en-US" dirty="0"/>
              <a:t>ノンス</a:t>
            </a:r>
            <a:endParaRPr kumimoji="1" lang="en-US" altLang="ja-JP" dirty="0" smtClean="0"/>
          </a:p>
        </p:txBody>
      </p:sp>
      <p:sp>
        <p:nvSpPr>
          <p:cNvPr id="14" name="テキスト ボックス 40"/>
          <p:cNvSpPr txBox="1"/>
          <p:nvPr/>
        </p:nvSpPr>
        <p:spPr>
          <a:xfrm>
            <a:off x="2458388" y="4028812"/>
            <a:ext cx="1248891" cy="646331"/>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レスポンス</a:t>
            </a:r>
            <a:endParaRPr lang="en-US" altLang="ja-JP" dirty="0"/>
          </a:p>
          <a:p>
            <a:pPr algn="ctr"/>
            <a:r>
              <a:rPr lang="en-US" altLang="ja-JP" dirty="0"/>
              <a:t>MAC</a:t>
            </a:r>
            <a:endParaRPr kumimoji="1" lang="en-US" altLang="ja-JP" dirty="0" smtClean="0"/>
          </a:p>
        </p:txBody>
      </p:sp>
      <p:sp>
        <p:nvSpPr>
          <p:cNvPr id="15" name="左矢印 14"/>
          <p:cNvSpPr/>
          <p:nvPr/>
        </p:nvSpPr>
        <p:spPr>
          <a:xfrm>
            <a:off x="2517689" y="4624559"/>
            <a:ext cx="1192764" cy="205379"/>
          </a:xfrm>
          <a:prstGeom prst="lef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447885" y="4028812"/>
            <a:ext cx="1246636" cy="646331"/>
          </a:xfrm>
          <a:prstGeom prst="rect">
            <a:avLst/>
          </a:prstGeom>
          <a:noFill/>
          <a:ln w="19050">
            <a:noFill/>
          </a:ln>
        </p:spPr>
        <p:txBody>
          <a:bodyPr wrap="square" rtlCol="0">
            <a:spAutoFit/>
          </a:bodyPr>
          <a:lstStyle/>
          <a:p>
            <a:pPr algn="ctr"/>
            <a:r>
              <a:rPr lang="ja-JP" altLang="en-US" dirty="0"/>
              <a:t>レスポンス</a:t>
            </a:r>
            <a:endParaRPr kumimoji="1" lang="en-US" altLang="ja-JP" dirty="0" smtClean="0"/>
          </a:p>
          <a:p>
            <a:pPr algn="ctr"/>
            <a:r>
              <a:rPr lang="en-US" altLang="ja-JP" dirty="0"/>
              <a:t>MAC</a:t>
            </a:r>
            <a:endParaRPr kumimoji="1" lang="ja-JP" altLang="en-US" dirty="0"/>
          </a:p>
        </p:txBody>
      </p:sp>
      <p:cxnSp>
        <p:nvCxnSpPr>
          <p:cNvPr id="17" name="直線矢印コネクタ 16"/>
          <p:cNvCxnSpPr>
            <a:stCxn id="5" idx="3"/>
            <a:endCxn id="6" idx="1"/>
          </p:cNvCxnSpPr>
          <p:nvPr/>
        </p:nvCxnSpPr>
        <p:spPr>
          <a:xfrm>
            <a:off x="5489525" y="4709748"/>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5455656" y="4711365"/>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374957" y="5404574"/>
            <a:ext cx="1244715" cy="1200329"/>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a:t>
            </a:r>
            <a:r>
              <a:rPr kumimoji="1" lang="ja-JP" altLang="en-US" dirty="0" smtClean="0"/>
              <a:t>鍵</a:t>
            </a:r>
            <a:endParaRPr kumimoji="1" lang="en-US" altLang="ja-JP" dirty="0" smtClean="0"/>
          </a:p>
          <a:p>
            <a:r>
              <a:rPr lang="ja-JP" altLang="en-US" dirty="0" smtClean="0"/>
              <a:t>ノンス</a:t>
            </a:r>
            <a:endParaRPr kumimoji="1" lang="ja-JP" altLang="en-US" dirty="0"/>
          </a:p>
        </p:txBody>
      </p:sp>
      <p:sp>
        <p:nvSpPr>
          <p:cNvPr id="27" name="テキスト ボックス 26"/>
          <p:cNvSpPr txBox="1"/>
          <p:nvPr/>
        </p:nvSpPr>
        <p:spPr>
          <a:xfrm>
            <a:off x="7652978" y="5404574"/>
            <a:ext cx="1244715" cy="1200329"/>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a:t>
            </a:r>
            <a:r>
              <a:rPr kumimoji="1" lang="ja-JP" altLang="en-US" dirty="0" smtClean="0"/>
              <a:t>鍵</a:t>
            </a:r>
            <a:endParaRPr kumimoji="1" lang="en-US" altLang="ja-JP" dirty="0" smtClean="0"/>
          </a:p>
          <a:p>
            <a:r>
              <a:rPr lang="ja-JP" altLang="en-US" dirty="0"/>
              <a:t>ノンス</a:t>
            </a:r>
            <a:endParaRPr kumimoji="1" lang="ja-JP" altLang="en-US" dirty="0"/>
          </a:p>
        </p:txBody>
      </p:sp>
      <p:sp>
        <p:nvSpPr>
          <p:cNvPr id="28" name="左矢印 27"/>
          <p:cNvSpPr/>
          <p:nvPr/>
        </p:nvSpPr>
        <p:spPr>
          <a:xfrm>
            <a:off x="7206343" y="5818331"/>
            <a:ext cx="446635" cy="186407"/>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6133516" y="5773035"/>
            <a:ext cx="1296144" cy="369332"/>
          </a:xfrm>
          <a:prstGeom prst="rect">
            <a:avLst/>
          </a:prstGeom>
          <a:noFill/>
        </p:spPr>
        <p:txBody>
          <a:bodyPr wrap="square" rtlCol="0">
            <a:spAutoFit/>
          </a:bodyPr>
          <a:lstStyle/>
          <a:p>
            <a:pPr algn="ctr"/>
            <a:r>
              <a:rPr lang="en-US" altLang="ja-JP" dirty="0"/>
              <a:t>MAC</a:t>
            </a:r>
            <a:endParaRPr kumimoji="1" lang="ja-JP" altLang="en-US" dirty="0"/>
          </a:p>
        </p:txBody>
      </p:sp>
      <p:sp>
        <p:nvSpPr>
          <p:cNvPr id="30" name="右矢印 29"/>
          <p:cNvSpPr/>
          <p:nvPr/>
        </p:nvSpPr>
        <p:spPr>
          <a:xfrm>
            <a:off x="1619672" y="5773035"/>
            <a:ext cx="504056" cy="184667"/>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123728" y="5681573"/>
            <a:ext cx="1296144" cy="369332"/>
          </a:xfrm>
          <a:prstGeom prst="rect">
            <a:avLst/>
          </a:prstGeom>
          <a:noFill/>
        </p:spPr>
        <p:txBody>
          <a:bodyPr wrap="square" rtlCol="0">
            <a:spAutoFit/>
          </a:bodyPr>
          <a:lstStyle/>
          <a:p>
            <a:r>
              <a:rPr lang="en-US" altLang="ja-JP" dirty="0"/>
              <a:t>MAC</a:t>
            </a:r>
            <a:endParaRPr kumimoji="1" lang="ja-JP" altLang="en-US" dirty="0"/>
          </a:p>
        </p:txBody>
      </p:sp>
      <p:cxnSp>
        <p:nvCxnSpPr>
          <p:cNvPr id="32" name="直線矢印コネクタ 31"/>
          <p:cNvCxnSpPr/>
          <p:nvPr/>
        </p:nvCxnSpPr>
        <p:spPr>
          <a:xfrm flipH="1" flipV="1">
            <a:off x="6245371" y="4865065"/>
            <a:ext cx="271355" cy="8062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2628309" y="4893959"/>
            <a:ext cx="454525" cy="777381"/>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2855571" y="5199298"/>
            <a:ext cx="1296144" cy="369332"/>
          </a:xfrm>
          <a:prstGeom prst="rect">
            <a:avLst/>
          </a:prstGeom>
          <a:noFill/>
        </p:spPr>
        <p:txBody>
          <a:bodyPr wrap="square" rtlCol="0">
            <a:spAutoFit/>
          </a:bodyPr>
          <a:lstStyle/>
          <a:p>
            <a:r>
              <a:rPr lang="ja-JP" altLang="en-US" dirty="0"/>
              <a:t>比較</a:t>
            </a:r>
            <a:endParaRPr kumimoji="1" lang="ja-JP" altLang="en-US" dirty="0"/>
          </a:p>
        </p:txBody>
      </p:sp>
      <p:pic>
        <p:nvPicPr>
          <p:cNvPr id="35"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957" y="4399503"/>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3081" y="4412434"/>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202911" y="4832019"/>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sp>
        <p:nvSpPr>
          <p:cNvPr id="38" name="テキスト ボックス 37"/>
          <p:cNvSpPr txBox="1"/>
          <p:nvPr/>
        </p:nvSpPr>
        <p:spPr>
          <a:xfrm>
            <a:off x="6626891" y="4862546"/>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spTree>
    <p:extLst>
      <p:ext uri="{BB962C8B-B14F-4D97-AF65-F5344CB8AC3E}">
        <p14:creationId xmlns:p14="http://schemas.microsoft.com/office/powerpoint/2010/main" val="3988785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3"/>
                                        </p:tgtEl>
                                      </p:cBhvr>
                                    </p:animEffect>
                                    <p:set>
                                      <p:cBhvr>
                                        <p:cTn id="38" dur="1" fill="hold">
                                          <p:stCondLst>
                                            <p:cond delay="499"/>
                                          </p:stCondLst>
                                        </p:cTn>
                                        <p:tgtEl>
                                          <p:spTgt spid="13"/>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7"/>
                                        </p:tgtEl>
                                      </p:cBhvr>
                                    </p:animEffect>
                                    <p:set>
                                      <p:cBhvr>
                                        <p:cTn id="41" dur="1" fill="hold">
                                          <p:stCondLst>
                                            <p:cond delay="499"/>
                                          </p:stCondLst>
                                        </p:cTn>
                                        <p:tgtEl>
                                          <p:spTgt spid="17"/>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par>
                                <p:cTn id="45" presetID="10"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500"/>
                                        <p:tgtEl>
                                          <p:spTgt spid="3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fade">
                                      <p:cBhvr>
                                        <p:cTn id="72" dur="500"/>
                                        <p:tgtEl>
                                          <p:spTgt spid="33"/>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p:bldP spid="12" grpId="1"/>
      <p:bldP spid="13" grpId="0" animBg="1"/>
      <p:bldP spid="13" grpId="1" animBg="1"/>
      <p:bldP spid="14" grpId="0" animBg="1"/>
      <p:bldP spid="15" grpId="0" animBg="1"/>
      <p:bldP spid="16" grpId="0"/>
      <p:bldP spid="26" grpId="0" animBg="1"/>
      <p:bldP spid="27" grpId="0" animBg="1"/>
      <p:bldP spid="28" grpId="0" animBg="1"/>
      <p:bldP spid="29" grpId="0"/>
      <p:bldP spid="30" grpId="0" animBg="1"/>
      <p:bldP spid="31"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a:t>IaaS</a:t>
            </a:r>
            <a:r>
              <a:rPr lang="ja-JP" altLang="en-US" sz="2800" dirty="0"/>
              <a:t>型クラウドの</a:t>
            </a:r>
            <a:r>
              <a:rPr lang="ja-JP" altLang="en-US" sz="2800" dirty="0" smtClean="0"/>
              <a:t>普及</a:t>
            </a:r>
            <a:endParaRPr lang="en-US" altLang="ja-JP" sz="2800" dirty="0" smtClean="0"/>
          </a:p>
          <a:p>
            <a:pPr lvl="1"/>
            <a:r>
              <a:rPr kumimoji="1" lang="ja-JP" altLang="en-US" sz="2400" dirty="0" smtClean="0"/>
              <a:t>ユーザの仮想マシン（</a:t>
            </a:r>
            <a:r>
              <a:rPr kumimoji="1" lang="en-US" altLang="ja-JP" sz="2400" dirty="0" smtClean="0"/>
              <a:t>VM</a:t>
            </a:r>
            <a:r>
              <a:rPr kumimoji="1" lang="ja-JP" altLang="en-US" sz="2400" dirty="0" smtClean="0"/>
              <a:t>）をクラウド内で実行</a:t>
            </a:r>
            <a:endParaRPr kumimoji="1" lang="en-US" altLang="ja-JP" sz="2400" dirty="0" smtClean="0"/>
          </a:p>
          <a:p>
            <a:pPr lvl="2"/>
            <a:r>
              <a:rPr lang="ja-JP" altLang="en-US" sz="2000" dirty="0" smtClean="0"/>
              <a:t>サーバの維持・管理・導入コストの削減</a:t>
            </a:r>
            <a:endParaRPr lang="en-US" altLang="ja-JP" sz="2000" dirty="0" smtClean="0"/>
          </a:p>
          <a:p>
            <a:r>
              <a:rPr kumimoji="1" lang="ja-JP" altLang="en-US" sz="2800" dirty="0" smtClean="0"/>
              <a:t>二種類の攻撃者への対策を考える必要がある</a:t>
            </a:r>
            <a:endParaRPr kumimoji="1" lang="en-US" altLang="ja-JP" sz="2800" dirty="0" smtClean="0"/>
          </a:p>
          <a:p>
            <a:pPr lvl="1"/>
            <a:r>
              <a:rPr lang="ja-JP" altLang="en-US" sz="2400" dirty="0"/>
              <a:t>外部</a:t>
            </a:r>
            <a:r>
              <a:rPr lang="ja-JP" altLang="en-US" sz="2400" dirty="0" smtClean="0"/>
              <a:t>攻撃者</a:t>
            </a:r>
            <a:endParaRPr lang="en-US" altLang="ja-JP" sz="2000" dirty="0"/>
          </a:p>
          <a:p>
            <a:pPr lvl="1"/>
            <a:r>
              <a:rPr lang="ja-JP" altLang="en-US" sz="2400" dirty="0"/>
              <a:t>内部</a:t>
            </a:r>
            <a:r>
              <a:rPr lang="ja-JP" altLang="en-US" sz="2400" dirty="0" smtClean="0"/>
              <a:t>攻撃者</a:t>
            </a:r>
            <a:endParaRPr lang="en-US" altLang="ja-JP" sz="2400" dirty="0" smtClean="0"/>
          </a:p>
          <a:p>
            <a:pPr lvl="2"/>
            <a:r>
              <a:rPr lang="ja-JP" altLang="en-US" sz="2000" dirty="0"/>
              <a:t>クラウド管理者は信頼できるとは限らない</a:t>
            </a:r>
            <a:endParaRPr lang="en-US" altLang="ja-JP" sz="2200" dirty="0" smtClean="0"/>
          </a:p>
        </p:txBody>
      </p:sp>
      <p:sp>
        <p:nvSpPr>
          <p:cNvPr id="2" name="タイトル 1"/>
          <p:cNvSpPr>
            <a:spLocks noGrp="1"/>
          </p:cNvSpPr>
          <p:nvPr>
            <p:ph type="title"/>
          </p:nvPr>
        </p:nvSpPr>
        <p:spPr/>
        <p:txBody>
          <a:bodyPr>
            <a:normAutofit/>
          </a:bodyPr>
          <a:lstStyle/>
          <a:p>
            <a:r>
              <a:rPr kumimoji="1" lang="ja-JP" altLang="en-US" sz="3600" dirty="0" smtClean="0"/>
              <a:t>クラウドへの攻撃</a:t>
            </a:r>
            <a:endParaRPr kumimoji="1" lang="ja-JP" altLang="en-US" sz="3600" dirty="0"/>
          </a:p>
        </p:txBody>
      </p:sp>
      <p:sp>
        <p:nvSpPr>
          <p:cNvPr id="5" name="雲 4"/>
          <p:cNvSpPr/>
          <p:nvPr/>
        </p:nvSpPr>
        <p:spPr>
          <a:xfrm>
            <a:off x="1547664" y="4437112"/>
            <a:ext cx="5904656" cy="2036971"/>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5004048" y="4725144"/>
            <a:ext cx="1512168" cy="1080120"/>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pic>
        <p:nvPicPr>
          <p:cNvPr id="9"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4630287"/>
            <a:ext cx="1230536" cy="1167925"/>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矢印コネクタ 10"/>
          <p:cNvCxnSpPr/>
          <p:nvPr/>
        </p:nvCxnSpPr>
        <p:spPr>
          <a:xfrm flipH="1">
            <a:off x="6516216" y="4365104"/>
            <a:ext cx="792088" cy="72008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41499" y="6497950"/>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3" name="角丸四角形 12"/>
          <p:cNvSpPr/>
          <p:nvPr/>
        </p:nvSpPr>
        <p:spPr>
          <a:xfrm>
            <a:off x="2699792" y="4725144"/>
            <a:ext cx="1512168" cy="108012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cxnSp>
        <p:nvCxnSpPr>
          <p:cNvPr id="14" name="直線矢印コネクタ 13"/>
          <p:cNvCxnSpPr>
            <a:stCxn id="13" idx="3"/>
            <a:endCxn id="6" idx="1"/>
          </p:cNvCxnSpPr>
          <p:nvPr/>
        </p:nvCxnSpPr>
        <p:spPr>
          <a:xfrm>
            <a:off x="4211960" y="5265204"/>
            <a:ext cx="792088" cy="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755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smtClean="0"/>
              <a:t>ネットワーク経由でユーザ</a:t>
            </a:r>
            <a:r>
              <a:rPr lang="en-US" altLang="ja-JP" sz="2800" dirty="0" smtClean="0"/>
              <a:t>VM</a:t>
            </a:r>
            <a:r>
              <a:rPr lang="ja-JP" altLang="en-US" sz="2800" dirty="0" smtClean="0"/>
              <a:t>に侵入される</a:t>
            </a:r>
            <a:endParaRPr lang="en-US" altLang="ja-JP" sz="2800" dirty="0" smtClean="0"/>
          </a:p>
          <a:p>
            <a:pPr lvl="1"/>
            <a:r>
              <a:rPr lang="en-US" altLang="ja-JP" sz="2400" dirty="0"/>
              <a:t>VM</a:t>
            </a:r>
            <a:r>
              <a:rPr lang="ja-JP" altLang="en-US" sz="2400" dirty="0"/>
              <a:t>内</a:t>
            </a:r>
            <a:r>
              <a:rPr lang="ja-JP" altLang="en-US" sz="2400" dirty="0" smtClean="0"/>
              <a:t>の</a:t>
            </a:r>
            <a:r>
              <a:rPr lang="en-US" altLang="ja-JP" sz="2400" dirty="0" smtClean="0"/>
              <a:t>IDS</a:t>
            </a:r>
            <a:r>
              <a:rPr lang="ja-JP" altLang="en-US" sz="2400" dirty="0" smtClean="0"/>
              <a:t>は侵入と同時に無効化される恐れがある</a:t>
            </a:r>
            <a:endParaRPr lang="en-US" altLang="ja-JP" sz="2400" dirty="0" smtClean="0"/>
          </a:p>
          <a:p>
            <a:r>
              <a:rPr lang="en-US" altLang="ja-JP" sz="2800" dirty="0" smtClean="0"/>
              <a:t>IDS</a:t>
            </a:r>
            <a:r>
              <a:rPr lang="ja-JP" altLang="en-US" sz="2800" dirty="0" smtClean="0"/>
              <a:t>オフロード手法が提案されている</a:t>
            </a:r>
            <a:endParaRPr lang="en-US" altLang="ja-JP" sz="2800" dirty="0" smtClean="0"/>
          </a:p>
          <a:p>
            <a:pPr lvl="1"/>
            <a:r>
              <a:rPr lang="ja-JP" altLang="en-US" sz="2400" dirty="0"/>
              <a:t>管理</a:t>
            </a:r>
            <a:r>
              <a:rPr lang="en-US" altLang="ja-JP" sz="2400" dirty="0"/>
              <a:t>VM</a:t>
            </a:r>
            <a:r>
              <a:rPr lang="ja-JP" altLang="en-US" sz="2400" dirty="0" smtClean="0"/>
              <a:t>に</a:t>
            </a:r>
            <a:r>
              <a:rPr lang="en-US" altLang="ja-JP" sz="2400" dirty="0" smtClean="0"/>
              <a:t>ID</a:t>
            </a:r>
            <a:r>
              <a:rPr lang="ja-JP" altLang="en-US" sz="2400" dirty="0" smtClean="0"/>
              <a:t>をオフロードし、ユーザ</a:t>
            </a:r>
            <a:r>
              <a:rPr lang="en-US" altLang="ja-JP" sz="2400" dirty="0" smtClean="0"/>
              <a:t>VM</a:t>
            </a:r>
            <a:r>
              <a:rPr lang="ja-JP" altLang="en-US" sz="2400" dirty="0" smtClean="0"/>
              <a:t>を外から監視</a:t>
            </a:r>
            <a:endParaRPr lang="en-US" altLang="ja-JP" sz="2400" dirty="0" smtClean="0"/>
          </a:p>
          <a:p>
            <a:pPr lvl="2"/>
            <a:r>
              <a:rPr lang="en-US" altLang="ja-JP" sz="2000" dirty="0" smtClean="0"/>
              <a:t>Livewire</a:t>
            </a:r>
            <a:r>
              <a:rPr lang="en-US" altLang="ja-JP" sz="1800" dirty="0" smtClean="0"/>
              <a:t> </a:t>
            </a:r>
            <a:r>
              <a:rPr lang="en-US" altLang="ja-JP" sz="1800" dirty="0"/>
              <a:t>[</a:t>
            </a:r>
            <a:r>
              <a:rPr lang="en-US" altLang="ja-JP" sz="1800" dirty="0" err="1"/>
              <a:t>Garfinkel</a:t>
            </a:r>
            <a:r>
              <a:rPr lang="en-US" altLang="ja-JP" sz="1800" dirty="0"/>
              <a:t> et al.’03]</a:t>
            </a:r>
            <a:r>
              <a:rPr lang="en-US" altLang="ja-JP" sz="2400" dirty="0"/>
              <a:t>, </a:t>
            </a:r>
            <a:r>
              <a:rPr lang="en-US" altLang="ja-JP" sz="2400" dirty="0" smtClean="0"/>
              <a:t>…</a:t>
            </a:r>
            <a:endParaRPr lang="en-US" altLang="ja-JP" sz="1800" dirty="0" smtClean="0"/>
          </a:p>
          <a:p>
            <a:pPr lvl="2"/>
            <a:r>
              <a:rPr lang="ja-JP" altLang="en-US" sz="2000" dirty="0" smtClean="0"/>
              <a:t>例：ユーザ</a:t>
            </a:r>
            <a:r>
              <a:rPr lang="en-US" altLang="ja-JP" sz="2000" dirty="0" smtClean="0"/>
              <a:t>VM</a:t>
            </a:r>
            <a:r>
              <a:rPr lang="ja-JP" altLang="en-US" sz="2000" dirty="0" smtClean="0"/>
              <a:t>のメモリ上のシステム情報を直接取得</a:t>
            </a:r>
            <a:endParaRPr lang="en-US" altLang="ja-JP" sz="2000" dirty="0" smtClean="0"/>
          </a:p>
          <a:p>
            <a:pPr lvl="1"/>
            <a:r>
              <a:rPr lang="ja-JP" altLang="en-US" sz="2400" dirty="0" smtClean="0"/>
              <a:t>ユーザ</a:t>
            </a:r>
            <a:r>
              <a:rPr lang="en-US" altLang="ja-JP" sz="2400" dirty="0" smtClean="0"/>
              <a:t>VM</a:t>
            </a:r>
            <a:r>
              <a:rPr lang="ja-JP" altLang="en-US" sz="2400" dirty="0" smtClean="0"/>
              <a:t>に侵入されても</a:t>
            </a:r>
            <a:r>
              <a:rPr lang="en-US" altLang="ja-JP" sz="2400" dirty="0" smtClean="0"/>
              <a:t>IDS</a:t>
            </a:r>
            <a:r>
              <a:rPr lang="ja-JP" altLang="en-US" sz="2400" dirty="0"/>
              <a:t>を無効化</a:t>
            </a:r>
            <a:r>
              <a:rPr lang="ja-JP" altLang="en-US" sz="2400" dirty="0" smtClean="0"/>
              <a:t>され</a:t>
            </a:r>
            <a:r>
              <a:rPr lang="ja-JP" altLang="en-US" sz="2400" dirty="0"/>
              <a:t>ない</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a:t>外部攻撃者への対策</a:t>
            </a:r>
            <a:endParaRPr kumimoji="1" lang="ja-JP" altLang="en-US" sz="3600" dirty="0"/>
          </a:p>
        </p:txBody>
      </p:sp>
      <p:sp>
        <p:nvSpPr>
          <p:cNvPr id="4" name="正方形/長方形 3"/>
          <p:cNvSpPr/>
          <p:nvPr/>
        </p:nvSpPr>
        <p:spPr>
          <a:xfrm>
            <a:off x="1595474" y="4571023"/>
            <a:ext cx="5688633" cy="22322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148902" y="5172546"/>
            <a:ext cx="1894845" cy="1258274"/>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979851" y="5172546"/>
            <a:ext cx="1872208" cy="1258274"/>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376244" y="4765709"/>
            <a:ext cx="1440160"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9" name="テキスト ボックス 8"/>
          <p:cNvSpPr txBox="1"/>
          <p:nvPr/>
        </p:nvSpPr>
        <p:spPr>
          <a:xfrm>
            <a:off x="5195875" y="4765709"/>
            <a:ext cx="1440160"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cxnSp>
        <p:nvCxnSpPr>
          <p:cNvPr id="11" name="直線矢印コネクタ 10"/>
          <p:cNvCxnSpPr>
            <a:endCxn id="12" idx="1"/>
          </p:cNvCxnSpPr>
          <p:nvPr/>
        </p:nvCxnSpPr>
        <p:spPr>
          <a:xfrm>
            <a:off x="3419872" y="5822840"/>
            <a:ext cx="2485025" cy="4199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フローチャート : 複数書類 11"/>
          <p:cNvSpPr/>
          <p:nvPr/>
        </p:nvSpPr>
        <p:spPr>
          <a:xfrm>
            <a:off x="5904897" y="5742614"/>
            <a:ext cx="1296144" cy="1000318"/>
          </a:xfrm>
          <a:prstGeom prst="flowChartMultidocumen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メモリ</a:t>
            </a:r>
            <a:endParaRPr kumimoji="1" lang="en-US" altLang="ja-JP" sz="1400" dirty="0" smtClean="0">
              <a:solidFill>
                <a:schemeClr val="tx1"/>
              </a:solidFill>
            </a:endParaRPr>
          </a:p>
          <a:p>
            <a:pPr algn="ctr"/>
            <a:r>
              <a:rPr lang="ja-JP" altLang="en-US" sz="1400" dirty="0" smtClean="0">
                <a:solidFill>
                  <a:schemeClr val="tx1"/>
                </a:solidFill>
              </a:rPr>
              <a:t>ディスク</a:t>
            </a:r>
            <a:endParaRPr lang="en-US" altLang="ja-JP" sz="1400" dirty="0" smtClean="0">
              <a:solidFill>
                <a:schemeClr val="tx1"/>
              </a:solidFill>
            </a:endParaRPr>
          </a:p>
          <a:p>
            <a:pPr algn="ctr"/>
            <a:r>
              <a:rPr kumimoji="1" lang="ja-JP" altLang="en-US" sz="1400" dirty="0" smtClean="0">
                <a:solidFill>
                  <a:schemeClr val="tx1"/>
                </a:solidFill>
              </a:rPr>
              <a:t>ネットワーク</a:t>
            </a:r>
            <a:endParaRPr kumimoji="1" lang="ja-JP" altLang="en-US" sz="1400" dirty="0">
              <a:solidFill>
                <a:schemeClr val="tx1"/>
              </a:solidFill>
            </a:endParaRPr>
          </a:p>
        </p:txBody>
      </p:sp>
      <p:sp>
        <p:nvSpPr>
          <p:cNvPr id="7" name="円/楕円 6"/>
          <p:cNvSpPr/>
          <p:nvPr/>
        </p:nvSpPr>
        <p:spPr>
          <a:xfrm>
            <a:off x="5431522" y="5549655"/>
            <a:ext cx="936104" cy="504056"/>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8" name="カギ線コネクタ 17"/>
          <p:cNvCxnSpPr>
            <a:endCxn id="7" idx="6"/>
          </p:cNvCxnSpPr>
          <p:nvPr/>
        </p:nvCxnSpPr>
        <p:spPr>
          <a:xfrm rot="5400000">
            <a:off x="6227688" y="4145002"/>
            <a:ext cx="1796620" cy="1516743"/>
          </a:xfrm>
          <a:prstGeom prst="bentConnector2">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5580112" y="5402908"/>
            <a:ext cx="607494" cy="8398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611542" y="5402908"/>
            <a:ext cx="576064" cy="7975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1.11111E-6 -4.68085E-6 L -0.08333 -0.0703 C -0.10087 -0.08626 -0.12691 -0.09435 -0.15417 -0.09435 C -0.18524 -0.09435 -0.21007 -0.08626 -0.22761 -0.0703 L -0.31059 -4.68085E-6 " pathEditMode="relative" rAng="0" ptsTypes="FffFF">
                                      <p:cBhvr>
                                        <p:cTn id="17" dur="2000" fill="hold"/>
                                        <p:tgtEl>
                                          <p:spTgt spid="7"/>
                                        </p:tgtEl>
                                        <p:attrNameLst>
                                          <p:attrName>ppt_x</p:attrName>
                                          <p:attrName>ppt_y</p:attrName>
                                        </p:attrNameLst>
                                      </p:cBhvr>
                                      <p:rCtr x="-15538" y="-4718"/>
                                    </p:animMotion>
                                  </p:childTnLst>
                                </p:cTn>
                              </p:par>
                              <p:par>
                                <p:cTn id="18" presetID="10" presetClass="exit" presetSubtype="0" fill="hold"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ユーザ</a:t>
            </a:r>
            <a:r>
              <a:rPr lang="en-US" altLang="ja-JP" sz="2800" dirty="0" smtClean="0"/>
              <a:t>VM</a:t>
            </a:r>
            <a:r>
              <a:rPr lang="ja-JP" altLang="en-US" sz="2800" dirty="0" smtClean="0"/>
              <a:t>に侵入</a:t>
            </a:r>
            <a:r>
              <a:rPr lang="ja-JP" altLang="en-US" sz="2800" dirty="0"/>
              <a:t>されなくて</a:t>
            </a:r>
            <a:r>
              <a:rPr lang="ja-JP" altLang="en-US" sz="2800" dirty="0" smtClean="0"/>
              <a:t>も攻撃を受ける</a:t>
            </a:r>
            <a:endParaRPr lang="en-US" altLang="ja-JP" sz="2800" dirty="0" smtClean="0"/>
          </a:p>
          <a:p>
            <a:pPr lvl="1"/>
            <a:r>
              <a:rPr lang="en-US" altLang="ja-JP" sz="2400" dirty="0"/>
              <a:t>VM</a:t>
            </a:r>
            <a:r>
              <a:rPr lang="ja-JP" altLang="en-US" sz="2400" dirty="0" smtClean="0"/>
              <a:t>のメモリ、ディスク、ネットワークの情報を直接盗む</a:t>
            </a:r>
            <a:endParaRPr lang="en-US" altLang="ja-JP" sz="2400" dirty="0" smtClean="0"/>
          </a:p>
          <a:p>
            <a:r>
              <a:rPr lang="ja-JP" altLang="en-US" sz="2800" dirty="0"/>
              <a:t>ユーザ</a:t>
            </a:r>
            <a:r>
              <a:rPr lang="en-US" altLang="ja-JP" sz="2800" dirty="0"/>
              <a:t>VM</a:t>
            </a:r>
            <a:r>
              <a:rPr lang="ja-JP" altLang="en-US" sz="2800" dirty="0" smtClean="0"/>
              <a:t>を</a:t>
            </a:r>
            <a:r>
              <a:rPr lang="ja-JP" altLang="en-US" sz="2800" dirty="0"/>
              <a:t>安全に実行する機構が提案されている</a:t>
            </a:r>
            <a:endParaRPr lang="en-US" altLang="ja-JP" sz="2800" dirty="0" smtClean="0"/>
          </a:p>
          <a:p>
            <a:pPr lvl="1"/>
            <a:r>
              <a:rPr lang="en-US" altLang="ja-JP" sz="2400" dirty="0"/>
              <a:t>VM</a:t>
            </a:r>
            <a:r>
              <a:rPr lang="ja-JP" altLang="en-US" sz="2400" dirty="0" err="1"/>
              <a:t>のメ</a:t>
            </a:r>
            <a:r>
              <a:rPr lang="ja-JP" altLang="en-US" sz="2400" dirty="0"/>
              <a:t>モリを暗号化したり、アクセスを制限したりすることで管理</a:t>
            </a:r>
            <a:r>
              <a:rPr lang="en-US" altLang="ja-JP" sz="2400" dirty="0" smtClean="0"/>
              <a:t>VM</a:t>
            </a:r>
            <a:r>
              <a:rPr lang="ja-JP" altLang="en-US" sz="2400" dirty="0" err="1"/>
              <a:t>へ</a:t>
            </a:r>
            <a:r>
              <a:rPr lang="ja-JP" altLang="en-US" sz="2400" dirty="0" err="1" smtClean="0"/>
              <a:t>の</a:t>
            </a:r>
            <a:r>
              <a:rPr lang="ja-JP" altLang="en-US" sz="2400" dirty="0"/>
              <a:t>情報漏えいを</a:t>
            </a:r>
            <a:r>
              <a:rPr lang="ja-JP" altLang="en-US" sz="2400" dirty="0" smtClean="0"/>
              <a:t>防ぐ</a:t>
            </a:r>
            <a:endParaRPr lang="en-US" altLang="ja-JP" sz="2400" dirty="0" smtClean="0"/>
          </a:p>
          <a:p>
            <a:pPr lvl="2"/>
            <a:r>
              <a:rPr lang="en-US" altLang="ja-JP" sz="2000" dirty="0" err="1" smtClean="0"/>
              <a:t>CloudVisor</a:t>
            </a:r>
            <a:r>
              <a:rPr lang="en-US" altLang="ja-JP" sz="1800" dirty="0" smtClean="0"/>
              <a:t> </a:t>
            </a:r>
            <a:r>
              <a:rPr lang="en-US" altLang="ja-JP" sz="1600" dirty="0"/>
              <a:t>[Zhang et al.’11]</a:t>
            </a:r>
            <a:r>
              <a:rPr lang="en-US" altLang="ja-JP" sz="1800" dirty="0"/>
              <a:t>, </a:t>
            </a:r>
            <a:r>
              <a:rPr lang="en-US" altLang="ja-JP" sz="1800" dirty="0" err="1"/>
              <a:t>VMCrypt</a:t>
            </a:r>
            <a:r>
              <a:rPr lang="en-US" altLang="ja-JP" sz="1800" dirty="0"/>
              <a:t> </a:t>
            </a:r>
            <a:r>
              <a:rPr lang="en-US" altLang="ja-JP" sz="1600" dirty="0"/>
              <a:t>[Tadokoro et al.12]</a:t>
            </a:r>
            <a:r>
              <a:rPr lang="en-US" altLang="ja-JP" sz="1800" dirty="0"/>
              <a:t>, SSC </a:t>
            </a:r>
            <a:r>
              <a:rPr lang="en-US" altLang="ja-JP" sz="1600" dirty="0"/>
              <a:t>[Butt et al .’12]</a:t>
            </a:r>
          </a:p>
          <a:p>
            <a:pPr lvl="1"/>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内部攻撃者への対策</a:t>
            </a:r>
            <a:endParaRPr kumimoji="1" lang="ja-JP" altLang="en-US" sz="3600" dirty="0"/>
          </a:p>
        </p:txBody>
      </p:sp>
      <p:sp>
        <p:nvSpPr>
          <p:cNvPr id="4" name="雲 3"/>
          <p:cNvSpPr/>
          <p:nvPr/>
        </p:nvSpPr>
        <p:spPr>
          <a:xfrm>
            <a:off x="1301007" y="4149080"/>
            <a:ext cx="6768752" cy="270892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220072" y="4603111"/>
            <a:ext cx="1512168" cy="93064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6" name="角丸四角形 5"/>
          <p:cNvSpPr/>
          <p:nvPr/>
        </p:nvSpPr>
        <p:spPr>
          <a:xfrm>
            <a:off x="2622138" y="4600950"/>
            <a:ext cx="1512168" cy="93281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pic>
        <p:nvPicPr>
          <p:cNvPr id="7"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6527" y="4268589"/>
            <a:ext cx="1230536" cy="1167925"/>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矢印コネクタ 7"/>
          <p:cNvCxnSpPr/>
          <p:nvPr/>
        </p:nvCxnSpPr>
        <p:spPr>
          <a:xfrm>
            <a:off x="4132332" y="4919626"/>
            <a:ext cx="1085766" cy="1081"/>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718646" y="6488668"/>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cxnSp>
        <p:nvCxnSpPr>
          <p:cNvPr id="13" name="直線コネクタ 12"/>
          <p:cNvCxnSpPr/>
          <p:nvPr/>
        </p:nvCxnSpPr>
        <p:spPr>
          <a:xfrm>
            <a:off x="4409519" y="4521293"/>
            <a:ext cx="528935" cy="7200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4397351" y="4521293"/>
            <a:ext cx="528935" cy="7200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2622138" y="5826148"/>
            <a:ext cx="4110102" cy="576065"/>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仮想マシンモニタ（</a:t>
            </a:r>
            <a:r>
              <a:rPr kumimoji="1" lang="en-US" altLang="ja-JP" dirty="0" smtClean="0">
                <a:solidFill>
                  <a:schemeClr val="tx1"/>
                </a:solidFill>
              </a:rPr>
              <a:t>VMM</a:t>
            </a:r>
            <a:r>
              <a:rPr kumimoji="1" lang="ja-JP" altLang="en-US" dirty="0" smtClean="0">
                <a:solidFill>
                  <a:schemeClr val="tx1"/>
                </a:solidFill>
              </a:rPr>
              <a:t>）など</a:t>
            </a:r>
            <a:endParaRPr kumimoji="1" lang="ja-JP" altLang="en-US" dirty="0">
              <a:solidFill>
                <a:schemeClr val="tx1"/>
              </a:solidFill>
            </a:endParaRPr>
          </a:p>
        </p:txBody>
      </p:sp>
      <p:sp>
        <p:nvSpPr>
          <p:cNvPr id="23" name="テキスト ボックス 22"/>
          <p:cNvSpPr txBox="1"/>
          <p:nvPr/>
        </p:nvSpPr>
        <p:spPr>
          <a:xfrm>
            <a:off x="3977741" y="5241373"/>
            <a:ext cx="1368153" cy="584775"/>
          </a:xfrm>
          <a:prstGeom prst="rect">
            <a:avLst/>
          </a:prstGeom>
          <a:noFill/>
        </p:spPr>
        <p:txBody>
          <a:bodyPr wrap="square" rtlCol="0">
            <a:spAutoFit/>
          </a:bodyPr>
          <a:lstStyle/>
          <a:p>
            <a:pPr algn="ctr"/>
            <a:r>
              <a:rPr kumimoji="1" lang="ja-JP" altLang="en-US" sz="1600" dirty="0" smtClean="0"/>
              <a:t>暗号化</a:t>
            </a:r>
            <a:endParaRPr kumimoji="1" lang="en-US" altLang="ja-JP" sz="1600" dirty="0" smtClean="0"/>
          </a:p>
          <a:p>
            <a:pPr algn="ctr"/>
            <a:r>
              <a:rPr lang="ja-JP" altLang="en-US" sz="1600" dirty="0"/>
              <a:t>アクセス制限</a:t>
            </a:r>
            <a:endParaRPr kumimoji="1" lang="ja-JP" altLang="en-US" sz="1600"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smtClean="0"/>
              <a:t>内部攻撃者が</a:t>
            </a:r>
            <a:r>
              <a:rPr lang="ja-JP" altLang="en-US" sz="2800" dirty="0"/>
              <a:t>存在</a:t>
            </a:r>
            <a:r>
              <a:rPr lang="ja-JP" altLang="en-US" sz="2800" dirty="0" smtClean="0"/>
              <a:t>する状況では安全に</a:t>
            </a:r>
            <a:r>
              <a:rPr lang="en-US" altLang="ja-JP" sz="2800" dirty="0" smtClean="0"/>
              <a:t>IDS</a:t>
            </a:r>
            <a:r>
              <a:rPr lang="ja-JP" altLang="en-US" sz="2800" dirty="0" smtClean="0"/>
              <a:t>オフロードを行うことができない</a:t>
            </a:r>
            <a:endParaRPr lang="en-US" altLang="ja-JP" sz="2800" dirty="0" smtClean="0"/>
          </a:p>
          <a:p>
            <a:pPr lvl="1"/>
            <a:r>
              <a:rPr lang="ja-JP" altLang="en-US" sz="2400" dirty="0"/>
              <a:t>オフロード</a:t>
            </a:r>
            <a:r>
              <a:rPr lang="ja-JP" altLang="en-US" sz="2400" dirty="0" smtClean="0"/>
              <a:t>した</a:t>
            </a:r>
            <a:r>
              <a:rPr lang="en-US" altLang="ja-JP" sz="2400" dirty="0" smtClean="0"/>
              <a:t>IDS</a:t>
            </a:r>
            <a:r>
              <a:rPr lang="ja-JP" altLang="en-US" sz="2400" dirty="0" smtClean="0"/>
              <a:t>は内部攻撃者に容易に無効化される</a:t>
            </a:r>
            <a:endParaRPr lang="en-US" altLang="ja-JP" sz="2400" dirty="0" smtClean="0"/>
          </a:p>
          <a:p>
            <a:pPr lvl="2"/>
            <a:r>
              <a:rPr lang="en-US" altLang="ja-JP" sz="2000" dirty="0" smtClean="0"/>
              <a:t>IDS</a:t>
            </a:r>
            <a:r>
              <a:rPr lang="ja-JP" altLang="en-US" sz="2000" dirty="0"/>
              <a:t>を停止・改ざんしてからユーザ</a:t>
            </a:r>
            <a:r>
              <a:rPr lang="en-US" altLang="ja-JP" sz="2000" dirty="0"/>
              <a:t>VM</a:t>
            </a:r>
            <a:r>
              <a:rPr lang="ja-JP" altLang="en-US" sz="2000" dirty="0"/>
              <a:t>に</a:t>
            </a:r>
            <a:r>
              <a:rPr lang="ja-JP" altLang="en-US" sz="2000" dirty="0" smtClean="0"/>
              <a:t>侵入</a:t>
            </a:r>
            <a:endParaRPr lang="en-US" altLang="ja-JP" sz="2000" dirty="0" smtClean="0"/>
          </a:p>
          <a:p>
            <a:pPr lvl="1"/>
            <a:r>
              <a:rPr lang="en-US" altLang="ja-JP" sz="2400" dirty="0"/>
              <a:t>VM</a:t>
            </a:r>
            <a:r>
              <a:rPr lang="ja-JP" altLang="en-US" sz="2400" dirty="0"/>
              <a:t>の安全な実行</a:t>
            </a:r>
            <a:r>
              <a:rPr lang="ja-JP" altLang="en-US" sz="2400" dirty="0" smtClean="0"/>
              <a:t>機構を共存</a:t>
            </a:r>
            <a:r>
              <a:rPr lang="ja-JP" altLang="en-US" sz="2400" dirty="0"/>
              <a:t>させることが</a:t>
            </a:r>
            <a:r>
              <a:rPr lang="ja-JP" altLang="en-US" sz="2400" dirty="0" smtClean="0"/>
              <a:t>できない</a:t>
            </a:r>
            <a:endParaRPr lang="en-US" altLang="ja-JP" sz="2400" dirty="0" smtClean="0"/>
          </a:p>
          <a:p>
            <a:pPr lvl="2"/>
            <a:r>
              <a:rPr lang="ja-JP" altLang="en-US" sz="2000" dirty="0" smtClean="0"/>
              <a:t>メモリ上のデータを取得できないと、オフロードした</a:t>
            </a:r>
            <a:r>
              <a:rPr lang="en-US" altLang="ja-JP" sz="2000" dirty="0" smtClean="0"/>
              <a:t>IDS</a:t>
            </a:r>
            <a:r>
              <a:rPr lang="ja-JP" altLang="en-US" sz="2000" dirty="0" smtClean="0"/>
              <a:t>はユーザ</a:t>
            </a:r>
            <a:r>
              <a:rPr lang="en-US" altLang="ja-JP" sz="2000" dirty="0" smtClean="0"/>
              <a:t>VM</a:t>
            </a:r>
            <a:r>
              <a:rPr lang="ja-JP" altLang="en-US" sz="2000" dirty="0" smtClean="0"/>
              <a:t>の情報を取得できない</a:t>
            </a:r>
            <a:endParaRPr lang="en-US" altLang="ja-JP" sz="2000" dirty="0" smtClean="0"/>
          </a:p>
        </p:txBody>
      </p:sp>
      <p:sp>
        <p:nvSpPr>
          <p:cNvPr id="2" name="タイトル 1"/>
          <p:cNvSpPr>
            <a:spLocks noGrp="1"/>
          </p:cNvSpPr>
          <p:nvPr>
            <p:ph type="title"/>
          </p:nvPr>
        </p:nvSpPr>
        <p:spPr/>
        <p:txBody>
          <a:bodyPr>
            <a:normAutofit/>
          </a:bodyPr>
          <a:lstStyle/>
          <a:p>
            <a:r>
              <a:rPr lang="ja-JP" altLang="en-US" sz="3600" dirty="0"/>
              <a:t>内部攻撃者と</a:t>
            </a:r>
            <a:r>
              <a:rPr lang="en-US" altLang="ja-JP" sz="3600" dirty="0" smtClean="0"/>
              <a:t>IDS</a:t>
            </a:r>
            <a:r>
              <a:rPr lang="ja-JP" altLang="en-US" sz="3600" dirty="0" smtClean="0"/>
              <a:t>オフロード</a:t>
            </a:r>
            <a:endParaRPr kumimoji="1" lang="ja-JP" altLang="en-US" sz="3600" dirty="0"/>
          </a:p>
        </p:txBody>
      </p:sp>
      <p:sp>
        <p:nvSpPr>
          <p:cNvPr id="4" name="雲 3"/>
          <p:cNvSpPr/>
          <p:nvPr/>
        </p:nvSpPr>
        <p:spPr>
          <a:xfrm>
            <a:off x="1545189" y="4141986"/>
            <a:ext cx="5904656" cy="238083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001573" y="4822022"/>
            <a:ext cx="1512168" cy="103197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角丸四角形 5"/>
          <p:cNvSpPr/>
          <p:nvPr/>
        </p:nvSpPr>
        <p:spPr>
          <a:xfrm>
            <a:off x="2841333" y="4848420"/>
            <a:ext cx="1512168" cy="979182"/>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矢印コネクタ 6"/>
          <p:cNvCxnSpPr>
            <a:endCxn id="5" idx="1"/>
          </p:cNvCxnSpPr>
          <p:nvPr/>
        </p:nvCxnSpPr>
        <p:spPr>
          <a:xfrm>
            <a:off x="4065469" y="5338011"/>
            <a:ext cx="93610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739024" y="6546686"/>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5" name="円/楕円 14"/>
          <p:cNvSpPr/>
          <p:nvPr/>
        </p:nvSpPr>
        <p:spPr>
          <a:xfrm>
            <a:off x="3129365" y="5080375"/>
            <a:ext cx="936104" cy="504056"/>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7" name="テキスト ボックス 16"/>
          <p:cNvSpPr txBox="1"/>
          <p:nvPr/>
        </p:nvSpPr>
        <p:spPr>
          <a:xfrm>
            <a:off x="2841333" y="4479088"/>
            <a:ext cx="1440160"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8" name="テキスト ボックス 17"/>
          <p:cNvSpPr txBox="1"/>
          <p:nvPr/>
        </p:nvSpPr>
        <p:spPr>
          <a:xfrm>
            <a:off x="5037577" y="4479088"/>
            <a:ext cx="1440160"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cxnSp>
        <p:nvCxnSpPr>
          <p:cNvPr id="19" name="直線コネクタ 18"/>
          <p:cNvCxnSpPr/>
          <p:nvPr/>
        </p:nvCxnSpPr>
        <p:spPr>
          <a:xfrm>
            <a:off x="4533521" y="5083289"/>
            <a:ext cx="324036" cy="5261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497517" y="5083289"/>
            <a:ext cx="360040" cy="5261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クラウド外部の監視ホストに</a:t>
            </a:r>
            <a:r>
              <a:rPr lang="en-US" altLang="ja-JP" sz="2800" dirty="0"/>
              <a:t>IDS</a:t>
            </a:r>
            <a:r>
              <a:rPr lang="ja-JP" altLang="en-US" sz="2800" dirty="0"/>
              <a:t>をオフロードし、ネットワーク経由でユーザ</a:t>
            </a:r>
            <a:r>
              <a:rPr lang="en-US" altLang="ja-JP" sz="2800" dirty="0"/>
              <a:t>VM</a:t>
            </a:r>
            <a:r>
              <a:rPr lang="ja-JP" altLang="en-US" sz="2800" dirty="0"/>
              <a:t>を監視</a:t>
            </a:r>
            <a:r>
              <a:rPr lang="ja-JP" altLang="en-US" sz="2800" dirty="0" smtClean="0"/>
              <a:t>する</a:t>
            </a:r>
            <a:endParaRPr lang="en-US" altLang="ja-JP" sz="2800" dirty="0" smtClean="0"/>
          </a:p>
          <a:p>
            <a:pPr lvl="1"/>
            <a:r>
              <a:rPr lang="ja-JP" altLang="en-US" sz="2400" dirty="0"/>
              <a:t>クラウド管理者から</a:t>
            </a:r>
            <a:r>
              <a:rPr lang="en-US" altLang="ja-JP" sz="2400" dirty="0"/>
              <a:t>IDS</a:t>
            </a:r>
            <a:r>
              <a:rPr lang="ja-JP" altLang="en-US" sz="2400" dirty="0"/>
              <a:t>を無効化されるのを</a:t>
            </a:r>
            <a:r>
              <a:rPr lang="ja-JP" altLang="en-US" sz="2400" dirty="0" smtClean="0"/>
              <a:t>防ぐ</a:t>
            </a:r>
            <a:endParaRPr lang="en-US" altLang="ja-JP" sz="2400" dirty="0" smtClean="0"/>
          </a:p>
          <a:p>
            <a:pPr lvl="1"/>
            <a:r>
              <a:rPr lang="en-US" altLang="ja-JP" sz="2400" dirty="0"/>
              <a:t>VM</a:t>
            </a:r>
            <a:r>
              <a:rPr lang="ja-JP" altLang="en-US" sz="2400" dirty="0"/>
              <a:t>の安全な実行機構と共存</a:t>
            </a:r>
            <a:r>
              <a:rPr lang="ja-JP" altLang="en-US" sz="2400" dirty="0" smtClean="0"/>
              <a:t>できる</a:t>
            </a:r>
            <a:endParaRPr lang="en-US" altLang="ja-JP" sz="2400" dirty="0" smtClean="0"/>
          </a:p>
          <a:p>
            <a:pPr lvl="2"/>
            <a:r>
              <a:rPr lang="ja-JP" altLang="en-US" sz="2000" dirty="0"/>
              <a:t>監視ホストにのみユーザ</a:t>
            </a:r>
            <a:r>
              <a:rPr lang="en-US" altLang="ja-JP" sz="2000" dirty="0" smtClean="0"/>
              <a:t>VM</a:t>
            </a:r>
            <a:r>
              <a:rPr lang="ja-JP" altLang="en-US" sz="2000" dirty="0" smtClean="0"/>
              <a:t>のメモリへのアクセス</a:t>
            </a:r>
            <a:r>
              <a:rPr lang="ja-JP" altLang="en-US" sz="2000" dirty="0"/>
              <a:t>を許可</a:t>
            </a:r>
            <a:endParaRPr kumimoji="1" lang="ja-JP" altLang="en-US" sz="2000" dirty="0"/>
          </a:p>
        </p:txBody>
      </p:sp>
      <p:sp>
        <p:nvSpPr>
          <p:cNvPr id="2" name="タイトル 1"/>
          <p:cNvSpPr>
            <a:spLocks noGrp="1"/>
          </p:cNvSpPr>
          <p:nvPr>
            <p:ph type="title"/>
          </p:nvPr>
        </p:nvSpPr>
        <p:spPr/>
        <p:txBody>
          <a:bodyPr>
            <a:normAutofit/>
          </a:bodyPr>
          <a:lstStyle/>
          <a:p>
            <a:r>
              <a:rPr lang="ja-JP" altLang="en-US" sz="3600" dirty="0"/>
              <a:t>提案：</a:t>
            </a:r>
            <a:r>
              <a:rPr lang="en-US" altLang="ja-JP" sz="3600" dirty="0"/>
              <a:t>IDS</a:t>
            </a:r>
            <a:r>
              <a:rPr lang="ja-JP" altLang="en-US" sz="3600" dirty="0"/>
              <a:t>リモートオフロード</a:t>
            </a:r>
            <a:endParaRPr kumimoji="1" lang="ja-JP" altLang="en-US" sz="3600" dirty="0"/>
          </a:p>
        </p:txBody>
      </p:sp>
      <p:sp>
        <p:nvSpPr>
          <p:cNvPr id="4" name="正方形/長方形 3"/>
          <p:cNvSpPr/>
          <p:nvPr/>
        </p:nvSpPr>
        <p:spPr>
          <a:xfrm>
            <a:off x="1115616" y="4005064"/>
            <a:ext cx="1944216" cy="22322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4067944" y="3789040"/>
            <a:ext cx="4176464" cy="252028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583668" y="4761148"/>
            <a:ext cx="1008112" cy="57606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7" name="角丸四角形 6"/>
          <p:cNvSpPr/>
          <p:nvPr/>
        </p:nvSpPr>
        <p:spPr>
          <a:xfrm>
            <a:off x="5436096" y="4509120"/>
            <a:ext cx="1440160" cy="1080120"/>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8" name="右矢印 7"/>
          <p:cNvSpPr/>
          <p:nvPr/>
        </p:nvSpPr>
        <p:spPr>
          <a:xfrm>
            <a:off x="2645786" y="4905164"/>
            <a:ext cx="2790310" cy="288032"/>
          </a:xfrm>
          <a:prstGeom prst="rightArrow">
            <a:avLst/>
          </a:prstGeom>
          <a:solidFill>
            <a:schemeClr val="bg2"/>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57654" y="6309320"/>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10" name="テキスト ボックス 9"/>
          <p:cNvSpPr txBox="1"/>
          <p:nvPr/>
        </p:nvSpPr>
        <p:spPr>
          <a:xfrm>
            <a:off x="5526106" y="6309320"/>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IDS</a:t>
            </a:r>
            <a:r>
              <a:rPr lang="ja-JP" altLang="en-US" sz="2800" dirty="0" smtClean="0"/>
              <a:t>リモートオフロードを実現するシステム</a:t>
            </a:r>
            <a:endParaRPr lang="en-US" altLang="ja-JP" sz="2800" dirty="0" smtClean="0"/>
          </a:p>
          <a:p>
            <a:pPr lvl="1"/>
            <a:r>
              <a:rPr lang="ja-JP" altLang="en-US" sz="2400" dirty="0" smtClean="0"/>
              <a:t>監視</a:t>
            </a:r>
            <a:r>
              <a:rPr lang="ja-JP" altLang="en-US" sz="2400" dirty="0"/>
              <a:t>ホスト上</a:t>
            </a:r>
            <a:r>
              <a:rPr lang="ja-JP" altLang="en-US" sz="2400" dirty="0" smtClean="0"/>
              <a:t>で</a:t>
            </a:r>
            <a:r>
              <a:rPr lang="en-US" altLang="ja-JP" sz="2400" dirty="0" smtClean="0"/>
              <a:t>IDS</a:t>
            </a:r>
            <a:r>
              <a:rPr lang="ja-JP" altLang="en-US" sz="2400" dirty="0" smtClean="0"/>
              <a:t>を動作させ、クラウド内の</a:t>
            </a:r>
            <a:r>
              <a:rPr lang="en-US" altLang="ja-JP" sz="2400" dirty="0" smtClean="0"/>
              <a:t>VMM</a:t>
            </a:r>
            <a:r>
              <a:rPr lang="ja-JP" altLang="en-US" sz="2400" dirty="0" smtClean="0"/>
              <a:t>を経由してユーザ</a:t>
            </a:r>
            <a:r>
              <a:rPr lang="en-US" altLang="ja-JP" sz="2400" dirty="0" smtClean="0"/>
              <a:t>VM</a:t>
            </a:r>
            <a:r>
              <a:rPr lang="ja-JP" altLang="en-US" sz="2400" dirty="0" err="1" smtClean="0"/>
              <a:t>を監</a:t>
            </a:r>
            <a:r>
              <a:rPr lang="ja-JP" altLang="en-US" sz="2400" dirty="0" smtClean="0"/>
              <a:t>視</a:t>
            </a:r>
            <a:endParaRPr lang="en-US" altLang="ja-JP" sz="2400" dirty="0" smtClean="0"/>
          </a:p>
          <a:p>
            <a:pPr lvl="1"/>
            <a:r>
              <a:rPr lang="en-US" altLang="ja-JP" sz="2200" dirty="0" smtClean="0"/>
              <a:t>VMM</a:t>
            </a:r>
            <a:r>
              <a:rPr lang="ja-JP" altLang="en-US" sz="2200" dirty="0" smtClean="0"/>
              <a:t>がユーザ</a:t>
            </a:r>
            <a:r>
              <a:rPr lang="en-US" altLang="ja-JP" sz="2200" dirty="0" smtClean="0"/>
              <a:t>VM</a:t>
            </a:r>
            <a:r>
              <a:rPr lang="ja-JP" altLang="en-US" sz="2200" dirty="0" smtClean="0"/>
              <a:t>のメモリデータを取得</a:t>
            </a:r>
            <a:endParaRPr lang="en-US" altLang="ja-JP" sz="2200" dirty="0"/>
          </a:p>
          <a:p>
            <a:pPr lvl="1"/>
            <a:r>
              <a:rPr lang="en-US" altLang="ja-JP" sz="2200" dirty="0" smtClean="0"/>
              <a:t>VMM</a:t>
            </a:r>
            <a:r>
              <a:rPr lang="ja-JP" altLang="en-US" sz="2200" dirty="0" smtClean="0"/>
              <a:t>が暗号化し、監視ホストで復号</a:t>
            </a:r>
            <a:endParaRPr lang="en-US" altLang="ja-JP" sz="2200" dirty="0" smtClean="0"/>
          </a:p>
          <a:p>
            <a:pPr lvl="2"/>
            <a:r>
              <a:rPr lang="ja-JP" altLang="en-US" sz="2000" dirty="0" smtClean="0"/>
              <a:t>管理</a:t>
            </a:r>
            <a:r>
              <a:rPr lang="en-US" altLang="ja-JP" sz="2000" dirty="0" smtClean="0"/>
              <a:t>VM</a:t>
            </a:r>
            <a:r>
              <a:rPr lang="ja-JP" altLang="en-US" sz="2000" dirty="0" err="1" smtClean="0"/>
              <a:t>への</a:t>
            </a:r>
            <a:r>
              <a:rPr lang="ja-JP" altLang="en-US" sz="2000" dirty="0" smtClean="0"/>
              <a:t>情報漏洩を防ぐ</a:t>
            </a:r>
            <a:endParaRPr lang="en-US" altLang="ja-JP" sz="2000" dirty="0" smtClean="0"/>
          </a:p>
        </p:txBody>
      </p:sp>
      <p:sp>
        <p:nvSpPr>
          <p:cNvPr id="2" name="タイトル 1"/>
          <p:cNvSpPr>
            <a:spLocks noGrp="1"/>
          </p:cNvSpPr>
          <p:nvPr>
            <p:ph type="title"/>
          </p:nvPr>
        </p:nvSpPr>
        <p:spPr/>
        <p:txBody>
          <a:bodyPr>
            <a:normAutofit/>
          </a:bodyPr>
          <a:lstStyle/>
          <a:p>
            <a:r>
              <a:rPr lang="en-US" altLang="ja-JP" sz="3600" dirty="0" err="1"/>
              <a:t>RemoteTrans</a:t>
            </a:r>
            <a:endParaRPr kumimoji="1" lang="ja-JP" altLang="en-US" sz="3600" dirty="0"/>
          </a:p>
        </p:txBody>
      </p:sp>
      <p:sp>
        <p:nvSpPr>
          <p:cNvPr id="4" name="正方形/長方形 3"/>
          <p:cNvSpPr/>
          <p:nvPr/>
        </p:nvSpPr>
        <p:spPr>
          <a:xfrm>
            <a:off x="1115616" y="4077072"/>
            <a:ext cx="1944216" cy="22322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3995936" y="3717032"/>
            <a:ext cx="4608512" cy="2664296"/>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583668" y="4590899"/>
            <a:ext cx="1008112" cy="57606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7" name="角丸四角形 6"/>
          <p:cNvSpPr/>
          <p:nvPr/>
        </p:nvSpPr>
        <p:spPr>
          <a:xfrm>
            <a:off x="6516216" y="4193610"/>
            <a:ext cx="1368152" cy="92757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9" name="テキスト ボックス 8"/>
          <p:cNvSpPr txBox="1"/>
          <p:nvPr/>
        </p:nvSpPr>
        <p:spPr>
          <a:xfrm>
            <a:off x="1457654" y="6381328"/>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10" name="テキスト ボックス 9"/>
          <p:cNvSpPr txBox="1"/>
          <p:nvPr/>
        </p:nvSpPr>
        <p:spPr>
          <a:xfrm>
            <a:off x="5526106" y="6381328"/>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1" name="角丸四角形 10"/>
          <p:cNvSpPr/>
          <p:nvPr/>
        </p:nvSpPr>
        <p:spPr>
          <a:xfrm>
            <a:off x="4644008" y="4193610"/>
            <a:ext cx="1368152" cy="92757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2" name="角丸四角形 11"/>
          <p:cNvSpPr/>
          <p:nvPr/>
        </p:nvSpPr>
        <p:spPr>
          <a:xfrm>
            <a:off x="4644008" y="5464767"/>
            <a:ext cx="3240360" cy="43204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VMM</a:t>
            </a:r>
            <a:endParaRPr kumimoji="1" lang="ja-JP" altLang="en-US" dirty="0">
              <a:solidFill>
                <a:schemeClr val="tx1"/>
              </a:solidFill>
            </a:endParaRPr>
          </a:p>
        </p:txBody>
      </p:sp>
      <p:cxnSp>
        <p:nvCxnSpPr>
          <p:cNvPr id="14" name="直線矢印コネクタ 13"/>
          <p:cNvCxnSpPr/>
          <p:nvPr/>
        </p:nvCxnSpPr>
        <p:spPr>
          <a:xfrm>
            <a:off x="5328084" y="4869160"/>
            <a:ext cx="0" cy="59560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endCxn id="7" idx="2"/>
          </p:cNvCxnSpPr>
          <p:nvPr/>
        </p:nvCxnSpPr>
        <p:spPr>
          <a:xfrm flipV="1">
            <a:off x="7200292" y="5121188"/>
            <a:ext cx="0" cy="3435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591780" y="4878931"/>
            <a:ext cx="2736304"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既存</a:t>
            </a:r>
            <a:r>
              <a:rPr lang="ja-JP" altLang="en-US" sz="2800" dirty="0" smtClean="0"/>
              <a:t>技術を用いて</a:t>
            </a:r>
            <a:r>
              <a:rPr lang="en-US" altLang="ja-JP" sz="2800" dirty="0" smtClean="0"/>
              <a:t>VMM</a:t>
            </a:r>
            <a:r>
              <a:rPr lang="ja-JP" altLang="en-US" sz="2800" dirty="0" smtClean="0"/>
              <a:t>の正しさを保証</a:t>
            </a:r>
            <a:endParaRPr lang="en-US" altLang="ja-JP" sz="2800" dirty="0" smtClean="0"/>
          </a:p>
          <a:p>
            <a:pPr lvl="1"/>
            <a:r>
              <a:rPr lang="ja-JP" altLang="en-US" sz="2400" dirty="0"/>
              <a:t>起動</a:t>
            </a:r>
            <a:r>
              <a:rPr lang="ja-JP" altLang="en-US" sz="2400" dirty="0" smtClean="0"/>
              <a:t>時のリモートアテステーション</a:t>
            </a:r>
            <a:endParaRPr lang="en-US" altLang="ja-JP" sz="2400" dirty="0" smtClean="0"/>
          </a:p>
          <a:p>
            <a:pPr lvl="2"/>
            <a:r>
              <a:rPr lang="ja-JP" altLang="en-US" sz="2000" dirty="0"/>
              <a:t>起動時に</a:t>
            </a:r>
            <a:r>
              <a:rPr lang="en-US" altLang="ja-JP" sz="2000" dirty="0"/>
              <a:t>VMM</a:t>
            </a:r>
            <a:r>
              <a:rPr lang="ja-JP" altLang="en-US" sz="2000" dirty="0" smtClean="0"/>
              <a:t>のハッシュ値</a:t>
            </a:r>
            <a:r>
              <a:rPr lang="ja-JP" altLang="en-US" sz="2000" dirty="0"/>
              <a:t>を計算し検証サーバで</a:t>
            </a:r>
            <a:r>
              <a:rPr lang="ja-JP" altLang="en-US" sz="2000" dirty="0" smtClean="0"/>
              <a:t>検証</a:t>
            </a:r>
            <a:endParaRPr lang="en-US" altLang="ja-JP" sz="2000" dirty="0" smtClean="0"/>
          </a:p>
          <a:p>
            <a:pPr lvl="2"/>
            <a:r>
              <a:rPr lang="ja-JP" altLang="en-US" sz="2000" dirty="0"/>
              <a:t>信頼</a:t>
            </a:r>
            <a:r>
              <a:rPr lang="ja-JP" altLang="en-US" sz="2000" dirty="0" smtClean="0"/>
              <a:t>できる上級クラウド管理者が正しいハッシュ値を登録</a:t>
            </a:r>
            <a:endParaRPr lang="en-US" altLang="ja-JP" sz="2000" dirty="0" smtClean="0"/>
          </a:p>
          <a:p>
            <a:pPr lvl="2"/>
            <a:r>
              <a:rPr lang="ja-JP" altLang="en-US" sz="2000" dirty="0"/>
              <a:t>ハードウェア（</a:t>
            </a:r>
            <a:r>
              <a:rPr lang="en-US" altLang="ja-JP" sz="2000" dirty="0"/>
              <a:t>TPM</a:t>
            </a:r>
            <a:r>
              <a:rPr lang="ja-JP" altLang="en-US" sz="2000" dirty="0"/>
              <a:t>）による担保</a:t>
            </a:r>
            <a:endParaRPr lang="en-US" altLang="ja-JP" sz="2000" dirty="0"/>
          </a:p>
          <a:p>
            <a:pPr lvl="1"/>
            <a:r>
              <a:rPr kumimoji="1" lang="en-US" altLang="ja-JP" sz="2200" dirty="0" smtClean="0"/>
              <a:t>VMM</a:t>
            </a:r>
            <a:r>
              <a:rPr kumimoji="1" lang="ja-JP" altLang="en-US" sz="2200" dirty="0" smtClean="0"/>
              <a:t>自身による実行時の保護</a:t>
            </a:r>
            <a:endParaRPr kumimoji="1" lang="en-US" altLang="ja-JP" sz="2200" dirty="0" smtClean="0"/>
          </a:p>
          <a:p>
            <a:pPr lvl="2"/>
            <a:r>
              <a:rPr lang="en-US" altLang="ja-JP" sz="2000" dirty="0" smtClean="0"/>
              <a:t>VMM</a:t>
            </a:r>
            <a:r>
              <a:rPr lang="ja-JP" altLang="en-US" sz="2000" dirty="0" smtClean="0"/>
              <a:t>のメモリ</a:t>
            </a:r>
            <a:r>
              <a:rPr lang="ja-JP" altLang="en-US" sz="2000" dirty="0"/>
              <a:t>保護機能により</a:t>
            </a:r>
            <a:r>
              <a:rPr lang="en-US" altLang="ja-JP" sz="2000" dirty="0"/>
              <a:t>VMM</a:t>
            </a:r>
            <a:r>
              <a:rPr lang="ja-JP" altLang="en-US" sz="2000" dirty="0"/>
              <a:t>実行時の改ざんを防ぐ</a:t>
            </a:r>
            <a:endParaRPr kumimoji="1" lang="ja-JP" altLang="en-US" sz="2000" dirty="0"/>
          </a:p>
        </p:txBody>
      </p:sp>
      <p:sp>
        <p:nvSpPr>
          <p:cNvPr id="2" name="タイトル 1"/>
          <p:cNvSpPr>
            <a:spLocks noGrp="1"/>
          </p:cNvSpPr>
          <p:nvPr>
            <p:ph type="title"/>
          </p:nvPr>
        </p:nvSpPr>
        <p:spPr/>
        <p:txBody>
          <a:bodyPr>
            <a:normAutofit/>
          </a:bodyPr>
          <a:lstStyle/>
          <a:p>
            <a:r>
              <a:rPr lang="ja-JP" altLang="en-US" sz="3600" dirty="0"/>
              <a:t>クラウド内</a:t>
            </a:r>
            <a:r>
              <a:rPr lang="ja-JP" altLang="en-US" sz="3600" dirty="0" smtClean="0"/>
              <a:t>の</a:t>
            </a:r>
            <a:r>
              <a:rPr lang="en-US" altLang="ja-JP" sz="3600" dirty="0" smtClean="0"/>
              <a:t>VMM</a:t>
            </a:r>
            <a:r>
              <a:rPr lang="ja-JP" altLang="en-US" sz="3600" dirty="0" smtClean="0"/>
              <a:t>は信頼できるか？</a:t>
            </a:r>
            <a:endParaRPr kumimoji="1" lang="ja-JP" altLang="en-US" sz="3600" dirty="0"/>
          </a:p>
        </p:txBody>
      </p:sp>
      <p:sp>
        <p:nvSpPr>
          <p:cNvPr id="4" name="雲 3"/>
          <p:cNvSpPr/>
          <p:nvPr/>
        </p:nvSpPr>
        <p:spPr>
          <a:xfrm>
            <a:off x="251520" y="4221088"/>
            <a:ext cx="5319584" cy="266237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295186" y="4775498"/>
            <a:ext cx="1800200" cy="137369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検証サーバ</a:t>
            </a:r>
            <a:endParaRPr kumimoji="1" lang="ja-JP" altLang="en-US" sz="2400" dirty="0">
              <a:solidFill>
                <a:schemeClr val="tx1"/>
              </a:solidFill>
            </a:endParaRPr>
          </a:p>
        </p:txBody>
      </p:sp>
      <p:sp>
        <p:nvSpPr>
          <p:cNvPr id="7" name="角丸四角形 6"/>
          <p:cNvSpPr/>
          <p:nvPr/>
        </p:nvSpPr>
        <p:spPr>
          <a:xfrm>
            <a:off x="1227807" y="5228592"/>
            <a:ext cx="3237557" cy="503346"/>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VMM</a:t>
            </a:r>
            <a:endParaRPr kumimoji="1" lang="ja-JP" altLang="en-US" sz="2000" dirty="0">
              <a:solidFill>
                <a:schemeClr val="tx1"/>
              </a:solidFill>
            </a:endParaRPr>
          </a:p>
        </p:txBody>
      </p:sp>
      <p:sp>
        <p:nvSpPr>
          <p:cNvPr id="10" name="左矢印 9"/>
          <p:cNvSpPr/>
          <p:nvPr/>
        </p:nvSpPr>
        <p:spPr>
          <a:xfrm>
            <a:off x="4572000" y="5017431"/>
            <a:ext cx="1656184" cy="889830"/>
          </a:xfrm>
          <a:prstGeom prst="leftArrow">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253070" y="5907261"/>
            <a:ext cx="3212294" cy="550288"/>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000" dirty="0" smtClean="0">
                <a:solidFill>
                  <a:schemeClr val="tx1"/>
                </a:solidFill>
              </a:rPr>
              <a:t>ハードウェア</a:t>
            </a:r>
            <a:endParaRPr kumimoji="1" lang="ja-JP" altLang="en-US" sz="2000" dirty="0">
              <a:solidFill>
                <a:schemeClr val="tx1"/>
              </a:solidFill>
            </a:endParaRPr>
          </a:p>
        </p:txBody>
      </p:sp>
      <p:sp>
        <p:nvSpPr>
          <p:cNvPr id="15" name="正方形/長方形 14"/>
          <p:cNvSpPr/>
          <p:nvPr/>
        </p:nvSpPr>
        <p:spPr>
          <a:xfrm>
            <a:off x="1331640" y="5984438"/>
            <a:ext cx="864096" cy="393648"/>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rPr>
              <a:t>TPM</a:t>
            </a:r>
            <a:endParaRPr kumimoji="1" lang="ja-JP" altLang="en-US" sz="2400" dirty="0">
              <a:solidFill>
                <a:schemeClr val="tx1"/>
              </a:solidFill>
            </a:endParaRPr>
          </a:p>
        </p:txBody>
      </p:sp>
      <p:sp>
        <p:nvSpPr>
          <p:cNvPr id="12" name="角丸四角形 11"/>
          <p:cNvSpPr/>
          <p:nvPr/>
        </p:nvSpPr>
        <p:spPr>
          <a:xfrm>
            <a:off x="3097212" y="4509120"/>
            <a:ext cx="1368152" cy="595176"/>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13" name="角丸四角形 12"/>
          <p:cNvSpPr/>
          <p:nvPr/>
        </p:nvSpPr>
        <p:spPr>
          <a:xfrm>
            <a:off x="1225004" y="4509120"/>
            <a:ext cx="1368152" cy="595176"/>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8" name="テキスト ボックス 17"/>
          <p:cNvSpPr txBox="1"/>
          <p:nvPr/>
        </p:nvSpPr>
        <p:spPr>
          <a:xfrm>
            <a:off x="2314620" y="6497916"/>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smtClean="0"/>
              <a:t>管理</a:t>
            </a:r>
            <a:r>
              <a:rPr lang="en-US" altLang="ja-JP" sz="2800" dirty="0" smtClean="0"/>
              <a:t>VM</a:t>
            </a:r>
            <a:r>
              <a:rPr lang="ja-JP" altLang="en-US" sz="2800" dirty="0" smtClean="0"/>
              <a:t>経由でユーザ</a:t>
            </a:r>
            <a:r>
              <a:rPr lang="en-US" altLang="ja-JP" sz="2800" dirty="0"/>
              <a:t>VM</a:t>
            </a:r>
            <a:r>
              <a:rPr lang="ja-JP" altLang="en-US" sz="2800" dirty="0"/>
              <a:t>のメモリ情報を</a:t>
            </a:r>
            <a:r>
              <a:rPr lang="ja-JP" altLang="en-US" sz="2800" dirty="0" smtClean="0"/>
              <a:t>取得</a:t>
            </a:r>
            <a:endParaRPr lang="en-US" altLang="ja-JP" sz="2800" dirty="0" smtClean="0"/>
          </a:p>
          <a:p>
            <a:pPr lvl="1"/>
            <a:r>
              <a:rPr lang="ja-JP" altLang="en-US" sz="2400" dirty="0" smtClean="0"/>
              <a:t>リクエスト：</a:t>
            </a:r>
            <a:r>
              <a:rPr lang="en-US" altLang="ja-JP" sz="2400" dirty="0" smtClean="0"/>
              <a:t>IDS</a:t>
            </a:r>
            <a:r>
              <a:rPr lang="ja-JP" altLang="en-US" sz="2400" dirty="0" smtClean="0"/>
              <a:t>が必要とするメモリのアドレスとサイズ</a:t>
            </a:r>
            <a:endParaRPr lang="ja-JP" altLang="en-US" sz="2000" dirty="0"/>
          </a:p>
          <a:p>
            <a:pPr lvl="1"/>
            <a:r>
              <a:rPr lang="ja-JP" altLang="en-US" sz="2400" dirty="0" smtClean="0"/>
              <a:t>レスポンス：暗号化されたメモリデータ</a:t>
            </a:r>
          </a:p>
          <a:p>
            <a:r>
              <a:rPr lang="ja-JP" altLang="en-US" sz="2800" dirty="0" smtClean="0"/>
              <a:t>管理</a:t>
            </a:r>
            <a:r>
              <a:rPr lang="en-US" altLang="ja-JP" sz="2800" dirty="0" smtClean="0"/>
              <a:t>VM</a:t>
            </a:r>
            <a:r>
              <a:rPr lang="ja-JP" altLang="en-US" sz="2800" dirty="0" smtClean="0"/>
              <a:t>による改ざんを防ぐ</a:t>
            </a:r>
            <a:endParaRPr lang="en-US" altLang="ja-JP" sz="2800" dirty="0" smtClean="0"/>
          </a:p>
          <a:p>
            <a:pPr lvl="1"/>
            <a:r>
              <a:rPr lang="en-US" altLang="ja-JP" sz="2400" dirty="0" smtClean="0"/>
              <a:t>RT</a:t>
            </a:r>
            <a:r>
              <a:rPr lang="ja-JP" altLang="en-US" sz="2400" dirty="0" smtClean="0"/>
              <a:t>モジュールで＜リクエスト，レスポンス＞の</a:t>
            </a:r>
            <a:r>
              <a:rPr lang="en-US" altLang="ja-JP" sz="2400" dirty="0" smtClean="0"/>
              <a:t>MAC</a:t>
            </a:r>
            <a:r>
              <a:rPr lang="ja-JP" altLang="en-US" sz="2400" dirty="0" smtClean="0"/>
              <a:t>を計算</a:t>
            </a:r>
            <a:endParaRPr lang="en-US" altLang="ja-JP" sz="2400" dirty="0" smtClean="0"/>
          </a:p>
          <a:p>
            <a:pPr lvl="1"/>
            <a:r>
              <a:rPr lang="ja-JP" altLang="en-US" sz="2400" dirty="0" smtClean="0"/>
              <a:t>その</a:t>
            </a:r>
            <a:r>
              <a:rPr lang="en-US" altLang="ja-JP" sz="2400" dirty="0" smtClean="0"/>
              <a:t>MAC</a:t>
            </a:r>
            <a:r>
              <a:rPr lang="ja-JP" altLang="en-US" sz="2400" dirty="0" smtClean="0"/>
              <a:t>値と</a:t>
            </a:r>
            <a:r>
              <a:rPr lang="en-US" altLang="ja-JP" sz="2400" dirty="0" smtClean="0"/>
              <a:t>RT</a:t>
            </a:r>
            <a:r>
              <a:rPr lang="ja-JP" altLang="en-US" sz="2400" dirty="0" smtClean="0"/>
              <a:t>ランタイムが計算した</a:t>
            </a:r>
            <a:r>
              <a:rPr lang="en-US" altLang="ja-JP" sz="2400" dirty="0" smtClean="0"/>
              <a:t>MAC</a:t>
            </a:r>
            <a:r>
              <a:rPr lang="ja-JP" altLang="en-US" sz="2400" dirty="0" smtClean="0"/>
              <a:t>値と比較</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smtClean="0"/>
              <a:t>リモートの</a:t>
            </a:r>
            <a:r>
              <a:rPr lang="en-US" altLang="ja-JP" sz="3600" dirty="0" smtClean="0"/>
              <a:t>VM</a:t>
            </a:r>
            <a:r>
              <a:rPr lang="ja-JP" altLang="en-US" sz="3600" dirty="0"/>
              <a:t>のメモリ監視</a:t>
            </a:r>
            <a:endParaRPr kumimoji="1" lang="ja-JP" altLang="en-US" sz="3600" dirty="0"/>
          </a:p>
        </p:txBody>
      </p:sp>
      <p:sp>
        <p:nvSpPr>
          <p:cNvPr id="4" name="正方形/長方形 3"/>
          <p:cNvSpPr/>
          <p:nvPr/>
        </p:nvSpPr>
        <p:spPr>
          <a:xfrm>
            <a:off x="1115616" y="4593944"/>
            <a:ext cx="1800200" cy="1824173"/>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3275856" y="4316709"/>
            <a:ext cx="5544616" cy="2552472"/>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372202" y="4576627"/>
            <a:ext cx="1584176" cy="96869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p>
          <a:p>
            <a:pPr algn="ctr"/>
            <a:endParaRPr lang="en-US" altLang="ja-JP" dirty="0">
              <a:solidFill>
                <a:schemeClr val="tx1"/>
              </a:solidFill>
            </a:endParaRPr>
          </a:p>
          <a:p>
            <a:pPr algn="ctr"/>
            <a:endParaRPr kumimoji="1" lang="ja-JP" altLang="en-US" dirty="0">
              <a:solidFill>
                <a:schemeClr val="tx1"/>
              </a:solidFill>
            </a:endParaRPr>
          </a:p>
        </p:txBody>
      </p:sp>
      <p:sp>
        <p:nvSpPr>
          <p:cNvPr id="7" name="角丸四角形 6"/>
          <p:cNvSpPr/>
          <p:nvPr/>
        </p:nvSpPr>
        <p:spPr>
          <a:xfrm>
            <a:off x="4355979" y="4576627"/>
            <a:ext cx="1728190" cy="968702"/>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p>
          <a:p>
            <a:pPr algn="ctr"/>
            <a:endParaRPr lang="en-US" altLang="ja-JP" dirty="0">
              <a:solidFill>
                <a:schemeClr val="tx1"/>
              </a:solidFill>
            </a:endParaRPr>
          </a:p>
          <a:p>
            <a:pPr algn="ctr"/>
            <a:endParaRPr kumimoji="1" lang="ja-JP" altLang="en-US" dirty="0">
              <a:solidFill>
                <a:schemeClr val="tx1"/>
              </a:solidFill>
            </a:endParaRPr>
          </a:p>
        </p:txBody>
      </p:sp>
      <p:sp>
        <p:nvSpPr>
          <p:cNvPr id="8" name="角丸四角形 7"/>
          <p:cNvSpPr/>
          <p:nvPr/>
        </p:nvSpPr>
        <p:spPr>
          <a:xfrm>
            <a:off x="4355977" y="5805264"/>
            <a:ext cx="3600399" cy="639106"/>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9" name="角丸四角形 8"/>
          <p:cNvSpPr/>
          <p:nvPr/>
        </p:nvSpPr>
        <p:spPr>
          <a:xfrm>
            <a:off x="4514437" y="5078341"/>
            <a:ext cx="1404156" cy="355130"/>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RT</a:t>
            </a:r>
            <a:r>
              <a:rPr lang="ja-JP" altLang="en-US" sz="1400" dirty="0" smtClean="0">
                <a:solidFill>
                  <a:schemeClr val="tx1"/>
                </a:solidFill>
              </a:rPr>
              <a:t>サーバ</a:t>
            </a:r>
            <a:endParaRPr kumimoji="1" lang="ja-JP" altLang="en-US" sz="1400" dirty="0">
              <a:solidFill>
                <a:schemeClr val="tx1"/>
              </a:solidFill>
            </a:endParaRPr>
          </a:p>
        </p:txBody>
      </p:sp>
      <p:sp>
        <p:nvSpPr>
          <p:cNvPr id="10" name="角丸四角形 9"/>
          <p:cNvSpPr/>
          <p:nvPr/>
        </p:nvSpPr>
        <p:spPr>
          <a:xfrm>
            <a:off x="1313638" y="5545328"/>
            <a:ext cx="1404156" cy="418001"/>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RT</a:t>
            </a:r>
            <a:r>
              <a:rPr kumimoji="1" lang="ja-JP" altLang="en-US" sz="1400" dirty="0" smtClean="0">
                <a:solidFill>
                  <a:schemeClr val="tx1"/>
                </a:solidFill>
              </a:rPr>
              <a:t>ランタイム</a:t>
            </a:r>
            <a:endParaRPr kumimoji="1" lang="ja-JP" altLang="en-US" sz="1400" dirty="0">
              <a:solidFill>
                <a:schemeClr val="tx1"/>
              </a:solidFill>
            </a:endParaRPr>
          </a:p>
        </p:txBody>
      </p:sp>
      <p:sp>
        <p:nvSpPr>
          <p:cNvPr id="11" name="角丸四角形 10"/>
          <p:cNvSpPr/>
          <p:nvPr/>
        </p:nvSpPr>
        <p:spPr>
          <a:xfrm>
            <a:off x="4517996" y="5949280"/>
            <a:ext cx="1404156" cy="376728"/>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RT</a:t>
            </a:r>
            <a:r>
              <a:rPr lang="ja-JP" altLang="en-US" sz="1400" dirty="0" smtClean="0">
                <a:solidFill>
                  <a:schemeClr val="tx1"/>
                </a:solidFill>
              </a:rPr>
              <a:t>モジュール</a:t>
            </a:r>
            <a:endParaRPr kumimoji="1" lang="ja-JP" altLang="en-US" sz="1400" dirty="0">
              <a:solidFill>
                <a:schemeClr val="tx1"/>
              </a:solidFill>
            </a:endParaRPr>
          </a:p>
        </p:txBody>
      </p:sp>
      <p:sp>
        <p:nvSpPr>
          <p:cNvPr id="12" name="円/楕円 11"/>
          <p:cNvSpPr/>
          <p:nvPr/>
        </p:nvSpPr>
        <p:spPr>
          <a:xfrm>
            <a:off x="1601670" y="4860516"/>
            <a:ext cx="828092" cy="372668"/>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4" name="直線矢印コネクタ 13"/>
          <p:cNvCxnSpPr>
            <a:endCxn id="10" idx="0"/>
          </p:cNvCxnSpPr>
          <p:nvPr/>
        </p:nvCxnSpPr>
        <p:spPr>
          <a:xfrm>
            <a:off x="2015716" y="5281011"/>
            <a:ext cx="0" cy="2643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右矢印 14"/>
          <p:cNvSpPr/>
          <p:nvPr/>
        </p:nvSpPr>
        <p:spPr>
          <a:xfrm rot="20696875">
            <a:off x="2677590" y="5328585"/>
            <a:ext cx="1854206" cy="288032"/>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a:stCxn id="9" idx="2"/>
            <a:endCxn id="11" idx="0"/>
          </p:cNvCxnSpPr>
          <p:nvPr/>
        </p:nvCxnSpPr>
        <p:spPr>
          <a:xfrm>
            <a:off x="5216515" y="5433471"/>
            <a:ext cx="3559" cy="51580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6588226" y="5078341"/>
            <a:ext cx="864096" cy="309686"/>
          </a:xfrm>
          <a:prstGeom prst="rect">
            <a:avLst/>
          </a:prstGeom>
          <a:ln w="444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cxnSp>
        <p:nvCxnSpPr>
          <p:cNvPr id="20" name="カギ線コネクタ 19"/>
          <p:cNvCxnSpPr>
            <a:stCxn id="18" idx="2"/>
            <a:endCxn id="11" idx="3"/>
          </p:cNvCxnSpPr>
          <p:nvPr/>
        </p:nvCxnSpPr>
        <p:spPr>
          <a:xfrm rot="5400000">
            <a:off x="6096405" y="5213774"/>
            <a:ext cx="749617" cy="1098122"/>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104130" y="4911679"/>
            <a:ext cx="1097290" cy="369332"/>
          </a:xfrm>
          <a:prstGeom prst="rect">
            <a:avLst/>
          </a:prstGeom>
          <a:solidFill>
            <a:schemeClr val="bg1">
              <a:alpha val="49000"/>
            </a:schemeClr>
          </a:solidFill>
        </p:spPr>
        <p:txBody>
          <a:bodyPr wrap="square" rtlCol="0">
            <a:spAutoFit/>
          </a:bodyPr>
          <a:lstStyle/>
          <a:p>
            <a:pPr algn="ctr"/>
            <a:r>
              <a:rPr kumimoji="1" lang="ja-JP" altLang="en-US" dirty="0" smtClean="0"/>
              <a:t>リクエスト</a:t>
            </a:r>
            <a:endParaRPr kumimoji="1" lang="ja-JP" altLang="en-US" dirty="0"/>
          </a:p>
        </p:txBody>
      </p:sp>
      <p:cxnSp>
        <p:nvCxnSpPr>
          <p:cNvPr id="24" name="直線矢印コネクタ 23"/>
          <p:cNvCxnSpPr>
            <a:stCxn id="11" idx="0"/>
            <a:endCxn id="9" idx="2"/>
          </p:cNvCxnSpPr>
          <p:nvPr/>
        </p:nvCxnSpPr>
        <p:spPr>
          <a:xfrm flipH="1" flipV="1">
            <a:off x="5216515" y="5433471"/>
            <a:ext cx="3559" cy="51580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rot="9786152">
            <a:off x="2658398" y="5341595"/>
            <a:ext cx="1854206" cy="288032"/>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109957" y="5667776"/>
            <a:ext cx="1256164" cy="369332"/>
          </a:xfrm>
          <a:prstGeom prst="rect">
            <a:avLst/>
          </a:prstGeom>
          <a:solidFill>
            <a:schemeClr val="bg1">
              <a:alpha val="49000"/>
            </a:schemeClr>
          </a:solidFill>
        </p:spPr>
        <p:txBody>
          <a:bodyPr wrap="square" rtlCol="0">
            <a:spAutoFit/>
          </a:bodyPr>
          <a:lstStyle/>
          <a:p>
            <a:pPr algn="ctr"/>
            <a:r>
              <a:rPr lang="ja-JP" altLang="en-US" dirty="0"/>
              <a:t>レスポンス</a:t>
            </a:r>
            <a:endParaRPr kumimoji="1" lang="ja-JP" altLang="en-US" dirty="0"/>
          </a:p>
        </p:txBody>
      </p:sp>
      <p:cxnSp>
        <p:nvCxnSpPr>
          <p:cNvPr id="30" name="直線矢印コネクタ 29"/>
          <p:cNvCxnSpPr>
            <a:stCxn id="10" idx="0"/>
            <a:endCxn id="12" idx="4"/>
          </p:cNvCxnSpPr>
          <p:nvPr/>
        </p:nvCxnSpPr>
        <p:spPr>
          <a:xfrm flipV="1">
            <a:off x="2015716" y="5233184"/>
            <a:ext cx="0" cy="312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1457654" y="6488668"/>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52" name="テキスト ボックス 51"/>
          <p:cNvSpPr txBox="1"/>
          <p:nvPr/>
        </p:nvSpPr>
        <p:spPr>
          <a:xfrm>
            <a:off x="5526106" y="6488668"/>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pic>
        <p:nvPicPr>
          <p:cNvPr id="53"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8649" y="5754328"/>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66121" y="6055263"/>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par>
                                <p:cTn id="29" presetID="10" presetClass="exit" presetSubtype="0" fill="hold" nodeType="with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10" presetClass="exit" presetSubtype="0" fill="hold" grpId="1" nodeType="withEffect">
                                  <p:stCondLst>
                                    <p:cond delay="0"/>
                                  </p:stCondLst>
                                  <p:childTnLst>
                                    <p:animEffect transition="out" filter="fade">
                                      <p:cBhvr>
                                        <p:cTn id="39" dur="500"/>
                                        <p:tgtEl>
                                          <p:spTgt spid="23"/>
                                        </p:tgtEl>
                                      </p:cBhvr>
                                    </p:animEffect>
                                    <p:set>
                                      <p:cBhvr>
                                        <p:cTn id="40" dur="1" fill="hold">
                                          <p:stCondLst>
                                            <p:cond delay="499"/>
                                          </p:stCondLst>
                                        </p:cTn>
                                        <p:tgtEl>
                                          <p:spTgt spid="23"/>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14"/>
                                        </p:tgtEl>
                                      </p:cBhvr>
                                    </p:animEffect>
                                    <p:set>
                                      <p:cBhvr>
                                        <p:cTn id="46" dur="1" fill="hold">
                                          <p:stCondLst>
                                            <p:cond delay="499"/>
                                          </p:stCondLst>
                                        </p:cTn>
                                        <p:tgtEl>
                                          <p:spTgt spid="14"/>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3" grpId="0" animBg="1"/>
      <p:bldP spid="23" grpId="1" animBg="1"/>
      <p:bldP spid="27" grpId="0" animBg="1"/>
      <p:bldP spid="2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3641</TotalTime>
  <Words>4168</Words>
  <Application>Microsoft Office PowerPoint</Application>
  <PresentationFormat>画面に合わせる (4:3)</PresentationFormat>
  <Paragraphs>416</Paragraphs>
  <Slides>19</Slides>
  <Notes>19</Notes>
  <HiddenSlides>1</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ビジネス</vt:lpstr>
      <vt:lpstr>クラウドの内部攻撃者に対する安全なリモートVM監視機構</vt:lpstr>
      <vt:lpstr>クラウドへの攻撃</vt:lpstr>
      <vt:lpstr>外部攻撃者への対策</vt:lpstr>
      <vt:lpstr>内部攻撃者への対策</vt:lpstr>
      <vt:lpstr>内部攻撃者とIDSオフロード</vt:lpstr>
      <vt:lpstr>提案：IDSリモートオフロード</vt:lpstr>
      <vt:lpstr>RemoteTrans</vt:lpstr>
      <vt:lpstr>クラウド内のVMMは信頼できるか？</vt:lpstr>
      <vt:lpstr>リモートのVMのメモリ監視</vt:lpstr>
      <vt:lpstr>リモートのVMのディスク監視</vt:lpstr>
      <vt:lpstr>鍵管理</vt:lpstr>
      <vt:lpstr>VM Shadowのサポート</vt:lpstr>
      <vt:lpstr>実験</vt:lpstr>
      <vt:lpstr>メモリとディスクの読み込み性能</vt:lpstr>
      <vt:lpstr>VM Shadow構築時間</vt:lpstr>
      <vt:lpstr>chkrootkit/Tripwireの実行時間</vt:lpstr>
      <vt:lpstr>関連研究</vt:lpstr>
      <vt:lpstr>まとめ</vt:lpstr>
      <vt:lpstr>メモリ監視の整合性チェック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juda_kazuki</dc:creator>
  <cp:lastModifiedBy>judas</cp:lastModifiedBy>
  <cp:revision>95</cp:revision>
  <dcterms:created xsi:type="dcterms:W3CDTF">2014-10-14T06:06:44Z</dcterms:created>
  <dcterms:modified xsi:type="dcterms:W3CDTF">2014-10-23T13:36:58Z</dcterms:modified>
</cp:coreProperties>
</file>