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drawings/drawing2.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57" r:id="rId3"/>
    <p:sldId id="258" r:id="rId4"/>
    <p:sldId id="260" r:id="rId5"/>
    <p:sldId id="259" r:id="rId6"/>
    <p:sldId id="271" r:id="rId7"/>
    <p:sldId id="269"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153" autoAdjust="0"/>
  </p:normalViewPr>
  <p:slideViewPr>
    <p:cSldViewPr>
      <p:cViewPr varScale="1">
        <p:scale>
          <a:sx n="93" d="100"/>
          <a:sy n="93" d="100"/>
        </p:scale>
        <p:origin x="-792" y="-108"/>
      </p:cViewPr>
      <p:guideLst>
        <p:guide orient="horz" pos="2160"/>
        <p:guide pos="288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esktop\file\time2.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Desktop\file\time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Desktop\file\time2.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1117347558090254"/>
          <c:y val="6.0188558108928071E-2"/>
          <c:w val="0.83214339353240585"/>
          <c:h val="0.70318228530163318"/>
        </c:manualLayout>
      </c:layout>
      <c:barChart>
        <c:barDir val="bar"/>
        <c:grouping val="clustered"/>
        <c:varyColors val="0"/>
        <c:ser>
          <c:idx val="0"/>
          <c:order val="0"/>
          <c:tx>
            <c:v>time</c:v>
          </c:tx>
          <c:invertIfNegative val="0"/>
          <c:cat>
            <c:numRef>
              <c:f>通常起動!$T$5:$T$104</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cat>
          <c:val>
            <c:numRef>
              <c:f>通常起動!$AD$5:$AD$104</c:f>
              <c:numCache>
                <c:formatCode>General</c:formatCode>
                <c:ptCount val="100"/>
                <c:pt idx="0">
                  <c:v>256</c:v>
                </c:pt>
                <c:pt idx="1">
                  <c:v>271</c:v>
                </c:pt>
                <c:pt idx="2">
                  <c:v>287</c:v>
                </c:pt>
                <c:pt idx="3">
                  <c:v>303</c:v>
                </c:pt>
                <c:pt idx="4">
                  <c:v>318</c:v>
                </c:pt>
                <c:pt idx="5">
                  <c:v>328</c:v>
                </c:pt>
                <c:pt idx="6">
                  <c:v>337.00000000000006</c:v>
                </c:pt>
                <c:pt idx="7">
                  <c:v>343</c:v>
                </c:pt>
                <c:pt idx="8">
                  <c:v>351</c:v>
                </c:pt>
                <c:pt idx="9">
                  <c:v>360</c:v>
                </c:pt>
                <c:pt idx="10">
                  <c:v>371.00000000000006</c:v>
                </c:pt>
                <c:pt idx="11">
                  <c:v>382</c:v>
                </c:pt>
                <c:pt idx="12">
                  <c:v>390.99999999999994</c:v>
                </c:pt>
                <c:pt idx="13">
                  <c:v>402</c:v>
                </c:pt>
                <c:pt idx="14">
                  <c:v>411</c:v>
                </c:pt>
                <c:pt idx="15">
                  <c:v>417.00000000000006</c:v>
                </c:pt>
                <c:pt idx="16">
                  <c:v>426</c:v>
                </c:pt>
                <c:pt idx="17">
                  <c:v>435</c:v>
                </c:pt>
                <c:pt idx="18">
                  <c:v>446</c:v>
                </c:pt>
                <c:pt idx="19">
                  <c:v>456</c:v>
                </c:pt>
                <c:pt idx="20">
                  <c:v>466</c:v>
                </c:pt>
                <c:pt idx="21">
                  <c:v>477</c:v>
                </c:pt>
                <c:pt idx="22">
                  <c:v>485.00000000000006</c:v>
                </c:pt>
                <c:pt idx="23">
                  <c:v>491.99999999999994</c:v>
                </c:pt>
                <c:pt idx="24">
                  <c:v>500.00000000000006</c:v>
                </c:pt>
                <c:pt idx="25">
                  <c:v>508.99999999999994</c:v>
                </c:pt>
                <c:pt idx="26">
                  <c:v>521</c:v>
                </c:pt>
                <c:pt idx="27">
                  <c:v>532</c:v>
                </c:pt>
                <c:pt idx="28">
                  <c:v>540</c:v>
                </c:pt>
                <c:pt idx="29">
                  <c:v>552</c:v>
                </c:pt>
                <c:pt idx="30">
                  <c:v>561</c:v>
                </c:pt>
                <c:pt idx="31">
                  <c:v>567</c:v>
                </c:pt>
                <c:pt idx="32">
                  <c:v>576</c:v>
                </c:pt>
                <c:pt idx="33">
                  <c:v>585</c:v>
                </c:pt>
                <c:pt idx="34">
                  <c:v>596</c:v>
                </c:pt>
                <c:pt idx="35">
                  <c:v>607</c:v>
                </c:pt>
                <c:pt idx="36">
                  <c:v>616</c:v>
                </c:pt>
                <c:pt idx="37">
                  <c:v>628</c:v>
                </c:pt>
                <c:pt idx="38">
                  <c:v>636</c:v>
                </c:pt>
                <c:pt idx="39">
                  <c:v>643</c:v>
                </c:pt>
                <c:pt idx="40">
                  <c:v>651</c:v>
                </c:pt>
                <c:pt idx="41">
                  <c:v>660</c:v>
                </c:pt>
                <c:pt idx="42">
                  <c:v>671</c:v>
                </c:pt>
                <c:pt idx="43">
                  <c:v>682</c:v>
                </c:pt>
                <c:pt idx="44">
                  <c:v>690</c:v>
                </c:pt>
                <c:pt idx="45">
                  <c:v>701</c:v>
                </c:pt>
                <c:pt idx="46">
                  <c:v>710</c:v>
                </c:pt>
                <c:pt idx="47">
                  <c:v>716</c:v>
                </c:pt>
                <c:pt idx="48">
                  <c:v>725</c:v>
                </c:pt>
                <c:pt idx="49">
                  <c:v>734</c:v>
                </c:pt>
                <c:pt idx="50">
                  <c:v>744.99999999999989</c:v>
                </c:pt>
                <c:pt idx="51">
                  <c:v>756</c:v>
                </c:pt>
                <c:pt idx="52">
                  <c:v>764</c:v>
                </c:pt>
                <c:pt idx="53">
                  <c:v>776</c:v>
                </c:pt>
                <c:pt idx="54">
                  <c:v>783.99999999999989</c:v>
                </c:pt>
                <c:pt idx="55">
                  <c:v>789.99999999999989</c:v>
                </c:pt>
                <c:pt idx="56">
                  <c:v>799</c:v>
                </c:pt>
                <c:pt idx="57">
                  <c:v>808</c:v>
                </c:pt>
                <c:pt idx="58">
                  <c:v>819</c:v>
                </c:pt>
                <c:pt idx="59">
                  <c:v>830.00000000000011</c:v>
                </c:pt>
                <c:pt idx="60">
                  <c:v>838.00000000000011</c:v>
                </c:pt>
                <c:pt idx="61">
                  <c:v>849</c:v>
                </c:pt>
                <c:pt idx="62">
                  <c:v>858</c:v>
                </c:pt>
                <c:pt idx="63">
                  <c:v>864</c:v>
                </c:pt>
                <c:pt idx="64">
                  <c:v>873.00000000000011</c:v>
                </c:pt>
                <c:pt idx="65">
                  <c:v>881.99999999999989</c:v>
                </c:pt>
                <c:pt idx="66">
                  <c:v>894</c:v>
                </c:pt>
                <c:pt idx="67">
                  <c:v>905</c:v>
                </c:pt>
                <c:pt idx="68">
                  <c:v>913</c:v>
                </c:pt>
                <c:pt idx="69">
                  <c:v>924.00000000000011</c:v>
                </c:pt>
                <c:pt idx="70">
                  <c:v>933</c:v>
                </c:pt>
                <c:pt idx="71">
                  <c:v>939</c:v>
                </c:pt>
                <c:pt idx="72">
                  <c:v>948</c:v>
                </c:pt>
                <c:pt idx="73">
                  <c:v>957</c:v>
                </c:pt>
                <c:pt idx="74">
                  <c:v>967.00000000000011</c:v>
                </c:pt>
                <c:pt idx="75">
                  <c:v>979</c:v>
                </c:pt>
                <c:pt idx="76">
                  <c:v>987</c:v>
                </c:pt>
                <c:pt idx="77">
                  <c:v>998</c:v>
                </c:pt>
                <c:pt idx="78">
                  <c:v>1007.0000000000001</c:v>
                </c:pt>
                <c:pt idx="79">
                  <c:v>1012.9999999999999</c:v>
                </c:pt>
                <c:pt idx="80">
                  <c:v>1022</c:v>
                </c:pt>
                <c:pt idx="81">
                  <c:v>1030</c:v>
                </c:pt>
                <c:pt idx="82">
                  <c:v>1041.0000000000002</c:v>
                </c:pt>
                <c:pt idx="83">
                  <c:v>1052</c:v>
                </c:pt>
                <c:pt idx="84">
                  <c:v>1061</c:v>
                </c:pt>
                <c:pt idx="85">
                  <c:v>1072</c:v>
                </c:pt>
                <c:pt idx="86">
                  <c:v>1080</c:v>
                </c:pt>
                <c:pt idx="87">
                  <c:v>1086.0000000000002</c:v>
                </c:pt>
                <c:pt idx="88">
                  <c:v>1095</c:v>
                </c:pt>
                <c:pt idx="89">
                  <c:v>1105</c:v>
                </c:pt>
                <c:pt idx="90">
                  <c:v>1116</c:v>
                </c:pt>
                <c:pt idx="91">
                  <c:v>1127.0000000000002</c:v>
                </c:pt>
                <c:pt idx="92">
                  <c:v>1135.0000000000002</c:v>
                </c:pt>
                <c:pt idx="93">
                  <c:v>1146</c:v>
                </c:pt>
                <c:pt idx="94">
                  <c:v>1155</c:v>
                </c:pt>
                <c:pt idx="95">
                  <c:v>1163</c:v>
                </c:pt>
                <c:pt idx="96">
                  <c:v>1172.0000000000002</c:v>
                </c:pt>
                <c:pt idx="97">
                  <c:v>1179</c:v>
                </c:pt>
                <c:pt idx="98">
                  <c:v>1189</c:v>
                </c:pt>
                <c:pt idx="99">
                  <c:v>1198</c:v>
                </c:pt>
              </c:numCache>
            </c:numRef>
          </c:val>
        </c:ser>
        <c:dLbls>
          <c:showLegendKey val="0"/>
          <c:showVal val="0"/>
          <c:showCatName val="0"/>
          <c:showSerName val="0"/>
          <c:showPercent val="0"/>
          <c:showBubbleSize val="0"/>
        </c:dLbls>
        <c:gapWidth val="150"/>
        <c:axId val="88917120"/>
        <c:axId val="89088384"/>
      </c:barChart>
      <c:catAx>
        <c:axId val="88917120"/>
        <c:scaling>
          <c:orientation val="minMax"/>
        </c:scaling>
        <c:delete val="0"/>
        <c:axPos val="l"/>
        <c:minorGridlines>
          <c:spPr>
            <a:ln>
              <a:noFill/>
            </a:ln>
          </c:spPr>
        </c:minorGridlines>
        <c:title>
          <c:tx>
            <c:rich>
              <a:bodyPr rot="-5400000" vert="horz"/>
              <a:lstStyle/>
              <a:p>
                <a:pPr>
                  <a:defRPr sz="1400"/>
                </a:pPr>
                <a:r>
                  <a:rPr lang="en-US" altLang="ja-JP" sz="1400"/>
                  <a:t>VM</a:t>
                </a:r>
                <a:endParaRPr lang="ja-JP" altLang="en-US" sz="1400"/>
              </a:p>
            </c:rich>
          </c:tx>
          <c:layout/>
          <c:overlay val="0"/>
        </c:title>
        <c:numFmt formatCode="General" sourceLinked="1"/>
        <c:majorTickMark val="none"/>
        <c:minorTickMark val="none"/>
        <c:tickLblPos val="nextTo"/>
        <c:txPr>
          <a:bodyPr/>
          <a:lstStyle/>
          <a:p>
            <a:pPr>
              <a:defRPr sz="1400"/>
            </a:pPr>
            <a:endParaRPr lang="ja-JP"/>
          </a:p>
        </c:txPr>
        <c:crossAx val="89088384"/>
        <c:crosses val="autoZero"/>
        <c:auto val="1"/>
        <c:lblAlgn val="ctr"/>
        <c:lblOffset val="0"/>
        <c:tickLblSkip val="99"/>
        <c:tickMarkSkip val="10"/>
        <c:noMultiLvlLbl val="0"/>
      </c:catAx>
      <c:valAx>
        <c:axId val="89088384"/>
        <c:scaling>
          <c:orientation val="minMax"/>
          <c:max val="1200"/>
          <c:min val="0"/>
        </c:scaling>
        <c:delete val="0"/>
        <c:axPos val="b"/>
        <c:majorGridlines/>
        <c:title>
          <c:tx>
            <c:rich>
              <a:bodyPr/>
              <a:lstStyle/>
              <a:p>
                <a:pPr>
                  <a:defRPr sz="1400"/>
                </a:pPr>
                <a:r>
                  <a:rPr lang="en-US" altLang="ja-JP" sz="1400"/>
                  <a:t>time(s)</a:t>
                </a:r>
                <a:endParaRPr lang="ja-JP" altLang="en-US" sz="1400"/>
              </a:p>
            </c:rich>
          </c:tx>
          <c:layout/>
          <c:overlay val="0"/>
        </c:title>
        <c:numFmt formatCode="General" sourceLinked="1"/>
        <c:majorTickMark val="none"/>
        <c:minorTickMark val="none"/>
        <c:tickLblPos val="nextTo"/>
        <c:txPr>
          <a:bodyPr/>
          <a:lstStyle/>
          <a:p>
            <a:pPr>
              <a:defRPr sz="1400"/>
            </a:pPr>
            <a:endParaRPr lang="ja-JP"/>
          </a:p>
        </c:txPr>
        <c:crossAx val="88917120"/>
        <c:crosses val="autoZero"/>
        <c:crossBetween val="between"/>
      </c:valAx>
      <c:spPr>
        <a:ln>
          <a:solidFill>
            <a:schemeClr val="tx1"/>
          </a:solidFill>
        </a:ln>
      </c:spPr>
    </c:plotArea>
    <c:plotVisOnly val="1"/>
    <c:dispBlanksAs val="gap"/>
    <c:showDLblsOverMax val="0"/>
  </c:chart>
  <c:spPr>
    <a:solidFill>
      <a:schemeClr val="bg1"/>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1台単独</c:v>
                </c:pt>
              </c:strCache>
            </c:strRef>
          </c:tx>
          <c:invertIfNegative val="0"/>
          <c:cat>
            <c:numRef>
              <c:f>Sheet1!$A$2</c:f>
              <c:numCache>
                <c:formatCode>General</c:formatCode>
                <c:ptCount val="1"/>
              </c:numCache>
            </c:numRef>
          </c:cat>
          <c:val>
            <c:numRef>
              <c:f>Sheet1!$B$2</c:f>
              <c:numCache>
                <c:formatCode>General</c:formatCode>
                <c:ptCount val="1"/>
                <c:pt idx="0">
                  <c:v>11</c:v>
                </c:pt>
              </c:numCache>
            </c:numRef>
          </c:val>
        </c:ser>
        <c:ser>
          <c:idx val="1"/>
          <c:order val="1"/>
          <c:tx>
            <c:strRef>
              <c:f>Sheet1!$C$1</c:f>
              <c:strCache>
                <c:ptCount val="1"/>
                <c:pt idx="0">
                  <c:v>100台同時</c:v>
                </c:pt>
              </c:strCache>
            </c:strRef>
          </c:tx>
          <c:invertIfNegative val="0"/>
          <c:cat>
            <c:numRef>
              <c:f>Sheet1!$A$2</c:f>
              <c:numCache>
                <c:formatCode>General</c:formatCode>
                <c:ptCount val="1"/>
              </c:numCache>
            </c:numRef>
          </c:cat>
          <c:val>
            <c:numRef>
              <c:f>Sheet1!$C$2</c:f>
              <c:numCache>
                <c:formatCode>General</c:formatCode>
                <c:ptCount val="1"/>
                <c:pt idx="0">
                  <c:v>739</c:v>
                </c:pt>
              </c:numCache>
            </c:numRef>
          </c:val>
        </c:ser>
        <c:dLbls>
          <c:showLegendKey val="0"/>
          <c:showVal val="0"/>
          <c:showCatName val="0"/>
          <c:showSerName val="0"/>
          <c:showPercent val="0"/>
          <c:showBubbleSize val="0"/>
        </c:dLbls>
        <c:gapWidth val="150"/>
        <c:axId val="133293952"/>
        <c:axId val="133295488"/>
      </c:barChart>
      <c:catAx>
        <c:axId val="133293952"/>
        <c:scaling>
          <c:orientation val="minMax"/>
        </c:scaling>
        <c:delete val="0"/>
        <c:axPos val="b"/>
        <c:numFmt formatCode="General" sourceLinked="1"/>
        <c:majorTickMark val="out"/>
        <c:minorTickMark val="none"/>
        <c:tickLblPos val="nextTo"/>
        <c:crossAx val="133295488"/>
        <c:crosses val="autoZero"/>
        <c:auto val="1"/>
        <c:lblAlgn val="ctr"/>
        <c:lblOffset val="100"/>
        <c:noMultiLvlLbl val="0"/>
      </c:catAx>
      <c:valAx>
        <c:axId val="133295488"/>
        <c:scaling>
          <c:orientation val="minMax"/>
          <c:min val="0"/>
        </c:scaling>
        <c:delete val="0"/>
        <c:axPos val="l"/>
        <c:majorGridlines/>
        <c:title>
          <c:tx>
            <c:rich>
              <a:bodyPr rot="-5400000" vert="horz"/>
              <a:lstStyle/>
              <a:p>
                <a:pPr>
                  <a:defRPr/>
                </a:pPr>
                <a:r>
                  <a:rPr lang="ja-JP" altLang="en-US" dirty="0" smtClean="0"/>
                  <a:t>平均起動時間（秒）</a:t>
                </a:r>
                <a:endParaRPr lang="ja-JP" altLang="en-US" dirty="0"/>
              </a:p>
            </c:rich>
          </c:tx>
          <c:layout/>
          <c:overlay val="0"/>
        </c:title>
        <c:numFmt formatCode="General" sourceLinked="1"/>
        <c:majorTickMark val="out"/>
        <c:minorTickMark val="none"/>
        <c:tickLblPos val="nextTo"/>
        <c:crossAx val="133293952"/>
        <c:crosses val="autoZero"/>
        <c:crossBetween val="between"/>
        <c:majorUnit val="500"/>
      </c:valAx>
      <c:spPr>
        <a:ln>
          <a:solidFill>
            <a:schemeClr val="tx1"/>
          </a:solidFill>
        </a:ln>
      </c:spPr>
    </c:plotArea>
    <c:legend>
      <c:legendPos val="t"/>
      <c:layout>
        <c:manualLayout>
          <c:xMode val="edge"/>
          <c:yMode val="edge"/>
          <c:x val="7.3078877072959916E-2"/>
          <c:y val="4.7318590617302682E-2"/>
          <c:w val="0.89033599536558117"/>
          <c:h val="0.14360464013483595"/>
        </c:manualLayout>
      </c:layout>
      <c:overlay val="0"/>
    </c:legend>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359793166096012E-2"/>
          <c:y val="3.1036955489794068E-2"/>
          <c:w val="0.75641220040528268"/>
          <c:h val="0.79565812131985336"/>
        </c:manualLayout>
      </c:layout>
      <c:barChart>
        <c:barDir val="bar"/>
        <c:grouping val="stacked"/>
        <c:varyColors val="0"/>
        <c:ser>
          <c:idx val="0"/>
          <c:order val="0"/>
          <c:tx>
            <c:v>wait</c:v>
          </c:tx>
          <c:spPr>
            <a:noFill/>
            <a:ln w="6350">
              <a:noFill/>
            </a:ln>
          </c:spPr>
          <c:invertIfNegative val="0"/>
          <c:cat>
            <c:numRef>
              <c:f>コマンド処理!$B$9:$B$18</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コマンド処理!$E$20:$E$29</c:f>
              <c:numCache>
                <c:formatCode>General</c:formatCode>
                <c:ptCount val="10"/>
                <c:pt idx="0">
                  <c:v>0</c:v>
                </c:pt>
                <c:pt idx="1">
                  <c:v>2.2999999999999998</c:v>
                </c:pt>
                <c:pt idx="2">
                  <c:v>4.5999999999999996</c:v>
                </c:pt>
                <c:pt idx="3">
                  <c:v>6.9</c:v>
                </c:pt>
                <c:pt idx="4">
                  <c:v>9.3000000000000007</c:v>
                </c:pt>
                <c:pt idx="5">
                  <c:v>11.6</c:v>
                </c:pt>
                <c:pt idx="6">
                  <c:v>13.9</c:v>
                </c:pt>
                <c:pt idx="7">
                  <c:v>16.2</c:v>
                </c:pt>
                <c:pt idx="8">
                  <c:v>18.5</c:v>
                </c:pt>
                <c:pt idx="9">
                  <c:v>20.8</c:v>
                </c:pt>
              </c:numCache>
            </c:numRef>
          </c:val>
        </c:ser>
        <c:ser>
          <c:idx val="1"/>
          <c:order val="1"/>
          <c:tx>
            <c:v>DhcpEntry</c:v>
          </c:tx>
          <c:spPr>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c:spPr>
          <c:invertIfNegative val="0"/>
          <c:val>
            <c:numRef>
              <c:f>コマンド処理!$G$9:$G$18</c:f>
              <c:numCache>
                <c:formatCode>General</c:formatCode>
                <c:ptCount val="10"/>
                <c:pt idx="0">
                  <c:v>2.2999999999999998</c:v>
                </c:pt>
                <c:pt idx="1">
                  <c:v>2.2999999999999998</c:v>
                </c:pt>
                <c:pt idx="2">
                  <c:v>2.2999999999999998</c:v>
                </c:pt>
                <c:pt idx="3">
                  <c:v>2.2999999999999998</c:v>
                </c:pt>
                <c:pt idx="4">
                  <c:v>2.2999999999999998</c:v>
                </c:pt>
                <c:pt idx="5">
                  <c:v>2.2999999999999998</c:v>
                </c:pt>
                <c:pt idx="6">
                  <c:v>2.2999999999999998</c:v>
                </c:pt>
                <c:pt idx="7">
                  <c:v>2.2999999999999998</c:v>
                </c:pt>
                <c:pt idx="8">
                  <c:v>2.2999999999999998</c:v>
                </c:pt>
                <c:pt idx="9">
                  <c:v>2.2999999999999998</c:v>
                </c:pt>
              </c:numCache>
            </c:numRef>
          </c:val>
        </c:ser>
        <c:ser>
          <c:idx val="2"/>
          <c:order val="2"/>
          <c:tx>
            <c:v>wait</c:v>
          </c:tx>
          <c:spPr>
            <a:noFill/>
            <a:ln w="6350">
              <a:noFill/>
            </a:ln>
          </c:spPr>
          <c:invertIfNegative val="0"/>
          <c:val>
            <c:numRef>
              <c:f>コマンド処理!$K$20:$K$29</c:f>
              <c:numCache>
                <c:formatCode>General</c:formatCode>
                <c:ptCount val="10"/>
                <c:pt idx="0">
                  <c:v>20.7</c:v>
                </c:pt>
                <c:pt idx="1">
                  <c:v>19</c:v>
                </c:pt>
                <c:pt idx="2">
                  <c:v>17.2</c:v>
                </c:pt>
                <c:pt idx="3">
                  <c:v>15.4</c:v>
                </c:pt>
                <c:pt idx="4">
                  <c:v>13.6</c:v>
                </c:pt>
                <c:pt idx="5">
                  <c:v>11.8</c:v>
                </c:pt>
                <c:pt idx="6">
                  <c:v>10</c:v>
                </c:pt>
                <c:pt idx="7">
                  <c:v>8.1999999999999993</c:v>
                </c:pt>
                <c:pt idx="8">
                  <c:v>6.4</c:v>
                </c:pt>
                <c:pt idx="9">
                  <c:v>4.5999999999999996</c:v>
                </c:pt>
              </c:numCache>
            </c:numRef>
          </c:val>
        </c:ser>
        <c:ser>
          <c:idx val="3"/>
          <c:order val="3"/>
          <c:tx>
            <c:v>VmData</c:v>
          </c:tx>
          <c:spPr>
            <a:solidFill>
              <a:schemeClr val="accent2">
                <a:lumMod val="40000"/>
                <a:lumOff val="60000"/>
              </a:schemeClr>
            </a:solidFill>
            <a:ln w="6350">
              <a:solidFill>
                <a:schemeClr val="tx1"/>
              </a:solidFill>
            </a:ln>
          </c:spPr>
          <c:invertIfNegative val="0"/>
          <c:val>
            <c:numRef>
              <c:f>コマンド処理!$M$9:$M$18</c:f>
              <c:numCache>
                <c:formatCode>General</c:formatCode>
                <c:ptCount val="10"/>
                <c:pt idx="0">
                  <c:v>0.5</c:v>
                </c:pt>
                <c:pt idx="1">
                  <c:v>0.5</c:v>
                </c:pt>
                <c:pt idx="2">
                  <c:v>0.5</c:v>
                </c:pt>
                <c:pt idx="3">
                  <c:v>0.5</c:v>
                </c:pt>
                <c:pt idx="4">
                  <c:v>0.5</c:v>
                </c:pt>
                <c:pt idx="5">
                  <c:v>0.5</c:v>
                </c:pt>
                <c:pt idx="6">
                  <c:v>0.5</c:v>
                </c:pt>
                <c:pt idx="7">
                  <c:v>0.5</c:v>
                </c:pt>
                <c:pt idx="8">
                  <c:v>0.5</c:v>
                </c:pt>
                <c:pt idx="9">
                  <c:v>0.5</c:v>
                </c:pt>
              </c:numCache>
            </c:numRef>
          </c:val>
        </c:ser>
        <c:ser>
          <c:idx val="4"/>
          <c:order val="4"/>
          <c:tx>
            <c:v>wait</c:v>
          </c:tx>
          <c:spPr>
            <a:noFill/>
            <a:ln w="6350">
              <a:noFill/>
            </a:ln>
          </c:spPr>
          <c:invertIfNegative val="0"/>
          <c:val>
            <c:numRef>
              <c:f>コマンド処理!$P$20:$P$29</c:f>
              <c:numCache>
                <c:formatCode>General</c:formatCode>
                <c:ptCount val="10"/>
                <c:pt idx="0">
                  <c:v>4.5999999999999996</c:v>
                </c:pt>
                <c:pt idx="1">
                  <c:v>7.3</c:v>
                </c:pt>
                <c:pt idx="2">
                  <c:v>11.9</c:v>
                </c:pt>
                <c:pt idx="3">
                  <c:v>17.7</c:v>
                </c:pt>
                <c:pt idx="4">
                  <c:v>23.5</c:v>
                </c:pt>
                <c:pt idx="5">
                  <c:v>30.1</c:v>
                </c:pt>
                <c:pt idx="6">
                  <c:v>48.4</c:v>
                </c:pt>
                <c:pt idx="7">
                  <c:v>66.2</c:v>
                </c:pt>
                <c:pt idx="8">
                  <c:v>71.099999999999994</c:v>
                </c:pt>
                <c:pt idx="9">
                  <c:v>76.8</c:v>
                </c:pt>
              </c:numCache>
            </c:numRef>
          </c:val>
        </c:ser>
        <c:ser>
          <c:idx val="5"/>
          <c:order val="5"/>
          <c:tx>
            <c:v>Start</c:v>
          </c:tx>
          <c:spPr>
            <a:solidFill>
              <a:schemeClr val="accent4">
                <a:lumMod val="40000"/>
                <a:lumOff val="60000"/>
              </a:schemeClr>
            </a:solidFill>
            <a:ln w="6350">
              <a:solidFill>
                <a:schemeClr val="tx1">
                  <a:lumMod val="50000"/>
                  <a:lumOff val="50000"/>
                </a:schemeClr>
              </a:solidFill>
            </a:ln>
          </c:spPr>
          <c:invertIfNegative val="0"/>
          <c:val>
            <c:numRef>
              <c:f>コマンド処理!$R$9:$R$18</c:f>
              <c:numCache>
                <c:formatCode>General</c:formatCode>
                <c:ptCount val="10"/>
                <c:pt idx="0">
                  <c:v>3.1</c:v>
                </c:pt>
                <c:pt idx="1">
                  <c:v>5.0999999999999996</c:v>
                </c:pt>
                <c:pt idx="2">
                  <c:v>6.3</c:v>
                </c:pt>
                <c:pt idx="3">
                  <c:v>6.3</c:v>
                </c:pt>
                <c:pt idx="4">
                  <c:v>7.1</c:v>
                </c:pt>
                <c:pt idx="5">
                  <c:v>18.7</c:v>
                </c:pt>
                <c:pt idx="6">
                  <c:v>18.3</c:v>
                </c:pt>
                <c:pt idx="7">
                  <c:v>5.3</c:v>
                </c:pt>
                <c:pt idx="8">
                  <c:v>6.2</c:v>
                </c:pt>
                <c:pt idx="9">
                  <c:v>12.2</c:v>
                </c:pt>
              </c:numCache>
            </c:numRef>
          </c:val>
        </c:ser>
        <c:dLbls>
          <c:showLegendKey val="0"/>
          <c:showVal val="0"/>
          <c:showCatName val="0"/>
          <c:showSerName val="0"/>
          <c:showPercent val="0"/>
          <c:showBubbleSize val="0"/>
        </c:dLbls>
        <c:gapWidth val="150"/>
        <c:overlap val="100"/>
        <c:axId val="233097088"/>
        <c:axId val="4960640"/>
      </c:barChart>
      <c:catAx>
        <c:axId val="233097088"/>
        <c:scaling>
          <c:orientation val="minMax"/>
        </c:scaling>
        <c:delete val="0"/>
        <c:axPos val="l"/>
        <c:title>
          <c:tx>
            <c:rich>
              <a:bodyPr rot="-5400000" vert="horz"/>
              <a:lstStyle/>
              <a:p>
                <a:pPr>
                  <a:defRPr sz="1400"/>
                </a:pPr>
                <a:r>
                  <a:rPr lang="en-US" altLang="ja-JP" sz="1400" dirty="0"/>
                  <a:t>VM</a:t>
                </a:r>
                <a:endParaRPr lang="ja-JP" altLang="en-US" sz="1400" dirty="0"/>
              </a:p>
            </c:rich>
          </c:tx>
          <c:layout>
            <c:manualLayout>
              <c:xMode val="edge"/>
              <c:yMode val="edge"/>
              <c:x val="1.5678253595628458E-3"/>
              <c:y val="0.38769412331091752"/>
            </c:manualLayout>
          </c:layout>
          <c:overlay val="0"/>
        </c:title>
        <c:numFmt formatCode="General" sourceLinked="1"/>
        <c:majorTickMark val="none"/>
        <c:minorTickMark val="none"/>
        <c:tickLblPos val="nextTo"/>
        <c:txPr>
          <a:bodyPr/>
          <a:lstStyle/>
          <a:p>
            <a:pPr>
              <a:defRPr sz="1400"/>
            </a:pPr>
            <a:endParaRPr lang="ja-JP"/>
          </a:p>
        </c:txPr>
        <c:crossAx val="4960640"/>
        <c:crosses val="autoZero"/>
        <c:auto val="1"/>
        <c:lblAlgn val="ctr"/>
        <c:lblOffset val="100"/>
        <c:noMultiLvlLbl val="0"/>
      </c:catAx>
      <c:valAx>
        <c:axId val="4960640"/>
        <c:scaling>
          <c:orientation val="minMax"/>
          <c:max val="120"/>
        </c:scaling>
        <c:delete val="0"/>
        <c:axPos val="b"/>
        <c:majorGridlines/>
        <c:title>
          <c:tx>
            <c:rich>
              <a:bodyPr/>
              <a:lstStyle/>
              <a:p>
                <a:pPr>
                  <a:defRPr sz="1400"/>
                </a:pPr>
                <a:r>
                  <a:rPr lang="en-US" altLang="en-US" sz="1400"/>
                  <a:t>time(s)</a:t>
                </a:r>
              </a:p>
            </c:rich>
          </c:tx>
          <c:layout/>
          <c:overlay val="0"/>
        </c:title>
        <c:numFmt formatCode="General" sourceLinked="1"/>
        <c:majorTickMark val="none"/>
        <c:minorTickMark val="none"/>
        <c:tickLblPos val="nextTo"/>
        <c:txPr>
          <a:bodyPr/>
          <a:lstStyle/>
          <a:p>
            <a:pPr>
              <a:defRPr sz="1400"/>
            </a:pPr>
            <a:endParaRPr lang="ja-JP"/>
          </a:p>
        </c:txPr>
        <c:crossAx val="233097088"/>
        <c:crosses val="autoZero"/>
        <c:crossBetween val="between"/>
      </c:valAx>
      <c:spPr>
        <a:ln>
          <a:solidFill>
            <a:schemeClr val="tx1"/>
          </a:solidFill>
        </a:ln>
      </c:spPr>
    </c:plotArea>
    <c:legend>
      <c:legendPos val="r"/>
      <c:legendEntry>
        <c:idx val="0"/>
        <c:delete val="1"/>
      </c:legendEntry>
      <c:legendEntry>
        <c:idx val="2"/>
        <c:delete val="1"/>
      </c:legendEntry>
      <c:legendEntry>
        <c:idx val="4"/>
        <c:delete val="1"/>
      </c:legendEntry>
      <c:layout>
        <c:manualLayout>
          <c:xMode val="edge"/>
          <c:yMode val="edge"/>
          <c:x val="0.83493950018625385"/>
          <c:y val="0.27329286644918244"/>
          <c:w val="0.15295669997437869"/>
          <c:h val="0.35524048526198615"/>
        </c:manualLayout>
      </c:layout>
      <c:overlay val="0"/>
      <c:txPr>
        <a:bodyPr/>
        <a:lstStyle/>
        <a:p>
          <a:pPr>
            <a:defRPr sz="1400"/>
          </a:pPr>
          <a:endParaRPr lang="ja-JP"/>
        </a:p>
      </c:txPr>
    </c:legend>
    <c:plotVisOnly val="1"/>
    <c:dispBlanksAs val="gap"/>
    <c:showDLblsOverMax val="0"/>
  </c:chart>
  <c:spPr>
    <a:solidFill>
      <a:schemeClr val="bg1"/>
    </a:solidFill>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7.9167655614022683E-2"/>
          <c:y val="4.2551916889408799E-2"/>
          <c:w val="0.78088441886519355"/>
          <c:h val="0.74482085323852909"/>
        </c:manualLayout>
      </c:layout>
      <c:barChart>
        <c:barDir val="bar"/>
        <c:grouping val="clustered"/>
        <c:varyColors val="0"/>
        <c:ser>
          <c:idx val="0"/>
          <c:order val="0"/>
          <c:invertIfNegative val="0"/>
          <c:cat>
            <c:numRef>
              <c:f>通常起動!$T$5:$T$104</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cat>
          <c:val>
            <c:numRef>
              <c:f>同期pause!$AH$5:$AH$104</c:f>
              <c:numCache>
                <c:formatCode>General</c:formatCode>
                <c:ptCount val="100"/>
                <c:pt idx="0">
                  <c:v>0</c:v>
                </c:pt>
                <c:pt idx="1">
                  <c:v>0</c:v>
                </c:pt>
                <c:pt idx="2">
                  <c:v>1</c:v>
                </c:pt>
                <c:pt idx="3">
                  <c:v>2</c:v>
                </c:pt>
                <c:pt idx="4">
                  <c:v>3</c:v>
                </c:pt>
                <c:pt idx="5">
                  <c:v>4</c:v>
                </c:pt>
                <c:pt idx="6">
                  <c:v>5</c:v>
                </c:pt>
                <c:pt idx="7">
                  <c:v>6</c:v>
                </c:pt>
                <c:pt idx="8">
                  <c:v>7</c:v>
                </c:pt>
                <c:pt idx="9">
                  <c:v>8</c:v>
                </c:pt>
                <c:pt idx="10">
                  <c:v>9</c:v>
                </c:pt>
                <c:pt idx="11">
                  <c:v>10</c:v>
                </c:pt>
                <c:pt idx="12">
                  <c:v>11</c:v>
                </c:pt>
                <c:pt idx="13">
                  <c:v>12</c:v>
                </c:pt>
                <c:pt idx="14">
                  <c:v>13.000000000000002</c:v>
                </c:pt>
                <c:pt idx="15">
                  <c:v>14</c:v>
                </c:pt>
                <c:pt idx="16">
                  <c:v>15</c:v>
                </c:pt>
                <c:pt idx="17">
                  <c:v>16</c:v>
                </c:pt>
                <c:pt idx="18">
                  <c:v>17</c:v>
                </c:pt>
                <c:pt idx="19">
                  <c:v>18</c:v>
                </c:pt>
                <c:pt idx="20">
                  <c:v>19</c:v>
                </c:pt>
                <c:pt idx="21">
                  <c:v>20</c:v>
                </c:pt>
                <c:pt idx="22">
                  <c:v>20.999999999999996</c:v>
                </c:pt>
                <c:pt idx="23">
                  <c:v>22</c:v>
                </c:pt>
                <c:pt idx="24">
                  <c:v>23.000000000000004</c:v>
                </c:pt>
                <c:pt idx="25">
                  <c:v>24</c:v>
                </c:pt>
                <c:pt idx="26">
                  <c:v>25</c:v>
                </c:pt>
                <c:pt idx="27">
                  <c:v>26.000000000000004</c:v>
                </c:pt>
                <c:pt idx="28">
                  <c:v>27</c:v>
                </c:pt>
                <c:pt idx="29">
                  <c:v>28</c:v>
                </c:pt>
                <c:pt idx="30">
                  <c:v>29.000000000000004</c:v>
                </c:pt>
                <c:pt idx="31">
                  <c:v>30</c:v>
                </c:pt>
                <c:pt idx="32">
                  <c:v>31.000000000000004</c:v>
                </c:pt>
                <c:pt idx="33">
                  <c:v>32</c:v>
                </c:pt>
                <c:pt idx="34">
                  <c:v>33</c:v>
                </c:pt>
                <c:pt idx="35">
                  <c:v>34</c:v>
                </c:pt>
                <c:pt idx="36">
                  <c:v>35</c:v>
                </c:pt>
                <c:pt idx="37">
                  <c:v>36</c:v>
                </c:pt>
                <c:pt idx="38">
                  <c:v>37</c:v>
                </c:pt>
                <c:pt idx="39">
                  <c:v>38</c:v>
                </c:pt>
                <c:pt idx="40">
                  <c:v>39</c:v>
                </c:pt>
                <c:pt idx="41">
                  <c:v>40</c:v>
                </c:pt>
                <c:pt idx="42">
                  <c:v>41</c:v>
                </c:pt>
                <c:pt idx="43">
                  <c:v>41.999999999999993</c:v>
                </c:pt>
                <c:pt idx="44">
                  <c:v>43</c:v>
                </c:pt>
                <c:pt idx="45">
                  <c:v>44</c:v>
                </c:pt>
                <c:pt idx="46">
                  <c:v>45</c:v>
                </c:pt>
                <c:pt idx="47">
                  <c:v>46.000000000000007</c:v>
                </c:pt>
                <c:pt idx="48">
                  <c:v>47</c:v>
                </c:pt>
                <c:pt idx="49">
                  <c:v>47</c:v>
                </c:pt>
                <c:pt idx="50">
                  <c:v>48.999999999999993</c:v>
                </c:pt>
                <c:pt idx="51">
                  <c:v>48.999999999999993</c:v>
                </c:pt>
                <c:pt idx="52">
                  <c:v>50</c:v>
                </c:pt>
                <c:pt idx="53">
                  <c:v>51</c:v>
                </c:pt>
                <c:pt idx="54">
                  <c:v>52.000000000000007</c:v>
                </c:pt>
                <c:pt idx="55">
                  <c:v>53</c:v>
                </c:pt>
                <c:pt idx="56">
                  <c:v>54</c:v>
                </c:pt>
                <c:pt idx="57">
                  <c:v>54.999999999999993</c:v>
                </c:pt>
                <c:pt idx="58">
                  <c:v>56</c:v>
                </c:pt>
                <c:pt idx="59">
                  <c:v>57</c:v>
                </c:pt>
                <c:pt idx="60">
                  <c:v>58.000000000000007</c:v>
                </c:pt>
                <c:pt idx="61">
                  <c:v>59</c:v>
                </c:pt>
                <c:pt idx="62">
                  <c:v>60</c:v>
                </c:pt>
                <c:pt idx="63">
                  <c:v>60.999999999999993</c:v>
                </c:pt>
                <c:pt idx="64">
                  <c:v>62.000000000000007</c:v>
                </c:pt>
                <c:pt idx="65">
                  <c:v>63.000000000000007</c:v>
                </c:pt>
                <c:pt idx="66">
                  <c:v>64</c:v>
                </c:pt>
                <c:pt idx="67">
                  <c:v>65</c:v>
                </c:pt>
                <c:pt idx="68">
                  <c:v>66</c:v>
                </c:pt>
                <c:pt idx="69">
                  <c:v>67</c:v>
                </c:pt>
                <c:pt idx="70">
                  <c:v>68</c:v>
                </c:pt>
                <c:pt idx="71">
                  <c:v>69</c:v>
                </c:pt>
                <c:pt idx="72">
                  <c:v>70</c:v>
                </c:pt>
                <c:pt idx="73">
                  <c:v>71</c:v>
                </c:pt>
                <c:pt idx="74">
                  <c:v>72</c:v>
                </c:pt>
                <c:pt idx="75">
                  <c:v>73.000000000000014</c:v>
                </c:pt>
                <c:pt idx="76">
                  <c:v>74</c:v>
                </c:pt>
                <c:pt idx="77">
                  <c:v>75</c:v>
                </c:pt>
                <c:pt idx="78">
                  <c:v>76</c:v>
                </c:pt>
                <c:pt idx="79">
                  <c:v>77</c:v>
                </c:pt>
                <c:pt idx="80">
                  <c:v>78</c:v>
                </c:pt>
                <c:pt idx="81">
                  <c:v>79</c:v>
                </c:pt>
                <c:pt idx="82">
                  <c:v>80</c:v>
                </c:pt>
                <c:pt idx="83">
                  <c:v>81</c:v>
                </c:pt>
                <c:pt idx="84">
                  <c:v>82</c:v>
                </c:pt>
                <c:pt idx="85">
                  <c:v>83</c:v>
                </c:pt>
                <c:pt idx="86">
                  <c:v>83.999999999999986</c:v>
                </c:pt>
                <c:pt idx="87">
                  <c:v>85.000000000000014</c:v>
                </c:pt>
                <c:pt idx="88">
                  <c:v>86</c:v>
                </c:pt>
                <c:pt idx="89">
                  <c:v>87</c:v>
                </c:pt>
                <c:pt idx="90">
                  <c:v>88</c:v>
                </c:pt>
                <c:pt idx="91">
                  <c:v>89</c:v>
                </c:pt>
                <c:pt idx="92">
                  <c:v>90</c:v>
                </c:pt>
                <c:pt idx="93">
                  <c:v>91</c:v>
                </c:pt>
                <c:pt idx="94">
                  <c:v>92</c:v>
                </c:pt>
                <c:pt idx="95">
                  <c:v>93.000000000000014</c:v>
                </c:pt>
                <c:pt idx="96">
                  <c:v>94</c:v>
                </c:pt>
                <c:pt idx="97">
                  <c:v>95</c:v>
                </c:pt>
                <c:pt idx="98">
                  <c:v>95</c:v>
                </c:pt>
                <c:pt idx="99">
                  <c:v>97</c:v>
                </c:pt>
              </c:numCache>
            </c:numRef>
          </c:val>
        </c:ser>
        <c:dLbls>
          <c:showLegendKey val="0"/>
          <c:showVal val="0"/>
          <c:showCatName val="0"/>
          <c:showSerName val="0"/>
          <c:showPercent val="0"/>
          <c:showBubbleSize val="0"/>
        </c:dLbls>
        <c:gapWidth val="150"/>
        <c:axId val="31400704"/>
        <c:axId val="31402624"/>
      </c:barChart>
      <c:catAx>
        <c:axId val="31400704"/>
        <c:scaling>
          <c:orientation val="minMax"/>
        </c:scaling>
        <c:delete val="0"/>
        <c:axPos val="l"/>
        <c:minorGridlines>
          <c:spPr>
            <a:ln>
              <a:noFill/>
            </a:ln>
          </c:spPr>
        </c:minorGridlines>
        <c:title>
          <c:tx>
            <c:rich>
              <a:bodyPr rot="-5400000" vert="horz"/>
              <a:lstStyle/>
              <a:p>
                <a:pPr>
                  <a:defRPr sz="1600"/>
                </a:pPr>
                <a:r>
                  <a:rPr lang="en-US" altLang="ja-JP" sz="1600"/>
                  <a:t>VM</a:t>
                </a:r>
              </a:p>
            </c:rich>
          </c:tx>
          <c:layout/>
          <c:overlay val="0"/>
        </c:title>
        <c:numFmt formatCode="General" sourceLinked="1"/>
        <c:majorTickMark val="none"/>
        <c:minorTickMark val="none"/>
        <c:tickLblPos val="low"/>
        <c:txPr>
          <a:bodyPr/>
          <a:lstStyle/>
          <a:p>
            <a:pPr>
              <a:defRPr sz="1600"/>
            </a:pPr>
            <a:endParaRPr lang="ja-JP"/>
          </a:p>
        </c:txPr>
        <c:crossAx val="31402624"/>
        <c:crosses val="autoZero"/>
        <c:auto val="1"/>
        <c:lblAlgn val="ctr"/>
        <c:lblOffset val="0"/>
        <c:tickLblSkip val="99"/>
        <c:tickMarkSkip val="10"/>
        <c:noMultiLvlLbl val="0"/>
      </c:catAx>
      <c:valAx>
        <c:axId val="31402624"/>
        <c:scaling>
          <c:orientation val="minMax"/>
          <c:max val="100"/>
        </c:scaling>
        <c:delete val="0"/>
        <c:axPos val="b"/>
        <c:majorGridlines/>
        <c:title>
          <c:tx>
            <c:rich>
              <a:bodyPr/>
              <a:lstStyle/>
              <a:p>
                <a:pPr>
                  <a:defRPr sz="1600"/>
                </a:pPr>
                <a:r>
                  <a:rPr lang="en-US" altLang="en-US" sz="1600"/>
                  <a:t>time(s)</a:t>
                </a:r>
              </a:p>
            </c:rich>
          </c:tx>
          <c:layout>
            <c:manualLayout>
              <c:xMode val="edge"/>
              <c:yMode val="edge"/>
              <c:x val="0.4206038510340957"/>
              <c:y val="0.90269692256415957"/>
            </c:manualLayout>
          </c:layout>
          <c:overlay val="0"/>
        </c:title>
        <c:numFmt formatCode="General" sourceLinked="1"/>
        <c:majorTickMark val="none"/>
        <c:minorTickMark val="none"/>
        <c:tickLblPos val="nextTo"/>
        <c:txPr>
          <a:bodyPr/>
          <a:lstStyle/>
          <a:p>
            <a:pPr>
              <a:defRPr sz="1600"/>
            </a:pPr>
            <a:endParaRPr lang="ja-JP"/>
          </a:p>
        </c:txPr>
        <c:crossAx val="31400704"/>
        <c:crosses val="autoZero"/>
        <c:crossBetween val="between"/>
      </c:valAx>
      <c:spPr>
        <a:ln>
          <a:solidFill>
            <a:schemeClr val="tx1"/>
          </a:solidFill>
        </a:ln>
      </c:spPr>
    </c:plotArea>
    <c:plotVisOnly val="1"/>
    <c:dispBlanksAs val="gap"/>
    <c:showDLblsOverMax val="0"/>
  </c:chart>
  <c:spPr>
    <a:solidFill>
      <a:schemeClr val="bg1"/>
    </a:solidFill>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従来</c:v>
                </c:pt>
              </c:strCache>
            </c:strRef>
          </c:tx>
          <c:invertIfNegative val="0"/>
          <c:cat>
            <c:strRef>
              <c:f>Sheet1!$A$2</c:f>
              <c:strCache>
                <c:ptCount val="1"/>
                <c:pt idx="0">
                  <c:v>分類 1</c:v>
                </c:pt>
              </c:strCache>
            </c:strRef>
          </c:cat>
          <c:val>
            <c:numRef>
              <c:f>Sheet1!$B$2</c:f>
              <c:numCache>
                <c:formatCode>General</c:formatCode>
                <c:ptCount val="1"/>
                <c:pt idx="0">
                  <c:v>739</c:v>
                </c:pt>
              </c:numCache>
            </c:numRef>
          </c:val>
        </c:ser>
        <c:ser>
          <c:idx val="1"/>
          <c:order val="1"/>
          <c:tx>
            <c:strRef>
              <c:f>Sheet1!$C$1</c:f>
              <c:strCache>
                <c:ptCount val="1"/>
                <c:pt idx="0">
                  <c:v>VMInstant</c:v>
                </c:pt>
              </c:strCache>
            </c:strRef>
          </c:tx>
          <c:invertIfNegative val="0"/>
          <c:cat>
            <c:strRef>
              <c:f>Sheet1!$A$2</c:f>
              <c:strCache>
                <c:ptCount val="1"/>
                <c:pt idx="0">
                  <c:v>分類 1</c:v>
                </c:pt>
              </c:strCache>
            </c:strRef>
          </c:cat>
          <c:val>
            <c:numRef>
              <c:f>Sheet1!$C$2</c:f>
              <c:numCache>
                <c:formatCode>General</c:formatCode>
                <c:ptCount val="1"/>
                <c:pt idx="0">
                  <c:v>48</c:v>
                </c:pt>
              </c:numCache>
            </c:numRef>
          </c:val>
        </c:ser>
        <c:dLbls>
          <c:showLegendKey val="0"/>
          <c:showVal val="0"/>
          <c:showCatName val="0"/>
          <c:showSerName val="0"/>
          <c:showPercent val="0"/>
          <c:showBubbleSize val="0"/>
        </c:dLbls>
        <c:gapWidth val="150"/>
        <c:axId val="31439872"/>
        <c:axId val="31441664"/>
      </c:barChart>
      <c:catAx>
        <c:axId val="31439872"/>
        <c:scaling>
          <c:orientation val="minMax"/>
        </c:scaling>
        <c:delete val="1"/>
        <c:axPos val="b"/>
        <c:majorTickMark val="out"/>
        <c:minorTickMark val="none"/>
        <c:tickLblPos val="nextTo"/>
        <c:crossAx val="31441664"/>
        <c:crosses val="autoZero"/>
        <c:auto val="1"/>
        <c:lblAlgn val="ctr"/>
        <c:lblOffset val="100"/>
        <c:noMultiLvlLbl val="0"/>
      </c:catAx>
      <c:valAx>
        <c:axId val="31441664"/>
        <c:scaling>
          <c:orientation val="minMax"/>
        </c:scaling>
        <c:delete val="0"/>
        <c:axPos val="l"/>
        <c:majorGridlines/>
        <c:title>
          <c:tx>
            <c:rich>
              <a:bodyPr rot="-5400000" vert="horz"/>
              <a:lstStyle/>
              <a:p>
                <a:pPr>
                  <a:defRPr/>
                </a:pPr>
                <a:r>
                  <a:rPr lang="ja-JP" altLang="en-US" dirty="0" smtClean="0"/>
                  <a:t>平均起動時間（秒）</a:t>
                </a:r>
                <a:endParaRPr lang="ja-JP" altLang="en-US" dirty="0"/>
              </a:p>
            </c:rich>
          </c:tx>
          <c:layout/>
          <c:overlay val="0"/>
        </c:title>
        <c:numFmt formatCode="General" sourceLinked="1"/>
        <c:majorTickMark val="out"/>
        <c:minorTickMark val="none"/>
        <c:tickLblPos val="nextTo"/>
        <c:crossAx val="31439872"/>
        <c:crosses val="autoZero"/>
        <c:crossBetween val="between"/>
        <c:majorUnit val="500"/>
      </c:valAx>
      <c:spPr>
        <a:ln>
          <a:solidFill>
            <a:schemeClr val="tx1"/>
          </a:solidFill>
        </a:ln>
      </c:spPr>
    </c:plotArea>
    <c:legend>
      <c:legendPos val="t"/>
      <c:layout/>
      <c:overlay val="0"/>
    </c:legend>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0.25</cdr:x>
      <cdr:y>0.0625</cdr:y>
    </cdr:from>
    <cdr:to>
      <cdr:x>0.72414</cdr:x>
      <cdr:y>0.0625</cdr:y>
    </cdr:to>
    <cdr:cxnSp macro="">
      <cdr:nvCxnSpPr>
        <cdr:cNvPr id="3" name="直線矢印コネクタ 2"/>
        <cdr:cNvCxnSpPr/>
      </cdr:nvCxnSpPr>
      <cdr:spPr>
        <a:xfrm xmlns:a="http://schemas.openxmlformats.org/drawingml/2006/main">
          <a:off x="2088232" y="216024"/>
          <a:ext cx="3960440" cy="0"/>
        </a:xfrm>
        <a:prstGeom xmlns:a="http://schemas.openxmlformats.org/drawingml/2006/main" prst="straightConnector1">
          <a:avLst/>
        </a:prstGeom>
        <a:ln xmlns:a="http://schemas.openxmlformats.org/drawingml/2006/main">
          <a:solidFill>
            <a:schemeClr val="tx1"/>
          </a:solidFill>
          <a:headEnd type="arrow"/>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0.68</cdr:x>
      <cdr:y>0.73807</cdr:y>
    </cdr:from>
    <cdr:to>
      <cdr:x>0.84</cdr:x>
      <cdr:y>0.87753</cdr:y>
    </cdr:to>
    <cdr:sp macro="" textlink="">
      <cdr:nvSpPr>
        <cdr:cNvPr id="2" name="テキスト ボックス 1"/>
        <cdr:cNvSpPr txBox="1"/>
      </cdr:nvSpPr>
      <cdr:spPr>
        <a:xfrm xmlns:a="http://schemas.openxmlformats.org/drawingml/2006/main">
          <a:off x="2448272" y="2287814"/>
          <a:ext cx="576064" cy="4322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800" dirty="0" smtClean="0"/>
            <a:t>48</a:t>
          </a:r>
          <a:endParaRPr lang="ja-JP" altLang="en-US" sz="1800" dirty="0"/>
        </a:p>
      </cdr:txBody>
    </cdr:sp>
  </cdr:relSizeAnchor>
  <cdr:relSizeAnchor xmlns:cdr="http://schemas.openxmlformats.org/drawingml/2006/chartDrawing">
    <cdr:from>
      <cdr:x>0.5</cdr:x>
      <cdr:y>0.28324</cdr:y>
    </cdr:from>
    <cdr:to>
      <cdr:x>0.68</cdr:x>
      <cdr:y>0.3994</cdr:y>
    </cdr:to>
    <cdr:sp macro="" textlink="">
      <cdr:nvSpPr>
        <cdr:cNvPr id="3" name="テキスト ボックス 1"/>
        <cdr:cNvSpPr txBox="1"/>
      </cdr:nvSpPr>
      <cdr:spPr>
        <a:xfrm xmlns:a="http://schemas.openxmlformats.org/drawingml/2006/main">
          <a:off x="1800200" y="877973"/>
          <a:ext cx="648072" cy="3600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800" dirty="0" smtClean="0"/>
            <a:t>739</a:t>
          </a:r>
          <a:endParaRPr lang="ja-JP" altLang="en-US"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51E713-7F4A-4B22-BE2F-D9556A6D7C74}" type="datetimeFigureOut">
              <a:rPr kumimoji="1" lang="ja-JP" altLang="en-US" smtClean="0"/>
              <a:t>2014/2/19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88CB9A-3EE3-4254-AA68-18D6B6D50701}" type="slidenum">
              <a:rPr kumimoji="1" lang="ja-JP" altLang="en-US" smtClean="0"/>
              <a:t>‹#›</a:t>
            </a:fld>
            <a:endParaRPr kumimoji="1" lang="ja-JP" altLang="en-US"/>
          </a:p>
        </p:txBody>
      </p:sp>
    </p:spTree>
    <p:extLst>
      <p:ext uri="{BB962C8B-B14F-4D97-AF65-F5344CB8AC3E}">
        <p14:creationId xmlns:p14="http://schemas.microsoft.com/office/powerpoint/2010/main" val="33043246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1</a:t>
            </a:fld>
            <a:endParaRPr kumimoji="1" lang="ja-JP" altLang="en-US"/>
          </a:p>
        </p:txBody>
      </p:sp>
    </p:spTree>
    <p:extLst>
      <p:ext uri="{BB962C8B-B14F-4D97-AF65-F5344CB8AC3E}">
        <p14:creationId xmlns:p14="http://schemas.microsoft.com/office/powerpoint/2010/main" val="2603753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そこで，この問題を解決するために</a:t>
            </a:r>
            <a:r>
              <a:rPr kumimoji="1" lang="en-US" altLang="ja-JP" dirty="0" err="1" smtClean="0"/>
              <a:t>VMInstant</a:t>
            </a:r>
            <a:r>
              <a:rPr kumimoji="1" lang="ja-JP" altLang="en-US" dirty="0" smtClean="0"/>
              <a:t>（</a:t>
            </a:r>
            <a:r>
              <a:rPr kumimoji="1" lang="en-US" altLang="ja-JP" dirty="0" smtClean="0"/>
              <a:t>VM</a:t>
            </a:r>
            <a:r>
              <a:rPr kumimoji="1" lang="ja-JP" altLang="en-US" dirty="0" smtClean="0"/>
              <a:t>インスタン“ト“）を提案します．</a:t>
            </a:r>
            <a:endParaRPr kumimoji="1" lang="en-US" altLang="ja-JP" dirty="0" smtClean="0"/>
          </a:p>
          <a:p>
            <a:r>
              <a:rPr kumimoji="1" lang="en-US" altLang="ja-JP" dirty="0" err="1" smtClean="0"/>
              <a:t>VMInstant</a:t>
            </a:r>
            <a:r>
              <a:rPr kumimoji="1" lang="ja-JP" altLang="en-US" dirty="0" smtClean="0"/>
              <a:t>（</a:t>
            </a:r>
            <a:r>
              <a:rPr kumimoji="1" lang="en-US" altLang="ja-JP" dirty="0" smtClean="0"/>
              <a:t>VM</a:t>
            </a:r>
            <a:r>
              <a:rPr kumimoji="1" lang="ja-JP" altLang="en-US" dirty="0" smtClean="0"/>
              <a:t>インスタント）では，</a:t>
            </a:r>
            <a:r>
              <a:rPr kumimoji="1" lang="en-US" altLang="ja-JP" dirty="0" smtClean="0"/>
              <a:t>VM</a:t>
            </a:r>
            <a:r>
              <a:rPr kumimoji="1" lang="ja-JP" altLang="en-US" dirty="0" smtClean="0"/>
              <a:t>起動時の処理を単純化することで</a:t>
            </a:r>
            <a:r>
              <a:rPr kumimoji="1" lang="en-US" altLang="ja-JP" dirty="0" smtClean="0"/>
              <a:t>VM</a:t>
            </a:r>
            <a:r>
              <a:rPr kumimoji="1" lang="ja-JP" altLang="en-US" dirty="0" smtClean="0"/>
              <a:t>の同時起動を高速化します．</a:t>
            </a:r>
            <a:endParaRPr kumimoji="1" lang="en-US" altLang="ja-JP" dirty="0" smtClean="0"/>
          </a:p>
          <a:p>
            <a:r>
              <a:rPr kumimoji="1" lang="en-US" altLang="ja-JP" dirty="0" smtClean="0"/>
              <a:t>VM</a:t>
            </a:r>
            <a:r>
              <a:rPr kumimoji="1" lang="ja-JP" altLang="en-US" dirty="0" smtClean="0"/>
              <a:t>の同時起動を高速化するために，まず，</a:t>
            </a:r>
            <a:r>
              <a:rPr kumimoji="1" lang="en-US" altLang="ja-JP" dirty="0" smtClean="0"/>
              <a:t>VM</a:t>
            </a:r>
            <a:r>
              <a:rPr kumimoji="1" lang="ja-JP" altLang="en-US" dirty="0" smtClean="0"/>
              <a:t>起動時に発行される</a:t>
            </a:r>
            <a:r>
              <a:rPr kumimoji="1" lang="en-US" altLang="ja-JP" dirty="0" smtClean="0"/>
              <a:t>3</a:t>
            </a:r>
            <a:r>
              <a:rPr kumimoji="1" lang="ja-JP" altLang="en-US" dirty="0" err="1" smtClean="0"/>
              <a:t>つの</a:t>
            </a:r>
            <a:r>
              <a:rPr kumimoji="1" lang="ja-JP" altLang="en-US" dirty="0" smtClean="0"/>
              <a:t>コマンドを</a:t>
            </a:r>
            <a:r>
              <a:rPr kumimoji="1" lang="en-US" altLang="ja-JP" dirty="0" smtClean="0"/>
              <a:t>1</a:t>
            </a:r>
            <a:r>
              <a:rPr kumimoji="1" lang="ja-JP" altLang="en-US" dirty="0" err="1" smtClean="0"/>
              <a:t>つに削</a:t>
            </a:r>
            <a:r>
              <a:rPr kumimoji="1" lang="ja-JP" altLang="en-US" dirty="0" smtClean="0"/>
              <a:t>減します．</a:t>
            </a:r>
            <a:endParaRPr kumimoji="1" lang="en-US" altLang="ja-JP" dirty="0" smtClean="0"/>
          </a:p>
          <a:p>
            <a:r>
              <a:rPr kumimoji="1" lang="ja-JP" altLang="en-US" dirty="0" smtClean="0"/>
              <a:t>ユーザから送られた，起動リクエストは，通常</a:t>
            </a:r>
            <a:r>
              <a:rPr kumimoji="1" lang="en-US" altLang="ja-JP" dirty="0" smtClean="0"/>
              <a:t>3</a:t>
            </a:r>
            <a:r>
              <a:rPr kumimoji="1" lang="ja-JP" altLang="en-US" dirty="0" err="1" smtClean="0"/>
              <a:t>つの</a:t>
            </a:r>
            <a:r>
              <a:rPr kumimoji="1" lang="ja-JP" altLang="en-US" dirty="0" smtClean="0"/>
              <a:t>コマンドを発行しますが，</a:t>
            </a:r>
            <a:r>
              <a:rPr kumimoji="1" lang="en-US" altLang="ja-JP" dirty="0" err="1" smtClean="0"/>
              <a:t>VMInstant</a:t>
            </a:r>
            <a:r>
              <a:rPr kumimoji="1" lang="ja-JP" altLang="en-US" dirty="0" smtClean="0"/>
              <a:t>ではレジュームコマンド一つだけを発行します．</a:t>
            </a:r>
            <a:endParaRPr kumimoji="1" lang="en-US" altLang="ja-JP" dirty="0" smtClean="0"/>
          </a:p>
          <a:p>
            <a:r>
              <a:rPr kumimoji="1" lang="ja-JP" altLang="en-US" dirty="0" smtClean="0"/>
              <a:t>コマンド数を削減することによって，キューでの待ち時間を減少させます．</a:t>
            </a:r>
            <a:endParaRPr kumimoji="1" lang="en-US" altLang="ja-JP" dirty="0" smtClean="0"/>
          </a:p>
          <a:p>
            <a:r>
              <a:rPr kumimoji="1" lang="ja-JP" altLang="en-US" dirty="0" smtClean="0"/>
              <a:t>また，</a:t>
            </a:r>
            <a:r>
              <a:rPr kumimoji="1" lang="en-US" altLang="ja-JP" dirty="0" smtClean="0"/>
              <a:t>VM</a:t>
            </a:r>
            <a:r>
              <a:rPr kumimoji="1" lang="ja-JP" altLang="en-US" dirty="0" smtClean="0"/>
              <a:t>を一から起動する代わりに保存しておいた状態から復元（レジューム）をします．</a:t>
            </a:r>
            <a:endParaRPr kumimoji="1" lang="en-US" altLang="ja-JP" dirty="0" smtClean="0"/>
          </a:p>
          <a:p>
            <a:r>
              <a:rPr kumimoji="1" lang="ja-JP" altLang="en-US" dirty="0" smtClean="0"/>
              <a:t>レジュームを実行することによってコマンド自体の実行時間を減少させます．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10</a:t>
            </a:fld>
            <a:endParaRPr kumimoji="1" lang="ja-JP" altLang="en-US"/>
          </a:p>
        </p:txBody>
      </p:sp>
    </p:spTree>
    <p:extLst>
      <p:ext uri="{BB962C8B-B14F-4D97-AF65-F5344CB8AC3E}">
        <p14:creationId xmlns:p14="http://schemas.microsoft.com/office/powerpoint/2010/main" val="2673699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まず，コマンド数削減による高速化についてです．</a:t>
            </a:r>
            <a:endParaRPr kumimoji="1" lang="en-US" altLang="ja-JP" dirty="0" smtClean="0"/>
          </a:p>
          <a:p>
            <a:r>
              <a:rPr kumimoji="1" lang="en-US" altLang="ja-JP" dirty="0" smtClean="0"/>
              <a:t>VM</a:t>
            </a:r>
            <a:r>
              <a:rPr kumimoji="1" lang="ja-JP" altLang="en-US" dirty="0" smtClean="0"/>
              <a:t>起動時の処理を</a:t>
            </a:r>
            <a:r>
              <a:rPr kumimoji="1" lang="en-US" altLang="ja-JP" dirty="0" smtClean="0"/>
              <a:t>1</a:t>
            </a:r>
            <a:r>
              <a:rPr kumimoji="1" lang="ja-JP" altLang="en-US" dirty="0" err="1" smtClean="0"/>
              <a:t>つの</a:t>
            </a:r>
            <a:r>
              <a:rPr kumimoji="1" lang="ja-JP" altLang="en-US" dirty="0" smtClean="0"/>
              <a:t>コマンドにまとめることでキューでの待ち時間を削減します．例えば，</a:t>
            </a:r>
            <a:r>
              <a:rPr kumimoji="1" lang="en-US" altLang="ja-JP" dirty="0" smtClean="0"/>
              <a:t>4</a:t>
            </a:r>
            <a:r>
              <a:rPr kumimoji="1" lang="ja-JP" altLang="en-US" dirty="0" err="1" smtClean="0"/>
              <a:t>つの</a:t>
            </a:r>
            <a:r>
              <a:rPr kumimoji="1" lang="en-US" altLang="ja-JP" dirty="0" smtClean="0"/>
              <a:t>VM</a:t>
            </a:r>
            <a:r>
              <a:rPr kumimoji="1" lang="ja-JP" altLang="en-US" dirty="0" smtClean="0"/>
              <a:t>を同時に起動します．</a:t>
            </a:r>
            <a:endParaRPr kumimoji="1" lang="en-US" altLang="ja-JP" dirty="0" smtClean="0"/>
          </a:p>
          <a:p>
            <a:r>
              <a:rPr kumimoji="1" lang="ja-JP" altLang="en-US" dirty="0" smtClean="0"/>
              <a:t>実験結果をコマンド毎に見ていくと，それぞれのコマンドにかかる時間は，</a:t>
            </a:r>
            <a:r>
              <a:rPr kumimoji="1" lang="en-US" altLang="ja-JP" dirty="0" err="1" smtClean="0"/>
              <a:t>DhcpEntry</a:t>
            </a:r>
            <a:r>
              <a:rPr kumimoji="1" lang="ja-JP" altLang="en-US" dirty="0" smtClean="0"/>
              <a:t>コマンドに</a:t>
            </a:r>
            <a:r>
              <a:rPr kumimoji="1" lang="en-US" altLang="ja-JP" dirty="0" smtClean="0"/>
              <a:t>2</a:t>
            </a:r>
            <a:r>
              <a:rPr kumimoji="1" lang="ja-JP" altLang="en-US" dirty="0" smtClean="0"/>
              <a:t>秒，</a:t>
            </a:r>
            <a:r>
              <a:rPr kumimoji="1" lang="en-US" altLang="ja-JP" dirty="0" err="1" smtClean="0"/>
              <a:t>VmData</a:t>
            </a:r>
            <a:r>
              <a:rPr kumimoji="1" lang="ja-JP" altLang="en-US" dirty="0" smtClean="0"/>
              <a:t>コマンドに</a:t>
            </a:r>
            <a:r>
              <a:rPr kumimoji="1" lang="en-US" altLang="ja-JP" dirty="0" smtClean="0"/>
              <a:t>1</a:t>
            </a:r>
            <a:r>
              <a:rPr kumimoji="1" lang="ja-JP" altLang="en-US" dirty="0" smtClean="0"/>
              <a:t>秒，</a:t>
            </a:r>
            <a:r>
              <a:rPr kumimoji="1" lang="en-US" altLang="ja-JP" dirty="0" smtClean="0"/>
              <a:t>Start</a:t>
            </a:r>
            <a:r>
              <a:rPr kumimoji="1" lang="ja-JP" altLang="en-US" dirty="0" smtClean="0"/>
              <a:t>コマンドに</a:t>
            </a:r>
            <a:r>
              <a:rPr kumimoji="1" lang="en-US" altLang="ja-JP" dirty="0" smtClean="0"/>
              <a:t>8</a:t>
            </a:r>
            <a:r>
              <a:rPr kumimoji="1" lang="ja-JP" altLang="en-US" dirty="0" smtClean="0"/>
              <a:t>秒でした．</a:t>
            </a:r>
            <a:endParaRPr kumimoji="1" lang="en-US" altLang="ja-JP" dirty="0" smtClean="0"/>
          </a:p>
          <a:p>
            <a:r>
              <a:rPr kumimoji="1" lang="ja-JP" altLang="en-US" dirty="0" smtClean="0"/>
              <a:t>従来の方法では，</a:t>
            </a:r>
            <a:r>
              <a:rPr kumimoji="1" lang="en-US" altLang="ja-JP" dirty="0" smtClean="0"/>
              <a:t>Start</a:t>
            </a:r>
            <a:r>
              <a:rPr kumimoji="1" lang="ja-JP" altLang="en-US" dirty="0" smtClean="0"/>
              <a:t>コマンドが最後に実行されるため，平均起動時間は</a:t>
            </a:r>
            <a:r>
              <a:rPr kumimoji="1" lang="en-US" altLang="ja-JP" dirty="0" smtClean="0"/>
              <a:t>32</a:t>
            </a:r>
            <a:r>
              <a:rPr kumimoji="1" lang="ja-JP" altLang="en-US" dirty="0" smtClean="0"/>
              <a:t>秒となります．</a:t>
            </a:r>
            <a:endParaRPr kumimoji="1" lang="en-US" altLang="ja-JP" dirty="0" smtClean="0"/>
          </a:p>
          <a:p>
            <a:r>
              <a:rPr kumimoji="1" lang="ja-JP" altLang="en-US" dirty="0" smtClean="0"/>
              <a:t>一方，</a:t>
            </a:r>
            <a:r>
              <a:rPr kumimoji="1" lang="en-US" altLang="ja-JP" dirty="0" err="1" smtClean="0"/>
              <a:t>VMInstant</a:t>
            </a:r>
            <a:r>
              <a:rPr kumimoji="1" lang="ja-JP" altLang="en-US" dirty="0" smtClean="0"/>
              <a:t>では，これらを</a:t>
            </a:r>
            <a:r>
              <a:rPr kumimoji="1" lang="en-US" altLang="ja-JP" dirty="0" smtClean="0"/>
              <a:t>1</a:t>
            </a:r>
            <a:r>
              <a:rPr kumimoji="1" lang="ja-JP" altLang="en-US" dirty="0" err="1" smtClean="0"/>
              <a:t>つに</a:t>
            </a:r>
            <a:r>
              <a:rPr kumimoji="1" lang="ja-JP" altLang="en-US" dirty="0" smtClean="0"/>
              <a:t>まとめたコマンド</a:t>
            </a:r>
            <a:r>
              <a:rPr kumimoji="1" lang="en-US" altLang="ja-JP" dirty="0" smtClean="0"/>
              <a:t>Start2</a:t>
            </a:r>
            <a:r>
              <a:rPr kumimoji="1" lang="ja-JP" altLang="en-US" dirty="0" smtClean="0"/>
              <a:t>を用います．</a:t>
            </a:r>
            <a:r>
              <a:rPr kumimoji="1" lang="en-US" altLang="ja-JP" dirty="0" err="1" smtClean="0"/>
              <a:t>VMInstant</a:t>
            </a:r>
            <a:r>
              <a:rPr kumimoji="1" lang="ja-JP" altLang="en-US" dirty="0" smtClean="0"/>
              <a:t>では</a:t>
            </a:r>
            <a:r>
              <a:rPr kumimoji="1" lang="en-US" altLang="ja-JP" dirty="0" smtClean="0"/>
              <a:t>Start</a:t>
            </a:r>
            <a:r>
              <a:rPr kumimoji="1" lang="ja-JP" altLang="en-US" dirty="0" smtClean="0"/>
              <a:t>コマンドは順番通りに実行されるため，平均起動時間を短縮することができます．</a:t>
            </a:r>
            <a:r>
              <a:rPr kumimoji="1" lang="en-US" altLang="ja-JP" dirty="0" err="1" smtClean="0"/>
              <a:t>VMInstant</a:t>
            </a:r>
            <a:r>
              <a:rPr kumimoji="1" lang="ja-JP" altLang="en-US" dirty="0" smtClean="0"/>
              <a:t>を実装することによって，理論的には平均起動時間を約</a:t>
            </a:r>
            <a:r>
              <a:rPr kumimoji="1" lang="en-US" altLang="ja-JP" dirty="0" smtClean="0"/>
              <a:t>21%</a:t>
            </a:r>
            <a:r>
              <a:rPr kumimoji="1" lang="ja-JP" altLang="en-US" dirty="0" smtClean="0"/>
              <a:t>の短縮が可能となります．ただし，最大起動時間は変わりません．</a:t>
            </a:r>
            <a:endParaRPr kumimoji="1" lang="ja-JP" altLang="en-US" dirty="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11</a:t>
            </a:fld>
            <a:endParaRPr kumimoji="1" lang="ja-JP" altLang="en-US"/>
          </a:p>
        </p:txBody>
      </p:sp>
    </p:spTree>
    <p:extLst>
      <p:ext uri="{BB962C8B-B14F-4D97-AF65-F5344CB8AC3E}">
        <p14:creationId xmlns:p14="http://schemas.microsoft.com/office/powerpoint/2010/main" val="4219455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次にレジュームによる高速化についてです．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VMInstant</a:t>
            </a:r>
            <a:r>
              <a:rPr kumimoji="1" lang="ja-JP" altLang="en-US" dirty="0" smtClean="0"/>
              <a:t>では</a:t>
            </a:r>
            <a:r>
              <a:rPr kumimoji="1" lang="en-US" altLang="ja-JP" dirty="0" smtClean="0"/>
              <a:t>VM</a:t>
            </a:r>
            <a:r>
              <a:rPr kumimoji="1" lang="ja-JP" altLang="en-US" dirty="0" smtClean="0"/>
              <a:t>を停止する代わりに再起動した直後に</a:t>
            </a:r>
            <a:r>
              <a:rPr kumimoji="1" lang="en-US" altLang="ja-JP" dirty="0" smtClean="0"/>
              <a:t>VM</a:t>
            </a:r>
            <a:r>
              <a:rPr kumimoji="1" lang="ja-JP" altLang="en-US" dirty="0" smtClean="0"/>
              <a:t>をサスペンドします．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サスペンドを行う際に，</a:t>
            </a:r>
            <a:r>
              <a:rPr kumimoji="1" lang="en-US" altLang="ja-JP" dirty="0" smtClean="0"/>
              <a:t>VM</a:t>
            </a:r>
            <a:r>
              <a:rPr kumimoji="1" lang="ja-JP" altLang="en-US" dirty="0" err="1" smtClean="0"/>
              <a:t>のメ</a:t>
            </a:r>
            <a:r>
              <a:rPr kumimoji="1" lang="ja-JP" altLang="en-US" dirty="0" smtClean="0"/>
              <a:t>モリの内容をディスクに保存します．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そのとき，</a:t>
            </a:r>
            <a:r>
              <a:rPr kumimoji="1" lang="en-US" altLang="ja-JP" dirty="0" smtClean="0"/>
              <a:t>OS</a:t>
            </a:r>
            <a:r>
              <a:rPr kumimoji="1" lang="ja-JP" altLang="en-US" dirty="0" smtClean="0"/>
              <a:t>が起動する前はほとんどメモリが使われていないため，高速に保存することが可能です．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さらに，</a:t>
            </a:r>
            <a:r>
              <a:rPr kumimoji="1" lang="en-US" altLang="ja-JP" dirty="0" smtClean="0"/>
              <a:t>VM</a:t>
            </a:r>
            <a:r>
              <a:rPr kumimoji="1" lang="ja-JP" altLang="en-US" dirty="0" smtClean="0"/>
              <a:t>の起動時にはサスペンドの時に保存した小さなメモリイメージからレジュームします．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レジュームを用いることによって，</a:t>
            </a:r>
            <a:r>
              <a:rPr kumimoji="1" lang="en-US" altLang="ja-JP" dirty="0" smtClean="0"/>
              <a:t>VM</a:t>
            </a:r>
            <a:r>
              <a:rPr kumimoji="1" lang="ja-JP" altLang="en-US" dirty="0" smtClean="0"/>
              <a:t>を高速に起動することが可能です．</a:t>
            </a:r>
            <a:endParaRPr kumimoji="1" lang="ja-JP" altLang="en-US" dirty="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12</a:t>
            </a:fld>
            <a:endParaRPr kumimoji="1" lang="ja-JP" altLang="en-US"/>
          </a:p>
        </p:txBody>
      </p:sp>
    </p:spTree>
    <p:extLst>
      <p:ext uri="{BB962C8B-B14F-4D97-AF65-F5344CB8AC3E}">
        <p14:creationId xmlns:p14="http://schemas.microsoft.com/office/powerpoint/2010/main" val="3827486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VMInstant</a:t>
            </a:r>
            <a:r>
              <a:rPr kumimoji="1" lang="ja-JP" altLang="en-US" dirty="0" smtClean="0"/>
              <a:t>を実装した実験結果です．</a:t>
            </a:r>
            <a:endParaRPr kumimoji="1" lang="en-US" altLang="ja-JP" dirty="0" smtClean="0"/>
          </a:p>
          <a:p>
            <a:r>
              <a:rPr kumimoji="1" lang="ja-JP" altLang="en-US" dirty="0" smtClean="0"/>
              <a:t>先ほどと同じ環境で，</a:t>
            </a:r>
            <a:r>
              <a:rPr kumimoji="1" lang="en-US" altLang="ja-JP" dirty="0" smtClean="0"/>
              <a:t>100</a:t>
            </a:r>
            <a:r>
              <a:rPr kumimoji="1" lang="ja-JP" altLang="en-US" dirty="0" smtClean="0"/>
              <a:t>台の</a:t>
            </a:r>
            <a:r>
              <a:rPr kumimoji="1" lang="en-US" altLang="ja-JP" dirty="0" smtClean="0"/>
              <a:t>VM</a:t>
            </a:r>
            <a:r>
              <a:rPr kumimoji="1" lang="ja-JP" altLang="en-US" dirty="0" smtClean="0"/>
              <a:t>の同時起動時間を測定しました．</a:t>
            </a:r>
            <a:endParaRPr kumimoji="1" lang="en-US" altLang="ja-JP" dirty="0" smtClean="0"/>
          </a:p>
          <a:p>
            <a:r>
              <a:rPr kumimoji="1" lang="ja-JP" altLang="en-US" dirty="0" smtClean="0"/>
              <a:t>これは</a:t>
            </a:r>
            <a:r>
              <a:rPr kumimoji="1" lang="en-US" altLang="ja-JP" dirty="0" smtClean="0"/>
              <a:t>VM</a:t>
            </a:r>
            <a:r>
              <a:rPr kumimoji="1" lang="ja-JP" altLang="en-US" dirty="0" smtClean="0"/>
              <a:t>の</a:t>
            </a:r>
            <a:r>
              <a:rPr kumimoji="1" lang="en-US" altLang="ja-JP" dirty="0" smtClean="0"/>
              <a:t>pause/</a:t>
            </a:r>
            <a:r>
              <a:rPr kumimoji="1" lang="en-US" altLang="ja-JP" dirty="0" err="1" smtClean="0"/>
              <a:t>unpause</a:t>
            </a:r>
            <a:r>
              <a:rPr kumimoji="1" lang="ja-JP" altLang="en-US" dirty="0" smtClean="0"/>
              <a:t>機能を用いて高速なレジューム機能をエミュレーションしています．</a:t>
            </a:r>
            <a:endParaRPr kumimoji="1" lang="en-US" altLang="ja-JP" dirty="0" smtClean="0"/>
          </a:p>
          <a:p>
            <a:r>
              <a:rPr kumimoji="1" lang="en-US" altLang="ja-JP" dirty="0" err="1" smtClean="0"/>
              <a:t>CloudStack</a:t>
            </a:r>
            <a:r>
              <a:rPr kumimoji="1" lang="ja-JP" altLang="en-US" dirty="0" smtClean="0"/>
              <a:t>に</a:t>
            </a:r>
            <a:r>
              <a:rPr kumimoji="1" lang="en-US" altLang="ja-JP" dirty="0" smtClean="0"/>
              <a:t>pause/</a:t>
            </a:r>
            <a:r>
              <a:rPr kumimoji="1" lang="en-US" altLang="ja-JP" dirty="0" err="1" smtClean="0"/>
              <a:t>unpause</a:t>
            </a:r>
            <a:r>
              <a:rPr kumimoji="1" lang="ja-JP" altLang="en-US" dirty="0" smtClean="0"/>
              <a:t>機能を使えるようなコマンドを追加することによって，ツールでも使えるようにしました．</a:t>
            </a:r>
            <a:endParaRPr kumimoji="1" lang="en-US" altLang="ja-JP" dirty="0" smtClean="0"/>
          </a:p>
          <a:p>
            <a:r>
              <a:rPr kumimoji="1" lang="ja-JP" altLang="en-US" dirty="0" smtClean="0"/>
              <a:t>実験結果を左のグラフに表しています．</a:t>
            </a:r>
            <a:r>
              <a:rPr kumimoji="1" lang="en-US" altLang="ja-JP" dirty="0" smtClean="0"/>
              <a:t>VM</a:t>
            </a:r>
            <a:r>
              <a:rPr kumimoji="1" lang="ja-JP" altLang="en-US" dirty="0" smtClean="0"/>
              <a:t>の起動時間は最小で</a:t>
            </a:r>
            <a:r>
              <a:rPr kumimoji="1" lang="en-US" altLang="ja-JP" dirty="0" smtClean="0"/>
              <a:t>1</a:t>
            </a:r>
            <a:r>
              <a:rPr kumimoji="1" lang="ja-JP" altLang="en-US" dirty="0" smtClean="0"/>
              <a:t>秒，最大で</a:t>
            </a:r>
            <a:r>
              <a:rPr kumimoji="1" lang="en-US" altLang="ja-JP" dirty="0" smtClean="0"/>
              <a:t>97</a:t>
            </a:r>
            <a:r>
              <a:rPr kumimoji="1" lang="ja-JP" altLang="en-US" dirty="0" smtClean="0"/>
              <a:t>秒，</a:t>
            </a:r>
            <a:r>
              <a:rPr kumimoji="1" lang="ja-JP" altLang="en-US" dirty="0"/>
              <a:t>平均</a:t>
            </a:r>
            <a:r>
              <a:rPr kumimoji="1" lang="ja-JP" altLang="en-US" dirty="0" smtClean="0"/>
              <a:t>で</a:t>
            </a:r>
            <a:r>
              <a:rPr kumimoji="1" lang="en-US" altLang="ja-JP" dirty="0" smtClean="0"/>
              <a:t>48</a:t>
            </a:r>
            <a:r>
              <a:rPr kumimoji="1" lang="ja-JP" altLang="en-US" dirty="0" smtClean="0"/>
              <a:t>秒かかりました．</a:t>
            </a:r>
            <a:endParaRPr kumimoji="1" lang="en-US" altLang="ja-JP" dirty="0" smtClean="0"/>
          </a:p>
          <a:p>
            <a:r>
              <a:rPr kumimoji="1" lang="ja-JP" altLang="en-US" dirty="0" smtClean="0"/>
              <a:t>右のグラフは従来の</a:t>
            </a:r>
            <a:r>
              <a:rPr kumimoji="1" lang="en-US" altLang="ja-JP" dirty="0" err="1" smtClean="0"/>
              <a:t>CloudStack</a:t>
            </a:r>
            <a:r>
              <a:rPr kumimoji="1" lang="ja-JP" altLang="en-US" dirty="0" smtClean="0"/>
              <a:t>との平均起動時間を比較したものです．従来のクラウドスタックの平均起動時間は</a:t>
            </a:r>
            <a:r>
              <a:rPr kumimoji="1" lang="en-US" altLang="ja-JP" dirty="0" smtClean="0"/>
              <a:t>739</a:t>
            </a:r>
            <a:r>
              <a:rPr kumimoji="1" lang="ja-JP" altLang="en-US" dirty="0" smtClean="0"/>
              <a:t>秒，</a:t>
            </a:r>
            <a:r>
              <a:rPr kumimoji="1" lang="en-US" altLang="ja-JP" dirty="0" err="1" smtClean="0"/>
              <a:t>VMInstant</a:t>
            </a:r>
            <a:r>
              <a:rPr kumimoji="1" lang="ja-JP" altLang="en-US" dirty="0" smtClean="0"/>
              <a:t>を実装した平均起動時間は</a:t>
            </a:r>
            <a:r>
              <a:rPr kumimoji="1" lang="en-US" altLang="ja-JP" dirty="0" smtClean="0"/>
              <a:t>48</a:t>
            </a:r>
            <a:r>
              <a:rPr kumimoji="1" lang="ja-JP" altLang="en-US" dirty="0" smtClean="0"/>
              <a:t>秒であっため，平均起動時間を</a:t>
            </a:r>
            <a:r>
              <a:rPr kumimoji="1" lang="en-US" altLang="ja-JP" dirty="0" smtClean="0"/>
              <a:t>1/15</a:t>
            </a:r>
            <a:r>
              <a:rPr kumimoji="1" lang="ja-JP" altLang="en-US" dirty="0" smtClean="0"/>
              <a:t>に短縮しています．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13</a:t>
            </a:fld>
            <a:endParaRPr kumimoji="1" lang="ja-JP" altLang="en-US"/>
          </a:p>
        </p:txBody>
      </p:sp>
    </p:spTree>
    <p:extLst>
      <p:ext uri="{BB962C8B-B14F-4D97-AF65-F5344CB8AC3E}">
        <p14:creationId xmlns:p14="http://schemas.microsoft.com/office/powerpoint/2010/main" val="36500394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関連研究を紹介です．</a:t>
            </a:r>
            <a:endParaRPr kumimoji="1" lang="en-US" altLang="ja-JP" dirty="0" smtClean="0"/>
          </a:p>
          <a:p>
            <a:endParaRPr kumimoji="1" lang="en-US" altLang="ja-JP" dirty="0" smtClean="0"/>
          </a:p>
          <a:p>
            <a:r>
              <a:rPr kumimoji="1" lang="en-US" altLang="ja-JP" dirty="0" err="1" smtClean="0"/>
              <a:t>Preallocation</a:t>
            </a:r>
            <a:r>
              <a:rPr kumimoji="1" lang="ja-JP" altLang="en-US" dirty="0" smtClean="0"/>
              <a:t>はクラウド上で起こる瞬間的な負荷のために，起動完了した</a:t>
            </a:r>
            <a:r>
              <a:rPr kumimoji="1" lang="en-US" altLang="ja-JP" dirty="0" smtClean="0"/>
              <a:t>VM</a:t>
            </a:r>
            <a:r>
              <a:rPr kumimoji="1" lang="ja-JP" altLang="en-US" dirty="0" smtClean="0"/>
              <a:t>を一時停止状態で待機させます．</a:t>
            </a:r>
            <a:endParaRPr kumimoji="1" lang="en-US" altLang="ja-JP" dirty="0" smtClean="0"/>
          </a:p>
          <a:p>
            <a:r>
              <a:rPr kumimoji="1" lang="ja-JP" altLang="en-US" dirty="0" smtClean="0"/>
              <a:t>しかし，起動完了した待機状態の</a:t>
            </a:r>
            <a:r>
              <a:rPr kumimoji="1" lang="en-US" altLang="ja-JP" dirty="0" smtClean="0"/>
              <a:t>VM</a:t>
            </a:r>
            <a:r>
              <a:rPr kumimoji="1" lang="ja-JP" altLang="en-US" dirty="0" smtClean="0"/>
              <a:t>に割り当てられた資源を解放することができません．</a:t>
            </a:r>
            <a:endParaRPr kumimoji="1" lang="en-US" altLang="ja-JP" dirty="0" smtClean="0"/>
          </a:p>
          <a:p>
            <a:endParaRPr kumimoji="1" lang="en-US" altLang="ja-JP" dirty="0" smtClean="0"/>
          </a:p>
          <a:p>
            <a:pPr algn="l"/>
            <a:r>
              <a:rPr kumimoji="1" lang="en-US" altLang="ja-JP" dirty="0" smtClean="0"/>
              <a:t>Phase-based</a:t>
            </a:r>
            <a:r>
              <a:rPr kumimoji="1" lang="en-US" altLang="ja-JP" baseline="0" dirty="0" smtClean="0"/>
              <a:t> Reboot</a:t>
            </a:r>
            <a:r>
              <a:rPr kumimoji="1" lang="ja-JP" altLang="en-US" baseline="0" dirty="0" smtClean="0"/>
              <a:t>は再起動を高速化させるシステムです．</a:t>
            </a:r>
            <a:endParaRPr kumimoji="1" lang="en-US" altLang="ja-JP" baseline="0" dirty="0" smtClean="0"/>
          </a:p>
          <a:p>
            <a:pPr algn="l"/>
            <a:r>
              <a:rPr kumimoji="1" lang="ja-JP" altLang="en-US" baseline="0" dirty="0" smtClean="0"/>
              <a:t>このシステムは</a:t>
            </a:r>
            <a:r>
              <a:rPr kumimoji="1" lang="en-US" altLang="ja-JP" baseline="0" dirty="0" smtClean="0"/>
              <a:t>VM</a:t>
            </a:r>
            <a:r>
              <a:rPr kumimoji="1" lang="ja-JP" altLang="en-US" baseline="0" dirty="0" smtClean="0"/>
              <a:t>をスナップショットから高速に復元させます．</a:t>
            </a:r>
            <a:endParaRPr kumimoji="1" lang="en-US" altLang="ja-JP" baseline="0" dirty="0" smtClean="0"/>
          </a:p>
          <a:p>
            <a:r>
              <a:rPr kumimoji="1" lang="ja-JP" altLang="en-US" baseline="0" dirty="0" smtClean="0"/>
              <a:t>システムを実装するためには，スナップショットを小さくするために</a:t>
            </a:r>
            <a:r>
              <a:rPr kumimoji="1" lang="en-US" altLang="ja-JP" baseline="0" dirty="0" smtClean="0"/>
              <a:t>OS</a:t>
            </a:r>
            <a:r>
              <a:rPr kumimoji="1" lang="ja-JP" altLang="en-US" baseline="0" dirty="0" smtClean="0"/>
              <a:t>に修正が必要となります．</a:t>
            </a:r>
            <a:endParaRPr kumimoji="1" lang="en-US" altLang="ja-JP" baseline="0" dirty="0" smtClean="0"/>
          </a:p>
          <a:p>
            <a:endParaRPr kumimoji="1" lang="en-US" altLang="ja-JP" baseline="0" dirty="0" smtClean="0"/>
          </a:p>
          <a:p>
            <a:r>
              <a:rPr kumimoji="1" lang="en-US" altLang="ja-JP" baseline="0" dirty="0" smtClean="0"/>
              <a:t>Working Set Restore</a:t>
            </a:r>
            <a:r>
              <a:rPr kumimoji="1" lang="ja-JP" altLang="en-US" baseline="0" dirty="0" smtClean="0"/>
              <a:t>はレジュームを高速化する研究です．</a:t>
            </a:r>
            <a:endParaRPr kumimoji="1" lang="en-US" altLang="ja-JP" baseline="0" dirty="0" smtClean="0"/>
          </a:p>
          <a:p>
            <a:r>
              <a:rPr kumimoji="1" lang="en-US" altLang="ja-JP" baseline="0" dirty="0" smtClean="0"/>
              <a:t>VM</a:t>
            </a:r>
            <a:r>
              <a:rPr kumimoji="1" lang="ja-JP" altLang="en-US" baseline="0" dirty="0" smtClean="0"/>
              <a:t>のレジューム後すぐに使われるメモリを予測します．</a:t>
            </a:r>
            <a:endParaRPr kumimoji="1" lang="en-US" altLang="ja-JP" baseline="0" dirty="0" smtClean="0"/>
          </a:p>
          <a:p>
            <a:r>
              <a:rPr kumimoji="1" lang="ja-JP" altLang="en-US" baseline="0" dirty="0" smtClean="0"/>
              <a:t>そのとき，最小限のメモリだけを復元して</a:t>
            </a:r>
            <a:r>
              <a:rPr kumimoji="1" lang="en-US" altLang="ja-JP" baseline="0" dirty="0" smtClean="0"/>
              <a:t>VM</a:t>
            </a:r>
            <a:r>
              <a:rPr kumimoji="1" lang="ja-JP" altLang="en-US" baseline="0" dirty="0" smtClean="0"/>
              <a:t>を高速に再開することができますが，</a:t>
            </a:r>
            <a:r>
              <a:rPr kumimoji="1" lang="en-US" altLang="ja-JP" baseline="0" dirty="0" smtClean="0"/>
              <a:t>OS</a:t>
            </a:r>
            <a:r>
              <a:rPr kumimoji="1" lang="ja-JP" altLang="en-US" baseline="0" dirty="0" smtClean="0"/>
              <a:t>が起動する前のメモリは小さいので予測する必要はありません．</a:t>
            </a:r>
            <a:endParaRPr kumimoji="1" lang="en-US" altLang="ja-JP" baseline="0" dirty="0" smtClean="0"/>
          </a:p>
          <a:p>
            <a:endParaRPr kumimoji="1" lang="en-US" altLang="ja-JP" baseline="0" dirty="0" smtClean="0"/>
          </a:p>
          <a:p>
            <a:endParaRPr kumimoji="1" lang="en-US" altLang="ja-JP" baseline="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14</a:t>
            </a:fld>
            <a:endParaRPr kumimoji="1" lang="ja-JP" altLang="en-US"/>
          </a:p>
        </p:txBody>
      </p:sp>
    </p:spTree>
    <p:extLst>
      <p:ext uri="{BB962C8B-B14F-4D97-AF65-F5344CB8AC3E}">
        <p14:creationId xmlns:p14="http://schemas.microsoft.com/office/powerpoint/2010/main" val="2907293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endParaRPr kumimoji="1" lang="en-US" altLang="ja-JP" dirty="0" smtClean="0"/>
          </a:p>
          <a:p>
            <a:r>
              <a:rPr kumimoji="1" lang="ja-JP" altLang="en-US" dirty="0" smtClean="0"/>
              <a:t>本研究では，まず</a:t>
            </a:r>
            <a:r>
              <a:rPr kumimoji="1" lang="en-US" altLang="ja-JP" dirty="0" err="1" smtClean="0"/>
              <a:t>CloudStack</a:t>
            </a:r>
            <a:r>
              <a:rPr kumimoji="1" lang="ja-JP" altLang="en-US" dirty="0" smtClean="0"/>
              <a:t>における</a:t>
            </a:r>
            <a:r>
              <a:rPr kumimoji="1" lang="en-US" altLang="ja-JP" dirty="0" smtClean="0"/>
              <a:t>VM</a:t>
            </a:r>
            <a:r>
              <a:rPr kumimoji="1" lang="ja-JP" altLang="en-US" dirty="0" smtClean="0"/>
              <a:t>の同時起動のボトルネックを調査しました．</a:t>
            </a:r>
            <a:endParaRPr kumimoji="1" lang="en-US" altLang="ja-JP" dirty="0" smtClean="0"/>
          </a:p>
          <a:p>
            <a:r>
              <a:rPr kumimoji="1" lang="ja-JP" altLang="en-US" dirty="0" smtClean="0"/>
              <a:t>その結果，キューを用いたコマンド処理に問題があることが分かりました．</a:t>
            </a:r>
            <a:endParaRPr kumimoji="1" lang="en-US" altLang="ja-JP" dirty="0" smtClean="0"/>
          </a:p>
          <a:p>
            <a:r>
              <a:rPr kumimoji="1" lang="ja-JP" altLang="en-US" dirty="0" smtClean="0"/>
              <a:t>そして，その問題を解決するために</a:t>
            </a:r>
            <a:r>
              <a:rPr kumimoji="1" lang="en-US" altLang="ja-JP" dirty="0" smtClean="0"/>
              <a:t>VM</a:t>
            </a:r>
            <a:r>
              <a:rPr kumimoji="1" lang="ja-JP" altLang="en-US" dirty="0" smtClean="0"/>
              <a:t>の同時起動を高速化する</a:t>
            </a:r>
            <a:r>
              <a:rPr kumimoji="1" lang="en-US" altLang="ja-JP" dirty="0" err="1" smtClean="0"/>
              <a:t>VMInstant</a:t>
            </a:r>
            <a:r>
              <a:rPr kumimoji="1" lang="ja-JP" altLang="en-US" dirty="0" smtClean="0"/>
              <a:t>を提案しました．</a:t>
            </a:r>
            <a:endParaRPr kumimoji="1" lang="en-US" altLang="ja-JP" dirty="0" smtClean="0"/>
          </a:p>
          <a:p>
            <a:r>
              <a:rPr kumimoji="1" lang="en-US" altLang="ja-JP" dirty="0" err="1" smtClean="0"/>
              <a:t>VMInstant</a:t>
            </a:r>
            <a:r>
              <a:rPr kumimoji="1" lang="ja-JP" altLang="en-US" dirty="0" smtClean="0"/>
              <a:t>ではコマンド数の削減および，レジュームの活用をすることで</a:t>
            </a:r>
            <a:r>
              <a:rPr kumimoji="1" lang="en-US" altLang="ja-JP" dirty="0" smtClean="0"/>
              <a:t>VM</a:t>
            </a:r>
            <a:r>
              <a:rPr kumimoji="1" lang="ja-JP" altLang="en-US" dirty="0" smtClean="0"/>
              <a:t>の同時起動を高速化させます．</a:t>
            </a:r>
            <a:endParaRPr kumimoji="1" lang="en-US" altLang="ja-JP" dirty="0" smtClean="0"/>
          </a:p>
          <a:p>
            <a:r>
              <a:rPr kumimoji="1" lang="ja-JP" altLang="en-US" dirty="0" smtClean="0"/>
              <a:t>その</a:t>
            </a:r>
            <a:r>
              <a:rPr kumimoji="1" lang="en-US" altLang="ja-JP" dirty="0" err="1" smtClean="0"/>
              <a:t>VMInstant</a:t>
            </a:r>
            <a:r>
              <a:rPr kumimoji="1" lang="ja-JP" altLang="en-US" dirty="0" smtClean="0"/>
              <a:t>を用いた実験より，</a:t>
            </a:r>
            <a:r>
              <a:rPr kumimoji="1" lang="en-US" altLang="ja-JP" dirty="0" smtClean="0"/>
              <a:t>VM</a:t>
            </a:r>
            <a:r>
              <a:rPr kumimoji="1" lang="ja-JP" altLang="en-US" dirty="0" smtClean="0"/>
              <a:t>起動を平均で</a:t>
            </a:r>
            <a:r>
              <a:rPr kumimoji="1" lang="en-US" altLang="ja-JP" dirty="0" smtClean="0"/>
              <a:t>15</a:t>
            </a:r>
            <a:r>
              <a:rPr kumimoji="1" lang="ja-JP" altLang="en-US" dirty="0" smtClean="0"/>
              <a:t>倍高速化できる可能性があることが分かりました．</a:t>
            </a:r>
            <a:endParaRPr kumimoji="1" lang="en-US" altLang="ja-JP" dirty="0" smtClean="0"/>
          </a:p>
          <a:p>
            <a:endParaRPr kumimoji="1" lang="en-US" altLang="ja-JP" dirty="0" smtClean="0"/>
          </a:p>
          <a:p>
            <a:r>
              <a:rPr kumimoji="1" lang="ja-JP" altLang="en-US" dirty="0" smtClean="0"/>
              <a:t>現在，適切なタイミングでサスペンドできていません．</a:t>
            </a:r>
            <a:endParaRPr kumimoji="1" lang="en-US" altLang="ja-JP" dirty="0" smtClean="0"/>
          </a:p>
          <a:p>
            <a:r>
              <a:rPr kumimoji="1" lang="ja-JP" altLang="en-US" dirty="0" smtClean="0"/>
              <a:t>そのため，今後の課題は</a:t>
            </a:r>
            <a:r>
              <a:rPr kumimoji="1" lang="en-US" altLang="ja-JP" dirty="0" smtClean="0"/>
              <a:t>OS</a:t>
            </a:r>
            <a:r>
              <a:rPr kumimoji="1" lang="ja-JP" altLang="en-US" dirty="0" smtClean="0"/>
              <a:t>が起動する前の最小限のメモリを保存した，</a:t>
            </a:r>
            <a:r>
              <a:rPr kumimoji="1" lang="en-US" altLang="ja-JP" dirty="0" smtClean="0"/>
              <a:t>VM</a:t>
            </a:r>
            <a:r>
              <a:rPr kumimoji="1" lang="ja-JP" altLang="en-US" dirty="0" smtClean="0"/>
              <a:t>の高速なサスペンド・レジュームを実装することです．</a:t>
            </a:r>
            <a:endParaRPr kumimoji="1" lang="en-US" altLang="ja-JP" dirty="0" smtClean="0"/>
          </a:p>
          <a:p>
            <a:r>
              <a:rPr kumimoji="1" lang="ja-JP" altLang="en-US" dirty="0" smtClean="0"/>
              <a:t>また，</a:t>
            </a:r>
            <a:r>
              <a:rPr kumimoji="1" lang="en-US" altLang="ja-JP" dirty="0" err="1" smtClean="0"/>
              <a:t>CloudStack</a:t>
            </a:r>
            <a:r>
              <a:rPr kumimoji="1" lang="ja-JP" altLang="en-US" dirty="0" err="1" smtClean="0"/>
              <a:t>だけで</a:t>
            </a:r>
            <a:r>
              <a:rPr kumimoji="1" lang="ja-JP" altLang="en-US" dirty="0" smtClean="0"/>
              <a:t>なく，他のクラウド基盤ソフトウェアでの調査を行うことが課題です．</a:t>
            </a:r>
            <a:endParaRPr kumimoji="1" lang="en-US" altLang="ja-JP" dirty="0" smtClean="0"/>
          </a:p>
          <a:p>
            <a:endParaRPr kumimoji="1" lang="en-US" altLang="ja-JP" dirty="0" smtClean="0"/>
          </a:p>
          <a:p>
            <a:r>
              <a:rPr kumimoji="1" lang="ja-JP" altLang="en-US" dirty="0" smtClean="0"/>
              <a:t>以上で発表を終わります．</a:t>
            </a:r>
            <a:endParaRPr kumimoji="1" lang="en-US" altLang="ja-JP" dirty="0" smtClean="0"/>
          </a:p>
          <a:p>
            <a:r>
              <a:rPr kumimoji="1" lang="ja-JP" altLang="en-US" dirty="0" smtClean="0"/>
              <a:t>ご静聴ありがとうございました．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15</a:t>
            </a:fld>
            <a:endParaRPr kumimoji="1" lang="ja-JP" altLang="en-US"/>
          </a:p>
        </p:txBody>
      </p:sp>
    </p:spTree>
    <p:extLst>
      <p:ext uri="{BB962C8B-B14F-4D97-AF65-F5344CB8AC3E}">
        <p14:creationId xmlns:p14="http://schemas.microsoft.com/office/powerpoint/2010/main" val="2244243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現在，様々な企業がクラウドサービスを提供しています．そのクラウドサービスの</a:t>
            </a:r>
            <a:r>
              <a:rPr kumimoji="1" lang="en-US" altLang="ja-JP" dirty="0" smtClean="0"/>
              <a:t>1</a:t>
            </a:r>
            <a:r>
              <a:rPr kumimoji="1" lang="ja-JP" altLang="en-US" dirty="0" err="1" smtClean="0"/>
              <a:t>つに</a:t>
            </a:r>
            <a:r>
              <a:rPr kumimoji="1" lang="en-US" altLang="ja-JP" dirty="0" err="1" smtClean="0"/>
              <a:t>IaaS</a:t>
            </a:r>
            <a:r>
              <a:rPr kumimoji="1" lang="ja-JP" altLang="en-US" dirty="0" smtClean="0"/>
              <a:t>型クラウドがあり，ユーザに仮想マシンをサービスとして提供します．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ユーザは</a:t>
            </a:r>
            <a:r>
              <a:rPr kumimoji="1" lang="en-US" altLang="ja-JP" dirty="0" smtClean="0"/>
              <a:t>OS</a:t>
            </a:r>
            <a:r>
              <a:rPr kumimoji="1" lang="ja-JP" altLang="en-US" dirty="0" smtClean="0"/>
              <a:t>やアプリケーションの設定を自由に設定した</a:t>
            </a:r>
            <a:r>
              <a:rPr kumimoji="1" lang="en-US" altLang="ja-JP" dirty="0" smtClean="0"/>
              <a:t>VM</a:t>
            </a:r>
            <a:r>
              <a:rPr kumimoji="1" lang="ja-JP" altLang="en-US" dirty="0" smtClean="0"/>
              <a:t>を，必要なだけ作成することができます．その際，作成した</a:t>
            </a:r>
            <a:r>
              <a:rPr kumimoji="1" lang="en-US" altLang="ja-JP" dirty="0" smtClean="0"/>
              <a:t>VM</a:t>
            </a:r>
            <a:r>
              <a:rPr kumimoji="1" lang="ja-JP" altLang="en-US" dirty="0" err="1" smtClean="0"/>
              <a:t>は停</a:t>
            </a:r>
            <a:r>
              <a:rPr kumimoji="1" lang="ja-JP" altLang="en-US" dirty="0" smtClean="0"/>
              <a:t>止させておけば課金されることはありません．</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また，ユーザは必要な時だけ</a:t>
            </a:r>
            <a:r>
              <a:rPr kumimoji="1" lang="en-US" altLang="ja-JP" dirty="0" smtClean="0"/>
              <a:t>VM</a:t>
            </a:r>
            <a:r>
              <a:rPr kumimoji="1" lang="ja-JP" altLang="en-US" dirty="0" smtClean="0"/>
              <a:t>を動かすことができます．いつでも，</a:t>
            </a:r>
            <a:r>
              <a:rPr kumimoji="1" lang="en-US" altLang="ja-JP" dirty="0" smtClean="0"/>
              <a:t>VM</a:t>
            </a:r>
            <a:r>
              <a:rPr kumimoji="1" lang="ja-JP" altLang="en-US" dirty="0" smtClean="0"/>
              <a:t>を起動させることができ，必要がなくなれば停止することが可能です．</a:t>
            </a:r>
            <a:endParaRPr kumimoji="1" lang="en-US" altLang="ja-JP" dirty="0" smtClean="0"/>
          </a:p>
          <a:p>
            <a:r>
              <a:rPr kumimoji="1" lang="ja-JP" altLang="en-US" dirty="0" smtClean="0"/>
              <a:t>そのため，</a:t>
            </a:r>
            <a:r>
              <a:rPr kumimoji="1" lang="en-US" altLang="ja-JP" dirty="0" smtClean="0"/>
              <a:t>VM</a:t>
            </a:r>
            <a:r>
              <a:rPr kumimoji="1" lang="ja-JP" altLang="en-US" dirty="0" smtClean="0"/>
              <a:t>の起動と停止が頻繁に行われることがあります．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2</a:t>
            </a:fld>
            <a:endParaRPr kumimoji="1" lang="ja-JP" altLang="en-US"/>
          </a:p>
        </p:txBody>
      </p:sp>
    </p:spTree>
    <p:extLst>
      <p:ext uri="{BB962C8B-B14F-4D97-AF65-F5344CB8AC3E}">
        <p14:creationId xmlns:p14="http://schemas.microsoft.com/office/powerpoint/2010/main" val="2066503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多くの</a:t>
            </a:r>
            <a:r>
              <a:rPr kumimoji="1" lang="en-US" altLang="ja-JP" dirty="0" smtClean="0"/>
              <a:t>VM</a:t>
            </a:r>
            <a:r>
              <a:rPr kumimoji="1" lang="ja-JP" altLang="en-US" dirty="0" smtClean="0"/>
              <a:t>が作成されたクラウド上では，</a:t>
            </a:r>
            <a:r>
              <a:rPr kumimoji="1" lang="en-US" altLang="ja-JP" dirty="0" smtClean="0"/>
              <a:t>VM</a:t>
            </a:r>
            <a:r>
              <a:rPr kumimoji="1" lang="ja-JP" altLang="en-US" dirty="0" smtClean="0"/>
              <a:t>の起動が集中する場合があります．</a:t>
            </a:r>
            <a:endParaRPr kumimoji="1" lang="en-US" altLang="ja-JP" dirty="0" smtClean="0"/>
          </a:p>
          <a:p>
            <a:r>
              <a:rPr kumimoji="1" lang="ja-JP" altLang="en-US" dirty="0" smtClean="0"/>
              <a:t>例えば，クラウドサービスを仮想デスクトップとして使う場合です．仮想デスクトップとは，クラウド上に起動している</a:t>
            </a:r>
            <a:r>
              <a:rPr kumimoji="1" lang="en-US" altLang="ja-JP" dirty="0" smtClean="0"/>
              <a:t>VM</a:t>
            </a:r>
            <a:r>
              <a:rPr kumimoji="1" lang="ja-JP" altLang="en-US" dirty="0" smtClean="0"/>
              <a:t>の画面を，ユーザーの端末に表示し，リモートから操作する方法です．</a:t>
            </a:r>
            <a:endParaRPr kumimoji="1" lang="en-US" altLang="ja-JP" dirty="0" smtClean="0"/>
          </a:p>
          <a:p>
            <a:r>
              <a:rPr kumimoji="1" lang="ja-JP" altLang="en-US" dirty="0" smtClean="0"/>
              <a:t>この仮想デスクトップが利用されている企業では，始業時刻に一斉に</a:t>
            </a:r>
            <a:r>
              <a:rPr kumimoji="1" lang="en-US" altLang="ja-JP" dirty="0" smtClean="0"/>
              <a:t>VM</a:t>
            </a:r>
            <a:r>
              <a:rPr kumimoji="1" lang="ja-JP" altLang="en-US" dirty="0" smtClean="0"/>
              <a:t>を起動する場合があります．</a:t>
            </a:r>
            <a:endParaRPr kumimoji="1" lang="en-US" altLang="ja-JP" dirty="0" smtClean="0"/>
          </a:p>
          <a:p>
            <a:r>
              <a:rPr kumimoji="1" lang="ja-JP" altLang="en-US" dirty="0" smtClean="0"/>
              <a:t>また，</a:t>
            </a:r>
            <a:r>
              <a:rPr kumimoji="1" lang="en-US" altLang="ja-JP" dirty="0" smtClean="0"/>
              <a:t>VM</a:t>
            </a:r>
            <a:r>
              <a:rPr kumimoji="1" lang="ja-JP" altLang="en-US" dirty="0" smtClean="0"/>
              <a:t>の起動が集中する場合として，</a:t>
            </a:r>
            <a:r>
              <a:rPr kumimoji="1" lang="en-US" altLang="ja-JP" dirty="0" smtClean="0"/>
              <a:t>VM</a:t>
            </a:r>
            <a:r>
              <a:rPr kumimoji="1" lang="ja-JP" altLang="en-US" dirty="0" smtClean="0"/>
              <a:t>を用いて構築された演習環境があげられます．この場合，授業開始時に一斉に</a:t>
            </a:r>
            <a:r>
              <a:rPr kumimoji="1" lang="en-US" altLang="ja-JP" dirty="0" smtClean="0"/>
              <a:t>VM</a:t>
            </a:r>
            <a:r>
              <a:rPr kumimoji="1" lang="ja-JP" altLang="en-US" dirty="0" smtClean="0"/>
              <a:t>を起動する場合があります．</a:t>
            </a:r>
            <a:endParaRPr kumimoji="1" lang="en-US" altLang="ja-JP" dirty="0" smtClean="0"/>
          </a:p>
          <a:p>
            <a:r>
              <a:rPr kumimoji="1" lang="ja-JP" altLang="en-US" dirty="0" smtClean="0"/>
              <a:t>ユーザが一斉に</a:t>
            </a:r>
            <a:r>
              <a:rPr kumimoji="1" lang="en-US" altLang="ja-JP" dirty="0" smtClean="0"/>
              <a:t>VM</a:t>
            </a:r>
            <a:r>
              <a:rPr kumimoji="1" lang="ja-JP" altLang="en-US" dirty="0" smtClean="0"/>
              <a:t>を起動させると，クラウド上のサーバにアクセスが集中します．そのため，</a:t>
            </a:r>
            <a:r>
              <a:rPr kumimoji="1" lang="en-US" altLang="ja-JP" dirty="0" smtClean="0"/>
              <a:t>VM</a:t>
            </a:r>
            <a:r>
              <a:rPr kumimoji="1" lang="ja-JP" altLang="en-US" dirty="0" smtClean="0"/>
              <a:t>の起動に時間がかかる原因となります．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3</a:t>
            </a:fld>
            <a:endParaRPr kumimoji="1" lang="ja-JP" altLang="en-US"/>
          </a:p>
        </p:txBody>
      </p:sp>
    </p:spTree>
    <p:extLst>
      <p:ext uri="{BB962C8B-B14F-4D97-AF65-F5344CB8AC3E}">
        <p14:creationId xmlns:p14="http://schemas.microsoft.com/office/powerpoint/2010/main" val="672311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そこで，本研究の目的ではクラウド上で起こる，</a:t>
            </a:r>
            <a:r>
              <a:rPr kumimoji="1" lang="en-US" altLang="ja-JP" dirty="0" smtClean="0"/>
              <a:t>VM</a:t>
            </a:r>
            <a:r>
              <a:rPr kumimoji="1" lang="ja-JP" altLang="en-US" dirty="0" smtClean="0"/>
              <a:t>の同時起動におけるボトルネックの調査を行います．</a:t>
            </a:r>
            <a:endParaRPr kumimoji="1" lang="en-US" altLang="ja-JP" dirty="0" smtClean="0"/>
          </a:p>
          <a:p>
            <a:r>
              <a:rPr kumimoji="1" lang="ja-JP" altLang="en-US" dirty="0" smtClean="0"/>
              <a:t>そして，ボトルネックの原因を探し，解消することによって，</a:t>
            </a:r>
            <a:r>
              <a:rPr kumimoji="1" lang="en-US" altLang="ja-JP" dirty="0" smtClean="0"/>
              <a:t>VM</a:t>
            </a:r>
            <a:r>
              <a:rPr kumimoji="1" lang="ja-JP" altLang="en-US" dirty="0" smtClean="0"/>
              <a:t>の同時起動の高速化をはかります．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4</a:t>
            </a:fld>
            <a:endParaRPr kumimoji="1" lang="ja-JP" altLang="en-US"/>
          </a:p>
        </p:txBody>
      </p:sp>
    </p:spTree>
    <p:extLst>
      <p:ext uri="{BB962C8B-B14F-4D97-AF65-F5344CB8AC3E}">
        <p14:creationId xmlns:p14="http://schemas.microsoft.com/office/powerpoint/2010/main" val="2106336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初めに，今回の研究の調査対象に</a:t>
            </a:r>
            <a:r>
              <a:rPr kumimoji="1" lang="en-US" altLang="ja-JP" dirty="0" err="1" smtClean="0"/>
              <a:t>CloudStack</a:t>
            </a:r>
            <a:r>
              <a:rPr kumimoji="1" lang="ja-JP" altLang="en-US" dirty="0" smtClean="0"/>
              <a:t>を用いました．</a:t>
            </a:r>
            <a:endParaRPr kumimoji="1" lang="en-US" altLang="ja-JP" dirty="0" smtClean="0"/>
          </a:p>
          <a:p>
            <a:r>
              <a:rPr kumimoji="1" lang="ja-JP" altLang="en-US" dirty="0" smtClean="0"/>
              <a:t>クラウドスタックはオープンソースのクラウド基盤ソフトウェアであり，そのシステム構成は管理サーバと何台かのホスト，プライマリストレージ，セカンダリストレージからなります．管理サーバは</a:t>
            </a:r>
            <a:r>
              <a:rPr kumimoji="1" lang="en-US" altLang="ja-JP" dirty="0" smtClean="0"/>
              <a:t>VM</a:t>
            </a:r>
            <a:r>
              <a:rPr kumimoji="1" lang="ja-JP" altLang="en-US" dirty="0" smtClean="0"/>
              <a:t>の起動リクエストなどを処理しており，</a:t>
            </a:r>
            <a:r>
              <a:rPr kumimoji="1" lang="en-US" altLang="ja-JP" dirty="0" smtClean="0"/>
              <a:t>VM</a:t>
            </a:r>
            <a:r>
              <a:rPr kumimoji="1" lang="ja-JP" altLang="en-US" dirty="0" smtClean="0"/>
              <a:t>の管理を行っています．</a:t>
            </a:r>
            <a:endParaRPr kumimoji="1" lang="en-US" altLang="ja-JP" dirty="0" smtClean="0"/>
          </a:p>
          <a:p>
            <a:r>
              <a:rPr kumimoji="1" lang="ja-JP" altLang="en-US" dirty="0" smtClean="0"/>
              <a:t>ユーザは，この管理サーバにブラウザなどの</a:t>
            </a:r>
            <a:r>
              <a:rPr kumimoji="1" lang="ja-JP" altLang="en-US" dirty="0" err="1" smtClean="0"/>
              <a:t>を</a:t>
            </a:r>
            <a:r>
              <a:rPr kumimoji="1" lang="ja-JP" altLang="en-US" dirty="0" smtClean="0"/>
              <a:t>利用することによりアクセスが可能です．</a:t>
            </a:r>
            <a:endParaRPr kumimoji="1" lang="en-US" altLang="ja-JP" dirty="0" smtClean="0"/>
          </a:p>
          <a:p>
            <a:r>
              <a:rPr kumimoji="1" lang="en-US" altLang="ja-JP" dirty="0" smtClean="0"/>
              <a:t>VM</a:t>
            </a:r>
            <a:r>
              <a:rPr kumimoji="1" lang="ja-JP" altLang="en-US" dirty="0" smtClean="0"/>
              <a:t>を作成する際には，セカンダリストレージ上のテンプレートなどが用いられます．作成された</a:t>
            </a:r>
            <a:r>
              <a:rPr kumimoji="1" lang="en-US" altLang="ja-JP" dirty="0" smtClean="0"/>
              <a:t>VM</a:t>
            </a:r>
            <a:r>
              <a:rPr kumimoji="1" lang="ja-JP" altLang="en-US" dirty="0" smtClean="0"/>
              <a:t>を起動すると，</a:t>
            </a:r>
            <a:r>
              <a:rPr kumimoji="1" lang="en-US" altLang="ja-JP" dirty="0" smtClean="0"/>
              <a:t>VM</a:t>
            </a:r>
            <a:r>
              <a:rPr kumimoji="1" lang="ja-JP" altLang="en-US" dirty="0" smtClean="0"/>
              <a:t>がいずれかのホスト上に作られ，プライマリストレージ上の仮想ディスクを用いて動作します．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5</a:t>
            </a:fld>
            <a:endParaRPr kumimoji="1" lang="ja-JP" altLang="en-US"/>
          </a:p>
        </p:txBody>
      </p:sp>
    </p:spTree>
    <p:extLst>
      <p:ext uri="{BB962C8B-B14F-4D97-AF65-F5344CB8AC3E}">
        <p14:creationId xmlns:p14="http://schemas.microsoft.com/office/powerpoint/2010/main" val="1819742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初めに，この</a:t>
            </a:r>
            <a:r>
              <a:rPr kumimoji="1" lang="en-US" altLang="ja-JP" dirty="0" err="1" smtClean="0"/>
              <a:t>CloudStack</a:t>
            </a:r>
            <a:r>
              <a:rPr kumimoji="1" lang="ja-JP" altLang="en-US" dirty="0" smtClean="0"/>
              <a:t>を用いた</a:t>
            </a:r>
            <a:r>
              <a:rPr kumimoji="1" lang="en-US" altLang="ja-JP" dirty="0" smtClean="0"/>
              <a:t>VM</a:t>
            </a:r>
            <a:r>
              <a:rPr kumimoji="1" lang="ja-JP" altLang="en-US" dirty="0" smtClean="0"/>
              <a:t>の同時起動時間の測定を行いました．</a:t>
            </a:r>
            <a:endParaRPr kumimoji="1" lang="en-US" altLang="ja-JP" dirty="0" smtClean="0"/>
          </a:p>
          <a:p>
            <a:r>
              <a:rPr kumimoji="1" lang="ja-JP" altLang="en-US" dirty="0" smtClean="0"/>
              <a:t>この実験では，</a:t>
            </a:r>
            <a:r>
              <a:rPr kumimoji="1" lang="en-US" altLang="ja-JP" dirty="0" smtClean="0"/>
              <a:t>VM</a:t>
            </a:r>
            <a:r>
              <a:rPr kumimoji="1" lang="ja-JP" altLang="en-US" dirty="0" smtClean="0"/>
              <a:t>起動リクエストを同時に</a:t>
            </a:r>
            <a:r>
              <a:rPr kumimoji="1" lang="en-US" altLang="ja-JP" dirty="0" smtClean="0"/>
              <a:t>100</a:t>
            </a:r>
            <a:r>
              <a:rPr kumimoji="1" lang="ja-JP" altLang="en-US" dirty="0" smtClean="0"/>
              <a:t>個送り，</a:t>
            </a:r>
            <a:r>
              <a:rPr kumimoji="1" lang="en-US" altLang="ja-JP" dirty="0" smtClean="0"/>
              <a:t>100</a:t>
            </a:r>
            <a:r>
              <a:rPr kumimoji="1" lang="ja-JP" altLang="en-US" dirty="0" smtClean="0"/>
              <a:t>台の</a:t>
            </a:r>
            <a:r>
              <a:rPr kumimoji="1" lang="en-US" altLang="ja-JP" dirty="0" smtClean="0"/>
              <a:t>VM</a:t>
            </a:r>
            <a:r>
              <a:rPr kumimoji="1" lang="ja-JP" altLang="en-US" dirty="0" smtClean="0"/>
              <a:t>の起動にかかる時間を測定しました．</a:t>
            </a:r>
            <a:endParaRPr kumimoji="1" lang="en-US" altLang="ja-JP" dirty="0" smtClean="0"/>
          </a:p>
          <a:p>
            <a:r>
              <a:rPr kumimoji="1" lang="ja-JP" altLang="en-US" dirty="0" smtClean="0"/>
              <a:t>その際，多数の</a:t>
            </a:r>
            <a:r>
              <a:rPr kumimoji="1" lang="en-US" altLang="ja-JP" dirty="0" smtClean="0"/>
              <a:t>VM</a:t>
            </a:r>
            <a:r>
              <a:rPr kumimoji="1" lang="ja-JP" altLang="en-US" dirty="0" smtClean="0"/>
              <a:t>を同時に起動するためにツールを開発しました．</a:t>
            </a:r>
            <a:endParaRPr kumimoji="1" lang="en-US" altLang="ja-JP" dirty="0" smtClean="0"/>
          </a:p>
          <a:p>
            <a:r>
              <a:rPr kumimoji="1" lang="ja-JP" altLang="en-US" dirty="0" smtClean="0"/>
              <a:t>このツールは</a:t>
            </a:r>
            <a:r>
              <a:rPr kumimoji="1" lang="en-US" altLang="ja-JP" dirty="0" err="1" smtClean="0"/>
              <a:t>CloudStack</a:t>
            </a:r>
            <a:r>
              <a:rPr kumimoji="1" lang="ja-JP" altLang="en-US" dirty="0" smtClean="0"/>
              <a:t>　</a:t>
            </a:r>
            <a:r>
              <a:rPr kumimoji="1" lang="en-US" altLang="ja-JP" dirty="0" smtClean="0"/>
              <a:t>API</a:t>
            </a:r>
            <a:r>
              <a:rPr kumimoji="1" lang="ja-JP" altLang="en-US" dirty="0" smtClean="0"/>
              <a:t>を用いた起動リクエストを管理サーバに連続送信することが可能です．</a:t>
            </a:r>
            <a:endParaRPr kumimoji="1" lang="en-US" altLang="ja-JP" dirty="0" smtClean="0"/>
          </a:p>
          <a:p>
            <a:r>
              <a:rPr kumimoji="1" lang="ja-JP" altLang="en-US" dirty="0" smtClean="0"/>
              <a:t>実験環境は下の表になっています．</a:t>
            </a:r>
            <a:endParaRPr kumimoji="1" lang="en-US" altLang="ja-JP" dirty="0" smtClean="0"/>
          </a:p>
          <a:p>
            <a:r>
              <a:rPr kumimoji="1" lang="en-US" altLang="ja-JP" dirty="0" smtClean="0"/>
              <a:t>3</a:t>
            </a:r>
            <a:r>
              <a:rPr kumimoji="1" lang="ja-JP" altLang="en-US" dirty="0" smtClean="0"/>
              <a:t>秒ぐらいまつ</a:t>
            </a:r>
            <a:endParaRPr kumimoji="1" lang="ja-JP" altLang="en-US" dirty="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6</a:t>
            </a:fld>
            <a:endParaRPr kumimoji="1" lang="ja-JP" altLang="en-US"/>
          </a:p>
        </p:txBody>
      </p:sp>
    </p:spTree>
    <p:extLst>
      <p:ext uri="{BB962C8B-B14F-4D97-AF65-F5344CB8AC3E}">
        <p14:creationId xmlns:p14="http://schemas.microsoft.com/office/powerpoint/2010/main" val="1419562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先ほどの実験環境を用いた，同時起動時間の測定結果です．</a:t>
            </a:r>
            <a:endParaRPr kumimoji="1" lang="en-US" altLang="ja-JP" dirty="0" smtClean="0"/>
          </a:p>
          <a:p>
            <a:r>
              <a:rPr kumimoji="1" lang="en-US" altLang="ja-JP" dirty="0" smtClean="0"/>
              <a:t>100</a:t>
            </a:r>
            <a:r>
              <a:rPr kumimoji="1" lang="ja-JP" altLang="en-US" dirty="0" smtClean="0"/>
              <a:t>台の</a:t>
            </a:r>
            <a:r>
              <a:rPr kumimoji="1" lang="en-US" altLang="ja-JP" dirty="0" smtClean="0"/>
              <a:t>VM</a:t>
            </a:r>
            <a:r>
              <a:rPr kumimoji="1" lang="ja-JP" altLang="en-US" dirty="0" smtClean="0"/>
              <a:t>の同時起動を行いました．</a:t>
            </a:r>
            <a:endParaRPr kumimoji="1" lang="en-US" altLang="ja-JP" dirty="0" smtClean="0"/>
          </a:p>
          <a:p>
            <a:r>
              <a:rPr kumimoji="1" lang="ja-JP" altLang="en-US" dirty="0" smtClean="0"/>
              <a:t>このグラフは，</a:t>
            </a:r>
            <a:r>
              <a:rPr kumimoji="1" lang="en-US" altLang="ja-JP" dirty="0" smtClean="0"/>
              <a:t>5</a:t>
            </a:r>
            <a:r>
              <a:rPr kumimoji="1" lang="ja-JP" altLang="en-US" dirty="0" smtClean="0"/>
              <a:t>回実験を行って平均したものを</a:t>
            </a:r>
            <a:r>
              <a:rPr kumimoji="1" lang="en-US" altLang="ja-JP" dirty="0" smtClean="0"/>
              <a:t>VM</a:t>
            </a:r>
            <a:r>
              <a:rPr kumimoji="1" lang="ja-JP" altLang="en-US" dirty="0" smtClean="0"/>
              <a:t>が起動した順番に並べています．</a:t>
            </a:r>
            <a:endParaRPr kumimoji="1" lang="en-US" altLang="ja-JP" dirty="0" smtClean="0"/>
          </a:p>
          <a:p>
            <a:r>
              <a:rPr kumimoji="1" lang="ja-JP" altLang="en-US" dirty="0" smtClean="0"/>
              <a:t>ここでの，</a:t>
            </a:r>
            <a:r>
              <a:rPr kumimoji="1" lang="en-US" altLang="ja-JP" dirty="0" smtClean="0"/>
              <a:t>VM</a:t>
            </a:r>
            <a:r>
              <a:rPr kumimoji="1" lang="ja-JP" altLang="en-US" dirty="0" smtClean="0"/>
              <a:t>の起動時間は管理サーバにリクエストを送ってから，</a:t>
            </a:r>
            <a:r>
              <a:rPr kumimoji="1" lang="en-US" altLang="ja-JP" dirty="0" smtClean="0"/>
              <a:t>VM</a:t>
            </a:r>
            <a:r>
              <a:rPr kumimoji="1" lang="ja-JP" altLang="en-US" dirty="0" smtClean="0"/>
              <a:t>が動き出すまでの時間であり，</a:t>
            </a:r>
            <a:r>
              <a:rPr kumimoji="1" lang="en-US" altLang="ja-JP" dirty="0" smtClean="0"/>
              <a:t>OS</a:t>
            </a:r>
            <a:r>
              <a:rPr kumimoji="1" lang="ja-JP" altLang="en-US" dirty="0" smtClean="0"/>
              <a:t>が起動される時間は含まれません．</a:t>
            </a:r>
            <a:endParaRPr kumimoji="1" lang="en-US" altLang="ja-JP" dirty="0" smtClean="0"/>
          </a:p>
          <a:p>
            <a:r>
              <a:rPr kumimoji="1" lang="ja-JP" altLang="en-US" dirty="0" smtClean="0"/>
              <a:t>実験結果は，左のグラフとなっています．</a:t>
            </a:r>
            <a:endParaRPr kumimoji="1" lang="en-US" altLang="ja-JP" dirty="0" smtClean="0"/>
          </a:p>
          <a:p>
            <a:r>
              <a:rPr kumimoji="1" lang="ja-JP" altLang="en-US" dirty="0" smtClean="0"/>
              <a:t>一番初めに起動した</a:t>
            </a:r>
            <a:r>
              <a:rPr kumimoji="1" lang="en-US" altLang="ja-JP" dirty="0" smtClean="0"/>
              <a:t>VM</a:t>
            </a:r>
            <a:r>
              <a:rPr kumimoji="1" lang="ja-JP" altLang="en-US" dirty="0" smtClean="0"/>
              <a:t>は</a:t>
            </a:r>
            <a:r>
              <a:rPr kumimoji="1" lang="en-US" altLang="ja-JP" dirty="0" smtClean="0"/>
              <a:t>256</a:t>
            </a:r>
            <a:r>
              <a:rPr kumimoji="1" lang="ja-JP" altLang="en-US" dirty="0" smtClean="0"/>
              <a:t>秒，一番最後に起動した</a:t>
            </a:r>
            <a:r>
              <a:rPr kumimoji="1" lang="en-US" altLang="ja-JP" dirty="0" smtClean="0"/>
              <a:t>VM</a:t>
            </a:r>
            <a:r>
              <a:rPr kumimoji="1" lang="ja-JP" altLang="en-US" dirty="0" smtClean="0"/>
              <a:t>は</a:t>
            </a:r>
            <a:r>
              <a:rPr kumimoji="1" lang="en-US" altLang="ja-JP" dirty="0" smtClean="0"/>
              <a:t>1198</a:t>
            </a:r>
            <a:r>
              <a:rPr kumimoji="1" lang="ja-JP" altLang="en-US" dirty="0" smtClean="0"/>
              <a:t>秒かかりました．</a:t>
            </a:r>
            <a:endParaRPr kumimoji="1" lang="en-US" altLang="ja-JP" dirty="0" smtClean="0"/>
          </a:p>
          <a:p>
            <a:r>
              <a:rPr kumimoji="1" lang="ja-JP" altLang="en-US" dirty="0" smtClean="0"/>
              <a:t>右のグラフは</a:t>
            </a:r>
            <a:r>
              <a:rPr kumimoji="1" lang="en-US" altLang="ja-JP" dirty="0" smtClean="0"/>
              <a:t>VM</a:t>
            </a:r>
            <a:r>
              <a:rPr kumimoji="1" lang="ja-JP" altLang="en-US" dirty="0" smtClean="0"/>
              <a:t>を一台単独と</a:t>
            </a:r>
            <a:r>
              <a:rPr kumimoji="1" lang="en-US" altLang="ja-JP" dirty="0" smtClean="0"/>
              <a:t>100</a:t>
            </a:r>
            <a:r>
              <a:rPr kumimoji="1" lang="ja-JP" altLang="en-US" dirty="0" smtClean="0"/>
              <a:t>台同時に起動した際の平均起動時間の比較です．</a:t>
            </a:r>
            <a:endParaRPr kumimoji="1" lang="en-US" altLang="ja-JP" dirty="0" smtClean="0"/>
          </a:p>
          <a:p>
            <a:r>
              <a:rPr kumimoji="1" lang="ja-JP" altLang="en-US" dirty="0" smtClean="0"/>
              <a:t>一台単独では，</a:t>
            </a:r>
            <a:r>
              <a:rPr kumimoji="1" lang="en-US" altLang="ja-JP" dirty="0" smtClean="0"/>
              <a:t>11</a:t>
            </a:r>
            <a:r>
              <a:rPr kumimoji="1" lang="ja-JP" altLang="en-US" dirty="0" smtClean="0"/>
              <a:t>秒，</a:t>
            </a:r>
            <a:r>
              <a:rPr kumimoji="1" lang="en-US" altLang="ja-JP" dirty="0" smtClean="0"/>
              <a:t>100</a:t>
            </a:r>
            <a:r>
              <a:rPr kumimoji="1" lang="ja-JP" altLang="en-US" dirty="0" smtClean="0"/>
              <a:t>台同時では</a:t>
            </a:r>
            <a:r>
              <a:rPr kumimoji="1" lang="en-US" altLang="ja-JP" dirty="0" smtClean="0"/>
              <a:t>739</a:t>
            </a:r>
            <a:r>
              <a:rPr kumimoji="1" lang="ja-JP" altLang="en-US" dirty="0" smtClean="0"/>
              <a:t>秒かかっています．</a:t>
            </a:r>
            <a:endParaRPr kumimoji="1" lang="en-US" altLang="ja-JP" dirty="0" smtClean="0"/>
          </a:p>
          <a:p>
            <a:r>
              <a:rPr kumimoji="1" lang="ja-JP" altLang="en-US" dirty="0" smtClean="0"/>
              <a:t>この実験結果より，平均起動時間は約</a:t>
            </a:r>
            <a:r>
              <a:rPr kumimoji="1" lang="en-US" altLang="ja-JP" dirty="0" smtClean="0"/>
              <a:t>67</a:t>
            </a:r>
            <a:r>
              <a:rPr kumimoji="1" lang="ja-JP" altLang="en-US" dirty="0" smtClean="0"/>
              <a:t>倍かかっていることが分かりました．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7</a:t>
            </a:fld>
            <a:endParaRPr kumimoji="1" lang="ja-JP" altLang="en-US"/>
          </a:p>
        </p:txBody>
      </p:sp>
    </p:spTree>
    <p:extLst>
      <p:ext uri="{BB962C8B-B14F-4D97-AF65-F5344CB8AC3E}">
        <p14:creationId xmlns:p14="http://schemas.microsoft.com/office/powerpoint/2010/main" val="328455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この測定結果をふまえた，ボトルネック分析です．</a:t>
            </a:r>
            <a:endParaRPr kumimoji="1" lang="en-US" altLang="ja-JP" dirty="0" smtClean="0"/>
          </a:p>
          <a:p>
            <a:r>
              <a:rPr kumimoji="1" lang="ja-JP" altLang="en-US" dirty="0" smtClean="0"/>
              <a:t>管理サーバは</a:t>
            </a:r>
            <a:r>
              <a:rPr kumimoji="1" lang="en-US" altLang="ja-JP" dirty="0" smtClean="0"/>
              <a:t>VM</a:t>
            </a:r>
            <a:r>
              <a:rPr kumimoji="1" lang="ja-JP" altLang="en-US" dirty="0" smtClean="0"/>
              <a:t>を起動するために</a:t>
            </a:r>
            <a:r>
              <a:rPr kumimoji="1" lang="en-US" altLang="ja-JP" dirty="0" smtClean="0"/>
              <a:t>3</a:t>
            </a:r>
            <a:r>
              <a:rPr kumimoji="1" lang="ja-JP" altLang="en-US" dirty="0" err="1" smtClean="0"/>
              <a:t>つの</a:t>
            </a:r>
            <a:r>
              <a:rPr kumimoji="1" lang="ja-JP" altLang="en-US" dirty="0" smtClean="0"/>
              <a:t>内部コマンドを順番に発行します．</a:t>
            </a:r>
            <a:endParaRPr kumimoji="1" lang="en-US" altLang="ja-JP" dirty="0" smtClean="0"/>
          </a:p>
          <a:p>
            <a:r>
              <a:rPr kumimoji="1" lang="ja-JP" altLang="en-US" dirty="0" smtClean="0"/>
              <a:t>初めに，</a:t>
            </a:r>
            <a:r>
              <a:rPr kumimoji="1" lang="en-US" altLang="ja-JP" dirty="0" err="1" smtClean="0"/>
              <a:t>Dhcp</a:t>
            </a:r>
            <a:r>
              <a:rPr kumimoji="1" lang="ja-JP" altLang="en-US" dirty="0" smtClean="0"/>
              <a:t>サーバからの</a:t>
            </a:r>
            <a:r>
              <a:rPr kumimoji="1" lang="en-US" altLang="ja-JP" dirty="0" smtClean="0"/>
              <a:t>IP</a:t>
            </a:r>
            <a:r>
              <a:rPr kumimoji="1" lang="ja-JP" altLang="en-US" dirty="0" smtClean="0"/>
              <a:t>アドレスを取得する</a:t>
            </a:r>
            <a:r>
              <a:rPr kumimoji="1" lang="en-US" altLang="ja-JP" dirty="0" err="1" smtClean="0"/>
              <a:t>DhcpEntry</a:t>
            </a:r>
            <a:r>
              <a:rPr kumimoji="1" lang="ja-JP" altLang="en-US" dirty="0" smtClean="0"/>
              <a:t>コマンド，次にホスト名などを</a:t>
            </a:r>
            <a:r>
              <a:rPr kumimoji="1" lang="en-US" altLang="ja-JP" dirty="0" smtClean="0"/>
              <a:t>VM</a:t>
            </a:r>
            <a:r>
              <a:rPr kumimoji="1" lang="ja-JP" altLang="en-US" dirty="0" smtClean="0"/>
              <a:t>に設定するための</a:t>
            </a:r>
            <a:r>
              <a:rPr kumimoji="1" lang="en-US" altLang="ja-JP" dirty="0" err="1" smtClean="0"/>
              <a:t>VmData</a:t>
            </a:r>
            <a:r>
              <a:rPr kumimoji="1" lang="ja-JP" altLang="en-US" dirty="0" smtClean="0"/>
              <a:t>コマンド，最後に</a:t>
            </a:r>
            <a:r>
              <a:rPr kumimoji="1" lang="en-US" altLang="ja-JP" dirty="0" smtClean="0"/>
              <a:t>VM</a:t>
            </a:r>
            <a:r>
              <a:rPr kumimoji="1" lang="ja-JP" altLang="en-US" dirty="0" smtClean="0"/>
              <a:t>の起動を行うための</a:t>
            </a:r>
            <a:r>
              <a:rPr kumimoji="1" lang="en-US" altLang="ja-JP" dirty="0" smtClean="0"/>
              <a:t>Start</a:t>
            </a:r>
            <a:r>
              <a:rPr kumimoji="1" lang="ja-JP" altLang="en-US" dirty="0" smtClean="0"/>
              <a:t>コマンドを発行します．</a:t>
            </a:r>
            <a:endParaRPr kumimoji="1" lang="en-US" altLang="ja-JP" dirty="0" smtClean="0"/>
          </a:p>
          <a:p>
            <a:r>
              <a:rPr kumimoji="1" lang="ja-JP" altLang="en-US" dirty="0" smtClean="0"/>
              <a:t>その管理サーバによって発行されたコマンドは，キューを用いて順番に処理されます．キューは</a:t>
            </a:r>
            <a:r>
              <a:rPr kumimoji="1" lang="en-US" altLang="ja-JP" dirty="0" smtClean="0"/>
              <a:t>1</a:t>
            </a:r>
            <a:r>
              <a:rPr kumimoji="1" lang="ja-JP" altLang="en-US" dirty="0" err="1" smtClean="0"/>
              <a:t>つの</a:t>
            </a:r>
            <a:r>
              <a:rPr kumimoji="1" lang="ja-JP" altLang="en-US" dirty="0" smtClean="0"/>
              <a:t>コマンドの実行が終わると次に発行されるコマンドがキューの末尾に入ります．</a:t>
            </a:r>
            <a:endParaRPr kumimoji="1" lang="en-US" altLang="ja-JP" dirty="0" smtClean="0"/>
          </a:p>
          <a:p>
            <a:r>
              <a:rPr kumimoji="1" lang="ja-JP" altLang="en-US" dirty="0" smtClean="0"/>
              <a:t>例えば，先頭の</a:t>
            </a:r>
            <a:r>
              <a:rPr kumimoji="1" lang="en-US" altLang="ja-JP" dirty="0" err="1" smtClean="0"/>
              <a:t>DhcpEntry</a:t>
            </a:r>
            <a:r>
              <a:rPr kumimoji="1" lang="ja-JP" altLang="en-US" dirty="0" smtClean="0"/>
              <a:t>コマンドが実行されると次の</a:t>
            </a:r>
            <a:r>
              <a:rPr kumimoji="1" lang="en-US" altLang="ja-JP" dirty="0" err="1" smtClean="0"/>
              <a:t>VmData</a:t>
            </a:r>
            <a:r>
              <a:rPr kumimoji="1" lang="ja-JP" altLang="en-US" dirty="0" smtClean="0"/>
              <a:t>コマンドがキューの末尾に入ります．同様に，</a:t>
            </a:r>
            <a:r>
              <a:rPr kumimoji="1" lang="en-US" altLang="ja-JP" dirty="0" err="1" smtClean="0"/>
              <a:t>VmData</a:t>
            </a:r>
            <a:r>
              <a:rPr kumimoji="1" lang="ja-JP" altLang="en-US" dirty="0" smtClean="0"/>
              <a:t>コマンドが実行されると，</a:t>
            </a:r>
            <a:r>
              <a:rPr kumimoji="1" lang="en-US" altLang="ja-JP" dirty="0" smtClean="0"/>
              <a:t>Start</a:t>
            </a:r>
            <a:r>
              <a:rPr kumimoji="1" lang="ja-JP" altLang="en-US" dirty="0" smtClean="0"/>
              <a:t>コマンドがキューの末尾に入ります．</a:t>
            </a:r>
            <a:endParaRPr kumimoji="1" lang="en-US" altLang="ja-JP" dirty="0" smtClean="0"/>
          </a:p>
          <a:p>
            <a:r>
              <a:rPr kumimoji="1" lang="ja-JP" altLang="en-US" dirty="0" smtClean="0"/>
              <a:t>そのため，キューが長いとコマンドが実行されるまでの時間がかかります．このキューによる逐次実行がボトルネックとなっています．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8</a:t>
            </a:fld>
            <a:endParaRPr kumimoji="1" lang="ja-JP" altLang="en-US"/>
          </a:p>
        </p:txBody>
      </p:sp>
    </p:spTree>
    <p:extLst>
      <p:ext uri="{BB962C8B-B14F-4D97-AF65-F5344CB8AC3E}">
        <p14:creationId xmlns:p14="http://schemas.microsoft.com/office/powerpoint/2010/main" val="3959495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次に，このキューによるコマンド実行のタイミングを測定しました．</a:t>
            </a:r>
            <a:endParaRPr kumimoji="1" lang="en-US" altLang="ja-JP" dirty="0" smtClean="0"/>
          </a:p>
          <a:p>
            <a:r>
              <a:rPr kumimoji="1" lang="ja-JP" altLang="en-US" dirty="0" smtClean="0"/>
              <a:t>このグラフは，</a:t>
            </a:r>
            <a:r>
              <a:rPr kumimoji="1" lang="en-US" altLang="ja-JP" dirty="0" smtClean="0"/>
              <a:t>10</a:t>
            </a:r>
            <a:r>
              <a:rPr kumimoji="1" lang="ja-JP" altLang="en-US" dirty="0" smtClean="0"/>
              <a:t>台の</a:t>
            </a:r>
            <a:r>
              <a:rPr kumimoji="1" lang="en-US" altLang="ja-JP" dirty="0" smtClean="0"/>
              <a:t>VM</a:t>
            </a:r>
            <a:r>
              <a:rPr kumimoji="1" lang="ja-JP" altLang="en-US" dirty="0" smtClean="0"/>
              <a:t>を同時に起動し，コマンド実行のタイミングを表しています．</a:t>
            </a:r>
            <a:endParaRPr kumimoji="1" lang="en-US" altLang="ja-JP" dirty="0" smtClean="0"/>
          </a:p>
          <a:p>
            <a:r>
              <a:rPr kumimoji="1" lang="ja-JP" altLang="en-US" dirty="0" smtClean="0"/>
              <a:t>このグラフでは，</a:t>
            </a:r>
            <a:r>
              <a:rPr kumimoji="1" lang="en-US" altLang="ja-JP" dirty="0" smtClean="0"/>
              <a:t>1</a:t>
            </a:r>
            <a:r>
              <a:rPr kumimoji="1" lang="ja-JP" altLang="en-US" dirty="0" smtClean="0"/>
              <a:t>番の</a:t>
            </a:r>
            <a:r>
              <a:rPr kumimoji="1" lang="en-US" altLang="ja-JP" dirty="0" smtClean="0"/>
              <a:t>VM</a:t>
            </a:r>
            <a:r>
              <a:rPr kumimoji="1" lang="ja-JP" altLang="en-US" dirty="0" smtClean="0"/>
              <a:t>の</a:t>
            </a:r>
            <a:r>
              <a:rPr kumimoji="1" lang="en-US" altLang="ja-JP" dirty="0" err="1" smtClean="0"/>
              <a:t>DhcpEntry</a:t>
            </a:r>
            <a:r>
              <a:rPr kumimoji="1" lang="ja-JP" altLang="en-US" dirty="0" smtClean="0"/>
              <a:t>コマンドが初めに実行されます．その後，</a:t>
            </a:r>
            <a:r>
              <a:rPr kumimoji="1" lang="en-US" altLang="ja-JP" dirty="0" smtClean="0"/>
              <a:t>2</a:t>
            </a:r>
            <a:r>
              <a:rPr kumimoji="1" lang="ja-JP" altLang="en-US" dirty="0" smtClean="0"/>
              <a:t>番目，</a:t>
            </a:r>
            <a:r>
              <a:rPr kumimoji="1" lang="en-US" altLang="ja-JP" dirty="0" smtClean="0"/>
              <a:t>3</a:t>
            </a:r>
            <a:r>
              <a:rPr kumimoji="1" lang="ja-JP" altLang="en-US" dirty="0" smtClean="0"/>
              <a:t>番目と各</a:t>
            </a:r>
            <a:r>
              <a:rPr kumimoji="1" lang="en-US" altLang="ja-JP" dirty="0" smtClean="0"/>
              <a:t>VM</a:t>
            </a:r>
            <a:r>
              <a:rPr kumimoji="1" lang="ja-JP" altLang="en-US" dirty="0" smtClean="0"/>
              <a:t>の</a:t>
            </a:r>
            <a:r>
              <a:rPr kumimoji="1" lang="en-US" altLang="ja-JP" dirty="0" err="1" smtClean="0"/>
              <a:t>DhcpEntry</a:t>
            </a:r>
            <a:r>
              <a:rPr kumimoji="1" lang="ja-JP" altLang="en-US" dirty="0" smtClean="0"/>
              <a:t>コマンドが実行されます．</a:t>
            </a:r>
            <a:endParaRPr kumimoji="1" lang="en-US" altLang="ja-JP" dirty="0" smtClean="0"/>
          </a:p>
          <a:p>
            <a:r>
              <a:rPr kumimoji="1" lang="ja-JP" altLang="en-US" dirty="0" smtClean="0"/>
              <a:t>その間，</a:t>
            </a:r>
            <a:r>
              <a:rPr kumimoji="1" lang="en-US" altLang="ja-JP" dirty="0" smtClean="0"/>
              <a:t>1</a:t>
            </a:r>
            <a:r>
              <a:rPr kumimoji="1" lang="ja-JP" altLang="en-US" dirty="0" smtClean="0"/>
              <a:t>番の</a:t>
            </a:r>
            <a:r>
              <a:rPr kumimoji="1" lang="en-US" altLang="ja-JP" dirty="0" smtClean="0"/>
              <a:t>VM</a:t>
            </a:r>
            <a:r>
              <a:rPr kumimoji="1" lang="ja-JP" altLang="en-US" dirty="0" smtClean="0"/>
              <a:t>は待機している状態です．そして，</a:t>
            </a:r>
            <a:r>
              <a:rPr kumimoji="1" lang="en-US" altLang="ja-JP" dirty="0" smtClean="0"/>
              <a:t>10</a:t>
            </a:r>
            <a:r>
              <a:rPr kumimoji="1" lang="ja-JP" altLang="en-US" dirty="0" smtClean="0"/>
              <a:t>番目の</a:t>
            </a:r>
            <a:r>
              <a:rPr kumimoji="1" lang="en-US" altLang="ja-JP" dirty="0" err="1" smtClean="0"/>
              <a:t>DhcpEntry</a:t>
            </a:r>
            <a:r>
              <a:rPr kumimoji="1" lang="ja-JP" altLang="en-US" dirty="0" smtClean="0"/>
              <a:t>コマンドが実行されると，次に</a:t>
            </a:r>
            <a:r>
              <a:rPr kumimoji="1" lang="en-US" altLang="ja-JP" dirty="0" smtClean="0"/>
              <a:t>1</a:t>
            </a:r>
            <a:r>
              <a:rPr kumimoji="1" lang="ja-JP" altLang="en-US" dirty="0" smtClean="0"/>
              <a:t>番の</a:t>
            </a:r>
            <a:r>
              <a:rPr kumimoji="1" lang="en-US" altLang="ja-JP" dirty="0" err="1" smtClean="0"/>
              <a:t>VmData</a:t>
            </a:r>
            <a:r>
              <a:rPr kumimoji="1" lang="ja-JP" altLang="en-US" dirty="0" smtClean="0"/>
              <a:t>コマンドが実行されます．同様に</a:t>
            </a:r>
            <a:r>
              <a:rPr kumimoji="1" lang="en-US" altLang="ja-JP" dirty="0" smtClean="0"/>
              <a:t>1</a:t>
            </a:r>
            <a:r>
              <a:rPr kumimoji="1" lang="ja-JP" altLang="en-US" dirty="0" smtClean="0"/>
              <a:t>～</a:t>
            </a:r>
            <a:r>
              <a:rPr kumimoji="1" lang="en-US" altLang="ja-JP" dirty="0" smtClean="0"/>
              <a:t>10</a:t>
            </a:r>
            <a:r>
              <a:rPr kumimoji="1" lang="ja-JP" altLang="en-US" dirty="0" smtClean="0"/>
              <a:t>番目の</a:t>
            </a:r>
            <a:r>
              <a:rPr kumimoji="1" lang="en-US" altLang="ja-JP" dirty="0" err="1" smtClean="0"/>
              <a:t>VmData</a:t>
            </a:r>
            <a:r>
              <a:rPr kumimoji="1" lang="ja-JP" altLang="en-US" dirty="0" smtClean="0"/>
              <a:t>コマンド実行され，最後に</a:t>
            </a:r>
            <a:r>
              <a:rPr kumimoji="1" lang="en-US" altLang="ja-JP" dirty="0" smtClean="0"/>
              <a:t>Start</a:t>
            </a:r>
            <a:r>
              <a:rPr kumimoji="1" lang="ja-JP" altLang="en-US" dirty="0" smtClean="0"/>
              <a:t>コマンドが実行されていきます．</a:t>
            </a:r>
            <a:endParaRPr kumimoji="1" lang="en-US" altLang="ja-JP" dirty="0" smtClean="0"/>
          </a:p>
          <a:p>
            <a:r>
              <a:rPr kumimoji="1" lang="ja-JP" altLang="en-US" dirty="0" smtClean="0"/>
              <a:t>各</a:t>
            </a:r>
            <a:r>
              <a:rPr kumimoji="1" lang="en-US" altLang="ja-JP" dirty="0" smtClean="0"/>
              <a:t>VM</a:t>
            </a:r>
            <a:r>
              <a:rPr kumimoji="1" lang="ja-JP" altLang="en-US" dirty="0" smtClean="0"/>
              <a:t>のコマンドが一つずつ実行されており，この</a:t>
            </a:r>
            <a:r>
              <a:rPr kumimoji="1" lang="en-US" altLang="ja-JP" dirty="0" smtClean="0"/>
              <a:t>3</a:t>
            </a:r>
            <a:r>
              <a:rPr kumimoji="1" lang="ja-JP" altLang="en-US" dirty="0" smtClean="0"/>
              <a:t>種類のコマンドは連続して実行されていません．</a:t>
            </a:r>
            <a:endParaRPr kumimoji="1" lang="en-US" altLang="ja-JP" dirty="0" smtClean="0"/>
          </a:p>
          <a:p>
            <a:r>
              <a:rPr kumimoji="1" lang="ja-JP" altLang="en-US" dirty="0" smtClean="0"/>
              <a:t>この結果より，</a:t>
            </a:r>
            <a:r>
              <a:rPr kumimoji="1" lang="en-US" altLang="ja-JP" dirty="0" smtClean="0"/>
              <a:t>VM</a:t>
            </a:r>
            <a:r>
              <a:rPr kumimoji="1" lang="ja-JP" altLang="en-US" dirty="0" smtClean="0"/>
              <a:t>を同時に起動させると，キューでの待ち時間が多くの時間を占めていることが分かります．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488CB9A-3EE3-4254-AA68-18D6B6D50701}" type="slidenum">
              <a:rPr kumimoji="1" lang="ja-JP" altLang="en-US" smtClean="0"/>
              <a:t>9</a:t>
            </a:fld>
            <a:endParaRPr kumimoji="1" lang="ja-JP" altLang="en-US"/>
          </a:p>
        </p:txBody>
      </p:sp>
    </p:spTree>
    <p:extLst>
      <p:ext uri="{BB962C8B-B14F-4D97-AF65-F5344CB8AC3E}">
        <p14:creationId xmlns:p14="http://schemas.microsoft.com/office/powerpoint/2010/main" val="1730719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D7D886B4-D7B2-4791-9F08-92C21831FA37}" type="datetimeFigureOut">
              <a:rPr kumimoji="1" lang="ja-JP" altLang="en-US" smtClean="0"/>
              <a:t>2014/2/19</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80A4FF38-C292-41C5-9C70-31284AB1B16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D7D886B4-D7B2-4791-9F08-92C21831FA37}" type="datetimeFigureOut">
              <a:rPr kumimoji="1" lang="ja-JP" altLang="en-US" smtClean="0"/>
              <a:t>2014/2/19</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D7D886B4-D7B2-4791-9F08-92C21831FA37}" type="datetimeFigureOut">
              <a:rPr kumimoji="1" lang="ja-JP" altLang="en-US" smtClean="0"/>
              <a:t>2014/2/19</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D7D886B4-D7B2-4791-9F08-92C21831FA37}" type="datetimeFigureOut">
              <a:rPr kumimoji="1" lang="ja-JP" altLang="en-US" smtClean="0"/>
              <a:t>2014/2/19</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D7D886B4-D7B2-4791-9F08-92C21831FA37}" type="datetimeFigureOut">
              <a:rPr kumimoji="1" lang="ja-JP" altLang="en-US" smtClean="0"/>
              <a:t>2014/2/19</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D7D886B4-D7B2-4791-9F08-92C21831FA37}" type="datetimeFigureOut">
              <a:rPr kumimoji="1" lang="ja-JP" altLang="en-US" smtClean="0"/>
              <a:t>2014/2/19</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D7D886B4-D7B2-4791-9F08-92C21831FA37}" type="datetimeFigureOut">
              <a:rPr kumimoji="1" lang="ja-JP" altLang="en-US" smtClean="0"/>
              <a:t>2014/2/19</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D7D886B4-D7B2-4791-9F08-92C21831FA37}" type="datetimeFigureOut">
              <a:rPr kumimoji="1" lang="ja-JP" altLang="en-US" smtClean="0"/>
              <a:t>2014/2/19</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D7D886B4-D7B2-4791-9F08-92C21831FA37}" type="datetimeFigureOut">
              <a:rPr kumimoji="1" lang="ja-JP" altLang="en-US" smtClean="0"/>
              <a:t>2014/2/19</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D7D886B4-D7B2-4791-9F08-92C21831FA37}" type="datetimeFigureOut">
              <a:rPr kumimoji="1" lang="ja-JP" altLang="en-US" smtClean="0"/>
              <a:t>2014/2/19</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80A4FF38-C292-41C5-9C70-31284AB1B16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D7D886B4-D7B2-4791-9F08-92C21831FA37}" type="datetimeFigureOut">
              <a:rPr kumimoji="1" lang="ja-JP" altLang="en-US" smtClean="0"/>
              <a:t>2014/2/19</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80A4FF38-C292-41C5-9C70-31284AB1B160}"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dirty="0" smtClean="0"/>
              <a:t>マスター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7D886B4-D7B2-4791-9F08-92C21831FA37}" type="datetimeFigureOut">
              <a:rPr kumimoji="1" lang="ja-JP" altLang="en-US" smtClean="0"/>
              <a:t>2014/2/19</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0A4FF38-C292-41C5-9C70-31284AB1B16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8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6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4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22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556792"/>
            <a:ext cx="7772400" cy="1829761"/>
          </a:xfrm>
        </p:spPr>
        <p:txBody>
          <a:bodyPr>
            <a:normAutofit/>
          </a:bodyPr>
          <a:lstStyle/>
          <a:p>
            <a:r>
              <a:rPr kumimoji="1" lang="ja-JP" altLang="en-US" dirty="0" smtClean="0"/>
              <a:t>クラウドにおける</a:t>
            </a:r>
            <a:r>
              <a:rPr lang="ja-JP" altLang="en-US" dirty="0"/>
              <a:t>仮想</a:t>
            </a:r>
            <a:r>
              <a:rPr lang="ja-JP" altLang="en-US" dirty="0" smtClean="0"/>
              <a:t>マシン</a:t>
            </a:r>
            <a:r>
              <a:rPr lang="en-US" altLang="ja-JP" dirty="0" smtClean="0"/>
              <a:t/>
            </a:r>
            <a:br>
              <a:rPr lang="en-US" altLang="ja-JP" dirty="0" smtClean="0"/>
            </a:br>
            <a:r>
              <a:rPr kumimoji="1" lang="ja-JP" altLang="en-US" dirty="0" smtClean="0"/>
              <a:t>の同時起動の高速化</a:t>
            </a:r>
            <a:endParaRPr kumimoji="1" lang="ja-JP" altLang="en-US" dirty="0"/>
          </a:p>
        </p:txBody>
      </p:sp>
      <p:sp>
        <p:nvSpPr>
          <p:cNvPr id="3" name="サブタイトル 2"/>
          <p:cNvSpPr>
            <a:spLocks noGrp="1"/>
          </p:cNvSpPr>
          <p:nvPr>
            <p:ph type="subTitle" idx="1"/>
          </p:nvPr>
        </p:nvSpPr>
        <p:spPr>
          <a:xfrm>
            <a:off x="683568" y="3429000"/>
            <a:ext cx="7772400" cy="1689601"/>
          </a:xfrm>
        </p:spPr>
        <p:txBody>
          <a:bodyPr>
            <a:normAutofit fontScale="92500" lnSpcReduction="10000"/>
          </a:bodyPr>
          <a:lstStyle/>
          <a:p>
            <a:r>
              <a:rPr kumimoji="1" lang="ja-JP" altLang="en-US" dirty="0" smtClean="0"/>
              <a:t>九州工業大学　情報工学部</a:t>
            </a:r>
            <a:endParaRPr kumimoji="1" lang="en-US" altLang="ja-JP" dirty="0" smtClean="0"/>
          </a:p>
          <a:p>
            <a:r>
              <a:rPr lang="ja-JP" altLang="en-US" dirty="0"/>
              <a:t>機械情報工</a:t>
            </a:r>
            <a:r>
              <a:rPr lang="ja-JP" altLang="en-US" dirty="0" smtClean="0"/>
              <a:t>学科</a:t>
            </a:r>
            <a:endParaRPr lang="en-US" altLang="ja-JP" dirty="0" smtClean="0"/>
          </a:p>
          <a:p>
            <a:r>
              <a:rPr lang="ja-JP" altLang="en-US" dirty="0"/>
              <a:t>光来</a:t>
            </a:r>
            <a:r>
              <a:rPr lang="ja-JP" altLang="en-US" dirty="0" smtClean="0"/>
              <a:t>研究室</a:t>
            </a:r>
            <a:endParaRPr lang="en-US" altLang="ja-JP" dirty="0"/>
          </a:p>
          <a:p>
            <a:r>
              <a:rPr lang="en-US" altLang="ja-JP" dirty="0" smtClean="0"/>
              <a:t>10237057</a:t>
            </a:r>
            <a:r>
              <a:rPr lang="ja-JP" altLang="en-US" dirty="0" smtClean="0"/>
              <a:t>　福田健太</a:t>
            </a:r>
            <a:endParaRPr kumimoji="1" lang="ja-JP" altLang="en-US" dirty="0"/>
          </a:p>
        </p:txBody>
      </p:sp>
    </p:spTree>
    <p:extLst>
      <p:ext uri="{BB962C8B-B14F-4D97-AF65-F5344CB8AC3E}">
        <p14:creationId xmlns:p14="http://schemas.microsoft.com/office/powerpoint/2010/main" val="1499787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VM</a:t>
            </a:r>
            <a:r>
              <a:rPr lang="ja-JP" altLang="en-US" dirty="0" smtClean="0"/>
              <a:t>起動時の処理を単純化することで，</a:t>
            </a:r>
            <a:r>
              <a:rPr lang="en-US" altLang="ja-JP" dirty="0" smtClean="0"/>
              <a:t>VM</a:t>
            </a:r>
            <a:r>
              <a:rPr lang="ja-JP" altLang="en-US" dirty="0" smtClean="0"/>
              <a:t>の同時起動を高速化</a:t>
            </a:r>
            <a:endParaRPr lang="en-US" altLang="ja-JP" dirty="0" smtClean="0"/>
          </a:p>
          <a:p>
            <a:pPr lvl="1"/>
            <a:r>
              <a:rPr lang="en-US" altLang="ja-JP" dirty="0" smtClean="0"/>
              <a:t>VM</a:t>
            </a:r>
            <a:r>
              <a:rPr lang="ja-JP" altLang="en-US" dirty="0" smtClean="0"/>
              <a:t>起動時に発行されるコマンド数を削減</a:t>
            </a:r>
            <a:endParaRPr lang="en-US" altLang="ja-JP" dirty="0" smtClean="0"/>
          </a:p>
          <a:p>
            <a:pPr lvl="1"/>
            <a:r>
              <a:rPr lang="en-US" altLang="ja-JP" dirty="0" smtClean="0"/>
              <a:t>VM</a:t>
            </a:r>
            <a:r>
              <a:rPr lang="ja-JP" altLang="en-US" dirty="0" smtClean="0"/>
              <a:t>を一から起動する代わりに保存しておいた状態から復元（レジューム）</a:t>
            </a:r>
            <a:endParaRPr lang="en-US" altLang="ja-JP" dirty="0" smtClean="0"/>
          </a:p>
        </p:txBody>
      </p:sp>
      <p:sp>
        <p:nvSpPr>
          <p:cNvPr id="3" name="タイトル 2"/>
          <p:cNvSpPr>
            <a:spLocks noGrp="1"/>
          </p:cNvSpPr>
          <p:nvPr>
            <p:ph type="title"/>
          </p:nvPr>
        </p:nvSpPr>
        <p:spPr/>
        <p:txBody>
          <a:bodyPr/>
          <a:lstStyle/>
          <a:p>
            <a:r>
              <a:rPr lang="ja-JP" altLang="en-US" dirty="0" smtClean="0"/>
              <a:t>提案：</a:t>
            </a:r>
            <a:r>
              <a:rPr lang="en-US" altLang="ja-JP" dirty="0" err="1" smtClean="0"/>
              <a:t>VMInstant</a:t>
            </a:r>
            <a:endParaRPr kumimoji="1" lang="ja-JP" altLang="en-US" dirty="0"/>
          </a:p>
        </p:txBody>
      </p:sp>
      <p:sp>
        <p:nvSpPr>
          <p:cNvPr id="4" name="正方形/長方形 3"/>
          <p:cNvSpPr/>
          <p:nvPr/>
        </p:nvSpPr>
        <p:spPr>
          <a:xfrm>
            <a:off x="3230329" y="4028539"/>
            <a:ext cx="1296144" cy="14799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endParaRPr kumimoji="1" lang="en-US" altLang="ja-JP" dirty="0" smtClean="0">
              <a:solidFill>
                <a:schemeClr val="tx1"/>
              </a:solidFill>
            </a:endParaRPr>
          </a:p>
          <a:p>
            <a:pPr algn="ctr"/>
            <a:r>
              <a:rPr kumimoji="1" lang="ja-JP" altLang="en-US" dirty="0" smtClean="0">
                <a:solidFill>
                  <a:schemeClr val="tx1"/>
                </a:solidFill>
              </a:rPr>
              <a:t>サーバ</a:t>
            </a:r>
            <a:endParaRPr kumimoji="1" lang="ja-JP" altLang="en-US" dirty="0">
              <a:solidFill>
                <a:schemeClr val="tx1"/>
              </a:solidFill>
            </a:endParaRPr>
          </a:p>
        </p:txBody>
      </p:sp>
      <p:cxnSp>
        <p:nvCxnSpPr>
          <p:cNvPr id="5" name="直線矢印コネクタ 4"/>
          <p:cNvCxnSpPr/>
          <p:nvPr/>
        </p:nvCxnSpPr>
        <p:spPr>
          <a:xfrm flipV="1">
            <a:off x="4517177" y="4357805"/>
            <a:ext cx="1994114" cy="10631"/>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218077" y="4028540"/>
            <a:ext cx="1284060" cy="14695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ユーザ</a:t>
            </a:r>
            <a:endParaRPr kumimoji="1" lang="ja-JP" altLang="en-US" dirty="0">
              <a:solidFill>
                <a:schemeClr val="tx1"/>
              </a:solidFill>
            </a:endParaRPr>
          </a:p>
        </p:txBody>
      </p:sp>
      <p:sp>
        <p:nvSpPr>
          <p:cNvPr id="7" name="角丸四角形 6"/>
          <p:cNvSpPr/>
          <p:nvPr/>
        </p:nvSpPr>
        <p:spPr>
          <a:xfrm>
            <a:off x="6497701" y="3782440"/>
            <a:ext cx="2258247" cy="180406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 name="正方形/長方形 7"/>
          <p:cNvSpPr/>
          <p:nvPr/>
        </p:nvSpPr>
        <p:spPr>
          <a:xfrm>
            <a:off x="6734174" y="4497088"/>
            <a:ext cx="892650" cy="7200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a:t>
            </a:r>
            <a:endParaRPr kumimoji="1" lang="ja-JP" altLang="en-US" dirty="0">
              <a:solidFill>
                <a:schemeClr val="tx1"/>
              </a:solidFill>
            </a:endParaRPr>
          </a:p>
        </p:txBody>
      </p:sp>
      <p:sp>
        <p:nvSpPr>
          <p:cNvPr id="9" name="テキスト ボックス 8"/>
          <p:cNvSpPr txBox="1"/>
          <p:nvPr/>
        </p:nvSpPr>
        <p:spPr>
          <a:xfrm>
            <a:off x="6650709" y="3914771"/>
            <a:ext cx="1224136" cy="369332"/>
          </a:xfrm>
          <a:prstGeom prst="rect">
            <a:avLst/>
          </a:prstGeom>
          <a:noFill/>
        </p:spPr>
        <p:txBody>
          <a:bodyPr wrap="square" rtlCol="0">
            <a:spAutoFit/>
          </a:bodyPr>
          <a:lstStyle/>
          <a:p>
            <a:r>
              <a:rPr kumimoji="1" lang="ja-JP" altLang="en-US" dirty="0" smtClean="0"/>
              <a:t>ホスト</a:t>
            </a:r>
            <a:endParaRPr kumimoji="1" lang="ja-JP" altLang="en-US" dirty="0"/>
          </a:p>
        </p:txBody>
      </p:sp>
      <p:sp>
        <p:nvSpPr>
          <p:cNvPr id="11" name="テキスト ボックス 10"/>
          <p:cNvSpPr txBox="1"/>
          <p:nvPr/>
        </p:nvSpPr>
        <p:spPr>
          <a:xfrm>
            <a:off x="4526473" y="5217168"/>
            <a:ext cx="3456384" cy="369332"/>
          </a:xfrm>
          <a:prstGeom prst="rect">
            <a:avLst/>
          </a:prstGeom>
          <a:noFill/>
        </p:spPr>
        <p:txBody>
          <a:bodyPr wrap="square" rtlCol="0">
            <a:spAutoFit/>
          </a:bodyPr>
          <a:lstStyle/>
          <a:p>
            <a:r>
              <a:rPr kumimoji="1" lang="ja-JP" altLang="en-US" dirty="0" smtClean="0"/>
              <a:t>レジュームコマンド</a:t>
            </a:r>
            <a:endParaRPr kumimoji="1" lang="ja-JP" altLang="en-US" dirty="0"/>
          </a:p>
        </p:txBody>
      </p:sp>
      <p:sp>
        <p:nvSpPr>
          <p:cNvPr id="12" name="テキスト ボックス 11"/>
          <p:cNvSpPr txBox="1"/>
          <p:nvPr/>
        </p:nvSpPr>
        <p:spPr>
          <a:xfrm>
            <a:off x="1606126" y="4880726"/>
            <a:ext cx="1656184" cy="369332"/>
          </a:xfrm>
          <a:prstGeom prst="rect">
            <a:avLst/>
          </a:prstGeom>
          <a:noFill/>
        </p:spPr>
        <p:txBody>
          <a:bodyPr wrap="square" rtlCol="0">
            <a:spAutoFit/>
          </a:bodyPr>
          <a:lstStyle/>
          <a:p>
            <a:r>
              <a:rPr kumimoji="1" lang="ja-JP" altLang="en-US" dirty="0" smtClean="0"/>
              <a:t>起動リクエスト</a:t>
            </a:r>
            <a:endParaRPr kumimoji="1" lang="ja-JP" altLang="en-US" dirty="0"/>
          </a:p>
        </p:txBody>
      </p:sp>
      <p:sp>
        <p:nvSpPr>
          <p:cNvPr id="13" name="正方形/長方形 12"/>
          <p:cNvSpPr/>
          <p:nvPr/>
        </p:nvSpPr>
        <p:spPr>
          <a:xfrm>
            <a:off x="7766833" y="4494392"/>
            <a:ext cx="849078" cy="7200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a:t>
            </a:r>
            <a:endParaRPr kumimoji="1" lang="ja-JP" altLang="en-US" dirty="0">
              <a:solidFill>
                <a:schemeClr val="tx1"/>
              </a:solidFill>
            </a:endParaRPr>
          </a:p>
        </p:txBody>
      </p:sp>
      <p:cxnSp>
        <p:nvCxnSpPr>
          <p:cNvPr id="14" name="直線矢印コネクタ 13"/>
          <p:cNvCxnSpPr/>
          <p:nvPr/>
        </p:nvCxnSpPr>
        <p:spPr>
          <a:xfrm>
            <a:off x="4540063" y="5212226"/>
            <a:ext cx="197122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502137" y="4768508"/>
            <a:ext cx="172819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4517177" y="4752678"/>
            <a:ext cx="1994114" cy="10631"/>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9" name="フローチャート : 磁気ディスク 18"/>
          <p:cNvSpPr/>
          <p:nvPr/>
        </p:nvSpPr>
        <p:spPr>
          <a:xfrm>
            <a:off x="6734174" y="5949280"/>
            <a:ext cx="890577" cy="620688"/>
          </a:xfrm>
          <a:prstGeom prst="flowChartMagneticDisk">
            <a:avLst/>
          </a:prstGeom>
          <a:solidFill>
            <a:schemeClr val="bg1"/>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bg2">
                  <a:lumMod val="50000"/>
                </a:schemeClr>
              </a:solidFill>
            </a:endParaRPr>
          </a:p>
        </p:txBody>
      </p:sp>
      <p:sp>
        <p:nvSpPr>
          <p:cNvPr id="23" name="上矢印 22"/>
          <p:cNvSpPr/>
          <p:nvPr/>
        </p:nvSpPr>
        <p:spPr>
          <a:xfrm>
            <a:off x="7022205" y="5384785"/>
            <a:ext cx="314513" cy="403430"/>
          </a:xfrm>
          <a:prstGeom prst="upArrow">
            <a:avLst/>
          </a:prstGeom>
          <a:solidFill>
            <a:schemeClr val="bg1"/>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985294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1150655" y="3402874"/>
            <a:ext cx="2933859" cy="234474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smtClean="0">
              <a:solidFill>
                <a:schemeClr val="tx1"/>
              </a:solidFill>
            </a:endParaRPr>
          </a:p>
        </p:txBody>
      </p:sp>
      <p:sp>
        <p:nvSpPr>
          <p:cNvPr id="26" name="角丸四角形 25"/>
          <p:cNvSpPr/>
          <p:nvPr/>
        </p:nvSpPr>
        <p:spPr>
          <a:xfrm>
            <a:off x="1023407" y="3472625"/>
            <a:ext cx="2945320" cy="248263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smtClean="0">
              <a:solidFill>
                <a:schemeClr val="tx1"/>
              </a:solidFill>
            </a:endParaRPr>
          </a:p>
        </p:txBody>
      </p:sp>
      <p:sp>
        <p:nvSpPr>
          <p:cNvPr id="25" name="角丸四角形 24"/>
          <p:cNvSpPr/>
          <p:nvPr/>
        </p:nvSpPr>
        <p:spPr>
          <a:xfrm>
            <a:off x="768207" y="3600765"/>
            <a:ext cx="3096344" cy="248942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smtClean="0">
              <a:solidFill>
                <a:schemeClr val="tx1"/>
              </a:solidFill>
            </a:endParaRPr>
          </a:p>
        </p:txBody>
      </p:sp>
      <p:sp>
        <p:nvSpPr>
          <p:cNvPr id="10" name="角丸四角形 9"/>
          <p:cNvSpPr/>
          <p:nvPr/>
        </p:nvSpPr>
        <p:spPr>
          <a:xfrm>
            <a:off x="581983" y="3709420"/>
            <a:ext cx="3168352" cy="268672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VM</a:t>
            </a:r>
            <a:r>
              <a:rPr lang="ja-JP" altLang="en-US" dirty="0" smtClean="0">
                <a:solidFill>
                  <a:schemeClr val="tx1"/>
                </a:solidFill>
              </a:rPr>
              <a:t>起動</a:t>
            </a:r>
            <a:endParaRPr kumimoji="1" lang="en-US" altLang="ja-JP" dirty="0" smtClean="0">
              <a:solidFill>
                <a:schemeClr val="tx1"/>
              </a:solidFill>
            </a:endParaRPr>
          </a:p>
        </p:txBody>
      </p:sp>
      <p:sp>
        <p:nvSpPr>
          <p:cNvPr id="3" name="タイトル 2"/>
          <p:cNvSpPr>
            <a:spLocks noGrp="1"/>
          </p:cNvSpPr>
          <p:nvPr>
            <p:ph type="title"/>
          </p:nvPr>
        </p:nvSpPr>
        <p:spPr/>
        <p:txBody>
          <a:bodyPr/>
          <a:lstStyle/>
          <a:p>
            <a:r>
              <a:rPr lang="ja-JP" altLang="en-US" dirty="0" smtClean="0"/>
              <a:t>コマンド数削減による高速化</a:t>
            </a:r>
            <a:endParaRPr kumimoji="1" lang="ja-JP" altLang="en-US" dirty="0"/>
          </a:p>
        </p:txBody>
      </p:sp>
      <p:sp>
        <p:nvSpPr>
          <p:cNvPr id="19" name="テキスト ボックス 18"/>
          <p:cNvSpPr txBox="1"/>
          <p:nvPr/>
        </p:nvSpPr>
        <p:spPr>
          <a:xfrm>
            <a:off x="1023407" y="4726669"/>
            <a:ext cx="1113607" cy="369332"/>
          </a:xfrm>
          <a:prstGeom prst="rect">
            <a:avLst/>
          </a:prstGeom>
          <a:noFill/>
          <a:ln>
            <a:solidFill>
              <a:schemeClr val="accent2">
                <a:lumMod val="60000"/>
                <a:lumOff val="40000"/>
              </a:schemeClr>
            </a:solidFill>
          </a:ln>
        </p:spPr>
        <p:txBody>
          <a:bodyPr wrap="square" rtlCol="0">
            <a:spAutoFit/>
          </a:bodyPr>
          <a:lstStyle/>
          <a:p>
            <a:r>
              <a:rPr kumimoji="1" lang="en-US" altLang="ja-JP" dirty="0" err="1" smtClean="0"/>
              <a:t>VmData</a:t>
            </a:r>
            <a:endParaRPr kumimoji="1" lang="ja-JP" altLang="en-US" dirty="0"/>
          </a:p>
        </p:txBody>
      </p:sp>
      <p:sp>
        <p:nvSpPr>
          <p:cNvPr id="20" name="テキスト ボックス 19"/>
          <p:cNvSpPr txBox="1"/>
          <p:nvPr/>
        </p:nvSpPr>
        <p:spPr>
          <a:xfrm>
            <a:off x="1023407" y="5230725"/>
            <a:ext cx="1135360" cy="369332"/>
          </a:xfrm>
          <a:prstGeom prst="rect">
            <a:avLst/>
          </a:prstGeom>
          <a:noFill/>
          <a:ln>
            <a:solidFill>
              <a:schemeClr val="accent4">
                <a:lumMod val="60000"/>
                <a:lumOff val="40000"/>
              </a:schemeClr>
            </a:solidFill>
          </a:ln>
        </p:spPr>
        <p:txBody>
          <a:bodyPr wrap="square" rtlCol="0">
            <a:spAutoFit/>
          </a:bodyPr>
          <a:lstStyle/>
          <a:p>
            <a:r>
              <a:rPr kumimoji="1" lang="en-US" altLang="ja-JP" dirty="0" smtClean="0"/>
              <a:t>Start</a:t>
            </a:r>
            <a:endParaRPr kumimoji="1" lang="ja-JP" altLang="en-US" dirty="0"/>
          </a:p>
        </p:txBody>
      </p:sp>
      <p:sp>
        <p:nvSpPr>
          <p:cNvPr id="23" name="テキスト ボックス 22"/>
          <p:cNvSpPr txBox="1"/>
          <p:nvPr/>
        </p:nvSpPr>
        <p:spPr>
          <a:xfrm>
            <a:off x="1021299" y="4234867"/>
            <a:ext cx="974551" cy="369332"/>
          </a:xfrm>
          <a:prstGeom prst="rect">
            <a:avLst/>
          </a:prstGeom>
          <a:solidFill>
            <a:schemeClr val="bg1"/>
          </a:solidFill>
          <a:ln>
            <a:solidFill>
              <a:schemeClr val="accent6">
                <a:lumMod val="60000"/>
                <a:lumOff val="40000"/>
              </a:schemeClr>
            </a:solidFill>
          </a:ln>
        </p:spPr>
        <p:txBody>
          <a:bodyPr wrap="square" rtlCol="0">
            <a:spAutoFit/>
          </a:bodyPr>
          <a:lstStyle/>
          <a:p>
            <a:r>
              <a:rPr kumimoji="1" lang="en-US" altLang="ja-JP" dirty="0" smtClean="0"/>
              <a:t>DHCP</a:t>
            </a:r>
            <a:endParaRPr kumimoji="1" lang="ja-JP" altLang="en-US" dirty="0"/>
          </a:p>
        </p:txBody>
      </p:sp>
      <p:sp>
        <p:nvSpPr>
          <p:cNvPr id="56" name="テキスト ボックス 55"/>
          <p:cNvSpPr txBox="1"/>
          <p:nvPr/>
        </p:nvSpPr>
        <p:spPr>
          <a:xfrm>
            <a:off x="1023407" y="5816518"/>
            <a:ext cx="1135360" cy="369332"/>
          </a:xfrm>
          <a:prstGeom prst="rect">
            <a:avLst/>
          </a:prstGeom>
          <a:noFill/>
          <a:ln>
            <a:solidFill>
              <a:schemeClr val="tx1">
                <a:lumMod val="75000"/>
                <a:lumOff val="25000"/>
              </a:schemeClr>
            </a:solidFill>
          </a:ln>
        </p:spPr>
        <p:txBody>
          <a:bodyPr wrap="square" rtlCol="0">
            <a:spAutoFit/>
          </a:bodyPr>
          <a:lstStyle/>
          <a:p>
            <a:r>
              <a:rPr kumimoji="1" lang="en-US" altLang="ja-JP" dirty="0" smtClean="0"/>
              <a:t>Start2</a:t>
            </a:r>
            <a:endParaRPr kumimoji="1" lang="ja-JP" altLang="en-US" dirty="0"/>
          </a:p>
        </p:txBody>
      </p:sp>
      <p:sp>
        <p:nvSpPr>
          <p:cNvPr id="58" name="正方形/長方形 57"/>
          <p:cNvSpPr/>
          <p:nvPr/>
        </p:nvSpPr>
        <p:spPr>
          <a:xfrm>
            <a:off x="6139634" y="4723711"/>
            <a:ext cx="242028" cy="30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64" name="正方形/長方形 63"/>
          <p:cNvSpPr/>
          <p:nvPr/>
        </p:nvSpPr>
        <p:spPr>
          <a:xfrm>
            <a:off x="6390265" y="4723709"/>
            <a:ext cx="110747" cy="306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5" name="正方形/長方形 64"/>
          <p:cNvSpPr/>
          <p:nvPr/>
        </p:nvSpPr>
        <p:spPr>
          <a:xfrm>
            <a:off x="6501012" y="4723710"/>
            <a:ext cx="122914" cy="306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66" name="正方形/長方形 65"/>
          <p:cNvSpPr/>
          <p:nvPr/>
        </p:nvSpPr>
        <p:spPr>
          <a:xfrm>
            <a:off x="6628059" y="4723709"/>
            <a:ext cx="113992" cy="306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68" name="正方形/長方形 67"/>
          <p:cNvSpPr/>
          <p:nvPr/>
        </p:nvSpPr>
        <p:spPr>
          <a:xfrm>
            <a:off x="6862350" y="4723711"/>
            <a:ext cx="343945" cy="30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71" name="正方形/長方形 70"/>
          <p:cNvSpPr/>
          <p:nvPr/>
        </p:nvSpPr>
        <p:spPr>
          <a:xfrm>
            <a:off x="6742051" y="4723709"/>
            <a:ext cx="113992" cy="306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72" name="正方形/長方形 71"/>
          <p:cNvSpPr/>
          <p:nvPr/>
        </p:nvSpPr>
        <p:spPr>
          <a:xfrm>
            <a:off x="7212943" y="4723711"/>
            <a:ext cx="343945" cy="30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73" name="正方形/長方形 72"/>
          <p:cNvSpPr/>
          <p:nvPr/>
        </p:nvSpPr>
        <p:spPr>
          <a:xfrm>
            <a:off x="7556888" y="4723711"/>
            <a:ext cx="343945" cy="30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74" name="正方形/長方形 73"/>
          <p:cNvSpPr/>
          <p:nvPr/>
        </p:nvSpPr>
        <p:spPr>
          <a:xfrm>
            <a:off x="7900833" y="4723711"/>
            <a:ext cx="343945" cy="30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78" name="正方形/長方形 77"/>
          <p:cNvSpPr/>
          <p:nvPr/>
        </p:nvSpPr>
        <p:spPr>
          <a:xfrm>
            <a:off x="5887749" y="4723711"/>
            <a:ext cx="242028" cy="30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79" name="正方形/長方形 78"/>
          <p:cNvSpPr/>
          <p:nvPr/>
        </p:nvSpPr>
        <p:spPr>
          <a:xfrm>
            <a:off x="5645721" y="4723711"/>
            <a:ext cx="242028" cy="30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80" name="正方形/長方形 79"/>
          <p:cNvSpPr/>
          <p:nvPr/>
        </p:nvSpPr>
        <p:spPr>
          <a:xfrm>
            <a:off x="5403693" y="4723709"/>
            <a:ext cx="242028" cy="30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81" name="正方形/長方形 80"/>
          <p:cNvSpPr/>
          <p:nvPr/>
        </p:nvSpPr>
        <p:spPr>
          <a:xfrm>
            <a:off x="2137014" y="4263818"/>
            <a:ext cx="242028" cy="31143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solidFill>
                  <a:schemeClr val="tx1"/>
                </a:solidFill>
              </a:rPr>
              <a:t>2</a:t>
            </a:r>
            <a:endParaRPr kumimoji="1" lang="ja-JP" altLang="en-US" dirty="0">
              <a:solidFill>
                <a:schemeClr val="tx1"/>
              </a:solidFill>
            </a:endParaRPr>
          </a:p>
        </p:txBody>
      </p:sp>
      <p:sp>
        <p:nvSpPr>
          <p:cNvPr id="82" name="正方形/長方形 81"/>
          <p:cNvSpPr/>
          <p:nvPr/>
        </p:nvSpPr>
        <p:spPr>
          <a:xfrm>
            <a:off x="2205632" y="4726670"/>
            <a:ext cx="110747" cy="308469"/>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ln w="12700">
                  <a:solidFill>
                    <a:schemeClr val="tx2">
                      <a:satMod val="155000"/>
                    </a:schemeClr>
                  </a:solidFill>
                  <a:prstDash val="solid"/>
                </a:ln>
                <a:solidFill>
                  <a:schemeClr val="tx1"/>
                </a:solidFill>
              </a:rPr>
              <a:t>1</a:t>
            </a:r>
            <a:endParaRPr kumimoji="1" lang="ja-JP" altLang="en-US" sz="1600" dirty="0">
              <a:ln w="12700">
                <a:solidFill>
                  <a:schemeClr val="tx2">
                    <a:satMod val="155000"/>
                  </a:schemeClr>
                </a:solidFill>
                <a:prstDash val="solid"/>
              </a:ln>
              <a:solidFill>
                <a:schemeClr val="tx1"/>
              </a:solidFill>
            </a:endParaRPr>
          </a:p>
        </p:txBody>
      </p:sp>
      <p:sp>
        <p:nvSpPr>
          <p:cNvPr id="83" name="正方形/長方形 82"/>
          <p:cNvSpPr/>
          <p:nvPr/>
        </p:nvSpPr>
        <p:spPr>
          <a:xfrm>
            <a:off x="2299605" y="5280667"/>
            <a:ext cx="343945" cy="261487"/>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8</a:t>
            </a:r>
            <a:endParaRPr kumimoji="1" lang="ja-JP" altLang="en-US" dirty="0"/>
          </a:p>
        </p:txBody>
      </p:sp>
      <p:cxnSp>
        <p:nvCxnSpPr>
          <p:cNvPr id="89" name="直線コネクタ 88"/>
          <p:cNvCxnSpPr/>
          <p:nvPr/>
        </p:nvCxnSpPr>
        <p:spPr>
          <a:xfrm flipV="1">
            <a:off x="574591" y="5658650"/>
            <a:ext cx="3168352" cy="17853"/>
          </a:xfrm>
          <a:prstGeom prst="line">
            <a:avLst/>
          </a:prstGeom>
          <a:ln>
            <a:solidFill>
              <a:schemeClr val="tx1">
                <a:lumMod val="75000"/>
                <a:lumOff val="25000"/>
              </a:schemeClr>
            </a:solidFill>
            <a:prstDash val="dashDot"/>
          </a:ln>
        </p:spPr>
        <p:style>
          <a:lnRef idx="1">
            <a:schemeClr val="accent1"/>
          </a:lnRef>
          <a:fillRef idx="0">
            <a:schemeClr val="accent1"/>
          </a:fillRef>
          <a:effectRef idx="0">
            <a:schemeClr val="accent1"/>
          </a:effectRef>
          <a:fontRef idx="minor">
            <a:schemeClr val="tx1"/>
          </a:fontRef>
        </p:style>
      </p:cxnSp>
      <p:sp>
        <p:nvSpPr>
          <p:cNvPr id="94" name="右矢印 93"/>
          <p:cNvSpPr/>
          <p:nvPr/>
        </p:nvSpPr>
        <p:spPr>
          <a:xfrm>
            <a:off x="3454911" y="4638176"/>
            <a:ext cx="1296144" cy="414604"/>
          </a:xfrm>
          <a:prstGeom prst="rightArrow">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95" name="右矢印 94"/>
          <p:cNvSpPr/>
          <p:nvPr/>
        </p:nvSpPr>
        <p:spPr>
          <a:xfrm>
            <a:off x="3413190" y="5793882"/>
            <a:ext cx="1296144" cy="414604"/>
          </a:xfrm>
          <a:prstGeom prst="rightArrow">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cxnSp>
        <p:nvCxnSpPr>
          <p:cNvPr id="97" name="直線コネクタ 96"/>
          <p:cNvCxnSpPr/>
          <p:nvPr/>
        </p:nvCxnSpPr>
        <p:spPr>
          <a:xfrm>
            <a:off x="7728860" y="4419533"/>
            <a:ext cx="0" cy="811192"/>
          </a:xfrm>
          <a:prstGeom prst="line">
            <a:avLst/>
          </a:prstGeom>
          <a:ln w="38100">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6381662" y="5280667"/>
            <a:ext cx="1572176" cy="369332"/>
          </a:xfrm>
          <a:prstGeom prst="rect">
            <a:avLst/>
          </a:prstGeom>
          <a:noFill/>
        </p:spPr>
        <p:txBody>
          <a:bodyPr wrap="square" rtlCol="0">
            <a:spAutoFit/>
          </a:bodyPr>
          <a:lstStyle/>
          <a:p>
            <a:r>
              <a:rPr lang="ja-JP" altLang="en-US" dirty="0"/>
              <a:t>平均起動時間</a:t>
            </a:r>
            <a:endParaRPr kumimoji="1" lang="ja-JP" altLang="en-US" dirty="0"/>
          </a:p>
        </p:txBody>
      </p:sp>
      <p:sp>
        <p:nvSpPr>
          <p:cNvPr id="106" name="右中かっこ 105"/>
          <p:cNvSpPr/>
          <p:nvPr/>
        </p:nvSpPr>
        <p:spPr>
          <a:xfrm>
            <a:off x="2763350" y="4242472"/>
            <a:ext cx="504056" cy="122286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2" name="テキスト ボックス 111"/>
          <p:cNvSpPr txBox="1"/>
          <p:nvPr/>
        </p:nvSpPr>
        <p:spPr>
          <a:xfrm>
            <a:off x="6755656" y="6407148"/>
            <a:ext cx="994415" cy="369332"/>
          </a:xfrm>
          <a:prstGeom prst="rect">
            <a:avLst/>
          </a:prstGeom>
          <a:noFill/>
        </p:spPr>
        <p:txBody>
          <a:bodyPr wrap="square" rtlCol="0">
            <a:spAutoFit/>
          </a:bodyPr>
          <a:lstStyle/>
          <a:p>
            <a:r>
              <a:rPr kumimoji="1" lang="en-US" altLang="ja-JP" dirty="0" smtClean="0"/>
              <a:t>27.5</a:t>
            </a:r>
            <a:r>
              <a:rPr kumimoji="1" lang="ja-JP" altLang="en-US" dirty="0" smtClean="0"/>
              <a:t>秒</a:t>
            </a:r>
            <a:endParaRPr kumimoji="1" lang="ja-JP" altLang="en-US" dirty="0"/>
          </a:p>
        </p:txBody>
      </p:sp>
      <p:sp>
        <p:nvSpPr>
          <p:cNvPr id="113" name="テキスト ボックス 112"/>
          <p:cNvSpPr txBox="1"/>
          <p:nvPr/>
        </p:nvSpPr>
        <p:spPr>
          <a:xfrm>
            <a:off x="7374384" y="3907695"/>
            <a:ext cx="994415" cy="369332"/>
          </a:xfrm>
          <a:prstGeom prst="rect">
            <a:avLst/>
          </a:prstGeom>
          <a:noFill/>
        </p:spPr>
        <p:txBody>
          <a:bodyPr wrap="square" rtlCol="0">
            <a:spAutoFit/>
          </a:bodyPr>
          <a:lstStyle/>
          <a:p>
            <a:r>
              <a:rPr kumimoji="1" lang="en-US" altLang="ja-JP" dirty="0" smtClean="0"/>
              <a:t>32</a:t>
            </a:r>
            <a:r>
              <a:rPr kumimoji="1" lang="ja-JP" altLang="en-US" dirty="0" smtClean="0"/>
              <a:t>秒</a:t>
            </a:r>
            <a:endParaRPr kumimoji="1" lang="ja-JP" altLang="en-US" dirty="0"/>
          </a:p>
        </p:txBody>
      </p:sp>
      <p:sp>
        <p:nvSpPr>
          <p:cNvPr id="116" name="正方形/長方形 115"/>
          <p:cNvSpPr/>
          <p:nvPr/>
        </p:nvSpPr>
        <p:spPr>
          <a:xfrm>
            <a:off x="2350563" y="5847897"/>
            <a:ext cx="237613" cy="300535"/>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solidFill>
                  <a:schemeClr val="tx1"/>
                </a:solidFill>
              </a:rPr>
              <a:t>2</a:t>
            </a:r>
            <a:endParaRPr kumimoji="1" lang="ja-JP" altLang="en-US" dirty="0">
              <a:solidFill>
                <a:schemeClr val="tx1"/>
              </a:solidFill>
            </a:endParaRPr>
          </a:p>
        </p:txBody>
      </p:sp>
      <p:sp>
        <p:nvSpPr>
          <p:cNvPr id="117" name="正方形/長方形 116"/>
          <p:cNvSpPr/>
          <p:nvPr/>
        </p:nvSpPr>
        <p:spPr>
          <a:xfrm>
            <a:off x="2588176" y="5847120"/>
            <a:ext cx="110747" cy="309905"/>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ln w="12700">
                  <a:solidFill>
                    <a:schemeClr val="tx2">
                      <a:satMod val="155000"/>
                    </a:schemeClr>
                  </a:solidFill>
                  <a:prstDash val="solid"/>
                </a:ln>
                <a:solidFill>
                  <a:schemeClr val="tx1"/>
                </a:solidFill>
              </a:rPr>
              <a:t>1</a:t>
            </a:r>
            <a:endParaRPr kumimoji="1" lang="ja-JP" altLang="en-US" sz="1600" dirty="0">
              <a:ln w="12700">
                <a:solidFill>
                  <a:schemeClr val="tx2">
                    <a:satMod val="155000"/>
                  </a:schemeClr>
                </a:solidFill>
                <a:prstDash val="solid"/>
              </a:ln>
              <a:solidFill>
                <a:schemeClr val="tx1"/>
              </a:solidFill>
            </a:endParaRPr>
          </a:p>
        </p:txBody>
      </p:sp>
      <p:sp>
        <p:nvSpPr>
          <p:cNvPr id="120" name="正方形/長方形 119"/>
          <p:cNvSpPr/>
          <p:nvPr/>
        </p:nvSpPr>
        <p:spPr>
          <a:xfrm>
            <a:off x="2698923" y="5847120"/>
            <a:ext cx="343945" cy="309906"/>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8</a:t>
            </a:r>
            <a:endParaRPr kumimoji="1" lang="ja-JP" altLang="en-US" dirty="0"/>
          </a:p>
        </p:txBody>
      </p:sp>
      <p:sp>
        <p:nvSpPr>
          <p:cNvPr id="122" name="正方形/長方形 121"/>
          <p:cNvSpPr/>
          <p:nvPr/>
        </p:nvSpPr>
        <p:spPr>
          <a:xfrm>
            <a:off x="5403693" y="5838360"/>
            <a:ext cx="237613" cy="30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123" name="正方形/長方形 122"/>
          <p:cNvSpPr/>
          <p:nvPr/>
        </p:nvSpPr>
        <p:spPr>
          <a:xfrm>
            <a:off x="5641306" y="5837584"/>
            <a:ext cx="110747" cy="306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ln w="12700">
                <a:solidFill>
                  <a:schemeClr val="tx2">
                    <a:satMod val="155000"/>
                  </a:schemeClr>
                </a:solidFill>
                <a:prstDash val="solid"/>
              </a:ln>
              <a:solidFill>
                <a:schemeClr val="tx1"/>
              </a:solidFill>
            </a:endParaRPr>
          </a:p>
        </p:txBody>
      </p:sp>
      <p:sp>
        <p:nvSpPr>
          <p:cNvPr id="124" name="正方形/長方形 123"/>
          <p:cNvSpPr/>
          <p:nvPr/>
        </p:nvSpPr>
        <p:spPr>
          <a:xfrm>
            <a:off x="5752053" y="5837584"/>
            <a:ext cx="343945" cy="30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2" name="コンテンツ プレースホルダー 1"/>
          <p:cNvSpPr>
            <a:spLocks noGrp="1"/>
          </p:cNvSpPr>
          <p:nvPr>
            <p:ph idx="1"/>
          </p:nvPr>
        </p:nvSpPr>
        <p:spPr>
          <a:xfrm>
            <a:off x="457200" y="1478153"/>
            <a:ext cx="8229600" cy="4525963"/>
          </a:xfrm>
        </p:spPr>
        <p:txBody>
          <a:bodyPr/>
          <a:lstStyle/>
          <a:p>
            <a:r>
              <a:rPr kumimoji="1" lang="en-US" altLang="ja-JP" dirty="0" smtClean="0"/>
              <a:t>VM</a:t>
            </a:r>
            <a:r>
              <a:rPr kumimoji="1" lang="ja-JP" altLang="en-US" dirty="0" smtClean="0"/>
              <a:t>起動時の処理を</a:t>
            </a:r>
            <a:r>
              <a:rPr kumimoji="1" lang="en-US" altLang="ja-JP" dirty="0" smtClean="0"/>
              <a:t>1</a:t>
            </a:r>
            <a:r>
              <a:rPr kumimoji="1" lang="ja-JP" altLang="en-US" dirty="0" err="1" smtClean="0"/>
              <a:t>つの</a:t>
            </a:r>
            <a:r>
              <a:rPr kumimoji="1" lang="ja-JP" altLang="en-US" dirty="0" smtClean="0"/>
              <a:t>コマンドにまとめることでキューでの待ち時間を削減</a:t>
            </a:r>
            <a:endParaRPr kumimoji="1" lang="en-US" altLang="ja-JP" dirty="0" smtClean="0"/>
          </a:p>
          <a:p>
            <a:pPr lvl="1"/>
            <a:r>
              <a:rPr lang="ja-JP" altLang="en-US" dirty="0"/>
              <a:t>理論的に</a:t>
            </a:r>
            <a:r>
              <a:rPr lang="ja-JP" altLang="en-US" dirty="0" smtClean="0"/>
              <a:t>は平均起動時間を約</a:t>
            </a:r>
            <a:r>
              <a:rPr lang="en-US" altLang="ja-JP" dirty="0" smtClean="0"/>
              <a:t>21%</a:t>
            </a:r>
            <a:r>
              <a:rPr lang="ja-JP" altLang="en-US" dirty="0" smtClean="0"/>
              <a:t>短縮可能</a:t>
            </a:r>
            <a:endParaRPr lang="en-US" altLang="ja-JP" dirty="0" smtClean="0"/>
          </a:p>
          <a:p>
            <a:pPr lvl="2"/>
            <a:r>
              <a:rPr kumimoji="1" lang="ja-JP" altLang="en-US" dirty="0" smtClean="0"/>
              <a:t>ただし，最大起動時間は変わらない</a:t>
            </a:r>
            <a:endParaRPr kumimoji="1" lang="ja-JP" altLang="en-US" dirty="0"/>
          </a:p>
        </p:txBody>
      </p:sp>
      <p:sp>
        <p:nvSpPr>
          <p:cNvPr id="4" name="テキスト ボックス 3"/>
          <p:cNvSpPr txBox="1"/>
          <p:nvPr/>
        </p:nvSpPr>
        <p:spPr>
          <a:xfrm>
            <a:off x="4427019" y="4181986"/>
            <a:ext cx="648072" cy="369332"/>
          </a:xfrm>
          <a:prstGeom prst="rect">
            <a:avLst/>
          </a:prstGeom>
          <a:noFill/>
        </p:spPr>
        <p:txBody>
          <a:bodyPr wrap="square" rtlCol="0">
            <a:spAutoFit/>
          </a:bodyPr>
          <a:lstStyle/>
          <a:p>
            <a:r>
              <a:rPr lang="ja-JP" altLang="en-US" dirty="0"/>
              <a:t>従来</a:t>
            </a:r>
            <a:endParaRPr kumimoji="1" lang="ja-JP" altLang="en-US" dirty="0"/>
          </a:p>
        </p:txBody>
      </p:sp>
      <p:sp>
        <p:nvSpPr>
          <p:cNvPr id="53" name="テキスト ボックス 52"/>
          <p:cNvSpPr txBox="1"/>
          <p:nvPr/>
        </p:nvSpPr>
        <p:spPr>
          <a:xfrm>
            <a:off x="4264284" y="5373008"/>
            <a:ext cx="1377022" cy="369332"/>
          </a:xfrm>
          <a:prstGeom prst="rect">
            <a:avLst/>
          </a:prstGeom>
          <a:noFill/>
        </p:spPr>
        <p:txBody>
          <a:bodyPr wrap="square" rtlCol="0">
            <a:spAutoFit/>
          </a:bodyPr>
          <a:lstStyle/>
          <a:p>
            <a:r>
              <a:rPr kumimoji="1" lang="en-US" altLang="ja-JP" dirty="0" err="1" smtClean="0"/>
              <a:t>VMInstant</a:t>
            </a:r>
            <a:endParaRPr kumimoji="1" lang="ja-JP" altLang="en-US" dirty="0"/>
          </a:p>
        </p:txBody>
      </p:sp>
      <p:sp>
        <p:nvSpPr>
          <p:cNvPr id="55" name="正方形/長方形 54"/>
          <p:cNvSpPr/>
          <p:nvPr/>
        </p:nvSpPr>
        <p:spPr>
          <a:xfrm>
            <a:off x="6097278" y="5838360"/>
            <a:ext cx="237613" cy="30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57" name="正方形/長方形 56"/>
          <p:cNvSpPr/>
          <p:nvPr/>
        </p:nvSpPr>
        <p:spPr>
          <a:xfrm>
            <a:off x="6334891" y="5837584"/>
            <a:ext cx="110747" cy="306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ln w="12700">
                <a:solidFill>
                  <a:schemeClr val="tx2">
                    <a:satMod val="155000"/>
                  </a:schemeClr>
                </a:solidFill>
                <a:prstDash val="solid"/>
              </a:ln>
              <a:solidFill>
                <a:schemeClr val="tx1"/>
              </a:solidFill>
            </a:endParaRPr>
          </a:p>
        </p:txBody>
      </p:sp>
      <p:sp>
        <p:nvSpPr>
          <p:cNvPr id="59" name="正方形/長方形 58"/>
          <p:cNvSpPr/>
          <p:nvPr/>
        </p:nvSpPr>
        <p:spPr>
          <a:xfrm>
            <a:off x="6445638" y="5837584"/>
            <a:ext cx="343945" cy="30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60" name="正方形/長方形 59"/>
          <p:cNvSpPr/>
          <p:nvPr/>
        </p:nvSpPr>
        <p:spPr>
          <a:xfrm>
            <a:off x="6783247" y="5838360"/>
            <a:ext cx="237613" cy="30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61" name="正方形/長方形 60"/>
          <p:cNvSpPr/>
          <p:nvPr/>
        </p:nvSpPr>
        <p:spPr>
          <a:xfrm>
            <a:off x="7020860" y="5837584"/>
            <a:ext cx="110747" cy="306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ln w="12700">
                <a:solidFill>
                  <a:schemeClr val="tx2">
                    <a:satMod val="155000"/>
                  </a:schemeClr>
                </a:solidFill>
                <a:prstDash val="solid"/>
              </a:ln>
              <a:solidFill>
                <a:schemeClr val="tx1"/>
              </a:solidFill>
            </a:endParaRPr>
          </a:p>
        </p:txBody>
      </p:sp>
      <p:sp>
        <p:nvSpPr>
          <p:cNvPr id="62" name="正方形/長方形 61"/>
          <p:cNvSpPr/>
          <p:nvPr/>
        </p:nvSpPr>
        <p:spPr>
          <a:xfrm>
            <a:off x="7131607" y="5837584"/>
            <a:ext cx="343945" cy="30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63" name="正方形/長方形 62"/>
          <p:cNvSpPr/>
          <p:nvPr/>
        </p:nvSpPr>
        <p:spPr>
          <a:xfrm>
            <a:off x="7469277" y="5838360"/>
            <a:ext cx="237613" cy="30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67" name="正方形/長方形 66"/>
          <p:cNvSpPr/>
          <p:nvPr/>
        </p:nvSpPr>
        <p:spPr>
          <a:xfrm>
            <a:off x="7706890" y="5837584"/>
            <a:ext cx="110747" cy="306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ln w="12700">
                <a:solidFill>
                  <a:schemeClr val="tx2">
                    <a:satMod val="155000"/>
                  </a:schemeClr>
                </a:solidFill>
                <a:prstDash val="solid"/>
              </a:ln>
              <a:solidFill>
                <a:schemeClr val="tx1"/>
              </a:solidFill>
            </a:endParaRPr>
          </a:p>
        </p:txBody>
      </p:sp>
      <p:sp>
        <p:nvSpPr>
          <p:cNvPr id="69" name="正方形/長方形 68"/>
          <p:cNvSpPr/>
          <p:nvPr/>
        </p:nvSpPr>
        <p:spPr>
          <a:xfrm>
            <a:off x="7817637" y="5837584"/>
            <a:ext cx="343945" cy="30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cxnSp>
        <p:nvCxnSpPr>
          <p:cNvPr id="98" name="直線コネクタ 97"/>
          <p:cNvCxnSpPr/>
          <p:nvPr/>
        </p:nvCxnSpPr>
        <p:spPr>
          <a:xfrm>
            <a:off x="7217257" y="5617696"/>
            <a:ext cx="0" cy="778444"/>
          </a:xfrm>
          <a:prstGeom prst="line">
            <a:avLst/>
          </a:prstGeom>
          <a:ln w="38100">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4741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ローチャート : 磁気ディスク 12"/>
          <p:cNvSpPr/>
          <p:nvPr/>
        </p:nvSpPr>
        <p:spPr>
          <a:xfrm>
            <a:off x="1117745" y="5791172"/>
            <a:ext cx="1335770" cy="749640"/>
          </a:xfrm>
          <a:prstGeom prst="flowChartMagneticDisk">
            <a:avLst/>
          </a:prstGeom>
          <a:solidFill>
            <a:schemeClr val="bg1"/>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bg2">
                  <a:lumMod val="50000"/>
                </a:schemeClr>
              </a:solidFill>
            </a:endParaRPr>
          </a:p>
        </p:txBody>
      </p:sp>
      <p:sp>
        <p:nvSpPr>
          <p:cNvPr id="2" name="コンテンツ プレースホルダー 1"/>
          <p:cNvSpPr>
            <a:spLocks noGrp="1"/>
          </p:cNvSpPr>
          <p:nvPr>
            <p:ph idx="1"/>
          </p:nvPr>
        </p:nvSpPr>
        <p:spPr/>
        <p:txBody>
          <a:bodyPr/>
          <a:lstStyle/>
          <a:p>
            <a:r>
              <a:rPr lang="en-US" altLang="ja-JP" dirty="0" smtClean="0"/>
              <a:t>VM</a:t>
            </a:r>
            <a:r>
              <a:rPr lang="ja-JP" altLang="en-US" dirty="0" smtClean="0"/>
              <a:t>を停止する代わりに再起動した直後に休止（サスペンド）</a:t>
            </a:r>
            <a:endParaRPr lang="en-US" altLang="ja-JP" dirty="0" smtClean="0"/>
          </a:p>
          <a:p>
            <a:pPr lvl="1"/>
            <a:r>
              <a:rPr lang="en-US" altLang="ja-JP" dirty="0" smtClean="0"/>
              <a:t>VM</a:t>
            </a:r>
            <a:r>
              <a:rPr lang="ja-JP" altLang="en-US" dirty="0" err="1" smtClean="0"/>
              <a:t>のメ</a:t>
            </a:r>
            <a:r>
              <a:rPr lang="ja-JP" altLang="en-US" dirty="0" smtClean="0"/>
              <a:t>モリの内容をディスクに保存</a:t>
            </a:r>
            <a:endParaRPr lang="en-US" altLang="ja-JP" dirty="0"/>
          </a:p>
          <a:p>
            <a:pPr lvl="1"/>
            <a:r>
              <a:rPr lang="en-US" altLang="ja-JP" dirty="0" smtClean="0"/>
              <a:t>OS</a:t>
            </a:r>
            <a:r>
              <a:rPr lang="ja-JP" altLang="en-US" dirty="0" smtClean="0"/>
              <a:t>が起動する前はほとんどメモリが使われていないため，高速に保存が可能</a:t>
            </a:r>
            <a:endParaRPr lang="en-US" altLang="ja-JP" dirty="0"/>
          </a:p>
          <a:p>
            <a:r>
              <a:rPr lang="en-US" altLang="ja-JP" dirty="0" smtClean="0"/>
              <a:t>VM</a:t>
            </a:r>
            <a:r>
              <a:rPr lang="ja-JP" altLang="en-US" dirty="0" smtClean="0"/>
              <a:t>の起動時には</a:t>
            </a:r>
            <a:r>
              <a:rPr lang="en-US" altLang="ja-JP" dirty="0" smtClean="0"/>
              <a:t>VM</a:t>
            </a:r>
            <a:r>
              <a:rPr lang="ja-JP" altLang="en-US" dirty="0" smtClean="0"/>
              <a:t>を高速にレジューム</a:t>
            </a:r>
            <a:endParaRPr lang="en-US" altLang="ja-JP" dirty="0" smtClean="0"/>
          </a:p>
        </p:txBody>
      </p:sp>
      <p:sp>
        <p:nvSpPr>
          <p:cNvPr id="3" name="タイトル 2"/>
          <p:cNvSpPr>
            <a:spLocks noGrp="1"/>
          </p:cNvSpPr>
          <p:nvPr>
            <p:ph type="title"/>
          </p:nvPr>
        </p:nvSpPr>
        <p:spPr/>
        <p:txBody>
          <a:bodyPr>
            <a:normAutofit/>
          </a:bodyPr>
          <a:lstStyle/>
          <a:p>
            <a:r>
              <a:rPr kumimoji="1" lang="ja-JP" altLang="en-US" dirty="0" smtClean="0"/>
              <a:t>レジュームによる高速化</a:t>
            </a:r>
            <a:endParaRPr kumimoji="1" lang="ja-JP" altLang="en-US" dirty="0"/>
          </a:p>
        </p:txBody>
      </p:sp>
      <p:sp>
        <p:nvSpPr>
          <p:cNvPr id="4" name="右矢印 3"/>
          <p:cNvSpPr/>
          <p:nvPr/>
        </p:nvSpPr>
        <p:spPr>
          <a:xfrm>
            <a:off x="921534" y="4917476"/>
            <a:ext cx="1728192" cy="504056"/>
          </a:xfrm>
          <a:prstGeom prst="right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solidFill>
                <a:schemeClr val="bg2">
                  <a:lumMod val="50000"/>
                </a:schemeClr>
              </a:solidFill>
            </a:endParaRPr>
          </a:p>
        </p:txBody>
      </p:sp>
      <p:sp>
        <p:nvSpPr>
          <p:cNvPr id="8" name="メモ 7"/>
          <p:cNvSpPr/>
          <p:nvPr/>
        </p:nvSpPr>
        <p:spPr>
          <a:xfrm>
            <a:off x="1591428" y="5931869"/>
            <a:ext cx="388404" cy="504056"/>
          </a:xfrm>
          <a:prstGeom prst="foldedCorner">
            <a:avLst/>
          </a:prstGeom>
          <a:solidFill>
            <a:schemeClr val="bg2">
              <a:lumMod val="50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943358" y="4569910"/>
            <a:ext cx="1324386" cy="369332"/>
          </a:xfrm>
          <a:prstGeom prst="rect">
            <a:avLst/>
          </a:prstGeom>
          <a:noFill/>
        </p:spPr>
        <p:txBody>
          <a:bodyPr wrap="square" rtlCol="0">
            <a:spAutoFit/>
          </a:bodyPr>
          <a:lstStyle/>
          <a:p>
            <a:r>
              <a:rPr kumimoji="1" lang="en-US" altLang="ja-JP" dirty="0" smtClean="0"/>
              <a:t>VM</a:t>
            </a:r>
            <a:r>
              <a:rPr lang="ja-JP" altLang="en-US" dirty="0"/>
              <a:t>再起動</a:t>
            </a:r>
            <a:endParaRPr kumimoji="1" lang="ja-JP" altLang="en-US" dirty="0"/>
          </a:p>
        </p:txBody>
      </p:sp>
      <p:sp>
        <p:nvSpPr>
          <p:cNvPr id="21" name="テキスト ボックス 20"/>
          <p:cNvSpPr txBox="1"/>
          <p:nvPr/>
        </p:nvSpPr>
        <p:spPr>
          <a:xfrm>
            <a:off x="2876721" y="6233354"/>
            <a:ext cx="1274202" cy="369332"/>
          </a:xfrm>
          <a:prstGeom prst="rect">
            <a:avLst/>
          </a:prstGeom>
          <a:solidFill>
            <a:schemeClr val="bg1"/>
          </a:solidFill>
          <a:ln>
            <a:solidFill>
              <a:schemeClr val="tx1"/>
            </a:solidFill>
          </a:ln>
        </p:spPr>
        <p:txBody>
          <a:bodyPr wrap="square" rtlCol="0">
            <a:spAutoFit/>
          </a:bodyPr>
          <a:lstStyle/>
          <a:p>
            <a:r>
              <a:rPr kumimoji="1" lang="ja-JP" altLang="en-US" dirty="0" smtClean="0"/>
              <a:t>サスペンド</a:t>
            </a:r>
            <a:endParaRPr kumimoji="1" lang="ja-JP" altLang="en-US" dirty="0"/>
          </a:p>
        </p:txBody>
      </p:sp>
      <p:sp>
        <p:nvSpPr>
          <p:cNvPr id="22" name="フローチャート : 磁気ディスク 21"/>
          <p:cNvSpPr/>
          <p:nvPr/>
        </p:nvSpPr>
        <p:spPr>
          <a:xfrm>
            <a:off x="7066419" y="5869428"/>
            <a:ext cx="1335770" cy="749640"/>
          </a:xfrm>
          <a:prstGeom prst="flowChartMagneticDisk">
            <a:avLst/>
          </a:prstGeom>
          <a:solidFill>
            <a:schemeClr val="bg1"/>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bg2">
                  <a:lumMod val="50000"/>
                </a:schemeClr>
              </a:solidFill>
            </a:endParaRPr>
          </a:p>
        </p:txBody>
      </p:sp>
      <p:sp>
        <p:nvSpPr>
          <p:cNvPr id="25" name="右矢印 24"/>
          <p:cNvSpPr/>
          <p:nvPr/>
        </p:nvSpPr>
        <p:spPr>
          <a:xfrm>
            <a:off x="6776126" y="4872898"/>
            <a:ext cx="1728192" cy="504056"/>
          </a:xfrm>
          <a:prstGeom prst="rightArrow">
            <a:avLst/>
          </a:prstGeom>
          <a:no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26" name="テキスト ボックス 25"/>
          <p:cNvSpPr txBox="1"/>
          <p:nvPr/>
        </p:nvSpPr>
        <p:spPr>
          <a:xfrm>
            <a:off x="7064158" y="4529126"/>
            <a:ext cx="1152128" cy="369332"/>
          </a:xfrm>
          <a:prstGeom prst="rect">
            <a:avLst/>
          </a:prstGeom>
          <a:noFill/>
        </p:spPr>
        <p:txBody>
          <a:bodyPr wrap="square" rtlCol="0">
            <a:spAutoFit/>
          </a:bodyPr>
          <a:lstStyle/>
          <a:p>
            <a:r>
              <a:rPr kumimoji="1" lang="en-US" altLang="ja-JP" dirty="0" smtClean="0"/>
              <a:t>OS</a:t>
            </a:r>
            <a:r>
              <a:rPr kumimoji="1" lang="ja-JP" altLang="en-US" dirty="0" smtClean="0"/>
              <a:t>起動</a:t>
            </a:r>
            <a:endParaRPr kumimoji="1" lang="ja-JP" altLang="en-US" dirty="0"/>
          </a:p>
        </p:txBody>
      </p:sp>
      <p:sp>
        <p:nvSpPr>
          <p:cNvPr id="27" name="メモ 26"/>
          <p:cNvSpPr/>
          <p:nvPr/>
        </p:nvSpPr>
        <p:spPr>
          <a:xfrm>
            <a:off x="7415507" y="5992220"/>
            <a:ext cx="388404" cy="504056"/>
          </a:xfrm>
          <a:prstGeom prst="foldedCorner">
            <a:avLst/>
          </a:prstGeom>
          <a:solidFill>
            <a:schemeClr val="bg2">
              <a:lumMod val="50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32" name="テキスト ボックス 31"/>
          <p:cNvSpPr txBox="1"/>
          <p:nvPr/>
        </p:nvSpPr>
        <p:spPr>
          <a:xfrm>
            <a:off x="5641046" y="6233354"/>
            <a:ext cx="1235085" cy="369332"/>
          </a:xfrm>
          <a:prstGeom prst="rect">
            <a:avLst/>
          </a:prstGeom>
          <a:solidFill>
            <a:schemeClr val="bg1"/>
          </a:solidFill>
          <a:ln>
            <a:solidFill>
              <a:schemeClr val="tx1"/>
            </a:solidFill>
          </a:ln>
        </p:spPr>
        <p:txBody>
          <a:bodyPr wrap="square" rtlCol="0">
            <a:spAutoFit/>
          </a:bodyPr>
          <a:lstStyle/>
          <a:p>
            <a:r>
              <a:rPr kumimoji="1" lang="ja-JP" altLang="en-US" dirty="0" smtClean="0"/>
              <a:t>レジューム</a:t>
            </a:r>
            <a:endParaRPr kumimoji="1" lang="ja-JP" altLang="en-US" dirty="0"/>
          </a:p>
        </p:txBody>
      </p:sp>
      <p:sp>
        <p:nvSpPr>
          <p:cNvPr id="19" name="正方形/長方形 18"/>
          <p:cNvSpPr/>
          <p:nvPr/>
        </p:nvSpPr>
        <p:spPr>
          <a:xfrm>
            <a:off x="2684343" y="4816854"/>
            <a:ext cx="892650" cy="7200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VM</a:t>
            </a:r>
            <a:endParaRPr kumimoji="1" lang="ja-JP" altLang="en-US" dirty="0">
              <a:solidFill>
                <a:schemeClr val="tx1"/>
              </a:solidFill>
            </a:endParaRPr>
          </a:p>
        </p:txBody>
      </p:sp>
      <p:sp>
        <p:nvSpPr>
          <p:cNvPr id="6" name="角丸四角形 5"/>
          <p:cNvSpPr/>
          <p:nvPr/>
        </p:nvSpPr>
        <p:spPr>
          <a:xfrm>
            <a:off x="2731070" y="5257769"/>
            <a:ext cx="291302" cy="200060"/>
          </a:xfrm>
          <a:prstGeom prst="roundRect">
            <a:avLst/>
          </a:prstGeom>
          <a:solidFill>
            <a:schemeClr val="bg1"/>
          </a:solidFill>
          <a:ln w="28575">
            <a:solidFill>
              <a:schemeClr val="tx1"/>
            </a:solidFill>
            <a:prstDash val="sysDot"/>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b="1" dirty="0">
              <a:solidFill>
                <a:schemeClr val="tx1"/>
              </a:solidFill>
            </a:endParaRPr>
          </a:p>
        </p:txBody>
      </p:sp>
      <p:cxnSp>
        <p:nvCxnSpPr>
          <p:cNvPr id="16" name="カギ線コネクタ 15"/>
          <p:cNvCxnSpPr/>
          <p:nvPr/>
        </p:nvCxnSpPr>
        <p:spPr>
          <a:xfrm rot="5400000">
            <a:off x="2063414" y="5421272"/>
            <a:ext cx="786418" cy="859533"/>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5812264" y="4727886"/>
            <a:ext cx="892650" cy="7200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VM</a:t>
            </a:r>
            <a:endParaRPr kumimoji="1" lang="ja-JP" altLang="en-US" dirty="0">
              <a:solidFill>
                <a:schemeClr val="tx1"/>
              </a:solidFill>
            </a:endParaRPr>
          </a:p>
        </p:txBody>
      </p:sp>
      <p:sp>
        <p:nvSpPr>
          <p:cNvPr id="28" name="角丸四角形 27"/>
          <p:cNvSpPr/>
          <p:nvPr/>
        </p:nvSpPr>
        <p:spPr>
          <a:xfrm>
            <a:off x="5858991" y="5168801"/>
            <a:ext cx="291302" cy="200060"/>
          </a:xfrm>
          <a:prstGeom prst="roundRect">
            <a:avLst/>
          </a:prstGeom>
          <a:solidFill>
            <a:schemeClr val="bg1"/>
          </a:solidFill>
          <a:ln w="28575">
            <a:solidFill>
              <a:schemeClr val="tx1"/>
            </a:solidFill>
            <a:prstDash val="solid"/>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b="1" dirty="0">
              <a:solidFill>
                <a:schemeClr val="tx1"/>
              </a:solidFill>
            </a:endParaRPr>
          </a:p>
        </p:txBody>
      </p:sp>
      <p:cxnSp>
        <p:nvCxnSpPr>
          <p:cNvPr id="31" name="カギ線コネクタ 30"/>
          <p:cNvCxnSpPr>
            <a:endCxn id="28" idx="2"/>
          </p:cNvCxnSpPr>
          <p:nvPr/>
        </p:nvCxnSpPr>
        <p:spPr>
          <a:xfrm rot="10800000">
            <a:off x="6004642" y="5368861"/>
            <a:ext cx="1375670" cy="815036"/>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728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graphicFrame>
        <p:nvGraphicFramePr>
          <p:cNvPr id="4" name="コンテンツ プレースホルダー 3"/>
          <p:cNvGraphicFramePr>
            <a:graphicFrameLocks/>
          </p:cNvGraphicFramePr>
          <p:nvPr>
            <p:extLst>
              <p:ext uri="{D42A27DB-BD31-4B8C-83A1-F6EECF244321}">
                <p14:modId xmlns:p14="http://schemas.microsoft.com/office/powerpoint/2010/main" val="3655390145"/>
              </p:ext>
            </p:extLst>
          </p:nvPr>
        </p:nvGraphicFramePr>
        <p:xfrm>
          <a:off x="539552" y="3212976"/>
          <a:ext cx="4536504" cy="3312368"/>
        </p:xfrm>
        <a:graphic>
          <a:graphicData uri="http://schemas.openxmlformats.org/drawingml/2006/chart">
            <c:chart xmlns:c="http://schemas.openxmlformats.org/drawingml/2006/chart" xmlns:r="http://schemas.openxmlformats.org/officeDocument/2006/relationships" r:id="rId3"/>
          </a:graphicData>
        </a:graphic>
      </p:graphicFrame>
      <p:sp>
        <p:nvSpPr>
          <p:cNvPr id="12" name="コンテンツ プレースホルダー 1"/>
          <p:cNvSpPr>
            <a:spLocks noGrp="1"/>
          </p:cNvSpPr>
          <p:nvPr>
            <p:ph idx="1"/>
          </p:nvPr>
        </p:nvSpPr>
        <p:spPr>
          <a:xfrm>
            <a:off x="457200" y="1481328"/>
            <a:ext cx="8229600" cy="4525963"/>
          </a:xfrm>
        </p:spPr>
        <p:txBody>
          <a:bodyPr/>
          <a:lstStyle/>
          <a:p>
            <a:r>
              <a:rPr lang="en-US" altLang="ja-JP" dirty="0" smtClean="0"/>
              <a:t>100</a:t>
            </a:r>
            <a:r>
              <a:rPr lang="ja-JP" altLang="en-US" dirty="0" smtClean="0"/>
              <a:t>台の</a:t>
            </a:r>
            <a:r>
              <a:rPr lang="en-US" altLang="ja-JP" dirty="0" smtClean="0"/>
              <a:t>VM</a:t>
            </a:r>
            <a:r>
              <a:rPr lang="ja-JP" altLang="en-US" dirty="0" smtClean="0"/>
              <a:t>の同時起動時間を測定</a:t>
            </a:r>
            <a:endParaRPr lang="en-US" altLang="ja-JP" dirty="0" smtClean="0"/>
          </a:p>
          <a:p>
            <a:pPr lvl="1"/>
            <a:r>
              <a:rPr lang="en-US" altLang="ja-JP" dirty="0" smtClean="0"/>
              <a:t>VM</a:t>
            </a:r>
            <a:r>
              <a:rPr lang="ja-JP" altLang="en-US" dirty="0" smtClean="0"/>
              <a:t>の</a:t>
            </a:r>
            <a:r>
              <a:rPr lang="en-US" altLang="ja-JP" dirty="0" smtClean="0"/>
              <a:t>pause</a:t>
            </a:r>
            <a:r>
              <a:rPr lang="ja-JP" altLang="en-US" dirty="0"/>
              <a:t>機能，</a:t>
            </a:r>
            <a:r>
              <a:rPr lang="en-US" altLang="ja-JP" dirty="0" err="1"/>
              <a:t>unpause</a:t>
            </a:r>
            <a:r>
              <a:rPr lang="ja-JP" altLang="en-US" dirty="0"/>
              <a:t>機能を</a:t>
            </a:r>
            <a:r>
              <a:rPr lang="ja-JP" altLang="en-US" dirty="0" smtClean="0"/>
              <a:t>用いて高速なレジューム機能をエミュレーション</a:t>
            </a:r>
            <a:endParaRPr lang="en-US" altLang="ja-JP" dirty="0"/>
          </a:p>
          <a:p>
            <a:pPr lvl="1"/>
            <a:r>
              <a:rPr lang="ja-JP" altLang="en-US" dirty="0"/>
              <a:t>平均起動</a:t>
            </a:r>
            <a:r>
              <a:rPr lang="ja-JP" altLang="en-US" dirty="0" smtClean="0"/>
              <a:t>時間を</a:t>
            </a:r>
            <a:r>
              <a:rPr lang="en-US" altLang="ja-JP" dirty="0" smtClean="0"/>
              <a:t>1/15</a:t>
            </a:r>
            <a:r>
              <a:rPr lang="ja-JP" altLang="en-US" dirty="0" smtClean="0"/>
              <a:t>に短縮</a:t>
            </a:r>
            <a:endParaRPr lang="en-US" altLang="ja-JP" dirty="0"/>
          </a:p>
        </p:txBody>
      </p:sp>
      <p:sp>
        <p:nvSpPr>
          <p:cNvPr id="5" name="テキスト ボックス 4"/>
          <p:cNvSpPr txBox="1"/>
          <p:nvPr/>
        </p:nvSpPr>
        <p:spPr>
          <a:xfrm>
            <a:off x="4427984" y="3343116"/>
            <a:ext cx="1044116" cy="369332"/>
          </a:xfrm>
          <a:prstGeom prst="rect">
            <a:avLst/>
          </a:prstGeom>
          <a:noFill/>
        </p:spPr>
        <p:txBody>
          <a:bodyPr wrap="square" rtlCol="0">
            <a:spAutoFit/>
          </a:bodyPr>
          <a:lstStyle/>
          <a:p>
            <a:r>
              <a:rPr kumimoji="1" lang="en-US" altLang="ja-JP" dirty="0" smtClean="0">
                <a:solidFill>
                  <a:srgbClr val="FF0000"/>
                </a:solidFill>
              </a:rPr>
              <a:t>97</a:t>
            </a:r>
            <a:r>
              <a:rPr kumimoji="1" lang="ja-JP" altLang="en-US" dirty="0" smtClean="0">
                <a:solidFill>
                  <a:srgbClr val="FF0000"/>
                </a:solidFill>
              </a:rPr>
              <a:t>秒</a:t>
            </a:r>
            <a:endParaRPr kumimoji="1" lang="ja-JP" altLang="en-US" dirty="0">
              <a:solidFill>
                <a:srgbClr val="FF0000"/>
              </a:solidFill>
            </a:endParaRPr>
          </a:p>
        </p:txBody>
      </p:sp>
      <p:sp>
        <p:nvSpPr>
          <p:cNvPr id="6" name="テキスト ボックス 5"/>
          <p:cNvSpPr txBox="1"/>
          <p:nvPr/>
        </p:nvSpPr>
        <p:spPr>
          <a:xfrm>
            <a:off x="1331640" y="5886564"/>
            <a:ext cx="1044116" cy="369332"/>
          </a:xfrm>
          <a:prstGeom prst="rect">
            <a:avLst/>
          </a:prstGeom>
          <a:noFill/>
        </p:spPr>
        <p:txBody>
          <a:bodyPr wrap="square" rtlCol="0">
            <a:spAutoFit/>
          </a:bodyPr>
          <a:lstStyle/>
          <a:p>
            <a:r>
              <a:rPr kumimoji="1" lang="en-US" altLang="ja-JP" dirty="0" smtClean="0">
                <a:solidFill>
                  <a:srgbClr val="FF0000"/>
                </a:solidFill>
              </a:rPr>
              <a:t>1</a:t>
            </a:r>
            <a:r>
              <a:rPr kumimoji="1" lang="ja-JP" altLang="en-US" dirty="0" smtClean="0">
                <a:solidFill>
                  <a:srgbClr val="FF0000"/>
                </a:solidFill>
              </a:rPr>
              <a:t>秒</a:t>
            </a:r>
            <a:endParaRPr kumimoji="1" lang="ja-JP" altLang="en-US" dirty="0">
              <a:solidFill>
                <a:srgbClr val="FF0000"/>
              </a:solidFill>
            </a:endParaRPr>
          </a:p>
        </p:txBody>
      </p:sp>
      <p:graphicFrame>
        <p:nvGraphicFramePr>
          <p:cNvPr id="8" name="グラフ 7"/>
          <p:cNvGraphicFramePr/>
          <p:nvPr>
            <p:extLst>
              <p:ext uri="{D42A27DB-BD31-4B8C-83A1-F6EECF244321}">
                <p14:modId xmlns:p14="http://schemas.microsoft.com/office/powerpoint/2010/main" val="3213891635"/>
              </p:ext>
            </p:extLst>
          </p:nvPr>
        </p:nvGraphicFramePr>
        <p:xfrm>
          <a:off x="5364088" y="3343116"/>
          <a:ext cx="3600400" cy="30997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90967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err="1" smtClean="0"/>
              <a:t>Preallocation</a:t>
            </a:r>
            <a:r>
              <a:rPr lang="en-US" altLang="ja-JP" dirty="0" smtClean="0"/>
              <a:t> [</a:t>
            </a:r>
            <a:r>
              <a:rPr lang="en-US" altLang="ja-JP" dirty="0" err="1" smtClean="0"/>
              <a:t>Eyal</a:t>
            </a:r>
            <a:r>
              <a:rPr lang="en-US" altLang="ja-JP" dirty="0" smtClean="0"/>
              <a:t> et al.’13]</a:t>
            </a:r>
          </a:p>
          <a:p>
            <a:pPr lvl="1"/>
            <a:r>
              <a:rPr lang="ja-JP" altLang="en-US" dirty="0" smtClean="0"/>
              <a:t>起動完了した</a:t>
            </a:r>
            <a:r>
              <a:rPr lang="en-US" altLang="ja-JP" dirty="0" smtClean="0"/>
              <a:t>VM</a:t>
            </a:r>
            <a:r>
              <a:rPr lang="ja-JP" altLang="en-US" dirty="0" smtClean="0"/>
              <a:t>を一時停止状態で待機させる</a:t>
            </a:r>
            <a:endParaRPr lang="en-US" altLang="ja-JP" dirty="0" smtClean="0"/>
          </a:p>
          <a:p>
            <a:pPr lvl="1"/>
            <a:r>
              <a:rPr lang="en-US" altLang="ja-JP" dirty="0" smtClean="0"/>
              <a:t>VM</a:t>
            </a:r>
            <a:r>
              <a:rPr lang="ja-JP" altLang="en-US" dirty="0" smtClean="0"/>
              <a:t>に割り当てられた資源を解放できない</a:t>
            </a:r>
            <a:endParaRPr lang="en-US" altLang="ja-JP" dirty="0" smtClean="0"/>
          </a:p>
          <a:p>
            <a:r>
              <a:rPr kumimoji="1" lang="en-US" altLang="ja-JP" dirty="0" smtClean="0"/>
              <a:t>Phase-based Reboot </a:t>
            </a:r>
            <a:r>
              <a:rPr lang="en-US" altLang="ja-JP" dirty="0" smtClean="0"/>
              <a:t>[</a:t>
            </a:r>
            <a:r>
              <a:rPr lang="en-US" altLang="ja-JP" dirty="0" err="1" smtClean="0"/>
              <a:t>Yamakita</a:t>
            </a:r>
            <a:r>
              <a:rPr lang="en-US" altLang="ja-JP" dirty="0" smtClean="0"/>
              <a:t> et al.’11]</a:t>
            </a:r>
            <a:endParaRPr kumimoji="1" lang="en-US" altLang="ja-JP" dirty="0" smtClean="0"/>
          </a:p>
          <a:p>
            <a:pPr lvl="1"/>
            <a:r>
              <a:rPr lang="en-US" altLang="ja-JP" dirty="0" smtClean="0"/>
              <a:t>VM</a:t>
            </a:r>
            <a:r>
              <a:rPr lang="ja-JP" altLang="en-US" dirty="0" smtClean="0"/>
              <a:t>をスナップショットから高速に復元</a:t>
            </a:r>
            <a:endParaRPr lang="en-US" altLang="ja-JP" dirty="0" smtClean="0"/>
          </a:p>
          <a:p>
            <a:pPr lvl="1"/>
            <a:r>
              <a:rPr lang="ja-JP" altLang="en-US" dirty="0" smtClean="0"/>
              <a:t>スナップショットを小さくするために</a:t>
            </a:r>
            <a:r>
              <a:rPr lang="en-US" altLang="ja-JP" dirty="0" smtClean="0"/>
              <a:t>OS</a:t>
            </a:r>
            <a:r>
              <a:rPr lang="ja-JP" altLang="en-US" dirty="0" smtClean="0"/>
              <a:t>に修正が必要</a:t>
            </a:r>
            <a:endParaRPr lang="en-US" altLang="ja-JP" dirty="0" smtClean="0"/>
          </a:p>
          <a:p>
            <a:r>
              <a:rPr lang="en-US" altLang="ja-JP" dirty="0" smtClean="0"/>
              <a:t>Working Set Restore [Irena et al.’11]</a:t>
            </a:r>
          </a:p>
          <a:p>
            <a:pPr lvl="1"/>
            <a:r>
              <a:rPr lang="en-US" altLang="ja-JP" dirty="0" smtClean="0"/>
              <a:t>VM</a:t>
            </a:r>
            <a:r>
              <a:rPr lang="ja-JP" altLang="en-US" dirty="0" smtClean="0"/>
              <a:t>のレジューム後すぐに使われるメモリを予測</a:t>
            </a:r>
            <a:endParaRPr lang="en-US" altLang="ja-JP" dirty="0" smtClean="0"/>
          </a:p>
          <a:p>
            <a:pPr lvl="1"/>
            <a:r>
              <a:rPr lang="ja-JP" altLang="en-US" dirty="0"/>
              <a:t>最小限</a:t>
            </a:r>
            <a:r>
              <a:rPr lang="ja-JP" altLang="en-US" dirty="0" smtClean="0"/>
              <a:t>のメモリだけを復元して</a:t>
            </a:r>
            <a:r>
              <a:rPr lang="en-US" altLang="ja-JP" dirty="0" smtClean="0"/>
              <a:t>VM</a:t>
            </a:r>
            <a:r>
              <a:rPr lang="ja-JP" altLang="en-US" dirty="0" smtClean="0"/>
              <a:t>を高速に再開</a:t>
            </a:r>
            <a:endParaRPr lang="en-US" altLang="ja-JP" dirty="0" smtClean="0"/>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extLst>
      <p:ext uri="{BB962C8B-B14F-4D97-AF65-F5344CB8AC3E}">
        <p14:creationId xmlns:p14="http://schemas.microsoft.com/office/powerpoint/2010/main" val="152589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err="1" smtClean="0"/>
              <a:t>CloudStack</a:t>
            </a:r>
            <a:r>
              <a:rPr kumimoji="1" lang="ja-JP" altLang="en-US" dirty="0" smtClean="0"/>
              <a:t>におけ</a:t>
            </a:r>
            <a:r>
              <a:rPr lang="ja-JP" altLang="en-US" dirty="0" smtClean="0"/>
              <a:t>る</a:t>
            </a:r>
            <a:r>
              <a:rPr lang="en-US" altLang="ja-JP" dirty="0" smtClean="0"/>
              <a:t>VM</a:t>
            </a:r>
            <a:r>
              <a:rPr lang="ja-JP" altLang="en-US" dirty="0" smtClean="0"/>
              <a:t>の同時起動のボトルネックを調査</a:t>
            </a:r>
            <a:endParaRPr kumimoji="1" lang="en-US" altLang="ja-JP" dirty="0" smtClean="0"/>
          </a:p>
          <a:p>
            <a:pPr lvl="1"/>
            <a:r>
              <a:rPr lang="ja-JP" altLang="en-US" dirty="0" smtClean="0"/>
              <a:t>キューを用いたコマンド処理に問題</a:t>
            </a:r>
            <a:endParaRPr lang="en-US" altLang="ja-JP" dirty="0"/>
          </a:p>
          <a:p>
            <a:r>
              <a:rPr lang="en-US" altLang="ja-JP" dirty="0" smtClean="0"/>
              <a:t>VM</a:t>
            </a:r>
            <a:r>
              <a:rPr lang="ja-JP" altLang="en-US" dirty="0" smtClean="0"/>
              <a:t>の同時起動を高速化する</a:t>
            </a:r>
            <a:r>
              <a:rPr lang="en-US" altLang="ja-JP" dirty="0" err="1" smtClean="0"/>
              <a:t>VMInstant</a:t>
            </a:r>
            <a:r>
              <a:rPr lang="ja-JP" altLang="en-US" dirty="0" smtClean="0"/>
              <a:t>を提案</a:t>
            </a:r>
            <a:endParaRPr lang="en-US" altLang="ja-JP" dirty="0" smtClean="0"/>
          </a:p>
          <a:p>
            <a:pPr lvl="1"/>
            <a:r>
              <a:rPr lang="ja-JP" altLang="en-US" dirty="0"/>
              <a:t>コマンド数</a:t>
            </a:r>
            <a:r>
              <a:rPr lang="ja-JP" altLang="en-US" dirty="0" smtClean="0"/>
              <a:t>の削減およびレジュームの活用</a:t>
            </a:r>
            <a:endParaRPr lang="en-US" altLang="ja-JP" dirty="0" smtClean="0"/>
          </a:p>
          <a:p>
            <a:pPr lvl="1"/>
            <a:r>
              <a:rPr lang="en-US" altLang="ja-JP" dirty="0" smtClean="0"/>
              <a:t>VM</a:t>
            </a:r>
            <a:r>
              <a:rPr lang="ja-JP" altLang="en-US" dirty="0" smtClean="0"/>
              <a:t>起動を平均で</a:t>
            </a:r>
            <a:r>
              <a:rPr lang="en-US" altLang="ja-JP" dirty="0" smtClean="0"/>
              <a:t>15</a:t>
            </a:r>
            <a:r>
              <a:rPr lang="ja-JP" altLang="en-US" dirty="0" smtClean="0"/>
              <a:t>倍高速化できる可能性</a:t>
            </a:r>
            <a:endParaRPr lang="en-US" altLang="ja-JP" dirty="0" smtClean="0"/>
          </a:p>
          <a:p>
            <a:pPr lvl="1"/>
            <a:endParaRPr lang="en-US" altLang="ja-JP" dirty="0" smtClean="0"/>
          </a:p>
          <a:p>
            <a:r>
              <a:rPr lang="ja-JP" altLang="en-US" dirty="0"/>
              <a:t>今後の</a:t>
            </a:r>
            <a:r>
              <a:rPr lang="ja-JP" altLang="en-US" dirty="0" smtClean="0"/>
              <a:t>課題</a:t>
            </a:r>
            <a:endParaRPr lang="en-US" altLang="ja-JP" dirty="0" smtClean="0"/>
          </a:p>
          <a:p>
            <a:pPr lvl="1"/>
            <a:r>
              <a:rPr lang="en-US" altLang="ja-JP" dirty="0" smtClean="0"/>
              <a:t>VM</a:t>
            </a:r>
            <a:r>
              <a:rPr lang="ja-JP" altLang="en-US" dirty="0" smtClean="0"/>
              <a:t>の高速なサスペンド・レジュームを実装</a:t>
            </a:r>
            <a:endParaRPr lang="en-US" altLang="ja-JP" dirty="0" smtClean="0"/>
          </a:p>
          <a:p>
            <a:pPr lvl="1"/>
            <a:r>
              <a:rPr lang="ja-JP" altLang="en-US" dirty="0"/>
              <a:t>他のクラウド基盤</a:t>
            </a:r>
            <a:r>
              <a:rPr lang="ja-JP" altLang="en-US" dirty="0" smtClean="0"/>
              <a:t>ソフトウェアでの調査</a:t>
            </a:r>
            <a:endParaRPr lang="en-US" altLang="ja-JP" dirty="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1848998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6658" y="1412776"/>
            <a:ext cx="8229600" cy="4525963"/>
          </a:xfrm>
        </p:spPr>
        <p:txBody>
          <a:bodyPr/>
          <a:lstStyle/>
          <a:p>
            <a:r>
              <a:rPr lang="ja-JP" altLang="en-US" dirty="0"/>
              <a:t>仮想</a:t>
            </a:r>
            <a:r>
              <a:rPr lang="ja-JP" altLang="en-US" dirty="0" smtClean="0"/>
              <a:t>マシン（</a:t>
            </a:r>
            <a:r>
              <a:rPr lang="en-US" altLang="ja-JP" dirty="0" smtClean="0"/>
              <a:t>VM</a:t>
            </a:r>
            <a:r>
              <a:rPr lang="ja-JP" altLang="en-US" dirty="0" smtClean="0"/>
              <a:t>）をサービスとして提供</a:t>
            </a:r>
            <a:endParaRPr lang="en-US" altLang="ja-JP" dirty="0" smtClean="0"/>
          </a:p>
          <a:p>
            <a:pPr lvl="1"/>
            <a:r>
              <a:rPr lang="ja-JP" altLang="en-US" dirty="0" smtClean="0"/>
              <a:t>ユーザは必要なだけ</a:t>
            </a:r>
            <a:r>
              <a:rPr lang="en-US" altLang="ja-JP" dirty="0" smtClean="0"/>
              <a:t>VM</a:t>
            </a:r>
            <a:r>
              <a:rPr lang="ja-JP" altLang="en-US" dirty="0" smtClean="0"/>
              <a:t>を作成できる</a:t>
            </a:r>
            <a:endParaRPr lang="en-US" altLang="ja-JP" dirty="0" smtClean="0"/>
          </a:p>
          <a:p>
            <a:pPr lvl="2"/>
            <a:r>
              <a:rPr lang="en-US" altLang="ja-JP" dirty="0" smtClean="0"/>
              <a:t>VM</a:t>
            </a:r>
            <a:r>
              <a:rPr lang="ja-JP" altLang="en-US" dirty="0" err="1" smtClean="0"/>
              <a:t>を停</a:t>
            </a:r>
            <a:r>
              <a:rPr lang="ja-JP" altLang="en-US" dirty="0" smtClean="0"/>
              <a:t>止させておけば課金されない</a:t>
            </a:r>
            <a:endParaRPr lang="en-US" altLang="ja-JP" dirty="0" smtClean="0"/>
          </a:p>
          <a:p>
            <a:pPr lvl="1"/>
            <a:r>
              <a:rPr lang="ja-JP" altLang="en-US" dirty="0"/>
              <a:t>必要な時</a:t>
            </a:r>
            <a:r>
              <a:rPr lang="ja-JP" altLang="en-US" dirty="0" smtClean="0"/>
              <a:t>だけ</a:t>
            </a:r>
            <a:r>
              <a:rPr lang="en-US" altLang="ja-JP" dirty="0" smtClean="0"/>
              <a:t>VM</a:t>
            </a:r>
            <a:r>
              <a:rPr lang="ja-JP" altLang="en-US" dirty="0" smtClean="0"/>
              <a:t>を動かすことができる</a:t>
            </a:r>
            <a:endParaRPr lang="en-US" altLang="ja-JP" dirty="0" smtClean="0"/>
          </a:p>
          <a:p>
            <a:pPr lvl="2"/>
            <a:r>
              <a:rPr lang="en-US" altLang="ja-JP" dirty="0" smtClean="0"/>
              <a:t>VM</a:t>
            </a:r>
            <a:r>
              <a:rPr lang="ja-JP" altLang="en-US" dirty="0" smtClean="0"/>
              <a:t>を起動し，必要がなくなれば停止</a:t>
            </a:r>
            <a:endParaRPr lang="en-US" altLang="ja-JP" dirty="0"/>
          </a:p>
          <a:p>
            <a:pPr lvl="1"/>
            <a:r>
              <a:rPr lang="en-US" altLang="ja-JP" dirty="0" smtClean="0"/>
              <a:t>VM</a:t>
            </a:r>
            <a:r>
              <a:rPr lang="ja-JP" altLang="en-US" dirty="0" smtClean="0"/>
              <a:t>の起動，停止が頻繁に行われうる</a:t>
            </a:r>
            <a:endParaRPr lang="en-US" altLang="ja-JP" dirty="0" smtClean="0"/>
          </a:p>
        </p:txBody>
      </p:sp>
      <p:sp>
        <p:nvSpPr>
          <p:cNvPr id="2" name="タイトル 1"/>
          <p:cNvSpPr>
            <a:spLocks noGrp="1"/>
          </p:cNvSpPr>
          <p:nvPr>
            <p:ph type="title"/>
          </p:nvPr>
        </p:nvSpPr>
        <p:spPr/>
        <p:txBody>
          <a:bodyPr/>
          <a:lstStyle/>
          <a:p>
            <a:r>
              <a:rPr kumimoji="1" lang="en-US" altLang="ja-JP" dirty="0" err="1" smtClean="0"/>
              <a:t>IaaS</a:t>
            </a:r>
            <a:r>
              <a:rPr kumimoji="1" lang="ja-JP" altLang="en-US" dirty="0" smtClean="0"/>
              <a:t>型クラウド</a:t>
            </a:r>
            <a:endParaRPr kumimoji="1" lang="ja-JP" altLang="en-US" dirty="0"/>
          </a:p>
        </p:txBody>
      </p:sp>
      <p:pic>
        <p:nvPicPr>
          <p:cNvPr id="4" name="Picture 2" descr="C:\Users\a\Desktop\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08256" y="4846056"/>
            <a:ext cx="789578" cy="738528"/>
          </a:xfrm>
          <a:prstGeom prst="rect">
            <a:avLst/>
          </a:prstGeom>
          <a:noFill/>
          <a:extLst>
            <a:ext uri="{909E8E84-426E-40DD-AFC4-6F175D3DCCD1}">
              <a14:hiddenFill xmlns:a14="http://schemas.microsoft.com/office/drawing/2010/main">
                <a:solidFill>
                  <a:srgbClr val="FFFFFF"/>
                </a:solidFill>
              </a14:hiddenFill>
            </a:ext>
          </a:extLst>
        </p:spPr>
      </p:pic>
      <p:sp>
        <p:nvSpPr>
          <p:cNvPr id="5" name="雲 4"/>
          <p:cNvSpPr/>
          <p:nvPr/>
        </p:nvSpPr>
        <p:spPr>
          <a:xfrm>
            <a:off x="4820877" y="4125408"/>
            <a:ext cx="3639553" cy="2304256"/>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3" descr="C:\Users\a\Desktop\us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459" y="5330747"/>
            <a:ext cx="696093" cy="696093"/>
          </a:xfrm>
          <a:prstGeom prst="rect">
            <a:avLst/>
          </a:prstGeom>
          <a:noFill/>
          <a:extLst>
            <a:ext uri="{909E8E84-426E-40DD-AFC4-6F175D3DCCD1}">
              <a14:hiddenFill xmlns:a14="http://schemas.microsoft.com/office/drawing/2010/main">
                <a:solidFill>
                  <a:srgbClr val="FFFFFF"/>
                </a:solidFill>
              </a14:hiddenFill>
            </a:ext>
          </a:extLst>
        </p:spPr>
      </p:pic>
      <p:sp>
        <p:nvSpPr>
          <p:cNvPr id="7" name="左右矢印 6"/>
          <p:cNvSpPr/>
          <p:nvPr/>
        </p:nvSpPr>
        <p:spPr>
          <a:xfrm>
            <a:off x="2575121" y="4982725"/>
            <a:ext cx="2088232" cy="288032"/>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9" name="角丸四角形 8"/>
          <p:cNvSpPr/>
          <p:nvPr/>
        </p:nvSpPr>
        <p:spPr>
          <a:xfrm>
            <a:off x="5335228" y="4659953"/>
            <a:ext cx="1008112" cy="504056"/>
          </a:xfrm>
          <a:prstGeom prst="roundRect">
            <a:avLst/>
          </a:prstGeom>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VM</a:t>
            </a:r>
            <a:endParaRPr kumimoji="1" lang="ja-JP" altLang="en-US" dirty="0"/>
          </a:p>
        </p:txBody>
      </p:sp>
      <p:sp>
        <p:nvSpPr>
          <p:cNvPr id="10" name="角丸四角形 9"/>
          <p:cNvSpPr/>
          <p:nvPr/>
        </p:nvSpPr>
        <p:spPr>
          <a:xfrm>
            <a:off x="6640654" y="4659953"/>
            <a:ext cx="1008112" cy="504056"/>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VM</a:t>
            </a:r>
            <a:endParaRPr kumimoji="1" lang="ja-JP" altLang="en-US" dirty="0"/>
          </a:p>
        </p:txBody>
      </p:sp>
      <p:sp>
        <p:nvSpPr>
          <p:cNvPr id="11" name="角丸四角形 10"/>
          <p:cNvSpPr/>
          <p:nvPr/>
        </p:nvSpPr>
        <p:spPr>
          <a:xfrm>
            <a:off x="6640654" y="5338164"/>
            <a:ext cx="1008112" cy="504056"/>
          </a:xfrm>
          <a:prstGeom prst="roundRect">
            <a:avLst/>
          </a:prstGeom>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VM</a:t>
            </a:r>
            <a:endParaRPr kumimoji="1" lang="ja-JP" altLang="en-US" dirty="0"/>
          </a:p>
        </p:txBody>
      </p:sp>
      <p:sp>
        <p:nvSpPr>
          <p:cNvPr id="12" name="角丸四角形 11"/>
          <p:cNvSpPr/>
          <p:nvPr/>
        </p:nvSpPr>
        <p:spPr>
          <a:xfrm>
            <a:off x="5335228" y="5338164"/>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VM</a:t>
            </a:r>
            <a:endParaRPr kumimoji="1" lang="ja-JP" altLang="en-US" dirty="0"/>
          </a:p>
        </p:txBody>
      </p:sp>
    </p:spTree>
    <p:extLst>
      <p:ext uri="{BB962C8B-B14F-4D97-AF65-F5344CB8AC3E}">
        <p14:creationId xmlns:p14="http://schemas.microsoft.com/office/powerpoint/2010/main" val="1688107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クラウド上の</a:t>
            </a:r>
            <a:r>
              <a:rPr kumimoji="1" lang="en-US" altLang="ja-JP" dirty="0" smtClean="0"/>
              <a:t>VM</a:t>
            </a:r>
            <a:r>
              <a:rPr lang="ja-JP" altLang="en-US" dirty="0" smtClean="0"/>
              <a:t>の起動が集中する場合がある</a:t>
            </a:r>
            <a:endParaRPr lang="en-US" altLang="ja-JP" dirty="0" smtClean="0"/>
          </a:p>
          <a:p>
            <a:pPr lvl="1"/>
            <a:r>
              <a:rPr kumimoji="1" lang="en-US" altLang="ja-JP" dirty="0" smtClean="0"/>
              <a:t>VM</a:t>
            </a:r>
            <a:r>
              <a:rPr kumimoji="1" lang="ja-JP" altLang="en-US" dirty="0" smtClean="0"/>
              <a:t>を仮想デスクトップとして使う場合</a:t>
            </a:r>
            <a:endParaRPr kumimoji="1" lang="en-US" altLang="ja-JP" dirty="0" smtClean="0"/>
          </a:p>
          <a:p>
            <a:pPr lvl="2"/>
            <a:r>
              <a:rPr lang="ja-JP" altLang="en-US" dirty="0" smtClean="0"/>
              <a:t>企業の始業時刻に一斉に起動される</a:t>
            </a:r>
            <a:endParaRPr lang="en-US" altLang="ja-JP" dirty="0"/>
          </a:p>
          <a:p>
            <a:pPr lvl="1"/>
            <a:r>
              <a:rPr lang="en-US" altLang="ja-JP" dirty="0" smtClean="0"/>
              <a:t>VM</a:t>
            </a:r>
            <a:r>
              <a:rPr lang="ja-JP" altLang="en-US" dirty="0" smtClean="0"/>
              <a:t>を用いて構築された演習環境</a:t>
            </a:r>
            <a:endParaRPr lang="en-US" altLang="ja-JP" dirty="0" smtClean="0"/>
          </a:p>
          <a:p>
            <a:pPr lvl="2"/>
            <a:r>
              <a:rPr lang="ja-JP" altLang="en-US" dirty="0" smtClean="0"/>
              <a:t>授業開始時に一斉に起動される</a:t>
            </a:r>
            <a:endParaRPr lang="en-US" altLang="ja-JP" dirty="0" smtClean="0"/>
          </a:p>
          <a:p>
            <a:r>
              <a:rPr kumimoji="1" lang="en-US" altLang="ja-JP" dirty="0" smtClean="0"/>
              <a:t>VM</a:t>
            </a:r>
            <a:r>
              <a:rPr kumimoji="1" lang="ja-JP" altLang="en-US" dirty="0" smtClean="0"/>
              <a:t>の起動に時間がかかる原因となる</a:t>
            </a:r>
            <a:endParaRPr kumimoji="1" lang="en-US" altLang="ja-JP" dirty="0" smtClean="0"/>
          </a:p>
        </p:txBody>
      </p:sp>
      <p:sp>
        <p:nvSpPr>
          <p:cNvPr id="13" name="雲 12"/>
          <p:cNvSpPr/>
          <p:nvPr/>
        </p:nvSpPr>
        <p:spPr>
          <a:xfrm>
            <a:off x="3092231" y="4352314"/>
            <a:ext cx="3639553" cy="2304256"/>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3968512" y="4978387"/>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 name="角丸四角形 15"/>
          <p:cNvSpPr/>
          <p:nvPr/>
        </p:nvSpPr>
        <p:spPr>
          <a:xfrm>
            <a:off x="3840024" y="5086125"/>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 name="タイトル 2"/>
          <p:cNvSpPr>
            <a:spLocks noGrp="1"/>
          </p:cNvSpPr>
          <p:nvPr>
            <p:ph type="title"/>
          </p:nvPr>
        </p:nvSpPr>
        <p:spPr/>
        <p:txBody>
          <a:bodyPr/>
          <a:lstStyle/>
          <a:p>
            <a:r>
              <a:rPr kumimoji="1" lang="en-US" altLang="ja-JP" dirty="0" smtClean="0"/>
              <a:t>VM</a:t>
            </a:r>
            <a:r>
              <a:rPr kumimoji="1" lang="ja-JP" altLang="en-US" dirty="0" smtClean="0"/>
              <a:t>の同時起動</a:t>
            </a:r>
            <a:endParaRPr kumimoji="1" lang="ja-JP" altLang="en-US" dirty="0"/>
          </a:p>
        </p:txBody>
      </p:sp>
      <p:sp>
        <p:nvSpPr>
          <p:cNvPr id="17" name="角丸四角形 16"/>
          <p:cNvSpPr/>
          <p:nvPr/>
        </p:nvSpPr>
        <p:spPr>
          <a:xfrm>
            <a:off x="3751496" y="5230415"/>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pic>
        <p:nvPicPr>
          <p:cNvPr id="4" name="Picture 3" descr="C:\Users\a\Desktop\us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66" y="5178489"/>
            <a:ext cx="696093" cy="696093"/>
          </a:xfrm>
          <a:prstGeom prst="rect">
            <a:avLst/>
          </a:prstGeom>
          <a:noFill/>
          <a:extLst>
            <a:ext uri="{909E8E84-426E-40DD-AFC4-6F175D3DCCD1}">
              <a14:hiddenFill xmlns:a14="http://schemas.microsoft.com/office/drawing/2010/main">
                <a:solidFill>
                  <a:srgbClr val="FFFFFF"/>
                </a:solidFill>
              </a14:hiddenFill>
            </a:ext>
          </a:extLst>
        </p:spPr>
      </p:pic>
      <p:sp>
        <p:nvSpPr>
          <p:cNvPr id="14" name="角丸四角形 13"/>
          <p:cNvSpPr/>
          <p:nvPr/>
        </p:nvSpPr>
        <p:spPr>
          <a:xfrm>
            <a:off x="3666168" y="5338153"/>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 name="角丸四角形 5"/>
          <p:cNvSpPr/>
          <p:nvPr/>
        </p:nvSpPr>
        <p:spPr>
          <a:xfrm>
            <a:off x="3520626" y="5458389"/>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VM</a:t>
            </a:r>
            <a:endParaRPr kumimoji="1" lang="ja-JP" altLang="en-US" dirty="0"/>
          </a:p>
        </p:txBody>
      </p:sp>
      <p:sp>
        <p:nvSpPr>
          <p:cNvPr id="18" name="角丸四角形 17"/>
          <p:cNvSpPr/>
          <p:nvPr/>
        </p:nvSpPr>
        <p:spPr>
          <a:xfrm>
            <a:off x="5129024" y="5022480"/>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9" name="角丸四角形 18"/>
          <p:cNvSpPr/>
          <p:nvPr/>
        </p:nvSpPr>
        <p:spPr>
          <a:xfrm>
            <a:off x="5000536" y="5130218"/>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0" name="角丸四角形 19"/>
          <p:cNvSpPr/>
          <p:nvPr/>
        </p:nvSpPr>
        <p:spPr>
          <a:xfrm>
            <a:off x="4912008" y="5274508"/>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1" name="角丸四角形 20"/>
          <p:cNvSpPr/>
          <p:nvPr/>
        </p:nvSpPr>
        <p:spPr>
          <a:xfrm>
            <a:off x="4798080" y="5426363"/>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2" name="角丸四角形 21"/>
          <p:cNvSpPr/>
          <p:nvPr/>
        </p:nvSpPr>
        <p:spPr>
          <a:xfrm>
            <a:off x="4674280" y="5548535"/>
            <a:ext cx="100811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VM</a:t>
            </a:r>
            <a:endParaRPr kumimoji="1" lang="ja-JP" altLang="en-US" dirty="0"/>
          </a:p>
        </p:txBody>
      </p:sp>
      <p:sp>
        <p:nvSpPr>
          <p:cNvPr id="24" name="右矢印 23"/>
          <p:cNvSpPr/>
          <p:nvPr/>
        </p:nvSpPr>
        <p:spPr>
          <a:xfrm>
            <a:off x="2036128" y="4764266"/>
            <a:ext cx="624800" cy="1828249"/>
          </a:xfrm>
          <a:prstGeom prst="right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solidFill>
                <a:schemeClr val="tx1"/>
              </a:solidFill>
            </a:endParaRPr>
          </a:p>
        </p:txBody>
      </p:sp>
      <p:sp>
        <p:nvSpPr>
          <p:cNvPr id="25" name="右矢印 24"/>
          <p:cNvSpPr/>
          <p:nvPr/>
        </p:nvSpPr>
        <p:spPr>
          <a:xfrm rot="10800000">
            <a:off x="6887535" y="4764265"/>
            <a:ext cx="624800" cy="1892304"/>
          </a:xfrm>
          <a:prstGeom prst="right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solidFill>
                <a:schemeClr val="tx1"/>
              </a:solidFill>
            </a:endParaRPr>
          </a:p>
        </p:txBody>
      </p:sp>
      <p:pic>
        <p:nvPicPr>
          <p:cNvPr id="28" name="Picture 3" descr="C:\Users\a\Desktop\us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808" y="4390032"/>
            <a:ext cx="696093" cy="696093"/>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3" descr="C:\Users\a\Desktop\us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808" y="6000531"/>
            <a:ext cx="696093" cy="696093"/>
          </a:xfrm>
          <a:prstGeom prst="rect">
            <a:avLst/>
          </a:prstGeom>
          <a:noFill/>
          <a:extLst>
            <a:ext uri="{909E8E84-426E-40DD-AFC4-6F175D3DCCD1}">
              <a14:hiddenFill xmlns:a14="http://schemas.microsoft.com/office/drawing/2010/main">
                <a:solidFill>
                  <a:srgbClr val="FFFFFF"/>
                </a:solidFill>
              </a14:hiddenFill>
            </a:ext>
          </a:extLst>
        </p:spPr>
      </p:pic>
      <p:sp>
        <p:nvSpPr>
          <p:cNvPr id="30" name="爆発 1 29"/>
          <p:cNvSpPr/>
          <p:nvPr/>
        </p:nvSpPr>
        <p:spPr>
          <a:xfrm>
            <a:off x="2713360" y="4502372"/>
            <a:ext cx="1304464" cy="835780"/>
          </a:xfrm>
          <a:prstGeom prst="irregularSeal1">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solidFill>
                <a:schemeClr val="tx1"/>
              </a:solidFill>
            </a:endParaRPr>
          </a:p>
        </p:txBody>
      </p:sp>
      <p:pic>
        <p:nvPicPr>
          <p:cNvPr id="41" name="Picture 3" descr="C:\Users\a\Desktop\us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2781" y="6021480"/>
            <a:ext cx="696093" cy="696093"/>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3" descr="C:\Users\a\Desktop\us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7" y="5178489"/>
            <a:ext cx="696093" cy="696093"/>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3" descr="C:\Users\a\Desktop\us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4326387"/>
            <a:ext cx="696093" cy="69609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C:\Users\a\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4837" y="4549078"/>
            <a:ext cx="506125" cy="473402"/>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 descr="C:\Users\a\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4016" y="5248451"/>
            <a:ext cx="506125" cy="473402"/>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2" descr="C:\Users\a\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38283" y="6119113"/>
            <a:ext cx="506125" cy="473402"/>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 descr="C:\Users\a\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38283" y="5289835"/>
            <a:ext cx="506125" cy="473402"/>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 descr="C:\Users\a\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36656" y="4473297"/>
            <a:ext cx="506125" cy="473402"/>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C:\Users\a\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4016" y="6034555"/>
            <a:ext cx="506125" cy="473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3567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VM</a:t>
            </a:r>
            <a:r>
              <a:rPr lang="ja-JP" altLang="en-US" dirty="0" smtClean="0"/>
              <a:t>の同時起動におけるボトルネックの調査</a:t>
            </a:r>
            <a:endParaRPr lang="en-US" altLang="ja-JP" dirty="0" smtClean="0"/>
          </a:p>
          <a:p>
            <a:endParaRPr lang="en-US" altLang="ja-JP" dirty="0" smtClean="0"/>
          </a:p>
          <a:p>
            <a:r>
              <a:rPr lang="en-US" altLang="ja-JP" dirty="0" smtClean="0"/>
              <a:t>VM</a:t>
            </a:r>
            <a:r>
              <a:rPr lang="ja-JP" altLang="en-US" dirty="0" smtClean="0"/>
              <a:t>の同時起動の高速化</a:t>
            </a:r>
            <a:endParaRPr lang="en-US" altLang="ja-JP" dirty="0" smtClean="0"/>
          </a:p>
        </p:txBody>
      </p:sp>
      <p:sp>
        <p:nvSpPr>
          <p:cNvPr id="3" name="タイトル 2"/>
          <p:cNvSpPr>
            <a:spLocks noGrp="1"/>
          </p:cNvSpPr>
          <p:nvPr>
            <p:ph type="title"/>
          </p:nvPr>
        </p:nvSpPr>
        <p:spPr/>
        <p:txBody>
          <a:bodyPr/>
          <a:lstStyle/>
          <a:p>
            <a:r>
              <a:rPr kumimoji="1" lang="ja-JP" altLang="en-US" dirty="0" smtClean="0"/>
              <a:t>研究の目的</a:t>
            </a:r>
            <a:endParaRPr kumimoji="1" lang="ja-JP" altLang="en-US" dirty="0"/>
          </a:p>
        </p:txBody>
      </p:sp>
    </p:spTree>
    <p:extLst>
      <p:ext uri="{BB962C8B-B14F-4D97-AF65-F5344CB8AC3E}">
        <p14:creationId xmlns:p14="http://schemas.microsoft.com/office/powerpoint/2010/main" val="2136542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調査対象：</a:t>
            </a:r>
            <a:r>
              <a:rPr kumimoji="1" lang="en-US" altLang="ja-JP" dirty="0" err="1" smtClean="0"/>
              <a:t>CloudStack</a:t>
            </a:r>
            <a:endParaRPr kumimoji="1" lang="ja-JP" altLang="en-US" dirty="0"/>
          </a:p>
        </p:txBody>
      </p:sp>
      <p:sp>
        <p:nvSpPr>
          <p:cNvPr id="7" name="角丸四角形 6"/>
          <p:cNvSpPr/>
          <p:nvPr/>
        </p:nvSpPr>
        <p:spPr>
          <a:xfrm>
            <a:off x="3419871" y="4427061"/>
            <a:ext cx="5296245" cy="207092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err="1" smtClean="0">
                <a:solidFill>
                  <a:schemeClr val="tx1"/>
                </a:solidFill>
              </a:rPr>
              <a:t>CloudStack</a:t>
            </a:r>
            <a:endParaRPr kumimoji="1" lang="ja-JP" altLang="en-US" dirty="0">
              <a:solidFill>
                <a:schemeClr val="tx1"/>
              </a:solidFill>
            </a:endParaRPr>
          </a:p>
        </p:txBody>
      </p:sp>
      <p:sp>
        <p:nvSpPr>
          <p:cNvPr id="8" name="角丸四角形 7"/>
          <p:cNvSpPr/>
          <p:nvPr/>
        </p:nvSpPr>
        <p:spPr>
          <a:xfrm>
            <a:off x="6343510" y="4535274"/>
            <a:ext cx="2024063" cy="133194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6154487" y="4696260"/>
            <a:ext cx="2045680" cy="13752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5945591" y="4834456"/>
            <a:ext cx="2038337" cy="14788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ホスト</a:t>
            </a:r>
            <a:endParaRPr kumimoji="1" lang="ja-JP" altLang="en-US" dirty="0">
              <a:solidFill>
                <a:schemeClr val="tx1"/>
              </a:solidFill>
            </a:endParaRPr>
          </a:p>
        </p:txBody>
      </p:sp>
      <p:sp>
        <p:nvSpPr>
          <p:cNvPr id="12" name="正方形/長方形 11"/>
          <p:cNvSpPr/>
          <p:nvPr/>
        </p:nvSpPr>
        <p:spPr>
          <a:xfrm>
            <a:off x="6154487" y="5383864"/>
            <a:ext cx="697086" cy="7121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VM</a:t>
            </a:r>
            <a:endParaRPr kumimoji="1" lang="ja-JP" altLang="en-US" dirty="0">
              <a:solidFill>
                <a:schemeClr val="tx1"/>
              </a:solidFill>
            </a:endParaRPr>
          </a:p>
        </p:txBody>
      </p:sp>
      <p:cxnSp>
        <p:nvCxnSpPr>
          <p:cNvPr id="15" name="直線矢印コネクタ 14"/>
          <p:cNvCxnSpPr/>
          <p:nvPr/>
        </p:nvCxnSpPr>
        <p:spPr>
          <a:xfrm>
            <a:off x="2355944" y="5698124"/>
            <a:ext cx="146362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7006999" y="5383864"/>
            <a:ext cx="697086" cy="7121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VM</a:t>
            </a:r>
            <a:endParaRPr kumimoji="1" lang="ja-JP" altLang="en-US" dirty="0">
              <a:solidFill>
                <a:schemeClr val="tx1"/>
              </a:solidFill>
            </a:endParaRPr>
          </a:p>
        </p:txBody>
      </p:sp>
      <p:cxnSp>
        <p:nvCxnSpPr>
          <p:cNvPr id="18" name="直線矢印コネクタ 17"/>
          <p:cNvCxnSpPr>
            <a:stCxn id="24" idx="3"/>
          </p:cNvCxnSpPr>
          <p:nvPr/>
        </p:nvCxnSpPr>
        <p:spPr>
          <a:xfrm flipV="1">
            <a:off x="5259730" y="5707000"/>
            <a:ext cx="685859"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コンテンツ プレースホルダー 1"/>
          <p:cNvSpPr>
            <a:spLocks noGrp="1"/>
          </p:cNvSpPr>
          <p:nvPr>
            <p:ph idx="1"/>
          </p:nvPr>
        </p:nvSpPr>
        <p:spPr>
          <a:xfrm>
            <a:off x="457200" y="1481328"/>
            <a:ext cx="8229600" cy="4525963"/>
          </a:xfrm>
        </p:spPr>
        <p:txBody>
          <a:bodyPr/>
          <a:lstStyle/>
          <a:p>
            <a:r>
              <a:rPr lang="ja-JP" altLang="en-US" dirty="0" smtClean="0"/>
              <a:t>オープンソースのクラウド基盤ソフトウェア</a:t>
            </a:r>
            <a:endParaRPr lang="en-US" altLang="ja-JP" dirty="0"/>
          </a:p>
          <a:p>
            <a:pPr lvl="1"/>
            <a:r>
              <a:rPr lang="ja-JP" altLang="en-US" dirty="0" smtClean="0"/>
              <a:t>管理サーバ，ホスト，プライマリストレージ，セカンダリストレージで構成</a:t>
            </a:r>
            <a:endParaRPr lang="en-US" altLang="ja-JP" dirty="0" smtClean="0"/>
          </a:p>
          <a:p>
            <a:pPr lvl="1"/>
            <a:r>
              <a:rPr lang="ja-JP" altLang="en-US" dirty="0"/>
              <a:t>管理</a:t>
            </a:r>
            <a:r>
              <a:rPr lang="ja-JP" altLang="en-US" dirty="0" smtClean="0"/>
              <a:t>サーバが</a:t>
            </a:r>
            <a:r>
              <a:rPr lang="en-US" altLang="ja-JP" dirty="0" smtClean="0"/>
              <a:t>VM</a:t>
            </a:r>
            <a:r>
              <a:rPr lang="ja-JP" altLang="en-US" dirty="0" smtClean="0"/>
              <a:t>起動リクエストを処理</a:t>
            </a:r>
            <a:endParaRPr lang="en-US" altLang="ja-JP" dirty="0" smtClean="0"/>
          </a:p>
          <a:p>
            <a:pPr lvl="2"/>
            <a:r>
              <a:rPr lang="ja-JP" altLang="en-US" dirty="0" smtClean="0"/>
              <a:t>ホスト</a:t>
            </a:r>
            <a:r>
              <a:rPr lang="ja-JP" altLang="en-US" dirty="0"/>
              <a:t>上</a:t>
            </a:r>
            <a:r>
              <a:rPr lang="ja-JP" altLang="en-US" dirty="0" smtClean="0"/>
              <a:t>で</a:t>
            </a:r>
            <a:r>
              <a:rPr lang="en-US" altLang="ja-JP" dirty="0" smtClean="0"/>
              <a:t>VM</a:t>
            </a:r>
            <a:r>
              <a:rPr lang="ja-JP" altLang="en-US" dirty="0" smtClean="0"/>
              <a:t>を起動</a:t>
            </a:r>
            <a:endParaRPr lang="en-US" altLang="ja-JP" dirty="0" smtClean="0"/>
          </a:p>
        </p:txBody>
      </p:sp>
      <p:sp>
        <p:nvSpPr>
          <p:cNvPr id="24" name="角丸四角形 23"/>
          <p:cNvSpPr/>
          <p:nvPr/>
        </p:nvSpPr>
        <p:spPr>
          <a:xfrm>
            <a:off x="3819571" y="5175829"/>
            <a:ext cx="1440159" cy="106234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管理サーバ</a:t>
            </a:r>
            <a:endParaRPr kumimoji="1" lang="ja-JP" altLang="en-US" dirty="0">
              <a:solidFill>
                <a:schemeClr val="tx1"/>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604" y="3789041"/>
            <a:ext cx="3138941" cy="1594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2" descr="C:\Users\a\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33072" y="5511592"/>
            <a:ext cx="506125" cy="47340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3" descr="C:\Users\a\Desktop\user.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19621" y="5617227"/>
            <a:ext cx="696093" cy="696093"/>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898711" y="6337051"/>
            <a:ext cx="937912" cy="369332"/>
          </a:xfrm>
          <a:prstGeom prst="rect">
            <a:avLst/>
          </a:prstGeom>
          <a:solidFill>
            <a:schemeClr val="bg1"/>
          </a:solidFill>
        </p:spPr>
        <p:txBody>
          <a:bodyPr wrap="square" rtlCol="0">
            <a:spAutoFit/>
          </a:bodyPr>
          <a:lstStyle/>
          <a:p>
            <a:r>
              <a:rPr lang="ja-JP" altLang="en-US" dirty="0"/>
              <a:t>ユーザ</a:t>
            </a:r>
            <a:endParaRPr kumimoji="1" lang="ja-JP" altLang="en-US" dirty="0"/>
          </a:p>
        </p:txBody>
      </p:sp>
    </p:spTree>
    <p:extLst>
      <p:ext uri="{BB962C8B-B14F-4D97-AF65-F5344CB8AC3E}">
        <p14:creationId xmlns:p14="http://schemas.microsoft.com/office/powerpoint/2010/main" val="3920759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VM</a:t>
            </a:r>
            <a:r>
              <a:rPr lang="ja-JP" altLang="en-US" dirty="0" smtClean="0"/>
              <a:t>起動リクエストを同時に</a:t>
            </a:r>
            <a:r>
              <a:rPr lang="en-US" altLang="ja-JP" dirty="0" smtClean="0"/>
              <a:t>100</a:t>
            </a:r>
            <a:r>
              <a:rPr lang="ja-JP" altLang="en-US" dirty="0" smtClean="0"/>
              <a:t>個送り，</a:t>
            </a:r>
            <a:r>
              <a:rPr lang="en-US" altLang="ja-JP" dirty="0" smtClean="0"/>
              <a:t>VM</a:t>
            </a:r>
            <a:r>
              <a:rPr lang="ja-JP" altLang="en-US" dirty="0" smtClean="0"/>
              <a:t>の起動にかかる時間を測定</a:t>
            </a:r>
            <a:endParaRPr lang="en-US" altLang="ja-JP" dirty="0" smtClean="0"/>
          </a:p>
          <a:p>
            <a:pPr lvl="1"/>
            <a:r>
              <a:rPr lang="ja-JP" altLang="en-US" dirty="0" smtClean="0"/>
              <a:t>多数の</a:t>
            </a:r>
            <a:r>
              <a:rPr lang="en-US" altLang="ja-JP" dirty="0" smtClean="0"/>
              <a:t>VM</a:t>
            </a:r>
            <a:r>
              <a:rPr lang="ja-JP" altLang="en-US" dirty="0" smtClean="0"/>
              <a:t>を同時に起動するためのツールを開発</a:t>
            </a:r>
            <a:endParaRPr lang="en-US" altLang="ja-JP" dirty="0" smtClean="0"/>
          </a:p>
          <a:p>
            <a:pPr lvl="2"/>
            <a:r>
              <a:rPr lang="en-US" altLang="ja-JP" dirty="0" err="1" smtClean="0"/>
              <a:t>CloudStack</a:t>
            </a:r>
            <a:r>
              <a:rPr lang="en-US" altLang="ja-JP" dirty="0" smtClean="0"/>
              <a:t> API</a:t>
            </a:r>
            <a:r>
              <a:rPr lang="ja-JP" altLang="en-US" dirty="0" smtClean="0"/>
              <a:t>を用いた起動リクエストを管理サーバに連続送信</a:t>
            </a:r>
            <a:endParaRPr lang="en-US" altLang="ja-JP" dirty="0" smtClean="0"/>
          </a:p>
          <a:p>
            <a:pPr lvl="1"/>
            <a:endParaRPr kumimoji="1" lang="en-US" altLang="ja-JP" dirty="0" smtClean="0"/>
          </a:p>
        </p:txBody>
      </p:sp>
      <p:sp>
        <p:nvSpPr>
          <p:cNvPr id="3" name="タイトル 2"/>
          <p:cNvSpPr>
            <a:spLocks noGrp="1"/>
          </p:cNvSpPr>
          <p:nvPr>
            <p:ph type="title"/>
          </p:nvPr>
        </p:nvSpPr>
        <p:spPr/>
        <p:txBody>
          <a:bodyPr/>
          <a:lstStyle/>
          <a:p>
            <a:r>
              <a:rPr kumimoji="1" lang="en-US" altLang="ja-JP" dirty="0" smtClean="0"/>
              <a:t>VM</a:t>
            </a:r>
            <a:r>
              <a:rPr kumimoji="1" lang="ja-JP" altLang="en-US" dirty="0" smtClean="0"/>
              <a:t>の同時起動時間の測定</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643859669"/>
              </p:ext>
            </p:extLst>
          </p:nvPr>
        </p:nvGraphicFramePr>
        <p:xfrm>
          <a:off x="1835696" y="3861048"/>
          <a:ext cx="5106672" cy="2298316"/>
        </p:xfrm>
        <a:graphic>
          <a:graphicData uri="http://schemas.openxmlformats.org/drawingml/2006/table">
            <a:tbl>
              <a:tblPr firstRow="1" bandRow="1">
                <a:tableStyleId>{2D5ABB26-0587-4C30-8999-92F81FD0307C}</a:tableStyleId>
              </a:tblPr>
              <a:tblGrid>
                <a:gridCol w="828993"/>
                <a:gridCol w="1533843"/>
                <a:gridCol w="1317943"/>
                <a:gridCol w="1425893"/>
              </a:tblGrid>
              <a:tr h="390427">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管理サーバ</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VM</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ホスト</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3725">
                <a:tc>
                  <a:txBody>
                    <a:bodyPr/>
                    <a:lstStyle/>
                    <a:p>
                      <a:r>
                        <a:rPr kumimoji="1" lang="ja-JP" altLang="en-US" sz="1400" dirty="0" smtClean="0"/>
                        <a:t>マシン</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Cent</a:t>
                      </a:r>
                      <a:r>
                        <a:rPr kumimoji="1" lang="en-US" altLang="ja-JP" sz="1400" baseline="0" dirty="0" smtClean="0"/>
                        <a:t> OS 6.5</a:t>
                      </a:r>
                    </a:p>
                    <a:p>
                      <a:r>
                        <a:rPr kumimoji="1" lang="en-US" altLang="ja-JP" sz="1400" baseline="0" dirty="0" err="1" smtClean="0"/>
                        <a:t>CloudStack</a:t>
                      </a:r>
                      <a:r>
                        <a:rPr kumimoji="1" lang="en-US" altLang="ja-JP" sz="1400" baseline="0" dirty="0" smtClean="0"/>
                        <a:t> 4.2</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Cent OS</a:t>
                      </a:r>
                      <a:r>
                        <a:rPr kumimoji="1" lang="en-US" altLang="ja-JP" sz="1400" baseline="0" dirty="0" smtClean="0"/>
                        <a:t> 6.3 </a:t>
                      </a:r>
                    </a:p>
                    <a:p>
                      <a:r>
                        <a:rPr kumimoji="1" lang="en-US" altLang="ja-JP" sz="1400" baseline="0" dirty="0" smtClean="0"/>
                        <a:t>minimal</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err="1" smtClean="0"/>
                        <a:t>XenServer</a:t>
                      </a:r>
                      <a:r>
                        <a:rPr kumimoji="1" lang="en-US" altLang="ja-JP" sz="1400" dirty="0" smtClean="0"/>
                        <a:t> 6.2</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427">
                <a:tc>
                  <a:txBody>
                    <a:bodyPr/>
                    <a:lstStyle/>
                    <a:p>
                      <a:r>
                        <a:rPr kumimoji="1" lang="en-US" altLang="ja-JP" sz="1400" dirty="0" smtClean="0"/>
                        <a:t>CPU</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3.7GHz×8</a:t>
                      </a:r>
                      <a:r>
                        <a:rPr kumimoji="1" lang="ja-JP" altLang="en-US" sz="1400" dirty="0" smtClean="0"/>
                        <a:t>コア</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250MHz</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3.7GHz×8</a:t>
                      </a:r>
                      <a:r>
                        <a:rPr kumimoji="1" lang="ja-JP" altLang="en-US" sz="1400" dirty="0" smtClean="0"/>
                        <a:t>コア</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427">
                <a:tc>
                  <a:txBody>
                    <a:bodyPr/>
                    <a:lstStyle/>
                    <a:p>
                      <a:r>
                        <a:rPr kumimoji="1" lang="ja-JP" altLang="en-US" sz="1400" dirty="0" smtClean="0"/>
                        <a:t>メモリ</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8GB</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128MB</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32GB</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3310">
                <a:tc>
                  <a:txBody>
                    <a:bodyPr/>
                    <a:lstStyle/>
                    <a:p>
                      <a:r>
                        <a:rPr kumimoji="1" lang="ja-JP" altLang="en-US" sz="1400" dirty="0" smtClean="0"/>
                        <a:t>ディスク</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1000GB</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10GB</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t>2000GB</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82568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同時起動時間の</a:t>
            </a:r>
            <a:r>
              <a:rPr lang="ja-JP" altLang="en-US" dirty="0" smtClean="0"/>
              <a:t>測定</a:t>
            </a:r>
            <a:r>
              <a:rPr kumimoji="1" lang="ja-JP" altLang="en-US" dirty="0" smtClean="0"/>
              <a:t>結果</a:t>
            </a:r>
            <a:endParaRPr kumimoji="1"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2713396437"/>
              </p:ext>
            </p:extLst>
          </p:nvPr>
        </p:nvGraphicFramePr>
        <p:xfrm>
          <a:off x="269522" y="3280926"/>
          <a:ext cx="5112568" cy="3312368"/>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4716016" y="2986524"/>
            <a:ext cx="1512168" cy="369332"/>
          </a:xfrm>
          <a:prstGeom prst="rect">
            <a:avLst/>
          </a:prstGeom>
          <a:noFill/>
        </p:spPr>
        <p:txBody>
          <a:bodyPr wrap="square" rtlCol="0">
            <a:spAutoFit/>
          </a:bodyPr>
          <a:lstStyle/>
          <a:p>
            <a:r>
              <a:rPr kumimoji="1" lang="en-US" altLang="ja-JP" dirty="0" smtClean="0">
                <a:solidFill>
                  <a:srgbClr val="FF0000"/>
                </a:solidFill>
              </a:rPr>
              <a:t>1198</a:t>
            </a:r>
            <a:r>
              <a:rPr kumimoji="1" lang="ja-JP" altLang="en-US" dirty="0" smtClean="0">
                <a:solidFill>
                  <a:srgbClr val="FF0000"/>
                </a:solidFill>
              </a:rPr>
              <a:t>秒</a:t>
            </a:r>
            <a:endParaRPr kumimoji="1" lang="ja-JP" altLang="en-US" dirty="0">
              <a:solidFill>
                <a:srgbClr val="FF0000"/>
              </a:solidFill>
            </a:endParaRPr>
          </a:p>
        </p:txBody>
      </p:sp>
      <p:sp>
        <p:nvSpPr>
          <p:cNvPr id="6" name="テキスト ボックス 5"/>
          <p:cNvSpPr txBox="1"/>
          <p:nvPr/>
        </p:nvSpPr>
        <p:spPr>
          <a:xfrm>
            <a:off x="1547664" y="5805264"/>
            <a:ext cx="907112" cy="369332"/>
          </a:xfrm>
          <a:prstGeom prst="rect">
            <a:avLst/>
          </a:prstGeom>
          <a:noFill/>
        </p:spPr>
        <p:txBody>
          <a:bodyPr wrap="square" rtlCol="0">
            <a:spAutoFit/>
          </a:bodyPr>
          <a:lstStyle/>
          <a:p>
            <a:r>
              <a:rPr kumimoji="1" lang="en-US" altLang="ja-JP" dirty="0" smtClean="0">
                <a:solidFill>
                  <a:srgbClr val="FF0000"/>
                </a:solidFill>
              </a:rPr>
              <a:t>256</a:t>
            </a:r>
            <a:r>
              <a:rPr kumimoji="1" lang="ja-JP" altLang="en-US" dirty="0" smtClean="0">
                <a:solidFill>
                  <a:srgbClr val="FF0000"/>
                </a:solidFill>
              </a:rPr>
              <a:t>秒</a:t>
            </a:r>
            <a:endParaRPr kumimoji="1" lang="ja-JP" altLang="en-US" dirty="0">
              <a:solidFill>
                <a:srgbClr val="FF0000"/>
              </a:solidFill>
            </a:endParaRPr>
          </a:p>
        </p:txBody>
      </p:sp>
      <p:sp>
        <p:nvSpPr>
          <p:cNvPr id="7" name="コンテンツ プレースホルダー 6"/>
          <p:cNvSpPr>
            <a:spLocks noGrp="1"/>
          </p:cNvSpPr>
          <p:nvPr>
            <p:ph idx="1"/>
          </p:nvPr>
        </p:nvSpPr>
        <p:spPr/>
        <p:txBody>
          <a:bodyPr/>
          <a:lstStyle/>
          <a:p>
            <a:r>
              <a:rPr kumimoji="1" lang="en-US" altLang="ja-JP" dirty="0" smtClean="0"/>
              <a:t>100</a:t>
            </a:r>
            <a:r>
              <a:rPr kumimoji="1" lang="ja-JP" altLang="en-US" dirty="0" smtClean="0"/>
              <a:t>台の</a:t>
            </a:r>
            <a:r>
              <a:rPr kumimoji="1" lang="en-US" altLang="ja-JP" dirty="0" smtClean="0"/>
              <a:t>VM</a:t>
            </a:r>
            <a:r>
              <a:rPr kumimoji="1" lang="ja-JP" altLang="en-US" dirty="0" smtClean="0"/>
              <a:t>を同時に起動した時の平均起動時間は，一台だけの起動時間の約</a:t>
            </a:r>
            <a:r>
              <a:rPr kumimoji="1" lang="en-US" altLang="ja-JP" dirty="0" smtClean="0"/>
              <a:t>67</a:t>
            </a:r>
            <a:r>
              <a:rPr kumimoji="1" lang="ja-JP" altLang="en-US" dirty="0" smtClean="0"/>
              <a:t>倍</a:t>
            </a:r>
            <a:endParaRPr kumimoji="1" lang="ja-JP" altLang="en-US" dirty="0"/>
          </a:p>
        </p:txBody>
      </p:sp>
      <p:graphicFrame>
        <p:nvGraphicFramePr>
          <p:cNvPr id="8" name="グラフ 7"/>
          <p:cNvGraphicFramePr/>
          <p:nvPr>
            <p:extLst>
              <p:ext uri="{D42A27DB-BD31-4B8C-83A1-F6EECF244321}">
                <p14:modId xmlns:p14="http://schemas.microsoft.com/office/powerpoint/2010/main" val="3283035904"/>
              </p:ext>
            </p:extLst>
          </p:nvPr>
        </p:nvGraphicFramePr>
        <p:xfrm>
          <a:off x="5387770" y="3255804"/>
          <a:ext cx="3480048" cy="2952328"/>
        </p:xfrm>
        <a:graphic>
          <a:graphicData uri="http://schemas.openxmlformats.org/drawingml/2006/chart">
            <c:chart xmlns:c="http://schemas.openxmlformats.org/drawingml/2006/chart" xmlns:r="http://schemas.openxmlformats.org/officeDocument/2006/relationships" r:id="rId4"/>
          </a:graphicData>
        </a:graphic>
      </p:graphicFrame>
      <p:sp>
        <p:nvSpPr>
          <p:cNvPr id="9" name="テキスト ボックス 8"/>
          <p:cNvSpPr txBox="1"/>
          <p:nvPr/>
        </p:nvSpPr>
        <p:spPr>
          <a:xfrm>
            <a:off x="7236296" y="5446424"/>
            <a:ext cx="612068" cy="369332"/>
          </a:xfrm>
          <a:prstGeom prst="rect">
            <a:avLst/>
          </a:prstGeom>
          <a:noFill/>
        </p:spPr>
        <p:txBody>
          <a:bodyPr wrap="square" rtlCol="0">
            <a:spAutoFit/>
          </a:bodyPr>
          <a:lstStyle/>
          <a:p>
            <a:r>
              <a:rPr kumimoji="1" lang="en-US" altLang="ja-JP" dirty="0" smtClean="0"/>
              <a:t>11</a:t>
            </a:r>
            <a:endParaRPr kumimoji="1" lang="ja-JP" altLang="en-US" dirty="0"/>
          </a:p>
        </p:txBody>
      </p:sp>
      <p:sp>
        <p:nvSpPr>
          <p:cNvPr id="12" name="テキスト ボックス 11"/>
          <p:cNvSpPr txBox="1"/>
          <p:nvPr/>
        </p:nvSpPr>
        <p:spPr>
          <a:xfrm>
            <a:off x="7744758" y="4113232"/>
            <a:ext cx="684076" cy="369332"/>
          </a:xfrm>
          <a:prstGeom prst="rect">
            <a:avLst/>
          </a:prstGeom>
          <a:noFill/>
        </p:spPr>
        <p:txBody>
          <a:bodyPr wrap="square" rtlCol="0">
            <a:spAutoFit/>
          </a:bodyPr>
          <a:lstStyle/>
          <a:p>
            <a:r>
              <a:rPr kumimoji="1" lang="en-US" altLang="ja-JP" dirty="0" smtClean="0"/>
              <a:t>739</a:t>
            </a:r>
            <a:endParaRPr kumimoji="1" lang="ja-JP" altLang="en-US" dirty="0"/>
          </a:p>
        </p:txBody>
      </p:sp>
    </p:spTree>
    <p:extLst>
      <p:ext uri="{BB962C8B-B14F-4D97-AF65-F5344CB8AC3E}">
        <p14:creationId xmlns:p14="http://schemas.microsoft.com/office/powerpoint/2010/main" val="1035232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管理サーバは</a:t>
            </a:r>
            <a:r>
              <a:rPr lang="en-US" altLang="ja-JP" dirty="0" smtClean="0"/>
              <a:t>VM</a:t>
            </a:r>
            <a:r>
              <a:rPr lang="ja-JP" altLang="en-US" dirty="0"/>
              <a:t>を起動</a:t>
            </a:r>
            <a:r>
              <a:rPr lang="ja-JP" altLang="en-US" dirty="0" smtClean="0"/>
              <a:t>するために</a:t>
            </a:r>
            <a:r>
              <a:rPr lang="en-US" altLang="ja-JP" dirty="0" smtClean="0"/>
              <a:t>3</a:t>
            </a:r>
            <a:r>
              <a:rPr lang="ja-JP" altLang="en-US" dirty="0" err="1" smtClean="0"/>
              <a:t>つの</a:t>
            </a:r>
            <a:r>
              <a:rPr lang="ja-JP" altLang="en-US" dirty="0" smtClean="0"/>
              <a:t>内部コマンドを順番に発行</a:t>
            </a:r>
            <a:endParaRPr lang="en-US" altLang="ja-JP" dirty="0"/>
          </a:p>
          <a:p>
            <a:pPr lvl="1"/>
            <a:r>
              <a:rPr lang="en-US" altLang="ja-JP" dirty="0" err="1" smtClean="0"/>
              <a:t>DhcpEntry</a:t>
            </a:r>
            <a:r>
              <a:rPr lang="en-US" altLang="ja-JP" dirty="0" smtClean="0"/>
              <a:t> </a:t>
            </a:r>
            <a:r>
              <a:rPr lang="ja-JP" altLang="en-US" dirty="0" smtClean="0"/>
              <a:t>→ </a:t>
            </a:r>
            <a:r>
              <a:rPr lang="en-US" altLang="ja-JP" dirty="0" err="1" smtClean="0"/>
              <a:t>VmData</a:t>
            </a:r>
            <a:r>
              <a:rPr lang="en-US" altLang="ja-JP" dirty="0" smtClean="0"/>
              <a:t> </a:t>
            </a:r>
            <a:r>
              <a:rPr lang="ja-JP" altLang="en-US" dirty="0" smtClean="0"/>
              <a:t>→ </a:t>
            </a:r>
            <a:r>
              <a:rPr lang="en-US" altLang="ja-JP" dirty="0" smtClean="0"/>
              <a:t>Start</a:t>
            </a:r>
          </a:p>
          <a:p>
            <a:r>
              <a:rPr lang="ja-JP" altLang="en-US" dirty="0"/>
              <a:t>キュー</a:t>
            </a:r>
            <a:r>
              <a:rPr lang="ja-JP" altLang="en-US" dirty="0" smtClean="0"/>
              <a:t>を用いてコマンドを順番に処理</a:t>
            </a:r>
            <a:endParaRPr kumimoji="1" lang="en-US" altLang="ja-JP" dirty="0" smtClean="0"/>
          </a:p>
          <a:p>
            <a:pPr lvl="1"/>
            <a:r>
              <a:rPr lang="en-US" altLang="ja-JP" dirty="0"/>
              <a:t>1</a:t>
            </a:r>
            <a:r>
              <a:rPr lang="ja-JP" altLang="en-US" dirty="0" err="1" smtClean="0"/>
              <a:t>つの</a:t>
            </a:r>
            <a:r>
              <a:rPr lang="ja-JP" altLang="en-US" dirty="0" smtClean="0"/>
              <a:t>コマンドの実行が終わると次に発行されたコマンドがキューの末尾に入る</a:t>
            </a:r>
            <a:endParaRPr lang="en-US" altLang="ja-JP" dirty="0" smtClean="0"/>
          </a:p>
          <a:p>
            <a:pPr lvl="1"/>
            <a:r>
              <a:rPr kumimoji="1" lang="ja-JP" altLang="en-US" dirty="0"/>
              <a:t>キュー</a:t>
            </a:r>
            <a:r>
              <a:rPr kumimoji="1" lang="ja-JP" altLang="en-US" dirty="0" smtClean="0"/>
              <a:t>による逐次実行がボトルネック</a:t>
            </a:r>
            <a:endParaRPr kumimoji="1" lang="ja-JP" altLang="en-US" dirty="0"/>
          </a:p>
        </p:txBody>
      </p:sp>
      <p:sp>
        <p:nvSpPr>
          <p:cNvPr id="3" name="タイトル 2"/>
          <p:cNvSpPr>
            <a:spLocks noGrp="1"/>
          </p:cNvSpPr>
          <p:nvPr>
            <p:ph type="title"/>
          </p:nvPr>
        </p:nvSpPr>
        <p:spPr/>
        <p:txBody>
          <a:bodyPr/>
          <a:lstStyle/>
          <a:p>
            <a:r>
              <a:rPr kumimoji="1" lang="ja-JP" altLang="en-US" dirty="0" smtClean="0"/>
              <a:t>ボトルネック分析</a:t>
            </a:r>
            <a:endParaRPr kumimoji="1" lang="ja-JP" altLang="en-US" dirty="0"/>
          </a:p>
        </p:txBody>
      </p:sp>
      <p:sp>
        <p:nvSpPr>
          <p:cNvPr id="4" name="角丸四角形 3"/>
          <p:cNvSpPr/>
          <p:nvPr/>
        </p:nvSpPr>
        <p:spPr>
          <a:xfrm>
            <a:off x="1619672" y="5074441"/>
            <a:ext cx="5107301" cy="864096"/>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dirty="0">
                <a:solidFill>
                  <a:schemeClr val="tx1"/>
                </a:solidFill>
              </a:rPr>
              <a:t>キュー</a:t>
            </a:r>
            <a:endParaRPr kumimoji="1" lang="ja-JP" altLang="en-US" dirty="0">
              <a:solidFill>
                <a:schemeClr val="tx1"/>
              </a:solidFill>
            </a:endParaRPr>
          </a:p>
        </p:txBody>
      </p:sp>
      <p:sp>
        <p:nvSpPr>
          <p:cNvPr id="6" name="円/楕円 5"/>
          <p:cNvSpPr/>
          <p:nvPr/>
        </p:nvSpPr>
        <p:spPr>
          <a:xfrm>
            <a:off x="7660443" y="5239582"/>
            <a:ext cx="1013379" cy="6480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600" dirty="0" err="1" smtClean="0"/>
              <a:t>Dhcp</a:t>
            </a:r>
            <a:endParaRPr kumimoji="1" lang="en-US" altLang="ja-JP" sz="1600" dirty="0" smtClean="0"/>
          </a:p>
          <a:p>
            <a:pPr algn="ctr"/>
            <a:r>
              <a:rPr lang="en-US" altLang="ja-JP" sz="1600" dirty="0" smtClean="0"/>
              <a:t>Entry</a:t>
            </a:r>
            <a:endParaRPr kumimoji="1" lang="ja-JP" altLang="en-US" sz="1600" dirty="0"/>
          </a:p>
        </p:txBody>
      </p:sp>
      <p:sp>
        <p:nvSpPr>
          <p:cNvPr id="9" name="右矢印 8"/>
          <p:cNvSpPr/>
          <p:nvPr/>
        </p:nvSpPr>
        <p:spPr>
          <a:xfrm>
            <a:off x="6641861" y="5360055"/>
            <a:ext cx="860923" cy="32403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6726973" y="5013176"/>
            <a:ext cx="1440160" cy="338554"/>
          </a:xfrm>
          <a:prstGeom prst="rect">
            <a:avLst/>
          </a:prstGeom>
          <a:noFill/>
        </p:spPr>
        <p:txBody>
          <a:bodyPr wrap="square" rtlCol="0">
            <a:spAutoFit/>
          </a:bodyPr>
          <a:lstStyle/>
          <a:p>
            <a:r>
              <a:rPr lang="ja-JP" altLang="en-US" sz="1600" dirty="0"/>
              <a:t>コマンド実行</a:t>
            </a:r>
            <a:endParaRPr kumimoji="1" lang="ja-JP" altLang="en-US" sz="1600" dirty="0"/>
          </a:p>
        </p:txBody>
      </p:sp>
      <p:sp>
        <p:nvSpPr>
          <p:cNvPr id="11" name="円/楕円 10"/>
          <p:cNvSpPr/>
          <p:nvPr/>
        </p:nvSpPr>
        <p:spPr>
          <a:xfrm>
            <a:off x="5471202" y="5214161"/>
            <a:ext cx="1061749" cy="6480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600" dirty="0" err="1" smtClean="0"/>
              <a:t>Dhcp</a:t>
            </a:r>
            <a:endParaRPr kumimoji="1" lang="en-US" altLang="ja-JP" sz="1600" dirty="0" smtClean="0"/>
          </a:p>
          <a:p>
            <a:pPr algn="ctr"/>
            <a:r>
              <a:rPr lang="en-US" altLang="ja-JP" dirty="0" smtClean="0"/>
              <a:t>Entry</a:t>
            </a:r>
            <a:endParaRPr kumimoji="1" lang="ja-JP" altLang="en-US" dirty="0"/>
          </a:p>
        </p:txBody>
      </p:sp>
      <p:sp>
        <p:nvSpPr>
          <p:cNvPr id="12" name="右矢印 11"/>
          <p:cNvSpPr/>
          <p:nvPr/>
        </p:nvSpPr>
        <p:spPr>
          <a:xfrm>
            <a:off x="1398381" y="5376179"/>
            <a:ext cx="720080" cy="32403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4" name="テキスト ボックス 13"/>
          <p:cNvSpPr txBox="1"/>
          <p:nvPr/>
        </p:nvSpPr>
        <p:spPr>
          <a:xfrm>
            <a:off x="3524891" y="5105656"/>
            <a:ext cx="432048" cy="707886"/>
          </a:xfrm>
          <a:prstGeom prst="rect">
            <a:avLst/>
          </a:prstGeom>
          <a:noFill/>
        </p:spPr>
        <p:txBody>
          <a:bodyPr wrap="square" rtlCol="0">
            <a:spAutoFit/>
          </a:bodyPr>
          <a:lstStyle/>
          <a:p>
            <a:r>
              <a:rPr kumimoji="1" lang="en-US" altLang="ja-JP" sz="4000" b="1" dirty="0" smtClean="0"/>
              <a:t>…</a:t>
            </a:r>
            <a:endParaRPr kumimoji="1" lang="ja-JP" altLang="en-US" sz="4000" b="1" dirty="0"/>
          </a:p>
        </p:txBody>
      </p:sp>
      <p:sp>
        <p:nvSpPr>
          <p:cNvPr id="15" name="円/楕円 14"/>
          <p:cNvSpPr/>
          <p:nvPr/>
        </p:nvSpPr>
        <p:spPr>
          <a:xfrm>
            <a:off x="2442054" y="5198037"/>
            <a:ext cx="941617"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err="1" smtClean="0"/>
              <a:t>Vm</a:t>
            </a:r>
            <a:endParaRPr kumimoji="1" lang="en-US" altLang="ja-JP" sz="1600" dirty="0" smtClean="0"/>
          </a:p>
          <a:p>
            <a:pPr algn="ctr"/>
            <a:r>
              <a:rPr kumimoji="1" lang="en-US" altLang="ja-JP" sz="1600" dirty="0" smtClean="0"/>
              <a:t>Data</a:t>
            </a:r>
            <a:endParaRPr kumimoji="1" lang="ja-JP" altLang="en-US" sz="1600" dirty="0"/>
          </a:p>
        </p:txBody>
      </p:sp>
      <p:sp>
        <p:nvSpPr>
          <p:cNvPr id="16" name="円/楕円 15"/>
          <p:cNvSpPr/>
          <p:nvPr/>
        </p:nvSpPr>
        <p:spPr>
          <a:xfrm>
            <a:off x="251520" y="5214161"/>
            <a:ext cx="941617"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err="1" smtClean="0"/>
              <a:t>Vm</a:t>
            </a:r>
            <a:endParaRPr kumimoji="1" lang="en-US" altLang="ja-JP" sz="1600" dirty="0" smtClean="0"/>
          </a:p>
          <a:p>
            <a:pPr algn="ctr"/>
            <a:r>
              <a:rPr kumimoji="1" lang="en-US" altLang="ja-JP" sz="1600" dirty="0" smtClean="0"/>
              <a:t>Data</a:t>
            </a:r>
            <a:endParaRPr kumimoji="1" lang="ja-JP" altLang="en-US" sz="1600" dirty="0"/>
          </a:p>
        </p:txBody>
      </p:sp>
      <p:sp>
        <p:nvSpPr>
          <p:cNvPr id="17" name="円/楕円 16"/>
          <p:cNvSpPr/>
          <p:nvPr/>
        </p:nvSpPr>
        <p:spPr>
          <a:xfrm>
            <a:off x="4209077" y="5214161"/>
            <a:ext cx="1061749" cy="6480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600" dirty="0" err="1" smtClean="0"/>
              <a:t>Dhcp</a:t>
            </a:r>
            <a:endParaRPr kumimoji="1" lang="en-US" altLang="ja-JP" sz="1600" dirty="0" smtClean="0"/>
          </a:p>
          <a:p>
            <a:pPr algn="ctr"/>
            <a:r>
              <a:rPr lang="en-US" altLang="ja-JP" dirty="0" smtClean="0"/>
              <a:t>Entry</a:t>
            </a:r>
            <a:endParaRPr kumimoji="1" lang="ja-JP" altLang="en-US" dirty="0"/>
          </a:p>
        </p:txBody>
      </p:sp>
    </p:spTree>
    <p:extLst>
      <p:ext uri="{BB962C8B-B14F-4D97-AF65-F5344CB8AC3E}">
        <p14:creationId xmlns:p14="http://schemas.microsoft.com/office/powerpoint/2010/main" val="713588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コマンド</a:t>
            </a:r>
            <a:r>
              <a:rPr lang="ja-JP" altLang="en-US" dirty="0"/>
              <a:t>実行</a:t>
            </a:r>
            <a:r>
              <a:rPr lang="ja-JP" altLang="en-US" dirty="0" smtClean="0"/>
              <a:t>の</a:t>
            </a:r>
            <a:r>
              <a:rPr lang="ja-JP" altLang="en-US" dirty="0"/>
              <a:t>タイミング</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2905517308"/>
              </p:ext>
            </p:extLst>
          </p:nvPr>
        </p:nvGraphicFramePr>
        <p:xfrm>
          <a:off x="539552" y="3212976"/>
          <a:ext cx="8352928" cy="3456384"/>
        </p:xfrm>
        <a:graphic>
          <a:graphicData uri="http://schemas.openxmlformats.org/drawingml/2006/chart">
            <c:chart xmlns:c="http://schemas.openxmlformats.org/drawingml/2006/chart" xmlns:r="http://schemas.openxmlformats.org/officeDocument/2006/relationships" r:id="rId3"/>
          </a:graphicData>
        </a:graphic>
      </p:graphicFrame>
      <p:sp>
        <p:nvSpPr>
          <p:cNvPr id="9" name="コンテンツ プレースホルダー 1"/>
          <p:cNvSpPr>
            <a:spLocks noGrp="1"/>
          </p:cNvSpPr>
          <p:nvPr>
            <p:ph idx="1"/>
          </p:nvPr>
        </p:nvSpPr>
        <p:spPr>
          <a:xfrm>
            <a:off x="457200" y="1481328"/>
            <a:ext cx="8229600" cy="4525963"/>
          </a:xfrm>
        </p:spPr>
        <p:txBody>
          <a:bodyPr/>
          <a:lstStyle/>
          <a:p>
            <a:r>
              <a:rPr lang="en-US" altLang="ja-JP" dirty="0" smtClean="0"/>
              <a:t>10</a:t>
            </a:r>
            <a:r>
              <a:rPr lang="ja-JP" altLang="en-US" dirty="0" smtClean="0"/>
              <a:t>台の</a:t>
            </a:r>
            <a:r>
              <a:rPr lang="en-US" altLang="ja-JP" dirty="0" smtClean="0"/>
              <a:t>VM</a:t>
            </a:r>
            <a:r>
              <a:rPr lang="ja-JP" altLang="en-US" dirty="0" smtClean="0"/>
              <a:t>を同時に起動し，コマンド実行のタイミングを測定</a:t>
            </a:r>
            <a:endParaRPr lang="en-US" altLang="ja-JP" dirty="0" smtClean="0"/>
          </a:p>
          <a:p>
            <a:pPr lvl="1"/>
            <a:r>
              <a:rPr lang="en-US" altLang="ja-JP" dirty="0" smtClean="0"/>
              <a:t>3</a:t>
            </a:r>
            <a:r>
              <a:rPr lang="ja-JP" altLang="en-US" dirty="0" err="1" smtClean="0"/>
              <a:t>つの</a:t>
            </a:r>
            <a:r>
              <a:rPr lang="ja-JP" altLang="en-US" dirty="0" smtClean="0"/>
              <a:t>コマンドは連続して実行されていない</a:t>
            </a:r>
            <a:endParaRPr lang="en-US" altLang="ja-JP" dirty="0" smtClean="0"/>
          </a:p>
          <a:p>
            <a:pPr lvl="1"/>
            <a:r>
              <a:rPr lang="ja-JP" altLang="en-US" dirty="0" smtClean="0"/>
              <a:t>キューでの待ち</a:t>
            </a:r>
            <a:r>
              <a:rPr lang="ja-JP" altLang="en-US" dirty="0"/>
              <a:t>時間</a:t>
            </a:r>
            <a:r>
              <a:rPr lang="ja-JP" altLang="en-US" dirty="0" smtClean="0"/>
              <a:t>が多くの時間占めている</a:t>
            </a:r>
            <a:endParaRPr lang="en-US" altLang="ja-JP" dirty="0" smtClean="0"/>
          </a:p>
        </p:txBody>
      </p:sp>
      <p:sp>
        <p:nvSpPr>
          <p:cNvPr id="2" name="テキスト ボックス 1"/>
          <p:cNvSpPr txBox="1"/>
          <p:nvPr/>
        </p:nvSpPr>
        <p:spPr>
          <a:xfrm>
            <a:off x="3995936" y="3472496"/>
            <a:ext cx="1368152" cy="369332"/>
          </a:xfrm>
          <a:prstGeom prst="rect">
            <a:avLst/>
          </a:prstGeom>
          <a:noFill/>
        </p:spPr>
        <p:txBody>
          <a:bodyPr wrap="square" rtlCol="0">
            <a:spAutoFit/>
          </a:bodyPr>
          <a:lstStyle/>
          <a:p>
            <a:r>
              <a:rPr kumimoji="1" lang="ja-JP" altLang="en-US" b="1" dirty="0" smtClean="0"/>
              <a:t>待ち時間</a:t>
            </a:r>
            <a:endParaRPr kumimoji="1" lang="ja-JP" altLang="en-US" b="1" dirty="0"/>
          </a:p>
        </p:txBody>
      </p:sp>
    </p:spTree>
    <p:extLst>
      <p:ext uri="{BB962C8B-B14F-4D97-AF65-F5344CB8AC3E}">
        <p14:creationId xmlns:p14="http://schemas.microsoft.com/office/powerpoint/2010/main" val="40678261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ln/>
      </a:spPr>
      <a:bodyPr rtlCol="0" anchor="ctr"/>
      <a:lstStyle>
        <a:defPPr algn="ctr">
          <a:defRPr kumimoji="1">
            <a:solidFill>
              <a:schemeClr val="tx1"/>
            </a:solidFill>
          </a:defRPr>
        </a:defPPr>
      </a:lstStyle>
      <a:style>
        <a:lnRef idx="1">
          <a:schemeClr val="accent3"/>
        </a:lnRef>
        <a:fillRef idx="2">
          <a:schemeClr val="accent3"/>
        </a:fillRef>
        <a:effectRef idx="1">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6817</TotalTime>
  <Words>2794</Words>
  <Application>Microsoft Office PowerPoint</Application>
  <PresentationFormat>画面に合わせる (4:3)</PresentationFormat>
  <Paragraphs>281</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ビジネス</vt:lpstr>
      <vt:lpstr>クラウドにおける仮想マシン の同時起動の高速化</vt:lpstr>
      <vt:lpstr>IaaS型クラウド</vt:lpstr>
      <vt:lpstr>VMの同時起動</vt:lpstr>
      <vt:lpstr>研究の目的</vt:lpstr>
      <vt:lpstr>調査対象：CloudStack</vt:lpstr>
      <vt:lpstr>VMの同時起動時間の測定</vt:lpstr>
      <vt:lpstr>同時起動時間の測定結果</vt:lpstr>
      <vt:lpstr>ボトルネック分析</vt:lpstr>
      <vt:lpstr>コマンド実行のタイミング</vt:lpstr>
      <vt:lpstr>提案：VMInstant</vt:lpstr>
      <vt:lpstr>コマンド数削減による高速化</vt:lpstr>
      <vt:lpstr>レジュームによる高速化</vt:lpstr>
      <vt:lpstr>実験</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クラウドにおける仮想マシン の同時起動の高速化</dc:title>
  <dc:creator>福田健太</dc:creator>
  <cp:lastModifiedBy>a</cp:lastModifiedBy>
  <cp:revision>117</cp:revision>
  <dcterms:created xsi:type="dcterms:W3CDTF">2014-02-11T20:12:37Z</dcterms:created>
  <dcterms:modified xsi:type="dcterms:W3CDTF">2014-02-19T09:02:33Z</dcterms:modified>
</cp:coreProperties>
</file>