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4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5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6.xml" ContentType="application/vnd.openxmlformats-officedocument.drawingml.chart+xml"/>
  <Override PartName="/ppt/notesSlides/notesSlide29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charts/chart8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82" r:id="rId3"/>
    <p:sldId id="257" r:id="rId4"/>
    <p:sldId id="258" r:id="rId5"/>
    <p:sldId id="259" r:id="rId6"/>
    <p:sldId id="283" r:id="rId7"/>
    <p:sldId id="260" r:id="rId8"/>
    <p:sldId id="261" r:id="rId9"/>
    <p:sldId id="262" r:id="rId10"/>
    <p:sldId id="286" r:id="rId11"/>
    <p:sldId id="263" r:id="rId12"/>
    <p:sldId id="264" r:id="rId13"/>
    <p:sldId id="265" r:id="rId14"/>
    <p:sldId id="266" r:id="rId15"/>
    <p:sldId id="280" r:id="rId16"/>
    <p:sldId id="276" r:id="rId17"/>
    <p:sldId id="290" r:id="rId18"/>
    <p:sldId id="289" r:id="rId19"/>
    <p:sldId id="284" r:id="rId20"/>
    <p:sldId id="288" r:id="rId21"/>
    <p:sldId id="268" r:id="rId22"/>
    <p:sldId id="287" r:id="rId23"/>
    <p:sldId id="269" r:id="rId24"/>
    <p:sldId id="270" r:id="rId25"/>
    <p:sldId id="279" r:id="rId26"/>
    <p:sldId id="277" r:id="rId27"/>
    <p:sldId id="281" r:id="rId28"/>
    <p:sldId id="271" r:id="rId29"/>
    <p:sldId id="272" r:id="rId30"/>
    <p:sldId id="278" r:id="rId31"/>
    <p:sldId id="274" r:id="rId32"/>
    <p:sldId id="275" r:id="rId3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8F"/>
    <a:srgbClr val="CDBE70"/>
    <a:srgbClr val="A2CD5A"/>
    <a:srgbClr val="6E8B3D"/>
    <a:srgbClr val="104E8B"/>
    <a:srgbClr val="B0E2FF"/>
    <a:srgbClr val="66CCFF"/>
    <a:srgbClr val="99FFFF"/>
    <a:srgbClr val="99CCFF"/>
    <a:srgbClr val="A7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47" autoAdjust="0"/>
  </p:normalViewPr>
  <p:slideViewPr>
    <p:cSldViewPr snapToGrid="0" snapToObjects="1">
      <p:cViewPr varScale="1">
        <p:scale>
          <a:sx n="85" d="100"/>
          <a:sy n="85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000" y="15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KVMonitor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LibVMI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02065128"/>
        <c:axId val="2144405304"/>
      </c:barChart>
      <c:catAx>
        <c:axId val="-2102065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4405304"/>
        <c:crosses val="autoZero"/>
        <c:auto val="1"/>
        <c:lblAlgn val="ctr"/>
        <c:lblOffset val="100"/>
        <c:noMultiLvlLbl val="0"/>
      </c:catAx>
      <c:valAx>
        <c:axId val="2144405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read (GB/s)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20651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memory file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read</c:v>
                </c:pt>
                <c:pt idx="1">
                  <c:v>write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8.6</c:v>
                </c:pt>
                <c:pt idx="1">
                  <c:v>6.6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malloc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read</c:v>
                </c:pt>
                <c:pt idx="1">
                  <c:v>write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8.5</c:v>
                </c:pt>
                <c:pt idx="1">
                  <c:v>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7253192"/>
        <c:axId val="2071950904"/>
      </c:barChart>
      <c:catAx>
        <c:axId val="-2137253192"/>
        <c:scaling>
          <c:orientation val="minMax"/>
        </c:scaling>
        <c:delete val="0"/>
        <c:axPos val="b"/>
        <c:majorTickMark val="out"/>
        <c:minorTickMark val="none"/>
        <c:tickLblPos val="nextTo"/>
        <c:crossAx val="2071950904"/>
        <c:crosses val="autoZero"/>
        <c:auto val="1"/>
        <c:lblAlgn val="ctr"/>
        <c:lblOffset val="100"/>
        <c:noMultiLvlLbl val="0"/>
      </c:catAx>
      <c:valAx>
        <c:axId val="20719509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(GB/s)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72531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KVMonitor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9.6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In-VM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8.6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04615096"/>
        <c:axId val="-2105336136"/>
      </c:barChart>
      <c:catAx>
        <c:axId val="-2104615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05336136"/>
        <c:crosses val="autoZero"/>
        <c:auto val="1"/>
        <c:lblAlgn val="ctr"/>
        <c:lblOffset val="100"/>
        <c:noMultiLvlLbl val="0"/>
      </c:catAx>
      <c:valAx>
        <c:axId val="-2105336136"/>
        <c:scaling>
          <c:orientation val="minMax"/>
          <c:max val="11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read (GB/s)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46150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VMI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VMI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90297512"/>
        <c:axId val="-2090294536"/>
      </c:barChart>
      <c:catAx>
        <c:axId val="-2090297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90294536"/>
        <c:crosses val="autoZero"/>
        <c:auto val="1"/>
        <c:lblAlgn val="ctr"/>
        <c:lblOffset val="100"/>
        <c:noMultiLvlLbl val="0"/>
      </c:catAx>
      <c:valAx>
        <c:axId val="-2090294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read (GB/s)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02975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Offloading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Offloading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224.0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92954216"/>
        <c:axId val="-2092951240"/>
      </c:barChart>
      <c:catAx>
        <c:axId val="-2092954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092951240"/>
        <c:crosses val="autoZero"/>
        <c:auto val="1"/>
        <c:lblAlgn val="ctr"/>
        <c:lblOffset val="100"/>
        <c:noMultiLvlLbl val="0"/>
      </c:catAx>
      <c:valAx>
        <c:axId val="-2092951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</a:t>
                </a:r>
                <a:r>
                  <a:rPr lang="en-US" altLang="ja-JP" dirty="0" err="1" smtClean="0"/>
                  <a:t>ms</a:t>
                </a:r>
                <a:r>
                  <a:rPr lang="en-US" altLang="ja-JP" dirty="0" smtClean="0"/>
                  <a:t>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29542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</c:v>
                </c:pt>
              </c:strCache>
            </c:strRef>
          </c:tx>
          <c:invertIfNegative val="0"/>
          <c:dLbls>
            <c:numFmt formatCode="#,##0.0_);[Red]\(#,##0.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raw</c:v>
                </c:pt>
                <c:pt idx="1">
                  <c:v>qcow2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7.49</c:v>
                </c:pt>
                <c:pt idx="1">
                  <c:v>9.41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numFmt formatCode="#,##0.0_);[Red]\(#,##0.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raw</c:v>
                </c:pt>
                <c:pt idx="1">
                  <c:v>qcow2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7.54</c:v>
                </c:pt>
                <c:pt idx="1">
                  <c:v>9.19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05203688"/>
        <c:axId val="-2105391032"/>
      </c:barChart>
      <c:catAx>
        <c:axId val="-210520368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05391032"/>
        <c:crosses val="autoZero"/>
        <c:auto val="1"/>
        <c:lblAlgn val="ctr"/>
        <c:lblOffset val="100"/>
        <c:noMultiLvlLbl val="0"/>
      </c:catAx>
      <c:valAx>
        <c:axId val="-2105391032"/>
        <c:scaling>
          <c:orientation val="minMax"/>
          <c:max val="11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(min)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52036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90636744"/>
        <c:axId val="-2090250712"/>
      </c:barChart>
      <c:catAx>
        <c:axId val="-2090636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90250712"/>
        <c:crosses val="autoZero"/>
        <c:auto val="1"/>
        <c:lblAlgn val="ctr"/>
        <c:lblOffset val="100"/>
        <c:noMultiLvlLbl val="0"/>
      </c:catAx>
      <c:valAx>
        <c:axId val="-2090250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packet loss rate (%)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06367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KVM</c:v>
                </c:pt>
              </c:strCache>
            </c:strRef>
          </c:tx>
          <c:invertIfNegative val="0"/>
          <c:dLbls>
            <c:numFmt formatCode="#,##0_);[Red]\(#,##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Offloading</c:v>
                </c:pt>
                <c:pt idx="1">
                  <c:v>in-VM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35.0</c:v>
                </c:pt>
                <c:pt idx="1">
                  <c:v>17.7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numFmt formatCode="#,##0_);[Red]\(#,##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Offloading</c:v>
                </c:pt>
                <c:pt idx="1">
                  <c:v>in-VM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55.4</c:v>
                </c:pt>
                <c:pt idx="1">
                  <c:v>20.7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0918760"/>
        <c:axId val="-2130732824"/>
      </c:barChart>
      <c:catAx>
        <c:axId val="-21309187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0732824"/>
        <c:crosses val="autoZero"/>
        <c:auto val="1"/>
        <c:lblAlgn val="ctr"/>
        <c:lblOffset val="100"/>
        <c:noMultiLvlLbl val="0"/>
      </c:catAx>
      <c:valAx>
        <c:axId val="-2130732824"/>
        <c:scaling>
          <c:orientation val="minMax"/>
          <c:max val="6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09187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this talk, 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efficient virtual machine introspection in KVM, one of the most famous virtualization software, and performance comparison with Xen, another famous virtualization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software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student. 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A memory file contains the contents of VM's physical memory.</a:t>
            </a:r>
          </a:p>
          <a:p>
            <a:r>
              <a:rPr kumimoji="1" lang="en-US" altLang="ja-JP" baseline="0" dirty="0" smtClean="0"/>
              <a:t>But IDSes usually access OS data in a VM </a:t>
            </a:r>
            <a:r>
              <a:rPr lang="en-US" altLang="ja-JP" dirty="0" smtClean="0"/>
              <a:t>using</a:t>
            </a:r>
            <a:r>
              <a:rPr kumimoji="1" lang="en-US" altLang="ja-JP" baseline="0" dirty="0" smtClean="0"/>
              <a:t> virtual addresses, not physical addresses.</a:t>
            </a:r>
          </a:p>
          <a:p>
            <a:r>
              <a:rPr kumimoji="1" lang="en-US" altLang="ja-JP" baseline="0" dirty="0" smtClean="0"/>
              <a:t>So KVMonitor provides a function for translating virtual addresses into physical addresses.</a:t>
            </a:r>
          </a:p>
          <a:p>
            <a:r>
              <a:rPr kumimoji="1" lang="en-US" altLang="ja-JP" baseline="0" dirty="0" smtClean="0"/>
              <a:t>For such address translation, KVMonitor looks up the page table located in VM's physical memory.</a:t>
            </a:r>
          </a:p>
          <a:p>
            <a:r>
              <a:rPr kumimoji="1" lang="en-US" altLang="ja-JP" baseline="0" dirty="0" smtClean="0"/>
              <a:t>To find the page table, KVMonitor needs to know the physical address of the page table.</a:t>
            </a:r>
          </a:p>
          <a:p>
            <a:r>
              <a:rPr kumimoji="1" lang="en-US" altLang="ja-JP" baseline="0" dirty="0" smtClean="0"/>
              <a:t>The address is stored in the CR3 register of the CPU used in a VM.</a:t>
            </a:r>
          </a:p>
          <a:p>
            <a:r>
              <a:rPr kumimoji="1" lang="en-US" altLang="ja-JP" baseline="0" dirty="0" smtClean="0"/>
              <a:t>So KVMonitor introspects the CR3 register using QMP, which is a protocol for communicating with QEMU.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677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For </a:t>
            </a:r>
            <a:r>
              <a:rPr lang="en-US" altLang="ja-JP" dirty="0"/>
              <a:t>disk and network </a:t>
            </a:r>
            <a:r>
              <a:rPr lang="en-US" altLang="ja-JP" dirty="0" smtClean="0"/>
              <a:t>introspection, </a:t>
            </a:r>
            <a:r>
              <a:rPr kumimoji="1" lang="en-US" altLang="ja-JP" dirty="0" smtClean="0"/>
              <a:t>KVMonitor uses well-known</a:t>
            </a:r>
            <a:r>
              <a:rPr kumimoji="1" lang="en-US" altLang="ja-JP" baseline="0" dirty="0" smtClean="0"/>
              <a:t> techniques.</a:t>
            </a:r>
          </a:p>
          <a:p>
            <a:r>
              <a:rPr kumimoji="1" lang="en-US" altLang="ja-JP" baseline="0" dirty="0" smtClean="0"/>
              <a:t>In KVM, VM's disk is backed by a disk image file on the host OS.</a:t>
            </a:r>
          </a:p>
          <a:p>
            <a:r>
              <a:rPr kumimoji="1" lang="en-US" altLang="ja-JP" baseline="0" dirty="0" smtClean="0"/>
              <a:t>KVMonitor introspects the image file via the network block device, or NBD.</a:t>
            </a:r>
          </a:p>
          <a:p>
            <a:r>
              <a:rPr kumimoji="1" lang="en-US" altLang="ja-JP" baseline="0" dirty="0" smtClean="0"/>
              <a:t>When KVMonitor accesses </a:t>
            </a:r>
            <a:r>
              <a:rPr lang="en-US" altLang="ja-JP" dirty="0" smtClean="0"/>
              <a:t>that device</a:t>
            </a:r>
            <a:r>
              <a:rPr kumimoji="1" lang="en-US" altLang="ja-JP" baseline="0" dirty="0" smtClean="0"/>
              <a:t>, the NBD server reads a disk block from the disk image file and returns it.</a:t>
            </a:r>
          </a:p>
          <a:p>
            <a:r>
              <a:rPr kumimoji="1" lang="en-US" altLang="ja-JP" baseline="0" dirty="0" smtClean="0"/>
              <a:t>Since KVM uses a custom disk format named qcow2, KVMonitor interprets it using the functionality of the NBD server.</a:t>
            </a:r>
          </a:p>
          <a:p>
            <a:r>
              <a:rPr kumimoji="1" lang="en-US" altLang="ja-JP" baseline="0" dirty="0" smtClean="0"/>
              <a:t>Then KVMonitor interprets the filesystem used in VM's disk </a:t>
            </a:r>
            <a:r>
              <a:rPr lang="en-US" altLang="ja-JP" dirty="0" smtClean="0"/>
              <a:t>using</a:t>
            </a:r>
            <a:r>
              <a:rPr kumimoji="1" lang="en-US" altLang="ja-JP" baseline="0" dirty="0" smtClean="0"/>
              <a:t> the functionality of the host OS and accesses files and directories.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network introspection, KVMonitor captures packets from a tap network device.</a:t>
            </a:r>
          </a:p>
          <a:p>
            <a:r>
              <a:rPr kumimoji="1" lang="en-US" altLang="ja-JP" baseline="0" dirty="0" smtClean="0"/>
              <a:t>The tap device is created by QEMU for the network communication of a VM.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962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Using KVMonitor,</a:t>
            </a:r>
            <a:r>
              <a:rPr kumimoji="1" lang="en-US" altLang="ja-JP" baseline="0" dirty="0" smtClean="0"/>
              <a:t> we have ported Transcall developed by</a:t>
            </a:r>
            <a:r>
              <a:rPr kumimoji="1" lang="en-US" altLang="ja-JP" dirty="0" smtClean="0"/>
              <a:t> us </a:t>
            </a:r>
            <a:r>
              <a:rPr kumimoji="1" lang="en-US" altLang="ja-JP" baseline="0" dirty="0" smtClean="0"/>
              <a:t>for Xen to KVM.</a:t>
            </a:r>
          </a:p>
          <a:p>
            <a:r>
              <a:rPr kumimoji="1" lang="en-US" altLang="ja-JP" dirty="0" smtClean="0"/>
              <a:t>Transcall provides an execution environment for IDSes to transparently introspect a VM.</a:t>
            </a:r>
          </a:p>
          <a:p>
            <a:r>
              <a:rPr lang="en-US" altLang="ja-JP" dirty="0" smtClean="0"/>
              <a:t>In other words, it</a:t>
            </a:r>
            <a:r>
              <a:rPr kumimoji="1" lang="en-US" altLang="ja-JP" dirty="0" smtClean="0"/>
              <a:t> enables offloading legacy IDSes </a:t>
            </a:r>
            <a:r>
              <a:rPr kumimoji="1" lang="en-US" altLang="ja-JP" baseline="0" dirty="0" smtClean="0"/>
              <a:t>without any modifications.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Transcall consists of a system call emulator and a shadow filesystem.</a:t>
            </a:r>
          </a:p>
          <a:p>
            <a:r>
              <a:rPr lang="en-US" altLang="ja-JP" dirty="0" smtClean="0"/>
              <a:t>The system call emulator traps system calls from IDSes and returns system information in a VM if necessary.</a:t>
            </a:r>
          </a:p>
          <a:p>
            <a:r>
              <a:rPr kumimoji="1" lang="en-US" altLang="ja-JP" dirty="0" smtClean="0"/>
              <a:t>The shadow filesystem provides completely the same filesystem in a VM, including the proc filesystem, which contains system information such as running processes and networks.</a:t>
            </a:r>
          </a:p>
          <a:p>
            <a:r>
              <a:rPr kumimoji="1" lang="en-US" altLang="ja-JP" baseline="0" dirty="0" smtClean="0"/>
              <a:t>For this purpose, Transcall analyzes OS data using memory introspection.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06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show the</a:t>
            </a:r>
            <a:r>
              <a:rPr kumimoji="1" lang="en-US" altLang="ja-JP" baseline="0" dirty="0" smtClean="0"/>
              <a:t> effectiveness of KVMonitor, we first examined </a:t>
            </a:r>
            <a:r>
              <a:rPr kumimoji="1" lang="en-US" altLang="ja-JP" dirty="0" smtClean="0"/>
              <a:t>KVMonitor achieved more efficient memory introspection</a:t>
            </a:r>
            <a:r>
              <a:rPr kumimoji="1" lang="en-US" altLang="ja-JP" baseline="0" dirty="0" smtClean="0"/>
              <a:t> than LibVMI.</a:t>
            </a:r>
          </a:p>
          <a:p>
            <a:r>
              <a:rPr kumimoji="1" lang="en-US" altLang="ja-JP" baseline="0" dirty="0" smtClean="0"/>
              <a:t>Next, we examined the modification to QEMU didn't affect the memory performance </a:t>
            </a:r>
            <a:r>
              <a:rPr lang="en-US" altLang="ja-JP" dirty="0" smtClean="0"/>
              <a:t>of</a:t>
            </a:r>
            <a:r>
              <a:rPr kumimoji="1" lang="en-US" altLang="ja-JP" baseline="0" dirty="0" smtClean="0"/>
              <a:t> a VM.</a:t>
            </a:r>
          </a:p>
          <a:p>
            <a:r>
              <a:rPr kumimoji="1" lang="en-US" altLang="ja-JP" baseline="0" dirty="0" smtClean="0"/>
              <a:t>Finally, we examined KVMonitor enabled effective IDS offloading.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383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</a:t>
            </a:r>
            <a:r>
              <a:rPr kumimoji="1" lang="en-US" altLang="ja-JP" baseline="0" dirty="0" smtClean="0"/>
              <a:t> we measured the performance of memory introspection using our KVMonitor and existing LibVMI.</a:t>
            </a:r>
          </a:p>
          <a:p>
            <a:r>
              <a:rPr kumimoji="1" lang="en-US" altLang="ja-JP" baseline="0" dirty="0" smtClean="0"/>
              <a:t>We copied VM's physical memory by 4 KB.</a:t>
            </a:r>
          </a:p>
          <a:p>
            <a:r>
              <a:rPr kumimoji="1" lang="en-US" altLang="ja-JP" baseline="0" dirty="0" smtClean="0"/>
              <a:t>This figure shows the read throughput.</a:t>
            </a:r>
          </a:p>
          <a:p>
            <a:r>
              <a:rPr kumimoji="1" lang="en-US" altLang="ja-JP" baseline="0" dirty="0" smtClean="0"/>
              <a:t>The throughput in KVMonitor was 9.6 GB/s, whereas that in LibVMI was only 0.3 GB/s.</a:t>
            </a:r>
          </a:p>
          <a:p>
            <a:r>
              <a:rPr kumimoji="1" lang="en-US" altLang="ja-JP" baseline="0" dirty="0" smtClean="0"/>
              <a:t>For memory introspection, KVMonitor was 32 times faster than LibVMI.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94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Why is LibVMI</a:t>
            </a:r>
            <a:r>
              <a:rPr kumimoji="1" lang="en-US" altLang="ja-JP" baseline="0" dirty="0" smtClean="0"/>
              <a:t> so slow?</a:t>
            </a:r>
          </a:p>
          <a:p>
            <a:r>
              <a:rPr kumimoji="1" lang="en-US" altLang="ja-JP" baseline="0" dirty="0" smtClean="0"/>
              <a:t>This is because LibVMI has to issue a QMP command to QEMU for each memory access.</a:t>
            </a:r>
          </a:p>
          <a:p>
            <a:r>
              <a:rPr kumimoji="1" lang="en-US" altLang="ja-JP" dirty="0" smtClean="0"/>
              <a:t>When LibVMI sends</a:t>
            </a:r>
            <a:r>
              <a:rPr kumimoji="1" lang="en-US" altLang="ja-JP" baseline="0" dirty="0" smtClean="0"/>
              <a:t> a QMP request to QEMU, memory contents are transferred to LibVMI.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contrast, KVMonitor can read VM's physical memory directly through a memory-mapped file.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05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Here, there</a:t>
            </a:r>
            <a:r>
              <a:rPr kumimoji="1" lang="en-US" altLang="ja-JP" baseline="0" dirty="0" smtClean="0"/>
              <a:t> is one question.</a:t>
            </a:r>
          </a:p>
          <a:p>
            <a:r>
              <a:rPr kumimoji="1" lang="en-US" altLang="ja-JP" baseline="0" dirty="0" smtClean="0"/>
              <a:t>Doesn't using a memory file as VM's physical memory affect memory performance of a VM?</a:t>
            </a:r>
          </a:p>
          <a:p>
            <a:r>
              <a:rPr kumimoji="1" lang="en-US" altLang="ja-JP" baseline="0" dirty="0" smtClean="0"/>
              <a:t>Unlike the traditional QEMU, our QEMU uses a memory-mapped file, not internally allocated memory by </a:t>
            </a:r>
            <a:r>
              <a:rPr kumimoji="1" lang="en-US" altLang="ja-JP" baseline="0" dirty="0" err="1" smtClean="0"/>
              <a:t>malloc</a:t>
            </a:r>
            <a:r>
              <a:rPr kumimoji="1" lang="en-US" altLang="ja-JP" baseline="0" dirty="0" smtClean="0"/>
              <a:t>, as VM's physical memory.</a:t>
            </a:r>
          </a:p>
          <a:p>
            <a:r>
              <a:rPr kumimoji="1" lang="en-US" altLang="ja-JP" baseline="0" dirty="0" smtClean="0"/>
              <a:t>So memory accesses may cause disk accesses.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figure shows the read and write throughputs inside a VM.</a:t>
            </a:r>
          </a:p>
          <a:p>
            <a:r>
              <a:rPr kumimoji="1" lang="en-US" altLang="ja-JP" baseline="0" dirty="0" smtClean="0"/>
              <a:t>As a result, using a memory file was as efficient as using </a:t>
            </a:r>
            <a:r>
              <a:rPr kumimoji="1" lang="en-US" altLang="ja-JP" baseline="0" dirty="0" err="1" smtClean="0"/>
              <a:t>malloc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Rather, the performance was slightly better, but the reason is unknown.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650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Surprisingly, KVMonitor is faster than in-VM memory access.</a:t>
            </a:r>
          </a:p>
          <a:p>
            <a:r>
              <a:rPr kumimoji="1" lang="en-US" altLang="ja-JP" baseline="0" dirty="0" smtClean="0"/>
              <a:t>The read throughput of VMI was 9.6 GB/s, but that of in-VM access was 8.6 GB/s.</a:t>
            </a:r>
          </a:p>
          <a:p>
            <a:r>
              <a:rPr kumimoji="1" lang="en-US" altLang="ja-JP" baseline="0" dirty="0" smtClean="0"/>
              <a:t>This is due to virtualization overhead of a VM.</a:t>
            </a:r>
          </a:p>
          <a:p>
            <a:r>
              <a:rPr kumimoji="1" lang="en-US" altLang="ja-JP" baseline="0" dirty="0" smtClean="0"/>
              <a:t>The benchmark program inside a VM suffered from such overhead,</a:t>
            </a:r>
            <a:r>
              <a:rPr kumimoji="1" lang="en-US" altLang="ja-JP" dirty="0" smtClean="0"/>
              <a:t> but that outside the VM didn't.</a:t>
            </a:r>
            <a:endParaRPr kumimoji="1" lang="en-US" altLang="ja-JP" baseline="0" dirty="0" smtClean="0"/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9355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</a:t>
            </a:r>
            <a:r>
              <a:rPr kumimoji="1" lang="en-US" altLang="ja-JP" baseline="0" dirty="0" smtClean="0"/>
              <a:t>e offloaded three legacy IDSes using the ported Transcall and KVMonitor.</a:t>
            </a:r>
          </a:p>
          <a:p>
            <a:r>
              <a:rPr kumimoji="1" lang="en-US" altLang="ja-JP" baseline="0" dirty="0" smtClean="0"/>
              <a:t>Tripwire is an IDS that checks filesystem integrity in disks.</a:t>
            </a:r>
          </a:p>
          <a:p>
            <a:r>
              <a:rPr kumimoji="1" lang="en-US" altLang="ja-JP" baseline="0" dirty="0" smtClean="0"/>
              <a:t>It scans the entire disk of a VM and stores file information in the database outside the VM in advance.</a:t>
            </a:r>
          </a:p>
          <a:p>
            <a:r>
              <a:rPr kumimoji="1" lang="en-US" altLang="ja-JP" baseline="0" dirty="0" smtClean="0"/>
              <a:t>Then it periodically scans the disk and compares the result with the database.</a:t>
            </a:r>
          </a:p>
          <a:p>
            <a:r>
              <a:rPr kumimoji="1" lang="en-US" altLang="ja-JP" baseline="0" dirty="0" smtClean="0"/>
              <a:t>If files are changed, Tripwire detects it as violation.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this experiment, we added, deleted, and modified three files inside a VM.</a:t>
            </a:r>
          </a:p>
          <a:p>
            <a:r>
              <a:rPr kumimoji="1" lang="en-US" altLang="ja-JP" baseline="0" dirty="0" smtClean="0"/>
              <a:t>As a result, offloaded Tripwire could detect all the changed files like this.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57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Snort is an IDS that</a:t>
            </a:r>
            <a:r>
              <a:rPr kumimoji="1" lang="en-US" altLang="ja-JP" baseline="0" dirty="0" smtClean="0"/>
              <a:t> inspects network packets.</a:t>
            </a:r>
          </a:p>
          <a:p>
            <a:r>
              <a:rPr kumimoji="1" lang="en-US" altLang="ja-JP" baseline="0" dirty="0" smtClean="0"/>
              <a:t>Snort captures all the packets to and from a VM and detect attacks on the basis of rule sets.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this experiment, we performed portscans from another host.</a:t>
            </a:r>
          </a:p>
          <a:p>
            <a:r>
              <a:rPr kumimoji="1" lang="en-US" altLang="ja-JP" baseline="0" dirty="0" smtClean="0"/>
              <a:t>As a result, o</a:t>
            </a:r>
            <a:r>
              <a:rPr kumimoji="1" lang="en-US" altLang="ja-JP" dirty="0" smtClean="0"/>
              <a:t>ffloaded Snort could detect </a:t>
            </a:r>
            <a:r>
              <a:rPr lang="en-US" altLang="ja-JP" dirty="0" smtClean="0"/>
              <a:t>this </a:t>
            </a:r>
            <a:r>
              <a:rPr kumimoji="1" lang="en-US" altLang="ja-JP" dirty="0" smtClean="0"/>
              <a:t>attack.</a:t>
            </a:r>
          </a:p>
          <a:p>
            <a:r>
              <a:rPr kumimoji="1" lang="en-US" altLang="ja-JP" dirty="0" smtClean="0"/>
              <a:t>This is the alert log at that time.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5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Attacks against servers</a:t>
            </a:r>
            <a:r>
              <a:rPr kumimoji="1" lang="en-US" altLang="ja-JP" baseline="0" dirty="0" smtClean="0"/>
              <a:t> are increasing.</a:t>
            </a:r>
          </a:p>
          <a:p>
            <a:r>
              <a:rPr kumimoji="1" lang="en-US" altLang="ja-JP" baseline="0" dirty="0" smtClean="0"/>
              <a:t>As one of the methods for detecting such attacks, intrusion detection systems,</a:t>
            </a:r>
            <a:r>
              <a:rPr kumimoji="1" lang="en-US" altLang="ja-JP" dirty="0" smtClean="0"/>
              <a:t> or</a:t>
            </a:r>
            <a:r>
              <a:rPr kumimoji="1" lang="en-US" altLang="ja-JP" baseline="0" dirty="0" smtClean="0"/>
              <a:t> IDSes, are used.</a:t>
            </a:r>
          </a:p>
          <a:p>
            <a:r>
              <a:rPr kumimoji="1" lang="en-US" altLang="ja-JP" baseline="0" dirty="0" smtClean="0"/>
              <a:t>IDSes monitor the systems and networks of servers and alert to administrators if they detect symptoms of attacks.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Recently, attackers first attempt to disable or tamper with IDSes after they intrude into servers and before they are detected by IDSes.</a:t>
            </a:r>
          </a:p>
          <a:p>
            <a:r>
              <a:rPr kumimoji="1" lang="en-US" altLang="ja-JP" baseline="0" dirty="0" smtClean="0"/>
              <a:t>This is easy because IDSes are often running in the same servers compromised by attackers.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8069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Chkrootkit</a:t>
            </a:r>
            <a:r>
              <a:rPr kumimoji="1" lang="en-US" altLang="ja-JP" baseline="0" dirty="0" smtClean="0"/>
              <a:t> is an IDS that detects rootkits.</a:t>
            </a:r>
          </a:p>
          <a:p>
            <a:r>
              <a:rPr kumimoji="1" lang="en-US" altLang="ja-JP" baseline="0" dirty="0" smtClean="0"/>
              <a:t>Rootkits are malicious software installed in compromised systems.</a:t>
            </a:r>
          </a:p>
          <a:p>
            <a:r>
              <a:rPr kumimoji="1" lang="en-US" altLang="ja-JP" baseline="0" dirty="0" smtClean="0"/>
              <a:t>Chkrootkit is a shell script and uses ps and netstat as external commands.</a:t>
            </a:r>
          </a:p>
          <a:p>
            <a:r>
              <a:rPr kumimoji="1" lang="en-US" altLang="ja-JP" baseline="0" dirty="0" smtClean="0"/>
              <a:t>Offloaded chkrootkit executes these</a:t>
            </a:r>
            <a:r>
              <a:rPr kumimoji="1" lang="en-US" altLang="ja-JP" dirty="0" smtClean="0"/>
              <a:t> commands</a:t>
            </a:r>
            <a:r>
              <a:rPr kumimoji="1" lang="en-US" altLang="ja-JP" baseline="0" dirty="0" smtClean="0"/>
              <a:t> outside the VM</a:t>
            </a:r>
            <a:r>
              <a:rPr kumimoji="1" lang="en-US" altLang="ja-JP" dirty="0" smtClean="0"/>
              <a:t> securely.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These commands obtain system information in a VM by memory introspection.</a:t>
            </a:r>
          </a:p>
          <a:p>
            <a:r>
              <a:rPr kumimoji="1" lang="en-US" altLang="ja-JP" baseline="0" dirty="0" smtClean="0"/>
              <a:t>In addition, </a:t>
            </a:r>
            <a:r>
              <a:rPr lang="en-US" altLang="ja-JP" dirty="0" err="1" smtClean="0"/>
              <a:t>chkrookit</a:t>
            </a:r>
            <a:r>
              <a:rPr kumimoji="1" lang="en-US" altLang="ja-JP" baseline="0" dirty="0" smtClean="0"/>
              <a:t> inspects files to find infection.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this experiment, we tampered with ps and netstat inside a VM.</a:t>
            </a:r>
          </a:p>
          <a:p>
            <a:r>
              <a:rPr kumimoji="1" lang="en-US" altLang="ja-JP" baseline="0" dirty="0" smtClean="0"/>
              <a:t>As a result, offloaded chkrootkit could detect these tampered commands like this.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575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conducted cross-view diff using KVMonitor.</a:t>
            </a:r>
          </a:p>
          <a:p>
            <a:r>
              <a:rPr kumimoji="1" lang="en-US" altLang="ja-JP" dirty="0" smtClean="0"/>
              <a:t>Cross-view diff</a:t>
            </a:r>
            <a:r>
              <a:rPr kumimoji="1" lang="en-US" altLang="ja-JP" baseline="0" dirty="0" smtClean="0"/>
              <a:t> is a technique for detecting hidden malware.</a:t>
            </a:r>
          </a:p>
          <a:p>
            <a:r>
              <a:rPr kumimoji="1" lang="en-US" altLang="ja-JP" baseline="0" dirty="0" smtClean="0"/>
              <a:t>Malware often hides its existence from IDSes to avoid detection.</a:t>
            </a:r>
          </a:p>
          <a:p>
            <a:r>
              <a:rPr kumimoji="1" lang="en-US" altLang="ja-JP" baseline="0" dirty="0" smtClean="0"/>
              <a:t>For example, malware may remove malicious processes from the process list.</a:t>
            </a:r>
          </a:p>
          <a:p>
            <a:r>
              <a:rPr kumimoji="1" lang="en-US" altLang="ja-JP" baseline="0" dirty="0" smtClean="0"/>
              <a:t>Cross-view diff compares the results of VMI and monitoring inside a VM.</a:t>
            </a:r>
          </a:p>
          <a:p>
            <a:r>
              <a:rPr kumimoji="1" lang="en-US" altLang="ja-JP" baseline="0" dirty="0" smtClean="0"/>
              <a:t>If there are any differences, that means the existence of hidden malware.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Consider an IDS inside a VM reported "A B D."</a:t>
            </a:r>
          </a:p>
          <a:p>
            <a:r>
              <a:rPr kumimoji="1" lang="en-US" altLang="ja-JP" baseline="0" dirty="0" smtClean="0"/>
              <a:t>At that time, an offloaded IDS reported "A B C D."</a:t>
            </a:r>
          </a:p>
          <a:p>
            <a:r>
              <a:rPr kumimoji="1" lang="en-US" altLang="ja-JP" baseline="0" dirty="0" smtClean="0"/>
              <a:t>The cross-view diff engine compares these results and can conclude C is hidden.</a:t>
            </a:r>
          </a:p>
          <a:p>
            <a:r>
              <a:rPr kumimoji="1" lang="en-US" altLang="ja-JP" baseline="0" dirty="0" smtClean="0"/>
              <a:t> 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542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this experiment</a:t>
            </a:r>
            <a:r>
              <a:rPr kumimoji="1" lang="en-US" altLang="ja-JP" baseline="0" dirty="0" smtClean="0"/>
              <a:t>, we tampered with the ps command in a VM so that it hid the init process.</a:t>
            </a:r>
          </a:p>
          <a:p>
            <a:r>
              <a:rPr kumimoji="1" lang="en-US" altLang="ja-JP" baseline="0" dirty="0" smtClean="0"/>
              <a:t>The tampered ps reported the process list </a:t>
            </a:r>
            <a:r>
              <a:rPr lang="en-US" altLang="ja-JP" dirty="0" smtClean="0"/>
              <a:t>on</a:t>
            </a:r>
            <a:r>
              <a:rPr kumimoji="1" lang="en-US" altLang="ja-JP" baseline="0" dirty="0" smtClean="0"/>
              <a:t> the right side.</a:t>
            </a:r>
          </a:p>
          <a:p>
            <a:r>
              <a:rPr kumimoji="1" lang="en-US" altLang="ja-JP" baseline="0" dirty="0" smtClean="0"/>
              <a:t>In contrast, the offloaded, not-tampered ps reported the</a:t>
            </a:r>
            <a:r>
              <a:rPr kumimoji="1" lang="en-US" altLang="ja-JP" dirty="0" smtClean="0"/>
              <a:t> </a:t>
            </a:r>
            <a:r>
              <a:rPr kumimoji="1" lang="en-US" altLang="ja-JP" baseline="0" dirty="0" smtClean="0"/>
              <a:t>process list on the left side.</a:t>
            </a:r>
          </a:p>
          <a:p>
            <a:r>
              <a:rPr kumimoji="1" lang="en-US" altLang="ja-JP" baseline="0" dirty="0" smtClean="0"/>
              <a:t>By comparing these, we could detect the init process was hidden.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Similarly, we tampered with the netstat command in a VM so that it hid the port used by VNC.</a:t>
            </a:r>
          </a:p>
          <a:p>
            <a:r>
              <a:rPr kumimoji="1" lang="en-US" altLang="ja-JP" baseline="0" dirty="0" smtClean="0"/>
              <a:t>The tampered netstat reported the socket list on the right</a:t>
            </a:r>
            <a:r>
              <a:rPr kumimoji="1" lang="en-US" altLang="ja-JP" dirty="0" smtClean="0"/>
              <a:t> side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The offloaded netstat reported the </a:t>
            </a:r>
            <a:r>
              <a:rPr lang="en-US" altLang="ja-JP" dirty="0" smtClean="0"/>
              <a:t>socket</a:t>
            </a:r>
            <a:r>
              <a:rPr kumimoji="1" lang="en-US" altLang="ja-JP" baseline="0" dirty="0" smtClean="0"/>
              <a:t> list on the left side.</a:t>
            </a:r>
          </a:p>
          <a:p>
            <a:r>
              <a:rPr kumimoji="1" lang="en-US" altLang="ja-JP" baseline="0" dirty="0" smtClean="0"/>
              <a:t>From these results, we could detect the VNC port was open as a backdoor.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542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compared the performance of</a:t>
            </a:r>
            <a:r>
              <a:rPr kumimoji="1" lang="en-US" altLang="ja-JP" baseline="0" dirty="0" smtClean="0"/>
              <a:t> VMI between KVM and Xen.</a:t>
            </a:r>
          </a:p>
          <a:p>
            <a:r>
              <a:rPr kumimoji="1" lang="en-US" altLang="ja-JP" baseline="0" dirty="0" smtClean="0"/>
              <a:t>In Xen, offloaded IDSes run in the privileged VM called Domain 0.</a:t>
            </a:r>
          </a:p>
          <a:p>
            <a:r>
              <a:rPr kumimoji="1" lang="en-US" altLang="ja-JP" baseline="0" dirty="0" smtClean="0"/>
              <a:t>For memory introspection, we used the standard library for Xen named </a:t>
            </a:r>
            <a:r>
              <a:rPr kumimoji="1" lang="en-US" altLang="ja-JP" baseline="0" dirty="0" err="1" smtClean="0"/>
              <a:t>libxenctrl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For disk introspection, we simply used a loopback mount because </a:t>
            </a:r>
            <a:r>
              <a:rPr kumimoji="1" lang="en-US" altLang="ja-JP" baseline="0" dirty="0" err="1" smtClean="0"/>
              <a:t>Xen's</a:t>
            </a:r>
            <a:r>
              <a:rPr kumimoji="1" lang="en-US" altLang="ja-JP" baseline="0" dirty="0" smtClean="0"/>
              <a:t> disk used a directly mountable raw format.</a:t>
            </a:r>
          </a:p>
          <a:p>
            <a:r>
              <a:rPr kumimoji="1" lang="en-US" altLang="ja-JP" baseline="0" dirty="0" smtClean="0"/>
              <a:t>For network introspection, we captured packets from a tap device like KVMonitor.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498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examine the performance of memory introspection, we copied</a:t>
            </a:r>
            <a:r>
              <a:rPr kumimoji="1" lang="en-US" altLang="ja-JP" baseline="0" dirty="0" smtClean="0"/>
              <a:t> VM's physical memory by 4KB and measured read throughput.</a:t>
            </a:r>
          </a:p>
          <a:p>
            <a:r>
              <a:rPr kumimoji="1" lang="en-US" altLang="ja-JP" baseline="0" dirty="0" smtClean="0"/>
              <a:t>According to the result, KVMonitor was 48 times faster than Xen.</a:t>
            </a:r>
          </a:p>
          <a:p>
            <a:r>
              <a:rPr kumimoji="1" lang="en-US" altLang="ja-JP" baseline="0" dirty="0" smtClean="0"/>
              <a:t>KVMonitor achieved 9.6 GB/s, but Xen did only 0.2 GB/s.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3592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Why is Xen so slow?</a:t>
            </a:r>
          </a:p>
          <a:p>
            <a:r>
              <a:rPr kumimoji="1" lang="en-US" altLang="ja-JP" dirty="0" smtClean="0"/>
              <a:t>Xen has to map each memory page when it accesses the memory of</a:t>
            </a:r>
            <a:r>
              <a:rPr kumimoji="1" lang="en-US" altLang="ja-JP" baseline="0" dirty="0" smtClean="0"/>
              <a:t> a VM.</a:t>
            </a:r>
          </a:p>
          <a:p>
            <a:r>
              <a:rPr kumimoji="1" lang="en-US" altLang="ja-JP" baseline="0" dirty="0" smtClean="0"/>
              <a:t>Xen cannot map all the pages in advance.</a:t>
            </a:r>
          </a:p>
          <a:p>
            <a:r>
              <a:rPr kumimoji="1" lang="en-US" altLang="ja-JP" dirty="0" smtClean="0"/>
              <a:t>According to our</a:t>
            </a:r>
            <a:r>
              <a:rPr kumimoji="1" lang="en-US" altLang="ja-JP" baseline="0" dirty="0" smtClean="0"/>
              <a:t> experiment, we can map</a:t>
            </a:r>
            <a:r>
              <a:rPr kumimoji="1" lang="en-US" altLang="ja-JP" dirty="0" smtClean="0"/>
              <a:t> multiple</a:t>
            </a:r>
            <a:r>
              <a:rPr kumimoji="1" lang="en-US" altLang="ja-JP" baseline="0" dirty="0" smtClean="0"/>
              <a:t> pages at once to some degree, but it takes time proportional to the number of pages.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On the other hand, KVMonitor can map a memory file without taking time and read the pre-mapped file without</a:t>
            </a:r>
            <a:r>
              <a:rPr kumimoji="1" lang="en-US" altLang="ja-JP" baseline="0" dirty="0" smtClean="0"/>
              <a:t> mapping overhead.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538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</a:t>
            </a:r>
            <a:r>
              <a:rPr kumimoji="1" lang="en-US" altLang="ja-JP" baseline="0" dirty="0" smtClean="0"/>
              <a:t> we measured the execution time of the kernel integrity checker.</a:t>
            </a:r>
          </a:p>
          <a:p>
            <a:r>
              <a:rPr kumimoji="1" lang="en-US" altLang="ja-JP" baseline="0" dirty="0" smtClean="0"/>
              <a:t>The checker reads the kernel code area to examine the tamper with the OS kernel.</a:t>
            </a:r>
          </a:p>
          <a:p>
            <a:r>
              <a:rPr kumimoji="1" lang="en-US" altLang="ja-JP" baseline="0" dirty="0" smtClean="0"/>
              <a:t>Unlike the previous memory benchmark, this kernel checker translates virtual addresses of the kernel into physical addresses.</a:t>
            </a:r>
          </a:p>
          <a:p>
            <a:r>
              <a:rPr lang="en-US" altLang="ja-JP" dirty="0" smtClean="0"/>
              <a:t>This figure shows the execution time.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Xen, it took 224 </a:t>
            </a:r>
            <a:r>
              <a:rPr kumimoji="1" lang="en-US" altLang="ja-JP" baseline="0" dirty="0" err="1" smtClean="0"/>
              <a:t>ms.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KVM, it took only 1.9 </a:t>
            </a:r>
            <a:r>
              <a:rPr kumimoji="1" lang="en-US" altLang="ja-JP" baseline="0" dirty="0" err="1" smtClean="0"/>
              <a:t>ms.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So KVMonitor was 118 times faster than Xen.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4409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Surprisingly, the speedup in the real IDS was much </a:t>
            </a:r>
            <a:r>
              <a:rPr lang="en-US" altLang="ja-JP" dirty="0" smtClean="0"/>
              <a:t>larger than in the previous simple benchmark.</a:t>
            </a:r>
            <a:endParaRPr lang="en-US" altLang="ja-JP" dirty="0"/>
          </a:p>
          <a:p>
            <a:r>
              <a:rPr kumimoji="1" lang="en-US" altLang="ja-JP" dirty="0" smtClean="0"/>
              <a:t>The speedup</a:t>
            </a:r>
            <a:r>
              <a:rPr kumimoji="1" lang="en-US" altLang="ja-JP" baseline="0" dirty="0" smtClean="0"/>
              <a:t> in the simple benchmark was 48 times, but that in the kernel checker was 118 times.</a:t>
            </a:r>
          </a:p>
          <a:p>
            <a:r>
              <a:rPr lang="en-US" altLang="ja-JP" dirty="0" smtClean="0"/>
              <a:t>Why </a:t>
            </a:r>
            <a:r>
              <a:rPr lang="en-US" altLang="ja-JP" dirty="0"/>
              <a:t>is the speedup larger in the real IDS?</a:t>
            </a:r>
          </a:p>
          <a:p>
            <a:r>
              <a:rPr kumimoji="1" lang="en-US" altLang="ja-JP" dirty="0" smtClean="0"/>
              <a:t>This is due to the address translation.</a:t>
            </a:r>
          </a:p>
          <a:p>
            <a:r>
              <a:rPr kumimoji="1" lang="en-US" altLang="ja-JP" dirty="0" smtClean="0"/>
              <a:t>In Xen, the access cost</a:t>
            </a:r>
            <a:r>
              <a:rPr kumimoji="1" lang="en-US" altLang="ja-JP" baseline="0" dirty="0" smtClean="0"/>
              <a:t> of the page table is </a:t>
            </a:r>
            <a:r>
              <a:rPr lang="en-US" altLang="ja-JP" dirty="0" smtClean="0"/>
              <a:t>high.</a:t>
            </a:r>
            <a:endParaRPr kumimoji="1" lang="en-US" altLang="ja-JP" baseline="0" dirty="0" smtClean="0"/>
          </a:p>
          <a:p>
            <a:r>
              <a:rPr kumimoji="1" lang="en-US" altLang="ja-JP" dirty="0" smtClean="0"/>
              <a:t>For each memory page used</a:t>
            </a:r>
            <a:r>
              <a:rPr kumimoji="1" lang="en-US" altLang="ja-JP" baseline="0" dirty="0" smtClean="0"/>
              <a:t> as the page table, only </a:t>
            </a:r>
            <a:r>
              <a:rPr kumimoji="1" lang="en-US" altLang="ja-JP" dirty="0" smtClean="0"/>
              <a:t>8 bytes of </a:t>
            </a:r>
            <a:r>
              <a:rPr kumimoji="1" lang="en-US" altLang="ja-JP" baseline="0" dirty="0" smtClean="0"/>
              <a:t>a</a:t>
            </a:r>
            <a:r>
              <a:rPr kumimoji="1" lang="en-US" altLang="ja-JP" dirty="0" smtClean="0"/>
              <a:t> page table entry are</a:t>
            </a:r>
            <a:r>
              <a:rPr kumimoji="1" lang="en-US" altLang="ja-JP" baseline="0" dirty="0" smtClean="0"/>
              <a:t> read after mapping.</a:t>
            </a:r>
          </a:p>
          <a:p>
            <a:r>
              <a:rPr kumimoji="1" lang="en-US" altLang="ja-JP" baseline="0" dirty="0" smtClean="0"/>
              <a:t>This means the cost of memory mapping is relatively higher than simple benchmark,</a:t>
            </a:r>
            <a:r>
              <a:rPr kumimoji="1" lang="en-US" altLang="ja-JP" dirty="0" smtClean="0"/>
              <a:t> which reads 4 KB per page.</a:t>
            </a:r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3315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To compare the performance of disk introspection, we measured the execution time of Tripwire.</a:t>
            </a:r>
          </a:p>
          <a:p>
            <a:r>
              <a:rPr kumimoji="1" lang="en-US" altLang="ja-JP" baseline="0" dirty="0" smtClean="0"/>
              <a:t>This measurement was done for two formats of disks: raw and qcow2.</a:t>
            </a:r>
          </a:p>
          <a:p>
            <a:r>
              <a:rPr kumimoji="1" lang="en-US" altLang="ja-JP" baseline="0" dirty="0" smtClean="0"/>
              <a:t>The raw format is the default in Xen, and the qcow2 format is the default in KVM.</a:t>
            </a:r>
          </a:p>
          <a:p>
            <a:r>
              <a:rPr kumimoji="1" lang="en-US" altLang="ja-JP" baseline="0" dirty="0" smtClean="0"/>
              <a:t>But we can use both formats in both virtualization software.</a:t>
            </a:r>
          </a:p>
          <a:p>
            <a:r>
              <a:rPr kumimoji="1" lang="en-US" altLang="ja-JP" baseline="0" dirty="0" smtClean="0"/>
              <a:t>From the result, KVMonitor is comparable to Xen.</a:t>
            </a:r>
          </a:p>
          <a:p>
            <a:r>
              <a:rPr kumimoji="1" lang="en-US" altLang="ja-JP" baseline="0" dirty="0" smtClean="0"/>
              <a:t>Rather, the difference between disk formats is larger.</a:t>
            </a:r>
          </a:p>
          <a:p>
            <a:r>
              <a:rPr kumimoji="1" lang="en-US" altLang="ja-JP" baseline="0" dirty="0" smtClean="0"/>
              <a:t>The raw format is faster than qcow2</a:t>
            </a:r>
            <a:r>
              <a:rPr lang="en-US" altLang="ja-JP" dirty="0" smtClean="0"/>
              <a:t>.</a:t>
            </a:r>
          </a:p>
          <a:p>
            <a:r>
              <a:rPr kumimoji="1" lang="en-US" altLang="ja-JP" baseline="0" dirty="0" smtClean="0"/>
              <a:t>This</a:t>
            </a:r>
            <a:r>
              <a:rPr kumimoji="1" lang="en-US" altLang="ja-JP" dirty="0" smtClean="0"/>
              <a:t> is because qcow2 is more complex and needs NBD for introspection.</a:t>
            </a:r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12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network introspection, we measured the packet loss</a:t>
            </a:r>
            <a:r>
              <a:rPr kumimoji="1" lang="en-US" altLang="ja-JP" baseline="0" dirty="0" smtClean="0"/>
              <a:t> rate in Snort.</a:t>
            </a:r>
          </a:p>
          <a:p>
            <a:r>
              <a:rPr kumimoji="1" lang="en-US" altLang="ja-JP" dirty="0" smtClean="0"/>
              <a:t>We sent many packets as fast as possible</a:t>
            </a:r>
            <a:r>
              <a:rPr kumimoji="1" lang="en-US" altLang="ja-JP" baseline="0" dirty="0" smtClean="0"/>
              <a:t> to a VM.</a:t>
            </a:r>
          </a:p>
          <a:p>
            <a:r>
              <a:rPr kumimoji="1" lang="en-US" altLang="ja-JP" baseline="0" dirty="0" smtClean="0"/>
              <a:t>According to the result, KVMonitor is more lightweight than Xen.</a:t>
            </a:r>
          </a:p>
          <a:p>
            <a:r>
              <a:rPr kumimoji="1" lang="en-US" altLang="ja-JP" baseline="0" dirty="0" smtClean="0"/>
              <a:t>This is probably because Snort was offloaded to Domain 0 in Xen and Domain 0 suffered from virtualization overhead</a:t>
            </a:r>
            <a:r>
              <a:rPr kumimoji="1" lang="en-US" altLang="ja-JP" dirty="0" smtClean="0"/>
              <a:t>.</a:t>
            </a:r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35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 smtClean="0"/>
              <a:t>To counteract such attacks against IDSes, a technique called IDS offloading has been proposed.</a:t>
            </a:r>
          </a:p>
          <a:p>
            <a:r>
              <a:rPr kumimoji="1" lang="en-US" altLang="ja-JP" baseline="0" dirty="0" smtClean="0"/>
              <a:t>IDS offloading runs a server in a VM and executes IDSes outside the VM.</a:t>
            </a:r>
          </a:p>
          <a:p>
            <a:r>
              <a:rPr lang="en-US" altLang="ja-JP" dirty="0" smtClean="0"/>
              <a:t>Unlike traditional in-VM monitoring, where IDSes are running inside a VM, t</a:t>
            </a:r>
            <a:r>
              <a:rPr kumimoji="1" lang="en-US" altLang="ja-JP" baseline="0" dirty="0" smtClean="0"/>
              <a:t>his technique can prevent IDSes from being compromised even if attackers intrude into the VM.</a:t>
            </a:r>
          </a:p>
          <a:p>
            <a:r>
              <a:rPr kumimoji="1" lang="en-US" altLang="ja-JP" baseline="0" dirty="0" smtClean="0"/>
              <a:t>As such,</a:t>
            </a:r>
            <a:r>
              <a:rPr kumimoji="1" lang="en-US" altLang="ja-JP" dirty="0" smtClean="0"/>
              <a:t> t</a:t>
            </a:r>
            <a:r>
              <a:rPr kumimoji="1" lang="en-US" altLang="ja-JP" baseline="0" dirty="0" smtClean="0"/>
              <a:t>he security of IDSes is increased.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IDS offloading is also promising in cloud computing environments because it can be provided as a cloud service.</a:t>
            </a:r>
          </a:p>
          <a:p>
            <a:r>
              <a:rPr kumimoji="1" lang="en-US" altLang="ja-JP" baseline="0" dirty="0" smtClean="0"/>
              <a:t>Even if cloud users don't install IDSes in their VMs, cloud providers can protect such VMs from the outside attacks by using IDS offloading.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039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Finally, we measured the execution time of chkrootkit.</a:t>
            </a:r>
          </a:p>
          <a:p>
            <a:r>
              <a:rPr kumimoji="1" lang="en-US" altLang="ja-JP" dirty="0" smtClean="0"/>
              <a:t>Chkrootkit needs memory introspection </a:t>
            </a:r>
            <a:r>
              <a:rPr lang="en-US" altLang="ja-JP" dirty="0" smtClean="0"/>
              <a:t>as well as</a:t>
            </a:r>
            <a:r>
              <a:rPr kumimoji="1" lang="en-US" altLang="ja-JP" dirty="0" smtClean="0"/>
              <a:t> disk introspection.</a:t>
            </a:r>
          </a:p>
          <a:p>
            <a:r>
              <a:rPr kumimoji="1" lang="en-US" altLang="ja-JP" dirty="0" smtClean="0"/>
              <a:t>W</a:t>
            </a:r>
            <a:r>
              <a:rPr kumimoji="1" lang="en-US" altLang="ja-JP" baseline="0" dirty="0" smtClean="0"/>
              <a:t>e used the qcow2 format in KVM and the raw format in Xen because these are the defaults.</a:t>
            </a:r>
          </a:p>
          <a:p>
            <a:r>
              <a:rPr lang="en-US" altLang="ja-JP" dirty="0" smtClean="0"/>
              <a:t>From the previous experiment, the performance of qcow2 is less than that of the raw format.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lang="en-US" altLang="ja-JP" dirty="0" smtClean="0"/>
              <a:t>Nevertheless, </a:t>
            </a:r>
            <a:r>
              <a:rPr lang="en-US" altLang="ja-JP" dirty="0"/>
              <a:t>the execution time was 55 seconds in </a:t>
            </a:r>
            <a:r>
              <a:rPr lang="en-US" altLang="ja-JP" dirty="0" err="1" smtClean="0"/>
              <a:t>Xen</a:t>
            </a:r>
            <a:r>
              <a:rPr lang="en-US" altLang="ja-JP" dirty="0" smtClean="0"/>
              <a:t>, while </a:t>
            </a:r>
            <a:r>
              <a:rPr lang="en-US" altLang="ja-JP" dirty="0"/>
              <a:t>it was only 35 seconds in KVM.</a:t>
            </a:r>
          </a:p>
          <a:p>
            <a:r>
              <a:rPr lang="en-US" altLang="ja-JP" dirty="0"/>
              <a:t>KVMonitor was 1.6 times faster than </a:t>
            </a:r>
            <a:r>
              <a:rPr lang="en-US" altLang="ja-JP" dirty="0" err="1"/>
              <a:t>Xen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One reason is efficient memory introspection and another reason is that IDS offloading in KVM suffers from no virtualization overhead.</a:t>
            </a:r>
          </a:p>
          <a:p>
            <a:endParaRPr lang="en-US" altLang="ja-JP" dirty="0"/>
          </a:p>
          <a:p>
            <a:r>
              <a:rPr kumimoji="1" lang="en-US" altLang="ja-JP" baseline="0" dirty="0" smtClean="0"/>
              <a:t>Compared with the execution inside a VM, even KVMonitor was still 2 times slower.</a:t>
            </a:r>
          </a:p>
          <a:p>
            <a:r>
              <a:rPr kumimoji="1" lang="en-US" altLang="ja-JP" dirty="0" smtClean="0"/>
              <a:t>This is due to trapping system calls by </a:t>
            </a:r>
            <a:r>
              <a:rPr kumimoji="1" lang="en-US" altLang="ja-JP" dirty="0" err="1" smtClean="0"/>
              <a:t>Transcall</a:t>
            </a:r>
            <a:r>
              <a:rPr kumimoji="1" lang="en-US" altLang="ja-JP" dirty="0" smtClean="0"/>
              <a:t> to emulate system calls.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637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There are</a:t>
            </a:r>
            <a:r>
              <a:rPr kumimoji="1" lang="en-US" altLang="ja-JP" baseline="0" dirty="0" smtClean="0"/>
              <a:t> many VMI tools for various virtualization software.</a:t>
            </a:r>
          </a:p>
          <a:p>
            <a:r>
              <a:rPr kumimoji="1" lang="en-US" altLang="ja-JP" baseline="0" dirty="0" smtClean="0"/>
              <a:t>In Livewire, VMI was first implemented using VMware.</a:t>
            </a:r>
          </a:p>
          <a:p>
            <a:r>
              <a:rPr kumimoji="1" lang="en-US" altLang="ja-JP" baseline="0" dirty="0" smtClean="0"/>
              <a:t>For Xen, </a:t>
            </a:r>
            <a:r>
              <a:rPr kumimoji="1" lang="en-US" altLang="ja-JP" baseline="0" dirty="0" err="1" smtClean="0"/>
              <a:t>XenAccess</a:t>
            </a:r>
            <a:r>
              <a:rPr kumimoji="1" lang="en-US" altLang="ja-JP" baseline="0" dirty="0" smtClean="0"/>
              <a:t> was widely used open source implementation and LibVMI is its successor.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the latest LibVMI release candidate, </a:t>
            </a:r>
            <a:r>
              <a:rPr kumimoji="1" lang="en-US" altLang="ja-JP" baseline="0" dirty="0" err="1" smtClean="0"/>
              <a:t>shm</a:t>
            </a:r>
            <a:r>
              <a:rPr kumimoji="1" lang="en-US" altLang="ja-JP" baseline="0" dirty="0" smtClean="0"/>
              <a:t>-snapshot support is added.</a:t>
            </a:r>
          </a:p>
          <a:p>
            <a:r>
              <a:rPr kumimoji="1" lang="en-US" altLang="ja-JP" baseline="0" dirty="0" smtClean="0"/>
              <a:t>This mechanism takes a VM's physical memory snapshot in shared memory.</a:t>
            </a:r>
          </a:p>
          <a:p>
            <a:r>
              <a:rPr kumimoji="1" lang="en-US" altLang="ja-JP" baseline="0" dirty="0" smtClean="0"/>
              <a:t>IDSes can directly access VM's memory via the shared memory.</a:t>
            </a:r>
          </a:p>
          <a:p>
            <a:r>
              <a:rPr kumimoji="1" lang="en-US" altLang="ja-JP" baseline="0" dirty="0" smtClean="0"/>
              <a:t>But it takes time to take a memory snapshot, for example, 1.4 seconds for 3 GB of memory.</a:t>
            </a:r>
          </a:p>
          <a:p>
            <a:r>
              <a:rPr lang="en-US" altLang="ja-JP" dirty="0" smtClean="0"/>
              <a:t>In addition, because</a:t>
            </a:r>
            <a:r>
              <a:rPr kumimoji="1" lang="en-US" altLang="ja-JP" baseline="0" dirty="0" smtClean="0"/>
              <a:t> a snapshot becomes obsolete soon, we need to take a snapshot frequently.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Volatility is a memory forensics framework.</a:t>
            </a:r>
          </a:p>
          <a:p>
            <a:r>
              <a:rPr kumimoji="1" lang="en-US" altLang="ja-JP" baseline="0" dirty="0" smtClean="0"/>
              <a:t>It's not a VMI tool, but VMI for KVM is enabled by a Python adapter named </a:t>
            </a:r>
            <a:r>
              <a:rPr kumimoji="1" lang="en-US" altLang="ja-JP" baseline="0" dirty="0" err="1" smtClean="0"/>
              <a:t>PyVMI</a:t>
            </a:r>
            <a:r>
              <a:rPr kumimoji="1" lang="en-US" altLang="ja-JP" baseline="0" dirty="0" smtClean="0"/>
              <a:t> from LibVMI.</a:t>
            </a:r>
          </a:p>
          <a:p>
            <a:r>
              <a:rPr kumimoji="1" lang="en-US" altLang="ja-JP" baseline="0" dirty="0" smtClean="0"/>
              <a:t>So </a:t>
            </a:r>
            <a:r>
              <a:rPr lang="en-US" altLang="ja-JP" dirty="0"/>
              <a:t>i</a:t>
            </a:r>
            <a:r>
              <a:rPr kumimoji="1" lang="en-US" altLang="ja-JP" baseline="0" dirty="0" smtClean="0"/>
              <a:t>t inherits the issues of LibVMI.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151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have developed KVMonitor, which achieves efficient VM introspection in KVM.</a:t>
            </a:r>
          </a:p>
          <a:p>
            <a:r>
              <a:rPr kumimoji="1" lang="en-US" altLang="ja-JP" dirty="0" err="1" smtClean="0"/>
              <a:t>KVMonitor</a:t>
            </a:r>
            <a:r>
              <a:rPr kumimoji="1" lang="en-US" altLang="ja-JP" dirty="0" smtClean="0"/>
              <a:t> was 32 times faster than existing LibVMI for memory introspection.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Using</a:t>
            </a:r>
            <a:r>
              <a:rPr kumimoji="1" lang="en-US" altLang="ja-JP" baseline="0" dirty="0" smtClean="0"/>
              <a:t> KVMonitor, we conducted performance comparison with Xen.</a:t>
            </a:r>
          </a:p>
          <a:p>
            <a:r>
              <a:rPr kumimoji="1" lang="en-US" altLang="ja-JP" baseline="0" dirty="0" smtClean="0"/>
              <a:t>At maximum, KVMonitor was 118 times faster than Xen.</a:t>
            </a:r>
          </a:p>
          <a:p>
            <a:r>
              <a:rPr kumimoji="1" lang="en-US" altLang="ja-JP" baseline="0" dirty="0" smtClean="0"/>
              <a:t>Even for </a:t>
            </a:r>
            <a:r>
              <a:rPr kumimoji="1" lang="en-US" altLang="ja-JP" baseline="0" dirty="0" err="1" smtClean="0"/>
              <a:t>chkrootkit</a:t>
            </a:r>
            <a:r>
              <a:rPr kumimoji="1" lang="en-US" altLang="ja-JP" baseline="0" dirty="0" smtClean="0"/>
              <a:t>, KVMonitor was</a:t>
            </a:r>
            <a:r>
              <a:rPr lang="en-US" altLang="ja-JP" dirty="0" smtClean="0"/>
              <a:t> </a:t>
            </a:r>
            <a:r>
              <a:rPr kumimoji="1" lang="en-US" altLang="ja-JP" baseline="0" dirty="0" smtClean="0"/>
              <a:t>1.6 times faster than Xen.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Our future work is to conduct</a:t>
            </a:r>
            <a:r>
              <a:rPr kumimoji="1" lang="en-US" altLang="ja-JP" baseline="0" dirty="0" smtClean="0"/>
              <a:t> performance comparison with other virtualization software.</a:t>
            </a:r>
          </a:p>
          <a:p>
            <a:r>
              <a:rPr kumimoji="1" lang="en-US" altLang="ja-JP" baseline="0" dirty="0" smtClean="0"/>
              <a:t>Another direction is to integrate KVMonitor with LibVMI.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5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enabling technology of IDS offloading is VM introspection, or</a:t>
            </a:r>
            <a:r>
              <a:rPr kumimoji="1" lang="en-US" altLang="ja-JP" baseline="0" dirty="0" smtClean="0"/>
              <a:t> VMI.</a:t>
            </a:r>
          </a:p>
          <a:p>
            <a:r>
              <a:rPr kumimoji="1" lang="en-US" altLang="ja-JP" baseline="0" dirty="0" smtClean="0"/>
              <a:t>VMI is a technique for monitoring VMs from the outside.</a:t>
            </a:r>
          </a:p>
          <a:p>
            <a:r>
              <a:rPr kumimoji="1" lang="en-US" altLang="ja-JP" dirty="0" smtClean="0"/>
              <a:t>This is not so easy.</a:t>
            </a:r>
          </a:p>
          <a:p>
            <a:r>
              <a:rPr kumimoji="1" lang="en-US" altLang="ja-JP" dirty="0" smtClean="0"/>
              <a:t>To introspect the system state in a VM,</a:t>
            </a:r>
            <a:r>
              <a:rPr kumimoji="1" lang="en-US" altLang="ja-JP" baseline="0" dirty="0" smtClean="0"/>
              <a:t> VMI first obtains raw memory contents from the VM and then extracts OS data from them.</a:t>
            </a:r>
          </a:p>
          <a:p>
            <a:r>
              <a:rPr kumimoji="1" lang="en-US" altLang="ja-JP" baseline="0" dirty="0" smtClean="0"/>
              <a:t>For disk introspection, VMI obtains raw disk data from a VM, interprets </a:t>
            </a:r>
            <a:r>
              <a:rPr lang="en-US" altLang="ja-JP" dirty="0" smtClean="0"/>
              <a:t>the used</a:t>
            </a:r>
            <a:r>
              <a:rPr kumimoji="1" lang="en-US" altLang="ja-JP" baseline="0" dirty="0" smtClean="0"/>
              <a:t> filesystem, and extracts files</a:t>
            </a:r>
            <a:r>
              <a:rPr kumimoji="1" lang="en-US" altLang="ja-JP" dirty="0" smtClean="0"/>
              <a:t> and directories.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introspect the network used by a VM, VMI obtains packets only from and to the VM.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90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VMI has</a:t>
            </a:r>
            <a:r>
              <a:rPr kumimoji="1" lang="en-US" altLang="ja-JP" baseline="0" dirty="0" smtClean="0"/>
              <a:t> been well studied for various kinds of virtualization software, for example, Xen and VMware.</a:t>
            </a:r>
          </a:p>
          <a:p>
            <a:r>
              <a:rPr kumimoji="1" lang="en-US" altLang="ja-JP" baseline="0" dirty="0" smtClean="0"/>
              <a:t>But its performance has not been reported in detail.</a:t>
            </a:r>
          </a:p>
          <a:p>
            <a:r>
              <a:rPr lang="en-US" altLang="ja-JP" dirty="0" smtClean="0"/>
              <a:t>In p</a:t>
            </a:r>
            <a:r>
              <a:rPr kumimoji="1" lang="en-US" altLang="ja-JP" baseline="0" dirty="0" smtClean="0"/>
              <a:t>articular, there is no performance comparison</a:t>
            </a:r>
            <a:r>
              <a:rPr kumimoji="1" lang="en-US" altLang="ja-JP" dirty="0" smtClean="0"/>
              <a:t> among various virtualization software.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example, VMwatcher is a system using VMI and is implemented </a:t>
            </a:r>
            <a:r>
              <a:rPr lang="en-US" altLang="ja-JP" dirty="0" smtClean="0"/>
              <a:t>in</a:t>
            </a:r>
            <a:r>
              <a:rPr kumimoji="1" lang="en-US" altLang="ja-JP" baseline="0" dirty="0" smtClean="0"/>
              <a:t> four kinds of virtualization software: Xen, QEMU, VMware, and User-Mode Linux.</a:t>
            </a:r>
          </a:p>
          <a:p>
            <a:r>
              <a:rPr kumimoji="1" lang="en-US" altLang="ja-JP" baseline="0" dirty="0" smtClean="0"/>
              <a:t>But the performance is reported only for User-Mode Linux.</a:t>
            </a:r>
          </a:p>
          <a:p>
            <a:r>
              <a:rPr kumimoji="1" lang="en-US" altLang="ja-JP" baseline="0" dirty="0" smtClean="0"/>
              <a:t>EXTERIOR is implemented in two kinds of virtualization software: KVM and QEMU.</a:t>
            </a:r>
          </a:p>
          <a:p>
            <a:r>
              <a:rPr kumimoji="1" lang="en-US" altLang="ja-JP" baseline="0" dirty="0" smtClean="0"/>
              <a:t>But they are very similar virtualization software and there is no substantial difference in EXTERIOR because the system first dumps the memory of a VM and then introspects it.</a:t>
            </a:r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performance data</a:t>
            </a:r>
            <a:r>
              <a:rPr lang="en-US" altLang="ja-JP" dirty="0" smtClean="0"/>
              <a:t> </a:t>
            </a:r>
            <a:r>
              <a:rPr lang="en-US" altLang="ja-JP" dirty="0"/>
              <a:t>is important when users select </a:t>
            </a:r>
            <a:r>
              <a:rPr lang="en-US" altLang="ja-JP" dirty="0" smtClean="0"/>
              <a:t>appropriate virtualization </a:t>
            </a:r>
            <a:r>
              <a:rPr lang="en-US" altLang="ja-JP" dirty="0"/>
              <a:t>software for their systems</a:t>
            </a:r>
            <a:r>
              <a:rPr lang="en-US" altLang="ja-JP" dirty="0" smtClean="0"/>
              <a:t>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078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 the purpose of this work is performance comparison among virtualization software in terms</a:t>
            </a:r>
            <a:r>
              <a:rPr kumimoji="1" lang="en-US" altLang="ja-JP" baseline="0" dirty="0" smtClean="0"/>
              <a:t> of VMI.</a:t>
            </a:r>
          </a:p>
          <a:p>
            <a:r>
              <a:rPr kumimoji="1" lang="en-US" altLang="ja-JP" baseline="0" dirty="0" smtClean="0"/>
              <a:t>In this work, our target virtualization software are Xen and KVM because they are widely used open source virtualization software.</a:t>
            </a:r>
          </a:p>
          <a:p>
            <a:r>
              <a:rPr kumimoji="1" lang="en-US" altLang="ja-JP" baseline="0" dirty="0" smtClean="0"/>
              <a:t>In addition, it was interesting that the system architecture </a:t>
            </a:r>
            <a:r>
              <a:rPr lang="en-US" altLang="ja-JP" dirty="0"/>
              <a:t>i</a:t>
            </a:r>
            <a:r>
              <a:rPr kumimoji="1" lang="en-US" altLang="ja-JP" baseline="0" dirty="0" smtClean="0"/>
              <a:t>s different between Xen and KVM.</a:t>
            </a:r>
          </a:p>
          <a:p>
            <a:r>
              <a:rPr lang="en-US" altLang="ja-JP" dirty="0" smtClean="0"/>
              <a:t>In Xen, VMs run on top of the hypervisor.</a:t>
            </a:r>
          </a:p>
          <a:p>
            <a:r>
              <a:rPr kumimoji="1" lang="en-US" altLang="ja-JP" baseline="0" dirty="0" smtClean="0"/>
              <a:t>In KVM, they run on top of the operating system.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214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</a:t>
            </a:r>
            <a:r>
              <a:rPr kumimoji="1" lang="en-US" altLang="ja-JP" baseline="0" dirty="0" smtClean="0"/>
              <a:t> we started this work, w</a:t>
            </a:r>
            <a:r>
              <a:rPr kumimoji="1" lang="en-US" altLang="ja-JP" dirty="0" smtClean="0"/>
              <a:t>e noticed there</a:t>
            </a:r>
            <a:r>
              <a:rPr kumimoji="1" lang="en-US" altLang="ja-JP" baseline="0" dirty="0" smtClean="0"/>
              <a:t> was no efficient implementation of VMI for KVM, particularly, in memory introspection.</a:t>
            </a:r>
          </a:p>
          <a:p>
            <a:r>
              <a:rPr kumimoji="1" lang="en-US" altLang="ja-JP" baseline="0" dirty="0" smtClean="0"/>
              <a:t>Several studies on VMI have been done for KVM, but the implementation details are unclear in literatures.</a:t>
            </a:r>
          </a:p>
          <a:p>
            <a:r>
              <a:rPr kumimoji="1" lang="en-US" altLang="ja-JP" dirty="0" smtClean="0"/>
              <a:t>Among</a:t>
            </a:r>
            <a:r>
              <a:rPr kumimoji="1" lang="en-US" altLang="ja-JP" baseline="0" dirty="0" smtClean="0"/>
              <a:t> them, LibVMI was promising because it is famous open source implementation of VMI for both Xen and KVM.</a:t>
            </a:r>
          </a:p>
          <a:p>
            <a:r>
              <a:rPr kumimoji="1" lang="en-US" altLang="ja-JP" dirty="0" smtClean="0"/>
              <a:t>Unfortunately,</a:t>
            </a:r>
            <a:r>
              <a:rPr kumimoji="1" lang="en-US" altLang="ja-JP" baseline="0" dirty="0" smtClean="0"/>
              <a:t> the performance of memory introspection is too low in KVM due to implementation issues.</a:t>
            </a:r>
          </a:p>
          <a:p>
            <a:r>
              <a:rPr kumimoji="1" lang="en-US" altLang="ja-JP" baseline="0" dirty="0" smtClean="0"/>
              <a:t>LibVMI is optimized for Xen.</a:t>
            </a:r>
          </a:p>
          <a:p>
            <a:r>
              <a:rPr kumimoji="1" lang="en-US" altLang="ja-JP" baseline="0" dirty="0" smtClean="0"/>
              <a:t>To compare the performance between Xen and KVM, we couldn't use LibVMI because it was not fair for KVM.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653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</a:t>
            </a:r>
            <a:r>
              <a:rPr kumimoji="1" lang="en-US" altLang="ja-JP" baseline="0" dirty="0" smtClean="0"/>
              <a:t> we have first developed an efficient VMI tool for KVM, called KVMonitor.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Before explaining KVMonitor, let me explain</a:t>
            </a:r>
            <a:r>
              <a:rPr kumimoji="1" lang="en-US" altLang="ja-JP" dirty="0" smtClean="0"/>
              <a:t> KVM.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KVM consists of a kernel module and user-level QEMU processes customized for KVM.</a:t>
            </a:r>
          </a:p>
          <a:p>
            <a:r>
              <a:rPr kumimoji="1" lang="en-US" altLang="ja-JP" baseline="0" dirty="0" smtClean="0"/>
              <a:t>QEMU is a system emulator and provides virtual resources such as CPUs, memory, disks and network interface cards to a VM.</a:t>
            </a:r>
          </a:p>
          <a:p>
            <a:r>
              <a:rPr kumimoji="1" lang="en-US" altLang="ja-JP" baseline="0" dirty="0" smtClean="0"/>
              <a:t>The kernel module assists virtualization using hardware supports.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KVMonitor executes an IDS as a process of the host OS.</a:t>
            </a:r>
          </a:p>
          <a:p>
            <a:r>
              <a:rPr kumimoji="1" lang="en-US" altLang="ja-JP" baseline="0" dirty="0" smtClean="0"/>
              <a:t>It provides functions for introspecting the memory, disks, and network</a:t>
            </a:r>
            <a:r>
              <a:rPr kumimoji="1" lang="en-US" altLang="ja-JP" dirty="0" smtClean="0"/>
              <a:t> interface cards</a:t>
            </a:r>
            <a:r>
              <a:rPr kumimoji="1" lang="en-US" altLang="ja-JP" baseline="0" dirty="0" smtClean="0"/>
              <a:t> in QEMU.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406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the original implementation of</a:t>
            </a:r>
            <a:r>
              <a:rPr kumimoji="1" lang="en-US" altLang="ja-JP" baseline="0" dirty="0" smtClean="0"/>
              <a:t> QEMU, VM's physical memory was internally allocated.</a:t>
            </a:r>
          </a:p>
          <a:p>
            <a:r>
              <a:rPr kumimoji="1" lang="en-US" altLang="ja-JP" baseline="0" dirty="0" smtClean="0"/>
              <a:t>So it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wa</a:t>
            </a:r>
            <a:r>
              <a:rPr kumimoji="1" lang="en-US" altLang="ja-JP" baseline="0" dirty="0" smtClean="0"/>
              <a:t>s difficult to efficiently introspect the memory from the outside.</a:t>
            </a:r>
          </a:p>
          <a:p>
            <a:r>
              <a:rPr kumimoji="1" lang="en-US" altLang="ja-JP" baseline="0" dirty="0" smtClean="0"/>
              <a:t>In the case of LibVMI, it obtains memory contents from QEMU and this is the cause of inefficiency.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enable efficient memory introspection, KVMonitor shares VM's physical memory with QEMU via a file called a memory file.</a:t>
            </a:r>
          </a:p>
          <a:p>
            <a:r>
              <a:rPr kumimoji="1" lang="en-US" altLang="ja-JP" baseline="0" dirty="0" smtClean="0"/>
              <a:t>Of course, KVMonitor and QEMU don't access the memory file using file read/write functions.</a:t>
            </a:r>
          </a:p>
          <a:p>
            <a:r>
              <a:rPr kumimoji="1" lang="en-US" altLang="ja-JP" dirty="0" smtClean="0"/>
              <a:t>They</a:t>
            </a:r>
            <a:r>
              <a:rPr kumimoji="1" lang="en-US" altLang="ja-JP" baseline="0" dirty="0" smtClean="0"/>
              <a:t> map </a:t>
            </a:r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memory file onto their memory address spaces using the memory-mapping function provided by the host OS.</a:t>
            </a:r>
          </a:p>
          <a:p>
            <a:r>
              <a:rPr lang="en-US" altLang="ja-JP" dirty="0" smtClean="0"/>
              <a:t>They</a:t>
            </a:r>
            <a:r>
              <a:rPr kumimoji="1" lang="en-US" altLang="ja-JP" dirty="0" smtClean="0"/>
              <a:t> access</a:t>
            </a:r>
            <a:r>
              <a:rPr kumimoji="1" lang="en-US" altLang="ja-JP" baseline="0" dirty="0" smtClean="0"/>
              <a:t> the memory file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as a memory-mapped file.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As such, KVMonitor can perform direct memory introspection.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67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11/20/14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1.W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676400"/>
            <a:ext cx="7898846" cy="2478088"/>
          </a:xfrm>
        </p:spPr>
        <p:txBody>
          <a:bodyPr anchor="ctr" anchorCtr="0"/>
          <a:lstStyle/>
          <a:p>
            <a:pPr algn="ctr"/>
            <a:r>
              <a:rPr lang="en-US" altLang="ja-JP" dirty="0">
                <a:latin typeface="Tahoma"/>
              </a:rPr>
              <a:t>Efficient VM Introspection in KVM </a:t>
            </a:r>
            <a:r>
              <a:rPr lang="en-US" altLang="ja-JP" dirty="0" smtClean="0">
                <a:latin typeface="Tahoma"/>
              </a:rPr>
              <a:t>and</a:t>
            </a:r>
            <a:br>
              <a:rPr lang="en-US" altLang="ja-JP" dirty="0" smtClean="0">
                <a:latin typeface="Tahoma"/>
              </a:rPr>
            </a:br>
            <a:r>
              <a:rPr lang="en-US" altLang="ja-JP" dirty="0" smtClean="0">
                <a:latin typeface="Tahoma"/>
              </a:rPr>
              <a:t>Performance </a:t>
            </a:r>
            <a:r>
              <a:rPr lang="en-US" altLang="ja-JP" dirty="0">
                <a:latin typeface="Tahoma"/>
              </a:rPr>
              <a:t>Comparison with Xen</a:t>
            </a:r>
            <a:endParaRPr kumimoji="1" lang="ja-JP" altLang="en-US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909494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kumimoji="1" lang="en-US" altLang="ja-JP" dirty="0" err="1" smtClean="0">
                <a:latin typeface="Tahoma"/>
                <a:cs typeface="Tahoma"/>
              </a:rPr>
              <a:t>Kousuke</a:t>
            </a:r>
            <a:r>
              <a:rPr kumimoji="1" lang="en-US" altLang="ja-JP" dirty="0" smtClean="0">
                <a:latin typeface="Tahoma"/>
                <a:cs typeface="Tahoma"/>
              </a:rPr>
              <a:t> Nakamura</a:t>
            </a: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51"/>
    </mc:Choice>
    <mc:Fallback xmlns="">
      <p:transition xmlns:p14="http://schemas.microsoft.com/office/powerpoint/2010/main" spd="slow" advTm="310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Memory Introspection (2/2)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IDSes usually access OS data using virtual addresses</a:t>
            </a:r>
          </a:p>
          <a:p>
            <a:r>
              <a:rPr lang="en-US" altLang="ja-JP" dirty="0" smtClean="0"/>
              <a:t>KVMonitor translates virtual addresses into physical addresses</a:t>
            </a:r>
          </a:p>
          <a:p>
            <a:pPr lvl="1"/>
            <a:r>
              <a:rPr lang="en-US" altLang="ja-JP" dirty="0" smtClean="0"/>
              <a:t>Look up the page table for address translation</a:t>
            </a:r>
          </a:p>
          <a:p>
            <a:pPr lvl="1"/>
            <a:r>
              <a:rPr lang="en-US" altLang="ja-JP" dirty="0" smtClean="0"/>
              <a:t>Introspect the CR3 register using QMP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085187" y="4563532"/>
            <a:ext cx="1524067" cy="426478"/>
          </a:xfrm>
          <a:prstGeom prst="rect">
            <a:avLst/>
          </a:prstGeom>
          <a:solidFill>
            <a:srgbClr val="FFBE5A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888587" y="4559839"/>
            <a:ext cx="1524067" cy="42647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85187" y="5419397"/>
            <a:ext cx="1524068" cy="697367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physical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3609255" y="5419398"/>
            <a:ext cx="850647" cy="206023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609256" y="6116766"/>
            <a:ext cx="850646" cy="12665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4949099" y="5419399"/>
            <a:ext cx="939489" cy="206022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836160" y="6116764"/>
            <a:ext cx="1052429" cy="24911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メモ 22"/>
          <p:cNvSpPr/>
          <p:nvPr/>
        </p:nvSpPr>
        <p:spPr>
          <a:xfrm>
            <a:off x="4459902" y="5625421"/>
            <a:ext cx="489197" cy="516254"/>
          </a:xfrm>
          <a:prstGeom prst="foldedCorner">
            <a:avLst>
              <a:gd name="adj" fmla="val 31252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05052" y="6157848"/>
            <a:ext cx="1390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 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888589" y="5419399"/>
            <a:ext cx="1524068" cy="697367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physical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554470" y="5397533"/>
            <a:ext cx="1127895" cy="685243"/>
          </a:xfrm>
          <a:prstGeom prst="wedgeRoundRectCallout">
            <a:avLst>
              <a:gd name="adj1" fmla="val 96293"/>
              <a:gd name="adj2" fmla="val 16049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page table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085186" y="4990010"/>
            <a:ext cx="1524068" cy="417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82010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88586" y="4990010"/>
            <a:ext cx="1524068" cy="417001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3887885" y="5180487"/>
            <a:ext cx="1734493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417835" y="4727794"/>
            <a:ext cx="59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CR3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6191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47"/>
    </mc:Choice>
    <mc:Fallback xmlns="">
      <p:transition xmlns:p14="http://schemas.microsoft.com/office/powerpoint/2010/main" spd="slow" advTm="5194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Disk/Network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KVMonitor introspects VM's disks via the network block device (NBD)</a:t>
            </a:r>
          </a:p>
          <a:p>
            <a:pPr lvl="1"/>
            <a:r>
              <a:rPr lang="en-US" altLang="ja-JP" dirty="0" smtClean="0"/>
              <a:t>Interpret the qcow2 format in the NBD server</a:t>
            </a:r>
          </a:p>
          <a:p>
            <a:pPr lvl="1"/>
            <a:r>
              <a:rPr lang="en-US" altLang="ja-JP" dirty="0" smtClean="0"/>
              <a:t>Interpret the filesystem in the host OS</a:t>
            </a:r>
          </a:p>
          <a:p>
            <a:r>
              <a:rPr kumimoji="1" lang="en-US" altLang="ja-JP" dirty="0" smtClean="0"/>
              <a:t>KVMonitor captures packets from a tap device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655015" y="5792450"/>
            <a:ext cx="5724775" cy="502296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                   host OS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45298" y="4260821"/>
            <a:ext cx="1734493" cy="66409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298" y="4931380"/>
            <a:ext cx="1734494" cy="443834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55014" y="4474089"/>
            <a:ext cx="1601799" cy="4508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55015" y="4931380"/>
            <a:ext cx="1601799" cy="443072"/>
          </a:xfrm>
          <a:prstGeom prst="rect">
            <a:avLst/>
          </a:prstGeom>
          <a:solidFill>
            <a:srgbClr val="FFB8B8"/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131049" y="5679330"/>
            <a:ext cx="762989" cy="3506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tap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メモ 19"/>
          <p:cNvSpPr/>
          <p:nvPr/>
        </p:nvSpPr>
        <p:spPr>
          <a:xfrm>
            <a:off x="4410216" y="4244282"/>
            <a:ext cx="483383" cy="454910"/>
          </a:xfrm>
          <a:prstGeom prst="foldedCorner">
            <a:avLst>
              <a:gd name="adj" fmla="val 31252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03218" y="4003533"/>
            <a:ext cx="801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image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en-US" altLang="ja-JP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707991" y="4931380"/>
            <a:ext cx="1438441" cy="44307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NBD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1" name="直線矢印コネクタ 30"/>
          <p:cNvCxnSpPr>
            <a:stCxn id="20" idx="2"/>
          </p:cNvCxnSpPr>
          <p:nvPr/>
        </p:nvCxnSpPr>
        <p:spPr>
          <a:xfrm>
            <a:off x="4651908" y="4699192"/>
            <a:ext cx="0" cy="232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endCxn id="6" idx="1"/>
          </p:cNvCxnSpPr>
          <p:nvPr/>
        </p:nvCxnSpPr>
        <p:spPr>
          <a:xfrm>
            <a:off x="4888136" y="4474109"/>
            <a:ext cx="757162" cy="679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" idx="2"/>
            <a:endCxn id="12" idx="0"/>
          </p:cNvCxnSpPr>
          <p:nvPr/>
        </p:nvCxnSpPr>
        <p:spPr>
          <a:xfrm flipH="1">
            <a:off x="6512544" y="5375214"/>
            <a:ext cx="1" cy="3041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2079055" y="5679330"/>
            <a:ext cx="753719" cy="3506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NBD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直線矢印コネクタ 16"/>
          <p:cNvCxnSpPr>
            <a:stCxn id="8" idx="2"/>
            <a:endCxn id="15" idx="0"/>
          </p:cNvCxnSpPr>
          <p:nvPr/>
        </p:nvCxnSpPr>
        <p:spPr>
          <a:xfrm>
            <a:off x="2455915" y="5374452"/>
            <a:ext cx="0" cy="30487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18"/>
          <p:cNvCxnSpPr>
            <a:stCxn id="15" idx="2"/>
            <a:endCxn id="22" idx="2"/>
          </p:cNvCxnSpPr>
          <p:nvPr/>
        </p:nvCxnSpPr>
        <p:spPr>
          <a:xfrm rot="5400000" flipH="1" flipV="1">
            <a:off x="3113793" y="4716571"/>
            <a:ext cx="655540" cy="1971297"/>
          </a:xfrm>
          <a:prstGeom prst="bentConnector3">
            <a:avLst>
              <a:gd name="adj1" fmla="val -22473"/>
            </a:avLst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12" idx="2"/>
          </p:cNvCxnSpPr>
          <p:nvPr/>
        </p:nvCxnSpPr>
        <p:spPr>
          <a:xfrm>
            <a:off x="6512544" y="6029990"/>
            <a:ext cx="0" cy="5883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6574494" y="6294746"/>
            <a:ext cx="100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network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9714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172"/>
    </mc:Choice>
    <mc:Fallback xmlns="">
      <p:transition xmlns:p14="http://schemas.microsoft.com/office/powerpoint/2010/main" spd="slow" advTm="601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Transcall</a:t>
            </a:r>
            <a:r>
              <a:rPr kumimoji="1" lang="en-US" altLang="ja-JP" dirty="0" smtClean="0"/>
              <a:t> with </a:t>
            </a:r>
            <a:r>
              <a:rPr kumimoji="1" lang="en-US" altLang="ja-JP" dirty="0" err="1" smtClean="0"/>
              <a:t>KVMonitor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ported Transcall </a:t>
            </a:r>
            <a:r>
              <a:rPr kumimoji="1" lang="en-US" altLang="ja-JP" sz="2000" dirty="0" smtClean="0"/>
              <a:t>[Iida+ '11]</a:t>
            </a:r>
            <a:r>
              <a:rPr kumimoji="1" lang="en-US" altLang="ja-JP" dirty="0" smtClean="0"/>
              <a:t> for Xen to KVM</a:t>
            </a:r>
          </a:p>
          <a:p>
            <a:pPr lvl="1"/>
            <a:r>
              <a:rPr lang="en-US" altLang="ja-JP" dirty="0" smtClean="0"/>
              <a:t>Enable offloading </a:t>
            </a:r>
            <a:r>
              <a:rPr lang="en-US" altLang="ja-JP" dirty="0" smtClean="0">
                <a:solidFill>
                  <a:srgbClr val="FF0000"/>
                </a:solidFill>
              </a:rPr>
              <a:t>legacy</a:t>
            </a:r>
            <a:r>
              <a:rPr lang="en-US" altLang="ja-JP" dirty="0" smtClean="0"/>
              <a:t> IDSes </a:t>
            </a:r>
            <a:r>
              <a:rPr lang="en-US" altLang="ja-JP" dirty="0" smtClean="0">
                <a:solidFill>
                  <a:srgbClr val="FF0000"/>
                </a:solidFill>
              </a:rPr>
              <a:t>without any modifications</a:t>
            </a:r>
          </a:p>
          <a:p>
            <a:pPr lvl="1"/>
            <a:r>
              <a:rPr lang="en-US" altLang="ja-JP" dirty="0" smtClean="0"/>
              <a:t>Consist of a system call emulator and a shadow filesystem</a:t>
            </a:r>
          </a:p>
          <a:p>
            <a:pPr lvl="2"/>
            <a:r>
              <a:rPr lang="en-US" altLang="ja-JP" dirty="0" smtClean="0"/>
              <a:t>Including the proc filesystem</a:t>
            </a:r>
          </a:p>
          <a:p>
            <a:pPr lvl="2"/>
            <a:r>
              <a:rPr lang="en-US" altLang="ja-JP" dirty="0" smtClean="0"/>
              <a:t>Analyze OS data by memory introspection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403313" y="5822320"/>
            <a:ext cx="1524068" cy="417001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85183" y="4965671"/>
            <a:ext cx="1524067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85185" y="5822320"/>
            <a:ext cx="1524068" cy="417001"/>
          </a:xfrm>
          <a:prstGeom prst="rect">
            <a:avLst/>
          </a:prstGeom>
          <a:solidFill>
            <a:srgbClr val="FFB8B8"/>
          </a:solidFill>
          <a:ln w="19050" cmpd="sng">
            <a:solidFill>
              <a:srgbClr val="82010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403314" y="4965672"/>
            <a:ext cx="1524067" cy="85295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085185" y="5392149"/>
            <a:ext cx="1524067" cy="426478"/>
          </a:xfrm>
          <a:prstGeom prst="rect">
            <a:avLst/>
          </a:prstGeom>
          <a:solidFill>
            <a:srgbClr val="99CCFF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Transcall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右矢印 6"/>
          <p:cNvSpPr/>
          <p:nvPr/>
        </p:nvSpPr>
        <p:spPr>
          <a:xfrm rot="21370809">
            <a:off x="3738423" y="5439773"/>
            <a:ext cx="1936075" cy="212954"/>
          </a:xfrm>
          <a:prstGeom prst="right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64002" y="5637654"/>
            <a:ext cx="94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analyze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9222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70"/>
    </mc:Choice>
    <mc:Fallback xmlns="">
      <p:transition xmlns:p14="http://schemas.microsoft.com/office/powerpoint/2010/main" spd="slow" advTm="5447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examined that KVMonitor achieved</a:t>
            </a:r>
          </a:p>
          <a:p>
            <a:pPr lvl="1"/>
            <a:r>
              <a:rPr lang="en-US" altLang="ja-JP" dirty="0"/>
              <a:t>E</a:t>
            </a:r>
            <a:r>
              <a:rPr kumimoji="1" lang="en-US" altLang="ja-JP" dirty="0" smtClean="0"/>
              <a:t>fficient memory introspection</a:t>
            </a:r>
          </a:p>
          <a:p>
            <a:pPr lvl="1"/>
            <a:r>
              <a:rPr lang="en-US" altLang="ja-JP" dirty="0" smtClean="0"/>
              <a:t>No impact on memory performance of a VM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Effective IDS offloading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266" y="4317543"/>
            <a:ext cx="4359599" cy="17543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E5630 (12 MB L3 cache)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6 GB DDR3 PC3-8500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HDD: 250 GB SATA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NIC: gigabit Ethernet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Hypervisor: KVM 1.1.2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OS: Linux 3.2.0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90160" y="4335275"/>
            <a:ext cx="254224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1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512 MB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Disk: 20 GB (ext3)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Guest OS: Linux 2.6.27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4390" y="3948211"/>
            <a:ext cx="45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0160" y="3965943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481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26"/>
    </mc:Choice>
    <mc:Fallback xmlns="">
      <p:transition xmlns:p14="http://schemas.microsoft.com/office/powerpoint/2010/main" spd="slow" advTm="2482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KVMonitor vs. LibVMI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performance of memory introspection</a:t>
            </a:r>
          </a:p>
          <a:p>
            <a:pPr lvl="1"/>
            <a:r>
              <a:rPr lang="en-US" altLang="ja-JP" dirty="0" smtClean="0"/>
              <a:t>Copy VM's physical memory</a:t>
            </a:r>
            <a:br>
              <a:rPr lang="en-US" altLang="ja-JP" dirty="0" smtClean="0"/>
            </a:br>
            <a:r>
              <a:rPr lang="en-US" altLang="ja-JP" dirty="0" smtClean="0"/>
              <a:t>by 4KB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KVMonitor</a:t>
            </a:r>
            <a:r>
              <a:rPr lang="en-US" altLang="ja-JP" dirty="0" smtClean="0"/>
              <a:t> was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32x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faster</a:t>
            </a:r>
            <a:r>
              <a:rPr lang="en-US" altLang="ja-JP" dirty="0" smtClean="0"/>
              <a:t> than LibVMI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58441734"/>
              </p:ext>
            </p:extLst>
          </p:nvPr>
        </p:nvGraphicFramePr>
        <p:xfrm>
          <a:off x="4780435" y="2163293"/>
          <a:ext cx="3965976" cy="4242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上矢印 4"/>
          <p:cNvSpPr/>
          <p:nvPr/>
        </p:nvSpPr>
        <p:spPr>
          <a:xfrm>
            <a:off x="8205025" y="4016201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53400" y="3626221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013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99"/>
    </mc:Choice>
    <mc:Fallback xmlns="">
      <p:transition xmlns:p14="http://schemas.microsoft.com/office/powerpoint/2010/main" spd="slow" advTm="265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0547" y="4567919"/>
            <a:ext cx="10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is LibVMI so slow?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LibVMI has to </a:t>
            </a:r>
            <a:r>
              <a:rPr lang="en-US" altLang="ja-JP" dirty="0" smtClean="0"/>
              <a:t>issue a QMP command for each memory access</a:t>
            </a:r>
          </a:p>
          <a:p>
            <a:pPr lvl="1"/>
            <a:r>
              <a:rPr kumimoji="1" lang="en-US" altLang="ja-JP" dirty="0" smtClean="0"/>
              <a:t>Memory contents are transferred from QEMU to </a:t>
            </a:r>
            <a:r>
              <a:rPr lang="en-US" altLang="ja-JP" dirty="0" smtClean="0"/>
              <a:t>LibVMI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79957" y="4476478"/>
            <a:ext cx="1230961" cy="417001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2070007" y="4589043"/>
            <a:ext cx="6539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2070007" y="4824015"/>
            <a:ext cx="65399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998398" y="5865711"/>
            <a:ext cx="88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LibVMI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70007" y="413245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QMP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79912" y="4050001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79912" y="4476479"/>
            <a:ext cx="1248673" cy="417001"/>
          </a:xfrm>
          <a:prstGeom prst="rect">
            <a:avLst/>
          </a:prstGeom>
          <a:solidFill>
            <a:srgbClr val="FFB8B8"/>
          </a:solidFill>
          <a:ln w="19050" cmpd="sng">
            <a:solidFill>
              <a:srgbClr val="82010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LibVMI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48093" y="5854237"/>
            <a:ext cx="12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KVMonitor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999420" y="4050001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999419" y="4893480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6248093" y="4893480"/>
            <a:ext cx="376227" cy="34109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6248093" y="5572414"/>
            <a:ext cx="406707" cy="12192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7319777" y="4893480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879957" y="4893480"/>
            <a:ext cx="1230962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00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メモ 4"/>
          <p:cNvSpPr/>
          <p:nvPr/>
        </p:nvSpPr>
        <p:spPr>
          <a:xfrm>
            <a:off x="6614160" y="5234570"/>
            <a:ext cx="396240" cy="447040"/>
          </a:xfrm>
          <a:prstGeom prst="foldedCorner">
            <a:avLst>
              <a:gd name="adj" fmla="val 2948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6939280" y="5586012"/>
            <a:ext cx="404893" cy="95598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7020560" y="4893480"/>
            <a:ext cx="272813" cy="34109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7319777" y="4476478"/>
            <a:ext cx="1248674" cy="417002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999420" y="4476479"/>
            <a:ext cx="1248673" cy="417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879958" y="3870960"/>
            <a:ext cx="1230962" cy="60551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319777" y="3870961"/>
            <a:ext cx="1248674" cy="60551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4082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06"/>
    </mc:Choice>
    <mc:Fallback xmlns="">
      <p:transition xmlns:p14="http://schemas.microsoft.com/office/powerpoint/2010/main" spd="slow" advTm="2750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In-VM Memory Performance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Doesn't using a memory file affect memory performance of a VM?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Using a memory file was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as efficient as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malloc</a:t>
            </a:r>
            <a:endParaRPr lang="en-US" altLang="ja-JP" dirty="0" smtClean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483728885"/>
              </p:ext>
            </p:extLst>
          </p:nvPr>
        </p:nvGraphicFramePr>
        <p:xfrm>
          <a:off x="4734560" y="2520467"/>
          <a:ext cx="4074757" cy="3989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279903" y="5023249"/>
            <a:ext cx="10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309133" y="5348810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メモ 21"/>
          <p:cNvSpPr/>
          <p:nvPr/>
        </p:nvSpPr>
        <p:spPr>
          <a:xfrm>
            <a:off x="603516" y="5689900"/>
            <a:ext cx="396240" cy="447040"/>
          </a:xfrm>
          <a:prstGeom prst="foldedCorner">
            <a:avLst>
              <a:gd name="adj" fmla="val 2948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928636" y="6041342"/>
            <a:ext cx="404893" cy="95598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1009916" y="5348810"/>
            <a:ext cx="272813" cy="34109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309133" y="4931808"/>
            <a:ext cx="1248674" cy="417002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309133" y="4326291"/>
            <a:ext cx="1248674" cy="60551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227900" y="4931807"/>
            <a:ext cx="1248674" cy="417002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227900" y="4326290"/>
            <a:ext cx="1248674" cy="60551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227900" y="5348809"/>
            <a:ext cx="1248674" cy="678934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lang="ja-JP" altLang="en-US" dirty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28636" y="6253974"/>
            <a:ext cx="1390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memory file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431100" y="6253974"/>
            <a:ext cx="83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err="1" smtClean="0">
                <a:latin typeface="Tahoma"/>
                <a:ea typeface="ＭＳ Ｐゴシック"/>
                <a:cs typeface="Tahoma"/>
              </a:rPr>
              <a:t>malloc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8112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30"/>
    </mc:Choice>
    <mc:Fallback xmlns="">
      <p:transition xmlns:p14="http://schemas.microsoft.com/office/powerpoint/2010/main" spd="slow" advTm="3763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KVMonitor vs. In-VM Access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KVMonitor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wa</a:t>
            </a:r>
            <a:r>
              <a:rPr kumimoji="1" lang="en-US" altLang="ja-JP" dirty="0" smtClean="0"/>
              <a:t>s faster than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in-VM memory access</a:t>
            </a:r>
          </a:p>
          <a:p>
            <a:pPr lvl="1"/>
            <a:r>
              <a:rPr lang="en-US" altLang="ja-JP" dirty="0" smtClean="0"/>
              <a:t>Due to virtualization</a:t>
            </a:r>
            <a:br>
              <a:rPr lang="en-US" altLang="ja-JP" dirty="0" smtClean="0"/>
            </a:br>
            <a:r>
              <a:rPr lang="en-US" altLang="ja-JP" dirty="0" smtClean="0"/>
              <a:t>overhead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746484207"/>
              </p:ext>
            </p:extLst>
          </p:nvPr>
        </p:nvGraphicFramePr>
        <p:xfrm>
          <a:off x="4805681" y="2072640"/>
          <a:ext cx="3688080" cy="433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39748" y="4746876"/>
            <a:ext cx="10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8621" y="4228958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48620" y="5072437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997294" y="5072437"/>
            <a:ext cx="376227" cy="34109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997294" y="5751371"/>
            <a:ext cx="406707" cy="12192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068978" y="5072437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2363361" y="5413527"/>
            <a:ext cx="396240" cy="447040"/>
          </a:xfrm>
          <a:prstGeom prst="foldedCorner">
            <a:avLst>
              <a:gd name="adj" fmla="val 2948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2688481" y="5764969"/>
            <a:ext cx="404893" cy="95598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2769761" y="5072437"/>
            <a:ext cx="272813" cy="341090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3068978" y="4655435"/>
            <a:ext cx="1248674" cy="417002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8621" y="4655436"/>
            <a:ext cx="1248673" cy="417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68978" y="4049918"/>
            <a:ext cx="1248674" cy="60551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2321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33845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35369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36893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38417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39941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4146596" y="4500659"/>
            <a:ext cx="0" cy="30955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上矢印 31"/>
          <p:cNvSpPr/>
          <p:nvPr/>
        </p:nvSpPr>
        <p:spPr>
          <a:xfrm>
            <a:off x="8302439" y="4016201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250814" y="3626221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248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73"/>
    </mc:Choice>
    <mc:Fallback xmlns="">
      <p:transition xmlns:p14="http://schemas.microsoft.com/office/powerpoint/2010/main" spd="slow" advTm="283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Offloading Legacy </a:t>
            </a:r>
            <a:r>
              <a:rPr lang="en-US" altLang="ja-JP" dirty="0" smtClean="0"/>
              <a:t>IDSes (1/3)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Tripwire</a:t>
            </a:r>
          </a:p>
          <a:p>
            <a:pPr lvl="1"/>
            <a:r>
              <a:rPr lang="en-US" altLang="ja-JP" dirty="0"/>
              <a:t>Check filesystem </a:t>
            </a:r>
            <a:r>
              <a:rPr lang="en-US" altLang="ja-JP" dirty="0" smtClean="0"/>
              <a:t>integrity in disks</a:t>
            </a:r>
            <a:endParaRPr lang="en-US" altLang="ja-JP" dirty="0"/>
          </a:p>
          <a:p>
            <a:r>
              <a:rPr lang="en-US" altLang="ja-JP" dirty="0" smtClean="0"/>
              <a:t>We added, deleted, and modified files</a:t>
            </a:r>
          </a:p>
          <a:p>
            <a:pPr lvl="1"/>
            <a:r>
              <a:rPr lang="en-US" altLang="ja-JP" dirty="0" smtClean="0"/>
              <a:t>Offloaded Tripwire detected changed files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6229" y="3709936"/>
            <a:ext cx="586150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Rule 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Name           ... Added Removed 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Modified</a:t>
            </a:r>
          </a:p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Monitor </a:t>
            </a:r>
            <a:r>
              <a:rPr lang="en-US" altLang="ja-JP" sz="1600" b="1" dirty="0" err="1">
                <a:latin typeface="Courier New"/>
                <a:ea typeface="ＭＳ Ｐゴシック"/>
                <a:cs typeface="Courier New"/>
              </a:rPr>
              <a:t>Filesystems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     1     1       1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Total Objects scanned: 67082</a:t>
            </a:r>
          </a:p>
          <a:p>
            <a:r>
              <a:rPr lang="en-US" altLang="ja-JP" sz="1600" b="1" dirty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Total violations found: 3</a:t>
            </a:r>
            <a:endParaRPr kumimoji="1" lang="ja-JP" altLang="en-US" sz="1600" b="1" dirty="0" smtClean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40087" y="5152735"/>
            <a:ext cx="1270066" cy="120361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" name="直線矢印コネクタ 5"/>
          <p:cNvCxnSpPr>
            <a:stCxn id="7" idx="6"/>
            <a:endCxn id="12" idx="2"/>
          </p:cNvCxnSpPr>
          <p:nvPr/>
        </p:nvCxnSpPr>
        <p:spPr>
          <a:xfrm>
            <a:off x="6453713" y="5626417"/>
            <a:ext cx="1145967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5273040" y="5398962"/>
            <a:ext cx="1180673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Tripwire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4450080" y="5398962"/>
            <a:ext cx="477520" cy="448685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0080" y="5860272"/>
            <a:ext cx="47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DB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円柱 11"/>
          <p:cNvSpPr/>
          <p:nvPr/>
        </p:nvSpPr>
        <p:spPr>
          <a:xfrm>
            <a:off x="7599680" y="5457473"/>
            <a:ext cx="365760" cy="337888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04373" y="5807981"/>
            <a:ext cx="58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7" name="直線矢印コネクタ 16"/>
          <p:cNvCxnSpPr>
            <a:stCxn id="7" idx="2"/>
            <a:endCxn id="10" idx="4"/>
          </p:cNvCxnSpPr>
          <p:nvPr/>
        </p:nvCxnSpPr>
        <p:spPr>
          <a:xfrm flipH="1" flipV="1">
            <a:off x="4927600" y="5623305"/>
            <a:ext cx="345440" cy="311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548880" y="4783403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爆発 1 24"/>
          <p:cNvSpPr/>
          <p:nvPr/>
        </p:nvSpPr>
        <p:spPr>
          <a:xfrm>
            <a:off x="7806869" y="5319416"/>
            <a:ext cx="346531" cy="357394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6643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20"/>
    </mc:Choice>
    <mc:Fallback xmlns="">
      <p:transition xmlns:p14="http://schemas.microsoft.com/office/powerpoint/2010/main" spd="slow" advTm="4152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Offloading Legacy </a:t>
            </a:r>
            <a:r>
              <a:rPr lang="en-US" altLang="ja-JP" dirty="0" smtClean="0"/>
              <a:t>IDSes (2/3)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Snort</a:t>
            </a:r>
          </a:p>
          <a:p>
            <a:pPr lvl="1"/>
            <a:r>
              <a:rPr lang="en-US" altLang="ja-JP" dirty="0" smtClean="0"/>
              <a:t>Inspect </a:t>
            </a:r>
            <a:r>
              <a:rPr lang="en-US" altLang="ja-JP" dirty="0"/>
              <a:t>network </a:t>
            </a:r>
            <a:r>
              <a:rPr lang="en-US" altLang="ja-JP" dirty="0" smtClean="0"/>
              <a:t>packets</a:t>
            </a:r>
          </a:p>
          <a:p>
            <a:r>
              <a:rPr lang="en-US" altLang="ja-JP" dirty="0" smtClean="0"/>
              <a:t>We performed portscans from another host</a:t>
            </a:r>
          </a:p>
          <a:p>
            <a:pPr lvl="1"/>
            <a:r>
              <a:rPr lang="en-US" altLang="ja-JP" dirty="0" smtClean="0"/>
              <a:t>Offloaded Snort detected portscans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8999" y="3709433"/>
            <a:ext cx="757250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[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**] [1:1421:11] SNMP </a:t>
            </a:r>
            <a:r>
              <a:rPr lang="en-US" altLang="ja-JP" sz="1600" b="1" dirty="0" err="1">
                <a:latin typeface="Courier New"/>
                <a:ea typeface="ＭＳ Ｐゴシック"/>
                <a:cs typeface="Courier New"/>
              </a:rPr>
              <a:t>AgentX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/</a:t>
            </a:r>
            <a:r>
              <a:rPr lang="en-US" altLang="ja-JP" sz="1600" b="1" dirty="0" err="1">
                <a:latin typeface="Courier New"/>
                <a:ea typeface="ＭＳ Ｐゴシック"/>
                <a:cs typeface="Courier New"/>
              </a:rPr>
              <a:t>tcp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 request [**]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[Classification: </a:t>
            </a:r>
            <a:r>
              <a:rPr lang="en-US" altLang="ja-JP" sz="1600" b="1" dirty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Attempted Information Leak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] ...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01/28-10:47: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13.406931 192.168.0.68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:47962 -&gt; 192.168.0.81: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705</a:t>
            </a:r>
            <a:endParaRPr lang="en-US" altLang="ja-JP" sz="1600" b="1" dirty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11626" y="4982667"/>
            <a:ext cx="1270066" cy="79086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" name="直線矢印コネクタ 5"/>
          <p:cNvCxnSpPr>
            <a:stCxn id="7" idx="5"/>
          </p:cNvCxnSpPr>
          <p:nvPr/>
        </p:nvCxnSpPr>
        <p:spPr>
          <a:xfrm>
            <a:off x="4352346" y="5617184"/>
            <a:ext cx="394313" cy="442352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3344579" y="5228894"/>
            <a:ext cx="1180673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Snort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16819" y="5690204"/>
            <a:ext cx="10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rule sets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2" name="直線矢印コネクタ 11"/>
          <p:cNvCxnSpPr>
            <a:stCxn id="7" idx="2"/>
          </p:cNvCxnSpPr>
          <p:nvPr/>
        </p:nvCxnSpPr>
        <p:spPr>
          <a:xfrm flipH="1" flipV="1">
            <a:off x="2999139" y="5453237"/>
            <a:ext cx="345440" cy="311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メモ 13"/>
          <p:cNvSpPr/>
          <p:nvPr/>
        </p:nvSpPr>
        <p:spPr>
          <a:xfrm>
            <a:off x="2521619" y="5228894"/>
            <a:ext cx="477520" cy="461310"/>
          </a:xfrm>
          <a:prstGeom prst="foldedCorner">
            <a:avLst>
              <a:gd name="adj" fmla="val 27679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299175" y="6146374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664935" y="6146374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030695" y="6146374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カギ線コネクタ 17"/>
          <p:cNvCxnSpPr>
            <a:stCxn id="5" idx="2"/>
          </p:cNvCxnSpPr>
          <p:nvPr/>
        </p:nvCxnSpPr>
        <p:spPr>
          <a:xfrm rot="5400000">
            <a:off x="5346335" y="5752730"/>
            <a:ext cx="479522" cy="521127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344579" y="6077279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packets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12700" y="5837703"/>
            <a:ext cx="1057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portscan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2895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86"/>
    </mc:Choice>
    <mc:Fallback xmlns="">
      <p:transition xmlns:p14="http://schemas.microsoft.com/office/powerpoint/2010/main" spd="slow" advTm="2568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Intrusion Detection System (IDS)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IDSes detect </a:t>
            </a:r>
            <a:r>
              <a:rPr lang="en-US" altLang="ja-JP" dirty="0"/>
              <a:t>attacks against </a:t>
            </a:r>
            <a:r>
              <a:rPr lang="en-US" altLang="ja-JP" dirty="0" smtClean="0"/>
              <a:t>servers</a:t>
            </a:r>
          </a:p>
          <a:p>
            <a:pPr lvl="1"/>
            <a:r>
              <a:rPr lang="en-US" altLang="ja-JP" dirty="0" smtClean="0"/>
              <a:t>Monitor the systems and networks of servers</a:t>
            </a:r>
          </a:p>
          <a:p>
            <a:pPr lvl="1"/>
            <a:r>
              <a:rPr lang="en-US" altLang="ja-JP" dirty="0" smtClean="0"/>
              <a:t>Alert to administrators</a:t>
            </a:r>
          </a:p>
          <a:p>
            <a:r>
              <a:rPr lang="en-US" altLang="ja-JP" dirty="0" smtClean="0"/>
              <a:t>Recently, attackers attempt to disable IDSes</a:t>
            </a:r>
          </a:p>
          <a:p>
            <a:pPr lvl="1"/>
            <a:r>
              <a:rPr lang="en-US" altLang="ja-JP" dirty="0" smtClean="0"/>
              <a:t>Before they are detected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This </a:t>
            </a:r>
            <a:r>
              <a:rPr lang="en-US" altLang="ja-JP" dirty="0"/>
              <a:t>i</a:t>
            </a:r>
            <a:r>
              <a:rPr kumimoji="1" lang="en-US" altLang="ja-JP" dirty="0" smtClean="0"/>
              <a:t>s easy because IDSes are running in servers 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804160" y="4786213"/>
            <a:ext cx="3190240" cy="136144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3885582" y="5242391"/>
            <a:ext cx="853779" cy="45491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74449" y="6147653"/>
            <a:ext cx="8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server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1" name="図 10" descr="MC900389182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5151040"/>
            <a:ext cx="513079" cy="645771"/>
          </a:xfrm>
          <a:prstGeom prst="rect">
            <a:avLst/>
          </a:prstGeom>
        </p:spPr>
      </p:pic>
      <p:cxnSp>
        <p:nvCxnSpPr>
          <p:cNvPr id="13" name="直線矢印コネクタ 12"/>
          <p:cNvCxnSpPr>
            <a:stCxn id="11" idx="3"/>
            <a:endCxn id="14" idx="1"/>
          </p:cNvCxnSpPr>
          <p:nvPr/>
        </p:nvCxnSpPr>
        <p:spPr>
          <a:xfrm>
            <a:off x="1986279" y="5473926"/>
            <a:ext cx="9995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爆発 1 13"/>
          <p:cNvSpPr/>
          <p:nvPr/>
        </p:nvSpPr>
        <p:spPr>
          <a:xfrm>
            <a:off x="2985804" y="5292489"/>
            <a:ext cx="457200" cy="454910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直線矢印コネクタ 16"/>
          <p:cNvCxnSpPr>
            <a:stCxn id="8" idx="2"/>
          </p:cNvCxnSpPr>
          <p:nvPr/>
        </p:nvCxnSpPr>
        <p:spPr>
          <a:xfrm flipH="1">
            <a:off x="3443004" y="5469846"/>
            <a:ext cx="442578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図形グループ 26"/>
          <p:cNvGrpSpPr/>
          <p:nvPr/>
        </p:nvGrpSpPr>
        <p:grpSpPr>
          <a:xfrm>
            <a:off x="4571860" y="5039715"/>
            <a:ext cx="2783980" cy="707684"/>
            <a:chOff x="4571860" y="5170942"/>
            <a:chExt cx="2783980" cy="707684"/>
          </a:xfrm>
        </p:grpSpPr>
        <p:pic>
          <p:nvPicPr>
            <p:cNvPr id="9" name="図 8" descr="MC900389182.WM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71440" y="5232855"/>
              <a:ext cx="513079" cy="645771"/>
            </a:xfrm>
            <a:prstGeom prst="rect">
              <a:avLst/>
            </a:prstGeom>
          </p:spPr>
        </p:pic>
        <p:cxnSp>
          <p:nvCxnSpPr>
            <p:cNvPr id="5" name="直線矢印コネクタ 4"/>
            <p:cNvCxnSpPr>
              <a:stCxn id="9" idx="3"/>
            </p:cNvCxnSpPr>
            <p:nvPr/>
          </p:nvCxnSpPr>
          <p:spPr>
            <a:xfrm flipH="1">
              <a:off x="4906861" y="5555741"/>
              <a:ext cx="26457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フリーフォーム 19"/>
            <p:cNvSpPr/>
            <p:nvPr/>
          </p:nvSpPr>
          <p:spPr>
            <a:xfrm>
              <a:off x="5679440" y="5170942"/>
              <a:ext cx="1676400" cy="244338"/>
            </a:xfrm>
            <a:custGeom>
              <a:avLst/>
              <a:gdLst>
                <a:gd name="connsiteX0" fmla="*/ 1676400 w 1676400"/>
                <a:gd name="connsiteY0" fmla="*/ 244338 h 244338"/>
                <a:gd name="connsiteX1" fmla="*/ 701040 w 1676400"/>
                <a:gd name="connsiteY1" fmla="*/ 498 h 244338"/>
                <a:gd name="connsiteX2" fmla="*/ 0 w 1676400"/>
                <a:gd name="connsiteY2" fmla="*/ 193538 h 24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244338">
                  <a:moveTo>
                    <a:pt x="1676400" y="244338"/>
                  </a:moveTo>
                  <a:cubicBezTo>
                    <a:pt x="1328420" y="126651"/>
                    <a:pt x="980440" y="8965"/>
                    <a:pt x="701040" y="498"/>
                  </a:cubicBezTo>
                  <a:cubicBezTo>
                    <a:pt x="421640" y="-7969"/>
                    <a:pt x="210820" y="92784"/>
                    <a:pt x="0" y="193538"/>
                  </a:cubicBezTo>
                </a:path>
              </a:pathLst>
            </a:custGeom>
            <a:ln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121356" y="5302587"/>
              <a:ext cx="9043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intrude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sp>
          <p:nvSpPr>
            <p:cNvPr id="22" name="爆発 1 21"/>
            <p:cNvSpPr/>
            <p:nvPr/>
          </p:nvSpPr>
          <p:spPr>
            <a:xfrm>
              <a:off x="4571860" y="5353335"/>
              <a:ext cx="335001" cy="404812"/>
            </a:xfrm>
            <a:prstGeom prst="irregularSeal1">
              <a:avLst/>
            </a:prstGeom>
            <a:solidFill>
              <a:srgbClr val="FF0000"/>
            </a:solidFill>
            <a:ln w="19050" cmpd="sng"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3271520" y="4966374"/>
            <a:ext cx="816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detect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060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870"/>
    </mc:Choice>
    <mc:Fallback xmlns="">
      <p:transition xmlns:p14="http://schemas.microsoft.com/office/powerpoint/2010/main" spd="slow" advTm="4287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Offloading Legacy </a:t>
            </a:r>
            <a:r>
              <a:rPr lang="en-US" altLang="ja-JP" dirty="0" smtClean="0"/>
              <a:t>IDSes (3/3)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hkrootkit</a:t>
            </a:r>
          </a:p>
          <a:p>
            <a:pPr lvl="1"/>
            <a:r>
              <a:rPr lang="en-US" altLang="ja-JP" dirty="0" smtClean="0"/>
              <a:t>Detect rootkits</a:t>
            </a:r>
            <a:r>
              <a:rPr lang="en-US" altLang="ja-JP" dirty="0"/>
              <a:t> </a:t>
            </a:r>
            <a:r>
              <a:rPr lang="en-US" altLang="ja-JP" dirty="0" smtClean="0"/>
              <a:t>using ps, netstat, and file inspection</a:t>
            </a:r>
          </a:p>
          <a:p>
            <a:r>
              <a:rPr lang="en-US" altLang="ja-JP" dirty="0" smtClean="0"/>
              <a:t>We tampered with ps and netstat in a VM</a:t>
            </a:r>
          </a:p>
          <a:p>
            <a:pPr lvl="1"/>
            <a:r>
              <a:rPr lang="en-US" altLang="ja-JP" dirty="0" smtClean="0"/>
              <a:t>Offloaded chkrootkit detected tampered commands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6229" y="3709433"/>
            <a:ext cx="3755455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ROOTDOR is ’/’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Checking ’ps’...</a:t>
            </a:r>
            <a:r>
              <a:rPr lang="en-US" altLang="ja-JP" sz="1600" b="1" dirty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INFECTED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Checking ’netstat’...</a:t>
            </a:r>
            <a:r>
              <a:rPr lang="en-US" altLang="ja-JP" sz="1600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INFECTED</a:t>
            </a:r>
            <a:endParaRPr lang="en-US" altLang="ja-JP" sz="1600" b="1" dirty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 :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349999" y="4704058"/>
            <a:ext cx="2183308" cy="1683233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" name="直線矢印コネクタ 5"/>
          <p:cNvCxnSpPr>
            <a:stCxn id="7" idx="6"/>
            <a:endCxn id="10" idx="2"/>
          </p:cNvCxnSpPr>
          <p:nvPr/>
        </p:nvCxnSpPr>
        <p:spPr>
          <a:xfrm flipV="1">
            <a:off x="5433289" y="5162471"/>
            <a:ext cx="1639395" cy="22745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4112489" y="5162471"/>
            <a:ext cx="1320800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chkrootkit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7072684" y="4993527"/>
            <a:ext cx="365760" cy="337888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38444" y="4977805"/>
            <a:ext cx="58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8315" y="4334726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3526205" y="5887874"/>
            <a:ext cx="586284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4311521" y="5887874"/>
            <a:ext cx="934720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netstat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6559677" y="5684858"/>
            <a:ext cx="586284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7354747" y="5684858"/>
            <a:ext cx="934720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netstat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爆発 1 16"/>
          <p:cNvSpPr/>
          <p:nvPr/>
        </p:nvSpPr>
        <p:spPr>
          <a:xfrm>
            <a:off x="6933008" y="5586533"/>
            <a:ext cx="346531" cy="357394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爆発 1 13"/>
          <p:cNvSpPr/>
          <p:nvPr/>
        </p:nvSpPr>
        <p:spPr>
          <a:xfrm>
            <a:off x="8054695" y="5537674"/>
            <a:ext cx="346531" cy="357394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6" name="直線矢印コネクタ 25"/>
          <p:cNvCxnSpPr>
            <a:stCxn id="7" idx="6"/>
            <a:endCxn id="15" idx="2"/>
          </p:cNvCxnSpPr>
          <p:nvPr/>
        </p:nvCxnSpPr>
        <p:spPr>
          <a:xfrm>
            <a:off x="5433289" y="5389926"/>
            <a:ext cx="1126388" cy="52238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7" idx="4"/>
            <a:endCxn id="19" idx="0"/>
          </p:cNvCxnSpPr>
          <p:nvPr/>
        </p:nvCxnSpPr>
        <p:spPr>
          <a:xfrm>
            <a:off x="4772889" y="5617381"/>
            <a:ext cx="5992" cy="2704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7" idx="3"/>
            <a:endCxn id="18" idx="7"/>
          </p:cNvCxnSpPr>
          <p:nvPr/>
        </p:nvCxnSpPr>
        <p:spPr>
          <a:xfrm flipH="1">
            <a:off x="4026630" y="5550761"/>
            <a:ext cx="279286" cy="403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5317362" y="5887874"/>
            <a:ext cx="39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...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39409" y="5469712"/>
            <a:ext cx="973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execute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444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555"/>
    </mc:Choice>
    <mc:Fallback xmlns="">
      <p:transition xmlns:p14="http://schemas.microsoft.com/office/powerpoint/2010/main" spd="slow" advTm="455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Cross-view Diff 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technique for detecting hidden malware</a:t>
            </a:r>
          </a:p>
          <a:p>
            <a:pPr lvl="1"/>
            <a:r>
              <a:rPr lang="en-US" altLang="ja-JP" dirty="0" smtClean="0"/>
              <a:t>C</a:t>
            </a:r>
            <a:r>
              <a:rPr kumimoji="1" lang="en-US" altLang="ja-JP" dirty="0" smtClean="0"/>
              <a:t>ompare the results of VMI and </a:t>
            </a:r>
            <a:r>
              <a:rPr lang="en-US" altLang="ja-JP" dirty="0" smtClean="0"/>
              <a:t>in-VM monitoring</a:t>
            </a:r>
          </a:p>
          <a:p>
            <a:pPr lvl="1"/>
            <a:r>
              <a:rPr lang="en-US" altLang="ja-JP" dirty="0" smtClean="0"/>
              <a:t>The </a:t>
            </a:r>
            <a:r>
              <a:rPr kumimoji="1" lang="en-US" altLang="ja-JP" dirty="0" smtClean="0"/>
              <a:t>difference </a:t>
            </a:r>
            <a:r>
              <a:rPr lang="en-US" altLang="ja-JP" dirty="0" smtClean="0"/>
              <a:t>means</a:t>
            </a:r>
            <a:r>
              <a:rPr kumimoji="1" lang="en-US" altLang="ja-JP" dirty="0" smtClean="0"/>
              <a:t> the existence of hidden malware</a:t>
            </a:r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4692689" y="5047103"/>
            <a:ext cx="1524067" cy="118872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98915" y="4661884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589369" y="4981898"/>
            <a:ext cx="1381760" cy="776069"/>
          </a:xfrm>
          <a:prstGeom prst="wedgeRoundRectCallout">
            <a:avLst>
              <a:gd name="adj1" fmla="val -98774"/>
              <a:gd name="adj2" fmla="val 3108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A B D ...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065032" y="4984432"/>
            <a:ext cx="1381760" cy="776069"/>
          </a:xfrm>
          <a:prstGeom prst="wedgeRoundRectCallout">
            <a:avLst>
              <a:gd name="adj1" fmla="val 85048"/>
              <a:gd name="adj2" fmla="val 2831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905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A B C D ...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0" name="直線矢印コネクタ 19"/>
          <p:cNvCxnSpPr>
            <a:stCxn id="22" idx="6"/>
            <a:endCxn id="7" idx="1"/>
          </p:cNvCxnSpPr>
          <p:nvPr/>
        </p:nvCxnSpPr>
        <p:spPr>
          <a:xfrm>
            <a:off x="3809305" y="5641463"/>
            <a:ext cx="883384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図形グループ 34"/>
          <p:cNvGrpSpPr/>
          <p:nvPr/>
        </p:nvGrpSpPr>
        <p:grpSpPr>
          <a:xfrm>
            <a:off x="1755911" y="3622259"/>
            <a:ext cx="5524338" cy="1362174"/>
            <a:chOff x="1755911" y="3622259"/>
            <a:chExt cx="5524338" cy="1362174"/>
          </a:xfrm>
        </p:grpSpPr>
        <p:sp>
          <p:nvSpPr>
            <p:cNvPr id="21" name="角丸四角形 20"/>
            <p:cNvSpPr/>
            <p:nvPr/>
          </p:nvSpPr>
          <p:spPr>
            <a:xfrm>
              <a:off x="2626957" y="4133286"/>
              <a:ext cx="1792932" cy="680720"/>
            </a:xfrm>
            <a:prstGeom prst="roundRect">
              <a:avLst/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cross-view diff</a:t>
              </a:r>
            </a:p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engine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23" name="カギ線コネクタ 22"/>
            <p:cNvCxnSpPr>
              <a:stCxn id="15" idx="0"/>
              <a:endCxn id="21" idx="3"/>
            </p:cNvCxnSpPr>
            <p:nvPr/>
          </p:nvCxnSpPr>
          <p:spPr>
            <a:xfrm rot="16200000" flipV="1">
              <a:off x="5595943" y="3297592"/>
              <a:ext cx="508252" cy="2860360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カギ線コネクタ 24"/>
            <p:cNvCxnSpPr>
              <a:stCxn id="18" idx="0"/>
              <a:endCxn id="21" idx="1"/>
            </p:cNvCxnSpPr>
            <p:nvPr/>
          </p:nvCxnSpPr>
          <p:spPr>
            <a:xfrm rot="5400000" flipH="1" flipV="1">
              <a:off x="1936041" y="4293517"/>
              <a:ext cx="510786" cy="871045"/>
            </a:xfrm>
            <a:prstGeom prst="bentConnector2">
              <a:avLst/>
            </a:prstGeom>
            <a:ln>
              <a:solidFill>
                <a:srgbClr val="7425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角丸四角形吹き出し 18"/>
            <p:cNvSpPr/>
            <p:nvPr/>
          </p:nvSpPr>
          <p:spPr>
            <a:xfrm>
              <a:off x="4692689" y="3622259"/>
              <a:ext cx="1524067" cy="525045"/>
            </a:xfrm>
            <a:prstGeom prst="wedgeRoundRectCallout">
              <a:avLst>
                <a:gd name="adj1" fmla="val -68697"/>
                <a:gd name="adj2" fmla="val 51311"/>
                <a:gd name="adj3" fmla="val 16667"/>
              </a:avLst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C is hidden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721187" y="5178542"/>
            <a:ext cx="9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monitor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2955526" y="5414008"/>
            <a:ext cx="853779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5018006" y="5424711"/>
            <a:ext cx="853779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612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95"/>
    </mc:Choice>
    <mc:Fallback xmlns="">
      <p:transition xmlns:p14="http://schemas.microsoft.com/office/powerpoint/2010/main" spd="slow" advTm="3759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Cross-view Diff (2/2)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tampered with </a:t>
            </a:r>
            <a:r>
              <a:rPr kumimoji="1" lang="en-US" altLang="ja-JP" dirty="0" err="1" smtClean="0"/>
              <a:t>ps</a:t>
            </a:r>
            <a:r>
              <a:rPr kumimoji="1" lang="en-US" altLang="ja-JP" dirty="0" smtClean="0"/>
              <a:t> in a VM</a:t>
            </a:r>
          </a:p>
          <a:p>
            <a:pPr lvl="1"/>
            <a:r>
              <a:rPr kumimoji="1" lang="en-US" altLang="ja-JP" dirty="0" smtClean="0"/>
              <a:t>A hidden process was detected as malicious</a:t>
            </a:r>
          </a:p>
          <a:p>
            <a:r>
              <a:rPr lang="en-US" altLang="ja-JP" dirty="0" smtClean="0"/>
              <a:t>We tampered with netstat in a VM</a:t>
            </a:r>
          </a:p>
          <a:p>
            <a:pPr lvl="1"/>
            <a:r>
              <a:rPr kumimoji="1" lang="en-US" altLang="ja-JP" dirty="0" smtClean="0"/>
              <a:t>A hidden port was detected as a backdoor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5616" y="3660935"/>
            <a:ext cx="3262932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PID TTY     TIME CMD</a:t>
            </a:r>
          </a:p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 </a:t>
            </a:r>
            <a:r>
              <a:rPr lang="en-US" altLang="ja-JP" sz="1600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1 ?   00:00:00 init</a:t>
            </a:r>
          </a:p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  2 ?   00:00:00 kthreadd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 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:</a:t>
            </a:r>
            <a:endParaRPr kumimoji="1" lang="ja-JP" altLang="en-US" sz="1600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84022" y="3660935"/>
            <a:ext cx="3262932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PID TTY     TIME CMD</a:t>
            </a:r>
          </a:p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  2 ?   00:00:00 kthreadd</a:t>
            </a:r>
          </a:p>
          <a:p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 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:</a:t>
            </a:r>
            <a:endParaRPr kumimoji="1" lang="ja-JP" altLang="en-US" sz="1600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84022" y="5025273"/>
            <a:ext cx="350919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Proto ... Local Address ...</a:t>
            </a:r>
          </a:p>
          <a:p>
            <a:r>
              <a:rPr lang="en-US" altLang="ja-JP" sz="1600" b="1" dirty="0" err="1" smtClean="0">
                <a:latin typeface="Courier New"/>
                <a:ea typeface="ＭＳ Ｐゴシック"/>
                <a:cs typeface="Courier New"/>
              </a:rPr>
              <a:t>tcp</a:t>
            </a:r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      0.0.0.0:22</a:t>
            </a:r>
          </a:p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 :</a:t>
            </a:r>
            <a:endParaRPr kumimoji="1" lang="ja-JP" altLang="en-US" sz="1600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25616" y="5044919"/>
            <a:ext cx="3509194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ourier New"/>
                <a:ea typeface="ＭＳ Ｐゴシック"/>
                <a:cs typeface="Courier New"/>
              </a:rPr>
              <a:t>Proto ... Local Address ...</a:t>
            </a:r>
          </a:p>
          <a:p>
            <a:r>
              <a:rPr lang="en-US" altLang="ja-JP" sz="1600" b="1" dirty="0" err="1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tcp</a:t>
            </a:r>
            <a:r>
              <a:rPr lang="en-US" altLang="ja-JP" sz="1600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       0.0.0.0:5900</a:t>
            </a:r>
          </a:p>
          <a:p>
            <a:r>
              <a:rPr lang="en-US" altLang="ja-JP" sz="1600" b="1" dirty="0" err="1">
                <a:latin typeface="Courier New"/>
                <a:ea typeface="ＭＳ Ｐゴシック"/>
                <a:cs typeface="Courier New"/>
              </a:rPr>
              <a:t>tcp</a:t>
            </a:r>
            <a:r>
              <a:rPr lang="en-US" altLang="ja-JP" sz="1600" b="1" dirty="0">
                <a:latin typeface="Courier New"/>
                <a:ea typeface="ＭＳ Ｐゴシック"/>
                <a:cs typeface="Courier New"/>
              </a:rPr>
              <a:t>       0.0.0.0:22</a:t>
            </a:r>
          </a:p>
          <a:p>
            <a:r>
              <a:rPr lang="en-US" altLang="ja-JP" sz="1600" b="1" dirty="0" smtClean="0">
                <a:latin typeface="Courier New"/>
                <a:ea typeface="ＭＳ Ｐゴシック"/>
                <a:cs typeface="Courier New"/>
              </a:rPr>
              <a:t>  :</a:t>
            </a:r>
            <a:endParaRPr kumimoji="1" lang="ja-JP" altLang="en-US" sz="1600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25616" y="6225462"/>
            <a:ext cx="359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results from offloaded commands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84022" y="6225462"/>
            <a:ext cx="3219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results from in-VM commands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606193" y="4124960"/>
            <a:ext cx="4190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4815736" y="5445760"/>
            <a:ext cx="33503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57200" y="3928348"/>
            <a:ext cx="41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4728" y="5261094"/>
            <a:ext cx="890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netstat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6520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35"/>
    </mc:Choice>
    <mc:Fallback xmlns="">
      <p:transition xmlns:p14="http://schemas.microsoft.com/office/powerpoint/2010/main" spd="slow" advTm="5033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KVMonitor vs. Xen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compared the performance </a:t>
            </a:r>
            <a:r>
              <a:rPr lang="en-US" altLang="ja-JP" dirty="0" smtClean="0"/>
              <a:t>of VMI </a:t>
            </a:r>
            <a:r>
              <a:rPr kumimoji="1" lang="en-US" altLang="ja-JP" dirty="0" smtClean="0"/>
              <a:t>between KVM and Xen</a:t>
            </a:r>
          </a:p>
          <a:p>
            <a:pPr lvl="1"/>
            <a:r>
              <a:rPr lang="en-US" altLang="ja-JP" dirty="0" smtClean="0"/>
              <a:t>Using a VMI tool for Xen</a:t>
            </a:r>
          </a:p>
          <a:p>
            <a:pPr lvl="2"/>
            <a:r>
              <a:rPr lang="en-US" altLang="ja-JP" dirty="0" smtClean="0"/>
              <a:t>Memory: standard library</a:t>
            </a:r>
          </a:p>
          <a:p>
            <a:pPr lvl="2"/>
            <a:r>
              <a:rPr kumimoji="1" lang="en-US" altLang="ja-JP" dirty="0" smtClean="0"/>
              <a:t>Disk: loopback mount</a:t>
            </a:r>
          </a:p>
          <a:p>
            <a:pPr lvl="2"/>
            <a:r>
              <a:rPr kumimoji="1" lang="en-US" altLang="ja-JP" dirty="0" smtClean="0"/>
              <a:t>Network: tap device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967903" y="5790363"/>
            <a:ext cx="3579967" cy="45803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67903" y="3403937"/>
            <a:ext cx="2023328" cy="213204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41921" y="3403937"/>
            <a:ext cx="1205950" cy="2132044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25348" y="3011050"/>
            <a:ext cx="135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Dom0 (VM)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5080" y="4977790"/>
            <a:ext cx="24334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Hypervisor: Xen 4.1.3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Dom0 OS: Linux 3.2.0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VM: fully virtualized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325348" y="4431407"/>
            <a:ext cx="1118416" cy="3751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25348" y="4801784"/>
            <a:ext cx="1118416" cy="375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libxenctrl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stCxn id="10" idx="3"/>
          </p:cNvCxnSpPr>
          <p:nvPr/>
        </p:nvCxnSpPr>
        <p:spPr>
          <a:xfrm>
            <a:off x="6443764" y="4989366"/>
            <a:ext cx="898157" cy="396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6818510" y="4246930"/>
            <a:ext cx="690880" cy="37592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tap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4" name="直線矢印コネクタ 13"/>
          <p:cNvCxnSpPr>
            <a:stCxn id="9" idx="3"/>
            <a:endCxn id="11" idx="1"/>
          </p:cNvCxnSpPr>
          <p:nvPr/>
        </p:nvCxnSpPr>
        <p:spPr>
          <a:xfrm flipV="1">
            <a:off x="6443764" y="4434890"/>
            <a:ext cx="374746" cy="18409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メモ 16"/>
          <p:cNvSpPr/>
          <p:nvPr/>
        </p:nvSpPr>
        <p:spPr>
          <a:xfrm>
            <a:off x="6351221" y="3732581"/>
            <a:ext cx="335280" cy="396240"/>
          </a:xfrm>
          <a:prstGeom prst="foldedCorner">
            <a:avLst>
              <a:gd name="adj" fmla="val 40909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701635" y="3011050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0" name="直線矢印コネクタ 19"/>
          <p:cNvCxnSpPr>
            <a:endCxn id="17" idx="2"/>
          </p:cNvCxnSpPr>
          <p:nvPr/>
        </p:nvCxnSpPr>
        <p:spPr>
          <a:xfrm flipV="1">
            <a:off x="6232057" y="4128821"/>
            <a:ext cx="286804" cy="30258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079231" y="3631079"/>
            <a:ext cx="1271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 image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1396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84"/>
    </mc:Choice>
    <mc:Fallback xmlns="">
      <p:transition xmlns:p14="http://schemas.microsoft.com/office/powerpoint/2010/main" spd="slow" advTm="4768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Memory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read throughput</a:t>
            </a:r>
          </a:p>
          <a:p>
            <a:pPr lvl="1"/>
            <a:r>
              <a:rPr lang="en-US" altLang="ja-JP" dirty="0" smtClean="0"/>
              <a:t>Copy </a:t>
            </a:r>
            <a:r>
              <a:rPr lang="en-US" altLang="ja-JP" dirty="0"/>
              <a:t>VM's </a:t>
            </a:r>
            <a:r>
              <a:rPr lang="en-US" altLang="ja-JP" dirty="0" smtClean="0"/>
              <a:t>physical memory</a:t>
            </a:r>
            <a:br>
              <a:rPr lang="en-US" altLang="ja-JP" dirty="0" smtClean="0"/>
            </a:br>
            <a:r>
              <a:rPr lang="en-US" altLang="ja-JP" dirty="0" smtClean="0"/>
              <a:t>by 4KB</a:t>
            </a:r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r>
              <a:rPr kumimoji="1" lang="en-US" altLang="ja-JP" dirty="0" err="1" smtClean="0"/>
              <a:t>KVMonitor</a:t>
            </a:r>
            <a:r>
              <a:rPr kumimoji="1" lang="en-US" altLang="ja-JP" dirty="0" smtClean="0"/>
              <a:t> was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48x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faster</a:t>
            </a:r>
            <a:r>
              <a:rPr kumimoji="1" lang="en-US" altLang="ja-JP" dirty="0" smtClean="0"/>
              <a:t> than Xen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91683706"/>
              </p:ext>
            </p:extLst>
          </p:nvPr>
        </p:nvGraphicFramePr>
        <p:xfrm>
          <a:off x="4522025" y="2194560"/>
          <a:ext cx="3683000" cy="4285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上矢印 4"/>
          <p:cNvSpPr/>
          <p:nvPr/>
        </p:nvSpPr>
        <p:spPr>
          <a:xfrm>
            <a:off x="8205025" y="4081645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53400" y="3691665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0275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04"/>
    </mc:Choice>
    <mc:Fallback xmlns="">
      <p:transition xmlns:p14="http://schemas.microsoft.com/office/powerpoint/2010/main" spd="slow" advTm="2050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is Xen so slow?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Xen</a:t>
            </a:r>
            <a:r>
              <a:rPr lang="en-US" altLang="ja-JP" dirty="0" smtClean="0"/>
              <a:t> has to map each memory page</a:t>
            </a:r>
          </a:p>
          <a:p>
            <a:pPr lvl="1"/>
            <a:r>
              <a:rPr lang="en-US" altLang="ja-JP" dirty="0" smtClean="0"/>
              <a:t>It cannot map all the pages in advance</a:t>
            </a:r>
          </a:p>
          <a:p>
            <a:pPr lvl="1"/>
            <a:r>
              <a:rPr lang="en-US" altLang="ja-JP" dirty="0"/>
              <a:t>I</a:t>
            </a:r>
            <a:r>
              <a:rPr kumimoji="1" lang="en-US" altLang="ja-JP" dirty="0" smtClean="0"/>
              <a:t>t takes time proportional to the number of pages</a:t>
            </a:r>
          </a:p>
          <a:p>
            <a:r>
              <a:rPr kumimoji="1" lang="en-US" altLang="ja-JP" dirty="0" smtClean="0"/>
              <a:t>KVMonitor can read a pre-mapped file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79695" y="5984606"/>
            <a:ext cx="1228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KVMonitor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3329" y="4079826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16784" y="4077918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2242454" y="4505899"/>
            <a:ext cx="785596" cy="37557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382514" y="5984606"/>
            <a:ext cx="56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Xen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793328" y="4923305"/>
            <a:ext cx="1248674" cy="678934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116784" y="4377074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116784" y="4676230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16784" y="4975386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116784" y="5274542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116784" y="5573698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51928" y="4077918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51928" y="4881469"/>
            <a:ext cx="1248673" cy="293513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19057" y="5373033"/>
            <a:ext cx="62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map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445086" y="3708586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95621" y="4400853"/>
            <a:ext cx="10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file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7042002" y="4927928"/>
            <a:ext cx="564187" cy="182731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7042002" y="5557699"/>
            <a:ext cx="564187" cy="49163"/>
          </a:xfrm>
          <a:prstGeom prst="line">
            <a:avLst/>
          </a:prstGeom>
          <a:ln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メモ 30"/>
          <p:cNvSpPr/>
          <p:nvPr/>
        </p:nvSpPr>
        <p:spPr>
          <a:xfrm>
            <a:off x="7606189" y="5110659"/>
            <a:ext cx="396240" cy="447040"/>
          </a:xfrm>
          <a:prstGeom prst="foldedCorner">
            <a:avLst>
              <a:gd name="adj" fmla="val 2948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93329" y="4506304"/>
            <a:ext cx="1248673" cy="417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2242454" y="4816125"/>
            <a:ext cx="785596" cy="15361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2242454" y="5047184"/>
            <a:ext cx="785596" cy="60544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2242454" y="5174982"/>
            <a:ext cx="785596" cy="245496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851928" y="4506305"/>
            <a:ext cx="1248673" cy="375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libxenctrl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9963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66"/>
    </mc:Choice>
    <mc:Fallback xmlns="">
      <p:transition xmlns:p14="http://schemas.microsoft.com/office/powerpoint/2010/main" spd="slow" advTm="3556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Kernel Integrity Checking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execution time of the kernel integrity checker</a:t>
            </a:r>
          </a:p>
          <a:p>
            <a:pPr lvl="1"/>
            <a:r>
              <a:rPr lang="en-US" altLang="ja-JP" dirty="0" smtClean="0"/>
              <a:t>Read the code area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Translate virtual to</a:t>
            </a:r>
            <a:br>
              <a:rPr lang="en-US" altLang="ja-JP" dirty="0" smtClean="0"/>
            </a:br>
            <a:r>
              <a:rPr lang="en-US" altLang="ja-JP" dirty="0" smtClean="0"/>
              <a:t>physical addresses</a:t>
            </a:r>
          </a:p>
          <a:p>
            <a:pPr lvl="1"/>
            <a:endParaRPr lang="en-US" altLang="ja-JP" dirty="0"/>
          </a:p>
          <a:p>
            <a:r>
              <a:rPr kumimoji="1" lang="en-US" altLang="ja-JP" dirty="0" err="1" smtClean="0"/>
              <a:t>KVMonitor</a:t>
            </a:r>
            <a:r>
              <a:rPr kumimoji="1" lang="en-US" altLang="ja-JP" dirty="0" smtClean="0"/>
              <a:t> was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118x faster</a:t>
            </a:r>
            <a:r>
              <a:rPr kumimoji="1" lang="en-US" altLang="ja-JP" dirty="0" smtClean="0"/>
              <a:t> than Xen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111229634"/>
              </p:ext>
            </p:extLst>
          </p:nvPr>
        </p:nvGraphicFramePr>
        <p:xfrm>
          <a:off x="4757571" y="2377440"/>
          <a:ext cx="3624429" cy="3978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上矢印 4"/>
          <p:cNvSpPr/>
          <p:nvPr/>
        </p:nvSpPr>
        <p:spPr>
          <a:xfrm flipV="1">
            <a:off x="8166629" y="4067826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15004" y="5134335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6309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33"/>
    </mc:Choice>
    <mc:Fallback xmlns="">
      <p:transition xmlns:p14="http://schemas.microsoft.com/office/powerpoint/2010/main" spd="slow" advTm="391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is the speedup so larger?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speedup in the real IDS was much larger</a:t>
            </a:r>
          </a:p>
          <a:p>
            <a:pPr lvl="1"/>
            <a:r>
              <a:rPr kumimoji="1" lang="en-US" altLang="ja-JP" dirty="0" smtClean="0"/>
              <a:t>48x (simple benchmark)</a:t>
            </a:r>
          </a:p>
          <a:p>
            <a:pPr lvl="1"/>
            <a:r>
              <a:rPr lang="en-US" altLang="ja-JP" dirty="0" smtClean="0"/>
              <a:t>118x (kernel checker)</a:t>
            </a:r>
          </a:p>
          <a:p>
            <a:r>
              <a:rPr lang="en-US" altLang="ja-JP" dirty="0" smtClean="0"/>
              <a:t>Due to address translation</a:t>
            </a:r>
          </a:p>
          <a:p>
            <a:pPr lvl="1"/>
            <a:r>
              <a:rPr lang="en-US" altLang="ja-JP" dirty="0" smtClean="0"/>
              <a:t>In Xen, the access cost of the page table is high</a:t>
            </a:r>
          </a:p>
          <a:p>
            <a:pPr lvl="2"/>
            <a:r>
              <a:rPr lang="en-US" altLang="ja-JP" dirty="0" smtClean="0"/>
              <a:t>Only 8 bytes are read after memory mapping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867864" y="4805065"/>
            <a:ext cx="1172293" cy="2935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1993534" y="5553714"/>
            <a:ext cx="785596" cy="169591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526996" y="6113241"/>
            <a:ext cx="203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simple benchmark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67864" y="5104221"/>
            <a:ext cx="1172293" cy="2935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867864" y="5403377"/>
            <a:ext cx="1172293" cy="2935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67864" y="5702533"/>
            <a:ext cx="1172293" cy="2935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3008" y="4805065"/>
            <a:ext cx="1248673" cy="4264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3008" y="5605713"/>
            <a:ext cx="1248673" cy="293513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93534" y="4908985"/>
            <a:ext cx="854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map &amp;</a:t>
            </a:r>
            <a:br>
              <a:rPr kumimoji="1" lang="en-US" altLang="ja-JP" dirty="0" smtClean="0">
                <a:latin typeface="Tahoma"/>
                <a:ea typeface="ＭＳ Ｐゴシック"/>
                <a:cs typeface="Tahoma"/>
              </a:rPr>
            </a:b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read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96166" y="4435733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33761" y="4805065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6259431" y="5525056"/>
            <a:ext cx="785596" cy="198249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693034" y="6113241"/>
            <a:ext cx="2107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Tahoma"/>
                <a:ea typeface="ＭＳ Ｐゴシック"/>
                <a:cs typeface="Tahoma"/>
              </a:rPr>
              <a:t>real kernel checker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133761" y="5104221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133761" y="5403377"/>
            <a:ext cx="1172293" cy="293513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133761" y="5702533"/>
            <a:ext cx="1172293" cy="293513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868905" y="4805065"/>
            <a:ext cx="1248673" cy="426478"/>
          </a:xfrm>
          <a:prstGeom prst="rect">
            <a:avLst/>
          </a:prstGeom>
          <a:solidFill>
            <a:srgbClr val="FFBE5A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68905" y="5608438"/>
            <a:ext cx="1248673" cy="293513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104E8B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59431" y="4907383"/>
            <a:ext cx="854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map &amp;</a:t>
            </a:r>
            <a:br>
              <a:rPr kumimoji="1" lang="en-US" altLang="ja-JP" dirty="0" smtClean="0">
                <a:latin typeface="Tahoma"/>
                <a:ea typeface="ＭＳ Ｐゴシック"/>
                <a:cs typeface="Tahoma"/>
              </a:rPr>
            </a:b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read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62063" y="4435733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281980" y="4861929"/>
            <a:ext cx="123215" cy="125547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495987" y="5230549"/>
            <a:ext cx="123215" cy="125547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113949" y="5525056"/>
            <a:ext cx="123215" cy="125547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3366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3007" y="5230549"/>
            <a:ext cx="1248673" cy="375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libxenctrl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868905" y="5230549"/>
            <a:ext cx="1248673" cy="375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2">
                <a:lumMod val="90000"/>
                <a:lumOff val="1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libxenctrl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7144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70"/>
    </mc:Choice>
    <mc:Fallback xmlns="">
      <p:transition xmlns:p14="http://schemas.microsoft.com/office/powerpoint/2010/main" spd="slow" advTm="4687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Disk Introspection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execution time of Tripwire</a:t>
            </a:r>
          </a:p>
          <a:p>
            <a:pPr lvl="1"/>
            <a:r>
              <a:rPr lang="en-US" altLang="ja-JP" dirty="0" smtClean="0"/>
              <a:t>For two formats of disks</a:t>
            </a:r>
          </a:p>
          <a:p>
            <a:pPr lvl="2"/>
            <a:r>
              <a:rPr lang="en-US" altLang="ja-JP" dirty="0" smtClean="0"/>
              <a:t>raw and qcow2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err="1" smtClean="0"/>
              <a:t>KVMonitor</a:t>
            </a:r>
            <a:r>
              <a:rPr lang="en-US" altLang="ja-JP" dirty="0" smtClean="0"/>
              <a:t> was</a:t>
            </a:r>
            <a:endParaRPr kumimoji="1" lang="en-US" altLang="ja-JP" dirty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Comparable</a:t>
            </a:r>
            <a:r>
              <a:rPr lang="en-US" altLang="ja-JP" dirty="0" smtClean="0"/>
              <a:t> to Xen</a:t>
            </a:r>
          </a:p>
          <a:p>
            <a:pPr lvl="1"/>
            <a:endParaRPr kumimoji="1" lang="en-US" altLang="ja-JP" dirty="0"/>
          </a:p>
          <a:p>
            <a:r>
              <a:rPr lang="en-US" altLang="ja-JP" dirty="0" smtClean="0"/>
              <a:t>The difference between</a:t>
            </a:r>
            <a:br>
              <a:rPr lang="en-US" altLang="ja-JP" dirty="0" smtClean="0"/>
            </a:br>
            <a:r>
              <a:rPr lang="en-US" altLang="ja-JP" dirty="0" smtClean="0"/>
              <a:t>formats was larger</a:t>
            </a:r>
          </a:p>
          <a:p>
            <a:pPr lvl="1"/>
            <a:r>
              <a:rPr lang="en-US" altLang="ja-JP" dirty="0" smtClean="0"/>
              <a:t>Raw was faster than qcow2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2237358222"/>
              </p:ext>
            </p:extLst>
          </p:nvPr>
        </p:nvGraphicFramePr>
        <p:xfrm>
          <a:off x="4786442" y="2292350"/>
          <a:ext cx="35778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上矢印 5"/>
          <p:cNvSpPr/>
          <p:nvPr/>
        </p:nvSpPr>
        <p:spPr>
          <a:xfrm flipV="1">
            <a:off x="8364282" y="3830574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2657" y="4897083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041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35"/>
    </mc:Choice>
    <mc:Fallback xmlns="">
      <p:transition xmlns:p14="http://schemas.microsoft.com/office/powerpoint/2010/main" spd="slow" advTm="4323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Network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packet loss rate in Snort</a:t>
            </a:r>
          </a:p>
          <a:p>
            <a:pPr lvl="1"/>
            <a:r>
              <a:rPr kumimoji="1" lang="en-US" altLang="ja-JP" dirty="0" smtClean="0"/>
              <a:t>Send many packets as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fast as possible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err="1" smtClean="0"/>
              <a:t>KVMonitor</a:t>
            </a:r>
            <a:r>
              <a:rPr kumimoji="1" lang="en-US" altLang="ja-JP" dirty="0" smtClean="0"/>
              <a:t> was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m</a:t>
            </a:r>
            <a:r>
              <a:rPr lang="en-US" altLang="ja-JP" dirty="0" smtClean="0">
                <a:solidFill>
                  <a:srgbClr val="FF0000"/>
                </a:solidFill>
              </a:rPr>
              <a:t>ore lightweight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than Xen</a:t>
            </a:r>
          </a:p>
          <a:p>
            <a:pPr lvl="2"/>
            <a:r>
              <a:rPr lang="en-US" altLang="ja-JP" dirty="0" smtClean="0"/>
              <a:t>Dom0 suffered from</a:t>
            </a:r>
            <a:br>
              <a:rPr lang="en-US" altLang="ja-JP" dirty="0" smtClean="0"/>
            </a:br>
            <a:r>
              <a:rPr lang="en-US" altLang="ja-JP" dirty="0" smtClean="0"/>
              <a:t>virtualization overhead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979069790"/>
              </p:ext>
            </p:extLst>
          </p:nvPr>
        </p:nvGraphicFramePr>
        <p:xfrm>
          <a:off x="4976004" y="2222500"/>
          <a:ext cx="3405996" cy="4178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上矢印 6"/>
          <p:cNvSpPr/>
          <p:nvPr/>
        </p:nvSpPr>
        <p:spPr>
          <a:xfrm flipV="1">
            <a:off x="8298242" y="3817157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46617" y="4883666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07981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38"/>
    </mc:Choice>
    <mc:Fallback xmlns="">
      <p:transition xmlns:p14="http://schemas.microsoft.com/office/powerpoint/2010/main" spd="slow" advTm="3783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Offloading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Offloading IDSes using virtual machines (VMs)</a:t>
            </a:r>
          </a:p>
          <a:p>
            <a:pPr lvl="1"/>
            <a:r>
              <a:rPr kumimoji="1" lang="en-US" altLang="ja-JP" dirty="0" smtClean="0"/>
              <a:t>Run a server in a VM</a:t>
            </a:r>
          </a:p>
          <a:p>
            <a:pPr lvl="1"/>
            <a:r>
              <a:rPr kumimoji="1" lang="en-US" altLang="ja-JP" dirty="0" smtClean="0"/>
              <a:t>Execute IDSes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outside</a:t>
            </a:r>
            <a:r>
              <a:rPr kumimoji="1" lang="en-US" altLang="ja-JP" dirty="0" smtClean="0"/>
              <a:t> the VM</a:t>
            </a:r>
          </a:p>
          <a:p>
            <a:pPr lvl="2"/>
            <a:r>
              <a:rPr lang="en-US" altLang="ja-JP" dirty="0" smtClean="0"/>
              <a:t>Prevent IDSes from being compromised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Can be provided as a cloud service</a:t>
            </a:r>
          </a:p>
          <a:p>
            <a:pPr lvl="2"/>
            <a:r>
              <a:rPr lang="en-US" altLang="ja-JP" dirty="0" smtClean="0"/>
              <a:t>Cloud providers can protect users' VMs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682062" y="4707524"/>
            <a:ext cx="1270066" cy="120361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5865581" y="5293544"/>
            <a:ext cx="691902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421216" y="6078964"/>
            <a:ext cx="163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IDS offloading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699755" y="4707524"/>
            <a:ext cx="1270066" cy="120361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1925115" y="5067660"/>
            <a:ext cx="853779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53326" y="6078964"/>
            <a:ext cx="196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In-VM monitoring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837109" y="5067660"/>
            <a:ext cx="853779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1064" y="4811874"/>
            <a:ext cx="9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monitor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8664" y="4807142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3" name="図 12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35366" y="4432535"/>
            <a:ext cx="513079" cy="645771"/>
          </a:xfrm>
          <a:prstGeom prst="rect">
            <a:avLst/>
          </a:prstGeom>
        </p:spPr>
      </p:pic>
      <p:pic>
        <p:nvPicPr>
          <p:cNvPr id="14" name="図 13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39496" y="4432535"/>
            <a:ext cx="513079" cy="64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4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71"/>
    </mc:Choice>
    <mc:Fallback xmlns="">
      <p:transition xmlns:p14="http://schemas.microsoft.com/office/powerpoint/2010/main" spd="slow" advTm="5637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Chkrootkit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execution time of chkrootkit</a:t>
            </a:r>
          </a:p>
          <a:p>
            <a:pPr lvl="1"/>
            <a:endParaRPr kumimoji="1" lang="en-US" altLang="ja-JP" dirty="0"/>
          </a:p>
          <a:p>
            <a:r>
              <a:rPr lang="en-US" altLang="ja-JP" dirty="0" err="1" smtClean="0"/>
              <a:t>KVMonitor</a:t>
            </a:r>
            <a:r>
              <a:rPr lang="en-US" altLang="ja-JP" dirty="0" smtClean="0"/>
              <a:t> was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1.6x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faster</a:t>
            </a:r>
            <a:r>
              <a:rPr kumimoji="1" lang="en-US" altLang="ja-JP" dirty="0" smtClean="0"/>
              <a:t> than Xen</a:t>
            </a:r>
          </a:p>
          <a:p>
            <a:pPr lvl="2"/>
            <a:r>
              <a:rPr lang="en-US" altLang="ja-JP" dirty="0" smtClean="0"/>
              <a:t>Efficient</a:t>
            </a:r>
            <a:r>
              <a:rPr lang="en-US" altLang="ja-JP" dirty="0"/>
              <a:t> </a:t>
            </a:r>
            <a:r>
              <a:rPr lang="en-US" altLang="ja-JP" dirty="0" smtClean="0"/>
              <a:t>memory</a:t>
            </a:r>
            <a:br>
              <a:rPr lang="en-US" altLang="ja-JP" dirty="0" smtClean="0"/>
            </a:br>
            <a:r>
              <a:rPr lang="en-US" altLang="ja-JP" dirty="0" smtClean="0"/>
              <a:t>introspection</a:t>
            </a:r>
          </a:p>
          <a:p>
            <a:pPr lvl="2"/>
            <a:r>
              <a:rPr lang="en-US" altLang="ja-JP" dirty="0" smtClean="0"/>
              <a:t>No virtualization</a:t>
            </a:r>
            <a:br>
              <a:rPr lang="en-US" altLang="ja-JP" dirty="0" smtClean="0"/>
            </a:br>
            <a:r>
              <a:rPr lang="en-US" altLang="ja-JP" dirty="0" smtClean="0"/>
              <a:t>overhead</a:t>
            </a:r>
            <a:endParaRPr lang="en-US" altLang="ja-JP" dirty="0"/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2x slower</a:t>
            </a:r>
            <a:r>
              <a:rPr kumimoji="1" lang="en-US" altLang="ja-JP" dirty="0" smtClean="0"/>
              <a:t> than in-VM</a:t>
            </a:r>
          </a:p>
          <a:p>
            <a:pPr lvl="2"/>
            <a:r>
              <a:rPr lang="en-US" altLang="ja-JP" dirty="0" smtClean="0"/>
              <a:t>Due to system call traps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895138378"/>
              </p:ext>
            </p:extLst>
          </p:nvPr>
        </p:nvGraphicFramePr>
        <p:xfrm>
          <a:off x="4704081" y="2133600"/>
          <a:ext cx="3906520" cy="426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上矢印 4"/>
          <p:cNvSpPr/>
          <p:nvPr/>
        </p:nvSpPr>
        <p:spPr>
          <a:xfrm flipV="1">
            <a:off x="8166629" y="2896145"/>
            <a:ext cx="443971" cy="1053092"/>
          </a:xfrm>
          <a:prstGeom prst="upArrow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15004" y="3962654"/>
            <a:ext cx="556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fast</a:t>
            </a:r>
            <a:endParaRPr kumimoji="1" lang="ja-JP" altLang="en-US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6723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25"/>
    </mc:Choice>
    <mc:Fallback xmlns="">
      <p:transition xmlns:p14="http://schemas.microsoft.com/office/powerpoint/2010/main" spd="slow" advTm="591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VMI tools</a:t>
            </a:r>
          </a:p>
          <a:p>
            <a:pPr lvl="1"/>
            <a:r>
              <a:rPr lang="en-US" altLang="ja-JP" dirty="0" smtClean="0"/>
              <a:t>Livewire 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Garfinkel</a:t>
            </a:r>
            <a:r>
              <a:rPr lang="en-US" altLang="ja-JP" sz="2000" dirty="0" smtClean="0"/>
              <a:t>+ NDSS'03]</a:t>
            </a:r>
            <a:r>
              <a:rPr lang="en-US" altLang="ja-JP" dirty="0" smtClean="0"/>
              <a:t> for VMware</a:t>
            </a:r>
          </a:p>
          <a:p>
            <a:pPr lvl="1"/>
            <a:r>
              <a:rPr lang="en-US" altLang="ja-JP" dirty="0" err="1" smtClean="0"/>
              <a:t>XenAccess</a:t>
            </a:r>
            <a:r>
              <a:rPr lang="en-US" altLang="ja-JP" dirty="0" smtClean="0"/>
              <a:t> </a:t>
            </a:r>
            <a:r>
              <a:rPr lang="en-US" altLang="ja-JP" sz="2000" dirty="0" smtClean="0"/>
              <a:t>[Payne+ ACSAC'07]</a:t>
            </a:r>
            <a:r>
              <a:rPr lang="en-US" altLang="ja-JP" dirty="0" smtClean="0"/>
              <a:t> for Xen</a:t>
            </a:r>
          </a:p>
          <a:p>
            <a:r>
              <a:rPr lang="en-US" altLang="ja-JP" dirty="0" err="1" smtClean="0"/>
              <a:t>Shm</a:t>
            </a:r>
            <a:r>
              <a:rPr lang="en-US" altLang="ja-JP" dirty="0" smtClean="0"/>
              <a:t>-snapshot for LibVMI 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Xu</a:t>
            </a:r>
            <a:r>
              <a:rPr lang="en-US" altLang="ja-JP" sz="2000" dirty="0" smtClean="0"/>
              <a:t>+ PDL'13]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Take a VM's memory snapshot in shared memory</a:t>
            </a:r>
          </a:p>
          <a:p>
            <a:pPr lvl="1"/>
            <a:r>
              <a:rPr lang="en-US" altLang="ja-JP" dirty="0" smtClean="0"/>
              <a:t>It takes 1.4 seconds for 3 GB</a:t>
            </a:r>
          </a:p>
          <a:p>
            <a:r>
              <a:rPr lang="en-US" altLang="ja-JP" dirty="0" smtClean="0"/>
              <a:t>Volatility </a:t>
            </a:r>
            <a:r>
              <a:rPr lang="en-US" altLang="ja-JP" sz="2000" dirty="0" smtClean="0"/>
              <a:t>[Walters '07]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 memory forensics framework</a:t>
            </a:r>
          </a:p>
          <a:p>
            <a:pPr lvl="1"/>
            <a:r>
              <a:rPr lang="en-US" altLang="ja-JP" dirty="0" smtClean="0"/>
              <a:t>VMI for KVM is enabled by a Python adapter, </a:t>
            </a:r>
            <a:r>
              <a:rPr lang="en-US" altLang="ja-JP" dirty="0" err="1" smtClean="0"/>
              <a:t>PyVMI</a:t>
            </a:r>
            <a:r>
              <a:rPr lang="en-US" altLang="ja-JP" dirty="0" smtClean="0"/>
              <a:t> from LibVMI</a:t>
            </a:r>
          </a:p>
        </p:txBody>
      </p:sp>
    </p:spTree>
    <p:extLst>
      <p:ext uri="{BB962C8B-B14F-4D97-AF65-F5344CB8AC3E}">
        <p14:creationId xmlns:p14="http://schemas.microsoft.com/office/powerpoint/2010/main" val="15208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83"/>
    </mc:Choice>
    <mc:Fallback xmlns="">
      <p:transition xmlns:p14="http://schemas.microsoft.com/office/powerpoint/2010/main" spd="slow" advTm="7858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KVMonitor</a:t>
            </a:r>
          </a:p>
          <a:p>
            <a:pPr lvl="1"/>
            <a:r>
              <a:rPr lang="en-US" altLang="ja-JP" dirty="0" smtClean="0"/>
              <a:t>Achieve efficient VM introspection (VMI) in KVM</a:t>
            </a:r>
          </a:p>
          <a:p>
            <a:pPr lvl="1"/>
            <a:r>
              <a:rPr lang="en-US" altLang="ja-JP" dirty="0" smtClean="0"/>
              <a:t>32x faster than existing LibVMI</a:t>
            </a:r>
          </a:p>
          <a:p>
            <a:r>
              <a:rPr kumimoji="1" lang="en-US" altLang="ja-JP" dirty="0" smtClean="0"/>
              <a:t>Performance comparison with Xen</a:t>
            </a:r>
          </a:p>
          <a:p>
            <a:pPr lvl="1"/>
            <a:r>
              <a:rPr lang="en-US" altLang="ja-JP" dirty="0" smtClean="0"/>
              <a:t>118x faster at maximum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C</a:t>
            </a:r>
            <a:r>
              <a:rPr kumimoji="1" lang="en-US" altLang="ja-JP" dirty="0" smtClean="0"/>
              <a:t>hkrootkit was 1.6x faster</a:t>
            </a:r>
          </a:p>
          <a:p>
            <a:pPr lvl="3"/>
            <a:endParaRPr lang="en-US" altLang="ja-JP" dirty="0"/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Comparison with other virtualization software</a:t>
            </a:r>
          </a:p>
          <a:p>
            <a:pPr lvl="1"/>
            <a:r>
              <a:rPr lang="en-US" altLang="ja-JP" dirty="0" smtClean="0"/>
              <a:t>Integration with LibVMI</a:t>
            </a:r>
          </a:p>
        </p:txBody>
      </p:sp>
    </p:spTree>
    <p:extLst>
      <p:ext uri="{BB962C8B-B14F-4D97-AF65-F5344CB8AC3E}">
        <p14:creationId xmlns:p14="http://schemas.microsoft.com/office/powerpoint/2010/main" val="427800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77"/>
    </mc:Choice>
    <mc:Fallback xmlns="">
      <p:transition xmlns:p14="http://schemas.microsoft.com/office/powerpoint/2010/main" spd="slow" advTm="461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VM Introspection (VMI)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technique for monitoring VMs from the outside</a:t>
            </a:r>
          </a:p>
          <a:p>
            <a:pPr lvl="1"/>
            <a:r>
              <a:rPr kumimoji="1" lang="en-US" altLang="ja-JP" dirty="0" smtClean="0"/>
              <a:t>Memory introspection</a:t>
            </a:r>
          </a:p>
          <a:p>
            <a:pPr lvl="2"/>
            <a:r>
              <a:rPr lang="en-US" altLang="ja-JP" dirty="0"/>
              <a:t>Obtain raw memory contents and extract OS data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Disk introspection</a:t>
            </a:r>
          </a:p>
          <a:p>
            <a:pPr lvl="2"/>
            <a:r>
              <a:rPr lang="en-US" altLang="ja-JP" dirty="0"/>
              <a:t>Obtain raw disk data and interpret </a:t>
            </a:r>
            <a:r>
              <a:rPr lang="en-US" altLang="ja-JP" dirty="0" smtClean="0"/>
              <a:t>a filesystem</a:t>
            </a:r>
          </a:p>
          <a:p>
            <a:pPr lvl="1"/>
            <a:r>
              <a:rPr kumimoji="1" lang="en-US" altLang="ja-JP" dirty="0" smtClean="0"/>
              <a:t>Network introspection</a:t>
            </a:r>
          </a:p>
          <a:p>
            <a:pPr lvl="2"/>
            <a:r>
              <a:rPr lang="en-US" altLang="ja-JP" dirty="0" smtClean="0"/>
              <a:t>Obtain packets only from/to VMs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156309" y="4597615"/>
            <a:ext cx="2195366" cy="142830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円柱 4"/>
          <p:cNvSpPr/>
          <p:nvPr/>
        </p:nvSpPr>
        <p:spPr>
          <a:xfrm>
            <a:off x="6370475" y="5418848"/>
            <a:ext cx="762000" cy="421448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???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606469" y="5248331"/>
            <a:ext cx="1099460" cy="454910"/>
          </a:xfrm>
          <a:prstGeom prst="ellipse">
            <a:avLst/>
          </a:prstGeom>
          <a:solidFill>
            <a:srgbClr val="FFBE5A"/>
          </a:solidFill>
          <a:ln>
            <a:solidFill>
              <a:srgbClr val="7547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8" name="直線矢印コネクタ 7"/>
          <p:cNvCxnSpPr>
            <a:endCxn id="7" idx="1"/>
          </p:cNvCxnSpPr>
          <p:nvPr/>
        </p:nvCxnSpPr>
        <p:spPr>
          <a:xfrm flipV="1">
            <a:off x="4815189" y="5020073"/>
            <a:ext cx="1555286" cy="319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" idx="2"/>
          </p:cNvCxnSpPr>
          <p:nvPr/>
        </p:nvCxnSpPr>
        <p:spPr>
          <a:xfrm>
            <a:off x="4815189" y="5475786"/>
            <a:ext cx="1555286" cy="153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972410" y="4222267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22539" y="5420164"/>
            <a:ext cx="58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70475" y="4814429"/>
            <a:ext cx="762000" cy="41128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???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22539" y="4815602"/>
            <a:ext cx="10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638955" y="6194830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04715" y="6194830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70475" y="6194830"/>
            <a:ext cx="213360" cy="2133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2" name="カギ線コネクタ 21"/>
          <p:cNvCxnSpPr>
            <a:stCxn id="4" idx="2"/>
          </p:cNvCxnSpPr>
          <p:nvPr/>
        </p:nvCxnSpPr>
        <p:spPr>
          <a:xfrm rot="5400000">
            <a:off x="6827475" y="5883883"/>
            <a:ext cx="284481" cy="568554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684359" y="6125735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packets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4815189" y="5629572"/>
            <a:ext cx="823766" cy="4961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344781" y="6096215"/>
            <a:ext cx="100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network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9882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17"/>
    </mc:Choice>
    <mc:Fallback xmlns="">
      <p:transition xmlns:p14="http://schemas.microsoft.com/office/powerpoint/2010/main" spd="slow" advTm="4341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of VMI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has not been reported in detail</a:t>
            </a:r>
          </a:p>
          <a:p>
            <a:pPr lvl="1"/>
            <a:r>
              <a:rPr kumimoji="1" lang="en-US" altLang="ja-JP" dirty="0" smtClean="0"/>
              <a:t>No performance comparison</a:t>
            </a:r>
          </a:p>
          <a:p>
            <a:pPr lvl="2"/>
            <a:r>
              <a:rPr lang="en-US" altLang="ja-JP" dirty="0"/>
              <a:t>E</a:t>
            </a:r>
            <a:r>
              <a:rPr kumimoji="1" lang="en-US" altLang="ja-JP" dirty="0" smtClean="0"/>
              <a:t>.g., VMwatcher </a:t>
            </a:r>
            <a:r>
              <a:rPr kumimoji="1" lang="en-US" altLang="ja-JP" sz="1800" dirty="0" smtClean="0"/>
              <a:t>[Jiang+ CCS'07]</a:t>
            </a:r>
            <a:endParaRPr kumimoji="1" lang="en-US" altLang="ja-JP" dirty="0" smtClean="0"/>
          </a:p>
          <a:p>
            <a:pPr lvl="3"/>
            <a:r>
              <a:rPr kumimoji="1" lang="en-US" altLang="ja-JP" dirty="0" smtClean="0"/>
              <a:t>Implemented in Xen, QEMU, VMware, and UML</a:t>
            </a:r>
          </a:p>
          <a:p>
            <a:pPr lvl="3"/>
            <a:r>
              <a:rPr lang="en-US" altLang="ja-JP" dirty="0" smtClean="0"/>
              <a:t>Reported only for UML</a:t>
            </a:r>
          </a:p>
          <a:p>
            <a:pPr lvl="2"/>
            <a:r>
              <a:rPr lang="en-US" altLang="ja-JP" dirty="0"/>
              <a:t>E</a:t>
            </a:r>
            <a:r>
              <a:rPr kumimoji="1" lang="en-US" altLang="ja-JP" dirty="0" smtClean="0"/>
              <a:t>.g., EXTERIOR </a:t>
            </a:r>
            <a:r>
              <a:rPr kumimoji="1" lang="en-US" altLang="ja-JP" sz="1800" dirty="0" smtClean="0"/>
              <a:t>[Fu+ VEE'13]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Implemented in KVM and QEMU</a:t>
            </a:r>
          </a:p>
          <a:p>
            <a:pPr lvl="3"/>
            <a:r>
              <a:rPr lang="en-US" altLang="ja-JP" dirty="0" smtClean="0"/>
              <a:t>No difference due to using memory dump</a:t>
            </a:r>
          </a:p>
          <a:p>
            <a:r>
              <a:rPr lang="en-US" altLang="ja-JP" dirty="0" smtClean="0"/>
              <a:t>Performance data is important</a:t>
            </a:r>
          </a:p>
          <a:p>
            <a:pPr lvl="1"/>
            <a:r>
              <a:rPr lang="en-US" altLang="ja-JP" dirty="0" smtClean="0"/>
              <a:t>For user's </a:t>
            </a:r>
            <a:r>
              <a:rPr lang="en-US" altLang="ja-JP" dirty="0"/>
              <a:t>selection of virtualization </a:t>
            </a:r>
            <a:r>
              <a:rPr lang="en-US" altLang="ja-JP" dirty="0" smtClean="0"/>
              <a:t>software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94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28"/>
    </mc:Choice>
    <mc:Fallback xmlns="">
      <p:transition xmlns:p14="http://schemas.microsoft.com/office/powerpoint/2010/main" spd="slow" advTm="5882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The Purpose of This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comparison among virtualization software in terms of VMI</a:t>
            </a:r>
          </a:p>
          <a:p>
            <a:pPr lvl="1"/>
            <a:r>
              <a:rPr lang="en-US" altLang="ja-JP" dirty="0" smtClean="0"/>
              <a:t>Target: Xen and KVM</a:t>
            </a:r>
          </a:p>
          <a:p>
            <a:pPr lvl="2"/>
            <a:r>
              <a:rPr lang="en-US" altLang="ja-JP" dirty="0" smtClean="0"/>
              <a:t>Widely used open source virtualization software</a:t>
            </a:r>
          </a:p>
          <a:p>
            <a:pPr lvl="2"/>
            <a:r>
              <a:rPr kumimoji="1" lang="en-US" altLang="ja-JP" dirty="0" smtClean="0"/>
              <a:t>System architecture is different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55812" y="5410000"/>
            <a:ext cx="2310306" cy="50240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55812" y="4233014"/>
            <a:ext cx="1042816" cy="92919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23302" y="4233014"/>
            <a:ext cx="1042816" cy="92919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83881" y="5410000"/>
            <a:ext cx="2310306" cy="5024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51371" y="4233014"/>
            <a:ext cx="1042816" cy="92919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5283881" y="4501450"/>
            <a:ext cx="405145" cy="4051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931876" y="4501450"/>
            <a:ext cx="405145" cy="4051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19050" cmpd="sng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31702" y="4047175"/>
            <a:ext cx="95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process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43756" y="6144209"/>
            <a:ext cx="56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Xen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4910" y="6144209"/>
            <a:ext cx="635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Tahoma"/>
                <a:ea typeface="ＭＳ Ｐゴシック"/>
                <a:cs typeface="Tahoma"/>
              </a:rPr>
              <a:t>KVM</a:t>
            </a:r>
            <a:endParaRPr kumimoji="1" lang="ja-JP" altLang="en-US" u="sng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996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03"/>
    </mc:Choice>
    <mc:Fallback xmlns="">
      <p:transition xmlns:p14="http://schemas.microsoft.com/office/powerpoint/2010/main" spd="slow" advTm="3150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Implementation for KVM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 efficient implementation of VMI for KVM</a:t>
            </a:r>
          </a:p>
          <a:p>
            <a:pPr lvl="1"/>
            <a:r>
              <a:rPr lang="en-US" altLang="ja-JP" dirty="0" smtClean="0"/>
              <a:t>Several studies have been done for KVM</a:t>
            </a:r>
          </a:p>
          <a:p>
            <a:pPr lvl="2"/>
            <a:r>
              <a:rPr lang="en-US" altLang="ja-JP" dirty="0" smtClean="0"/>
              <a:t>The implementation details are unclear</a:t>
            </a:r>
          </a:p>
          <a:p>
            <a:pPr lvl="1"/>
            <a:r>
              <a:rPr lang="en-US" altLang="ja-JP" dirty="0" smtClean="0"/>
              <a:t>LibVMI </a:t>
            </a:r>
            <a:r>
              <a:rPr lang="en-US" altLang="ja-JP" sz="2000" dirty="0" smtClean="0"/>
              <a:t>[Payne+ '11]</a:t>
            </a:r>
            <a:r>
              <a:rPr lang="en-US" altLang="ja-JP" dirty="0" smtClean="0"/>
              <a:t> supports VMI for both Xen and KVM</a:t>
            </a:r>
          </a:p>
          <a:p>
            <a:pPr lvl="2"/>
            <a:r>
              <a:rPr kumimoji="1" lang="en-US" altLang="ja-JP" dirty="0" smtClean="0"/>
              <a:t>The performance of memory introspection is too low in KVM</a:t>
            </a:r>
          </a:p>
          <a:p>
            <a:pPr lvl="2"/>
            <a:r>
              <a:rPr lang="en-US" altLang="ja-JP" dirty="0" smtClean="0"/>
              <a:t>Optimized for Xen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424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425"/>
    </mc:Choice>
    <mc:Fallback xmlns="">
      <p:transition xmlns:p14="http://schemas.microsoft.com/office/powerpoint/2010/main" spd="slow" advTm="554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KVMonitor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have developed an e</a:t>
            </a:r>
            <a:r>
              <a:rPr kumimoji="1" lang="en-US" altLang="ja-JP" dirty="0" smtClean="0"/>
              <a:t>fficient VMI tool for KVM</a:t>
            </a:r>
          </a:p>
          <a:p>
            <a:pPr lvl="1"/>
            <a:r>
              <a:rPr lang="en-US" altLang="ja-JP" dirty="0" smtClean="0"/>
              <a:t>Execute an IDS as a process of the host OS</a:t>
            </a:r>
          </a:p>
          <a:p>
            <a:pPr lvl="1"/>
            <a:r>
              <a:rPr lang="en-US" altLang="ja-JP" dirty="0" smtClean="0"/>
              <a:t>Provide functions for introspecting memory, disks, and NICs in QEMU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76664" y="5942258"/>
            <a:ext cx="5108698" cy="502296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              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host OS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34793" y="3613549"/>
            <a:ext cx="2350569" cy="84077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34793" y="4454325"/>
            <a:ext cx="2350570" cy="1251764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4976004" y="4610700"/>
            <a:ext cx="653989" cy="445432"/>
          </a:xfrm>
          <a:prstGeom prst="can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disk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69689" y="4871466"/>
            <a:ext cx="806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QEMU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86511" y="5187087"/>
            <a:ext cx="1078253" cy="3506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78314" y="4686517"/>
            <a:ext cx="670930" cy="350660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NIC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110831" y="6003861"/>
            <a:ext cx="1538412" cy="369614"/>
          </a:xfrm>
          <a:prstGeom prst="rect">
            <a:avLst/>
          </a:prstGeom>
          <a:solidFill>
            <a:srgbClr val="008000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FFFF"/>
                </a:solidFill>
                <a:latin typeface="Tahoma"/>
                <a:cs typeface="Tahoma"/>
              </a:rPr>
              <a:t>KVM module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69689" y="3811845"/>
            <a:ext cx="50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grpSp>
        <p:nvGrpSpPr>
          <p:cNvPr id="22" name="図形グループ 21"/>
          <p:cNvGrpSpPr/>
          <p:nvPr/>
        </p:nvGrpSpPr>
        <p:grpSpPr>
          <a:xfrm>
            <a:off x="1876664" y="3790916"/>
            <a:ext cx="3788098" cy="1914410"/>
            <a:chOff x="1876664" y="3790916"/>
            <a:chExt cx="3788098" cy="1914410"/>
          </a:xfrm>
        </p:grpSpPr>
        <p:sp>
          <p:nvSpPr>
            <p:cNvPr id="8" name="正方形/長方形 7"/>
            <p:cNvSpPr/>
            <p:nvPr/>
          </p:nvSpPr>
          <p:spPr>
            <a:xfrm>
              <a:off x="1876664" y="4378505"/>
              <a:ext cx="1601799" cy="79609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mpd="sng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IDS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876664" y="5174597"/>
              <a:ext cx="1601799" cy="530729"/>
            </a:xfrm>
            <a:prstGeom prst="rect">
              <a:avLst/>
            </a:prstGeom>
            <a:solidFill>
              <a:srgbClr val="FFB8B8"/>
            </a:solidFill>
            <a:ln w="19050" cmpd="sng">
              <a:solidFill>
                <a:schemeClr val="accent2">
                  <a:lumMod val="90000"/>
                  <a:lumOff val="10000"/>
                </a:schemeClr>
              </a:solidFill>
              <a:prstDash val="solid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KVMonitor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944426" y="3790916"/>
              <a:ext cx="720336" cy="426478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5" name="左矢印 14"/>
            <p:cNvSpPr/>
            <p:nvPr/>
          </p:nvSpPr>
          <p:spPr>
            <a:xfrm rot="19985517">
              <a:off x="3492501" y="4221117"/>
              <a:ext cx="1343033" cy="260306"/>
            </a:xfrm>
            <a:prstGeom prst="leftArrow">
              <a:avLst/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383683" y="3848062"/>
              <a:ext cx="882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offload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594452" y="4989930"/>
              <a:ext cx="9715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monitor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>
              <a:off x="3675669" y="5409999"/>
              <a:ext cx="795018" cy="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5627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453"/>
    </mc:Choice>
    <mc:Fallback xmlns="">
      <p:transition xmlns:p14="http://schemas.microsoft.com/office/powerpoint/2010/main" spd="slow" advTm="4445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Memory Introspection 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Difficult to efficiently introspect QEMU's memory</a:t>
            </a:r>
          </a:p>
          <a:p>
            <a:pPr lvl="1"/>
            <a:r>
              <a:rPr lang="en-US" altLang="ja-JP" dirty="0" smtClean="0"/>
              <a:t>LibVMI obtains memory contents from QEMU</a:t>
            </a:r>
          </a:p>
          <a:p>
            <a:r>
              <a:rPr lang="en-US" altLang="ja-JP" dirty="0" smtClean="0"/>
              <a:t>KVMonitor shares VM's physical memory with QEMU via </a:t>
            </a:r>
            <a:r>
              <a:rPr lang="en-US" altLang="ja-JP" dirty="0" smtClean="0">
                <a:solidFill>
                  <a:srgbClr val="FF0000"/>
                </a:solidFill>
              </a:rPr>
              <a:t>a </a:t>
            </a:r>
            <a:r>
              <a:rPr kumimoji="1" lang="en-US" altLang="ja-JP" dirty="0" smtClean="0">
                <a:solidFill>
                  <a:srgbClr val="FF0000"/>
                </a:solidFill>
              </a:rPr>
              <a:t>memory file</a:t>
            </a:r>
          </a:p>
          <a:p>
            <a:pPr lvl="1"/>
            <a:r>
              <a:rPr lang="en-US" altLang="ja-JP" dirty="0" smtClean="0"/>
              <a:t>Access A</a:t>
            </a:r>
            <a:r>
              <a:rPr kumimoji="1" lang="en-US" altLang="ja-JP" dirty="0" smtClean="0"/>
              <a:t>s a memory-</a:t>
            </a:r>
            <a:r>
              <a:rPr lang="en-US" altLang="ja-JP" dirty="0" smtClean="0"/>
              <a:t>mapped file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Enable direct memory introspection</a:t>
            </a: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085184" y="4629721"/>
            <a:ext cx="1524067" cy="426478"/>
          </a:xfrm>
          <a:prstGeom prst="rect">
            <a:avLst/>
          </a:prstGeom>
          <a:solidFill>
            <a:srgbClr val="FFBE5A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888583" y="5476893"/>
            <a:ext cx="1524068" cy="69736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00FF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VM's physical memory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888584" y="4629721"/>
            <a:ext cx="1524067" cy="42647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2085182" y="5476893"/>
            <a:ext cx="5327470" cy="1005739"/>
            <a:chOff x="2085182" y="5476893"/>
            <a:chExt cx="5327470" cy="1005739"/>
          </a:xfrm>
        </p:grpSpPr>
        <p:sp>
          <p:nvSpPr>
            <p:cNvPr id="8" name="正方形/長方形 7"/>
            <p:cNvSpPr/>
            <p:nvPr/>
          </p:nvSpPr>
          <p:spPr>
            <a:xfrm>
              <a:off x="2085182" y="5476893"/>
              <a:ext cx="1524068" cy="697367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rgbClr val="104E8B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VM's physical memory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3609250" y="5476894"/>
              <a:ext cx="850647" cy="81151"/>
            </a:xfrm>
            <a:prstGeom prst="line">
              <a:avLst/>
            </a:prstGeom>
            <a:ln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3609251" y="6074300"/>
              <a:ext cx="850646" cy="99962"/>
            </a:xfrm>
            <a:prstGeom prst="line">
              <a:avLst/>
            </a:prstGeom>
            <a:ln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4949094" y="5476895"/>
              <a:ext cx="939489" cy="81150"/>
            </a:xfrm>
            <a:prstGeom prst="line">
              <a:avLst/>
            </a:prstGeom>
            <a:ln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4836159" y="6074300"/>
              <a:ext cx="1052424" cy="112627"/>
            </a:xfrm>
            <a:prstGeom prst="line">
              <a:avLst/>
            </a:prstGeom>
            <a:ln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メモ 22"/>
            <p:cNvSpPr/>
            <p:nvPr/>
          </p:nvSpPr>
          <p:spPr>
            <a:xfrm>
              <a:off x="4459897" y="5558046"/>
              <a:ext cx="489197" cy="516254"/>
            </a:xfrm>
            <a:prstGeom prst="foldedCorner">
              <a:avLst>
                <a:gd name="adj" fmla="val 31252"/>
              </a:avLst>
            </a:prstGeom>
            <a:solidFill>
              <a:srgbClr val="B0E2FF"/>
            </a:solidFill>
            <a:ln w="19050" cmpd="sng">
              <a:solidFill>
                <a:srgbClr val="104E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023843" y="6113300"/>
              <a:ext cx="13902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ahoma"/>
                  <a:ea typeface="ＭＳ Ｐゴシック"/>
                  <a:cs typeface="Tahoma"/>
                </a:rPr>
                <a:t>memory file</a:t>
              </a:r>
              <a:endParaRPr kumimoji="1" lang="ja-JP" altLang="en-US" dirty="0" smtClean="0">
                <a:latin typeface="Tahoma"/>
                <a:ea typeface="ＭＳ Ｐゴシック"/>
                <a:cs typeface="Tahoma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888584" y="5476895"/>
              <a:ext cx="1524068" cy="697367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rgbClr val="104E8B"/>
              </a:solidFill>
              <a:prstDash val="sysDash"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Tahoma"/>
                  <a:cs typeface="Tahoma"/>
                </a:rPr>
                <a:t>VM's physical memory</a:t>
              </a:r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085183" y="5059892"/>
            <a:ext cx="1524068" cy="417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rgbClr val="82010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KVMonitor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88583" y="5059892"/>
            <a:ext cx="1524068" cy="417001"/>
          </a:xfrm>
          <a:prstGeom prst="rect">
            <a:avLst/>
          </a:prstGeom>
          <a:solidFill>
            <a:srgbClr val="A2CD5A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QEMU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410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900"/>
    </mc:Choice>
    <mc:Fallback xmlns="">
      <p:transition xmlns:p14="http://schemas.microsoft.com/office/powerpoint/2010/main" spd="slow" advTm="6390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8|7.8|2.9"/>
</p:tagLst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42948</TotalTime>
  <Words>4627</Words>
  <Application>Microsoft Macintosh PowerPoint</Application>
  <PresentationFormat>画面に合わせる (4:3)</PresentationFormat>
  <Paragraphs>677</Paragraphs>
  <Slides>32</Slides>
  <Notes>32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3" baseType="lpstr">
      <vt:lpstr>my2</vt:lpstr>
      <vt:lpstr>Efficient VM Introspection in KVM and Performance Comparison with Xen</vt:lpstr>
      <vt:lpstr>Intrusion Detection System (IDS)</vt:lpstr>
      <vt:lpstr>IDS Offloading</vt:lpstr>
      <vt:lpstr>VM Introspection (VMI)</vt:lpstr>
      <vt:lpstr>Performance of VMI</vt:lpstr>
      <vt:lpstr>The Purpose of This Work</vt:lpstr>
      <vt:lpstr>Implementation for KVM</vt:lpstr>
      <vt:lpstr>KVMonitor</vt:lpstr>
      <vt:lpstr>Memory Introspection (1/2)</vt:lpstr>
      <vt:lpstr>Memory Introspection (2/2)</vt:lpstr>
      <vt:lpstr>Disk/Network Introspection</vt:lpstr>
      <vt:lpstr>Transcall with KVMonitor</vt:lpstr>
      <vt:lpstr>Experiments</vt:lpstr>
      <vt:lpstr>KVMonitor vs. LibVMI</vt:lpstr>
      <vt:lpstr>Why is LibVMI so slow?</vt:lpstr>
      <vt:lpstr>In-VM Memory Performance</vt:lpstr>
      <vt:lpstr>KVMonitor vs. In-VM Access</vt:lpstr>
      <vt:lpstr>Offloading Legacy IDSes (1/3)</vt:lpstr>
      <vt:lpstr>Offloading Legacy IDSes (2/3)</vt:lpstr>
      <vt:lpstr>Offloading Legacy IDSes (3/3)</vt:lpstr>
      <vt:lpstr>Cross-view Diff (1/2)</vt:lpstr>
      <vt:lpstr>Cross-view Diff (2/2)</vt:lpstr>
      <vt:lpstr>KVMonitor vs. Xen</vt:lpstr>
      <vt:lpstr>Memory Introspection</vt:lpstr>
      <vt:lpstr>Why is Xen so slow?</vt:lpstr>
      <vt:lpstr>Kernel Integrity Checking</vt:lpstr>
      <vt:lpstr>Why is the speedup so larger?</vt:lpstr>
      <vt:lpstr>Disk Introspection</vt:lpstr>
      <vt:lpstr>Network Introspection</vt:lpstr>
      <vt:lpstr>Chkrootkit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1151</cp:revision>
  <dcterms:created xsi:type="dcterms:W3CDTF">2012-11-30T01:40:32Z</dcterms:created>
  <dcterms:modified xsi:type="dcterms:W3CDTF">2014-11-20T05:24:26Z</dcterms:modified>
</cp:coreProperties>
</file>