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xlsx" ContentType="application/vnd.openxmlformats-officedocument.spreadsheetml.sheet"/>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17"/>
  </p:notesMasterIdLst>
  <p:sldIdLst>
    <p:sldId id="256" r:id="rId2"/>
    <p:sldId id="257" r:id="rId3"/>
    <p:sldId id="258" r:id="rId4"/>
    <p:sldId id="259" r:id="rId5"/>
    <p:sldId id="260" r:id="rId6"/>
    <p:sldId id="261" r:id="rId7"/>
    <p:sldId id="262" r:id="rId8"/>
    <p:sldId id="273" r:id="rId9"/>
    <p:sldId id="274" r:id="rId10"/>
    <p:sldId id="268" r:id="rId11"/>
    <p:sldId id="275" r:id="rId12"/>
    <p:sldId id="269" r:id="rId13"/>
    <p:sldId id="270" r:id="rId14"/>
    <p:sldId id="267" r:id="rId15"/>
    <p:sldId id="271" r:id="rId16"/>
  </p:sldIdLst>
  <p:sldSz cx="9144000" cy="6858000" type="screen4x3"/>
  <p:notesSz cx="7099300" cy="102346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AEAEA"/>
    <a:srgbClr val="FF6600"/>
    <a:srgbClr val="FFCC81"/>
    <a:srgbClr val="FFC5F0"/>
    <a:srgbClr val="FF3399"/>
    <a:srgbClr val="FF5050"/>
    <a:srgbClr val="FFAE9B"/>
    <a:srgbClr val="F79646"/>
    <a:srgbClr val="FFDDAB"/>
    <a:srgbClr val="FF9B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986" autoAdjust="0"/>
    <p:restoredTop sz="64305" autoAdjust="0"/>
  </p:normalViewPr>
  <p:slideViewPr>
    <p:cSldViewPr>
      <p:cViewPr varScale="1">
        <p:scale>
          <a:sx n="82" d="100"/>
          <a:sy n="82" d="100"/>
        </p:scale>
        <p:origin x="-1928" y="-120"/>
      </p:cViewPr>
      <p:guideLst>
        <p:guide orient="horz" pos="2160"/>
        <p:guide pos="2880"/>
      </p:guideLst>
    </p:cSldViewPr>
  </p:slideViewPr>
  <p:outlineViewPr>
    <p:cViewPr>
      <p:scale>
        <a:sx n="33" d="100"/>
        <a:sy n="33" d="100"/>
      </p:scale>
      <p:origin x="0" y="160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package" Target="../embeddings/Microsoft_Excel____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1"/>
    </mc:Choice>
    <mc:Fallback>
      <c:style val="1"/>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223413342762207"/>
          <c:y val="0.103752269133244"/>
          <c:w val="0.697871312358592"/>
          <c:h val="0.64494607864768"/>
        </c:manualLayout>
      </c:layout>
      <c:scatterChart>
        <c:scatterStyle val="smoothMarker"/>
        <c:varyColors val="0"/>
        <c:ser>
          <c:idx val="0"/>
          <c:order val="0"/>
          <c:tx>
            <c:v>マイグレーション時間</c:v>
          </c:tx>
          <c:spPr>
            <a:ln>
              <a:solidFill>
                <a:srgbClr val="F79646"/>
              </a:solidFill>
            </a:ln>
          </c:spPr>
          <c:marker>
            <c:symbol val="none"/>
          </c:marker>
          <c:xVal>
            <c:numRef>
              <c:f>ダウンタイム!$N$4:$N$9</c:f>
              <c:numCache>
                <c:formatCode>General</c:formatCode>
                <c:ptCount val="6"/>
                <c:pt idx="0">
                  <c:v>4.0</c:v>
                </c:pt>
                <c:pt idx="1">
                  <c:v>8.0</c:v>
                </c:pt>
                <c:pt idx="2">
                  <c:v>16.0</c:v>
                </c:pt>
                <c:pt idx="3">
                  <c:v>32.0</c:v>
                </c:pt>
                <c:pt idx="4">
                  <c:v>64.0</c:v>
                </c:pt>
                <c:pt idx="5">
                  <c:v>128.0</c:v>
                </c:pt>
              </c:numCache>
            </c:numRef>
          </c:xVal>
          <c:yVal>
            <c:numRef>
              <c:f>ダウンタイム!$O$4:$O$9</c:f>
              <c:numCache>
                <c:formatCode>General</c:formatCode>
                <c:ptCount val="6"/>
                <c:pt idx="0">
                  <c:v>3.4234</c:v>
                </c:pt>
                <c:pt idx="1">
                  <c:v>3.838099999999998</c:v>
                </c:pt>
                <c:pt idx="2">
                  <c:v>4.663899999999995</c:v>
                </c:pt>
                <c:pt idx="3">
                  <c:v>6.228599999999997</c:v>
                </c:pt>
                <c:pt idx="4">
                  <c:v>9.699700000000001</c:v>
                </c:pt>
                <c:pt idx="5">
                  <c:v>15.8425</c:v>
                </c:pt>
              </c:numCache>
            </c:numRef>
          </c:yVal>
          <c:smooth val="1"/>
        </c:ser>
        <c:ser>
          <c:idx val="1"/>
          <c:order val="1"/>
          <c:tx>
            <c:v>ダウンタイム</c:v>
          </c:tx>
          <c:spPr>
            <a:ln>
              <a:solidFill>
                <a:srgbClr val="FF0000"/>
              </a:solidFill>
            </a:ln>
          </c:spPr>
          <c:marker>
            <c:symbol val="none"/>
          </c:marker>
          <c:xVal>
            <c:numRef>
              <c:f>ダウンタイム!$N$4:$N$9</c:f>
              <c:numCache>
                <c:formatCode>General</c:formatCode>
                <c:ptCount val="6"/>
                <c:pt idx="0">
                  <c:v>4.0</c:v>
                </c:pt>
                <c:pt idx="1">
                  <c:v>8.0</c:v>
                </c:pt>
                <c:pt idx="2">
                  <c:v>16.0</c:v>
                </c:pt>
                <c:pt idx="3">
                  <c:v>32.0</c:v>
                </c:pt>
                <c:pt idx="4">
                  <c:v>64.0</c:v>
                </c:pt>
                <c:pt idx="5">
                  <c:v>128.0</c:v>
                </c:pt>
              </c:numCache>
            </c:numRef>
          </c:xVal>
          <c:yVal>
            <c:numRef>
              <c:f>ダウンタイム!$P$4:$P$9</c:f>
              <c:numCache>
                <c:formatCode>General</c:formatCode>
                <c:ptCount val="6"/>
                <c:pt idx="0">
                  <c:v>0.207439970970154</c:v>
                </c:pt>
                <c:pt idx="1">
                  <c:v>0.202847981452942</c:v>
                </c:pt>
                <c:pt idx="2">
                  <c:v>0.202728939056397</c:v>
                </c:pt>
                <c:pt idx="3">
                  <c:v>0.200623035430908</c:v>
                </c:pt>
                <c:pt idx="4">
                  <c:v>0.206301999092102</c:v>
                </c:pt>
                <c:pt idx="5">
                  <c:v>0.204232001304626</c:v>
                </c:pt>
              </c:numCache>
            </c:numRef>
          </c:yVal>
          <c:smooth val="1"/>
        </c:ser>
        <c:dLbls>
          <c:showLegendKey val="0"/>
          <c:showVal val="0"/>
          <c:showCatName val="0"/>
          <c:showSerName val="0"/>
          <c:showPercent val="0"/>
          <c:showBubbleSize val="0"/>
        </c:dLbls>
        <c:axId val="2096334536"/>
        <c:axId val="2096320408"/>
      </c:scatterChart>
      <c:valAx>
        <c:axId val="2096334536"/>
        <c:scaling>
          <c:orientation val="minMax"/>
          <c:max val="140.0"/>
          <c:min val="0.0"/>
        </c:scaling>
        <c:delete val="0"/>
        <c:axPos val="b"/>
        <c:title>
          <c:tx>
            <c:rich>
              <a:bodyPr/>
              <a:lstStyle/>
              <a:p>
                <a:pPr>
                  <a:defRPr/>
                </a:pPr>
                <a:r>
                  <a:rPr lang="ja-JP" altLang="en-US" sz="2000" b="0"/>
                  <a:t>メモリサイズ</a:t>
                </a:r>
                <a:r>
                  <a:rPr lang="en-US" altLang="ja-JP" sz="2000" b="0"/>
                  <a:t>(MB)</a:t>
                </a:r>
                <a:endParaRPr lang="ja-JP" altLang="en-US" sz="2000" b="0"/>
              </a:p>
            </c:rich>
          </c:tx>
          <c:layout/>
          <c:overlay val="0"/>
        </c:title>
        <c:numFmt formatCode="General" sourceLinked="1"/>
        <c:majorTickMark val="out"/>
        <c:minorTickMark val="none"/>
        <c:tickLblPos val="nextTo"/>
        <c:txPr>
          <a:bodyPr/>
          <a:lstStyle/>
          <a:p>
            <a:pPr>
              <a:defRPr sz="1600"/>
            </a:pPr>
            <a:endParaRPr lang="ja-JP"/>
          </a:p>
        </c:txPr>
        <c:crossAx val="2096320408"/>
        <c:crosses val="autoZero"/>
        <c:crossBetween val="midCat"/>
        <c:majorUnit val="32.0"/>
      </c:valAx>
      <c:valAx>
        <c:axId val="2096320408"/>
        <c:scaling>
          <c:orientation val="minMax"/>
        </c:scaling>
        <c:delete val="0"/>
        <c:axPos val="l"/>
        <c:title>
          <c:tx>
            <c:rich>
              <a:bodyPr rot="-5400000" vert="horz"/>
              <a:lstStyle/>
              <a:p>
                <a:pPr>
                  <a:defRPr/>
                </a:pPr>
                <a:r>
                  <a:rPr lang="ja-JP" altLang="en-US" sz="2000" b="0"/>
                  <a:t>時間</a:t>
                </a:r>
                <a:r>
                  <a:rPr lang="en-US" altLang="ja-JP" sz="2000" b="0"/>
                  <a:t>(s)</a:t>
                </a:r>
                <a:endParaRPr lang="ja-JP" altLang="en-US" sz="2000" b="0"/>
              </a:p>
            </c:rich>
          </c:tx>
          <c:layout/>
          <c:overlay val="0"/>
        </c:title>
        <c:numFmt formatCode="General" sourceLinked="1"/>
        <c:majorTickMark val="out"/>
        <c:minorTickMark val="none"/>
        <c:tickLblPos val="nextTo"/>
        <c:txPr>
          <a:bodyPr/>
          <a:lstStyle/>
          <a:p>
            <a:pPr>
              <a:defRPr sz="1600"/>
            </a:pPr>
            <a:endParaRPr lang="ja-JP"/>
          </a:p>
        </c:txPr>
        <c:crossAx val="2096334536"/>
        <c:crosses val="autoZero"/>
        <c:crossBetween val="midCat"/>
      </c:valAx>
      <c:spPr>
        <a:ln>
          <a:solidFill>
            <a:schemeClr val="tx1"/>
          </a:solidFill>
        </a:ln>
      </c:spPr>
    </c:plotArea>
    <c:legend>
      <c:legendPos val="r"/>
      <c:layout>
        <c:manualLayout>
          <c:xMode val="edge"/>
          <c:yMode val="edge"/>
          <c:x val="0.23419689119171"/>
          <c:y val="0.109460518741705"/>
          <c:w val="0.541861464502539"/>
          <c:h val="0.227204463838161"/>
        </c:manualLayout>
      </c:layout>
      <c:overlay val="0"/>
      <c:txPr>
        <a:bodyPr/>
        <a:lstStyle/>
        <a:p>
          <a:pPr>
            <a:defRPr sz="1400"/>
          </a:pPr>
          <a:endParaRPr lang="ja-JP"/>
        </a:p>
      </c:txPr>
    </c:legend>
    <c:plotVisOnly val="1"/>
    <c:dispBlanksAs val="gap"/>
    <c:showDLblsOverMax val="0"/>
  </c:chart>
  <c:externalData r:id="rId2">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kumimoji="1" lang="ja-JP" altLang="en-US"/>
          </a:p>
        </p:txBody>
      </p:sp>
      <p:sp>
        <p:nvSpPr>
          <p:cNvPr id="3" name="日付プレースホルダー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fld id="{9AC7781F-4B12-4F78-A838-D59AF9EF1FAE}" type="datetimeFigureOut">
              <a:rPr kumimoji="1" lang="ja-JP" altLang="en-US" smtClean="0"/>
              <a:t>14/02/16</a:t>
            </a:fld>
            <a:endParaRPr kumimoji="1" lang="ja-JP" altLang="en-US"/>
          </a:p>
        </p:txBody>
      </p:sp>
      <p:sp>
        <p:nvSpPr>
          <p:cNvPr id="4" name="スライド イメージ プレースホルダー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48" tIns="49524" rIns="99048" bIns="49524" rtlCol="0" anchor="ctr"/>
          <a:lstStyle/>
          <a:p>
            <a:endParaRPr lang="ja-JP" altLang="en-US"/>
          </a:p>
        </p:txBody>
      </p:sp>
      <p:sp>
        <p:nvSpPr>
          <p:cNvPr id="5" name="ノート プレースホルダー 4"/>
          <p:cNvSpPr>
            <a:spLocks noGrp="1"/>
          </p:cNvSpPr>
          <p:nvPr>
            <p:ph type="body" sz="quarter" idx="3"/>
          </p:nvPr>
        </p:nvSpPr>
        <p:spPr>
          <a:xfrm>
            <a:off x="709930" y="4861441"/>
            <a:ext cx="5679440" cy="4605576"/>
          </a:xfrm>
          <a:prstGeom prst="rect">
            <a:avLst/>
          </a:prstGeom>
        </p:spPr>
        <p:txBody>
          <a:bodyPr vert="horz" lIns="99048" tIns="49524" rIns="99048" bIns="49524"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fld id="{36D7875F-9FBE-4F84-B3B6-00F03F12253C}" type="slidenum">
              <a:rPr kumimoji="1" lang="ja-JP" altLang="en-US" smtClean="0"/>
              <a:t>‹#›</a:t>
            </a:fld>
            <a:endParaRPr kumimoji="1" lang="ja-JP" altLang="en-US"/>
          </a:p>
        </p:txBody>
      </p:sp>
    </p:spTree>
    <p:extLst>
      <p:ext uri="{BB962C8B-B14F-4D97-AF65-F5344CB8AC3E}">
        <p14:creationId xmlns:p14="http://schemas.microsoft.com/office/powerpoint/2010/main" val="99995450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latin typeface="+mn-ea"/>
                <a:ea typeface="+mn-ea"/>
                <a:cs typeface="ヒラギノ丸ゴ Pro W4"/>
              </a:rPr>
              <a:t>これから</a:t>
            </a:r>
            <a:r>
              <a:rPr kumimoji="1" lang="en-US" altLang="ja-JP" dirty="0" smtClean="0">
                <a:latin typeface="+mn-ea"/>
                <a:ea typeface="+mn-ea"/>
                <a:cs typeface="ヒラギノ丸ゴ Pro W4"/>
              </a:rPr>
              <a:t>｢</a:t>
            </a:r>
            <a:r>
              <a:rPr kumimoji="1" lang="ja-JP" altLang="en-US" dirty="0" smtClean="0">
                <a:latin typeface="+mn-ea"/>
                <a:ea typeface="+mn-ea"/>
                <a:cs typeface="ヒラギノ丸ゴ Pro W4"/>
              </a:rPr>
              <a:t>クラウドにおける仮想マシン構成のアプリケーション単位での最適化</a:t>
            </a:r>
            <a:r>
              <a:rPr kumimoji="1" lang="en-US" altLang="ja-JP" dirty="0" smtClean="0">
                <a:latin typeface="+mn-ea"/>
                <a:ea typeface="+mn-ea"/>
                <a:cs typeface="ヒラギノ丸ゴ Pro W4"/>
              </a:rPr>
              <a:t>｣</a:t>
            </a:r>
            <a:r>
              <a:rPr kumimoji="1" lang="ja-JP" altLang="en-US" dirty="0" smtClean="0">
                <a:latin typeface="+mn-ea"/>
                <a:ea typeface="+mn-ea"/>
                <a:cs typeface="ヒラギノ丸ゴ Pro W4"/>
              </a:rPr>
              <a:t>と題しまして、光來研究室の三宮が発表させていただきます。</a:t>
            </a:r>
            <a:endParaRPr kumimoji="1" lang="en-US" altLang="ja-JP" dirty="0" smtClean="0">
              <a:latin typeface="+mn-ea"/>
              <a:ea typeface="+mn-ea"/>
              <a:cs typeface="ヒラギノ丸ゴ Pro W4"/>
            </a:endParaRPr>
          </a:p>
          <a:p>
            <a:endParaRPr kumimoji="1" lang="en-US" altLang="ja-JP" dirty="0" smtClean="0">
              <a:latin typeface="+mn-ea"/>
              <a:ea typeface="+mn-ea"/>
              <a:cs typeface="ヒラギノ丸ゴ Pro W4"/>
            </a:endParaRPr>
          </a:p>
          <a:p>
            <a:r>
              <a:rPr kumimoji="1" lang="ja-JP" altLang="en-US" dirty="0" smtClean="0">
                <a:latin typeface="+mn-ea"/>
                <a:ea typeface="+mn-ea"/>
                <a:cs typeface="ヒラギノ丸ゴ Pro W4"/>
              </a:rPr>
              <a:t>よろしくお願いします。</a:t>
            </a:r>
            <a:endParaRPr kumimoji="1" lang="en-US" altLang="ja-JP" dirty="0" smtClean="0">
              <a:latin typeface="+mn-ea"/>
              <a:ea typeface="+mn-ea"/>
              <a:cs typeface="ヒラギノ丸ゴ Pro W4"/>
            </a:endParaRPr>
          </a:p>
          <a:p>
            <a:endParaRPr kumimoji="1" lang="ja-JP" altLang="en-US" dirty="0" smtClean="0">
              <a:latin typeface="+mn-ea"/>
              <a:ea typeface="+mn-ea"/>
              <a:cs typeface="ヒラギノ丸ゴ Pro W4"/>
            </a:endParaRPr>
          </a:p>
          <a:p>
            <a:r>
              <a:rPr kumimoji="1" lang="en-US" altLang="ja-JP" dirty="0" smtClean="0">
                <a:latin typeface="+mn-ea"/>
                <a:ea typeface="+mn-ea"/>
                <a:cs typeface="ヒラギノ丸ゴ Pro W4"/>
              </a:rPr>
              <a:t>0:00〜</a:t>
            </a:r>
            <a:r>
              <a:rPr kumimoji="1" lang="ja-JP" altLang="en-US" dirty="0" smtClean="0">
                <a:latin typeface="+mn-ea"/>
                <a:ea typeface="+mn-ea"/>
                <a:cs typeface="ヒラギノ丸ゴ Pro W4"/>
              </a:rPr>
              <a:t>0:10</a:t>
            </a:r>
            <a:endParaRPr kumimoji="1" lang="ja-JP" altLang="en-US" dirty="0">
              <a:latin typeface="+mn-ea"/>
              <a:ea typeface="+mn-ea"/>
              <a:cs typeface="ヒラギノ丸ゴ Pro W4"/>
            </a:endParaRPr>
          </a:p>
        </p:txBody>
      </p:sp>
      <p:sp>
        <p:nvSpPr>
          <p:cNvPr id="4" name="スライド番号プレースホルダー 3"/>
          <p:cNvSpPr>
            <a:spLocks noGrp="1"/>
          </p:cNvSpPr>
          <p:nvPr>
            <p:ph type="sldNum" sz="quarter" idx="10"/>
          </p:nvPr>
        </p:nvSpPr>
        <p:spPr/>
        <p:txBody>
          <a:bodyPr/>
          <a:lstStyle/>
          <a:p>
            <a:fld id="{36D7875F-9FBE-4F84-B3B6-00F03F12253C}" type="slidenum">
              <a:rPr kumimoji="1" lang="ja-JP" altLang="en-US" smtClean="0"/>
              <a:t>1</a:t>
            </a:fld>
            <a:endParaRPr kumimoji="1" lang="ja-JP" altLang="en-US"/>
          </a:p>
        </p:txBody>
      </p:sp>
    </p:spTree>
    <p:extLst>
      <p:ext uri="{BB962C8B-B14F-4D97-AF65-F5344CB8AC3E}">
        <p14:creationId xmlns:p14="http://schemas.microsoft.com/office/powerpoint/2010/main" val="15538361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FlexCapsule</a:t>
            </a:r>
            <a:r>
              <a:rPr kumimoji="1" lang="ja-JP" altLang="en-US" dirty="0" smtClean="0"/>
              <a:t>システムではアプリケーション</a:t>
            </a:r>
            <a:r>
              <a:rPr kumimoji="1" lang="en-US" altLang="ja-JP" dirty="0" smtClean="0"/>
              <a:t>VM</a:t>
            </a:r>
            <a:r>
              <a:rPr kumimoji="1" lang="ja-JP" altLang="en-US" dirty="0" smtClean="0"/>
              <a:t>を従来の</a:t>
            </a:r>
            <a:r>
              <a:rPr kumimoji="1" lang="en-US" altLang="ja-JP" dirty="0" smtClean="0"/>
              <a:t>OS</a:t>
            </a:r>
            <a:r>
              <a:rPr kumimoji="1" lang="ja-JP" altLang="en-US" dirty="0" smtClean="0"/>
              <a:t>のプロセスのように管理出来る実行環境の提供も行います。</a:t>
            </a:r>
            <a:endParaRPr kumimoji="1" lang="en-US" altLang="ja-JP" dirty="0" smtClean="0"/>
          </a:p>
          <a:p>
            <a:r>
              <a:rPr kumimoji="1" lang="ja-JP" altLang="en-US" dirty="0" smtClean="0"/>
              <a:t>アプリケーション</a:t>
            </a:r>
            <a:r>
              <a:rPr kumimoji="1" lang="en-US" altLang="ja-JP" dirty="0" smtClean="0"/>
              <a:t>VM</a:t>
            </a:r>
            <a:r>
              <a:rPr kumimoji="1" lang="ja-JP" altLang="en-US" dirty="0" smtClean="0"/>
              <a:t>は</a:t>
            </a:r>
            <a:r>
              <a:rPr kumimoji="1" lang="en-US" altLang="ja-JP" dirty="0" smtClean="0"/>
              <a:t>VM</a:t>
            </a:r>
            <a:r>
              <a:rPr kumimoji="1" lang="ja-JP" altLang="en-US" dirty="0" smtClean="0"/>
              <a:t>であるため、従来の</a:t>
            </a:r>
            <a:r>
              <a:rPr kumimoji="1" lang="en-US" altLang="ja-JP" dirty="0" smtClean="0"/>
              <a:t>OS</a:t>
            </a:r>
            <a:r>
              <a:rPr kumimoji="1" lang="ja-JP" altLang="en-US" dirty="0" smtClean="0"/>
              <a:t>のプロセスの管理手法では管理することができません。</a:t>
            </a:r>
            <a:endParaRPr kumimoji="1" lang="en-US" altLang="ja-JP" dirty="0" smtClean="0"/>
          </a:p>
          <a:p>
            <a:endParaRPr kumimoji="1" lang="en-US" altLang="ja-JP" dirty="0" smtClean="0"/>
          </a:p>
          <a:p>
            <a:r>
              <a:rPr kumimoji="1" lang="ja-JP" altLang="en-US" dirty="0" smtClean="0"/>
              <a:t>本システムで提供する実行環境ではアプリケーション</a:t>
            </a:r>
            <a:r>
              <a:rPr kumimoji="1" lang="en-US" altLang="ja-JP" dirty="0" smtClean="0"/>
              <a:t>VM</a:t>
            </a:r>
            <a:r>
              <a:rPr kumimoji="1" lang="ja-JP" altLang="en-US" dirty="0" smtClean="0"/>
              <a:t>の管理を従来の</a:t>
            </a:r>
            <a:r>
              <a:rPr kumimoji="1" lang="en-US" altLang="ja-JP" dirty="0" smtClean="0"/>
              <a:t>OS</a:t>
            </a:r>
            <a:r>
              <a:rPr kumimoji="1" lang="ja-JP" altLang="en-US" dirty="0" smtClean="0"/>
              <a:t>のプロセスと同様に行うことができます。</a:t>
            </a:r>
            <a:endParaRPr kumimoji="1" lang="en-US" altLang="ja-JP" dirty="0" smtClean="0"/>
          </a:p>
          <a:p>
            <a:r>
              <a:rPr kumimoji="1" lang="ja-JP" altLang="en-US" dirty="0" smtClean="0"/>
              <a:t>例えばプロセス一覧の取得は従来の</a:t>
            </a:r>
            <a:r>
              <a:rPr kumimoji="1" lang="en-US" altLang="ja-JP" dirty="0" smtClean="0"/>
              <a:t>OS</a:t>
            </a:r>
            <a:r>
              <a:rPr kumimoji="1" lang="ja-JP" altLang="en-US" dirty="0" smtClean="0"/>
              <a:t>のプロセスでは図の左のように</a:t>
            </a:r>
            <a:r>
              <a:rPr kumimoji="1" lang="en-US" altLang="ja-JP" dirty="0" err="1" smtClean="0"/>
              <a:t>ps</a:t>
            </a:r>
            <a:r>
              <a:rPr kumimoji="1" lang="ja-JP" altLang="en-US" dirty="0" smtClean="0"/>
              <a:t>コマンド、アプリケーション</a:t>
            </a:r>
            <a:r>
              <a:rPr kumimoji="1" lang="en-US" altLang="ja-JP" dirty="0" smtClean="0"/>
              <a:t>VM</a:t>
            </a:r>
            <a:r>
              <a:rPr kumimoji="1" lang="ja-JP" altLang="en-US" dirty="0" smtClean="0"/>
              <a:t>では図</a:t>
            </a:r>
            <a:r>
              <a:rPr kumimoji="1" lang="ja-JP" altLang="en-US" dirty="0" smtClean="0"/>
              <a:t>の</a:t>
            </a:r>
            <a:r>
              <a:rPr kumimoji="1" lang="ja-JP" altLang="en-US" dirty="0" smtClean="0"/>
              <a:t>右</a:t>
            </a:r>
            <a:r>
              <a:rPr kumimoji="1" lang="ja-JP" altLang="en-US" dirty="0" smtClean="0"/>
              <a:t>のように</a:t>
            </a:r>
            <a:r>
              <a:rPr kumimoji="1" lang="en-US" altLang="ja-JP" dirty="0" smtClean="0"/>
              <a:t>xl list</a:t>
            </a:r>
            <a:r>
              <a:rPr kumimoji="1" lang="ja-JP" altLang="en-US" dirty="0" smtClean="0"/>
              <a:t>コマンドにより取得することができます。</a:t>
            </a:r>
            <a:endParaRPr kumimoji="1" lang="en-US" altLang="ja-JP" dirty="0" smtClean="0"/>
          </a:p>
          <a:p>
            <a:endParaRPr kumimoji="1" lang="en-US" altLang="ja-JP" dirty="0" smtClean="0"/>
          </a:p>
          <a:p>
            <a:r>
              <a:rPr kumimoji="1" lang="en-US" altLang="ja-JP" dirty="0" err="1" smtClean="0"/>
              <a:t>FlexCapsule</a:t>
            </a:r>
            <a:r>
              <a:rPr kumimoji="1" lang="ja-JP" altLang="en-US" dirty="0" smtClean="0"/>
              <a:t>システムの提供する実行環境ではこのような違いを吸収し、アプリケーション</a:t>
            </a:r>
            <a:r>
              <a:rPr kumimoji="1" lang="en-US" altLang="ja-JP" dirty="0" smtClean="0"/>
              <a:t>VM</a:t>
            </a:r>
            <a:r>
              <a:rPr kumimoji="1" lang="ja-JP" altLang="en-US" dirty="0" smtClean="0"/>
              <a:t>であると意識することなく管理することを可能とします。</a:t>
            </a:r>
            <a:endParaRPr kumimoji="1" lang="en-US" altLang="ja-JP" dirty="0" smtClean="0"/>
          </a:p>
          <a:p>
            <a:r>
              <a:rPr kumimoji="1" lang="ja-JP" altLang="en-US" dirty="0" smtClean="0"/>
              <a:t>例えば、アプリケーション</a:t>
            </a:r>
            <a:r>
              <a:rPr kumimoji="1" lang="en-US" altLang="ja-JP" dirty="0" smtClean="0"/>
              <a:t>VM</a:t>
            </a:r>
            <a:r>
              <a:rPr kumimoji="1" lang="ja-JP" altLang="en-US" dirty="0" smtClean="0"/>
              <a:t>が存在する環境で</a:t>
            </a:r>
            <a:r>
              <a:rPr kumimoji="1" lang="en-US" altLang="ja-JP" dirty="0" err="1" smtClean="0"/>
              <a:t>ps</a:t>
            </a:r>
            <a:r>
              <a:rPr kumimoji="1" lang="ja-JP" altLang="en-US" dirty="0" smtClean="0"/>
              <a:t>コマンドを実行する事でアプリケーション</a:t>
            </a:r>
            <a:r>
              <a:rPr kumimoji="1" lang="en-US" altLang="ja-JP" dirty="0" smtClean="0"/>
              <a:t>VM</a:t>
            </a:r>
            <a:r>
              <a:rPr kumimoji="1" lang="ja-JP" altLang="en-US" dirty="0" smtClean="0"/>
              <a:t>の一覧の取得を行います。</a:t>
            </a:r>
            <a:endParaRPr kumimoji="1" lang="en-US" altLang="ja-JP" dirty="0" smtClean="0"/>
          </a:p>
          <a:p>
            <a:r>
              <a:rPr kumimoji="1" lang="en-US" altLang="ja-JP" dirty="0" smtClean="0"/>
              <a:t>(</a:t>
            </a:r>
            <a:r>
              <a:rPr kumimoji="1" lang="ja-JP" altLang="en-US" dirty="0" smtClean="0"/>
              <a:t>クリック</a:t>
            </a:r>
            <a:r>
              <a:rPr kumimoji="1" lang="en-US" altLang="ja-JP" dirty="0" smtClean="0"/>
              <a:t>)</a:t>
            </a:r>
          </a:p>
          <a:p>
            <a:r>
              <a:rPr kumimoji="1" lang="ja-JP" altLang="en-US" dirty="0" smtClean="0"/>
              <a:t>最終的な目標は、従来のプロセス用の既存ツールをアプリケーション</a:t>
            </a:r>
            <a:r>
              <a:rPr kumimoji="1" lang="en-US" altLang="ja-JP" dirty="0" smtClean="0"/>
              <a:t>VM</a:t>
            </a:r>
            <a:r>
              <a:rPr kumimoji="1" lang="ja-JP" altLang="en-US" dirty="0" smtClean="0"/>
              <a:t>に対しても使用できるようにすることです。</a:t>
            </a:r>
          </a:p>
          <a:p>
            <a:endParaRPr kumimoji="1" lang="en-US" altLang="ja-JP" dirty="0" smtClean="0"/>
          </a:p>
          <a:p>
            <a:r>
              <a:rPr kumimoji="1" lang="en-US" altLang="ja-JP" dirty="0" smtClean="0"/>
              <a:t>7:25〜</a:t>
            </a:r>
            <a:r>
              <a:rPr kumimoji="1" lang="ja-JP" altLang="en-US" dirty="0" smtClean="0"/>
              <a:t>8:</a:t>
            </a:r>
            <a:r>
              <a:rPr kumimoji="1" lang="en-US" altLang="ja-JP" dirty="0" smtClean="0"/>
              <a:t>30</a:t>
            </a:r>
          </a:p>
        </p:txBody>
      </p:sp>
      <p:sp>
        <p:nvSpPr>
          <p:cNvPr id="4" name="スライド番号プレースホルダー 3"/>
          <p:cNvSpPr>
            <a:spLocks noGrp="1"/>
          </p:cNvSpPr>
          <p:nvPr>
            <p:ph type="sldNum" sz="quarter" idx="10"/>
          </p:nvPr>
        </p:nvSpPr>
        <p:spPr/>
        <p:txBody>
          <a:bodyPr/>
          <a:lstStyle/>
          <a:p>
            <a:fld id="{36D7875F-9FBE-4F84-B3B6-00F03F12253C}" type="slidenum">
              <a:rPr kumimoji="1" lang="ja-JP" altLang="en-US" smtClean="0"/>
              <a:t>10</a:t>
            </a:fld>
            <a:endParaRPr kumimoji="1" lang="ja-JP" altLang="en-US"/>
          </a:p>
        </p:txBody>
      </p:sp>
    </p:spTree>
    <p:extLst>
      <p:ext uri="{BB962C8B-B14F-4D97-AF65-F5344CB8AC3E}">
        <p14:creationId xmlns:p14="http://schemas.microsoft.com/office/powerpoint/2010/main" val="10674027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実験として、表に示した実験環境で、本手法を仮想化ソフトウェアである</a:t>
            </a:r>
            <a:r>
              <a:rPr kumimoji="1" lang="en-US" altLang="ja-JP" dirty="0" smtClean="0"/>
              <a:t>Xen</a:t>
            </a:r>
            <a:r>
              <a:rPr kumimoji="1" lang="ja-JP" altLang="en-US" dirty="0" smtClean="0"/>
              <a:t>を用いて実装し、アプリケーション</a:t>
            </a:r>
            <a:r>
              <a:rPr kumimoji="1" lang="en-US" altLang="ja-JP" dirty="0" smtClean="0"/>
              <a:t>VM</a:t>
            </a:r>
            <a:r>
              <a:rPr kumimoji="1" lang="ja-JP" altLang="en-US" dirty="0" smtClean="0"/>
              <a:t>のマイグレーションにかかる時間、ダウンタイムを測定しました。</a:t>
            </a:r>
            <a:endParaRPr kumimoji="1" lang="en-US" altLang="ja-JP" dirty="0" smtClean="0"/>
          </a:p>
          <a:p>
            <a:r>
              <a:rPr kumimoji="1" lang="ja-JP" altLang="en-US" dirty="0" smtClean="0"/>
              <a:t>マイグレーションにかかる時間はユーザがマイグレーションの要求を出してから移動先で立ち上げが完了するまでの時間で、ダウンタイムはそのマイグレーション時間中に実際にアプリケーション</a:t>
            </a:r>
            <a:r>
              <a:rPr kumimoji="1" lang="en-US" altLang="ja-JP" dirty="0" smtClean="0"/>
              <a:t>VM</a:t>
            </a:r>
            <a:r>
              <a:rPr kumimoji="1" lang="ja-JP" altLang="en-US" dirty="0" err="1" smtClean="0"/>
              <a:t>が停</a:t>
            </a:r>
            <a:r>
              <a:rPr kumimoji="1" lang="ja-JP" altLang="en-US" dirty="0" smtClean="0"/>
              <a:t>止している時間です。</a:t>
            </a:r>
            <a:endParaRPr kumimoji="1" lang="en-US" altLang="ja-JP" dirty="0" smtClean="0"/>
          </a:p>
          <a:p>
            <a:r>
              <a:rPr kumimoji="1" lang="ja-JP" altLang="en-US" dirty="0" smtClean="0"/>
              <a:t>さらに、クラウド</a:t>
            </a:r>
            <a:r>
              <a:rPr kumimoji="1" lang="en-US" altLang="ja-JP" dirty="0" smtClean="0"/>
              <a:t>VM</a:t>
            </a:r>
            <a:r>
              <a:rPr kumimoji="1" lang="ja-JP" altLang="en-US" dirty="0" smtClean="0"/>
              <a:t>のスケールダウンを行う事による、アプリケーション</a:t>
            </a:r>
            <a:r>
              <a:rPr kumimoji="1" lang="en-US" altLang="ja-JP" dirty="0" smtClean="0"/>
              <a:t>VM</a:t>
            </a:r>
            <a:r>
              <a:rPr kumimoji="1" lang="ja-JP" altLang="en-US" dirty="0" smtClean="0"/>
              <a:t>の性能の変化を調べました。</a:t>
            </a:r>
          </a:p>
          <a:p>
            <a:endParaRPr kumimoji="1" lang="en-US" altLang="ja-JP" dirty="0" smtClean="0"/>
          </a:p>
          <a:p>
            <a:r>
              <a:rPr kumimoji="1" lang="en-US" altLang="ja-JP" dirty="0" smtClean="0"/>
              <a:t>8:30〜9:00</a:t>
            </a:r>
          </a:p>
        </p:txBody>
      </p:sp>
      <p:sp>
        <p:nvSpPr>
          <p:cNvPr id="4" name="スライド番号プレースホルダー 3"/>
          <p:cNvSpPr>
            <a:spLocks noGrp="1"/>
          </p:cNvSpPr>
          <p:nvPr>
            <p:ph type="sldNum" sz="quarter" idx="10"/>
          </p:nvPr>
        </p:nvSpPr>
        <p:spPr/>
        <p:txBody>
          <a:bodyPr/>
          <a:lstStyle/>
          <a:p>
            <a:fld id="{36D7875F-9FBE-4F84-B3B6-00F03F12253C}" type="slidenum">
              <a:rPr kumimoji="1" lang="ja-JP" altLang="en-US" smtClean="0"/>
              <a:t>11</a:t>
            </a:fld>
            <a:endParaRPr kumimoji="1" lang="ja-JP" altLang="en-US"/>
          </a:p>
        </p:txBody>
      </p:sp>
    </p:spTree>
    <p:extLst>
      <p:ext uri="{BB962C8B-B14F-4D97-AF65-F5344CB8AC3E}">
        <p14:creationId xmlns:p14="http://schemas.microsoft.com/office/powerpoint/2010/main" val="37183413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まずは、マイグレーション時間についてですが</a:t>
            </a:r>
            <a:r>
              <a:rPr kumimoji="1" lang="ja-JP" altLang="en-US" dirty="0" smtClean="0"/>
              <a:t>、</a:t>
            </a:r>
            <a:r>
              <a:rPr kumimoji="1" lang="ja-JP" altLang="en-US" dirty="0" smtClean="0"/>
              <a:t>グラフ</a:t>
            </a:r>
            <a:r>
              <a:rPr kumimoji="1" lang="ja-JP" altLang="en-US" dirty="0" smtClean="0"/>
              <a:t>を</a:t>
            </a:r>
            <a:r>
              <a:rPr kumimoji="1" lang="ja-JP" altLang="en-US" dirty="0" smtClean="0"/>
              <a:t>見て分かるようにマイグレーション時間はメモリサイズに比例する結果となりました。</a:t>
            </a:r>
            <a:endParaRPr kumimoji="1" lang="en-US" altLang="ja-JP" dirty="0" smtClean="0"/>
          </a:p>
          <a:p>
            <a:r>
              <a:rPr kumimoji="1" lang="ja-JP" altLang="en-US" dirty="0" smtClean="0"/>
              <a:t>これはマイグレーション中行われるメモリを保存するための時間がメモリの増加と伴って長くなっていくためです。</a:t>
            </a:r>
            <a:endParaRPr kumimoji="1" lang="en-US" altLang="ja-JP" dirty="0" smtClean="0"/>
          </a:p>
          <a:p>
            <a:endParaRPr kumimoji="1" lang="en-US" altLang="ja-JP" dirty="0" smtClean="0"/>
          </a:p>
          <a:p>
            <a:r>
              <a:rPr kumimoji="1" lang="ja-JP" altLang="en-US" dirty="0" smtClean="0"/>
              <a:t>次にマイグレーション中に実際にサービスが停止している時間であるダウンタイムですが、これはメモリサイズに関係なく常に</a:t>
            </a:r>
            <a:r>
              <a:rPr kumimoji="1" lang="en-US" altLang="ja-JP" dirty="0" smtClean="0"/>
              <a:t>0.2</a:t>
            </a:r>
            <a:r>
              <a:rPr kumimoji="1" lang="ja-JP" altLang="en-US" dirty="0" smtClean="0"/>
              <a:t>秒程度となりました。</a:t>
            </a:r>
            <a:endParaRPr kumimoji="1" lang="en-US" altLang="ja-JP" dirty="0" smtClean="0"/>
          </a:p>
          <a:p>
            <a:r>
              <a:rPr kumimoji="1" lang="ja-JP" altLang="en-US" dirty="0" smtClean="0"/>
              <a:t>ダウンタイムは十分短いため、ほとんどアプリケーションを停止することなく移動できていることが分かります。</a:t>
            </a:r>
          </a:p>
          <a:p>
            <a:endParaRPr kumimoji="1" lang="en-US" altLang="ja-JP" dirty="0" smtClean="0"/>
          </a:p>
          <a:p>
            <a:r>
              <a:rPr kumimoji="1" lang="en-US" altLang="ja-JP" dirty="0" smtClean="0"/>
              <a:t>9:00〜</a:t>
            </a:r>
            <a:r>
              <a:rPr kumimoji="1" lang="ja-JP" altLang="en-US" dirty="0" smtClean="0"/>
              <a:t>9:</a:t>
            </a:r>
            <a:r>
              <a:rPr kumimoji="1" lang="en-US" altLang="ja-JP" dirty="0" smtClean="0"/>
              <a:t>35</a:t>
            </a:r>
          </a:p>
        </p:txBody>
      </p:sp>
      <p:sp>
        <p:nvSpPr>
          <p:cNvPr id="4" name="スライド番号プレースホルダー 3"/>
          <p:cNvSpPr>
            <a:spLocks noGrp="1"/>
          </p:cNvSpPr>
          <p:nvPr>
            <p:ph type="sldNum" sz="quarter" idx="10"/>
          </p:nvPr>
        </p:nvSpPr>
        <p:spPr/>
        <p:txBody>
          <a:bodyPr/>
          <a:lstStyle/>
          <a:p>
            <a:fld id="{36D7875F-9FBE-4F84-B3B6-00F03F12253C}" type="slidenum">
              <a:rPr kumimoji="1" lang="ja-JP" altLang="en-US" smtClean="0"/>
              <a:t>12</a:t>
            </a:fld>
            <a:endParaRPr kumimoji="1" lang="ja-JP" altLang="en-US"/>
          </a:p>
        </p:txBody>
      </p:sp>
    </p:spTree>
    <p:extLst>
      <p:ext uri="{BB962C8B-B14F-4D97-AF65-F5344CB8AC3E}">
        <p14:creationId xmlns:p14="http://schemas.microsoft.com/office/powerpoint/2010/main" val="32516589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次にクラウド</a:t>
            </a:r>
            <a:r>
              <a:rPr kumimoji="1" lang="en-US" altLang="ja-JP" dirty="0" smtClean="0"/>
              <a:t>VM</a:t>
            </a:r>
            <a:r>
              <a:rPr kumimoji="1" lang="ja-JP" altLang="en-US" dirty="0" smtClean="0"/>
              <a:t>のスケールダウンを行った場合のアプリケーション</a:t>
            </a:r>
            <a:r>
              <a:rPr kumimoji="1" lang="en-US" altLang="ja-JP" dirty="0" smtClean="0"/>
              <a:t>VM</a:t>
            </a:r>
            <a:r>
              <a:rPr kumimoji="1" lang="ja-JP" altLang="en-US" dirty="0" smtClean="0"/>
              <a:t>の性能の変化を測定しました。</a:t>
            </a:r>
            <a:endParaRPr kumimoji="1" lang="en-US" altLang="ja-JP" dirty="0" smtClean="0"/>
          </a:p>
          <a:p>
            <a:r>
              <a:rPr kumimoji="1" lang="ja-JP" altLang="en-US" dirty="0" smtClean="0"/>
              <a:t>この実験で用いたクラウド</a:t>
            </a:r>
            <a:r>
              <a:rPr kumimoji="1" lang="en-US" altLang="ja-JP" dirty="0" smtClean="0"/>
              <a:t>VM</a:t>
            </a:r>
            <a:r>
              <a:rPr kumimoji="1" lang="ja-JP" altLang="en-US" dirty="0" smtClean="0"/>
              <a:t>は、</a:t>
            </a:r>
            <a:r>
              <a:rPr kumimoji="1" lang="en-US" altLang="ja-JP" dirty="0" smtClean="0"/>
              <a:t>CPU</a:t>
            </a:r>
            <a:r>
              <a:rPr kumimoji="1" lang="ja-JP" altLang="en-US" dirty="0" smtClean="0"/>
              <a:t>の性能を</a:t>
            </a:r>
            <a:r>
              <a:rPr kumimoji="1" lang="en-US" altLang="ja-JP" dirty="0" smtClean="0"/>
              <a:t>100%</a:t>
            </a:r>
            <a:r>
              <a:rPr kumimoji="1" lang="ja-JP" altLang="en-US" dirty="0" smtClean="0"/>
              <a:t>使用可能なクラウド</a:t>
            </a:r>
            <a:r>
              <a:rPr kumimoji="1" lang="en-US" altLang="ja-JP" dirty="0" smtClean="0"/>
              <a:t>VM1</a:t>
            </a:r>
            <a:r>
              <a:rPr kumimoji="1" lang="ja-JP" altLang="en-US" dirty="0" smtClean="0"/>
              <a:t>と</a:t>
            </a:r>
            <a:r>
              <a:rPr kumimoji="1" lang="en-US" altLang="ja-JP" dirty="0" smtClean="0"/>
              <a:t>70</a:t>
            </a:r>
            <a:r>
              <a:rPr kumimoji="1" lang="ja-JP" altLang="en-US" dirty="0" smtClean="0"/>
              <a:t>％に制限したクラウド</a:t>
            </a:r>
            <a:r>
              <a:rPr kumimoji="1" lang="en-US" altLang="ja-JP" dirty="0" smtClean="0"/>
              <a:t>VM2</a:t>
            </a:r>
            <a:r>
              <a:rPr kumimoji="1" lang="ja-JP" altLang="en-US" dirty="0" smtClean="0"/>
              <a:t>となっています。</a:t>
            </a:r>
            <a:endParaRPr kumimoji="1" lang="en-US" altLang="ja-JP" dirty="0" smtClean="0"/>
          </a:p>
          <a:p>
            <a:r>
              <a:rPr kumimoji="1" lang="ja-JP" altLang="en-US" dirty="0" smtClean="0"/>
              <a:t>アプリケーション</a:t>
            </a:r>
            <a:r>
              <a:rPr kumimoji="1" lang="en-US" altLang="ja-JP" dirty="0" smtClean="0"/>
              <a:t>VM</a:t>
            </a:r>
            <a:r>
              <a:rPr kumimoji="1" lang="ja-JP" altLang="en-US" dirty="0" smtClean="0"/>
              <a:t>内のアプリケーションでは計算処理を実行しておき、スケールダウン前後の処理時間を計測して性能の変化を調べました。</a:t>
            </a:r>
            <a:endParaRPr kumimoji="1" lang="en-US" altLang="ja-JP" dirty="0" smtClean="0"/>
          </a:p>
          <a:p>
            <a:endParaRPr kumimoji="1" lang="en-US" altLang="ja-JP" dirty="0" smtClean="0"/>
          </a:p>
          <a:p>
            <a:r>
              <a:rPr kumimoji="1" lang="ja-JP" altLang="en-US" dirty="0" smtClean="0"/>
              <a:t>結果は図のように、クラウド</a:t>
            </a:r>
            <a:r>
              <a:rPr kumimoji="1" lang="en-US" altLang="ja-JP" dirty="0" smtClean="0"/>
              <a:t>VM1</a:t>
            </a:r>
            <a:r>
              <a:rPr kumimoji="1" lang="ja-JP" altLang="en-US" dirty="0" smtClean="0"/>
              <a:t>のアプリケーション</a:t>
            </a:r>
            <a:r>
              <a:rPr kumimoji="1" lang="en-US" altLang="ja-JP" dirty="0" smtClean="0"/>
              <a:t>VM</a:t>
            </a:r>
            <a:r>
              <a:rPr kumimoji="1" lang="ja-JP" altLang="en-US" dirty="0" smtClean="0"/>
              <a:t>では、</a:t>
            </a:r>
            <a:r>
              <a:rPr kumimoji="1" lang="en-US" altLang="ja-JP" dirty="0" smtClean="0"/>
              <a:t>17.1</a:t>
            </a:r>
            <a:r>
              <a:rPr kumimoji="1" lang="ja-JP" altLang="en-US" dirty="0" smtClean="0"/>
              <a:t>秒で完了した処理がクラウド</a:t>
            </a:r>
            <a:r>
              <a:rPr kumimoji="1" lang="en-US" altLang="ja-JP" dirty="0" smtClean="0"/>
              <a:t>VM2</a:t>
            </a:r>
            <a:r>
              <a:rPr kumimoji="1" lang="ja-JP" altLang="en-US" dirty="0" smtClean="0"/>
              <a:t>では</a:t>
            </a:r>
            <a:r>
              <a:rPr kumimoji="1" lang="en-US" altLang="ja-JP" dirty="0" smtClean="0"/>
              <a:t>26.4</a:t>
            </a:r>
            <a:r>
              <a:rPr kumimoji="1" lang="ja-JP" altLang="en-US" dirty="0" smtClean="0"/>
              <a:t>秒となり、</a:t>
            </a:r>
            <a:r>
              <a:rPr kumimoji="1" lang="en-US" altLang="ja-JP" dirty="0" smtClean="0"/>
              <a:t>64%</a:t>
            </a:r>
            <a:r>
              <a:rPr kumimoji="1" lang="ja-JP" altLang="en-US" dirty="0" smtClean="0"/>
              <a:t>の性能低下となりました。</a:t>
            </a:r>
            <a:endParaRPr kumimoji="1" lang="en-US" altLang="ja-JP" dirty="0" smtClean="0"/>
          </a:p>
          <a:p>
            <a:r>
              <a:rPr kumimoji="1" lang="ja-JP" altLang="en-US" dirty="0" smtClean="0"/>
              <a:t>そのため、クラウド</a:t>
            </a:r>
            <a:r>
              <a:rPr kumimoji="1" lang="en-US" altLang="ja-JP" dirty="0" smtClean="0"/>
              <a:t>VM</a:t>
            </a:r>
            <a:r>
              <a:rPr kumimoji="1" lang="ja-JP" altLang="en-US" dirty="0" smtClean="0"/>
              <a:t>の</a:t>
            </a:r>
            <a:r>
              <a:rPr kumimoji="1" lang="en-US" altLang="ja-JP" dirty="0" smtClean="0"/>
              <a:t>CPU</a:t>
            </a:r>
            <a:r>
              <a:rPr kumimoji="1" lang="ja-JP" altLang="en-US" dirty="0" smtClean="0"/>
              <a:t>性能に対してスケールアップ、スケールダウンを行う事で、アプリケーション</a:t>
            </a:r>
            <a:r>
              <a:rPr kumimoji="1" lang="en-US" altLang="ja-JP" dirty="0" smtClean="0"/>
              <a:t>VM</a:t>
            </a:r>
            <a:r>
              <a:rPr kumimoji="1" lang="ja-JP" altLang="en-US" dirty="0" smtClean="0"/>
              <a:t>の性能を調整することが可能であることが分かりました。</a:t>
            </a:r>
            <a:endParaRPr kumimoji="1" lang="en-US" altLang="ja-JP" dirty="0" smtClean="0"/>
          </a:p>
          <a:p>
            <a:endParaRPr kumimoji="1" lang="en-US" altLang="ja-JP" dirty="0" smtClean="0"/>
          </a:p>
          <a:p>
            <a:r>
              <a:rPr kumimoji="1" lang="en-US" altLang="ja-JP" dirty="0" smtClean="0"/>
              <a:t>9:35〜10:30</a:t>
            </a:r>
          </a:p>
        </p:txBody>
      </p:sp>
      <p:sp>
        <p:nvSpPr>
          <p:cNvPr id="4" name="スライド番号プレースホルダー 3"/>
          <p:cNvSpPr>
            <a:spLocks noGrp="1"/>
          </p:cNvSpPr>
          <p:nvPr>
            <p:ph type="sldNum" sz="quarter" idx="10"/>
          </p:nvPr>
        </p:nvSpPr>
        <p:spPr/>
        <p:txBody>
          <a:bodyPr/>
          <a:lstStyle/>
          <a:p>
            <a:fld id="{36D7875F-9FBE-4F84-B3B6-00F03F12253C}" type="slidenum">
              <a:rPr kumimoji="1" lang="ja-JP" altLang="en-US" smtClean="0"/>
              <a:t>13</a:t>
            </a:fld>
            <a:endParaRPr kumimoji="1" lang="ja-JP" altLang="en-US"/>
          </a:p>
        </p:txBody>
      </p:sp>
    </p:spTree>
    <p:extLst>
      <p:ext uri="{BB962C8B-B14F-4D97-AF65-F5344CB8AC3E}">
        <p14:creationId xmlns:p14="http://schemas.microsoft.com/office/powerpoint/2010/main" val="28395761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次に関連研究を紹介します。</a:t>
            </a:r>
            <a:endParaRPr kumimoji="1" lang="en-US" altLang="ja-JP" dirty="0" smtClean="0"/>
          </a:p>
          <a:p>
            <a:r>
              <a:rPr kumimoji="1" lang="ja-JP" altLang="en-US" dirty="0" smtClean="0"/>
              <a:t>まず</a:t>
            </a:r>
            <a:r>
              <a:rPr kumimoji="1" lang="en-US" altLang="ja-JP" dirty="0" smtClean="0"/>
              <a:t>GUK</a:t>
            </a:r>
            <a:r>
              <a:rPr kumimoji="1" lang="ja-JP" altLang="en-US" dirty="0" smtClean="0"/>
              <a:t>ですが、</a:t>
            </a:r>
            <a:r>
              <a:rPr kumimoji="1" lang="en-US" altLang="ja-JP" dirty="0" smtClean="0"/>
              <a:t>FlexCapsule</a:t>
            </a:r>
            <a:r>
              <a:rPr kumimoji="1" lang="ja-JP" altLang="en-US" dirty="0" smtClean="0"/>
              <a:t>でも使用した</a:t>
            </a:r>
            <a:r>
              <a:rPr kumimoji="1" lang="en-US" altLang="ja-JP" dirty="0" smtClean="0"/>
              <a:t>Mini-OS</a:t>
            </a:r>
            <a:r>
              <a:rPr kumimoji="1" lang="ja-JP" altLang="en-US" dirty="0" smtClean="0"/>
              <a:t>上で</a:t>
            </a:r>
            <a:r>
              <a:rPr kumimoji="1" lang="en-US" altLang="ja-JP" dirty="0" smtClean="0"/>
              <a:t>Java</a:t>
            </a:r>
            <a:r>
              <a:rPr kumimoji="1" lang="ja-JP" altLang="en-US" dirty="0" smtClean="0"/>
              <a:t>アプリケーションを動かすことのできるシステムです。</a:t>
            </a:r>
            <a:endParaRPr kumimoji="1" lang="en-US" altLang="ja-JP" dirty="0" smtClean="0"/>
          </a:p>
          <a:p>
            <a:r>
              <a:rPr kumimoji="1" lang="en-US" altLang="ja-JP" dirty="0" smtClean="0"/>
              <a:t>Java</a:t>
            </a:r>
            <a:r>
              <a:rPr kumimoji="1" lang="ja-JP" altLang="en-US" dirty="0" smtClean="0"/>
              <a:t>アプリケーションを動かすために</a:t>
            </a:r>
            <a:r>
              <a:rPr kumimoji="1" lang="en-US" altLang="ja-JP" dirty="0" smtClean="0"/>
              <a:t>Mini-OS</a:t>
            </a:r>
            <a:r>
              <a:rPr kumimoji="1" lang="ja-JP" altLang="en-US" dirty="0" smtClean="0"/>
              <a:t>に対していくつかの機能追加が行われており、</a:t>
            </a:r>
            <a:r>
              <a:rPr kumimoji="1" lang="en-US" altLang="ja-JP" dirty="0" smtClean="0"/>
              <a:t>OS</a:t>
            </a:r>
            <a:r>
              <a:rPr kumimoji="1" lang="ja-JP" altLang="en-US" dirty="0" smtClean="0"/>
              <a:t>の休止、復帰にも対応しています。</a:t>
            </a:r>
            <a:endParaRPr kumimoji="1" lang="en-US" altLang="ja-JP" dirty="0" smtClean="0"/>
          </a:p>
          <a:p>
            <a:endParaRPr kumimoji="1" lang="en-US" altLang="ja-JP" dirty="0" smtClean="0"/>
          </a:p>
          <a:p>
            <a:r>
              <a:rPr kumimoji="1" lang="ja-JP" altLang="en-US" dirty="0" smtClean="0"/>
              <a:t>次に</a:t>
            </a:r>
            <a:r>
              <a:rPr kumimoji="1" lang="en-US" altLang="ja-JP" dirty="0" smtClean="0"/>
              <a:t>Zap</a:t>
            </a:r>
            <a:r>
              <a:rPr kumimoji="1" lang="ja-JP" altLang="en-US" dirty="0" smtClean="0"/>
              <a:t>ですがこれは</a:t>
            </a:r>
            <a:r>
              <a:rPr kumimoji="1" lang="en-US" altLang="ja-JP" dirty="0" smtClean="0"/>
              <a:t>OS</a:t>
            </a:r>
            <a:r>
              <a:rPr kumimoji="1" lang="ja-JP" altLang="en-US" dirty="0" smtClean="0"/>
              <a:t>レベルの仮想化により、アプリケーションと</a:t>
            </a:r>
            <a:r>
              <a:rPr kumimoji="1" lang="en-US" altLang="ja-JP" dirty="0" smtClean="0"/>
              <a:t>OS</a:t>
            </a:r>
            <a:r>
              <a:rPr kumimoji="1" lang="ja-JP" altLang="en-US" dirty="0" smtClean="0"/>
              <a:t>の依存関係を無くし、アプリケーションのマイグレーションを可能とするシステムです。</a:t>
            </a:r>
            <a:endParaRPr kumimoji="1" lang="en-US" altLang="ja-JP" dirty="0" smtClean="0"/>
          </a:p>
          <a:p>
            <a:r>
              <a:rPr kumimoji="1" lang="ja-JP" altLang="en-US" dirty="0" smtClean="0"/>
              <a:t>しかしながら、アプリケーション間の隔離が弱いままといったセキュリティ上の問題があります。</a:t>
            </a:r>
            <a:endParaRPr kumimoji="1" lang="en-US" altLang="ja-JP" dirty="0" smtClean="0"/>
          </a:p>
          <a:p>
            <a:endParaRPr kumimoji="1" lang="en-US" altLang="ja-JP" dirty="0" smtClean="0"/>
          </a:p>
          <a:p>
            <a:r>
              <a:rPr kumimoji="1" lang="ja-JP" altLang="en-US" dirty="0" smtClean="0"/>
              <a:t>最後に</a:t>
            </a:r>
            <a:r>
              <a:rPr kumimoji="1" lang="en-US" altLang="ja-JP" dirty="0" smtClean="0"/>
              <a:t>GMO</a:t>
            </a:r>
            <a:r>
              <a:rPr kumimoji="1" lang="ja-JP" altLang="en-US" dirty="0" smtClean="0"/>
              <a:t>クラウド </a:t>
            </a:r>
            <a:r>
              <a:rPr kumimoji="1" lang="en-US" altLang="ja-JP" dirty="0" smtClean="0"/>
              <a:t>Public</a:t>
            </a:r>
            <a:r>
              <a:rPr kumimoji="1" lang="ja-JP" altLang="en-US" dirty="0" smtClean="0"/>
              <a:t>です。</a:t>
            </a:r>
            <a:endParaRPr kumimoji="1" lang="en-US" altLang="ja-JP" dirty="0" smtClean="0"/>
          </a:p>
          <a:p>
            <a:r>
              <a:rPr kumimoji="1" lang="ja-JP" altLang="en-US" dirty="0" smtClean="0"/>
              <a:t>これは</a:t>
            </a:r>
            <a:r>
              <a:rPr kumimoji="1" lang="en-US" altLang="ja-JP" dirty="0" smtClean="0"/>
              <a:t>GMO</a:t>
            </a:r>
            <a:r>
              <a:rPr kumimoji="1" lang="ja-JP" altLang="en-US" dirty="0" smtClean="0"/>
              <a:t>インターネット株式会社が提供する</a:t>
            </a:r>
            <a:r>
              <a:rPr kumimoji="1" lang="en-US" altLang="ja-JP" dirty="0" smtClean="0"/>
              <a:t>IaaS</a:t>
            </a:r>
            <a:r>
              <a:rPr kumimoji="1" lang="ja-JP" altLang="en-US" dirty="0" smtClean="0"/>
              <a:t>型クラウドサービスであり、無停止での</a:t>
            </a:r>
            <a:r>
              <a:rPr kumimoji="1" lang="en-US" altLang="ja-JP" dirty="0" smtClean="0"/>
              <a:t>VM</a:t>
            </a:r>
            <a:r>
              <a:rPr kumimoji="1" lang="ja-JP" altLang="en-US" dirty="0" smtClean="0"/>
              <a:t>の性能変更が可能になっています。</a:t>
            </a:r>
            <a:endParaRPr kumimoji="1" lang="en-US" altLang="ja-JP" dirty="0" smtClean="0"/>
          </a:p>
          <a:p>
            <a:r>
              <a:rPr kumimoji="1" lang="ja-JP" altLang="en-US" dirty="0" smtClean="0"/>
              <a:t>しかしながら、</a:t>
            </a:r>
            <a:r>
              <a:rPr kumimoji="1" lang="en-US" altLang="ja-JP" dirty="0" smtClean="0"/>
              <a:t>VM</a:t>
            </a:r>
            <a:r>
              <a:rPr kumimoji="1" lang="ja-JP" altLang="en-US" dirty="0" smtClean="0"/>
              <a:t>レベルの最適化のサポートのみでアプリケーション単位での最適化は行うことはできません。</a:t>
            </a:r>
            <a:endParaRPr kumimoji="1" lang="en-US" altLang="ja-JP" dirty="0" smtClean="0"/>
          </a:p>
          <a:p>
            <a:endParaRPr kumimoji="1" lang="ja-JP" altLang="en-US" dirty="0" smtClean="0"/>
          </a:p>
          <a:p>
            <a:r>
              <a:rPr kumimoji="1" lang="en-US" altLang="ja-JP" dirty="0" smtClean="0"/>
              <a:t>10:30〜</a:t>
            </a:r>
            <a:r>
              <a:rPr kumimoji="1" lang="ja-JP" altLang="en-US" dirty="0" smtClean="0"/>
              <a:t>11:</a:t>
            </a:r>
            <a:r>
              <a:rPr kumimoji="1" lang="en-US" altLang="ja-JP" dirty="0" smtClean="0"/>
              <a:t>20</a:t>
            </a:r>
          </a:p>
        </p:txBody>
      </p:sp>
      <p:sp>
        <p:nvSpPr>
          <p:cNvPr id="4" name="スライド番号プレースホルダー 3"/>
          <p:cNvSpPr>
            <a:spLocks noGrp="1"/>
          </p:cNvSpPr>
          <p:nvPr>
            <p:ph type="sldNum" sz="quarter" idx="10"/>
          </p:nvPr>
        </p:nvSpPr>
        <p:spPr/>
        <p:txBody>
          <a:bodyPr/>
          <a:lstStyle/>
          <a:p>
            <a:fld id="{36D7875F-9FBE-4F84-B3B6-00F03F12253C}" type="slidenum">
              <a:rPr kumimoji="1" lang="ja-JP" altLang="en-US" smtClean="0"/>
              <a:t>14</a:t>
            </a:fld>
            <a:endParaRPr kumimoji="1" lang="ja-JP" altLang="en-US"/>
          </a:p>
        </p:txBody>
      </p:sp>
    </p:spTree>
    <p:extLst>
      <p:ext uri="{BB962C8B-B14F-4D97-AF65-F5344CB8AC3E}">
        <p14:creationId xmlns:p14="http://schemas.microsoft.com/office/powerpoint/2010/main" val="11207880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まとめです。</a:t>
            </a:r>
            <a:endParaRPr kumimoji="1" lang="en-US" altLang="ja-JP" dirty="0" smtClean="0"/>
          </a:p>
          <a:p>
            <a:r>
              <a:rPr kumimoji="1" lang="ja-JP" altLang="en-US" dirty="0" smtClean="0"/>
              <a:t>本研究ではアプリケーション単位での</a:t>
            </a:r>
            <a:r>
              <a:rPr kumimoji="1" lang="en-US" altLang="ja-JP" dirty="0" smtClean="0"/>
              <a:t>VM</a:t>
            </a:r>
            <a:r>
              <a:rPr kumimoji="1" lang="ja-JP" altLang="en-US" dirty="0" smtClean="0"/>
              <a:t>構成の最適化を実現する</a:t>
            </a:r>
            <a:r>
              <a:rPr kumimoji="1" lang="en-US" altLang="ja-JP" dirty="0" smtClean="0"/>
              <a:t>FlexCapsule</a:t>
            </a:r>
            <a:r>
              <a:rPr kumimoji="1" lang="ja-JP" altLang="en-US" dirty="0" smtClean="0"/>
              <a:t>を提案しました。</a:t>
            </a:r>
            <a:endParaRPr kumimoji="1" lang="en-US" altLang="ja-JP" dirty="0" smtClean="0"/>
          </a:p>
          <a:p>
            <a:r>
              <a:rPr kumimoji="1" lang="ja-JP" altLang="en-US" dirty="0" smtClean="0"/>
              <a:t>このシステムではアプリケーションを軽量</a:t>
            </a:r>
            <a:r>
              <a:rPr kumimoji="1" lang="en-US" altLang="ja-JP" dirty="0" smtClean="0"/>
              <a:t>VM</a:t>
            </a:r>
            <a:r>
              <a:rPr kumimoji="1" lang="ja-JP" altLang="en-US" dirty="0" smtClean="0"/>
              <a:t>内で動作させることで</a:t>
            </a:r>
            <a:r>
              <a:rPr kumimoji="1" lang="en-US" altLang="ja-JP" dirty="0" smtClean="0"/>
              <a:t>VM</a:t>
            </a:r>
            <a:r>
              <a:rPr kumimoji="1" lang="ja-JP" altLang="en-US" dirty="0" smtClean="0"/>
              <a:t>のマイグレーション技術の利用と、強い隔離を実現します。</a:t>
            </a:r>
            <a:endParaRPr kumimoji="1" lang="en-US" altLang="ja-JP" dirty="0" smtClean="0"/>
          </a:p>
          <a:p>
            <a:r>
              <a:rPr kumimoji="1" lang="ja-JP" altLang="en-US" dirty="0" smtClean="0"/>
              <a:t>さらにアプリケーション</a:t>
            </a:r>
            <a:r>
              <a:rPr kumimoji="1" lang="en-US" altLang="ja-JP" dirty="0" smtClean="0"/>
              <a:t>VM</a:t>
            </a:r>
            <a:r>
              <a:rPr kumimoji="1" lang="ja-JP" altLang="en-US" dirty="0" smtClean="0"/>
              <a:t>を従来プロセスと同様に管理するための実行環境を提供します。</a:t>
            </a:r>
            <a:endParaRPr kumimoji="1" lang="en-US" altLang="ja-JP" dirty="0" smtClean="0"/>
          </a:p>
          <a:p>
            <a:endParaRPr kumimoji="1" lang="en-US" altLang="ja-JP" dirty="0" smtClean="0"/>
          </a:p>
          <a:p>
            <a:r>
              <a:rPr kumimoji="1" lang="ja-JP" altLang="en-US" dirty="0" smtClean="0"/>
              <a:t>今後の課題としては、</a:t>
            </a:r>
            <a:r>
              <a:rPr kumimoji="1" lang="en-US" altLang="ja-JP" dirty="0" smtClean="0"/>
              <a:t>FlexCapsule</a:t>
            </a:r>
            <a:r>
              <a:rPr kumimoji="1" lang="ja-JP" altLang="en-US" dirty="0" smtClean="0"/>
              <a:t>に様々なアプリケーションを移植可能にするための機能追加や、より高機能な実行環境の提供です。</a:t>
            </a:r>
            <a:endParaRPr kumimoji="1" lang="en-US" altLang="ja-JP" dirty="0" smtClean="0"/>
          </a:p>
          <a:p>
            <a:endParaRPr kumimoji="1" lang="en-US" altLang="ja-JP" dirty="0" smtClean="0"/>
          </a:p>
          <a:p>
            <a:r>
              <a:rPr kumimoji="1" lang="ja-JP" altLang="en-US" dirty="0" smtClean="0"/>
              <a:t>発表は以上です。</a:t>
            </a:r>
            <a:endParaRPr kumimoji="1" lang="en-US" altLang="ja-JP" dirty="0" smtClean="0"/>
          </a:p>
          <a:p>
            <a:r>
              <a:rPr kumimoji="1" lang="ja-JP" altLang="en-US" dirty="0" smtClean="0"/>
              <a:t>ご清聴ありがとうございました。</a:t>
            </a:r>
          </a:p>
          <a:p>
            <a:endParaRPr kumimoji="1" lang="en-US" altLang="ja-JP" dirty="0" smtClean="0"/>
          </a:p>
          <a:p>
            <a:r>
              <a:rPr kumimoji="1" lang="en-US" altLang="ja-JP" dirty="0" smtClean="0"/>
              <a:t>11:20〜</a:t>
            </a:r>
            <a:r>
              <a:rPr kumimoji="1" lang="ja-JP" altLang="en-US" dirty="0" smtClean="0"/>
              <a:t>11:</a:t>
            </a:r>
            <a:r>
              <a:rPr kumimoji="1" lang="en-US" altLang="ja-JP" dirty="0" smtClean="0"/>
              <a:t>55</a:t>
            </a:r>
            <a:endParaRPr kumimoji="1" lang="ja-JP" altLang="en-US" dirty="0"/>
          </a:p>
        </p:txBody>
      </p:sp>
      <p:sp>
        <p:nvSpPr>
          <p:cNvPr id="4" name="スライド番号プレースホルダー 3"/>
          <p:cNvSpPr>
            <a:spLocks noGrp="1"/>
          </p:cNvSpPr>
          <p:nvPr>
            <p:ph type="sldNum" sz="quarter" idx="10"/>
          </p:nvPr>
        </p:nvSpPr>
        <p:spPr/>
        <p:txBody>
          <a:bodyPr/>
          <a:lstStyle/>
          <a:p>
            <a:fld id="{36D7875F-9FBE-4F84-B3B6-00F03F12253C}" type="slidenum">
              <a:rPr kumimoji="1" lang="ja-JP" altLang="en-US" smtClean="0"/>
              <a:t>15</a:t>
            </a:fld>
            <a:endParaRPr kumimoji="1" lang="ja-JP" altLang="en-US"/>
          </a:p>
        </p:txBody>
      </p:sp>
    </p:spTree>
    <p:extLst>
      <p:ext uri="{BB962C8B-B14F-4D97-AF65-F5344CB8AC3E}">
        <p14:creationId xmlns:p14="http://schemas.microsoft.com/office/powerpoint/2010/main" val="35957846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近年、ユーザにネットワークを経由して様々なサービスを提供するクラウドコンピューティングの利用が広まっています。</a:t>
            </a:r>
            <a:endParaRPr kumimoji="1" lang="en-US" altLang="ja-JP" dirty="0" smtClean="0"/>
          </a:p>
          <a:p>
            <a:r>
              <a:rPr kumimoji="1" lang="ja-JP" altLang="en-US" dirty="0" smtClean="0"/>
              <a:t>このサービスの一つである</a:t>
            </a:r>
            <a:r>
              <a:rPr kumimoji="1" lang="en-US" altLang="ja-JP" dirty="0" smtClean="0"/>
              <a:t>IaaS</a:t>
            </a:r>
            <a:r>
              <a:rPr kumimoji="1" lang="ja-JP" altLang="en-US" dirty="0" smtClean="0"/>
              <a:t>型クラウドサービスではユーザに仮想マシンの提供を行います。</a:t>
            </a:r>
            <a:endParaRPr kumimoji="1" lang="en-US" altLang="ja-JP" dirty="0" smtClean="0"/>
          </a:p>
          <a:p>
            <a:r>
              <a:rPr kumimoji="1" lang="ja-JP" altLang="en-US" dirty="0" smtClean="0"/>
              <a:t>これにより、</a:t>
            </a:r>
            <a:r>
              <a:rPr kumimoji="1" lang="en-US" altLang="en-US" dirty="0" smtClean="0"/>
              <a:t>ユーザ</a:t>
            </a:r>
            <a:r>
              <a:rPr kumimoji="1" lang="ja-JP" altLang="en-US" dirty="0" smtClean="0"/>
              <a:t>は必要なときに必要なだけの仮想マシンを使って、様々なシステムを構築できます。</a:t>
            </a:r>
            <a:endParaRPr kumimoji="1" lang="en-US" altLang="ja-JP" dirty="0" smtClean="0"/>
          </a:p>
          <a:p>
            <a:endParaRPr kumimoji="1" lang="en-US" altLang="ja-JP" dirty="0" smtClean="0"/>
          </a:p>
          <a:p>
            <a:r>
              <a:rPr kumimoji="1" lang="en-US" altLang="ja-JP" dirty="0" smtClean="0"/>
              <a:t>IaaS</a:t>
            </a:r>
            <a:r>
              <a:rPr kumimoji="1" lang="ja-JP" altLang="en-US" dirty="0" smtClean="0"/>
              <a:t>型クラウドサービスの料金は</a:t>
            </a:r>
            <a:r>
              <a:rPr kumimoji="1" lang="en-US" altLang="ja-JP" dirty="0" smtClean="0"/>
              <a:t>VM</a:t>
            </a:r>
            <a:r>
              <a:rPr kumimoji="1" lang="ja-JP" altLang="en-US" dirty="0" smtClean="0"/>
              <a:t>の台数や性能、使用時間によって課金が行われます。</a:t>
            </a:r>
            <a:endParaRPr kumimoji="1" lang="en-US" altLang="ja-JP" dirty="0" smtClean="0"/>
          </a:p>
          <a:p>
            <a:r>
              <a:rPr kumimoji="1" lang="ja-JP" altLang="en-US" dirty="0" smtClean="0"/>
              <a:t>例として、左下の表が</a:t>
            </a:r>
            <a:r>
              <a:rPr kumimoji="1" lang="en-US" altLang="ja-JP" dirty="0" smtClean="0"/>
              <a:t>IaaS</a:t>
            </a:r>
            <a:r>
              <a:rPr kumimoji="1" lang="ja-JP" altLang="en-US" dirty="0" smtClean="0"/>
              <a:t>型クラウドサービスのひとつである</a:t>
            </a:r>
            <a:r>
              <a:rPr kumimoji="1" lang="en-US" altLang="ja-JP" dirty="0" smtClean="0"/>
              <a:t>Amazon EC2</a:t>
            </a:r>
            <a:r>
              <a:rPr kumimoji="1" lang="ja-JP" altLang="en-US" dirty="0" smtClean="0"/>
              <a:t>の</a:t>
            </a:r>
            <a:r>
              <a:rPr kumimoji="1" lang="en-US" altLang="ja-JP" dirty="0" smtClean="0"/>
              <a:t>1</a:t>
            </a:r>
            <a:r>
              <a:rPr kumimoji="1" lang="ja-JP" altLang="en-US" dirty="0" smtClean="0"/>
              <a:t>台の</a:t>
            </a:r>
            <a:r>
              <a:rPr kumimoji="1" lang="en-US" altLang="ja-JP" dirty="0" smtClean="0"/>
              <a:t>VM</a:t>
            </a:r>
            <a:r>
              <a:rPr kumimoji="1" lang="ja-JP" altLang="en-US" dirty="0" smtClean="0"/>
              <a:t>を</a:t>
            </a:r>
            <a:r>
              <a:rPr kumimoji="1" lang="en-US" altLang="ja-JP" dirty="0" smtClean="0"/>
              <a:t>1</a:t>
            </a:r>
            <a:r>
              <a:rPr kumimoji="1" lang="ja-JP" altLang="en-US" dirty="0" smtClean="0"/>
              <a:t>時間使った際の料金となっています。</a:t>
            </a:r>
            <a:endParaRPr kumimoji="1" lang="en-US" altLang="ja-JP" dirty="0" smtClean="0"/>
          </a:p>
          <a:p>
            <a:r>
              <a:rPr kumimoji="1" lang="ja-JP" altLang="en-US" dirty="0" smtClean="0"/>
              <a:t>ユーザが運用コストを削減するためには、常に必要最低限の</a:t>
            </a:r>
            <a:r>
              <a:rPr kumimoji="1" lang="en-US" altLang="ja-JP" dirty="0" smtClean="0"/>
              <a:t>VM</a:t>
            </a:r>
            <a:r>
              <a:rPr kumimoji="1" lang="ja-JP" altLang="en-US" dirty="0" smtClean="0"/>
              <a:t>構成に最適化する必要があります。</a:t>
            </a:r>
          </a:p>
          <a:p>
            <a:endParaRPr kumimoji="1" lang="en-US" altLang="ja-JP" dirty="0" smtClean="0"/>
          </a:p>
          <a:p>
            <a:r>
              <a:rPr kumimoji="1" lang="en-US" altLang="ja-JP" dirty="0" smtClean="0"/>
              <a:t>0:10〜</a:t>
            </a:r>
            <a:r>
              <a:rPr kumimoji="1" lang="ja-JP" altLang="en-US" dirty="0" smtClean="0"/>
              <a:t>0:5</a:t>
            </a:r>
            <a:r>
              <a:rPr kumimoji="1" lang="en-US" altLang="ja-JP" dirty="0" smtClean="0"/>
              <a:t>5</a:t>
            </a:r>
          </a:p>
        </p:txBody>
      </p:sp>
      <p:sp>
        <p:nvSpPr>
          <p:cNvPr id="4" name="スライド番号プレースホルダー 3"/>
          <p:cNvSpPr>
            <a:spLocks noGrp="1"/>
          </p:cNvSpPr>
          <p:nvPr>
            <p:ph type="sldNum" sz="quarter" idx="10"/>
          </p:nvPr>
        </p:nvSpPr>
        <p:spPr/>
        <p:txBody>
          <a:bodyPr/>
          <a:lstStyle/>
          <a:p>
            <a:fld id="{36D7875F-9FBE-4F84-B3B6-00F03F12253C}" type="slidenum">
              <a:rPr kumimoji="1" lang="ja-JP" altLang="en-US" smtClean="0"/>
              <a:t>2</a:t>
            </a:fld>
            <a:endParaRPr kumimoji="1" lang="ja-JP" altLang="en-US"/>
          </a:p>
        </p:txBody>
      </p:sp>
    </p:spTree>
    <p:extLst>
      <p:ext uri="{BB962C8B-B14F-4D97-AF65-F5344CB8AC3E}">
        <p14:creationId xmlns:p14="http://schemas.microsoft.com/office/powerpoint/2010/main" val="1404708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IaaS</a:t>
            </a:r>
            <a:r>
              <a:rPr kumimoji="1" lang="ja-JP" altLang="en-US" dirty="0" smtClean="0"/>
              <a:t>型クラウドサービスにおいて、従来使用される最適化手法はスケールアウト、スケールインと呼ばれる</a:t>
            </a:r>
            <a:r>
              <a:rPr kumimoji="1" lang="en-US" altLang="ja-JP" dirty="0" smtClean="0"/>
              <a:t>VM</a:t>
            </a:r>
            <a:r>
              <a:rPr kumimoji="1" lang="ja-JP" altLang="en-US" dirty="0" smtClean="0"/>
              <a:t>の数を増減させる方法です。</a:t>
            </a:r>
            <a:endParaRPr kumimoji="1" lang="en-US" altLang="ja-JP" dirty="0" smtClean="0"/>
          </a:p>
          <a:p>
            <a:endParaRPr kumimoji="1" lang="en-US" altLang="ja-JP" dirty="0" smtClean="0"/>
          </a:p>
          <a:p>
            <a:r>
              <a:rPr kumimoji="1" lang="ja-JP" altLang="en-US" dirty="0" smtClean="0"/>
              <a:t>例えば、図のようにシステム全体が高負荷の場合は、スケールアウトにより</a:t>
            </a:r>
            <a:r>
              <a:rPr kumimoji="1" lang="en-US" altLang="ja-JP" dirty="0" smtClean="0"/>
              <a:t>VM</a:t>
            </a:r>
            <a:r>
              <a:rPr kumimoji="1" lang="ja-JP" altLang="en-US" dirty="0" smtClean="0"/>
              <a:t>の数を増やして、高い負荷に対応します。</a:t>
            </a:r>
            <a:endParaRPr kumimoji="1" lang="en-US" altLang="ja-JP" dirty="0" smtClean="0"/>
          </a:p>
          <a:p>
            <a:r>
              <a:rPr kumimoji="1" lang="ja-JP" altLang="en-US" dirty="0" smtClean="0"/>
              <a:t>逆に低負荷の場合には、スケールインを行って</a:t>
            </a:r>
            <a:r>
              <a:rPr kumimoji="1" lang="en-US" altLang="ja-JP" dirty="0" smtClean="0"/>
              <a:t>VM</a:t>
            </a:r>
            <a:r>
              <a:rPr kumimoji="1" lang="ja-JP" altLang="en-US" dirty="0" smtClean="0"/>
              <a:t>の数を減らして、無駄な</a:t>
            </a:r>
            <a:r>
              <a:rPr kumimoji="1" lang="en-US" altLang="ja-JP" dirty="0" smtClean="0"/>
              <a:t>VM</a:t>
            </a:r>
            <a:r>
              <a:rPr kumimoji="1" lang="ja-JP" altLang="en-US" dirty="0" smtClean="0"/>
              <a:t>をなくします。</a:t>
            </a:r>
            <a:endParaRPr kumimoji="1" lang="en-US" altLang="ja-JP" dirty="0" smtClean="0"/>
          </a:p>
          <a:p>
            <a:r>
              <a:rPr kumimoji="1" lang="ja-JP" altLang="en-US" dirty="0" smtClean="0"/>
              <a:t>このように、従来の最適化では、</a:t>
            </a:r>
            <a:r>
              <a:rPr kumimoji="1" lang="en-US" altLang="ja-JP" dirty="0" smtClean="0"/>
              <a:t>VM</a:t>
            </a:r>
            <a:r>
              <a:rPr kumimoji="1" lang="ja-JP" altLang="en-US" dirty="0" smtClean="0"/>
              <a:t>の個数を増減させることで、負荷の急速な増加への対応や、コストの削減を行います。</a:t>
            </a:r>
            <a:endParaRPr kumimoji="1" lang="en-US" altLang="ja-JP" dirty="0" smtClean="0"/>
          </a:p>
          <a:p>
            <a:endParaRPr kumimoji="1" lang="en-US" altLang="ja-JP" dirty="0" smtClean="0"/>
          </a:p>
          <a:p>
            <a:r>
              <a:rPr kumimoji="1" lang="ja-JP" altLang="en-US" dirty="0" smtClean="0"/>
              <a:t>しかし、使用中の</a:t>
            </a:r>
            <a:r>
              <a:rPr kumimoji="1" lang="en-US" altLang="ja-JP" dirty="0" smtClean="0"/>
              <a:t>VM</a:t>
            </a:r>
            <a:r>
              <a:rPr kumimoji="1" lang="ja-JP" altLang="en-US" dirty="0" smtClean="0"/>
              <a:t>が既に一台の場合は、これ以上</a:t>
            </a:r>
            <a:r>
              <a:rPr kumimoji="1" lang="en-US" altLang="ja-JP" dirty="0" smtClean="0"/>
              <a:t>VM</a:t>
            </a:r>
            <a:r>
              <a:rPr kumimoji="1" lang="ja-JP" altLang="en-US" dirty="0" smtClean="0"/>
              <a:t>の台数を減らして最適化することができませんので、コストの削減が行えなくなります</a:t>
            </a:r>
            <a:r>
              <a:rPr kumimoji="1" lang="ja-JP" altLang="en-US" dirty="0" smtClean="0"/>
              <a:t>。</a:t>
            </a:r>
            <a:endParaRPr kumimoji="1" lang="ja-JP" altLang="en-US" dirty="0" smtClean="0"/>
          </a:p>
          <a:p>
            <a:endParaRPr kumimoji="1" lang="en-US" altLang="ja-JP" dirty="0" smtClean="0"/>
          </a:p>
          <a:p>
            <a:r>
              <a:rPr kumimoji="1" lang="en-US" altLang="ja-JP" dirty="0" smtClean="0"/>
              <a:t>0:55〜</a:t>
            </a:r>
            <a:r>
              <a:rPr kumimoji="1" lang="ja-JP" altLang="en-US" dirty="0" smtClean="0"/>
              <a:t>1:</a:t>
            </a:r>
            <a:r>
              <a:rPr kumimoji="1" lang="en-US" altLang="ja-JP" dirty="0" smtClean="0"/>
              <a:t>40</a:t>
            </a:r>
            <a:endParaRPr kumimoji="1" lang="ja-JP" altLang="en-US" dirty="0" smtClean="0"/>
          </a:p>
        </p:txBody>
      </p:sp>
      <p:sp>
        <p:nvSpPr>
          <p:cNvPr id="4" name="スライド番号プレースホルダー 3"/>
          <p:cNvSpPr>
            <a:spLocks noGrp="1"/>
          </p:cNvSpPr>
          <p:nvPr>
            <p:ph type="sldNum" sz="quarter" idx="10"/>
          </p:nvPr>
        </p:nvSpPr>
        <p:spPr/>
        <p:txBody>
          <a:bodyPr/>
          <a:lstStyle/>
          <a:p>
            <a:fld id="{36D7875F-9FBE-4F84-B3B6-00F03F12253C}" type="slidenum">
              <a:rPr kumimoji="1" lang="ja-JP" altLang="en-US" smtClean="0"/>
              <a:t>3</a:t>
            </a:fld>
            <a:endParaRPr kumimoji="1" lang="ja-JP" altLang="en-US"/>
          </a:p>
        </p:txBody>
      </p:sp>
    </p:spTree>
    <p:extLst>
      <p:ext uri="{BB962C8B-B14F-4D97-AF65-F5344CB8AC3E}">
        <p14:creationId xmlns:p14="http://schemas.microsoft.com/office/powerpoint/2010/main" val="17189416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使用中の</a:t>
            </a:r>
            <a:r>
              <a:rPr kumimoji="1" lang="en-US" altLang="ja-JP" dirty="0" smtClean="0"/>
              <a:t>VM</a:t>
            </a:r>
            <a:r>
              <a:rPr kumimoji="1" lang="ja-JP" altLang="en-US" dirty="0" smtClean="0"/>
              <a:t>が一台となった場合でも</a:t>
            </a:r>
            <a:r>
              <a:rPr kumimoji="1" lang="en-US" altLang="ja-JP" dirty="0" smtClean="0"/>
              <a:t>VM</a:t>
            </a:r>
            <a:r>
              <a:rPr kumimoji="1" lang="ja-JP" altLang="en-US" dirty="0" smtClean="0"/>
              <a:t>の性能を変化させるスケールアップ、スケールダウンと呼ばれる方法でさらに最適化をすることが可能です。</a:t>
            </a:r>
            <a:endParaRPr kumimoji="1" lang="en-US" altLang="ja-JP" dirty="0" smtClean="0"/>
          </a:p>
          <a:p>
            <a:endParaRPr kumimoji="1" lang="en-US" altLang="ja-JP" dirty="0" smtClean="0"/>
          </a:p>
          <a:p>
            <a:r>
              <a:rPr kumimoji="1" lang="ja-JP" altLang="en-US" dirty="0" smtClean="0"/>
              <a:t>例えば図のように、使用中の</a:t>
            </a:r>
            <a:r>
              <a:rPr kumimoji="1" lang="en-US" altLang="ja-JP" dirty="0" smtClean="0"/>
              <a:t>VM</a:t>
            </a:r>
            <a:r>
              <a:rPr kumimoji="1" lang="ja-JP" altLang="en-US" dirty="0" smtClean="0"/>
              <a:t>が</a:t>
            </a:r>
            <a:r>
              <a:rPr kumimoji="1" lang="en-US" altLang="ja-JP" dirty="0" smtClean="0"/>
              <a:t>1</a:t>
            </a:r>
            <a:r>
              <a:rPr kumimoji="1" lang="ja-JP" altLang="en-US" dirty="0" smtClean="0"/>
              <a:t>台しかないために台数を減らすことができないとき、スケールダウンによって</a:t>
            </a:r>
            <a:r>
              <a:rPr kumimoji="1" lang="en-US" altLang="ja-JP" dirty="0" smtClean="0"/>
              <a:t>VM</a:t>
            </a:r>
            <a:r>
              <a:rPr kumimoji="1" lang="ja-JP" altLang="en-US" dirty="0" smtClean="0"/>
              <a:t>の性能を下げます。</a:t>
            </a:r>
            <a:endParaRPr kumimoji="1" lang="en-US" altLang="ja-JP" dirty="0" smtClean="0"/>
          </a:p>
          <a:p>
            <a:r>
              <a:rPr kumimoji="1" lang="ja-JP" altLang="en-US" dirty="0" smtClean="0"/>
              <a:t>これにより、</a:t>
            </a:r>
            <a:r>
              <a:rPr kumimoji="1" lang="ja-JP" altLang="en-US" dirty="0" smtClean="0"/>
              <a:t>さらに</a:t>
            </a:r>
            <a:r>
              <a:rPr kumimoji="1" lang="ja-JP" altLang="en-US" dirty="0" smtClean="0"/>
              <a:t>コストを削減することが可能となります。</a:t>
            </a:r>
            <a:endParaRPr kumimoji="1" lang="en-US" altLang="ja-JP" dirty="0" smtClean="0"/>
          </a:p>
          <a:p>
            <a:endParaRPr kumimoji="1" lang="en-US" altLang="ja-JP" dirty="0" smtClean="0"/>
          </a:p>
          <a:p>
            <a:r>
              <a:rPr kumimoji="1" lang="ja-JP" altLang="en-US" dirty="0" smtClean="0"/>
              <a:t>しかし、提供されている</a:t>
            </a:r>
            <a:r>
              <a:rPr kumimoji="1" lang="en-US" altLang="ja-JP" dirty="0" smtClean="0"/>
              <a:t>VM</a:t>
            </a:r>
            <a:r>
              <a:rPr kumimoji="1" lang="ja-JP" altLang="en-US" dirty="0" smtClean="0"/>
              <a:t>は種類が限られているので、使用中のものより低い性能を持つ</a:t>
            </a:r>
            <a:r>
              <a:rPr kumimoji="1" lang="en-US" altLang="ja-JP" dirty="0" smtClean="0"/>
              <a:t>VM</a:t>
            </a:r>
            <a:r>
              <a:rPr kumimoji="1" lang="ja-JP" altLang="en-US" dirty="0" smtClean="0"/>
              <a:t>がない場合はスケールダウンはできません。</a:t>
            </a:r>
            <a:endParaRPr kumimoji="1" lang="en-US" altLang="ja-JP" dirty="0" smtClean="0"/>
          </a:p>
          <a:p>
            <a:endParaRPr kumimoji="1" lang="en-US" altLang="ja-JP" dirty="0" smtClean="0"/>
          </a:p>
          <a:p>
            <a:r>
              <a:rPr kumimoji="1" lang="ja-JP" altLang="en-US" dirty="0" smtClean="0"/>
              <a:t>さらに、既存の多くのクラウドでは、</a:t>
            </a:r>
            <a:r>
              <a:rPr kumimoji="1" lang="en-US" altLang="ja-JP" dirty="0" smtClean="0"/>
              <a:t>VM</a:t>
            </a:r>
            <a:r>
              <a:rPr kumimoji="1" lang="ja-JP" altLang="en-US" dirty="0" smtClean="0"/>
              <a:t>を実行したままで、性能を変更することはできません。</a:t>
            </a:r>
            <a:endParaRPr kumimoji="1" lang="en-US" altLang="ja-JP" dirty="0" smtClean="0"/>
          </a:p>
          <a:p>
            <a:r>
              <a:rPr kumimoji="1" lang="ja-JP" altLang="en-US" dirty="0" smtClean="0"/>
              <a:t>このため、</a:t>
            </a:r>
            <a:r>
              <a:rPr kumimoji="1" lang="en-US" altLang="ja-JP" dirty="0" smtClean="0"/>
              <a:t>VM</a:t>
            </a:r>
            <a:r>
              <a:rPr kumimoji="1" lang="ja-JP" altLang="en-US" dirty="0" smtClean="0"/>
              <a:t>を停止させてから、性能を下げた</a:t>
            </a:r>
            <a:r>
              <a:rPr kumimoji="1" lang="en-US" altLang="ja-JP" dirty="0" smtClean="0"/>
              <a:t>VM</a:t>
            </a:r>
            <a:r>
              <a:rPr kumimoji="1" lang="ja-JP" altLang="en-US" dirty="0" smtClean="0"/>
              <a:t>にアプリケーションやデータなどを移動させる必要があるので、アプリケーションがサービスを提供できない時間であるダウンタイムの原因となります。</a:t>
            </a:r>
            <a:endParaRPr kumimoji="1" lang="en-US" altLang="ja-JP" dirty="0" smtClean="0"/>
          </a:p>
          <a:p>
            <a:endParaRPr kumimoji="1" lang="en-US" altLang="ja-JP" dirty="0" smtClean="0"/>
          </a:p>
          <a:p>
            <a:r>
              <a:rPr kumimoji="1" lang="ja-JP" altLang="en-US" dirty="0" smtClean="0"/>
              <a:t>このように既存のクラウドでは</a:t>
            </a:r>
            <a:r>
              <a:rPr kumimoji="1" lang="en-US" altLang="ja-JP" dirty="0" smtClean="0"/>
              <a:t>VM</a:t>
            </a:r>
            <a:r>
              <a:rPr kumimoji="1" lang="ja-JP" altLang="en-US" dirty="0" smtClean="0"/>
              <a:t>の数、性能により最適化を行いますが、</a:t>
            </a:r>
            <a:r>
              <a:rPr kumimoji="1" lang="en-US" altLang="ja-JP" dirty="0" smtClean="0"/>
              <a:t>VM</a:t>
            </a:r>
            <a:r>
              <a:rPr kumimoji="1" lang="ja-JP" altLang="en-US" dirty="0" smtClean="0"/>
              <a:t>の数が</a:t>
            </a:r>
            <a:r>
              <a:rPr kumimoji="1" lang="en-US" altLang="ja-JP" dirty="0" smtClean="0"/>
              <a:t>1</a:t>
            </a:r>
            <a:r>
              <a:rPr kumimoji="1" lang="ja-JP" altLang="en-US" dirty="0" smtClean="0"/>
              <a:t>台かつ、最低性能なものの場合、これ以上の最適化は行えません。</a:t>
            </a:r>
          </a:p>
          <a:p>
            <a:endParaRPr kumimoji="1" lang="en-US" altLang="ja-JP" dirty="0" smtClean="0"/>
          </a:p>
          <a:p>
            <a:r>
              <a:rPr kumimoji="1" lang="en-US" altLang="ja-JP" dirty="0" smtClean="0"/>
              <a:t>1:40〜</a:t>
            </a:r>
            <a:r>
              <a:rPr kumimoji="1" lang="ja-JP" altLang="en-US" dirty="0" smtClean="0"/>
              <a:t>2:</a:t>
            </a:r>
            <a:r>
              <a:rPr kumimoji="1" lang="en-US" altLang="ja-JP" dirty="0" smtClean="0"/>
              <a:t>5</a:t>
            </a:r>
            <a:r>
              <a:rPr kumimoji="1" lang="ja-JP" altLang="en-US" dirty="0" smtClean="0"/>
              <a:t>0</a:t>
            </a:r>
          </a:p>
        </p:txBody>
      </p:sp>
      <p:sp>
        <p:nvSpPr>
          <p:cNvPr id="4" name="スライド番号プレースホルダー 3"/>
          <p:cNvSpPr>
            <a:spLocks noGrp="1"/>
          </p:cNvSpPr>
          <p:nvPr>
            <p:ph type="sldNum" sz="quarter" idx="10"/>
          </p:nvPr>
        </p:nvSpPr>
        <p:spPr/>
        <p:txBody>
          <a:bodyPr/>
          <a:lstStyle/>
          <a:p>
            <a:fld id="{36D7875F-9FBE-4F84-B3B6-00F03F12253C}" type="slidenum">
              <a:rPr kumimoji="1" lang="ja-JP" altLang="en-US" smtClean="0"/>
              <a:t>4</a:t>
            </a:fld>
            <a:endParaRPr kumimoji="1" lang="ja-JP" altLang="en-US"/>
          </a:p>
        </p:txBody>
      </p:sp>
    </p:spTree>
    <p:extLst>
      <p:ext uri="{BB962C8B-B14F-4D97-AF65-F5344CB8AC3E}">
        <p14:creationId xmlns:p14="http://schemas.microsoft.com/office/powerpoint/2010/main" val="41343791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このような場合に、さらなる最適化を行うための方法を考えると、複数の</a:t>
            </a:r>
            <a:r>
              <a:rPr kumimoji="1" lang="en-US" altLang="ja-JP" dirty="0" smtClean="0"/>
              <a:t>VM</a:t>
            </a:r>
            <a:r>
              <a:rPr kumimoji="1" lang="ja-JP" altLang="en-US" dirty="0" smtClean="0"/>
              <a:t>にまたがった最適化を行うことが可能です。</a:t>
            </a:r>
            <a:endParaRPr kumimoji="1" lang="en-US" altLang="ja-JP" dirty="0" smtClean="0"/>
          </a:p>
          <a:p>
            <a:r>
              <a:rPr kumimoji="1" lang="ja-JP" altLang="en-US" dirty="0" smtClean="0"/>
              <a:t>この方法では、複数のアプリケーションを、</a:t>
            </a:r>
            <a:r>
              <a:rPr kumimoji="1" lang="en-US" altLang="ja-JP" dirty="0" smtClean="0"/>
              <a:t>1</a:t>
            </a:r>
            <a:r>
              <a:rPr kumimoji="1" lang="ja-JP" altLang="en-US" dirty="0" smtClean="0"/>
              <a:t>台の</a:t>
            </a:r>
            <a:r>
              <a:rPr kumimoji="1" lang="en-US" altLang="ja-JP" dirty="0" smtClean="0"/>
              <a:t>VM</a:t>
            </a:r>
            <a:r>
              <a:rPr kumimoji="1" lang="ja-JP" altLang="en-US" dirty="0" err="1" smtClean="0"/>
              <a:t>に統</a:t>
            </a:r>
            <a:r>
              <a:rPr kumimoji="1" lang="ja-JP" altLang="en-US" dirty="0" smtClean="0"/>
              <a:t>合して、</a:t>
            </a:r>
            <a:r>
              <a:rPr kumimoji="1" lang="en-US" altLang="ja-JP" dirty="0" smtClean="0"/>
              <a:t>VM</a:t>
            </a:r>
            <a:r>
              <a:rPr kumimoji="1" lang="ja-JP" altLang="en-US" dirty="0" smtClean="0"/>
              <a:t>の数をより柔軟に最適化することが可能です。</a:t>
            </a:r>
            <a:endParaRPr kumimoji="1" lang="en-US" altLang="ja-JP" dirty="0" smtClean="0"/>
          </a:p>
          <a:p>
            <a:endParaRPr kumimoji="1" lang="en-US" altLang="ja-JP" dirty="0" smtClean="0"/>
          </a:p>
          <a:p>
            <a:r>
              <a:rPr kumimoji="1" lang="ja-JP" altLang="en-US" dirty="0" smtClean="0"/>
              <a:t>例えば、図のように</a:t>
            </a:r>
            <a:r>
              <a:rPr kumimoji="1" lang="en-US" altLang="ja-JP" dirty="0" smtClean="0"/>
              <a:t>3</a:t>
            </a:r>
            <a:r>
              <a:rPr kumimoji="1" lang="ja-JP" altLang="en-US" dirty="0" smtClean="0"/>
              <a:t>種類のアプリケーションがそれぞれ別の</a:t>
            </a:r>
            <a:r>
              <a:rPr kumimoji="1" lang="en-US" altLang="ja-JP" dirty="0" smtClean="0"/>
              <a:t>VM</a:t>
            </a:r>
            <a:r>
              <a:rPr kumimoji="1" lang="ja-JP" altLang="en-US" dirty="0" smtClean="0"/>
              <a:t>で動いていた場合を考えます。</a:t>
            </a:r>
            <a:endParaRPr kumimoji="1" lang="en-US" altLang="ja-JP" dirty="0" smtClean="0"/>
          </a:p>
          <a:p>
            <a:r>
              <a:rPr kumimoji="1" lang="ja-JP" altLang="en-US" dirty="0" smtClean="0"/>
              <a:t>各</a:t>
            </a:r>
            <a:r>
              <a:rPr kumimoji="1" lang="en-US" altLang="ja-JP" dirty="0" smtClean="0"/>
              <a:t>VM</a:t>
            </a:r>
            <a:r>
              <a:rPr kumimoji="1" lang="ja-JP" altLang="en-US" dirty="0" smtClean="0"/>
              <a:t>はそれぞれ最低性能の</a:t>
            </a:r>
            <a:r>
              <a:rPr kumimoji="1" lang="en-US" altLang="ja-JP" dirty="0" smtClean="0"/>
              <a:t>VM</a:t>
            </a:r>
            <a:r>
              <a:rPr kumimoji="1" lang="ja-JP" altLang="en-US" dirty="0" smtClean="0"/>
              <a:t>であり、それぞれのアプリケーションを動作させる唯一の</a:t>
            </a:r>
            <a:r>
              <a:rPr kumimoji="1" lang="en-US" altLang="ja-JP" dirty="0" smtClean="0"/>
              <a:t>VM</a:t>
            </a:r>
            <a:r>
              <a:rPr kumimoji="1" lang="ja-JP" altLang="en-US" dirty="0" smtClean="0"/>
              <a:t>でもあるので数を減らすことも、性能を下げることもできません。</a:t>
            </a:r>
            <a:endParaRPr kumimoji="1" lang="en-US" altLang="ja-JP" dirty="0" smtClean="0"/>
          </a:p>
          <a:p>
            <a:r>
              <a:rPr kumimoji="1" lang="ja-JP" altLang="en-US" dirty="0" smtClean="0"/>
              <a:t>このとき、</a:t>
            </a:r>
            <a:r>
              <a:rPr kumimoji="1" lang="en-US" altLang="ja-JP" dirty="0" smtClean="0"/>
              <a:t>3</a:t>
            </a:r>
            <a:r>
              <a:rPr kumimoji="1" lang="ja-JP" altLang="en-US" dirty="0" err="1" smtClean="0"/>
              <a:t>つの</a:t>
            </a:r>
            <a:r>
              <a:rPr kumimoji="1" lang="ja-JP" altLang="en-US" dirty="0" smtClean="0"/>
              <a:t>アプリケーションを</a:t>
            </a:r>
            <a:r>
              <a:rPr kumimoji="1" lang="en-US" altLang="ja-JP" dirty="0" smtClean="0"/>
              <a:t>1</a:t>
            </a:r>
            <a:r>
              <a:rPr kumimoji="1" lang="ja-JP" altLang="en-US" dirty="0" smtClean="0"/>
              <a:t>台の</a:t>
            </a:r>
            <a:r>
              <a:rPr kumimoji="1" lang="en-US" altLang="ja-JP" dirty="0" smtClean="0"/>
              <a:t>VM</a:t>
            </a:r>
            <a:r>
              <a:rPr kumimoji="1" lang="ja-JP" altLang="en-US" dirty="0" smtClean="0"/>
              <a:t>に移動させることで、使用する</a:t>
            </a:r>
            <a:r>
              <a:rPr kumimoji="1" lang="en-US" altLang="ja-JP" dirty="0" smtClean="0"/>
              <a:t>VM</a:t>
            </a:r>
            <a:r>
              <a:rPr kumimoji="1" lang="ja-JP" altLang="en-US" dirty="0" smtClean="0"/>
              <a:t>の数を減らして、さらなるコスト削減を行います。</a:t>
            </a:r>
            <a:endParaRPr kumimoji="1" lang="en-US" altLang="ja-JP" dirty="0" smtClean="0"/>
          </a:p>
          <a:p>
            <a:endParaRPr kumimoji="1" lang="en-US" altLang="ja-JP" dirty="0" smtClean="0"/>
          </a:p>
          <a:p>
            <a:r>
              <a:rPr kumimoji="1" lang="ja-JP" altLang="en-US" dirty="0" smtClean="0"/>
              <a:t>しかし、アプリケーションを別の</a:t>
            </a:r>
            <a:r>
              <a:rPr kumimoji="1" lang="en-US" altLang="ja-JP" dirty="0" smtClean="0"/>
              <a:t>VM</a:t>
            </a:r>
            <a:r>
              <a:rPr kumimoji="1" lang="ja-JP" altLang="en-US" dirty="0" smtClean="0"/>
              <a:t>に移動させる必要があるため、先ほども述べたようにダウンタイムが発生します。</a:t>
            </a:r>
            <a:endParaRPr kumimoji="1" lang="en-US" altLang="ja-JP" dirty="0" smtClean="0"/>
          </a:p>
          <a:p>
            <a:r>
              <a:rPr kumimoji="1" lang="ja-JP" altLang="en-US" dirty="0" smtClean="0"/>
              <a:t>さらなる問題として、複数のアプリケーションが</a:t>
            </a:r>
            <a:r>
              <a:rPr kumimoji="1" lang="en-US" altLang="ja-JP" dirty="0" smtClean="0"/>
              <a:t>1</a:t>
            </a:r>
            <a:r>
              <a:rPr kumimoji="1" lang="ja-JP" altLang="en-US" dirty="0" smtClean="0"/>
              <a:t>台の</a:t>
            </a:r>
            <a:r>
              <a:rPr kumimoji="1" lang="en-US" altLang="ja-JP" dirty="0" smtClean="0"/>
              <a:t>VM</a:t>
            </a:r>
            <a:r>
              <a:rPr kumimoji="1" lang="ja-JP" altLang="en-US" dirty="0" smtClean="0"/>
              <a:t>で動くのでアプリケーション間の隔離が弱まるといったセキュリティ上の問題も発生します。</a:t>
            </a:r>
            <a:endParaRPr kumimoji="1" lang="en-US" altLang="ja-JP" dirty="0" smtClean="0"/>
          </a:p>
          <a:p>
            <a:r>
              <a:rPr kumimoji="1" lang="ja-JP" altLang="en-US" dirty="0" smtClean="0"/>
              <a:t>このような問題により、クラウドのサービスとしてはアプリケーションの統合による最適化は提供されていません。</a:t>
            </a:r>
            <a:endParaRPr kumimoji="1" lang="en-US" altLang="ja-JP" dirty="0" smtClean="0"/>
          </a:p>
          <a:p>
            <a:endParaRPr kumimoji="1" lang="en-US" altLang="ja-JP" dirty="0" smtClean="0"/>
          </a:p>
          <a:p>
            <a:r>
              <a:rPr kumimoji="1" lang="en-US" altLang="ja-JP" dirty="0" smtClean="0"/>
              <a:t>2:50〜</a:t>
            </a:r>
            <a:r>
              <a:rPr kumimoji="1" lang="ja-JP" altLang="en-US" dirty="0" smtClean="0"/>
              <a:t>3:</a:t>
            </a:r>
            <a:r>
              <a:rPr kumimoji="1" lang="en-US" altLang="ja-JP" dirty="0" smtClean="0"/>
              <a:t>50</a:t>
            </a:r>
            <a:endParaRPr kumimoji="1" lang="ja-JP" altLang="en-US" dirty="0" smtClean="0"/>
          </a:p>
        </p:txBody>
      </p:sp>
      <p:sp>
        <p:nvSpPr>
          <p:cNvPr id="4" name="スライド番号プレースホルダー 3"/>
          <p:cNvSpPr>
            <a:spLocks noGrp="1"/>
          </p:cNvSpPr>
          <p:nvPr>
            <p:ph type="sldNum" sz="quarter" idx="10"/>
          </p:nvPr>
        </p:nvSpPr>
        <p:spPr/>
        <p:txBody>
          <a:bodyPr/>
          <a:lstStyle/>
          <a:p>
            <a:fld id="{36D7875F-9FBE-4F84-B3B6-00F03F12253C}" type="slidenum">
              <a:rPr kumimoji="1" lang="ja-JP" altLang="en-US" smtClean="0"/>
              <a:t>5</a:t>
            </a:fld>
            <a:endParaRPr kumimoji="1" lang="ja-JP" altLang="en-US"/>
          </a:p>
        </p:txBody>
      </p:sp>
    </p:spTree>
    <p:extLst>
      <p:ext uri="{BB962C8B-B14F-4D97-AF65-F5344CB8AC3E}">
        <p14:creationId xmlns:p14="http://schemas.microsoft.com/office/powerpoint/2010/main" val="5082547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90478">
              <a:defRPr/>
            </a:pPr>
            <a:r>
              <a:rPr kumimoji="1" lang="ja-JP" altLang="en-US" dirty="0" smtClean="0"/>
              <a:t>そこで本研究では、アプリケーションを軽量な</a:t>
            </a:r>
            <a:r>
              <a:rPr kumimoji="1" lang="en-US" altLang="ja-JP" dirty="0" smtClean="0"/>
              <a:t>VM</a:t>
            </a:r>
            <a:r>
              <a:rPr kumimoji="1" lang="ja-JP" altLang="en-US" dirty="0" smtClean="0"/>
              <a:t>の中で動かすことによって、アプリケーション単位での最適化を実現するためのシステムである</a:t>
            </a:r>
            <a:r>
              <a:rPr kumimoji="1" lang="en-US" altLang="ja-JP" dirty="0" err="1" smtClean="0"/>
              <a:t>FlexCapsule</a:t>
            </a:r>
            <a:r>
              <a:rPr kumimoji="1" lang="ja-JP" altLang="en-US" dirty="0" smtClean="0"/>
              <a:t>を提案します。</a:t>
            </a:r>
            <a:endParaRPr kumimoji="1" lang="en-US" altLang="ja-JP" dirty="0" smtClean="0"/>
          </a:p>
          <a:p>
            <a:endParaRPr kumimoji="1" lang="en-US" altLang="ja-JP" dirty="0" smtClean="0"/>
          </a:p>
          <a:p>
            <a:r>
              <a:rPr kumimoji="1" lang="ja-JP" altLang="en-US" dirty="0" smtClean="0"/>
              <a:t>これにより、</a:t>
            </a:r>
            <a:r>
              <a:rPr kumimoji="1" lang="en-US" altLang="ja-JP" dirty="0" smtClean="0"/>
              <a:t>VM</a:t>
            </a:r>
            <a:r>
              <a:rPr kumimoji="1" lang="ja-JP" altLang="en-US" dirty="0" smtClean="0"/>
              <a:t>を無停止で移動させるマイグレーション技術がアプリケーションでも利用できるようになるため、アプリケーションの移動の際に発生するダウンタイムをなくすことができます。</a:t>
            </a:r>
            <a:endParaRPr kumimoji="1" lang="en-US" altLang="ja-JP" dirty="0" smtClean="0"/>
          </a:p>
          <a:p>
            <a:r>
              <a:rPr kumimoji="1" lang="ja-JP" altLang="en-US" dirty="0" smtClean="0"/>
              <a:t>さらに、仮想化環境では、それぞれの</a:t>
            </a:r>
            <a:r>
              <a:rPr kumimoji="1" lang="en-US" altLang="ja-JP" dirty="0" smtClean="0"/>
              <a:t>VM</a:t>
            </a:r>
            <a:r>
              <a:rPr kumimoji="1" lang="ja-JP" altLang="en-US" dirty="0" smtClean="0"/>
              <a:t>は他の</a:t>
            </a:r>
            <a:r>
              <a:rPr kumimoji="1" lang="en-US" altLang="ja-JP" dirty="0" smtClean="0"/>
              <a:t>VM</a:t>
            </a:r>
            <a:r>
              <a:rPr kumimoji="1" lang="ja-JP" altLang="en-US" dirty="0" smtClean="0"/>
              <a:t>のリソースにアクセスする権限を持っていません。</a:t>
            </a:r>
            <a:endParaRPr kumimoji="1" lang="en-US" altLang="ja-JP" dirty="0" smtClean="0"/>
          </a:p>
          <a:p>
            <a:r>
              <a:rPr kumimoji="1" lang="ja-JP" altLang="en-US" dirty="0" smtClean="0"/>
              <a:t>このため、同一</a:t>
            </a:r>
            <a:r>
              <a:rPr kumimoji="1" lang="en-US" altLang="ja-JP" dirty="0" smtClean="0"/>
              <a:t>VM</a:t>
            </a:r>
            <a:r>
              <a:rPr kumimoji="1" lang="ja-JP" altLang="en-US" dirty="0" smtClean="0"/>
              <a:t>内で複数のアプリケーション</a:t>
            </a:r>
            <a:r>
              <a:rPr kumimoji="1" lang="en-US" altLang="ja-JP" dirty="0" smtClean="0"/>
              <a:t>VM</a:t>
            </a:r>
            <a:r>
              <a:rPr kumimoji="1" lang="ja-JP" altLang="en-US" dirty="0" smtClean="0"/>
              <a:t>を動かしてもセキュリティが低下することはありません。</a:t>
            </a:r>
            <a:endParaRPr kumimoji="1" lang="en-US" altLang="ja-JP" dirty="0" smtClean="0"/>
          </a:p>
          <a:p>
            <a:endParaRPr kumimoji="1" lang="en-US" altLang="ja-JP" dirty="0" smtClean="0"/>
          </a:p>
          <a:p>
            <a:r>
              <a:rPr kumimoji="1" lang="en-US" altLang="ja-JP" dirty="0" smtClean="0"/>
              <a:t>FlexCapsule</a:t>
            </a:r>
            <a:r>
              <a:rPr kumimoji="1" lang="ja-JP" altLang="en-US" dirty="0" smtClean="0"/>
              <a:t>では図のように、クラウドサービスで提供される</a:t>
            </a:r>
            <a:r>
              <a:rPr kumimoji="1" lang="en-US" altLang="ja-JP" dirty="0" smtClean="0"/>
              <a:t>VM</a:t>
            </a:r>
            <a:r>
              <a:rPr kumimoji="1" lang="ja-JP" altLang="en-US" dirty="0" smtClean="0"/>
              <a:t>であるクラウド</a:t>
            </a:r>
            <a:r>
              <a:rPr kumimoji="1" lang="en-US" altLang="ja-JP" dirty="0" smtClean="0"/>
              <a:t>VM</a:t>
            </a:r>
            <a:r>
              <a:rPr kumimoji="1" lang="ja-JP" altLang="en-US" dirty="0" smtClean="0"/>
              <a:t>の中でハイパーバイザと呼ばれる仮想化環境を構築するためのソフトウェアを動かします。</a:t>
            </a:r>
            <a:endParaRPr kumimoji="1" lang="en-US" altLang="ja-JP" dirty="0" smtClean="0"/>
          </a:p>
          <a:p>
            <a:r>
              <a:rPr kumimoji="1" lang="ja-JP" altLang="en-US" dirty="0" smtClean="0"/>
              <a:t>これによってクラウド</a:t>
            </a:r>
            <a:r>
              <a:rPr kumimoji="1" lang="en-US" altLang="ja-JP" dirty="0" smtClean="0"/>
              <a:t>VM</a:t>
            </a:r>
            <a:r>
              <a:rPr kumimoji="1" lang="ja-JP" altLang="en-US" dirty="0" smtClean="0"/>
              <a:t>の中でさらにアプリケーションを動かすための</a:t>
            </a:r>
            <a:r>
              <a:rPr kumimoji="1" lang="en-US" altLang="ja-JP" dirty="0" smtClean="0"/>
              <a:t>VM</a:t>
            </a:r>
            <a:r>
              <a:rPr kumimoji="1" lang="ja-JP" altLang="en-US" dirty="0" smtClean="0"/>
              <a:t>を動作させることが可能となります。</a:t>
            </a:r>
          </a:p>
          <a:p>
            <a:endParaRPr kumimoji="1" lang="en-US" altLang="ja-JP" dirty="0" smtClean="0"/>
          </a:p>
          <a:p>
            <a:r>
              <a:rPr kumimoji="1" lang="en-US" altLang="ja-JP" dirty="0" smtClean="0"/>
              <a:t>3:50〜</a:t>
            </a:r>
            <a:r>
              <a:rPr kumimoji="1" lang="ja-JP" altLang="en-US" dirty="0" smtClean="0"/>
              <a:t>4:</a:t>
            </a:r>
            <a:r>
              <a:rPr kumimoji="1" lang="en-US" altLang="ja-JP" dirty="0" smtClean="0"/>
              <a:t>55</a:t>
            </a:r>
            <a:endParaRPr kumimoji="1" lang="ja-JP" altLang="en-US" dirty="0" smtClean="0"/>
          </a:p>
        </p:txBody>
      </p:sp>
      <p:sp>
        <p:nvSpPr>
          <p:cNvPr id="4" name="スライド番号プレースホルダー 3"/>
          <p:cNvSpPr>
            <a:spLocks noGrp="1"/>
          </p:cNvSpPr>
          <p:nvPr>
            <p:ph type="sldNum" sz="quarter" idx="10"/>
          </p:nvPr>
        </p:nvSpPr>
        <p:spPr/>
        <p:txBody>
          <a:bodyPr/>
          <a:lstStyle/>
          <a:p>
            <a:fld id="{36D7875F-9FBE-4F84-B3B6-00F03F12253C}" type="slidenum">
              <a:rPr kumimoji="1" lang="ja-JP" altLang="en-US" smtClean="0"/>
              <a:t>6</a:t>
            </a:fld>
            <a:endParaRPr kumimoji="1" lang="ja-JP" altLang="en-US"/>
          </a:p>
        </p:txBody>
      </p:sp>
    </p:spTree>
    <p:extLst>
      <p:ext uri="{BB962C8B-B14F-4D97-AF65-F5344CB8AC3E}">
        <p14:creationId xmlns:p14="http://schemas.microsoft.com/office/powerpoint/2010/main" val="13767535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次にアプリケーションを動かすための</a:t>
            </a:r>
            <a:r>
              <a:rPr kumimoji="1" lang="en-US" altLang="ja-JP" dirty="0" smtClean="0"/>
              <a:t>VM</a:t>
            </a:r>
            <a:r>
              <a:rPr kumimoji="1" lang="ja-JP" altLang="en-US" dirty="0" smtClean="0"/>
              <a:t>であるアプリケーション</a:t>
            </a:r>
            <a:r>
              <a:rPr kumimoji="1" lang="en-US" altLang="ja-JP" dirty="0" smtClean="0"/>
              <a:t>VM</a:t>
            </a:r>
            <a:r>
              <a:rPr kumimoji="1" lang="ja-JP" altLang="en-US" dirty="0" smtClean="0"/>
              <a:t>について説明します。</a:t>
            </a:r>
            <a:endParaRPr kumimoji="1" lang="en-US" altLang="ja-JP" dirty="0" smtClean="0"/>
          </a:p>
          <a:p>
            <a:r>
              <a:rPr kumimoji="1" lang="ja-JP" altLang="en-US" dirty="0" smtClean="0"/>
              <a:t>１つのアプリケーション</a:t>
            </a:r>
            <a:r>
              <a:rPr kumimoji="1" lang="en-US" altLang="ja-JP" dirty="0" smtClean="0"/>
              <a:t>VM</a:t>
            </a:r>
            <a:r>
              <a:rPr kumimoji="1" lang="ja-JP" altLang="en-US" dirty="0" smtClean="0"/>
              <a:t>の中では</a:t>
            </a:r>
            <a:r>
              <a:rPr kumimoji="1" lang="en-US" altLang="ja-JP" dirty="0" smtClean="0"/>
              <a:t>1</a:t>
            </a:r>
            <a:r>
              <a:rPr kumimoji="1" lang="ja-JP" altLang="en-US" dirty="0" smtClean="0"/>
              <a:t>つのアプリケーションだけが動作します。</a:t>
            </a:r>
            <a:endParaRPr kumimoji="1" lang="en-US" altLang="ja-JP" dirty="0" smtClean="0"/>
          </a:p>
          <a:p>
            <a:r>
              <a:rPr kumimoji="1" lang="ja-JP" altLang="en-US" dirty="0" smtClean="0"/>
              <a:t>アプリケーション</a:t>
            </a:r>
            <a:r>
              <a:rPr kumimoji="1" lang="en-US" altLang="ja-JP" dirty="0" smtClean="0"/>
              <a:t>VM</a:t>
            </a:r>
            <a:r>
              <a:rPr kumimoji="1" lang="ja-JP" altLang="en-US" dirty="0" smtClean="0"/>
              <a:t>を軽量な</a:t>
            </a:r>
            <a:r>
              <a:rPr kumimoji="1" lang="en-US" altLang="ja-JP" dirty="0" smtClean="0"/>
              <a:t>VM</a:t>
            </a:r>
            <a:r>
              <a:rPr kumimoji="1" lang="ja-JP" altLang="en-US" dirty="0" smtClean="0"/>
              <a:t>とするためには、軽量な</a:t>
            </a:r>
            <a:r>
              <a:rPr kumimoji="1" lang="en-US" altLang="ja-JP" dirty="0" smtClean="0"/>
              <a:t>OS</a:t>
            </a:r>
            <a:r>
              <a:rPr kumimoji="1" lang="ja-JP" altLang="en-US" dirty="0" smtClean="0"/>
              <a:t>が必要となります。</a:t>
            </a:r>
            <a:endParaRPr kumimoji="1" lang="en-US" altLang="ja-JP" dirty="0" smtClean="0"/>
          </a:p>
          <a:p>
            <a:endParaRPr kumimoji="1" lang="en-US" altLang="ja-JP" dirty="0" smtClean="0"/>
          </a:p>
          <a:p>
            <a:r>
              <a:rPr kumimoji="1" lang="ja-JP" altLang="en-US" dirty="0" smtClean="0"/>
              <a:t>そこで、本手法では</a:t>
            </a:r>
            <a:r>
              <a:rPr kumimoji="1" lang="en-US" altLang="ja-JP" dirty="0" smtClean="0"/>
              <a:t>FlexCapsule OS</a:t>
            </a:r>
            <a:r>
              <a:rPr kumimoji="1" lang="ja-JP" altLang="en-US" dirty="0" smtClean="0"/>
              <a:t>というライブラリ</a:t>
            </a:r>
            <a:r>
              <a:rPr kumimoji="1" lang="en-US" altLang="ja-JP" dirty="0" smtClean="0"/>
              <a:t>OS</a:t>
            </a:r>
            <a:r>
              <a:rPr kumimoji="1" lang="ja-JP" altLang="en-US" dirty="0" smtClean="0"/>
              <a:t>を使用します。</a:t>
            </a:r>
            <a:endParaRPr kumimoji="1" lang="en-US" altLang="ja-JP" dirty="0" smtClean="0"/>
          </a:p>
          <a:p>
            <a:r>
              <a:rPr kumimoji="1" lang="ja-JP" altLang="en-US" dirty="0" smtClean="0"/>
              <a:t>ライブラリ</a:t>
            </a:r>
            <a:r>
              <a:rPr kumimoji="1" lang="en-US" altLang="ja-JP" dirty="0" smtClean="0"/>
              <a:t>OS</a:t>
            </a:r>
            <a:r>
              <a:rPr kumimoji="1" lang="ja-JP" altLang="en-US" dirty="0" smtClean="0"/>
              <a:t>とはアプリケーションに必要な</a:t>
            </a:r>
            <a:r>
              <a:rPr kumimoji="1" lang="en-US" altLang="ja-JP" dirty="0" smtClean="0"/>
              <a:t>OS</a:t>
            </a:r>
            <a:r>
              <a:rPr kumimoji="1" lang="ja-JP" altLang="en-US" dirty="0" smtClean="0"/>
              <a:t>の機能をライブラリとしてアプリケーションに提供を行うことを可能とする特殊な</a:t>
            </a:r>
            <a:r>
              <a:rPr kumimoji="1" lang="en-US" altLang="ja-JP" dirty="0" smtClean="0"/>
              <a:t>OS</a:t>
            </a:r>
            <a:r>
              <a:rPr kumimoji="1" lang="ja-JP" altLang="en-US" dirty="0" smtClean="0"/>
              <a:t>です。</a:t>
            </a:r>
            <a:endParaRPr kumimoji="1" lang="en-US" altLang="ja-JP" dirty="0" smtClean="0"/>
          </a:p>
          <a:p>
            <a:r>
              <a:rPr kumimoji="1" lang="en-US" altLang="ja-JP" dirty="0" smtClean="0"/>
              <a:t>FlexCapsule OS</a:t>
            </a:r>
            <a:r>
              <a:rPr kumimoji="1" lang="ja-JP" altLang="en-US" dirty="0" smtClean="0"/>
              <a:t>は、仮想化ソフトウェアである</a:t>
            </a:r>
            <a:r>
              <a:rPr kumimoji="1" lang="en-US" altLang="ja-JP" dirty="0" smtClean="0"/>
              <a:t>Xen</a:t>
            </a:r>
            <a:r>
              <a:rPr kumimoji="1" lang="ja-JP" altLang="en-US" dirty="0" err="1" smtClean="0"/>
              <a:t>が提</a:t>
            </a:r>
            <a:r>
              <a:rPr kumimoji="1" lang="ja-JP" altLang="en-US" dirty="0" smtClean="0"/>
              <a:t>供する</a:t>
            </a:r>
            <a:r>
              <a:rPr kumimoji="1" lang="en-US" altLang="ja-JP" dirty="0" smtClean="0"/>
              <a:t>Mini-OS</a:t>
            </a:r>
            <a:r>
              <a:rPr kumimoji="1" lang="ja-JP" altLang="en-US" dirty="0" smtClean="0"/>
              <a:t>という軽量の</a:t>
            </a:r>
            <a:r>
              <a:rPr kumimoji="1" lang="en-US" altLang="ja-JP" dirty="0" smtClean="0"/>
              <a:t>OS</a:t>
            </a:r>
            <a:r>
              <a:rPr kumimoji="1" lang="ja-JP" altLang="en-US" dirty="0" smtClean="0"/>
              <a:t>を用いて実装しました。</a:t>
            </a:r>
            <a:endParaRPr kumimoji="1" lang="en-US" altLang="ja-JP" dirty="0" smtClean="0"/>
          </a:p>
          <a:p>
            <a:r>
              <a:rPr kumimoji="1" lang="ja-JP" altLang="en-US" dirty="0" smtClean="0"/>
              <a:t>この</a:t>
            </a:r>
            <a:r>
              <a:rPr kumimoji="1" lang="en-US" altLang="ja-JP" dirty="0" smtClean="0"/>
              <a:t>OS</a:t>
            </a:r>
            <a:r>
              <a:rPr kumimoji="1" lang="ja-JP" altLang="en-US" dirty="0" smtClean="0"/>
              <a:t>は</a:t>
            </a:r>
            <a:r>
              <a:rPr kumimoji="1" lang="en-US" altLang="ja-JP" dirty="0" smtClean="0"/>
              <a:t>C</a:t>
            </a:r>
            <a:r>
              <a:rPr kumimoji="1" lang="ja-JP" altLang="en-US" dirty="0" smtClean="0"/>
              <a:t>言語で書かれたアプリケーションを動作させることが可能となっています。</a:t>
            </a:r>
            <a:endParaRPr kumimoji="1" lang="en-US" altLang="ja-JP" dirty="0" smtClean="0"/>
          </a:p>
          <a:p>
            <a:r>
              <a:rPr kumimoji="1" lang="ja-JP" altLang="en-US" dirty="0" smtClean="0"/>
              <a:t>追加の機能として、</a:t>
            </a:r>
            <a:r>
              <a:rPr kumimoji="1" lang="en-US" altLang="ja-JP" dirty="0" err="1" smtClean="0"/>
              <a:t>FlexCapsule</a:t>
            </a:r>
            <a:r>
              <a:rPr kumimoji="1" lang="en-US" altLang="ja-JP" dirty="0" smtClean="0"/>
              <a:t> OS</a:t>
            </a:r>
            <a:r>
              <a:rPr kumimoji="1" lang="ja-JP" altLang="en-US" dirty="0" smtClean="0"/>
              <a:t>ではマイグレーションのサポートを行います。</a:t>
            </a:r>
          </a:p>
          <a:p>
            <a:endParaRPr kumimoji="1" lang="en-US" altLang="ja-JP" dirty="0" smtClean="0"/>
          </a:p>
          <a:p>
            <a:r>
              <a:rPr kumimoji="1" lang="en-US" altLang="ja-JP" dirty="0" smtClean="0"/>
              <a:t>4:55〜</a:t>
            </a:r>
            <a:r>
              <a:rPr kumimoji="1" lang="ja-JP" altLang="en-US" dirty="0" smtClean="0"/>
              <a:t>5:</a:t>
            </a:r>
            <a:r>
              <a:rPr kumimoji="1" lang="en-US" altLang="ja-JP" dirty="0" smtClean="0"/>
              <a:t>4</a:t>
            </a:r>
            <a:r>
              <a:rPr kumimoji="1" lang="ja-JP" altLang="en-US" dirty="0" smtClean="0"/>
              <a:t>5</a:t>
            </a:r>
          </a:p>
        </p:txBody>
      </p:sp>
      <p:sp>
        <p:nvSpPr>
          <p:cNvPr id="4" name="スライド番号プレースホルダー 3"/>
          <p:cNvSpPr>
            <a:spLocks noGrp="1"/>
          </p:cNvSpPr>
          <p:nvPr>
            <p:ph type="sldNum" sz="quarter" idx="10"/>
          </p:nvPr>
        </p:nvSpPr>
        <p:spPr/>
        <p:txBody>
          <a:bodyPr/>
          <a:lstStyle/>
          <a:p>
            <a:fld id="{36D7875F-9FBE-4F84-B3B6-00F03F12253C}" type="slidenum">
              <a:rPr kumimoji="1" lang="ja-JP" altLang="en-US" smtClean="0"/>
              <a:t>7</a:t>
            </a:fld>
            <a:endParaRPr kumimoji="1" lang="ja-JP" altLang="en-US"/>
          </a:p>
        </p:txBody>
      </p:sp>
    </p:spTree>
    <p:extLst>
      <p:ext uri="{BB962C8B-B14F-4D97-AF65-F5344CB8AC3E}">
        <p14:creationId xmlns:p14="http://schemas.microsoft.com/office/powerpoint/2010/main" val="17198886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それではマイグレーションの流れ、および、実装した機能について説明を行います。</a:t>
            </a:r>
          </a:p>
          <a:p>
            <a:r>
              <a:rPr kumimoji="1" lang="ja-JP" altLang="en-US" dirty="0" smtClean="0"/>
              <a:t>例としてクラウド</a:t>
            </a:r>
            <a:r>
              <a:rPr kumimoji="1" lang="en-US" altLang="ja-JP" dirty="0" smtClean="0"/>
              <a:t>VM1</a:t>
            </a:r>
            <a:r>
              <a:rPr kumimoji="1" lang="ja-JP" altLang="en-US" dirty="0" smtClean="0"/>
              <a:t>で動くアプリケーション</a:t>
            </a:r>
            <a:r>
              <a:rPr kumimoji="1" lang="en-US" altLang="ja-JP" dirty="0" smtClean="0"/>
              <a:t>VM</a:t>
            </a:r>
            <a:r>
              <a:rPr kumimoji="1" lang="ja-JP" altLang="en-US" dirty="0" smtClean="0"/>
              <a:t>をクラウド</a:t>
            </a:r>
            <a:r>
              <a:rPr kumimoji="1" lang="en-US" altLang="ja-JP" dirty="0" smtClean="0"/>
              <a:t>VM2</a:t>
            </a:r>
            <a:r>
              <a:rPr kumimoji="1" lang="ja-JP" altLang="en-US" dirty="0" smtClean="0"/>
              <a:t>へマイグレーションする場合をあげます。</a:t>
            </a:r>
            <a:endParaRPr kumimoji="1" lang="en-US" altLang="ja-JP" dirty="0" smtClean="0"/>
          </a:p>
          <a:p>
            <a:endParaRPr kumimoji="1" lang="en-US" altLang="ja-JP" dirty="0" smtClean="0"/>
          </a:p>
          <a:p>
            <a:r>
              <a:rPr kumimoji="1" lang="ja-JP" altLang="en-US" dirty="0" smtClean="0"/>
              <a:t>マイグレーションの要求が発生したら、アプリケーション</a:t>
            </a:r>
            <a:r>
              <a:rPr kumimoji="1" lang="en-US" altLang="ja-JP" dirty="0" smtClean="0"/>
              <a:t>VM</a:t>
            </a:r>
            <a:r>
              <a:rPr kumimoji="1" lang="ja-JP" altLang="en-US" dirty="0" smtClean="0"/>
              <a:t>のコピーを作成するために、ハイパーバイザはアプリケーション</a:t>
            </a:r>
            <a:r>
              <a:rPr kumimoji="1" lang="en-US" altLang="ja-JP" dirty="0" smtClean="0"/>
              <a:t>VM</a:t>
            </a:r>
            <a:r>
              <a:rPr kumimoji="1" lang="ja-JP" altLang="en-US" dirty="0" err="1" smtClean="0"/>
              <a:t>のメ</a:t>
            </a:r>
            <a:r>
              <a:rPr kumimoji="1" lang="ja-JP" altLang="en-US" dirty="0" smtClean="0"/>
              <a:t>モリを移動先のクラウド</a:t>
            </a:r>
            <a:r>
              <a:rPr kumimoji="1" lang="en-US" altLang="ja-JP" dirty="0" smtClean="0"/>
              <a:t>VM2</a:t>
            </a:r>
            <a:r>
              <a:rPr kumimoji="1" lang="ja-JP" altLang="en-US" dirty="0" smtClean="0"/>
              <a:t>に転送します。</a:t>
            </a:r>
            <a:endParaRPr kumimoji="1" lang="en-US" altLang="ja-JP" dirty="0" smtClean="0"/>
          </a:p>
          <a:p>
            <a:r>
              <a:rPr kumimoji="1" lang="ja-JP" altLang="en-US" dirty="0" smtClean="0"/>
              <a:t>（クリック）</a:t>
            </a:r>
            <a:endParaRPr kumimoji="1" lang="en-US" altLang="ja-JP" dirty="0" smtClean="0"/>
          </a:p>
          <a:p>
            <a:r>
              <a:rPr kumimoji="1" lang="ja-JP" altLang="en-US" dirty="0" smtClean="0"/>
              <a:t>コピーを作成した後も、アプリケーション</a:t>
            </a:r>
            <a:r>
              <a:rPr kumimoji="1" lang="en-US" altLang="ja-JP" dirty="0" smtClean="0"/>
              <a:t>VM</a:t>
            </a:r>
            <a:r>
              <a:rPr kumimoji="1" lang="ja-JP" altLang="en-US" dirty="0" smtClean="0"/>
              <a:t>の変更に合わせて同期を取りながら逐次メモリの転送を行います。</a:t>
            </a:r>
            <a:endParaRPr kumimoji="1" lang="en-US" altLang="ja-JP" dirty="0" smtClean="0"/>
          </a:p>
          <a:p>
            <a:endParaRPr kumimoji="1" lang="en-US" altLang="ja-JP" dirty="0" smtClean="0"/>
          </a:p>
          <a:p>
            <a:r>
              <a:rPr kumimoji="1" lang="ja-JP" altLang="en-US" dirty="0" smtClean="0"/>
              <a:t>次はクラウド</a:t>
            </a:r>
            <a:r>
              <a:rPr kumimoji="1" lang="en-US" altLang="ja-JP" dirty="0" smtClean="0"/>
              <a:t>VM1</a:t>
            </a:r>
            <a:r>
              <a:rPr kumimoji="1" lang="ja-JP" altLang="en-US" dirty="0" smtClean="0"/>
              <a:t>のアプリケーション</a:t>
            </a:r>
            <a:r>
              <a:rPr kumimoji="1" lang="en-US" altLang="ja-JP" dirty="0" smtClean="0"/>
              <a:t>VM</a:t>
            </a:r>
            <a:r>
              <a:rPr kumimoji="1" lang="ja-JP" altLang="en-US" dirty="0" smtClean="0"/>
              <a:t>を休止状態にします。</a:t>
            </a:r>
            <a:endParaRPr kumimoji="1" lang="en-US" altLang="ja-JP" dirty="0" smtClean="0"/>
          </a:p>
          <a:p>
            <a:r>
              <a:rPr kumimoji="1" lang="en-US" altLang="ja-JP" dirty="0" err="1" smtClean="0"/>
              <a:t>FlexCapsule</a:t>
            </a:r>
            <a:r>
              <a:rPr kumimoji="1" lang="en-US" altLang="ja-JP" dirty="0" smtClean="0"/>
              <a:t> OS</a:t>
            </a:r>
            <a:r>
              <a:rPr kumimoji="1" lang="ja-JP" altLang="en-US" dirty="0" smtClean="0"/>
              <a:t>が休止要求を受け取り、休止・復帰処理を行うことができるように</a:t>
            </a:r>
            <a:r>
              <a:rPr kumimoji="1" lang="en-US" altLang="ja-JP" dirty="0" smtClean="0"/>
              <a:t>FlexCapsule OS</a:t>
            </a:r>
            <a:r>
              <a:rPr kumimoji="1" lang="ja-JP" altLang="en-US" dirty="0" smtClean="0"/>
              <a:t>に機能追加を行いました。</a:t>
            </a:r>
            <a:endParaRPr kumimoji="1" lang="en-US" altLang="ja-JP" dirty="0" smtClean="0"/>
          </a:p>
          <a:p>
            <a:r>
              <a:rPr kumimoji="1" lang="ja-JP" altLang="en-US" dirty="0" smtClean="0"/>
              <a:t>アプリケーション</a:t>
            </a:r>
            <a:r>
              <a:rPr kumimoji="1" lang="en-US" altLang="ja-JP" dirty="0" smtClean="0"/>
              <a:t>VM</a:t>
            </a:r>
            <a:r>
              <a:rPr kumimoji="1" lang="ja-JP" altLang="en-US" dirty="0" smtClean="0"/>
              <a:t>を休止状態とするには、まず、要求を受け取った</a:t>
            </a:r>
            <a:r>
              <a:rPr kumimoji="1" lang="en-US" altLang="ja-JP" dirty="0" err="1" smtClean="0"/>
              <a:t>FlexCapsule</a:t>
            </a:r>
            <a:r>
              <a:rPr kumimoji="1" lang="en-US" altLang="ja-JP" dirty="0" smtClean="0"/>
              <a:t> OS</a:t>
            </a:r>
            <a:r>
              <a:rPr kumimoji="1" lang="ja-JP" altLang="en-US" dirty="0" smtClean="0"/>
              <a:t>が</a:t>
            </a:r>
            <a:r>
              <a:rPr kumimoji="1" lang="en-US" altLang="ja-JP" dirty="0" smtClean="0"/>
              <a:t>OS</a:t>
            </a:r>
            <a:r>
              <a:rPr kumimoji="1" lang="ja-JP" altLang="en-US" dirty="0" smtClean="0"/>
              <a:t>内で動くタイマーやネットワークなどの各機能を休止状態にします。</a:t>
            </a:r>
            <a:endParaRPr kumimoji="1" lang="en-US" altLang="ja-JP" dirty="0" smtClean="0"/>
          </a:p>
          <a:p>
            <a:pPr defTabSz="990478">
              <a:defRPr/>
            </a:pPr>
            <a:r>
              <a:rPr kumimoji="1" lang="ja-JP" altLang="en-US" dirty="0" smtClean="0"/>
              <a:t>（クリック）</a:t>
            </a:r>
            <a:endParaRPr kumimoji="1" lang="en-US" altLang="ja-JP" dirty="0" smtClean="0"/>
          </a:p>
          <a:p>
            <a:r>
              <a:rPr kumimoji="1" lang="en-US" altLang="ja-JP" dirty="0" smtClean="0"/>
              <a:t>OS</a:t>
            </a:r>
            <a:r>
              <a:rPr kumimoji="1" lang="ja-JP" altLang="en-US" dirty="0" smtClean="0"/>
              <a:t>内の機能の休止が完了したらハイパーバイザへと通知を送り、ハイパーバイザはアプリケーション</a:t>
            </a:r>
            <a:r>
              <a:rPr kumimoji="1" lang="en-US" altLang="ja-JP" dirty="0" smtClean="0"/>
              <a:t>VM</a:t>
            </a:r>
            <a:r>
              <a:rPr kumimoji="1" lang="ja-JP" altLang="en-US" dirty="0" smtClean="0"/>
              <a:t>全体</a:t>
            </a:r>
            <a:r>
              <a:rPr kumimoji="1" lang="ja-JP" altLang="en-US" dirty="0" smtClean="0"/>
              <a:t>を</a:t>
            </a:r>
            <a:r>
              <a:rPr kumimoji="1" lang="ja-JP" altLang="en-US" dirty="0" smtClean="0"/>
              <a:t>休止</a:t>
            </a:r>
            <a:r>
              <a:rPr kumimoji="1" lang="ja-JP" altLang="en-US" dirty="0" smtClean="0"/>
              <a:t>した</a:t>
            </a:r>
            <a:r>
              <a:rPr kumimoji="1" lang="ja-JP" altLang="en-US" dirty="0" smtClean="0"/>
              <a:t>状態とします。</a:t>
            </a:r>
            <a:endParaRPr kumimoji="1" lang="en-US" altLang="ja-JP" dirty="0" smtClean="0"/>
          </a:p>
          <a:p>
            <a:r>
              <a:rPr kumimoji="1" lang="ja-JP" altLang="en-US" dirty="0" smtClean="0"/>
              <a:t>（クリック）</a:t>
            </a:r>
          </a:p>
          <a:p>
            <a:endParaRPr kumimoji="1" lang="en-US" altLang="ja-JP" dirty="0" smtClean="0"/>
          </a:p>
          <a:p>
            <a:r>
              <a:rPr kumimoji="1" lang="en-US" altLang="ja-JP" dirty="0" smtClean="0"/>
              <a:t>5:45〜</a:t>
            </a:r>
            <a:r>
              <a:rPr kumimoji="1" lang="ja-JP" altLang="en-US" dirty="0" smtClean="0"/>
              <a:t>6:</a:t>
            </a:r>
            <a:r>
              <a:rPr kumimoji="1" lang="en-US" altLang="ja-JP" dirty="0" smtClean="0"/>
              <a:t>50</a:t>
            </a:r>
          </a:p>
        </p:txBody>
      </p:sp>
      <p:sp>
        <p:nvSpPr>
          <p:cNvPr id="4" name="スライド番号プレースホルダー 3"/>
          <p:cNvSpPr>
            <a:spLocks noGrp="1"/>
          </p:cNvSpPr>
          <p:nvPr>
            <p:ph type="sldNum" sz="quarter" idx="10"/>
          </p:nvPr>
        </p:nvSpPr>
        <p:spPr/>
        <p:txBody>
          <a:bodyPr/>
          <a:lstStyle/>
          <a:p>
            <a:fld id="{36D7875F-9FBE-4F84-B3B6-00F03F12253C}" type="slidenum">
              <a:rPr kumimoji="1" lang="ja-JP" altLang="en-US" smtClean="0"/>
              <a:t>8</a:t>
            </a:fld>
            <a:endParaRPr kumimoji="1" lang="ja-JP" altLang="en-US"/>
          </a:p>
        </p:txBody>
      </p:sp>
    </p:spTree>
    <p:extLst>
      <p:ext uri="{BB962C8B-B14F-4D97-AF65-F5344CB8AC3E}">
        <p14:creationId xmlns:p14="http://schemas.microsoft.com/office/powerpoint/2010/main" val="15649943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移動元でアプリケーション</a:t>
            </a:r>
            <a:r>
              <a:rPr kumimoji="1" lang="en-US" altLang="ja-JP" dirty="0" smtClean="0"/>
              <a:t>VM</a:t>
            </a:r>
            <a:r>
              <a:rPr kumimoji="1" lang="ja-JP" altLang="en-US" dirty="0" smtClean="0"/>
              <a:t>が休止したら、次は移動先でアプリケーション</a:t>
            </a:r>
            <a:r>
              <a:rPr kumimoji="1" lang="en-US" altLang="ja-JP" dirty="0" smtClean="0"/>
              <a:t>VM</a:t>
            </a:r>
            <a:r>
              <a:rPr kumimoji="1" lang="ja-JP" altLang="en-US" dirty="0" smtClean="0"/>
              <a:t>を復元します。</a:t>
            </a:r>
            <a:endParaRPr kumimoji="1" lang="en-US" altLang="ja-JP" dirty="0" smtClean="0"/>
          </a:p>
          <a:p>
            <a:r>
              <a:rPr kumimoji="1" lang="ja-JP" altLang="en-US" dirty="0" smtClean="0"/>
              <a:t>まず、移動前のアプリケーション</a:t>
            </a:r>
            <a:r>
              <a:rPr kumimoji="1" lang="en-US" altLang="ja-JP" dirty="0" smtClean="0"/>
              <a:t>VM</a:t>
            </a:r>
            <a:r>
              <a:rPr kumimoji="1" lang="ja-JP" altLang="en-US" dirty="0" err="1" smtClean="0"/>
              <a:t>を停</a:t>
            </a:r>
            <a:r>
              <a:rPr kumimoji="1" lang="ja-JP" altLang="en-US" dirty="0" smtClean="0"/>
              <a:t>止させて、その後移動先のアプリケーション</a:t>
            </a:r>
            <a:r>
              <a:rPr kumimoji="1" lang="en-US" altLang="ja-JP" dirty="0" smtClean="0"/>
              <a:t>VM</a:t>
            </a:r>
            <a:r>
              <a:rPr kumimoji="1" lang="ja-JP" altLang="en-US" dirty="0" smtClean="0"/>
              <a:t>を開始します。</a:t>
            </a:r>
            <a:endParaRPr kumimoji="1" lang="en-US" altLang="ja-JP" dirty="0" smtClean="0"/>
          </a:p>
          <a:p>
            <a:r>
              <a:rPr kumimoji="1" lang="en-US" altLang="ja-JP" dirty="0" smtClean="0"/>
              <a:t>(</a:t>
            </a:r>
            <a:r>
              <a:rPr kumimoji="1" lang="ja-JP" altLang="en-US" dirty="0" smtClean="0"/>
              <a:t>クリック</a:t>
            </a:r>
            <a:r>
              <a:rPr kumimoji="1" lang="en-US" altLang="ja-JP" dirty="0" smtClean="0"/>
              <a:t>)</a:t>
            </a:r>
          </a:p>
          <a:p>
            <a:r>
              <a:rPr kumimoji="1" lang="ja-JP" altLang="en-US" dirty="0" smtClean="0"/>
              <a:t>この時、移動先のアプリケーション</a:t>
            </a:r>
            <a:r>
              <a:rPr kumimoji="1" lang="en-US" altLang="ja-JP" dirty="0" smtClean="0"/>
              <a:t>VM</a:t>
            </a:r>
            <a:r>
              <a:rPr kumimoji="1" lang="ja-JP" altLang="en-US" dirty="0" smtClean="0"/>
              <a:t>の中で動く</a:t>
            </a:r>
            <a:r>
              <a:rPr kumimoji="1" lang="en-US" altLang="ja-JP" dirty="0" smtClean="0"/>
              <a:t>OS</a:t>
            </a:r>
            <a:r>
              <a:rPr kumimoji="1" lang="ja-JP" altLang="en-US" dirty="0" smtClean="0"/>
              <a:t>の各機能は休止状態となったままなので、休止状態のそれぞれの機能に対して復帰処理を行います。</a:t>
            </a:r>
            <a:endParaRPr kumimoji="1" lang="en-US" altLang="ja-JP" dirty="0" smtClean="0"/>
          </a:p>
          <a:p>
            <a:r>
              <a:rPr kumimoji="1" lang="en-US" altLang="ja-JP" dirty="0" smtClean="0"/>
              <a:t>(</a:t>
            </a:r>
            <a:r>
              <a:rPr kumimoji="1" lang="ja-JP" altLang="en-US" dirty="0" smtClean="0"/>
              <a:t>クリック</a:t>
            </a:r>
            <a:r>
              <a:rPr kumimoji="1" lang="en-US" altLang="ja-JP" dirty="0" smtClean="0"/>
              <a:t>)</a:t>
            </a:r>
          </a:p>
          <a:p>
            <a:r>
              <a:rPr kumimoji="1" lang="ja-JP" altLang="en-US" dirty="0" smtClean="0"/>
              <a:t>以上が完了したら、移動先のアプリケーション</a:t>
            </a:r>
            <a:r>
              <a:rPr kumimoji="1" lang="en-US" altLang="ja-JP" dirty="0" smtClean="0"/>
              <a:t>VM</a:t>
            </a:r>
            <a:r>
              <a:rPr kumimoji="1" lang="ja-JP" altLang="en-US" dirty="0" smtClean="0"/>
              <a:t>内のアプリケーションが正常に動き出し、マイグレーション完了となります。</a:t>
            </a:r>
          </a:p>
          <a:p>
            <a:endParaRPr kumimoji="1" lang="en-US" altLang="ja-JP" dirty="0" smtClean="0"/>
          </a:p>
          <a:p>
            <a:r>
              <a:rPr kumimoji="1" lang="en-US" altLang="ja-JP" dirty="0" smtClean="0"/>
              <a:t>6:50〜</a:t>
            </a:r>
            <a:r>
              <a:rPr kumimoji="1" lang="ja-JP" altLang="en-US" dirty="0" smtClean="0"/>
              <a:t>7:</a:t>
            </a:r>
            <a:r>
              <a:rPr kumimoji="1" lang="en-US" altLang="ja-JP" dirty="0" smtClean="0"/>
              <a:t>25</a:t>
            </a:r>
            <a:endParaRPr kumimoji="1" lang="ja-JP" altLang="en-US" dirty="0" smtClean="0"/>
          </a:p>
        </p:txBody>
      </p:sp>
      <p:sp>
        <p:nvSpPr>
          <p:cNvPr id="4" name="スライド番号プレースホルダー 3"/>
          <p:cNvSpPr>
            <a:spLocks noGrp="1"/>
          </p:cNvSpPr>
          <p:nvPr>
            <p:ph type="sldNum" sz="quarter" idx="10"/>
          </p:nvPr>
        </p:nvSpPr>
        <p:spPr/>
        <p:txBody>
          <a:bodyPr/>
          <a:lstStyle/>
          <a:p>
            <a:fld id="{36D7875F-9FBE-4F84-B3B6-00F03F12253C}" type="slidenum">
              <a:rPr kumimoji="1" lang="ja-JP" altLang="en-US" smtClean="0"/>
              <a:t>9</a:t>
            </a:fld>
            <a:endParaRPr kumimoji="1" lang="ja-JP" altLang="en-US"/>
          </a:p>
        </p:txBody>
      </p:sp>
    </p:spTree>
    <p:extLst>
      <p:ext uri="{BB962C8B-B14F-4D97-AF65-F5344CB8AC3E}">
        <p14:creationId xmlns:p14="http://schemas.microsoft.com/office/powerpoint/2010/main" val="11051709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01625" y="1772816"/>
            <a:ext cx="7992888" cy="1668016"/>
          </a:xfrm>
        </p:spPr>
        <p:txBody>
          <a:bodyPr>
            <a:normAutofit/>
          </a:bodyPr>
          <a:lstStyle>
            <a:lvl1pPr algn="r">
              <a:defRPr sz="3900" b="1">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dirty="0" smtClean="0"/>
              <a:t>マスター タイトルの書式設定</a:t>
            </a:r>
            <a:endParaRPr kumimoji="1" lang="ja-JP" altLang="en-US" dirty="0"/>
          </a:p>
        </p:txBody>
      </p:sp>
      <p:sp>
        <p:nvSpPr>
          <p:cNvPr id="3" name="サブタイトル 2"/>
          <p:cNvSpPr>
            <a:spLocks noGrp="1"/>
          </p:cNvSpPr>
          <p:nvPr>
            <p:ph type="subTitle" idx="1"/>
          </p:nvPr>
        </p:nvSpPr>
        <p:spPr>
          <a:xfrm>
            <a:off x="1618110" y="3789040"/>
            <a:ext cx="7346378" cy="2448272"/>
          </a:xfrm>
        </p:spPr>
        <p:txBody>
          <a:bodyPr>
            <a:normAutofit/>
          </a:bodyPr>
          <a:lstStyle>
            <a:lvl1pPr marL="0" indent="0" algn="r">
              <a:buNone/>
              <a:defRPr sz="28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dirty="0" smtClean="0"/>
              <a:t>マスター サブタイトルの書式設定</a:t>
            </a:r>
            <a:endParaRPr kumimoji="1" lang="ja-JP" altLang="en-US" dirty="0"/>
          </a:p>
        </p:txBody>
      </p:sp>
      <p:sp>
        <p:nvSpPr>
          <p:cNvPr id="4" name="日付プレースホルダー 3"/>
          <p:cNvSpPr>
            <a:spLocks noGrp="1"/>
          </p:cNvSpPr>
          <p:nvPr>
            <p:ph type="dt" sz="half" idx="10"/>
          </p:nvPr>
        </p:nvSpPr>
        <p:spPr/>
        <p:txBody>
          <a:bodyPr/>
          <a:lstStyle/>
          <a:p>
            <a:fld id="{8578277B-1933-4CEF-AA24-AF7E815ACB30}" type="datetime1">
              <a:rPr kumimoji="1" lang="ja-JP" altLang="en-US" smtClean="0"/>
              <a:t>14/02/16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2523A-0522-47EB-8E1D-79218FBDD7C8}" type="slidenum">
              <a:rPr kumimoji="1" lang="ja-JP" altLang="en-US" smtClean="0"/>
              <a:t>‹#›</a:t>
            </a:fld>
            <a:endParaRPr kumimoji="1" lang="ja-JP" altLang="en-US"/>
          </a:p>
        </p:txBody>
      </p:sp>
      <p:cxnSp>
        <p:nvCxnSpPr>
          <p:cNvPr id="9" name="直線コネクタ 8"/>
          <p:cNvCxnSpPr>
            <a:stCxn id="1026" idx="3"/>
          </p:cNvCxnSpPr>
          <p:nvPr/>
        </p:nvCxnSpPr>
        <p:spPr>
          <a:xfrm>
            <a:off x="1618110" y="3440832"/>
            <a:ext cx="752589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pic>
        <p:nvPicPr>
          <p:cNvPr id="1026" name="Picture 2" descr="C:\Users\kouta\Desktop\図2.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2934" y="2858244"/>
            <a:ext cx="1165176" cy="11651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909599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188640"/>
            <a:ext cx="8208912" cy="796950"/>
          </a:xfrm>
        </p:spPr>
        <p:txBody>
          <a:bodyPr/>
          <a:lstStyle>
            <a:lvl1pPr algn="l">
              <a:defRPr>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smtClean="0"/>
              <a:t>マスター タイトルの書式設定</a:t>
            </a:r>
            <a:endParaRPr kumimoji="1" lang="ja-JP" altLang="en-US" dirty="0"/>
          </a:p>
        </p:txBody>
      </p:sp>
      <p:sp>
        <p:nvSpPr>
          <p:cNvPr id="3" name="コンテンツ プレースホルダー 2"/>
          <p:cNvSpPr>
            <a:spLocks noGrp="1"/>
          </p:cNvSpPr>
          <p:nvPr>
            <p:ph idx="1"/>
          </p:nvPr>
        </p:nvSpPr>
        <p:spPr>
          <a:xfrm>
            <a:off x="457200" y="1196752"/>
            <a:ext cx="8229600" cy="4896544"/>
          </a:xfrm>
        </p:spPr>
        <p:txBody>
          <a:bodyPr/>
          <a:lstStyle>
            <a:lvl1pPr>
              <a:buClr>
                <a:srgbClr val="FF0000"/>
              </a:buClr>
              <a:defRPr>
                <a:latin typeface="メイリオ" panose="020B0604030504040204" pitchFamily="50" charset="-128"/>
                <a:ea typeface="メイリオ" panose="020B0604030504040204" pitchFamily="50" charset="-128"/>
                <a:cs typeface="メイリオ" panose="020B0604030504040204" pitchFamily="50" charset="-128"/>
              </a:defRPr>
            </a:lvl1pPr>
            <a:lvl2pPr>
              <a:defRPr>
                <a:latin typeface="メイリオ" panose="020B0604030504040204" pitchFamily="50" charset="-128"/>
                <a:ea typeface="メイリオ" panose="020B0604030504040204" pitchFamily="50" charset="-128"/>
                <a:cs typeface="メイリオ" panose="020B0604030504040204" pitchFamily="50" charset="-128"/>
              </a:defRPr>
            </a:lvl2pPr>
            <a:lvl3pPr>
              <a:buClr>
                <a:srgbClr val="FF0000"/>
              </a:buClr>
              <a:defRPr>
                <a:latin typeface="メイリオ" panose="020B0604030504040204" pitchFamily="50" charset="-128"/>
                <a:ea typeface="メイリオ" panose="020B0604030504040204" pitchFamily="50" charset="-128"/>
                <a:cs typeface="メイリオ" panose="020B0604030504040204" pitchFamily="50" charset="-128"/>
              </a:defRPr>
            </a:lvl3pPr>
            <a:lvl4pPr>
              <a:defRPr>
                <a:latin typeface="メイリオ" panose="020B0604030504040204" pitchFamily="50" charset="-128"/>
                <a:ea typeface="メイリオ" panose="020B0604030504040204" pitchFamily="50" charset="-128"/>
                <a:cs typeface="メイリオ" panose="020B0604030504040204" pitchFamily="50" charset="-128"/>
              </a:defRPr>
            </a:lvl4pPr>
            <a:lvl5pPr>
              <a:defRPr>
                <a:latin typeface="メイリオ" panose="020B0604030504040204" pitchFamily="50" charset="-128"/>
                <a:ea typeface="メイリオ" panose="020B0604030504040204" pitchFamily="50" charset="-128"/>
                <a:cs typeface="メイリオ" panose="020B0604030504040204" pitchFamily="50" charset="-128"/>
              </a:defRPr>
            </a:lvl5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4" name="日付プレースホルダー 3"/>
          <p:cNvSpPr>
            <a:spLocks noGrp="1"/>
          </p:cNvSpPr>
          <p:nvPr>
            <p:ph type="dt" sz="half" idx="10"/>
          </p:nvPr>
        </p:nvSpPr>
        <p:spPr/>
        <p:txBody>
          <a:bodyPr/>
          <a:lstStyle/>
          <a:p>
            <a:fld id="{484A3ABA-EADA-4F66-9BEC-D69872D999C5}" type="datetime1">
              <a:rPr kumimoji="1" lang="ja-JP" altLang="en-US" smtClean="0"/>
              <a:t>14/02/16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8766212" y="6381328"/>
            <a:ext cx="377788" cy="365125"/>
          </a:xfrm>
        </p:spPr>
        <p:txBody>
          <a:bodyPr/>
          <a:lstStyle>
            <a:lvl1pPr>
              <a:defRPr>
                <a:solidFill>
                  <a:schemeClr val="bg1"/>
                </a:solidFill>
              </a:defRPr>
            </a:lvl1pPr>
          </a:lstStyle>
          <a:p>
            <a:fld id="{1C22523A-0522-47EB-8E1D-79218FBDD7C8}" type="slidenum">
              <a:rPr kumimoji="1" lang="ja-JP" altLang="en-US" smtClean="0"/>
              <a:t>‹#›</a:t>
            </a:fld>
            <a:endParaRPr kumimoji="1" lang="ja-JP" altLang="en-US"/>
          </a:p>
        </p:txBody>
      </p:sp>
      <p:cxnSp>
        <p:nvCxnSpPr>
          <p:cNvPr id="9" name="直線コネクタ 8"/>
          <p:cNvCxnSpPr/>
          <p:nvPr/>
        </p:nvCxnSpPr>
        <p:spPr>
          <a:xfrm>
            <a:off x="0" y="980728"/>
            <a:ext cx="91440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3" name="正方形/長方形 12"/>
          <p:cNvSpPr/>
          <p:nvPr/>
        </p:nvSpPr>
        <p:spPr>
          <a:xfrm>
            <a:off x="8766212" y="6381328"/>
            <a:ext cx="377788" cy="331464"/>
          </a:xfrm>
          <a:prstGeom prst="rect">
            <a:avLst/>
          </a:prstGeom>
          <a:solidFill>
            <a:srgbClr val="FF0000"/>
          </a:solidFill>
          <a:ln>
            <a:solidFill>
              <a:srgbClr val="FF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0036646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907704" y="3573016"/>
            <a:ext cx="7056784" cy="1008112"/>
          </a:xfrm>
        </p:spPr>
        <p:txBody>
          <a:bodyPr anchor="t"/>
          <a:lstStyle>
            <a:lvl1pPr algn="r">
              <a:defRPr sz="4000" b="1" cap="all">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smtClean="0"/>
              <a:t>マスター タイトルの書式設定</a:t>
            </a:r>
            <a:endParaRPr kumimoji="1" lang="ja-JP" altLang="en-US" dirty="0"/>
          </a:p>
        </p:txBody>
      </p:sp>
      <p:sp>
        <p:nvSpPr>
          <p:cNvPr id="3" name="テキスト プレースホルダー 2"/>
          <p:cNvSpPr>
            <a:spLocks noGrp="1"/>
          </p:cNvSpPr>
          <p:nvPr>
            <p:ph type="body" idx="1"/>
          </p:nvPr>
        </p:nvSpPr>
        <p:spPr>
          <a:xfrm>
            <a:off x="1835696" y="2636912"/>
            <a:ext cx="7128792" cy="636091"/>
          </a:xfrm>
        </p:spPr>
        <p:txBody>
          <a:bodyPr anchor="b"/>
          <a:lstStyle>
            <a:lvl1pPr marL="0" indent="0" algn="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FBC13FFF-88C4-444F-B4EA-3B5AD957EF3E}" type="datetime1">
              <a:rPr kumimoji="1" lang="ja-JP" altLang="en-US" smtClean="0"/>
              <a:t>14/02/16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2523A-0522-47EB-8E1D-79218FBDD7C8}" type="slidenum">
              <a:rPr kumimoji="1" lang="ja-JP" altLang="en-US" smtClean="0"/>
              <a:t>‹#›</a:t>
            </a:fld>
            <a:endParaRPr kumimoji="1" lang="ja-JP" altLang="en-US"/>
          </a:p>
        </p:txBody>
      </p:sp>
      <p:cxnSp>
        <p:nvCxnSpPr>
          <p:cNvPr id="11" name="直線コネクタ 10"/>
          <p:cNvCxnSpPr>
            <a:stCxn id="12" idx="3"/>
          </p:cNvCxnSpPr>
          <p:nvPr/>
        </p:nvCxnSpPr>
        <p:spPr>
          <a:xfrm>
            <a:off x="1618110" y="3440832"/>
            <a:ext cx="752589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pic>
        <p:nvPicPr>
          <p:cNvPr id="12" name="Picture 2" descr="C:\Users\kouta\Desktop\図2.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2934" y="2858244"/>
            <a:ext cx="1165176" cy="11651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393106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188640"/>
            <a:ext cx="8208912" cy="796950"/>
          </a:xfrm>
        </p:spPr>
        <p:txBody>
          <a:bodyPr/>
          <a:lstStyle>
            <a:lvl1pPr algn="l">
              <a:defRPr>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smtClean="0"/>
              <a:t>マスター タイトルの書式設定</a:t>
            </a:r>
            <a:endParaRPr kumimoji="1" lang="ja-JP" altLang="en-US" dirty="0"/>
          </a:p>
        </p:txBody>
      </p:sp>
      <p:sp>
        <p:nvSpPr>
          <p:cNvPr id="3" name="コンテンツ プレースホルダー 2"/>
          <p:cNvSpPr>
            <a:spLocks noGrp="1"/>
          </p:cNvSpPr>
          <p:nvPr>
            <p:ph sz="half" idx="1"/>
          </p:nvPr>
        </p:nvSpPr>
        <p:spPr>
          <a:xfrm>
            <a:off x="467544" y="1268760"/>
            <a:ext cx="4038600" cy="4525963"/>
          </a:xfrm>
        </p:spPr>
        <p:txBody>
          <a:bodyPr/>
          <a:lstStyle>
            <a:lvl1pPr>
              <a:defRPr sz="2800">
                <a:latin typeface="メイリオ" panose="020B0604030504040204" pitchFamily="50" charset="-128"/>
                <a:ea typeface="メイリオ" panose="020B0604030504040204" pitchFamily="50" charset="-128"/>
                <a:cs typeface="メイリオ" panose="020B0604030504040204" pitchFamily="50" charset="-128"/>
              </a:defRPr>
            </a:lvl1pPr>
            <a:lvl2pPr>
              <a:defRPr sz="2400">
                <a:latin typeface="メイリオ" panose="020B0604030504040204" pitchFamily="50" charset="-128"/>
                <a:ea typeface="メイリオ" panose="020B0604030504040204" pitchFamily="50" charset="-128"/>
                <a:cs typeface="メイリオ" panose="020B0604030504040204" pitchFamily="50" charset="-128"/>
              </a:defRPr>
            </a:lvl2pPr>
            <a:lvl3pPr>
              <a:defRPr sz="2000">
                <a:latin typeface="メイリオ" panose="020B0604030504040204" pitchFamily="50" charset="-128"/>
                <a:ea typeface="メイリオ" panose="020B0604030504040204" pitchFamily="50" charset="-128"/>
                <a:cs typeface="メイリオ" panose="020B0604030504040204" pitchFamily="50" charset="-128"/>
              </a:defRPr>
            </a:lvl3pPr>
            <a:lvl4pPr>
              <a:defRPr sz="1800">
                <a:latin typeface="メイリオ" panose="020B0604030504040204" pitchFamily="50" charset="-128"/>
                <a:ea typeface="メイリオ" panose="020B0604030504040204" pitchFamily="50" charset="-128"/>
                <a:cs typeface="メイリオ" panose="020B0604030504040204" pitchFamily="50" charset="-128"/>
              </a:defRPr>
            </a:lvl4pPr>
            <a:lvl5pPr>
              <a:defRPr sz="1800">
                <a:latin typeface="メイリオ" panose="020B0604030504040204" pitchFamily="50" charset="-128"/>
                <a:ea typeface="メイリオ" panose="020B0604030504040204" pitchFamily="50" charset="-128"/>
                <a:cs typeface="メイリオ" panose="020B0604030504040204" pitchFamily="50" charset="-128"/>
              </a:defRPr>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4" name="コンテンツ プレースホルダー 3"/>
          <p:cNvSpPr>
            <a:spLocks noGrp="1"/>
          </p:cNvSpPr>
          <p:nvPr>
            <p:ph sz="half" idx="2"/>
          </p:nvPr>
        </p:nvSpPr>
        <p:spPr>
          <a:xfrm>
            <a:off x="4644008" y="1268760"/>
            <a:ext cx="4038600" cy="4525963"/>
          </a:xfrm>
        </p:spPr>
        <p:txBody>
          <a:bodyPr/>
          <a:lstStyle>
            <a:lvl1pPr>
              <a:defRPr sz="2800">
                <a:latin typeface="メイリオ" panose="020B0604030504040204" pitchFamily="50" charset="-128"/>
                <a:ea typeface="メイリオ" panose="020B0604030504040204" pitchFamily="50" charset="-128"/>
                <a:cs typeface="メイリオ" panose="020B0604030504040204" pitchFamily="50" charset="-128"/>
              </a:defRPr>
            </a:lvl1pPr>
            <a:lvl2pPr>
              <a:defRPr sz="2400">
                <a:latin typeface="メイリオ" panose="020B0604030504040204" pitchFamily="50" charset="-128"/>
                <a:ea typeface="メイリオ" panose="020B0604030504040204" pitchFamily="50" charset="-128"/>
                <a:cs typeface="メイリオ" panose="020B0604030504040204" pitchFamily="50" charset="-128"/>
              </a:defRPr>
            </a:lvl2pPr>
            <a:lvl3pPr>
              <a:defRPr sz="2000">
                <a:latin typeface="メイリオ" panose="020B0604030504040204" pitchFamily="50" charset="-128"/>
                <a:ea typeface="メイリオ" panose="020B0604030504040204" pitchFamily="50" charset="-128"/>
                <a:cs typeface="メイリオ" panose="020B0604030504040204" pitchFamily="50" charset="-128"/>
              </a:defRPr>
            </a:lvl3pPr>
            <a:lvl4pPr>
              <a:defRPr sz="1800">
                <a:latin typeface="メイリオ" panose="020B0604030504040204" pitchFamily="50" charset="-128"/>
                <a:ea typeface="メイリオ" panose="020B0604030504040204" pitchFamily="50" charset="-128"/>
                <a:cs typeface="メイリオ" panose="020B0604030504040204" pitchFamily="50" charset="-128"/>
              </a:defRPr>
            </a:lvl4pPr>
            <a:lvl5pPr>
              <a:defRPr sz="1800">
                <a:latin typeface="メイリオ" panose="020B0604030504040204" pitchFamily="50" charset="-128"/>
                <a:ea typeface="メイリオ" panose="020B0604030504040204" pitchFamily="50" charset="-128"/>
                <a:cs typeface="メイリオ" panose="020B0604030504040204" pitchFamily="50" charset="-128"/>
              </a:defRPr>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5" name="日付プレースホルダー 4"/>
          <p:cNvSpPr>
            <a:spLocks noGrp="1"/>
          </p:cNvSpPr>
          <p:nvPr>
            <p:ph type="dt" sz="half" idx="10"/>
          </p:nvPr>
        </p:nvSpPr>
        <p:spPr/>
        <p:txBody>
          <a:bodyPr/>
          <a:lstStyle/>
          <a:p>
            <a:fld id="{A42A7782-1179-479C-A2CD-01C3496A3E19}" type="datetime1">
              <a:rPr kumimoji="1" lang="ja-JP" altLang="en-US" smtClean="0"/>
              <a:t>14/02/16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a:xfrm>
            <a:off x="8766212" y="6375903"/>
            <a:ext cx="382860" cy="365125"/>
          </a:xfrm>
        </p:spPr>
        <p:txBody>
          <a:bodyPr/>
          <a:lstStyle>
            <a:lvl1pPr>
              <a:defRPr>
                <a:solidFill>
                  <a:schemeClr val="bg1"/>
                </a:solidFill>
              </a:defRPr>
            </a:lvl1pPr>
          </a:lstStyle>
          <a:p>
            <a:fld id="{1C22523A-0522-47EB-8E1D-79218FBDD7C8}" type="slidenum">
              <a:rPr kumimoji="1" lang="ja-JP" altLang="en-US" smtClean="0"/>
              <a:t>‹#›</a:t>
            </a:fld>
            <a:endParaRPr kumimoji="1" lang="ja-JP" altLang="en-US"/>
          </a:p>
        </p:txBody>
      </p:sp>
      <p:sp>
        <p:nvSpPr>
          <p:cNvPr id="10" name="正方形/長方形 9"/>
          <p:cNvSpPr/>
          <p:nvPr/>
        </p:nvSpPr>
        <p:spPr>
          <a:xfrm>
            <a:off x="8766212" y="6381328"/>
            <a:ext cx="377788" cy="331464"/>
          </a:xfrm>
          <a:prstGeom prst="rect">
            <a:avLst/>
          </a:prstGeom>
          <a:solidFill>
            <a:srgbClr val="FF0000"/>
          </a:solidFill>
          <a:ln>
            <a:solidFill>
              <a:srgbClr val="FF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cxnSp>
        <p:nvCxnSpPr>
          <p:cNvPr id="12" name="直線コネクタ 11"/>
          <p:cNvCxnSpPr/>
          <p:nvPr/>
        </p:nvCxnSpPr>
        <p:spPr>
          <a:xfrm>
            <a:off x="0" y="980728"/>
            <a:ext cx="91440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965545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1115616" y="332656"/>
            <a:ext cx="7499176" cy="796950"/>
          </a:xfrm>
          <a:prstGeom prst="rect">
            <a:avLst/>
          </a:prstGeom>
        </p:spPr>
        <p:txBody>
          <a:bodyPr vert="horz" lIns="91440" tIns="45720" rIns="91440" bIns="45720" rtlCol="0" anchor="ctr">
            <a:normAutofit/>
          </a:bodyPr>
          <a:lstStyle/>
          <a:p>
            <a:r>
              <a:rPr kumimoji="1" lang="ja-JP" altLang="en-US" dirty="0" smtClean="0"/>
              <a:t>マスター タイトルの書式設定</a:t>
            </a:r>
            <a:endParaRPr kumimoji="1" lang="ja-JP" altLang="en-US" dirty="0"/>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0080D5-7067-4468-B151-F85F55C65143}" type="datetime1">
              <a:rPr kumimoji="1" lang="ja-JP" altLang="en-US" smtClean="0"/>
              <a:t>14/02/16</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22523A-0522-47EB-8E1D-79218FBDD7C8}" type="slidenum">
              <a:rPr kumimoji="1" lang="ja-JP" altLang="en-US" smtClean="0"/>
              <a:t>‹#›</a:t>
            </a:fld>
            <a:endParaRPr kumimoji="1" lang="ja-JP" altLang="en-US"/>
          </a:p>
        </p:txBody>
      </p:sp>
    </p:spTree>
    <p:extLst>
      <p:ext uri="{BB962C8B-B14F-4D97-AF65-F5344CB8AC3E}">
        <p14:creationId xmlns:p14="http://schemas.microsoft.com/office/powerpoint/2010/main" val="2688370382"/>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Lst>
  <p:timing>
    <p:tnLst>
      <p:par>
        <p:cTn xmlns:p14="http://schemas.microsoft.com/office/powerpoint/2010/main" id="1" dur="indefinite" restart="never" nodeType="tmRoot"/>
      </p:par>
    </p:tnLst>
  </p:timing>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6.png"/><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chart" Target="../charts/char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5" Type="http://schemas.microsoft.com/office/2007/relationships/hdphoto" Target="../media/hdphoto1.wdp"/><Relationship Id="rId6" Type="http://schemas.openxmlformats.org/officeDocument/2006/relationships/image" Target="../media/image4.png"/><Relationship Id="rId7" Type="http://schemas.microsoft.com/office/2007/relationships/hdphoto" Target="../media/hdphoto2.wdp"/><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lang="ja-JP" altLang="en-US" sz="3800" dirty="0"/>
              <a:t>クラウドにおける仮想マシン構成の</a:t>
            </a:r>
            <a:br>
              <a:rPr lang="ja-JP" altLang="en-US" sz="3800" dirty="0"/>
            </a:br>
            <a:r>
              <a:rPr lang="ja-JP" altLang="en-US" sz="3800" dirty="0"/>
              <a:t>アプリケーション単位での最適化</a:t>
            </a:r>
            <a:endParaRPr kumimoji="1" lang="ja-JP" altLang="en-US" sz="3800" dirty="0"/>
          </a:p>
        </p:txBody>
      </p:sp>
      <p:sp>
        <p:nvSpPr>
          <p:cNvPr id="3" name="サブタイトル 2"/>
          <p:cNvSpPr>
            <a:spLocks noGrp="1"/>
          </p:cNvSpPr>
          <p:nvPr>
            <p:ph type="subTitle" idx="1"/>
          </p:nvPr>
        </p:nvSpPr>
        <p:spPr/>
        <p:txBody>
          <a:bodyPr>
            <a:normAutofit/>
          </a:bodyPr>
          <a:lstStyle/>
          <a:p>
            <a:r>
              <a:rPr kumimoji="1" lang="ja-JP" altLang="en-US" dirty="0" smtClean="0"/>
              <a:t>九州工業大学 情報工学部</a:t>
            </a:r>
            <a:endParaRPr kumimoji="1" lang="en-US" altLang="ja-JP" dirty="0" smtClean="0"/>
          </a:p>
          <a:p>
            <a:r>
              <a:rPr lang="ja-JP" altLang="en-US" dirty="0"/>
              <a:t>機械</a:t>
            </a:r>
            <a:r>
              <a:rPr lang="ja-JP" altLang="en-US" dirty="0" smtClean="0"/>
              <a:t>情報工学科</a:t>
            </a:r>
            <a:endParaRPr lang="en-US" altLang="ja-JP" dirty="0" smtClean="0"/>
          </a:p>
          <a:p>
            <a:r>
              <a:rPr lang="ja-JP" altLang="en-US" dirty="0" smtClean="0"/>
              <a:t>光来研究室</a:t>
            </a:r>
            <a:endParaRPr lang="en-US" altLang="ja-JP" dirty="0" smtClean="0"/>
          </a:p>
          <a:p>
            <a:r>
              <a:rPr kumimoji="1" lang="en-US" altLang="ja-JP" dirty="0" smtClean="0"/>
              <a:t>10237036 </a:t>
            </a:r>
            <a:r>
              <a:rPr kumimoji="1" lang="ja-JP" altLang="en-US" dirty="0" smtClean="0"/>
              <a:t>三宮浩太</a:t>
            </a:r>
            <a:endParaRPr kumimoji="1" lang="ja-JP" altLang="en-US" dirty="0"/>
          </a:p>
        </p:txBody>
      </p:sp>
      <p:sp>
        <p:nvSpPr>
          <p:cNvPr id="4" name="スライド番号プレースホルダー 3"/>
          <p:cNvSpPr>
            <a:spLocks noGrp="1"/>
          </p:cNvSpPr>
          <p:nvPr>
            <p:ph type="sldNum" sz="quarter" idx="12"/>
          </p:nvPr>
        </p:nvSpPr>
        <p:spPr/>
        <p:txBody>
          <a:bodyPr/>
          <a:lstStyle/>
          <a:p>
            <a:fld id="{1C22523A-0522-47EB-8E1D-79218FBDD7C8}" type="slidenum">
              <a:rPr kumimoji="1" lang="ja-JP" altLang="en-US" smtClean="0"/>
              <a:t>1</a:t>
            </a:fld>
            <a:endParaRPr kumimoji="1" lang="ja-JP" altLang="en-US"/>
          </a:p>
        </p:txBody>
      </p:sp>
    </p:spTree>
    <p:extLst>
      <p:ext uri="{BB962C8B-B14F-4D97-AF65-F5344CB8AC3E}">
        <p14:creationId xmlns:p14="http://schemas.microsoft.com/office/powerpoint/2010/main" val="64896185"/>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アプリケーション</a:t>
            </a:r>
            <a:r>
              <a:rPr kumimoji="1" lang="en-US" altLang="ja-JP" dirty="0" smtClean="0"/>
              <a:t>VM</a:t>
            </a:r>
            <a:r>
              <a:rPr kumimoji="1" lang="ja-JP" altLang="en-US" dirty="0" smtClean="0"/>
              <a:t>の管理</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従来の</a:t>
            </a:r>
            <a:r>
              <a:rPr lang="en-US" altLang="ja-JP" dirty="0" smtClean="0"/>
              <a:t>OS</a:t>
            </a:r>
            <a:r>
              <a:rPr lang="ja-JP" altLang="en-US" dirty="0" smtClean="0"/>
              <a:t>の</a:t>
            </a:r>
            <a:r>
              <a:rPr lang="ja-JP" altLang="en-US" dirty="0"/>
              <a:t>プロセスのように管理できる実行環境を</a:t>
            </a:r>
            <a:r>
              <a:rPr lang="ja-JP" altLang="en-US" dirty="0" smtClean="0"/>
              <a:t>提供</a:t>
            </a:r>
            <a:endParaRPr lang="en-US" altLang="ja-JP" dirty="0" smtClean="0"/>
          </a:p>
          <a:p>
            <a:pPr lvl="1"/>
            <a:r>
              <a:rPr lang="ja-JP" altLang="en-US" dirty="0" smtClean="0"/>
              <a:t>起動･停止･情報取得などをプロセスと同様に行うことができる</a:t>
            </a:r>
            <a:endParaRPr lang="en-US" altLang="ja-JP" dirty="0" smtClean="0"/>
          </a:p>
        </p:txBody>
      </p:sp>
      <p:sp>
        <p:nvSpPr>
          <p:cNvPr id="4" name="スライド番号プレースホルダー 3"/>
          <p:cNvSpPr>
            <a:spLocks noGrp="1"/>
          </p:cNvSpPr>
          <p:nvPr>
            <p:ph type="sldNum" sz="quarter" idx="12"/>
          </p:nvPr>
        </p:nvSpPr>
        <p:spPr/>
        <p:txBody>
          <a:bodyPr/>
          <a:lstStyle/>
          <a:p>
            <a:fld id="{1C22523A-0522-47EB-8E1D-79218FBDD7C8}" type="slidenum">
              <a:rPr kumimoji="1" lang="ja-JP" altLang="en-US" smtClean="0"/>
              <a:t>10</a:t>
            </a:fld>
            <a:endParaRPr kumimoji="1" lang="ja-JP" altLang="en-US"/>
          </a:p>
        </p:txBody>
      </p:sp>
      <p:sp>
        <p:nvSpPr>
          <p:cNvPr id="5" name="正方形/長方形 4"/>
          <p:cNvSpPr/>
          <p:nvPr/>
        </p:nvSpPr>
        <p:spPr>
          <a:xfrm>
            <a:off x="1070787" y="5254814"/>
            <a:ext cx="2482618" cy="425996"/>
          </a:xfrm>
          <a:prstGeom prst="rect">
            <a:avLst/>
          </a:prstGeom>
          <a:solidFill>
            <a:srgbClr val="FFAE9B"/>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3200" dirty="0" smtClean="0">
                <a:solidFill>
                  <a:schemeClr val="tx1"/>
                </a:solidFill>
              </a:rPr>
              <a:t>OS</a:t>
            </a:r>
            <a:endParaRPr kumimoji="1" lang="ja-JP" altLang="en-US" sz="3200" dirty="0">
              <a:solidFill>
                <a:schemeClr val="tx1"/>
              </a:solidFill>
            </a:endParaRPr>
          </a:p>
        </p:txBody>
      </p:sp>
      <p:sp>
        <p:nvSpPr>
          <p:cNvPr id="7" name="角丸四角形 6"/>
          <p:cNvSpPr/>
          <p:nvPr/>
        </p:nvSpPr>
        <p:spPr>
          <a:xfrm>
            <a:off x="1070787" y="4523946"/>
            <a:ext cx="1091204" cy="607784"/>
          </a:xfrm>
          <a:prstGeom prst="roundRect">
            <a:avLst/>
          </a:prstGeom>
          <a:solidFill>
            <a:srgbClr val="FFBF93"/>
          </a:solidFill>
          <a:ln>
            <a:solidFill>
              <a:srgbClr val="FF5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プロセス</a:t>
            </a:r>
            <a:endParaRPr kumimoji="1" lang="ja-JP" altLang="en-US" dirty="0">
              <a:solidFill>
                <a:schemeClr val="tx1"/>
              </a:solidFill>
            </a:endParaRPr>
          </a:p>
        </p:txBody>
      </p:sp>
      <p:sp>
        <p:nvSpPr>
          <p:cNvPr id="17" name="角丸四角形 16"/>
          <p:cNvSpPr/>
          <p:nvPr/>
        </p:nvSpPr>
        <p:spPr>
          <a:xfrm>
            <a:off x="2462201" y="4523946"/>
            <a:ext cx="1091204" cy="607784"/>
          </a:xfrm>
          <a:prstGeom prst="roundRect">
            <a:avLst/>
          </a:prstGeom>
          <a:solidFill>
            <a:srgbClr val="FFBF93"/>
          </a:solidFill>
          <a:ln>
            <a:solidFill>
              <a:srgbClr val="FF5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プロセス</a:t>
            </a:r>
            <a:endParaRPr kumimoji="1" lang="ja-JP" altLang="en-US" dirty="0">
              <a:solidFill>
                <a:schemeClr val="tx1"/>
              </a:solidFill>
            </a:endParaRPr>
          </a:p>
        </p:txBody>
      </p:sp>
      <p:sp>
        <p:nvSpPr>
          <p:cNvPr id="31" name="正方形/長方形 30"/>
          <p:cNvSpPr/>
          <p:nvPr/>
        </p:nvSpPr>
        <p:spPr>
          <a:xfrm>
            <a:off x="5292080" y="5235708"/>
            <a:ext cx="2952328" cy="425997"/>
          </a:xfrm>
          <a:prstGeom prst="rect">
            <a:avLst/>
          </a:prstGeom>
          <a:solidFill>
            <a:srgbClr val="FFAE9B"/>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solidFill>
                  <a:schemeClr val="tx1"/>
                </a:solidFill>
              </a:rPr>
              <a:t>ハイパーバイザ</a:t>
            </a:r>
            <a:endParaRPr kumimoji="1" lang="ja-JP" altLang="en-US" sz="2800" dirty="0">
              <a:solidFill>
                <a:schemeClr val="tx1"/>
              </a:solidFill>
            </a:endParaRPr>
          </a:p>
        </p:txBody>
      </p:sp>
      <p:sp>
        <p:nvSpPr>
          <p:cNvPr id="34" name="角丸四角形 33"/>
          <p:cNvSpPr/>
          <p:nvPr/>
        </p:nvSpPr>
        <p:spPr>
          <a:xfrm>
            <a:off x="6876256" y="4504841"/>
            <a:ext cx="1368152" cy="607784"/>
          </a:xfrm>
          <a:prstGeom prst="roundRect">
            <a:avLst/>
          </a:prstGeom>
          <a:solidFill>
            <a:srgbClr val="FFBF93"/>
          </a:solidFill>
          <a:ln>
            <a:solidFill>
              <a:srgbClr val="FF5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Application</a:t>
            </a:r>
          </a:p>
          <a:p>
            <a:pPr algn="ctr"/>
            <a:r>
              <a:rPr kumimoji="1" lang="en-US" altLang="ja-JP" dirty="0" smtClean="0">
                <a:solidFill>
                  <a:schemeClr val="tx1"/>
                </a:solidFill>
              </a:rPr>
              <a:t>VM</a:t>
            </a:r>
            <a:endParaRPr kumimoji="1" lang="ja-JP" altLang="en-US" dirty="0">
              <a:solidFill>
                <a:schemeClr val="tx1"/>
              </a:solidFill>
            </a:endParaRPr>
          </a:p>
        </p:txBody>
      </p:sp>
      <p:sp>
        <p:nvSpPr>
          <p:cNvPr id="45" name="角丸四角形 44"/>
          <p:cNvSpPr/>
          <p:nvPr/>
        </p:nvSpPr>
        <p:spPr>
          <a:xfrm>
            <a:off x="5297986" y="4504841"/>
            <a:ext cx="1368152" cy="607784"/>
          </a:xfrm>
          <a:prstGeom prst="roundRect">
            <a:avLst/>
          </a:prstGeom>
          <a:solidFill>
            <a:srgbClr val="FFBF93"/>
          </a:solidFill>
          <a:ln>
            <a:solidFill>
              <a:srgbClr val="FF5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Application</a:t>
            </a:r>
          </a:p>
          <a:p>
            <a:pPr algn="ctr"/>
            <a:r>
              <a:rPr kumimoji="1" lang="en-US" altLang="ja-JP" dirty="0" smtClean="0">
                <a:solidFill>
                  <a:schemeClr val="tx1"/>
                </a:solidFill>
              </a:rPr>
              <a:t>VM</a:t>
            </a:r>
            <a:endParaRPr kumimoji="1" lang="ja-JP" altLang="en-US" dirty="0">
              <a:solidFill>
                <a:schemeClr val="tx1"/>
              </a:solidFill>
            </a:endParaRPr>
          </a:p>
        </p:txBody>
      </p:sp>
      <p:sp>
        <p:nvSpPr>
          <p:cNvPr id="54" name="角丸四角形 53"/>
          <p:cNvSpPr/>
          <p:nvPr/>
        </p:nvSpPr>
        <p:spPr>
          <a:xfrm>
            <a:off x="1499235" y="3875874"/>
            <a:ext cx="1625722" cy="432048"/>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kumimoji="1" lang="en-US" altLang="ja-JP" sz="2400" dirty="0" err="1" smtClean="0"/>
              <a:t>ps</a:t>
            </a:r>
            <a:r>
              <a:rPr kumimoji="1" lang="ja-JP" altLang="en-US" sz="2400" dirty="0" smtClean="0"/>
              <a:t>コマンド</a:t>
            </a:r>
            <a:endParaRPr kumimoji="1" lang="ja-JP" altLang="en-US" sz="2400" dirty="0"/>
          </a:p>
        </p:txBody>
      </p:sp>
      <p:sp>
        <p:nvSpPr>
          <p:cNvPr id="55" name="角丸四角形 54"/>
          <p:cNvSpPr/>
          <p:nvPr/>
        </p:nvSpPr>
        <p:spPr>
          <a:xfrm>
            <a:off x="5814138" y="3860624"/>
            <a:ext cx="1908211" cy="432048"/>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kumimoji="1" lang="en-US" altLang="ja-JP" sz="2400" dirty="0" smtClean="0"/>
              <a:t>xl </a:t>
            </a:r>
            <a:r>
              <a:rPr lang="en-US" altLang="ja-JP" sz="2400" dirty="0" smtClean="0"/>
              <a:t>list</a:t>
            </a:r>
            <a:r>
              <a:rPr kumimoji="1" lang="ja-JP" altLang="en-US" sz="2400" dirty="0" smtClean="0"/>
              <a:t>コマンド</a:t>
            </a:r>
            <a:endParaRPr kumimoji="1" lang="ja-JP" altLang="en-US" sz="2400" dirty="0"/>
          </a:p>
        </p:txBody>
      </p:sp>
      <p:sp>
        <p:nvSpPr>
          <p:cNvPr id="56" name="角丸四角形 55"/>
          <p:cNvSpPr/>
          <p:nvPr/>
        </p:nvSpPr>
        <p:spPr>
          <a:xfrm>
            <a:off x="5955383" y="3856769"/>
            <a:ext cx="1625722" cy="432048"/>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kumimoji="1" lang="en-US" altLang="ja-JP" sz="2400" dirty="0" err="1" smtClean="0"/>
              <a:t>ps</a:t>
            </a:r>
            <a:r>
              <a:rPr kumimoji="1" lang="ja-JP" altLang="en-US" sz="2400" dirty="0" smtClean="0"/>
              <a:t>コマンド</a:t>
            </a:r>
            <a:endParaRPr kumimoji="1" lang="ja-JP" altLang="en-US" sz="2400" dirty="0"/>
          </a:p>
        </p:txBody>
      </p:sp>
      <p:pic>
        <p:nvPicPr>
          <p:cNvPr id="6" name="Picture 2" descr="C:\Users\kouta\Desktop\図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1568" y="5877442"/>
            <a:ext cx="4321055" cy="693892"/>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kouta\Desktop\図2.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88024" y="5827351"/>
            <a:ext cx="3960440" cy="753212"/>
          </a:xfrm>
          <a:prstGeom prst="rect">
            <a:avLst/>
          </a:prstGeom>
          <a:noFill/>
          <a:extLst>
            <a:ext uri="{909E8E84-426E-40dd-AFC4-6F175D3DCCD1}">
              <a14:hiddenFill xmlns:a14="http://schemas.microsoft.com/office/drawing/2010/main">
                <a:solidFill>
                  <a:srgbClr val="FFFFFF"/>
                </a:solidFill>
              </a14:hiddenFill>
            </a:ext>
          </a:extLst>
        </p:spPr>
      </p:pic>
      <p:cxnSp>
        <p:nvCxnSpPr>
          <p:cNvPr id="10" name="直線コネクタ 9"/>
          <p:cNvCxnSpPr/>
          <p:nvPr/>
        </p:nvCxnSpPr>
        <p:spPr>
          <a:xfrm>
            <a:off x="4606505" y="3860624"/>
            <a:ext cx="0" cy="2997376"/>
          </a:xfrm>
          <a:prstGeom prst="line">
            <a:avLst/>
          </a:prstGeom>
          <a:ln w="571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13" name="テキスト ボックス 12"/>
          <p:cNvSpPr txBox="1"/>
          <p:nvPr/>
        </p:nvSpPr>
        <p:spPr>
          <a:xfrm>
            <a:off x="44244" y="3362173"/>
            <a:ext cx="3403496" cy="400110"/>
          </a:xfrm>
          <a:prstGeom prst="rect">
            <a:avLst/>
          </a:prstGeom>
          <a:noFill/>
        </p:spPr>
        <p:txBody>
          <a:bodyPr wrap="none" rtlCol="0">
            <a:spAutoFit/>
          </a:bodyPr>
          <a:lstStyle/>
          <a:p>
            <a:r>
              <a:rPr kumimoji="1" lang="ja-JP" altLang="en-US" sz="2000" dirty="0" smtClean="0"/>
              <a:t>例</a:t>
            </a:r>
            <a:r>
              <a:rPr kumimoji="1" lang="en-US" altLang="ja-JP" sz="2000" dirty="0" smtClean="0"/>
              <a:t>: </a:t>
            </a:r>
            <a:r>
              <a:rPr kumimoji="1" lang="ja-JP" altLang="en-US" sz="2000" dirty="0" smtClean="0"/>
              <a:t>プロセス一覧・情報の取得</a:t>
            </a:r>
            <a:endParaRPr kumimoji="1" lang="ja-JP" altLang="en-US" sz="2000" dirty="0"/>
          </a:p>
        </p:txBody>
      </p:sp>
    </p:spTree>
    <p:extLst>
      <p:ext uri="{BB962C8B-B14F-4D97-AF65-F5344CB8AC3E}">
        <p14:creationId xmlns:p14="http://schemas.microsoft.com/office/powerpoint/2010/main" val="292840914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1000"/>
                                        <p:tgtEl>
                                          <p:spTgt spid="55"/>
                                        </p:tgtEl>
                                      </p:cBhvr>
                                    </p:animEffect>
                                    <p:set>
                                      <p:cBhvr>
                                        <p:cTn id="7" dur="1" fill="hold">
                                          <p:stCondLst>
                                            <p:cond delay="999"/>
                                          </p:stCondLst>
                                        </p:cTn>
                                        <p:tgtEl>
                                          <p:spTgt spid="55"/>
                                        </p:tgtEl>
                                        <p:attrNameLst>
                                          <p:attrName>style.visibility</p:attrName>
                                        </p:attrNameLst>
                                      </p:cBhvr>
                                      <p:to>
                                        <p:strVal val="hidden"/>
                                      </p:to>
                                    </p:se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56"/>
                                        </p:tgtEl>
                                        <p:attrNameLst>
                                          <p:attrName>style.visibility</p:attrName>
                                        </p:attrNameLst>
                                      </p:cBhvr>
                                      <p:to>
                                        <p:strVal val="visible"/>
                                      </p:to>
                                    </p:set>
                                    <p:animEffect transition="in" filter="fade">
                                      <p:cBhvr>
                                        <p:cTn id="11" dur="1000"/>
                                        <p:tgtEl>
                                          <p:spTgt spid="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animBg="1"/>
      <p:bldP spid="5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実験</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FlexCapsule</a:t>
            </a:r>
            <a:r>
              <a:rPr kumimoji="1" lang="ja-JP" altLang="en-US" dirty="0" smtClean="0"/>
              <a:t>を</a:t>
            </a:r>
            <a:r>
              <a:rPr kumimoji="1" lang="en-US" altLang="ja-JP" dirty="0" smtClean="0"/>
              <a:t>Xen</a:t>
            </a:r>
            <a:r>
              <a:rPr kumimoji="1" lang="ja-JP" altLang="en-US" dirty="0" smtClean="0"/>
              <a:t>を用いて</a:t>
            </a:r>
            <a:r>
              <a:rPr lang="ja-JP" altLang="en-US" dirty="0" smtClean="0"/>
              <a:t>実装し、アプリケーション</a:t>
            </a:r>
            <a:r>
              <a:rPr lang="en-US" altLang="ja-JP" dirty="0" smtClean="0"/>
              <a:t>VM</a:t>
            </a:r>
            <a:r>
              <a:rPr lang="ja-JP" altLang="en-US" dirty="0" smtClean="0"/>
              <a:t>をマイグレーション</a:t>
            </a:r>
            <a:endParaRPr kumimoji="1" lang="en-US" altLang="ja-JP" dirty="0" smtClean="0"/>
          </a:p>
          <a:p>
            <a:pPr lvl="1"/>
            <a:r>
              <a:rPr lang="ja-JP" altLang="en-US" dirty="0" smtClean="0"/>
              <a:t>マイグレーションにかかる時間、ダウンタイムの計測</a:t>
            </a:r>
          </a:p>
          <a:p>
            <a:pPr lvl="1"/>
            <a:r>
              <a:rPr lang="ja-JP" altLang="en-US" dirty="0" smtClean="0"/>
              <a:t>クラウド</a:t>
            </a:r>
            <a:r>
              <a:rPr lang="en-US" altLang="ja-JP" dirty="0" smtClean="0"/>
              <a:t>VM</a:t>
            </a:r>
            <a:r>
              <a:rPr lang="ja-JP" altLang="en-US" dirty="0" smtClean="0"/>
              <a:t>のスケールダウンによるアプリケーション</a:t>
            </a:r>
            <a:r>
              <a:rPr lang="en-US" altLang="ja-JP" dirty="0" smtClean="0"/>
              <a:t>VM</a:t>
            </a:r>
            <a:r>
              <a:rPr lang="ja-JP" altLang="en-US" dirty="0" smtClean="0"/>
              <a:t>の性能変化</a:t>
            </a:r>
            <a:endParaRPr lang="en-US" altLang="ja-JP" dirty="0" smtClean="0"/>
          </a:p>
        </p:txBody>
      </p:sp>
      <p:sp>
        <p:nvSpPr>
          <p:cNvPr id="4" name="スライド番号プレースホルダー 3"/>
          <p:cNvSpPr>
            <a:spLocks noGrp="1"/>
          </p:cNvSpPr>
          <p:nvPr>
            <p:ph type="sldNum" sz="quarter" idx="12"/>
          </p:nvPr>
        </p:nvSpPr>
        <p:spPr/>
        <p:txBody>
          <a:bodyPr/>
          <a:lstStyle/>
          <a:p>
            <a:fld id="{1C22523A-0522-47EB-8E1D-79218FBDD7C8}" type="slidenum">
              <a:rPr kumimoji="1" lang="ja-JP" altLang="en-US" smtClean="0"/>
              <a:t>11</a:t>
            </a:fld>
            <a:endParaRPr kumimoji="1" lang="ja-JP" altLang="en-US"/>
          </a:p>
        </p:txBody>
      </p:sp>
      <p:graphicFrame>
        <p:nvGraphicFramePr>
          <p:cNvPr id="16" name="表 15"/>
          <p:cNvGraphicFramePr>
            <a:graphicFrameLocks noGrp="1"/>
          </p:cNvGraphicFramePr>
          <p:nvPr>
            <p:extLst>
              <p:ext uri="{D42A27DB-BD31-4B8C-83A1-F6EECF244321}">
                <p14:modId xmlns:p14="http://schemas.microsoft.com/office/powerpoint/2010/main" val="3172976678"/>
              </p:ext>
            </p:extLst>
          </p:nvPr>
        </p:nvGraphicFramePr>
        <p:xfrm>
          <a:off x="1619672" y="4293096"/>
          <a:ext cx="6096000" cy="2397759"/>
        </p:xfrm>
        <a:graphic>
          <a:graphicData uri="http://schemas.openxmlformats.org/drawingml/2006/table">
            <a:tbl>
              <a:tblPr firstCol="1" bandRow="1">
                <a:tableStyleId>{21E4AEA4-8DFA-4A89-87EB-49C32662AFE0}</a:tableStyleId>
              </a:tblPr>
              <a:tblGrid>
                <a:gridCol w="3192016"/>
                <a:gridCol w="2903984"/>
              </a:tblGrid>
              <a:tr h="370840">
                <a:tc>
                  <a:txBody>
                    <a:bodyPr/>
                    <a:lstStyle/>
                    <a:p>
                      <a:r>
                        <a:rPr kumimoji="1" lang="en-US" altLang="ja-JP" dirty="0" smtClean="0"/>
                        <a:t>CPU</a:t>
                      </a:r>
                    </a:p>
                  </a:txBody>
                  <a:tcPr/>
                </a:tc>
                <a:tc>
                  <a:txBody>
                    <a:bodyPr/>
                    <a:lstStyle/>
                    <a:p>
                      <a:r>
                        <a:rPr kumimoji="1" lang="en-US" altLang="ja-JP" dirty="0" smtClean="0"/>
                        <a:t>Intel Xeon 3.70GHz×8</a:t>
                      </a:r>
                    </a:p>
                  </a:txBody>
                  <a:tcPr/>
                </a:tc>
              </a:tr>
              <a:tr h="370840">
                <a:tc>
                  <a:txBody>
                    <a:bodyPr/>
                    <a:lstStyle/>
                    <a:p>
                      <a:r>
                        <a:rPr kumimoji="1" lang="ja-JP" altLang="en-US" dirty="0" smtClean="0"/>
                        <a:t>メモリ</a:t>
                      </a:r>
                      <a:endParaRPr kumimoji="1" lang="ja-JP" altLang="en-US" dirty="0"/>
                    </a:p>
                  </a:txBody>
                  <a:tcPr/>
                </a:tc>
                <a:tc>
                  <a:txBody>
                    <a:bodyPr/>
                    <a:lstStyle/>
                    <a:p>
                      <a:r>
                        <a:rPr kumimoji="1" lang="en-US" altLang="ja-JP" dirty="0" smtClean="0"/>
                        <a:t>8GB</a:t>
                      </a:r>
                      <a:endParaRPr kumimoji="1" lang="ja-JP" altLang="en-US" dirty="0"/>
                    </a:p>
                  </a:txBody>
                  <a:tcPr/>
                </a:tc>
              </a:tr>
              <a:tr h="370840">
                <a:tc>
                  <a:txBody>
                    <a:bodyPr/>
                    <a:lstStyle/>
                    <a:p>
                      <a:r>
                        <a:rPr kumimoji="1" lang="ja-JP" altLang="en-US" dirty="0" smtClean="0"/>
                        <a:t>ハイパーバイザ</a:t>
                      </a:r>
                      <a:endParaRPr kumimoji="1" lang="ja-JP" altLang="en-US" dirty="0"/>
                    </a:p>
                  </a:txBody>
                  <a:tcPr/>
                </a:tc>
                <a:tc>
                  <a:txBody>
                    <a:bodyPr/>
                    <a:lstStyle/>
                    <a:p>
                      <a:r>
                        <a:rPr kumimoji="1" lang="en-US" altLang="ja-JP" dirty="0" smtClean="0"/>
                        <a:t>Xen 4.2.2</a:t>
                      </a:r>
                    </a:p>
                  </a:txBody>
                  <a:tcPr/>
                </a:tc>
              </a:tr>
              <a:tr h="370840">
                <a:tc>
                  <a:txBody>
                    <a:bodyPr/>
                    <a:lstStyle/>
                    <a:p>
                      <a:r>
                        <a:rPr kumimoji="1" lang="ja-JP" altLang="en-US" dirty="0" smtClean="0"/>
                        <a:t>クラウド</a:t>
                      </a:r>
                      <a:r>
                        <a:rPr kumimoji="1" lang="en-US" altLang="ja-JP" dirty="0" smtClean="0"/>
                        <a:t>VM</a:t>
                      </a:r>
                      <a:r>
                        <a:rPr kumimoji="1" lang="ja-JP" altLang="en-US" dirty="0" smtClean="0"/>
                        <a:t>の管理</a:t>
                      </a:r>
                      <a:r>
                        <a:rPr kumimoji="1" lang="en-US" altLang="ja-JP" dirty="0" smtClean="0"/>
                        <a:t>VM </a:t>
                      </a:r>
                      <a:endParaRPr kumimoji="1" lang="ja-JP" altLang="en-US" dirty="0"/>
                    </a:p>
                  </a:txBody>
                  <a:tcPr/>
                </a:tc>
                <a:tc>
                  <a:txBody>
                    <a:bodyPr/>
                    <a:lstStyle/>
                    <a:p>
                      <a:r>
                        <a:rPr kumimoji="1" lang="en-US" altLang="ja-JP" dirty="0" smtClean="0"/>
                        <a:t>Linux 3.5.0</a:t>
                      </a:r>
                    </a:p>
                  </a:txBody>
                  <a:tcPr/>
                </a:tc>
              </a:tr>
              <a:tr h="370840">
                <a:tc>
                  <a:txBody>
                    <a:bodyPr/>
                    <a:lstStyle/>
                    <a:p>
                      <a:r>
                        <a:rPr kumimoji="1" lang="ja-JP" altLang="en-US" dirty="0" smtClean="0"/>
                        <a:t>アプリケーション</a:t>
                      </a:r>
                      <a:r>
                        <a:rPr kumimoji="1" lang="en-US" altLang="ja-JP" dirty="0" smtClean="0"/>
                        <a:t>VM</a:t>
                      </a:r>
                      <a:r>
                        <a:rPr kumimoji="1" lang="ja-JP" altLang="en-US" dirty="0" smtClean="0"/>
                        <a:t>の管理</a:t>
                      </a:r>
                      <a:r>
                        <a:rPr kumimoji="1" lang="en-US" altLang="ja-JP" dirty="0" smtClean="0"/>
                        <a:t>VM </a:t>
                      </a:r>
                      <a:endParaRPr kumimoji="1" lang="ja-JP" altLang="en-US" dirty="0"/>
                    </a:p>
                  </a:txBody>
                  <a:tcPr/>
                </a:tc>
                <a:tc>
                  <a:txBody>
                    <a:bodyPr/>
                    <a:lstStyle/>
                    <a:p>
                      <a:r>
                        <a:rPr kumimoji="1" lang="en-US" altLang="ja-JP" dirty="0" smtClean="0"/>
                        <a:t>Linux 3.8.0</a:t>
                      </a:r>
                    </a:p>
                    <a:p>
                      <a:r>
                        <a:rPr kumimoji="1" lang="en-US" altLang="ja-JP" dirty="0" smtClean="0"/>
                        <a:t>2 vCPU</a:t>
                      </a:r>
                    </a:p>
                    <a:p>
                      <a:r>
                        <a:rPr kumimoji="1" lang="ja-JP" altLang="en-US" dirty="0" smtClean="0"/>
                        <a:t>メモリ</a:t>
                      </a:r>
                      <a:r>
                        <a:rPr kumimoji="1" lang="en-US" altLang="ja-JP" dirty="0" smtClean="0"/>
                        <a:t>1GB</a:t>
                      </a:r>
                      <a:endParaRPr kumimoji="1" lang="ja-JP" altLang="en-US" dirty="0"/>
                    </a:p>
                  </a:txBody>
                  <a:tcPr/>
                </a:tc>
              </a:tr>
            </a:tbl>
          </a:graphicData>
        </a:graphic>
      </p:graphicFrame>
    </p:spTree>
    <p:extLst>
      <p:ext uri="{BB962C8B-B14F-4D97-AF65-F5344CB8AC3E}">
        <p14:creationId xmlns:p14="http://schemas.microsoft.com/office/powerpoint/2010/main" val="844534597"/>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実験 </a:t>
            </a:r>
            <a:r>
              <a:rPr kumimoji="1" lang="en-US" altLang="ja-JP" dirty="0" smtClean="0"/>
              <a:t>: </a:t>
            </a:r>
            <a:r>
              <a:rPr kumimoji="1" lang="ja-JP" altLang="en-US" dirty="0" smtClean="0"/>
              <a:t>マイグレーション性能</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マイグレーション時間と</a:t>
            </a:r>
            <a:r>
              <a:rPr lang="ja-JP" altLang="en-US" dirty="0" smtClean="0"/>
              <a:t>ダウンタイムを測定</a:t>
            </a:r>
            <a:endParaRPr lang="en-US" altLang="ja-JP" dirty="0" smtClean="0"/>
          </a:p>
          <a:p>
            <a:pPr lvl="1"/>
            <a:r>
              <a:rPr lang="ja-JP" altLang="en-US" dirty="0" smtClean="0"/>
              <a:t>マイグレーション時間はメモリサイズに比例</a:t>
            </a:r>
            <a:endParaRPr lang="en-US" altLang="ja-JP" dirty="0" smtClean="0"/>
          </a:p>
          <a:p>
            <a:pPr lvl="1"/>
            <a:r>
              <a:rPr lang="ja-JP" altLang="en-US" dirty="0"/>
              <a:t>ダウンタイム</a:t>
            </a:r>
            <a:r>
              <a:rPr lang="ja-JP" altLang="en-US" dirty="0" smtClean="0"/>
              <a:t>は常に</a:t>
            </a:r>
            <a:r>
              <a:rPr lang="en-US" altLang="ja-JP" dirty="0" smtClean="0"/>
              <a:t>0.2</a:t>
            </a:r>
            <a:r>
              <a:rPr lang="ja-JP" altLang="en-US" dirty="0" smtClean="0"/>
              <a:t>秒程度</a:t>
            </a:r>
            <a:endParaRPr lang="en-US" altLang="ja-JP" dirty="0" smtClean="0"/>
          </a:p>
          <a:p>
            <a:pPr lvl="2"/>
            <a:r>
              <a:rPr lang="ja-JP" altLang="en-US" dirty="0" smtClean="0"/>
              <a:t>メモリサイズの影響は受けない</a:t>
            </a:r>
            <a:endParaRPr lang="en-US" altLang="ja-JP" dirty="0" smtClean="0"/>
          </a:p>
        </p:txBody>
      </p:sp>
      <p:sp>
        <p:nvSpPr>
          <p:cNvPr id="4" name="スライド番号プレースホルダー 3"/>
          <p:cNvSpPr>
            <a:spLocks noGrp="1"/>
          </p:cNvSpPr>
          <p:nvPr>
            <p:ph type="sldNum" sz="quarter" idx="12"/>
          </p:nvPr>
        </p:nvSpPr>
        <p:spPr/>
        <p:txBody>
          <a:bodyPr/>
          <a:lstStyle/>
          <a:p>
            <a:fld id="{1C22523A-0522-47EB-8E1D-79218FBDD7C8}" type="slidenum">
              <a:rPr kumimoji="1" lang="ja-JP" altLang="en-US" smtClean="0"/>
              <a:t>12</a:t>
            </a:fld>
            <a:endParaRPr kumimoji="1" lang="ja-JP" altLang="en-US"/>
          </a:p>
        </p:txBody>
      </p:sp>
      <p:graphicFrame>
        <p:nvGraphicFramePr>
          <p:cNvPr id="5" name="グラフ 4"/>
          <p:cNvGraphicFramePr>
            <a:graphicFrameLocks/>
          </p:cNvGraphicFramePr>
          <p:nvPr>
            <p:extLst>
              <p:ext uri="{D42A27DB-BD31-4B8C-83A1-F6EECF244321}">
                <p14:modId xmlns:p14="http://schemas.microsoft.com/office/powerpoint/2010/main" val="3612510498"/>
              </p:ext>
            </p:extLst>
          </p:nvPr>
        </p:nvGraphicFramePr>
        <p:xfrm>
          <a:off x="2555776" y="3356992"/>
          <a:ext cx="3888433" cy="338576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96184020"/>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p:cNvSpPr/>
          <p:nvPr/>
        </p:nvSpPr>
        <p:spPr>
          <a:xfrm>
            <a:off x="631208" y="3861049"/>
            <a:ext cx="2664296" cy="2325181"/>
          </a:xfrm>
          <a:prstGeom prst="rect">
            <a:avLst/>
          </a:prstGeom>
          <a:noFill/>
          <a:ln w="38100"/>
        </p:spPr>
        <p:style>
          <a:lnRef idx="2">
            <a:schemeClr val="accent6"/>
          </a:lnRef>
          <a:fillRef idx="1">
            <a:schemeClr val="lt1"/>
          </a:fillRef>
          <a:effectRef idx="0">
            <a:schemeClr val="accent6"/>
          </a:effectRef>
          <a:fontRef idx="minor">
            <a:schemeClr val="dk1"/>
          </a:fontRef>
        </p:style>
        <p:txBody>
          <a:bodyPr rtlCol="0" anchor="ctr"/>
          <a:lstStyle/>
          <a:p>
            <a:pPr algn="ctr"/>
            <a:endParaRPr lang="en-US" altLang="ja-JP" dirty="0"/>
          </a:p>
        </p:txBody>
      </p:sp>
      <p:sp>
        <p:nvSpPr>
          <p:cNvPr id="22" name="正方形/長方形 21"/>
          <p:cNvSpPr/>
          <p:nvPr/>
        </p:nvSpPr>
        <p:spPr>
          <a:xfrm>
            <a:off x="6143050" y="4077072"/>
            <a:ext cx="2304256" cy="1965141"/>
          </a:xfrm>
          <a:prstGeom prst="rect">
            <a:avLst/>
          </a:prstGeom>
          <a:noFill/>
          <a:ln w="3810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en-US" altLang="ja-JP" sz="2800" dirty="0" smtClean="0"/>
          </a:p>
        </p:txBody>
      </p:sp>
      <p:sp>
        <p:nvSpPr>
          <p:cNvPr id="3" name="コンテンツ プレースホルダー 2"/>
          <p:cNvSpPr>
            <a:spLocks noGrp="1"/>
          </p:cNvSpPr>
          <p:nvPr>
            <p:ph idx="1"/>
          </p:nvPr>
        </p:nvSpPr>
        <p:spPr/>
        <p:txBody>
          <a:bodyPr/>
          <a:lstStyle/>
          <a:p>
            <a:r>
              <a:rPr lang="ja-JP" altLang="en-US" dirty="0" smtClean="0"/>
              <a:t>クラウド</a:t>
            </a:r>
            <a:r>
              <a:rPr lang="en-US" altLang="ja-JP" dirty="0" smtClean="0"/>
              <a:t>VM</a:t>
            </a:r>
            <a:r>
              <a:rPr lang="ja-JP" altLang="en-US" dirty="0" smtClean="0"/>
              <a:t>のスケールダウンによるアプリケーション</a:t>
            </a:r>
            <a:r>
              <a:rPr lang="en-US" altLang="ja-JP" dirty="0" smtClean="0"/>
              <a:t>VM</a:t>
            </a:r>
            <a:r>
              <a:rPr lang="ja-JP" altLang="en-US" dirty="0" smtClean="0"/>
              <a:t>の性能の変化を測定</a:t>
            </a:r>
            <a:endParaRPr lang="en-US" altLang="ja-JP" dirty="0" smtClean="0"/>
          </a:p>
          <a:p>
            <a:pPr lvl="1"/>
            <a:r>
              <a:rPr lang="ja-JP" altLang="en-US" dirty="0" smtClean="0"/>
              <a:t>クラウド</a:t>
            </a:r>
            <a:r>
              <a:rPr lang="en-US" altLang="ja-JP" dirty="0" smtClean="0"/>
              <a:t>VM</a:t>
            </a:r>
            <a:r>
              <a:rPr lang="en-US" altLang="ja-JP" dirty="0"/>
              <a:t>2</a:t>
            </a:r>
            <a:r>
              <a:rPr lang="ja-JP" altLang="en-US" dirty="0" smtClean="0"/>
              <a:t>は</a:t>
            </a:r>
            <a:r>
              <a:rPr lang="en-US" altLang="ja-JP" dirty="0" smtClean="0"/>
              <a:t>CPU</a:t>
            </a:r>
            <a:r>
              <a:rPr lang="ja-JP" altLang="en-US" dirty="0" smtClean="0"/>
              <a:t>性能を</a:t>
            </a:r>
            <a:r>
              <a:rPr lang="en-US" altLang="ja-JP" dirty="0" smtClean="0"/>
              <a:t>70</a:t>
            </a:r>
            <a:r>
              <a:rPr lang="ja-JP" altLang="en-US" dirty="0" smtClean="0"/>
              <a:t>％に制限</a:t>
            </a:r>
            <a:endParaRPr lang="en-US" altLang="ja-JP" dirty="0" smtClean="0"/>
          </a:p>
          <a:p>
            <a:pPr lvl="1"/>
            <a:r>
              <a:rPr lang="ja-JP" altLang="en-US" dirty="0" smtClean="0"/>
              <a:t>アプリケーション</a:t>
            </a:r>
            <a:r>
              <a:rPr lang="en-US" altLang="ja-JP" dirty="0" smtClean="0"/>
              <a:t>VM</a:t>
            </a:r>
            <a:r>
              <a:rPr lang="ja-JP" altLang="en-US" dirty="0" smtClean="0"/>
              <a:t>での計算処理時間を計測</a:t>
            </a:r>
            <a:endParaRPr lang="en-US" altLang="ja-JP" dirty="0" smtClean="0"/>
          </a:p>
          <a:p>
            <a:pPr lvl="1"/>
            <a:r>
              <a:rPr lang="ja-JP" altLang="en-US" dirty="0"/>
              <a:t>性能</a:t>
            </a:r>
            <a:r>
              <a:rPr lang="ja-JP" altLang="en-US" dirty="0" smtClean="0"/>
              <a:t>が</a:t>
            </a:r>
            <a:r>
              <a:rPr lang="en-US" altLang="ja-JP" dirty="0" smtClean="0"/>
              <a:t>64%</a:t>
            </a:r>
            <a:r>
              <a:rPr lang="ja-JP" altLang="en-US" dirty="0" smtClean="0"/>
              <a:t>に低下</a:t>
            </a:r>
            <a:endParaRPr lang="en-US" altLang="ja-JP" dirty="0" smtClean="0"/>
          </a:p>
          <a:p>
            <a:pPr lvl="1"/>
            <a:endParaRPr lang="en-US" altLang="ja-JP" dirty="0" smtClean="0"/>
          </a:p>
        </p:txBody>
      </p:sp>
      <p:cxnSp>
        <p:nvCxnSpPr>
          <p:cNvPr id="13" name="直線矢印コネクタ 12"/>
          <p:cNvCxnSpPr/>
          <p:nvPr/>
        </p:nvCxnSpPr>
        <p:spPr>
          <a:xfrm>
            <a:off x="3511528" y="5013177"/>
            <a:ext cx="2304256" cy="0"/>
          </a:xfrm>
          <a:prstGeom prst="straightConnector1">
            <a:avLst/>
          </a:prstGeom>
          <a:ln w="38100">
            <a:solidFill>
              <a:srgbClr val="F96767"/>
            </a:solidFill>
            <a:tailEnd type="arrow"/>
          </a:ln>
          <a:effectLst/>
        </p:spPr>
        <p:style>
          <a:lnRef idx="3">
            <a:schemeClr val="accent2"/>
          </a:lnRef>
          <a:fillRef idx="0">
            <a:schemeClr val="accent2"/>
          </a:fillRef>
          <a:effectRef idx="2">
            <a:schemeClr val="accent2"/>
          </a:effectRef>
          <a:fontRef idx="minor">
            <a:schemeClr val="tx1"/>
          </a:fontRef>
        </p:style>
      </p:cxnSp>
      <p:sp>
        <p:nvSpPr>
          <p:cNvPr id="15" name="正方形/長方形 14"/>
          <p:cNvSpPr/>
          <p:nvPr/>
        </p:nvSpPr>
        <p:spPr>
          <a:xfrm>
            <a:off x="3799560" y="4365105"/>
            <a:ext cx="1764196" cy="406898"/>
          </a:xfrm>
          <a:prstGeom prst="rect">
            <a:avLst/>
          </a:prstGeom>
          <a:solidFill>
            <a:schemeClr val="bg1"/>
          </a:solidFill>
          <a:ln>
            <a:solidFill>
              <a:srgbClr val="FF66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dirty="0" smtClean="0">
                <a:solidFill>
                  <a:schemeClr val="tx1"/>
                </a:solidFill>
              </a:rPr>
              <a:t>スケールダウン</a:t>
            </a:r>
            <a:endParaRPr kumimoji="1" lang="ja-JP" altLang="en-US" dirty="0">
              <a:solidFill>
                <a:schemeClr val="tx1"/>
              </a:solidFill>
            </a:endParaRPr>
          </a:p>
        </p:txBody>
      </p:sp>
      <p:sp>
        <p:nvSpPr>
          <p:cNvPr id="2" name="タイトル 1"/>
          <p:cNvSpPr>
            <a:spLocks noGrp="1"/>
          </p:cNvSpPr>
          <p:nvPr>
            <p:ph type="title"/>
          </p:nvPr>
        </p:nvSpPr>
        <p:spPr/>
        <p:txBody>
          <a:bodyPr>
            <a:normAutofit/>
          </a:bodyPr>
          <a:lstStyle/>
          <a:p>
            <a:r>
              <a:rPr kumimoji="1" lang="ja-JP" altLang="en-US" dirty="0" smtClean="0"/>
              <a:t>実験 </a:t>
            </a:r>
            <a:r>
              <a:rPr kumimoji="1" lang="en-US" altLang="ja-JP" dirty="0" smtClean="0"/>
              <a:t>: </a:t>
            </a:r>
            <a:r>
              <a:rPr kumimoji="1" lang="ja-JP" altLang="en-US" dirty="0" smtClean="0"/>
              <a:t>クラウド</a:t>
            </a:r>
            <a:r>
              <a:rPr kumimoji="1" lang="en-US" altLang="ja-JP" dirty="0" smtClean="0"/>
              <a:t>VM</a:t>
            </a:r>
            <a:r>
              <a:rPr kumimoji="1" lang="ja-JP" altLang="en-US" dirty="0" smtClean="0"/>
              <a:t>の性能変更</a:t>
            </a:r>
            <a:endParaRPr kumimoji="1" lang="ja-JP" altLang="en-US" dirty="0"/>
          </a:p>
        </p:txBody>
      </p:sp>
      <p:sp>
        <p:nvSpPr>
          <p:cNvPr id="4" name="スライド番号プレースホルダー 3"/>
          <p:cNvSpPr>
            <a:spLocks noGrp="1"/>
          </p:cNvSpPr>
          <p:nvPr>
            <p:ph type="sldNum" sz="quarter" idx="12"/>
          </p:nvPr>
        </p:nvSpPr>
        <p:spPr/>
        <p:txBody>
          <a:bodyPr/>
          <a:lstStyle/>
          <a:p>
            <a:fld id="{1C22523A-0522-47EB-8E1D-79218FBDD7C8}" type="slidenum">
              <a:rPr kumimoji="1" lang="ja-JP" altLang="en-US" smtClean="0"/>
              <a:t>13</a:t>
            </a:fld>
            <a:endParaRPr kumimoji="1" lang="ja-JP" altLang="en-US"/>
          </a:p>
        </p:txBody>
      </p:sp>
      <p:sp>
        <p:nvSpPr>
          <p:cNvPr id="23" name="正方形/長方形 22"/>
          <p:cNvSpPr/>
          <p:nvPr/>
        </p:nvSpPr>
        <p:spPr>
          <a:xfrm>
            <a:off x="919240" y="4437113"/>
            <a:ext cx="2088232" cy="1264902"/>
          </a:xfrm>
          <a:prstGeom prst="rect">
            <a:avLst/>
          </a:prstGeom>
          <a:ln w="38100">
            <a:solidFill>
              <a:srgbClr val="FF99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ja-JP" altLang="en-US" dirty="0" smtClean="0"/>
              <a:t>アプリケーション</a:t>
            </a:r>
            <a:r>
              <a:rPr lang="en-US" altLang="ja-JP" dirty="0" smtClean="0"/>
              <a:t>VM</a:t>
            </a:r>
          </a:p>
          <a:p>
            <a:pPr algn="ctr"/>
            <a:r>
              <a:rPr lang="ja-JP" altLang="en-US" dirty="0"/>
              <a:t>処理時間</a:t>
            </a:r>
            <a:endParaRPr lang="en-US" altLang="ja-JP" dirty="0" smtClean="0"/>
          </a:p>
          <a:p>
            <a:pPr algn="ctr"/>
            <a:r>
              <a:rPr lang="en-US" altLang="ja-JP" sz="3200" b="1" dirty="0" smtClean="0">
                <a:solidFill>
                  <a:srgbClr val="FF0000"/>
                </a:solidFill>
              </a:rPr>
              <a:t>17.1</a:t>
            </a:r>
            <a:r>
              <a:rPr lang="ja-JP" altLang="en-US" sz="3200" b="1" dirty="0" smtClean="0">
                <a:solidFill>
                  <a:srgbClr val="FF0000"/>
                </a:solidFill>
              </a:rPr>
              <a:t>秒</a:t>
            </a:r>
            <a:endParaRPr lang="en-US" altLang="ja-JP" sz="3200" b="1" dirty="0">
              <a:solidFill>
                <a:srgbClr val="FF0000"/>
              </a:solidFill>
            </a:endParaRPr>
          </a:p>
        </p:txBody>
      </p:sp>
      <p:sp>
        <p:nvSpPr>
          <p:cNvPr id="12" name="正方形/長方形 11"/>
          <p:cNvSpPr/>
          <p:nvPr/>
        </p:nvSpPr>
        <p:spPr>
          <a:xfrm>
            <a:off x="6251062" y="4437112"/>
            <a:ext cx="2088232" cy="1264902"/>
          </a:xfrm>
          <a:prstGeom prst="rect">
            <a:avLst/>
          </a:prstGeom>
          <a:ln w="38100">
            <a:solidFill>
              <a:srgbClr val="FF99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ja-JP" altLang="en-US" dirty="0" smtClean="0"/>
              <a:t>アプリケーション</a:t>
            </a:r>
            <a:r>
              <a:rPr lang="en-US" altLang="ja-JP" dirty="0" smtClean="0"/>
              <a:t>VM</a:t>
            </a:r>
          </a:p>
          <a:p>
            <a:pPr algn="ctr"/>
            <a:r>
              <a:rPr lang="ja-JP" altLang="en-US" dirty="0"/>
              <a:t>処理時間</a:t>
            </a:r>
            <a:endParaRPr lang="en-US" altLang="ja-JP" dirty="0" smtClean="0"/>
          </a:p>
          <a:p>
            <a:pPr algn="ctr"/>
            <a:r>
              <a:rPr lang="en-US" altLang="ja-JP" sz="3200" b="1" dirty="0" smtClean="0">
                <a:solidFill>
                  <a:srgbClr val="FF0000"/>
                </a:solidFill>
              </a:rPr>
              <a:t>26.4</a:t>
            </a:r>
            <a:r>
              <a:rPr lang="ja-JP" altLang="en-US" sz="3200" b="1" dirty="0" smtClean="0">
                <a:solidFill>
                  <a:srgbClr val="FF0000"/>
                </a:solidFill>
              </a:rPr>
              <a:t>秒</a:t>
            </a:r>
            <a:endParaRPr lang="en-US" altLang="ja-JP" sz="3200" b="1" dirty="0">
              <a:solidFill>
                <a:srgbClr val="FF0000"/>
              </a:solidFill>
            </a:endParaRPr>
          </a:p>
        </p:txBody>
      </p:sp>
      <p:sp>
        <p:nvSpPr>
          <p:cNvPr id="5" name="テキスト ボックス 4"/>
          <p:cNvSpPr txBox="1"/>
          <p:nvPr/>
        </p:nvSpPr>
        <p:spPr>
          <a:xfrm>
            <a:off x="5785790" y="6294511"/>
            <a:ext cx="3018776" cy="461665"/>
          </a:xfrm>
          <a:prstGeom prst="rect">
            <a:avLst/>
          </a:prstGeom>
          <a:noFill/>
        </p:spPr>
        <p:txBody>
          <a:bodyPr wrap="none" rtlCol="0">
            <a:spAutoFit/>
          </a:bodyPr>
          <a:lstStyle/>
          <a:p>
            <a:pPr algn="ctr"/>
            <a:r>
              <a:rPr lang="ja-JP" altLang="en-US" sz="2400" dirty="0"/>
              <a:t>クラウド</a:t>
            </a:r>
            <a:r>
              <a:rPr lang="en-US" altLang="ja-JP" sz="2400" dirty="0" smtClean="0"/>
              <a:t>VM2(CPU70</a:t>
            </a:r>
            <a:r>
              <a:rPr lang="en-US" altLang="ja-JP" sz="2400" dirty="0"/>
              <a:t>%)</a:t>
            </a:r>
          </a:p>
        </p:txBody>
      </p:sp>
      <p:sp>
        <p:nvSpPr>
          <p:cNvPr id="14" name="テキスト ボックス 13"/>
          <p:cNvSpPr txBox="1"/>
          <p:nvPr/>
        </p:nvSpPr>
        <p:spPr>
          <a:xfrm>
            <a:off x="376223" y="6294512"/>
            <a:ext cx="3174267" cy="461665"/>
          </a:xfrm>
          <a:prstGeom prst="rect">
            <a:avLst/>
          </a:prstGeom>
          <a:noFill/>
        </p:spPr>
        <p:txBody>
          <a:bodyPr wrap="none" rtlCol="0">
            <a:spAutoFit/>
          </a:bodyPr>
          <a:lstStyle/>
          <a:p>
            <a:pPr algn="ctr"/>
            <a:r>
              <a:rPr lang="ja-JP" altLang="en-US" sz="2400" dirty="0"/>
              <a:t>クラウド</a:t>
            </a:r>
            <a:r>
              <a:rPr lang="en-US" altLang="ja-JP" sz="2400" dirty="0" smtClean="0"/>
              <a:t>VM1(CPU100%)</a:t>
            </a:r>
            <a:endParaRPr lang="en-US" altLang="ja-JP" sz="2400" dirty="0"/>
          </a:p>
        </p:txBody>
      </p:sp>
    </p:spTree>
    <p:extLst>
      <p:ext uri="{BB962C8B-B14F-4D97-AF65-F5344CB8AC3E}">
        <p14:creationId xmlns:p14="http://schemas.microsoft.com/office/powerpoint/2010/main" val="123162059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関連研究</a:t>
            </a:r>
            <a:endParaRPr kumimoji="1" lang="ja-JP" altLang="en-US" dirty="0"/>
          </a:p>
        </p:txBody>
      </p:sp>
      <p:sp>
        <p:nvSpPr>
          <p:cNvPr id="3" name="コンテンツ プレースホルダー 2"/>
          <p:cNvSpPr>
            <a:spLocks noGrp="1"/>
          </p:cNvSpPr>
          <p:nvPr>
            <p:ph idx="1"/>
          </p:nvPr>
        </p:nvSpPr>
        <p:spPr/>
        <p:txBody>
          <a:bodyPr>
            <a:normAutofit fontScale="92500"/>
          </a:bodyPr>
          <a:lstStyle/>
          <a:p>
            <a:r>
              <a:rPr kumimoji="1" lang="en-US" altLang="ja-JP" dirty="0" smtClean="0"/>
              <a:t>GUK [Jordan et al. ’09]</a:t>
            </a:r>
          </a:p>
          <a:p>
            <a:pPr lvl="1"/>
            <a:r>
              <a:rPr lang="en-US" altLang="ja-JP" dirty="0" smtClean="0"/>
              <a:t>Mini-OS</a:t>
            </a:r>
            <a:r>
              <a:rPr lang="ja-JP" altLang="en-US" dirty="0" smtClean="0"/>
              <a:t>上で</a:t>
            </a:r>
            <a:r>
              <a:rPr lang="en-US" altLang="ja-JP" dirty="0" smtClean="0"/>
              <a:t>Java</a:t>
            </a:r>
            <a:r>
              <a:rPr lang="ja-JP" altLang="en-US" dirty="0" smtClean="0"/>
              <a:t>アプリケーションを動かす</a:t>
            </a:r>
            <a:endParaRPr lang="en-US" altLang="ja-JP" dirty="0" smtClean="0"/>
          </a:p>
          <a:p>
            <a:pPr lvl="1"/>
            <a:r>
              <a:rPr lang="ja-JP" altLang="en-US" dirty="0" smtClean="0"/>
              <a:t>休止・復帰に対応</a:t>
            </a:r>
            <a:endParaRPr lang="en-US" altLang="ja-JP" dirty="0" smtClean="0"/>
          </a:p>
          <a:p>
            <a:r>
              <a:rPr lang="en-US" altLang="ja-JP" dirty="0" smtClean="0"/>
              <a:t>Zap [Osman et al. ’02]</a:t>
            </a:r>
          </a:p>
          <a:p>
            <a:pPr lvl="1"/>
            <a:r>
              <a:rPr lang="en-US" altLang="ja-JP" dirty="0" smtClean="0"/>
              <a:t>OS</a:t>
            </a:r>
            <a:r>
              <a:rPr lang="ja-JP" altLang="en-US" dirty="0" smtClean="0"/>
              <a:t>レベルの仮想化でアプリケーションをマイグレーション</a:t>
            </a:r>
            <a:endParaRPr lang="en-US" altLang="ja-JP" dirty="0" smtClean="0"/>
          </a:p>
          <a:p>
            <a:pPr lvl="1"/>
            <a:r>
              <a:rPr lang="ja-JP" altLang="en-US" dirty="0" smtClean="0"/>
              <a:t>アプリケーション間の隔離は弱い</a:t>
            </a:r>
            <a:endParaRPr lang="en-US" altLang="ja-JP" dirty="0" smtClean="0"/>
          </a:p>
          <a:p>
            <a:r>
              <a:rPr lang="en-US" altLang="ja-JP" dirty="0" smtClean="0"/>
              <a:t>GMO</a:t>
            </a:r>
            <a:r>
              <a:rPr lang="ja-JP" altLang="en-US" dirty="0" smtClean="0"/>
              <a:t>クラウド </a:t>
            </a:r>
            <a:r>
              <a:rPr lang="en-US" altLang="ja-JP" dirty="0" smtClean="0"/>
              <a:t>Public</a:t>
            </a:r>
          </a:p>
          <a:p>
            <a:pPr lvl="1"/>
            <a:r>
              <a:rPr lang="en-US" altLang="ja-JP" dirty="0" smtClean="0"/>
              <a:t>VM</a:t>
            </a:r>
            <a:r>
              <a:rPr lang="ja-JP" altLang="en-US" dirty="0" err="1" smtClean="0"/>
              <a:t>を停</a:t>
            </a:r>
            <a:r>
              <a:rPr lang="ja-JP" altLang="en-US" dirty="0" smtClean="0"/>
              <a:t>止させることなくスケールダウンが可能</a:t>
            </a:r>
            <a:endParaRPr lang="en-US" altLang="ja-JP" dirty="0" smtClean="0"/>
          </a:p>
          <a:p>
            <a:pPr lvl="1"/>
            <a:r>
              <a:rPr lang="ja-JP" altLang="en-US" dirty="0" smtClean="0"/>
              <a:t>無停止でのアプリケーションの統合はできない</a:t>
            </a:r>
            <a:endParaRPr lang="en-US" altLang="ja-JP" dirty="0" smtClean="0"/>
          </a:p>
        </p:txBody>
      </p:sp>
      <p:sp>
        <p:nvSpPr>
          <p:cNvPr id="4" name="スライド番号プレースホルダー 3"/>
          <p:cNvSpPr>
            <a:spLocks noGrp="1"/>
          </p:cNvSpPr>
          <p:nvPr>
            <p:ph type="sldNum" sz="quarter" idx="12"/>
          </p:nvPr>
        </p:nvSpPr>
        <p:spPr/>
        <p:txBody>
          <a:bodyPr/>
          <a:lstStyle/>
          <a:p>
            <a:fld id="{1C22523A-0522-47EB-8E1D-79218FBDD7C8}" type="slidenum">
              <a:rPr kumimoji="1" lang="ja-JP" altLang="en-US" smtClean="0"/>
              <a:t>14</a:t>
            </a:fld>
            <a:endParaRPr kumimoji="1" lang="ja-JP" altLang="en-US"/>
          </a:p>
        </p:txBody>
      </p:sp>
    </p:spTree>
    <p:extLst>
      <p:ext uri="{BB962C8B-B14F-4D97-AF65-F5344CB8AC3E}">
        <p14:creationId xmlns:p14="http://schemas.microsoft.com/office/powerpoint/2010/main" val="2201039900"/>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まとめ</a:t>
            </a:r>
            <a:endParaRPr kumimoji="1" lang="ja-JP" altLang="en-US" dirty="0"/>
          </a:p>
        </p:txBody>
      </p:sp>
      <p:sp>
        <p:nvSpPr>
          <p:cNvPr id="3" name="コンテンツ プレースホルダー 2"/>
          <p:cNvSpPr>
            <a:spLocks noGrp="1"/>
          </p:cNvSpPr>
          <p:nvPr>
            <p:ph idx="1"/>
          </p:nvPr>
        </p:nvSpPr>
        <p:spPr/>
        <p:txBody>
          <a:bodyPr>
            <a:normAutofit/>
          </a:bodyPr>
          <a:lstStyle/>
          <a:p>
            <a:r>
              <a:rPr lang="ja-JP" altLang="en-US" dirty="0" smtClean="0"/>
              <a:t>アプリケーション単位での</a:t>
            </a:r>
            <a:r>
              <a:rPr lang="en-US" altLang="ja-JP" dirty="0" smtClean="0"/>
              <a:t>VM</a:t>
            </a:r>
            <a:r>
              <a:rPr lang="ja-JP" altLang="en-US" dirty="0" smtClean="0"/>
              <a:t>構成</a:t>
            </a:r>
            <a:r>
              <a:rPr lang="ja-JP" altLang="en-US" dirty="0"/>
              <a:t>の最適化を実現</a:t>
            </a:r>
            <a:r>
              <a:rPr lang="ja-JP" altLang="en-US" dirty="0" smtClean="0"/>
              <a:t>する</a:t>
            </a:r>
            <a:r>
              <a:rPr lang="en-US" altLang="ja-JP" dirty="0" smtClean="0"/>
              <a:t>FlexCapsule</a:t>
            </a:r>
            <a:r>
              <a:rPr lang="ja-JP" altLang="en-US" dirty="0" smtClean="0"/>
              <a:t>を提案</a:t>
            </a:r>
            <a:endParaRPr lang="en-US" altLang="ja-JP" dirty="0" smtClean="0"/>
          </a:p>
          <a:p>
            <a:pPr lvl="1"/>
            <a:r>
              <a:rPr lang="ja-JP" altLang="en-US" dirty="0" smtClean="0"/>
              <a:t>アプリケーションを軽量</a:t>
            </a:r>
            <a:r>
              <a:rPr lang="en-US" altLang="ja-JP" dirty="0" smtClean="0"/>
              <a:t>VM</a:t>
            </a:r>
            <a:r>
              <a:rPr lang="ja-JP" altLang="en-US" dirty="0" smtClean="0"/>
              <a:t>内で動作</a:t>
            </a:r>
            <a:endParaRPr lang="en-US" altLang="ja-JP" dirty="0" smtClean="0"/>
          </a:p>
          <a:p>
            <a:pPr lvl="2"/>
            <a:r>
              <a:rPr lang="en-US" altLang="ja-JP" dirty="0" smtClean="0"/>
              <a:t>VM</a:t>
            </a:r>
            <a:r>
              <a:rPr lang="ja-JP" altLang="en-US" dirty="0" smtClean="0"/>
              <a:t>のマイグレーション技術を利用可能</a:t>
            </a:r>
            <a:endParaRPr lang="en-US" altLang="ja-JP" dirty="0"/>
          </a:p>
          <a:p>
            <a:pPr lvl="2"/>
            <a:r>
              <a:rPr lang="en-US" altLang="ja-JP" dirty="0" smtClean="0"/>
              <a:t>VM</a:t>
            </a:r>
            <a:r>
              <a:rPr lang="ja-JP" altLang="en-US" dirty="0" smtClean="0"/>
              <a:t>間の強い隔離</a:t>
            </a:r>
          </a:p>
          <a:p>
            <a:pPr lvl="1"/>
            <a:r>
              <a:rPr lang="ja-JP" altLang="en-US" dirty="0" smtClean="0"/>
              <a:t>アプリケーション</a:t>
            </a:r>
            <a:r>
              <a:rPr lang="en-US" altLang="ja-JP" dirty="0" smtClean="0"/>
              <a:t>VM</a:t>
            </a:r>
            <a:r>
              <a:rPr lang="ja-JP" altLang="en-US" dirty="0" smtClean="0"/>
              <a:t>の実行環境を提供</a:t>
            </a:r>
            <a:endParaRPr lang="en-US" altLang="ja-JP" dirty="0" smtClean="0"/>
          </a:p>
          <a:p>
            <a:r>
              <a:rPr lang="ja-JP" altLang="en-US" dirty="0" smtClean="0"/>
              <a:t>今後の課題</a:t>
            </a:r>
            <a:endParaRPr lang="en-US" altLang="ja-JP" dirty="0" smtClean="0"/>
          </a:p>
          <a:p>
            <a:pPr lvl="1"/>
            <a:r>
              <a:rPr lang="ja-JP" altLang="en-US" dirty="0" smtClean="0"/>
              <a:t>様々なアプリケーションの移植</a:t>
            </a:r>
            <a:endParaRPr lang="en-US" altLang="ja-JP" dirty="0" smtClean="0"/>
          </a:p>
          <a:p>
            <a:pPr lvl="1"/>
            <a:r>
              <a:rPr lang="ja-JP" altLang="en-US" dirty="0" smtClean="0"/>
              <a:t>より高機能な実行環境の提供</a:t>
            </a:r>
            <a:endParaRPr lang="ja-JP" altLang="en-US" dirty="0"/>
          </a:p>
        </p:txBody>
      </p:sp>
      <p:sp>
        <p:nvSpPr>
          <p:cNvPr id="4" name="スライド番号プレースホルダー 3"/>
          <p:cNvSpPr>
            <a:spLocks noGrp="1"/>
          </p:cNvSpPr>
          <p:nvPr>
            <p:ph type="sldNum" sz="quarter" idx="12"/>
          </p:nvPr>
        </p:nvSpPr>
        <p:spPr/>
        <p:txBody>
          <a:bodyPr/>
          <a:lstStyle/>
          <a:p>
            <a:fld id="{1C22523A-0522-47EB-8E1D-79218FBDD7C8}" type="slidenum">
              <a:rPr kumimoji="1" lang="ja-JP" altLang="en-US" smtClean="0"/>
              <a:t>15</a:t>
            </a:fld>
            <a:endParaRPr kumimoji="1" lang="ja-JP" altLang="en-US"/>
          </a:p>
        </p:txBody>
      </p:sp>
    </p:spTree>
    <p:extLst>
      <p:ext uri="{BB962C8B-B14F-4D97-AF65-F5344CB8AC3E}">
        <p14:creationId xmlns:p14="http://schemas.microsoft.com/office/powerpoint/2010/main" val="52069355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IaaS</a:t>
            </a:r>
            <a:r>
              <a:rPr kumimoji="1" lang="ja-JP" altLang="en-US" dirty="0" smtClean="0"/>
              <a:t>型クラウドサービス</a:t>
            </a:r>
            <a:endParaRPr kumimoji="1" lang="ja-JP" altLang="en-US" dirty="0"/>
          </a:p>
        </p:txBody>
      </p:sp>
      <p:sp>
        <p:nvSpPr>
          <p:cNvPr id="3" name="コンテンツ プレースホルダー 2"/>
          <p:cNvSpPr>
            <a:spLocks noGrp="1"/>
          </p:cNvSpPr>
          <p:nvPr>
            <p:ph idx="1"/>
          </p:nvPr>
        </p:nvSpPr>
        <p:spPr/>
        <p:txBody>
          <a:bodyPr/>
          <a:lstStyle/>
          <a:p>
            <a:r>
              <a:rPr lang="ja-JP" altLang="en-US" dirty="0"/>
              <a:t>ユーザに</a:t>
            </a:r>
            <a:r>
              <a:rPr kumimoji="1" lang="ja-JP" altLang="en-US" dirty="0" smtClean="0"/>
              <a:t>仮想マシン</a:t>
            </a:r>
            <a:r>
              <a:rPr kumimoji="1" lang="en-US" altLang="ja-JP" dirty="0" smtClean="0"/>
              <a:t>(VM)</a:t>
            </a:r>
            <a:r>
              <a:rPr kumimoji="1" lang="ja-JP" altLang="en-US" dirty="0" smtClean="0"/>
              <a:t>を</a:t>
            </a:r>
            <a:r>
              <a:rPr lang="ja-JP" altLang="en-US" dirty="0"/>
              <a:t>提供</a:t>
            </a:r>
            <a:endParaRPr kumimoji="1" lang="en-US" altLang="ja-JP" dirty="0" smtClean="0"/>
          </a:p>
          <a:p>
            <a:pPr lvl="1"/>
            <a:r>
              <a:rPr lang="ja-JP" altLang="en-US" dirty="0"/>
              <a:t>ユーザは必要な時に必要なだけの</a:t>
            </a:r>
            <a:r>
              <a:rPr lang="en-US" altLang="ja-JP" dirty="0"/>
              <a:t>VM</a:t>
            </a:r>
            <a:r>
              <a:rPr lang="ja-JP" altLang="en-US" dirty="0"/>
              <a:t>を使うことが</a:t>
            </a:r>
            <a:r>
              <a:rPr lang="ja-JP" altLang="en-US" dirty="0" smtClean="0"/>
              <a:t>できる</a:t>
            </a:r>
            <a:endParaRPr kumimoji="1" lang="en-US" altLang="ja-JP" dirty="0" smtClean="0"/>
          </a:p>
          <a:p>
            <a:pPr lvl="1"/>
            <a:r>
              <a:rPr kumimoji="1" lang="en-US" altLang="ja-JP" dirty="0" smtClean="0"/>
              <a:t>VM</a:t>
            </a:r>
            <a:r>
              <a:rPr kumimoji="1" lang="ja-JP" altLang="en-US" dirty="0" smtClean="0"/>
              <a:t>の台数･性能･使用時間に対して課金</a:t>
            </a:r>
            <a:endParaRPr kumimoji="1" lang="en-US" altLang="ja-JP" dirty="0" smtClean="0"/>
          </a:p>
          <a:p>
            <a:pPr lvl="2"/>
            <a:r>
              <a:rPr lang="ja-JP" altLang="en-US" b="1" dirty="0" smtClean="0"/>
              <a:t>常に必要最小限の</a:t>
            </a:r>
            <a:r>
              <a:rPr lang="en-US" altLang="ja-JP" b="1" dirty="0" smtClean="0"/>
              <a:t>VM</a:t>
            </a:r>
            <a:r>
              <a:rPr lang="ja-JP" altLang="en-US" b="1" dirty="0" smtClean="0"/>
              <a:t>構成に最適化することでコスト削減を行う</a:t>
            </a:r>
            <a:endParaRPr kumimoji="1" lang="ja-JP" altLang="en-US" b="1" dirty="0"/>
          </a:p>
        </p:txBody>
      </p:sp>
      <p:pic>
        <p:nvPicPr>
          <p:cNvPr id="4" name="Picture 2" descr="C:\Users\kouta\Dropbox\資料\図3.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49875" y="4379610"/>
            <a:ext cx="2876015" cy="2335656"/>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C:\Users\kouta\Documents\アイコン\system1308\2.png"/>
          <p:cNvPicPr>
            <a:picLocks noChangeAspect="1" noChangeArrowheads="1"/>
          </p:cNvPicPr>
          <p:nvPr/>
        </p:nvPicPr>
        <p:blipFill>
          <a:blip r:embed="rId4" cstate="print">
            <a:extLst>
              <a:ext uri="{BEBA8EAE-BF5A-486C-A8C5-ECC9F3942E4B}">
                <a14:imgProps xmlns:a14="http://schemas.microsoft.com/office/drawing/2010/main">
                  <a14:imgLayer r:embed="rId5">
                    <a14:imgEffect>
                      <a14:brightnessContrast bright="40000" contrast="-40000"/>
                    </a14:imgEffect>
                  </a14:imgLayer>
                </a14:imgProps>
              </a:ext>
              <a:ext uri="{28A0092B-C50C-407E-A947-70E740481C1C}">
                <a14:useLocalDpi xmlns:a14="http://schemas.microsoft.com/office/drawing/2010/main" val="0"/>
              </a:ext>
            </a:extLst>
          </a:blip>
          <a:srcRect/>
          <a:stretch>
            <a:fillRect/>
          </a:stretch>
        </p:blipFill>
        <p:spPr bwMode="auto">
          <a:xfrm>
            <a:off x="7668344" y="4977547"/>
            <a:ext cx="1249481" cy="1233708"/>
          </a:xfrm>
          <a:prstGeom prst="rect">
            <a:avLst/>
          </a:prstGeom>
          <a:noFill/>
          <a:extLst>
            <a:ext uri="{909E8E84-426E-40dd-AFC4-6F175D3DCCD1}">
              <a14:hiddenFill xmlns:a14="http://schemas.microsoft.com/office/drawing/2010/main">
                <a:solidFill>
                  <a:srgbClr val="FFFFFF"/>
                </a:solidFill>
              </a14:hiddenFill>
            </a:ext>
          </a:extLst>
        </p:spPr>
      </p:pic>
      <p:sp>
        <p:nvSpPr>
          <p:cNvPr id="6" name="正方形/長方形 5"/>
          <p:cNvSpPr/>
          <p:nvPr/>
        </p:nvSpPr>
        <p:spPr>
          <a:xfrm>
            <a:off x="7740352" y="4523537"/>
            <a:ext cx="1012105" cy="33838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dirty="0" smtClean="0"/>
              <a:t>ユーザ</a:t>
            </a:r>
            <a:endParaRPr kumimoji="1" lang="ja-JP" altLang="en-US" dirty="0"/>
          </a:p>
        </p:txBody>
      </p:sp>
      <p:sp>
        <p:nvSpPr>
          <p:cNvPr id="7" name="正方形/長方形 6"/>
          <p:cNvSpPr/>
          <p:nvPr/>
        </p:nvSpPr>
        <p:spPr>
          <a:xfrm>
            <a:off x="3883083" y="4743629"/>
            <a:ext cx="559296" cy="533116"/>
          </a:xfrm>
          <a:prstGeom prst="rect">
            <a:avLst/>
          </a:prstGeom>
          <a:solidFill>
            <a:srgbClr val="FF9981"/>
          </a:solidFill>
          <a:ln>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en-US" altLang="ja-JP" sz="2000" dirty="0" smtClean="0"/>
              <a:t>VM</a:t>
            </a:r>
            <a:endParaRPr kumimoji="1" lang="ja-JP" altLang="en-US" sz="2000" dirty="0"/>
          </a:p>
        </p:txBody>
      </p:sp>
      <p:sp>
        <p:nvSpPr>
          <p:cNvPr id="8" name="正方形/長方形 7"/>
          <p:cNvSpPr/>
          <p:nvPr/>
        </p:nvSpPr>
        <p:spPr>
          <a:xfrm>
            <a:off x="4035483" y="4896029"/>
            <a:ext cx="559296" cy="533116"/>
          </a:xfrm>
          <a:prstGeom prst="rect">
            <a:avLst/>
          </a:prstGeom>
          <a:solidFill>
            <a:srgbClr val="FF9981"/>
          </a:solidFill>
          <a:ln>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en-US" altLang="ja-JP" sz="2000" dirty="0" smtClean="0"/>
              <a:t>VM</a:t>
            </a:r>
            <a:endParaRPr kumimoji="1" lang="ja-JP" altLang="en-US" sz="2000" dirty="0"/>
          </a:p>
        </p:txBody>
      </p:sp>
      <p:sp>
        <p:nvSpPr>
          <p:cNvPr id="9" name="正方形/長方形 8"/>
          <p:cNvSpPr/>
          <p:nvPr/>
        </p:nvSpPr>
        <p:spPr>
          <a:xfrm>
            <a:off x="4187883" y="5048429"/>
            <a:ext cx="559296" cy="533116"/>
          </a:xfrm>
          <a:prstGeom prst="rect">
            <a:avLst/>
          </a:prstGeom>
          <a:solidFill>
            <a:srgbClr val="FF9981"/>
          </a:solidFill>
          <a:ln>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en-US" altLang="ja-JP" sz="2000" dirty="0" smtClean="0"/>
              <a:t>VM</a:t>
            </a:r>
            <a:endParaRPr kumimoji="1" lang="ja-JP" altLang="en-US" sz="2000" dirty="0"/>
          </a:p>
        </p:txBody>
      </p:sp>
      <p:sp>
        <p:nvSpPr>
          <p:cNvPr id="10" name="正方形/長方形 9"/>
          <p:cNvSpPr/>
          <p:nvPr/>
        </p:nvSpPr>
        <p:spPr>
          <a:xfrm>
            <a:off x="4340283" y="5200829"/>
            <a:ext cx="559296" cy="533116"/>
          </a:xfrm>
          <a:prstGeom prst="rect">
            <a:avLst/>
          </a:prstGeom>
          <a:solidFill>
            <a:srgbClr val="FF9981"/>
          </a:solidFill>
          <a:ln>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en-US" altLang="ja-JP" sz="2000" dirty="0" smtClean="0"/>
              <a:t>VM</a:t>
            </a:r>
            <a:endParaRPr kumimoji="1" lang="ja-JP" altLang="en-US" sz="2000" dirty="0"/>
          </a:p>
        </p:txBody>
      </p:sp>
      <p:sp>
        <p:nvSpPr>
          <p:cNvPr id="11" name="正方形/長方形 10"/>
          <p:cNvSpPr/>
          <p:nvPr/>
        </p:nvSpPr>
        <p:spPr>
          <a:xfrm>
            <a:off x="4492683" y="5353229"/>
            <a:ext cx="559296" cy="533116"/>
          </a:xfrm>
          <a:prstGeom prst="rect">
            <a:avLst/>
          </a:prstGeom>
          <a:solidFill>
            <a:srgbClr val="FF9981"/>
          </a:solidFill>
          <a:ln>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en-US" altLang="ja-JP" sz="2000" dirty="0" smtClean="0"/>
              <a:t>VM</a:t>
            </a:r>
            <a:endParaRPr kumimoji="1" lang="ja-JP" altLang="en-US" sz="2000" dirty="0"/>
          </a:p>
        </p:txBody>
      </p:sp>
      <p:sp>
        <p:nvSpPr>
          <p:cNvPr id="12" name="正方形/長方形 11"/>
          <p:cNvSpPr/>
          <p:nvPr/>
        </p:nvSpPr>
        <p:spPr>
          <a:xfrm>
            <a:off x="4645083" y="5505629"/>
            <a:ext cx="559296" cy="533116"/>
          </a:xfrm>
          <a:prstGeom prst="rect">
            <a:avLst/>
          </a:prstGeom>
          <a:solidFill>
            <a:srgbClr val="FF9981"/>
          </a:solidFill>
          <a:ln>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en-US" altLang="ja-JP" sz="2000" dirty="0" smtClean="0"/>
              <a:t>VM</a:t>
            </a:r>
            <a:endParaRPr kumimoji="1" lang="ja-JP" altLang="en-US" sz="2000" dirty="0"/>
          </a:p>
        </p:txBody>
      </p:sp>
      <p:sp>
        <p:nvSpPr>
          <p:cNvPr id="13" name="正方形/長方形 12"/>
          <p:cNvSpPr/>
          <p:nvPr/>
        </p:nvSpPr>
        <p:spPr>
          <a:xfrm>
            <a:off x="4797483" y="5658029"/>
            <a:ext cx="559296" cy="533116"/>
          </a:xfrm>
          <a:prstGeom prst="rect">
            <a:avLst/>
          </a:prstGeom>
          <a:solidFill>
            <a:srgbClr val="FF9981"/>
          </a:solidFill>
          <a:ln>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en-US" altLang="ja-JP" sz="2000" dirty="0" smtClean="0"/>
              <a:t>VM</a:t>
            </a:r>
            <a:endParaRPr kumimoji="1" lang="ja-JP" altLang="en-US" sz="2000" dirty="0"/>
          </a:p>
        </p:txBody>
      </p:sp>
      <p:pic>
        <p:nvPicPr>
          <p:cNvPr id="14" name="Picture 5" descr="C:\Users\kouta\Documents\アイコン\system1308\6.png"/>
          <p:cNvPicPr>
            <a:picLocks noChangeAspect="1" noChangeArrowheads="1"/>
          </p:cNvPicPr>
          <p:nvPr/>
        </p:nvPicPr>
        <p:blipFill>
          <a:blip r:embed="rId6" cstate="print">
            <a:extLst>
              <a:ext uri="{BEBA8EAE-BF5A-486C-A8C5-ECC9F3942E4B}">
                <a14:imgProps xmlns:a14="http://schemas.microsoft.com/office/drawing/2010/main">
                  <a14:imgLayer r:embed="rId7">
                    <a14:imgEffect>
                      <a14:brightnessContrast bright="40000" contrast="-40000"/>
                    </a14:imgEffect>
                  </a14:imgLayer>
                </a14:imgProps>
              </a:ext>
              <a:ext uri="{28A0092B-C50C-407E-A947-70E740481C1C}">
                <a14:useLocalDpi xmlns:a14="http://schemas.microsoft.com/office/drawing/2010/main" val="0"/>
              </a:ext>
            </a:extLst>
          </a:blip>
          <a:srcRect/>
          <a:stretch>
            <a:fillRect/>
          </a:stretch>
        </p:blipFill>
        <p:spPr bwMode="auto">
          <a:xfrm>
            <a:off x="3327461" y="4849515"/>
            <a:ext cx="1111243" cy="1395847"/>
          </a:xfrm>
          <a:prstGeom prst="rect">
            <a:avLst/>
          </a:prstGeom>
          <a:noFill/>
          <a:extLst>
            <a:ext uri="{909E8E84-426E-40dd-AFC4-6F175D3DCCD1}">
              <a14:hiddenFill xmlns:a14="http://schemas.microsoft.com/office/drawing/2010/main">
                <a:solidFill>
                  <a:srgbClr val="FFFFFF"/>
                </a:solidFill>
              </a14:hiddenFill>
            </a:ext>
          </a:extLst>
        </p:spPr>
      </p:pic>
      <p:sp>
        <p:nvSpPr>
          <p:cNvPr id="15" name="左矢印 14"/>
          <p:cNvSpPr/>
          <p:nvPr/>
        </p:nvSpPr>
        <p:spPr>
          <a:xfrm>
            <a:off x="5652120" y="5050457"/>
            <a:ext cx="1760653" cy="762000"/>
          </a:xfrm>
          <a:prstGeom prst="leftArrow">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dirty="0" smtClean="0"/>
              <a:t>ネットワークを</a:t>
            </a:r>
            <a:endParaRPr kumimoji="1" lang="en-US" altLang="ja-JP" dirty="0" smtClean="0"/>
          </a:p>
          <a:p>
            <a:pPr algn="ctr"/>
            <a:r>
              <a:rPr kumimoji="1" lang="ja-JP" altLang="en-US" dirty="0" smtClean="0"/>
              <a:t>経由して利用</a:t>
            </a:r>
            <a:endParaRPr kumimoji="1" lang="en-US" altLang="ja-JP" dirty="0" smtClean="0"/>
          </a:p>
          <a:p>
            <a:pPr algn="ctr"/>
            <a:endParaRPr kumimoji="1" lang="en-US" altLang="ja-JP" dirty="0" smtClean="0"/>
          </a:p>
          <a:p>
            <a:pPr algn="ctr"/>
            <a:endParaRPr lang="en-US" altLang="ja-JP" dirty="0" smtClean="0"/>
          </a:p>
          <a:p>
            <a:pPr algn="ctr"/>
            <a:endParaRPr lang="en-US" altLang="ja-JP" dirty="0"/>
          </a:p>
          <a:p>
            <a:pPr algn="ctr"/>
            <a:endParaRPr kumimoji="1" lang="en-US" altLang="ja-JP" dirty="0" smtClean="0"/>
          </a:p>
          <a:p>
            <a:pPr algn="ctr"/>
            <a:endParaRPr kumimoji="1" lang="ja-JP" altLang="en-US" dirty="0"/>
          </a:p>
        </p:txBody>
      </p:sp>
      <p:sp>
        <p:nvSpPr>
          <p:cNvPr id="16" name="スライド番号プレースホルダー 15"/>
          <p:cNvSpPr>
            <a:spLocks noGrp="1"/>
          </p:cNvSpPr>
          <p:nvPr>
            <p:ph type="sldNum" sz="quarter" idx="12"/>
          </p:nvPr>
        </p:nvSpPr>
        <p:spPr/>
        <p:txBody>
          <a:bodyPr/>
          <a:lstStyle/>
          <a:p>
            <a:fld id="{1C22523A-0522-47EB-8E1D-79218FBDD7C8}" type="slidenum">
              <a:rPr kumimoji="1" lang="ja-JP" altLang="en-US" smtClean="0"/>
              <a:t>2</a:t>
            </a:fld>
            <a:endParaRPr kumimoji="1" lang="ja-JP" altLang="en-US"/>
          </a:p>
        </p:txBody>
      </p:sp>
      <p:graphicFrame>
        <p:nvGraphicFramePr>
          <p:cNvPr id="17" name="表 16"/>
          <p:cNvGraphicFramePr>
            <a:graphicFrameLocks noGrp="1"/>
          </p:cNvGraphicFramePr>
          <p:nvPr>
            <p:extLst>
              <p:ext uri="{D42A27DB-BD31-4B8C-83A1-F6EECF244321}">
                <p14:modId xmlns:p14="http://schemas.microsoft.com/office/powerpoint/2010/main" val="1088435105"/>
              </p:ext>
            </p:extLst>
          </p:nvPr>
        </p:nvGraphicFramePr>
        <p:xfrm>
          <a:off x="107505" y="4136057"/>
          <a:ext cx="2445068" cy="2473127"/>
        </p:xfrm>
        <a:graphic>
          <a:graphicData uri="http://schemas.openxmlformats.org/drawingml/2006/table">
            <a:tbl>
              <a:tblPr firstCol="1" bandRow="1">
                <a:tableStyleId>{21E4AEA4-8DFA-4A89-87EB-49C32662AFE0}</a:tableStyleId>
              </a:tblPr>
              <a:tblGrid>
                <a:gridCol w="1440159"/>
                <a:gridCol w="1004909"/>
              </a:tblGrid>
              <a:tr h="549065">
                <a:tc gridSpan="2">
                  <a:txBody>
                    <a:bodyPr/>
                    <a:lstStyle/>
                    <a:p>
                      <a:pPr algn="l"/>
                      <a:r>
                        <a:rPr kumimoji="1" lang="ja-JP" altLang="en-US" sz="1800" dirty="0" smtClean="0"/>
                        <a:t>例 </a:t>
                      </a:r>
                      <a:r>
                        <a:rPr kumimoji="1" lang="en-US" altLang="ja-JP" sz="1800" dirty="0" smtClean="0"/>
                        <a:t>: Amazon EC2 </a:t>
                      </a:r>
                    </a:p>
                    <a:p>
                      <a:pPr algn="ctr"/>
                      <a:r>
                        <a:rPr kumimoji="1" lang="en-US" altLang="ja-JP" sz="1800" dirty="0" smtClean="0"/>
                        <a:t>VM1</a:t>
                      </a:r>
                      <a:r>
                        <a:rPr kumimoji="1" lang="ja-JP" altLang="en-US" sz="1800" dirty="0" smtClean="0"/>
                        <a:t>台の料金 </a:t>
                      </a:r>
                      <a:r>
                        <a:rPr kumimoji="1" lang="en-US" altLang="ja-JP" sz="1800" dirty="0" smtClean="0"/>
                        <a:t>/ 1</a:t>
                      </a:r>
                      <a:r>
                        <a:rPr kumimoji="1" lang="ja-JP" altLang="en-US" sz="1800" dirty="0" smtClean="0"/>
                        <a:t>時間</a:t>
                      </a:r>
                      <a:endParaRPr kumimoji="1" lang="ja-JP" altLang="en-US" sz="1800" dirty="0"/>
                    </a:p>
                  </a:txBody>
                  <a:tcPr/>
                </a:tc>
                <a:tc hMerge="1">
                  <a:txBody>
                    <a:bodyPr/>
                    <a:lstStyle/>
                    <a:p>
                      <a:endParaRPr kumimoji="1" lang="ja-JP" altLang="en-US" dirty="0"/>
                    </a:p>
                  </a:txBody>
                  <a:tcPr/>
                </a:tc>
              </a:tr>
              <a:tr h="370007">
                <a:tc>
                  <a:txBody>
                    <a:bodyPr/>
                    <a:lstStyle/>
                    <a:p>
                      <a:pPr algn="ctr"/>
                      <a:r>
                        <a:rPr kumimoji="1" lang="ja-JP" altLang="en-US" sz="1800" dirty="0" smtClean="0"/>
                        <a:t>性能</a:t>
                      </a:r>
                      <a:endParaRPr kumimoji="1" lang="ja-JP" altLang="en-US" sz="1800" dirty="0"/>
                    </a:p>
                  </a:txBody>
                  <a:tcPr/>
                </a:tc>
                <a:tc>
                  <a:txBody>
                    <a:bodyPr/>
                    <a:lstStyle/>
                    <a:p>
                      <a:pPr algn="ctr"/>
                      <a:r>
                        <a:rPr kumimoji="1" lang="ja-JP" altLang="en-US" sz="1800" dirty="0" smtClean="0"/>
                        <a:t>料金</a:t>
                      </a:r>
                      <a:endParaRPr kumimoji="1" lang="ja-JP" altLang="en-US" sz="1800" dirty="0">
                        <a:solidFill>
                          <a:schemeClr val="bg1"/>
                        </a:solidFill>
                      </a:endParaRPr>
                    </a:p>
                  </a:txBody>
                  <a:tcPr/>
                </a:tc>
              </a:tr>
              <a:tr h="191263">
                <a:tc>
                  <a:txBody>
                    <a:bodyPr/>
                    <a:lstStyle/>
                    <a:p>
                      <a:pPr algn="ctr"/>
                      <a:r>
                        <a:rPr kumimoji="1" lang="en-US" altLang="ja-JP" sz="1800" dirty="0" smtClean="0"/>
                        <a:t>m3.medium</a:t>
                      </a:r>
                      <a:endParaRPr kumimoji="1" lang="ja-JP" altLang="en-US" sz="1800" dirty="0"/>
                    </a:p>
                  </a:txBody>
                  <a:tcPr/>
                </a:tc>
                <a:tc>
                  <a:txBody>
                    <a:bodyPr/>
                    <a:lstStyle/>
                    <a:p>
                      <a:pPr algn="ctr"/>
                      <a:r>
                        <a:rPr kumimoji="1" lang="en-US" altLang="ja-JP" sz="1800" dirty="0" smtClean="0"/>
                        <a:t>$0.113</a:t>
                      </a:r>
                      <a:endParaRPr kumimoji="1" lang="ja-JP" altLang="en-US" sz="1800" dirty="0"/>
                    </a:p>
                  </a:txBody>
                  <a:tcPr/>
                </a:tc>
              </a:tr>
              <a:tr h="191263">
                <a:tc>
                  <a:txBody>
                    <a:bodyPr/>
                    <a:lstStyle/>
                    <a:p>
                      <a:pPr algn="ctr"/>
                      <a:r>
                        <a:rPr kumimoji="1" lang="en-US" altLang="ja-JP" sz="1800" dirty="0" smtClean="0"/>
                        <a:t>m3.large</a:t>
                      </a:r>
                      <a:endParaRPr kumimoji="1" lang="ja-JP" altLang="en-US" sz="1800" dirty="0"/>
                    </a:p>
                  </a:txBody>
                  <a:tcPr/>
                </a:tc>
                <a:tc>
                  <a:txBody>
                    <a:bodyPr/>
                    <a:lstStyle/>
                    <a:p>
                      <a:pPr algn="ctr"/>
                      <a:r>
                        <a:rPr kumimoji="1" lang="en-US" altLang="ja-JP" sz="1800" dirty="0" smtClean="0"/>
                        <a:t>$0.225</a:t>
                      </a:r>
                    </a:p>
                  </a:txBody>
                  <a:tcPr/>
                </a:tc>
              </a:tr>
              <a:tr h="191263">
                <a:tc>
                  <a:txBody>
                    <a:bodyPr/>
                    <a:lstStyle/>
                    <a:p>
                      <a:pPr algn="ctr"/>
                      <a:r>
                        <a:rPr kumimoji="1" lang="en-US" altLang="ja-JP" sz="1800" dirty="0" smtClean="0"/>
                        <a:t>m3.xlarge</a:t>
                      </a:r>
                      <a:endParaRPr kumimoji="1" lang="ja-JP" altLang="en-US" sz="1800" dirty="0"/>
                    </a:p>
                  </a:txBody>
                  <a:tcPr/>
                </a:tc>
                <a:tc>
                  <a:txBody>
                    <a:bodyPr/>
                    <a:lstStyle/>
                    <a:p>
                      <a:pPr algn="ctr"/>
                      <a:r>
                        <a:rPr kumimoji="1" lang="en-US" altLang="ja-JP" sz="1800" dirty="0" smtClean="0"/>
                        <a:t>$0.450</a:t>
                      </a:r>
                      <a:endParaRPr kumimoji="1" lang="ja-JP" altLang="en-US" sz="1800" dirty="0"/>
                    </a:p>
                  </a:txBody>
                  <a:tcPr/>
                </a:tc>
              </a:tr>
              <a:tr h="191263">
                <a:tc>
                  <a:txBody>
                    <a:bodyPr/>
                    <a:lstStyle/>
                    <a:p>
                      <a:pPr algn="ctr"/>
                      <a:r>
                        <a:rPr kumimoji="1" lang="en-US" altLang="ja-JP" sz="1800" dirty="0" smtClean="0"/>
                        <a:t>m3.2xlarge</a:t>
                      </a:r>
                      <a:endParaRPr kumimoji="1" lang="ja-JP" altLang="en-US" sz="1800" dirty="0"/>
                    </a:p>
                  </a:txBody>
                  <a:tcPr/>
                </a:tc>
                <a:tc>
                  <a:txBody>
                    <a:bodyPr/>
                    <a:lstStyle/>
                    <a:p>
                      <a:pPr algn="ctr"/>
                      <a:r>
                        <a:rPr kumimoji="1" lang="en-US" altLang="ja-JP" sz="1800" dirty="0" smtClean="0"/>
                        <a:t>$0.900</a:t>
                      </a:r>
                      <a:endParaRPr kumimoji="1" lang="ja-JP" altLang="en-US" sz="1800" dirty="0"/>
                    </a:p>
                  </a:txBody>
                  <a:tcPr/>
                </a:tc>
              </a:tr>
            </a:tbl>
          </a:graphicData>
        </a:graphic>
      </p:graphicFrame>
    </p:spTree>
    <p:extLst>
      <p:ext uri="{BB962C8B-B14F-4D97-AF65-F5344CB8AC3E}">
        <p14:creationId xmlns:p14="http://schemas.microsoft.com/office/powerpoint/2010/main" val="265623775"/>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従来の</a:t>
            </a:r>
            <a:r>
              <a:rPr kumimoji="1" lang="en-US" altLang="ja-JP" dirty="0" smtClean="0"/>
              <a:t>VM</a:t>
            </a:r>
            <a:r>
              <a:rPr kumimoji="1" lang="ja-JP" altLang="en-US" dirty="0" smtClean="0"/>
              <a:t>構成の最適化</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VM</a:t>
            </a:r>
            <a:r>
              <a:rPr kumimoji="1" lang="ja-JP" altLang="en-US" dirty="0" smtClean="0"/>
              <a:t>のスケールアウト･スケールイン</a:t>
            </a:r>
            <a:endParaRPr kumimoji="1" lang="en-US" altLang="ja-JP" dirty="0" smtClean="0"/>
          </a:p>
          <a:p>
            <a:pPr lvl="1"/>
            <a:r>
              <a:rPr lang="ja-JP" altLang="en-US" dirty="0" smtClean="0"/>
              <a:t>負荷</a:t>
            </a:r>
            <a:r>
              <a:rPr lang="ja-JP" altLang="en-US" dirty="0"/>
              <a:t>に</a:t>
            </a:r>
            <a:r>
              <a:rPr lang="ja-JP" altLang="en-US" dirty="0" smtClean="0"/>
              <a:t>応じて</a:t>
            </a:r>
            <a:r>
              <a:rPr lang="en-US" altLang="ja-JP" dirty="0" smtClean="0"/>
              <a:t>VM</a:t>
            </a:r>
            <a:r>
              <a:rPr lang="ja-JP" altLang="en-US" dirty="0" smtClean="0"/>
              <a:t>の数を増減</a:t>
            </a:r>
            <a:endParaRPr lang="en-US" altLang="ja-JP" dirty="0" smtClean="0"/>
          </a:p>
          <a:p>
            <a:pPr lvl="1"/>
            <a:r>
              <a:rPr kumimoji="1" lang="en-US" altLang="ja-JP" dirty="0" smtClean="0"/>
              <a:t>VM</a:t>
            </a:r>
            <a:r>
              <a:rPr kumimoji="1" lang="ja-JP" altLang="en-US" dirty="0" smtClean="0"/>
              <a:t>が既に</a:t>
            </a:r>
            <a:r>
              <a:rPr kumimoji="1" lang="en-US" altLang="ja-JP" dirty="0" smtClean="0"/>
              <a:t>1</a:t>
            </a:r>
            <a:r>
              <a:rPr lang="ja-JP" altLang="en-US" dirty="0" smtClean="0"/>
              <a:t>台だと</a:t>
            </a:r>
            <a:r>
              <a:rPr lang="en-US" altLang="ja-JP" dirty="0" smtClean="0"/>
              <a:t>VM</a:t>
            </a:r>
            <a:r>
              <a:rPr lang="ja-JP" altLang="en-US" dirty="0" smtClean="0"/>
              <a:t>の数を減らせない</a:t>
            </a:r>
            <a:endParaRPr lang="en-US" altLang="ja-JP" dirty="0" smtClean="0"/>
          </a:p>
          <a:p>
            <a:pPr lvl="2"/>
            <a:r>
              <a:rPr kumimoji="1" lang="en-US" altLang="ja-JP" dirty="0" smtClean="0"/>
              <a:t>VM</a:t>
            </a:r>
            <a:r>
              <a:rPr lang="ja-JP" altLang="en-US" dirty="0" smtClean="0"/>
              <a:t>の負荷が低くても最適化できない</a:t>
            </a:r>
            <a:endParaRPr kumimoji="1" lang="ja-JP" altLang="en-US" dirty="0"/>
          </a:p>
        </p:txBody>
      </p:sp>
      <p:sp>
        <p:nvSpPr>
          <p:cNvPr id="4" name="スライド番号プレースホルダー 3"/>
          <p:cNvSpPr>
            <a:spLocks noGrp="1"/>
          </p:cNvSpPr>
          <p:nvPr>
            <p:ph type="sldNum" sz="quarter" idx="12"/>
          </p:nvPr>
        </p:nvSpPr>
        <p:spPr/>
        <p:txBody>
          <a:bodyPr/>
          <a:lstStyle/>
          <a:p>
            <a:fld id="{1C22523A-0522-47EB-8E1D-79218FBDD7C8}" type="slidenum">
              <a:rPr kumimoji="1" lang="ja-JP" altLang="en-US" smtClean="0"/>
              <a:t>3</a:t>
            </a:fld>
            <a:endParaRPr kumimoji="1" lang="ja-JP" altLang="en-US"/>
          </a:p>
        </p:txBody>
      </p:sp>
      <p:cxnSp>
        <p:nvCxnSpPr>
          <p:cNvPr id="9" name="直線矢印コネクタ 8"/>
          <p:cNvCxnSpPr/>
          <p:nvPr/>
        </p:nvCxnSpPr>
        <p:spPr>
          <a:xfrm>
            <a:off x="3833918" y="4424381"/>
            <a:ext cx="1980220" cy="0"/>
          </a:xfrm>
          <a:prstGeom prst="straightConnector1">
            <a:avLst/>
          </a:prstGeom>
          <a:ln w="38100">
            <a:solidFill>
              <a:srgbClr val="F96767"/>
            </a:solidFill>
            <a:tailEnd type="arrow"/>
          </a:ln>
          <a:effectLst/>
        </p:spPr>
        <p:style>
          <a:lnRef idx="3">
            <a:schemeClr val="accent2"/>
          </a:lnRef>
          <a:fillRef idx="0">
            <a:schemeClr val="accent2"/>
          </a:fillRef>
          <a:effectRef idx="2">
            <a:schemeClr val="accent2"/>
          </a:effectRef>
          <a:fontRef idx="minor">
            <a:schemeClr val="tx1"/>
          </a:fontRef>
        </p:style>
      </p:cxnSp>
      <p:cxnSp>
        <p:nvCxnSpPr>
          <p:cNvPr id="10" name="直線矢印コネクタ 9"/>
          <p:cNvCxnSpPr/>
          <p:nvPr/>
        </p:nvCxnSpPr>
        <p:spPr>
          <a:xfrm flipH="1">
            <a:off x="3833918" y="4723103"/>
            <a:ext cx="1980220" cy="0"/>
          </a:xfrm>
          <a:prstGeom prst="straightConnector1">
            <a:avLst/>
          </a:prstGeom>
          <a:ln w="38100">
            <a:solidFill>
              <a:srgbClr val="F96767"/>
            </a:solidFill>
            <a:tailEnd type="arrow"/>
          </a:ln>
          <a:effectLst/>
        </p:spPr>
        <p:style>
          <a:lnRef idx="3">
            <a:schemeClr val="accent2"/>
          </a:lnRef>
          <a:fillRef idx="0">
            <a:schemeClr val="accent2"/>
          </a:fillRef>
          <a:effectRef idx="2">
            <a:schemeClr val="accent2"/>
          </a:effectRef>
          <a:fontRef idx="minor">
            <a:schemeClr val="tx1"/>
          </a:fontRef>
        </p:style>
      </p:cxnSp>
      <p:sp>
        <p:nvSpPr>
          <p:cNvPr id="11" name="正方形/長方形 10"/>
          <p:cNvSpPr/>
          <p:nvPr/>
        </p:nvSpPr>
        <p:spPr>
          <a:xfrm>
            <a:off x="3995936" y="3875453"/>
            <a:ext cx="1656184" cy="406898"/>
          </a:xfrm>
          <a:prstGeom prst="rect">
            <a:avLst/>
          </a:prstGeom>
          <a:solidFill>
            <a:schemeClr val="bg1"/>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dirty="0" smtClean="0">
                <a:solidFill>
                  <a:schemeClr val="tx1"/>
                </a:solidFill>
              </a:rPr>
              <a:t>スケールイン</a:t>
            </a:r>
            <a:endParaRPr kumimoji="1" lang="ja-JP" altLang="en-US" dirty="0">
              <a:solidFill>
                <a:schemeClr val="tx1"/>
              </a:solidFill>
            </a:endParaRPr>
          </a:p>
        </p:txBody>
      </p:sp>
      <p:sp>
        <p:nvSpPr>
          <p:cNvPr id="12" name="正方形/長方形 11"/>
          <p:cNvSpPr/>
          <p:nvPr/>
        </p:nvSpPr>
        <p:spPr>
          <a:xfrm>
            <a:off x="3995936" y="4855542"/>
            <a:ext cx="1656184" cy="436629"/>
          </a:xfrm>
          <a:prstGeom prst="rect">
            <a:avLst/>
          </a:prstGeom>
          <a:solidFill>
            <a:schemeClr val="bg1"/>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dirty="0" smtClean="0">
                <a:solidFill>
                  <a:schemeClr val="tx1"/>
                </a:solidFill>
              </a:rPr>
              <a:t>スケールアウト</a:t>
            </a:r>
            <a:endParaRPr kumimoji="1" lang="ja-JP" altLang="en-US" dirty="0">
              <a:solidFill>
                <a:schemeClr val="tx1"/>
              </a:solidFill>
            </a:endParaRPr>
          </a:p>
        </p:txBody>
      </p:sp>
      <p:grpSp>
        <p:nvGrpSpPr>
          <p:cNvPr id="13" name="グループ化 12"/>
          <p:cNvGrpSpPr/>
          <p:nvPr/>
        </p:nvGrpSpPr>
        <p:grpSpPr>
          <a:xfrm>
            <a:off x="1187624" y="3530755"/>
            <a:ext cx="1597733" cy="986401"/>
            <a:chOff x="1224615" y="3920051"/>
            <a:chExt cx="1379699" cy="944862"/>
          </a:xfrm>
          <a:effectLst/>
        </p:grpSpPr>
        <p:sp>
          <p:nvSpPr>
            <p:cNvPr id="14" name="正方形/長方形 13"/>
            <p:cNvSpPr/>
            <p:nvPr/>
          </p:nvSpPr>
          <p:spPr>
            <a:xfrm>
              <a:off x="1224615" y="3920051"/>
              <a:ext cx="1379699" cy="944862"/>
            </a:xfrm>
            <a:prstGeom prst="rect">
              <a:avLst/>
            </a:prstGeom>
            <a:solidFill>
              <a:schemeClr val="bg1"/>
            </a:solidFill>
            <a:ln w="28575">
              <a:solidFill>
                <a:srgbClr val="FF9900"/>
              </a:solidFill>
            </a:ln>
            <a:effectLst/>
          </p:spPr>
          <p:style>
            <a:lnRef idx="1">
              <a:schemeClr val="accent6"/>
            </a:lnRef>
            <a:fillRef idx="2">
              <a:schemeClr val="accent6"/>
            </a:fillRef>
            <a:effectRef idx="1">
              <a:schemeClr val="accent6"/>
            </a:effectRef>
            <a:fontRef idx="minor">
              <a:schemeClr val="dk1"/>
            </a:fontRef>
          </p:style>
          <p:txBody>
            <a:bodyPr rtlCol="0" anchor="ctr"/>
            <a:lstStyle/>
            <a:p>
              <a:pPr algn="ctr"/>
              <a:r>
                <a:rPr lang="en-US" altLang="ja-JP" sz="2000" dirty="0" smtClean="0"/>
                <a:t>VM1</a:t>
              </a:r>
            </a:p>
            <a:p>
              <a:pPr algn="ctr"/>
              <a:endParaRPr lang="en-US" altLang="ja-JP" dirty="0"/>
            </a:p>
            <a:p>
              <a:pPr algn="ctr"/>
              <a:endParaRPr kumimoji="1" lang="ja-JP" altLang="en-US" dirty="0"/>
            </a:p>
          </p:txBody>
        </p:sp>
        <p:sp>
          <p:nvSpPr>
            <p:cNvPr id="15" name="角丸四角形 14"/>
            <p:cNvSpPr/>
            <p:nvPr/>
          </p:nvSpPr>
          <p:spPr>
            <a:xfrm>
              <a:off x="1292650" y="4326324"/>
              <a:ext cx="1243628" cy="450301"/>
            </a:xfrm>
            <a:prstGeom prst="roundRect">
              <a:avLst/>
            </a:prstGeom>
            <a:solidFill>
              <a:srgbClr val="FFDDAB"/>
            </a:solidFill>
            <a:ln>
              <a:solidFill>
                <a:srgbClr val="FF99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altLang="ja-JP" sz="2000" dirty="0" smtClean="0">
                  <a:solidFill>
                    <a:schemeClr val="tx1"/>
                  </a:solidFill>
                </a:rPr>
                <a:t>Application</a:t>
              </a:r>
              <a:endParaRPr kumimoji="1" lang="ja-JP" altLang="en-US" sz="2000" dirty="0">
                <a:solidFill>
                  <a:schemeClr val="tx1"/>
                </a:solidFill>
              </a:endParaRPr>
            </a:p>
          </p:txBody>
        </p:sp>
      </p:grpSp>
      <p:grpSp>
        <p:nvGrpSpPr>
          <p:cNvPr id="27" name="グループ化 26"/>
          <p:cNvGrpSpPr/>
          <p:nvPr/>
        </p:nvGrpSpPr>
        <p:grpSpPr>
          <a:xfrm>
            <a:off x="356034" y="4621319"/>
            <a:ext cx="3260912" cy="1021680"/>
            <a:chOff x="409050" y="4750703"/>
            <a:chExt cx="3260912" cy="1021680"/>
          </a:xfrm>
        </p:grpSpPr>
        <p:grpSp>
          <p:nvGrpSpPr>
            <p:cNvPr id="16" name="グループ化 15"/>
            <p:cNvGrpSpPr/>
            <p:nvPr/>
          </p:nvGrpSpPr>
          <p:grpSpPr>
            <a:xfrm>
              <a:off x="409050" y="4750703"/>
              <a:ext cx="1594033" cy="1021680"/>
              <a:chOff x="1224615" y="3920051"/>
              <a:chExt cx="1379699" cy="944862"/>
            </a:xfrm>
            <a:solidFill>
              <a:schemeClr val="bg1"/>
            </a:solidFill>
            <a:effectLst/>
          </p:grpSpPr>
          <p:sp>
            <p:nvSpPr>
              <p:cNvPr id="17" name="正方形/長方形 16"/>
              <p:cNvSpPr/>
              <p:nvPr/>
            </p:nvSpPr>
            <p:spPr>
              <a:xfrm>
                <a:off x="1224615" y="3920051"/>
                <a:ext cx="1379699" cy="944862"/>
              </a:xfrm>
              <a:prstGeom prst="rect">
                <a:avLst/>
              </a:prstGeom>
              <a:grpFill/>
              <a:ln w="28575">
                <a:solidFill>
                  <a:srgbClr val="FF9900"/>
                </a:solidFill>
              </a:ln>
              <a:effectLst/>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2000" dirty="0" smtClean="0"/>
                  <a:t>VM2</a:t>
                </a:r>
              </a:p>
              <a:p>
                <a:pPr algn="ctr"/>
                <a:endParaRPr lang="en-US" altLang="ja-JP" dirty="0"/>
              </a:p>
              <a:p>
                <a:pPr algn="ctr"/>
                <a:endParaRPr kumimoji="1" lang="ja-JP" altLang="en-US" dirty="0"/>
              </a:p>
            </p:txBody>
          </p:sp>
          <p:sp>
            <p:nvSpPr>
              <p:cNvPr id="18" name="角丸四角形 17"/>
              <p:cNvSpPr/>
              <p:nvPr/>
            </p:nvSpPr>
            <p:spPr>
              <a:xfrm>
                <a:off x="1291206" y="4326324"/>
                <a:ext cx="1246516" cy="450301"/>
              </a:xfrm>
              <a:prstGeom prst="roundRect">
                <a:avLst/>
              </a:prstGeom>
              <a:solidFill>
                <a:srgbClr val="FFDDAB"/>
              </a:solidFill>
              <a:ln>
                <a:solidFill>
                  <a:srgbClr val="FF99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ja-JP" sz="2000" dirty="0" smtClean="0">
                    <a:solidFill>
                      <a:schemeClr val="tx1"/>
                    </a:solidFill>
                  </a:rPr>
                  <a:t>Application</a:t>
                </a:r>
                <a:endParaRPr kumimoji="1" lang="ja-JP" altLang="en-US" sz="2000" dirty="0">
                  <a:solidFill>
                    <a:schemeClr val="tx1"/>
                  </a:solidFill>
                </a:endParaRPr>
              </a:p>
            </p:txBody>
          </p:sp>
        </p:grpSp>
        <p:grpSp>
          <p:nvGrpSpPr>
            <p:cNvPr id="19" name="グループ化 18"/>
            <p:cNvGrpSpPr/>
            <p:nvPr/>
          </p:nvGrpSpPr>
          <p:grpSpPr>
            <a:xfrm>
              <a:off x="2057563" y="4750703"/>
              <a:ext cx="1612399" cy="1021680"/>
              <a:chOff x="1224615" y="3920051"/>
              <a:chExt cx="1379699" cy="944862"/>
            </a:xfrm>
            <a:solidFill>
              <a:schemeClr val="bg1"/>
            </a:solidFill>
            <a:effectLst/>
          </p:grpSpPr>
          <p:sp>
            <p:nvSpPr>
              <p:cNvPr id="20" name="正方形/長方形 19"/>
              <p:cNvSpPr/>
              <p:nvPr/>
            </p:nvSpPr>
            <p:spPr>
              <a:xfrm>
                <a:off x="1224615" y="3920051"/>
                <a:ext cx="1379699" cy="944862"/>
              </a:xfrm>
              <a:prstGeom prst="rect">
                <a:avLst/>
              </a:prstGeom>
              <a:grpFill/>
              <a:ln w="28575">
                <a:solidFill>
                  <a:srgbClr val="FF9900"/>
                </a:solidFill>
              </a:ln>
              <a:effectLst/>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2000" dirty="0" smtClean="0"/>
                  <a:t>VM3</a:t>
                </a:r>
              </a:p>
              <a:p>
                <a:pPr algn="ctr"/>
                <a:endParaRPr lang="en-US" altLang="ja-JP" dirty="0"/>
              </a:p>
              <a:p>
                <a:pPr algn="ctr"/>
                <a:endParaRPr kumimoji="1" lang="ja-JP" altLang="en-US" dirty="0"/>
              </a:p>
            </p:txBody>
          </p:sp>
          <p:sp>
            <p:nvSpPr>
              <p:cNvPr id="21" name="角丸四角形 20"/>
              <p:cNvSpPr/>
              <p:nvPr/>
            </p:nvSpPr>
            <p:spPr>
              <a:xfrm>
                <a:off x="1298305" y="4324302"/>
                <a:ext cx="1232317" cy="450301"/>
              </a:xfrm>
              <a:prstGeom prst="roundRect">
                <a:avLst/>
              </a:prstGeom>
              <a:solidFill>
                <a:srgbClr val="FFDDAB"/>
              </a:solidFill>
              <a:ln w="28575">
                <a:solidFill>
                  <a:srgbClr val="FF99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US" altLang="ja-JP" sz="2000" dirty="0" smtClean="0">
                    <a:solidFill>
                      <a:schemeClr val="tx1"/>
                    </a:solidFill>
                  </a:rPr>
                  <a:t>Application</a:t>
                </a:r>
                <a:endParaRPr kumimoji="1" lang="ja-JP" altLang="en-US" sz="2000" dirty="0">
                  <a:solidFill>
                    <a:schemeClr val="tx1"/>
                  </a:solidFill>
                </a:endParaRPr>
              </a:p>
            </p:txBody>
          </p:sp>
        </p:grpSp>
      </p:grpSp>
      <p:grpSp>
        <p:nvGrpSpPr>
          <p:cNvPr id="22" name="グループ化 21"/>
          <p:cNvGrpSpPr/>
          <p:nvPr/>
        </p:nvGrpSpPr>
        <p:grpSpPr>
          <a:xfrm>
            <a:off x="6228183" y="4128118"/>
            <a:ext cx="1597733" cy="986401"/>
            <a:chOff x="1224615" y="3920051"/>
            <a:chExt cx="1379699" cy="944862"/>
          </a:xfrm>
          <a:effectLst/>
        </p:grpSpPr>
        <p:sp>
          <p:nvSpPr>
            <p:cNvPr id="23" name="正方形/長方形 22"/>
            <p:cNvSpPr/>
            <p:nvPr/>
          </p:nvSpPr>
          <p:spPr>
            <a:xfrm>
              <a:off x="1224615" y="3920051"/>
              <a:ext cx="1379699" cy="944862"/>
            </a:xfrm>
            <a:prstGeom prst="rect">
              <a:avLst/>
            </a:prstGeom>
            <a:solidFill>
              <a:schemeClr val="bg1"/>
            </a:solidFill>
            <a:ln w="28575">
              <a:solidFill>
                <a:srgbClr val="FF9900"/>
              </a:solidFill>
            </a:ln>
            <a:effectLst/>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en-US" altLang="ja-JP" sz="2000" dirty="0" smtClean="0"/>
                <a:t>VM1</a:t>
              </a:r>
            </a:p>
            <a:p>
              <a:pPr algn="ctr"/>
              <a:endParaRPr lang="en-US" altLang="ja-JP" dirty="0"/>
            </a:p>
            <a:p>
              <a:pPr algn="ctr"/>
              <a:endParaRPr kumimoji="1" lang="ja-JP" altLang="en-US" dirty="0"/>
            </a:p>
          </p:txBody>
        </p:sp>
        <p:sp>
          <p:nvSpPr>
            <p:cNvPr id="24" name="角丸四角形 23"/>
            <p:cNvSpPr/>
            <p:nvPr/>
          </p:nvSpPr>
          <p:spPr>
            <a:xfrm>
              <a:off x="1292650" y="4326324"/>
              <a:ext cx="1243628" cy="450301"/>
            </a:xfrm>
            <a:prstGeom prst="roundRect">
              <a:avLst/>
            </a:prstGeom>
            <a:solidFill>
              <a:srgbClr val="FFDDAB"/>
            </a:solidFill>
            <a:ln>
              <a:solidFill>
                <a:srgbClr val="FF99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altLang="ja-JP" sz="2000" dirty="0" smtClean="0">
                  <a:solidFill>
                    <a:schemeClr val="tx1"/>
                  </a:solidFill>
                </a:rPr>
                <a:t>Application</a:t>
              </a:r>
              <a:endParaRPr kumimoji="1" lang="ja-JP" altLang="en-US" sz="2000" dirty="0">
                <a:solidFill>
                  <a:schemeClr val="tx1"/>
                </a:solidFill>
              </a:endParaRPr>
            </a:p>
          </p:txBody>
        </p:sp>
      </p:grpSp>
      <p:sp>
        <p:nvSpPr>
          <p:cNvPr id="36" name="角丸四角形 35"/>
          <p:cNvSpPr/>
          <p:nvPr/>
        </p:nvSpPr>
        <p:spPr>
          <a:xfrm>
            <a:off x="695223" y="6054115"/>
            <a:ext cx="2582534" cy="615261"/>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dirty="0" smtClean="0">
                <a:solidFill>
                  <a:schemeClr val="tx1"/>
                </a:solidFill>
              </a:rPr>
              <a:t>高</a:t>
            </a:r>
            <a:r>
              <a:rPr kumimoji="1" lang="ja-JP" altLang="en-US" dirty="0" smtClean="0">
                <a:solidFill>
                  <a:schemeClr val="tx1"/>
                </a:solidFill>
              </a:rPr>
              <a:t>負荷</a:t>
            </a:r>
            <a:r>
              <a:rPr lang="ja-JP" altLang="en-US" dirty="0" smtClean="0">
                <a:solidFill>
                  <a:schemeClr val="tx1"/>
                </a:solidFill>
              </a:rPr>
              <a:t>時</a:t>
            </a:r>
            <a:r>
              <a:rPr lang="en-US" altLang="ja-JP" dirty="0">
                <a:solidFill>
                  <a:schemeClr val="tx1"/>
                </a:solidFill>
              </a:rPr>
              <a:t>(m3.xlarge×3</a:t>
            </a:r>
            <a:r>
              <a:rPr lang="en-US" altLang="ja-JP" dirty="0" smtClean="0">
                <a:solidFill>
                  <a:schemeClr val="tx1"/>
                </a:solidFill>
              </a:rPr>
              <a:t>)</a:t>
            </a:r>
          </a:p>
          <a:p>
            <a:pPr algn="ctr"/>
            <a:r>
              <a:rPr kumimoji="1" lang="en-US" altLang="ja-JP" sz="1900" b="1" dirty="0" smtClean="0">
                <a:solidFill>
                  <a:schemeClr val="tx1"/>
                </a:solidFill>
              </a:rPr>
              <a:t>$1.35/</a:t>
            </a:r>
            <a:r>
              <a:rPr lang="en-US" altLang="ja-JP" sz="1900" b="1" dirty="0" smtClean="0">
                <a:solidFill>
                  <a:schemeClr val="tx1"/>
                </a:solidFill>
              </a:rPr>
              <a:t>1</a:t>
            </a:r>
            <a:r>
              <a:rPr kumimoji="1" lang="ja-JP" altLang="en-US" sz="1900" b="1" dirty="0" smtClean="0">
                <a:solidFill>
                  <a:schemeClr val="tx1"/>
                </a:solidFill>
              </a:rPr>
              <a:t>時間</a:t>
            </a:r>
            <a:endParaRPr lang="en-US" altLang="ja-JP" sz="1900" dirty="0">
              <a:solidFill>
                <a:schemeClr val="tx1"/>
              </a:solidFill>
            </a:endParaRPr>
          </a:p>
        </p:txBody>
      </p:sp>
      <p:sp>
        <p:nvSpPr>
          <p:cNvPr id="26" name="角丸四角形 25"/>
          <p:cNvSpPr/>
          <p:nvPr/>
        </p:nvSpPr>
        <p:spPr>
          <a:xfrm>
            <a:off x="5657203" y="6054115"/>
            <a:ext cx="2739692" cy="615261"/>
          </a:xfrm>
          <a:prstGeom prst="round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dirty="0"/>
              <a:t>低</a:t>
            </a:r>
            <a:r>
              <a:rPr kumimoji="1" lang="ja-JP" altLang="en-US" dirty="0" smtClean="0"/>
              <a:t>負荷</a:t>
            </a:r>
            <a:r>
              <a:rPr lang="ja-JP" altLang="en-US" dirty="0" smtClean="0"/>
              <a:t>時</a:t>
            </a:r>
            <a:r>
              <a:rPr lang="en-US" altLang="ja-JP" dirty="0"/>
              <a:t>(</a:t>
            </a:r>
            <a:r>
              <a:rPr lang="en-US" altLang="ja-JP" dirty="0" smtClean="0"/>
              <a:t>m3.xlarge×1)</a:t>
            </a:r>
          </a:p>
          <a:p>
            <a:pPr algn="ctr"/>
            <a:r>
              <a:rPr kumimoji="1" lang="en-US" altLang="ja-JP" sz="1900" b="1" dirty="0" smtClean="0"/>
              <a:t>$0.45/</a:t>
            </a:r>
            <a:r>
              <a:rPr lang="en-US" altLang="ja-JP" sz="1900" b="1" dirty="0" smtClean="0"/>
              <a:t>1</a:t>
            </a:r>
            <a:r>
              <a:rPr kumimoji="1" lang="ja-JP" altLang="en-US" sz="1900" b="1" dirty="0" smtClean="0"/>
              <a:t>時間</a:t>
            </a:r>
            <a:endParaRPr kumimoji="1" lang="en-US" altLang="ja-JP" sz="1900" dirty="0" smtClean="0"/>
          </a:p>
        </p:txBody>
      </p:sp>
    </p:spTree>
    <p:extLst>
      <p:ext uri="{BB962C8B-B14F-4D97-AF65-F5344CB8AC3E}">
        <p14:creationId xmlns:p14="http://schemas.microsoft.com/office/powerpoint/2010/main" val="288550424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1</a:t>
            </a:r>
            <a:r>
              <a:rPr kumimoji="1" lang="ja-JP" altLang="en-US" dirty="0" smtClean="0"/>
              <a:t>台</a:t>
            </a:r>
            <a:r>
              <a:rPr lang="ja-JP" altLang="en-US" dirty="0"/>
              <a:t>の</a:t>
            </a:r>
            <a:r>
              <a:rPr kumimoji="1" lang="en-US" altLang="ja-JP" dirty="0" smtClean="0"/>
              <a:t>VM</a:t>
            </a:r>
            <a:r>
              <a:rPr kumimoji="1" lang="ja-JP" altLang="en-US" dirty="0" smtClean="0"/>
              <a:t>に対する最適化</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VM</a:t>
            </a:r>
            <a:r>
              <a:rPr kumimoji="1" lang="ja-JP" altLang="en-US" dirty="0" smtClean="0"/>
              <a:t>のスケールアップ･スケールダウン</a:t>
            </a:r>
            <a:endParaRPr kumimoji="1" lang="en-US" altLang="ja-JP" dirty="0" smtClean="0"/>
          </a:p>
          <a:p>
            <a:pPr lvl="1"/>
            <a:r>
              <a:rPr lang="ja-JP" altLang="en-US" dirty="0"/>
              <a:t>負荷に</a:t>
            </a:r>
            <a:r>
              <a:rPr lang="ja-JP" altLang="en-US" dirty="0" smtClean="0"/>
              <a:t>応じて</a:t>
            </a:r>
            <a:r>
              <a:rPr lang="en-US" altLang="ja-JP" dirty="0" smtClean="0"/>
              <a:t>VM</a:t>
            </a:r>
            <a:r>
              <a:rPr lang="ja-JP" altLang="en-US" dirty="0" smtClean="0"/>
              <a:t>の性能を変更</a:t>
            </a:r>
            <a:endParaRPr lang="en-US" altLang="ja-JP" dirty="0" smtClean="0"/>
          </a:p>
          <a:p>
            <a:pPr lvl="1"/>
            <a:r>
              <a:rPr lang="ja-JP" altLang="en-US" dirty="0" smtClean="0"/>
              <a:t>既に最低</a:t>
            </a:r>
            <a:r>
              <a:rPr lang="ja-JP" altLang="en-US" dirty="0"/>
              <a:t>性能の</a:t>
            </a:r>
            <a:r>
              <a:rPr lang="en-US" altLang="ja-JP" dirty="0"/>
              <a:t>VM</a:t>
            </a:r>
            <a:r>
              <a:rPr lang="ja-JP" altLang="en-US" dirty="0" smtClean="0"/>
              <a:t>だと性能を下げられない</a:t>
            </a:r>
            <a:endParaRPr kumimoji="1" lang="en-US" altLang="ja-JP" dirty="0" smtClean="0"/>
          </a:p>
          <a:p>
            <a:pPr lvl="1"/>
            <a:r>
              <a:rPr lang="ja-JP" altLang="en-US" b="1" dirty="0"/>
              <a:t>性能</a:t>
            </a:r>
            <a:r>
              <a:rPr lang="ja-JP" altLang="en-US" b="1" dirty="0" smtClean="0"/>
              <a:t>切り替え</a:t>
            </a:r>
            <a:r>
              <a:rPr lang="ja-JP" altLang="en-US" b="1" dirty="0"/>
              <a:t>時</a:t>
            </a:r>
            <a:r>
              <a:rPr lang="ja-JP" altLang="en-US" b="1" dirty="0" smtClean="0"/>
              <a:t>にダウンタイム</a:t>
            </a:r>
            <a:r>
              <a:rPr lang="ja-JP" altLang="en-US" b="1" dirty="0"/>
              <a:t>が</a:t>
            </a:r>
            <a:r>
              <a:rPr lang="ja-JP" altLang="en-US" b="1" dirty="0" smtClean="0"/>
              <a:t>発生</a:t>
            </a:r>
            <a:endParaRPr lang="en-US" altLang="ja-JP" b="1" dirty="0" smtClean="0"/>
          </a:p>
          <a:p>
            <a:pPr lvl="2"/>
            <a:r>
              <a:rPr lang="ja-JP" altLang="en-US" dirty="0"/>
              <a:t>アプリケーション</a:t>
            </a:r>
            <a:r>
              <a:rPr lang="ja-JP" altLang="en-US" dirty="0" smtClean="0"/>
              <a:t>を新しい</a:t>
            </a:r>
            <a:r>
              <a:rPr lang="en-US" altLang="ja-JP" dirty="0" smtClean="0"/>
              <a:t>VM</a:t>
            </a:r>
            <a:r>
              <a:rPr lang="ja-JP" altLang="en-US" dirty="0" smtClean="0"/>
              <a:t>に移動する必要</a:t>
            </a:r>
            <a:endParaRPr lang="en-US" altLang="ja-JP" dirty="0" smtClean="0"/>
          </a:p>
        </p:txBody>
      </p:sp>
      <p:sp>
        <p:nvSpPr>
          <p:cNvPr id="4" name="スライド番号プレースホルダー 3"/>
          <p:cNvSpPr>
            <a:spLocks noGrp="1"/>
          </p:cNvSpPr>
          <p:nvPr>
            <p:ph type="sldNum" sz="quarter" idx="12"/>
          </p:nvPr>
        </p:nvSpPr>
        <p:spPr/>
        <p:txBody>
          <a:bodyPr/>
          <a:lstStyle/>
          <a:p>
            <a:fld id="{1C22523A-0522-47EB-8E1D-79218FBDD7C8}" type="slidenum">
              <a:rPr kumimoji="1" lang="ja-JP" altLang="en-US" smtClean="0"/>
              <a:t>4</a:t>
            </a:fld>
            <a:endParaRPr kumimoji="1" lang="ja-JP" altLang="en-US"/>
          </a:p>
        </p:txBody>
      </p:sp>
      <p:grpSp>
        <p:nvGrpSpPr>
          <p:cNvPr id="9" name="グループ化 8"/>
          <p:cNvGrpSpPr/>
          <p:nvPr/>
        </p:nvGrpSpPr>
        <p:grpSpPr>
          <a:xfrm>
            <a:off x="6223088" y="4173357"/>
            <a:ext cx="1771976" cy="1264902"/>
            <a:chOff x="1252293" y="4011540"/>
            <a:chExt cx="1379699" cy="860333"/>
          </a:xfrm>
        </p:grpSpPr>
        <p:sp>
          <p:nvSpPr>
            <p:cNvPr id="10" name="正方形/長方形 9"/>
            <p:cNvSpPr/>
            <p:nvPr/>
          </p:nvSpPr>
          <p:spPr>
            <a:xfrm>
              <a:off x="1252293" y="4011540"/>
              <a:ext cx="1379699" cy="860333"/>
            </a:xfrm>
            <a:prstGeom prst="rect">
              <a:avLst/>
            </a:prstGeom>
            <a:ln w="38100">
              <a:solidFill>
                <a:srgbClr val="FF99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kumimoji="1" lang="en-US" altLang="ja-JP" sz="2400" dirty="0" smtClean="0"/>
                <a:t>VM</a:t>
              </a:r>
            </a:p>
            <a:p>
              <a:pPr algn="ctr"/>
              <a:r>
                <a:rPr lang="en-US" altLang="ja-JP" dirty="0" smtClean="0"/>
                <a:t>1CPU 3.75GB</a:t>
              </a:r>
            </a:p>
            <a:p>
              <a:pPr algn="ctr"/>
              <a:endParaRPr kumimoji="1" lang="en-US" altLang="ja-JP" sz="800" dirty="0" smtClean="0"/>
            </a:p>
            <a:p>
              <a:pPr algn="ctr"/>
              <a:endParaRPr lang="en-US" altLang="ja-JP" dirty="0"/>
            </a:p>
            <a:p>
              <a:pPr algn="ctr"/>
              <a:endParaRPr kumimoji="1" lang="ja-JP" altLang="en-US" dirty="0"/>
            </a:p>
          </p:txBody>
        </p:sp>
        <p:sp>
          <p:nvSpPr>
            <p:cNvPr id="11" name="角丸四角形 10"/>
            <p:cNvSpPr/>
            <p:nvPr/>
          </p:nvSpPr>
          <p:spPr>
            <a:xfrm>
              <a:off x="1402083" y="4463025"/>
              <a:ext cx="1080119" cy="332164"/>
            </a:xfrm>
            <a:prstGeom prst="roundRect">
              <a:avLst/>
            </a:prstGeom>
            <a:solidFill>
              <a:srgbClr val="FFDDAB"/>
            </a:solidFill>
            <a:ln>
              <a:solidFill>
                <a:srgbClr val="FF99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US" altLang="ja-JP" dirty="0" smtClean="0">
                  <a:solidFill>
                    <a:schemeClr val="tx1"/>
                  </a:solidFill>
                </a:rPr>
                <a:t>Application</a:t>
              </a:r>
              <a:endParaRPr kumimoji="1" lang="ja-JP" altLang="en-US" dirty="0">
                <a:solidFill>
                  <a:schemeClr val="tx1"/>
                </a:solidFill>
              </a:endParaRPr>
            </a:p>
          </p:txBody>
        </p:sp>
      </p:grpSp>
      <p:grpSp>
        <p:nvGrpSpPr>
          <p:cNvPr id="12" name="グループ化 11"/>
          <p:cNvGrpSpPr/>
          <p:nvPr/>
        </p:nvGrpSpPr>
        <p:grpSpPr>
          <a:xfrm>
            <a:off x="859269" y="3909204"/>
            <a:ext cx="2016224" cy="1793208"/>
            <a:chOff x="1256196" y="3920052"/>
            <a:chExt cx="1379699" cy="981817"/>
          </a:xfrm>
        </p:grpSpPr>
        <p:sp>
          <p:nvSpPr>
            <p:cNvPr id="13" name="正方形/長方形 12"/>
            <p:cNvSpPr/>
            <p:nvPr/>
          </p:nvSpPr>
          <p:spPr>
            <a:xfrm>
              <a:off x="1256196" y="3920052"/>
              <a:ext cx="1379699" cy="981817"/>
            </a:xfrm>
            <a:prstGeom prst="rect">
              <a:avLst/>
            </a:prstGeom>
            <a:ln w="38100">
              <a:solidFill>
                <a:srgbClr val="FF9900"/>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2800" dirty="0" smtClean="0"/>
                <a:t>VM</a:t>
              </a:r>
            </a:p>
            <a:p>
              <a:pPr algn="ctr"/>
              <a:r>
                <a:rPr lang="en-US" altLang="ja-JP" sz="2800" dirty="0" smtClean="0"/>
                <a:t>4CPU 15GB </a:t>
              </a:r>
              <a:endParaRPr kumimoji="1" lang="en-US" altLang="ja-JP" sz="2800" dirty="0" smtClean="0"/>
            </a:p>
            <a:p>
              <a:pPr algn="ctr"/>
              <a:endParaRPr kumimoji="1" lang="en-US" altLang="ja-JP" sz="2000" dirty="0" smtClean="0"/>
            </a:p>
            <a:p>
              <a:pPr algn="ctr"/>
              <a:endParaRPr lang="en-US" altLang="ja-JP" dirty="0"/>
            </a:p>
            <a:p>
              <a:pPr algn="ctr"/>
              <a:endParaRPr kumimoji="1" lang="ja-JP" altLang="en-US" dirty="0"/>
            </a:p>
          </p:txBody>
        </p:sp>
        <p:sp>
          <p:nvSpPr>
            <p:cNvPr id="14" name="角丸四角形 13"/>
            <p:cNvSpPr/>
            <p:nvPr/>
          </p:nvSpPr>
          <p:spPr>
            <a:xfrm>
              <a:off x="1324231" y="4470577"/>
              <a:ext cx="1243628" cy="383936"/>
            </a:xfrm>
            <a:prstGeom prst="roundRect">
              <a:avLst/>
            </a:prstGeom>
            <a:solidFill>
              <a:srgbClr val="FFDDAB"/>
            </a:solidFill>
            <a:ln>
              <a:solidFill>
                <a:srgbClr val="FF99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2400" dirty="0" smtClean="0">
                  <a:solidFill>
                    <a:schemeClr val="tx1"/>
                  </a:solidFill>
                </a:rPr>
                <a:t>Application</a:t>
              </a:r>
              <a:endParaRPr kumimoji="1" lang="ja-JP" altLang="en-US" sz="2400" dirty="0">
                <a:solidFill>
                  <a:schemeClr val="tx1"/>
                </a:solidFill>
              </a:endParaRPr>
            </a:p>
          </p:txBody>
        </p:sp>
      </p:grpSp>
      <p:cxnSp>
        <p:nvCxnSpPr>
          <p:cNvPr id="15" name="直線矢印コネクタ 14"/>
          <p:cNvCxnSpPr/>
          <p:nvPr/>
        </p:nvCxnSpPr>
        <p:spPr>
          <a:xfrm>
            <a:off x="3365866" y="4628367"/>
            <a:ext cx="2304256" cy="0"/>
          </a:xfrm>
          <a:prstGeom prst="straightConnector1">
            <a:avLst/>
          </a:prstGeom>
          <a:ln w="38100">
            <a:solidFill>
              <a:srgbClr val="F96767"/>
            </a:solidFill>
            <a:tailEnd type="arrow"/>
          </a:ln>
          <a:effectLst/>
        </p:spPr>
        <p:style>
          <a:lnRef idx="3">
            <a:schemeClr val="accent2"/>
          </a:lnRef>
          <a:fillRef idx="0">
            <a:schemeClr val="accent2"/>
          </a:fillRef>
          <a:effectRef idx="2">
            <a:schemeClr val="accent2"/>
          </a:effectRef>
          <a:fontRef idx="minor">
            <a:schemeClr val="tx1"/>
          </a:fontRef>
        </p:style>
      </p:cxnSp>
      <p:cxnSp>
        <p:nvCxnSpPr>
          <p:cNvPr id="16" name="直線矢印コネクタ 15"/>
          <p:cNvCxnSpPr/>
          <p:nvPr/>
        </p:nvCxnSpPr>
        <p:spPr>
          <a:xfrm flipH="1">
            <a:off x="3365866" y="4927089"/>
            <a:ext cx="2304256" cy="0"/>
          </a:xfrm>
          <a:prstGeom prst="straightConnector1">
            <a:avLst/>
          </a:prstGeom>
          <a:ln w="38100">
            <a:solidFill>
              <a:srgbClr val="F96767"/>
            </a:solidFill>
            <a:tailEnd type="arrow"/>
          </a:ln>
          <a:effectLst/>
        </p:spPr>
        <p:style>
          <a:lnRef idx="3">
            <a:schemeClr val="accent2"/>
          </a:lnRef>
          <a:fillRef idx="0">
            <a:schemeClr val="accent2"/>
          </a:fillRef>
          <a:effectRef idx="2">
            <a:schemeClr val="accent2"/>
          </a:effectRef>
          <a:fontRef idx="minor">
            <a:schemeClr val="tx1"/>
          </a:fontRef>
        </p:style>
      </p:cxnSp>
      <p:sp>
        <p:nvSpPr>
          <p:cNvPr id="17" name="正方形/長方形 16"/>
          <p:cNvSpPr/>
          <p:nvPr/>
        </p:nvSpPr>
        <p:spPr>
          <a:xfrm>
            <a:off x="3635896" y="3969908"/>
            <a:ext cx="1764196" cy="406898"/>
          </a:xfrm>
          <a:prstGeom prst="rect">
            <a:avLst/>
          </a:prstGeom>
          <a:solidFill>
            <a:schemeClr val="bg1"/>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dirty="0" smtClean="0">
                <a:solidFill>
                  <a:schemeClr val="tx1"/>
                </a:solidFill>
              </a:rPr>
              <a:t>スケールダウン</a:t>
            </a:r>
            <a:endParaRPr kumimoji="1" lang="ja-JP" altLang="en-US" dirty="0">
              <a:solidFill>
                <a:schemeClr val="tx1"/>
              </a:solidFill>
            </a:endParaRPr>
          </a:p>
        </p:txBody>
      </p:sp>
      <p:sp>
        <p:nvSpPr>
          <p:cNvPr id="18" name="正方形/長方形 17"/>
          <p:cNvSpPr/>
          <p:nvPr/>
        </p:nvSpPr>
        <p:spPr>
          <a:xfrm>
            <a:off x="3689902" y="5145893"/>
            <a:ext cx="1656184" cy="436629"/>
          </a:xfrm>
          <a:prstGeom prst="rect">
            <a:avLst/>
          </a:prstGeom>
          <a:solidFill>
            <a:schemeClr val="bg1"/>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dirty="0" smtClean="0">
                <a:solidFill>
                  <a:schemeClr val="tx1"/>
                </a:solidFill>
              </a:rPr>
              <a:t>スケールアップ</a:t>
            </a:r>
            <a:endParaRPr kumimoji="1" lang="ja-JP" altLang="en-US" dirty="0">
              <a:solidFill>
                <a:schemeClr val="tx1"/>
              </a:solidFill>
            </a:endParaRPr>
          </a:p>
        </p:txBody>
      </p:sp>
      <p:sp>
        <p:nvSpPr>
          <p:cNvPr id="20" name="角丸四角形 19"/>
          <p:cNvSpPr/>
          <p:nvPr/>
        </p:nvSpPr>
        <p:spPr>
          <a:xfrm>
            <a:off x="737999" y="6100117"/>
            <a:ext cx="2258764" cy="576064"/>
          </a:xfrm>
          <a:prstGeom prst="round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dirty="0" smtClean="0"/>
              <a:t>高</a:t>
            </a:r>
            <a:r>
              <a:rPr kumimoji="1" lang="ja-JP" altLang="en-US" dirty="0" smtClean="0"/>
              <a:t>負荷</a:t>
            </a:r>
            <a:r>
              <a:rPr lang="ja-JP" altLang="en-US" dirty="0"/>
              <a:t>時（</a:t>
            </a:r>
            <a:r>
              <a:rPr lang="en-US" altLang="ja-JP" dirty="0"/>
              <a:t>m3.xlarge</a:t>
            </a:r>
            <a:r>
              <a:rPr lang="en-US" altLang="ja-JP" dirty="0" smtClean="0"/>
              <a:t>)</a:t>
            </a:r>
            <a:endParaRPr kumimoji="1" lang="en-US" altLang="ja-JP" dirty="0" smtClean="0"/>
          </a:p>
          <a:p>
            <a:pPr algn="ctr"/>
            <a:r>
              <a:rPr kumimoji="1" lang="en-US" altLang="ja-JP" sz="2000" b="1" dirty="0" smtClean="0"/>
              <a:t>$</a:t>
            </a:r>
            <a:r>
              <a:rPr lang="en-US" altLang="ja-JP" sz="2000" b="1" dirty="0" smtClean="0"/>
              <a:t>0.45/1</a:t>
            </a:r>
            <a:r>
              <a:rPr kumimoji="1" lang="ja-JP" altLang="en-US" sz="2000" b="1" dirty="0" smtClean="0"/>
              <a:t>時間</a:t>
            </a:r>
            <a:endParaRPr lang="en-US" altLang="ja-JP" sz="2000" dirty="0"/>
          </a:p>
        </p:txBody>
      </p:sp>
      <p:sp>
        <p:nvSpPr>
          <p:cNvPr id="23" name="角丸四角形 22"/>
          <p:cNvSpPr/>
          <p:nvPr/>
        </p:nvSpPr>
        <p:spPr>
          <a:xfrm>
            <a:off x="5865594" y="6100117"/>
            <a:ext cx="2486963" cy="576064"/>
          </a:xfrm>
          <a:prstGeom prst="round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smtClean="0"/>
              <a:t>低負荷</a:t>
            </a:r>
            <a:r>
              <a:rPr lang="ja-JP" altLang="en-US" dirty="0" smtClean="0"/>
              <a:t>時</a:t>
            </a:r>
            <a:r>
              <a:rPr lang="en-US" altLang="ja-JP" dirty="0"/>
              <a:t>(m3.medium</a:t>
            </a:r>
            <a:r>
              <a:rPr lang="en-US" altLang="ja-JP" dirty="0" smtClean="0"/>
              <a:t>)</a:t>
            </a:r>
            <a:endParaRPr kumimoji="1" lang="en-US" altLang="ja-JP" dirty="0" smtClean="0"/>
          </a:p>
          <a:p>
            <a:pPr algn="ctr"/>
            <a:r>
              <a:rPr kumimoji="1" lang="en-US" altLang="ja-JP" sz="2000" b="1" dirty="0" smtClean="0"/>
              <a:t>$</a:t>
            </a:r>
            <a:r>
              <a:rPr lang="en-US" altLang="ja-JP" sz="2000" b="1" dirty="0" smtClean="0"/>
              <a:t>0.113/1</a:t>
            </a:r>
            <a:r>
              <a:rPr kumimoji="1" lang="ja-JP" altLang="en-US" sz="2000" b="1" dirty="0" smtClean="0"/>
              <a:t>時間</a:t>
            </a:r>
            <a:endParaRPr kumimoji="1" lang="en-US" altLang="ja-JP" sz="2000" dirty="0" smtClean="0"/>
          </a:p>
        </p:txBody>
      </p:sp>
    </p:spTree>
    <p:extLst>
      <p:ext uri="{BB962C8B-B14F-4D97-AF65-F5344CB8AC3E}">
        <p14:creationId xmlns:p14="http://schemas.microsoft.com/office/powerpoint/2010/main" val="415074735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複数</a:t>
            </a:r>
            <a:r>
              <a:rPr lang="en-US" altLang="ja-JP" dirty="0" smtClean="0"/>
              <a:t>VM</a:t>
            </a:r>
            <a:r>
              <a:rPr lang="ja-JP" altLang="en-US" dirty="0" smtClean="0"/>
              <a:t>にまたがる最適化</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複数アプリケーションを</a:t>
            </a:r>
            <a:r>
              <a:rPr lang="en-US" altLang="ja-JP" dirty="0" smtClean="0"/>
              <a:t>1</a:t>
            </a:r>
            <a:r>
              <a:rPr lang="ja-JP" altLang="en-US" dirty="0" smtClean="0"/>
              <a:t>台の</a:t>
            </a:r>
            <a:r>
              <a:rPr lang="en-US" altLang="ja-JP" dirty="0" smtClean="0"/>
              <a:t>VM</a:t>
            </a:r>
            <a:r>
              <a:rPr lang="ja-JP" altLang="en-US" dirty="0" smtClean="0"/>
              <a:t>に統合</a:t>
            </a:r>
            <a:endParaRPr lang="en-US" altLang="ja-JP" dirty="0" smtClean="0"/>
          </a:p>
          <a:p>
            <a:pPr lvl="1"/>
            <a:r>
              <a:rPr kumimoji="1" lang="en-US" altLang="ja-JP" dirty="0" smtClean="0"/>
              <a:t>VM</a:t>
            </a:r>
            <a:r>
              <a:rPr kumimoji="1" lang="ja-JP" altLang="en-US" dirty="0" smtClean="0"/>
              <a:t>の数を柔軟に増減可能</a:t>
            </a:r>
            <a:endParaRPr kumimoji="1" lang="en-US" altLang="ja-JP" dirty="0" smtClean="0"/>
          </a:p>
          <a:p>
            <a:pPr lvl="1"/>
            <a:r>
              <a:rPr kumimoji="1" lang="ja-JP" altLang="en-US" b="1" dirty="0" smtClean="0"/>
              <a:t>アプリケーション移動時にダウンタイム発生</a:t>
            </a:r>
            <a:endParaRPr kumimoji="1" lang="en-US" altLang="ja-JP" b="1" dirty="0" smtClean="0"/>
          </a:p>
          <a:p>
            <a:pPr lvl="1"/>
            <a:r>
              <a:rPr lang="ja-JP" altLang="en-US" b="1" dirty="0" smtClean="0"/>
              <a:t>アプリケーション間の隔離が弱まる</a:t>
            </a:r>
            <a:endParaRPr lang="en-US" altLang="ja-JP" b="1" dirty="0" smtClean="0"/>
          </a:p>
        </p:txBody>
      </p:sp>
      <p:sp>
        <p:nvSpPr>
          <p:cNvPr id="4" name="スライド番号プレースホルダー 3"/>
          <p:cNvSpPr>
            <a:spLocks noGrp="1"/>
          </p:cNvSpPr>
          <p:nvPr>
            <p:ph type="sldNum" sz="quarter" idx="12"/>
          </p:nvPr>
        </p:nvSpPr>
        <p:spPr/>
        <p:txBody>
          <a:bodyPr/>
          <a:lstStyle/>
          <a:p>
            <a:fld id="{1C22523A-0522-47EB-8E1D-79218FBDD7C8}" type="slidenum">
              <a:rPr kumimoji="1" lang="ja-JP" altLang="en-US" smtClean="0"/>
              <a:t>5</a:t>
            </a:fld>
            <a:endParaRPr kumimoji="1" lang="ja-JP" altLang="en-US"/>
          </a:p>
        </p:txBody>
      </p:sp>
      <p:grpSp>
        <p:nvGrpSpPr>
          <p:cNvPr id="7" name="グループ化 6"/>
          <p:cNvGrpSpPr/>
          <p:nvPr/>
        </p:nvGrpSpPr>
        <p:grpSpPr>
          <a:xfrm>
            <a:off x="3964682" y="4073198"/>
            <a:ext cx="2088232" cy="1431896"/>
            <a:chOff x="4007394" y="4455822"/>
            <a:chExt cx="2088232" cy="1431896"/>
          </a:xfrm>
        </p:grpSpPr>
        <p:grpSp>
          <p:nvGrpSpPr>
            <p:cNvPr id="8" name="グループ化 7"/>
            <p:cNvGrpSpPr/>
            <p:nvPr/>
          </p:nvGrpSpPr>
          <p:grpSpPr>
            <a:xfrm>
              <a:off x="4007394" y="4455822"/>
              <a:ext cx="2088232" cy="838128"/>
              <a:chOff x="4007394" y="4455822"/>
              <a:chExt cx="2088232" cy="838128"/>
            </a:xfrm>
          </p:grpSpPr>
          <p:grpSp>
            <p:nvGrpSpPr>
              <p:cNvPr id="10" name="グループ化 9"/>
              <p:cNvGrpSpPr/>
              <p:nvPr/>
            </p:nvGrpSpPr>
            <p:grpSpPr>
              <a:xfrm>
                <a:off x="4007394" y="4995228"/>
                <a:ext cx="2088232" cy="298722"/>
                <a:chOff x="4007394" y="4995228"/>
                <a:chExt cx="2088232" cy="298722"/>
              </a:xfrm>
            </p:grpSpPr>
            <p:cxnSp>
              <p:nvCxnSpPr>
                <p:cNvPr id="12" name="直線矢印コネクタ 11"/>
                <p:cNvCxnSpPr/>
                <p:nvPr/>
              </p:nvCxnSpPr>
              <p:spPr>
                <a:xfrm>
                  <a:off x="4007394" y="4995228"/>
                  <a:ext cx="2088232" cy="0"/>
                </a:xfrm>
                <a:prstGeom prst="straightConnector1">
                  <a:avLst/>
                </a:prstGeom>
                <a:ln>
                  <a:tailEnd type="arrow"/>
                </a:ln>
                <a:effectLst/>
              </p:spPr>
              <p:style>
                <a:lnRef idx="3">
                  <a:schemeClr val="accent2"/>
                </a:lnRef>
                <a:fillRef idx="0">
                  <a:schemeClr val="accent2"/>
                </a:fillRef>
                <a:effectRef idx="2">
                  <a:schemeClr val="accent2"/>
                </a:effectRef>
                <a:fontRef idx="minor">
                  <a:schemeClr val="tx1"/>
                </a:fontRef>
              </p:style>
            </p:cxnSp>
            <p:cxnSp>
              <p:nvCxnSpPr>
                <p:cNvPr id="13" name="直線矢印コネクタ 12"/>
                <p:cNvCxnSpPr/>
                <p:nvPr/>
              </p:nvCxnSpPr>
              <p:spPr>
                <a:xfrm flipH="1">
                  <a:off x="4007394" y="5293950"/>
                  <a:ext cx="2088232" cy="0"/>
                </a:xfrm>
                <a:prstGeom prst="straightConnector1">
                  <a:avLst/>
                </a:prstGeom>
                <a:ln>
                  <a:tailEnd type="arrow"/>
                </a:ln>
                <a:effectLst/>
              </p:spPr>
              <p:style>
                <a:lnRef idx="3">
                  <a:schemeClr val="accent2"/>
                </a:lnRef>
                <a:fillRef idx="0">
                  <a:schemeClr val="accent2"/>
                </a:fillRef>
                <a:effectRef idx="2">
                  <a:schemeClr val="accent2"/>
                </a:effectRef>
                <a:fontRef idx="minor">
                  <a:schemeClr val="tx1"/>
                </a:fontRef>
              </p:style>
            </p:cxnSp>
          </p:grpSp>
          <p:sp>
            <p:nvSpPr>
              <p:cNvPr id="11" name="正方形/長方形 10"/>
              <p:cNvSpPr/>
              <p:nvPr/>
            </p:nvSpPr>
            <p:spPr>
              <a:xfrm>
                <a:off x="4223418" y="4455822"/>
                <a:ext cx="1656184" cy="406898"/>
              </a:xfrm>
              <a:prstGeom prst="rect">
                <a:avLst/>
              </a:prstGeom>
              <a:solidFill>
                <a:schemeClr val="bg1"/>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smtClean="0">
                    <a:solidFill>
                      <a:schemeClr val="tx1"/>
                    </a:solidFill>
                  </a:rPr>
                  <a:t>統合</a:t>
                </a:r>
                <a:endParaRPr kumimoji="1" lang="ja-JP" altLang="en-US" dirty="0">
                  <a:solidFill>
                    <a:schemeClr val="tx1"/>
                  </a:solidFill>
                </a:endParaRPr>
              </a:p>
            </p:txBody>
          </p:sp>
        </p:grpSp>
        <p:sp>
          <p:nvSpPr>
            <p:cNvPr id="9" name="正方形/長方形 8"/>
            <p:cNvSpPr/>
            <p:nvPr/>
          </p:nvSpPr>
          <p:spPr>
            <a:xfrm>
              <a:off x="4223418" y="5451089"/>
              <a:ext cx="1656184" cy="436629"/>
            </a:xfrm>
            <a:prstGeom prst="rect">
              <a:avLst/>
            </a:prstGeom>
            <a:solidFill>
              <a:schemeClr val="bg1"/>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smtClean="0">
                  <a:solidFill>
                    <a:schemeClr val="tx1"/>
                  </a:solidFill>
                </a:rPr>
                <a:t>分離</a:t>
              </a:r>
              <a:endParaRPr kumimoji="1" lang="ja-JP" altLang="en-US" dirty="0">
                <a:solidFill>
                  <a:schemeClr val="tx1"/>
                </a:solidFill>
              </a:endParaRPr>
            </a:p>
          </p:txBody>
        </p:sp>
      </p:grpSp>
      <p:grpSp>
        <p:nvGrpSpPr>
          <p:cNvPr id="14" name="グループ化 13"/>
          <p:cNvGrpSpPr/>
          <p:nvPr/>
        </p:nvGrpSpPr>
        <p:grpSpPr>
          <a:xfrm>
            <a:off x="1127266" y="3634135"/>
            <a:ext cx="1637680" cy="979830"/>
            <a:chOff x="1230801" y="3977703"/>
            <a:chExt cx="1269375" cy="887210"/>
          </a:xfrm>
        </p:grpSpPr>
        <p:sp>
          <p:nvSpPr>
            <p:cNvPr id="15" name="正方形/長方形 14"/>
            <p:cNvSpPr/>
            <p:nvPr/>
          </p:nvSpPr>
          <p:spPr>
            <a:xfrm>
              <a:off x="1230801" y="3977703"/>
              <a:ext cx="1269375" cy="887210"/>
            </a:xfrm>
            <a:prstGeom prst="rect">
              <a:avLst/>
            </a:prstGeom>
            <a:ln w="38100">
              <a:solidFill>
                <a:srgbClr val="F79646"/>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2000" dirty="0" smtClean="0">
                  <a:solidFill>
                    <a:schemeClr val="tx1"/>
                  </a:solidFill>
                </a:rPr>
                <a:t>VM1</a:t>
              </a:r>
            </a:p>
            <a:p>
              <a:pPr algn="ctr"/>
              <a:endParaRPr lang="en-US" altLang="ja-JP" dirty="0">
                <a:solidFill>
                  <a:schemeClr val="tx1"/>
                </a:solidFill>
              </a:endParaRPr>
            </a:p>
            <a:p>
              <a:pPr algn="ctr"/>
              <a:endParaRPr kumimoji="1" lang="ja-JP" altLang="en-US" dirty="0">
                <a:solidFill>
                  <a:schemeClr val="tx1"/>
                </a:solidFill>
              </a:endParaRPr>
            </a:p>
          </p:txBody>
        </p:sp>
        <p:sp>
          <p:nvSpPr>
            <p:cNvPr id="16" name="角丸四角形 15"/>
            <p:cNvSpPr/>
            <p:nvPr/>
          </p:nvSpPr>
          <p:spPr>
            <a:xfrm>
              <a:off x="1285963" y="4421308"/>
              <a:ext cx="1159051" cy="232977"/>
            </a:xfrm>
            <a:prstGeom prst="roundRect">
              <a:avLst/>
            </a:prstGeom>
            <a:solidFill>
              <a:srgbClr val="FFDDAB"/>
            </a:solidFill>
            <a:ln>
              <a:solidFill>
                <a:srgbClr val="F79646"/>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smtClean="0">
                  <a:solidFill>
                    <a:schemeClr val="tx1"/>
                  </a:solidFill>
                </a:rPr>
                <a:t>Application1</a:t>
              </a:r>
              <a:endParaRPr kumimoji="1" lang="ja-JP" altLang="en-US" dirty="0">
                <a:solidFill>
                  <a:schemeClr val="tx1"/>
                </a:solidFill>
              </a:endParaRPr>
            </a:p>
          </p:txBody>
        </p:sp>
      </p:grpSp>
      <p:grpSp>
        <p:nvGrpSpPr>
          <p:cNvPr id="6" name="グループ化 5"/>
          <p:cNvGrpSpPr/>
          <p:nvPr/>
        </p:nvGrpSpPr>
        <p:grpSpPr>
          <a:xfrm>
            <a:off x="236532" y="4701133"/>
            <a:ext cx="3419148" cy="991029"/>
            <a:chOff x="340408" y="4730576"/>
            <a:chExt cx="3419148" cy="991029"/>
          </a:xfrm>
        </p:grpSpPr>
        <p:grpSp>
          <p:nvGrpSpPr>
            <p:cNvPr id="18" name="グループ化 17"/>
            <p:cNvGrpSpPr/>
            <p:nvPr/>
          </p:nvGrpSpPr>
          <p:grpSpPr>
            <a:xfrm>
              <a:off x="340408" y="4730576"/>
              <a:ext cx="1637679" cy="979830"/>
              <a:chOff x="2765612" y="4824051"/>
              <a:chExt cx="1417477" cy="1030823"/>
            </a:xfrm>
          </p:grpSpPr>
          <p:sp>
            <p:nvSpPr>
              <p:cNvPr id="22" name="正方形/長方形 21"/>
              <p:cNvSpPr/>
              <p:nvPr/>
            </p:nvSpPr>
            <p:spPr>
              <a:xfrm>
                <a:off x="2765612" y="4824051"/>
                <a:ext cx="1417477" cy="1030823"/>
              </a:xfrm>
              <a:prstGeom prst="rect">
                <a:avLst/>
              </a:prstGeom>
              <a:ln w="38100">
                <a:solidFill>
                  <a:srgbClr val="FF3300"/>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2000" dirty="0" smtClean="0">
                    <a:solidFill>
                      <a:schemeClr val="tx1"/>
                    </a:solidFill>
                  </a:rPr>
                  <a:t>VM2</a:t>
                </a:r>
              </a:p>
              <a:p>
                <a:pPr algn="ctr"/>
                <a:endParaRPr lang="en-US" altLang="ja-JP" dirty="0">
                  <a:solidFill>
                    <a:schemeClr val="tx1"/>
                  </a:solidFill>
                </a:endParaRPr>
              </a:p>
              <a:p>
                <a:pPr algn="ctr"/>
                <a:endParaRPr kumimoji="1" lang="ja-JP" altLang="en-US" dirty="0">
                  <a:solidFill>
                    <a:schemeClr val="tx1"/>
                  </a:solidFill>
                </a:endParaRPr>
              </a:p>
            </p:txBody>
          </p:sp>
          <p:sp>
            <p:nvSpPr>
              <p:cNvPr id="23" name="角丸四角形 22"/>
              <p:cNvSpPr/>
              <p:nvPr/>
            </p:nvSpPr>
            <p:spPr>
              <a:xfrm>
                <a:off x="2827209" y="5360142"/>
                <a:ext cx="1294282" cy="283122"/>
              </a:xfrm>
              <a:prstGeom prst="roundRect">
                <a:avLst/>
              </a:prstGeom>
              <a:solidFill>
                <a:srgbClr val="FFB19F"/>
              </a:solidFill>
              <a:ln>
                <a:solidFill>
                  <a:srgbClr val="FF33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US" altLang="ja-JP" dirty="0" smtClean="0">
                    <a:solidFill>
                      <a:schemeClr val="tx1"/>
                    </a:solidFill>
                  </a:rPr>
                  <a:t>Application2</a:t>
                </a:r>
                <a:endParaRPr kumimoji="1" lang="ja-JP" altLang="en-US" dirty="0">
                  <a:solidFill>
                    <a:schemeClr val="tx1"/>
                  </a:solidFill>
                </a:endParaRPr>
              </a:p>
            </p:txBody>
          </p:sp>
        </p:grpSp>
        <p:grpSp>
          <p:nvGrpSpPr>
            <p:cNvPr id="19" name="グループ化 18"/>
            <p:cNvGrpSpPr/>
            <p:nvPr/>
          </p:nvGrpSpPr>
          <p:grpSpPr>
            <a:xfrm>
              <a:off x="2101184" y="4740647"/>
              <a:ext cx="1658372" cy="980958"/>
              <a:chOff x="1109532" y="3877071"/>
              <a:chExt cx="1419037" cy="1032010"/>
            </a:xfrm>
          </p:grpSpPr>
          <p:sp>
            <p:nvSpPr>
              <p:cNvPr id="20" name="正方形/長方形 19"/>
              <p:cNvSpPr/>
              <p:nvPr/>
            </p:nvSpPr>
            <p:spPr>
              <a:xfrm>
                <a:off x="1109532" y="3877071"/>
                <a:ext cx="1419037" cy="1032010"/>
              </a:xfrm>
              <a:prstGeom prst="rect">
                <a:avLst/>
              </a:prstGeom>
              <a:ln w="38100">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2000" dirty="0" smtClean="0">
                    <a:solidFill>
                      <a:schemeClr val="tx1"/>
                    </a:solidFill>
                  </a:rPr>
                  <a:t>VM3</a:t>
                </a:r>
              </a:p>
              <a:p>
                <a:pPr algn="ctr"/>
                <a:endParaRPr lang="en-US" altLang="ja-JP" dirty="0">
                  <a:solidFill>
                    <a:schemeClr val="tx1"/>
                  </a:solidFill>
                </a:endParaRPr>
              </a:p>
              <a:p>
                <a:pPr algn="ctr"/>
                <a:endParaRPr kumimoji="1" lang="ja-JP" altLang="en-US" dirty="0">
                  <a:solidFill>
                    <a:schemeClr val="tx1"/>
                  </a:solidFill>
                </a:endParaRPr>
              </a:p>
            </p:txBody>
          </p:sp>
          <p:sp>
            <p:nvSpPr>
              <p:cNvPr id="21" name="角丸四角形 20"/>
              <p:cNvSpPr/>
              <p:nvPr/>
            </p:nvSpPr>
            <p:spPr>
              <a:xfrm>
                <a:off x="1179281" y="4403993"/>
                <a:ext cx="1279539" cy="282528"/>
              </a:xfrm>
              <a:prstGeom prst="roundRect">
                <a:avLst/>
              </a:prstGeom>
              <a:solidFill>
                <a:schemeClr val="accent2">
                  <a:lumMod val="40000"/>
                  <a:lumOff val="60000"/>
                </a:schemeClr>
              </a:solid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smtClean="0">
                    <a:solidFill>
                      <a:schemeClr val="tx1"/>
                    </a:solidFill>
                  </a:rPr>
                  <a:t>Application3</a:t>
                </a:r>
                <a:endParaRPr kumimoji="1" lang="ja-JP" altLang="en-US" dirty="0">
                  <a:solidFill>
                    <a:schemeClr val="tx1"/>
                  </a:solidFill>
                </a:endParaRPr>
              </a:p>
            </p:txBody>
          </p:sp>
        </p:grpSp>
      </p:grpSp>
      <p:sp>
        <p:nvSpPr>
          <p:cNvPr id="39" name="正方形/長方形 38"/>
          <p:cNvSpPr/>
          <p:nvPr/>
        </p:nvSpPr>
        <p:spPr>
          <a:xfrm>
            <a:off x="6324661" y="4252699"/>
            <a:ext cx="1780014" cy="1063611"/>
          </a:xfrm>
          <a:prstGeom prst="rect">
            <a:avLst/>
          </a:prstGeom>
          <a:ln w="38100">
            <a:solidFill>
              <a:srgbClr val="F79646"/>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ltLang="ja-JP" sz="2000" dirty="0" smtClean="0">
              <a:solidFill>
                <a:schemeClr val="tx1"/>
              </a:solidFill>
            </a:endParaRPr>
          </a:p>
          <a:p>
            <a:pPr algn="ctr"/>
            <a:endParaRPr lang="en-US" altLang="ja-JP" dirty="0">
              <a:solidFill>
                <a:schemeClr val="tx1"/>
              </a:solidFill>
            </a:endParaRPr>
          </a:p>
          <a:p>
            <a:pPr algn="ctr"/>
            <a:r>
              <a:rPr lang="en-US" altLang="ja-JP" dirty="0">
                <a:solidFill>
                  <a:schemeClr val="tx1"/>
                </a:solidFill>
              </a:rPr>
              <a:t>VM1</a:t>
            </a:r>
          </a:p>
          <a:p>
            <a:pPr algn="ctr"/>
            <a:endParaRPr kumimoji="1" lang="en-US" altLang="ja-JP" dirty="0" smtClean="0">
              <a:solidFill>
                <a:schemeClr val="tx1"/>
              </a:solidFill>
            </a:endParaRPr>
          </a:p>
          <a:p>
            <a:pPr algn="ctr"/>
            <a:endParaRPr lang="en-US" altLang="ja-JP" dirty="0">
              <a:solidFill>
                <a:schemeClr val="tx1"/>
              </a:solidFill>
            </a:endParaRPr>
          </a:p>
          <a:p>
            <a:pPr algn="ctr"/>
            <a:endParaRPr kumimoji="1" lang="en-US" altLang="ja-JP" dirty="0" smtClean="0">
              <a:solidFill>
                <a:schemeClr val="tx1"/>
              </a:solidFill>
            </a:endParaRPr>
          </a:p>
          <a:p>
            <a:pPr algn="ctr"/>
            <a:endParaRPr lang="en-US" altLang="ja-JP" dirty="0">
              <a:solidFill>
                <a:schemeClr val="tx1"/>
              </a:solidFill>
            </a:endParaRPr>
          </a:p>
          <a:p>
            <a:pPr algn="ctr"/>
            <a:endParaRPr kumimoji="1" lang="en-US" altLang="ja-JP" dirty="0" smtClean="0">
              <a:solidFill>
                <a:schemeClr val="tx1"/>
              </a:solidFill>
            </a:endParaRPr>
          </a:p>
          <a:p>
            <a:pPr algn="ctr"/>
            <a:endParaRPr lang="en-US" altLang="ja-JP" dirty="0">
              <a:solidFill>
                <a:schemeClr val="tx1"/>
              </a:solidFill>
            </a:endParaRPr>
          </a:p>
          <a:p>
            <a:pPr algn="ctr"/>
            <a:endParaRPr kumimoji="1" lang="ja-JP" altLang="en-US" dirty="0">
              <a:solidFill>
                <a:schemeClr val="tx1"/>
              </a:solidFill>
            </a:endParaRPr>
          </a:p>
        </p:txBody>
      </p:sp>
      <p:sp>
        <p:nvSpPr>
          <p:cNvPr id="29" name="角丸四角形 28"/>
          <p:cNvSpPr/>
          <p:nvPr/>
        </p:nvSpPr>
        <p:spPr>
          <a:xfrm>
            <a:off x="6491798" y="4341315"/>
            <a:ext cx="1440161" cy="252453"/>
          </a:xfrm>
          <a:prstGeom prst="roundRect">
            <a:avLst/>
          </a:prstGeom>
          <a:solidFill>
            <a:srgbClr val="FFDDAB"/>
          </a:solidFill>
          <a:ln>
            <a:solidFill>
              <a:srgbClr val="F79646"/>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smtClean="0">
                <a:solidFill>
                  <a:schemeClr val="tx1"/>
                </a:solidFill>
              </a:rPr>
              <a:t>Application1</a:t>
            </a:r>
            <a:endParaRPr kumimoji="1" lang="ja-JP" altLang="en-US" dirty="0">
              <a:solidFill>
                <a:schemeClr val="tx1"/>
              </a:solidFill>
            </a:endParaRPr>
          </a:p>
        </p:txBody>
      </p:sp>
      <p:sp>
        <p:nvSpPr>
          <p:cNvPr id="26" name="角丸四角形 25"/>
          <p:cNvSpPr/>
          <p:nvPr/>
        </p:nvSpPr>
        <p:spPr>
          <a:xfrm>
            <a:off x="6494588" y="4658588"/>
            <a:ext cx="1440160" cy="251835"/>
          </a:xfrm>
          <a:prstGeom prst="roundRect">
            <a:avLst/>
          </a:prstGeom>
          <a:solidFill>
            <a:srgbClr val="FFB19F"/>
          </a:solidFill>
          <a:ln>
            <a:solidFill>
              <a:srgbClr val="FF33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US" altLang="ja-JP" dirty="0" smtClean="0">
                <a:solidFill>
                  <a:schemeClr val="tx1"/>
                </a:solidFill>
              </a:rPr>
              <a:t>Application2</a:t>
            </a:r>
            <a:endParaRPr kumimoji="1" lang="ja-JP" altLang="en-US" dirty="0">
              <a:solidFill>
                <a:schemeClr val="tx1"/>
              </a:solidFill>
            </a:endParaRPr>
          </a:p>
        </p:txBody>
      </p:sp>
      <p:sp>
        <p:nvSpPr>
          <p:cNvPr id="34" name="角丸四角形 33"/>
          <p:cNvSpPr/>
          <p:nvPr/>
        </p:nvSpPr>
        <p:spPr>
          <a:xfrm>
            <a:off x="555696" y="6093296"/>
            <a:ext cx="2780820" cy="612475"/>
          </a:xfrm>
          <a:prstGeom prst="round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dirty="0" smtClean="0"/>
              <a:t>最適化前</a:t>
            </a:r>
            <a:r>
              <a:rPr lang="en-US" altLang="ja-JP" dirty="0"/>
              <a:t>(m3.medium×3</a:t>
            </a:r>
            <a:r>
              <a:rPr lang="en-US" altLang="ja-JP" dirty="0" smtClean="0"/>
              <a:t>)</a:t>
            </a:r>
            <a:endParaRPr kumimoji="1" lang="en-US" altLang="ja-JP" dirty="0" smtClean="0"/>
          </a:p>
          <a:p>
            <a:pPr algn="ctr"/>
            <a:r>
              <a:rPr kumimoji="1" lang="en-US" altLang="ja-JP" sz="2000" b="1" dirty="0" smtClean="0"/>
              <a:t>$</a:t>
            </a:r>
            <a:r>
              <a:rPr lang="en-US" altLang="ja-JP" sz="2000" b="1" dirty="0" smtClean="0"/>
              <a:t>0.339/1</a:t>
            </a:r>
            <a:r>
              <a:rPr kumimoji="1" lang="ja-JP" altLang="en-US" sz="2000" b="1" dirty="0" smtClean="0"/>
              <a:t>時間</a:t>
            </a:r>
            <a:endParaRPr kumimoji="1" lang="en-US" altLang="ja-JP" sz="2000" dirty="0" smtClean="0"/>
          </a:p>
        </p:txBody>
      </p:sp>
      <p:sp>
        <p:nvSpPr>
          <p:cNvPr id="36" name="角丸四角形 35"/>
          <p:cNvSpPr/>
          <p:nvPr/>
        </p:nvSpPr>
        <p:spPr>
          <a:xfrm>
            <a:off x="5868144" y="6093296"/>
            <a:ext cx="2800494" cy="612475"/>
          </a:xfrm>
          <a:prstGeom prst="round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dirty="0" smtClean="0"/>
              <a:t>最適化後</a:t>
            </a:r>
            <a:r>
              <a:rPr lang="en-US" altLang="ja-JP" dirty="0"/>
              <a:t>(</a:t>
            </a:r>
            <a:r>
              <a:rPr lang="en-US" altLang="ja-JP" dirty="0" smtClean="0"/>
              <a:t>m3.medium×1)</a:t>
            </a:r>
            <a:endParaRPr kumimoji="1" lang="en-US" altLang="ja-JP" dirty="0" smtClean="0"/>
          </a:p>
          <a:p>
            <a:pPr algn="ctr"/>
            <a:r>
              <a:rPr kumimoji="1" lang="en-US" altLang="ja-JP" sz="2000" b="1" dirty="0" smtClean="0"/>
              <a:t>$</a:t>
            </a:r>
            <a:r>
              <a:rPr lang="en-US" altLang="ja-JP" sz="2000" b="1" dirty="0" smtClean="0"/>
              <a:t>0.113/1</a:t>
            </a:r>
            <a:r>
              <a:rPr kumimoji="1" lang="ja-JP" altLang="en-US" sz="2000" b="1" dirty="0" smtClean="0"/>
              <a:t>時間</a:t>
            </a:r>
            <a:endParaRPr kumimoji="1" lang="en-US" altLang="ja-JP" sz="2000" b="1" dirty="0" smtClean="0"/>
          </a:p>
        </p:txBody>
      </p:sp>
      <p:sp>
        <p:nvSpPr>
          <p:cNvPr id="31" name="角丸四角形 30"/>
          <p:cNvSpPr/>
          <p:nvPr/>
        </p:nvSpPr>
        <p:spPr>
          <a:xfrm>
            <a:off x="6491798" y="4964684"/>
            <a:ext cx="1440161" cy="268552"/>
          </a:xfrm>
          <a:prstGeom prst="roundRect">
            <a:avLst/>
          </a:prstGeom>
          <a:solidFill>
            <a:schemeClr val="accent2">
              <a:lumMod val="40000"/>
              <a:lumOff val="60000"/>
            </a:schemeClr>
          </a:solid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smtClean="0">
                <a:solidFill>
                  <a:schemeClr val="tx1"/>
                </a:solidFill>
              </a:rPr>
              <a:t>Application3</a:t>
            </a:r>
            <a:endParaRPr kumimoji="1" lang="ja-JP" altLang="en-US" dirty="0">
              <a:solidFill>
                <a:schemeClr val="tx1"/>
              </a:solidFill>
            </a:endParaRPr>
          </a:p>
        </p:txBody>
      </p:sp>
    </p:spTree>
    <p:extLst>
      <p:ext uri="{BB962C8B-B14F-4D97-AF65-F5344CB8AC3E}">
        <p14:creationId xmlns:p14="http://schemas.microsoft.com/office/powerpoint/2010/main" val="44743744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提案 </a:t>
            </a:r>
            <a:r>
              <a:rPr kumimoji="1" lang="en-US" altLang="ja-JP" dirty="0" smtClean="0"/>
              <a:t>: FlexCapsule</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アプリケーション単位での最適化を実現</a:t>
            </a:r>
            <a:endParaRPr kumimoji="1" lang="en-US" altLang="ja-JP" dirty="0" smtClean="0"/>
          </a:p>
          <a:p>
            <a:pPr lvl="1"/>
            <a:r>
              <a:rPr lang="ja-JP" altLang="en-US" dirty="0"/>
              <a:t>アプリケーション</a:t>
            </a:r>
            <a:r>
              <a:rPr lang="ja-JP" altLang="en-US" dirty="0" smtClean="0"/>
              <a:t>を軽量な</a:t>
            </a:r>
            <a:r>
              <a:rPr lang="en-US" altLang="ja-JP" dirty="0" smtClean="0"/>
              <a:t>VM</a:t>
            </a:r>
            <a:r>
              <a:rPr lang="ja-JP" altLang="en-US" dirty="0" smtClean="0"/>
              <a:t>内で動かす</a:t>
            </a:r>
            <a:endParaRPr lang="en-US" altLang="ja-JP" dirty="0" smtClean="0"/>
          </a:p>
          <a:p>
            <a:pPr lvl="1"/>
            <a:r>
              <a:rPr kumimoji="1" lang="en-US" altLang="ja-JP" dirty="0" smtClean="0"/>
              <a:t>VM</a:t>
            </a:r>
            <a:r>
              <a:rPr kumimoji="1" lang="ja-JP" altLang="en-US" dirty="0" smtClean="0"/>
              <a:t>のマイグレーション技術を用いて移動</a:t>
            </a:r>
            <a:endParaRPr kumimoji="1" lang="en-US" altLang="ja-JP" dirty="0" smtClean="0"/>
          </a:p>
          <a:p>
            <a:pPr lvl="2"/>
            <a:r>
              <a:rPr lang="ja-JP" altLang="en-US" b="1" dirty="0" smtClean="0"/>
              <a:t>無停止での移動でダウンタイムの発生を防ぐ</a:t>
            </a:r>
            <a:endParaRPr kumimoji="1" lang="en-US" altLang="ja-JP" b="1" dirty="0" smtClean="0"/>
          </a:p>
          <a:p>
            <a:pPr lvl="1"/>
            <a:r>
              <a:rPr lang="en-US" altLang="ja-JP" dirty="0" smtClean="0"/>
              <a:t>VM</a:t>
            </a:r>
            <a:r>
              <a:rPr lang="ja-JP" altLang="en-US" dirty="0" smtClean="0"/>
              <a:t>間の強い隔離を利用</a:t>
            </a:r>
            <a:endParaRPr lang="en-US" altLang="ja-JP" dirty="0"/>
          </a:p>
          <a:p>
            <a:pPr lvl="2"/>
            <a:r>
              <a:rPr lang="ja-JP" altLang="en-US" b="1" dirty="0" smtClean="0"/>
              <a:t>アプリケーション間のセキュリティの低下を防ぐ</a:t>
            </a:r>
            <a:endParaRPr kumimoji="1" lang="ja-JP" altLang="en-US" b="1" dirty="0"/>
          </a:p>
        </p:txBody>
      </p:sp>
      <p:sp>
        <p:nvSpPr>
          <p:cNvPr id="4" name="スライド番号プレースホルダー 3"/>
          <p:cNvSpPr>
            <a:spLocks noGrp="1"/>
          </p:cNvSpPr>
          <p:nvPr>
            <p:ph type="sldNum" sz="quarter" idx="12"/>
          </p:nvPr>
        </p:nvSpPr>
        <p:spPr/>
        <p:txBody>
          <a:bodyPr/>
          <a:lstStyle/>
          <a:p>
            <a:fld id="{1C22523A-0522-47EB-8E1D-79218FBDD7C8}" type="slidenum">
              <a:rPr kumimoji="1" lang="ja-JP" altLang="en-US" smtClean="0"/>
              <a:t>6</a:t>
            </a:fld>
            <a:endParaRPr kumimoji="1" lang="ja-JP" altLang="en-US"/>
          </a:p>
        </p:txBody>
      </p:sp>
      <p:sp>
        <p:nvSpPr>
          <p:cNvPr id="7" name="正方形/長方形 6"/>
          <p:cNvSpPr/>
          <p:nvPr/>
        </p:nvSpPr>
        <p:spPr>
          <a:xfrm>
            <a:off x="1016585" y="4293099"/>
            <a:ext cx="2070267" cy="2058138"/>
          </a:xfrm>
          <a:prstGeom prst="rect">
            <a:avLst/>
          </a:prstGeom>
          <a:noFill/>
          <a:ln w="3810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en-US" altLang="ja-JP" sz="2800" dirty="0" smtClean="0"/>
          </a:p>
          <a:p>
            <a:pPr algn="ctr"/>
            <a:endParaRPr lang="en-US" altLang="ja-JP" sz="2800" dirty="0"/>
          </a:p>
          <a:p>
            <a:pPr algn="ctr"/>
            <a:endParaRPr kumimoji="1" lang="en-US" altLang="ja-JP" sz="2800" dirty="0" smtClean="0"/>
          </a:p>
          <a:p>
            <a:pPr algn="ctr"/>
            <a:endParaRPr lang="en-US" altLang="ja-JP" sz="2800" dirty="0"/>
          </a:p>
          <a:p>
            <a:pPr algn="ctr"/>
            <a:endParaRPr kumimoji="1" lang="en-US" altLang="ja-JP" sz="2800" dirty="0" smtClean="0"/>
          </a:p>
          <a:p>
            <a:pPr algn="ctr"/>
            <a:endParaRPr lang="en-US" altLang="ja-JP" sz="2400" dirty="0"/>
          </a:p>
          <a:p>
            <a:pPr algn="ctr"/>
            <a:r>
              <a:rPr kumimoji="1" lang="ja-JP" altLang="en-US" sz="2800" dirty="0" smtClean="0"/>
              <a:t>クラウド</a:t>
            </a:r>
            <a:r>
              <a:rPr kumimoji="1" lang="en-US" altLang="ja-JP" sz="2800" dirty="0" smtClean="0"/>
              <a:t>VM1</a:t>
            </a:r>
            <a:endParaRPr lang="en-US" altLang="ja-JP" dirty="0"/>
          </a:p>
        </p:txBody>
      </p:sp>
      <p:sp>
        <p:nvSpPr>
          <p:cNvPr id="8" name="角丸四角形 7"/>
          <p:cNvSpPr/>
          <p:nvPr/>
        </p:nvSpPr>
        <p:spPr>
          <a:xfrm>
            <a:off x="1225477" y="4429148"/>
            <a:ext cx="1604811" cy="1215035"/>
          </a:xfrm>
          <a:prstGeom prst="roundRect">
            <a:avLst/>
          </a:prstGeom>
          <a:ln>
            <a:solidFill>
              <a:srgbClr val="FF6600"/>
            </a:solidFill>
            <a:prstDash val="sysDash"/>
          </a:ln>
        </p:spPr>
        <p:style>
          <a:lnRef idx="2">
            <a:schemeClr val="accent2"/>
          </a:lnRef>
          <a:fillRef idx="1">
            <a:schemeClr val="lt1"/>
          </a:fillRef>
          <a:effectRef idx="0">
            <a:schemeClr val="accent2"/>
          </a:effectRef>
          <a:fontRef idx="minor">
            <a:schemeClr val="dk1"/>
          </a:fontRef>
        </p:style>
        <p:txBody>
          <a:bodyPr rtlCol="0" anchor="ctr"/>
          <a:lstStyle/>
          <a:p>
            <a:pPr algn="ctr"/>
            <a:r>
              <a:rPr lang="en-US" altLang="ja-JP" sz="1900" dirty="0" smtClean="0"/>
              <a:t>Application</a:t>
            </a:r>
          </a:p>
          <a:p>
            <a:pPr algn="ctr"/>
            <a:r>
              <a:rPr lang="en-US" altLang="ja-JP" sz="1900" dirty="0" smtClean="0"/>
              <a:t>VM</a:t>
            </a:r>
          </a:p>
          <a:p>
            <a:pPr algn="ctr"/>
            <a:endParaRPr lang="en-US" altLang="ja-JP" sz="1900" dirty="0"/>
          </a:p>
          <a:p>
            <a:pPr algn="ctr"/>
            <a:endParaRPr lang="en-US" altLang="ja-JP" sz="1900" dirty="0"/>
          </a:p>
        </p:txBody>
      </p:sp>
      <p:sp>
        <p:nvSpPr>
          <p:cNvPr id="11" name="正方形/長方形 10"/>
          <p:cNvSpPr/>
          <p:nvPr/>
        </p:nvSpPr>
        <p:spPr>
          <a:xfrm>
            <a:off x="4713732" y="4293092"/>
            <a:ext cx="3602683" cy="2058139"/>
          </a:xfrm>
          <a:prstGeom prst="rect">
            <a:avLst/>
          </a:prstGeom>
          <a:noFill/>
          <a:ln w="38100">
            <a:solidFill>
              <a:srgbClr val="FF505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en-US" altLang="ja-JP" sz="2800" dirty="0" smtClean="0"/>
          </a:p>
          <a:p>
            <a:pPr algn="ctr"/>
            <a:endParaRPr lang="en-US" altLang="ja-JP" sz="2800" dirty="0"/>
          </a:p>
          <a:p>
            <a:pPr algn="ctr"/>
            <a:endParaRPr kumimoji="1" lang="en-US" altLang="ja-JP" sz="2800" dirty="0" smtClean="0"/>
          </a:p>
          <a:p>
            <a:pPr algn="ctr"/>
            <a:endParaRPr lang="en-US" altLang="ja-JP" sz="2800" dirty="0"/>
          </a:p>
          <a:p>
            <a:pPr algn="ctr"/>
            <a:endParaRPr lang="en-US" altLang="ja-JP" sz="2800" dirty="0"/>
          </a:p>
          <a:p>
            <a:pPr algn="ctr"/>
            <a:endParaRPr lang="en-US" altLang="ja-JP" sz="2400" dirty="0"/>
          </a:p>
          <a:p>
            <a:pPr algn="ctr"/>
            <a:r>
              <a:rPr kumimoji="1" lang="ja-JP" altLang="en-US" sz="2800" dirty="0" smtClean="0"/>
              <a:t>クラウド</a:t>
            </a:r>
            <a:r>
              <a:rPr kumimoji="1" lang="en-US" altLang="ja-JP" sz="2800" dirty="0" smtClean="0"/>
              <a:t>VM2</a:t>
            </a:r>
            <a:endParaRPr lang="en-US" altLang="ja-JP" dirty="0"/>
          </a:p>
        </p:txBody>
      </p:sp>
      <p:sp>
        <p:nvSpPr>
          <p:cNvPr id="12" name="角丸四角形 11"/>
          <p:cNvSpPr/>
          <p:nvPr/>
        </p:nvSpPr>
        <p:spPr>
          <a:xfrm>
            <a:off x="4849891" y="4429141"/>
            <a:ext cx="1604812" cy="1215035"/>
          </a:xfrm>
          <a:prstGeom prst="roundRect">
            <a:avLst/>
          </a:prstGeom>
          <a:noFill/>
          <a:ln>
            <a:solidFill>
              <a:srgbClr val="F79646"/>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US" altLang="ja-JP" sz="1900" dirty="0" smtClean="0"/>
              <a:t>Application</a:t>
            </a:r>
          </a:p>
          <a:p>
            <a:pPr algn="ctr"/>
            <a:r>
              <a:rPr lang="en-US" altLang="ja-JP" sz="1900" dirty="0" smtClean="0"/>
              <a:t>VM1</a:t>
            </a:r>
          </a:p>
          <a:p>
            <a:pPr algn="ctr"/>
            <a:endParaRPr lang="en-US" altLang="ja-JP" sz="1900" dirty="0"/>
          </a:p>
          <a:p>
            <a:pPr algn="ctr"/>
            <a:endParaRPr lang="en-US" altLang="ja-JP" sz="1900" dirty="0"/>
          </a:p>
        </p:txBody>
      </p:sp>
      <p:sp>
        <p:nvSpPr>
          <p:cNvPr id="13" name="右矢印 12"/>
          <p:cNvSpPr/>
          <p:nvPr/>
        </p:nvSpPr>
        <p:spPr>
          <a:xfrm>
            <a:off x="2843340" y="4557534"/>
            <a:ext cx="1992857" cy="958257"/>
          </a:xfrm>
          <a:prstGeom prst="rightArrow">
            <a:avLst>
              <a:gd name="adj1" fmla="val 40346"/>
              <a:gd name="adj2" fmla="val 36724"/>
            </a:avLst>
          </a:prstGeom>
          <a:solidFill>
            <a:srgbClr val="F96767"/>
          </a:solidFill>
          <a:ln>
            <a:solidFill>
              <a:srgbClr val="F967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bg1"/>
                </a:solidFill>
              </a:rPr>
              <a:t>マイグレーション</a:t>
            </a:r>
            <a:endParaRPr kumimoji="1" lang="ja-JP" altLang="en-US" sz="1600" dirty="0">
              <a:solidFill>
                <a:schemeClr val="bg1"/>
              </a:solidFill>
            </a:endParaRPr>
          </a:p>
        </p:txBody>
      </p:sp>
      <p:sp>
        <p:nvSpPr>
          <p:cNvPr id="14" name="角丸四角形 13"/>
          <p:cNvSpPr/>
          <p:nvPr/>
        </p:nvSpPr>
        <p:spPr>
          <a:xfrm>
            <a:off x="1263506" y="5036662"/>
            <a:ext cx="1495346" cy="402465"/>
          </a:xfrm>
          <a:prstGeom prst="roundRect">
            <a:avLst/>
          </a:prstGeom>
          <a:noFill/>
          <a:ln>
            <a:solidFill>
              <a:srgbClr val="F79646"/>
            </a:solidFill>
            <a:prstDash val="dash"/>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smtClean="0">
                <a:solidFill>
                  <a:schemeClr val="tx1"/>
                </a:solidFill>
              </a:rPr>
              <a:t>Application1</a:t>
            </a:r>
            <a:endParaRPr kumimoji="1" lang="ja-JP" altLang="en-US" dirty="0">
              <a:solidFill>
                <a:schemeClr val="tx1"/>
              </a:solidFill>
            </a:endParaRPr>
          </a:p>
        </p:txBody>
      </p:sp>
      <p:sp>
        <p:nvSpPr>
          <p:cNvPr id="15" name="角丸四角形 14"/>
          <p:cNvSpPr/>
          <p:nvPr/>
        </p:nvSpPr>
        <p:spPr>
          <a:xfrm>
            <a:off x="4904624" y="5036664"/>
            <a:ext cx="1495346" cy="402465"/>
          </a:xfrm>
          <a:prstGeom prst="roundRect">
            <a:avLst/>
          </a:prstGeom>
          <a:solidFill>
            <a:srgbClr val="FFDDAB"/>
          </a:solidFill>
          <a:ln>
            <a:solidFill>
              <a:srgbClr val="F79646"/>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smtClean="0">
                <a:solidFill>
                  <a:schemeClr val="tx1"/>
                </a:solidFill>
              </a:rPr>
              <a:t>Application1</a:t>
            </a:r>
            <a:endParaRPr kumimoji="1" lang="ja-JP" altLang="en-US" dirty="0">
              <a:solidFill>
                <a:schemeClr val="tx1"/>
              </a:solidFill>
            </a:endParaRPr>
          </a:p>
        </p:txBody>
      </p:sp>
      <p:sp>
        <p:nvSpPr>
          <p:cNvPr id="16" name="角丸四角形 15"/>
          <p:cNvSpPr/>
          <p:nvPr/>
        </p:nvSpPr>
        <p:spPr>
          <a:xfrm>
            <a:off x="6541662" y="4437112"/>
            <a:ext cx="1604812" cy="1215035"/>
          </a:xfrm>
          <a:prstGeom prst="roundRect">
            <a:avLst/>
          </a:prstGeom>
          <a:noFill/>
          <a:ln>
            <a:solidFill>
              <a:srgbClr val="FF505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US" altLang="ja-JP" sz="1900" dirty="0" smtClean="0"/>
              <a:t>Application</a:t>
            </a:r>
          </a:p>
          <a:p>
            <a:pPr algn="ctr"/>
            <a:r>
              <a:rPr lang="en-US" altLang="ja-JP" sz="1900" dirty="0" smtClean="0"/>
              <a:t>VM2</a:t>
            </a:r>
          </a:p>
          <a:p>
            <a:pPr algn="ctr"/>
            <a:endParaRPr lang="en-US" altLang="ja-JP" sz="1900" dirty="0"/>
          </a:p>
          <a:p>
            <a:pPr algn="ctr"/>
            <a:endParaRPr lang="en-US" altLang="ja-JP" sz="1900" dirty="0"/>
          </a:p>
        </p:txBody>
      </p:sp>
      <p:sp>
        <p:nvSpPr>
          <p:cNvPr id="17" name="角丸四角形 16"/>
          <p:cNvSpPr/>
          <p:nvPr/>
        </p:nvSpPr>
        <p:spPr>
          <a:xfrm>
            <a:off x="6596395" y="5044635"/>
            <a:ext cx="1495346" cy="402465"/>
          </a:xfrm>
          <a:prstGeom prst="roundRect">
            <a:avLst/>
          </a:prstGeom>
          <a:solidFill>
            <a:srgbClr val="FFAE9B"/>
          </a:solidFill>
          <a:ln>
            <a:solidFill>
              <a:srgbClr val="FF505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smtClean="0">
                <a:solidFill>
                  <a:schemeClr val="tx1"/>
                </a:solidFill>
              </a:rPr>
              <a:t>Application1</a:t>
            </a:r>
            <a:endParaRPr kumimoji="1" lang="ja-JP" altLang="en-US" dirty="0">
              <a:solidFill>
                <a:schemeClr val="tx1"/>
              </a:solidFill>
            </a:endParaRPr>
          </a:p>
        </p:txBody>
      </p:sp>
      <p:sp>
        <p:nvSpPr>
          <p:cNvPr id="6" name="正方形/長方形 5"/>
          <p:cNvSpPr/>
          <p:nvPr/>
        </p:nvSpPr>
        <p:spPr>
          <a:xfrm>
            <a:off x="1124932" y="5805264"/>
            <a:ext cx="1872207" cy="432048"/>
          </a:xfrm>
          <a:prstGeom prst="rect">
            <a:avLst/>
          </a:prstGeom>
          <a:solidFill>
            <a:srgbClr val="FFDDAB"/>
          </a:solidFill>
          <a:ln>
            <a:solidFill>
              <a:srgbClr val="F79646"/>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ja-JP" altLang="en-US" dirty="0" smtClean="0">
                <a:solidFill>
                  <a:schemeClr val="tx1"/>
                </a:solidFill>
              </a:rPr>
              <a:t>ハイパーバイザ</a:t>
            </a:r>
            <a:r>
              <a:rPr kumimoji="1" lang="en-US" altLang="ja-JP" dirty="0" smtClean="0">
                <a:solidFill>
                  <a:schemeClr val="tx1"/>
                </a:solidFill>
              </a:rPr>
              <a:t>1</a:t>
            </a:r>
            <a:endParaRPr kumimoji="1" lang="ja-JP" altLang="en-US" dirty="0">
              <a:solidFill>
                <a:schemeClr val="tx1"/>
              </a:solidFill>
            </a:endParaRPr>
          </a:p>
        </p:txBody>
      </p:sp>
      <p:sp>
        <p:nvSpPr>
          <p:cNvPr id="18" name="正方形/長方形 17"/>
          <p:cNvSpPr/>
          <p:nvPr/>
        </p:nvSpPr>
        <p:spPr>
          <a:xfrm>
            <a:off x="4866781" y="5805264"/>
            <a:ext cx="3296583" cy="432048"/>
          </a:xfrm>
          <a:prstGeom prst="rect">
            <a:avLst/>
          </a:prstGeom>
          <a:solidFill>
            <a:srgbClr val="FFAE9B"/>
          </a:solidFill>
          <a:ln>
            <a:solidFill>
              <a:srgbClr val="FF5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ハイパーバイザ</a:t>
            </a:r>
            <a:r>
              <a:rPr kumimoji="1" lang="en-US" altLang="ja-JP" dirty="0" smtClean="0">
                <a:solidFill>
                  <a:schemeClr val="tx1"/>
                </a:solidFill>
              </a:rPr>
              <a:t>2</a:t>
            </a:r>
            <a:endParaRPr kumimoji="1" lang="ja-JP" altLang="en-US" dirty="0">
              <a:solidFill>
                <a:schemeClr val="tx1"/>
              </a:solidFill>
            </a:endParaRPr>
          </a:p>
        </p:txBody>
      </p:sp>
    </p:spTree>
    <p:extLst>
      <p:ext uri="{BB962C8B-B14F-4D97-AF65-F5344CB8AC3E}">
        <p14:creationId xmlns:p14="http://schemas.microsoft.com/office/powerpoint/2010/main" val="281324652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アプリケーション</a:t>
            </a:r>
            <a:r>
              <a:rPr kumimoji="1" lang="en-US" altLang="ja-JP" dirty="0" smtClean="0"/>
              <a:t>VM</a:t>
            </a:r>
            <a:endParaRPr kumimoji="1" lang="ja-JP" altLang="en-US" dirty="0"/>
          </a:p>
        </p:txBody>
      </p:sp>
      <p:sp>
        <p:nvSpPr>
          <p:cNvPr id="3" name="コンテンツ プレースホルダー 2"/>
          <p:cNvSpPr>
            <a:spLocks noGrp="1"/>
          </p:cNvSpPr>
          <p:nvPr>
            <p:ph idx="1"/>
          </p:nvPr>
        </p:nvSpPr>
        <p:spPr/>
        <p:txBody>
          <a:bodyPr/>
          <a:lstStyle/>
          <a:p>
            <a:r>
              <a:rPr lang="en-US" altLang="ja-JP" dirty="0"/>
              <a:t>1</a:t>
            </a:r>
            <a:r>
              <a:rPr lang="ja-JP" altLang="en-US" dirty="0" err="1"/>
              <a:t>つ</a:t>
            </a:r>
            <a:r>
              <a:rPr lang="ja-JP" altLang="en-US" dirty="0" err="1" smtClean="0"/>
              <a:t>の</a:t>
            </a:r>
            <a:r>
              <a:rPr lang="ja-JP" altLang="en-US" dirty="0" smtClean="0"/>
              <a:t>アプリケーションを動作させる</a:t>
            </a:r>
            <a:r>
              <a:rPr lang="en-US" altLang="ja-JP" dirty="0" smtClean="0"/>
              <a:t>VM</a:t>
            </a:r>
            <a:endParaRPr kumimoji="1" lang="en-US" altLang="ja-JP" dirty="0" smtClean="0"/>
          </a:p>
          <a:p>
            <a:pPr lvl="1"/>
            <a:r>
              <a:rPr lang="ja-JP" altLang="en-US" dirty="0"/>
              <a:t>軽量</a:t>
            </a:r>
            <a:r>
              <a:rPr lang="ja-JP" altLang="en-US" dirty="0" smtClean="0"/>
              <a:t>なライブラリ</a:t>
            </a:r>
            <a:r>
              <a:rPr lang="en-US" altLang="ja-JP" dirty="0" smtClean="0"/>
              <a:t>OS</a:t>
            </a:r>
            <a:r>
              <a:rPr lang="ja-JP" altLang="en-US" dirty="0" smtClean="0"/>
              <a:t>をリンク</a:t>
            </a:r>
            <a:endParaRPr lang="en-US" altLang="ja-JP" dirty="0" smtClean="0"/>
          </a:p>
          <a:p>
            <a:pPr lvl="2"/>
            <a:r>
              <a:rPr kumimoji="1" lang="ja-JP" altLang="en-US" dirty="0" smtClean="0"/>
              <a:t>アプリケーションに</a:t>
            </a:r>
            <a:r>
              <a:rPr kumimoji="1" lang="en-US" altLang="ja-JP" dirty="0" smtClean="0"/>
              <a:t>OS</a:t>
            </a:r>
            <a:r>
              <a:rPr kumimoji="1" lang="ja-JP" altLang="en-US" dirty="0" smtClean="0"/>
              <a:t>の機能を提供</a:t>
            </a:r>
            <a:endParaRPr kumimoji="1" lang="en-US" altLang="ja-JP" dirty="0" smtClean="0"/>
          </a:p>
          <a:p>
            <a:pPr lvl="1"/>
            <a:r>
              <a:rPr lang="en-US" altLang="ja-JP" dirty="0" smtClean="0"/>
              <a:t>C</a:t>
            </a:r>
            <a:r>
              <a:rPr lang="ja-JP" altLang="en-US" dirty="0" smtClean="0"/>
              <a:t>言語で書かれたアプリケーションが動作</a:t>
            </a:r>
            <a:endParaRPr lang="en-US" altLang="ja-JP" dirty="0" smtClean="0"/>
          </a:p>
          <a:p>
            <a:pPr lvl="1"/>
            <a:r>
              <a:rPr lang="ja-JP" altLang="en-US" dirty="0" smtClean="0"/>
              <a:t>マイグレーションのサポート</a:t>
            </a:r>
            <a:endParaRPr kumimoji="1" lang="ja-JP" altLang="en-US" dirty="0"/>
          </a:p>
        </p:txBody>
      </p:sp>
      <p:sp>
        <p:nvSpPr>
          <p:cNvPr id="4" name="スライド番号プレースホルダー 3"/>
          <p:cNvSpPr>
            <a:spLocks noGrp="1"/>
          </p:cNvSpPr>
          <p:nvPr>
            <p:ph type="sldNum" sz="quarter" idx="12"/>
          </p:nvPr>
        </p:nvSpPr>
        <p:spPr/>
        <p:txBody>
          <a:bodyPr/>
          <a:lstStyle/>
          <a:p>
            <a:fld id="{1C22523A-0522-47EB-8E1D-79218FBDD7C8}" type="slidenum">
              <a:rPr kumimoji="1" lang="ja-JP" altLang="en-US" smtClean="0"/>
              <a:t>7</a:t>
            </a:fld>
            <a:endParaRPr kumimoji="1" lang="ja-JP" altLang="en-US"/>
          </a:p>
        </p:txBody>
      </p:sp>
      <p:sp>
        <p:nvSpPr>
          <p:cNvPr id="5" name="角丸四角形 4"/>
          <p:cNvSpPr/>
          <p:nvPr/>
        </p:nvSpPr>
        <p:spPr>
          <a:xfrm>
            <a:off x="1115615" y="3933055"/>
            <a:ext cx="6984777" cy="2462151"/>
          </a:xfrm>
          <a:prstGeom prst="roundRect">
            <a:avLst/>
          </a:prstGeom>
          <a:solidFill>
            <a:schemeClr val="accent6">
              <a:lumMod val="20000"/>
              <a:lumOff val="80000"/>
            </a:schemeClr>
          </a:solidFill>
          <a:ln>
            <a:solidFill>
              <a:srgbClr val="FF66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6" name="角丸四角形 5"/>
          <p:cNvSpPr/>
          <p:nvPr/>
        </p:nvSpPr>
        <p:spPr>
          <a:xfrm>
            <a:off x="1367643" y="4084390"/>
            <a:ext cx="6480719" cy="568746"/>
          </a:xfrm>
          <a:prstGeom prst="roundRect">
            <a:avLst/>
          </a:prstGeom>
          <a:ln>
            <a:solidFill>
              <a:srgbClr val="FF66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US" altLang="ja-JP" sz="2400" b="1" dirty="0" smtClean="0">
                <a:solidFill>
                  <a:schemeClr val="tx1"/>
                </a:solidFill>
              </a:rPr>
              <a:t>Application</a:t>
            </a:r>
            <a:endParaRPr kumimoji="1" lang="ja-JP" altLang="en-US" sz="2400" b="1" dirty="0">
              <a:solidFill>
                <a:schemeClr val="tx1"/>
              </a:solidFill>
            </a:endParaRPr>
          </a:p>
        </p:txBody>
      </p:sp>
      <p:sp>
        <p:nvSpPr>
          <p:cNvPr id="9" name="正方形/長方形 8"/>
          <p:cNvSpPr/>
          <p:nvPr/>
        </p:nvSpPr>
        <p:spPr>
          <a:xfrm>
            <a:off x="3182587" y="6414290"/>
            <a:ext cx="2780966" cy="36004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2400" dirty="0" smtClean="0"/>
              <a:t>アプリケーション</a:t>
            </a:r>
            <a:r>
              <a:rPr lang="en-US" altLang="ja-JP" sz="2400" dirty="0" smtClean="0"/>
              <a:t>VM</a:t>
            </a:r>
            <a:endParaRPr lang="en-US" altLang="ja-JP" sz="2400" dirty="0"/>
          </a:p>
        </p:txBody>
      </p:sp>
      <p:grpSp>
        <p:nvGrpSpPr>
          <p:cNvPr id="11" name="グループ化 10"/>
          <p:cNvGrpSpPr/>
          <p:nvPr/>
        </p:nvGrpSpPr>
        <p:grpSpPr>
          <a:xfrm>
            <a:off x="1332711" y="4895735"/>
            <a:ext cx="6480719" cy="1287000"/>
            <a:chOff x="1487983" y="5315082"/>
            <a:chExt cx="6480719" cy="1155682"/>
          </a:xfrm>
          <a:solidFill>
            <a:srgbClr val="FFDDAB"/>
          </a:solidFill>
        </p:grpSpPr>
        <p:sp>
          <p:nvSpPr>
            <p:cNvPr id="14" name="角丸四角形 13"/>
            <p:cNvSpPr/>
            <p:nvPr/>
          </p:nvSpPr>
          <p:spPr>
            <a:xfrm>
              <a:off x="1487983" y="5315082"/>
              <a:ext cx="6480719" cy="1155682"/>
            </a:xfrm>
            <a:prstGeom prst="roundRect">
              <a:avLst/>
            </a:prstGeom>
            <a:grpFill/>
            <a:ln w="57150">
              <a:solidFill>
                <a:schemeClr val="accent6"/>
              </a:solidFill>
            </a:ln>
          </p:spPr>
          <p:style>
            <a:lnRef idx="2">
              <a:schemeClr val="dk1"/>
            </a:lnRef>
            <a:fillRef idx="1">
              <a:schemeClr val="lt1"/>
            </a:fillRef>
            <a:effectRef idx="0">
              <a:schemeClr val="dk1"/>
            </a:effectRef>
            <a:fontRef idx="minor">
              <a:schemeClr val="dk1"/>
            </a:fontRef>
          </p:style>
          <p:txBody>
            <a:bodyPr rtlCol="0" anchor="ctr"/>
            <a:lstStyle/>
            <a:p>
              <a:pPr marL="285750" indent="-285750">
                <a:buFont typeface="Arial" pitchFamily="34" charset="0"/>
                <a:buChar char="•"/>
              </a:pPr>
              <a:endParaRPr kumimoji="1" lang="ja-JP" altLang="en-US" dirty="0"/>
            </a:p>
          </p:txBody>
        </p:sp>
        <p:sp>
          <p:nvSpPr>
            <p:cNvPr id="13" name="正方形/長方形 12"/>
            <p:cNvSpPr/>
            <p:nvPr/>
          </p:nvSpPr>
          <p:spPr>
            <a:xfrm>
              <a:off x="1497016" y="5391275"/>
              <a:ext cx="2196091" cy="297237"/>
            </a:xfrm>
            <a:prstGeom prst="rect">
              <a:avLst/>
            </a:prstGeom>
            <a:noFill/>
            <a:ln>
              <a:noFill/>
            </a:ln>
          </p:spPr>
          <p:style>
            <a:lnRef idx="2">
              <a:schemeClr val="accent2"/>
            </a:lnRef>
            <a:fillRef idx="1">
              <a:schemeClr val="lt1"/>
            </a:fillRef>
            <a:effectRef idx="0">
              <a:schemeClr val="accent2"/>
            </a:effectRef>
            <a:fontRef idx="minor">
              <a:schemeClr val="dk1"/>
            </a:fontRef>
          </p:style>
          <p:txBody>
            <a:bodyPr rtlCol="0" anchor="ctr"/>
            <a:lstStyle/>
            <a:p>
              <a:pPr algn="ctr"/>
              <a:r>
                <a:rPr lang="en-US" altLang="ja-JP" sz="2400" b="1" dirty="0">
                  <a:solidFill>
                    <a:schemeClr val="tx1"/>
                  </a:solidFill>
                </a:rPr>
                <a:t>FlexCapsule </a:t>
              </a:r>
              <a:r>
                <a:rPr lang="en-US" altLang="ja-JP" sz="2400" b="1" dirty="0" smtClean="0">
                  <a:solidFill>
                    <a:schemeClr val="tx1"/>
                  </a:solidFill>
                </a:rPr>
                <a:t>OS</a:t>
              </a:r>
              <a:endParaRPr lang="en-US" altLang="ja-JP" sz="2400" b="1" dirty="0">
                <a:solidFill>
                  <a:schemeClr val="tx1"/>
                </a:solidFill>
              </a:endParaRPr>
            </a:p>
          </p:txBody>
        </p:sp>
      </p:grpSp>
      <p:sp>
        <p:nvSpPr>
          <p:cNvPr id="21" name="角丸四角形 20"/>
          <p:cNvSpPr/>
          <p:nvPr/>
        </p:nvSpPr>
        <p:spPr>
          <a:xfrm>
            <a:off x="1547663" y="5400974"/>
            <a:ext cx="1368152" cy="648072"/>
          </a:xfrm>
          <a:prstGeom prst="roundRect">
            <a:avLst/>
          </a:prstGeom>
          <a:solidFill>
            <a:schemeClr val="bg1"/>
          </a:solid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tx1"/>
                </a:solidFill>
              </a:rPr>
              <a:t>Network</a:t>
            </a:r>
            <a:endParaRPr kumimoji="1" lang="ja-JP" altLang="en-US" dirty="0"/>
          </a:p>
        </p:txBody>
      </p:sp>
      <p:sp>
        <p:nvSpPr>
          <p:cNvPr id="22" name="角丸四角形 21"/>
          <p:cNvSpPr/>
          <p:nvPr/>
        </p:nvSpPr>
        <p:spPr>
          <a:xfrm>
            <a:off x="3131839" y="5400974"/>
            <a:ext cx="1368152" cy="648072"/>
          </a:xfrm>
          <a:prstGeom prst="roundRect">
            <a:avLst/>
          </a:prstGeom>
          <a:solidFill>
            <a:schemeClr val="bg1"/>
          </a:solid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tx1"/>
                </a:solidFill>
              </a:rPr>
              <a:t>Console</a:t>
            </a:r>
            <a:endParaRPr kumimoji="1" lang="ja-JP" altLang="en-US" dirty="0"/>
          </a:p>
        </p:txBody>
      </p:sp>
      <p:sp>
        <p:nvSpPr>
          <p:cNvPr id="23" name="テキスト ボックス 22"/>
          <p:cNvSpPr txBox="1"/>
          <p:nvPr/>
        </p:nvSpPr>
        <p:spPr>
          <a:xfrm>
            <a:off x="6170855" y="5463400"/>
            <a:ext cx="660758" cy="523220"/>
          </a:xfrm>
          <a:prstGeom prst="rect">
            <a:avLst/>
          </a:prstGeom>
          <a:noFill/>
        </p:spPr>
        <p:txBody>
          <a:bodyPr wrap="none" rtlCol="0">
            <a:spAutoFit/>
          </a:bodyPr>
          <a:lstStyle/>
          <a:p>
            <a:r>
              <a:rPr lang="ja-JP" altLang="en-US" sz="2800" dirty="0" smtClean="0"/>
              <a:t>･･･</a:t>
            </a:r>
            <a:endParaRPr kumimoji="1" lang="ja-JP" altLang="en-US" dirty="0"/>
          </a:p>
        </p:txBody>
      </p:sp>
      <p:sp>
        <p:nvSpPr>
          <p:cNvPr id="24" name="角丸四角形 23"/>
          <p:cNvSpPr/>
          <p:nvPr/>
        </p:nvSpPr>
        <p:spPr>
          <a:xfrm>
            <a:off x="4744170" y="5400974"/>
            <a:ext cx="1368152" cy="648072"/>
          </a:xfrm>
          <a:prstGeom prst="roundRect">
            <a:avLst/>
          </a:prstGeom>
          <a:solidFill>
            <a:schemeClr val="bg1"/>
          </a:solid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Timer</a:t>
            </a:r>
            <a:endParaRPr kumimoji="1" lang="ja-JP" altLang="en-US" dirty="0">
              <a:solidFill>
                <a:schemeClr val="tx1"/>
              </a:solidFill>
            </a:endParaRPr>
          </a:p>
        </p:txBody>
      </p:sp>
    </p:spTree>
    <p:extLst>
      <p:ext uri="{BB962C8B-B14F-4D97-AF65-F5344CB8AC3E}">
        <p14:creationId xmlns:p14="http://schemas.microsoft.com/office/powerpoint/2010/main" val="412973454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正方形/長方形 16"/>
          <p:cNvSpPr/>
          <p:nvPr/>
        </p:nvSpPr>
        <p:spPr>
          <a:xfrm>
            <a:off x="5338350" y="3789042"/>
            <a:ext cx="2475292" cy="2593908"/>
          </a:xfrm>
          <a:prstGeom prst="rect">
            <a:avLst/>
          </a:prstGeom>
          <a:noFill/>
          <a:ln w="38100">
            <a:solidFill>
              <a:srgbClr val="FF505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en-US" altLang="ja-JP" sz="2800" dirty="0" smtClean="0"/>
          </a:p>
          <a:p>
            <a:pPr algn="ctr"/>
            <a:endParaRPr lang="en-US" altLang="ja-JP" sz="2800" dirty="0"/>
          </a:p>
          <a:p>
            <a:pPr algn="ctr"/>
            <a:endParaRPr kumimoji="1" lang="en-US" altLang="ja-JP" sz="2800" dirty="0" smtClean="0"/>
          </a:p>
          <a:p>
            <a:pPr algn="ctr"/>
            <a:endParaRPr lang="en-US" altLang="ja-JP" sz="2800" dirty="0"/>
          </a:p>
          <a:p>
            <a:pPr algn="ctr"/>
            <a:endParaRPr kumimoji="1" lang="en-US" altLang="ja-JP" sz="2800" dirty="0" smtClean="0"/>
          </a:p>
          <a:p>
            <a:pPr algn="ctr"/>
            <a:endParaRPr lang="en-US" altLang="ja-JP" sz="2400" dirty="0" smtClean="0"/>
          </a:p>
          <a:p>
            <a:pPr algn="ctr"/>
            <a:endParaRPr lang="en-US" altLang="ja-JP" sz="2000" dirty="0"/>
          </a:p>
          <a:p>
            <a:pPr algn="ctr"/>
            <a:endParaRPr kumimoji="1" lang="en-US" altLang="ja-JP" dirty="0" smtClean="0"/>
          </a:p>
          <a:p>
            <a:pPr algn="ctr"/>
            <a:r>
              <a:rPr kumimoji="1" lang="ja-JP" altLang="en-US" sz="2800" dirty="0" smtClean="0"/>
              <a:t>クラウド</a:t>
            </a:r>
            <a:r>
              <a:rPr kumimoji="1" lang="en-US" altLang="ja-JP" sz="2800" dirty="0" smtClean="0"/>
              <a:t>VM2</a:t>
            </a:r>
            <a:endParaRPr lang="en-US" altLang="ja-JP" dirty="0"/>
          </a:p>
        </p:txBody>
      </p:sp>
      <p:sp>
        <p:nvSpPr>
          <p:cNvPr id="2" name="タイトル 1"/>
          <p:cNvSpPr>
            <a:spLocks noGrp="1"/>
          </p:cNvSpPr>
          <p:nvPr>
            <p:ph type="title"/>
          </p:nvPr>
        </p:nvSpPr>
        <p:spPr/>
        <p:txBody>
          <a:bodyPr/>
          <a:lstStyle/>
          <a:p>
            <a:r>
              <a:rPr lang="en-US" altLang="ja-JP" dirty="0" smtClean="0"/>
              <a:t>VM</a:t>
            </a:r>
            <a:r>
              <a:rPr lang="ja-JP" altLang="en-US" dirty="0" smtClean="0"/>
              <a:t>マイグレーションの流れ</a:t>
            </a:r>
            <a:r>
              <a:rPr lang="en-US" altLang="ja-JP" dirty="0" smtClean="0"/>
              <a:t>(1)</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アプリケーション</a:t>
            </a:r>
            <a:r>
              <a:rPr lang="en-US" altLang="ja-JP" dirty="0" smtClean="0"/>
              <a:t>VM</a:t>
            </a:r>
            <a:r>
              <a:rPr lang="ja-JP" altLang="en-US" dirty="0" err="1" smtClean="0"/>
              <a:t>のメ</a:t>
            </a:r>
            <a:r>
              <a:rPr lang="ja-JP" altLang="en-US" dirty="0" smtClean="0"/>
              <a:t>モリを転送</a:t>
            </a:r>
            <a:endParaRPr lang="en-US" altLang="ja-JP" dirty="0"/>
          </a:p>
          <a:p>
            <a:pPr lvl="1"/>
            <a:r>
              <a:rPr lang="ja-JP" altLang="en-US" dirty="0"/>
              <a:t>移動先</a:t>
            </a:r>
            <a:r>
              <a:rPr lang="ja-JP" altLang="en-US" dirty="0" smtClean="0"/>
              <a:t>にコピーを作成</a:t>
            </a:r>
            <a:endParaRPr lang="en-US" altLang="ja-JP" dirty="0" smtClean="0"/>
          </a:p>
          <a:p>
            <a:r>
              <a:rPr lang="ja-JP" altLang="en-US" dirty="0" smtClean="0"/>
              <a:t>移動元のアプリケーション</a:t>
            </a:r>
            <a:r>
              <a:rPr lang="en-US" altLang="ja-JP" dirty="0" smtClean="0"/>
              <a:t>VM</a:t>
            </a:r>
            <a:r>
              <a:rPr lang="ja-JP" altLang="en-US" dirty="0"/>
              <a:t>を</a:t>
            </a:r>
            <a:r>
              <a:rPr lang="ja-JP" altLang="en-US" dirty="0" smtClean="0"/>
              <a:t>休止</a:t>
            </a:r>
            <a:endParaRPr lang="en-US" altLang="ja-JP" dirty="0" smtClean="0"/>
          </a:p>
          <a:p>
            <a:pPr lvl="1"/>
            <a:r>
              <a:rPr lang="en-US" altLang="ja-JP" dirty="0" smtClean="0"/>
              <a:t>FlexCapsule OS</a:t>
            </a:r>
            <a:r>
              <a:rPr lang="ja-JP" altLang="en-US" dirty="0" smtClean="0"/>
              <a:t>は各機能を休止状態にする</a:t>
            </a:r>
            <a:endParaRPr lang="en-US" altLang="ja-JP" dirty="0"/>
          </a:p>
          <a:p>
            <a:pPr lvl="2"/>
            <a:r>
              <a:rPr lang="ja-JP" altLang="en-US" dirty="0" smtClean="0"/>
              <a:t>タイマー、ネットワーク･･･</a:t>
            </a:r>
            <a:endParaRPr lang="en-US" altLang="ja-JP" dirty="0" smtClean="0"/>
          </a:p>
        </p:txBody>
      </p:sp>
      <p:sp>
        <p:nvSpPr>
          <p:cNvPr id="4" name="スライド番号プレースホルダー 3"/>
          <p:cNvSpPr>
            <a:spLocks noGrp="1"/>
          </p:cNvSpPr>
          <p:nvPr>
            <p:ph type="sldNum" sz="quarter" idx="12"/>
          </p:nvPr>
        </p:nvSpPr>
        <p:spPr/>
        <p:txBody>
          <a:bodyPr/>
          <a:lstStyle/>
          <a:p>
            <a:fld id="{1C22523A-0522-47EB-8E1D-79218FBDD7C8}" type="slidenum">
              <a:rPr kumimoji="1" lang="ja-JP" altLang="en-US" smtClean="0"/>
              <a:t>8</a:t>
            </a:fld>
            <a:endParaRPr kumimoji="1" lang="ja-JP" altLang="en-US" dirty="0"/>
          </a:p>
        </p:txBody>
      </p:sp>
      <p:sp>
        <p:nvSpPr>
          <p:cNvPr id="21" name="正方形/長方形 20"/>
          <p:cNvSpPr/>
          <p:nvPr/>
        </p:nvSpPr>
        <p:spPr>
          <a:xfrm>
            <a:off x="1410773" y="3789041"/>
            <a:ext cx="2475292" cy="2593900"/>
          </a:xfrm>
          <a:prstGeom prst="rect">
            <a:avLst/>
          </a:prstGeom>
          <a:noFill/>
          <a:ln w="3810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en-US" altLang="ja-JP" sz="2800" dirty="0" smtClean="0"/>
          </a:p>
          <a:p>
            <a:pPr algn="ctr"/>
            <a:endParaRPr lang="en-US" altLang="ja-JP" sz="2800" dirty="0"/>
          </a:p>
          <a:p>
            <a:pPr algn="ctr"/>
            <a:endParaRPr kumimoji="1" lang="en-US" altLang="ja-JP" sz="2800" dirty="0" smtClean="0"/>
          </a:p>
          <a:p>
            <a:pPr algn="ctr"/>
            <a:endParaRPr lang="en-US" altLang="ja-JP" sz="2800" dirty="0"/>
          </a:p>
          <a:p>
            <a:pPr algn="ctr"/>
            <a:endParaRPr kumimoji="1" lang="en-US" altLang="ja-JP" sz="2800" dirty="0" smtClean="0"/>
          </a:p>
          <a:p>
            <a:pPr algn="ctr"/>
            <a:endParaRPr lang="en-US" altLang="ja-JP" sz="2400" dirty="0" smtClean="0"/>
          </a:p>
          <a:p>
            <a:pPr algn="ctr"/>
            <a:endParaRPr lang="en-US" altLang="ja-JP" sz="2000" dirty="0"/>
          </a:p>
          <a:p>
            <a:pPr algn="ctr"/>
            <a:endParaRPr kumimoji="1" lang="en-US" altLang="ja-JP" dirty="0" smtClean="0"/>
          </a:p>
          <a:p>
            <a:pPr algn="ctr"/>
            <a:r>
              <a:rPr kumimoji="1" lang="ja-JP" altLang="en-US" sz="2800" dirty="0" smtClean="0"/>
              <a:t>クラウド</a:t>
            </a:r>
            <a:r>
              <a:rPr kumimoji="1" lang="en-US" altLang="ja-JP" sz="2800" dirty="0" smtClean="0"/>
              <a:t>VM1</a:t>
            </a:r>
            <a:endParaRPr lang="en-US" altLang="ja-JP" dirty="0"/>
          </a:p>
        </p:txBody>
      </p:sp>
      <p:sp>
        <p:nvSpPr>
          <p:cNvPr id="22" name="角丸四角形 21"/>
          <p:cNvSpPr/>
          <p:nvPr/>
        </p:nvSpPr>
        <p:spPr>
          <a:xfrm>
            <a:off x="1734439" y="3933057"/>
            <a:ext cx="1827959" cy="1872208"/>
          </a:xfrm>
          <a:prstGeom prst="roundRect">
            <a:avLst/>
          </a:prstGeom>
          <a:ln>
            <a:solidFill>
              <a:srgbClr val="FF6600"/>
            </a:solidFill>
            <a:prstDash val="solid"/>
          </a:ln>
        </p:spPr>
        <p:style>
          <a:lnRef idx="2">
            <a:schemeClr val="accent2"/>
          </a:lnRef>
          <a:fillRef idx="1">
            <a:schemeClr val="lt1"/>
          </a:fillRef>
          <a:effectRef idx="0">
            <a:schemeClr val="accent2"/>
          </a:effectRef>
          <a:fontRef idx="minor">
            <a:schemeClr val="dk1"/>
          </a:fontRef>
        </p:style>
        <p:txBody>
          <a:bodyPr rtlCol="0" anchor="ctr"/>
          <a:lstStyle/>
          <a:p>
            <a:pPr algn="ctr"/>
            <a:r>
              <a:rPr lang="en-US" altLang="ja-JP" sz="1900" dirty="0" smtClean="0"/>
              <a:t>Application</a:t>
            </a:r>
          </a:p>
          <a:p>
            <a:pPr algn="ctr"/>
            <a:r>
              <a:rPr lang="en-US" altLang="ja-JP" sz="1900" dirty="0" smtClean="0"/>
              <a:t>VM</a:t>
            </a:r>
          </a:p>
          <a:p>
            <a:pPr algn="ctr"/>
            <a:endParaRPr lang="en-US" altLang="ja-JP" sz="1900" dirty="0"/>
          </a:p>
          <a:p>
            <a:pPr algn="ctr"/>
            <a:endParaRPr lang="en-US" altLang="ja-JP" sz="1900" dirty="0" smtClean="0"/>
          </a:p>
          <a:p>
            <a:pPr algn="ctr"/>
            <a:endParaRPr lang="en-US" altLang="ja-JP" sz="1900" dirty="0"/>
          </a:p>
          <a:p>
            <a:pPr algn="ctr"/>
            <a:endParaRPr lang="en-US" altLang="ja-JP" sz="1900" dirty="0"/>
          </a:p>
        </p:txBody>
      </p:sp>
      <p:sp>
        <p:nvSpPr>
          <p:cNvPr id="24" name="角丸四角形 23"/>
          <p:cNvSpPr/>
          <p:nvPr/>
        </p:nvSpPr>
        <p:spPr>
          <a:xfrm>
            <a:off x="5662015" y="3933057"/>
            <a:ext cx="1827959" cy="1872208"/>
          </a:xfrm>
          <a:prstGeom prst="roundRect">
            <a:avLst/>
          </a:prstGeom>
          <a:noFill/>
          <a:ln>
            <a:solidFill>
              <a:schemeClr val="bg1">
                <a:lumMod val="85000"/>
              </a:schemeClr>
            </a:solidFill>
            <a:prstDash val="solid"/>
          </a:ln>
        </p:spPr>
        <p:style>
          <a:lnRef idx="2">
            <a:schemeClr val="accent2"/>
          </a:lnRef>
          <a:fillRef idx="1">
            <a:schemeClr val="lt1"/>
          </a:fillRef>
          <a:effectRef idx="0">
            <a:schemeClr val="accent2"/>
          </a:effectRef>
          <a:fontRef idx="minor">
            <a:schemeClr val="dk1"/>
          </a:fontRef>
        </p:style>
        <p:txBody>
          <a:bodyPr rtlCol="0" anchor="ctr"/>
          <a:lstStyle/>
          <a:p>
            <a:pPr algn="ctr"/>
            <a:r>
              <a:rPr lang="en-US" altLang="ja-JP" sz="1900" dirty="0" smtClean="0"/>
              <a:t>Application</a:t>
            </a:r>
          </a:p>
          <a:p>
            <a:pPr algn="ctr"/>
            <a:r>
              <a:rPr lang="en-US" altLang="ja-JP" sz="1900" dirty="0" smtClean="0"/>
              <a:t>VM</a:t>
            </a:r>
          </a:p>
          <a:p>
            <a:pPr algn="ctr"/>
            <a:endParaRPr lang="en-US" altLang="ja-JP" sz="1900" dirty="0"/>
          </a:p>
          <a:p>
            <a:pPr algn="ctr"/>
            <a:endParaRPr lang="en-US" altLang="ja-JP" sz="1900" dirty="0" smtClean="0"/>
          </a:p>
          <a:p>
            <a:pPr algn="ctr"/>
            <a:endParaRPr lang="en-US" altLang="ja-JP" sz="1900" dirty="0"/>
          </a:p>
          <a:p>
            <a:pPr algn="ctr"/>
            <a:endParaRPr lang="en-US" altLang="ja-JP" sz="1900" dirty="0"/>
          </a:p>
        </p:txBody>
      </p:sp>
      <p:sp>
        <p:nvSpPr>
          <p:cNvPr id="25" name="右矢印 24"/>
          <p:cNvSpPr/>
          <p:nvPr/>
        </p:nvSpPr>
        <p:spPr>
          <a:xfrm>
            <a:off x="3562399" y="4528874"/>
            <a:ext cx="2089721" cy="958257"/>
          </a:xfrm>
          <a:prstGeom prst="rightArrow">
            <a:avLst>
              <a:gd name="adj1" fmla="val 40346"/>
              <a:gd name="adj2" fmla="val 36724"/>
            </a:avLst>
          </a:prstGeom>
          <a:solidFill>
            <a:srgbClr val="F96767"/>
          </a:solidFill>
          <a:ln>
            <a:solidFill>
              <a:srgbClr val="F967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smtClean="0">
                <a:solidFill>
                  <a:schemeClr val="bg1"/>
                </a:solidFill>
              </a:rPr>
              <a:t>メモリ</a:t>
            </a:r>
            <a:endParaRPr kumimoji="1" lang="ja-JP" altLang="en-US" sz="2400" dirty="0">
              <a:solidFill>
                <a:schemeClr val="bg1"/>
              </a:solidFill>
            </a:endParaRPr>
          </a:p>
        </p:txBody>
      </p:sp>
      <p:sp>
        <p:nvSpPr>
          <p:cNvPr id="26" name="角丸四角形 25"/>
          <p:cNvSpPr/>
          <p:nvPr/>
        </p:nvSpPr>
        <p:spPr>
          <a:xfrm>
            <a:off x="1900746" y="4607036"/>
            <a:ext cx="1495346" cy="402465"/>
          </a:xfrm>
          <a:prstGeom prst="roundRect">
            <a:avLst/>
          </a:prstGeom>
          <a:solidFill>
            <a:srgbClr val="FFCC81"/>
          </a:solidFill>
          <a:ln>
            <a:solidFill>
              <a:srgbClr val="FF6600"/>
            </a:solidFill>
            <a:prstDash val="solid"/>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smtClean="0">
                <a:solidFill>
                  <a:schemeClr val="tx1"/>
                </a:solidFill>
              </a:rPr>
              <a:t>Application</a:t>
            </a:r>
            <a:endParaRPr kumimoji="1" lang="ja-JP" altLang="en-US" dirty="0">
              <a:solidFill>
                <a:schemeClr val="tx1"/>
              </a:solidFill>
            </a:endParaRPr>
          </a:p>
        </p:txBody>
      </p:sp>
      <p:sp>
        <p:nvSpPr>
          <p:cNvPr id="27" name="角丸四角形 26"/>
          <p:cNvSpPr/>
          <p:nvPr/>
        </p:nvSpPr>
        <p:spPr>
          <a:xfrm>
            <a:off x="5828322" y="4667928"/>
            <a:ext cx="1495346" cy="341573"/>
          </a:xfrm>
          <a:prstGeom prst="roundRect">
            <a:avLst/>
          </a:prstGeom>
          <a:solidFill>
            <a:schemeClr val="bg1"/>
          </a:solidFill>
          <a:ln>
            <a:solidFill>
              <a:schemeClr val="bg1">
                <a:lumMod val="85000"/>
              </a:schemeClr>
            </a:solidFill>
            <a:prstDash val="solid"/>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smtClean="0">
                <a:solidFill>
                  <a:schemeClr val="tx1"/>
                </a:solidFill>
              </a:rPr>
              <a:t>Application</a:t>
            </a:r>
            <a:endParaRPr kumimoji="1" lang="ja-JP" altLang="en-US" dirty="0">
              <a:solidFill>
                <a:schemeClr val="tx1"/>
              </a:solidFill>
            </a:endParaRPr>
          </a:p>
        </p:txBody>
      </p:sp>
      <p:sp>
        <p:nvSpPr>
          <p:cNvPr id="30" name="正方形/長方形 29"/>
          <p:cNvSpPr/>
          <p:nvPr/>
        </p:nvSpPr>
        <p:spPr>
          <a:xfrm>
            <a:off x="1554788" y="5949279"/>
            <a:ext cx="2241563" cy="319735"/>
          </a:xfrm>
          <a:prstGeom prst="rect">
            <a:avLst/>
          </a:prstGeom>
          <a:solidFill>
            <a:srgbClr val="FFDDAB"/>
          </a:solidFill>
          <a:ln>
            <a:solidFill>
              <a:srgbClr val="F79646"/>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ja-JP" altLang="en-US" dirty="0" smtClean="0">
                <a:solidFill>
                  <a:schemeClr val="tx1"/>
                </a:solidFill>
              </a:rPr>
              <a:t>ハイパーバイザ</a:t>
            </a:r>
            <a:r>
              <a:rPr kumimoji="1" lang="en-US" altLang="ja-JP" dirty="0" smtClean="0">
                <a:solidFill>
                  <a:schemeClr val="tx1"/>
                </a:solidFill>
              </a:rPr>
              <a:t>1</a:t>
            </a:r>
            <a:endParaRPr kumimoji="1" lang="ja-JP" altLang="en-US" dirty="0">
              <a:solidFill>
                <a:schemeClr val="tx1"/>
              </a:solidFill>
            </a:endParaRPr>
          </a:p>
        </p:txBody>
      </p:sp>
      <p:sp>
        <p:nvSpPr>
          <p:cNvPr id="31" name="正方形/長方形 30"/>
          <p:cNvSpPr/>
          <p:nvPr/>
        </p:nvSpPr>
        <p:spPr>
          <a:xfrm>
            <a:off x="5455214" y="5949278"/>
            <a:ext cx="2241563" cy="319736"/>
          </a:xfrm>
          <a:prstGeom prst="rect">
            <a:avLst/>
          </a:prstGeom>
          <a:solidFill>
            <a:srgbClr val="FFAE9B"/>
          </a:solidFill>
          <a:ln>
            <a:solidFill>
              <a:srgbClr val="FF5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ハイパーバイザ</a:t>
            </a:r>
            <a:r>
              <a:rPr kumimoji="1" lang="en-US" altLang="ja-JP" dirty="0" smtClean="0">
                <a:solidFill>
                  <a:schemeClr val="tx1"/>
                </a:solidFill>
              </a:rPr>
              <a:t>2</a:t>
            </a:r>
            <a:endParaRPr kumimoji="1" lang="ja-JP" altLang="en-US" dirty="0">
              <a:solidFill>
                <a:schemeClr val="tx1"/>
              </a:solidFill>
            </a:endParaRPr>
          </a:p>
        </p:txBody>
      </p:sp>
      <p:sp>
        <p:nvSpPr>
          <p:cNvPr id="18" name="角丸四角形 17"/>
          <p:cNvSpPr/>
          <p:nvPr/>
        </p:nvSpPr>
        <p:spPr>
          <a:xfrm>
            <a:off x="1829787" y="5205637"/>
            <a:ext cx="1637264" cy="402465"/>
          </a:xfrm>
          <a:prstGeom prst="roundRect">
            <a:avLst/>
          </a:prstGeom>
          <a:solidFill>
            <a:srgbClr val="FFCC81"/>
          </a:solidFill>
          <a:ln>
            <a:solidFill>
              <a:srgbClr val="FF6600"/>
            </a:solidFill>
            <a:prstDash val="solid"/>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solidFill>
                  <a:schemeClr val="tx1"/>
                </a:solidFill>
              </a:rPr>
              <a:t>FlexCapsule OS</a:t>
            </a:r>
            <a:endParaRPr kumimoji="1" lang="ja-JP" altLang="en-US" dirty="0">
              <a:solidFill>
                <a:schemeClr val="tx1"/>
              </a:solidFill>
            </a:endParaRPr>
          </a:p>
        </p:txBody>
      </p:sp>
      <p:sp>
        <p:nvSpPr>
          <p:cNvPr id="19" name="角丸四角形 18"/>
          <p:cNvSpPr/>
          <p:nvPr/>
        </p:nvSpPr>
        <p:spPr>
          <a:xfrm>
            <a:off x="5757362" y="5205637"/>
            <a:ext cx="1637264" cy="402464"/>
          </a:xfrm>
          <a:prstGeom prst="roundRect">
            <a:avLst/>
          </a:prstGeom>
          <a:solidFill>
            <a:schemeClr val="bg1"/>
          </a:solidFill>
          <a:ln>
            <a:solidFill>
              <a:schemeClr val="bg1">
                <a:lumMod val="85000"/>
              </a:schemeClr>
            </a:solidFill>
            <a:prstDash val="solid"/>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solidFill>
                  <a:schemeClr val="tx1"/>
                </a:solidFill>
              </a:rPr>
              <a:t>FlexCapsule OS</a:t>
            </a:r>
            <a:endParaRPr kumimoji="1" lang="ja-JP" altLang="en-US" dirty="0">
              <a:solidFill>
                <a:schemeClr val="tx1"/>
              </a:solidFill>
            </a:endParaRPr>
          </a:p>
        </p:txBody>
      </p:sp>
      <p:sp>
        <p:nvSpPr>
          <p:cNvPr id="13" name="角丸四角形吹き出し 12"/>
          <p:cNvSpPr/>
          <p:nvPr/>
        </p:nvSpPr>
        <p:spPr>
          <a:xfrm>
            <a:off x="107503" y="3587808"/>
            <a:ext cx="1303269" cy="1080120"/>
          </a:xfrm>
          <a:prstGeom prst="wedgeRoundRectCallout">
            <a:avLst>
              <a:gd name="adj1" fmla="val 63026"/>
              <a:gd name="adj2" fmla="val 77674"/>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2400" dirty="0" smtClean="0"/>
              <a:t>OS</a:t>
            </a:r>
            <a:r>
              <a:rPr kumimoji="1" lang="ja-JP" altLang="en-US" sz="2400" dirty="0" smtClean="0"/>
              <a:t>機能</a:t>
            </a:r>
            <a:endParaRPr kumimoji="1" lang="en-US" altLang="ja-JP" sz="2400" dirty="0" smtClean="0"/>
          </a:p>
          <a:p>
            <a:pPr algn="ctr"/>
            <a:r>
              <a:rPr kumimoji="1" lang="ja-JP" altLang="en-US" sz="2400" dirty="0" smtClean="0"/>
              <a:t>休止中</a:t>
            </a:r>
            <a:endParaRPr kumimoji="1" lang="ja-JP" altLang="en-US" sz="2400" dirty="0"/>
          </a:p>
        </p:txBody>
      </p:sp>
      <p:sp>
        <p:nvSpPr>
          <p:cNvPr id="35" name="角丸四角形吹き出し 34"/>
          <p:cNvSpPr/>
          <p:nvPr/>
        </p:nvSpPr>
        <p:spPr>
          <a:xfrm>
            <a:off x="7712312" y="3587808"/>
            <a:ext cx="1303269" cy="1080120"/>
          </a:xfrm>
          <a:prstGeom prst="wedgeRoundRectCallout">
            <a:avLst>
              <a:gd name="adj1" fmla="val -56779"/>
              <a:gd name="adj2" fmla="val 79271"/>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2400" dirty="0" smtClean="0"/>
              <a:t>OS</a:t>
            </a:r>
            <a:r>
              <a:rPr lang="ja-JP" altLang="en-US" sz="2400" dirty="0"/>
              <a:t>機能</a:t>
            </a:r>
            <a:endParaRPr kumimoji="1" lang="en-US" altLang="ja-JP" sz="2400" dirty="0" smtClean="0"/>
          </a:p>
          <a:p>
            <a:pPr algn="ctr"/>
            <a:r>
              <a:rPr kumimoji="1" lang="ja-JP" altLang="en-US" sz="2400" dirty="0" smtClean="0"/>
              <a:t>休止中</a:t>
            </a:r>
            <a:endParaRPr kumimoji="1" lang="ja-JP" altLang="en-US" sz="2400" dirty="0"/>
          </a:p>
        </p:txBody>
      </p:sp>
      <p:sp>
        <p:nvSpPr>
          <p:cNvPr id="20" name="角丸四角形吹き出し 19"/>
          <p:cNvSpPr/>
          <p:nvPr/>
        </p:nvSpPr>
        <p:spPr>
          <a:xfrm>
            <a:off x="107502" y="3587808"/>
            <a:ext cx="1303269" cy="1080120"/>
          </a:xfrm>
          <a:prstGeom prst="wedgeRoundRectCallout">
            <a:avLst>
              <a:gd name="adj1" fmla="val 63026"/>
              <a:gd name="adj2" fmla="val 77674"/>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2300" dirty="0" smtClean="0"/>
              <a:t>VM</a:t>
            </a:r>
            <a:r>
              <a:rPr kumimoji="1" lang="ja-JP" altLang="en-US" sz="2300" dirty="0" smtClean="0"/>
              <a:t>全体</a:t>
            </a:r>
            <a:endParaRPr kumimoji="1" lang="en-US" altLang="ja-JP" sz="2300" dirty="0" smtClean="0"/>
          </a:p>
          <a:p>
            <a:pPr algn="ctr"/>
            <a:r>
              <a:rPr kumimoji="1" lang="ja-JP" altLang="en-US" sz="2400" dirty="0" smtClean="0"/>
              <a:t>休止中</a:t>
            </a:r>
            <a:endParaRPr kumimoji="1" lang="ja-JP" altLang="en-US" sz="2400" dirty="0"/>
          </a:p>
        </p:txBody>
      </p:sp>
      <p:sp>
        <p:nvSpPr>
          <p:cNvPr id="23" name="角丸四角形吹き出し 22"/>
          <p:cNvSpPr/>
          <p:nvPr/>
        </p:nvSpPr>
        <p:spPr>
          <a:xfrm>
            <a:off x="7712312" y="3587808"/>
            <a:ext cx="1303269" cy="1080120"/>
          </a:xfrm>
          <a:prstGeom prst="wedgeRoundRectCallout">
            <a:avLst>
              <a:gd name="adj1" fmla="val -54793"/>
              <a:gd name="adj2" fmla="val 77674"/>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2300" dirty="0" smtClean="0"/>
              <a:t>VM</a:t>
            </a:r>
            <a:r>
              <a:rPr lang="ja-JP" altLang="en-US" sz="2300" dirty="0" smtClean="0"/>
              <a:t>全体</a:t>
            </a:r>
            <a:endParaRPr kumimoji="1" lang="en-US" altLang="ja-JP" sz="2300" dirty="0" smtClean="0"/>
          </a:p>
          <a:p>
            <a:pPr algn="ctr"/>
            <a:r>
              <a:rPr kumimoji="1" lang="ja-JP" altLang="en-US" sz="2400" dirty="0" smtClean="0"/>
              <a:t>休止中</a:t>
            </a:r>
            <a:endParaRPr kumimoji="1" lang="ja-JP" altLang="en-US" sz="2400" dirty="0"/>
          </a:p>
        </p:txBody>
      </p:sp>
    </p:spTree>
    <p:extLst>
      <p:ext uri="{BB962C8B-B14F-4D97-AF65-F5344CB8AC3E}">
        <p14:creationId xmlns:p14="http://schemas.microsoft.com/office/powerpoint/2010/main" val="131643611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1000"/>
                                        <p:tgtEl>
                                          <p:spTgt spid="25"/>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24"/>
                                        </p:tgtEl>
                                        <p:attrNameLst>
                                          <p:attrName>style.visibility</p:attrName>
                                        </p:attrNameLst>
                                      </p:cBhvr>
                                      <p:to>
                                        <p:strVal val="visible"/>
                                      </p:to>
                                    </p:set>
                                    <p:animEffect transition="in" filter="fade">
                                      <p:cBhvr>
                                        <p:cTn id="11" dur="1000"/>
                                        <p:tgtEl>
                                          <p:spTgt spid="24"/>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27"/>
                                        </p:tgtEl>
                                        <p:attrNameLst>
                                          <p:attrName>style.visibility</p:attrName>
                                        </p:attrNameLst>
                                      </p:cBhvr>
                                      <p:to>
                                        <p:strVal val="visible"/>
                                      </p:to>
                                    </p:set>
                                    <p:animEffect transition="in" filter="fade">
                                      <p:cBhvr>
                                        <p:cTn id="14" dur="1000"/>
                                        <p:tgtEl>
                                          <p:spTgt spid="27"/>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fade">
                                      <p:cBhvr>
                                        <p:cTn id="17" dur="1000"/>
                                        <p:tgtEl>
                                          <p:spTgt spid="19"/>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mph" presetSubtype="2" fill="hold" nodeType="clickEffect">
                                  <p:stCondLst>
                                    <p:cond delay="0"/>
                                  </p:stCondLst>
                                  <p:childTnLst>
                                    <p:animClr clrSpc="rgb" dir="cw">
                                      <p:cBhvr>
                                        <p:cTn id="21" dur="1000" fill="hold"/>
                                        <p:tgtEl>
                                          <p:spTgt spid="26"/>
                                        </p:tgtEl>
                                        <p:attrNameLst>
                                          <p:attrName>fillcolor</p:attrName>
                                        </p:attrNameLst>
                                      </p:cBhvr>
                                      <p:to>
                                        <a:srgbClr val="EAEAEA"/>
                                      </p:to>
                                    </p:animClr>
                                    <p:set>
                                      <p:cBhvr>
                                        <p:cTn id="22" dur="1000" fill="hold"/>
                                        <p:tgtEl>
                                          <p:spTgt spid="26"/>
                                        </p:tgtEl>
                                        <p:attrNameLst>
                                          <p:attrName>fill.type</p:attrName>
                                        </p:attrNameLst>
                                      </p:cBhvr>
                                      <p:to>
                                        <p:strVal val="solid"/>
                                      </p:to>
                                    </p:set>
                                    <p:set>
                                      <p:cBhvr>
                                        <p:cTn id="23" dur="1000" fill="hold"/>
                                        <p:tgtEl>
                                          <p:spTgt spid="26"/>
                                        </p:tgtEl>
                                        <p:attrNameLst>
                                          <p:attrName>fill.on</p:attrName>
                                        </p:attrNameLst>
                                      </p:cBhvr>
                                      <p:to>
                                        <p:strVal val="true"/>
                                      </p:to>
                                    </p:set>
                                  </p:childTnLst>
                                </p:cTn>
                              </p:par>
                              <p:par>
                                <p:cTn id="24" presetID="1" presetClass="emph" presetSubtype="2" fill="hold" nodeType="withEffect">
                                  <p:stCondLst>
                                    <p:cond delay="0"/>
                                  </p:stCondLst>
                                  <p:childTnLst>
                                    <p:animClr clrSpc="rgb" dir="cw">
                                      <p:cBhvr>
                                        <p:cTn id="25" dur="1000" fill="hold"/>
                                        <p:tgtEl>
                                          <p:spTgt spid="18"/>
                                        </p:tgtEl>
                                        <p:attrNameLst>
                                          <p:attrName>fillcolor</p:attrName>
                                        </p:attrNameLst>
                                      </p:cBhvr>
                                      <p:to>
                                        <a:srgbClr val="EAEAEA"/>
                                      </p:to>
                                    </p:animClr>
                                    <p:set>
                                      <p:cBhvr>
                                        <p:cTn id="26" dur="1000" fill="hold"/>
                                        <p:tgtEl>
                                          <p:spTgt spid="18"/>
                                        </p:tgtEl>
                                        <p:attrNameLst>
                                          <p:attrName>fill.type</p:attrName>
                                        </p:attrNameLst>
                                      </p:cBhvr>
                                      <p:to>
                                        <p:strVal val="solid"/>
                                      </p:to>
                                    </p:set>
                                    <p:set>
                                      <p:cBhvr>
                                        <p:cTn id="27" dur="1000" fill="hold"/>
                                        <p:tgtEl>
                                          <p:spTgt spid="18"/>
                                        </p:tgtEl>
                                        <p:attrNameLst>
                                          <p:attrName>fill.on</p:attrName>
                                        </p:attrNameLst>
                                      </p:cBhvr>
                                      <p:to>
                                        <p:strVal val="true"/>
                                      </p:to>
                                    </p:set>
                                  </p:childTnLst>
                                </p:cTn>
                              </p:par>
                              <p:par>
                                <p:cTn id="28" presetID="7" presetClass="emph" presetSubtype="2" fill="hold" nodeType="withEffect">
                                  <p:stCondLst>
                                    <p:cond delay="0"/>
                                  </p:stCondLst>
                                  <p:childTnLst>
                                    <p:animClr clrSpc="rgb" dir="cw">
                                      <p:cBhvr>
                                        <p:cTn id="29" dur="1000" fill="hold"/>
                                        <p:tgtEl>
                                          <p:spTgt spid="26"/>
                                        </p:tgtEl>
                                        <p:attrNameLst>
                                          <p:attrName>stroke.color</p:attrName>
                                        </p:attrNameLst>
                                      </p:cBhvr>
                                      <p:to>
                                        <a:srgbClr val="EAEAEA"/>
                                      </p:to>
                                    </p:animClr>
                                    <p:set>
                                      <p:cBhvr>
                                        <p:cTn id="30" dur="1000" fill="hold"/>
                                        <p:tgtEl>
                                          <p:spTgt spid="26"/>
                                        </p:tgtEl>
                                        <p:attrNameLst>
                                          <p:attrName>stroke.on</p:attrName>
                                        </p:attrNameLst>
                                      </p:cBhvr>
                                      <p:to>
                                        <p:strVal val="true"/>
                                      </p:to>
                                    </p:set>
                                  </p:childTnLst>
                                </p:cTn>
                              </p:par>
                              <p:par>
                                <p:cTn id="31" presetID="7" presetClass="emph" presetSubtype="2" fill="hold" nodeType="withEffect">
                                  <p:stCondLst>
                                    <p:cond delay="0"/>
                                  </p:stCondLst>
                                  <p:childTnLst>
                                    <p:animClr clrSpc="rgb" dir="cw">
                                      <p:cBhvr>
                                        <p:cTn id="32" dur="1000" fill="hold"/>
                                        <p:tgtEl>
                                          <p:spTgt spid="18"/>
                                        </p:tgtEl>
                                        <p:attrNameLst>
                                          <p:attrName>stroke.color</p:attrName>
                                        </p:attrNameLst>
                                      </p:cBhvr>
                                      <p:to>
                                        <a:srgbClr val="EAEAEA"/>
                                      </p:to>
                                    </p:animClr>
                                    <p:set>
                                      <p:cBhvr>
                                        <p:cTn id="33" dur="1000" fill="hold"/>
                                        <p:tgtEl>
                                          <p:spTgt spid="18"/>
                                        </p:tgtEl>
                                        <p:attrNameLst>
                                          <p:attrName>stroke.on</p:attrName>
                                        </p:attrNameLst>
                                      </p:cBhvr>
                                      <p:to>
                                        <p:strVal val="true"/>
                                      </p:to>
                                    </p:set>
                                  </p:childTnLst>
                                </p:cTn>
                              </p:par>
                              <p:par>
                                <p:cTn id="34" presetID="1" presetClass="emph" presetSubtype="2" fill="hold" nodeType="withEffect">
                                  <p:stCondLst>
                                    <p:cond delay="500"/>
                                  </p:stCondLst>
                                  <p:childTnLst>
                                    <p:animClr clrSpc="rgb" dir="cw">
                                      <p:cBhvr>
                                        <p:cTn id="35" dur="1000" fill="hold"/>
                                        <p:tgtEl>
                                          <p:spTgt spid="27"/>
                                        </p:tgtEl>
                                        <p:attrNameLst>
                                          <p:attrName>fillcolor</p:attrName>
                                        </p:attrNameLst>
                                      </p:cBhvr>
                                      <p:to>
                                        <a:srgbClr val="EAEAEA"/>
                                      </p:to>
                                    </p:animClr>
                                    <p:set>
                                      <p:cBhvr>
                                        <p:cTn id="36" dur="1000" fill="hold"/>
                                        <p:tgtEl>
                                          <p:spTgt spid="27"/>
                                        </p:tgtEl>
                                        <p:attrNameLst>
                                          <p:attrName>fill.type</p:attrName>
                                        </p:attrNameLst>
                                      </p:cBhvr>
                                      <p:to>
                                        <p:strVal val="solid"/>
                                      </p:to>
                                    </p:set>
                                    <p:set>
                                      <p:cBhvr>
                                        <p:cTn id="37" dur="1000" fill="hold"/>
                                        <p:tgtEl>
                                          <p:spTgt spid="27"/>
                                        </p:tgtEl>
                                        <p:attrNameLst>
                                          <p:attrName>fill.on</p:attrName>
                                        </p:attrNameLst>
                                      </p:cBhvr>
                                      <p:to>
                                        <p:strVal val="true"/>
                                      </p:to>
                                    </p:set>
                                  </p:childTnLst>
                                </p:cTn>
                              </p:par>
                              <p:par>
                                <p:cTn id="38" presetID="1" presetClass="emph" presetSubtype="2" fill="hold" nodeType="withEffect">
                                  <p:stCondLst>
                                    <p:cond delay="500"/>
                                  </p:stCondLst>
                                  <p:childTnLst>
                                    <p:animClr clrSpc="rgb" dir="cw">
                                      <p:cBhvr>
                                        <p:cTn id="39" dur="1000" fill="hold"/>
                                        <p:tgtEl>
                                          <p:spTgt spid="19"/>
                                        </p:tgtEl>
                                        <p:attrNameLst>
                                          <p:attrName>fillcolor</p:attrName>
                                        </p:attrNameLst>
                                      </p:cBhvr>
                                      <p:to>
                                        <a:srgbClr val="EAEAEA"/>
                                      </p:to>
                                    </p:animClr>
                                    <p:set>
                                      <p:cBhvr>
                                        <p:cTn id="40" dur="1000" fill="hold"/>
                                        <p:tgtEl>
                                          <p:spTgt spid="19"/>
                                        </p:tgtEl>
                                        <p:attrNameLst>
                                          <p:attrName>fill.type</p:attrName>
                                        </p:attrNameLst>
                                      </p:cBhvr>
                                      <p:to>
                                        <p:strVal val="solid"/>
                                      </p:to>
                                    </p:set>
                                    <p:set>
                                      <p:cBhvr>
                                        <p:cTn id="41" dur="1000" fill="hold"/>
                                        <p:tgtEl>
                                          <p:spTgt spid="19"/>
                                        </p:tgtEl>
                                        <p:attrNameLst>
                                          <p:attrName>fill.on</p:attrName>
                                        </p:attrNameLst>
                                      </p:cBhvr>
                                      <p:to>
                                        <p:strVal val="true"/>
                                      </p:to>
                                    </p:set>
                                  </p:childTnLst>
                                </p:cTn>
                              </p:par>
                              <p:par>
                                <p:cTn id="42" presetID="7" presetClass="emph" presetSubtype="2" fill="hold" nodeType="withEffect">
                                  <p:stCondLst>
                                    <p:cond delay="500"/>
                                  </p:stCondLst>
                                  <p:childTnLst>
                                    <p:animClr clrSpc="rgb" dir="cw">
                                      <p:cBhvr>
                                        <p:cTn id="43" dur="1000" fill="hold"/>
                                        <p:tgtEl>
                                          <p:spTgt spid="27"/>
                                        </p:tgtEl>
                                        <p:attrNameLst>
                                          <p:attrName>stroke.color</p:attrName>
                                        </p:attrNameLst>
                                      </p:cBhvr>
                                      <p:to>
                                        <a:srgbClr val="EAEAEA"/>
                                      </p:to>
                                    </p:animClr>
                                    <p:set>
                                      <p:cBhvr>
                                        <p:cTn id="44" dur="1000" fill="hold"/>
                                        <p:tgtEl>
                                          <p:spTgt spid="27"/>
                                        </p:tgtEl>
                                        <p:attrNameLst>
                                          <p:attrName>stroke.on</p:attrName>
                                        </p:attrNameLst>
                                      </p:cBhvr>
                                      <p:to>
                                        <p:strVal val="true"/>
                                      </p:to>
                                    </p:set>
                                  </p:childTnLst>
                                </p:cTn>
                              </p:par>
                              <p:par>
                                <p:cTn id="45" presetID="7" presetClass="emph" presetSubtype="2" fill="hold" nodeType="withEffect">
                                  <p:stCondLst>
                                    <p:cond delay="500"/>
                                  </p:stCondLst>
                                  <p:childTnLst>
                                    <p:animClr clrSpc="rgb" dir="cw">
                                      <p:cBhvr>
                                        <p:cTn id="46" dur="1000" fill="hold"/>
                                        <p:tgtEl>
                                          <p:spTgt spid="19"/>
                                        </p:tgtEl>
                                        <p:attrNameLst>
                                          <p:attrName>stroke.color</p:attrName>
                                        </p:attrNameLst>
                                      </p:cBhvr>
                                      <p:to>
                                        <a:srgbClr val="EAEAEA"/>
                                      </p:to>
                                    </p:animClr>
                                    <p:set>
                                      <p:cBhvr>
                                        <p:cTn id="47" dur="1000" fill="hold"/>
                                        <p:tgtEl>
                                          <p:spTgt spid="19"/>
                                        </p:tgtEl>
                                        <p:attrNameLst>
                                          <p:attrName>stroke.on</p:attrName>
                                        </p:attrNameLst>
                                      </p:cBhvr>
                                      <p:to>
                                        <p:strVal val="true"/>
                                      </p:to>
                                    </p:set>
                                  </p:childTnLst>
                                </p:cTn>
                              </p:par>
                              <p:par>
                                <p:cTn id="48" presetID="10" presetClass="entr" presetSubtype="0" fill="hold" grpId="0" nodeType="withEffect">
                                  <p:stCondLst>
                                    <p:cond delay="500"/>
                                  </p:stCondLst>
                                  <p:childTnLst>
                                    <p:set>
                                      <p:cBhvr>
                                        <p:cTn id="49" dur="1" fill="hold">
                                          <p:stCondLst>
                                            <p:cond delay="0"/>
                                          </p:stCondLst>
                                        </p:cTn>
                                        <p:tgtEl>
                                          <p:spTgt spid="13"/>
                                        </p:tgtEl>
                                        <p:attrNameLst>
                                          <p:attrName>style.visibility</p:attrName>
                                        </p:attrNameLst>
                                      </p:cBhvr>
                                      <p:to>
                                        <p:strVal val="visible"/>
                                      </p:to>
                                    </p:set>
                                    <p:animEffect transition="in" filter="fade">
                                      <p:cBhvr>
                                        <p:cTn id="50" dur="500"/>
                                        <p:tgtEl>
                                          <p:spTgt spid="13"/>
                                        </p:tgtEl>
                                      </p:cBhvr>
                                    </p:animEffect>
                                  </p:childTnLst>
                                </p:cTn>
                              </p:par>
                              <p:par>
                                <p:cTn id="51" presetID="10" presetClass="entr" presetSubtype="0" fill="hold" grpId="0" nodeType="withEffect">
                                  <p:stCondLst>
                                    <p:cond delay="500"/>
                                  </p:stCondLst>
                                  <p:childTnLst>
                                    <p:set>
                                      <p:cBhvr>
                                        <p:cTn id="52" dur="1" fill="hold">
                                          <p:stCondLst>
                                            <p:cond delay="0"/>
                                          </p:stCondLst>
                                        </p:cTn>
                                        <p:tgtEl>
                                          <p:spTgt spid="35"/>
                                        </p:tgtEl>
                                        <p:attrNameLst>
                                          <p:attrName>style.visibility</p:attrName>
                                        </p:attrNameLst>
                                      </p:cBhvr>
                                      <p:to>
                                        <p:strVal val="visible"/>
                                      </p:to>
                                    </p:set>
                                    <p:animEffect transition="in" filter="fade">
                                      <p:cBhvr>
                                        <p:cTn id="53" dur="500"/>
                                        <p:tgtEl>
                                          <p:spTgt spid="35"/>
                                        </p:tgtEl>
                                      </p:cBhvr>
                                    </p:animEffect>
                                  </p:childTnLst>
                                </p:cTn>
                              </p:par>
                            </p:childTnLst>
                          </p:cTn>
                        </p:par>
                      </p:childTnLst>
                    </p:cTn>
                  </p:par>
                  <p:par>
                    <p:cTn id="54" fill="hold">
                      <p:stCondLst>
                        <p:cond delay="indefinite"/>
                      </p:stCondLst>
                      <p:childTnLst>
                        <p:par>
                          <p:cTn id="55" fill="hold">
                            <p:stCondLst>
                              <p:cond delay="0"/>
                            </p:stCondLst>
                            <p:childTnLst>
                              <p:par>
                                <p:cTn id="56" presetID="7" presetClass="emph" presetSubtype="2" fill="hold" nodeType="clickEffect">
                                  <p:stCondLst>
                                    <p:cond delay="0"/>
                                  </p:stCondLst>
                                  <p:childTnLst>
                                    <p:animClr clrSpc="rgb" dir="cw">
                                      <p:cBhvr>
                                        <p:cTn id="57" dur="1000" fill="hold"/>
                                        <p:tgtEl>
                                          <p:spTgt spid="22"/>
                                        </p:tgtEl>
                                        <p:attrNameLst>
                                          <p:attrName>stroke.color</p:attrName>
                                        </p:attrNameLst>
                                      </p:cBhvr>
                                      <p:to>
                                        <a:srgbClr val="EAEAEA"/>
                                      </p:to>
                                    </p:animClr>
                                    <p:set>
                                      <p:cBhvr>
                                        <p:cTn id="58" dur="1000" fill="hold"/>
                                        <p:tgtEl>
                                          <p:spTgt spid="22"/>
                                        </p:tgtEl>
                                        <p:attrNameLst>
                                          <p:attrName>stroke.on</p:attrName>
                                        </p:attrNameLst>
                                      </p:cBhvr>
                                      <p:to>
                                        <p:strVal val="true"/>
                                      </p:to>
                                    </p:set>
                                  </p:childTnLst>
                                </p:cTn>
                              </p:par>
                              <p:par>
                                <p:cTn id="59" presetID="7" presetClass="emph" presetSubtype="2" fill="hold" nodeType="withEffect">
                                  <p:stCondLst>
                                    <p:cond delay="500"/>
                                  </p:stCondLst>
                                  <p:childTnLst>
                                    <p:animClr clrSpc="rgb" dir="cw">
                                      <p:cBhvr>
                                        <p:cTn id="60" dur="1000" fill="hold"/>
                                        <p:tgtEl>
                                          <p:spTgt spid="24"/>
                                        </p:tgtEl>
                                        <p:attrNameLst>
                                          <p:attrName>stroke.color</p:attrName>
                                        </p:attrNameLst>
                                      </p:cBhvr>
                                      <p:to>
                                        <a:srgbClr val="EAEAEA"/>
                                      </p:to>
                                    </p:animClr>
                                    <p:set>
                                      <p:cBhvr>
                                        <p:cTn id="61" dur="1000" fill="hold"/>
                                        <p:tgtEl>
                                          <p:spTgt spid="24"/>
                                        </p:tgtEl>
                                        <p:attrNameLst>
                                          <p:attrName>stroke.on</p:attrName>
                                        </p:attrNameLst>
                                      </p:cBhvr>
                                      <p:to>
                                        <p:strVal val="true"/>
                                      </p:to>
                                    </p:set>
                                  </p:childTnLst>
                                </p:cTn>
                              </p:par>
                              <p:par>
                                <p:cTn id="62" presetID="10" presetClass="entr" presetSubtype="0" fill="hold" grpId="0" nodeType="withEffect">
                                  <p:stCondLst>
                                    <p:cond delay="500"/>
                                  </p:stCondLst>
                                  <p:childTnLst>
                                    <p:set>
                                      <p:cBhvr>
                                        <p:cTn id="63" dur="1" fill="hold">
                                          <p:stCondLst>
                                            <p:cond delay="0"/>
                                          </p:stCondLst>
                                        </p:cTn>
                                        <p:tgtEl>
                                          <p:spTgt spid="20"/>
                                        </p:tgtEl>
                                        <p:attrNameLst>
                                          <p:attrName>style.visibility</p:attrName>
                                        </p:attrNameLst>
                                      </p:cBhvr>
                                      <p:to>
                                        <p:strVal val="visible"/>
                                      </p:to>
                                    </p:set>
                                    <p:animEffect transition="in" filter="fade">
                                      <p:cBhvr>
                                        <p:cTn id="64" dur="500"/>
                                        <p:tgtEl>
                                          <p:spTgt spid="20"/>
                                        </p:tgtEl>
                                      </p:cBhvr>
                                    </p:animEffect>
                                  </p:childTnLst>
                                </p:cTn>
                              </p:par>
                              <p:par>
                                <p:cTn id="65" presetID="10" presetClass="entr" presetSubtype="0" fill="hold" grpId="0" nodeType="withEffect">
                                  <p:stCondLst>
                                    <p:cond delay="500"/>
                                  </p:stCondLst>
                                  <p:childTnLst>
                                    <p:set>
                                      <p:cBhvr>
                                        <p:cTn id="66" dur="1" fill="hold">
                                          <p:stCondLst>
                                            <p:cond delay="0"/>
                                          </p:stCondLst>
                                        </p:cTn>
                                        <p:tgtEl>
                                          <p:spTgt spid="23"/>
                                        </p:tgtEl>
                                        <p:attrNameLst>
                                          <p:attrName>style.visibility</p:attrName>
                                        </p:attrNameLst>
                                      </p:cBhvr>
                                      <p:to>
                                        <p:strVal val="visible"/>
                                      </p:to>
                                    </p:set>
                                    <p:animEffect transition="in" filter="fade">
                                      <p:cBhvr>
                                        <p:cTn id="6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5" grpId="0" animBg="1"/>
      <p:bldP spid="27" grpId="0" animBg="1"/>
      <p:bldP spid="19" grpId="0" animBg="1"/>
      <p:bldP spid="13" grpId="0" animBg="1"/>
      <p:bldP spid="35" grpId="0" animBg="1"/>
      <p:bldP spid="20" grpId="0" animBg="1"/>
      <p:bldP spid="2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dirty="0" smtClean="0"/>
              <a:t>VM</a:t>
            </a:r>
            <a:r>
              <a:rPr lang="ja-JP" altLang="en-US" dirty="0" smtClean="0"/>
              <a:t>マイグレーションの流れ</a:t>
            </a:r>
            <a:r>
              <a:rPr lang="en-US" altLang="ja-JP" dirty="0" smtClean="0"/>
              <a:t>(2)</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移動先でアプリケーション</a:t>
            </a:r>
            <a:r>
              <a:rPr lang="en-US" altLang="ja-JP" dirty="0" smtClean="0"/>
              <a:t>VM</a:t>
            </a:r>
            <a:r>
              <a:rPr lang="ja-JP" altLang="en-US" dirty="0" smtClean="0"/>
              <a:t>を復元</a:t>
            </a:r>
            <a:endParaRPr lang="en-US" altLang="ja-JP" dirty="0" smtClean="0"/>
          </a:p>
          <a:p>
            <a:pPr lvl="1"/>
            <a:r>
              <a:rPr lang="en-US" altLang="ja-JP" dirty="0" smtClean="0"/>
              <a:t>FlexCapsule OS</a:t>
            </a:r>
            <a:r>
              <a:rPr lang="ja-JP" altLang="en-US" dirty="0" smtClean="0"/>
              <a:t>が休止状態の各機能を復帰</a:t>
            </a:r>
            <a:endParaRPr lang="en-US" altLang="ja-JP" dirty="0" smtClean="0"/>
          </a:p>
          <a:p>
            <a:pPr lvl="2"/>
            <a:r>
              <a:rPr lang="ja-JP" altLang="en-US" dirty="0" smtClean="0"/>
              <a:t>タイマー、ネットワーク</a:t>
            </a:r>
            <a:r>
              <a:rPr lang="en-US" altLang="ja-JP" dirty="0" smtClean="0"/>
              <a:t>…</a:t>
            </a:r>
          </a:p>
          <a:p>
            <a:pPr lvl="1"/>
            <a:r>
              <a:rPr lang="ja-JP" altLang="en-US" dirty="0" smtClean="0"/>
              <a:t>移動先のクラウド</a:t>
            </a:r>
            <a:r>
              <a:rPr lang="en-US" altLang="ja-JP" dirty="0" smtClean="0"/>
              <a:t>VM</a:t>
            </a:r>
            <a:r>
              <a:rPr lang="ja-JP" altLang="en-US" dirty="0" smtClean="0"/>
              <a:t>の環境に合わせて再構築</a:t>
            </a:r>
            <a:endParaRPr lang="en-US" altLang="ja-JP" dirty="0" smtClean="0"/>
          </a:p>
          <a:p>
            <a:pPr lvl="2"/>
            <a:r>
              <a:rPr lang="en-US" altLang="ja-JP" dirty="0" smtClean="0"/>
              <a:t>CPU</a:t>
            </a:r>
            <a:r>
              <a:rPr lang="ja-JP" altLang="en-US" dirty="0" smtClean="0"/>
              <a:t>の情報、メモリ管理テーブル</a:t>
            </a:r>
            <a:endParaRPr lang="en-US" altLang="ja-JP" dirty="0"/>
          </a:p>
        </p:txBody>
      </p:sp>
      <p:sp>
        <p:nvSpPr>
          <p:cNvPr id="4" name="スライド番号プレースホルダー 3"/>
          <p:cNvSpPr>
            <a:spLocks noGrp="1"/>
          </p:cNvSpPr>
          <p:nvPr>
            <p:ph type="sldNum" sz="quarter" idx="12"/>
          </p:nvPr>
        </p:nvSpPr>
        <p:spPr/>
        <p:txBody>
          <a:bodyPr/>
          <a:lstStyle/>
          <a:p>
            <a:fld id="{1C22523A-0522-47EB-8E1D-79218FBDD7C8}" type="slidenum">
              <a:rPr kumimoji="1" lang="ja-JP" altLang="en-US" smtClean="0"/>
              <a:t>9</a:t>
            </a:fld>
            <a:endParaRPr kumimoji="1" lang="ja-JP" altLang="en-US"/>
          </a:p>
        </p:txBody>
      </p:sp>
      <p:sp>
        <p:nvSpPr>
          <p:cNvPr id="42" name="正方形/長方形 41"/>
          <p:cNvSpPr/>
          <p:nvPr/>
        </p:nvSpPr>
        <p:spPr>
          <a:xfrm>
            <a:off x="5338350" y="3789042"/>
            <a:ext cx="2475292" cy="2593908"/>
          </a:xfrm>
          <a:prstGeom prst="rect">
            <a:avLst/>
          </a:prstGeom>
          <a:noFill/>
          <a:ln w="38100">
            <a:solidFill>
              <a:srgbClr val="FF505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en-US" altLang="ja-JP" sz="2800" dirty="0" smtClean="0"/>
          </a:p>
          <a:p>
            <a:pPr algn="ctr"/>
            <a:endParaRPr lang="en-US" altLang="ja-JP" sz="2800" dirty="0"/>
          </a:p>
          <a:p>
            <a:pPr algn="ctr"/>
            <a:endParaRPr kumimoji="1" lang="en-US" altLang="ja-JP" sz="2800" dirty="0" smtClean="0"/>
          </a:p>
          <a:p>
            <a:pPr algn="ctr"/>
            <a:endParaRPr lang="en-US" altLang="ja-JP" sz="2800" dirty="0"/>
          </a:p>
          <a:p>
            <a:pPr algn="ctr"/>
            <a:endParaRPr kumimoji="1" lang="en-US" altLang="ja-JP" sz="2800" dirty="0" smtClean="0"/>
          </a:p>
          <a:p>
            <a:pPr algn="ctr"/>
            <a:endParaRPr lang="en-US" altLang="ja-JP" sz="2400" dirty="0" smtClean="0"/>
          </a:p>
          <a:p>
            <a:pPr algn="ctr"/>
            <a:endParaRPr lang="en-US" altLang="ja-JP" sz="2000" dirty="0"/>
          </a:p>
          <a:p>
            <a:pPr algn="ctr"/>
            <a:endParaRPr kumimoji="1" lang="en-US" altLang="ja-JP" dirty="0" smtClean="0"/>
          </a:p>
          <a:p>
            <a:pPr algn="ctr"/>
            <a:r>
              <a:rPr kumimoji="1" lang="ja-JP" altLang="en-US" sz="2800" dirty="0" smtClean="0"/>
              <a:t>クラウド</a:t>
            </a:r>
            <a:r>
              <a:rPr kumimoji="1" lang="en-US" altLang="ja-JP" sz="2800" dirty="0" smtClean="0"/>
              <a:t>VM2</a:t>
            </a:r>
            <a:endParaRPr lang="en-US" altLang="ja-JP" dirty="0"/>
          </a:p>
        </p:txBody>
      </p:sp>
      <p:sp>
        <p:nvSpPr>
          <p:cNvPr id="43" name="正方形/長方形 42"/>
          <p:cNvSpPr/>
          <p:nvPr/>
        </p:nvSpPr>
        <p:spPr>
          <a:xfrm>
            <a:off x="1410773" y="3789041"/>
            <a:ext cx="2475292" cy="2593900"/>
          </a:xfrm>
          <a:prstGeom prst="rect">
            <a:avLst/>
          </a:prstGeom>
          <a:noFill/>
          <a:ln w="3810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en-US" altLang="ja-JP" sz="2800" dirty="0" smtClean="0"/>
          </a:p>
          <a:p>
            <a:pPr algn="ctr"/>
            <a:endParaRPr lang="en-US" altLang="ja-JP" sz="2800" dirty="0"/>
          </a:p>
          <a:p>
            <a:pPr algn="ctr"/>
            <a:endParaRPr kumimoji="1" lang="en-US" altLang="ja-JP" sz="2800" dirty="0" smtClean="0"/>
          </a:p>
          <a:p>
            <a:pPr algn="ctr"/>
            <a:endParaRPr lang="en-US" altLang="ja-JP" sz="2800" dirty="0"/>
          </a:p>
          <a:p>
            <a:pPr algn="ctr"/>
            <a:endParaRPr kumimoji="1" lang="en-US" altLang="ja-JP" sz="2800" dirty="0" smtClean="0"/>
          </a:p>
          <a:p>
            <a:pPr algn="ctr"/>
            <a:endParaRPr lang="en-US" altLang="ja-JP" sz="2400" dirty="0" smtClean="0"/>
          </a:p>
          <a:p>
            <a:pPr algn="ctr"/>
            <a:endParaRPr lang="en-US" altLang="ja-JP" sz="2000" dirty="0"/>
          </a:p>
          <a:p>
            <a:pPr algn="ctr"/>
            <a:endParaRPr kumimoji="1" lang="en-US" altLang="ja-JP" dirty="0" smtClean="0"/>
          </a:p>
          <a:p>
            <a:pPr algn="ctr"/>
            <a:r>
              <a:rPr kumimoji="1" lang="ja-JP" altLang="en-US" sz="2800" dirty="0" smtClean="0"/>
              <a:t>クラウド</a:t>
            </a:r>
            <a:r>
              <a:rPr kumimoji="1" lang="en-US" altLang="ja-JP" sz="2800" dirty="0" smtClean="0"/>
              <a:t>VM1</a:t>
            </a:r>
            <a:endParaRPr lang="en-US" altLang="ja-JP" dirty="0"/>
          </a:p>
        </p:txBody>
      </p:sp>
      <p:sp>
        <p:nvSpPr>
          <p:cNvPr id="44" name="角丸四角形 43"/>
          <p:cNvSpPr/>
          <p:nvPr/>
        </p:nvSpPr>
        <p:spPr>
          <a:xfrm>
            <a:off x="1734439" y="3933057"/>
            <a:ext cx="1827959" cy="1872208"/>
          </a:xfrm>
          <a:prstGeom prst="roundRect">
            <a:avLst/>
          </a:prstGeom>
          <a:ln>
            <a:solidFill>
              <a:srgbClr val="EAEAEA"/>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1900" dirty="0" smtClean="0"/>
              <a:t>Application</a:t>
            </a:r>
          </a:p>
          <a:p>
            <a:pPr algn="ctr"/>
            <a:r>
              <a:rPr lang="en-US" altLang="ja-JP" sz="1900" dirty="0" smtClean="0"/>
              <a:t>VM</a:t>
            </a:r>
          </a:p>
          <a:p>
            <a:pPr algn="ctr"/>
            <a:endParaRPr lang="en-US" altLang="ja-JP" sz="1900" dirty="0"/>
          </a:p>
          <a:p>
            <a:pPr algn="ctr"/>
            <a:endParaRPr lang="en-US" altLang="ja-JP" sz="1900" dirty="0" smtClean="0"/>
          </a:p>
          <a:p>
            <a:pPr algn="ctr"/>
            <a:endParaRPr lang="en-US" altLang="ja-JP" sz="1900" dirty="0"/>
          </a:p>
          <a:p>
            <a:pPr algn="ctr"/>
            <a:endParaRPr lang="en-US" altLang="ja-JP" sz="1900" dirty="0"/>
          </a:p>
        </p:txBody>
      </p:sp>
      <p:sp>
        <p:nvSpPr>
          <p:cNvPr id="45" name="角丸四角形 44"/>
          <p:cNvSpPr/>
          <p:nvPr/>
        </p:nvSpPr>
        <p:spPr>
          <a:xfrm>
            <a:off x="5662015" y="3933057"/>
            <a:ext cx="1827959" cy="1872208"/>
          </a:xfrm>
          <a:prstGeom prst="roundRect">
            <a:avLst/>
          </a:prstGeom>
          <a:ln>
            <a:solidFill>
              <a:srgbClr val="EAEAEA"/>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1900" dirty="0" smtClean="0"/>
              <a:t>Application</a:t>
            </a:r>
          </a:p>
          <a:p>
            <a:pPr algn="ctr"/>
            <a:r>
              <a:rPr lang="en-US" altLang="ja-JP" sz="1900" dirty="0" smtClean="0"/>
              <a:t>VM</a:t>
            </a:r>
          </a:p>
          <a:p>
            <a:pPr algn="ctr"/>
            <a:endParaRPr lang="en-US" altLang="ja-JP" sz="1900" dirty="0"/>
          </a:p>
          <a:p>
            <a:pPr algn="ctr"/>
            <a:endParaRPr lang="en-US" altLang="ja-JP" sz="1900" dirty="0" smtClean="0"/>
          </a:p>
          <a:p>
            <a:pPr algn="ctr"/>
            <a:endParaRPr lang="en-US" altLang="ja-JP" sz="1900" dirty="0"/>
          </a:p>
          <a:p>
            <a:pPr algn="ctr"/>
            <a:endParaRPr lang="en-US" altLang="ja-JP" sz="1900" dirty="0"/>
          </a:p>
        </p:txBody>
      </p:sp>
      <p:sp>
        <p:nvSpPr>
          <p:cNvPr id="47" name="角丸四角形 46"/>
          <p:cNvSpPr/>
          <p:nvPr/>
        </p:nvSpPr>
        <p:spPr>
          <a:xfrm>
            <a:off x="1900746" y="4607036"/>
            <a:ext cx="1495346" cy="402465"/>
          </a:xfrm>
          <a:prstGeom prst="roundRect">
            <a:avLst/>
          </a:prstGeom>
          <a:solidFill>
            <a:srgbClr val="EAEAEA"/>
          </a:solidFill>
          <a:ln>
            <a:solidFill>
              <a:srgbClr val="EAEAEA"/>
            </a:solidFill>
            <a:prstDash val="solid"/>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smtClean="0">
                <a:solidFill>
                  <a:schemeClr val="tx1"/>
                </a:solidFill>
              </a:rPr>
              <a:t>Application</a:t>
            </a:r>
            <a:endParaRPr kumimoji="1" lang="ja-JP" altLang="en-US" dirty="0">
              <a:solidFill>
                <a:schemeClr val="tx1"/>
              </a:solidFill>
            </a:endParaRPr>
          </a:p>
        </p:txBody>
      </p:sp>
      <p:sp>
        <p:nvSpPr>
          <p:cNvPr id="48" name="角丸四角形 47"/>
          <p:cNvSpPr/>
          <p:nvPr/>
        </p:nvSpPr>
        <p:spPr>
          <a:xfrm>
            <a:off x="5828322" y="4667928"/>
            <a:ext cx="1495346" cy="341573"/>
          </a:xfrm>
          <a:prstGeom prst="roundRect">
            <a:avLst/>
          </a:prstGeom>
          <a:solidFill>
            <a:srgbClr val="EAEAEA"/>
          </a:solidFill>
          <a:ln>
            <a:solidFill>
              <a:srgbClr val="EAEAEA"/>
            </a:solidFill>
            <a:prstDash val="solid"/>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smtClean="0">
                <a:solidFill>
                  <a:schemeClr val="tx1"/>
                </a:solidFill>
              </a:rPr>
              <a:t>Application</a:t>
            </a:r>
            <a:endParaRPr kumimoji="1" lang="ja-JP" altLang="en-US" dirty="0">
              <a:solidFill>
                <a:schemeClr val="tx1"/>
              </a:solidFill>
            </a:endParaRPr>
          </a:p>
        </p:txBody>
      </p:sp>
      <p:sp>
        <p:nvSpPr>
          <p:cNvPr id="49" name="正方形/長方形 48"/>
          <p:cNvSpPr/>
          <p:nvPr/>
        </p:nvSpPr>
        <p:spPr>
          <a:xfrm>
            <a:off x="1554788" y="5949279"/>
            <a:ext cx="2241563" cy="319735"/>
          </a:xfrm>
          <a:prstGeom prst="rect">
            <a:avLst/>
          </a:prstGeom>
          <a:solidFill>
            <a:srgbClr val="FFDDAB"/>
          </a:solidFill>
          <a:ln>
            <a:solidFill>
              <a:srgbClr val="F79646"/>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ja-JP" altLang="en-US" dirty="0" smtClean="0">
                <a:solidFill>
                  <a:schemeClr val="tx1"/>
                </a:solidFill>
              </a:rPr>
              <a:t>ハイパーバイザ</a:t>
            </a:r>
            <a:r>
              <a:rPr kumimoji="1" lang="en-US" altLang="ja-JP" dirty="0" smtClean="0">
                <a:solidFill>
                  <a:schemeClr val="tx1"/>
                </a:solidFill>
              </a:rPr>
              <a:t>1</a:t>
            </a:r>
            <a:endParaRPr kumimoji="1" lang="ja-JP" altLang="en-US" dirty="0">
              <a:solidFill>
                <a:schemeClr val="tx1"/>
              </a:solidFill>
            </a:endParaRPr>
          </a:p>
        </p:txBody>
      </p:sp>
      <p:sp>
        <p:nvSpPr>
          <p:cNvPr id="50" name="正方形/長方形 49"/>
          <p:cNvSpPr/>
          <p:nvPr/>
        </p:nvSpPr>
        <p:spPr>
          <a:xfrm>
            <a:off x="5455214" y="5949278"/>
            <a:ext cx="2241563" cy="319736"/>
          </a:xfrm>
          <a:prstGeom prst="rect">
            <a:avLst/>
          </a:prstGeom>
          <a:solidFill>
            <a:srgbClr val="FFAE9B"/>
          </a:solidFill>
          <a:ln>
            <a:solidFill>
              <a:srgbClr val="FF5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ハイパーバイザ</a:t>
            </a:r>
            <a:r>
              <a:rPr kumimoji="1" lang="en-US" altLang="ja-JP" dirty="0" smtClean="0">
                <a:solidFill>
                  <a:schemeClr val="tx1"/>
                </a:solidFill>
              </a:rPr>
              <a:t>2</a:t>
            </a:r>
            <a:endParaRPr kumimoji="1" lang="ja-JP" altLang="en-US" dirty="0">
              <a:solidFill>
                <a:schemeClr val="tx1"/>
              </a:solidFill>
            </a:endParaRPr>
          </a:p>
        </p:txBody>
      </p:sp>
      <p:sp>
        <p:nvSpPr>
          <p:cNvPr id="51" name="角丸四角形 50"/>
          <p:cNvSpPr/>
          <p:nvPr/>
        </p:nvSpPr>
        <p:spPr>
          <a:xfrm>
            <a:off x="1829787" y="5205637"/>
            <a:ext cx="1637264" cy="402465"/>
          </a:xfrm>
          <a:prstGeom prst="roundRect">
            <a:avLst/>
          </a:prstGeom>
          <a:solidFill>
            <a:srgbClr val="EAEAEA"/>
          </a:solidFill>
          <a:ln>
            <a:solidFill>
              <a:srgbClr val="EAEAEA"/>
            </a:solidFill>
            <a:prstDash val="solid"/>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solidFill>
                  <a:schemeClr val="tx1"/>
                </a:solidFill>
              </a:rPr>
              <a:t>FlexCapsule OS</a:t>
            </a:r>
            <a:endParaRPr kumimoji="1" lang="ja-JP" altLang="en-US" dirty="0">
              <a:solidFill>
                <a:schemeClr val="tx1"/>
              </a:solidFill>
            </a:endParaRPr>
          </a:p>
        </p:txBody>
      </p:sp>
      <p:sp>
        <p:nvSpPr>
          <p:cNvPr id="52" name="角丸四角形 51"/>
          <p:cNvSpPr/>
          <p:nvPr/>
        </p:nvSpPr>
        <p:spPr>
          <a:xfrm>
            <a:off x="5757362" y="5205637"/>
            <a:ext cx="1637264" cy="402464"/>
          </a:xfrm>
          <a:prstGeom prst="roundRect">
            <a:avLst/>
          </a:prstGeom>
          <a:solidFill>
            <a:srgbClr val="EAEAEA"/>
          </a:solidFill>
          <a:ln>
            <a:solidFill>
              <a:srgbClr val="EAEAEA"/>
            </a:solidFill>
            <a:prstDash val="solid"/>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solidFill>
                  <a:schemeClr val="tx1"/>
                </a:solidFill>
              </a:rPr>
              <a:t>FlexCapsule OS</a:t>
            </a:r>
            <a:endParaRPr kumimoji="1" lang="ja-JP" altLang="en-US" dirty="0">
              <a:solidFill>
                <a:schemeClr val="tx1"/>
              </a:solidFill>
            </a:endParaRPr>
          </a:p>
        </p:txBody>
      </p:sp>
      <p:sp>
        <p:nvSpPr>
          <p:cNvPr id="53" name="角丸四角形吹き出し 52"/>
          <p:cNvSpPr/>
          <p:nvPr/>
        </p:nvSpPr>
        <p:spPr>
          <a:xfrm>
            <a:off x="107503" y="3587808"/>
            <a:ext cx="1303269" cy="1080120"/>
          </a:xfrm>
          <a:prstGeom prst="wedgeRoundRectCallout">
            <a:avLst>
              <a:gd name="adj1" fmla="val 63026"/>
              <a:gd name="adj2" fmla="val 77674"/>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2400" dirty="0" smtClean="0"/>
              <a:t>OS</a:t>
            </a:r>
            <a:r>
              <a:rPr kumimoji="1" lang="ja-JP" altLang="en-US" sz="2400" dirty="0" smtClean="0"/>
              <a:t>機能</a:t>
            </a:r>
            <a:endParaRPr kumimoji="1" lang="en-US" altLang="ja-JP" sz="2400" dirty="0" smtClean="0"/>
          </a:p>
          <a:p>
            <a:pPr algn="ctr"/>
            <a:r>
              <a:rPr kumimoji="1" lang="ja-JP" altLang="en-US" sz="2400" dirty="0" smtClean="0"/>
              <a:t>休止中</a:t>
            </a:r>
            <a:endParaRPr kumimoji="1" lang="ja-JP" altLang="en-US" sz="2400" dirty="0"/>
          </a:p>
        </p:txBody>
      </p:sp>
      <p:sp>
        <p:nvSpPr>
          <p:cNvPr id="54" name="角丸四角形吹き出し 53"/>
          <p:cNvSpPr/>
          <p:nvPr/>
        </p:nvSpPr>
        <p:spPr>
          <a:xfrm>
            <a:off x="107502" y="3587808"/>
            <a:ext cx="1303269" cy="1080120"/>
          </a:xfrm>
          <a:prstGeom prst="wedgeRoundRectCallout">
            <a:avLst>
              <a:gd name="adj1" fmla="val 63026"/>
              <a:gd name="adj2" fmla="val 77674"/>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2300" dirty="0" smtClean="0"/>
              <a:t>VM</a:t>
            </a:r>
            <a:r>
              <a:rPr kumimoji="1" lang="ja-JP" altLang="en-US" sz="2300" dirty="0" smtClean="0"/>
              <a:t>全体</a:t>
            </a:r>
            <a:endParaRPr kumimoji="1" lang="en-US" altLang="ja-JP" sz="2300" dirty="0" smtClean="0"/>
          </a:p>
          <a:p>
            <a:pPr algn="ctr"/>
            <a:r>
              <a:rPr kumimoji="1" lang="ja-JP" altLang="en-US" sz="2400" dirty="0" smtClean="0"/>
              <a:t>休止中</a:t>
            </a:r>
            <a:endParaRPr kumimoji="1" lang="ja-JP" altLang="en-US" sz="2400" dirty="0"/>
          </a:p>
        </p:txBody>
      </p:sp>
      <p:sp>
        <p:nvSpPr>
          <p:cNvPr id="55" name="角丸四角形吹き出し 54"/>
          <p:cNvSpPr/>
          <p:nvPr/>
        </p:nvSpPr>
        <p:spPr>
          <a:xfrm>
            <a:off x="7712312" y="3587808"/>
            <a:ext cx="1303269" cy="1080120"/>
          </a:xfrm>
          <a:prstGeom prst="wedgeRoundRectCallout">
            <a:avLst>
              <a:gd name="adj1" fmla="val -56779"/>
              <a:gd name="adj2" fmla="val 79271"/>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2400" dirty="0" smtClean="0"/>
              <a:t>OS</a:t>
            </a:r>
            <a:r>
              <a:rPr lang="ja-JP" altLang="en-US" sz="2400" dirty="0" smtClean="0"/>
              <a:t>機能</a:t>
            </a:r>
            <a:r>
              <a:rPr lang="en-US" altLang="ja-JP" sz="2400" dirty="0" smtClean="0"/>
              <a:t> </a:t>
            </a:r>
            <a:endParaRPr kumimoji="1" lang="en-US" altLang="ja-JP" sz="2400" dirty="0" smtClean="0"/>
          </a:p>
          <a:p>
            <a:pPr algn="ctr"/>
            <a:r>
              <a:rPr kumimoji="1" lang="ja-JP" altLang="en-US" sz="2400" dirty="0" smtClean="0"/>
              <a:t>休止中</a:t>
            </a:r>
            <a:endParaRPr kumimoji="1" lang="ja-JP" altLang="en-US" sz="2400" dirty="0"/>
          </a:p>
        </p:txBody>
      </p:sp>
      <p:sp>
        <p:nvSpPr>
          <p:cNvPr id="56" name="角丸四角形吹き出し 55"/>
          <p:cNvSpPr/>
          <p:nvPr/>
        </p:nvSpPr>
        <p:spPr>
          <a:xfrm>
            <a:off x="7712312" y="3587808"/>
            <a:ext cx="1303269" cy="1080120"/>
          </a:xfrm>
          <a:prstGeom prst="wedgeRoundRectCallout">
            <a:avLst>
              <a:gd name="adj1" fmla="val -56779"/>
              <a:gd name="adj2" fmla="val 79271"/>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2300" dirty="0" smtClean="0"/>
              <a:t>VM</a:t>
            </a:r>
            <a:r>
              <a:rPr kumimoji="1" lang="ja-JP" altLang="en-US" sz="2300" dirty="0" smtClean="0"/>
              <a:t>全体</a:t>
            </a:r>
            <a:endParaRPr kumimoji="1" lang="en-US" altLang="ja-JP" sz="2300" dirty="0" smtClean="0"/>
          </a:p>
          <a:p>
            <a:pPr algn="ctr"/>
            <a:r>
              <a:rPr kumimoji="1" lang="ja-JP" altLang="en-US" sz="2400" dirty="0" smtClean="0"/>
              <a:t>休止中</a:t>
            </a:r>
            <a:endParaRPr kumimoji="1" lang="ja-JP" altLang="en-US" sz="2400" dirty="0"/>
          </a:p>
        </p:txBody>
      </p:sp>
    </p:spTree>
    <p:extLst>
      <p:ext uri="{BB962C8B-B14F-4D97-AF65-F5344CB8AC3E}">
        <p14:creationId xmlns:p14="http://schemas.microsoft.com/office/powerpoint/2010/main" val="130050616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53"/>
                                        </p:tgtEl>
                                      </p:cBhvr>
                                    </p:animEffect>
                                    <p:set>
                                      <p:cBhvr>
                                        <p:cTn id="7" dur="1" fill="hold">
                                          <p:stCondLst>
                                            <p:cond delay="499"/>
                                          </p:stCondLst>
                                        </p:cTn>
                                        <p:tgtEl>
                                          <p:spTgt spid="53"/>
                                        </p:tgtEl>
                                        <p:attrNameLst>
                                          <p:attrName>style.visibility</p:attrName>
                                        </p:attrNameLst>
                                      </p:cBhvr>
                                      <p:to>
                                        <p:strVal val="hidden"/>
                                      </p:to>
                                    </p:set>
                                  </p:childTnLst>
                                </p:cTn>
                              </p:par>
                              <p:par>
                                <p:cTn id="8" presetID="10" presetClass="exit" presetSubtype="0" fill="hold" grpId="0" nodeType="withEffect">
                                  <p:stCondLst>
                                    <p:cond delay="0"/>
                                  </p:stCondLst>
                                  <p:childTnLst>
                                    <p:animEffect transition="out" filter="fade">
                                      <p:cBhvr>
                                        <p:cTn id="9" dur="500"/>
                                        <p:tgtEl>
                                          <p:spTgt spid="54"/>
                                        </p:tgtEl>
                                      </p:cBhvr>
                                    </p:animEffect>
                                    <p:set>
                                      <p:cBhvr>
                                        <p:cTn id="10" dur="1" fill="hold">
                                          <p:stCondLst>
                                            <p:cond delay="499"/>
                                          </p:stCondLst>
                                        </p:cTn>
                                        <p:tgtEl>
                                          <p:spTgt spid="54"/>
                                        </p:tgtEl>
                                        <p:attrNameLst>
                                          <p:attrName>style.visibility</p:attrName>
                                        </p:attrNameLst>
                                      </p:cBhvr>
                                      <p:to>
                                        <p:strVal val="hidden"/>
                                      </p:to>
                                    </p:set>
                                  </p:childTnLst>
                                </p:cTn>
                              </p:par>
                              <p:par>
                                <p:cTn id="11" presetID="10" presetClass="exit" presetSubtype="0" fill="hold" grpId="0" nodeType="withEffect">
                                  <p:stCondLst>
                                    <p:cond delay="0"/>
                                  </p:stCondLst>
                                  <p:childTnLst>
                                    <p:animEffect transition="out" filter="fade">
                                      <p:cBhvr>
                                        <p:cTn id="12" dur="500"/>
                                        <p:tgtEl>
                                          <p:spTgt spid="44"/>
                                        </p:tgtEl>
                                      </p:cBhvr>
                                    </p:animEffect>
                                    <p:set>
                                      <p:cBhvr>
                                        <p:cTn id="13" dur="1" fill="hold">
                                          <p:stCondLst>
                                            <p:cond delay="499"/>
                                          </p:stCondLst>
                                        </p:cTn>
                                        <p:tgtEl>
                                          <p:spTgt spid="44"/>
                                        </p:tgtEl>
                                        <p:attrNameLst>
                                          <p:attrName>style.visibility</p:attrName>
                                        </p:attrNameLst>
                                      </p:cBhvr>
                                      <p:to>
                                        <p:strVal val="hidden"/>
                                      </p:to>
                                    </p:set>
                                  </p:childTnLst>
                                </p:cTn>
                              </p:par>
                              <p:par>
                                <p:cTn id="14" presetID="10" presetClass="exit" presetSubtype="0" fill="hold" grpId="0" nodeType="withEffect">
                                  <p:stCondLst>
                                    <p:cond delay="0"/>
                                  </p:stCondLst>
                                  <p:childTnLst>
                                    <p:animEffect transition="out" filter="fade">
                                      <p:cBhvr>
                                        <p:cTn id="15" dur="500"/>
                                        <p:tgtEl>
                                          <p:spTgt spid="47"/>
                                        </p:tgtEl>
                                      </p:cBhvr>
                                    </p:animEffect>
                                    <p:set>
                                      <p:cBhvr>
                                        <p:cTn id="16" dur="1" fill="hold">
                                          <p:stCondLst>
                                            <p:cond delay="499"/>
                                          </p:stCondLst>
                                        </p:cTn>
                                        <p:tgtEl>
                                          <p:spTgt spid="47"/>
                                        </p:tgtEl>
                                        <p:attrNameLst>
                                          <p:attrName>style.visibility</p:attrName>
                                        </p:attrNameLst>
                                      </p:cBhvr>
                                      <p:to>
                                        <p:strVal val="hidden"/>
                                      </p:to>
                                    </p:set>
                                  </p:childTnLst>
                                </p:cTn>
                              </p:par>
                              <p:par>
                                <p:cTn id="17" presetID="10" presetClass="exit" presetSubtype="0" fill="hold" grpId="0" nodeType="withEffect">
                                  <p:stCondLst>
                                    <p:cond delay="0"/>
                                  </p:stCondLst>
                                  <p:childTnLst>
                                    <p:animEffect transition="out" filter="fade">
                                      <p:cBhvr>
                                        <p:cTn id="18" dur="500"/>
                                        <p:tgtEl>
                                          <p:spTgt spid="51"/>
                                        </p:tgtEl>
                                      </p:cBhvr>
                                    </p:animEffect>
                                    <p:set>
                                      <p:cBhvr>
                                        <p:cTn id="19" dur="1" fill="hold">
                                          <p:stCondLst>
                                            <p:cond delay="499"/>
                                          </p:stCondLst>
                                        </p:cTn>
                                        <p:tgtEl>
                                          <p:spTgt spid="51"/>
                                        </p:tgtEl>
                                        <p:attrNameLst>
                                          <p:attrName>style.visibility</p:attrName>
                                        </p:attrNameLst>
                                      </p:cBhvr>
                                      <p:to>
                                        <p:strVal val="hidden"/>
                                      </p:to>
                                    </p:set>
                                  </p:childTnLst>
                                </p:cTn>
                              </p:par>
                              <p:par>
                                <p:cTn id="20" presetID="7" presetClass="emph" presetSubtype="2" fill="hold" nodeType="withEffect">
                                  <p:stCondLst>
                                    <p:cond delay="500"/>
                                  </p:stCondLst>
                                  <p:childTnLst>
                                    <p:animClr clrSpc="rgb" dir="cw">
                                      <p:cBhvr>
                                        <p:cTn id="21" dur="1000" fill="hold"/>
                                        <p:tgtEl>
                                          <p:spTgt spid="45"/>
                                        </p:tgtEl>
                                        <p:attrNameLst>
                                          <p:attrName>stroke.color</p:attrName>
                                        </p:attrNameLst>
                                      </p:cBhvr>
                                      <p:to>
                                        <a:srgbClr val="FF6600"/>
                                      </p:to>
                                    </p:animClr>
                                    <p:set>
                                      <p:cBhvr>
                                        <p:cTn id="22" dur="1000" fill="hold"/>
                                        <p:tgtEl>
                                          <p:spTgt spid="45"/>
                                        </p:tgtEl>
                                        <p:attrNameLst>
                                          <p:attrName>stroke.on</p:attrName>
                                        </p:attrNameLst>
                                      </p:cBhvr>
                                      <p:to>
                                        <p:strVal val="true"/>
                                      </p:to>
                                    </p:set>
                                  </p:childTnLst>
                                </p:cTn>
                              </p:par>
                              <p:par>
                                <p:cTn id="23" presetID="10" presetClass="exit" presetSubtype="0" fill="hold" grpId="0" nodeType="withEffect">
                                  <p:stCondLst>
                                    <p:cond delay="500"/>
                                  </p:stCondLst>
                                  <p:childTnLst>
                                    <p:animEffect transition="out" filter="fade">
                                      <p:cBhvr>
                                        <p:cTn id="24" dur="1000"/>
                                        <p:tgtEl>
                                          <p:spTgt spid="56"/>
                                        </p:tgtEl>
                                      </p:cBhvr>
                                    </p:animEffect>
                                    <p:set>
                                      <p:cBhvr>
                                        <p:cTn id="25" dur="1" fill="hold">
                                          <p:stCondLst>
                                            <p:cond delay="999"/>
                                          </p:stCondLst>
                                        </p:cTn>
                                        <p:tgtEl>
                                          <p:spTgt spid="56"/>
                                        </p:tgtEl>
                                        <p:attrNameLst>
                                          <p:attrName>style.visibility</p:attrName>
                                        </p:attrNameLst>
                                      </p:cBhvr>
                                      <p:to>
                                        <p:strVal val="hidden"/>
                                      </p:to>
                                    </p:set>
                                  </p:childTnLst>
                                </p:cTn>
                              </p:par>
                            </p:childTnLst>
                          </p:cTn>
                        </p:par>
                      </p:childTnLst>
                    </p:cTn>
                  </p:par>
                  <p:par>
                    <p:cTn id="26" fill="hold">
                      <p:stCondLst>
                        <p:cond delay="indefinite"/>
                      </p:stCondLst>
                      <p:childTnLst>
                        <p:par>
                          <p:cTn id="27" fill="hold">
                            <p:stCondLst>
                              <p:cond delay="0"/>
                            </p:stCondLst>
                            <p:childTnLst>
                              <p:par>
                                <p:cTn id="28" presetID="7" presetClass="emph" presetSubtype="2" fill="hold" nodeType="clickEffect">
                                  <p:stCondLst>
                                    <p:cond delay="0"/>
                                  </p:stCondLst>
                                  <p:childTnLst>
                                    <p:animClr clrSpc="rgb" dir="cw">
                                      <p:cBhvr>
                                        <p:cTn id="29" dur="1000" fill="hold"/>
                                        <p:tgtEl>
                                          <p:spTgt spid="48"/>
                                        </p:tgtEl>
                                        <p:attrNameLst>
                                          <p:attrName>stroke.color</p:attrName>
                                        </p:attrNameLst>
                                      </p:cBhvr>
                                      <p:to>
                                        <a:srgbClr val="FF6600"/>
                                      </p:to>
                                    </p:animClr>
                                    <p:set>
                                      <p:cBhvr>
                                        <p:cTn id="30" dur="1000" fill="hold"/>
                                        <p:tgtEl>
                                          <p:spTgt spid="48"/>
                                        </p:tgtEl>
                                        <p:attrNameLst>
                                          <p:attrName>stroke.on</p:attrName>
                                        </p:attrNameLst>
                                      </p:cBhvr>
                                      <p:to>
                                        <p:strVal val="true"/>
                                      </p:to>
                                    </p:set>
                                  </p:childTnLst>
                                </p:cTn>
                              </p:par>
                              <p:par>
                                <p:cTn id="31" presetID="7" presetClass="emph" presetSubtype="2" fill="hold" nodeType="withEffect">
                                  <p:stCondLst>
                                    <p:cond delay="0"/>
                                  </p:stCondLst>
                                  <p:childTnLst>
                                    <p:animClr clrSpc="rgb" dir="cw">
                                      <p:cBhvr>
                                        <p:cTn id="32" dur="1000" fill="hold"/>
                                        <p:tgtEl>
                                          <p:spTgt spid="52"/>
                                        </p:tgtEl>
                                        <p:attrNameLst>
                                          <p:attrName>stroke.color</p:attrName>
                                        </p:attrNameLst>
                                      </p:cBhvr>
                                      <p:to>
                                        <a:srgbClr val="FF6600"/>
                                      </p:to>
                                    </p:animClr>
                                    <p:set>
                                      <p:cBhvr>
                                        <p:cTn id="33" dur="1000" fill="hold"/>
                                        <p:tgtEl>
                                          <p:spTgt spid="52"/>
                                        </p:tgtEl>
                                        <p:attrNameLst>
                                          <p:attrName>stroke.on</p:attrName>
                                        </p:attrNameLst>
                                      </p:cBhvr>
                                      <p:to>
                                        <p:strVal val="true"/>
                                      </p:to>
                                    </p:set>
                                  </p:childTnLst>
                                </p:cTn>
                              </p:par>
                              <p:par>
                                <p:cTn id="34" presetID="1" presetClass="emph" presetSubtype="2" fill="hold" nodeType="withEffect">
                                  <p:stCondLst>
                                    <p:cond delay="0"/>
                                  </p:stCondLst>
                                  <p:childTnLst>
                                    <p:animClr clrSpc="rgb" dir="cw">
                                      <p:cBhvr>
                                        <p:cTn id="35" dur="1000" fill="hold"/>
                                        <p:tgtEl>
                                          <p:spTgt spid="48"/>
                                        </p:tgtEl>
                                        <p:attrNameLst>
                                          <p:attrName>fillcolor</p:attrName>
                                        </p:attrNameLst>
                                      </p:cBhvr>
                                      <p:to>
                                        <a:srgbClr val="FFCC81"/>
                                      </p:to>
                                    </p:animClr>
                                    <p:set>
                                      <p:cBhvr>
                                        <p:cTn id="36" dur="1000" fill="hold"/>
                                        <p:tgtEl>
                                          <p:spTgt spid="48"/>
                                        </p:tgtEl>
                                        <p:attrNameLst>
                                          <p:attrName>fill.type</p:attrName>
                                        </p:attrNameLst>
                                      </p:cBhvr>
                                      <p:to>
                                        <p:strVal val="solid"/>
                                      </p:to>
                                    </p:set>
                                    <p:set>
                                      <p:cBhvr>
                                        <p:cTn id="37" dur="1000" fill="hold"/>
                                        <p:tgtEl>
                                          <p:spTgt spid="48"/>
                                        </p:tgtEl>
                                        <p:attrNameLst>
                                          <p:attrName>fill.on</p:attrName>
                                        </p:attrNameLst>
                                      </p:cBhvr>
                                      <p:to>
                                        <p:strVal val="true"/>
                                      </p:to>
                                    </p:set>
                                  </p:childTnLst>
                                </p:cTn>
                              </p:par>
                              <p:par>
                                <p:cTn id="38" presetID="1" presetClass="emph" presetSubtype="2" fill="hold" nodeType="withEffect">
                                  <p:stCondLst>
                                    <p:cond delay="0"/>
                                  </p:stCondLst>
                                  <p:childTnLst>
                                    <p:animClr clrSpc="rgb" dir="cw">
                                      <p:cBhvr>
                                        <p:cTn id="39" dur="1000" fill="hold"/>
                                        <p:tgtEl>
                                          <p:spTgt spid="52"/>
                                        </p:tgtEl>
                                        <p:attrNameLst>
                                          <p:attrName>fillcolor</p:attrName>
                                        </p:attrNameLst>
                                      </p:cBhvr>
                                      <p:to>
                                        <a:srgbClr val="FFCC81"/>
                                      </p:to>
                                    </p:animClr>
                                    <p:set>
                                      <p:cBhvr>
                                        <p:cTn id="40" dur="1000" fill="hold"/>
                                        <p:tgtEl>
                                          <p:spTgt spid="52"/>
                                        </p:tgtEl>
                                        <p:attrNameLst>
                                          <p:attrName>fill.type</p:attrName>
                                        </p:attrNameLst>
                                      </p:cBhvr>
                                      <p:to>
                                        <p:strVal val="solid"/>
                                      </p:to>
                                    </p:set>
                                    <p:set>
                                      <p:cBhvr>
                                        <p:cTn id="41" dur="1000" fill="hold"/>
                                        <p:tgtEl>
                                          <p:spTgt spid="52"/>
                                        </p:tgtEl>
                                        <p:attrNameLst>
                                          <p:attrName>fill.on</p:attrName>
                                        </p:attrNameLst>
                                      </p:cBhvr>
                                      <p:to>
                                        <p:strVal val="true"/>
                                      </p:to>
                                    </p:set>
                                  </p:childTnLst>
                                </p:cTn>
                              </p:par>
                              <p:par>
                                <p:cTn id="42" presetID="10" presetClass="exit" presetSubtype="0" fill="hold" grpId="0" nodeType="withEffect">
                                  <p:stCondLst>
                                    <p:cond delay="0"/>
                                  </p:stCondLst>
                                  <p:childTnLst>
                                    <p:animEffect transition="out" filter="fade">
                                      <p:cBhvr>
                                        <p:cTn id="43" dur="500"/>
                                        <p:tgtEl>
                                          <p:spTgt spid="55"/>
                                        </p:tgtEl>
                                      </p:cBhvr>
                                    </p:animEffect>
                                    <p:set>
                                      <p:cBhvr>
                                        <p:cTn id="44" dur="1" fill="hold">
                                          <p:stCondLst>
                                            <p:cond delay="499"/>
                                          </p:stCondLst>
                                        </p:cTn>
                                        <p:tgtEl>
                                          <p:spTgt spid="5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animBg="1"/>
      <p:bldP spid="47" grpId="0" animBg="1"/>
      <p:bldP spid="51" grpId="0" animBg="1"/>
      <p:bldP spid="53" grpId="0" animBg="1"/>
      <p:bldP spid="54" grpId="0" animBg="1"/>
      <p:bldP spid="55" grpId="0" animBg="1"/>
      <p:bldP spid="56" grpId="0" animBg="1"/>
    </p:bldLst>
  </p:timing>
</p:sld>
</file>

<file path=ppt/theme/theme1.xml><?xml version="1.0" encoding="utf-8"?>
<a:theme xmlns:a="http://schemas.openxmlformats.org/drawingml/2006/main" name="赤ライン">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赤ライン</Template>
  <TotalTime>7097</TotalTime>
  <Words>3293</Words>
  <Application>Microsoft Macintosh PowerPoint</Application>
  <PresentationFormat>画面に合わせる (4:3)</PresentationFormat>
  <Paragraphs>489</Paragraphs>
  <Slides>15</Slides>
  <Notes>15</Notes>
  <HiddenSlides>0</HiddenSlides>
  <MMClips>0</MMClips>
  <ScaleCrop>false</ScaleCrop>
  <HeadingPairs>
    <vt:vector size="4" baseType="variant">
      <vt:variant>
        <vt:lpstr>テーマ</vt:lpstr>
      </vt:variant>
      <vt:variant>
        <vt:i4>1</vt:i4>
      </vt:variant>
      <vt:variant>
        <vt:lpstr>スライド タイトル</vt:lpstr>
      </vt:variant>
      <vt:variant>
        <vt:i4>15</vt:i4>
      </vt:variant>
    </vt:vector>
  </HeadingPairs>
  <TitlesOfParts>
    <vt:vector size="16" baseType="lpstr">
      <vt:lpstr>赤ライン</vt:lpstr>
      <vt:lpstr>クラウドにおける仮想マシン構成の アプリケーション単位での最適化</vt:lpstr>
      <vt:lpstr>IaaS型クラウドサービス</vt:lpstr>
      <vt:lpstr>従来のVM構成の最適化</vt:lpstr>
      <vt:lpstr>1台のVMに対する最適化</vt:lpstr>
      <vt:lpstr>複数VMにまたがる最適化</vt:lpstr>
      <vt:lpstr>提案 : FlexCapsule</vt:lpstr>
      <vt:lpstr>アプリケーションVM</vt:lpstr>
      <vt:lpstr>VMマイグレーションの流れ(1)</vt:lpstr>
      <vt:lpstr>VMマイグレーションの流れ(2)</vt:lpstr>
      <vt:lpstr>アプリケーションVMの管理</vt:lpstr>
      <vt:lpstr>実験</vt:lpstr>
      <vt:lpstr>実験 : マイグレーション性能</vt:lpstr>
      <vt:lpstr>実験 : クラウドVMの性能変更</vt:lpstr>
      <vt:lpstr>関連研究</vt:lpstr>
      <vt:lpstr>まとめ</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クラウドにおける仮想マシン構成の アプリケーション単位での最適化</dc:title>
  <dc:creator>kouta</dc:creator>
  <cp:lastModifiedBy>Sannomiya Kouta</cp:lastModifiedBy>
  <cp:revision>243</cp:revision>
  <cp:lastPrinted>2014-02-15T07:34:58Z</cp:lastPrinted>
  <dcterms:created xsi:type="dcterms:W3CDTF">2014-02-06T08:46:28Z</dcterms:created>
  <dcterms:modified xsi:type="dcterms:W3CDTF">2014-02-17T04:57:22Z</dcterms:modified>
</cp:coreProperties>
</file>