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5"/>
  </p:notesMasterIdLst>
  <p:sldIdLst>
    <p:sldId id="256" r:id="rId2"/>
    <p:sldId id="281" r:id="rId3"/>
    <p:sldId id="282" r:id="rId4"/>
    <p:sldId id="259" r:id="rId5"/>
    <p:sldId id="260" r:id="rId6"/>
    <p:sldId id="301" r:id="rId7"/>
    <p:sldId id="286" r:id="rId8"/>
    <p:sldId id="262" r:id="rId9"/>
    <p:sldId id="291" r:id="rId10"/>
    <p:sldId id="293" r:id="rId11"/>
    <p:sldId id="263" r:id="rId12"/>
    <p:sldId id="296" r:id="rId13"/>
    <p:sldId id="278" r:id="rId14"/>
    <p:sldId id="302" r:id="rId15"/>
    <p:sldId id="303" r:id="rId16"/>
    <p:sldId id="270" r:id="rId17"/>
    <p:sldId id="271" r:id="rId18"/>
    <p:sldId id="266" r:id="rId19"/>
    <p:sldId id="276" r:id="rId20"/>
    <p:sldId id="294" r:id="rId21"/>
    <p:sldId id="273" r:id="rId22"/>
    <p:sldId id="274" r:id="rId23"/>
    <p:sldId id="304" r:id="rId2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EA2D00"/>
    <a:srgbClr val="DDDDDD"/>
    <a:srgbClr val="B2B2B2"/>
    <a:srgbClr val="FFB8A7"/>
    <a:srgbClr val="4BACC6"/>
    <a:srgbClr val="E9A280"/>
    <a:srgbClr val="E96341"/>
    <a:srgbClr val="FF9900"/>
    <a:srgbClr val="D20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93" autoAdjust="0"/>
    <p:restoredTop sz="71662" autoAdjust="0"/>
  </p:normalViewPr>
  <p:slideViewPr>
    <p:cSldViewPr>
      <p:cViewPr>
        <p:scale>
          <a:sx n="100" d="100"/>
          <a:sy n="100" d="100"/>
        </p:scale>
        <p:origin x="-2166" y="-19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20677471895156299"/>
          <c:y val="0.12525413842906299"/>
          <c:w val="0.68238041685095796"/>
          <c:h val="0.63667196700366602"/>
        </c:manualLayout>
      </c:layout>
      <c:scatterChart>
        <c:scatterStyle val="smoothMarker"/>
        <c:varyColors val="0"/>
        <c:ser>
          <c:idx val="0"/>
          <c:order val="0"/>
          <c:tx>
            <c:v>マイグレーション時間</c:v>
          </c:tx>
          <c:spPr>
            <a:ln w="22225">
              <a:solidFill>
                <a:schemeClr val="accent2"/>
              </a:solidFill>
            </a:ln>
          </c:spPr>
          <c:marker>
            <c:symbol val="diamond"/>
            <c:size val="3"/>
            <c:spPr>
              <a:solidFill>
                <a:schemeClr val="accent2"/>
              </a:solidFill>
              <a:ln>
                <a:solidFill>
                  <a:schemeClr val="accent2"/>
                </a:solidFill>
              </a:ln>
            </c:spPr>
          </c:marker>
          <c:xVal>
            <c:numRef>
              <c:f>ダウンタイム!$N$4:$N$9</c:f>
              <c:numCache>
                <c:formatCode>General</c:formatCode>
                <c:ptCount val="6"/>
                <c:pt idx="0">
                  <c:v>4</c:v>
                </c:pt>
                <c:pt idx="1">
                  <c:v>8</c:v>
                </c:pt>
                <c:pt idx="2">
                  <c:v>16</c:v>
                </c:pt>
                <c:pt idx="3">
                  <c:v>32</c:v>
                </c:pt>
                <c:pt idx="4">
                  <c:v>64</c:v>
                </c:pt>
                <c:pt idx="5">
                  <c:v>128</c:v>
                </c:pt>
              </c:numCache>
            </c:numRef>
          </c:xVal>
          <c:yVal>
            <c:numRef>
              <c:f>ダウンタイム!$O$4:$O$9</c:f>
              <c:numCache>
                <c:formatCode>General</c:formatCode>
                <c:ptCount val="6"/>
                <c:pt idx="0">
                  <c:v>3.4234</c:v>
                </c:pt>
                <c:pt idx="1">
                  <c:v>3.8380999999999981</c:v>
                </c:pt>
                <c:pt idx="2">
                  <c:v>4.6638999999999946</c:v>
                </c:pt>
                <c:pt idx="3">
                  <c:v>6.2285999999999966</c:v>
                </c:pt>
                <c:pt idx="4">
                  <c:v>9.6997000000000018</c:v>
                </c:pt>
                <c:pt idx="5">
                  <c:v>15.842499999999999</c:v>
                </c:pt>
              </c:numCache>
            </c:numRef>
          </c:yVal>
          <c:smooth val="1"/>
        </c:ser>
        <c:dLbls>
          <c:showLegendKey val="0"/>
          <c:showVal val="0"/>
          <c:showCatName val="0"/>
          <c:showSerName val="0"/>
          <c:showPercent val="0"/>
          <c:showBubbleSize val="0"/>
        </c:dLbls>
        <c:axId val="40003072"/>
        <c:axId val="40009728"/>
      </c:scatterChart>
      <c:valAx>
        <c:axId val="40003072"/>
        <c:scaling>
          <c:orientation val="minMax"/>
          <c:max val="140"/>
          <c:min val="0"/>
        </c:scaling>
        <c:delete val="0"/>
        <c:axPos val="b"/>
        <c:title>
          <c:tx>
            <c:rich>
              <a:bodyPr/>
              <a:lstStyle/>
              <a:p>
                <a:pPr>
                  <a:defRPr/>
                </a:pPr>
                <a:r>
                  <a:rPr lang="ja-JP" altLang="en-US" sz="1200" b="0" dirty="0"/>
                  <a:t>メモリサイズ</a:t>
                </a:r>
                <a:r>
                  <a:rPr lang="en-US" altLang="ja-JP" sz="1200" b="0" dirty="0"/>
                  <a:t>(MB)</a:t>
                </a:r>
                <a:endParaRPr lang="ja-JP" altLang="en-US" sz="1200" b="0" dirty="0"/>
              </a:p>
            </c:rich>
          </c:tx>
          <c:layout/>
          <c:overlay val="0"/>
        </c:title>
        <c:numFmt formatCode="General" sourceLinked="1"/>
        <c:majorTickMark val="out"/>
        <c:minorTickMark val="none"/>
        <c:tickLblPos val="nextTo"/>
        <c:txPr>
          <a:bodyPr/>
          <a:lstStyle/>
          <a:p>
            <a:pPr>
              <a:defRPr sz="1600"/>
            </a:pPr>
            <a:endParaRPr lang="ja-JP"/>
          </a:p>
        </c:txPr>
        <c:crossAx val="40009728"/>
        <c:crosses val="autoZero"/>
        <c:crossBetween val="midCat"/>
        <c:majorUnit val="32"/>
      </c:valAx>
      <c:valAx>
        <c:axId val="40009728"/>
        <c:scaling>
          <c:orientation val="minMax"/>
        </c:scaling>
        <c:delete val="0"/>
        <c:axPos val="l"/>
        <c:title>
          <c:tx>
            <c:rich>
              <a:bodyPr rot="-5400000" vert="horz"/>
              <a:lstStyle/>
              <a:p>
                <a:pPr>
                  <a:defRPr/>
                </a:pPr>
                <a:r>
                  <a:rPr lang="ja-JP" altLang="en-US" sz="1400" b="0" dirty="0"/>
                  <a:t>マイグレーション時間</a:t>
                </a:r>
                <a:r>
                  <a:rPr lang="en-US" altLang="ja-JP" sz="1400" b="0" dirty="0"/>
                  <a:t>(s)</a:t>
                </a:r>
                <a:endParaRPr lang="ja-JP" altLang="en-US" sz="1400" b="0" dirty="0"/>
              </a:p>
            </c:rich>
          </c:tx>
          <c:layout>
            <c:manualLayout>
              <c:xMode val="edge"/>
              <c:yMode val="edge"/>
              <c:x val="3.0523076052346401E-2"/>
              <c:y val="0.18516831463170799"/>
            </c:manualLayout>
          </c:layout>
          <c:overlay val="0"/>
        </c:title>
        <c:numFmt formatCode="General" sourceLinked="1"/>
        <c:majorTickMark val="out"/>
        <c:minorTickMark val="none"/>
        <c:tickLblPos val="nextTo"/>
        <c:txPr>
          <a:bodyPr/>
          <a:lstStyle/>
          <a:p>
            <a:pPr>
              <a:defRPr sz="1600"/>
            </a:pPr>
            <a:endParaRPr lang="ja-JP"/>
          </a:p>
        </c:txPr>
        <c:crossAx val="40003072"/>
        <c:crosses val="autoZero"/>
        <c:crossBetween val="midCat"/>
      </c:valAx>
      <c:spPr>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8487220555740699"/>
          <c:y val="0.176901177646928"/>
          <c:w val="0.66669058376229795"/>
          <c:h val="0.624708018553494"/>
        </c:manualLayout>
      </c:layout>
      <c:scatterChart>
        <c:scatterStyle val="smoothMarker"/>
        <c:varyColors val="0"/>
        <c:ser>
          <c:idx val="1"/>
          <c:order val="0"/>
          <c:tx>
            <c:v>ダウンタイム</c:v>
          </c:tx>
          <c:spPr>
            <a:ln w="19050">
              <a:solidFill>
                <a:schemeClr val="accent6"/>
              </a:solidFill>
            </a:ln>
          </c:spPr>
          <c:marker>
            <c:symbol val="square"/>
            <c:size val="3"/>
            <c:spPr>
              <a:solidFill>
                <a:schemeClr val="accent6"/>
              </a:solidFill>
              <a:ln>
                <a:solidFill>
                  <a:schemeClr val="accent6"/>
                </a:solidFill>
              </a:ln>
            </c:spPr>
          </c:marker>
          <c:xVal>
            <c:numRef>
              <c:f>ダウンタイム!$N$4:$N$9</c:f>
              <c:numCache>
                <c:formatCode>General</c:formatCode>
                <c:ptCount val="6"/>
                <c:pt idx="0">
                  <c:v>4</c:v>
                </c:pt>
                <c:pt idx="1">
                  <c:v>8</c:v>
                </c:pt>
                <c:pt idx="2">
                  <c:v>16</c:v>
                </c:pt>
                <c:pt idx="3">
                  <c:v>32</c:v>
                </c:pt>
                <c:pt idx="4">
                  <c:v>64</c:v>
                </c:pt>
                <c:pt idx="5">
                  <c:v>128</c:v>
                </c:pt>
              </c:numCache>
            </c:numRef>
          </c:xVal>
          <c:yVal>
            <c:numRef>
              <c:f>ダウンタイム!$P$4:$P$9</c:f>
              <c:numCache>
                <c:formatCode>General</c:formatCode>
                <c:ptCount val="6"/>
                <c:pt idx="0">
                  <c:v>0.20743997097015399</c:v>
                </c:pt>
                <c:pt idx="1">
                  <c:v>0.202847981452942</c:v>
                </c:pt>
                <c:pt idx="2">
                  <c:v>0.202728939056397</c:v>
                </c:pt>
                <c:pt idx="3">
                  <c:v>0.20062303543090801</c:v>
                </c:pt>
                <c:pt idx="4">
                  <c:v>0.20630199909210201</c:v>
                </c:pt>
                <c:pt idx="5">
                  <c:v>0.20423200130462599</c:v>
                </c:pt>
              </c:numCache>
            </c:numRef>
          </c:yVal>
          <c:smooth val="1"/>
        </c:ser>
        <c:dLbls>
          <c:showLegendKey val="0"/>
          <c:showVal val="0"/>
          <c:showCatName val="0"/>
          <c:showSerName val="0"/>
          <c:showPercent val="0"/>
          <c:showBubbleSize val="0"/>
        </c:dLbls>
        <c:axId val="39947264"/>
        <c:axId val="39962112"/>
      </c:scatterChart>
      <c:valAx>
        <c:axId val="39947264"/>
        <c:scaling>
          <c:orientation val="minMax"/>
          <c:max val="140"/>
          <c:min val="0"/>
        </c:scaling>
        <c:delete val="0"/>
        <c:axPos val="b"/>
        <c:title>
          <c:tx>
            <c:rich>
              <a:bodyPr/>
              <a:lstStyle/>
              <a:p>
                <a:pPr>
                  <a:defRPr/>
                </a:pPr>
                <a:r>
                  <a:rPr lang="ja-JP" altLang="en-US" sz="1200" b="0" dirty="0"/>
                  <a:t>メモリサイズ</a:t>
                </a:r>
                <a:r>
                  <a:rPr lang="en-US" altLang="ja-JP" sz="1200" b="0" dirty="0"/>
                  <a:t>(MB)</a:t>
                </a:r>
                <a:endParaRPr lang="ja-JP" altLang="en-US" sz="1200" b="0" dirty="0"/>
              </a:p>
            </c:rich>
          </c:tx>
          <c:layout/>
          <c:overlay val="0"/>
        </c:title>
        <c:numFmt formatCode="General" sourceLinked="1"/>
        <c:majorTickMark val="out"/>
        <c:minorTickMark val="none"/>
        <c:tickLblPos val="nextTo"/>
        <c:txPr>
          <a:bodyPr/>
          <a:lstStyle/>
          <a:p>
            <a:pPr>
              <a:defRPr sz="1600"/>
            </a:pPr>
            <a:endParaRPr lang="ja-JP"/>
          </a:p>
        </c:txPr>
        <c:crossAx val="39962112"/>
        <c:crosses val="autoZero"/>
        <c:crossBetween val="midCat"/>
        <c:majorUnit val="32"/>
      </c:valAx>
      <c:valAx>
        <c:axId val="39962112"/>
        <c:scaling>
          <c:orientation val="minMax"/>
          <c:max val="0.5"/>
          <c:min val="0"/>
        </c:scaling>
        <c:delete val="0"/>
        <c:axPos val="l"/>
        <c:title>
          <c:tx>
            <c:rich>
              <a:bodyPr rot="-5400000" vert="horz"/>
              <a:lstStyle/>
              <a:p>
                <a:pPr>
                  <a:defRPr/>
                </a:pPr>
                <a:r>
                  <a:rPr lang="ja-JP" altLang="en-US" sz="1600" b="0" dirty="0"/>
                  <a:t>ダウンタイム</a:t>
                </a:r>
                <a:r>
                  <a:rPr lang="en-US" altLang="ja-JP" sz="1600" b="0" dirty="0"/>
                  <a:t>(s)</a:t>
                </a:r>
                <a:endParaRPr lang="ja-JP" altLang="en-US" sz="1600" b="0" dirty="0"/>
              </a:p>
            </c:rich>
          </c:tx>
          <c:layout/>
          <c:overlay val="0"/>
        </c:title>
        <c:numFmt formatCode="General" sourceLinked="1"/>
        <c:majorTickMark val="out"/>
        <c:minorTickMark val="none"/>
        <c:tickLblPos val="nextTo"/>
        <c:txPr>
          <a:bodyPr/>
          <a:lstStyle/>
          <a:p>
            <a:pPr>
              <a:defRPr sz="1600"/>
            </a:pPr>
            <a:endParaRPr lang="ja-JP"/>
          </a:p>
        </c:txPr>
        <c:crossAx val="39947264"/>
        <c:crosses val="autoZero"/>
        <c:crossBetween val="midCat"/>
        <c:majorUnit val="0.1"/>
      </c:valAx>
      <c:spPr>
        <a:ln>
          <a:solidFill>
            <a:schemeClr val="tx1"/>
          </a:solid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1"/>
            <a:ext cx="3076363" cy="511731"/>
          </a:xfrm>
          <a:prstGeom prst="rect">
            <a:avLst/>
          </a:prstGeom>
        </p:spPr>
        <p:txBody>
          <a:bodyPr vert="horz" lIns="99048" tIns="49524" rIns="99048" bIns="49524" rtlCol="0"/>
          <a:lstStyle>
            <a:lvl1pPr algn="r">
              <a:defRPr sz="1300"/>
            </a:lvl1pPr>
          </a:lstStyle>
          <a:p>
            <a:fld id="{49A703F3-99E1-4E46-83CC-A658516E64E6}" type="datetimeFigureOut">
              <a:rPr kumimoji="1" lang="ja-JP" altLang="en-US" smtClean="0"/>
              <a:t>2014/5/13</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107"/>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3" cy="511731"/>
          </a:xfrm>
          <a:prstGeom prst="rect">
            <a:avLst/>
          </a:prstGeom>
        </p:spPr>
        <p:txBody>
          <a:bodyPr vert="horz" lIns="99048" tIns="49524" rIns="99048" bIns="49524" rtlCol="0" anchor="b"/>
          <a:lstStyle>
            <a:lvl1pPr algn="r">
              <a:defRPr sz="1300"/>
            </a:lvl1pPr>
          </a:lstStyle>
          <a:p>
            <a:fld id="{9A1AD03A-1EE5-4D56-9BDF-26DFB7D0250D}" type="slidenum">
              <a:rPr kumimoji="1" lang="ja-JP" altLang="en-US" smtClean="0"/>
              <a:t>‹#›</a:t>
            </a:fld>
            <a:endParaRPr kumimoji="1" lang="ja-JP" altLang="en-US"/>
          </a:p>
        </p:txBody>
      </p:sp>
    </p:spTree>
    <p:extLst>
      <p:ext uri="{BB962C8B-B14F-4D97-AF65-F5344CB8AC3E}">
        <p14:creationId xmlns:p14="http://schemas.microsoft.com/office/powerpoint/2010/main" val="4034053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これからクラウドにおけるアプリケーション単位での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構成の動的最適化と題しまして九州工業大学の三宮が発表させていただきます。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よろしくお願いします。</a:t>
            </a:r>
            <a:endParaRPr kumimoji="1" lang="ja-JP" altLang="en-US" sz="1600" dirty="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a:t>
            </a:fld>
            <a:endParaRPr kumimoji="1" lang="ja-JP" altLang="en-US"/>
          </a:p>
        </p:txBody>
      </p:sp>
    </p:spTree>
    <p:extLst>
      <p:ext uri="{BB962C8B-B14F-4D97-AF65-F5344CB8AC3E}">
        <p14:creationId xmlns:p14="http://schemas.microsoft.com/office/powerpoint/2010/main" val="964797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ではアプリケーション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を従来の</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のプロセスのように管理出来る実行環境の提供も行います。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であるため、従来の</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のプロセスの管理手法では管理することができません。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例えばプロセス一覧の取得は従来の</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のプロセスでは図の左のように</a:t>
            </a:r>
            <a:r>
              <a:rPr kumimoji="1" lang="en-US" altLang="ja-JP" sz="1600" dirty="0" smtClean="0">
                <a:latin typeface="モトヤLマルベリ3等幅" panose="020F030900000000004B" pitchFamily="49" charset="-128"/>
                <a:ea typeface="モトヤLマルベリ3等幅" panose="020F030900000000004B" pitchFamily="49" charset="-128"/>
              </a:rPr>
              <a:t>ps</a:t>
            </a:r>
            <a:r>
              <a:rPr kumimoji="1" lang="ja-JP" altLang="en-US" sz="1600" dirty="0" smtClean="0">
                <a:latin typeface="モトヤLマルベリ3等幅" panose="020F030900000000004B" pitchFamily="49" charset="-128"/>
                <a:ea typeface="モトヤLマルベリ3等幅" panose="020F030900000000004B" pitchFamily="49" charset="-128"/>
              </a:rPr>
              <a:t>コマンド、アプリケーション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では図の右のように</a:t>
            </a:r>
            <a:r>
              <a:rPr kumimoji="1" lang="en-US" altLang="ja-JP" sz="1600" dirty="0" smtClean="0">
                <a:latin typeface="モトヤLマルベリ3等幅" panose="020F030900000000004B" pitchFamily="49" charset="-128"/>
                <a:ea typeface="モトヤLマルベリ3等幅" panose="020F030900000000004B" pitchFamily="49" charset="-128"/>
              </a:rPr>
              <a:t>xl list</a:t>
            </a:r>
            <a:r>
              <a:rPr kumimoji="1" lang="ja-JP" altLang="en-US" sz="1600" dirty="0" smtClean="0">
                <a:latin typeface="モトヤLマルベリ3等幅" panose="020F030900000000004B" pitchFamily="49" charset="-128"/>
                <a:ea typeface="モトヤLマルベリ3等幅" panose="020F030900000000004B" pitchFamily="49" charset="-128"/>
              </a:rPr>
              <a:t>コマンドにより取得することができます。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そのため、ユーザはアプリケーション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のための管理手法を使用する必要が発生します。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err="1" smtClean="0">
                <a:latin typeface="モトヤLマルベリ3等幅" panose="020F030900000000004B" pitchFamily="49" charset="-128"/>
                <a:ea typeface="モトヤLマルベリ3等幅" panose="020F030900000000004B" pitchFamily="49" charset="-128"/>
              </a:rPr>
              <a:t>の提</a:t>
            </a:r>
            <a:r>
              <a:rPr kumimoji="1" lang="ja-JP" altLang="en-US" sz="1600" dirty="0" smtClean="0">
                <a:latin typeface="モトヤLマルベリ3等幅" panose="020F030900000000004B" pitchFamily="49" charset="-128"/>
                <a:ea typeface="モトヤLマルベリ3等幅" panose="020F030900000000004B" pitchFamily="49" charset="-128"/>
              </a:rPr>
              <a:t>供する実行環境では、アプリケーション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の管理手法を従来のプロセスの管理手法へと近づけることで、</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ユーザがアプリケーション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であることを意識することなく管理することを可能とします。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10</a:t>
            </a:fld>
            <a:endParaRPr kumimoji="1" lang="ja-JP" altLang="en-US"/>
          </a:p>
        </p:txBody>
      </p:sp>
    </p:spTree>
    <p:extLst>
      <p:ext uri="{BB962C8B-B14F-4D97-AF65-F5344CB8AC3E}">
        <p14:creationId xmlns:p14="http://schemas.microsoft.com/office/powerpoint/2010/main" val="1067402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ではアプリケーション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で使用するライブラリ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として</a:t>
            </a:r>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を使用します。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は仮想化ソフトウェアである</a:t>
            </a:r>
            <a:r>
              <a:rPr kumimoji="1" lang="en-US" altLang="ja-JP" sz="1600" baseline="0" dirty="0" smtClean="0">
                <a:latin typeface="モトヤLマルベリ3等幅" panose="020F030900000000004B" pitchFamily="49" charset="-128"/>
                <a:ea typeface="モトヤLマルベリ3等幅" panose="020F030900000000004B" pitchFamily="49" charset="-128"/>
              </a:rPr>
              <a:t>Xen</a:t>
            </a:r>
            <a:r>
              <a:rPr kumimoji="1" lang="ja-JP" altLang="en-US" sz="1600" baseline="0" dirty="0" smtClean="0">
                <a:latin typeface="モトヤLマルベリ3等幅" panose="020F030900000000004B" pitchFamily="49" charset="-128"/>
                <a:ea typeface="モトヤLマルベリ3等幅" panose="020F030900000000004B" pitchFamily="49" charset="-128"/>
              </a:rPr>
              <a:t>の提供する</a:t>
            </a:r>
            <a:r>
              <a:rPr kumimoji="1" lang="en-US" altLang="ja-JP" sz="1600" baseline="0" dirty="0" smtClean="0">
                <a:latin typeface="モトヤLマルベリ3等幅" panose="020F030900000000004B" pitchFamily="49" charset="-128"/>
                <a:ea typeface="モトヤLマルベリ3等幅" panose="020F030900000000004B" pitchFamily="49" charset="-128"/>
              </a:rPr>
              <a:t>Mini-OS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をベースに実装し、アプリケーションに必要な機能の提供を行います。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ja-JP" altLang="en-US" sz="1600" baseline="0" dirty="0" smtClean="0">
                <a:latin typeface="モトヤLマルベリ3等幅" panose="020F030900000000004B" pitchFamily="49" charset="-128"/>
                <a:ea typeface="モトヤLマルベリ3等幅" panose="020F030900000000004B" pitchFamily="49" charset="-128"/>
              </a:rPr>
              <a:t>アプリケーションのコンパイル時に</a:t>
            </a:r>
            <a:r>
              <a:rPr kumimoji="1" lang="en-US" altLang="ja-JP" sz="1600" baseline="0" dirty="0" smtClean="0">
                <a:latin typeface="モトヤLマルベリ3等幅" panose="020F030900000000004B" pitchFamily="49" charset="-128"/>
                <a:ea typeface="モトヤLマルベリ3等幅" panose="020F030900000000004B" pitchFamily="49" charset="-128"/>
              </a:rPr>
              <a:t>FlexCapsule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をリンクすることで、</a:t>
            </a:r>
            <a:r>
              <a:rPr kumimoji="1" lang="en-US" altLang="ja-JP" sz="1600" baseline="0" dirty="0" smtClean="0">
                <a:latin typeface="モトヤLマルベリ3等幅" panose="020F030900000000004B" pitchFamily="49" charset="-128"/>
                <a:ea typeface="モトヤLマルベリ3等幅" panose="020F030900000000004B" pitchFamily="49" charset="-128"/>
              </a:rPr>
              <a:t>FlexCapsule OS</a:t>
            </a:r>
            <a:r>
              <a:rPr kumimoji="1" lang="ja-JP" altLang="en-US" sz="1600" baseline="0" dirty="0" err="1" smtClean="0">
                <a:latin typeface="モトヤLマルベリ3等幅" panose="020F030900000000004B" pitchFamily="49" charset="-128"/>
                <a:ea typeface="モトヤLマルベリ3等幅" panose="020F030900000000004B" pitchFamily="49" charset="-128"/>
              </a:rPr>
              <a:t>の提</a:t>
            </a:r>
            <a:r>
              <a:rPr kumimoji="1" lang="ja-JP" altLang="en-US" sz="1600" baseline="0" dirty="0" smtClean="0">
                <a:latin typeface="モトヤLマルベリ3等幅" panose="020F030900000000004B" pitchFamily="49" charset="-128"/>
                <a:ea typeface="モトヤLマルベリ3等幅" panose="020F030900000000004B" pitchFamily="49" charset="-128"/>
              </a:rPr>
              <a:t>供する標準</a:t>
            </a:r>
            <a:r>
              <a:rPr kumimoji="1" lang="en-US" altLang="ja-JP" sz="1600" baseline="0" dirty="0" smtClean="0">
                <a:latin typeface="モトヤLマルベリ3等幅" panose="020F030900000000004B" pitchFamily="49" charset="-128"/>
                <a:ea typeface="モトヤLマルベリ3等幅" panose="020F030900000000004B" pitchFamily="49" charset="-128"/>
              </a:rPr>
              <a:t>C</a:t>
            </a:r>
            <a:r>
              <a:rPr kumimoji="1" lang="ja-JP" altLang="en-US" sz="1600" baseline="0" dirty="0" smtClean="0">
                <a:latin typeface="モトヤLマルベリ3等幅" panose="020F030900000000004B" pitchFamily="49" charset="-128"/>
                <a:ea typeface="モトヤLマルベリ3等幅" panose="020F030900000000004B" pitchFamily="49" charset="-128"/>
              </a:rPr>
              <a:t>ライブラリのサブセットを利用してカーネルレベルでアプリケーションが動作します。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ja-JP" altLang="en-US" sz="1600" baseline="0" dirty="0" smtClean="0">
                <a:latin typeface="モトヤLマルベリ3等幅" panose="020F030900000000004B" pitchFamily="49" charset="-128"/>
                <a:ea typeface="モトヤLマルベリ3等幅" panose="020F030900000000004B" pitchFamily="49" charset="-128"/>
              </a:rPr>
              <a:t>さらに、</a:t>
            </a:r>
            <a:r>
              <a:rPr kumimoji="1" lang="en-US" altLang="ja-JP" sz="1600" baseline="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はマイグレーションのサポートを行うためにシャットダウンハンドラとサスペンドレジューム機能の提供も行います。</a:t>
            </a:r>
            <a:endParaRPr kumimoji="1" lang="ja-JP" altLang="en-US" sz="1600" dirty="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11</a:t>
            </a:fld>
            <a:endParaRPr kumimoji="1" lang="ja-JP" altLang="en-US"/>
          </a:p>
        </p:txBody>
      </p:sp>
    </p:spTree>
    <p:extLst>
      <p:ext uri="{BB962C8B-B14F-4D97-AF65-F5344CB8AC3E}">
        <p14:creationId xmlns:p14="http://schemas.microsoft.com/office/powerpoint/2010/main" val="3313508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次にマイグレーションの流れを説明します。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マイグレーションの要求が発生したらハイパーバイザはアプリケーション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のメモリをマイグレーション先のクラウド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に転送します。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転送時にはアプリケーション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は動いたままなので、メモリの内容は変化します。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そのため、１回目のメモリの転送が終わった後も変化したメモリの差分の転送を繰り返します。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r>
              <a:rPr kumimoji="1" lang="en-US" altLang="ja-JP" sz="1600" dirty="0" smtClean="0">
                <a:latin typeface="モトヤLマルベリ3等幅" panose="020F030900000000004B" pitchFamily="49" charset="-128"/>
                <a:ea typeface="モトヤLマルベリ3等幅" panose="020F030900000000004B" pitchFamily="49" charset="-128"/>
              </a:rPr>
              <a:t>)</a:t>
            </a:r>
          </a:p>
          <a:p>
            <a:r>
              <a:rPr kumimoji="1" lang="ja-JP" altLang="en-US" sz="1600" dirty="0" smtClean="0">
                <a:latin typeface="モトヤLマルベリ3等幅" panose="020F030900000000004B" pitchFamily="49" charset="-128"/>
                <a:ea typeface="モトヤLマルベリ3等幅" panose="020F030900000000004B" pitchFamily="49" charset="-128"/>
              </a:rPr>
              <a:t>この差分が十分小さくなったらマイグレーション元で動くアプリケーション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をいったん停止するために管理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はサスペンドの要求を行い、要求を受けとった</a:t>
            </a:r>
            <a:r>
              <a:rPr kumimoji="1" lang="en-US" altLang="ja-JP" sz="1600" dirty="0" smtClean="0">
                <a:latin typeface="モトヤLマルベリ3等幅" panose="020F030900000000004B" pitchFamily="49" charset="-128"/>
                <a:ea typeface="モトヤLマルベリ3等幅" panose="020F030900000000004B" pitchFamily="49" charset="-128"/>
              </a:rPr>
              <a:t>FlexCapsule OS</a:t>
            </a:r>
            <a:r>
              <a:rPr kumimoji="1" lang="ja-JP" altLang="en-US" sz="1600" dirty="0" smtClean="0">
                <a:latin typeface="モトヤLマルベリ3等幅" panose="020F030900000000004B" pitchFamily="49" charset="-128"/>
                <a:ea typeface="モトヤLマルベリ3等幅" panose="020F030900000000004B" pitchFamily="49" charset="-128"/>
              </a:rPr>
              <a:t>はサスペンド処理を行います。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サスペンドの準備が終わったらサスペンドハイパーコールを発行し、ハイパーバイザはアプリケーション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をサスペンド状態とします。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r>
              <a:rPr kumimoji="1" lang="en-US" altLang="ja-JP" sz="1600" dirty="0" smtClean="0">
                <a:latin typeface="モトヤLマルベリ3等幅" panose="020F030900000000004B" pitchFamily="49" charset="-128"/>
                <a:ea typeface="モトヤLマルベリ3等幅" panose="020F030900000000004B" pitchFamily="49" charset="-128"/>
              </a:rPr>
              <a:t>)</a:t>
            </a:r>
          </a:p>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がサスペンド状態になるとメモリが変化することがないのでサスペンド処理で発生した最後の差分を転送し、移動元と移動先のメモリを同一のものとします。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r>
              <a:rPr kumimoji="1" lang="en-US" altLang="ja-JP" sz="1600" dirty="0" smtClean="0">
                <a:latin typeface="モトヤLマルベリ3等幅" panose="020F030900000000004B" pitchFamily="49" charset="-128"/>
                <a:ea typeface="モトヤLマルベリ3等幅" panose="020F030900000000004B" pitchFamily="49" charset="-128"/>
              </a:rPr>
              <a:t>)</a:t>
            </a: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この状態で移動先のアプリケーション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をレジュームする事で移動先でアプリケーションが動きだし、マイグレーションが完了となります。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r>
              <a:rPr kumimoji="1" lang="en-US" altLang="ja-JP" sz="1600" dirty="0" smtClean="0">
                <a:latin typeface="モトヤLマルベリ3等幅" panose="020F030900000000004B" pitchFamily="49" charset="-128"/>
                <a:ea typeface="モトヤLマルベリ3等幅" panose="020F030900000000004B" pitchFamily="49" charset="-128"/>
              </a:rPr>
              <a:t>)</a:t>
            </a:r>
          </a:p>
          <a:p>
            <a:endParaRPr kumimoji="1" lang="en-US" altLang="ja-JP" sz="1100"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12</a:t>
            </a:fld>
            <a:endParaRPr kumimoji="1" lang="ja-JP" altLang="en-US"/>
          </a:p>
        </p:txBody>
      </p:sp>
    </p:spTree>
    <p:extLst>
      <p:ext uri="{BB962C8B-B14F-4D97-AF65-F5344CB8AC3E}">
        <p14:creationId xmlns:p14="http://schemas.microsoft.com/office/powerpoint/2010/main" val="1175382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先ほど述べたようにマイグレーション時にはサスペンドを行いますが、</a:t>
            </a:r>
            <a:r>
              <a:rPr kumimoji="1" lang="en-US" altLang="ja-JP" sz="160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のベースとなった</a:t>
            </a:r>
            <a:r>
              <a:rPr kumimoji="1" lang="en-US" altLang="ja-JP" sz="1600" baseline="0" dirty="0" smtClean="0">
                <a:latin typeface="モトヤLマルベリ3等幅" panose="020F030900000000004B" pitchFamily="49" charset="-128"/>
                <a:ea typeface="モトヤLマルベリ3等幅" panose="020F030900000000004B" pitchFamily="49" charset="-128"/>
              </a:rPr>
              <a:t>Mini-OS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には</a:t>
            </a:r>
            <a:r>
              <a:rPr kumimoji="1" lang="ja-JP" altLang="en-US" sz="1600" dirty="0" smtClean="0">
                <a:latin typeface="モトヤLマルベリ3等幅" panose="020F030900000000004B" pitchFamily="49" charset="-128"/>
                <a:ea typeface="モトヤLマルベリ3等幅" panose="020F030900000000004B" pitchFamily="49" charset="-128"/>
              </a:rPr>
              <a:t>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から電源に関した命令を受け取って実行する機能</a:t>
            </a:r>
            <a:r>
              <a:rPr kumimoji="1" lang="ja-JP" altLang="en-US" sz="1600" baseline="0" dirty="0" smtClean="0">
                <a:latin typeface="モトヤLマルベリ3等幅" panose="020F030900000000004B" pitchFamily="49" charset="-128"/>
                <a:ea typeface="モトヤLマルベリ3等幅" panose="020F030900000000004B" pitchFamily="49" charset="-128"/>
              </a:rPr>
              <a:t>は実装されていません。</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ja-JP" altLang="en-US" sz="1600" baseline="0" dirty="0" smtClean="0">
                <a:latin typeface="モトヤLマルベリ3等幅" panose="020F030900000000004B" pitchFamily="49" charset="-128"/>
                <a:ea typeface="モトヤLマルベリ3等幅" panose="020F030900000000004B" pitchFamily="49" charset="-128"/>
              </a:rPr>
              <a:t>そのために、</a:t>
            </a:r>
            <a:r>
              <a:rPr kumimoji="1" lang="en-US" altLang="ja-JP" sz="1600" baseline="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には要求を受け取る仕組みと、シャットダウンハンドラを実装し、管理</a:t>
            </a:r>
            <a:r>
              <a:rPr kumimoji="1" lang="en-US" altLang="ja-JP" sz="1600" baseline="0" dirty="0" smtClean="0">
                <a:latin typeface="モトヤLマルベリ3等幅" panose="020F030900000000004B" pitchFamily="49" charset="-128"/>
                <a:ea typeface="モトヤLマルベリ3等幅" panose="020F030900000000004B" pitchFamily="49" charset="-128"/>
              </a:rPr>
              <a:t>VM</a:t>
            </a:r>
            <a:r>
              <a:rPr kumimoji="1" lang="ja-JP" altLang="en-US" sz="1600" baseline="0" dirty="0" smtClean="0">
                <a:latin typeface="モトヤLマルベリ3等幅" panose="020F030900000000004B" pitchFamily="49" charset="-128"/>
                <a:ea typeface="モトヤLマルベリ3等幅" panose="020F030900000000004B" pitchFamily="49" charset="-128"/>
              </a:rPr>
              <a:t>からの要求に応える事を可能としました。</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ja-JP" altLang="en-US" sz="1600" baseline="0" dirty="0" smtClean="0">
                <a:latin typeface="モトヤLマルベリ3等幅" panose="020F030900000000004B" pitchFamily="49" charset="-128"/>
                <a:ea typeface="モトヤLマルベリ3等幅" panose="020F030900000000004B" pitchFamily="49" charset="-128"/>
              </a:rPr>
              <a:t>このような要求は管理</a:t>
            </a:r>
            <a:r>
              <a:rPr kumimoji="1" lang="en-US" altLang="ja-JP" sz="1600" baseline="0" dirty="0" smtClean="0">
                <a:latin typeface="モトヤLマルベリ3等幅" panose="020F030900000000004B" pitchFamily="49" charset="-128"/>
                <a:ea typeface="モトヤLマルベリ3等幅" panose="020F030900000000004B" pitchFamily="49" charset="-128"/>
              </a:rPr>
              <a:t>VM</a:t>
            </a:r>
            <a:r>
              <a:rPr kumimoji="1" lang="ja-JP" altLang="en-US" sz="1600" baseline="0" dirty="0" smtClean="0">
                <a:latin typeface="モトヤLマルベリ3等幅" panose="020F030900000000004B" pitchFamily="49" charset="-128"/>
                <a:ea typeface="モトヤLマルベリ3等幅" panose="020F030900000000004B" pitchFamily="49" charset="-128"/>
              </a:rPr>
              <a:t>上で動くドメイン間の情報を共有するデータベースである</a:t>
            </a:r>
            <a:r>
              <a:rPr kumimoji="1" lang="en-US" altLang="ja-JP" sz="1600" baseline="0" dirty="0" smtClean="0">
                <a:latin typeface="モトヤLマルベリ3等幅" panose="020F030900000000004B" pitchFamily="49" charset="-128"/>
                <a:ea typeface="モトヤLマルベリ3等幅" panose="020F030900000000004B" pitchFamily="49" charset="-128"/>
              </a:rPr>
              <a:t>XenStore</a:t>
            </a:r>
            <a:r>
              <a:rPr kumimoji="1" lang="ja-JP" altLang="en-US" sz="1600" baseline="0" dirty="0" smtClean="0">
                <a:latin typeface="モトヤLマルベリ3等幅" panose="020F030900000000004B" pitchFamily="49" charset="-128"/>
                <a:ea typeface="モトヤLマルベリ3等幅" panose="020F030900000000004B" pitchFamily="49" charset="-128"/>
              </a:rPr>
              <a:t>に書き込みが行われます。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en-US" altLang="ja-JP" sz="1600" baseline="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はこの</a:t>
            </a:r>
            <a:r>
              <a:rPr kumimoji="1" lang="en-US" altLang="ja-JP" sz="1600" baseline="0" dirty="0" smtClean="0">
                <a:latin typeface="モトヤLマルベリ3等幅" panose="020F030900000000004B" pitchFamily="49" charset="-128"/>
                <a:ea typeface="モトヤLマルベリ3等幅" panose="020F030900000000004B" pitchFamily="49" charset="-128"/>
              </a:rPr>
              <a:t>XenStore</a:t>
            </a:r>
            <a:r>
              <a:rPr kumimoji="1" lang="ja-JP" altLang="en-US" sz="1600" baseline="0" dirty="0" smtClean="0">
                <a:latin typeface="モトヤLマルベリ3等幅" panose="020F030900000000004B" pitchFamily="49" charset="-128"/>
                <a:ea typeface="モトヤLマルベリ3等幅" panose="020F030900000000004B" pitchFamily="49" charset="-128"/>
              </a:rPr>
              <a:t>の監視を行っておき、要求が書き込まれたのを検知します。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a:p>
            <a:r>
              <a:rPr kumimoji="1" lang="ja-JP" altLang="en-US" sz="1600" baseline="0" dirty="0" smtClean="0">
                <a:latin typeface="モトヤLマルベリ3等幅" panose="020F030900000000004B" pitchFamily="49" charset="-128"/>
                <a:ea typeface="モトヤLマルベリ3等幅" panose="020F030900000000004B" pitchFamily="49" charset="-128"/>
              </a:rPr>
              <a:t>要求を検知した</a:t>
            </a:r>
            <a:r>
              <a:rPr kumimoji="1" lang="en-US" altLang="ja-JP" sz="1600" baseline="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baseline="0" dirty="0" smtClean="0">
                <a:latin typeface="モトヤLマルベリ3等幅" panose="020F030900000000004B" pitchFamily="49" charset="-128"/>
                <a:ea typeface="モトヤLマルベリ3等幅" panose="020F030900000000004B" pitchFamily="49" charset="-128"/>
              </a:rPr>
              <a:t> OS</a:t>
            </a:r>
            <a:r>
              <a:rPr kumimoji="1" lang="ja-JP" altLang="en-US" sz="1600" baseline="0" dirty="0" smtClean="0">
                <a:latin typeface="モトヤLマルベリ3等幅" panose="020F030900000000004B" pitchFamily="49" charset="-128"/>
                <a:ea typeface="モトヤLマルベリ3等幅" panose="020F030900000000004B" pitchFamily="49" charset="-128"/>
              </a:rPr>
              <a:t>はシャットダウンハンドラを呼び出し、要求に応じた処理を実施します。</a:t>
            </a:r>
            <a:endParaRPr kumimoji="1" lang="en-US" altLang="ja-JP" sz="1600" baseline="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13</a:t>
            </a:fld>
            <a:endParaRPr kumimoji="1" lang="ja-JP" altLang="en-US"/>
          </a:p>
        </p:txBody>
      </p:sp>
    </p:spTree>
    <p:extLst>
      <p:ext uri="{BB962C8B-B14F-4D97-AF65-F5344CB8AC3E}">
        <p14:creationId xmlns:p14="http://schemas.microsoft.com/office/powerpoint/2010/main" val="238934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次にサスペンド・レジュームの実装ですが、</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まず、</a:t>
            </a:r>
            <a:r>
              <a:rPr kumimoji="1" lang="en-US" altLang="ja-JP" sz="1600" dirty="0" err="1" smtClean="0">
                <a:latin typeface="モトヤLマルベリ3等幅" panose="020F030900000000004B" pitchFamily="49" charset="-128"/>
                <a:ea typeface="モトヤLマルベリ3等幅" panose="020F030900000000004B" pitchFamily="49" charset="-128"/>
              </a:rPr>
              <a:t>FlexCapsule</a:t>
            </a:r>
            <a:r>
              <a:rPr kumimoji="1" lang="en-US" altLang="ja-JP" sz="1600" dirty="0" smtClean="0">
                <a:latin typeface="モトヤLマルベリ3等幅" panose="020F030900000000004B" pitchFamily="49" charset="-128"/>
                <a:ea typeface="モトヤLマルベリ3等幅" panose="020F030900000000004B" pitchFamily="49" charset="-128"/>
              </a:rPr>
              <a:t> OS</a:t>
            </a:r>
            <a:r>
              <a:rPr kumimoji="1" lang="ja-JP" altLang="en-US" sz="1600" dirty="0" smtClean="0">
                <a:latin typeface="モトヤLマルベリ3等幅" panose="020F030900000000004B" pitchFamily="49" charset="-128"/>
                <a:ea typeface="モトヤLマルベリ3等幅" panose="020F030900000000004B" pitchFamily="49" charset="-128"/>
              </a:rPr>
              <a:t>はイベントチャネルによって管理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上のバックエンドと通信を行う事でコンソールや、ネットワーク、</a:t>
            </a:r>
            <a:r>
              <a:rPr kumimoji="1" lang="en-US" altLang="ja-JP" sz="1600" dirty="0" smtClean="0">
                <a:latin typeface="モトヤLマルベリ3等幅" panose="020F030900000000004B" pitchFamily="49" charset="-128"/>
                <a:ea typeface="モトヤLマルベリ3等幅" panose="020F030900000000004B" pitchFamily="49" charset="-128"/>
              </a:rPr>
              <a:t>XenStore</a:t>
            </a:r>
            <a:r>
              <a:rPr kumimoji="1" lang="ja-JP" altLang="en-US" sz="1600" dirty="0" smtClean="0">
                <a:latin typeface="モトヤLマルベリ3等幅" panose="020F030900000000004B" pitchFamily="49" charset="-128"/>
                <a:ea typeface="モトヤLマルベリ3等幅" panose="020F030900000000004B" pitchFamily="49" charset="-128"/>
              </a:rPr>
              <a:t>に関する機能を提供しています。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マイグレーションを行うとアプリケーション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がマイグレーション先のものへ変わるので、サスペンド時はマイグレーション元で確立していたイベントチャネルを切断します。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その後、レジューム時にマイグレーション先で新たにイベントチャネルを確立する事でマイグレーション先の管理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のバックエンドと通信を開始します。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クリック</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タイマ機能に関しても同様にハイパーバイザとイベントチャネルの確立を行っているため、サスペンド時に切断、レジューム時に再確立を行います。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14</a:t>
            </a:fld>
            <a:endParaRPr kumimoji="1" lang="ja-JP" altLang="en-US"/>
          </a:p>
        </p:txBody>
      </p:sp>
    </p:spTree>
    <p:extLst>
      <p:ext uri="{BB962C8B-B14F-4D97-AF65-F5344CB8AC3E}">
        <p14:creationId xmlns:p14="http://schemas.microsoft.com/office/powerpoint/2010/main" val="2309578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a:t>
            </a:r>
            <a:r>
              <a:rPr kumimoji="1" lang="en-US" altLang="ja-JP" sz="1600" dirty="0" smtClean="0">
                <a:latin typeface="モトヤLマルベリ3等幅" panose="020F030900000000004B" pitchFamily="49" charset="-128"/>
                <a:ea typeface="モトヤLマルベリ3等幅" panose="020F030900000000004B" pitchFamily="49" charset="-128"/>
              </a:rPr>
              <a:t>P2M</a:t>
            </a:r>
            <a:r>
              <a:rPr kumimoji="1" lang="ja-JP" altLang="en-US" sz="1600" dirty="0" smtClean="0">
                <a:latin typeface="モトヤLマルベリ3等幅" panose="020F030900000000004B" pitchFamily="49" charset="-128"/>
                <a:ea typeface="モトヤLマルベリ3等幅" panose="020F030900000000004B" pitchFamily="49" charset="-128"/>
              </a:rPr>
              <a:t>テーブルですが、これは疑似物理メモリからマシンメモリへの変換を行うための変換表で、この表はマシンメモリによって構築されています。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テーブルは図のように木構造で構成されており、管理</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からアクセスを行う際は木の先頭から木をたどる事で効率よくアクセスできるようになっています。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この木はマシンメモリで構築されているため、マイグレーション後にマシンメモリが変化してしまうと</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図のように関係のない</a:t>
            </a:r>
            <a:r>
              <a:rPr kumimoji="1" lang="en-US" altLang="ja-JP" sz="1600" dirty="0" err="1" smtClean="0">
                <a:latin typeface="モトヤLマルベリ3等幅" panose="020F030900000000004B" pitchFamily="49" charset="-128"/>
                <a:ea typeface="モトヤLマルベリ3等幅" panose="020F030900000000004B" pitchFamily="49" charset="-128"/>
              </a:rPr>
              <a:t>mfn</a:t>
            </a:r>
            <a:r>
              <a:rPr kumimoji="1" lang="ja-JP" altLang="en-US" sz="1600" dirty="0" smtClean="0">
                <a:latin typeface="モトヤLマルベリ3等幅" panose="020F030900000000004B" pitchFamily="49" charset="-128"/>
                <a:ea typeface="モトヤLマルベリ3等幅" panose="020F030900000000004B" pitchFamily="49" charset="-128"/>
              </a:rPr>
              <a:t>でリンクされている状態となり、正しく参照する事ができなくなってしまいます。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そのため、レジューム時には</a:t>
            </a:r>
            <a:r>
              <a:rPr kumimoji="1" lang="en-US" altLang="ja-JP" sz="1600" dirty="0" smtClean="0">
                <a:latin typeface="モトヤLマルベリ3等幅" panose="020F030900000000004B" pitchFamily="49" charset="-128"/>
                <a:ea typeface="モトヤLマルベリ3等幅" panose="020F030900000000004B" pitchFamily="49" charset="-128"/>
              </a:rPr>
              <a:t>P2M</a:t>
            </a:r>
            <a:r>
              <a:rPr kumimoji="1" lang="ja-JP" altLang="en-US" sz="1600" dirty="0" smtClean="0">
                <a:latin typeface="モトヤLマルベリ3等幅" panose="020F030900000000004B" pitchFamily="49" charset="-128"/>
                <a:ea typeface="モトヤLマルベリ3等幅" panose="020F030900000000004B" pitchFamily="49" charset="-128"/>
              </a:rPr>
              <a:t>テーブルの再構築の必要が生じます。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再構築ではマイグレーション前に、仮想アドレスで</a:t>
            </a:r>
            <a:r>
              <a:rPr kumimoji="1" lang="en-US" altLang="ja-JP" sz="1600" dirty="0" smtClean="0">
                <a:latin typeface="モトヤLマルベリ3等幅" panose="020F030900000000004B" pitchFamily="49" charset="-128"/>
                <a:ea typeface="モトヤLマルベリ3等幅" panose="020F030900000000004B" pitchFamily="49" charset="-128"/>
              </a:rPr>
              <a:t>P2M</a:t>
            </a:r>
            <a:r>
              <a:rPr kumimoji="1" lang="ja-JP" altLang="en-US" sz="1600" dirty="0" smtClean="0">
                <a:latin typeface="モトヤLマルベリ3等幅" panose="020F030900000000004B" pitchFamily="49" charset="-128"/>
                <a:ea typeface="モトヤLマルベリ3等幅" panose="020F030900000000004B" pitchFamily="49" charset="-128"/>
              </a:rPr>
              <a:t>テーブルと同じ構造の木を作成しておきます。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仮想アドレスはアプリケーション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内で使用されるアドレスのためマイグレーションをしても値が変わる事はありませんので、マイグレーション後も参照可能です。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再構築では、この仮想アドレスの木をもとに対応するマシンメモリを探し出して行います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15</a:t>
            </a:fld>
            <a:endParaRPr kumimoji="1" lang="ja-JP" altLang="en-US"/>
          </a:p>
        </p:txBody>
      </p:sp>
    </p:spTree>
    <p:extLst>
      <p:ext uri="{BB962C8B-B14F-4D97-AF65-F5344CB8AC3E}">
        <p14:creationId xmlns:p14="http://schemas.microsoft.com/office/powerpoint/2010/main" val="1263660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実験として、表に示した実験環境で、本手法を仮想化ソフトウェアである</a:t>
            </a:r>
            <a:r>
              <a:rPr kumimoji="1" lang="en-US" altLang="ja-JP" sz="1600" dirty="0" smtClean="0">
                <a:latin typeface="モトヤLマルベリ3等幅" panose="020F030900000000004B" pitchFamily="49" charset="-128"/>
                <a:ea typeface="モトヤLマルベリ3等幅" panose="020F030900000000004B" pitchFamily="49" charset="-128"/>
              </a:rPr>
              <a:t>Xen</a:t>
            </a:r>
            <a:r>
              <a:rPr kumimoji="1" lang="ja-JP" altLang="en-US" sz="1600" dirty="0" smtClean="0">
                <a:latin typeface="モトヤLマルベリ3等幅" panose="020F030900000000004B" pitchFamily="49" charset="-128"/>
                <a:ea typeface="モトヤLマルベリ3等幅" panose="020F030900000000004B" pitchFamily="49" charset="-128"/>
              </a:rPr>
              <a:t>を用いて実装し、アプリケーション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の動作確認とマイグレーションにかかる時間、ダウンタイムを測定しました。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さらに、クラウド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のスケールダウンを行う事による、アプリケーション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の性能の変化を調べました。</a:t>
            </a: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16</a:t>
            </a:fld>
            <a:endParaRPr kumimoji="1" lang="ja-JP" altLang="en-US"/>
          </a:p>
        </p:txBody>
      </p:sp>
    </p:spTree>
    <p:extLst>
      <p:ext uri="{BB962C8B-B14F-4D97-AF65-F5344CB8AC3E}">
        <p14:creationId xmlns:p14="http://schemas.microsoft.com/office/powerpoint/2010/main" val="2662992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の動作確認として外部から受信した文字列をそのまま送り返すエコーサーバをアプリケーション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内で動作させました。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他の</a:t>
            </a:r>
            <a:r>
              <a:rPr kumimoji="1" lang="en-US" altLang="ja-JP" sz="1600" dirty="0" smtClean="0">
                <a:latin typeface="モトヤLマルベリ3等幅" panose="020F030900000000004B" pitchFamily="49" charset="-128"/>
                <a:ea typeface="モトヤLマルベリ3等幅" panose="020F030900000000004B" pitchFamily="49" charset="-128"/>
              </a:rPr>
              <a:t>PC</a:t>
            </a:r>
            <a:r>
              <a:rPr kumimoji="1" lang="ja-JP" altLang="en-US" sz="1600" dirty="0" smtClean="0">
                <a:latin typeface="モトヤLマルベリ3等幅" panose="020F030900000000004B" pitchFamily="49" charset="-128"/>
                <a:ea typeface="モトヤLマルベリ3等幅" panose="020F030900000000004B" pitchFamily="49" charset="-128"/>
              </a:rPr>
              <a:t>からエコーサーバに接続を行ったところ正常に接続され、正しい結果が表示されました。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このように標準</a:t>
            </a:r>
            <a:r>
              <a:rPr kumimoji="1" lang="en-US" altLang="ja-JP" sz="1600" dirty="0" smtClean="0">
                <a:latin typeface="モトヤLマルベリ3等幅" panose="020F030900000000004B" pitchFamily="49" charset="-128"/>
                <a:ea typeface="モトヤLマルベリ3等幅" panose="020F030900000000004B" pitchFamily="49" charset="-128"/>
              </a:rPr>
              <a:t>C</a:t>
            </a:r>
            <a:r>
              <a:rPr kumimoji="1" lang="ja-JP" altLang="en-US" sz="1600" dirty="0" smtClean="0">
                <a:latin typeface="モトヤLマルベリ3等幅" panose="020F030900000000004B" pitchFamily="49" charset="-128"/>
                <a:ea typeface="モトヤLマルベリ3等幅" panose="020F030900000000004B" pitchFamily="49" charset="-128"/>
              </a:rPr>
              <a:t>ライブラリを用いたアプリケーションを動作させる事ができましたが、一部の関数はサポートされておらず、</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例えばプロセス制御やファイルシステムに関しては未サポートとなっています。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17</a:t>
            </a:fld>
            <a:endParaRPr kumimoji="1" lang="ja-JP" altLang="en-US"/>
          </a:p>
        </p:txBody>
      </p:sp>
    </p:spTree>
    <p:extLst>
      <p:ext uri="{BB962C8B-B14F-4D97-AF65-F5344CB8AC3E}">
        <p14:creationId xmlns:p14="http://schemas.microsoft.com/office/powerpoint/2010/main" val="1761383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のマイグレーションですが、先ほどの実験で用いたエコーサーバを動かしたアプリケーション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のマイグレーションを行い、マイグレーションが正常に行えることを確認しました。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このときのマイグレーション時間とダウンタイムは下のグラフのようになっており、マイグレーション時間はメモリの転送時間を含むため、メモリサイズに比例する結果となりました。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一方でダウンタイムは、メモリサイズには比例せず常に</a:t>
            </a:r>
            <a:r>
              <a:rPr kumimoji="1" lang="en-US" altLang="ja-JP" sz="1600" dirty="0" smtClean="0">
                <a:latin typeface="モトヤLマルベリ3等幅" panose="020F030900000000004B" pitchFamily="49" charset="-128"/>
                <a:ea typeface="モトヤLマルベリ3等幅" panose="020F030900000000004B" pitchFamily="49" charset="-128"/>
              </a:rPr>
              <a:t>0.2</a:t>
            </a:r>
            <a:r>
              <a:rPr kumimoji="1" lang="ja-JP" altLang="en-US" sz="1600" dirty="0" smtClean="0">
                <a:latin typeface="モトヤLマルベリ3等幅" panose="020F030900000000004B" pitchFamily="49" charset="-128"/>
                <a:ea typeface="モトヤLマルベリ3等幅" panose="020F030900000000004B" pitchFamily="49" charset="-128"/>
              </a:rPr>
              <a:t>秒ほどになりました。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比較として</a:t>
            </a:r>
            <a:r>
              <a:rPr kumimoji="1" lang="en-US" altLang="ja-JP" sz="1600" dirty="0" smtClean="0">
                <a:latin typeface="モトヤLマルベリ3等幅" panose="020F030900000000004B" pitchFamily="49" charset="-128"/>
                <a:ea typeface="モトヤLマルベリ3等幅" panose="020F030900000000004B" pitchFamily="49" charset="-128"/>
              </a:rPr>
              <a:t>Ubuntu</a:t>
            </a:r>
            <a:r>
              <a:rPr kumimoji="1" lang="ja-JP" altLang="en-US" sz="1600" dirty="0" smtClean="0">
                <a:latin typeface="モトヤLマルベリ3等幅" panose="020F030900000000004B" pitchFamily="49" charset="-128"/>
                <a:ea typeface="モトヤLマルベリ3等幅" panose="020F030900000000004B" pitchFamily="49" charset="-128"/>
              </a:rPr>
              <a:t>を動作させた</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を同じ環境でマイグレーションしたところダウンタイムは約</a:t>
            </a:r>
            <a:r>
              <a:rPr kumimoji="1" lang="en-US" altLang="ja-JP" sz="1600" dirty="0" smtClean="0">
                <a:latin typeface="モトヤLマルベリ3等幅" panose="020F030900000000004B" pitchFamily="49" charset="-128"/>
                <a:ea typeface="モトヤLマルベリ3等幅" panose="020F030900000000004B" pitchFamily="49" charset="-128"/>
              </a:rPr>
              <a:t>0.3</a:t>
            </a:r>
            <a:r>
              <a:rPr kumimoji="1" lang="ja-JP" altLang="en-US" sz="1600" dirty="0" smtClean="0">
                <a:latin typeface="モトヤLマルベリ3等幅" panose="020F030900000000004B" pitchFamily="49" charset="-128"/>
                <a:ea typeface="モトヤLマルベリ3等幅" panose="020F030900000000004B" pitchFamily="49" charset="-128"/>
              </a:rPr>
              <a:t>秒ほどとなり、あまり大きな差はありませんでした。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しかしながら、マイグレーション時間に関してはメモリサイズに比例するため、同様のサービスをより小さなメモリで提供できるアプリケーション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err="1" smtClean="0">
                <a:latin typeface="モトヤLマルベリ3等幅" panose="020F030900000000004B" pitchFamily="49" charset="-128"/>
                <a:ea typeface="モトヤLマルベリ3等幅" panose="020F030900000000004B" pitchFamily="49" charset="-128"/>
              </a:rPr>
              <a:t>のほうが</a:t>
            </a:r>
            <a:r>
              <a:rPr kumimoji="1" lang="ja-JP" altLang="en-US" sz="1600" dirty="0" smtClean="0">
                <a:latin typeface="モトヤLマルベリ3等幅" panose="020F030900000000004B" pitchFamily="49" charset="-128"/>
                <a:ea typeface="モトヤLマルベリ3等幅" panose="020F030900000000004B" pitchFamily="49" charset="-128"/>
              </a:rPr>
              <a:t>マイグレーション時間は短くなることが分かりました。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18</a:t>
            </a:fld>
            <a:endParaRPr kumimoji="1" lang="ja-JP" altLang="en-US"/>
          </a:p>
        </p:txBody>
      </p:sp>
    </p:spTree>
    <p:extLst>
      <p:ext uri="{BB962C8B-B14F-4D97-AF65-F5344CB8AC3E}">
        <p14:creationId xmlns:p14="http://schemas.microsoft.com/office/powerpoint/2010/main" val="3794217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のスケールアップを行った場合のアプリケーション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の性能の変化を測定しました。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この実験では、</a:t>
            </a:r>
            <a:r>
              <a:rPr kumimoji="1" lang="en-US" altLang="ja-JP" sz="1600" dirty="0" smtClean="0">
                <a:latin typeface="モトヤLマルベリ3等幅" panose="020F030900000000004B" pitchFamily="49" charset="-128"/>
                <a:ea typeface="モトヤLマルベリ3等幅" panose="020F030900000000004B" pitchFamily="49" charset="-128"/>
              </a:rPr>
              <a:t>CPU</a:t>
            </a:r>
            <a:r>
              <a:rPr kumimoji="1" lang="ja-JP" altLang="en-US" sz="1600" dirty="0" smtClean="0">
                <a:latin typeface="モトヤLマルベリ3等幅" panose="020F030900000000004B" pitchFamily="49" charset="-128"/>
                <a:ea typeface="モトヤLマルベリ3等幅" panose="020F030900000000004B" pitchFamily="49" charset="-128"/>
              </a:rPr>
              <a:t>の性能を</a:t>
            </a:r>
            <a:r>
              <a:rPr kumimoji="1" lang="en-US" altLang="ja-JP" sz="1600" dirty="0" smtClean="0">
                <a:latin typeface="モトヤLマルベリ3等幅" panose="020F030900000000004B" pitchFamily="49" charset="-128"/>
                <a:ea typeface="モトヤLマルベリ3等幅" panose="020F030900000000004B" pitchFamily="49" charset="-128"/>
              </a:rPr>
              <a:t>70</a:t>
            </a:r>
            <a:r>
              <a:rPr kumimoji="1" lang="ja-JP" altLang="en-US" sz="1600" dirty="0" smtClean="0">
                <a:latin typeface="モトヤLマルベリ3等幅" panose="020F030900000000004B" pitchFamily="49" charset="-128"/>
                <a:ea typeface="モトヤLマルベリ3等幅" panose="020F030900000000004B" pitchFamily="49" charset="-128"/>
              </a:rPr>
              <a:t>％に制限したクラウド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VM1</a:t>
            </a:r>
            <a:r>
              <a:rPr kumimoji="1" lang="ja-JP" altLang="en-US" sz="1600" dirty="0" smtClean="0">
                <a:latin typeface="モトヤLマルベリ3等幅" panose="020F030900000000004B" pitchFamily="49" charset="-128"/>
                <a:ea typeface="モトヤLマルベリ3等幅" panose="020F030900000000004B" pitchFamily="49" charset="-128"/>
              </a:rPr>
              <a:t>から制限を行っていないクラウド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VM2</a:t>
            </a:r>
            <a:r>
              <a:rPr kumimoji="1" lang="ja-JP" altLang="en-US" sz="1600" dirty="0" smtClean="0">
                <a:latin typeface="モトヤLマルベリ3等幅" panose="020F030900000000004B" pitchFamily="49" charset="-128"/>
                <a:ea typeface="モトヤLマルベリ3等幅" panose="020F030900000000004B" pitchFamily="49" charset="-128"/>
              </a:rPr>
              <a:t>へスケールアップしました。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内のアプリケーションでは計算処理を実行しておき、スケールアップ前後の処理時間を計測して性能の変化を調べました。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結果は図のように、クラウド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VM1</a:t>
            </a:r>
            <a:r>
              <a:rPr kumimoji="1" lang="ja-JP" altLang="en-US" sz="1600" dirty="0" smtClean="0">
                <a:latin typeface="モトヤLマルベリ3等幅" panose="020F030900000000004B" pitchFamily="49" charset="-128"/>
                <a:ea typeface="モトヤLマルベリ3等幅" panose="020F030900000000004B" pitchFamily="49" charset="-128"/>
              </a:rPr>
              <a:t>のアプリケーション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では、</a:t>
            </a:r>
            <a:r>
              <a:rPr kumimoji="1" lang="en-US" altLang="ja-JP" sz="1600" dirty="0" smtClean="0">
                <a:latin typeface="モトヤLマルベリ3等幅" panose="020F030900000000004B" pitchFamily="49" charset="-128"/>
                <a:ea typeface="モトヤLマルベリ3等幅" panose="020F030900000000004B" pitchFamily="49" charset="-128"/>
              </a:rPr>
              <a:t>26.4</a:t>
            </a:r>
            <a:r>
              <a:rPr kumimoji="1" lang="ja-JP" altLang="en-US" sz="1600" dirty="0" smtClean="0">
                <a:latin typeface="モトヤLマルベリ3等幅" panose="020F030900000000004B" pitchFamily="49" charset="-128"/>
                <a:ea typeface="モトヤLマルベリ3等幅" panose="020F030900000000004B" pitchFamily="49" charset="-128"/>
              </a:rPr>
              <a:t>秒で完了した処理がクラウド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VM2</a:t>
            </a:r>
            <a:r>
              <a:rPr kumimoji="1" lang="ja-JP" altLang="en-US" sz="1600" dirty="0" smtClean="0">
                <a:latin typeface="モトヤLマルベリ3等幅" panose="020F030900000000004B" pitchFamily="49" charset="-128"/>
                <a:ea typeface="モトヤLマルベリ3等幅" panose="020F030900000000004B" pitchFamily="49" charset="-128"/>
              </a:rPr>
              <a:t>では</a:t>
            </a:r>
            <a:r>
              <a:rPr kumimoji="1" lang="en-US" altLang="ja-JP" sz="1600" dirty="0" smtClean="0">
                <a:latin typeface="モトヤLマルベリ3等幅" panose="020F030900000000004B" pitchFamily="49" charset="-128"/>
                <a:ea typeface="モトヤLマルベリ3等幅" panose="020F030900000000004B" pitchFamily="49" charset="-128"/>
              </a:rPr>
              <a:t>17.1</a:t>
            </a:r>
            <a:r>
              <a:rPr kumimoji="1" lang="ja-JP" altLang="en-US" sz="1600" dirty="0" smtClean="0">
                <a:latin typeface="モトヤLマルベリ3等幅" panose="020F030900000000004B" pitchFamily="49" charset="-128"/>
                <a:ea typeface="モトヤLマルベリ3等幅" panose="020F030900000000004B" pitchFamily="49" charset="-128"/>
              </a:rPr>
              <a:t>秒となり、処理が約</a:t>
            </a:r>
            <a:r>
              <a:rPr kumimoji="1" lang="en-US" altLang="ja-JP" sz="1600" dirty="0" smtClean="0">
                <a:latin typeface="モトヤLマルベリ3等幅" panose="020F030900000000004B" pitchFamily="49" charset="-128"/>
                <a:ea typeface="モトヤLマルベリ3等幅" panose="020F030900000000004B" pitchFamily="49" charset="-128"/>
              </a:rPr>
              <a:t>1.5</a:t>
            </a:r>
            <a:r>
              <a:rPr kumimoji="1" lang="ja-JP" altLang="en-US" sz="1600" dirty="0" smtClean="0">
                <a:latin typeface="モトヤLマルベリ3等幅" panose="020F030900000000004B" pitchFamily="49" charset="-128"/>
                <a:ea typeface="モトヤLマルベリ3等幅" panose="020F030900000000004B" pitchFamily="49" charset="-128"/>
              </a:rPr>
              <a:t>倍高速化しました。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そのため、クラウド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a:t>
            </a:r>
            <a:r>
              <a:rPr kumimoji="1" lang="en-US" altLang="ja-JP" sz="1600" dirty="0" smtClean="0">
                <a:latin typeface="モトヤLマルベリ3等幅" panose="020F030900000000004B" pitchFamily="49" charset="-128"/>
                <a:ea typeface="モトヤLマルベリ3等幅" panose="020F030900000000004B" pitchFamily="49" charset="-128"/>
              </a:rPr>
              <a:t>CPU</a:t>
            </a:r>
            <a:r>
              <a:rPr kumimoji="1" lang="ja-JP" altLang="en-US" sz="1600" dirty="0" smtClean="0">
                <a:latin typeface="モトヤLマルベリ3等幅" panose="020F030900000000004B" pitchFamily="49" charset="-128"/>
                <a:ea typeface="モトヤLマルベリ3等幅" panose="020F030900000000004B" pitchFamily="49" charset="-128"/>
              </a:rPr>
              <a:t>性能に対してスケールアップを行う事で、アプリケーション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の性能を向上させる可能であることが分かりました。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ja-JP" altLang="en-US" sz="1600" dirty="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19</a:t>
            </a:fld>
            <a:endParaRPr kumimoji="1" lang="ja-JP" altLang="en-US"/>
          </a:p>
        </p:txBody>
      </p:sp>
    </p:spTree>
    <p:extLst>
      <p:ext uri="{BB962C8B-B14F-4D97-AF65-F5344CB8AC3E}">
        <p14:creationId xmlns:p14="http://schemas.microsoft.com/office/powerpoint/2010/main" val="1895349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近年、ユーザにネットワークを経由して様々なサービスを提供するクラウドコンピューティングの利用が広まっています。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このサービスの一つである</a:t>
            </a:r>
            <a:r>
              <a:rPr kumimoji="1" lang="en-US" altLang="ja-JP" sz="1600" dirty="0" err="1" smtClean="0">
                <a:latin typeface="モトヤLマルベリ3等幅" panose="020F030900000000004B" pitchFamily="49" charset="-128"/>
                <a:ea typeface="モトヤLマルベリ3等幅" panose="020F030900000000004B" pitchFamily="49" charset="-128"/>
              </a:rPr>
              <a:t>IaaS</a:t>
            </a:r>
            <a:r>
              <a:rPr kumimoji="1" lang="ja-JP" altLang="en-US" sz="1600" dirty="0" smtClean="0">
                <a:latin typeface="モトヤLマルベリ3等幅" panose="020F030900000000004B" pitchFamily="49" charset="-128"/>
                <a:ea typeface="モトヤLマルベリ3等幅" panose="020F030900000000004B" pitchFamily="49" charset="-128"/>
              </a:rPr>
              <a:t>型クラウドサービスではユーザに仮想マシンの提供を行います。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このサービスでは使用する仮想マシンの構成を容易に変更することが可能となっています。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そのため、</a:t>
            </a:r>
            <a:r>
              <a:rPr kumimoji="1" lang="en-US" altLang="en-US" sz="1600" dirty="0" smtClean="0">
                <a:latin typeface="モトヤLマルベリ3等幅" panose="020F030900000000004B" pitchFamily="49" charset="-128"/>
                <a:ea typeface="モトヤLマルベリ3等幅" panose="020F030900000000004B" pitchFamily="49" charset="-128"/>
              </a:rPr>
              <a:t>ユーザ</a:t>
            </a:r>
            <a:r>
              <a:rPr kumimoji="1" lang="ja-JP" altLang="en-US" sz="1600" dirty="0" smtClean="0">
                <a:latin typeface="モトヤLマルベリ3等幅" panose="020F030900000000004B" pitchFamily="49" charset="-128"/>
                <a:ea typeface="モトヤLマルベリ3等幅" panose="020F030900000000004B" pitchFamily="49" charset="-128"/>
              </a:rPr>
              <a:t>は必要なときに必要なだけの仮想マシンを使って、様々なシステムを構築することができます。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err="1" smtClean="0">
                <a:latin typeface="モトヤLマルベリ3等幅" panose="020F030900000000004B" pitchFamily="49" charset="-128"/>
                <a:ea typeface="モトヤLマルベリ3等幅" panose="020F030900000000004B" pitchFamily="49" charset="-128"/>
              </a:rPr>
              <a:t>IaaS</a:t>
            </a:r>
            <a:r>
              <a:rPr kumimoji="1" lang="ja-JP" altLang="en-US" sz="1600" dirty="0" smtClean="0">
                <a:latin typeface="モトヤLマルベリ3等幅" panose="020F030900000000004B" pitchFamily="49" charset="-128"/>
                <a:ea typeface="モトヤLマルベリ3等幅" panose="020F030900000000004B" pitchFamily="49" charset="-128"/>
              </a:rPr>
              <a:t>型クラウドサービスの料金は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の台数や性能、使用時間によって課金が行われます。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ユーザが運用コストを削減するためには、常に必要最低限の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構成に最適化する必要があります。</a:t>
            </a: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a:t>
            </a:fld>
            <a:endParaRPr kumimoji="1" lang="ja-JP" altLang="en-US"/>
          </a:p>
        </p:txBody>
      </p:sp>
    </p:spTree>
    <p:extLst>
      <p:ext uri="{BB962C8B-B14F-4D97-AF65-F5344CB8AC3E}">
        <p14:creationId xmlns:p14="http://schemas.microsoft.com/office/powerpoint/2010/main" val="3612839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次に関連研究の紹介を行います。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まずライブラリ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これは、先に説明したように</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の機能をライブラリとしてアプリケーションにリンクを行います。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この方法の利点としては従来は</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側で管理されるファイルシステムなどの機能をアプリケーションが独自に実装出来るようになるため、アプリケーションの特性を考慮した実装が可能となることです。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次に</a:t>
            </a:r>
            <a:r>
              <a:rPr kumimoji="1" lang="en-US" altLang="ja-JP" sz="1600" dirty="0" smtClean="0">
                <a:latin typeface="モトヤLマルベリ3等幅" panose="020F030900000000004B" pitchFamily="49" charset="-128"/>
                <a:ea typeface="モトヤLマルベリ3等幅" panose="020F030900000000004B" pitchFamily="49" charset="-128"/>
              </a:rPr>
              <a:t>DrawBridge</a:t>
            </a:r>
            <a:r>
              <a:rPr kumimoji="1" lang="ja-JP" altLang="en-US" sz="1600" dirty="0" smtClean="0">
                <a:latin typeface="モトヤLマルベリ3等幅" panose="020F030900000000004B" pitchFamily="49" charset="-128"/>
                <a:ea typeface="モトヤLマルベリ3等幅" panose="020F030900000000004B" pitchFamily="49" charset="-128"/>
              </a:rPr>
              <a:t>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これはライブラリ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a:t>
            </a:r>
            <a:r>
              <a:rPr kumimoji="1" lang="en-US" altLang="ja-JP" sz="1600" dirty="0" smtClean="0">
                <a:latin typeface="モトヤLマルベリ3等幅" panose="020F030900000000004B" pitchFamily="49" charset="-128"/>
                <a:ea typeface="モトヤLマルベリ3等幅" panose="020F030900000000004B" pitchFamily="49" charset="-128"/>
              </a:rPr>
              <a:t>Windows</a:t>
            </a:r>
            <a:r>
              <a:rPr kumimoji="1" lang="ja-JP" altLang="en-US" sz="1600" dirty="0" smtClean="0">
                <a:latin typeface="モトヤLマルベリ3等幅" panose="020F030900000000004B" pitchFamily="49" charset="-128"/>
                <a:ea typeface="モトヤLマルベリ3等幅" panose="020F030900000000004B" pitchFamily="49" charset="-128"/>
              </a:rPr>
              <a:t>環境で実装したもので、</a:t>
            </a:r>
            <a:r>
              <a:rPr kumimoji="1" lang="en-US" altLang="ja-JP" sz="1600" dirty="0" err="1" smtClean="0">
                <a:latin typeface="モトヤLマルベリ3等幅" panose="020F030900000000004B" pitchFamily="49" charset="-128"/>
                <a:ea typeface="モトヤLマルベリ3等幅" panose="020F030900000000004B" pitchFamily="49" charset="-128"/>
              </a:rPr>
              <a:t>WindowsOS</a:t>
            </a:r>
            <a:r>
              <a:rPr kumimoji="1" lang="ja-JP" altLang="en-US" sz="1600" dirty="0" smtClean="0">
                <a:latin typeface="モトヤLマルベリ3等幅" panose="020F030900000000004B" pitchFamily="49" charset="-128"/>
                <a:ea typeface="モトヤLマルベリ3等幅" panose="020F030900000000004B" pitchFamily="49" charset="-128"/>
              </a:rPr>
              <a:t>の機能をアプリケーション側で保持します。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DrawBridge</a:t>
            </a:r>
            <a:r>
              <a:rPr kumimoji="1" lang="ja-JP" altLang="en-US" sz="1600" dirty="0" smtClean="0">
                <a:latin typeface="モトヤLマルベリ3等幅" panose="020F030900000000004B" pitchFamily="49" charset="-128"/>
                <a:ea typeface="モトヤLマルベリ3等幅" panose="020F030900000000004B" pitchFamily="49" charset="-128"/>
              </a:rPr>
              <a:t>では</a:t>
            </a:r>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と同様に軽量なライブラリ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を用いているため、アプリケーションのマイグレーションを高速に行うことができます。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Mirage</a:t>
            </a:r>
            <a:r>
              <a:rPr kumimoji="1" lang="ja-JP" altLang="en-US" sz="1600" dirty="0" smtClean="0">
                <a:latin typeface="モトヤLマルベリ3等幅" panose="020F030900000000004B" pitchFamily="49" charset="-128"/>
                <a:ea typeface="モトヤLマルベリ3等幅" panose="020F030900000000004B" pitchFamily="49" charset="-128"/>
              </a:rPr>
              <a:t>はクラウド上で利用する</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であり、コンパイル時に</a:t>
            </a:r>
            <a:r>
              <a:rPr kumimoji="1" lang="en-US" altLang="ja-JP" sz="1600" dirty="0" err="1" smtClean="0">
                <a:latin typeface="モトヤLマルベリ3等幅" panose="020F030900000000004B" pitchFamily="49" charset="-128"/>
                <a:ea typeface="モトヤLマルベリ3等幅" panose="020F030900000000004B" pitchFamily="49" charset="-128"/>
              </a:rPr>
              <a:t>Ocaml</a:t>
            </a:r>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おー</a:t>
            </a:r>
            <a:r>
              <a:rPr kumimoji="1" lang="ja-JP" altLang="en-US" sz="1600" dirty="0" err="1" smtClean="0">
                <a:latin typeface="モトヤLマルベリ3等幅" panose="020F030900000000004B" pitchFamily="49" charset="-128"/>
                <a:ea typeface="モトヤLマルベリ3等幅" panose="020F030900000000004B" pitchFamily="49" charset="-128"/>
              </a:rPr>
              <a:t>きゃむる</a:t>
            </a:r>
            <a:r>
              <a:rPr kumimoji="1" lang="en-US" altLang="ja-JP" sz="1600" dirty="0" smtClean="0">
                <a:latin typeface="モトヤLマルベリ3等幅" panose="020F030900000000004B" pitchFamily="49" charset="-128"/>
                <a:ea typeface="モトヤLマルベリ3等幅" panose="020F030900000000004B" pitchFamily="49" charset="-128"/>
              </a:rPr>
              <a:t>)</a:t>
            </a:r>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アプリケーションに特化したライブラリ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を用いてカーネルを生成します。　</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このカーネルは軽量であり、攻撃対象を縮小する事によってセキュリティの向上も期待できます。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20</a:t>
            </a:fld>
            <a:endParaRPr kumimoji="1" lang="ja-JP" altLang="en-US"/>
          </a:p>
        </p:txBody>
      </p:sp>
    </p:spTree>
    <p:extLst>
      <p:ext uri="{BB962C8B-B14F-4D97-AF65-F5344CB8AC3E}">
        <p14:creationId xmlns:p14="http://schemas.microsoft.com/office/powerpoint/2010/main" val="3024303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smtClean="0">
                <a:latin typeface="モトヤLマルベリ3等幅" panose="020F030900000000004B" pitchFamily="49" charset="-128"/>
                <a:ea typeface="モトヤLマルベリ3等幅" panose="020F030900000000004B" pitchFamily="49" charset="-128"/>
              </a:rPr>
              <a:t>GUK</a:t>
            </a:r>
            <a:r>
              <a:rPr kumimoji="1" lang="ja-JP" altLang="en-US" sz="1600" dirty="0" smtClean="0">
                <a:latin typeface="モトヤLマルベリ3等幅" panose="020F030900000000004B" pitchFamily="49" charset="-128"/>
                <a:ea typeface="モトヤLマルベリ3等幅" panose="020F030900000000004B" pitchFamily="49" charset="-128"/>
              </a:rPr>
              <a:t>は</a:t>
            </a:r>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でも使用した</a:t>
            </a:r>
            <a:r>
              <a:rPr kumimoji="1" lang="en-US" altLang="ja-JP" sz="1600" dirty="0" smtClean="0">
                <a:latin typeface="モトヤLマルベリ3等幅" panose="020F030900000000004B" pitchFamily="49" charset="-128"/>
                <a:ea typeface="モトヤLマルベリ3等幅" panose="020F030900000000004B" pitchFamily="49" charset="-128"/>
              </a:rPr>
              <a:t>Mini-OS</a:t>
            </a:r>
            <a:r>
              <a:rPr kumimoji="1" lang="ja-JP" altLang="en-US" sz="1600" dirty="0" smtClean="0">
                <a:latin typeface="モトヤLマルベリ3等幅" panose="020F030900000000004B" pitchFamily="49" charset="-128"/>
                <a:ea typeface="モトヤLマルベリ3等幅" panose="020F030900000000004B" pitchFamily="49" charset="-128"/>
              </a:rPr>
              <a:t>上で</a:t>
            </a:r>
            <a:r>
              <a:rPr kumimoji="1" lang="en-US" altLang="ja-JP" sz="1600" dirty="0" smtClean="0">
                <a:latin typeface="モトヤLマルベリ3等幅" panose="020F030900000000004B" pitchFamily="49" charset="-128"/>
                <a:ea typeface="モトヤLマルベリ3等幅" panose="020F030900000000004B" pitchFamily="49" charset="-128"/>
              </a:rPr>
              <a:t>Java</a:t>
            </a:r>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アプリケーションを動かすことのできるシステムです。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en-US" altLang="ja-JP" sz="1600" dirty="0" smtClean="0">
                <a:latin typeface="モトヤLマルベリ3等幅" panose="020F030900000000004B" pitchFamily="49" charset="-128"/>
                <a:ea typeface="モトヤLマルベリ3等幅" panose="020F030900000000004B" pitchFamily="49" charset="-128"/>
              </a:rPr>
              <a:t>Java</a:t>
            </a:r>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アプリケーションを動かすために</a:t>
            </a:r>
            <a:r>
              <a:rPr kumimoji="1" lang="en-US" altLang="ja-JP" sz="1600" dirty="0" smtClean="0">
                <a:latin typeface="モトヤLマルベリ3等幅" panose="020F030900000000004B" pitchFamily="49" charset="-128"/>
                <a:ea typeface="モトヤLマルベリ3等幅" panose="020F030900000000004B" pitchFamily="49" charset="-128"/>
              </a:rPr>
              <a:t>Mini-OS</a:t>
            </a:r>
            <a:r>
              <a:rPr kumimoji="1" lang="ja-JP" altLang="en-US" sz="1600" dirty="0" smtClean="0">
                <a:latin typeface="モトヤLマルベリ3等幅" panose="020F030900000000004B" pitchFamily="49" charset="-128"/>
                <a:ea typeface="モトヤLマルベリ3等幅" panose="020F030900000000004B" pitchFamily="49" charset="-128"/>
              </a:rPr>
              <a:t>に対していくつかの機能追加が行われており、</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のサスペンドとレジュームにも対応しています。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次に</a:t>
            </a:r>
            <a:r>
              <a:rPr kumimoji="1" lang="en-US" altLang="ja-JP" sz="1600" dirty="0" smtClean="0">
                <a:latin typeface="モトヤLマルベリ3等幅" panose="020F030900000000004B" pitchFamily="49" charset="-128"/>
                <a:ea typeface="モトヤLマルベリ3等幅" panose="020F030900000000004B" pitchFamily="49" charset="-128"/>
              </a:rPr>
              <a:t>Zap</a:t>
            </a:r>
            <a:r>
              <a:rPr kumimoji="1" lang="ja-JP" altLang="en-US" sz="1600" dirty="0" smtClean="0">
                <a:latin typeface="モトヤLマルベリ3等幅" panose="020F030900000000004B" pitchFamily="49" charset="-128"/>
                <a:ea typeface="モトヤLマルベリ3等幅" panose="020F030900000000004B" pitchFamily="49" charset="-128"/>
              </a:rPr>
              <a:t>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これは</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レベルの仮想化により、アプリケーションと</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の依存関係を無くし、アプリケーションのマイグレーションを可能とするシステムです。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しかしながら、アプリケーション間の隔離が弱いままといったセキュリティ上の問題があります。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最後に</a:t>
            </a:r>
            <a:r>
              <a:rPr kumimoji="1" lang="en-US" altLang="ja-JP" sz="1600" dirty="0" smtClean="0">
                <a:latin typeface="モトヤLマルベリ3等幅" panose="020F030900000000004B" pitchFamily="49" charset="-128"/>
                <a:ea typeface="モトヤLマルベリ3等幅" panose="020F030900000000004B" pitchFamily="49" charset="-128"/>
              </a:rPr>
              <a:t>GMO</a:t>
            </a:r>
            <a:r>
              <a:rPr kumimoji="1" lang="ja-JP" altLang="en-US" sz="1600" dirty="0" smtClean="0">
                <a:latin typeface="モトヤLマルベリ3等幅" panose="020F030900000000004B" pitchFamily="49" charset="-128"/>
                <a:ea typeface="モトヤLマルベリ3等幅" panose="020F030900000000004B" pitchFamily="49" charset="-128"/>
              </a:rPr>
              <a:t>クラウド </a:t>
            </a:r>
            <a:r>
              <a:rPr kumimoji="1" lang="en-US" altLang="ja-JP" sz="1600" dirty="0" smtClean="0">
                <a:latin typeface="モトヤLマルベリ3等幅" panose="020F030900000000004B" pitchFamily="49" charset="-128"/>
                <a:ea typeface="モトヤLマルベリ3等幅" panose="020F030900000000004B" pitchFamily="49" charset="-128"/>
              </a:rPr>
              <a:t>Public</a:t>
            </a:r>
            <a:r>
              <a:rPr kumimoji="1" lang="ja-JP" altLang="en-US" sz="1600" dirty="0" smtClean="0">
                <a:latin typeface="モトヤLマルベリ3等幅" panose="020F030900000000004B" pitchFamily="49" charset="-128"/>
                <a:ea typeface="モトヤLマルベリ3等幅" panose="020F030900000000004B" pitchFamily="49" charset="-128"/>
              </a:rPr>
              <a:t>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これは</a:t>
            </a:r>
            <a:r>
              <a:rPr kumimoji="1" lang="en-US" altLang="ja-JP" sz="1600" dirty="0" smtClean="0">
                <a:latin typeface="モトヤLマルベリ3等幅" panose="020F030900000000004B" pitchFamily="49" charset="-128"/>
                <a:ea typeface="モトヤLマルベリ3等幅" panose="020F030900000000004B" pitchFamily="49" charset="-128"/>
              </a:rPr>
              <a:t>GMO</a:t>
            </a:r>
            <a:r>
              <a:rPr kumimoji="1" lang="ja-JP" altLang="en-US" sz="1600" dirty="0" smtClean="0">
                <a:latin typeface="モトヤLマルベリ3等幅" panose="020F030900000000004B" pitchFamily="49" charset="-128"/>
                <a:ea typeface="モトヤLマルベリ3等幅" panose="020F030900000000004B" pitchFamily="49" charset="-128"/>
              </a:rPr>
              <a:t>インターネット株式会社が提供する</a:t>
            </a:r>
            <a:r>
              <a:rPr kumimoji="1" lang="en-US" altLang="ja-JP" sz="1600" dirty="0" err="1" smtClean="0">
                <a:latin typeface="モトヤLマルベリ3等幅" panose="020F030900000000004B" pitchFamily="49" charset="-128"/>
                <a:ea typeface="モトヤLマルベリ3等幅" panose="020F030900000000004B" pitchFamily="49" charset="-128"/>
              </a:rPr>
              <a:t>IaaS</a:t>
            </a:r>
            <a:r>
              <a:rPr kumimoji="1" lang="ja-JP" altLang="en-US" sz="1600" dirty="0" smtClean="0">
                <a:latin typeface="モトヤLマルベリ3等幅" panose="020F030900000000004B" pitchFamily="49" charset="-128"/>
                <a:ea typeface="モトヤLマルベリ3等幅" panose="020F030900000000004B" pitchFamily="49" charset="-128"/>
              </a:rPr>
              <a:t>型クラウドサービスであり、無停止での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の性能変更が可能になっています。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しかしながら、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レベルの最適化のサポートのみでアプリケーション単位での最適化は行うことはできません。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ja-JP" altLang="en-US" sz="1600" dirty="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21</a:t>
            </a:fld>
            <a:endParaRPr kumimoji="1" lang="ja-JP" altLang="en-US"/>
          </a:p>
        </p:txBody>
      </p:sp>
    </p:spTree>
    <p:extLst>
      <p:ext uri="{BB962C8B-B14F-4D97-AF65-F5344CB8AC3E}">
        <p14:creationId xmlns:p14="http://schemas.microsoft.com/office/powerpoint/2010/main" val="34012830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まとめです。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本研究ではアプリケーション単位での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構成の動的最適化を実現するシステムである</a:t>
            </a:r>
            <a:r>
              <a:rPr kumimoji="1" lang="en-US" altLang="ja-JP" sz="1600" dirty="0" err="1"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を提案しました。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このシステムではアプリケーションを軽量</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内で動作させることで</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のマイグレーション技術の利用と、強い隔離を実現します。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実際に、アプリケーション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のマイグレーションを行い、正常にマイグレーションができることを確認しました。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さらに、クラウド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をスケールアップすることで、アプリケーション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の性能も向上することの確認も行いました。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22</a:t>
            </a:fld>
            <a:endParaRPr kumimoji="1" lang="ja-JP" altLang="en-US"/>
          </a:p>
        </p:txBody>
      </p:sp>
    </p:spTree>
    <p:extLst>
      <p:ext uri="{BB962C8B-B14F-4D97-AF65-F5344CB8AC3E}">
        <p14:creationId xmlns:p14="http://schemas.microsoft.com/office/powerpoint/2010/main" val="887001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最後に今後の課題ですが、</a:t>
            </a:r>
            <a:endParaRPr kumimoji="1" lang="en-US" altLang="ja-JP" dirty="0" smtClean="0"/>
          </a:p>
          <a:p>
            <a:endParaRPr kumimoji="1" lang="en-US" altLang="ja-JP" dirty="0" smtClean="0"/>
          </a:p>
          <a:p>
            <a:r>
              <a:rPr kumimoji="1" lang="ja-JP" altLang="en-US" dirty="0" smtClean="0"/>
              <a:t>まず、</a:t>
            </a:r>
            <a:r>
              <a:rPr kumimoji="1" lang="en-US" altLang="ja-JP" dirty="0" smtClean="0"/>
              <a:t>FlexCapsule OS</a:t>
            </a:r>
            <a:r>
              <a:rPr kumimoji="1" lang="ja-JP" altLang="en-US" dirty="0" smtClean="0"/>
              <a:t>は現在、プロセスやファイルシステムの関数をサポートしていません、</a:t>
            </a:r>
            <a:endParaRPr kumimoji="1" lang="en-US" altLang="ja-JP" dirty="0" smtClean="0"/>
          </a:p>
          <a:p>
            <a:r>
              <a:rPr kumimoji="1" lang="ja-JP" altLang="en-US" dirty="0" smtClean="0"/>
              <a:t>多くの一般的なアプリケーションを</a:t>
            </a:r>
            <a:r>
              <a:rPr kumimoji="1" lang="en-US" altLang="ja-JP" dirty="0" smtClean="0"/>
              <a:t>FlexCapsule</a:t>
            </a:r>
            <a:r>
              <a:rPr kumimoji="1" lang="ja-JP" altLang="en-US" dirty="0" smtClean="0"/>
              <a:t>上で動作させるためにはこれらの機能が必要となるため、この機能の追加を行います。</a:t>
            </a:r>
            <a:endParaRPr kumimoji="1" lang="en-US" altLang="ja-JP" dirty="0" smtClean="0"/>
          </a:p>
          <a:p>
            <a:r>
              <a:rPr kumimoji="1" lang="ja-JP" altLang="en-US" dirty="0" smtClean="0"/>
              <a:t>さらに、実験では</a:t>
            </a:r>
            <a:r>
              <a:rPr kumimoji="1" lang="en-US" altLang="ja-JP" dirty="0" smtClean="0"/>
              <a:t>CPU</a:t>
            </a:r>
            <a:r>
              <a:rPr kumimoji="1" lang="ja-JP" altLang="en-US" dirty="0" smtClean="0"/>
              <a:t>の性能を上げることによるスケールアップを行いましたが、現在の</a:t>
            </a:r>
            <a:r>
              <a:rPr kumimoji="1" lang="en-US" altLang="ja-JP" dirty="0" smtClean="0"/>
              <a:t>FlexCapsule OS</a:t>
            </a:r>
            <a:r>
              <a:rPr kumimoji="1" lang="ja-JP" altLang="en-US" dirty="0" smtClean="0"/>
              <a:t>は一つの</a:t>
            </a:r>
            <a:r>
              <a:rPr kumimoji="1" lang="en-US" altLang="ja-JP" dirty="0" smtClean="0"/>
              <a:t>CPU</a:t>
            </a:r>
            <a:r>
              <a:rPr kumimoji="1" lang="ja-JP" altLang="en-US" dirty="0" smtClean="0"/>
              <a:t>のみサポートで、かつ動的にメモリを追加することができません。</a:t>
            </a:r>
            <a:endParaRPr kumimoji="1" lang="en-US" altLang="ja-JP" dirty="0" smtClean="0"/>
          </a:p>
          <a:p>
            <a:r>
              <a:rPr kumimoji="1" lang="ja-JP" altLang="en-US" dirty="0" smtClean="0"/>
              <a:t>そのため、</a:t>
            </a:r>
            <a:r>
              <a:rPr kumimoji="1" lang="en-US" altLang="ja-JP" dirty="0" smtClean="0"/>
              <a:t>CPU</a:t>
            </a:r>
            <a:r>
              <a:rPr kumimoji="1" lang="ja-JP" altLang="en-US" dirty="0" smtClean="0"/>
              <a:t>の数や割り当てるメモリを増減させることによる最適化はできないため、複数</a:t>
            </a:r>
            <a:r>
              <a:rPr kumimoji="1" lang="en-US" altLang="ja-JP" dirty="0" smtClean="0"/>
              <a:t>CPU</a:t>
            </a:r>
            <a:r>
              <a:rPr kumimoji="1" lang="ja-JP" altLang="en-US" dirty="0" smtClean="0"/>
              <a:t>の対応やメモリバルーニングを実装します。</a:t>
            </a:r>
            <a:endParaRPr kumimoji="1" lang="en-US" altLang="ja-JP" dirty="0" smtClean="0"/>
          </a:p>
          <a:p>
            <a:endParaRPr kumimoji="1" lang="en-US" altLang="ja-JP" dirty="0" smtClean="0"/>
          </a:p>
          <a:p>
            <a:r>
              <a:rPr kumimoji="1" lang="ja-JP" altLang="en-US" dirty="0" smtClean="0"/>
              <a:t>そして、アプリケーション</a:t>
            </a:r>
            <a:r>
              <a:rPr kumimoji="1" lang="en-US" altLang="ja-JP" dirty="0" smtClean="0"/>
              <a:t>VM</a:t>
            </a:r>
            <a:r>
              <a:rPr kumimoji="1" lang="ja-JP" altLang="en-US" dirty="0" smtClean="0"/>
              <a:t>を従来のプロセス同様に管理するための実行環境は今のところほとんど実装できていません。</a:t>
            </a:r>
            <a:endParaRPr kumimoji="1" lang="en-US" altLang="ja-JP" dirty="0" smtClean="0"/>
          </a:p>
          <a:p>
            <a:r>
              <a:rPr kumimoji="1" lang="ja-JP" altLang="en-US" dirty="0" smtClean="0"/>
              <a:t>実行環境は、管理</a:t>
            </a:r>
            <a:r>
              <a:rPr kumimoji="1" lang="en-US" altLang="ja-JP" dirty="0" smtClean="0"/>
              <a:t>VM</a:t>
            </a:r>
            <a:r>
              <a:rPr kumimoji="1" lang="ja-JP" altLang="en-US" dirty="0" smtClean="0"/>
              <a:t>上で簡易的なシェルとして動作させていますが、これらの詳しい実装計画についても考えていきたいと思っています。</a:t>
            </a:r>
            <a:endParaRPr kumimoji="1" lang="en-US" altLang="ja-JP" dirty="0" smtClean="0"/>
          </a:p>
          <a:p>
            <a:endParaRPr kumimoji="1" lang="en-US" altLang="ja-JP" dirty="0" smtClean="0"/>
          </a:p>
          <a:p>
            <a:r>
              <a:rPr kumimoji="1" lang="ja-JP" altLang="en-US" dirty="0" smtClean="0"/>
              <a:t>発表は以上です。</a:t>
            </a:r>
          </a:p>
          <a:p>
            <a:r>
              <a:rPr kumimoji="1" lang="ja-JP" altLang="en-US" dirty="0" smtClean="0"/>
              <a:t>ありがとうございました。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23</a:t>
            </a:fld>
            <a:endParaRPr kumimoji="1" lang="ja-JP" altLang="en-US"/>
          </a:p>
        </p:txBody>
      </p:sp>
    </p:spTree>
    <p:extLst>
      <p:ext uri="{BB962C8B-B14F-4D97-AF65-F5344CB8AC3E}">
        <p14:creationId xmlns:p14="http://schemas.microsoft.com/office/powerpoint/2010/main" val="2302914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err="1" smtClean="0">
                <a:latin typeface="モトヤLマルベリ3等幅" panose="020F030900000000004B" pitchFamily="49" charset="-128"/>
                <a:ea typeface="モトヤLマルベリ3等幅" panose="020F030900000000004B" pitchFamily="49" charset="-128"/>
              </a:rPr>
              <a:t>IaaS</a:t>
            </a:r>
            <a:r>
              <a:rPr kumimoji="1" lang="ja-JP" altLang="en-US" sz="1600" dirty="0" smtClean="0">
                <a:latin typeface="モトヤLマルベリ3等幅" panose="020F030900000000004B" pitchFamily="49" charset="-128"/>
                <a:ea typeface="モトヤLマルベリ3等幅" panose="020F030900000000004B" pitchFamily="49" charset="-128"/>
              </a:rPr>
              <a:t>型クラウドサービスにおいて、従来使用される最適化手法はスケールアウト、スケールインと呼ばれる</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の数を増減させる方法です。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例えば、図のようにシステム全体が高負荷の場合は、スケールアウトにより</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の数を増やして、高い負荷に対応します。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逆に低負荷の場合には、スケールインを行って</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の数を減らして、無駄な</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を減らします。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しかし、使用中の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が既に一台の場合は、これ以上</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の台数を減らして最適化することができませんので、コストの削減が行えなくなります。</a:t>
            </a: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3</a:t>
            </a:fld>
            <a:endParaRPr kumimoji="1" lang="ja-JP" altLang="en-US"/>
          </a:p>
        </p:txBody>
      </p:sp>
    </p:spTree>
    <p:extLst>
      <p:ext uri="{BB962C8B-B14F-4D97-AF65-F5344CB8AC3E}">
        <p14:creationId xmlns:p14="http://schemas.microsoft.com/office/powerpoint/2010/main" val="330742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使用中の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が一台となった場合でも</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の性能を変化させるスケールアップ、スケールダウンと呼ばれる方法でさらに最適化をすることが可能です。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例えば図のように、システム全体が高負荷の時は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の性能を上げて高い負荷に対応します。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逆に、低負荷の場合はスケールダウンによって</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の性能を下げて</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の無駄をなくします。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これにより、使用中の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a:t>
            </a:r>
            <a:r>
              <a:rPr kumimoji="1" lang="en-US" altLang="ja-JP" sz="1600" dirty="0" smtClean="0">
                <a:latin typeface="モトヤLマルベリ3等幅" panose="020F030900000000004B" pitchFamily="49" charset="-128"/>
                <a:ea typeface="モトヤLマルベリ3等幅" panose="020F030900000000004B" pitchFamily="49" charset="-128"/>
              </a:rPr>
              <a:t>1</a:t>
            </a:r>
            <a:r>
              <a:rPr kumimoji="1" lang="ja-JP" altLang="en-US" sz="1600" dirty="0" smtClean="0">
                <a:latin typeface="モトヤLマルベリ3等幅" panose="020F030900000000004B" pitchFamily="49" charset="-128"/>
                <a:ea typeface="モトヤLマルベリ3等幅" panose="020F030900000000004B" pitchFamily="49" charset="-128"/>
              </a:rPr>
              <a:t>台しかないために台数を減らすことができないときでも最適化を行うことができます。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しかし、提供されている</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は種類が限られているので、使用中のものより低い性能を持つ</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がない場合はスケールダウンはできません。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さらに、既存の多くのクラウドでは、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を実行したままで、性能を変更することはできません。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このため、</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を停止させてから、性能を下げた</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にアプリケーションやデータなどを移動させる必要があるので、アプリケーションがサービスを提供できない時間であるダウンタイムが発生します。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このように既存のクラウドでは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の数、性能により最適化を行いますが、</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の数が</a:t>
            </a:r>
            <a:r>
              <a:rPr kumimoji="1" lang="en-US" altLang="ja-JP" sz="1600" dirty="0" smtClean="0">
                <a:latin typeface="モトヤLマルベリ3等幅" panose="020F030900000000004B" pitchFamily="49" charset="-128"/>
                <a:ea typeface="モトヤLマルベリ3等幅" panose="020F030900000000004B" pitchFamily="49" charset="-128"/>
              </a:rPr>
              <a:t>1</a:t>
            </a:r>
            <a:r>
              <a:rPr kumimoji="1" lang="ja-JP" altLang="en-US" sz="1600" dirty="0" smtClean="0">
                <a:latin typeface="モトヤLマルベリ3等幅" panose="020F030900000000004B" pitchFamily="49" charset="-128"/>
                <a:ea typeface="モトヤLマルベリ3等幅" panose="020F030900000000004B" pitchFamily="49" charset="-128"/>
              </a:rPr>
              <a:t>台かつ、最低性能なものの場合、これ以上の最適化は行えません</a:t>
            </a: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4</a:t>
            </a:fld>
            <a:endParaRPr kumimoji="1" lang="ja-JP" altLang="en-US"/>
          </a:p>
        </p:txBody>
      </p:sp>
    </p:spTree>
    <p:extLst>
      <p:ext uri="{BB962C8B-B14F-4D97-AF65-F5344CB8AC3E}">
        <p14:creationId xmlns:p14="http://schemas.microsoft.com/office/powerpoint/2010/main" val="2932041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このような場合に、さらなる最適化を行うための方法を考えると、複数の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にまたがった最適化を行うことが可能です。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この方法では、複数のアプリケーションを、</a:t>
            </a:r>
            <a:r>
              <a:rPr kumimoji="1" lang="en-US" altLang="ja-JP" sz="1600" dirty="0" smtClean="0">
                <a:latin typeface="モトヤLマルベリ3等幅" panose="020F030900000000004B" pitchFamily="49" charset="-128"/>
                <a:ea typeface="モトヤLマルベリ3等幅" panose="020F030900000000004B" pitchFamily="49" charset="-128"/>
              </a:rPr>
              <a:t>1</a:t>
            </a:r>
            <a:r>
              <a:rPr kumimoji="1" lang="ja-JP" altLang="en-US" sz="1600" dirty="0" smtClean="0">
                <a:latin typeface="モトヤLマルベリ3等幅" panose="020F030900000000004B" pitchFamily="49" charset="-128"/>
                <a:ea typeface="モトヤLマルベリ3等幅" panose="020F030900000000004B" pitchFamily="49" charset="-128"/>
              </a:rPr>
              <a:t>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に統合して、</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の数をより柔軟に最適化することが可能です。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例えば、図のように</a:t>
            </a:r>
            <a:r>
              <a:rPr kumimoji="1" lang="en-US" altLang="ja-JP" sz="1600" dirty="0" smtClean="0">
                <a:latin typeface="モトヤLマルベリ3等幅" panose="020F030900000000004B" pitchFamily="49" charset="-128"/>
                <a:ea typeface="モトヤLマルベリ3等幅" panose="020F030900000000004B" pitchFamily="49" charset="-128"/>
              </a:rPr>
              <a:t>3</a:t>
            </a:r>
            <a:r>
              <a:rPr kumimoji="1" lang="ja-JP" altLang="en-US" sz="1600" dirty="0" smtClean="0">
                <a:latin typeface="モトヤLマルベリ3等幅" panose="020F030900000000004B" pitchFamily="49" charset="-128"/>
                <a:ea typeface="モトヤLマルベリ3等幅" panose="020F030900000000004B" pitchFamily="49" charset="-128"/>
              </a:rPr>
              <a:t>種類のアプリケーションがそれぞれ別の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で動いていた場合を考えます。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各</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はそれぞれ最低性能の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であり、それぞれのアプリケーションを動作させる唯一の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でもあるので数を減らすことも、性能を下げることもできません。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このとき、</a:t>
            </a:r>
            <a:r>
              <a:rPr kumimoji="1" lang="en-US" altLang="ja-JP" sz="1600" dirty="0" smtClean="0">
                <a:latin typeface="モトヤLマルベリ3等幅" panose="020F030900000000004B" pitchFamily="49" charset="-128"/>
                <a:ea typeface="モトヤLマルベリ3等幅" panose="020F030900000000004B" pitchFamily="49" charset="-128"/>
              </a:rPr>
              <a:t>3</a:t>
            </a:r>
            <a:r>
              <a:rPr kumimoji="1" lang="ja-JP" altLang="en-US" sz="1600" dirty="0" smtClean="0">
                <a:latin typeface="モトヤLマルベリ3等幅" panose="020F030900000000004B" pitchFamily="49" charset="-128"/>
                <a:ea typeface="モトヤLマルベリ3等幅" panose="020F030900000000004B" pitchFamily="49" charset="-128"/>
              </a:rPr>
              <a:t>つのアプリケーションを</a:t>
            </a:r>
            <a:r>
              <a:rPr kumimoji="1" lang="en-US" altLang="ja-JP" sz="1600" dirty="0" smtClean="0">
                <a:latin typeface="モトヤLマルベリ3等幅" panose="020F030900000000004B" pitchFamily="49" charset="-128"/>
                <a:ea typeface="モトヤLマルベリ3等幅" panose="020F030900000000004B" pitchFamily="49" charset="-128"/>
              </a:rPr>
              <a:t>1</a:t>
            </a:r>
            <a:r>
              <a:rPr kumimoji="1" lang="ja-JP" altLang="en-US" sz="1600" dirty="0" smtClean="0">
                <a:latin typeface="モトヤLマルベリ3等幅" panose="020F030900000000004B" pitchFamily="49" charset="-128"/>
                <a:ea typeface="モトヤLマルベリ3等幅" panose="020F030900000000004B" pitchFamily="49" charset="-128"/>
              </a:rPr>
              <a:t>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に移動させることで、使用する</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の数を減らして、さらなるコスト削減を行います。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その後、システムが高負荷となった場合は、前述の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のスケールアップを行ったり、統合したアプリケーションを分離することで高負荷に対応します。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しかし、アプリケーションを別の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に移動させる必要があるため、先ほども述べたようにダウンタイムが発生します。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さらなる問題として、複数のアプリケーションが</a:t>
            </a:r>
            <a:r>
              <a:rPr kumimoji="1" lang="en-US" altLang="ja-JP" sz="1600" dirty="0" smtClean="0">
                <a:latin typeface="モトヤLマルベリ3等幅" panose="020F030900000000004B" pitchFamily="49" charset="-128"/>
                <a:ea typeface="モトヤLマルベリ3等幅" panose="020F030900000000004B" pitchFamily="49" charset="-128"/>
              </a:rPr>
              <a:t>1</a:t>
            </a:r>
            <a:r>
              <a:rPr kumimoji="1" lang="ja-JP" altLang="en-US" sz="1600" dirty="0" smtClean="0">
                <a:latin typeface="モトヤLマルベリ3等幅" panose="020F030900000000004B" pitchFamily="49" charset="-128"/>
                <a:ea typeface="モトヤLマルベリ3等幅" panose="020F030900000000004B" pitchFamily="49" charset="-128"/>
              </a:rPr>
              <a:t>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で動くのでアプリケーション間の隔離が弱まり、</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一つのアプリケーションの障害が他のアプリケーションに影響を与えるやすくなるなどのセキュリティ上の問題も発生します。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このような問題により、複数の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にまたがった最適化は提供するのが難しくなっています。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ja-JP" altLang="en-US" sz="1100" dirty="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5</a:t>
            </a:fld>
            <a:endParaRPr kumimoji="1" lang="ja-JP" altLang="en-US"/>
          </a:p>
        </p:txBody>
      </p:sp>
    </p:spTree>
    <p:extLst>
      <p:ext uri="{BB962C8B-B14F-4D97-AF65-F5344CB8AC3E}">
        <p14:creationId xmlns:p14="http://schemas.microsoft.com/office/powerpoint/2010/main" val="19058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1072886">
              <a:defRPr/>
            </a:pPr>
            <a:r>
              <a:rPr kumimoji="1" lang="ja-JP" altLang="en-US" sz="1600" dirty="0" smtClean="0">
                <a:latin typeface="モトヤLマルベリ3等幅" panose="020F030900000000004B" pitchFamily="49" charset="-128"/>
                <a:ea typeface="モトヤLマルベリ3等幅" panose="020F030900000000004B" pitchFamily="49" charset="-128"/>
              </a:rPr>
              <a:t>そこで本研究では、アプリケーションを軽量な</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の中で動かすことによって、アプリケーション単位での最適化を実現するシステムである</a:t>
            </a:r>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を提案します。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このシステムでは、図のようにアプリケーションを軽量な</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の中で動かすことで、</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のマイグレーション技術をアプリケーションでも利用可能にします。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これにより、アプリケーションを移動する際に発生していたダウンタイムを防ぐ事ができます。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さらに、仮想化環境では、</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間の隔離が強く、それぞれの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は他の</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のリソースにアクセスする権限を持っていません。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このため、同一</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内で複数のアプリケーションを動かしてもセキュリティが低下することはありません。</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ja-JP" altLang="en-US" sz="1100" dirty="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6</a:t>
            </a:fld>
            <a:endParaRPr kumimoji="1" lang="ja-JP" altLang="en-US"/>
          </a:p>
        </p:txBody>
      </p:sp>
    </p:spTree>
    <p:extLst>
      <p:ext uri="{BB962C8B-B14F-4D97-AF65-F5344CB8AC3E}">
        <p14:creationId xmlns:p14="http://schemas.microsoft.com/office/powerpoint/2010/main" val="3529688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smtClean="0">
                <a:latin typeface="モトヤLマルベリ3等幅" panose="020F030900000000004B" pitchFamily="49" charset="-128"/>
                <a:ea typeface="モトヤLマルベリ3等幅" panose="020F030900000000004B" pitchFamily="49" charset="-128"/>
              </a:rPr>
              <a:t>FlexCapsule</a:t>
            </a:r>
            <a:r>
              <a:rPr kumimoji="1" lang="ja-JP" altLang="en-US" sz="1600" dirty="0" smtClean="0">
                <a:latin typeface="モトヤLマルベリ3等幅" panose="020F030900000000004B" pitchFamily="49" charset="-128"/>
                <a:ea typeface="モトヤLマルベリ3等幅" panose="020F030900000000004B" pitchFamily="49" charset="-128"/>
              </a:rPr>
              <a:t>ではネストした仮想化環境を用いてアプリケーション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をクラウド事業者によって提供される</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であるクラウド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の中で動作させます。</a:t>
            </a:r>
          </a:p>
          <a:p>
            <a:r>
              <a:rPr kumimoji="1" lang="ja-JP" altLang="en-US" sz="1600" dirty="0" smtClean="0">
                <a:latin typeface="モトヤLマルベリ3等幅" panose="020F030900000000004B" pitchFamily="49" charset="-128"/>
                <a:ea typeface="モトヤLマルベリ3等幅" panose="020F030900000000004B" pitchFamily="49" charset="-128"/>
              </a:rPr>
              <a:t>図のように、クラウド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の中でさらにハイパーバイザを動作させる事で</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の中でさらにアプリケーション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を動かします。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内のアプリケーション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にはプライベート</a:t>
            </a:r>
            <a:r>
              <a:rPr kumimoji="1" lang="en-US" altLang="ja-JP" sz="1600" dirty="0" smtClean="0">
                <a:latin typeface="モトヤLマルベリ3等幅" panose="020F030900000000004B" pitchFamily="49" charset="-128"/>
                <a:ea typeface="モトヤLマルベリ3等幅" panose="020F030900000000004B" pitchFamily="49" charset="-128"/>
              </a:rPr>
              <a:t>IP</a:t>
            </a:r>
            <a:r>
              <a:rPr kumimoji="1" lang="ja-JP" altLang="en-US" sz="1600" dirty="0" smtClean="0">
                <a:latin typeface="モトヤLマルベリ3等幅" panose="020F030900000000004B" pitchFamily="49" charset="-128"/>
                <a:ea typeface="モトヤLマルベリ3等幅" panose="020F030900000000004B" pitchFamily="49" charset="-128"/>
              </a:rPr>
              <a:t>アドレスが割り振られており、クラウド</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ごとに</a:t>
            </a:r>
            <a:r>
              <a:rPr kumimoji="1" lang="en-US" altLang="ja-JP" sz="1600" dirty="0" smtClean="0">
                <a:latin typeface="モトヤLマルベリ3等幅" panose="020F030900000000004B" pitchFamily="49" charset="-128"/>
                <a:ea typeface="モトヤLマルベリ3等幅" panose="020F030900000000004B" pitchFamily="49" charset="-128"/>
              </a:rPr>
              <a:t>NAPT</a:t>
            </a:r>
            <a:r>
              <a:rPr kumimoji="1" lang="ja-JP" altLang="en-US" sz="1600" dirty="0" smtClean="0">
                <a:latin typeface="モトヤLマルベリ3等幅" panose="020F030900000000004B" pitchFamily="49" charset="-128"/>
                <a:ea typeface="モトヤLマルベリ3等幅" panose="020F030900000000004B" pitchFamily="49" charset="-128"/>
              </a:rPr>
              <a:t>変換を行う事で外部との通信を行います。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7</a:t>
            </a:fld>
            <a:endParaRPr kumimoji="1" lang="ja-JP" altLang="en-US"/>
          </a:p>
        </p:txBody>
      </p:sp>
    </p:spTree>
    <p:extLst>
      <p:ext uri="{BB962C8B-B14F-4D97-AF65-F5344CB8AC3E}">
        <p14:creationId xmlns:p14="http://schemas.microsoft.com/office/powerpoint/2010/main" val="3270042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アプリケーションを動作させるための軽量</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であるアプリケーション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の中では１つのアプリケーションのみ動作します。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はネストした仮想化によるオーバーヘッドを削減するために準仮想化ゲストとして作成します。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として軽量なライブラリ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を使用します。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はアプリケーションに必要な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の機能をライブラリとしてアプリケーションにリンクする事でアプリケーション側で</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の機能が使用できるようにします。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必要な機能のみアプリケーションにリンクすることが可能であるため、</a:t>
            </a:r>
            <a:r>
              <a:rPr kumimoji="1" lang="en-US" altLang="ja-JP" sz="1600" dirty="0" smtClean="0">
                <a:latin typeface="モトヤLマルベリ3等幅" panose="020F030900000000004B" pitchFamily="49" charset="-128"/>
                <a:ea typeface="モトヤLマルベリ3等幅" panose="020F030900000000004B" pitchFamily="49" charset="-128"/>
              </a:rPr>
              <a:t>Linux</a:t>
            </a:r>
            <a:r>
              <a:rPr kumimoji="1" lang="ja-JP" altLang="en-US" sz="1600" dirty="0" smtClean="0">
                <a:latin typeface="モトヤLマルベリ3等幅" panose="020F030900000000004B" pitchFamily="49" charset="-128"/>
                <a:ea typeface="モトヤLマルベリ3等幅" panose="020F030900000000004B" pitchFamily="49" charset="-128"/>
              </a:rPr>
              <a:t>などの汎用</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を用いるより、メモリの消費量が削減出来ます。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8</a:t>
            </a:fld>
            <a:endParaRPr kumimoji="1" lang="ja-JP" altLang="en-US"/>
          </a:p>
        </p:txBody>
      </p:sp>
    </p:spTree>
    <p:extLst>
      <p:ext uri="{BB962C8B-B14F-4D97-AF65-F5344CB8AC3E}">
        <p14:creationId xmlns:p14="http://schemas.microsoft.com/office/powerpoint/2010/main" val="3279722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のマイグレーションはアプリケーション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の状態をすべて保持したまま行うことが可能です。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プロセスを別のホストへ移動させるための従来手法であるプロセスマイグレーションではネットワークなどの</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が管理する情報を移動先のホストへ移動させることが難しいといった問題がありました。</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しかし、アプリケーション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をマイグレーションする場合は</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も丸ごとマイグレーションするために、実行環境の情報もすべて保持したまま移動させることが可能となっています。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そして、</a:t>
            </a:r>
            <a:r>
              <a:rPr kumimoji="1" lang="ja-JP" altLang="en-US" sz="1600" dirty="0" smtClean="0">
                <a:latin typeface="モトヤLマルベリ3等幅" panose="020F030900000000004B" pitchFamily="49" charset="-128"/>
                <a:ea typeface="モトヤLマルベリ3等幅" panose="020F030900000000004B" pitchFamily="49" charset="-128"/>
              </a:rPr>
              <a:t>軽量なライブラリ</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を用いる事で必要なメモリの使用量を少なくしているため、汎用</a:t>
            </a:r>
            <a:r>
              <a:rPr kumimoji="1" lang="en-US" altLang="ja-JP" sz="1600" dirty="0" smtClean="0">
                <a:latin typeface="モトヤLマルベリ3等幅" panose="020F030900000000004B" pitchFamily="49" charset="-128"/>
                <a:ea typeface="モトヤLマルベリ3等幅" panose="020F030900000000004B" pitchFamily="49" charset="-128"/>
              </a:rPr>
              <a:t>OS</a:t>
            </a:r>
            <a:r>
              <a:rPr kumimoji="1" lang="ja-JP" altLang="en-US" sz="1600" dirty="0" smtClean="0">
                <a:latin typeface="モトヤLマルベリ3等幅" panose="020F030900000000004B" pitchFamily="49" charset="-128"/>
                <a:ea typeface="モトヤLマルベリ3等幅" panose="020F030900000000004B" pitchFamily="49" charset="-128"/>
              </a:rPr>
              <a:t>よりも短い時間でマイグレーションすることが可能です。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さらに</a:t>
            </a:r>
            <a:r>
              <a:rPr kumimoji="1" lang="ja-JP" altLang="en-US" sz="1600" dirty="0" smtClean="0">
                <a:latin typeface="モトヤLマルベリ3等幅" panose="020F030900000000004B" pitchFamily="49" charset="-128"/>
                <a:ea typeface="モトヤLマルベリ3等幅" panose="020F030900000000004B" pitchFamily="49" charset="-128"/>
              </a:rPr>
              <a:t>、アプリケーション</a:t>
            </a:r>
            <a:r>
              <a:rPr kumimoji="1" lang="en-US" altLang="ja-JP" sz="1600" dirty="0" smtClean="0">
                <a:latin typeface="モトヤLマルベリ3等幅" panose="020F030900000000004B" pitchFamily="49" charset="-128"/>
                <a:ea typeface="モトヤLマルベリ3等幅" panose="020F030900000000004B" pitchFamily="49" charset="-128"/>
              </a:rPr>
              <a:t>VM</a:t>
            </a:r>
            <a:r>
              <a:rPr kumimoji="1" lang="ja-JP" altLang="en-US" sz="1600" dirty="0" smtClean="0">
                <a:latin typeface="モトヤLマルベリ3等幅" panose="020F030900000000004B" pitchFamily="49" charset="-128"/>
                <a:ea typeface="モトヤLマルベリ3等幅" panose="020F030900000000004B" pitchFamily="49" charset="-128"/>
              </a:rPr>
              <a:t>では一つのアプリケーションしか動作させないため、複数のアプリケーションを動作させる環境に比べて、ダウンタイムが長くなる原因であるメモリが更新される領域も小さくなります。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a:p>
            <a:r>
              <a:rPr kumimoji="1" lang="ja-JP" altLang="en-US" sz="1600" dirty="0" smtClean="0">
                <a:latin typeface="モトヤLマルベリ3等幅" panose="020F030900000000004B" pitchFamily="49" charset="-128"/>
                <a:ea typeface="モトヤLマルベリ3等幅" panose="020F030900000000004B" pitchFamily="49" charset="-128"/>
              </a:rPr>
              <a:t>その</a:t>
            </a:r>
            <a:r>
              <a:rPr kumimoji="1" lang="ja-JP" altLang="en-US" sz="1600" dirty="0" smtClean="0">
                <a:latin typeface="モトヤLマルベリ3等幅" panose="020F030900000000004B" pitchFamily="49" charset="-128"/>
                <a:ea typeface="モトヤLマルベリ3等幅" panose="020F030900000000004B" pitchFamily="49" charset="-128"/>
              </a:rPr>
              <a:t>ため</a:t>
            </a:r>
            <a:r>
              <a:rPr kumimoji="1" lang="ja-JP" altLang="en-US" sz="1600" dirty="0" smtClean="0">
                <a:latin typeface="モトヤLマルベリ3等幅" panose="020F030900000000004B" pitchFamily="49" charset="-128"/>
                <a:ea typeface="モトヤLマルベリ3等幅" panose="020F030900000000004B" pitchFamily="49" charset="-128"/>
              </a:rPr>
              <a:t>、ダウンタイムが短くなり、アプリケーション</a:t>
            </a:r>
            <a:r>
              <a:rPr kumimoji="1" lang="ja-JP" altLang="en-US" sz="1600" dirty="0" smtClean="0">
                <a:latin typeface="モトヤLマルベリ3等幅" panose="020F030900000000004B" pitchFamily="49" charset="-128"/>
                <a:ea typeface="モトヤLマルベリ3等幅" panose="020F030900000000004B" pitchFamily="49" charset="-128"/>
              </a:rPr>
              <a:t>はほとんどマイグレーションの影響を受ける事なくサービスを継続する事が可能となっています。</a:t>
            </a:r>
            <a:endParaRPr kumimoji="1" lang="en-US" altLang="ja-JP" sz="1600" dirty="0" smtClean="0">
              <a:latin typeface="モトヤLマルベリ3等幅" panose="020F030900000000004B" pitchFamily="49" charset="-128"/>
              <a:ea typeface="モトヤLマルベリ3等幅" panose="020F030900000000004B" pitchFamily="49" charset="-128"/>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9</a:t>
            </a:fld>
            <a:endParaRPr kumimoji="1" lang="ja-JP" altLang="en-US"/>
          </a:p>
        </p:txBody>
      </p:sp>
    </p:spTree>
    <p:extLst>
      <p:ext uri="{BB962C8B-B14F-4D97-AF65-F5344CB8AC3E}">
        <p14:creationId xmlns:p14="http://schemas.microsoft.com/office/powerpoint/2010/main" val="2586008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420888"/>
            <a:ext cx="8640960" cy="747514"/>
          </a:xfrm>
        </p:spPr>
        <p:txBody>
          <a:bodyPr>
            <a:normAutofit/>
          </a:bodyPr>
          <a:lstStyle>
            <a:lvl1pPr algn="r">
              <a:defRPr sz="3700" b="1">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618110" y="3573016"/>
            <a:ext cx="7346378" cy="1656184"/>
          </a:xfrm>
        </p:spPr>
        <p:txBody>
          <a:bodyPr/>
          <a:lstStyle>
            <a:lvl1pPr marL="0" indent="0" algn="r">
              <a:buNone/>
              <a:defRPr>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143C7BE-EF2E-479C-AE17-10EAB4A49CA4}" type="datetimeFigureOut">
              <a:rPr kumimoji="1" lang="ja-JP" altLang="en-US" smtClean="0"/>
              <a:t>2014/5/13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cxnSp>
        <p:nvCxnSpPr>
          <p:cNvPr id="9" name="直線コネクタ 8"/>
          <p:cNvCxnSpPr>
            <a:stCxn id="1026" idx="3"/>
          </p:cNvCxnSpPr>
          <p:nvPr/>
        </p:nvCxnSpPr>
        <p:spPr>
          <a:xfrm>
            <a:off x="1618110" y="3440832"/>
            <a:ext cx="7525890" cy="0"/>
          </a:xfrm>
          <a:prstGeom prst="line">
            <a:avLst/>
          </a:prstGeom>
          <a:ln w="38100">
            <a:solidFill>
              <a:srgbClr val="EA2D00"/>
            </a:solidFill>
          </a:ln>
        </p:spPr>
        <p:style>
          <a:lnRef idx="1">
            <a:schemeClr val="accent1"/>
          </a:lnRef>
          <a:fillRef idx="0">
            <a:schemeClr val="accent1"/>
          </a:fillRef>
          <a:effectRef idx="0">
            <a:schemeClr val="accent1"/>
          </a:effectRef>
          <a:fontRef idx="minor">
            <a:schemeClr val="tx1"/>
          </a:fontRef>
        </p:style>
      </p:cxnSp>
      <p:pic>
        <p:nvPicPr>
          <p:cNvPr id="1026" name="Picture 2" descr="C:\Users\kouta\Desktop\図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934" y="2858244"/>
            <a:ext cx="1165176" cy="116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9599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中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1907704" y="3573016"/>
            <a:ext cx="7056784" cy="1008112"/>
          </a:xfrm>
        </p:spPr>
        <p:txBody>
          <a:bodyPr anchor="t"/>
          <a:lstStyle>
            <a:lvl1pPr algn="r">
              <a:defRPr sz="4000" b="1" cap="a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835696" y="2636912"/>
            <a:ext cx="7128792" cy="636091"/>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143C7BE-EF2E-479C-AE17-10EAB4A49CA4}" type="datetimeFigureOut">
              <a:rPr kumimoji="1" lang="ja-JP" altLang="en-US" smtClean="0"/>
              <a:t>2014/5/13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C40D32-A96E-4FF0-9EA0-9D94AA7F8E09}" type="slidenum">
              <a:rPr kumimoji="1" lang="ja-JP" altLang="en-US" smtClean="0"/>
              <a:t>‹#›</a:t>
            </a:fld>
            <a:endParaRPr kumimoji="1" lang="ja-JP" altLang="en-US"/>
          </a:p>
        </p:txBody>
      </p:sp>
      <p:cxnSp>
        <p:nvCxnSpPr>
          <p:cNvPr id="11" name="直線コネクタ 10"/>
          <p:cNvCxnSpPr>
            <a:stCxn id="12" idx="3"/>
          </p:cNvCxnSpPr>
          <p:nvPr/>
        </p:nvCxnSpPr>
        <p:spPr>
          <a:xfrm>
            <a:off x="1618110" y="3440832"/>
            <a:ext cx="7525890" cy="0"/>
          </a:xfrm>
          <a:prstGeom prst="line">
            <a:avLst/>
          </a:prstGeom>
          <a:ln w="38100">
            <a:solidFill>
              <a:srgbClr val="EA2D00"/>
            </a:solidFill>
          </a:ln>
        </p:spPr>
        <p:style>
          <a:lnRef idx="1">
            <a:schemeClr val="accent1"/>
          </a:lnRef>
          <a:fillRef idx="0">
            <a:schemeClr val="accent1"/>
          </a:fillRef>
          <a:effectRef idx="0">
            <a:schemeClr val="accent1"/>
          </a:effectRef>
          <a:fontRef idx="minor">
            <a:schemeClr val="tx1"/>
          </a:fontRef>
        </p:style>
      </p:cxnSp>
      <p:pic>
        <p:nvPicPr>
          <p:cNvPr id="12" name="Picture 2" descr="C:\Users\kouta\Desktop\図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934" y="2858244"/>
            <a:ext cx="1165176" cy="116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3106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文字大きい">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496944" cy="796950"/>
          </a:xfrm>
        </p:spPr>
        <p:txBody>
          <a:bodyPr>
            <a:normAutofit/>
          </a:bodyPr>
          <a:lstStyle>
            <a:lvl1pPr algn="l">
              <a:defRPr sz="3900">
                <a:solidFill>
                  <a:srgbClr val="5A5A5A"/>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323528" y="1124744"/>
            <a:ext cx="8496944" cy="5184576"/>
          </a:xfrm>
        </p:spPr>
        <p:txBody>
          <a:bodyPr/>
          <a:lstStyle>
            <a:lvl1pPr>
              <a:buClr>
                <a:srgbClr val="FF0000"/>
              </a:buClr>
              <a:defRPr>
                <a:latin typeface="メイリオ" panose="020B0604030504040204" pitchFamily="50" charset="-128"/>
                <a:ea typeface="メイリオ" panose="020B0604030504040204" pitchFamily="50" charset="-128"/>
                <a:cs typeface="メイリオ" panose="020B0604030504040204" pitchFamily="50" charset="-128"/>
              </a:defRPr>
            </a:lvl1pPr>
            <a:lvl2pPr>
              <a:defRPr>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FF0000"/>
              </a:buClr>
              <a:defRPr>
                <a:latin typeface="メイリオ" panose="020B0604030504040204" pitchFamily="50" charset="-128"/>
                <a:ea typeface="メイリオ" panose="020B0604030504040204" pitchFamily="50" charset="-128"/>
                <a:cs typeface="メイリオ" panose="020B0604030504040204" pitchFamily="50" charset="-128"/>
              </a:defRPr>
            </a:lvl3pPr>
            <a:lvl4pPr>
              <a:defRPr>
                <a:latin typeface="メイリオ" panose="020B0604030504040204" pitchFamily="50" charset="-128"/>
                <a:ea typeface="メイリオ" panose="020B0604030504040204" pitchFamily="50" charset="-128"/>
                <a:cs typeface="メイリオ" panose="020B0604030504040204" pitchFamily="50" charset="-128"/>
              </a:defRPr>
            </a:lvl4pPr>
            <a:lvl5pPr>
              <a:defRPr>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ー 3"/>
          <p:cNvSpPr>
            <a:spLocks noGrp="1"/>
          </p:cNvSpPr>
          <p:nvPr>
            <p:ph type="dt" sz="half" idx="10"/>
          </p:nvPr>
        </p:nvSpPr>
        <p:spPr/>
        <p:txBody>
          <a:bodyPr/>
          <a:lstStyle/>
          <a:p>
            <a:fld id="{970FD897-A5CB-4F43-9974-DD982717E86A}" type="datetime1">
              <a:rPr kumimoji="1" lang="ja-JP" altLang="en-US" smtClean="0"/>
              <a:t>2014/5/13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766212" y="6381328"/>
            <a:ext cx="377788" cy="365125"/>
          </a:xfrm>
        </p:spPr>
        <p:txBody>
          <a:bodyPr/>
          <a:lstStyle>
            <a:lvl1pPr>
              <a:defRPr>
                <a:solidFill>
                  <a:schemeClr val="bg1"/>
                </a:solidFill>
              </a:defRPr>
            </a:lvl1pPr>
          </a:lstStyle>
          <a:p>
            <a:fld id="{206B03C0-BFDC-4659-9C25-7907FCF44234}" type="slidenum">
              <a:rPr kumimoji="1" lang="ja-JP" altLang="en-US" smtClean="0"/>
              <a:t>‹#›</a:t>
            </a:fld>
            <a:endParaRPr kumimoji="1" lang="ja-JP" altLang="en-US"/>
          </a:p>
        </p:txBody>
      </p:sp>
      <p:cxnSp>
        <p:nvCxnSpPr>
          <p:cNvPr id="9" name="直線コネクタ 8"/>
          <p:cNvCxnSpPr/>
          <p:nvPr/>
        </p:nvCxnSpPr>
        <p:spPr>
          <a:xfrm>
            <a:off x="0" y="980728"/>
            <a:ext cx="9144000" cy="0"/>
          </a:xfrm>
          <a:prstGeom prst="line">
            <a:avLst/>
          </a:prstGeom>
          <a:ln w="28575">
            <a:solidFill>
              <a:srgbClr val="EA2D0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8766212" y="6381328"/>
            <a:ext cx="377788" cy="360040"/>
          </a:xfrm>
          <a:prstGeom prst="rect">
            <a:avLst/>
          </a:prstGeom>
          <a:solidFill>
            <a:srgbClr val="EA2D00"/>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03664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文字小さい">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496944" cy="796950"/>
          </a:xfrm>
        </p:spPr>
        <p:txBody>
          <a:bodyPr>
            <a:normAutofit/>
          </a:bodyPr>
          <a:lstStyle>
            <a:lvl1pPr algn="l">
              <a:defRPr sz="3900">
                <a:solidFill>
                  <a:srgbClr val="5A5A5A"/>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323528" y="1124744"/>
            <a:ext cx="8496944" cy="5184576"/>
          </a:xfrm>
        </p:spPr>
        <p:txBody>
          <a:bodyPr/>
          <a:lstStyle>
            <a:lvl1pPr>
              <a:buClr>
                <a:srgbClr val="FF0000"/>
              </a:buCl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FF0000"/>
              </a:buCl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970FD897-A5CB-4F43-9974-DD982717E86A}" type="datetime1">
              <a:rPr kumimoji="1" lang="ja-JP" altLang="en-US" smtClean="0"/>
              <a:t>2014/5/13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766212" y="6381328"/>
            <a:ext cx="377788" cy="365125"/>
          </a:xfrm>
        </p:spPr>
        <p:txBody>
          <a:bodyPr/>
          <a:lstStyle>
            <a:lvl1pPr>
              <a:defRPr>
                <a:solidFill>
                  <a:schemeClr val="bg1"/>
                </a:solidFill>
              </a:defRPr>
            </a:lvl1pPr>
          </a:lstStyle>
          <a:p>
            <a:fld id="{206B03C0-BFDC-4659-9C25-7907FCF44234}" type="slidenum">
              <a:rPr kumimoji="1" lang="ja-JP" altLang="en-US" smtClean="0"/>
              <a:t>‹#›</a:t>
            </a:fld>
            <a:endParaRPr kumimoji="1" lang="ja-JP" altLang="en-US"/>
          </a:p>
        </p:txBody>
      </p:sp>
      <p:cxnSp>
        <p:nvCxnSpPr>
          <p:cNvPr id="9" name="直線コネクタ 8"/>
          <p:cNvCxnSpPr/>
          <p:nvPr/>
        </p:nvCxnSpPr>
        <p:spPr>
          <a:xfrm>
            <a:off x="0" y="980728"/>
            <a:ext cx="9144000" cy="0"/>
          </a:xfrm>
          <a:prstGeom prst="line">
            <a:avLst/>
          </a:prstGeom>
          <a:ln w="28575">
            <a:solidFill>
              <a:srgbClr val="EA2D0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8766212" y="6381328"/>
            <a:ext cx="377788" cy="360040"/>
          </a:xfrm>
          <a:prstGeom prst="rect">
            <a:avLst/>
          </a:prstGeom>
          <a:solidFill>
            <a:srgbClr val="EA2D00"/>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71907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496944" cy="796950"/>
          </a:xfrm>
        </p:spPr>
        <p:txBody>
          <a:bodyPr>
            <a:normAutofit/>
          </a:bodyPr>
          <a:lstStyle>
            <a:lvl1pPr algn="l">
              <a:defRPr sz="390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467544" y="1124744"/>
            <a:ext cx="4038600" cy="4669979"/>
          </a:xfrm>
        </p:spPr>
        <p:txBody>
          <a:bodyPr/>
          <a:lstStyle>
            <a:lvl1pPr>
              <a:buClr>
                <a:srgbClr val="EA2D00"/>
              </a:buCl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EA2D00"/>
              </a:buCl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4644008" y="1124744"/>
            <a:ext cx="4038600" cy="4669979"/>
          </a:xfrm>
        </p:spPr>
        <p:txBody>
          <a:bodyPr/>
          <a:lstStyle>
            <a:lvl1pPr>
              <a:buClr>
                <a:srgbClr val="EA2D00"/>
              </a:buCl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EA2D00"/>
              </a:buCl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ー 4"/>
          <p:cNvSpPr>
            <a:spLocks noGrp="1"/>
          </p:cNvSpPr>
          <p:nvPr>
            <p:ph type="dt" sz="half" idx="10"/>
          </p:nvPr>
        </p:nvSpPr>
        <p:spPr/>
        <p:txBody>
          <a:bodyPr/>
          <a:lstStyle/>
          <a:p>
            <a:fld id="{BE4FE66A-56B6-4F66-A960-C10AF578F52A}" type="datetime1">
              <a:rPr kumimoji="1" lang="ja-JP" altLang="en-US" smtClean="0"/>
              <a:t>2014/5/13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766212" y="6375903"/>
            <a:ext cx="382860" cy="365125"/>
          </a:xfrm>
        </p:spPr>
        <p:txBody>
          <a:bodyPr/>
          <a:lstStyle>
            <a:lvl1pPr>
              <a:defRPr>
                <a:solidFill>
                  <a:schemeClr val="bg1"/>
                </a:solidFill>
              </a:defRPr>
            </a:lvl1pPr>
          </a:lstStyle>
          <a:p>
            <a:fld id="{206B03C0-BFDC-4659-9C25-7907FCF44234}" type="slidenum">
              <a:rPr kumimoji="1" lang="ja-JP" altLang="en-US" smtClean="0"/>
              <a:t>‹#›</a:t>
            </a:fld>
            <a:endParaRPr kumimoji="1" lang="ja-JP" altLang="en-US"/>
          </a:p>
        </p:txBody>
      </p:sp>
      <p:sp>
        <p:nvSpPr>
          <p:cNvPr id="10" name="正方形/長方形 9"/>
          <p:cNvSpPr/>
          <p:nvPr/>
        </p:nvSpPr>
        <p:spPr>
          <a:xfrm>
            <a:off x="8766212" y="6381328"/>
            <a:ext cx="377788" cy="360040"/>
          </a:xfrm>
          <a:prstGeom prst="rect">
            <a:avLst/>
          </a:prstGeom>
          <a:solidFill>
            <a:srgbClr val="EA2D00"/>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0" y="980728"/>
            <a:ext cx="9144000" cy="0"/>
          </a:xfrm>
          <a:prstGeom prst="line">
            <a:avLst/>
          </a:prstGeom>
          <a:ln w="28575">
            <a:solidFill>
              <a:srgbClr val="EA2D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55450"/>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横に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496944" cy="796950"/>
          </a:xfrm>
        </p:spPr>
        <p:txBody>
          <a:bodyPr>
            <a:normAutofit/>
          </a:bodyPr>
          <a:lstStyle>
            <a:lvl1pPr algn="l">
              <a:defRPr sz="390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467544" y="1124744"/>
            <a:ext cx="4680520" cy="5040560"/>
          </a:xfrm>
        </p:spPr>
        <p:txBody>
          <a:bodyPr/>
          <a:lstStyle>
            <a:lvl1pPr>
              <a:buClr>
                <a:srgbClr val="EA2D00"/>
              </a:buCl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EA2D00"/>
              </a:buCl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5220072" y="1124744"/>
            <a:ext cx="3462536" cy="4669979"/>
          </a:xfrm>
        </p:spPr>
        <p:txBody>
          <a:bodyPr/>
          <a:lstStyle>
            <a:lvl1pPr>
              <a:buClr>
                <a:srgbClr val="EA2D00"/>
              </a:buCl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EA2D00"/>
              </a:buCl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ー 4"/>
          <p:cNvSpPr>
            <a:spLocks noGrp="1"/>
          </p:cNvSpPr>
          <p:nvPr>
            <p:ph type="dt" sz="half" idx="10"/>
          </p:nvPr>
        </p:nvSpPr>
        <p:spPr/>
        <p:txBody>
          <a:bodyPr/>
          <a:lstStyle/>
          <a:p>
            <a:fld id="{BE4FE66A-56B6-4F66-A960-C10AF578F52A}" type="datetime1">
              <a:rPr kumimoji="1" lang="ja-JP" altLang="en-US" smtClean="0"/>
              <a:t>2014/5/13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766212" y="6375903"/>
            <a:ext cx="382860" cy="365125"/>
          </a:xfrm>
        </p:spPr>
        <p:txBody>
          <a:bodyPr/>
          <a:lstStyle>
            <a:lvl1pPr>
              <a:defRPr>
                <a:solidFill>
                  <a:schemeClr val="bg1"/>
                </a:solidFill>
              </a:defRPr>
            </a:lvl1pPr>
          </a:lstStyle>
          <a:p>
            <a:fld id="{206B03C0-BFDC-4659-9C25-7907FCF44234}" type="slidenum">
              <a:rPr kumimoji="1" lang="ja-JP" altLang="en-US" smtClean="0"/>
              <a:t>‹#›</a:t>
            </a:fld>
            <a:endParaRPr kumimoji="1" lang="ja-JP" altLang="en-US"/>
          </a:p>
        </p:txBody>
      </p:sp>
      <p:sp>
        <p:nvSpPr>
          <p:cNvPr id="10" name="正方形/長方形 9"/>
          <p:cNvSpPr/>
          <p:nvPr/>
        </p:nvSpPr>
        <p:spPr>
          <a:xfrm>
            <a:off x="8766212" y="6381328"/>
            <a:ext cx="377788" cy="360040"/>
          </a:xfrm>
          <a:prstGeom prst="rect">
            <a:avLst/>
          </a:prstGeom>
          <a:solidFill>
            <a:srgbClr val="EA2D00"/>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0" y="980728"/>
            <a:ext cx="9144000" cy="0"/>
          </a:xfrm>
          <a:prstGeom prst="line">
            <a:avLst/>
          </a:prstGeom>
          <a:ln w="28575">
            <a:solidFill>
              <a:srgbClr val="EA2D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866831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115616" y="332656"/>
            <a:ext cx="7499176" cy="79695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FE66A-56B6-4F66-A960-C10AF578F52A}" type="datetime1">
              <a:rPr kumimoji="1" lang="ja-JP" altLang="en-US" smtClean="0"/>
              <a:t>2014/5/13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688370382"/>
      </p:ext>
    </p:extLst>
  </p:cSld>
  <p:clrMap bg1="lt1" tx1="dk1" bg2="lt2" tx2="dk2" accent1="accent1" accent2="accent2" accent3="accent3" accent4="accent4" accent5="accent5" accent6="accent6" hlink="hlink" folHlink="folHlink"/>
  <p:sldLayoutIdLst>
    <p:sldLayoutId id="2147483670" r:id="rId1"/>
    <p:sldLayoutId id="2147483672" r:id="rId2"/>
    <p:sldLayoutId id="2147483671" r:id="rId3"/>
    <p:sldLayoutId id="2147483674" r:id="rId4"/>
    <p:sldLayoutId id="2147483673" r:id="rId5"/>
    <p:sldLayoutId id="2147483675" r:id="rId6"/>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pn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クラウドに</a:t>
            </a:r>
            <a:r>
              <a:rPr lang="ja-JP" altLang="en-US" dirty="0" smtClean="0"/>
              <a:t>おけるアプリケーション</a:t>
            </a:r>
            <a:r>
              <a:rPr lang="ja-JP" altLang="en-US" dirty="0"/>
              <a:t>単位で</a:t>
            </a:r>
            <a:r>
              <a:rPr lang="ja-JP" altLang="en-US" dirty="0" smtClean="0"/>
              <a:t>の</a:t>
            </a:r>
            <a:r>
              <a:rPr lang="en-US" altLang="ja-JP" dirty="0" smtClean="0"/>
              <a:t/>
            </a:r>
            <a:br>
              <a:rPr lang="en-US" altLang="ja-JP" dirty="0" smtClean="0"/>
            </a:br>
            <a:r>
              <a:rPr lang="en-US" altLang="ja-JP" dirty="0" smtClean="0"/>
              <a:t>VM</a:t>
            </a:r>
            <a:r>
              <a:rPr lang="ja-JP" altLang="en-US" dirty="0"/>
              <a:t>構成の動的最適化</a:t>
            </a:r>
            <a:endParaRPr kumimoji="1" lang="ja-JP" altLang="en-US" dirty="0"/>
          </a:p>
        </p:txBody>
      </p:sp>
      <p:sp>
        <p:nvSpPr>
          <p:cNvPr id="3" name="サブタイトル 2"/>
          <p:cNvSpPr>
            <a:spLocks noGrp="1"/>
          </p:cNvSpPr>
          <p:nvPr>
            <p:ph type="subTitle" idx="1"/>
          </p:nvPr>
        </p:nvSpPr>
        <p:spPr/>
        <p:txBody>
          <a:bodyPr>
            <a:normAutofit/>
          </a:bodyPr>
          <a:lstStyle/>
          <a:p>
            <a:r>
              <a:rPr lang="ja-JP" altLang="en-US" dirty="0"/>
              <a:t>九州工業</a:t>
            </a:r>
            <a:r>
              <a:rPr lang="ja-JP" altLang="en-US" dirty="0" smtClean="0"/>
              <a:t>大学</a:t>
            </a:r>
            <a:endParaRPr lang="en-US" altLang="ja-JP" dirty="0" smtClean="0"/>
          </a:p>
          <a:p>
            <a:r>
              <a:rPr lang="ja-JP" altLang="en-US" dirty="0" smtClean="0"/>
              <a:t>三宮</a:t>
            </a:r>
            <a:r>
              <a:rPr lang="ja-JP" altLang="en-US" dirty="0"/>
              <a:t>浩</a:t>
            </a:r>
            <a:r>
              <a:rPr lang="ja-JP" altLang="en-US" dirty="0" smtClean="0"/>
              <a:t>太 光来健一</a:t>
            </a:r>
            <a:endParaRPr kumimoji="1" lang="ja-JP" altLang="en-US" dirty="0"/>
          </a:p>
        </p:txBody>
      </p:sp>
      <p:sp>
        <p:nvSpPr>
          <p:cNvPr id="4" name="スライド番号プレースホルダー 3"/>
          <p:cNvSpPr>
            <a:spLocks noGrp="1"/>
          </p:cNvSpPr>
          <p:nvPr>
            <p:ph type="sldNum" sz="quarter" idx="4294967295"/>
          </p:nvPr>
        </p:nvSpPr>
        <p:spPr>
          <a:xfrm>
            <a:off x="7010400" y="6356350"/>
            <a:ext cx="2133600" cy="365125"/>
          </a:xfrm>
        </p:spPr>
        <p:txBody>
          <a:bodyPr/>
          <a:lstStyle/>
          <a:p>
            <a:fld id="{206B03C0-BFDC-4659-9C25-7907FCF44234}" type="slidenum">
              <a:rPr kumimoji="1" lang="ja-JP" altLang="en-US" smtClean="0"/>
              <a:t>1</a:t>
            </a:fld>
            <a:endParaRPr kumimoji="1" lang="ja-JP" altLang="en-US"/>
          </a:p>
        </p:txBody>
      </p:sp>
    </p:spTree>
    <p:extLst>
      <p:ext uri="{BB962C8B-B14F-4D97-AF65-F5344CB8AC3E}">
        <p14:creationId xmlns:p14="http://schemas.microsoft.com/office/powerpoint/2010/main" val="3775475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アプリケーション</a:t>
            </a:r>
            <a:r>
              <a:rPr kumimoji="1" lang="en-US" altLang="ja-JP" dirty="0" smtClean="0"/>
              <a:t>VM</a:t>
            </a:r>
            <a:r>
              <a:rPr kumimoji="1" lang="ja-JP" altLang="en-US" dirty="0" smtClean="0"/>
              <a:t>の管理</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従来の</a:t>
            </a:r>
            <a:r>
              <a:rPr lang="en-US" altLang="ja-JP" dirty="0" smtClean="0"/>
              <a:t>OS</a:t>
            </a:r>
            <a:r>
              <a:rPr lang="ja-JP" altLang="en-US" dirty="0" smtClean="0"/>
              <a:t>の</a:t>
            </a:r>
            <a:r>
              <a:rPr lang="ja-JP" altLang="en-US" dirty="0"/>
              <a:t>プロセスのように管理できる実行環境を</a:t>
            </a:r>
            <a:r>
              <a:rPr lang="ja-JP" altLang="en-US" dirty="0" smtClean="0"/>
              <a:t>提供</a:t>
            </a:r>
            <a:endParaRPr lang="en-US" altLang="ja-JP" dirty="0" smtClean="0"/>
          </a:p>
          <a:p>
            <a:pPr lvl="1"/>
            <a:r>
              <a:rPr lang="ja-JP" altLang="en-US" dirty="0" smtClean="0"/>
              <a:t>起動･停止･情報取得などをプロセスと同様に行うことができる</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10</a:t>
            </a:fld>
            <a:endParaRPr kumimoji="1" lang="ja-JP" altLang="en-US"/>
          </a:p>
        </p:txBody>
      </p:sp>
      <p:sp>
        <p:nvSpPr>
          <p:cNvPr id="5" name="正方形/長方形 4"/>
          <p:cNvSpPr/>
          <p:nvPr/>
        </p:nvSpPr>
        <p:spPr>
          <a:xfrm>
            <a:off x="1070787" y="5254814"/>
            <a:ext cx="2482618" cy="425996"/>
          </a:xfrm>
          <a:prstGeom prst="rect">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solidFill>
                  <a:schemeClr val="bg1"/>
                </a:solidFill>
              </a:rPr>
              <a:t>OS</a:t>
            </a:r>
            <a:endParaRPr kumimoji="1" lang="ja-JP" altLang="en-US" sz="3200" dirty="0">
              <a:solidFill>
                <a:schemeClr val="bg1"/>
              </a:solidFill>
            </a:endParaRPr>
          </a:p>
        </p:txBody>
      </p:sp>
      <p:sp>
        <p:nvSpPr>
          <p:cNvPr id="7" name="角丸四角形 6"/>
          <p:cNvSpPr/>
          <p:nvPr/>
        </p:nvSpPr>
        <p:spPr>
          <a:xfrm>
            <a:off x="1070787" y="4523946"/>
            <a:ext cx="1091204" cy="607784"/>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プロセス</a:t>
            </a:r>
            <a:endParaRPr kumimoji="1" lang="ja-JP" altLang="en-US" dirty="0">
              <a:solidFill>
                <a:schemeClr val="bg1"/>
              </a:solidFill>
            </a:endParaRPr>
          </a:p>
        </p:txBody>
      </p:sp>
      <p:sp>
        <p:nvSpPr>
          <p:cNvPr id="17" name="角丸四角形 16"/>
          <p:cNvSpPr/>
          <p:nvPr/>
        </p:nvSpPr>
        <p:spPr>
          <a:xfrm>
            <a:off x="2462201" y="4523946"/>
            <a:ext cx="1091204" cy="607784"/>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プロセス</a:t>
            </a:r>
            <a:endParaRPr kumimoji="1" lang="ja-JP" altLang="en-US" dirty="0">
              <a:solidFill>
                <a:schemeClr val="bg1"/>
              </a:solidFill>
            </a:endParaRPr>
          </a:p>
        </p:txBody>
      </p:sp>
      <p:sp>
        <p:nvSpPr>
          <p:cNvPr id="31" name="正方形/長方形 30"/>
          <p:cNvSpPr/>
          <p:nvPr/>
        </p:nvSpPr>
        <p:spPr>
          <a:xfrm>
            <a:off x="5292080" y="5235708"/>
            <a:ext cx="2952328" cy="425997"/>
          </a:xfrm>
          <a:prstGeom prst="rect">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bg1"/>
                </a:solidFill>
              </a:rPr>
              <a:t>ハイパーバイザ</a:t>
            </a:r>
            <a:endParaRPr kumimoji="1" lang="ja-JP" altLang="en-US" sz="2800" dirty="0">
              <a:solidFill>
                <a:schemeClr val="bg1"/>
              </a:solidFill>
            </a:endParaRPr>
          </a:p>
        </p:txBody>
      </p:sp>
      <p:sp>
        <p:nvSpPr>
          <p:cNvPr id="34" name="角丸四角形 33"/>
          <p:cNvSpPr/>
          <p:nvPr/>
        </p:nvSpPr>
        <p:spPr>
          <a:xfrm>
            <a:off x="6876256" y="4504841"/>
            <a:ext cx="1368152" cy="607784"/>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bg1"/>
                </a:solidFill>
              </a:rPr>
              <a:t>Application</a:t>
            </a:r>
          </a:p>
          <a:p>
            <a:pPr algn="ctr"/>
            <a:r>
              <a:rPr kumimoji="1" lang="en-US" altLang="ja-JP" dirty="0" smtClean="0">
                <a:solidFill>
                  <a:schemeClr val="bg1"/>
                </a:solidFill>
              </a:rPr>
              <a:t>VM</a:t>
            </a:r>
            <a:endParaRPr kumimoji="1" lang="ja-JP" altLang="en-US" dirty="0">
              <a:solidFill>
                <a:schemeClr val="bg1"/>
              </a:solidFill>
            </a:endParaRPr>
          </a:p>
        </p:txBody>
      </p:sp>
      <p:sp>
        <p:nvSpPr>
          <p:cNvPr id="45" name="角丸四角形 44"/>
          <p:cNvSpPr/>
          <p:nvPr/>
        </p:nvSpPr>
        <p:spPr>
          <a:xfrm>
            <a:off x="5297986" y="4504841"/>
            <a:ext cx="1368152" cy="607784"/>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bg1"/>
                </a:solidFill>
              </a:rPr>
              <a:t>Application</a:t>
            </a:r>
          </a:p>
          <a:p>
            <a:pPr algn="ctr"/>
            <a:r>
              <a:rPr kumimoji="1" lang="en-US" altLang="ja-JP" dirty="0" smtClean="0">
                <a:solidFill>
                  <a:schemeClr val="bg1"/>
                </a:solidFill>
              </a:rPr>
              <a:t>VM</a:t>
            </a:r>
            <a:endParaRPr kumimoji="1" lang="ja-JP" altLang="en-US" dirty="0">
              <a:solidFill>
                <a:schemeClr val="bg1"/>
              </a:solidFill>
            </a:endParaRPr>
          </a:p>
        </p:txBody>
      </p:sp>
      <p:sp>
        <p:nvSpPr>
          <p:cNvPr id="54" name="角丸四角形 53"/>
          <p:cNvSpPr/>
          <p:nvPr/>
        </p:nvSpPr>
        <p:spPr>
          <a:xfrm>
            <a:off x="1499235" y="3875874"/>
            <a:ext cx="1625722"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smtClean="0"/>
              <a:t>ps</a:t>
            </a:r>
            <a:r>
              <a:rPr kumimoji="1" lang="ja-JP" altLang="en-US" sz="2400" dirty="0" smtClean="0"/>
              <a:t>コマンド</a:t>
            </a:r>
            <a:endParaRPr kumimoji="1" lang="ja-JP" altLang="en-US" sz="2400" dirty="0"/>
          </a:p>
        </p:txBody>
      </p:sp>
      <p:sp>
        <p:nvSpPr>
          <p:cNvPr id="55" name="角丸四角形 54"/>
          <p:cNvSpPr/>
          <p:nvPr/>
        </p:nvSpPr>
        <p:spPr>
          <a:xfrm>
            <a:off x="5814138" y="3860624"/>
            <a:ext cx="1908211"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smtClean="0"/>
              <a:t>xl </a:t>
            </a:r>
            <a:r>
              <a:rPr lang="en-US" altLang="ja-JP" sz="2400" dirty="0" smtClean="0"/>
              <a:t>list</a:t>
            </a:r>
            <a:r>
              <a:rPr kumimoji="1" lang="ja-JP" altLang="en-US" sz="2400" dirty="0" smtClean="0"/>
              <a:t>コマンド</a:t>
            </a:r>
            <a:endParaRPr kumimoji="1" lang="ja-JP" altLang="en-US" sz="2400" dirty="0"/>
          </a:p>
        </p:txBody>
      </p:sp>
      <p:pic>
        <p:nvPicPr>
          <p:cNvPr id="6" name="Picture 2" descr="C:\Users\kouta\Desktop\図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568" y="5877442"/>
            <a:ext cx="4321055" cy="6938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outa\Desktop\図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5827351"/>
            <a:ext cx="3960440" cy="753212"/>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4606505" y="3860624"/>
            <a:ext cx="0" cy="2997376"/>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4244" y="3362173"/>
            <a:ext cx="3403496" cy="400110"/>
          </a:xfrm>
          <a:prstGeom prst="rect">
            <a:avLst/>
          </a:prstGeom>
          <a:noFill/>
        </p:spPr>
        <p:txBody>
          <a:bodyPr wrap="none" rtlCol="0">
            <a:spAutoFit/>
          </a:bodyPr>
          <a:lstStyle/>
          <a:p>
            <a:r>
              <a:rPr kumimoji="1" lang="ja-JP" altLang="en-US" sz="2000" dirty="0" smtClean="0"/>
              <a:t>例</a:t>
            </a:r>
            <a:r>
              <a:rPr kumimoji="1" lang="en-US" altLang="ja-JP" sz="2000" dirty="0" smtClean="0"/>
              <a:t>: </a:t>
            </a:r>
            <a:r>
              <a:rPr kumimoji="1" lang="ja-JP" altLang="en-US" sz="2000" dirty="0" smtClean="0"/>
              <a:t>プロセス一覧・情報の取得</a:t>
            </a:r>
            <a:endParaRPr kumimoji="1" lang="ja-JP" altLang="en-US" sz="2000" dirty="0"/>
          </a:p>
        </p:txBody>
      </p:sp>
    </p:spTree>
    <p:extLst>
      <p:ext uri="{BB962C8B-B14F-4D97-AF65-F5344CB8AC3E}">
        <p14:creationId xmlns:p14="http://schemas.microsoft.com/office/powerpoint/2010/main" val="2872548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実装 </a:t>
            </a:r>
            <a:r>
              <a:rPr lang="en-US" altLang="ja-JP" dirty="0" smtClean="0"/>
              <a:t>: FlexCapsule </a:t>
            </a:r>
            <a:r>
              <a:rPr lang="en-US" altLang="ja-JP" dirty="0"/>
              <a:t>OS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アプリケーション</a:t>
            </a:r>
            <a:r>
              <a:rPr lang="en-US" altLang="ja-JP" dirty="0" smtClean="0"/>
              <a:t>VM</a:t>
            </a:r>
            <a:r>
              <a:rPr lang="ja-JP" altLang="en-US" dirty="0" smtClean="0"/>
              <a:t>内の</a:t>
            </a:r>
            <a:r>
              <a:rPr kumimoji="1" lang="ja-JP" altLang="en-US" dirty="0" smtClean="0"/>
              <a:t>ライブラリ</a:t>
            </a:r>
            <a:r>
              <a:rPr kumimoji="1" lang="en-US" altLang="ja-JP" dirty="0" smtClean="0"/>
              <a:t>OS</a:t>
            </a:r>
          </a:p>
          <a:p>
            <a:pPr lvl="1"/>
            <a:r>
              <a:rPr lang="en-US" altLang="ja-JP" dirty="0"/>
              <a:t>Xen</a:t>
            </a:r>
            <a:r>
              <a:rPr lang="ja-JP" altLang="en-US" dirty="0" smtClean="0"/>
              <a:t>の</a:t>
            </a:r>
            <a:r>
              <a:rPr lang="ja-JP" altLang="en-US" dirty="0"/>
              <a:t>サポート</a:t>
            </a:r>
            <a:r>
              <a:rPr lang="ja-JP" altLang="en-US" dirty="0" smtClean="0"/>
              <a:t>する</a:t>
            </a:r>
            <a:r>
              <a:rPr lang="en-US" altLang="ja-JP" dirty="0" smtClean="0"/>
              <a:t>Mini-OS</a:t>
            </a:r>
            <a:r>
              <a:rPr lang="ja-JP" altLang="en-US" dirty="0" smtClean="0"/>
              <a:t>ベース</a:t>
            </a:r>
            <a:endParaRPr lang="en-US" altLang="ja-JP" dirty="0" smtClean="0"/>
          </a:p>
          <a:p>
            <a:pPr lvl="2"/>
            <a:r>
              <a:rPr lang="ja-JP" altLang="en-US" dirty="0" smtClean="0"/>
              <a:t>ノンプリエンプティブな</a:t>
            </a:r>
            <a:r>
              <a:rPr lang="en-US" altLang="ja-JP" dirty="0" smtClean="0"/>
              <a:t>OS</a:t>
            </a:r>
          </a:p>
          <a:p>
            <a:pPr lvl="1"/>
            <a:r>
              <a:rPr lang="ja-JP" altLang="en-US" dirty="0" smtClean="0"/>
              <a:t>カーネルレベルでアプリケーションが動作</a:t>
            </a:r>
            <a:endParaRPr lang="en-US" altLang="ja-JP" dirty="0" smtClean="0"/>
          </a:p>
          <a:p>
            <a:pPr lvl="2"/>
            <a:r>
              <a:rPr lang="ja-JP" altLang="en-US" dirty="0" smtClean="0"/>
              <a:t>標準</a:t>
            </a:r>
            <a:r>
              <a:rPr lang="en-US" altLang="ja-JP" dirty="0" smtClean="0"/>
              <a:t>C</a:t>
            </a:r>
            <a:r>
              <a:rPr lang="ja-JP" altLang="en-US" dirty="0" smtClean="0"/>
              <a:t>ライブラリのサブセットを提供</a:t>
            </a:r>
          </a:p>
          <a:p>
            <a:pPr lvl="1"/>
            <a:r>
              <a:rPr lang="ja-JP" altLang="en-US" dirty="0" smtClean="0"/>
              <a:t>マイグレーションのサポート</a:t>
            </a:r>
            <a:endParaRPr lang="en-US" altLang="ja-JP" dirty="0" smtClean="0"/>
          </a:p>
          <a:p>
            <a:pPr lvl="2"/>
            <a:r>
              <a:rPr lang="ja-JP" altLang="en-US" dirty="0" smtClean="0"/>
              <a:t>準仮想化ゲストのため</a:t>
            </a:r>
            <a:r>
              <a:rPr lang="en-US" altLang="ja-JP" dirty="0" smtClean="0"/>
              <a:t>OS</a:t>
            </a:r>
            <a:r>
              <a:rPr lang="ja-JP" altLang="en-US" dirty="0" smtClean="0"/>
              <a:t>とハイパーバイザが連携してマイグレーションを行う</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11</a:t>
            </a:fld>
            <a:endParaRPr kumimoji="1" lang="ja-JP" altLang="en-US"/>
          </a:p>
        </p:txBody>
      </p:sp>
    </p:spTree>
    <p:extLst>
      <p:ext uri="{BB962C8B-B14F-4D97-AF65-F5344CB8AC3E}">
        <p14:creationId xmlns:p14="http://schemas.microsoft.com/office/powerpoint/2010/main" val="3471145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4677916" y="3567325"/>
            <a:ext cx="4320479" cy="2814017"/>
          </a:xfrm>
          <a:prstGeom prst="rect">
            <a:avLst/>
          </a:prstGeom>
          <a:solidFill>
            <a:schemeClr val="bg1"/>
          </a:solidFill>
          <a:ln w="28575">
            <a:solidFill>
              <a:schemeClr val="accent1"/>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en-US" altLang="ja-JP" sz="2400"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57" name="角丸四角形 56"/>
          <p:cNvSpPr/>
          <p:nvPr/>
        </p:nvSpPr>
        <p:spPr>
          <a:xfrm>
            <a:off x="4850425" y="3861048"/>
            <a:ext cx="2066920" cy="2304256"/>
          </a:xfrm>
          <a:prstGeom prst="roundRect">
            <a:avLst/>
          </a:prstGeom>
          <a:noFill/>
          <a:ln w="38100">
            <a:solidFill>
              <a:srgbClr val="EA2D00"/>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lang="en-US" altLang="ja-JP" sz="2000" dirty="0">
              <a:solidFill>
                <a:schemeClr val="tx1"/>
              </a:solidFill>
            </a:endParaRP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69" name="正方形/長方形 68"/>
          <p:cNvSpPr/>
          <p:nvPr/>
        </p:nvSpPr>
        <p:spPr>
          <a:xfrm>
            <a:off x="151884" y="3574701"/>
            <a:ext cx="4320479" cy="2814017"/>
          </a:xfrm>
          <a:prstGeom prst="rect">
            <a:avLst/>
          </a:prstGeom>
          <a:solidFill>
            <a:schemeClr val="bg1"/>
          </a:solidFill>
          <a:ln w="28575">
            <a:solidFill>
              <a:srgbClr val="CC3300"/>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en-US" altLang="ja-JP" sz="2400"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2" name="タイトル 1"/>
          <p:cNvSpPr>
            <a:spLocks noGrp="1"/>
          </p:cNvSpPr>
          <p:nvPr>
            <p:ph type="title"/>
          </p:nvPr>
        </p:nvSpPr>
        <p:spPr/>
        <p:txBody>
          <a:bodyPr/>
          <a:lstStyle/>
          <a:p>
            <a:r>
              <a:rPr kumimoji="1" lang="ja-JP" altLang="en-US" dirty="0" smtClean="0"/>
              <a:t>マイグレーションの流れ</a:t>
            </a:r>
            <a:endParaRPr kumimoji="1" lang="ja-JP" altLang="en-US" dirty="0"/>
          </a:p>
        </p:txBody>
      </p:sp>
      <p:sp>
        <p:nvSpPr>
          <p:cNvPr id="68" name="テキスト ボックス 67"/>
          <p:cNvSpPr txBox="1"/>
          <p:nvPr/>
        </p:nvSpPr>
        <p:spPr>
          <a:xfrm>
            <a:off x="5139774" y="4338260"/>
            <a:ext cx="1488221" cy="408623"/>
          </a:xfrm>
          <a:prstGeom prst="roundRect">
            <a:avLst/>
          </a:prstGeom>
          <a:ln>
            <a:solidFill>
              <a:srgbClr val="EA2D0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sp>
        <p:nvSpPr>
          <p:cNvPr id="67" name="テキスト ボックス 66"/>
          <p:cNvSpPr txBox="1"/>
          <p:nvPr/>
        </p:nvSpPr>
        <p:spPr>
          <a:xfrm>
            <a:off x="5054978" y="4746883"/>
            <a:ext cx="1657814" cy="408624"/>
          </a:xfrm>
          <a:prstGeom prst="roundRect">
            <a:avLst/>
          </a:prstGeom>
          <a:ln>
            <a:solidFill>
              <a:srgbClr val="EA2D0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FlexCapsule OS</a:t>
            </a:r>
            <a:endParaRPr kumimoji="1" lang="ja-JP" altLang="en-US" dirty="0">
              <a:latin typeface="+mj-lt"/>
            </a:endParaRPr>
          </a:p>
        </p:txBody>
      </p:sp>
      <p:grpSp>
        <p:nvGrpSpPr>
          <p:cNvPr id="9" name="グループ化 8"/>
          <p:cNvGrpSpPr/>
          <p:nvPr/>
        </p:nvGrpSpPr>
        <p:grpSpPr>
          <a:xfrm>
            <a:off x="4850426" y="3861050"/>
            <a:ext cx="2066920" cy="2304256"/>
            <a:chOff x="6130838" y="548680"/>
            <a:chExt cx="2066920" cy="2304256"/>
          </a:xfrm>
        </p:grpSpPr>
        <p:sp>
          <p:nvSpPr>
            <p:cNvPr id="84" name="正方形/長方形 78"/>
            <p:cNvSpPr/>
            <p:nvPr/>
          </p:nvSpPr>
          <p:spPr>
            <a:xfrm>
              <a:off x="6130838" y="548680"/>
              <a:ext cx="2066920" cy="2304256"/>
            </a:xfrm>
            <a:prstGeom prst="roundRect">
              <a:avLst/>
            </a:prstGeom>
            <a:solidFill>
              <a:srgbClr val="C0C0C0"/>
            </a:solidFill>
            <a:ln w="38100">
              <a:solidFill>
                <a:srgbClr val="C0C0C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lang="en-US" altLang="ja-JP" sz="2000" dirty="0">
                <a:solidFill>
                  <a:schemeClr val="tx1"/>
                </a:solidFill>
              </a:endParaRP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88" name="テキスト ボックス 87"/>
            <p:cNvSpPr txBox="1"/>
            <p:nvPr/>
          </p:nvSpPr>
          <p:spPr>
            <a:xfrm>
              <a:off x="6335391" y="1444253"/>
              <a:ext cx="1657814" cy="408624"/>
            </a:xfrm>
            <a:prstGeom prst="roundRect">
              <a:avLst/>
            </a:prstGeom>
            <a:ln>
              <a:solidFill>
                <a:srgbClr val="C0C0C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FlexCapsule OS</a:t>
              </a:r>
              <a:endParaRPr kumimoji="1" lang="ja-JP" altLang="en-US" dirty="0">
                <a:latin typeface="+mj-lt"/>
              </a:endParaRPr>
            </a:p>
          </p:txBody>
        </p:sp>
        <p:sp>
          <p:nvSpPr>
            <p:cNvPr id="90" name="テキスト ボックス 89"/>
            <p:cNvSpPr txBox="1"/>
            <p:nvPr/>
          </p:nvSpPr>
          <p:spPr>
            <a:xfrm>
              <a:off x="6420187" y="1035630"/>
              <a:ext cx="1488221" cy="408623"/>
            </a:xfrm>
            <a:prstGeom prst="roundRect">
              <a:avLst/>
            </a:prstGeom>
            <a:ln>
              <a:solidFill>
                <a:srgbClr val="C0C0C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gr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12</a:t>
            </a:fld>
            <a:endParaRPr kumimoji="1" lang="ja-JP" altLang="en-US"/>
          </a:p>
        </p:txBody>
      </p:sp>
      <p:grpSp>
        <p:nvGrpSpPr>
          <p:cNvPr id="16" name="グループ化 15"/>
          <p:cNvGrpSpPr/>
          <p:nvPr/>
        </p:nvGrpSpPr>
        <p:grpSpPr>
          <a:xfrm>
            <a:off x="144288" y="1124744"/>
            <a:ext cx="4571728" cy="2442567"/>
            <a:chOff x="899592" y="1634505"/>
            <a:chExt cx="4571728" cy="2442567"/>
          </a:xfrm>
        </p:grpSpPr>
        <p:cxnSp>
          <p:nvCxnSpPr>
            <p:cNvPr id="6" name="直線コネクタ 5"/>
            <p:cNvCxnSpPr/>
            <p:nvPr/>
          </p:nvCxnSpPr>
          <p:spPr>
            <a:xfrm>
              <a:off x="1250758" y="1634505"/>
              <a:ext cx="0" cy="2088232"/>
            </a:xfrm>
            <a:prstGeom prst="line">
              <a:avLst/>
            </a:prstGeom>
          </p:spPr>
          <p:style>
            <a:lnRef idx="2">
              <a:schemeClr val="accent2"/>
            </a:lnRef>
            <a:fillRef idx="0">
              <a:schemeClr val="accent2"/>
            </a:fillRef>
            <a:effectRef idx="1">
              <a:schemeClr val="accent2"/>
            </a:effectRef>
            <a:fontRef idx="minor">
              <a:schemeClr val="tx1"/>
            </a:fontRef>
          </p:style>
        </p:cxnSp>
        <p:sp>
          <p:nvSpPr>
            <p:cNvPr id="7" name="正方形/長方形 6"/>
            <p:cNvSpPr/>
            <p:nvPr/>
          </p:nvSpPr>
          <p:spPr>
            <a:xfrm>
              <a:off x="899592" y="3722737"/>
              <a:ext cx="702332" cy="354335"/>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solidFill>
                    <a:schemeClr val="tx1"/>
                  </a:solidFill>
                </a:rPr>
                <a:t>開始</a:t>
              </a:r>
              <a:endParaRPr kumimoji="1" lang="ja-JP" altLang="en-US" sz="1600" dirty="0">
                <a:solidFill>
                  <a:schemeClr val="tx1"/>
                </a:solidFill>
              </a:endParaRPr>
            </a:p>
          </p:txBody>
        </p:sp>
        <p:cxnSp>
          <p:nvCxnSpPr>
            <p:cNvPr id="21" name="直線コネクタ 20"/>
            <p:cNvCxnSpPr/>
            <p:nvPr/>
          </p:nvCxnSpPr>
          <p:spPr>
            <a:xfrm>
              <a:off x="5471320" y="1634505"/>
              <a:ext cx="0" cy="2088232"/>
            </a:xfrm>
            <a:prstGeom prst="line">
              <a:avLst/>
            </a:prstGeom>
          </p:spPr>
          <p:style>
            <a:lnRef idx="2">
              <a:schemeClr val="accent2"/>
            </a:lnRef>
            <a:fillRef idx="0">
              <a:schemeClr val="accent2"/>
            </a:fillRef>
            <a:effectRef idx="1">
              <a:schemeClr val="accent2"/>
            </a:effectRef>
            <a:fontRef idx="minor">
              <a:schemeClr val="tx1"/>
            </a:fontRef>
          </p:style>
        </p:cxnSp>
      </p:grpSp>
      <p:sp>
        <p:nvSpPr>
          <p:cNvPr id="17" name="右矢印 16"/>
          <p:cNvSpPr/>
          <p:nvPr/>
        </p:nvSpPr>
        <p:spPr>
          <a:xfrm>
            <a:off x="495454" y="1628800"/>
            <a:ext cx="1881082"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smtClean="0"/>
              <a:t>VM</a:t>
            </a:r>
            <a:r>
              <a:rPr kumimoji="1" lang="ja-JP" altLang="en-US" dirty="0" smtClean="0"/>
              <a:t>の</a:t>
            </a:r>
            <a:endParaRPr kumimoji="1" lang="en-US" altLang="ja-JP" dirty="0" smtClean="0"/>
          </a:p>
          <a:p>
            <a:pPr algn="ctr"/>
            <a:r>
              <a:rPr kumimoji="1" lang="ja-JP" altLang="en-US" dirty="0" smtClean="0"/>
              <a:t>メモリ転送</a:t>
            </a:r>
            <a:endParaRPr kumimoji="1" lang="ja-JP" altLang="en-US" dirty="0"/>
          </a:p>
        </p:txBody>
      </p:sp>
      <p:sp>
        <p:nvSpPr>
          <p:cNvPr id="18" name="右矢印 17"/>
          <p:cNvSpPr/>
          <p:nvPr/>
        </p:nvSpPr>
        <p:spPr>
          <a:xfrm>
            <a:off x="2376536" y="1628800"/>
            <a:ext cx="936104"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差分</a:t>
            </a:r>
            <a:endParaRPr kumimoji="1" lang="en-US" altLang="ja-JP" dirty="0" smtClean="0"/>
          </a:p>
          <a:p>
            <a:pPr algn="ctr"/>
            <a:r>
              <a:rPr lang="ja-JP" altLang="en-US" dirty="0"/>
              <a:t>転送</a:t>
            </a:r>
            <a:endParaRPr kumimoji="1" lang="ja-JP" altLang="en-US" dirty="0"/>
          </a:p>
        </p:txBody>
      </p:sp>
      <p:sp>
        <p:nvSpPr>
          <p:cNvPr id="19" name="右矢印 18"/>
          <p:cNvSpPr/>
          <p:nvPr/>
        </p:nvSpPr>
        <p:spPr>
          <a:xfrm>
            <a:off x="3312640" y="1628800"/>
            <a:ext cx="936104"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差分</a:t>
            </a:r>
            <a:endParaRPr kumimoji="1" lang="en-US" altLang="ja-JP" dirty="0" smtClean="0"/>
          </a:p>
          <a:p>
            <a:pPr algn="ctr"/>
            <a:r>
              <a:rPr lang="ja-JP" altLang="en-US" dirty="0"/>
              <a:t>転送</a:t>
            </a:r>
            <a:endParaRPr kumimoji="1" lang="ja-JP" altLang="en-US" dirty="0"/>
          </a:p>
        </p:txBody>
      </p:sp>
      <p:grpSp>
        <p:nvGrpSpPr>
          <p:cNvPr id="10" name="グループ化 9"/>
          <p:cNvGrpSpPr/>
          <p:nvPr/>
        </p:nvGrpSpPr>
        <p:grpSpPr>
          <a:xfrm>
            <a:off x="4849628" y="3861048"/>
            <a:ext cx="2066920" cy="2304256"/>
            <a:chOff x="6712792" y="4348000"/>
            <a:chExt cx="2066920" cy="2304256"/>
          </a:xfrm>
        </p:grpSpPr>
        <p:grpSp>
          <p:nvGrpSpPr>
            <p:cNvPr id="78" name="グループ化 77"/>
            <p:cNvGrpSpPr/>
            <p:nvPr/>
          </p:nvGrpSpPr>
          <p:grpSpPr>
            <a:xfrm>
              <a:off x="6712792" y="4348000"/>
              <a:ext cx="2066920" cy="2304256"/>
              <a:chOff x="3298835" y="4386560"/>
              <a:chExt cx="2476031" cy="2304256"/>
            </a:xfrm>
          </p:grpSpPr>
          <p:sp>
            <p:nvSpPr>
              <p:cNvPr id="79" name="正方形/長方形 78"/>
              <p:cNvSpPr/>
              <p:nvPr/>
            </p:nvSpPr>
            <p:spPr>
              <a:xfrm>
                <a:off x="3298835" y="4386560"/>
                <a:ext cx="2476031" cy="2304256"/>
              </a:xfrm>
              <a:prstGeom prst="roundRect">
                <a:avLst/>
              </a:prstGeom>
              <a:solidFill>
                <a:srgbClr val="EA2D00"/>
              </a:solidFill>
              <a:ln w="38100">
                <a:solidFill>
                  <a:srgbClr val="EA2D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lang="en-US" altLang="ja-JP" sz="2000" dirty="0">
                  <a:solidFill>
                    <a:schemeClr val="tx1"/>
                  </a:solidFill>
                </a:endParaRP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81" name="テキスト ボックス 80"/>
              <p:cNvSpPr txBox="1"/>
              <p:nvPr/>
            </p:nvSpPr>
            <p:spPr>
              <a:xfrm>
                <a:off x="3644502" y="4873512"/>
                <a:ext cx="1782789"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grpSp>
        <p:sp>
          <p:nvSpPr>
            <p:cNvPr id="95" name="テキスト ボックス 94"/>
            <p:cNvSpPr txBox="1"/>
            <p:nvPr/>
          </p:nvSpPr>
          <p:spPr>
            <a:xfrm>
              <a:off x="6916548" y="5243575"/>
              <a:ext cx="1657814" cy="408624"/>
            </a:xfrm>
            <a:prstGeom prst="roundRect">
              <a:avLst/>
            </a:prstGeom>
            <a:ln>
              <a:solidFill>
                <a:srgbClr val="EA2D00"/>
              </a:solidFill>
              <a:prstDash val="solid"/>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FlexCapsule OS</a:t>
              </a:r>
              <a:endParaRPr kumimoji="1" lang="ja-JP" altLang="en-US" dirty="0">
                <a:latin typeface="+mj-lt"/>
              </a:endParaRPr>
            </a:p>
          </p:txBody>
        </p:sp>
      </p:grpSp>
      <p:sp>
        <p:nvSpPr>
          <p:cNvPr id="22" name="右矢印 21"/>
          <p:cNvSpPr/>
          <p:nvPr/>
        </p:nvSpPr>
        <p:spPr>
          <a:xfrm>
            <a:off x="4716016" y="1628800"/>
            <a:ext cx="1469776"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600" dirty="0" smtClean="0"/>
              <a:t>VM</a:t>
            </a:r>
            <a:r>
              <a:rPr lang="ja-JP" altLang="en-US" sz="1600" dirty="0" smtClean="0"/>
              <a:t>の</a:t>
            </a:r>
            <a:endParaRPr lang="en-US" altLang="ja-JP" sz="1600" dirty="0" smtClean="0"/>
          </a:p>
          <a:p>
            <a:pPr algn="ctr"/>
            <a:r>
              <a:rPr lang="ja-JP" altLang="en-US" sz="1600" dirty="0" smtClean="0"/>
              <a:t>サスペンド処理</a:t>
            </a:r>
            <a:endParaRPr kumimoji="1" lang="ja-JP" altLang="en-US" sz="1600" dirty="0"/>
          </a:p>
        </p:txBody>
      </p:sp>
      <p:sp>
        <p:nvSpPr>
          <p:cNvPr id="23" name="右矢印 22"/>
          <p:cNvSpPr/>
          <p:nvPr/>
        </p:nvSpPr>
        <p:spPr>
          <a:xfrm>
            <a:off x="7121896" y="1628800"/>
            <a:ext cx="1440160"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600" dirty="0" smtClean="0"/>
              <a:t>VM</a:t>
            </a:r>
            <a:r>
              <a:rPr lang="ja-JP" altLang="en-US" sz="1600" dirty="0" smtClean="0"/>
              <a:t>の</a:t>
            </a:r>
            <a:endParaRPr lang="en-US" altLang="ja-JP" sz="1600" dirty="0" smtClean="0"/>
          </a:p>
          <a:p>
            <a:pPr algn="ctr"/>
            <a:r>
              <a:rPr kumimoji="1" lang="ja-JP" altLang="en-US" sz="1600" dirty="0" smtClean="0"/>
              <a:t>レジューム</a:t>
            </a:r>
            <a:endParaRPr kumimoji="1" lang="en-US" altLang="ja-JP" sz="1600" dirty="0" smtClean="0"/>
          </a:p>
          <a:p>
            <a:pPr algn="ctr"/>
            <a:r>
              <a:rPr lang="ja-JP" altLang="en-US" sz="1600" dirty="0"/>
              <a:t>処理</a:t>
            </a:r>
            <a:endParaRPr kumimoji="1" lang="ja-JP" altLang="en-US" sz="1600" dirty="0"/>
          </a:p>
        </p:txBody>
      </p:sp>
      <p:sp>
        <p:nvSpPr>
          <p:cNvPr id="24" name="右矢印 23"/>
          <p:cNvSpPr/>
          <p:nvPr/>
        </p:nvSpPr>
        <p:spPr>
          <a:xfrm>
            <a:off x="6185792" y="1628800"/>
            <a:ext cx="936104" cy="1368152"/>
          </a:xfrm>
          <a:prstGeom prst="rightArrow">
            <a:avLst/>
          </a:prstGeom>
          <a:solidFill>
            <a:srgbClr val="EA2D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差分</a:t>
            </a:r>
            <a:endParaRPr kumimoji="1" lang="en-US" altLang="ja-JP" dirty="0" smtClean="0"/>
          </a:p>
          <a:p>
            <a:pPr algn="ctr"/>
            <a:r>
              <a:rPr lang="ja-JP" altLang="en-US" dirty="0"/>
              <a:t>転送</a:t>
            </a:r>
            <a:endParaRPr kumimoji="1" lang="ja-JP" altLang="en-US" dirty="0"/>
          </a:p>
        </p:txBody>
      </p:sp>
      <p:grpSp>
        <p:nvGrpSpPr>
          <p:cNvPr id="25" name="グループ化 24"/>
          <p:cNvGrpSpPr/>
          <p:nvPr/>
        </p:nvGrpSpPr>
        <p:grpSpPr>
          <a:xfrm>
            <a:off x="8210890" y="1156210"/>
            <a:ext cx="702332" cy="2442567"/>
            <a:chOff x="899592" y="1634505"/>
            <a:chExt cx="702332" cy="2442567"/>
          </a:xfrm>
        </p:grpSpPr>
        <p:cxnSp>
          <p:nvCxnSpPr>
            <p:cNvPr id="26" name="直線コネクタ 25"/>
            <p:cNvCxnSpPr/>
            <p:nvPr/>
          </p:nvCxnSpPr>
          <p:spPr>
            <a:xfrm>
              <a:off x="1250758" y="1634505"/>
              <a:ext cx="0" cy="2088232"/>
            </a:xfrm>
            <a:prstGeom prst="line">
              <a:avLst/>
            </a:prstGeom>
          </p:spPr>
          <p:style>
            <a:lnRef idx="2">
              <a:schemeClr val="accent2"/>
            </a:lnRef>
            <a:fillRef idx="0">
              <a:schemeClr val="accent2"/>
            </a:fillRef>
            <a:effectRef idx="1">
              <a:schemeClr val="accent2"/>
            </a:effectRef>
            <a:fontRef idx="minor">
              <a:schemeClr val="tx1"/>
            </a:fontRef>
          </p:style>
        </p:cxnSp>
        <p:sp>
          <p:nvSpPr>
            <p:cNvPr id="27" name="正方形/長方形 26"/>
            <p:cNvSpPr/>
            <p:nvPr/>
          </p:nvSpPr>
          <p:spPr>
            <a:xfrm>
              <a:off x="899592" y="3722737"/>
              <a:ext cx="702332" cy="354335"/>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solidFill>
                    <a:schemeClr val="tx1"/>
                  </a:solidFill>
                </a:rPr>
                <a:t>終了</a:t>
              </a:r>
              <a:endParaRPr kumimoji="1" lang="ja-JP" altLang="en-US" sz="1600" dirty="0">
                <a:solidFill>
                  <a:schemeClr val="tx1"/>
                </a:solidFill>
              </a:endParaRPr>
            </a:p>
          </p:txBody>
        </p:sp>
      </p:grpSp>
      <p:sp>
        <p:nvSpPr>
          <p:cNvPr id="29" name="角丸四角形 28"/>
          <p:cNvSpPr/>
          <p:nvPr/>
        </p:nvSpPr>
        <p:spPr>
          <a:xfrm>
            <a:off x="2231229" y="3861048"/>
            <a:ext cx="2066920" cy="2304256"/>
          </a:xfrm>
          <a:prstGeom prst="roundRect">
            <a:avLst/>
          </a:prstGeom>
          <a:solidFill>
            <a:srgbClr val="EA2D00"/>
          </a:solidFill>
          <a:ln w="38100">
            <a:solidFill>
              <a:srgbClr val="EA2D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lang="en-US" altLang="ja-JP" sz="2000" dirty="0">
              <a:solidFill>
                <a:schemeClr val="tx1"/>
              </a:solidFill>
            </a:endParaRP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30" name="テキスト ボックス 29"/>
          <p:cNvSpPr txBox="1"/>
          <p:nvPr/>
        </p:nvSpPr>
        <p:spPr>
          <a:xfrm>
            <a:off x="2454434" y="4746879"/>
            <a:ext cx="1657814" cy="408624"/>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FlexCapsule OS</a:t>
            </a:r>
            <a:endParaRPr kumimoji="1" lang="ja-JP" altLang="en-US" dirty="0">
              <a:latin typeface="+mj-lt"/>
            </a:endParaRPr>
          </a:p>
        </p:txBody>
      </p:sp>
      <p:sp>
        <p:nvSpPr>
          <p:cNvPr id="31" name="テキスト ボックス 30"/>
          <p:cNvSpPr txBox="1"/>
          <p:nvPr/>
        </p:nvSpPr>
        <p:spPr>
          <a:xfrm>
            <a:off x="2549578" y="4338257"/>
            <a:ext cx="1488221"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sp>
        <p:nvSpPr>
          <p:cNvPr id="32" name="正方形/長方形 31"/>
          <p:cNvSpPr/>
          <p:nvPr/>
        </p:nvSpPr>
        <p:spPr>
          <a:xfrm>
            <a:off x="2415934" y="5589242"/>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3" name="正方形/長方形 32"/>
          <p:cNvSpPr/>
          <p:nvPr/>
        </p:nvSpPr>
        <p:spPr>
          <a:xfrm>
            <a:off x="2767037" y="5589243"/>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4" name="正方形/長方形 33"/>
          <p:cNvSpPr/>
          <p:nvPr/>
        </p:nvSpPr>
        <p:spPr>
          <a:xfrm>
            <a:off x="3118141" y="5589242"/>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5" name="正方形/長方形 34"/>
          <p:cNvSpPr/>
          <p:nvPr/>
        </p:nvSpPr>
        <p:spPr>
          <a:xfrm>
            <a:off x="3469244" y="5589243"/>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6" name="正方形/長方形 35"/>
          <p:cNvSpPr/>
          <p:nvPr/>
        </p:nvSpPr>
        <p:spPr>
          <a:xfrm>
            <a:off x="3820347" y="5589243"/>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8" name="正方形/長方形 37"/>
          <p:cNvSpPr/>
          <p:nvPr/>
        </p:nvSpPr>
        <p:spPr>
          <a:xfrm>
            <a:off x="2415934" y="5847360"/>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9" name="正方形/長方形 38"/>
          <p:cNvSpPr/>
          <p:nvPr/>
        </p:nvSpPr>
        <p:spPr>
          <a:xfrm>
            <a:off x="2767037" y="5847360"/>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0" name="正方形/長方形 39"/>
          <p:cNvSpPr/>
          <p:nvPr/>
        </p:nvSpPr>
        <p:spPr>
          <a:xfrm>
            <a:off x="3118141" y="5847360"/>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1" name="正方形/長方形 40"/>
          <p:cNvSpPr/>
          <p:nvPr/>
        </p:nvSpPr>
        <p:spPr>
          <a:xfrm>
            <a:off x="3469244" y="5847360"/>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2" name="正方形/長方形 41"/>
          <p:cNvSpPr/>
          <p:nvPr/>
        </p:nvSpPr>
        <p:spPr>
          <a:xfrm>
            <a:off x="3820347" y="5847359"/>
            <a:ext cx="351103" cy="25811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grpSp>
        <p:nvGrpSpPr>
          <p:cNvPr id="44" name="グループ化 43"/>
          <p:cNvGrpSpPr/>
          <p:nvPr/>
        </p:nvGrpSpPr>
        <p:grpSpPr>
          <a:xfrm>
            <a:off x="2415934" y="5589240"/>
            <a:ext cx="1755517" cy="516236"/>
            <a:chOff x="1056265" y="4989408"/>
            <a:chExt cx="2160240" cy="830331"/>
          </a:xfrm>
        </p:grpSpPr>
        <p:sp>
          <p:nvSpPr>
            <p:cNvPr id="45" name="正方形/長方形 44"/>
            <p:cNvSpPr/>
            <p:nvPr/>
          </p:nvSpPr>
          <p:spPr>
            <a:xfrm>
              <a:off x="1056265" y="4989408"/>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6" name="正方形/長方形 45"/>
            <p:cNvSpPr/>
            <p:nvPr/>
          </p:nvSpPr>
          <p:spPr>
            <a:xfrm>
              <a:off x="1488313" y="4989409"/>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7" name="正方形/長方形 46"/>
            <p:cNvSpPr/>
            <p:nvPr/>
          </p:nvSpPr>
          <p:spPr>
            <a:xfrm>
              <a:off x="1920361" y="4989408"/>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8" name="正方形/長方形 47"/>
            <p:cNvSpPr/>
            <p:nvPr/>
          </p:nvSpPr>
          <p:spPr>
            <a:xfrm>
              <a:off x="2352409" y="4989409"/>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9" name="正方形/長方形 48"/>
            <p:cNvSpPr/>
            <p:nvPr/>
          </p:nvSpPr>
          <p:spPr>
            <a:xfrm>
              <a:off x="2784457" y="4989409"/>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1" name="正方形/長方形 50"/>
            <p:cNvSpPr/>
            <p:nvPr/>
          </p:nvSpPr>
          <p:spPr>
            <a:xfrm>
              <a:off x="1056265" y="5404573"/>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2" name="正方形/長方形 51"/>
            <p:cNvSpPr/>
            <p:nvPr/>
          </p:nvSpPr>
          <p:spPr>
            <a:xfrm>
              <a:off x="1488313" y="5404574"/>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3" name="正方形/長方形 52"/>
            <p:cNvSpPr/>
            <p:nvPr/>
          </p:nvSpPr>
          <p:spPr>
            <a:xfrm>
              <a:off x="1920361" y="5404573"/>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4" name="正方形/長方形 53"/>
            <p:cNvSpPr/>
            <p:nvPr/>
          </p:nvSpPr>
          <p:spPr>
            <a:xfrm>
              <a:off x="2352409" y="5404574"/>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5" name="正方形/長方形 54"/>
            <p:cNvSpPr/>
            <p:nvPr/>
          </p:nvSpPr>
          <p:spPr>
            <a:xfrm>
              <a:off x="2784457" y="5404572"/>
              <a:ext cx="432048" cy="415165"/>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grpSp>
      <p:sp>
        <p:nvSpPr>
          <p:cNvPr id="58" name="正方形/長方形 57"/>
          <p:cNvSpPr/>
          <p:nvPr/>
        </p:nvSpPr>
        <p:spPr>
          <a:xfrm>
            <a:off x="2767038" y="5589243"/>
            <a:ext cx="351103" cy="258118"/>
          </a:xfrm>
          <a:prstGeom prst="rect">
            <a:avLst/>
          </a:prstGeom>
          <a:solidFill>
            <a:schemeClr val="accent5"/>
          </a:solid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9" name="正方形/長方形 58"/>
          <p:cNvSpPr/>
          <p:nvPr/>
        </p:nvSpPr>
        <p:spPr>
          <a:xfrm>
            <a:off x="3469245" y="5589243"/>
            <a:ext cx="351103" cy="258118"/>
          </a:xfrm>
          <a:prstGeom prst="rect">
            <a:avLst/>
          </a:prstGeom>
          <a:solidFill>
            <a:schemeClr val="accent5"/>
          </a:solid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1" name="正方形/長方形 60"/>
          <p:cNvSpPr/>
          <p:nvPr/>
        </p:nvSpPr>
        <p:spPr>
          <a:xfrm>
            <a:off x="2767038" y="5847361"/>
            <a:ext cx="351103" cy="258118"/>
          </a:xfrm>
          <a:prstGeom prst="rect">
            <a:avLst/>
          </a:prstGeom>
          <a:solidFill>
            <a:schemeClr val="accent5"/>
          </a:solid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2" name="正方形/長方形 61"/>
          <p:cNvSpPr/>
          <p:nvPr/>
        </p:nvSpPr>
        <p:spPr>
          <a:xfrm>
            <a:off x="3820348" y="5847361"/>
            <a:ext cx="351103" cy="258118"/>
          </a:xfrm>
          <a:prstGeom prst="rect">
            <a:avLst/>
          </a:prstGeom>
          <a:solidFill>
            <a:schemeClr val="accent5"/>
          </a:solid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4" name="正方形/長方形 63"/>
          <p:cNvSpPr/>
          <p:nvPr/>
        </p:nvSpPr>
        <p:spPr>
          <a:xfrm>
            <a:off x="2416925" y="5847359"/>
            <a:ext cx="351103" cy="258118"/>
          </a:xfrm>
          <a:prstGeom prst="rect">
            <a:avLst/>
          </a:prstGeom>
          <a:solidFill>
            <a:schemeClr val="accent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5" name="正方形/長方形 64"/>
          <p:cNvSpPr/>
          <p:nvPr/>
        </p:nvSpPr>
        <p:spPr>
          <a:xfrm>
            <a:off x="3118142" y="5589244"/>
            <a:ext cx="351103" cy="258118"/>
          </a:xfrm>
          <a:prstGeom prst="rect">
            <a:avLst/>
          </a:prstGeom>
          <a:solidFill>
            <a:schemeClr val="accent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6" name="テキスト ボックス 65"/>
          <p:cNvSpPr txBox="1"/>
          <p:nvPr/>
        </p:nvSpPr>
        <p:spPr>
          <a:xfrm>
            <a:off x="2899845" y="5165244"/>
            <a:ext cx="729687" cy="369332"/>
          </a:xfrm>
          <a:prstGeom prst="rect">
            <a:avLst/>
          </a:prstGeom>
          <a:noFill/>
        </p:spPr>
        <p:txBody>
          <a:bodyPr wrap="none" rtlCol="0">
            <a:spAutoFit/>
          </a:bodyPr>
          <a:lstStyle/>
          <a:p>
            <a:r>
              <a:rPr kumimoji="1" lang="ja-JP" altLang="en-US" dirty="0" smtClean="0">
                <a:solidFill>
                  <a:schemeClr val="bg1"/>
                </a:solidFill>
              </a:rPr>
              <a:t>メモリ</a:t>
            </a:r>
            <a:endParaRPr kumimoji="1" lang="ja-JP" altLang="en-US" dirty="0">
              <a:solidFill>
                <a:schemeClr val="bg1"/>
              </a:solidFill>
            </a:endParaRPr>
          </a:p>
        </p:txBody>
      </p:sp>
      <p:sp>
        <p:nvSpPr>
          <p:cNvPr id="71" name="テキスト ボックス 70"/>
          <p:cNvSpPr txBox="1"/>
          <p:nvPr/>
        </p:nvSpPr>
        <p:spPr>
          <a:xfrm>
            <a:off x="1620267" y="6381342"/>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VM1</a:t>
            </a:r>
            <a:endParaRPr kumimoji="1" lang="ja-JP" altLang="en-US" dirty="0"/>
          </a:p>
        </p:txBody>
      </p:sp>
      <p:sp>
        <p:nvSpPr>
          <p:cNvPr id="72" name="テキスト ボックス 71"/>
          <p:cNvSpPr txBox="1"/>
          <p:nvPr/>
        </p:nvSpPr>
        <p:spPr>
          <a:xfrm>
            <a:off x="5961988" y="6388718"/>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VM2</a:t>
            </a:r>
            <a:endParaRPr kumimoji="1" lang="ja-JP" altLang="en-US" dirty="0"/>
          </a:p>
        </p:txBody>
      </p:sp>
      <p:sp>
        <p:nvSpPr>
          <p:cNvPr id="74" name="正方形/長方形 73"/>
          <p:cNvSpPr/>
          <p:nvPr/>
        </p:nvSpPr>
        <p:spPr>
          <a:xfrm>
            <a:off x="3118138" y="5847357"/>
            <a:ext cx="351103" cy="258118"/>
          </a:xfrm>
          <a:prstGeom prst="rect">
            <a:avLst/>
          </a:prstGeom>
          <a:solidFill>
            <a:srgbClr val="D20069"/>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4223573" y="2128210"/>
            <a:ext cx="492443" cy="369332"/>
          </a:xfrm>
          <a:prstGeom prst="rect">
            <a:avLst/>
          </a:prstGeom>
          <a:noFill/>
        </p:spPr>
        <p:txBody>
          <a:bodyPr wrap="none" rtlCol="0">
            <a:spAutoFit/>
          </a:bodyPr>
          <a:lstStyle/>
          <a:p>
            <a:r>
              <a:rPr lang="ja-JP" altLang="en-US" dirty="0">
                <a:solidFill>
                  <a:srgbClr val="EA2D00"/>
                </a:solidFill>
              </a:rPr>
              <a:t>･･･</a:t>
            </a:r>
            <a:endParaRPr kumimoji="1" lang="ja-JP" altLang="en-US" dirty="0">
              <a:solidFill>
                <a:srgbClr val="EA2D00"/>
              </a:solidFill>
            </a:endParaRPr>
          </a:p>
        </p:txBody>
      </p:sp>
      <p:sp>
        <p:nvSpPr>
          <p:cNvPr id="8" name="角丸四角形 7"/>
          <p:cNvSpPr/>
          <p:nvPr/>
        </p:nvSpPr>
        <p:spPr>
          <a:xfrm>
            <a:off x="395536" y="3861048"/>
            <a:ext cx="1512168" cy="2304258"/>
          </a:xfrm>
          <a:prstGeom prst="roundRect">
            <a:avLst/>
          </a:prstGeom>
          <a:solidFill>
            <a:srgbClr val="4BACC6"/>
          </a:solid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管理</a:t>
            </a:r>
            <a:r>
              <a:rPr kumimoji="1" lang="en-US" altLang="ja-JP" sz="2000" dirty="0" smtClean="0"/>
              <a:t>VM1</a:t>
            </a:r>
          </a:p>
          <a:p>
            <a:pPr algn="ctr"/>
            <a:endParaRPr kumimoji="1" lang="en-US" altLang="ja-JP" sz="2000" dirty="0" smtClean="0"/>
          </a:p>
          <a:p>
            <a:pPr algn="ctr"/>
            <a:endParaRPr lang="en-US" altLang="ja-JP" sz="2000" dirty="0"/>
          </a:p>
          <a:p>
            <a:pPr algn="ctr"/>
            <a:endParaRPr kumimoji="1" lang="en-US" altLang="ja-JP" sz="2000" dirty="0" smtClean="0"/>
          </a:p>
          <a:p>
            <a:pPr algn="ctr"/>
            <a:endParaRPr lang="en-US" altLang="ja-JP" sz="2000" dirty="0"/>
          </a:p>
          <a:p>
            <a:pPr algn="ctr"/>
            <a:endParaRPr kumimoji="1" lang="ja-JP" altLang="en-US" sz="2000" dirty="0"/>
          </a:p>
        </p:txBody>
      </p:sp>
      <p:sp>
        <p:nvSpPr>
          <p:cNvPr id="73" name="右矢印 72"/>
          <p:cNvSpPr/>
          <p:nvPr/>
        </p:nvSpPr>
        <p:spPr>
          <a:xfrm>
            <a:off x="1043608" y="4542568"/>
            <a:ext cx="1410826" cy="792088"/>
          </a:xfrm>
          <a:prstGeom prst="rightArrow">
            <a:avLst>
              <a:gd name="adj1" fmla="val 66835"/>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t>サスペンド</a:t>
            </a:r>
            <a:endParaRPr kumimoji="1" lang="en-US" altLang="ja-JP" sz="1600" dirty="0" smtClean="0"/>
          </a:p>
          <a:p>
            <a:pPr algn="ctr"/>
            <a:r>
              <a:rPr kumimoji="1" lang="ja-JP" altLang="en-US" sz="1600" dirty="0" smtClean="0"/>
              <a:t>要求</a:t>
            </a:r>
            <a:endParaRPr kumimoji="1" lang="ja-JP" altLang="en-US" sz="1600" dirty="0"/>
          </a:p>
        </p:txBody>
      </p:sp>
      <p:sp>
        <p:nvSpPr>
          <p:cNvPr id="76" name="角丸四角形 75"/>
          <p:cNvSpPr/>
          <p:nvPr/>
        </p:nvSpPr>
        <p:spPr>
          <a:xfrm>
            <a:off x="7236296" y="3861048"/>
            <a:ext cx="1512168" cy="2304258"/>
          </a:xfrm>
          <a:prstGeom prst="roundRect">
            <a:avLst/>
          </a:prstGeom>
          <a:solidFill>
            <a:srgbClr val="4BACC6"/>
          </a:solid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管理</a:t>
            </a:r>
            <a:r>
              <a:rPr kumimoji="1" lang="en-US" altLang="ja-JP" sz="2000" dirty="0" smtClean="0"/>
              <a:t>VM2</a:t>
            </a:r>
          </a:p>
          <a:p>
            <a:pPr algn="ctr"/>
            <a:endParaRPr kumimoji="1" lang="en-US" altLang="ja-JP" sz="2000" dirty="0" smtClean="0"/>
          </a:p>
          <a:p>
            <a:pPr algn="ctr"/>
            <a:endParaRPr lang="en-US" altLang="ja-JP" sz="2000" dirty="0"/>
          </a:p>
          <a:p>
            <a:pPr algn="ctr"/>
            <a:endParaRPr kumimoji="1" lang="en-US" altLang="ja-JP" sz="2000" dirty="0" smtClean="0"/>
          </a:p>
          <a:p>
            <a:pPr algn="ctr"/>
            <a:endParaRPr lang="en-US" altLang="ja-JP" sz="2000" dirty="0"/>
          </a:p>
          <a:p>
            <a:pPr algn="ctr"/>
            <a:endParaRPr kumimoji="1" lang="ja-JP" altLang="en-US" sz="2000" dirty="0"/>
          </a:p>
        </p:txBody>
      </p:sp>
      <p:sp>
        <p:nvSpPr>
          <p:cNvPr id="5" name="正方形/長方形 4"/>
          <p:cNvSpPr/>
          <p:nvPr/>
        </p:nvSpPr>
        <p:spPr>
          <a:xfrm>
            <a:off x="2187446" y="3751556"/>
            <a:ext cx="2240538" cy="24455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32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05556E-6 3.7037E-6 L 0.28143 3.7037E-6 " pathEditMode="relative" rAng="0" ptsTypes="AA">
                                      <p:cBhvr>
                                        <p:cTn id="6" dur="2000" fill="hold"/>
                                        <p:tgtEl>
                                          <p:spTgt spid="44"/>
                                        </p:tgtEl>
                                        <p:attrNameLst>
                                          <p:attrName>ppt_x</p:attrName>
                                          <p:attrName>ppt_y</p:attrName>
                                        </p:attrNameLst>
                                      </p:cBhvr>
                                      <p:rCtr x="14063" y="0"/>
                                    </p:animMotion>
                                  </p:childTnLst>
                                </p:cTn>
                              </p:par>
                              <p:par>
                                <p:cTn id="7" presetID="10"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animEffect transition="in" filter="fade">
                                      <p:cBhvr>
                                        <p:cTn id="9" dur="500"/>
                                        <p:tgtEl>
                                          <p:spTgt spid="17"/>
                                        </p:tgtEl>
                                      </p:cBhvr>
                                    </p:animEffect>
                                  </p:childTnLst>
                                </p:cTn>
                              </p:par>
                              <p:par>
                                <p:cTn id="10" presetID="1" presetClass="emph" presetSubtype="2" fill="hold" nodeType="withEffect">
                                  <p:stCondLst>
                                    <p:cond delay="600"/>
                                  </p:stCondLst>
                                  <p:childTnLst>
                                    <p:animClr clrSpc="rgb" dir="cw">
                                      <p:cBhvr>
                                        <p:cTn id="11" dur="1000" fill="hold"/>
                                        <p:tgtEl>
                                          <p:spTgt spid="39"/>
                                        </p:tgtEl>
                                        <p:attrNameLst>
                                          <p:attrName>fillcolor</p:attrName>
                                        </p:attrNameLst>
                                      </p:cBhvr>
                                      <p:to>
                                        <a:srgbClr val="4BACC6"/>
                                      </p:to>
                                    </p:animClr>
                                    <p:set>
                                      <p:cBhvr>
                                        <p:cTn id="12" dur="1000" fill="hold"/>
                                        <p:tgtEl>
                                          <p:spTgt spid="39"/>
                                        </p:tgtEl>
                                        <p:attrNameLst>
                                          <p:attrName>fill.type</p:attrName>
                                        </p:attrNameLst>
                                      </p:cBhvr>
                                      <p:to>
                                        <p:strVal val="solid"/>
                                      </p:to>
                                    </p:set>
                                    <p:set>
                                      <p:cBhvr>
                                        <p:cTn id="13" dur="1000" fill="hold"/>
                                        <p:tgtEl>
                                          <p:spTgt spid="39"/>
                                        </p:tgtEl>
                                        <p:attrNameLst>
                                          <p:attrName>fill.on</p:attrName>
                                        </p:attrNameLst>
                                      </p:cBhvr>
                                      <p:to>
                                        <p:strVal val="true"/>
                                      </p:to>
                                    </p:set>
                                  </p:childTnLst>
                                </p:cTn>
                              </p:par>
                              <p:par>
                                <p:cTn id="14" presetID="1" presetClass="emph" presetSubtype="2" fill="hold" nodeType="withEffect">
                                  <p:stCondLst>
                                    <p:cond delay="800"/>
                                  </p:stCondLst>
                                  <p:childTnLst>
                                    <p:animClr clrSpc="rgb" dir="cw">
                                      <p:cBhvr>
                                        <p:cTn id="15" dur="1000" fill="hold"/>
                                        <p:tgtEl>
                                          <p:spTgt spid="33"/>
                                        </p:tgtEl>
                                        <p:attrNameLst>
                                          <p:attrName>fillcolor</p:attrName>
                                        </p:attrNameLst>
                                      </p:cBhvr>
                                      <p:to>
                                        <a:srgbClr val="4BACC6"/>
                                      </p:to>
                                    </p:animClr>
                                    <p:set>
                                      <p:cBhvr>
                                        <p:cTn id="16" dur="1000" fill="hold"/>
                                        <p:tgtEl>
                                          <p:spTgt spid="33"/>
                                        </p:tgtEl>
                                        <p:attrNameLst>
                                          <p:attrName>fill.type</p:attrName>
                                        </p:attrNameLst>
                                      </p:cBhvr>
                                      <p:to>
                                        <p:strVal val="solid"/>
                                      </p:to>
                                    </p:set>
                                    <p:set>
                                      <p:cBhvr>
                                        <p:cTn id="17" dur="1000" fill="hold"/>
                                        <p:tgtEl>
                                          <p:spTgt spid="33"/>
                                        </p:tgtEl>
                                        <p:attrNameLst>
                                          <p:attrName>fill.on</p:attrName>
                                        </p:attrNameLst>
                                      </p:cBhvr>
                                      <p:to>
                                        <p:strVal val="true"/>
                                      </p:to>
                                    </p:set>
                                  </p:childTnLst>
                                </p:cTn>
                              </p:par>
                              <p:par>
                                <p:cTn id="18" presetID="1" presetClass="emph" presetSubtype="2" fill="hold" nodeType="withEffect">
                                  <p:stCondLst>
                                    <p:cond delay="700"/>
                                  </p:stCondLst>
                                  <p:childTnLst>
                                    <p:animClr clrSpc="rgb" dir="cw">
                                      <p:cBhvr>
                                        <p:cTn id="19" dur="1000" fill="hold"/>
                                        <p:tgtEl>
                                          <p:spTgt spid="35"/>
                                        </p:tgtEl>
                                        <p:attrNameLst>
                                          <p:attrName>fillcolor</p:attrName>
                                        </p:attrNameLst>
                                      </p:cBhvr>
                                      <p:to>
                                        <a:srgbClr val="4BACC6"/>
                                      </p:to>
                                    </p:animClr>
                                    <p:set>
                                      <p:cBhvr>
                                        <p:cTn id="20" dur="1000" fill="hold"/>
                                        <p:tgtEl>
                                          <p:spTgt spid="35"/>
                                        </p:tgtEl>
                                        <p:attrNameLst>
                                          <p:attrName>fill.type</p:attrName>
                                        </p:attrNameLst>
                                      </p:cBhvr>
                                      <p:to>
                                        <p:strVal val="solid"/>
                                      </p:to>
                                    </p:set>
                                    <p:set>
                                      <p:cBhvr>
                                        <p:cTn id="21" dur="1000" fill="hold"/>
                                        <p:tgtEl>
                                          <p:spTgt spid="35"/>
                                        </p:tgtEl>
                                        <p:attrNameLst>
                                          <p:attrName>fill.on</p:attrName>
                                        </p:attrNameLst>
                                      </p:cBhvr>
                                      <p:to>
                                        <p:strVal val="true"/>
                                      </p:to>
                                    </p:set>
                                  </p:childTnLst>
                                </p:cTn>
                              </p:par>
                              <p:par>
                                <p:cTn id="22" presetID="1" presetClass="emph" presetSubtype="2" fill="hold" nodeType="withEffect">
                                  <p:stCondLst>
                                    <p:cond delay="300"/>
                                  </p:stCondLst>
                                  <p:childTnLst>
                                    <p:animClr clrSpc="rgb" dir="cw">
                                      <p:cBhvr>
                                        <p:cTn id="23" dur="1000" fill="hold"/>
                                        <p:tgtEl>
                                          <p:spTgt spid="42"/>
                                        </p:tgtEl>
                                        <p:attrNameLst>
                                          <p:attrName>fillcolor</p:attrName>
                                        </p:attrNameLst>
                                      </p:cBhvr>
                                      <p:to>
                                        <a:srgbClr val="4BACC6"/>
                                      </p:to>
                                    </p:animClr>
                                    <p:set>
                                      <p:cBhvr>
                                        <p:cTn id="24" dur="1000" fill="hold"/>
                                        <p:tgtEl>
                                          <p:spTgt spid="42"/>
                                        </p:tgtEl>
                                        <p:attrNameLst>
                                          <p:attrName>fill.type</p:attrName>
                                        </p:attrNameLst>
                                      </p:cBhvr>
                                      <p:to>
                                        <p:strVal val="solid"/>
                                      </p:to>
                                    </p:set>
                                    <p:set>
                                      <p:cBhvr>
                                        <p:cTn id="25" dur="1000" fill="hold"/>
                                        <p:tgtEl>
                                          <p:spTgt spid="42"/>
                                        </p:tgtEl>
                                        <p:attrNameLst>
                                          <p:attrName>fill.on</p:attrName>
                                        </p:attrNameLst>
                                      </p:cBhvr>
                                      <p:to>
                                        <p:strVal val="true"/>
                                      </p:to>
                                    </p:set>
                                  </p:childTnLst>
                                </p:cTn>
                              </p:par>
                              <p:par>
                                <p:cTn id="26" presetID="10" presetClass="entr" presetSubtype="0" fill="hold" grpId="0" nodeType="withEffect">
                                  <p:stCondLst>
                                    <p:cond delay="900"/>
                                  </p:stCondLst>
                                  <p:childTnLst>
                                    <p:set>
                                      <p:cBhvr>
                                        <p:cTn id="27" dur="1" fill="hold">
                                          <p:stCondLst>
                                            <p:cond delay="0"/>
                                          </p:stCondLst>
                                        </p:cTn>
                                        <p:tgtEl>
                                          <p:spTgt spid="58"/>
                                        </p:tgtEl>
                                        <p:attrNameLst>
                                          <p:attrName>style.visibility</p:attrName>
                                        </p:attrNameLst>
                                      </p:cBhvr>
                                      <p:to>
                                        <p:strVal val="visible"/>
                                      </p:to>
                                    </p:set>
                                    <p:animEffect transition="in" filter="fade">
                                      <p:cBhvr>
                                        <p:cTn id="28" dur="500"/>
                                        <p:tgtEl>
                                          <p:spTgt spid="58"/>
                                        </p:tgtEl>
                                      </p:cBhvr>
                                    </p:animEffect>
                                  </p:childTnLst>
                                </p:cTn>
                              </p:par>
                              <p:par>
                                <p:cTn id="29" presetID="10" presetClass="entr" presetSubtype="0" fill="hold" grpId="0" nodeType="withEffect">
                                  <p:stCondLst>
                                    <p:cond delay="90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500"/>
                                        <p:tgtEl>
                                          <p:spTgt spid="59"/>
                                        </p:tgtEl>
                                      </p:cBhvr>
                                    </p:animEffect>
                                  </p:childTnLst>
                                </p:cTn>
                              </p:par>
                              <p:par>
                                <p:cTn id="32" presetID="10" presetClass="entr" presetSubtype="0" fill="hold" grpId="0" nodeType="withEffect">
                                  <p:stCondLst>
                                    <p:cond delay="90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par>
                                <p:cTn id="35" presetID="10" presetClass="entr" presetSubtype="0" fill="hold" grpId="0" nodeType="withEffect">
                                  <p:stCondLst>
                                    <p:cond delay="90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500"/>
                                        <p:tgtEl>
                                          <p:spTgt spid="62"/>
                                        </p:tgtEl>
                                      </p:cBhvr>
                                    </p:animEffect>
                                  </p:childTnLst>
                                </p:cTn>
                              </p:par>
                              <p:par>
                                <p:cTn id="38" presetID="10" presetClass="entr" presetSubtype="0" fill="hold" grpId="0" nodeType="withEffect">
                                  <p:stCondLst>
                                    <p:cond delay="900"/>
                                  </p:stCondLst>
                                  <p:childTnLst>
                                    <p:set>
                                      <p:cBhvr>
                                        <p:cTn id="39" dur="1" fill="hold">
                                          <p:stCondLst>
                                            <p:cond delay="0"/>
                                          </p:stCondLst>
                                        </p:cTn>
                                        <p:tgtEl>
                                          <p:spTgt spid="67"/>
                                        </p:tgtEl>
                                        <p:attrNameLst>
                                          <p:attrName>style.visibility</p:attrName>
                                        </p:attrNameLst>
                                      </p:cBhvr>
                                      <p:to>
                                        <p:strVal val="visible"/>
                                      </p:to>
                                    </p:set>
                                    <p:animEffect transition="in" filter="fade">
                                      <p:cBhvr>
                                        <p:cTn id="40" dur="500"/>
                                        <p:tgtEl>
                                          <p:spTgt spid="67"/>
                                        </p:tgtEl>
                                      </p:cBhvr>
                                    </p:animEffect>
                                  </p:childTnLst>
                                </p:cTn>
                              </p:par>
                              <p:par>
                                <p:cTn id="41" presetID="10" presetClass="entr" presetSubtype="0" fill="hold" grpId="0" nodeType="withEffect">
                                  <p:stCondLst>
                                    <p:cond delay="900"/>
                                  </p:stCondLst>
                                  <p:childTnLst>
                                    <p:set>
                                      <p:cBhvr>
                                        <p:cTn id="42" dur="1" fill="hold">
                                          <p:stCondLst>
                                            <p:cond delay="0"/>
                                          </p:stCondLst>
                                        </p:cTn>
                                        <p:tgtEl>
                                          <p:spTgt spid="68"/>
                                        </p:tgtEl>
                                        <p:attrNameLst>
                                          <p:attrName>style.visibility</p:attrName>
                                        </p:attrNameLst>
                                      </p:cBhvr>
                                      <p:to>
                                        <p:strVal val="visible"/>
                                      </p:to>
                                    </p:set>
                                    <p:animEffect transition="in" filter="fade">
                                      <p:cBhvr>
                                        <p:cTn id="43" dur="500"/>
                                        <p:tgtEl>
                                          <p:spTgt spid="6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500"/>
                                        <p:tgtEl>
                                          <p:spTgt spid="3"/>
                                        </p:tgtEl>
                                      </p:cBhvr>
                                    </p:animEffect>
                                  </p:childTnLst>
                                </p:cTn>
                              </p:par>
                            </p:childTnLst>
                          </p:cTn>
                        </p:par>
                        <p:par>
                          <p:cTn id="55" fill="hold">
                            <p:stCondLst>
                              <p:cond delay="500"/>
                            </p:stCondLst>
                            <p:childTnLst>
                              <p:par>
                                <p:cTn id="56" presetID="63" presetClass="path" presetSubtype="0" accel="50000" decel="50000" fill="hold" grpId="1" nodeType="afterEffect">
                                  <p:stCondLst>
                                    <p:cond delay="0"/>
                                  </p:stCondLst>
                                  <p:childTnLst>
                                    <p:animMotion origin="layout" path="M -1.38889E-6 3.7037E-6 L 0.28038 3.7037E-6 " pathEditMode="relative" rAng="0" ptsTypes="AA">
                                      <p:cBhvr>
                                        <p:cTn id="57" dur="2000" fill="hold"/>
                                        <p:tgtEl>
                                          <p:spTgt spid="58"/>
                                        </p:tgtEl>
                                        <p:attrNameLst>
                                          <p:attrName>ppt_x</p:attrName>
                                          <p:attrName>ppt_y</p:attrName>
                                        </p:attrNameLst>
                                      </p:cBhvr>
                                      <p:rCtr x="14010" y="0"/>
                                    </p:animMotion>
                                  </p:childTnLst>
                                </p:cTn>
                              </p:par>
                              <p:par>
                                <p:cTn id="58" presetID="63" presetClass="path" presetSubtype="0" accel="50000" decel="50000" fill="hold" grpId="1" nodeType="withEffect">
                                  <p:stCondLst>
                                    <p:cond delay="0"/>
                                  </p:stCondLst>
                                  <p:childTnLst>
                                    <p:animMotion origin="layout" path="M -1.11111E-6 3.7037E-6 L 0.28073 3.7037E-6 " pathEditMode="relative" rAng="0" ptsTypes="AA">
                                      <p:cBhvr>
                                        <p:cTn id="59" dur="2000" fill="hold"/>
                                        <p:tgtEl>
                                          <p:spTgt spid="59"/>
                                        </p:tgtEl>
                                        <p:attrNameLst>
                                          <p:attrName>ppt_x</p:attrName>
                                          <p:attrName>ppt_y</p:attrName>
                                        </p:attrNameLst>
                                      </p:cBhvr>
                                      <p:rCtr x="14028" y="0"/>
                                    </p:animMotion>
                                  </p:childTnLst>
                                </p:cTn>
                              </p:par>
                              <p:par>
                                <p:cTn id="60" presetID="63" presetClass="path" presetSubtype="0" accel="50000" decel="50000" fill="hold" grpId="1" nodeType="withEffect">
                                  <p:stCondLst>
                                    <p:cond delay="0"/>
                                  </p:stCondLst>
                                  <p:childTnLst>
                                    <p:animMotion origin="layout" path="M -1.38889E-6 3.7037E-6 L 0.28038 3.7037E-6 " pathEditMode="relative" rAng="0" ptsTypes="AA">
                                      <p:cBhvr>
                                        <p:cTn id="61" dur="2000" fill="hold"/>
                                        <p:tgtEl>
                                          <p:spTgt spid="61"/>
                                        </p:tgtEl>
                                        <p:attrNameLst>
                                          <p:attrName>ppt_x</p:attrName>
                                          <p:attrName>ppt_y</p:attrName>
                                        </p:attrNameLst>
                                      </p:cBhvr>
                                      <p:rCtr x="14010" y="0"/>
                                    </p:animMotion>
                                  </p:childTnLst>
                                </p:cTn>
                              </p:par>
                              <p:par>
                                <p:cTn id="62" presetID="63" presetClass="path" presetSubtype="0" accel="50000" decel="50000" fill="hold" grpId="1" nodeType="withEffect">
                                  <p:stCondLst>
                                    <p:cond delay="0"/>
                                  </p:stCondLst>
                                  <p:childTnLst>
                                    <p:animMotion origin="layout" path="M 8.33333E-7 3.7037E-6 L 0.28194 3.7037E-6 " pathEditMode="relative" rAng="0" ptsTypes="AA">
                                      <p:cBhvr>
                                        <p:cTn id="63" dur="2000" fill="hold"/>
                                        <p:tgtEl>
                                          <p:spTgt spid="62"/>
                                        </p:tgtEl>
                                        <p:attrNameLst>
                                          <p:attrName>ppt_x</p:attrName>
                                          <p:attrName>ppt_y</p:attrName>
                                        </p:attrNameLst>
                                      </p:cBhvr>
                                      <p:rCtr x="14097" y="0"/>
                                    </p:animMotion>
                                  </p:childTnLst>
                                </p:cTn>
                              </p:par>
                              <p:par>
                                <p:cTn id="64" presetID="1" presetClass="emph" presetSubtype="2" fill="hold" nodeType="withEffect">
                                  <p:stCondLst>
                                    <p:cond delay="800"/>
                                  </p:stCondLst>
                                  <p:childTnLst>
                                    <p:animClr clrSpc="rgb" dir="cw">
                                      <p:cBhvr>
                                        <p:cTn id="65" dur="1000" fill="hold"/>
                                        <p:tgtEl>
                                          <p:spTgt spid="38"/>
                                        </p:tgtEl>
                                        <p:attrNameLst>
                                          <p:attrName>fillcolor</p:attrName>
                                        </p:attrNameLst>
                                      </p:cBhvr>
                                      <p:to>
                                        <a:srgbClr val="F79646"/>
                                      </p:to>
                                    </p:animClr>
                                    <p:set>
                                      <p:cBhvr>
                                        <p:cTn id="66" dur="1000" fill="hold"/>
                                        <p:tgtEl>
                                          <p:spTgt spid="38"/>
                                        </p:tgtEl>
                                        <p:attrNameLst>
                                          <p:attrName>fill.type</p:attrName>
                                        </p:attrNameLst>
                                      </p:cBhvr>
                                      <p:to>
                                        <p:strVal val="solid"/>
                                      </p:to>
                                    </p:set>
                                    <p:set>
                                      <p:cBhvr>
                                        <p:cTn id="67" dur="1000" fill="hold"/>
                                        <p:tgtEl>
                                          <p:spTgt spid="38"/>
                                        </p:tgtEl>
                                        <p:attrNameLst>
                                          <p:attrName>fill.on</p:attrName>
                                        </p:attrNameLst>
                                      </p:cBhvr>
                                      <p:to>
                                        <p:strVal val="true"/>
                                      </p:to>
                                    </p:set>
                                  </p:childTnLst>
                                </p:cTn>
                              </p:par>
                              <p:par>
                                <p:cTn id="68" presetID="1" presetClass="emph" presetSubtype="2" fill="hold" nodeType="withEffect">
                                  <p:stCondLst>
                                    <p:cond delay="600"/>
                                  </p:stCondLst>
                                  <p:childTnLst>
                                    <p:animClr clrSpc="rgb" dir="cw">
                                      <p:cBhvr>
                                        <p:cTn id="69" dur="1000" fill="hold"/>
                                        <p:tgtEl>
                                          <p:spTgt spid="34"/>
                                        </p:tgtEl>
                                        <p:attrNameLst>
                                          <p:attrName>fillcolor</p:attrName>
                                        </p:attrNameLst>
                                      </p:cBhvr>
                                      <p:to>
                                        <a:srgbClr val="F79646"/>
                                      </p:to>
                                    </p:animClr>
                                    <p:set>
                                      <p:cBhvr>
                                        <p:cTn id="70" dur="1000" fill="hold"/>
                                        <p:tgtEl>
                                          <p:spTgt spid="34"/>
                                        </p:tgtEl>
                                        <p:attrNameLst>
                                          <p:attrName>fill.type</p:attrName>
                                        </p:attrNameLst>
                                      </p:cBhvr>
                                      <p:to>
                                        <p:strVal val="solid"/>
                                      </p:to>
                                    </p:set>
                                    <p:set>
                                      <p:cBhvr>
                                        <p:cTn id="71" dur="1000" fill="hold"/>
                                        <p:tgtEl>
                                          <p:spTgt spid="34"/>
                                        </p:tgtEl>
                                        <p:attrNameLst>
                                          <p:attrName>fill.on</p:attrName>
                                        </p:attrNameLst>
                                      </p:cBhvr>
                                      <p:to>
                                        <p:strVal val="true"/>
                                      </p:to>
                                    </p:set>
                                  </p:childTnLst>
                                </p:cTn>
                              </p:par>
                              <p:par>
                                <p:cTn id="72" presetID="10" presetClass="entr" presetSubtype="0" fill="hold" grpId="0" nodeType="withEffect">
                                  <p:stCondLst>
                                    <p:cond delay="600"/>
                                  </p:stCondLst>
                                  <p:childTnLst>
                                    <p:set>
                                      <p:cBhvr>
                                        <p:cTn id="73" dur="1" fill="hold">
                                          <p:stCondLst>
                                            <p:cond delay="0"/>
                                          </p:stCondLst>
                                        </p:cTn>
                                        <p:tgtEl>
                                          <p:spTgt spid="64"/>
                                        </p:tgtEl>
                                        <p:attrNameLst>
                                          <p:attrName>style.visibility</p:attrName>
                                        </p:attrNameLst>
                                      </p:cBhvr>
                                      <p:to>
                                        <p:strVal val="visible"/>
                                      </p:to>
                                    </p:set>
                                    <p:animEffect transition="in" filter="fade">
                                      <p:cBhvr>
                                        <p:cTn id="74" dur="500"/>
                                        <p:tgtEl>
                                          <p:spTgt spid="64"/>
                                        </p:tgtEl>
                                      </p:cBhvr>
                                    </p:animEffect>
                                  </p:childTnLst>
                                </p:cTn>
                              </p:par>
                              <p:par>
                                <p:cTn id="75" presetID="10" presetClass="entr" presetSubtype="0" fill="hold" grpId="0" nodeType="withEffect">
                                  <p:stCondLst>
                                    <p:cond delay="600"/>
                                  </p:stCondLst>
                                  <p:childTnLst>
                                    <p:set>
                                      <p:cBhvr>
                                        <p:cTn id="76" dur="1" fill="hold">
                                          <p:stCondLst>
                                            <p:cond delay="0"/>
                                          </p:stCondLst>
                                        </p:cTn>
                                        <p:tgtEl>
                                          <p:spTgt spid="65"/>
                                        </p:tgtEl>
                                        <p:attrNameLst>
                                          <p:attrName>style.visibility</p:attrName>
                                        </p:attrNameLst>
                                      </p:cBhvr>
                                      <p:to>
                                        <p:strVal val="visible"/>
                                      </p:to>
                                    </p:set>
                                    <p:animEffect transition="in" filter="fade">
                                      <p:cBhvr>
                                        <p:cTn id="77" dur="500"/>
                                        <p:tgtEl>
                                          <p:spTgt spid="65"/>
                                        </p:tgtEl>
                                      </p:cBhvr>
                                    </p:animEffect>
                                  </p:childTnLst>
                                </p:cTn>
                              </p:par>
                            </p:childTnLst>
                          </p:cTn>
                        </p:par>
                        <p:par>
                          <p:cTn id="78" fill="hold">
                            <p:stCondLst>
                              <p:cond delay="2500"/>
                            </p:stCondLst>
                            <p:childTnLst>
                              <p:par>
                                <p:cTn id="79" presetID="63" presetClass="path" presetSubtype="0" accel="50000" decel="50000" fill="hold" grpId="1" nodeType="afterEffect">
                                  <p:stCondLst>
                                    <p:cond delay="0"/>
                                  </p:stCondLst>
                                  <p:childTnLst>
                                    <p:animMotion origin="layout" path="M 3.05556E-6 3.7037E-6 L 0.28107 3.7037E-6 " pathEditMode="relative" rAng="0" ptsTypes="AA">
                                      <p:cBhvr>
                                        <p:cTn id="80" dur="2000" fill="hold"/>
                                        <p:tgtEl>
                                          <p:spTgt spid="64"/>
                                        </p:tgtEl>
                                        <p:attrNameLst>
                                          <p:attrName>ppt_x</p:attrName>
                                          <p:attrName>ppt_y</p:attrName>
                                        </p:attrNameLst>
                                      </p:cBhvr>
                                      <p:rCtr x="14045" y="0"/>
                                    </p:animMotion>
                                  </p:childTnLst>
                                </p:cTn>
                              </p:par>
                              <p:par>
                                <p:cTn id="81" presetID="63" presetClass="path" presetSubtype="0" accel="50000" decel="50000" fill="hold" grpId="1" nodeType="withEffect">
                                  <p:stCondLst>
                                    <p:cond delay="0"/>
                                  </p:stCondLst>
                                  <p:childTnLst>
                                    <p:animMotion origin="layout" path="M 5.55556E-7 3.7037E-6 L 0.2816 3.7037E-6 " pathEditMode="relative" rAng="0" ptsTypes="AA">
                                      <p:cBhvr>
                                        <p:cTn id="82" dur="2000" fill="hold"/>
                                        <p:tgtEl>
                                          <p:spTgt spid="65"/>
                                        </p:tgtEl>
                                        <p:attrNameLst>
                                          <p:attrName>ppt_x</p:attrName>
                                          <p:attrName>ppt_y</p:attrName>
                                        </p:attrNameLst>
                                      </p:cBhvr>
                                      <p:rCtr x="14080" y="0"/>
                                    </p:animMotion>
                                  </p:childTnLst>
                                </p:cTn>
                              </p:par>
                              <p:par>
                                <p:cTn id="83" presetID="1" presetClass="emph" presetSubtype="2" fill="hold" nodeType="withEffect">
                                  <p:stCondLst>
                                    <p:cond delay="600"/>
                                  </p:stCondLst>
                                  <p:childTnLst>
                                    <p:animClr clrSpc="rgb" dir="cw">
                                      <p:cBhvr>
                                        <p:cTn id="84" dur="900" fill="hold"/>
                                        <p:tgtEl>
                                          <p:spTgt spid="40"/>
                                        </p:tgtEl>
                                        <p:attrNameLst>
                                          <p:attrName>fillcolor</p:attrName>
                                        </p:attrNameLst>
                                      </p:cBhvr>
                                      <p:to>
                                        <a:srgbClr val="D20069"/>
                                      </p:to>
                                    </p:animClr>
                                    <p:set>
                                      <p:cBhvr>
                                        <p:cTn id="85" dur="900" fill="hold"/>
                                        <p:tgtEl>
                                          <p:spTgt spid="40"/>
                                        </p:tgtEl>
                                        <p:attrNameLst>
                                          <p:attrName>fill.type</p:attrName>
                                        </p:attrNameLst>
                                      </p:cBhvr>
                                      <p:to>
                                        <p:strVal val="solid"/>
                                      </p:to>
                                    </p:set>
                                    <p:set>
                                      <p:cBhvr>
                                        <p:cTn id="86" dur="900" fill="hold"/>
                                        <p:tgtEl>
                                          <p:spTgt spid="40"/>
                                        </p:tgtEl>
                                        <p:attrNameLst>
                                          <p:attrName>fill.on</p:attrName>
                                        </p:attrNameLst>
                                      </p:cBhvr>
                                      <p:to>
                                        <p:strVal val="true"/>
                                      </p:to>
                                    </p:set>
                                  </p:childTnLst>
                                </p:cTn>
                              </p:par>
                              <p:par>
                                <p:cTn id="87" presetID="10" presetClass="entr" presetSubtype="0" fill="hold" grpId="1" nodeType="withEffect">
                                  <p:stCondLst>
                                    <p:cond delay="60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500"/>
                                        <p:tgtEl>
                                          <p:spTgt spid="74"/>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73"/>
                                        </p:tgtEl>
                                        <p:attrNameLst>
                                          <p:attrName>style.visibility</p:attrName>
                                        </p:attrNameLst>
                                      </p:cBhvr>
                                      <p:to>
                                        <p:strVal val="visible"/>
                                      </p:to>
                                    </p:set>
                                    <p:animEffect transition="in" filter="fade">
                                      <p:cBhvr>
                                        <p:cTn id="94" dur="500"/>
                                        <p:tgtEl>
                                          <p:spTgt spid="73"/>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fade">
                                      <p:cBhvr>
                                        <p:cTn id="97" dur="500"/>
                                        <p:tgtEl>
                                          <p:spTgt spid="22"/>
                                        </p:tgtEl>
                                      </p:cBhvr>
                                    </p:animEffect>
                                  </p:childTnLst>
                                </p:cTn>
                              </p:par>
                            </p:childTnLst>
                          </p:cTn>
                        </p:par>
                        <p:par>
                          <p:cTn id="98" fill="hold">
                            <p:stCondLst>
                              <p:cond delay="500"/>
                            </p:stCondLst>
                            <p:childTnLst>
                              <p:par>
                                <p:cTn id="99" presetID="1" presetClass="emph" presetSubtype="2" fill="hold" nodeType="afterEffect">
                                  <p:stCondLst>
                                    <p:cond delay="0"/>
                                  </p:stCondLst>
                                  <p:childTnLst>
                                    <p:animClr clrSpc="rgb" dir="cw">
                                      <p:cBhvr>
                                        <p:cTn id="100" dur="1000" fill="hold"/>
                                        <p:tgtEl>
                                          <p:spTgt spid="29"/>
                                        </p:tgtEl>
                                        <p:attrNameLst>
                                          <p:attrName>fillcolor</p:attrName>
                                        </p:attrNameLst>
                                      </p:cBhvr>
                                      <p:to>
                                        <a:srgbClr val="B2B2B2"/>
                                      </p:to>
                                    </p:animClr>
                                    <p:set>
                                      <p:cBhvr>
                                        <p:cTn id="101" dur="1000" fill="hold"/>
                                        <p:tgtEl>
                                          <p:spTgt spid="29"/>
                                        </p:tgtEl>
                                        <p:attrNameLst>
                                          <p:attrName>fill.type</p:attrName>
                                        </p:attrNameLst>
                                      </p:cBhvr>
                                      <p:to>
                                        <p:strVal val="solid"/>
                                      </p:to>
                                    </p:set>
                                    <p:set>
                                      <p:cBhvr>
                                        <p:cTn id="102" dur="1000" fill="hold"/>
                                        <p:tgtEl>
                                          <p:spTgt spid="29"/>
                                        </p:tgtEl>
                                        <p:attrNameLst>
                                          <p:attrName>fill.on</p:attrName>
                                        </p:attrNameLst>
                                      </p:cBhvr>
                                      <p:to>
                                        <p:strVal val="true"/>
                                      </p:to>
                                    </p:set>
                                  </p:childTnLst>
                                </p:cTn>
                              </p:par>
                              <p:par>
                                <p:cTn id="103" presetID="7" presetClass="emph" presetSubtype="2" fill="hold" nodeType="withEffect">
                                  <p:stCondLst>
                                    <p:cond delay="0"/>
                                  </p:stCondLst>
                                  <p:childTnLst>
                                    <p:animClr clrSpc="rgb" dir="cw">
                                      <p:cBhvr>
                                        <p:cTn id="104" dur="1000" fill="hold"/>
                                        <p:tgtEl>
                                          <p:spTgt spid="29"/>
                                        </p:tgtEl>
                                        <p:attrNameLst>
                                          <p:attrName>stroke.color</p:attrName>
                                        </p:attrNameLst>
                                      </p:cBhvr>
                                      <p:to>
                                        <a:srgbClr val="B2B2B2"/>
                                      </p:to>
                                    </p:animClr>
                                    <p:set>
                                      <p:cBhvr>
                                        <p:cTn id="105" dur="1000" fill="hold"/>
                                        <p:tgtEl>
                                          <p:spTgt spid="29"/>
                                        </p:tgtEl>
                                        <p:attrNameLst>
                                          <p:attrName>stroke.on</p:attrName>
                                        </p:attrNameLst>
                                      </p:cBhvr>
                                      <p:to>
                                        <p:strVal val="true"/>
                                      </p:to>
                                    </p:set>
                                  </p:childTnLst>
                                </p:cTn>
                              </p:par>
                              <p:par>
                                <p:cTn id="106" presetID="7" presetClass="emph" presetSubtype="2" fill="hold" nodeType="withEffect">
                                  <p:stCondLst>
                                    <p:cond delay="0"/>
                                  </p:stCondLst>
                                  <p:childTnLst>
                                    <p:animClr clrSpc="rgb" dir="cw">
                                      <p:cBhvr>
                                        <p:cTn id="107" dur="1000" fill="hold"/>
                                        <p:tgtEl>
                                          <p:spTgt spid="30"/>
                                        </p:tgtEl>
                                        <p:attrNameLst>
                                          <p:attrName>stroke.color</p:attrName>
                                        </p:attrNameLst>
                                      </p:cBhvr>
                                      <p:to>
                                        <a:srgbClr val="B2B2B2"/>
                                      </p:to>
                                    </p:animClr>
                                    <p:set>
                                      <p:cBhvr>
                                        <p:cTn id="108" dur="1000" fill="hold"/>
                                        <p:tgtEl>
                                          <p:spTgt spid="30"/>
                                        </p:tgtEl>
                                        <p:attrNameLst>
                                          <p:attrName>stroke.on</p:attrName>
                                        </p:attrNameLst>
                                      </p:cBhvr>
                                      <p:to>
                                        <p:strVal val="true"/>
                                      </p:to>
                                    </p:set>
                                  </p:childTnLst>
                                </p:cTn>
                              </p:par>
                              <p:par>
                                <p:cTn id="109" presetID="7" presetClass="emph" presetSubtype="2" fill="hold" nodeType="withEffect">
                                  <p:stCondLst>
                                    <p:cond delay="0"/>
                                  </p:stCondLst>
                                  <p:childTnLst>
                                    <p:animClr clrSpc="rgb" dir="cw">
                                      <p:cBhvr>
                                        <p:cTn id="110" dur="1000" fill="hold"/>
                                        <p:tgtEl>
                                          <p:spTgt spid="31"/>
                                        </p:tgtEl>
                                        <p:attrNameLst>
                                          <p:attrName>stroke.color</p:attrName>
                                        </p:attrNameLst>
                                      </p:cBhvr>
                                      <p:to>
                                        <a:srgbClr val="B2B2B2"/>
                                      </p:to>
                                    </p:animClr>
                                    <p:set>
                                      <p:cBhvr>
                                        <p:cTn id="111" dur="1000" fill="hold"/>
                                        <p:tgtEl>
                                          <p:spTgt spid="31"/>
                                        </p:tgtEl>
                                        <p:attrNameLst>
                                          <p:attrName>stroke.on</p:attrName>
                                        </p:attrNameLst>
                                      </p:cBhvr>
                                      <p:to>
                                        <p:strVal val="true"/>
                                      </p:to>
                                    </p:set>
                                  </p:childTnLst>
                                </p:cTn>
                              </p:par>
                            </p:childTnLst>
                          </p:cTn>
                        </p:par>
                        <p:par>
                          <p:cTn id="112" fill="hold">
                            <p:stCondLst>
                              <p:cond delay="1500"/>
                            </p:stCondLst>
                            <p:childTnLst>
                              <p:par>
                                <p:cTn id="113" presetID="10" presetClass="exit" presetSubtype="0" fill="hold" grpId="1" nodeType="afterEffect">
                                  <p:stCondLst>
                                    <p:cond delay="0"/>
                                  </p:stCondLst>
                                  <p:childTnLst>
                                    <p:animEffect transition="out" filter="fade">
                                      <p:cBhvr>
                                        <p:cTn id="114" dur="500"/>
                                        <p:tgtEl>
                                          <p:spTgt spid="73"/>
                                        </p:tgtEl>
                                      </p:cBhvr>
                                    </p:animEffect>
                                    <p:set>
                                      <p:cBhvr>
                                        <p:cTn id="115" dur="1" fill="hold">
                                          <p:stCondLst>
                                            <p:cond delay="499"/>
                                          </p:stCondLst>
                                        </p:cTn>
                                        <p:tgtEl>
                                          <p:spTgt spid="73"/>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63" presetClass="path" presetSubtype="0" accel="50000" decel="50000" fill="hold" grpId="0" nodeType="clickEffect">
                                  <p:stCondLst>
                                    <p:cond delay="0"/>
                                  </p:stCondLst>
                                  <p:childTnLst>
                                    <p:animMotion origin="layout" path="M 5.55556E-7 3.7037E-6 L 0.2816 3.7037E-6 " pathEditMode="relative" rAng="0" ptsTypes="AA">
                                      <p:cBhvr>
                                        <p:cTn id="119" dur="2000" fill="hold"/>
                                        <p:tgtEl>
                                          <p:spTgt spid="74"/>
                                        </p:tgtEl>
                                        <p:attrNameLst>
                                          <p:attrName>ppt_x</p:attrName>
                                          <p:attrName>ppt_y</p:attrName>
                                        </p:attrNameLst>
                                      </p:cBhvr>
                                      <p:rCtr x="14080" y="0"/>
                                    </p:animMotion>
                                  </p:childTnLst>
                                </p:cTn>
                              </p:par>
                              <p:par>
                                <p:cTn id="120" presetID="10" presetClass="entr" presetSubtype="0" fill="hold" grpId="0" nodeType="withEffect">
                                  <p:stCondLst>
                                    <p:cond delay="0"/>
                                  </p:stCondLst>
                                  <p:childTnLst>
                                    <p:set>
                                      <p:cBhvr>
                                        <p:cTn id="121" dur="1" fill="hold">
                                          <p:stCondLst>
                                            <p:cond delay="0"/>
                                          </p:stCondLst>
                                        </p:cTn>
                                        <p:tgtEl>
                                          <p:spTgt spid="24"/>
                                        </p:tgtEl>
                                        <p:attrNameLst>
                                          <p:attrName>style.visibility</p:attrName>
                                        </p:attrNameLst>
                                      </p:cBhvr>
                                      <p:to>
                                        <p:strVal val="visible"/>
                                      </p:to>
                                    </p:set>
                                    <p:animEffect transition="in" filter="fade">
                                      <p:cBhvr>
                                        <p:cTn id="122" dur="500"/>
                                        <p:tgtEl>
                                          <p:spTgt spid="24"/>
                                        </p:tgtEl>
                                      </p:cBhvr>
                                    </p:animEffect>
                                  </p:childTnLst>
                                </p:cTn>
                              </p:par>
                            </p:childTnLst>
                          </p:cTn>
                        </p:par>
                        <p:par>
                          <p:cTn id="123" fill="hold">
                            <p:stCondLst>
                              <p:cond delay="2000"/>
                            </p:stCondLst>
                            <p:childTnLst>
                              <p:par>
                                <p:cTn id="124" presetID="10" presetClass="entr" presetSubtype="0" fill="hold" nodeType="afterEffect">
                                  <p:stCondLst>
                                    <p:cond delay="0"/>
                                  </p:stCondLst>
                                  <p:childTnLst>
                                    <p:set>
                                      <p:cBhvr>
                                        <p:cTn id="125" dur="1" fill="hold">
                                          <p:stCondLst>
                                            <p:cond delay="0"/>
                                          </p:stCondLst>
                                        </p:cTn>
                                        <p:tgtEl>
                                          <p:spTgt spid="9"/>
                                        </p:tgtEl>
                                        <p:attrNameLst>
                                          <p:attrName>style.visibility</p:attrName>
                                        </p:attrNameLst>
                                      </p:cBhvr>
                                      <p:to>
                                        <p:strVal val="visible"/>
                                      </p:to>
                                    </p:set>
                                    <p:animEffect transition="in" filter="fade">
                                      <p:cBhvr>
                                        <p:cTn id="126" dur="500"/>
                                        <p:tgtEl>
                                          <p:spTgt spid="9"/>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nodeType="clickEffect">
                                  <p:stCondLst>
                                    <p:cond delay="0"/>
                                  </p:stCondLst>
                                  <p:childTnLst>
                                    <p:set>
                                      <p:cBhvr>
                                        <p:cTn id="130" dur="1" fill="hold">
                                          <p:stCondLst>
                                            <p:cond delay="0"/>
                                          </p:stCondLst>
                                        </p:cTn>
                                        <p:tgtEl>
                                          <p:spTgt spid="10"/>
                                        </p:tgtEl>
                                        <p:attrNameLst>
                                          <p:attrName>style.visibility</p:attrName>
                                        </p:attrNameLst>
                                      </p:cBhvr>
                                      <p:to>
                                        <p:strVal val="visible"/>
                                      </p:to>
                                    </p:set>
                                    <p:animEffect transition="in" filter="fade">
                                      <p:cBhvr>
                                        <p:cTn id="131" dur="500"/>
                                        <p:tgtEl>
                                          <p:spTgt spid="10"/>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5"/>
                                        </p:tgtEl>
                                        <p:attrNameLst>
                                          <p:attrName>style.visibility</p:attrName>
                                        </p:attrNameLst>
                                      </p:cBhvr>
                                      <p:to>
                                        <p:strVal val="visible"/>
                                      </p:to>
                                    </p:set>
                                    <p:animEffect transition="in" filter="fade">
                                      <p:cBhvr>
                                        <p:cTn id="134" dur="500"/>
                                        <p:tgtEl>
                                          <p:spTgt spid="5"/>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23"/>
                                        </p:tgtEl>
                                        <p:attrNameLst>
                                          <p:attrName>style.visibility</p:attrName>
                                        </p:attrNameLst>
                                      </p:cBhvr>
                                      <p:to>
                                        <p:strVal val="visible"/>
                                      </p:to>
                                    </p:set>
                                    <p:animEffect transition="in" filter="fade">
                                      <p:cBhvr>
                                        <p:cTn id="13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7" grpId="0" animBg="1"/>
      <p:bldP spid="17" grpId="0" animBg="1"/>
      <p:bldP spid="18" grpId="0" animBg="1"/>
      <p:bldP spid="19" grpId="0" animBg="1"/>
      <p:bldP spid="22" grpId="0" animBg="1"/>
      <p:bldP spid="23" grpId="0" animBg="1"/>
      <p:bldP spid="24" grpId="0" animBg="1"/>
      <p:bldP spid="58" grpId="0" animBg="1"/>
      <p:bldP spid="58" grpId="1" animBg="1"/>
      <p:bldP spid="59" grpId="0" animBg="1"/>
      <p:bldP spid="59" grpId="1" animBg="1"/>
      <p:bldP spid="61" grpId="0" animBg="1"/>
      <p:bldP spid="61" grpId="1" animBg="1"/>
      <p:bldP spid="62" grpId="0" animBg="1"/>
      <p:bldP spid="62" grpId="1" animBg="1"/>
      <p:bldP spid="64" grpId="0" animBg="1"/>
      <p:bldP spid="64" grpId="1" animBg="1"/>
      <p:bldP spid="65" grpId="0" animBg="1"/>
      <p:bldP spid="65" grpId="1" animBg="1"/>
      <p:bldP spid="74" grpId="0" animBg="1"/>
      <p:bldP spid="74" grpId="1" animBg="1"/>
      <p:bldP spid="3" grpId="0"/>
      <p:bldP spid="73" grpId="0" animBg="1"/>
      <p:bldP spid="73" grpId="1"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シャットダウンハンドラの実装</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XenStore</a:t>
            </a:r>
            <a:r>
              <a:rPr kumimoji="1" lang="ja-JP" altLang="en-US" dirty="0" smtClean="0"/>
              <a:t>のノードを監視し要求を検知</a:t>
            </a:r>
            <a:endParaRPr kumimoji="1" lang="en-US" altLang="ja-JP" dirty="0" smtClean="0"/>
          </a:p>
          <a:p>
            <a:pPr lvl="1"/>
            <a:r>
              <a:rPr lang="ja-JP" altLang="en-US" dirty="0"/>
              <a:t>要求</a:t>
            </a:r>
            <a:r>
              <a:rPr lang="ja-JP" altLang="en-US" dirty="0" smtClean="0"/>
              <a:t>は管理</a:t>
            </a:r>
            <a:r>
              <a:rPr lang="en-US" altLang="ja-JP" dirty="0" smtClean="0"/>
              <a:t>VM</a:t>
            </a:r>
            <a:r>
              <a:rPr lang="ja-JP" altLang="en-US" dirty="0" smtClean="0"/>
              <a:t>がノードに書き込む</a:t>
            </a:r>
            <a:endParaRPr lang="en-US" altLang="ja-JP" dirty="0" smtClean="0"/>
          </a:p>
          <a:p>
            <a:pPr lvl="1"/>
            <a:r>
              <a:rPr lang="ja-JP" altLang="en-US" dirty="0" smtClean="0"/>
              <a:t>書き込みを検知した</a:t>
            </a:r>
            <a:r>
              <a:rPr lang="en-US" altLang="ja-JP" dirty="0" smtClean="0"/>
              <a:t>OS</a:t>
            </a:r>
            <a:r>
              <a:rPr lang="ja-JP" altLang="en-US" dirty="0" smtClean="0"/>
              <a:t>はシャットダウンハンドラを呼び出す</a:t>
            </a:r>
            <a:endParaRPr lang="en-US" altLang="ja-JP" dirty="0" smtClean="0"/>
          </a:p>
          <a:p>
            <a:pPr lvl="2"/>
            <a:r>
              <a:rPr lang="ja-JP" altLang="en-US" dirty="0" smtClean="0"/>
              <a:t>シャットダウンハンドラは要求に応じて処理を実行</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13</a:t>
            </a:fld>
            <a:endParaRPr kumimoji="1" lang="ja-JP" altLang="en-US"/>
          </a:p>
        </p:txBody>
      </p:sp>
      <p:sp>
        <p:nvSpPr>
          <p:cNvPr id="5" name="正方形/長方形 4"/>
          <p:cNvSpPr/>
          <p:nvPr/>
        </p:nvSpPr>
        <p:spPr>
          <a:xfrm>
            <a:off x="5804141" y="4077072"/>
            <a:ext cx="2476031" cy="2304256"/>
          </a:xfrm>
          <a:prstGeom prst="rect">
            <a:avLst/>
          </a:prstGeom>
          <a:solidFill>
            <a:srgbClr val="EA2D00"/>
          </a:solidFill>
          <a:ln w="38100">
            <a:solidFill>
              <a:srgbClr val="EA2D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lang="en-US" altLang="ja-JP" sz="2000" dirty="0">
              <a:solidFill>
                <a:schemeClr val="tx1"/>
              </a:solidFill>
            </a:endParaRP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6" name="正方形/長方形 5"/>
          <p:cNvSpPr/>
          <p:nvPr/>
        </p:nvSpPr>
        <p:spPr>
          <a:xfrm>
            <a:off x="1506643" y="4149080"/>
            <a:ext cx="2232248" cy="23042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400" dirty="0" smtClean="0"/>
              <a:t>管理</a:t>
            </a:r>
            <a:r>
              <a:rPr kumimoji="1" lang="en-US" altLang="ja-JP" sz="2400" dirty="0" smtClean="0"/>
              <a:t>VM</a:t>
            </a:r>
          </a:p>
          <a:p>
            <a:pPr algn="ctr"/>
            <a:endParaRPr lang="en-US" altLang="ja-JP" sz="2400" dirty="0"/>
          </a:p>
          <a:p>
            <a:pPr algn="ctr"/>
            <a:endParaRPr kumimoji="1" lang="en-US" altLang="ja-JP" sz="2400" dirty="0" smtClean="0"/>
          </a:p>
          <a:p>
            <a:pPr algn="ctr"/>
            <a:endParaRPr lang="en-US" altLang="ja-JP" sz="2400" dirty="0"/>
          </a:p>
          <a:p>
            <a:pPr algn="ctr"/>
            <a:endParaRPr kumimoji="1" lang="en-US" altLang="ja-JP" sz="2400" dirty="0" smtClean="0"/>
          </a:p>
          <a:p>
            <a:pPr algn="ctr"/>
            <a:endParaRPr kumimoji="1" lang="ja-JP" altLang="en-US" sz="2400" dirty="0"/>
          </a:p>
        </p:txBody>
      </p:sp>
      <p:sp>
        <p:nvSpPr>
          <p:cNvPr id="7" name="角丸四角形 6"/>
          <p:cNvSpPr/>
          <p:nvPr/>
        </p:nvSpPr>
        <p:spPr>
          <a:xfrm>
            <a:off x="1832762" y="4740122"/>
            <a:ext cx="1580009" cy="15343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XenStore</a:t>
            </a:r>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18" name="正方形/長方形 17"/>
          <p:cNvSpPr/>
          <p:nvPr/>
        </p:nvSpPr>
        <p:spPr>
          <a:xfrm>
            <a:off x="2010698" y="5385028"/>
            <a:ext cx="1224136" cy="2160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9" name="正方形/長方形 18"/>
          <p:cNvSpPr/>
          <p:nvPr/>
        </p:nvSpPr>
        <p:spPr>
          <a:xfrm>
            <a:off x="2010698" y="5601052"/>
            <a:ext cx="1224136" cy="2160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dirty="0" smtClean="0"/>
              <a:t>suspend</a:t>
            </a:r>
            <a:endParaRPr kumimoji="1" lang="ja-JP" altLang="en-US" sz="1600" dirty="0"/>
          </a:p>
        </p:txBody>
      </p:sp>
      <p:sp>
        <p:nvSpPr>
          <p:cNvPr id="20" name="正方形/長方形 19"/>
          <p:cNvSpPr/>
          <p:nvPr/>
        </p:nvSpPr>
        <p:spPr>
          <a:xfrm>
            <a:off x="2010698" y="5169004"/>
            <a:ext cx="1224136" cy="2160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正方形/長方形 23"/>
          <p:cNvSpPr/>
          <p:nvPr/>
        </p:nvSpPr>
        <p:spPr>
          <a:xfrm>
            <a:off x="2010698" y="5817076"/>
            <a:ext cx="1224136" cy="2160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6078719" y="5837328"/>
            <a:ext cx="1926874" cy="408624"/>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FlexCapsule OS</a:t>
            </a:r>
            <a:endParaRPr kumimoji="1" lang="ja-JP" altLang="en-US" dirty="0">
              <a:latin typeface="+mj-lt"/>
            </a:endParaRPr>
          </a:p>
        </p:txBody>
      </p:sp>
      <p:sp>
        <p:nvSpPr>
          <p:cNvPr id="28" name="テキスト ボックス 27"/>
          <p:cNvSpPr txBox="1"/>
          <p:nvPr/>
        </p:nvSpPr>
        <p:spPr>
          <a:xfrm>
            <a:off x="6078719" y="4586119"/>
            <a:ext cx="1926874" cy="715089"/>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latin typeface="+mj-lt"/>
              </a:rPr>
              <a:t>シャットダウン</a:t>
            </a:r>
            <a:endParaRPr kumimoji="1" lang="en-US" altLang="ja-JP" dirty="0" smtClean="0">
              <a:latin typeface="+mj-lt"/>
            </a:endParaRPr>
          </a:p>
          <a:p>
            <a:pPr algn="ctr"/>
            <a:r>
              <a:rPr kumimoji="1" lang="ja-JP" altLang="en-US" dirty="0" smtClean="0">
                <a:latin typeface="+mj-lt"/>
              </a:rPr>
              <a:t>ハンドラ</a:t>
            </a:r>
            <a:endParaRPr kumimoji="1" lang="ja-JP" altLang="en-US" dirty="0">
              <a:latin typeface="+mj-lt"/>
            </a:endParaRPr>
          </a:p>
        </p:txBody>
      </p:sp>
      <p:sp>
        <p:nvSpPr>
          <p:cNvPr id="29" name="上矢印 28"/>
          <p:cNvSpPr/>
          <p:nvPr/>
        </p:nvSpPr>
        <p:spPr>
          <a:xfrm>
            <a:off x="6853212" y="5278687"/>
            <a:ext cx="377887" cy="560312"/>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0" name="テキスト ボックス 29"/>
          <p:cNvSpPr txBox="1"/>
          <p:nvPr/>
        </p:nvSpPr>
        <p:spPr>
          <a:xfrm>
            <a:off x="7132011" y="5277016"/>
            <a:ext cx="1095172" cy="646331"/>
          </a:xfrm>
          <a:prstGeom prst="rect">
            <a:avLst/>
          </a:prstGeom>
          <a:noFill/>
        </p:spPr>
        <p:txBody>
          <a:bodyPr wrap="none" rtlCol="0">
            <a:spAutoFit/>
          </a:bodyPr>
          <a:lstStyle/>
          <a:p>
            <a:r>
              <a:rPr lang="ja-JP" altLang="en-US" dirty="0">
                <a:solidFill>
                  <a:schemeClr val="bg1"/>
                </a:solidFill>
              </a:rPr>
              <a:t>要求</a:t>
            </a:r>
            <a:r>
              <a:rPr lang="ja-JP" altLang="en-US" dirty="0" smtClean="0">
                <a:solidFill>
                  <a:schemeClr val="bg1"/>
                </a:solidFill>
              </a:rPr>
              <a:t>時に</a:t>
            </a:r>
            <a:endParaRPr lang="en-US" altLang="ja-JP" dirty="0" smtClean="0">
              <a:solidFill>
                <a:schemeClr val="bg1"/>
              </a:solidFill>
            </a:endParaRPr>
          </a:p>
          <a:p>
            <a:r>
              <a:rPr kumimoji="1" lang="ja-JP" altLang="en-US" dirty="0" smtClean="0">
                <a:solidFill>
                  <a:schemeClr val="bg1"/>
                </a:solidFill>
              </a:rPr>
              <a:t>呼び出し</a:t>
            </a:r>
            <a:endParaRPr kumimoji="1" lang="ja-JP" altLang="en-US" dirty="0">
              <a:solidFill>
                <a:schemeClr val="bg1"/>
              </a:solidFill>
            </a:endParaRPr>
          </a:p>
        </p:txBody>
      </p:sp>
      <p:cxnSp>
        <p:nvCxnSpPr>
          <p:cNvPr id="32" name="直線矢印コネクタ 31"/>
          <p:cNvCxnSpPr>
            <a:stCxn id="27" idx="1"/>
            <a:endCxn id="19" idx="3"/>
          </p:cNvCxnSpPr>
          <p:nvPr/>
        </p:nvCxnSpPr>
        <p:spPr>
          <a:xfrm flipH="1" flipV="1">
            <a:off x="3234834" y="5709064"/>
            <a:ext cx="2843885" cy="33257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4323699" y="5493040"/>
            <a:ext cx="646331" cy="369332"/>
          </a:xfrm>
          <a:prstGeom prst="rect">
            <a:avLst/>
          </a:prstGeom>
          <a:noFill/>
        </p:spPr>
        <p:txBody>
          <a:bodyPr wrap="none" rtlCol="0">
            <a:spAutoFit/>
          </a:bodyPr>
          <a:lstStyle/>
          <a:p>
            <a:r>
              <a:rPr kumimoji="1" lang="ja-JP" altLang="en-US" dirty="0" smtClean="0"/>
              <a:t>監視</a:t>
            </a:r>
            <a:endParaRPr kumimoji="1" lang="ja-JP" altLang="en-US" dirty="0"/>
          </a:p>
        </p:txBody>
      </p:sp>
      <p:sp>
        <p:nvSpPr>
          <p:cNvPr id="8" name="角丸四角形吹き出し 7"/>
          <p:cNvSpPr/>
          <p:nvPr/>
        </p:nvSpPr>
        <p:spPr>
          <a:xfrm>
            <a:off x="189459" y="3933056"/>
            <a:ext cx="1512168" cy="1091932"/>
          </a:xfrm>
          <a:prstGeom prst="wedgeRoundRectCallout">
            <a:avLst>
              <a:gd name="adj1" fmla="val 67870"/>
              <a:gd name="adj2" fmla="val 11034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要求発生時に対応するノードへ書き込み</a:t>
            </a:r>
            <a:endParaRPr kumimoji="1" lang="ja-JP" altLang="en-US" dirty="0"/>
          </a:p>
        </p:txBody>
      </p:sp>
    </p:spTree>
    <p:extLst>
      <p:ext uri="{BB962C8B-B14F-4D97-AF65-F5344CB8AC3E}">
        <p14:creationId xmlns:p14="http://schemas.microsoft.com/office/powerpoint/2010/main" val="3831732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サスペンド・レジュームの実装</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イベントチャネル</a:t>
            </a:r>
            <a:endParaRPr kumimoji="1" lang="en-US" altLang="ja-JP" dirty="0" smtClean="0"/>
          </a:p>
          <a:p>
            <a:pPr lvl="1"/>
            <a:r>
              <a:rPr lang="ja-JP" altLang="en-US" dirty="0" smtClean="0"/>
              <a:t>サスペンド時に切断しレジューム時に再確立</a:t>
            </a:r>
            <a:endParaRPr lang="en-US" altLang="ja-JP" dirty="0" smtClean="0"/>
          </a:p>
          <a:p>
            <a:pPr lvl="1"/>
            <a:r>
              <a:rPr kumimoji="1" lang="ja-JP" altLang="en-US" dirty="0" smtClean="0"/>
              <a:t>コンソール、ネットワーク、</a:t>
            </a:r>
            <a:r>
              <a:rPr kumimoji="1" lang="en-US" altLang="ja-JP" dirty="0" smtClean="0"/>
              <a:t>XenStore</a:t>
            </a:r>
            <a:r>
              <a:rPr kumimoji="1" lang="ja-JP" altLang="en-US" dirty="0" smtClean="0"/>
              <a:t>で管理</a:t>
            </a:r>
            <a:r>
              <a:rPr kumimoji="1" lang="en-US" altLang="ja-JP" dirty="0" smtClean="0"/>
              <a:t>VM</a:t>
            </a:r>
            <a:r>
              <a:rPr kumimoji="1" lang="ja-JP" altLang="en-US" dirty="0" smtClean="0"/>
              <a:t>との通信に利用</a:t>
            </a:r>
            <a:endParaRPr kumimoji="1" lang="en-US" altLang="ja-JP" dirty="0" smtClean="0"/>
          </a:p>
          <a:p>
            <a:pPr lvl="1"/>
            <a:r>
              <a:rPr lang="ja-JP" altLang="en-US" dirty="0"/>
              <a:t>タイマ</a:t>
            </a:r>
            <a:r>
              <a:rPr lang="ja-JP" altLang="en-US" dirty="0" smtClean="0"/>
              <a:t>でハイパーバイザとの通信に利用</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14</a:t>
            </a:fld>
            <a:endParaRPr kumimoji="1" lang="ja-JP" altLang="en-US"/>
          </a:p>
        </p:txBody>
      </p:sp>
      <p:sp>
        <p:nvSpPr>
          <p:cNvPr id="5" name="正方形/長方形 4"/>
          <p:cNvSpPr/>
          <p:nvPr/>
        </p:nvSpPr>
        <p:spPr>
          <a:xfrm>
            <a:off x="278116" y="3717032"/>
            <a:ext cx="1606323" cy="2232248"/>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400" dirty="0" smtClean="0"/>
              <a:t>管理</a:t>
            </a:r>
            <a:r>
              <a:rPr kumimoji="1" lang="en-US" altLang="ja-JP" sz="2400" dirty="0" smtClean="0"/>
              <a:t>VM1</a:t>
            </a:r>
          </a:p>
          <a:p>
            <a:pPr algn="ctr"/>
            <a:r>
              <a:rPr lang="en-US" altLang="ja-JP" sz="2400" dirty="0" smtClean="0"/>
              <a:t>(</a:t>
            </a:r>
            <a:r>
              <a:rPr lang="ja-JP" altLang="en-US" sz="2400" dirty="0" smtClean="0"/>
              <a:t>移動元</a:t>
            </a:r>
            <a:r>
              <a:rPr lang="en-US" altLang="ja-JP" sz="2400" dirty="0" smtClean="0"/>
              <a:t>)</a:t>
            </a:r>
            <a:endParaRPr kumimoji="1" lang="en-US" altLang="ja-JP" sz="2400" dirty="0" smtClean="0"/>
          </a:p>
          <a:p>
            <a:pPr algn="ctr"/>
            <a:endParaRPr lang="en-US" altLang="ja-JP" sz="2400" dirty="0"/>
          </a:p>
          <a:p>
            <a:pPr algn="ctr"/>
            <a:endParaRPr kumimoji="1" lang="en-US" altLang="ja-JP" sz="2400" dirty="0" smtClean="0"/>
          </a:p>
          <a:p>
            <a:pPr algn="ctr"/>
            <a:endParaRPr kumimoji="1" lang="ja-JP" altLang="en-US" sz="2400" dirty="0"/>
          </a:p>
        </p:txBody>
      </p:sp>
      <p:sp>
        <p:nvSpPr>
          <p:cNvPr id="6" name="角丸四角形 5"/>
          <p:cNvSpPr/>
          <p:nvPr/>
        </p:nvSpPr>
        <p:spPr>
          <a:xfrm>
            <a:off x="395242" y="5427343"/>
            <a:ext cx="1376737" cy="4356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バックエンド</a:t>
            </a:r>
            <a:endParaRPr kumimoji="1" lang="ja-JP" altLang="en-US" dirty="0"/>
          </a:p>
        </p:txBody>
      </p:sp>
      <p:grpSp>
        <p:nvGrpSpPr>
          <p:cNvPr id="7" name="グループ化 6"/>
          <p:cNvGrpSpPr/>
          <p:nvPr/>
        </p:nvGrpSpPr>
        <p:grpSpPr>
          <a:xfrm>
            <a:off x="2409135" y="4082244"/>
            <a:ext cx="1728192" cy="1867036"/>
            <a:chOff x="2931670" y="3789040"/>
            <a:chExt cx="1728192" cy="1867036"/>
          </a:xfrm>
        </p:grpSpPr>
        <p:sp>
          <p:nvSpPr>
            <p:cNvPr id="8" name="正方形/長方形 7"/>
            <p:cNvSpPr/>
            <p:nvPr/>
          </p:nvSpPr>
          <p:spPr>
            <a:xfrm>
              <a:off x="2931670" y="3789040"/>
              <a:ext cx="1728192" cy="1867036"/>
            </a:xfrm>
            <a:prstGeom prst="rect">
              <a:avLst/>
            </a:prstGeom>
            <a:solidFill>
              <a:srgbClr val="EA2D00"/>
            </a:solidFill>
            <a:ln w="38100">
              <a:solidFill>
                <a:srgbClr val="EA2D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bg1"/>
                  </a:solidFill>
                </a:rPr>
                <a:t>Application VM</a:t>
              </a:r>
            </a:p>
            <a:p>
              <a:pPr algn="ctr"/>
              <a:endParaRPr kumimoji="1" lang="en-US" altLang="ja-JP" sz="2000" dirty="0" smtClean="0">
                <a:solidFill>
                  <a:schemeClr val="tx1"/>
                </a:solidFill>
              </a:endParaRPr>
            </a:p>
            <a:p>
              <a:pPr algn="ctr"/>
              <a:endParaRPr kumimoji="1" lang="en-US" altLang="ja-JP" sz="2000"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9" name="角丸四角形 8"/>
            <p:cNvSpPr/>
            <p:nvPr/>
          </p:nvSpPr>
          <p:spPr>
            <a:xfrm>
              <a:off x="3019532" y="5134139"/>
              <a:ext cx="1552469" cy="435658"/>
            </a:xfrm>
            <a:prstGeom prst="roundRect">
              <a:avLst/>
            </a:prstGeom>
            <a:solidFill>
              <a:schemeClr val="bg1"/>
            </a:solidFill>
            <a:ln>
              <a:solidFill>
                <a:srgbClr val="EA2D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フロントエンド</a:t>
              </a:r>
              <a:endParaRPr kumimoji="1" lang="ja-JP" altLang="en-US" dirty="0"/>
            </a:p>
          </p:txBody>
        </p:sp>
      </p:grpSp>
      <p:sp>
        <p:nvSpPr>
          <p:cNvPr id="10" name="左右矢印 9"/>
          <p:cNvSpPr/>
          <p:nvPr/>
        </p:nvSpPr>
        <p:spPr>
          <a:xfrm>
            <a:off x="1771980" y="5486638"/>
            <a:ext cx="711495" cy="31706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正方形/長方形 13"/>
          <p:cNvSpPr/>
          <p:nvPr/>
        </p:nvSpPr>
        <p:spPr>
          <a:xfrm>
            <a:off x="64721" y="6415769"/>
            <a:ext cx="4393212" cy="3600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ゲストハイパーバイザ</a:t>
            </a:r>
            <a:r>
              <a:rPr kumimoji="1" lang="en-US" altLang="ja-JP" dirty="0" smtClean="0"/>
              <a:t>1</a:t>
            </a:r>
            <a:endParaRPr kumimoji="1" lang="ja-JP" altLang="en-US" dirty="0"/>
          </a:p>
        </p:txBody>
      </p:sp>
      <p:sp>
        <p:nvSpPr>
          <p:cNvPr id="15" name="正方形/長方形 14"/>
          <p:cNvSpPr/>
          <p:nvPr/>
        </p:nvSpPr>
        <p:spPr>
          <a:xfrm>
            <a:off x="7112471" y="3717032"/>
            <a:ext cx="1606323" cy="2232248"/>
          </a:xfrm>
          <a:prstGeom prst="rect">
            <a:avLst/>
          </a:prstGeom>
          <a:solidFill>
            <a:srgbClr val="4BACC6"/>
          </a:solidFill>
          <a:ln>
            <a:solidFill>
              <a:srgbClr val="4BACC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400" dirty="0" smtClean="0"/>
              <a:t>管理</a:t>
            </a:r>
            <a:r>
              <a:rPr kumimoji="1" lang="en-US" altLang="ja-JP" sz="2400" dirty="0" smtClean="0"/>
              <a:t>VM2</a:t>
            </a:r>
          </a:p>
          <a:p>
            <a:pPr algn="ctr"/>
            <a:r>
              <a:rPr lang="en-US" altLang="ja-JP" sz="2400" dirty="0" smtClean="0"/>
              <a:t>(</a:t>
            </a:r>
            <a:r>
              <a:rPr lang="ja-JP" altLang="en-US" sz="2400" dirty="0" smtClean="0"/>
              <a:t>移動先</a:t>
            </a:r>
            <a:r>
              <a:rPr lang="en-US" altLang="ja-JP" sz="2400" dirty="0" smtClean="0"/>
              <a:t>)</a:t>
            </a:r>
            <a:endParaRPr kumimoji="1" lang="en-US" altLang="ja-JP" sz="2400" dirty="0" smtClean="0"/>
          </a:p>
          <a:p>
            <a:pPr algn="ctr"/>
            <a:endParaRPr lang="en-US" altLang="ja-JP" sz="2400" dirty="0"/>
          </a:p>
          <a:p>
            <a:pPr algn="ctr"/>
            <a:endParaRPr kumimoji="1" lang="en-US" altLang="ja-JP" sz="2400" dirty="0" smtClean="0"/>
          </a:p>
          <a:p>
            <a:pPr algn="ctr"/>
            <a:endParaRPr kumimoji="1" lang="ja-JP" altLang="en-US" sz="2400" dirty="0"/>
          </a:p>
        </p:txBody>
      </p:sp>
      <p:sp>
        <p:nvSpPr>
          <p:cNvPr id="16" name="角丸四角形 15"/>
          <p:cNvSpPr/>
          <p:nvPr/>
        </p:nvSpPr>
        <p:spPr>
          <a:xfrm>
            <a:off x="7227263" y="5427344"/>
            <a:ext cx="1376737" cy="435657"/>
          </a:xfrm>
          <a:prstGeom prst="roundRect">
            <a:avLst/>
          </a:prstGeom>
          <a:ln>
            <a:solidFill>
              <a:srgbClr val="4BACC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バックエンド</a:t>
            </a:r>
            <a:endParaRPr kumimoji="1" lang="ja-JP" altLang="en-US" dirty="0"/>
          </a:p>
        </p:txBody>
      </p:sp>
      <p:sp>
        <p:nvSpPr>
          <p:cNvPr id="13" name="左右矢印 12"/>
          <p:cNvSpPr/>
          <p:nvPr/>
        </p:nvSpPr>
        <p:spPr>
          <a:xfrm>
            <a:off x="6501157" y="5486638"/>
            <a:ext cx="726106" cy="31706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p:cNvSpPr/>
          <p:nvPr/>
        </p:nvSpPr>
        <p:spPr>
          <a:xfrm>
            <a:off x="4553183" y="6415769"/>
            <a:ext cx="439321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ゲストハイパーバイザ</a:t>
            </a:r>
            <a:r>
              <a:rPr kumimoji="1" lang="en-US" altLang="ja-JP" dirty="0" smtClean="0"/>
              <a:t>2</a:t>
            </a:r>
            <a:endParaRPr kumimoji="1" lang="ja-JP" altLang="en-US" dirty="0"/>
          </a:p>
        </p:txBody>
      </p:sp>
      <p:sp>
        <p:nvSpPr>
          <p:cNvPr id="18" name="角丸四角形 17"/>
          <p:cNvSpPr/>
          <p:nvPr/>
        </p:nvSpPr>
        <p:spPr>
          <a:xfrm>
            <a:off x="395243" y="4812199"/>
            <a:ext cx="1376737" cy="4356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XenStore</a:t>
            </a:r>
            <a:endParaRPr kumimoji="1" lang="ja-JP" altLang="en-US" dirty="0"/>
          </a:p>
        </p:txBody>
      </p:sp>
      <p:sp>
        <p:nvSpPr>
          <p:cNvPr id="19" name="角丸四角形 18"/>
          <p:cNvSpPr/>
          <p:nvPr/>
        </p:nvSpPr>
        <p:spPr>
          <a:xfrm>
            <a:off x="7227262" y="4797933"/>
            <a:ext cx="1376737" cy="435657"/>
          </a:xfrm>
          <a:prstGeom prst="roundRect">
            <a:avLst/>
          </a:prstGeom>
          <a:ln>
            <a:solidFill>
              <a:srgbClr val="4BACC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XenStore</a:t>
            </a:r>
            <a:endParaRPr kumimoji="1" lang="ja-JP" altLang="en-US" dirty="0"/>
          </a:p>
        </p:txBody>
      </p:sp>
      <p:sp>
        <p:nvSpPr>
          <p:cNvPr id="20" name="上下矢印 19"/>
          <p:cNvSpPr/>
          <p:nvPr/>
        </p:nvSpPr>
        <p:spPr>
          <a:xfrm>
            <a:off x="3093211" y="5863001"/>
            <a:ext cx="360040" cy="552769"/>
          </a:xfrm>
          <a:prstGeom prst="upDownArrow">
            <a:avLst>
              <a:gd name="adj1" fmla="val 43197"/>
              <a:gd name="adj2" fmla="val 40552"/>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上下矢印 20"/>
          <p:cNvSpPr/>
          <p:nvPr/>
        </p:nvSpPr>
        <p:spPr>
          <a:xfrm>
            <a:off x="5580112" y="5863001"/>
            <a:ext cx="360040" cy="552769"/>
          </a:xfrm>
          <a:prstGeom prst="upDownArrow">
            <a:avLst>
              <a:gd name="adj1" fmla="val 43197"/>
              <a:gd name="adj2" fmla="val 40552"/>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65947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childTnLst>
                          </p:cTn>
                        </p:par>
                        <p:par>
                          <p:cTn id="11" fill="hold">
                            <p:stCondLst>
                              <p:cond delay="500"/>
                            </p:stCondLst>
                            <p:childTnLst>
                              <p:par>
                                <p:cTn id="12" presetID="63" presetClass="path" presetSubtype="0" accel="50000" decel="50000" fill="hold" nodeType="afterEffect">
                                  <p:stCondLst>
                                    <p:cond delay="0"/>
                                  </p:stCondLst>
                                  <p:childTnLst>
                                    <p:animMotion origin="layout" path="M 3.88889E-6 0 L 0.26805 0 " pathEditMode="relative" rAng="0" ptsTypes="AA">
                                      <p:cBhvr>
                                        <p:cTn id="13" dur="2000" fill="hold"/>
                                        <p:tgtEl>
                                          <p:spTgt spid="7"/>
                                        </p:tgtEl>
                                        <p:attrNameLst>
                                          <p:attrName>ppt_x</p:attrName>
                                          <p:attrName>ppt_y</p:attrName>
                                        </p:attrNameLst>
                                      </p:cBhvr>
                                      <p:rCtr x="13403" y="0"/>
                                    </p:animMotion>
                                  </p:childTnLst>
                                </p:cTn>
                              </p:par>
                            </p:childTnLst>
                          </p:cTn>
                        </p:par>
                        <p:par>
                          <p:cTn id="14" fill="hold">
                            <p:stCondLst>
                              <p:cond delay="2500"/>
                            </p:stCondLst>
                            <p:childTnLst>
                              <p:par>
                                <p:cTn id="15" presetID="10"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サスペンド・レジュームの実装</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P2M</a:t>
            </a:r>
            <a:r>
              <a:rPr kumimoji="1" lang="ja-JP" altLang="en-US" dirty="0" smtClean="0"/>
              <a:t>テーブル</a:t>
            </a:r>
            <a:endParaRPr kumimoji="1" lang="en-US" altLang="ja-JP" dirty="0" smtClean="0"/>
          </a:p>
          <a:p>
            <a:pPr lvl="1"/>
            <a:r>
              <a:rPr lang="ja-JP" altLang="en-US" dirty="0"/>
              <a:t>疑似</a:t>
            </a:r>
            <a:r>
              <a:rPr lang="ja-JP" altLang="en-US" dirty="0" smtClean="0"/>
              <a:t>物理メモリからマシンメモリへの変換表</a:t>
            </a:r>
            <a:endParaRPr lang="en-US" altLang="ja-JP" dirty="0" smtClean="0"/>
          </a:p>
          <a:p>
            <a:pPr lvl="1"/>
            <a:r>
              <a:rPr kumimoji="1" lang="ja-JP" altLang="en-US" dirty="0"/>
              <a:t>移動先</a:t>
            </a:r>
            <a:r>
              <a:rPr kumimoji="1" lang="ja-JP" altLang="en-US" dirty="0" smtClean="0"/>
              <a:t>のマシンメモリ割当てを用いて再構築</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15</a:t>
            </a:fld>
            <a:endParaRPr kumimoji="1" lang="ja-JP" altLang="en-US"/>
          </a:p>
        </p:txBody>
      </p:sp>
      <p:sp>
        <p:nvSpPr>
          <p:cNvPr id="25" name="正方形/長方形 24"/>
          <p:cNvSpPr/>
          <p:nvPr/>
        </p:nvSpPr>
        <p:spPr>
          <a:xfrm>
            <a:off x="1547664" y="3068960"/>
            <a:ext cx="936104" cy="594991"/>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L3_list </a:t>
            </a:r>
            <a:endParaRPr kumimoji="1" lang="ja-JP" altLang="en-US" dirty="0"/>
          </a:p>
        </p:txBody>
      </p:sp>
      <p:sp>
        <p:nvSpPr>
          <p:cNvPr id="28" name="正方形/長方形 27"/>
          <p:cNvSpPr/>
          <p:nvPr/>
        </p:nvSpPr>
        <p:spPr>
          <a:xfrm>
            <a:off x="611560" y="4437112"/>
            <a:ext cx="1008112"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L2_list </a:t>
            </a:r>
            <a:endParaRPr kumimoji="1" lang="ja-JP" altLang="en-US" dirty="0"/>
          </a:p>
        </p:txBody>
      </p:sp>
      <p:sp>
        <p:nvSpPr>
          <p:cNvPr id="29" name="正方形/長方形 28"/>
          <p:cNvSpPr/>
          <p:nvPr/>
        </p:nvSpPr>
        <p:spPr>
          <a:xfrm>
            <a:off x="2483768" y="4437112"/>
            <a:ext cx="1008112"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L2_list </a:t>
            </a:r>
            <a:endParaRPr kumimoji="1" lang="ja-JP" altLang="en-US" dirty="0"/>
          </a:p>
        </p:txBody>
      </p:sp>
      <p:sp>
        <p:nvSpPr>
          <p:cNvPr id="32" name="正方形/長方形 31"/>
          <p:cNvSpPr/>
          <p:nvPr/>
        </p:nvSpPr>
        <p:spPr>
          <a:xfrm>
            <a:off x="158147" y="581618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grpSp>
        <p:nvGrpSpPr>
          <p:cNvPr id="116" name="図形グループ 115"/>
          <p:cNvGrpSpPr/>
          <p:nvPr/>
        </p:nvGrpSpPr>
        <p:grpSpPr>
          <a:xfrm>
            <a:off x="251520" y="3663951"/>
            <a:ext cx="3584361" cy="2154013"/>
            <a:chOff x="251520" y="3663951"/>
            <a:chExt cx="3584361" cy="2154013"/>
          </a:xfrm>
        </p:grpSpPr>
        <p:cxnSp>
          <p:nvCxnSpPr>
            <p:cNvPr id="26" name="直線コネクタ 25"/>
            <p:cNvCxnSpPr>
              <a:stCxn id="25" idx="2"/>
              <a:endCxn id="28" idx="0"/>
            </p:cNvCxnSpPr>
            <p:nvPr/>
          </p:nvCxnSpPr>
          <p:spPr>
            <a:xfrm flipH="1">
              <a:off x="1115616" y="3663951"/>
              <a:ext cx="900100" cy="77316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25" idx="2"/>
              <a:endCxn id="29" idx="0"/>
            </p:cNvCxnSpPr>
            <p:nvPr/>
          </p:nvCxnSpPr>
          <p:spPr>
            <a:xfrm>
              <a:off x="2015716" y="3663951"/>
              <a:ext cx="972108" cy="77316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28" idx="2"/>
              <a:endCxn id="32" idx="0"/>
            </p:cNvCxnSpPr>
            <p:nvPr/>
          </p:nvCxnSpPr>
          <p:spPr>
            <a:xfrm flipH="1">
              <a:off x="636882" y="4941168"/>
              <a:ext cx="478734" cy="87501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28" idx="2"/>
              <a:endCxn id="56" idx="0"/>
            </p:cNvCxnSpPr>
            <p:nvPr/>
          </p:nvCxnSpPr>
          <p:spPr>
            <a:xfrm>
              <a:off x="1115616" y="4941168"/>
              <a:ext cx="478735"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9" idx="2"/>
              <a:endCxn id="55" idx="0"/>
            </p:cNvCxnSpPr>
            <p:nvPr/>
          </p:nvCxnSpPr>
          <p:spPr>
            <a:xfrm flipH="1">
              <a:off x="2521451" y="4941168"/>
              <a:ext cx="466373"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29" idx="2"/>
              <a:endCxn id="57" idx="0"/>
            </p:cNvCxnSpPr>
            <p:nvPr/>
          </p:nvCxnSpPr>
          <p:spPr>
            <a:xfrm>
              <a:off x="2987824" y="4941168"/>
              <a:ext cx="486127"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899592" y="3861048"/>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sp>
          <p:nvSpPr>
            <p:cNvPr id="39" name="テキスト ボックス 38"/>
            <p:cNvSpPr txBox="1"/>
            <p:nvPr/>
          </p:nvSpPr>
          <p:spPr>
            <a:xfrm>
              <a:off x="2627784" y="3861048"/>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sp>
          <p:nvSpPr>
            <p:cNvPr id="40" name="テキスト ボックス 39"/>
            <p:cNvSpPr txBox="1"/>
            <p:nvPr/>
          </p:nvSpPr>
          <p:spPr>
            <a:xfrm>
              <a:off x="251520" y="5229200"/>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sp>
          <p:nvSpPr>
            <p:cNvPr id="41" name="テキスト ボックス 40"/>
            <p:cNvSpPr txBox="1"/>
            <p:nvPr/>
          </p:nvSpPr>
          <p:spPr>
            <a:xfrm>
              <a:off x="1403648" y="5229200"/>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sp>
          <p:nvSpPr>
            <p:cNvPr id="42" name="テキスト ボックス 41"/>
            <p:cNvSpPr txBox="1"/>
            <p:nvPr/>
          </p:nvSpPr>
          <p:spPr>
            <a:xfrm>
              <a:off x="2123728" y="5229200"/>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sp>
          <p:nvSpPr>
            <p:cNvPr id="43" name="テキスト ボックス 42"/>
            <p:cNvSpPr txBox="1"/>
            <p:nvPr/>
          </p:nvSpPr>
          <p:spPr>
            <a:xfrm>
              <a:off x="3275856" y="5229200"/>
              <a:ext cx="560025" cy="369332"/>
            </a:xfrm>
            <a:prstGeom prst="rect">
              <a:avLst/>
            </a:prstGeom>
            <a:noFill/>
          </p:spPr>
          <p:txBody>
            <a:bodyPr wrap="none" rtlCol="0">
              <a:spAutoFit/>
            </a:bodyPr>
            <a:lstStyle/>
            <a:p>
              <a:r>
                <a:rPr kumimoji="1" lang="en-US" altLang="ja-JP" dirty="0" err="1" smtClean="0"/>
                <a:t>mfn</a:t>
              </a:r>
              <a:endParaRPr kumimoji="1" lang="ja-JP" altLang="en-US" dirty="0"/>
            </a:p>
          </p:txBody>
        </p:sp>
      </p:grpSp>
      <p:sp>
        <p:nvSpPr>
          <p:cNvPr id="45" name="角丸四角形吹き出し 44"/>
          <p:cNvSpPr/>
          <p:nvPr/>
        </p:nvSpPr>
        <p:spPr>
          <a:xfrm>
            <a:off x="2555776" y="2852936"/>
            <a:ext cx="1800200" cy="936104"/>
          </a:xfrm>
          <a:prstGeom prst="wedgeRoundRectCallout">
            <a:avLst>
              <a:gd name="adj1" fmla="val -35677"/>
              <a:gd name="adj2" fmla="val 6807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t>マシンメモリの木</a:t>
            </a:r>
            <a:endParaRPr lang="en-US" altLang="ja-JP" sz="1600" dirty="0" smtClean="0"/>
          </a:p>
          <a:p>
            <a:pPr algn="ctr"/>
            <a:r>
              <a:rPr lang="ja-JP" altLang="en-US" sz="1600" dirty="0" smtClean="0"/>
              <a:t>マイグレーション</a:t>
            </a:r>
            <a:endParaRPr lang="en-US" altLang="ja-JP" sz="1600" dirty="0" smtClean="0"/>
          </a:p>
          <a:p>
            <a:pPr algn="ctr"/>
            <a:r>
              <a:rPr lang="ja-JP" altLang="en-US" sz="1600" dirty="0" smtClean="0"/>
              <a:t>後は参照不可</a:t>
            </a:r>
            <a:endParaRPr lang="ja-JP" altLang="en-US" sz="1600" dirty="0"/>
          </a:p>
        </p:txBody>
      </p:sp>
      <p:sp>
        <p:nvSpPr>
          <p:cNvPr id="49" name="左矢印 48"/>
          <p:cNvSpPr/>
          <p:nvPr/>
        </p:nvSpPr>
        <p:spPr>
          <a:xfrm>
            <a:off x="3995936" y="4437112"/>
            <a:ext cx="1233865" cy="669787"/>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再構築</a:t>
            </a:r>
            <a:endParaRPr kumimoji="1" lang="ja-JP" altLang="en-US" dirty="0"/>
          </a:p>
        </p:txBody>
      </p:sp>
      <p:sp>
        <p:nvSpPr>
          <p:cNvPr id="55" name="正方形/長方形 54"/>
          <p:cNvSpPr/>
          <p:nvPr/>
        </p:nvSpPr>
        <p:spPr>
          <a:xfrm>
            <a:off x="2042716"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sp>
        <p:nvSpPr>
          <p:cNvPr id="56" name="正方形/長方形 55"/>
          <p:cNvSpPr/>
          <p:nvPr/>
        </p:nvSpPr>
        <p:spPr>
          <a:xfrm>
            <a:off x="1115616"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sp>
        <p:nvSpPr>
          <p:cNvPr id="57" name="正方形/長方形 56"/>
          <p:cNvSpPr/>
          <p:nvPr/>
        </p:nvSpPr>
        <p:spPr>
          <a:xfrm>
            <a:off x="2995216"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grpSp>
        <p:nvGrpSpPr>
          <p:cNvPr id="115" name="図形グループ 114"/>
          <p:cNvGrpSpPr/>
          <p:nvPr/>
        </p:nvGrpSpPr>
        <p:grpSpPr>
          <a:xfrm>
            <a:off x="5270715" y="3068960"/>
            <a:ext cx="3794538" cy="3253060"/>
            <a:chOff x="5270715" y="3068960"/>
            <a:chExt cx="3794538" cy="3253060"/>
          </a:xfrm>
        </p:grpSpPr>
        <p:sp>
          <p:nvSpPr>
            <p:cNvPr id="95" name="正方形/長方形 94"/>
            <p:cNvSpPr/>
            <p:nvPr/>
          </p:nvSpPr>
          <p:spPr>
            <a:xfrm>
              <a:off x="6660232" y="3068960"/>
              <a:ext cx="936104" cy="594991"/>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L3_list </a:t>
              </a:r>
              <a:endParaRPr kumimoji="1" lang="ja-JP" altLang="en-US" dirty="0"/>
            </a:p>
          </p:txBody>
        </p:sp>
        <p:cxnSp>
          <p:nvCxnSpPr>
            <p:cNvPr id="96" name="直線コネクタ 95"/>
            <p:cNvCxnSpPr>
              <a:stCxn id="95" idx="2"/>
              <a:endCxn id="98" idx="0"/>
            </p:cNvCxnSpPr>
            <p:nvPr/>
          </p:nvCxnSpPr>
          <p:spPr>
            <a:xfrm flipH="1">
              <a:off x="6228184" y="3663951"/>
              <a:ext cx="900100" cy="77316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95" idx="2"/>
              <a:endCxn id="99" idx="0"/>
            </p:cNvCxnSpPr>
            <p:nvPr/>
          </p:nvCxnSpPr>
          <p:spPr>
            <a:xfrm>
              <a:off x="7128284" y="3663951"/>
              <a:ext cx="972108" cy="77316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5724128" y="4437112"/>
              <a:ext cx="1008112"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L2_list </a:t>
              </a:r>
              <a:endParaRPr kumimoji="1" lang="ja-JP" altLang="en-US" dirty="0"/>
            </a:p>
          </p:txBody>
        </p:sp>
        <p:sp>
          <p:nvSpPr>
            <p:cNvPr id="99" name="正方形/長方形 98"/>
            <p:cNvSpPr/>
            <p:nvPr/>
          </p:nvSpPr>
          <p:spPr>
            <a:xfrm>
              <a:off x="7596336" y="4437112"/>
              <a:ext cx="1008112"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L2_list </a:t>
              </a:r>
              <a:endParaRPr kumimoji="1" lang="ja-JP" altLang="en-US" dirty="0"/>
            </a:p>
          </p:txBody>
        </p:sp>
        <p:cxnSp>
          <p:nvCxnSpPr>
            <p:cNvPr id="100" name="直線コネクタ 99"/>
            <p:cNvCxnSpPr>
              <a:stCxn id="98" idx="2"/>
              <a:endCxn id="102" idx="0"/>
            </p:cNvCxnSpPr>
            <p:nvPr/>
          </p:nvCxnSpPr>
          <p:spPr>
            <a:xfrm flipH="1">
              <a:off x="5749450" y="4941168"/>
              <a:ext cx="478734" cy="87501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98" idx="2"/>
              <a:endCxn id="112" idx="0"/>
            </p:cNvCxnSpPr>
            <p:nvPr/>
          </p:nvCxnSpPr>
          <p:spPr>
            <a:xfrm>
              <a:off x="6228184" y="4941168"/>
              <a:ext cx="478735"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5270715" y="581618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cxnSp>
          <p:nvCxnSpPr>
            <p:cNvPr id="103" name="直線コネクタ 102"/>
            <p:cNvCxnSpPr>
              <a:stCxn id="99" idx="2"/>
              <a:endCxn id="111" idx="0"/>
            </p:cNvCxnSpPr>
            <p:nvPr/>
          </p:nvCxnSpPr>
          <p:spPr>
            <a:xfrm flipH="1">
              <a:off x="7634019" y="4941168"/>
              <a:ext cx="466373"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a:stCxn id="99" idx="2"/>
              <a:endCxn id="113" idx="0"/>
            </p:cNvCxnSpPr>
            <p:nvPr/>
          </p:nvCxnSpPr>
          <p:spPr>
            <a:xfrm>
              <a:off x="8100392" y="4941168"/>
              <a:ext cx="486127" cy="87679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6012160" y="3861048"/>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06" name="テキスト ボックス 105"/>
            <p:cNvSpPr txBox="1"/>
            <p:nvPr/>
          </p:nvSpPr>
          <p:spPr>
            <a:xfrm>
              <a:off x="7740352" y="3861048"/>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07" name="テキスト ボックス 106"/>
            <p:cNvSpPr txBox="1"/>
            <p:nvPr/>
          </p:nvSpPr>
          <p:spPr>
            <a:xfrm>
              <a:off x="5364088" y="5229200"/>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08" name="テキスト ボックス 107"/>
            <p:cNvSpPr txBox="1"/>
            <p:nvPr/>
          </p:nvSpPr>
          <p:spPr>
            <a:xfrm>
              <a:off x="6516216" y="5229200"/>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09" name="テキスト ボックス 108"/>
            <p:cNvSpPr txBox="1"/>
            <p:nvPr/>
          </p:nvSpPr>
          <p:spPr>
            <a:xfrm>
              <a:off x="7236296" y="5229200"/>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10" name="テキスト ボックス 109"/>
            <p:cNvSpPr txBox="1"/>
            <p:nvPr/>
          </p:nvSpPr>
          <p:spPr>
            <a:xfrm>
              <a:off x="8388424" y="5229200"/>
              <a:ext cx="505267" cy="369332"/>
            </a:xfrm>
            <a:prstGeom prst="rect">
              <a:avLst/>
            </a:prstGeom>
            <a:noFill/>
          </p:spPr>
          <p:txBody>
            <a:bodyPr wrap="none" rtlCol="0">
              <a:spAutoFit/>
            </a:bodyPr>
            <a:lstStyle/>
            <a:p>
              <a:r>
                <a:rPr lang="en-US" altLang="ja-JP" dirty="0" err="1" smtClean="0"/>
                <a:t>virt</a:t>
              </a:r>
              <a:endParaRPr kumimoji="1" lang="ja-JP" altLang="en-US" dirty="0"/>
            </a:p>
          </p:txBody>
        </p:sp>
        <p:sp>
          <p:nvSpPr>
            <p:cNvPr id="111" name="正方形/長方形 110"/>
            <p:cNvSpPr/>
            <p:nvPr/>
          </p:nvSpPr>
          <p:spPr>
            <a:xfrm>
              <a:off x="7155284"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sp>
          <p:nvSpPr>
            <p:cNvPr id="112" name="正方形/長方形 111"/>
            <p:cNvSpPr/>
            <p:nvPr/>
          </p:nvSpPr>
          <p:spPr>
            <a:xfrm>
              <a:off x="6228184"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sp>
          <p:nvSpPr>
            <p:cNvPr id="113" name="正方形/長方形 112"/>
            <p:cNvSpPr/>
            <p:nvPr/>
          </p:nvSpPr>
          <p:spPr>
            <a:xfrm>
              <a:off x="8107784" y="5817964"/>
              <a:ext cx="957469" cy="504056"/>
            </a:xfrm>
            <a:prstGeom prst="rect">
              <a:avLst/>
            </a:prstGeom>
            <a:solidFill>
              <a:srgbClr val="FFB8A7"/>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L1_list</a:t>
              </a:r>
              <a:endParaRPr kumimoji="1" lang="ja-JP" altLang="en-US" dirty="0"/>
            </a:p>
          </p:txBody>
        </p:sp>
      </p:grpSp>
      <p:sp>
        <p:nvSpPr>
          <p:cNvPr id="114" name="角丸四角形吹き出し 113"/>
          <p:cNvSpPr/>
          <p:nvPr/>
        </p:nvSpPr>
        <p:spPr>
          <a:xfrm>
            <a:off x="4572000" y="2852936"/>
            <a:ext cx="1872208" cy="936104"/>
          </a:xfrm>
          <a:prstGeom prst="wedgeRoundRectCallout">
            <a:avLst>
              <a:gd name="adj1" fmla="val 37144"/>
              <a:gd name="adj2" fmla="val 810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t>仮想アドレスの木</a:t>
            </a:r>
            <a:endParaRPr lang="en-US" altLang="ja-JP" sz="1600" dirty="0" smtClean="0"/>
          </a:p>
          <a:p>
            <a:pPr algn="ctr"/>
            <a:r>
              <a:rPr lang="ja-JP" altLang="en-US" sz="1600" dirty="0" smtClean="0"/>
              <a:t>マイグレーション</a:t>
            </a:r>
            <a:endParaRPr lang="en-US" altLang="ja-JP" sz="1600" dirty="0" smtClean="0"/>
          </a:p>
          <a:p>
            <a:pPr algn="ctr"/>
            <a:r>
              <a:rPr lang="ja-JP" altLang="en-US" sz="1600" dirty="0" smtClean="0"/>
              <a:t>後も参照可</a:t>
            </a:r>
            <a:endParaRPr lang="ja-JP" altLang="en-US" sz="1600" dirty="0"/>
          </a:p>
        </p:txBody>
      </p:sp>
      <p:grpSp>
        <p:nvGrpSpPr>
          <p:cNvPr id="136" name="図形グループ 135"/>
          <p:cNvGrpSpPr/>
          <p:nvPr/>
        </p:nvGrpSpPr>
        <p:grpSpPr>
          <a:xfrm>
            <a:off x="251520" y="3663951"/>
            <a:ext cx="3528392" cy="2861393"/>
            <a:chOff x="251520" y="3663951"/>
            <a:chExt cx="3528392" cy="2861393"/>
          </a:xfrm>
        </p:grpSpPr>
        <p:cxnSp>
          <p:nvCxnSpPr>
            <p:cNvPr id="117" name="直線コネクタ 116"/>
            <p:cNvCxnSpPr>
              <a:stCxn id="25" idx="2"/>
            </p:cNvCxnSpPr>
            <p:nvPr/>
          </p:nvCxnSpPr>
          <p:spPr>
            <a:xfrm flipH="1">
              <a:off x="251520" y="3663951"/>
              <a:ext cx="1764196" cy="77316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a:stCxn id="25" idx="2"/>
            </p:cNvCxnSpPr>
            <p:nvPr/>
          </p:nvCxnSpPr>
          <p:spPr>
            <a:xfrm>
              <a:off x="2015716" y="3663951"/>
              <a:ext cx="180020" cy="113320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a:stCxn id="28" idx="2"/>
              <a:endCxn id="41" idx="0"/>
            </p:cNvCxnSpPr>
            <p:nvPr/>
          </p:nvCxnSpPr>
          <p:spPr>
            <a:xfrm>
              <a:off x="1115616" y="4941168"/>
              <a:ext cx="568045" cy="288032"/>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a:stCxn id="28" idx="2"/>
            </p:cNvCxnSpPr>
            <p:nvPr/>
          </p:nvCxnSpPr>
          <p:spPr>
            <a:xfrm flipH="1">
              <a:off x="251520" y="4941168"/>
              <a:ext cx="864096" cy="158417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a:stCxn id="29" idx="2"/>
            </p:cNvCxnSpPr>
            <p:nvPr/>
          </p:nvCxnSpPr>
          <p:spPr>
            <a:xfrm flipV="1">
              <a:off x="2987824" y="4581128"/>
              <a:ext cx="792088" cy="360040"/>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29" idx="2"/>
            </p:cNvCxnSpPr>
            <p:nvPr/>
          </p:nvCxnSpPr>
          <p:spPr>
            <a:xfrm flipH="1">
              <a:off x="1763688" y="4941168"/>
              <a:ext cx="1224136" cy="72008"/>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029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16"/>
                                        </p:tgtEl>
                                      </p:cBhvr>
                                    </p:animEffect>
                                    <p:set>
                                      <p:cBhvr>
                                        <p:cTn id="7" dur="1" fill="hold">
                                          <p:stCondLst>
                                            <p:cond delay="499"/>
                                          </p:stCondLst>
                                        </p:cTn>
                                        <p:tgtEl>
                                          <p:spTgt spid="116"/>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500"/>
                                        <p:tgtEl>
                                          <p:spTgt spid="45"/>
                                        </p:tgtEl>
                                      </p:cBhvr>
                                    </p:animEffect>
                                  </p:childTnLst>
                                </p:cTn>
                              </p:par>
                              <p:par>
                                <p:cTn id="12" presetID="10" presetClass="entr" presetSubtype="0" fill="hold" nodeType="withEffect">
                                  <p:stCondLst>
                                    <p:cond delay="0"/>
                                  </p:stCondLst>
                                  <p:childTnLst>
                                    <p:set>
                                      <p:cBhvr>
                                        <p:cTn id="13" dur="1" fill="hold">
                                          <p:stCondLst>
                                            <p:cond delay="0"/>
                                          </p:stCondLst>
                                        </p:cTn>
                                        <p:tgtEl>
                                          <p:spTgt spid="136"/>
                                        </p:tgtEl>
                                        <p:attrNameLst>
                                          <p:attrName>style.visibility</p:attrName>
                                        </p:attrNameLst>
                                      </p:cBhvr>
                                      <p:to>
                                        <p:strVal val="visible"/>
                                      </p:to>
                                    </p:set>
                                    <p:animEffect transition="in" filter="fade">
                                      <p:cBhvr>
                                        <p:cTn id="14" dur="500"/>
                                        <p:tgtEl>
                                          <p:spTgt spid="13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500"/>
                                        <p:tgtEl>
                                          <p:spTgt spid="49"/>
                                        </p:tgtEl>
                                      </p:cBhvr>
                                    </p:animEffect>
                                  </p:childTnLst>
                                </p:cTn>
                              </p:par>
                              <p:par>
                                <p:cTn id="20" presetID="10" presetClass="entr" presetSubtype="0" fill="hold" nodeType="withEffect">
                                  <p:stCondLst>
                                    <p:cond delay="0"/>
                                  </p:stCondLst>
                                  <p:childTnLst>
                                    <p:set>
                                      <p:cBhvr>
                                        <p:cTn id="21" dur="1" fill="hold">
                                          <p:stCondLst>
                                            <p:cond delay="0"/>
                                          </p:stCondLst>
                                        </p:cTn>
                                        <p:tgtEl>
                                          <p:spTgt spid="115"/>
                                        </p:tgtEl>
                                        <p:attrNameLst>
                                          <p:attrName>style.visibility</p:attrName>
                                        </p:attrNameLst>
                                      </p:cBhvr>
                                      <p:to>
                                        <p:strVal val="visible"/>
                                      </p:to>
                                    </p:set>
                                    <p:animEffect transition="in" filter="fade">
                                      <p:cBhvr>
                                        <p:cTn id="22" dur="500"/>
                                        <p:tgtEl>
                                          <p:spTgt spid="1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4"/>
                                        </p:tgtEl>
                                        <p:attrNameLst>
                                          <p:attrName>style.visibility</p:attrName>
                                        </p:attrNameLst>
                                      </p:cBhvr>
                                      <p:to>
                                        <p:strVal val="visible"/>
                                      </p:to>
                                    </p:set>
                                    <p:animEffect transition="in" filter="fade">
                                      <p:cBhvr>
                                        <p:cTn id="25" dur="500"/>
                                        <p:tgtEl>
                                          <p:spTgt spid="1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6"/>
                                        </p:tgtEl>
                                        <p:attrNameLst>
                                          <p:attrName>style.visibility</p:attrName>
                                        </p:attrNameLst>
                                      </p:cBhvr>
                                      <p:to>
                                        <p:strVal val="visible"/>
                                      </p:to>
                                    </p:set>
                                    <p:animEffect transition="in" filter="fade">
                                      <p:cBhvr>
                                        <p:cTn id="30" dur="500"/>
                                        <p:tgtEl>
                                          <p:spTgt spid="116"/>
                                        </p:tgtEl>
                                      </p:cBhvr>
                                    </p:animEffect>
                                  </p:childTnLst>
                                </p:cTn>
                              </p:par>
                              <p:par>
                                <p:cTn id="31" presetID="10" presetClass="exit" presetSubtype="0" fill="hold" nodeType="withEffect">
                                  <p:stCondLst>
                                    <p:cond delay="0"/>
                                  </p:stCondLst>
                                  <p:childTnLst>
                                    <p:animEffect transition="out" filter="fade">
                                      <p:cBhvr>
                                        <p:cTn id="32" dur="500"/>
                                        <p:tgtEl>
                                          <p:spTgt spid="136"/>
                                        </p:tgtEl>
                                      </p:cBhvr>
                                    </p:animEffect>
                                    <p:set>
                                      <p:cBhvr>
                                        <p:cTn id="33" dur="1" fill="hold">
                                          <p:stCondLst>
                                            <p:cond delay="499"/>
                                          </p:stCondLst>
                                        </p:cTn>
                                        <p:tgtEl>
                                          <p:spTgt spid="1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9" grpId="0" animBg="1"/>
      <p:bldP spid="1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アプリケーション</a:t>
            </a:r>
            <a:r>
              <a:rPr lang="en-US" altLang="ja-JP" dirty="0" smtClean="0"/>
              <a:t>VM</a:t>
            </a:r>
            <a:r>
              <a:rPr lang="ja-JP" altLang="en-US" dirty="0" smtClean="0"/>
              <a:t>の動作確認</a:t>
            </a:r>
            <a:endParaRPr lang="en-US" altLang="ja-JP" dirty="0" smtClean="0"/>
          </a:p>
          <a:p>
            <a:pPr lvl="1"/>
            <a:r>
              <a:rPr lang="ja-JP" altLang="en-US" dirty="0" smtClean="0"/>
              <a:t>コンソール</a:t>
            </a:r>
            <a:r>
              <a:rPr lang="ja-JP" altLang="en-US" dirty="0"/>
              <a:t>、</a:t>
            </a:r>
            <a:r>
              <a:rPr lang="ja-JP" altLang="en-US" dirty="0" smtClean="0"/>
              <a:t>ネットワーク</a:t>
            </a:r>
            <a:endParaRPr lang="en-US" altLang="ja-JP" dirty="0" smtClean="0"/>
          </a:p>
          <a:p>
            <a:r>
              <a:rPr lang="ja-JP" altLang="en-US" dirty="0" smtClean="0"/>
              <a:t>アプリケーション</a:t>
            </a:r>
            <a:r>
              <a:rPr lang="en-US" altLang="ja-JP" dirty="0" smtClean="0"/>
              <a:t>VM</a:t>
            </a:r>
            <a:r>
              <a:rPr lang="ja-JP" altLang="en-US" dirty="0" smtClean="0"/>
              <a:t>のマイグレーション</a:t>
            </a:r>
            <a:endParaRPr lang="en-US" altLang="ja-JP" dirty="0" smtClean="0"/>
          </a:p>
          <a:p>
            <a:pPr lvl="1"/>
            <a:r>
              <a:rPr lang="ja-JP" altLang="en-US" dirty="0"/>
              <a:t>マイグレーション</a:t>
            </a:r>
            <a:r>
              <a:rPr lang="ja-JP" altLang="en-US" dirty="0" smtClean="0"/>
              <a:t>時間、ダウンタイムの測定</a:t>
            </a:r>
            <a:endParaRPr lang="en-US" altLang="ja-JP" dirty="0"/>
          </a:p>
          <a:p>
            <a:r>
              <a:rPr lang="ja-JP" altLang="en-US" dirty="0" smtClean="0"/>
              <a:t>クラウド</a:t>
            </a:r>
            <a:r>
              <a:rPr lang="en-US" altLang="ja-JP" dirty="0" smtClean="0"/>
              <a:t>VM</a:t>
            </a:r>
            <a:r>
              <a:rPr lang="ja-JP" altLang="en-US" dirty="0" smtClean="0"/>
              <a:t>のスケールアップ</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076116463"/>
              </p:ext>
            </p:extLst>
          </p:nvPr>
        </p:nvGraphicFramePr>
        <p:xfrm>
          <a:off x="2411760" y="4149080"/>
          <a:ext cx="4320480" cy="1950720"/>
        </p:xfrm>
        <a:graphic>
          <a:graphicData uri="http://schemas.openxmlformats.org/drawingml/2006/table">
            <a:tbl>
              <a:tblPr firstCol="1" bandRow="1">
                <a:tableStyleId>{21E4AEA4-8DFA-4A89-87EB-49C32662AFE0}</a:tableStyleId>
              </a:tblPr>
              <a:tblGrid>
                <a:gridCol w="2444483"/>
                <a:gridCol w="1875997"/>
              </a:tblGrid>
              <a:tr h="255701">
                <a:tc>
                  <a:txBody>
                    <a:bodyPr/>
                    <a:lstStyle/>
                    <a:p>
                      <a:r>
                        <a:rPr kumimoji="1" lang="en-US" altLang="ja-JP" sz="1400" dirty="0" smtClean="0"/>
                        <a:t>CPU</a:t>
                      </a:r>
                    </a:p>
                  </a:txBody>
                  <a:tcPr>
                    <a:solidFill>
                      <a:srgbClr val="EA2D00"/>
                    </a:solidFill>
                  </a:tcPr>
                </a:tc>
                <a:tc>
                  <a:txBody>
                    <a:bodyPr/>
                    <a:lstStyle/>
                    <a:p>
                      <a:r>
                        <a:rPr kumimoji="1" lang="en-US" altLang="ja-JP" sz="1400" dirty="0" smtClean="0"/>
                        <a:t>Intel Xeon 3.70GHz×8</a:t>
                      </a:r>
                    </a:p>
                  </a:txBody>
                  <a:tcPr/>
                </a:tc>
              </a:tr>
              <a:tr h="255701">
                <a:tc>
                  <a:txBody>
                    <a:bodyPr/>
                    <a:lstStyle/>
                    <a:p>
                      <a:r>
                        <a:rPr kumimoji="1" lang="ja-JP" altLang="en-US" sz="1400" dirty="0" smtClean="0"/>
                        <a:t>メモリ</a:t>
                      </a:r>
                      <a:endParaRPr kumimoji="1" lang="ja-JP" altLang="en-US" sz="1400" dirty="0"/>
                    </a:p>
                  </a:txBody>
                  <a:tcPr>
                    <a:solidFill>
                      <a:srgbClr val="EA2D00"/>
                    </a:solidFill>
                  </a:tcPr>
                </a:tc>
                <a:tc>
                  <a:txBody>
                    <a:bodyPr/>
                    <a:lstStyle/>
                    <a:p>
                      <a:r>
                        <a:rPr kumimoji="1" lang="en-US" altLang="ja-JP" sz="1400" dirty="0" smtClean="0"/>
                        <a:t>8GB</a:t>
                      </a:r>
                      <a:endParaRPr kumimoji="1" lang="ja-JP" altLang="en-US" sz="1400" dirty="0"/>
                    </a:p>
                  </a:txBody>
                  <a:tcPr/>
                </a:tc>
              </a:tr>
              <a:tr h="255701">
                <a:tc>
                  <a:txBody>
                    <a:bodyPr/>
                    <a:lstStyle/>
                    <a:p>
                      <a:r>
                        <a:rPr kumimoji="1" lang="ja-JP" altLang="en-US" sz="1400" dirty="0" smtClean="0"/>
                        <a:t>ホスト・ゲストハイパーバイザ</a:t>
                      </a:r>
                      <a:endParaRPr kumimoji="1" lang="ja-JP" altLang="en-US" sz="1400" dirty="0"/>
                    </a:p>
                  </a:txBody>
                  <a:tcPr>
                    <a:solidFill>
                      <a:srgbClr val="EA2D00"/>
                    </a:solidFill>
                  </a:tcPr>
                </a:tc>
                <a:tc>
                  <a:txBody>
                    <a:bodyPr/>
                    <a:lstStyle/>
                    <a:p>
                      <a:r>
                        <a:rPr kumimoji="1" lang="en-US" altLang="ja-JP" sz="1400" dirty="0" smtClean="0"/>
                        <a:t>Xen 4.2.2</a:t>
                      </a:r>
                    </a:p>
                  </a:txBody>
                  <a:tcPr/>
                </a:tc>
              </a:tr>
              <a:tr h="255701">
                <a:tc>
                  <a:txBody>
                    <a:bodyPr/>
                    <a:lstStyle/>
                    <a:p>
                      <a:r>
                        <a:rPr kumimoji="1" lang="ja-JP" altLang="en-US" sz="1400" dirty="0" smtClean="0"/>
                        <a:t>ホスト管理</a:t>
                      </a:r>
                      <a:r>
                        <a:rPr kumimoji="1" lang="en-US" altLang="ja-JP" sz="1400" dirty="0" smtClean="0"/>
                        <a:t>VM</a:t>
                      </a:r>
                      <a:r>
                        <a:rPr kumimoji="1" lang="ja-JP" altLang="en-US" sz="1400" dirty="0" smtClean="0"/>
                        <a:t>カーネル</a:t>
                      </a:r>
                      <a:r>
                        <a:rPr kumimoji="1" lang="en-US" altLang="ja-JP" sz="1400" dirty="0" smtClean="0"/>
                        <a:t> </a:t>
                      </a:r>
                      <a:endParaRPr kumimoji="1" lang="ja-JP" altLang="en-US" sz="1400" dirty="0"/>
                    </a:p>
                  </a:txBody>
                  <a:tcPr>
                    <a:solidFill>
                      <a:srgbClr val="EA2D00"/>
                    </a:solidFill>
                  </a:tcPr>
                </a:tc>
                <a:tc>
                  <a:txBody>
                    <a:bodyPr/>
                    <a:lstStyle/>
                    <a:p>
                      <a:r>
                        <a:rPr kumimoji="1" lang="en-US" altLang="ja-JP" sz="1400" dirty="0" smtClean="0"/>
                        <a:t>Linux 3.5.0</a:t>
                      </a:r>
                    </a:p>
                  </a:txBody>
                  <a:tcPr/>
                </a:tc>
              </a:tr>
              <a:tr h="613682">
                <a:tc>
                  <a:txBody>
                    <a:bodyPr/>
                    <a:lstStyle/>
                    <a:p>
                      <a:r>
                        <a:rPr kumimoji="1" lang="ja-JP" altLang="en-US" sz="1400" dirty="0" smtClean="0"/>
                        <a:t>ゲスト管理</a:t>
                      </a:r>
                      <a:r>
                        <a:rPr kumimoji="1" lang="en-US" altLang="ja-JP" sz="1400" dirty="0" smtClean="0"/>
                        <a:t>VM</a:t>
                      </a:r>
                      <a:r>
                        <a:rPr kumimoji="1" lang="ja-JP" altLang="en-US" sz="1400" dirty="0" smtClean="0"/>
                        <a:t>カーネル</a:t>
                      </a:r>
                      <a:endParaRPr kumimoji="1" lang="en-US" altLang="ja-JP" sz="1400" dirty="0" smtClean="0"/>
                    </a:p>
                    <a:p>
                      <a:r>
                        <a:rPr kumimoji="1" lang="en-US" altLang="ja-JP" sz="1400" dirty="0" smtClean="0"/>
                        <a:t>CPU</a:t>
                      </a:r>
                    </a:p>
                    <a:p>
                      <a:r>
                        <a:rPr kumimoji="1" lang="ja-JP" altLang="en-US" sz="1400" dirty="0" smtClean="0"/>
                        <a:t>メモリ</a:t>
                      </a:r>
                      <a:r>
                        <a:rPr kumimoji="1" lang="en-US" altLang="ja-JP" sz="1400" dirty="0" smtClean="0"/>
                        <a:t> </a:t>
                      </a:r>
                      <a:endParaRPr kumimoji="1" lang="ja-JP" altLang="en-US" sz="1400" dirty="0"/>
                    </a:p>
                  </a:txBody>
                  <a:tcPr>
                    <a:solidFill>
                      <a:srgbClr val="EA2D00"/>
                    </a:solidFill>
                  </a:tcPr>
                </a:tc>
                <a:tc>
                  <a:txBody>
                    <a:bodyPr/>
                    <a:lstStyle/>
                    <a:p>
                      <a:r>
                        <a:rPr kumimoji="1" lang="en-US" altLang="ja-JP" sz="1400" dirty="0" smtClean="0"/>
                        <a:t>Linux 3.8.0</a:t>
                      </a:r>
                    </a:p>
                    <a:p>
                      <a:r>
                        <a:rPr kumimoji="1" lang="en-US" altLang="ja-JP" sz="1400" dirty="0" smtClean="0"/>
                        <a:t>2 vCPU</a:t>
                      </a:r>
                    </a:p>
                    <a:p>
                      <a:r>
                        <a:rPr kumimoji="1" lang="en-US" altLang="ja-JP" sz="1400" dirty="0" smtClean="0"/>
                        <a:t>1GB</a:t>
                      </a:r>
                      <a:endParaRPr kumimoji="1" lang="ja-JP" altLang="en-US" sz="1400" dirty="0"/>
                    </a:p>
                  </a:txBody>
                  <a:tcPr/>
                </a:tc>
              </a:tr>
            </a:tbl>
          </a:graphicData>
        </a:graphic>
      </p:graphicFrame>
    </p:spTree>
    <p:extLst>
      <p:ext uri="{BB962C8B-B14F-4D97-AF65-F5344CB8AC3E}">
        <p14:creationId xmlns:p14="http://schemas.microsoft.com/office/powerpoint/2010/main" val="1474680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アプリケーション</a:t>
            </a:r>
            <a:r>
              <a:rPr kumimoji="1" lang="en-US" altLang="ja-JP" dirty="0" smtClean="0"/>
              <a:t>VM</a:t>
            </a:r>
            <a:r>
              <a:rPr kumimoji="1" lang="ja-JP" altLang="en-US" dirty="0" smtClean="0"/>
              <a:t>の動作確認</a:t>
            </a:r>
            <a:endParaRPr kumimoji="1" lang="ja-JP" altLang="en-US" dirty="0"/>
          </a:p>
        </p:txBody>
      </p:sp>
      <p:sp>
        <p:nvSpPr>
          <p:cNvPr id="3" name="コンテンツ プレースホルダー 2"/>
          <p:cNvSpPr>
            <a:spLocks noGrp="1"/>
          </p:cNvSpPr>
          <p:nvPr>
            <p:ph idx="1"/>
          </p:nvPr>
        </p:nvSpPr>
        <p:spPr/>
        <p:txBody>
          <a:bodyPr/>
          <a:lstStyle/>
          <a:p>
            <a:r>
              <a:rPr lang="en-US" altLang="ja-JP" dirty="0"/>
              <a:t>e</a:t>
            </a:r>
            <a:r>
              <a:rPr kumimoji="1" lang="en-US" altLang="ja-JP" dirty="0" smtClean="0"/>
              <a:t>cho</a:t>
            </a:r>
            <a:r>
              <a:rPr kumimoji="1" lang="ja-JP" altLang="en-US" dirty="0" smtClean="0"/>
              <a:t>サーバ</a:t>
            </a:r>
            <a:r>
              <a:rPr lang="ja-JP" altLang="en-US" dirty="0" smtClean="0"/>
              <a:t>をアプリケーション</a:t>
            </a:r>
            <a:r>
              <a:rPr lang="en-US" altLang="ja-JP" dirty="0" smtClean="0"/>
              <a:t>VM</a:t>
            </a:r>
            <a:r>
              <a:rPr lang="ja-JP" altLang="en-US" dirty="0" smtClean="0"/>
              <a:t>で動作</a:t>
            </a:r>
            <a:endParaRPr lang="en-US" altLang="ja-JP" dirty="0" smtClean="0"/>
          </a:p>
          <a:p>
            <a:pPr lvl="1"/>
            <a:r>
              <a:rPr lang="en-US" altLang="ja-JP" dirty="0" smtClean="0"/>
              <a:t>LAN</a:t>
            </a:r>
            <a:r>
              <a:rPr lang="ja-JP" altLang="en-US" dirty="0" smtClean="0"/>
              <a:t>内の他の</a:t>
            </a:r>
            <a:r>
              <a:rPr lang="en-US" altLang="ja-JP" dirty="0" smtClean="0"/>
              <a:t>PC</a:t>
            </a:r>
            <a:r>
              <a:rPr lang="ja-JP" altLang="en-US" dirty="0" smtClean="0"/>
              <a:t>とコネクションを確立</a:t>
            </a:r>
            <a:endParaRPr lang="en-US" altLang="ja-JP" dirty="0" smtClean="0"/>
          </a:p>
          <a:p>
            <a:pPr lvl="2"/>
            <a:r>
              <a:rPr lang="ja-JP" altLang="en-US" dirty="0" smtClean="0"/>
              <a:t>アプリケーション</a:t>
            </a:r>
            <a:r>
              <a:rPr lang="en-US" altLang="ja-JP" dirty="0" smtClean="0"/>
              <a:t>VM</a:t>
            </a:r>
            <a:r>
              <a:rPr lang="ja-JP" altLang="en-US" dirty="0" smtClean="0"/>
              <a:t>のコンソール出力を確認</a:t>
            </a:r>
            <a:endParaRPr lang="en-US" altLang="ja-JP" dirty="0" smtClean="0"/>
          </a:p>
          <a:p>
            <a:pPr lvl="1"/>
            <a:r>
              <a:rPr lang="ja-JP" altLang="en-US" dirty="0"/>
              <a:t>いく</a:t>
            </a:r>
            <a:r>
              <a:rPr lang="ja-JP" altLang="en-US" dirty="0" smtClean="0"/>
              <a:t>つかの関数はサポートされていない</a:t>
            </a:r>
            <a:endParaRPr lang="en-US" altLang="ja-JP" dirty="0" smtClean="0"/>
          </a:p>
          <a:p>
            <a:pPr lvl="2"/>
            <a:r>
              <a:rPr lang="ja-JP" altLang="en-US" dirty="0" smtClean="0"/>
              <a:t>プロセス制御、ファイルシステム等</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17</a:t>
            </a:fld>
            <a:endParaRPr kumimoji="1" lang="ja-JP" altLang="en-US"/>
          </a:p>
        </p:txBody>
      </p:sp>
      <p:sp>
        <p:nvSpPr>
          <p:cNvPr id="6" name="角丸四角形 5"/>
          <p:cNvSpPr/>
          <p:nvPr/>
        </p:nvSpPr>
        <p:spPr>
          <a:xfrm>
            <a:off x="5376593" y="5166981"/>
            <a:ext cx="1728192" cy="1045068"/>
          </a:xfrm>
          <a:prstGeom prst="roundRect">
            <a:avLst/>
          </a:prstGeom>
          <a:solidFill>
            <a:srgbClr val="EA2D00"/>
          </a:solidFill>
          <a:ln>
            <a:solidFill>
              <a:srgbClr val="EA2D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bg1"/>
                </a:solidFill>
              </a:rPr>
              <a:t>アプリケーション</a:t>
            </a:r>
            <a:r>
              <a:rPr kumimoji="1" lang="en-US" altLang="ja-JP" sz="1600" dirty="0" smtClean="0">
                <a:solidFill>
                  <a:schemeClr val="bg1"/>
                </a:solidFill>
              </a:rPr>
              <a:t>VM</a:t>
            </a:r>
          </a:p>
          <a:p>
            <a:pPr algn="ctr"/>
            <a:r>
              <a:rPr lang="en-US" altLang="ja-JP" dirty="0" smtClean="0">
                <a:solidFill>
                  <a:schemeClr val="bg1"/>
                </a:solidFill>
              </a:rPr>
              <a:t>echo</a:t>
            </a:r>
            <a:r>
              <a:rPr lang="ja-JP" altLang="en-US" dirty="0" smtClean="0">
                <a:solidFill>
                  <a:schemeClr val="bg1"/>
                </a:solidFill>
              </a:rPr>
              <a:t>サーバ</a:t>
            </a:r>
            <a:endParaRPr kumimoji="1" lang="ja-JP" altLang="en-US" dirty="0">
              <a:solidFill>
                <a:schemeClr val="bg1"/>
              </a:solidFill>
            </a:endParaRPr>
          </a:p>
        </p:txBody>
      </p:sp>
      <p:sp>
        <p:nvSpPr>
          <p:cNvPr id="8" name="テキスト ボックス 7"/>
          <p:cNvSpPr txBox="1"/>
          <p:nvPr/>
        </p:nvSpPr>
        <p:spPr>
          <a:xfrm>
            <a:off x="245896" y="5816530"/>
            <a:ext cx="1527982" cy="369332"/>
          </a:xfrm>
          <a:prstGeom prst="rect">
            <a:avLst/>
          </a:prstGeom>
          <a:noFill/>
        </p:spPr>
        <p:txBody>
          <a:bodyPr wrap="none" rtlCol="0">
            <a:spAutoFit/>
          </a:bodyPr>
          <a:lstStyle/>
          <a:p>
            <a:r>
              <a:rPr kumimoji="1" lang="en-US" altLang="ja-JP" dirty="0" smtClean="0"/>
              <a:t>192.168.100.5</a:t>
            </a:r>
            <a:endParaRPr kumimoji="1" lang="ja-JP" altLang="en-US" dirty="0"/>
          </a:p>
        </p:txBody>
      </p:sp>
      <p:sp>
        <p:nvSpPr>
          <p:cNvPr id="9" name="左右矢印 8"/>
          <p:cNvSpPr/>
          <p:nvPr/>
        </p:nvSpPr>
        <p:spPr>
          <a:xfrm>
            <a:off x="3231161" y="5437487"/>
            <a:ext cx="1925533" cy="504056"/>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54052" y="5469015"/>
            <a:ext cx="1645002" cy="369332"/>
          </a:xfrm>
          <a:prstGeom prst="rect">
            <a:avLst/>
          </a:prstGeom>
          <a:noFill/>
        </p:spPr>
        <p:txBody>
          <a:bodyPr wrap="none" rtlCol="0">
            <a:spAutoFit/>
          </a:bodyPr>
          <a:lstStyle/>
          <a:p>
            <a:r>
              <a:rPr kumimoji="1" lang="en-US" altLang="ja-JP" dirty="0" smtClean="0"/>
              <a:t>192.168.100.21</a:t>
            </a:r>
            <a:endParaRPr kumimoji="1" lang="ja-JP" altLang="en-US" dirty="0"/>
          </a:p>
        </p:txBody>
      </p:sp>
      <p:pic>
        <p:nvPicPr>
          <p:cNvPr id="1026" name="Picture 2" descr="C:\Users\kouta\5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009" y="3900896"/>
            <a:ext cx="3863943" cy="15365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outa\1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6694" y="4149080"/>
            <a:ext cx="2914650" cy="8858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kouta\Desktop\図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3878" y="5141217"/>
            <a:ext cx="1249362" cy="123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254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マイグレーション</a:t>
            </a:r>
            <a:endParaRPr kumimoji="1" lang="ja-JP" altLang="en-US" dirty="0"/>
          </a:p>
        </p:txBody>
      </p:sp>
      <p:sp>
        <p:nvSpPr>
          <p:cNvPr id="3" name="コンテンツ プレースホルダー 2"/>
          <p:cNvSpPr>
            <a:spLocks noGrp="1"/>
          </p:cNvSpPr>
          <p:nvPr>
            <p:ph idx="1"/>
          </p:nvPr>
        </p:nvSpPr>
        <p:spPr/>
        <p:txBody>
          <a:bodyPr/>
          <a:lstStyle/>
          <a:p>
            <a:r>
              <a:rPr lang="en-US" altLang="ja-JP" dirty="0"/>
              <a:t>e</a:t>
            </a:r>
            <a:r>
              <a:rPr lang="en-US" altLang="ja-JP" dirty="0" smtClean="0"/>
              <a:t>cho</a:t>
            </a:r>
            <a:r>
              <a:rPr lang="ja-JP" altLang="en-US" dirty="0" smtClean="0"/>
              <a:t>サーバを動かしたアプリケーション</a:t>
            </a:r>
            <a:r>
              <a:rPr lang="en-US" altLang="ja-JP" dirty="0" smtClean="0"/>
              <a:t>VM</a:t>
            </a:r>
            <a:r>
              <a:rPr lang="ja-JP" altLang="en-US" dirty="0" smtClean="0"/>
              <a:t>をマイグレーション</a:t>
            </a:r>
            <a:endParaRPr lang="en-US" altLang="ja-JP" dirty="0" smtClean="0"/>
          </a:p>
          <a:p>
            <a:pPr lvl="1"/>
            <a:r>
              <a:rPr lang="ja-JP" altLang="en-US" dirty="0" smtClean="0"/>
              <a:t>マイグレーション時間はメモリサイズに比例</a:t>
            </a:r>
            <a:endParaRPr lang="en-US" altLang="ja-JP" dirty="0" smtClean="0"/>
          </a:p>
          <a:p>
            <a:pPr lvl="2"/>
            <a:r>
              <a:rPr lang="ja-JP" altLang="en-US" dirty="0" smtClean="0"/>
              <a:t>汎用</a:t>
            </a:r>
            <a:r>
              <a:rPr lang="en-US" altLang="ja-JP" dirty="0" smtClean="0"/>
              <a:t>OS</a:t>
            </a:r>
            <a:r>
              <a:rPr lang="ja-JP" altLang="en-US" dirty="0"/>
              <a:t>は</a:t>
            </a:r>
            <a:r>
              <a:rPr lang="ja-JP" altLang="en-US" dirty="0" smtClean="0"/>
              <a:t>メモリサイズが大きくなるため長くなる</a:t>
            </a:r>
            <a:endParaRPr lang="en-US" altLang="ja-JP" dirty="0" smtClean="0"/>
          </a:p>
          <a:p>
            <a:pPr lvl="1"/>
            <a:r>
              <a:rPr lang="ja-JP" altLang="en-US" dirty="0" smtClean="0"/>
              <a:t>ダウンタイムは常に約</a:t>
            </a:r>
            <a:r>
              <a:rPr lang="en-US" altLang="ja-JP" dirty="0" smtClean="0"/>
              <a:t>0.2</a:t>
            </a:r>
            <a:r>
              <a:rPr lang="ja-JP" altLang="en-US" dirty="0" smtClean="0"/>
              <a:t>秒</a:t>
            </a:r>
            <a:endParaRPr lang="en-US" altLang="ja-JP" dirty="0" smtClean="0"/>
          </a:p>
          <a:p>
            <a:pPr lvl="2"/>
            <a:r>
              <a:rPr lang="ja-JP" altLang="en-US" dirty="0" smtClean="0"/>
              <a:t>汎用</a:t>
            </a:r>
            <a:r>
              <a:rPr lang="en-US" altLang="ja-JP" dirty="0" smtClean="0"/>
              <a:t>OS</a:t>
            </a:r>
            <a:r>
              <a:rPr lang="ja-JP" altLang="en-US" dirty="0" smtClean="0"/>
              <a:t>の</a:t>
            </a:r>
            <a:r>
              <a:rPr lang="en-US" altLang="ja-JP" dirty="0" smtClean="0"/>
              <a:t>VM</a:t>
            </a:r>
            <a:r>
              <a:rPr lang="ja-JP" altLang="en-US" dirty="0" smtClean="0"/>
              <a:t>はアイドル状態で約</a:t>
            </a:r>
            <a:r>
              <a:rPr lang="en-US" altLang="ja-JP" dirty="0" smtClean="0"/>
              <a:t>0.3</a:t>
            </a:r>
            <a:r>
              <a:rPr lang="ja-JP" altLang="en-US" dirty="0" smtClean="0"/>
              <a:t>秒</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18</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412837695"/>
              </p:ext>
            </p:extLst>
          </p:nvPr>
        </p:nvGraphicFramePr>
        <p:xfrm>
          <a:off x="323528" y="4000004"/>
          <a:ext cx="3816424"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1601551707"/>
              </p:ext>
            </p:extLst>
          </p:nvPr>
        </p:nvGraphicFramePr>
        <p:xfrm>
          <a:off x="5004048" y="3861048"/>
          <a:ext cx="3888432" cy="28803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75413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クラウド</a:t>
            </a:r>
            <a:r>
              <a:rPr kumimoji="1" lang="en-US" altLang="ja-JP" dirty="0" smtClean="0"/>
              <a:t>VM</a:t>
            </a:r>
            <a:r>
              <a:rPr kumimoji="1" lang="ja-JP" altLang="en-US" dirty="0" smtClean="0"/>
              <a:t>のスケールアップ</a:t>
            </a:r>
            <a:endParaRPr kumimoji="1" lang="ja-JP" altLang="en-US" dirty="0"/>
          </a:p>
        </p:txBody>
      </p:sp>
      <p:sp>
        <p:nvSpPr>
          <p:cNvPr id="3" name="コンテンツ プレースホルダー 2"/>
          <p:cNvSpPr>
            <a:spLocks noGrp="1"/>
          </p:cNvSpPr>
          <p:nvPr>
            <p:ph idx="1"/>
          </p:nvPr>
        </p:nvSpPr>
        <p:spPr/>
        <p:txBody>
          <a:bodyPr/>
          <a:lstStyle/>
          <a:p>
            <a:r>
              <a:rPr lang="ja-JP" altLang="en-US" dirty="0"/>
              <a:t>クラウド</a:t>
            </a:r>
            <a:r>
              <a:rPr lang="en-US" altLang="ja-JP" dirty="0"/>
              <a:t>VM</a:t>
            </a:r>
            <a:r>
              <a:rPr lang="ja-JP" altLang="en-US" dirty="0"/>
              <a:t>の</a:t>
            </a:r>
            <a:r>
              <a:rPr lang="ja-JP" altLang="en-US" dirty="0" smtClean="0"/>
              <a:t>スケールアップに</a:t>
            </a:r>
            <a:r>
              <a:rPr lang="ja-JP" altLang="en-US" dirty="0"/>
              <a:t>よるアプリケーション</a:t>
            </a:r>
            <a:r>
              <a:rPr lang="en-US" altLang="ja-JP" dirty="0"/>
              <a:t>VM</a:t>
            </a:r>
            <a:r>
              <a:rPr lang="ja-JP" altLang="en-US" dirty="0"/>
              <a:t>の性能の変化を</a:t>
            </a:r>
            <a:r>
              <a:rPr lang="ja-JP" altLang="en-US" dirty="0" smtClean="0"/>
              <a:t>測定</a:t>
            </a:r>
            <a:endParaRPr lang="en-US" altLang="ja-JP" dirty="0" smtClean="0"/>
          </a:p>
          <a:p>
            <a:pPr lvl="1"/>
            <a:r>
              <a:rPr lang="ja-JP" altLang="en-US" dirty="0" smtClean="0"/>
              <a:t>クラウド</a:t>
            </a:r>
            <a:r>
              <a:rPr lang="en-US" altLang="ja-JP" dirty="0" smtClean="0"/>
              <a:t>VM</a:t>
            </a:r>
            <a:r>
              <a:rPr lang="ja-JP" altLang="en-US" dirty="0" smtClean="0"/>
              <a:t>の</a:t>
            </a:r>
            <a:r>
              <a:rPr lang="en-US" altLang="ja-JP" dirty="0" smtClean="0"/>
              <a:t>CPU</a:t>
            </a:r>
            <a:r>
              <a:rPr lang="ja-JP" altLang="en-US" dirty="0" smtClean="0"/>
              <a:t>性能を約</a:t>
            </a:r>
            <a:r>
              <a:rPr lang="en-US" altLang="ja-JP" dirty="0" smtClean="0"/>
              <a:t>1.4</a:t>
            </a:r>
            <a:r>
              <a:rPr lang="ja-JP" altLang="en-US" dirty="0" smtClean="0"/>
              <a:t>倍向上</a:t>
            </a:r>
            <a:endParaRPr lang="en-US" altLang="ja-JP" dirty="0" smtClean="0"/>
          </a:p>
          <a:p>
            <a:pPr lvl="1"/>
            <a:r>
              <a:rPr lang="ja-JP" altLang="en-US" dirty="0"/>
              <a:t>アプリケーション</a:t>
            </a:r>
            <a:r>
              <a:rPr lang="en-US" altLang="ja-JP" dirty="0" smtClean="0"/>
              <a:t>VM</a:t>
            </a:r>
            <a:r>
              <a:rPr lang="ja-JP" altLang="en-US" dirty="0" smtClean="0"/>
              <a:t>で計算時間の変化を測定</a:t>
            </a:r>
            <a:endParaRPr lang="en-US" altLang="ja-JP" dirty="0" smtClean="0"/>
          </a:p>
          <a:p>
            <a:pPr lvl="2"/>
            <a:r>
              <a:rPr lang="ja-JP" altLang="en-US" dirty="0"/>
              <a:t>処理</a:t>
            </a:r>
            <a:r>
              <a:rPr lang="ja-JP" altLang="en-US" dirty="0" smtClean="0"/>
              <a:t>が約</a:t>
            </a:r>
            <a:r>
              <a:rPr lang="en-US" altLang="ja-JP" dirty="0" smtClean="0"/>
              <a:t>1.5</a:t>
            </a:r>
            <a:r>
              <a:rPr lang="ja-JP" altLang="en-US" dirty="0" smtClean="0"/>
              <a:t>倍高速化</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19</a:t>
            </a:fld>
            <a:endParaRPr kumimoji="1" lang="ja-JP" altLang="en-US"/>
          </a:p>
        </p:txBody>
      </p:sp>
      <p:sp>
        <p:nvSpPr>
          <p:cNvPr id="5" name="正方形/長方形 4"/>
          <p:cNvSpPr/>
          <p:nvPr/>
        </p:nvSpPr>
        <p:spPr>
          <a:xfrm>
            <a:off x="729395" y="4029794"/>
            <a:ext cx="2467920" cy="2207518"/>
          </a:xfrm>
          <a:prstGeom prst="rect">
            <a:avLst/>
          </a:prstGeom>
          <a:noFill/>
          <a:ln w="38100">
            <a:solidFill>
              <a:srgbClr val="EA2D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dirty="0"/>
          </a:p>
        </p:txBody>
      </p:sp>
      <p:sp>
        <p:nvSpPr>
          <p:cNvPr id="6" name="正方形/長方形 5"/>
          <p:cNvSpPr/>
          <p:nvPr/>
        </p:nvSpPr>
        <p:spPr>
          <a:xfrm>
            <a:off x="5868143" y="3803849"/>
            <a:ext cx="2664296" cy="2433464"/>
          </a:xfrm>
          <a:prstGeom prst="rect">
            <a:avLst/>
          </a:prstGeom>
          <a:noFill/>
          <a:ln w="38100">
            <a:solidFill>
              <a:srgbClr val="EA2D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cxnSp>
        <p:nvCxnSpPr>
          <p:cNvPr id="7" name="直線矢印コネクタ 6"/>
          <p:cNvCxnSpPr/>
          <p:nvPr/>
        </p:nvCxnSpPr>
        <p:spPr>
          <a:xfrm>
            <a:off x="3371389" y="4955977"/>
            <a:ext cx="2304256"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sp>
        <p:nvSpPr>
          <p:cNvPr id="8" name="正方形/長方形 7"/>
          <p:cNvSpPr/>
          <p:nvPr/>
        </p:nvSpPr>
        <p:spPr>
          <a:xfrm>
            <a:off x="3641419" y="4377734"/>
            <a:ext cx="1764196" cy="40689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スケールアップ</a:t>
            </a:r>
            <a:endParaRPr kumimoji="1" lang="ja-JP" altLang="en-US" dirty="0">
              <a:solidFill>
                <a:schemeClr val="tx1"/>
              </a:solidFill>
            </a:endParaRPr>
          </a:p>
        </p:txBody>
      </p:sp>
      <p:sp>
        <p:nvSpPr>
          <p:cNvPr id="9" name="正方形/長方形 8"/>
          <p:cNvSpPr/>
          <p:nvPr/>
        </p:nvSpPr>
        <p:spPr>
          <a:xfrm>
            <a:off x="919239" y="4379914"/>
            <a:ext cx="2088232" cy="1264902"/>
          </a:xfrm>
          <a:prstGeom prst="rect">
            <a:avLst/>
          </a:prstGeom>
          <a:ln w="381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アプリケーション</a:t>
            </a:r>
            <a:r>
              <a:rPr lang="en-US" altLang="ja-JP" dirty="0" smtClean="0"/>
              <a:t>VM</a:t>
            </a:r>
          </a:p>
          <a:p>
            <a:pPr algn="ctr"/>
            <a:r>
              <a:rPr lang="ja-JP" altLang="en-US" dirty="0"/>
              <a:t>処理時間</a:t>
            </a:r>
            <a:endParaRPr lang="en-US" altLang="ja-JP" dirty="0" smtClean="0"/>
          </a:p>
          <a:p>
            <a:pPr algn="ctr"/>
            <a:r>
              <a:rPr lang="en-US" altLang="ja-JP" sz="3200" b="1" dirty="0" smtClean="0">
                <a:solidFill>
                  <a:srgbClr val="FF0000"/>
                </a:solidFill>
              </a:rPr>
              <a:t>26.4</a:t>
            </a:r>
            <a:r>
              <a:rPr lang="ja-JP" altLang="en-US" sz="3200" b="1" dirty="0" smtClean="0">
                <a:solidFill>
                  <a:srgbClr val="FF0000"/>
                </a:solidFill>
              </a:rPr>
              <a:t>秒</a:t>
            </a:r>
            <a:endParaRPr lang="en-US" altLang="ja-JP" sz="3200" b="1" dirty="0">
              <a:solidFill>
                <a:srgbClr val="FF0000"/>
              </a:solidFill>
            </a:endParaRPr>
          </a:p>
        </p:txBody>
      </p:sp>
      <p:sp>
        <p:nvSpPr>
          <p:cNvPr id="10" name="正方形/長方形 9"/>
          <p:cNvSpPr/>
          <p:nvPr/>
        </p:nvSpPr>
        <p:spPr>
          <a:xfrm>
            <a:off x="6156175" y="4377734"/>
            <a:ext cx="2088232" cy="1264902"/>
          </a:xfrm>
          <a:prstGeom prst="rect">
            <a:avLst/>
          </a:prstGeom>
          <a:ln w="381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アプリケーション</a:t>
            </a:r>
            <a:r>
              <a:rPr lang="en-US" altLang="ja-JP" dirty="0" smtClean="0"/>
              <a:t>VM</a:t>
            </a:r>
          </a:p>
          <a:p>
            <a:pPr algn="ctr"/>
            <a:r>
              <a:rPr lang="ja-JP" altLang="en-US" dirty="0"/>
              <a:t>処理時間</a:t>
            </a:r>
            <a:endParaRPr lang="en-US" altLang="ja-JP" dirty="0" smtClean="0"/>
          </a:p>
          <a:p>
            <a:pPr algn="ctr"/>
            <a:r>
              <a:rPr lang="en-US" altLang="ja-JP" sz="3200" b="1" dirty="0" smtClean="0">
                <a:solidFill>
                  <a:srgbClr val="FF0000"/>
                </a:solidFill>
              </a:rPr>
              <a:t>17.1</a:t>
            </a:r>
            <a:r>
              <a:rPr lang="ja-JP" altLang="en-US" sz="3200" b="1" dirty="0" smtClean="0">
                <a:solidFill>
                  <a:srgbClr val="FF0000"/>
                </a:solidFill>
              </a:rPr>
              <a:t>秒</a:t>
            </a:r>
            <a:endParaRPr lang="en-US" altLang="ja-JP" sz="3200" b="1" dirty="0">
              <a:solidFill>
                <a:srgbClr val="FF0000"/>
              </a:solidFill>
            </a:endParaRPr>
          </a:p>
        </p:txBody>
      </p:sp>
      <p:sp>
        <p:nvSpPr>
          <p:cNvPr id="11" name="テキスト ボックス 10"/>
          <p:cNvSpPr txBox="1"/>
          <p:nvPr/>
        </p:nvSpPr>
        <p:spPr>
          <a:xfrm>
            <a:off x="5708043" y="6237312"/>
            <a:ext cx="3174267" cy="461665"/>
          </a:xfrm>
          <a:prstGeom prst="rect">
            <a:avLst/>
          </a:prstGeom>
          <a:noFill/>
        </p:spPr>
        <p:txBody>
          <a:bodyPr wrap="none" rtlCol="0">
            <a:spAutoFit/>
          </a:bodyPr>
          <a:lstStyle/>
          <a:p>
            <a:pPr algn="ctr"/>
            <a:r>
              <a:rPr lang="ja-JP" altLang="en-US" sz="2400" dirty="0"/>
              <a:t>クラウド</a:t>
            </a:r>
            <a:r>
              <a:rPr lang="en-US" altLang="ja-JP" sz="2400" dirty="0" smtClean="0"/>
              <a:t>VM2(CPU100%)</a:t>
            </a:r>
            <a:endParaRPr lang="en-US" altLang="ja-JP" sz="2400" dirty="0"/>
          </a:p>
        </p:txBody>
      </p:sp>
      <p:sp>
        <p:nvSpPr>
          <p:cNvPr id="12" name="テキスト ボックス 11"/>
          <p:cNvSpPr txBox="1"/>
          <p:nvPr/>
        </p:nvSpPr>
        <p:spPr>
          <a:xfrm>
            <a:off x="419503" y="6237313"/>
            <a:ext cx="3087705" cy="461665"/>
          </a:xfrm>
          <a:prstGeom prst="rect">
            <a:avLst/>
          </a:prstGeom>
          <a:noFill/>
        </p:spPr>
        <p:txBody>
          <a:bodyPr wrap="none" rtlCol="0">
            <a:spAutoFit/>
          </a:bodyPr>
          <a:lstStyle/>
          <a:p>
            <a:pPr algn="ctr"/>
            <a:r>
              <a:rPr lang="ja-JP" altLang="en-US" sz="2400" dirty="0"/>
              <a:t>クラウド</a:t>
            </a:r>
            <a:r>
              <a:rPr lang="en-US" altLang="ja-JP" sz="2400" dirty="0" smtClean="0"/>
              <a:t>VM1 (CPU70%)</a:t>
            </a:r>
            <a:endParaRPr lang="en-US" altLang="ja-JP" sz="2400" dirty="0"/>
          </a:p>
        </p:txBody>
      </p:sp>
    </p:spTree>
    <p:extLst>
      <p:ext uri="{BB962C8B-B14F-4D97-AF65-F5344CB8AC3E}">
        <p14:creationId xmlns:p14="http://schemas.microsoft.com/office/powerpoint/2010/main" val="742273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IaaS</a:t>
            </a:r>
            <a:r>
              <a:rPr kumimoji="1" lang="ja-JP" altLang="en-US" dirty="0" smtClean="0"/>
              <a:t>型クラウドサービス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ユーザに仮想マシン</a:t>
            </a:r>
            <a:r>
              <a:rPr kumimoji="1" lang="en-US" altLang="ja-JP" dirty="0" smtClean="0"/>
              <a:t>(VM)</a:t>
            </a:r>
            <a:r>
              <a:rPr kumimoji="1" lang="ja-JP" altLang="en-US" dirty="0" smtClean="0"/>
              <a:t>を提供</a:t>
            </a:r>
            <a:endParaRPr kumimoji="1" lang="en-US" altLang="ja-JP" dirty="0" smtClean="0"/>
          </a:p>
          <a:p>
            <a:pPr lvl="1"/>
            <a:r>
              <a:rPr kumimoji="1" lang="en-US" altLang="ja-JP" dirty="0" smtClean="0"/>
              <a:t>VM</a:t>
            </a:r>
            <a:r>
              <a:rPr kumimoji="1" lang="ja-JP" altLang="en-US" dirty="0" smtClean="0"/>
              <a:t>構成の変更が容易</a:t>
            </a:r>
            <a:endParaRPr kumimoji="1" lang="en-US" altLang="ja-JP" dirty="0" smtClean="0"/>
          </a:p>
          <a:p>
            <a:pPr lvl="1"/>
            <a:r>
              <a:rPr lang="en-US" altLang="ja-JP" dirty="0" smtClean="0"/>
              <a:t>VM</a:t>
            </a:r>
            <a:r>
              <a:rPr lang="ja-JP" altLang="en-US" dirty="0" smtClean="0"/>
              <a:t>の台数・性能・使用時間に対して課金</a:t>
            </a:r>
            <a:endParaRPr lang="en-US" altLang="ja-JP" dirty="0" smtClean="0"/>
          </a:p>
          <a:p>
            <a:pPr lvl="2"/>
            <a:r>
              <a:rPr lang="ja-JP" altLang="en-US" b="1" dirty="0" smtClean="0"/>
              <a:t>常に必要最小限の</a:t>
            </a:r>
            <a:r>
              <a:rPr lang="en-US" altLang="ja-JP" b="1" dirty="0" smtClean="0"/>
              <a:t>VM</a:t>
            </a:r>
            <a:r>
              <a:rPr lang="ja-JP" altLang="en-US" b="1" dirty="0" smtClean="0"/>
              <a:t>構成に最適化してコスト削減</a:t>
            </a:r>
            <a:endParaRPr kumimoji="1" lang="en-US" altLang="ja-JP" b="1" dirty="0" smtClean="0"/>
          </a:p>
        </p:txBody>
      </p:sp>
      <p:sp>
        <p:nvSpPr>
          <p:cNvPr id="18" name="スライド番号プレースホルダー 17"/>
          <p:cNvSpPr>
            <a:spLocks noGrp="1"/>
          </p:cNvSpPr>
          <p:nvPr>
            <p:ph type="sldNum" sz="quarter" idx="12"/>
          </p:nvPr>
        </p:nvSpPr>
        <p:spPr/>
        <p:txBody>
          <a:bodyPr/>
          <a:lstStyle/>
          <a:p>
            <a:fld id="{206B03C0-BFDC-4659-9C25-7907FCF44234}" type="slidenum">
              <a:rPr kumimoji="1" lang="ja-JP" altLang="en-US" smtClean="0"/>
              <a:t>2</a:t>
            </a:fld>
            <a:endParaRPr kumimoji="1" lang="ja-JP" altLang="en-US"/>
          </a:p>
        </p:txBody>
      </p:sp>
      <p:sp>
        <p:nvSpPr>
          <p:cNvPr id="7" name="正方形/長方形 6"/>
          <p:cNvSpPr/>
          <p:nvPr/>
        </p:nvSpPr>
        <p:spPr>
          <a:xfrm>
            <a:off x="823624" y="4327368"/>
            <a:ext cx="1012105" cy="338385"/>
          </a:xfrm>
          <a:prstGeom prst="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ユーザ</a:t>
            </a:r>
            <a:endParaRPr kumimoji="1" lang="ja-JP" altLang="en-US" dirty="0"/>
          </a:p>
        </p:txBody>
      </p:sp>
      <p:sp>
        <p:nvSpPr>
          <p:cNvPr id="16" name="右矢印 15"/>
          <p:cNvSpPr/>
          <p:nvPr/>
        </p:nvSpPr>
        <p:spPr>
          <a:xfrm>
            <a:off x="2484626" y="4762102"/>
            <a:ext cx="1760653" cy="762000"/>
          </a:xfrm>
          <a:prstGeom prst="rightArrow">
            <a:avLst/>
          </a:prstGeom>
          <a:noFill/>
          <a:ln>
            <a:solidFill>
              <a:srgbClr val="EA2D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ネットワークを</a:t>
            </a:r>
            <a:endParaRPr kumimoji="1" lang="en-US" altLang="ja-JP" dirty="0" smtClean="0"/>
          </a:p>
          <a:p>
            <a:pPr algn="ctr"/>
            <a:r>
              <a:rPr kumimoji="1" lang="ja-JP" altLang="en-US" dirty="0" smtClean="0"/>
              <a:t>経由して利用</a:t>
            </a:r>
            <a:endParaRPr kumimoji="1" lang="en-US" altLang="ja-JP" dirty="0" smtClean="0"/>
          </a:p>
          <a:p>
            <a:pPr algn="ctr"/>
            <a:endParaRPr kumimoji="1" lang="en-US" altLang="ja-JP" dirty="0" smtClean="0"/>
          </a:p>
          <a:p>
            <a:pPr algn="ctr"/>
            <a:endParaRPr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33" name="正方形/長方形 32"/>
          <p:cNvSpPr/>
          <p:nvPr/>
        </p:nvSpPr>
        <p:spPr>
          <a:xfrm>
            <a:off x="5020587" y="4072528"/>
            <a:ext cx="1038001" cy="1451574"/>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dirty="0" smtClean="0">
                <a:solidFill>
                  <a:schemeClr val="tx1"/>
                </a:solidFill>
              </a:rPr>
              <a:t>VM</a:t>
            </a:r>
          </a:p>
          <a:p>
            <a:pPr algn="ctr"/>
            <a:r>
              <a:rPr lang="en-US" altLang="ja-JP" sz="1300" dirty="0" smtClean="0">
                <a:solidFill>
                  <a:schemeClr val="tx1"/>
                </a:solidFill>
              </a:rPr>
              <a:t>m3.medium</a:t>
            </a:r>
            <a:endParaRPr kumimoji="1" lang="ja-JP" altLang="en-US" sz="1300" dirty="0">
              <a:solidFill>
                <a:schemeClr val="tx1"/>
              </a:solidFill>
            </a:endParaRPr>
          </a:p>
        </p:txBody>
      </p:sp>
      <p:pic>
        <p:nvPicPr>
          <p:cNvPr id="19" name="Picture 5" descr="C:\Users\kouta\Documents\アイコン\system1308\6.png"/>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356834" y="4828868"/>
            <a:ext cx="1327506" cy="166749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kouta\Desktop\図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0837" y="4762102"/>
            <a:ext cx="1249362" cy="1231900"/>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6157034" y="3846156"/>
            <a:ext cx="1183346" cy="1667598"/>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dirty="0" smtClean="0">
                <a:solidFill>
                  <a:schemeClr val="tx1"/>
                </a:solidFill>
              </a:rPr>
              <a:t>VM</a:t>
            </a:r>
          </a:p>
          <a:p>
            <a:pPr algn="ctr"/>
            <a:r>
              <a:rPr lang="en-US" altLang="ja-JP" sz="2000" dirty="0">
                <a:solidFill>
                  <a:schemeClr val="tx1"/>
                </a:solidFill>
              </a:rPr>
              <a:t>m</a:t>
            </a:r>
            <a:r>
              <a:rPr lang="en-US" altLang="ja-JP" sz="2000" dirty="0" smtClean="0">
                <a:solidFill>
                  <a:schemeClr val="tx1"/>
                </a:solidFill>
              </a:rPr>
              <a:t>3.large</a:t>
            </a:r>
            <a:endParaRPr kumimoji="1" lang="ja-JP" altLang="en-US" sz="2000" dirty="0">
              <a:solidFill>
                <a:schemeClr val="tx1"/>
              </a:solidFill>
            </a:endParaRPr>
          </a:p>
        </p:txBody>
      </p:sp>
      <p:sp>
        <p:nvSpPr>
          <p:cNvPr id="13" name="正方形/長方形 12"/>
          <p:cNvSpPr/>
          <p:nvPr/>
        </p:nvSpPr>
        <p:spPr>
          <a:xfrm>
            <a:off x="7415078" y="3630132"/>
            <a:ext cx="1262236" cy="1883622"/>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dirty="0" smtClean="0">
                <a:solidFill>
                  <a:schemeClr val="tx1"/>
                </a:solidFill>
              </a:rPr>
              <a:t>VM</a:t>
            </a:r>
          </a:p>
          <a:p>
            <a:pPr algn="ctr"/>
            <a:r>
              <a:rPr lang="en-US" altLang="ja-JP" sz="2000" dirty="0">
                <a:solidFill>
                  <a:schemeClr val="tx1"/>
                </a:solidFill>
              </a:rPr>
              <a:t>m</a:t>
            </a:r>
            <a:r>
              <a:rPr lang="en-US" altLang="ja-JP" sz="2000" dirty="0" smtClean="0">
                <a:solidFill>
                  <a:schemeClr val="tx1"/>
                </a:solidFill>
              </a:rPr>
              <a:t>3.xlarge</a:t>
            </a:r>
            <a:endParaRPr kumimoji="1" lang="ja-JP" altLang="en-US" sz="2000" dirty="0">
              <a:solidFill>
                <a:schemeClr val="tx1"/>
              </a:solidFill>
            </a:endParaRPr>
          </a:p>
        </p:txBody>
      </p:sp>
    </p:spTree>
    <p:extLst>
      <p:ext uri="{BB962C8B-B14F-4D97-AF65-F5344CB8AC3E}">
        <p14:creationId xmlns:p14="http://schemas.microsoft.com/office/powerpoint/2010/main" val="3750757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ライブラリ</a:t>
            </a:r>
            <a:r>
              <a:rPr kumimoji="1" lang="en-US" altLang="ja-JP" dirty="0" smtClean="0"/>
              <a:t>OS[</a:t>
            </a:r>
            <a:r>
              <a:rPr kumimoji="1" lang="en-US" altLang="ja-JP" dirty="0" err="1" smtClean="0"/>
              <a:t>Engler</a:t>
            </a:r>
            <a:r>
              <a:rPr kumimoji="1" lang="en-US" altLang="ja-JP" dirty="0" smtClean="0"/>
              <a:t> et al. ‘95]</a:t>
            </a:r>
          </a:p>
          <a:p>
            <a:pPr lvl="1"/>
            <a:r>
              <a:rPr kumimoji="1" lang="en-US" altLang="ja-JP" dirty="0" smtClean="0"/>
              <a:t>OS</a:t>
            </a:r>
            <a:r>
              <a:rPr kumimoji="1" lang="ja-JP" altLang="en-US" dirty="0" smtClean="0"/>
              <a:t>の機能をライブラリとしてアプリケーション</a:t>
            </a:r>
            <a:r>
              <a:rPr lang="ja-JP" altLang="en-US" dirty="0" smtClean="0"/>
              <a:t>にリンク</a:t>
            </a:r>
            <a:endParaRPr lang="en-US" altLang="ja-JP" dirty="0" smtClean="0"/>
          </a:p>
          <a:p>
            <a:pPr lvl="2"/>
            <a:r>
              <a:rPr lang="ja-JP" altLang="en-US" dirty="0" smtClean="0"/>
              <a:t>アプリケーション独自のリソース管理が可能に</a:t>
            </a:r>
            <a:endParaRPr lang="en-US" altLang="ja-JP" dirty="0" smtClean="0"/>
          </a:p>
          <a:p>
            <a:r>
              <a:rPr lang="en-US" altLang="ja-JP" dirty="0" smtClean="0"/>
              <a:t>DrawBridge[Baumann et al. ‘11]</a:t>
            </a:r>
          </a:p>
          <a:p>
            <a:pPr lvl="1"/>
            <a:r>
              <a:rPr lang="en-US" altLang="ja-JP" dirty="0" smtClean="0"/>
              <a:t>Windows</a:t>
            </a:r>
            <a:r>
              <a:rPr lang="ja-JP" altLang="en-US" dirty="0" smtClean="0"/>
              <a:t>の機能をライブラリ</a:t>
            </a:r>
            <a:r>
              <a:rPr lang="en-US" altLang="ja-JP" dirty="0" smtClean="0"/>
              <a:t>OS</a:t>
            </a:r>
            <a:r>
              <a:rPr lang="ja-JP" altLang="en-US" dirty="0" smtClean="0"/>
              <a:t>として提供</a:t>
            </a:r>
            <a:endParaRPr lang="en-US" altLang="ja-JP" dirty="0" smtClean="0"/>
          </a:p>
          <a:p>
            <a:pPr lvl="1"/>
            <a:r>
              <a:rPr lang="ja-JP" altLang="en-US" dirty="0" smtClean="0"/>
              <a:t>高速なマイグレーションが可能</a:t>
            </a:r>
            <a:endParaRPr lang="en-US" altLang="ja-JP" dirty="0" smtClean="0"/>
          </a:p>
          <a:p>
            <a:r>
              <a:rPr lang="en-US" altLang="ja-JP" dirty="0"/>
              <a:t>Mirage[</a:t>
            </a:r>
            <a:r>
              <a:rPr lang="en-US" altLang="ja-JP" dirty="0" err="1"/>
              <a:t>Madhavapeddy</a:t>
            </a:r>
            <a:r>
              <a:rPr lang="en-US" altLang="ja-JP" dirty="0"/>
              <a:t> </a:t>
            </a:r>
            <a:r>
              <a:rPr lang="en-US" altLang="ja-JP" dirty="0" smtClean="0"/>
              <a:t>et al. ‘13]</a:t>
            </a:r>
          </a:p>
          <a:p>
            <a:pPr lvl="1"/>
            <a:r>
              <a:rPr lang="ja-JP" altLang="en-US" dirty="0" smtClean="0"/>
              <a:t>クラウド上のアプリケーション</a:t>
            </a:r>
            <a:r>
              <a:rPr lang="ja-JP" altLang="en-US" dirty="0"/>
              <a:t>用の</a:t>
            </a:r>
            <a:r>
              <a:rPr lang="ja-JP" altLang="en-US" dirty="0" smtClean="0"/>
              <a:t>カーネル</a:t>
            </a:r>
            <a:endParaRPr lang="en-US" altLang="ja-JP" dirty="0" smtClean="0"/>
          </a:p>
          <a:p>
            <a:pPr lvl="2"/>
            <a:r>
              <a:rPr lang="ja-JP" altLang="en-US" dirty="0"/>
              <a:t>必要</a:t>
            </a:r>
            <a:r>
              <a:rPr lang="ja-JP" altLang="en-US" dirty="0" smtClean="0"/>
              <a:t>な機能のみを提供することで軽量化</a:t>
            </a:r>
            <a:endParaRPr lang="en-US" altLang="ja-JP" dirty="0" smtClean="0"/>
          </a:p>
          <a:p>
            <a:pPr lvl="2"/>
            <a:r>
              <a:rPr lang="ja-JP" altLang="en-US" dirty="0" smtClean="0"/>
              <a:t>セキュリティの向上</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20</a:t>
            </a:fld>
            <a:endParaRPr kumimoji="1" lang="ja-JP" altLang="en-US"/>
          </a:p>
        </p:txBody>
      </p:sp>
    </p:spTree>
    <p:extLst>
      <p:ext uri="{BB962C8B-B14F-4D97-AF65-F5344CB8AC3E}">
        <p14:creationId xmlns:p14="http://schemas.microsoft.com/office/powerpoint/2010/main" val="228763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r>
              <a:rPr kumimoji="1"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en-US" altLang="ja-JP" dirty="0"/>
              <a:t>GUK [Jordan et al. ’09]</a:t>
            </a:r>
          </a:p>
          <a:p>
            <a:pPr lvl="1"/>
            <a:r>
              <a:rPr lang="en-US" altLang="ja-JP" dirty="0"/>
              <a:t>Mini-OS</a:t>
            </a:r>
            <a:r>
              <a:rPr lang="ja-JP" altLang="en-US" dirty="0"/>
              <a:t>上で</a:t>
            </a:r>
            <a:r>
              <a:rPr lang="en-US" altLang="ja-JP" dirty="0" smtClean="0"/>
              <a:t>Java</a:t>
            </a:r>
            <a:r>
              <a:rPr lang="ja-JP" altLang="en-US" dirty="0" smtClean="0"/>
              <a:t> </a:t>
            </a:r>
            <a:r>
              <a:rPr lang="en-US" altLang="ja-JP" dirty="0" smtClean="0"/>
              <a:t>VM</a:t>
            </a:r>
            <a:r>
              <a:rPr lang="ja-JP" altLang="en-US" dirty="0" smtClean="0"/>
              <a:t>を</a:t>
            </a:r>
            <a:r>
              <a:rPr lang="ja-JP" altLang="en-US" dirty="0"/>
              <a:t>動かす</a:t>
            </a:r>
          </a:p>
          <a:p>
            <a:pPr lvl="1"/>
            <a:r>
              <a:rPr lang="ja-JP" altLang="en-US" dirty="0" smtClean="0"/>
              <a:t>サスペンド・レジュームに</a:t>
            </a:r>
            <a:r>
              <a:rPr lang="ja-JP" altLang="en-US" dirty="0"/>
              <a:t>対応</a:t>
            </a:r>
          </a:p>
          <a:p>
            <a:r>
              <a:rPr lang="en-US" altLang="ja-JP" dirty="0"/>
              <a:t>Zap [Osman et al. ’02]</a:t>
            </a:r>
          </a:p>
          <a:p>
            <a:pPr lvl="1"/>
            <a:r>
              <a:rPr lang="en-US" altLang="ja-JP" dirty="0"/>
              <a:t>OS</a:t>
            </a:r>
            <a:r>
              <a:rPr lang="ja-JP" altLang="en-US" dirty="0"/>
              <a:t>レベルの仮想化でアプリケーションをマイグレーション</a:t>
            </a:r>
          </a:p>
          <a:p>
            <a:pPr lvl="1"/>
            <a:r>
              <a:rPr lang="ja-JP" altLang="en-US" dirty="0"/>
              <a:t>アプリケーション間の隔離は弱い</a:t>
            </a:r>
          </a:p>
          <a:p>
            <a:r>
              <a:rPr lang="en-US" altLang="ja-JP" dirty="0"/>
              <a:t>GMO</a:t>
            </a:r>
            <a:r>
              <a:rPr lang="ja-JP" altLang="en-US" dirty="0"/>
              <a:t>クラウド </a:t>
            </a:r>
            <a:r>
              <a:rPr lang="en-US" altLang="ja-JP" dirty="0"/>
              <a:t>Public</a:t>
            </a:r>
          </a:p>
          <a:p>
            <a:pPr lvl="1"/>
            <a:r>
              <a:rPr lang="en-US" altLang="ja-JP" dirty="0"/>
              <a:t>VM</a:t>
            </a:r>
            <a:r>
              <a:rPr lang="ja-JP" altLang="en-US" dirty="0" err="1"/>
              <a:t>を停</a:t>
            </a:r>
            <a:r>
              <a:rPr lang="ja-JP" altLang="en-US" dirty="0"/>
              <a:t>止させることなくスケールダウンが可能</a:t>
            </a:r>
          </a:p>
          <a:p>
            <a:pPr lvl="1"/>
            <a:r>
              <a:rPr lang="ja-JP" altLang="en-US" dirty="0"/>
              <a:t>無停止でのアプリケーションの統合はできない</a:t>
            </a:r>
          </a:p>
          <a:p>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21</a:t>
            </a:fld>
            <a:endParaRPr kumimoji="1" lang="ja-JP" altLang="en-US"/>
          </a:p>
        </p:txBody>
      </p:sp>
    </p:spTree>
    <p:extLst>
      <p:ext uri="{BB962C8B-B14F-4D97-AF65-F5344CB8AC3E}">
        <p14:creationId xmlns:p14="http://schemas.microsoft.com/office/powerpoint/2010/main" val="27820264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アプリケーション単位での</a:t>
            </a:r>
            <a:r>
              <a:rPr lang="en-US" altLang="ja-JP" dirty="0"/>
              <a:t>VM</a:t>
            </a:r>
            <a:r>
              <a:rPr lang="ja-JP" altLang="en-US" dirty="0"/>
              <a:t>構成</a:t>
            </a:r>
            <a:r>
              <a:rPr lang="ja-JP" altLang="en-US" dirty="0" smtClean="0"/>
              <a:t>の動的最適化</a:t>
            </a:r>
            <a:r>
              <a:rPr lang="ja-JP" altLang="en-US" dirty="0"/>
              <a:t>を実現する</a:t>
            </a:r>
            <a:r>
              <a:rPr lang="en-US" altLang="ja-JP" dirty="0"/>
              <a:t>FlexCapsule</a:t>
            </a:r>
            <a:r>
              <a:rPr lang="ja-JP" altLang="en-US" dirty="0"/>
              <a:t>を提案</a:t>
            </a:r>
          </a:p>
          <a:p>
            <a:pPr lvl="1"/>
            <a:r>
              <a:rPr lang="ja-JP" altLang="en-US" dirty="0"/>
              <a:t>アプリケーションを軽量</a:t>
            </a:r>
            <a:r>
              <a:rPr lang="en-US" altLang="ja-JP" dirty="0"/>
              <a:t>VM</a:t>
            </a:r>
            <a:r>
              <a:rPr lang="ja-JP" altLang="en-US" dirty="0"/>
              <a:t>内で動作</a:t>
            </a:r>
          </a:p>
          <a:p>
            <a:pPr lvl="2"/>
            <a:r>
              <a:rPr lang="en-US" altLang="ja-JP" dirty="0"/>
              <a:t>VM</a:t>
            </a:r>
            <a:r>
              <a:rPr lang="ja-JP" altLang="en-US" dirty="0"/>
              <a:t>のマイグレーション技術を利用可能</a:t>
            </a:r>
          </a:p>
          <a:p>
            <a:pPr lvl="2"/>
            <a:r>
              <a:rPr lang="en-US" altLang="ja-JP" dirty="0"/>
              <a:t>VM</a:t>
            </a:r>
            <a:r>
              <a:rPr lang="ja-JP" altLang="en-US" dirty="0"/>
              <a:t>間の強い隔離</a:t>
            </a:r>
          </a:p>
          <a:p>
            <a:pPr lvl="1"/>
            <a:r>
              <a:rPr lang="ja-JP" altLang="en-US" dirty="0" smtClean="0"/>
              <a:t>アプリケーション</a:t>
            </a:r>
            <a:r>
              <a:rPr lang="en-US" altLang="ja-JP" dirty="0" smtClean="0"/>
              <a:t>VM</a:t>
            </a:r>
            <a:r>
              <a:rPr lang="ja-JP" altLang="en-US" dirty="0" smtClean="0"/>
              <a:t>を正常にマイグレーションできることを確認</a:t>
            </a:r>
            <a:endParaRPr lang="en-US" altLang="ja-JP" dirty="0" smtClean="0"/>
          </a:p>
          <a:p>
            <a:pPr lvl="1"/>
            <a:r>
              <a:rPr lang="ja-JP" altLang="en-US" dirty="0" smtClean="0"/>
              <a:t>スケールアップによってアプリケーション</a:t>
            </a:r>
            <a:r>
              <a:rPr lang="en-US" altLang="ja-JP" dirty="0" smtClean="0"/>
              <a:t>VM</a:t>
            </a:r>
            <a:r>
              <a:rPr lang="ja-JP" altLang="en-US" dirty="0" smtClean="0"/>
              <a:t>の性能</a:t>
            </a:r>
            <a:r>
              <a:rPr lang="ja-JP" altLang="en-US" dirty="0"/>
              <a:t>が</a:t>
            </a:r>
            <a:r>
              <a:rPr lang="ja-JP" altLang="en-US" dirty="0" smtClean="0"/>
              <a:t>向上することを確認</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22</a:t>
            </a:fld>
            <a:endParaRPr kumimoji="1" lang="ja-JP" altLang="en-US"/>
          </a:p>
        </p:txBody>
      </p:sp>
    </p:spTree>
    <p:extLst>
      <p:ext uri="{BB962C8B-B14F-4D97-AF65-F5344CB8AC3E}">
        <p14:creationId xmlns:p14="http://schemas.microsoft.com/office/powerpoint/2010/main" val="3774417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ー 2"/>
          <p:cNvSpPr>
            <a:spLocks noGrp="1"/>
          </p:cNvSpPr>
          <p:nvPr>
            <p:ph idx="1"/>
          </p:nvPr>
        </p:nvSpPr>
        <p:spPr/>
        <p:txBody>
          <a:bodyPr/>
          <a:lstStyle/>
          <a:p>
            <a:r>
              <a:rPr lang="en-US" altLang="ja-JP" dirty="0"/>
              <a:t>FlexCapsule </a:t>
            </a:r>
            <a:r>
              <a:rPr lang="en-US" altLang="ja-JP" dirty="0" smtClean="0"/>
              <a:t>OS</a:t>
            </a:r>
            <a:r>
              <a:rPr lang="ja-JP" altLang="en-US" dirty="0" err="1" smtClean="0"/>
              <a:t>への</a:t>
            </a:r>
            <a:r>
              <a:rPr lang="ja-JP" altLang="en-US" dirty="0" smtClean="0"/>
              <a:t>機能追加</a:t>
            </a:r>
            <a:endParaRPr kumimoji="1" lang="en-US" altLang="ja-JP" dirty="0" smtClean="0"/>
          </a:p>
          <a:p>
            <a:pPr lvl="1"/>
            <a:r>
              <a:rPr lang="ja-JP" altLang="en-US" dirty="0" smtClean="0"/>
              <a:t>現在の</a:t>
            </a:r>
            <a:r>
              <a:rPr lang="en-US" altLang="ja-JP" dirty="0" smtClean="0"/>
              <a:t>FlexCapsule OS</a:t>
            </a:r>
            <a:r>
              <a:rPr lang="ja-JP" altLang="en-US" dirty="0" smtClean="0"/>
              <a:t>ではプロセスやファイルシステムの関数をサポートしてない</a:t>
            </a:r>
            <a:endParaRPr lang="en-US" altLang="ja-JP" dirty="0" smtClean="0"/>
          </a:p>
          <a:p>
            <a:pPr lvl="2"/>
            <a:r>
              <a:rPr kumimoji="1" lang="ja-JP" altLang="en-US" dirty="0"/>
              <a:t>一般的</a:t>
            </a:r>
            <a:r>
              <a:rPr kumimoji="1" lang="ja-JP" altLang="en-US" dirty="0" smtClean="0"/>
              <a:t>なアプリケーションでは必須</a:t>
            </a:r>
            <a:endParaRPr kumimoji="1" lang="en-US" altLang="ja-JP" dirty="0" smtClean="0"/>
          </a:p>
          <a:p>
            <a:pPr lvl="1"/>
            <a:r>
              <a:rPr kumimoji="1" lang="ja-JP" altLang="en-US" dirty="0" smtClean="0"/>
              <a:t>複数の</a:t>
            </a:r>
            <a:r>
              <a:rPr kumimoji="1" lang="en-US" altLang="ja-JP" dirty="0" smtClean="0"/>
              <a:t>CPU</a:t>
            </a:r>
            <a:r>
              <a:rPr kumimoji="1" lang="ja-JP" altLang="en-US" dirty="0" err="1" smtClean="0"/>
              <a:t>への</a:t>
            </a:r>
            <a:r>
              <a:rPr kumimoji="1" lang="ja-JP" altLang="en-US" dirty="0" smtClean="0"/>
              <a:t>対応、メモリバルーニング対応</a:t>
            </a:r>
            <a:endParaRPr lang="en-US" altLang="ja-JP" dirty="0"/>
          </a:p>
          <a:p>
            <a:r>
              <a:rPr kumimoji="1" lang="ja-JP" altLang="en-US" dirty="0" smtClean="0"/>
              <a:t>アプリケーション</a:t>
            </a:r>
            <a:r>
              <a:rPr kumimoji="1" lang="en-US" altLang="ja-JP" dirty="0" smtClean="0"/>
              <a:t>VM</a:t>
            </a:r>
            <a:r>
              <a:rPr kumimoji="1" lang="ja-JP" altLang="en-US" dirty="0" smtClean="0"/>
              <a:t>の実行環境の実現</a:t>
            </a:r>
            <a:endParaRPr kumimoji="1" lang="en-US" altLang="ja-JP" dirty="0" smtClean="0"/>
          </a:p>
          <a:p>
            <a:pPr lvl="1"/>
            <a:r>
              <a:rPr lang="ja-JP" altLang="en-US" dirty="0" smtClean="0"/>
              <a:t>現在、ほとんど実装できていない</a:t>
            </a:r>
            <a:endParaRPr lang="en-US" altLang="ja-JP" dirty="0" smtClean="0"/>
          </a:p>
          <a:p>
            <a:pPr lvl="2"/>
            <a:r>
              <a:rPr kumimoji="1" lang="ja-JP" altLang="en-US" dirty="0" smtClean="0"/>
              <a:t>管理</a:t>
            </a:r>
            <a:r>
              <a:rPr kumimoji="1" lang="en-US" altLang="ja-JP" dirty="0" smtClean="0"/>
              <a:t>VM</a:t>
            </a:r>
            <a:r>
              <a:rPr kumimoji="1" lang="ja-JP" altLang="en-US" dirty="0" smtClean="0"/>
              <a:t>上で実行環境をシェルとして実行</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23</a:t>
            </a:fld>
            <a:endParaRPr kumimoji="1" lang="ja-JP" altLang="en-US"/>
          </a:p>
        </p:txBody>
      </p:sp>
    </p:spTree>
    <p:extLst>
      <p:ext uri="{BB962C8B-B14F-4D97-AF65-F5344CB8AC3E}">
        <p14:creationId xmlns:p14="http://schemas.microsoft.com/office/powerpoint/2010/main" val="3526810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a:t>
            </a:r>
            <a:r>
              <a:rPr kumimoji="1" lang="en-US" altLang="ja-JP" dirty="0" smtClean="0"/>
              <a:t>VM</a:t>
            </a:r>
            <a:r>
              <a:rPr kumimoji="1" lang="ja-JP" altLang="en-US" dirty="0" smtClean="0"/>
              <a:t>構成の最適化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のスケールアウト・スケールイン</a:t>
            </a:r>
            <a:endParaRPr kumimoji="1" lang="en-US" altLang="ja-JP" dirty="0" smtClean="0"/>
          </a:p>
          <a:p>
            <a:pPr lvl="1"/>
            <a:r>
              <a:rPr lang="ja-JP" altLang="en-US" dirty="0"/>
              <a:t>負荷</a:t>
            </a:r>
            <a:r>
              <a:rPr lang="ja-JP" altLang="en-US" dirty="0" smtClean="0"/>
              <a:t>に応じて</a:t>
            </a:r>
            <a:r>
              <a:rPr lang="en-US" altLang="ja-JP" dirty="0" smtClean="0"/>
              <a:t>VM</a:t>
            </a:r>
            <a:r>
              <a:rPr lang="ja-JP" altLang="en-US" dirty="0" smtClean="0"/>
              <a:t>の数を増減</a:t>
            </a:r>
            <a:endParaRPr lang="en-US" altLang="ja-JP" dirty="0" smtClean="0"/>
          </a:p>
          <a:p>
            <a:pPr lvl="1"/>
            <a:r>
              <a:rPr lang="ja-JP" altLang="en-US" dirty="0"/>
              <a:t>既に</a:t>
            </a:r>
            <a:r>
              <a:rPr kumimoji="1" lang="en-US" altLang="ja-JP" dirty="0" smtClean="0"/>
              <a:t>VM</a:t>
            </a:r>
            <a:r>
              <a:rPr kumimoji="1" lang="ja-JP" altLang="en-US" dirty="0" smtClean="0"/>
              <a:t>の数が</a:t>
            </a:r>
            <a:r>
              <a:rPr kumimoji="1" lang="en-US" altLang="ja-JP" dirty="0" smtClean="0"/>
              <a:t>1</a:t>
            </a:r>
            <a:r>
              <a:rPr kumimoji="1" lang="ja-JP" altLang="en-US" dirty="0" smtClean="0"/>
              <a:t>台だと</a:t>
            </a:r>
            <a:r>
              <a:rPr kumimoji="1" lang="en-US" altLang="ja-JP" dirty="0" smtClean="0"/>
              <a:t>VM</a:t>
            </a:r>
            <a:r>
              <a:rPr kumimoji="1" lang="ja-JP" altLang="en-US" dirty="0" smtClean="0"/>
              <a:t>の</a:t>
            </a:r>
            <a:r>
              <a:rPr lang="ja-JP" altLang="en-US" dirty="0"/>
              <a:t>数</a:t>
            </a:r>
            <a:r>
              <a:rPr lang="ja-JP" altLang="en-US" dirty="0" smtClean="0"/>
              <a:t>を減らせない</a:t>
            </a:r>
            <a:endParaRPr lang="en-US" altLang="ja-JP" dirty="0" smtClean="0"/>
          </a:p>
          <a:p>
            <a:pPr lvl="2"/>
            <a:r>
              <a:rPr kumimoji="1" lang="en-US" altLang="ja-JP" dirty="0" smtClean="0"/>
              <a:t>VM</a:t>
            </a:r>
            <a:r>
              <a:rPr kumimoji="1" lang="ja-JP" altLang="en-US" dirty="0" smtClean="0"/>
              <a:t>の負荷が低くても最適化ができない</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3</a:t>
            </a:fld>
            <a:endParaRPr kumimoji="1" lang="ja-JP" altLang="en-US"/>
          </a:p>
        </p:txBody>
      </p:sp>
      <p:grpSp>
        <p:nvGrpSpPr>
          <p:cNvPr id="9" name="グループ化 8"/>
          <p:cNvGrpSpPr/>
          <p:nvPr/>
        </p:nvGrpSpPr>
        <p:grpSpPr>
          <a:xfrm>
            <a:off x="4211960" y="3861048"/>
            <a:ext cx="1980220" cy="1773631"/>
            <a:chOff x="3053058" y="3835535"/>
            <a:chExt cx="1980220" cy="1773631"/>
          </a:xfrm>
        </p:grpSpPr>
        <p:cxnSp>
          <p:nvCxnSpPr>
            <p:cNvPr id="5" name="直線矢印コネクタ 4"/>
            <p:cNvCxnSpPr/>
            <p:nvPr/>
          </p:nvCxnSpPr>
          <p:spPr>
            <a:xfrm>
              <a:off x="3053058" y="4587080"/>
              <a:ext cx="1980220" cy="0"/>
            </a:xfrm>
            <a:prstGeom prst="straightConnector1">
              <a:avLst/>
            </a:prstGeom>
            <a:ln w="38100">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6" name="直線矢印コネクタ 5"/>
            <p:cNvCxnSpPr/>
            <p:nvPr/>
          </p:nvCxnSpPr>
          <p:spPr>
            <a:xfrm flipH="1">
              <a:off x="3053058" y="4885802"/>
              <a:ext cx="1980220" cy="0"/>
            </a:xfrm>
            <a:prstGeom prst="straightConnector1">
              <a:avLst/>
            </a:prstGeom>
            <a:ln w="38100">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sp>
          <p:nvSpPr>
            <p:cNvPr id="7" name="正方形/長方形 6"/>
            <p:cNvSpPr/>
            <p:nvPr/>
          </p:nvSpPr>
          <p:spPr>
            <a:xfrm>
              <a:off x="3215076" y="3835535"/>
              <a:ext cx="1656184" cy="40689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a:t>
              </a:r>
              <a:r>
                <a:rPr lang="ja-JP" altLang="en-US" dirty="0">
                  <a:solidFill>
                    <a:schemeClr val="tx1"/>
                  </a:solidFill>
                </a:rPr>
                <a:t>イン</a:t>
              </a:r>
              <a:endParaRPr kumimoji="1" lang="ja-JP" altLang="en-US" dirty="0">
                <a:solidFill>
                  <a:schemeClr val="tx1"/>
                </a:solidFill>
              </a:endParaRPr>
            </a:p>
          </p:txBody>
        </p:sp>
        <p:sp>
          <p:nvSpPr>
            <p:cNvPr id="8" name="正方形/長方形 7"/>
            <p:cNvSpPr/>
            <p:nvPr/>
          </p:nvSpPr>
          <p:spPr>
            <a:xfrm>
              <a:off x="3215076" y="5172537"/>
              <a:ext cx="1656184" cy="436629"/>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スケールアウト</a:t>
              </a:r>
              <a:endParaRPr kumimoji="1" lang="ja-JP" altLang="en-US" dirty="0">
                <a:solidFill>
                  <a:schemeClr val="tx1"/>
                </a:solidFill>
              </a:endParaRPr>
            </a:p>
          </p:txBody>
        </p:sp>
      </p:grpSp>
      <p:sp>
        <p:nvSpPr>
          <p:cNvPr id="22" name="円/楕円 21"/>
          <p:cNvSpPr/>
          <p:nvPr/>
        </p:nvSpPr>
        <p:spPr>
          <a:xfrm>
            <a:off x="1331640" y="5949280"/>
            <a:ext cx="1826816" cy="615261"/>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solidFill>
                  <a:schemeClr val="tx1"/>
                </a:solidFill>
              </a:rPr>
              <a:t>高</a:t>
            </a:r>
            <a:r>
              <a:rPr kumimoji="1" lang="ja-JP" altLang="en-US" dirty="0" smtClean="0">
                <a:solidFill>
                  <a:schemeClr val="tx1"/>
                </a:solidFill>
              </a:rPr>
              <a:t>負荷</a:t>
            </a:r>
            <a:endParaRPr lang="en-US" altLang="ja-JP" sz="1900" dirty="0">
              <a:solidFill>
                <a:schemeClr val="tx1"/>
              </a:solidFill>
            </a:endParaRPr>
          </a:p>
        </p:txBody>
      </p:sp>
      <p:sp>
        <p:nvSpPr>
          <p:cNvPr id="23" name="円/楕円 22"/>
          <p:cNvSpPr/>
          <p:nvPr/>
        </p:nvSpPr>
        <p:spPr>
          <a:xfrm>
            <a:off x="6660232" y="5877272"/>
            <a:ext cx="1826816" cy="615261"/>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低</a:t>
            </a:r>
            <a:r>
              <a:rPr kumimoji="1" lang="ja-JP" altLang="en-US" dirty="0" smtClean="0"/>
              <a:t>負荷</a:t>
            </a:r>
            <a:endParaRPr kumimoji="1" lang="en-US" altLang="ja-JP" sz="1900" dirty="0" smtClean="0"/>
          </a:p>
        </p:txBody>
      </p:sp>
      <p:grpSp>
        <p:nvGrpSpPr>
          <p:cNvPr id="36" name="グループ化 35"/>
          <p:cNvGrpSpPr/>
          <p:nvPr/>
        </p:nvGrpSpPr>
        <p:grpSpPr>
          <a:xfrm>
            <a:off x="6739434" y="3635804"/>
            <a:ext cx="1671055" cy="1950774"/>
            <a:chOff x="505783" y="3550552"/>
            <a:chExt cx="1342147" cy="1468209"/>
          </a:xfrm>
          <a:solidFill>
            <a:schemeClr val="bg1"/>
          </a:solidFill>
        </p:grpSpPr>
        <p:sp>
          <p:nvSpPr>
            <p:cNvPr id="37" name="正方形/長方形 36"/>
            <p:cNvSpPr/>
            <p:nvPr/>
          </p:nvSpPr>
          <p:spPr>
            <a:xfrm>
              <a:off x="505783" y="3550552"/>
              <a:ext cx="1342147" cy="1468209"/>
            </a:xfrm>
            <a:prstGeom prst="rect">
              <a:avLst/>
            </a:prstGeom>
            <a:grp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latin typeface="+mj-lt"/>
                </a:rPr>
                <a:t>VM1</a:t>
              </a:r>
            </a:p>
            <a:p>
              <a:pPr algn="ctr"/>
              <a:endParaRPr lang="en-US" altLang="ja-JP" sz="2000" dirty="0">
                <a:solidFill>
                  <a:schemeClr val="tx1"/>
                </a:solidFill>
                <a:latin typeface="+mj-lt"/>
              </a:endParaRPr>
            </a:p>
            <a:p>
              <a:pPr algn="ctr"/>
              <a:endParaRPr kumimoji="1" lang="ja-JP" altLang="en-US" sz="2000" dirty="0">
                <a:solidFill>
                  <a:schemeClr val="tx1"/>
                </a:solidFill>
                <a:latin typeface="+mj-lt"/>
              </a:endParaRPr>
            </a:p>
          </p:txBody>
        </p:sp>
        <p:sp>
          <p:nvSpPr>
            <p:cNvPr id="38" name="テキスト ボックス 37"/>
            <p:cNvSpPr txBox="1"/>
            <p:nvPr/>
          </p:nvSpPr>
          <p:spPr>
            <a:xfrm>
              <a:off x="611809" y="4546119"/>
              <a:ext cx="1127972" cy="333169"/>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kumimoji="1" lang="en-US" altLang="ja-JP" sz="2000" dirty="0" smtClean="0">
                  <a:solidFill>
                    <a:schemeClr val="bg1"/>
                  </a:solidFill>
                  <a:latin typeface="+mj-lt"/>
                </a:rPr>
                <a:t>Application</a:t>
              </a:r>
              <a:endParaRPr kumimoji="1" lang="ja-JP" altLang="en-US" sz="2000" dirty="0">
                <a:solidFill>
                  <a:schemeClr val="bg1"/>
                </a:solidFill>
                <a:latin typeface="+mj-lt"/>
              </a:endParaRPr>
            </a:p>
          </p:txBody>
        </p:sp>
      </p:grpSp>
      <p:grpSp>
        <p:nvGrpSpPr>
          <p:cNvPr id="26" name="グループ化 25"/>
          <p:cNvGrpSpPr/>
          <p:nvPr/>
        </p:nvGrpSpPr>
        <p:grpSpPr>
          <a:xfrm>
            <a:off x="500180" y="3707813"/>
            <a:ext cx="1671055" cy="1950774"/>
            <a:chOff x="505783" y="3550552"/>
            <a:chExt cx="1342147" cy="1468209"/>
          </a:xfrm>
        </p:grpSpPr>
        <p:sp>
          <p:nvSpPr>
            <p:cNvPr id="30" name="正方形/長方形 29"/>
            <p:cNvSpPr/>
            <p:nvPr/>
          </p:nvSpPr>
          <p:spPr>
            <a:xfrm>
              <a:off x="505783" y="3550552"/>
              <a:ext cx="1342147" cy="1468209"/>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latin typeface="+mj-lt"/>
                </a:rPr>
                <a:t>VM1</a:t>
              </a:r>
            </a:p>
            <a:p>
              <a:pPr algn="ctr"/>
              <a:endParaRPr lang="en-US" altLang="ja-JP" sz="2000" dirty="0">
                <a:solidFill>
                  <a:schemeClr val="tx1"/>
                </a:solidFill>
                <a:latin typeface="+mj-lt"/>
              </a:endParaRPr>
            </a:p>
            <a:p>
              <a:pPr algn="ctr"/>
              <a:endParaRPr kumimoji="1" lang="ja-JP" altLang="en-US" sz="2000" dirty="0">
                <a:solidFill>
                  <a:schemeClr val="tx1"/>
                </a:solidFill>
                <a:latin typeface="+mj-lt"/>
              </a:endParaRPr>
            </a:p>
          </p:txBody>
        </p:sp>
        <p:sp>
          <p:nvSpPr>
            <p:cNvPr id="39" name="テキスト ボックス 38"/>
            <p:cNvSpPr txBox="1"/>
            <p:nvPr/>
          </p:nvSpPr>
          <p:spPr>
            <a:xfrm>
              <a:off x="611809" y="4546119"/>
              <a:ext cx="1127972" cy="333169"/>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kumimoji="1" lang="en-US" altLang="ja-JP" sz="2000" dirty="0" smtClean="0">
                  <a:solidFill>
                    <a:schemeClr val="bg1"/>
                  </a:solidFill>
                  <a:latin typeface="+mj-lt"/>
                </a:rPr>
                <a:t>Application</a:t>
              </a:r>
              <a:endParaRPr kumimoji="1" lang="ja-JP" altLang="en-US" sz="2000" dirty="0">
                <a:solidFill>
                  <a:schemeClr val="bg1"/>
                </a:solidFill>
                <a:latin typeface="+mj-lt"/>
              </a:endParaRPr>
            </a:p>
          </p:txBody>
        </p:sp>
      </p:grpSp>
      <p:grpSp>
        <p:nvGrpSpPr>
          <p:cNvPr id="40" name="グループ化 39"/>
          <p:cNvGrpSpPr/>
          <p:nvPr/>
        </p:nvGrpSpPr>
        <p:grpSpPr>
          <a:xfrm>
            <a:off x="2228372" y="3707813"/>
            <a:ext cx="1671055" cy="1950774"/>
            <a:chOff x="505783" y="3550552"/>
            <a:chExt cx="1342147" cy="1468209"/>
          </a:xfrm>
        </p:grpSpPr>
        <p:sp>
          <p:nvSpPr>
            <p:cNvPr id="41" name="正方形/長方形 40"/>
            <p:cNvSpPr/>
            <p:nvPr/>
          </p:nvSpPr>
          <p:spPr>
            <a:xfrm>
              <a:off x="505783" y="3550552"/>
              <a:ext cx="1342147" cy="1468209"/>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latin typeface="+mj-lt"/>
                </a:rPr>
                <a:t>VM2</a:t>
              </a:r>
            </a:p>
            <a:p>
              <a:pPr algn="ctr"/>
              <a:endParaRPr lang="en-US" altLang="ja-JP" sz="2000" dirty="0">
                <a:solidFill>
                  <a:schemeClr val="tx1"/>
                </a:solidFill>
                <a:latin typeface="+mj-lt"/>
              </a:endParaRPr>
            </a:p>
            <a:p>
              <a:pPr algn="ctr"/>
              <a:endParaRPr kumimoji="1" lang="ja-JP" altLang="en-US" sz="2000" dirty="0">
                <a:solidFill>
                  <a:schemeClr val="tx1"/>
                </a:solidFill>
                <a:latin typeface="+mj-lt"/>
              </a:endParaRPr>
            </a:p>
          </p:txBody>
        </p:sp>
        <p:sp>
          <p:nvSpPr>
            <p:cNvPr id="42" name="テキスト ボックス 41"/>
            <p:cNvSpPr txBox="1"/>
            <p:nvPr/>
          </p:nvSpPr>
          <p:spPr>
            <a:xfrm>
              <a:off x="611809" y="4546119"/>
              <a:ext cx="1127972" cy="333169"/>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kumimoji="1" lang="en-US" altLang="ja-JP" sz="2000" dirty="0" smtClean="0">
                  <a:solidFill>
                    <a:schemeClr val="bg1"/>
                  </a:solidFill>
                  <a:latin typeface="+mj-lt"/>
                </a:rPr>
                <a:t>Application</a:t>
              </a:r>
              <a:endParaRPr kumimoji="1" lang="ja-JP" altLang="en-US" sz="2000" dirty="0">
                <a:solidFill>
                  <a:schemeClr val="bg1"/>
                </a:solidFill>
                <a:latin typeface="+mj-lt"/>
              </a:endParaRPr>
            </a:p>
          </p:txBody>
        </p:sp>
      </p:grpSp>
    </p:spTree>
    <p:extLst>
      <p:ext uri="{BB962C8B-B14F-4D97-AF65-F5344CB8AC3E}">
        <p14:creationId xmlns:p14="http://schemas.microsoft.com/office/powerpoint/2010/main" val="319854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kumimoji="1" lang="ja-JP" altLang="en-US" dirty="0" smtClean="0"/>
              <a:t>台の</a:t>
            </a:r>
            <a:r>
              <a:rPr kumimoji="1" lang="en-US" altLang="ja-JP" dirty="0" smtClean="0"/>
              <a:t>VM</a:t>
            </a:r>
            <a:r>
              <a:rPr kumimoji="1" lang="ja-JP" altLang="en-US" dirty="0" smtClean="0"/>
              <a:t>に対する最適化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のスケールアップ・スケールダウン</a:t>
            </a:r>
            <a:endParaRPr kumimoji="1" lang="en-US" altLang="ja-JP" dirty="0" smtClean="0"/>
          </a:p>
          <a:p>
            <a:pPr lvl="1"/>
            <a:r>
              <a:rPr lang="ja-JP" altLang="en-US" dirty="0"/>
              <a:t>負荷に</a:t>
            </a:r>
            <a:r>
              <a:rPr lang="ja-JP" altLang="en-US" dirty="0" smtClean="0"/>
              <a:t>応じて</a:t>
            </a:r>
            <a:r>
              <a:rPr lang="en-US" altLang="ja-JP" dirty="0" smtClean="0"/>
              <a:t>VM</a:t>
            </a:r>
            <a:r>
              <a:rPr lang="ja-JP" altLang="en-US" dirty="0" smtClean="0"/>
              <a:t>の性能を変更</a:t>
            </a:r>
            <a:endParaRPr lang="en-US" altLang="ja-JP" dirty="0" smtClean="0"/>
          </a:p>
          <a:p>
            <a:pPr lvl="1"/>
            <a:r>
              <a:rPr lang="ja-JP" altLang="en-US" dirty="0" smtClean="0"/>
              <a:t>既に最低</a:t>
            </a:r>
            <a:r>
              <a:rPr lang="ja-JP" altLang="en-US" dirty="0"/>
              <a:t>性能</a:t>
            </a:r>
            <a:r>
              <a:rPr lang="ja-JP" altLang="en-US" dirty="0" smtClean="0"/>
              <a:t>の</a:t>
            </a:r>
            <a:r>
              <a:rPr lang="en-US" altLang="ja-JP" dirty="0" smtClean="0"/>
              <a:t>VM</a:t>
            </a:r>
            <a:r>
              <a:rPr lang="ja-JP" altLang="en-US" dirty="0" smtClean="0"/>
              <a:t>だと性能を下げられない</a:t>
            </a:r>
            <a:endParaRPr lang="en-US" altLang="ja-JP" dirty="0" smtClean="0"/>
          </a:p>
          <a:p>
            <a:pPr lvl="1"/>
            <a:r>
              <a:rPr kumimoji="1" lang="ja-JP" altLang="en-US" b="1" dirty="0" smtClean="0"/>
              <a:t>性能切り替え時にダウンタイムが発生</a:t>
            </a:r>
            <a:endParaRPr kumimoji="1" lang="en-US" altLang="ja-JP" b="1" dirty="0" smtClean="0"/>
          </a:p>
          <a:p>
            <a:pPr lvl="2"/>
            <a:r>
              <a:rPr lang="ja-JP" altLang="en-US" dirty="0" smtClean="0"/>
              <a:t>データ等を性能を変更した</a:t>
            </a:r>
            <a:r>
              <a:rPr lang="en-US" altLang="ja-JP" dirty="0" smtClean="0"/>
              <a:t>VM</a:t>
            </a:r>
            <a:r>
              <a:rPr lang="ja-JP" altLang="en-US" dirty="0" smtClean="0"/>
              <a:t>に移動</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4</a:t>
            </a:fld>
            <a:endParaRPr kumimoji="1" lang="ja-JP" altLang="en-US"/>
          </a:p>
        </p:txBody>
      </p:sp>
      <p:cxnSp>
        <p:nvCxnSpPr>
          <p:cNvPr id="11" name="直線矢印コネクタ 10"/>
          <p:cNvCxnSpPr/>
          <p:nvPr/>
        </p:nvCxnSpPr>
        <p:spPr>
          <a:xfrm>
            <a:off x="3761851" y="4783139"/>
            <a:ext cx="1890210" cy="0"/>
          </a:xfrm>
          <a:prstGeom prst="straightConnector1">
            <a:avLst/>
          </a:prstGeom>
          <a:ln w="38100">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12" name="直線矢印コネクタ 11"/>
          <p:cNvCxnSpPr/>
          <p:nvPr/>
        </p:nvCxnSpPr>
        <p:spPr>
          <a:xfrm flipH="1">
            <a:off x="3761851" y="5081861"/>
            <a:ext cx="1890210" cy="0"/>
          </a:xfrm>
          <a:prstGeom prst="straightConnector1">
            <a:avLst/>
          </a:prstGeom>
          <a:ln w="38100">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sp>
        <p:nvSpPr>
          <p:cNvPr id="13" name="正方形/長方形 12"/>
          <p:cNvSpPr/>
          <p:nvPr/>
        </p:nvSpPr>
        <p:spPr>
          <a:xfrm>
            <a:off x="3824858" y="4297444"/>
            <a:ext cx="1764196" cy="40689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a:t>
            </a:r>
            <a:r>
              <a:rPr lang="ja-JP" altLang="en-US" dirty="0">
                <a:solidFill>
                  <a:schemeClr val="tx1"/>
                </a:solidFill>
              </a:rPr>
              <a:t>ダウン</a:t>
            </a:r>
            <a:endParaRPr kumimoji="1" lang="ja-JP" altLang="en-US" dirty="0">
              <a:solidFill>
                <a:schemeClr val="tx1"/>
              </a:solidFill>
            </a:endParaRPr>
          </a:p>
        </p:txBody>
      </p:sp>
      <p:sp>
        <p:nvSpPr>
          <p:cNvPr id="14" name="正方形/長方形 13"/>
          <p:cNvSpPr/>
          <p:nvPr/>
        </p:nvSpPr>
        <p:spPr>
          <a:xfrm>
            <a:off x="3856995" y="5150774"/>
            <a:ext cx="1832781" cy="436629"/>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スケールアップ</a:t>
            </a:r>
            <a:endParaRPr kumimoji="1" lang="ja-JP" altLang="en-US" dirty="0">
              <a:solidFill>
                <a:schemeClr val="tx1"/>
              </a:solidFill>
            </a:endParaRPr>
          </a:p>
        </p:txBody>
      </p:sp>
      <p:grpSp>
        <p:nvGrpSpPr>
          <p:cNvPr id="19" name="グループ化 18"/>
          <p:cNvGrpSpPr/>
          <p:nvPr/>
        </p:nvGrpSpPr>
        <p:grpSpPr>
          <a:xfrm>
            <a:off x="1200933" y="3963232"/>
            <a:ext cx="1800200" cy="1639814"/>
            <a:chOff x="655097" y="3371618"/>
            <a:chExt cx="1048553" cy="1639814"/>
          </a:xfrm>
          <a:solidFill>
            <a:schemeClr val="bg1"/>
          </a:solidFill>
        </p:grpSpPr>
        <p:sp>
          <p:nvSpPr>
            <p:cNvPr id="20" name="正方形/長方形 19"/>
            <p:cNvSpPr/>
            <p:nvPr/>
          </p:nvSpPr>
          <p:spPr>
            <a:xfrm>
              <a:off x="655097" y="3371618"/>
              <a:ext cx="1048553" cy="1639814"/>
            </a:xfrm>
            <a:prstGeom prst="rect">
              <a:avLst/>
            </a:prstGeom>
            <a:grp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b="1" dirty="0" smtClean="0">
                  <a:solidFill>
                    <a:schemeClr val="tx1"/>
                  </a:solidFill>
                  <a:latin typeface="+mj-lt"/>
                </a:rPr>
                <a:t>VM</a:t>
              </a:r>
            </a:p>
            <a:p>
              <a:pPr algn="ctr"/>
              <a:r>
                <a:rPr lang="en-US" altLang="ja-JP" sz="2400" b="1" dirty="0" smtClean="0">
                  <a:solidFill>
                    <a:schemeClr val="tx1"/>
                  </a:solidFill>
                  <a:latin typeface="+mj-lt"/>
                </a:rPr>
                <a:t>4CPU</a:t>
              </a:r>
            </a:p>
            <a:p>
              <a:pPr algn="ctr"/>
              <a:r>
                <a:rPr lang="en-US" altLang="ja-JP" sz="2400" b="1" dirty="0" smtClean="0">
                  <a:solidFill>
                    <a:schemeClr val="tx1"/>
                  </a:solidFill>
                  <a:latin typeface="+mj-lt"/>
                </a:rPr>
                <a:t>15GB</a:t>
              </a:r>
              <a:endParaRPr kumimoji="1" lang="en-US" altLang="ja-JP" sz="2400" b="1" dirty="0" smtClean="0">
                <a:solidFill>
                  <a:schemeClr val="tx1"/>
                </a:solidFill>
                <a:latin typeface="+mj-lt"/>
              </a:endParaRPr>
            </a:p>
            <a:p>
              <a:pPr algn="ctr"/>
              <a:endParaRPr lang="en-US" altLang="ja-JP" sz="1200" dirty="0">
                <a:solidFill>
                  <a:schemeClr val="tx1"/>
                </a:solidFill>
                <a:latin typeface="+mj-lt"/>
              </a:endParaRPr>
            </a:p>
            <a:p>
              <a:pPr algn="ctr"/>
              <a:endParaRPr kumimoji="1" lang="ja-JP" altLang="en-US" sz="2000" dirty="0">
                <a:solidFill>
                  <a:schemeClr val="tx1"/>
                </a:solidFill>
                <a:latin typeface="+mj-lt"/>
              </a:endParaRPr>
            </a:p>
          </p:txBody>
        </p:sp>
        <p:sp>
          <p:nvSpPr>
            <p:cNvPr id="21" name="テキスト ボックス 20"/>
            <p:cNvSpPr txBox="1"/>
            <p:nvPr/>
          </p:nvSpPr>
          <p:spPr>
            <a:xfrm>
              <a:off x="801894" y="4509667"/>
              <a:ext cx="754958" cy="408623"/>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dirty="0" smtClean="0">
                  <a:solidFill>
                    <a:schemeClr val="bg1"/>
                  </a:solidFill>
                  <a:latin typeface="+mj-lt"/>
                </a:rPr>
                <a:t>Application</a:t>
              </a:r>
              <a:endParaRPr kumimoji="1" lang="ja-JP" altLang="en-US" dirty="0">
                <a:solidFill>
                  <a:schemeClr val="bg1"/>
                </a:solidFill>
                <a:latin typeface="+mj-lt"/>
              </a:endParaRPr>
            </a:p>
          </p:txBody>
        </p:sp>
      </p:grpSp>
      <p:grpSp>
        <p:nvGrpSpPr>
          <p:cNvPr id="26" name="グループ化 25"/>
          <p:cNvGrpSpPr/>
          <p:nvPr/>
        </p:nvGrpSpPr>
        <p:grpSpPr>
          <a:xfrm>
            <a:off x="6444208" y="3963233"/>
            <a:ext cx="1444783" cy="1639813"/>
            <a:chOff x="416111" y="3380079"/>
            <a:chExt cx="841535" cy="1639813"/>
          </a:xfrm>
          <a:solidFill>
            <a:schemeClr val="bg1"/>
          </a:solidFill>
        </p:grpSpPr>
        <p:sp>
          <p:nvSpPr>
            <p:cNvPr id="27" name="正方形/長方形 26"/>
            <p:cNvSpPr/>
            <p:nvPr/>
          </p:nvSpPr>
          <p:spPr>
            <a:xfrm>
              <a:off x="416111" y="3380079"/>
              <a:ext cx="841535" cy="1639813"/>
            </a:xfrm>
            <a:prstGeom prst="rect">
              <a:avLst/>
            </a:prstGeom>
            <a:grp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b="1" dirty="0" smtClean="0">
                  <a:solidFill>
                    <a:schemeClr val="tx1"/>
                  </a:solidFill>
                  <a:latin typeface="+mj-lt"/>
                </a:rPr>
                <a:t>VM</a:t>
              </a:r>
            </a:p>
            <a:p>
              <a:pPr algn="ctr"/>
              <a:r>
                <a:rPr lang="en-US" altLang="ja-JP" b="1" dirty="0" smtClean="0">
                  <a:solidFill>
                    <a:schemeClr val="tx1"/>
                  </a:solidFill>
                  <a:latin typeface="+mj-lt"/>
                </a:rPr>
                <a:t>1CPU 3.75GB</a:t>
              </a:r>
              <a:endParaRPr kumimoji="1" lang="en-US" altLang="ja-JP" b="1" dirty="0" smtClean="0">
                <a:solidFill>
                  <a:schemeClr val="tx1"/>
                </a:solidFill>
                <a:latin typeface="+mj-lt"/>
              </a:endParaRPr>
            </a:p>
            <a:p>
              <a:pPr algn="ctr"/>
              <a:endParaRPr lang="en-US" altLang="ja-JP" sz="1200" dirty="0">
                <a:solidFill>
                  <a:schemeClr val="tx1"/>
                </a:solidFill>
                <a:latin typeface="+mj-lt"/>
              </a:endParaRPr>
            </a:p>
            <a:p>
              <a:pPr algn="ctr"/>
              <a:endParaRPr kumimoji="1" lang="ja-JP" altLang="en-US" sz="2000" dirty="0">
                <a:solidFill>
                  <a:schemeClr val="tx1"/>
                </a:solidFill>
                <a:latin typeface="+mj-lt"/>
              </a:endParaRPr>
            </a:p>
          </p:txBody>
        </p:sp>
        <p:sp>
          <p:nvSpPr>
            <p:cNvPr id="29" name="テキスト ボックス 28"/>
            <p:cNvSpPr txBox="1"/>
            <p:nvPr/>
          </p:nvSpPr>
          <p:spPr>
            <a:xfrm>
              <a:off x="459399" y="4421844"/>
              <a:ext cx="754958" cy="408623"/>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dirty="0" smtClean="0">
                  <a:solidFill>
                    <a:schemeClr val="bg1"/>
                  </a:solidFill>
                  <a:latin typeface="+mj-lt"/>
                </a:rPr>
                <a:t>Application</a:t>
              </a:r>
              <a:endParaRPr kumimoji="1" lang="ja-JP" altLang="en-US" dirty="0">
                <a:solidFill>
                  <a:schemeClr val="bg1"/>
                </a:solidFill>
                <a:latin typeface="+mj-lt"/>
              </a:endParaRPr>
            </a:p>
          </p:txBody>
        </p:sp>
      </p:grpSp>
      <p:sp>
        <p:nvSpPr>
          <p:cNvPr id="30" name="円/楕円 29"/>
          <p:cNvSpPr/>
          <p:nvPr/>
        </p:nvSpPr>
        <p:spPr>
          <a:xfrm>
            <a:off x="1187624" y="6104615"/>
            <a:ext cx="1826816" cy="615261"/>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solidFill>
                  <a:schemeClr val="tx1"/>
                </a:solidFill>
              </a:rPr>
              <a:t>高</a:t>
            </a:r>
            <a:r>
              <a:rPr kumimoji="1" lang="ja-JP" altLang="en-US" dirty="0" smtClean="0">
                <a:solidFill>
                  <a:schemeClr val="tx1"/>
                </a:solidFill>
              </a:rPr>
              <a:t>負荷</a:t>
            </a:r>
            <a:endParaRPr lang="en-US" altLang="ja-JP" sz="1900" dirty="0">
              <a:solidFill>
                <a:schemeClr val="tx1"/>
              </a:solidFill>
            </a:endParaRPr>
          </a:p>
        </p:txBody>
      </p:sp>
      <p:sp>
        <p:nvSpPr>
          <p:cNvPr id="31" name="円/楕円 30"/>
          <p:cNvSpPr/>
          <p:nvPr/>
        </p:nvSpPr>
        <p:spPr>
          <a:xfrm>
            <a:off x="6253192" y="6078301"/>
            <a:ext cx="1826816" cy="615261"/>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低</a:t>
            </a:r>
            <a:r>
              <a:rPr kumimoji="1" lang="ja-JP" altLang="en-US" dirty="0" smtClean="0"/>
              <a:t>負荷</a:t>
            </a:r>
            <a:endParaRPr kumimoji="1" lang="en-US" altLang="ja-JP" sz="1900" dirty="0" smtClean="0"/>
          </a:p>
        </p:txBody>
      </p:sp>
    </p:spTree>
    <p:extLst>
      <p:ext uri="{BB962C8B-B14F-4D97-AF65-F5344CB8AC3E}">
        <p14:creationId xmlns:p14="http://schemas.microsoft.com/office/powerpoint/2010/main" val="2828755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複数の</a:t>
            </a:r>
            <a:r>
              <a:rPr kumimoji="1" lang="en-US" altLang="ja-JP" dirty="0" smtClean="0"/>
              <a:t>VM</a:t>
            </a:r>
            <a:r>
              <a:rPr kumimoji="1" lang="ja-JP" altLang="en-US" dirty="0" smtClean="0"/>
              <a:t>にまたがる最適化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複数アプリケーションを</a:t>
            </a:r>
            <a:r>
              <a:rPr kumimoji="1" lang="en-US" altLang="ja-JP" dirty="0" smtClean="0"/>
              <a:t>1</a:t>
            </a:r>
            <a:r>
              <a:rPr kumimoji="1" lang="ja-JP" altLang="en-US" dirty="0" smtClean="0"/>
              <a:t>台の</a:t>
            </a:r>
            <a:r>
              <a:rPr kumimoji="1" lang="en-US" altLang="ja-JP" dirty="0" smtClean="0"/>
              <a:t>VM</a:t>
            </a:r>
            <a:r>
              <a:rPr kumimoji="1" lang="ja-JP" altLang="en-US" dirty="0" smtClean="0"/>
              <a:t>に</a:t>
            </a:r>
            <a:r>
              <a:rPr lang="ja-JP" altLang="en-US" dirty="0"/>
              <a:t>統合</a:t>
            </a:r>
            <a:endParaRPr kumimoji="1" lang="en-US" altLang="ja-JP" dirty="0" smtClean="0"/>
          </a:p>
          <a:p>
            <a:pPr lvl="1"/>
            <a:r>
              <a:rPr lang="en-US" altLang="ja-JP" dirty="0" smtClean="0"/>
              <a:t>VM</a:t>
            </a:r>
            <a:r>
              <a:rPr lang="ja-JP" altLang="en-US" dirty="0" smtClean="0"/>
              <a:t>の数をより柔軟に増減可能</a:t>
            </a:r>
            <a:endParaRPr lang="en-US" altLang="ja-JP" dirty="0" smtClean="0"/>
          </a:p>
          <a:p>
            <a:pPr lvl="1"/>
            <a:r>
              <a:rPr kumimoji="1" lang="ja-JP" altLang="en-US" b="1" dirty="0" smtClean="0"/>
              <a:t>アプリケーション移動時にダウンタイム発生</a:t>
            </a:r>
            <a:endParaRPr kumimoji="1" lang="en-US" altLang="ja-JP" b="1" dirty="0" smtClean="0"/>
          </a:p>
          <a:p>
            <a:pPr lvl="1"/>
            <a:r>
              <a:rPr lang="ja-JP" altLang="en-US" b="1" dirty="0" smtClean="0"/>
              <a:t>アプリケーション間の隔離が弱まる</a:t>
            </a:r>
            <a:endParaRPr kumimoji="1" lang="ja-JP" altLang="en-US" b="1"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5</a:t>
            </a:fld>
            <a:endParaRPr kumimoji="1" lang="ja-JP" altLang="en-US"/>
          </a:p>
        </p:txBody>
      </p:sp>
      <p:grpSp>
        <p:nvGrpSpPr>
          <p:cNvPr id="5" name="グループ化 4"/>
          <p:cNvGrpSpPr/>
          <p:nvPr/>
        </p:nvGrpSpPr>
        <p:grpSpPr>
          <a:xfrm>
            <a:off x="4572000" y="3966555"/>
            <a:ext cx="1903462" cy="1431896"/>
            <a:chOff x="4007394" y="4455822"/>
            <a:chExt cx="2088232" cy="1431896"/>
          </a:xfrm>
        </p:grpSpPr>
        <p:grpSp>
          <p:nvGrpSpPr>
            <p:cNvPr id="6" name="グループ化 5"/>
            <p:cNvGrpSpPr/>
            <p:nvPr/>
          </p:nvGrpSpPr>
          <p:grpSpPr>
            <a:xfrm>
              <a:off x="4007394" y="4455822"/>
              <a:ext cx="2088232" cy="838128"/>
              <a:chOff x="4007394" y="4455822"/>
              <a:chExt cx="2088232" cy="838128"/>
            </a:xfrm>
          </p:grpSpPr>
          <p:grpSp>
            <p:nvGrpSpPr>
              <p:cNvPr id="8" name="グループ化 7"/>
              <p:cNvGrpSpPr/>
              <p:nvPr/>
            </p:nvGrpSpPr>
            <p:grpSpPr>
              <a:xfrm>
                <a:off x="4007394" y="4995228"/>
                <a:ext cx="2088232" cy="298722"/>
                <a:chOff x="4007394" y="4995228"/>
                <a:chExt cx="2088232" cy="298722"/>
              </a:xfrm>
            </p:grpSpPr>
            <p:cxnSp>
              <p:nvCxnSpPr>
                <p:cNvPr id="10" name="直線矢印コネクタ 9"/>
                <p:cNvCxnSpPr/>
                <p:nvPr/>
              </p:nvCxnSpPr>
              <p:spPr>
                <a:xfrm>
                  <a:off x="4007394" y="4995228"/>
                  <a:ext cx="2088232" cy="0"/>
                </a:xfrm>
                <a:prstGeom prst="straightConnector1">
                  <a:avLst/>
                </a:prstGeom>
                <a:ln>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11" name="直線矢印コネクタ 10"/>
                <p:cNvCxnSpPr/>
                <p:nvPr/>
              </p:nvCxnSpPr>
              <p:spPr>
                <a:xfrm flipH="1">
                  <a:off x="4007394" y="5293950"/>
                  <a:ext cx="2088232" cy="0"/>
                </a:xfrm>
                <a:prstGeom prst="straightConnector1">
                  <a:avLst/>
                </a:prstGeom>
                <a:ln>
                  <a:solidFill>
                    <a:srgbClr val="EA2D00"/>
                  </a:solidFill>
                  <a:tailEnd type="arrow"/>
                </a:ln>
                <a:effectLst/>
              </p:spPr>
              <p:style>
                <a:lnRef idx="3">
                  <a:schemeClr val="accent2"/>
                </a:lnRef>
                <a:fillRef idx="0">
                  <a:schemeClr val="accent2"/>
                </a:fillRef>
                <a:effectRef idx="2">
                  <a:schemeClr val="accent2"/>
                </a:effectRef>
                <a:fontRef idx="minor">
                  <a:schemeClr val="tx1"/>
                </a:fontRef>
              </p:style>
            </p:cxnSp>
          </p:grpSp>
          <p:sp>
            <p:nvSpPr>
              <p:cNvPr id="9" name="正方形/長方形 8"/>
              <p:cNvSpPr/>
              <p:nvPr/>
            </p:nvSpPr>
            <p:spPr>
              <a:xfrm>
                <a:off x="4223418" y="4455822"/>
                <a:ext cx="1656184" cy="40689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rPr>
                  <a:t>統合</a:t>
                </a:r>
                <a:endParaRPr kumimoji="1" lang="ja-JP" altLang="en-US" dirty="0">
                  <a:solidFill>
                    <a:schemeClr val="tx1"/>
                  </a:solidFill>
                </a:endParaRPr>
              </a:p>
            </p:txBody>
          </p:sp>
        </p:grpSp>
        <p:sp>
          <p:nvSpPr>
            <p:cNvPr id="7" name="正方形/長方形 6"/>
            <p:cNvSpPr/>
            <p:nvPr/>
          </p:nvSpPr>
          <p:spPr>
            <a:xfrm>
              <a:off x="4223418" y="5451089"/>
              <a:ext cx="1656184" cy="436629"/>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solidFill>
                    <a:schemeClr val="tx1"/>
                  </a:solidFill>
                </a:rPr>
                <a:t>分離</a:t>
              </a:r>
              <a:endParaRPr kumimoji="1" lang="ja-JP" altLang="en-US" dirty="0">
                <a:solidFill>
                  <a:schemeClr val="tx1"/>
                </a:solidFill>
              </a:endParaRPr>
            </a:p>
          </p:txBody>
        </p:sp>
      </p:grpSp>
      <p:sp>
        <p:nvSpPr>
          <p:cNvPr id="30" name="正方形/長方形 29"/>
          <p:cNvSpPr/>
          <p:nvPr/>
        </p:nvSpPr>
        <p:spPr>
          <a:xfrm>
            <a:off x="323304" y="3844149"/>
            <a:ext cx="1251200" cy="1680362"/>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rPr>
              <a:t>VM1</a:t>
            </a:r>
          </a:p>
          <a:p>
            <a:pPr algn="ctr"/>
            <a:endParaRPr lang="en-US" altLang="ja-JP" sz="2000" dirty="0">
              <a:solidFill>
                <a:schemeClr val="tx1"/>
              </a:solidFill>
            </a:endParaRPr>
          </a:p>
          <a:p>
            <a:pPr algn="ctr"/>
            <a:endParaRPr kumimoji="1" lang="ja-JP" altLang="en-US" sz="2000" dirty="0">
              <a:solidFill>
                <a:schemeClr val="tx1"/>
              </a:solidFill>
            </a:endParaRPr>
          </a:p>
        </p:txBody>
      </p:sp>
      <p:sp>
        <p:nvSpPr>
          <p:cNvPr id="40" name="テキスト ボックス 39"/>
          <p:cNvSpPr txBox="1"/>
          <p:nvPr/>
        </p:nvSpPr>
        <p:spPr>
          <a:xfrm>
            <a:off x="374257" y="5013624"/>
            <a:ext cx="1149294" cy="340519"/>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Application1</a:t>
            </a:r>
            <a:endParaRPr kumimoji="1" lang="ja-JP" altLang="en-US" sz="1400" dirty="0">
              <a:solidFill>
                <a:schemeClr val="bg1"/>
              </a:solidFill>
              <a:latin typeface="+mj-lt"/>
            </a:endParaRPr>
          </a:p>
        </p:txBody>
      </p:sp>
      <p:sp>
        <p:nvSpPr>
          <p:cNvPr id="41" name="正方形/長方形 40"/>
          <p:cNvSpPr/>
          <p:nvPr/>
        </p:nvSpPr>
        <p:spPr>
          <a:xfrm>
            <a:off x="1622223" y="3844149"/>
            <a:ext cx="1245650" cy="1676709"/>
          </a:xfrm>
          <a:prstGeom prst="rect">
            <a:avLst/>
          </a:prstGeom>
          <a:solidFill>
            <a:schemeClr val="bg1"/>
          </a:solidFill>
          <a:ln>
            <a:solidFill>
              <a:srgbClr val="FF99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rPr>
              <a:t>VM2</a:t>
            </a:r>
          </a:p>
          <a:p>
            <a:pPr algn="ctr"/>
            <a:endParaRPr lang="en-US" altLang="ja-JP" sz="2000" dirty="0">
              <a:solidFill>
                <a:schemeClr val="tx1"/>
              </a:solidFill>
            </a:endParaRPr>
          </a:p>
          <a:p>
            <a:pPr algn="ctr"/>
            <a:endParaRPr kumimoji="1" lang="ja-JP" altLang="en-US" sz="2000" dirty="0">
              <a:solidFill>
                <a:schemeClr val="tx1"/>
              </a:solidFill>
            </a:endParaRPr>
          </a:p>
        </p:txBody>
      </p:sp>
      <p:sp>
        <p:nvSpPr>
          <p:cNvPr id="42" name="テキスト ボックス 41"/>
          <p:cNvSpPr txBox="1"/>
          <p:nvPr/>
        </p:nvSpPr>
        <p:spPr>
          <a:xfrm>
            <a:off x="1663987" y="5013623"/>
            <a:ext cx="1162122" cy="340519"/>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Application2</a:t>
            </a:r>
            <a:endParaRPr kumimoji="1" lang="ja-JP" altLang="en-US" sz="1400" dirty="0">
              <a:solidFill>
                <a:schemeClr val="bg1"/>
              </a:solidFill>
              <a:latin typeface="+mj-lt"/>
            </a:endParaRPr>
          </a:p>
        </p:txBody>
      </p:sp>
      <p:sp>
        <p:nvSpPr>
          <p:cNvPr id="43" name="正方形/長方形 42"/>
          <p:cNvSpPr/>
          <p:nvPr/>
        </p:nvSpPr>
        <p:spPr>
          <a:xfrm>
            <a:off x="2924058" y="3844149"/>
            <a:ext cx="1242734" cy="1680362"/>
          </a:xfrm>
          <a:prstGeom prst="rect">
            <a:avLst/>
          </a:prstGeom>
          <a:solidFill>
            <a:schemeClr val="bg1"/>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800" dirty="0" smtClean="0">
                <a:solidFill>
                  <a:schemeClr val="tx1"/>
                </a:solidFill>
              </a:rPr>
              <a:t>VM3</a:t>
            </a:r>
            <a:endParaRPr lang="en-US" altLang="ja-JP" sz="2800" dirty="0">
              <a:solidFill>
                <a:schemeClr val="tx1"/>
              </a:solidFill>
            </a:endParaRPr>
          </a:p>
          <a:p>
            <a:pPr algn="ctr"/>
            <a:endParaRPr lang="en-US" altLang="ja-JP" sz="2000" dirty="0">
              <a:solidFill>
                <a:schemeClr val="tx1"/>
              </a:solidFill>
            </a:endParaRPr>
          </a:p>
          <a:p>
            <a:pPr algn="ctr"/>
            <a:endParaRPr lang="en-US" altLang="ja-JP" sz="2000" dirty="0">
              <a:solidFill>
                <a:schemeClr val="tx1"/>
              </a:solidFill>
            </a:endParaRPr>
          </a:p>
        </p:txBody>
      </p:sp>
      <p:sp>
        <p:nvSpPr>
          <p:cNvPr id="44" name="テキスト ボックス 43"/>
          <p:cNvSpPr txBox="1"/>
          <p:nvPr/>
        </p:nvSpPr>
        <p:spPr>
          <a:xfrm>
            <a:off x="2970778" y="5013624"/>
            <a:ext cx="1149294" cy="340519"/>
          </a:xfrm>
          <a:prstGeom prst="roundRect">
            <a:avLst/>
          </a:prstGeom>
          <a:solidFill>
            <a:schemeClr val="tx2"/>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Application3</a:t>
            </a:r>
            <a:endParaRPr kumimoji="1" lang="ja-JP" altLang="en-US" sz="1400" dirty="0">
              <a:solidFill>
                <a:schemeClr val="bg1"/>
              </a:solidFill>
              <a:latin typeface="+mj-lt"/>
            </a:endParaRPr>
          </a:p>
        </p:txBody>
      </p:sp>
      <p:sp>
        <p:nvSpPr>
          <p:cNvPr id="45" name="正方形/長方形 44"/>
          <p:cNvSpPr/>
          <p:nvPr/>
        </p:nvSpPr>
        <p:spPr>
          <a:xfrm>
            <a:off x="6827018" y="3849908"/>
            <a:ext cx="1272017" cy="1674603"/>
          </a:xfrm>
          <a:prstGeom prst="rect">
            <a:avLst/>
          </a:prstGeom>
          <a:solidFill>
            <a:schemeClr val="bg1"/>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dirty="0" smtClean="0">
                <a:solidFill>
                  <a:schemeClr val="tx1"/>
                </a:solidFill>
              </a:rPr>
              <a:t>VM1</a:t>
            </a:r>
          </a:p>
          <a:p>
            <a:pPr algn="ctr"/>
            <a:endParaRPr lang="en-US" altLang="ja-JP" sz="2000" dirty="0">
              <a:solidFill>
                <a:schemeClr val="tx1"/>
              </a:solidFill>
            </a:endParaRPr>
          </a:p>
          <a:p>
            <a:pPr algn="ctr"/>
            <a:endParaRPr kumimoji="1" lang="en-US" altLang="ja-JP" sz="1400" dirty="0" smtClean="0">
              <a:solidFill>
                <a:schemeClr val="tx1"/>
              </a:solidFill>
            </a:endParaRPr>
          </a:p>
          <a:p>
            <a:pPr algn="ctr"/>
            <a:endParaRPr lang="en-US" altLang="ja-JP" sz="2000" dirty="0">
              <a:solidFill>
                <a:schemeClr val="tx1"/>
              </a:solidFill>
            </a:endParaRPr>
          </a:p>
          <a:p>
            <a:pPr algn="ctr"/>
            <a:endParaRPr kumimoji="1" lang="ja-JP" altLang="en-US" sz="2000" dirty="0">
              <a:solidFill>
                <a:schemeClr val="tx1"/>
              </a:solidFill>
            </a:endParaRPr>
          </a:p>
        </p:txBody>
      </p:sp>
      <p:sp>
        <p:nvSpPr>
          <p:cNvPr id="46" name="テキスト ボックス 45"/>
          <p:cNvSpPr txBox="1"/>
          <p:nvPr/>
        </p:nvSpPr>
        <p:spPr>
          <a:xfrm>
            <a:off x="6885984" y="4350876"/>
            <a:ext cx="1155759" cy="340519"/>
          </a:xfrm>
          <a:prstGeom prst="roundRect">
            <a:avLst/>
          </a:prstGeom>
          <a:solidFill>
            <a:srgbClr val="EA2D00"/>
          </a:solidFill>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Application1</a:t>
            </a:r>
            <a:endParaRPr kumimoji="1" lang="ja-JP" altLang="en-US" sz="1400" dirty="0">
              <a:solidFill>
                <a:schemeClr val="bg1"/>
              </a:solidFill>
              <a:latin typeface="+mj-lt"/>
            </a:endParaRPr>
          </a:p>
        </p:txBody>
      </p:sp>
      <p:sp>
        <p:nvSpPr>
          <p:cNvPr id="47" name="テキスト ボックス 46"/>
          <p:cNvSpPr txBox="1"/>
          <p:nvPr/>
        </p:nvSpPr>
        <p:spPr>
          <a:xfrm>
            <a:off x="6885146" y="4729103"/>
            <a:ext cx="1155759" cy="340519"/>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Application2</a:t>
            </a:r>
            <a:endParaRPr kumimoji="1" lang="ja-JP" altLang="en-US" sz="1400" dirty="0">
              <a:solidFill>
                <a:schemeClr val="bg1"/>
              </a:solidFill>
              <a:latin typeface="+mj-lt"/>
            </a:endParaRPr>
          </a:p>
        </p:txBody>
      </p:sp>
      <p:sp>
        <p:nvSpPr>
          <p:cNvPr id="48" name="テキスト ボックス 47"/>
          <p:cNvSpPr txBox="1"/>
          <p:nvPr/>
        </p:nvSpPr>
        <p:spPr>
          <a:xfrm>
            <a:off x="6885984" y="5121513"/>
            <a:ext cx="1155759" cy="340519"/>
          </a:xfrm>
          <a:prstGeom prst="roundRect">
            <a:avLst/>
          </a:prstGeom>
          <a:solidFill>
            <a:schemeClr val="tx2"/>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smtClean="0">
                <a:solidFill>
                  <a:schemeClr val="bg1"/>
                </a:solidFill>
                <a:latin typeface="+mj-lt"/>
              </a:rPr>
              <a:t>Application3</a:t>
            </a:r>
            <a:endParaRPr kumimoji="1" lang="ja-JP" altLang="en-US" sz="1400" dirty="0">
              <a:solidFill>
                <a:schemeClr val="bg1"/>
              </a:solidFill>
              <a:latin typeface="+mj-lt"/>
            </a:endParaRPr>
          </a:p>
        </p:txBody>
      </p:sp>
      <p:sp>
        <p:nvSpPr>
          <p:cNvPr id="49" name="円/楕円 48"/>
          <p:cNvSpPr/>
          <p:nvPr/>
        </p:nvSpPr>
        <p:spPr>
          <a:xfrm>
            <a:off x="1331640" y="5813964"/>
            <a:ext cx="1826816" cy="615261"/>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solidFill>
                  <a:schemeClr val="tx1"/>
                </a:solidFill>
              </a:rPr>
              <a:t>高</a:t>
            </a:r>
            <a:r>
              <a:rPr kumimoji="1" lang="ja-JP" altLang="en-US" dirty="0" smtClean="0">
                <a:solidFill>
                  <a:schemeClr val="tx1"/>
                </a:solidFill>
              </a:rPr>
              <a:t>負荷</a:t>
            </a:r>
            <a:endParaRPr lang="en-US" altLang="ja-JP" sz="1900" dirty="0">
              <a:solidFill>
                <a:schemeClr val="tx1"/>
              </a:solidFill>
            </a:endParaRPr>
          </a:p>
        </p:txBody>
      </p:sp>
      <p:sp>
        <p:nvSpPr>
          <p:cNvPr id="50" name="円/楕円 49"/>
          <p:cNvSpPr/>
          <p:nvPr/>
        </p:nvSpPr>
        <p:spPr>
          <a:xfrm>
            <a:off x="6549617" y="5813964"/>
            <a:ext cx="1826816" cy="615261"/>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低</a:t>
            </a:r>
            <a:r>
              <a:rPr kumimoji="1" lang="ja-JP" altLang="en-US" dirty="0" smtClean="0"/>
              <a:t>負荷</a:t>
            </a:r>
            <a:endParaRPr kumimoji="1" lang="en-US" altLang="ja-JP" sz="1900" dirty="0" smtClean="0"/>
          </a:p>
        </p:txBody>
      </p:sp>
    </p:spTree>
    <p:extLst>
      <p:ext uri="{BB962C8B-B14F-4D97-AF65-F5344CB8AC3E}">
        <p14:creationId xmlns:p14="http://schemas.microsoft.com/office/powerpoint/2010/main" val="3202717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a:t>
            </a:r>
            <a:r>
              <a:rPr kumimoji="1" lang="ja-JP" altLang="en-US" dirty="0" smtClean="0"/>
              <a:t>：</a:t>
            </a:r>
            <a:r>
              <a:rPr kumimoji="1" lang="en-US" altLang="ja-JP" dirty="0" smtClean="0"/>
              <a:t>FlexCapsule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アプリケーション単位での最適化を実現</a:t>
            </a:r>
            <a:endParaRPr kumimoji="1" lang="en-US" altLang="ja-JP" dirty="0" smtClean="0"/>
          </a:p>
          <a:p>
            <a:pPr lvl="1"/>
            <a:r>
              <a:rPr lang="ja-JP" altLang="en-US" dirty="0" smtClean="0"/>
              <a:t>アプリケーションを軽量な</a:t>
            </a:r>
            <a:r>
              <a:rPr lang="en-US" altLang="ja-JP" dirty="0" smtClean="0"/>
              <a:t>VM</a:t>
            </a:r>
            <a:r>
              <a:rPr lang="ja-JP" altLang="en-US" dirty="0" smtClean="0"/>
              <a:t>の中で動かす</a:t>
            </a:r>
            <a:endParaRPr lang="en-US" altLang="ja-JP" dirty="0" smtClean="0"/>
          </a:p>
          <a:p>
            <a:pPr lvl="2"/>
            <a:r>
              <a:rPr kumimoji="1" lang="en-US" altLang="ja-JP" dirty="0" smtClean="0"/>
              <a:t>VM</a:t>
            </a:r>
            <a:r>
              <a:rPr kumimoji="1" lang="ja-JP" altLang="en-US" dirty="0" smtClean="0"/>
              <a:t>のマイグレーション技術を用いて移動</a:t>
            </a:r>
            <a:endParaRPr kumimoji="1" lang="en-US" altLang="ja-JP" dirty="0" smtClean="0"/>
          </a:p>
          <a:p>
            <a:pPr lvl="3"/>
            <a:r>
              <a:rPr lang="ja-JP" altLang="en-US" b="1" dirty="0"/>
              <a:t>無停止で</a:t>
            </a:r>
            <a:r>
              <a:rPr lang="ja-JP" altLang="en-US" b="1" dirty="0" smtClean="0"/>
              <a:t>の移動でダウンタイムの発生を防ぐ</a:t>
            </a:r>
            <a:endParaRPr lang="en-US" altLang="ja-JP" b="1" dirty="0" smtClean="0"/>
          </a:p>
          <a:p>
            <a:pPr lvl="2"/>
            <a:r>
              <a:rPr kumimoji="1" lang="en-US" altLang="ja-JP" dirty="0" smtClean="0"/>
              <a:t>VM</a:t>
            </a:r>
            <a:r>
              <a:rPr kumimoji="1" lang="ja-JP" altLang="en-US" dirty="0" smtClean="0"/>
              <a:t>間の強い隔離を利用</a:t>
            </a:r>
            <a:endParaRPr kumimoji="1" lang="en-US" altLang="ja-JP" dirty="0" smtClean="0"/>
          </a:p>
          <a:p>
            <a:pPr lvl="3"/>
            <a:r>
              <a:rPr lang="ja-JP" altLang="en-US" b="1" dirty="0" smtClean="0"/>
              <a:t>アプリケーション間のセキュリティの低下を防ぐ</a:t>
            </a:r>
            <a:endParaRPr kumimoji="1" lang="ja-JP" altLang="en-US" b="1"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6</a:t>
            </a:fld>
            <a:endParaRPr kumimoji="1" lang="ja-JP" altLang="en-US"/>
          </a:p>
        </p:txBody>
      </p:sp>
      <p:sp>
        <p:nvSpPr>
          <p:cNvPr id="29" name="正方形/長方形 28"/>
          <p:cNvSpPr/>
          <p:nvPr/>
        </p:nvSpPr>
        <p:spPr>
          <a:xfrm>
            <a:off x="682691" y="4324170"/>
            <a:ext cx="2736304" cy="2237758"/>
          </a:xfrm>
          <a:prstGeom prst="rect">
            <a:avLst/>
          </a:prstGeom>
          <a:noFill/>
          <a:ln w="28575">
            <a:solidFill>
              <a:srgbClr val="EA2D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31" name="正方形/長方形 30"/>
          <p:cNvSpPr/>
          <p:nvPr/>
        </p:nvSpPr>
        <p:spPr>
          <a:xfrm>
            <a:off x="4781388" y="4324169"/>
            <a:ext cx="3602683" cy="2237753"/>
          </a:xfrm>
          <a:prstGeom prst="rect">
            <a:avLst/>
          </a:prstGeom>
          <a:noFill/>
          <a:ln w="28575">
            <a:solidFill>
              <a:srgbClr val="E9634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33" name="右矢印 32"/>
          <p:cNvSpPr/>
          <p:nvPr/>
        </p:nvSpPr>
        <p:spPr>
          <a:xfrm>
            <a:off x="2742700" y="4779064"/>
            <a:ext cx="2191738" cy="958257"/>
          </a:xfrm>
          <a:prstGeom prst="rightArrow">
            <a:avLst>
              <a:gd name="adj1" fmla="val 40346"/>
              <a:gd name="adj2" fmla="val 36724"/>
            </a:avLst>
          </a:prstGeom>
          <a:solidFill>
            <a:schemeClr val="bg1"/>
          </a:solidFill>
          <a:ln>
            <a:solidFill>
              <a:srgbClr val="EA2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マイグレーション</a:t>
            </a:r>
            <a:endParaRPr kumimoji="1" lang="ja-JP" altLang="en-US" sz="1600" dirty="0">
              <a:solidFill>
                <a:schemeClr val="tx1"/>
              </a:solidFill>
            </a:endParaRPr>
          </a:p>
        </p:txBody>
      </p:sp>
      <p:sp>
        <p:nvSpPr>
          <p:cNvPr id="38" name="正方形/長方形 37"/>
          <p:cNvSpPr/>
          <p:nvPr/>
        </p:nvSpPr>
        <p:spPr>
          <a:xfrm>
            <a:off x="790703" y="6148959"/>
            <a:ext cx="2520280" cy="299043"/>
          </a:xfrm>
          <a:prstGeom prst="rect">
            <a:avLst/>
          </a:prstGeom>
          <a:solidFill>
            <a:srgbClr val="FFB9B9"/>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1</a:t>
            </a:r>
            <a:endParaRPr kumimoji="1" lang="ja-JP" altLang="en-US" dirty="0">
              <a:solidFill>
                <a:schemeClr val="tx1"/>
              </a:solidFill>
            </a:endParaRPr>
          </a:p>
        </p:txBody>
      </p:sp>
      <p:sp>
        <p:nvSpPr>
          <p:cNvPr id="39" name="正方形/長方形 38"/>
          <p:cNvSpPr/>
          <p:nvPr/>
        </p:nvSpPr>
        <p:spPr>
          <a:xfrm>
            <a:off x="4934437" y="6148959"/>
            <a:ext cx="3296583" cy="299044"/>
          </a:xfrm>
          <a:prstGeom prst="rect">
            <a:avLst/>
          </a:prstGeom>
          <a:solidFill>
            <a:srgbClr val="FFA179"/>
          </a:solidFill>
          <a:ln>
            <a:solidFill>
              <a:srgbClr val="E9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2</a:t>
            </a:r>
            <a:endParaRPr kumimoji="1" lang="ja-JP" altLang="en-US" dirty="0">
              <a:solidFill>
                <a:schemeClr val="tx1"/>
              </a:solidFill>
            </a:endParaRPr>
          </a:p>
        </p:txBody>
      </p:sp>
      <p:grpSp>
        <p:nvGrpSpPr>
          <p:cNvPr id="5" name="グループ化 4"/>
          <p:cNvGrpSpPr/>
          <p:nvPr/>
        </p:nvGrpSpPr>
        <p:grpSpPr>
          <a:xfrm>
            <a:off x="4934437" y="4482198"/>
            <a:ext cx="1591545" cy="1551990"/>
            <a:chOff x="357292" y="2114344"/>
            <a:chExt cx="1367007" cy="1534302"/>
          </a:xfrm>
        </p:grpSpPr>
        <p:sp>
          <p:nvSpPr>
            <p:cNvPr id="16" name="正方形/長方形 15"/>
            <p:cNvSpPr/>
            <p:nvPr/>
          </p:nvSpPr>
          <p:spPr>
            <a:xfrm>
              <a:off x="357292" y="2114344"/>
              <a:ext cx="1367007" cy="1534302"/>
            </a:xfrm>
            <a:prstGeom prst="roundRect">
              <a:avLst/>
            </a:prstGeom>
            <a:solidFill>
              <a:srgbClr val="EA2D00"/>
            </a:solidFill>
            <a:ln>
              <a:solidFill>
                <a:srgbClr val="EA2D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1700" dirty="0"/>
                <a:t>Application</a:t>
              </a:r>
              <a:endParaRPr kumimoji="1" lang="en-US" altLang="ja-JP" sz="1700" dirty="0" smtClean="0"/>
            </a:p>
            <a:p>
              <a:pPr algn="ctr"/>
              <a:r>
                <a:rPr kumimoji="1" lang="en-US" altLang="ja-JP" sz="2000" dirty="0" smtClean="0"/>
                <a:t>VM1</a:t>
              </a:r>
            </a:p>
            <a:p>
              <a:pPr algn="ctr"/>
              <a:endParaRPr kumimoji="1" lang="en-US" altLang="ja-JP" dirty="0" smtClean="0"/>
            </a:p>
            <a:p>
              <a:pPr algn="ctr"/>
              <a:endParaRPr lang="en-US" altLang="ja-JP" sz="2000" dirty="0"/>
            </a:p>
            <a:p>
              <a:pPr algn="ctr"/>
              <a:endParaRPr kumimoji="1" lang="ja-JP" altLang="en-US" sz="2000" dirty="0"/>
            </a:p>
          </p:txBody>
        </p:sp>
        <p:sp>
          <p:nvSpPr>
            <p:cNvPr id="17" name="テキスト ボックス 16"/>
            <p:cNvSpPr txBox="1"/>
            <p:nvPr/>
          </p:nvSpPr>
          <p:spPr>
            <a:xfrm>
              <a:off x="466148" y="3064244"/>
              <a:ext cx="1149294" cy="370302"/>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1600" dirty="0" smtClean="0">
                  <a:solidFill>
                    <a:srgbClr val="FF0000"/>
                  </a:solidFill>
                  <a:latin typeface="+mj-lt"/>
                </a:rPr>
                <a:t>Application1</a:t>
              </a:r>
              <a:endParaRPr kumimoji="1" lang="ja-JP" altLang="en-US" sz="1600" dirty="0">
                <a:solidFill>
                  <a:srgbClr val="FF0000"/>
                </a:solidFill>
                <a:latin typeface="+mj-lt"/>
              </a:endParaRPr>
            </a:p>
          </p:txBody>
        </p:sp>
      </p:grpSp>
      <p:grpSp>
        <p:nvGrpSpPr>
          <p:cNvPr id="22" name="グループ化 21"/>
          <p:cNvGrpSpPr/>
          <p:nvPr/>
        </p:nvGrpSpPr>
        <p:grpSpPr>
          <a:xfrm>
            <a:off x="1114739" y="4491041"/>
            <a:ext cx="1594832" cy="1534302"/>
            <a:chOff x="291037" y="2114344"/>
            <a:chExt cx="1317456" cy="1534302"/>
          </a:xfrm>
          <a:noFill/>
        </p:grpSpPr>
        <p:sp>
          <p:nvSpPr>
            <p:cNvPr id="23" name="正方形/長方形 22"/>
            <p:cNvSpPr/>
            <p:nvPr/>
          </p:nvSpPr>
          <p:spPr>
            <a:xfrm>
              <a:off x="291037" y="2114344"/>
              <a:ext cx="1317456" cy="1534302"/>
            </a:xfrm>
            <a:prstGeom prst="roundRect">
              <a:avLst/>
            </a:prstGeom>
            <a:grpFill/>
            <a:ln>
              <a:solidFill>
                <a:srgbClr val="EA2D00"/>
              </a:solidFill>
              <a:prstDash val="sys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1700" dirty="0" smtClean="0">
                  <a:solidFill>
                    <a:schemeClr val="tx1"/>
                  </a:solidFill>
                </a:rPr>
                <a:t>Application</a:t>
              </a:r>
              <a:endParaRPr kumimoji="1" lang="en-US" altLang="ja-JP" sz="1700" dirty="0" smtClean="0">
                <a:solidFill>
                  <a:schemeClr val="tx1"/>
                </a:solidFill>
              </a:endParaRPr>
            </a:p>
            <a:p>
              <a:pPr algn="ctr"/>
              <a:r>
                <a:rPr kumimoji="1" lang="en-US" altLang="ja-JP" sz="2000" dirty="0" smtClean="0">
                  <a:solidFill>
                    <a:schemeClr val="tx1"/>
                  </a:solidFill>
                </a:rPr>
                <a:t>VM1</a:t>
              </a:r>
            </a:p>
            <a:p>
              <a:pPr algn="ctr"/>
              <a:endParaRPr kumimoji="1" lang="en-US" altLang="ja-JP" dirty="0" smtClean="0">
                <a:solidFill>
                  <a:schemeClr val="tx1"/>
                </a:solidFill>
              </a:endParaRPr>
            </a:p>
            <a:p>
              <a:pPr algn="ctr"/>
              <a:endParaRPr lang="en-US" altLang="ja-JP" sz="2000" dirty="0"/>
            </a:p>
            <a:p>
              <a:pPr algn="ctr"/>
              <a:endParaRPr kumimoji="1" lang="ja-JP" altLang="en-US" sz="2000" dirty="0"/>
            </a:p>
          </p:txBody>
        </p:sp>
        <p:sp>
          <p:nvSpPr>
            <p:cNvPr id="24" name="テキスト ボックス 23"/>
            <p:cNvSpPr txBox="1"/>
            <p:nvPr/>
          </p:nvSpPr>
          <p:spPr>
            <a:xfrm>
              <a:off x="375117" y="3066348"/>
              <a:ext cx="1149294" cy="374571"/>
            </a:xfrm>
            <a:prstGeom prst="roundRect">
              <a:avLst/>
            </a:prstGeom>
            <a:grpFill/>
            <a:ln>
              <a:solidFill>
                <a:srgbClr val="EA2D0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1600" b="1" dirty="0" smtClean="0">
                  <a:solidFill>
                    <a:srgbClr val="FF0000"/>
                  </a:solidFill>
                  <a:latin typeface="+mj-lt"/>
                </a:rPr>
                <a:t>Application1</a:t>
              </a:r>
              <a:endParaRPr kumimoji="1" lang="ja-JP" altLang="en-US" sz="1600" b="1" dirty="0">
                <a:solidFill>
                  <a:srgbClr val="FF0000"/>
                </a:solidFill>
                <a:latin typeface="+mj-lt"/>
              </a:endParaRPr>
            </a:p>
          </p:txBody>
        </p:sp>
      </p:grpSp>
      <p:sp>
        <p:nvSpPr>
          <p:cNvPr id="6" name="テキスト ボックス 5"/>
          <p:cNvSpPr txBox="1"/>
          <p:nvPr/>
        </p:nvSpPr>
        <p:spPr>
          <a:xfrm>
            <a:off x="1358987" y="4002462"/>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VM1</a:t>
            </a:r>
            <a:endParaRPr kumimoji="1" lang="ja-JP" altLang="en-US" dirty="0"/>
          </a:p>
        </p:txBody>
      </p:sp>
      <p:sp>
        <p:nvSpPr>
          <p:cNvPr id="26" name="テキスト ボックス 25"/>
          <p:cNvSpPr txBox="1"/>
          <p:nvPr/>
        </p:nvSpPr>
        <p:spPr>
          <a:xfrm>
            <a:off x="5890872" y="4002462"/>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VM2</a:t>
            </a:r>
            <a:endParaRPr kumimoji="1" lang="ja-JP" altLang="en-US" dirty="0"/>
          </a:p>
        </p:txBody>
      </p:sp>
      <p:grpSp>
        <p:nvGrpSpPr>
          <p:cNvPr id="27" name="グループ化 26"/>
          <p:cNvGrpSpPr/>
          <p:nvPr/>
        </p:nvGrpSpPr>
        <p:grpSpPr>
          <a:xfrm>
            <a:off x="6636189" y="4482197"/>
            <a:ext cx="1594831" cy="1551990"/>
            <a:chOff x="354506" y="2593614"/>
            <a:chExt cx="1367007" cy="1534302"/>
          </a:xfrm>
        </p:grpSpPr>
        <p:sp>
          <p:nvSpPr>
            <p:cNvPr id="28" name="正方形/長方形 15"/>
            <p:cNvSpPr/>
            <p:nvPr/>
          </p:nvSpPr>
          <p:spPr>
            <a:xfrm>
              <a:off x="354506" y="2593614"/>
              <a:ext cx="1367007" cy="1534302"/>
            </a:xfrm>
            <a:prstGeom prst="roundRect">
              <a:avLst/>
            </a:prstGeom>
            <a:solidFill>
              <a:srgbClr val="E96341"/>
            </a:solidFill>
            <a:ln>
              <a:solidFill>
                <a:srgbClr val="E9634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1700" dirty="0"/>
                <a:t>Application</a:t>
              </a:r>
              <a:endParaRPr kumimoji="1" lang="en-US" altLang="ja-JP" sz="1700" dirty="0" smtClean="0"/>
            </a:p>
            <a:p>
              <a:pPr algn="ctr"/>
              <a:r>
                <a:rPr kumimoji="1" lang="en-US" altLang="ja-JP" sz="2000" dirty="0" smtClean="0"/>
                <a:t>VM2</a:t>
              </a:r>
            </a:p>
            <a:p>
              <a:pPr algn="ctr"/>
              <a:endParaRPr kumimoji="1" lang="en-US" altLang="ja-JP" dirty="0" smtClean="0"/>
            </a:p>
            <a:p>
              <a:pPr algn="ctr"/>
              <a:endParaRPr lang="en-US" altLang="ja-JP" sz="2000" dirty="0"/>
            </a:p>
            <a:p>
              <a:pPr algn="ctr"/>
              <a:endParaRPr kumimoji="1" lang="ja-JP" altLang="en-US" sz="2000" dirty="0"/>
            </a:p>
          </p:txBody>
        </p:sp>
        <p:sp>
          <p:nvSpPr>
            <p:cNvPr id="30" name="テキスト ボックス 29"/>
            <p:cNvSpPr txBox="1"/>
            <p:nvPr/>
          </p:nvSpPr>
          <p:spPr>
            <a:xfrm>
              <a:off x="463362" y="3543515"/>
              <a:ext cx="1149294" cy="370302"/>
            </a:xfrm>
            <a:prstGeom prst="roundRect">
              <a:avLst/>
            </a:prstGeom>
            <a:ln>
              <a:solidFill>
                <a:srgbClr val="E9634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1600" dirty="0" smtClean="0">
                  <a:solidFill>
                    <a:srgbClr val="FF0000"/>
                  </a:solidFill>
                  <a:latin typeface="+mj-lt"/>
                </a:rPr>
                <a:t>Application2</a:t>
              </a:r>
              <a:endParaRPr kumimoji="1" lang="ja-JP" altLang="en-US" sz="1600" dirty="0">
                <a:solidFill>
                  <a:srgbClr val="FF0000"/>
                </a:solidFill>
                <a:latin typeface="+mj-lt"/>
              </a:endParaRPr>
            </a:p>
          </p:txBody>
        </p:sp>
      </p:grpSp>
    </p:spTree>
    <p:extLst>
      <p:ext uri="{BB962C8B-B14F-4D97-AF65-F5344CB8AC3E}">
        <p14:creationId xmlns:p14="http://schemas.microsoft.com/office/powerpoint/2010/main" val="563002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ネストした仮想化の利用</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の中でさらに仮想化環境を構築</a:t>
            </a:r>
            <a:endParaRPr kumimoji="1" lang="en-US" altLang="ja-JP" dirty="0" smtClean="0"/>
          </a:p>
          <a:p>
            <a:pPr lvl="1"/>
            <a:r>
              <a:rPr lang="ja-JP" altLang="en-US" dirty="0" smtClean="0"/>
              <a:t>クラウド</a:t>
            </a:r>
            <a:r>
              <a:rPr lang="en-US" altLang="ja-JP" dirty="0" smtClean="0"/>
              <a:t>VM</a:t>
            </a:r>
            <a:r>
              <a:rPr lang="ja-JP" altLang="en-US" dirty="0" smtClean="0"/>
              <a:t>内でアプリケーション</a:t>
            </a:r>
            <a:r>
              <a:rPr lang="en-US" altLang="ja-JP" dirty="0" smtClean="0"/>
              <a:t>VM</a:t>
            </a:r>
            <a:r>
              <a:rPr lang="ja-JP" altLang="en-US" dirty="0" smtClean="0"/>
              <a:t>を動作</a:t>
            </a:r>
            <a:endParaRPr lang="en-US" altLang="ja-JP" dirty="0" smtClean="0"/>
          </a:p>
          <a:p>
            <a:pPr lvl="1"/>
            <a:r>
              <a:rPr lang="ja-JP" altLang="en-US" dirty="0" smtClean="0"/>
              <a:t>アプリケーション</a:t>
            </a:r>
            <a:r>
              <a:rPr lang="en-US" altLang="ja-JP" dirty="0" smtClean="0"/>
              <a:t>VM</a:t>
            </a:r>
            <a:r>
              <a:rPr lang="ja-JP" altLang="en-US" dirty="0" smtClean="0"/>
              <a:t>にプライベート</a:t>
            </a:r>
            <a:r>
              <a:rPr lang="en-US" altLang="ja-JP" dirty="0" smtClean="0"/>
              <a:t>IP</a:t>
            </a:r>
            <a:r>
              <a:rPr lang="ja-JP" altLang="en-US" dirty="0" smtClean="0"/>
              <a:t>アドレスを割り当て</a:t>
            </a:r>
            <a:endParaRPr lang="en-US" altLang="ja-JP" dirty="0" smtClean="0"/>
          </a:p>
          <a:p>
            <a:pPr lvl="2"/>
            <a:r>
              <a:rPr lang="en-US" altLang="ja-JP" dirty="0" smtClean="0"/>
              <a:t>NAPT</a:t>
            </a:r>
            <a:r>
              <a:rPr lang="ja-JP" altLang="en-US" dirty="0" smtClean="0"/>
              <a:t>変換により外部と通信</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7</a:t>
            </a:fld>
            <a:endParaRPr kumimoji="1" lang="ja-JP" altLang="en-US"/>
          </a:p>
        </p:txBody>
      </p:sp>
      <p:sp>
        <p:nvSpPr>
          <p:cNvPr id="5" name="正方形/長方形 4"/>
          <p:cNvSpPr/>
          <p:nvPr/>
        </p:nvSpPr>
        <p:spPr>
          <a:xfrm>
            <a:off x="753128" y="4077072"/>
            <a:ext cx="4536504" cy="2199994"/>
          </a:xfrm>
          <a:prstGeom prst="rect">
            <a:avLst/>
          </a:prstGeom>
          <a:noFill/>
          <a:ln w="19050">
            <a:solidFill>
              <a:srgbClr val="EA2D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6" name="正方形/長方形 5"/>
          <p:cNvSpPr/>
          <p:nvPr/>
        </p:nvSpPr>
        <p:spPr>
          <a:xfrm>
            <a:off x="897144" y="5872057"/>
            <a:ext cx="4248472" cy="299043"/>
          </a:xfrm>
          <a:prstGeom prst="rect">
            <a:avLst/>
          </a:prstGeom>
          <a:solidFill>
            <a:srgbClr val="FFB9B9"/>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ゲストハイパーバイザ</a:t>
            </a:r>
            <a:r>
              <a:rPr kumimoji="1" lang="en-US" altLang="ja-JP" dirty="0" smtClean="0">
                <a:solidFill>
                  <a:schemeClr val="tx1"/>
                </a:solidFill>
              </a:rPr>
              <a:t>1</a:t>
            </a:r>
            <a:endParaRPr kumimoji="1" lang="ja-JP" altLang="en-US" dirty="0">
              <a:solidFill>
                <a:schemeClr val="tx1"/>
              </a:solidFill>
            </a:endParaRPr>
          </a:p>
        </p:txBody>
      </p:sp>
      <p:grpSp>
        <p:nvGrpSpPr>
          <p:cNvPr id="7" name="グループ化 6"/>
          <p:cNvGrpSpPr/>
          <p:nvPr/>
        </p:nvGrpSpPr>
        <p:grpSpPr>
          <a:xfrm>
            <a:off x="1149172" y="4221088"/>
            <a:ext cx="1728192" cy="1547578"/>
            <a:chOff x="1471673" y="3825639"/>
            <a:chExt cx="1728192" cy="1547578"/>
          </a:xfrm>
        </p:grpSpPr>
        <p:sp>
          <p:nvSpPr>
            <p:cNvPr id="10" name="正方形/長方形 9"/>
            <p:cNvSpPr/>
            <p:nvPr/>
          </p:nvSpPr>
          <p:spPr>
            <a:xfrm>
              <a:off x="1471673" y="3825639"/>
              <a:ext cx="1728192" cy="1547578"/>
            </a:xfrm>
            <a:prstGeom prst="roundRect">
              <a:avLst/>
            </a:prstGeom>
            <a:solidFill>
              <a:srgbClr val="EA2D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a:t>Application</a:t>
              </a:r>
              <a:endParaRPr kumimoji="1" lang="en-US" altLang="ja-JP" sz="2000" dirty="0" smtClean="0"/>
            </a:p>
            <a:p>
              <a:pPr algn="ctr"/>
              <a:r>
                <a:rPr kumimoji="1" lang="en-US" altLang="ja-JP" sz="2000" dirty="0" smtClean="0"/>
                <a:t>VM1</a:t>
              </a:r>
              <a:endParaRPr kumimoji="1" lang="en-US" altLang="ja-JP" sz="3200" dirty="0" smtClean="0"/>
            </a:p>
            <a:p>
              <a:pPr algn="ctr"/>
              <a:endParaRPr lang="en-US" altLang="ja-JP" sz="2000" dirty="0"/>
            </a:p>
            <a:p>
              <a:pPr algn="ctr"/>
              <a:endParaRPr kumimoji="1" lang="ja-JP" altLang="en-US" sz="2000" dirty="0"/>
            </a:p>
          </p:txBody>
        </p:sp>
        <p:sp>
          <p:nvSpPr>
            <p:cNvPr id="9" name="テキスト ボックス 8"/>
            <p:cNvSpPr txBox="1"/>
            <p:nvPr/>
          </p:nvSpPr>
          <p:spPr>
            <a:xfrm>
              <a:off x="1591657" y="4690364"/>
              <a:ext cx="1488221"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grpSp>
      <p:grpSp>
        <p:nvGrpSpPr>
          <p:cNvPr id="12" name="グループ化 11"/>
          <p:cNvGrpSpPr/>
          <p:nvPr/>
        </p:nvGrpSpPr>
        <p:grpSpPr>
          <a:xfrm>
            <a:off x="3201400" y="4221088"/>
            <a:ext cx="1728192" cy="1547576"/>
            <a:chOff x="1471673" y="3825641"/>
            <a:chExt cx="1728192" cy="1547576"/>
          </a:xfrm>
        </p:grpSpPr>
        <p:sp>
          <p:nvSpPr>
            <p:cNvPr id="15" name="正方形/長方形 14"/>
            <p:cNvSpPr/>
            <p:nvPr/>
          </p:nvSpPr>
          <p:spPr>
            <a:xfrm>
              <a:off x="1471673" y="3825641"/>
              <a:ext cx="1728192" cy="1547576"/>
            </a:xfrm>
            <a:prstGeom prst="roundRect">
              <a:avLst/>
            </a:prstGeom>
            <a:solidFill>
              <a:srgbClr val="EA2D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a:t>Application</a:t>
              </a:r>
              <a:endParaRPr kumimoji="1" lang="en-US" altLang="ja-JP" sz="2000" dirty="0" smtClean="0"/>
            </a:p>
            <a:p>
              <a:pPr algn="ctr"/>
              <a:r>
                <a:rPr kumimoji="1" lang="en-US" altLang="ja-JP" sz="2000" dirty="0" smtClean="0"/>
                <a:t>VM2</a:t>
              </a:r>
              <a:endParaRPr kumimoji="1" lang="en-US" altLang="ja-JP" sz="3200" dirty="0" smtClean="0"/>
            </a:p>
            <a:p>
              <a:pPr algn="ctr"/>
              <a:endParaRPr lang="en-US" altLang="ja-JP" sz="2000" dirty="0"/>
            </a:p>
            <a:p>
              <a:pPr algn="ctr"/>
              <a:endParaRPr kumimoji="1" lang="ja-JP" altLang="en-US" sz="2000" dirty="0"/>
            </a:p>
          </p:txBody>
        </p:sp>
        <p:sp>
          <p:nvSpPr>
            <p:cNvPr id="14" name="テキスト ボックス 13"/>
            <p:cNvSpPr txBox="1"/>
            <p:nvPr/>
          </p:nvSpPr>
          <p:spPr>
            <a:xfrm>
              <a:off x="1591658" y="4690365"/>
              <a:ext cx="1488221"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Application2</a:t>
              </a:r>
              <a:endParaRPr kumimoji="1" lang="ja-JP" altLang="en-US" dirty="0">
                <a:latin typeface="+mj-lt"/>
              </a:endParaRPr>
            </a:p>
          </p:txBody>
        </p:sp>
      </p:grpSp>
      <p:sp>
        <p:nvSpPr>
          <p:cNvPr id="17" name="正方形/長方形 16"/>
          <p:cNvSpPr/>
          <p:nvPr/>
        </p:nvSpPr>
        <p:spPr>
          <a:xfrm>
            <a:off x="5815709" y="4077072"/>
            <a:ext cx="2623244" cy="2199990"/>
          </a:xfrm>
          <a:prstGeom prst="rect">
            <a:avLst/>
          </a:prstGeom>
          <a:noFill/>
          <a:ln w="19050">
            <a:solidFill>
              <a:srgbClr val="E9634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18" name="正方形/長方形 17"/>
          <p:cNvSpPr/>
          <p:nvPr/>
        </p:nvSpPr>
        <p:spPr>
          <a:xfrm>
            <a:off x="5891536" y="5872053"/>
            <a:ext cx="2471587" cy="299043"/>
          </a:xfrm>
          <a:prstGeom prst="rect">
            <a:avLst/>
          </a:prstGeom>
          <a:solidFill>
            <a:srgbClr val="E9A280"/>
          </a:solidFill>
          <a:ln>
            <a:solidFill>
              <a:srgbClr val="E9634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ゲストハイパーバイザ</a:t>
            </a:r>
            <a:r>
              <a:rPr kumimoji="1" lang="en-US" altLang="ja-JP" dirty="0" smtClean="0">
                <a:solidFill>
                  <a:schemeClr val="tx1"/>
                </a:solidFill>
              </a:rPr>
              <a:t>2</a:t>
            </a:r>
            <a:endParaRPr kumimoji="1" lang="ja-JP" altLang="en-US" dirty="0">
              <a:solidFill>
                <a:schemeClr val="tx1"/>
              </a:solidFill>
            </a:endParaRPr>
          </a:p>
        </p:txBody>
      </p:sp>
      <p:grpSp>
        <p:nvGrpSpPr>
          <p:cNvPr id="19" name="グループ化 18"/>
          <p:cNvGrpSpPr/>
          <p:nvPr/>
        </p:nvGrpSpPr>
        <p:grpSpPr>
          <a:xfrm>
            <a:off x="6263235" y="4221088"/>
            <a:ext cx="1728192" cy="1547570"/>
            <a:chOff x="1471673" y="3825647"/>
            <a:chExt cx="1728192" cy="1547570"/>
          </a:xfrm>
        </p:grpSpPr>
        <p:sp>
          <p:nvSpPr>
            <p:cNvPr id="22" name="角丸四角形 21"/>
            <p:cNvSpPr/>
            <p:nvPr/>
          </p:nvSpPr>
          <p:spPr>
            <a:xfrm>
              <a:off x="1471673" y="3825647"/>
              <a:ext cx="1728192" cy="1547570"/>
            </a:xfrm>
            <a:prstGeom prst="roundRect">
              <a:avLst/>
            </a:prstGeom>
            <a:solidFill>
              <a:srgbClr val="E96341"/>
            </a:solidFill>
            <a:ln>
              <a:solidFill>
                <a:srgbClr val="E9634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a:t>Application</a:t>
              </a:r>
              <a:endParaRPr kumimoji="1" lang="en-US" altLang="ja-JP" sz="2000" dirty="0" smtClean="0"/>
            </a:p>
            <a:p>
              <a:pPr algn="ctr"/>
              <a:r>
                <a:rPr kumimoji="1" lang="en-US" altLang="ja-JP" sz="2000" dirty="0" smtClean="0"/>
                <a:t>VM3</a:t>
              </a:r>
              <a:endParaRPr kumimoji="1" lang="en-US" altLang="ja-JP" sz="3200" dirty="0" smtClean="0"/>
            </a:p>
            <a:p>
              <a:pPr algn="ctr"/>
              <a:endParaRPr lang="en-US" altLang="ja-JP" sz="2000" dirty="0"/>
            </a:p>
            <a:p>
              <a:pPr algn="ctr"/>
              <a:endParaRPr kumimoji="1" lang="ja-JP" altLang="en-US" sz="2000" dirty="0"/>
            </a:p>
          </p:txBody>
        </p:sp>
        <p:sp>
          <p:nvSpPr>
            <p:cNvPr id="21" name="テキスト ボックス 20"/>
            <p:cNvSpPr txBox="1"/>
            <p:nvPr/>
          </p:nvSpPr>
          <p:spPr>
            <a:xfrm>
              <a:off x="1591658" y="4690372"/>
              <a:ext cx="1488221" cy="408623"/>
            </a:xfrm>
            <a:prstGeom prst="roundRect">
              <a:avLst/>
            </a:prstGeom>
            <a:ln>
              <a:solidFill>
                <a:srgbClr val="E9634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Application3</a:t>
              </a:r>
              <a:endParaRPr kumimoji="1" lang="ja-JP" altLang="en-US" dirty="0">
                <a:latin typeface="+mj-lt"/>
              </a:endParaRPr>
            </a:p>
          </p:txBody>
        </p:sp>
      </p:grpSp>
      <p:sp>
        <p:nvSpPr>
          <p:cNvPr id="29" name="正方形/長方形 28"/>
          <p:cNvSpPr/>
          <p:nvPr/>
        </p:nvSpPr>
        <p:spPr>
          <a:xfrm>
            <a:off x="753127" y="6375608"/>
            <a:ext cx="7685827" cy="299043"/>
          </a:xfrm>
          <a:prstGeom prst="rect">
            <a:avLst/>
          </a:prstGeom>
          <a:solidFill>
            <a:srgbClr val="FFDFAF"/>
          </a:solidFill>
          <a:ln>
            <a:solidFill>
              <a:srgbClr val="FF6737"/>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ホストハイパーバイザ</a:t>
            </a:r>
            <a:endParaRPr kumimoji="1" lang="ja-JP" altLang="en-US" dirty="0">
              <a:solidFill>
                <a:schemeClr val="tx1"/>
              </a:solidFill>
            </a:endParaRPr>
          </a:p>
        </p:txBody>
      </p:sp>
      <p:sp>
        <p:nvSpPr>
          <p:cNvPr id="30" name="正方形/長方形 29"/>
          <p:cNvSpPr/>
          <p:nvPr/>
        </p:nvSpPr>
        <p:spPr>
          <a:xfrm>
            <a:off x="538735" y="3707740"/>
            <a:ext cx="8116244" cy="3099916"/>
          </a:xfrm>
          <a:prstGeom prst="rect">
            <a:avLst/>
          </a:prstGeom>
          <a:noFill/>
          <a:ln w="19050">
            <a:solidFill>
              <a:srgbClr val="FF67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31" name="テキスト ボックス 30"/>
          <p:cNvSpPr txBox="1"/>
          <p:nvPr/>
        </p:nvSpPr>
        <p:spPr>
          <a:xfrm>
            <a:off x="2329524" y="3707740"/>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a:t>
            </a:r>
            <a:r>
              <a:rPr lang="en-US" altLang="ja-JP" dirty="0" smtClean="0"/>
              <a:t>1</a:t>
            </a:r>
            <a:endParaRPr kumimoji="1" lang="en-US" altLang="ja-JP" dirty="0" smtClean="0"/>
          </a:p>
        </p:txBody>
      </p:sp>
      <p:sp>
        <p:nvSpPr>
          <p:cNvPr id="32" name="テキスト ボックス 31"/>
          <p:cNvSpPr txBox="1"/>
          <p:nvPr/>
        </p:nvSpPr>
        <p:spPr>
          <a:xfrm>
            <a:off x="6435475" y="3707740"/>
            <a:ext cx="1383712" cy="369332"/>
          </a:xfrm>
          <a:prstGeom prst="rect">
            <a:avLst/>
          </a:prstGeom>
          <a:noFill/>
        </p:spPr>
        <p:txBody>
          <a:bodyPr wrap="none" rtlCol="0">
            <a:spAutoFit/>
          </a:bodyPr>
          <a:lstStyle/>
          <a:p>
            <a:r>
              <a:rPr kumimoji="1" lang="ja-JP" altLang="en-US" dirty="0" smtClean="0"/>
              <a:t>クラウド</a:t>
            </a:r>
            <a:r>
              <a:rPr kumimoji="1" lang="en-US" altLang="ja-JP" dirty="0" smtClean="0"/>
              <a:t>VM</a:t>
            </a:r>
            <a:r>
              <a:rPr lang="en-US" altLang="ja-JP" dirty="0"/>
              <a:t>2</a:t>
            </a:r>
            <a:endParaRPr kumimoji="1" lang="en-US" altLang="ja-JP" dirty="0" smtClean="0"/>
          </a:p>
        </p:txBody>
      </p:sp>
    </p:spTree>
    <p:extLst>
      <p:ext uri="{BB962C8B-B14F-4D97-AF65-F5344CB8AC3E}">
        <p14:creationId xmlns:p14="http://schemas.microsoft.com/office/powerpoint/2010/main" val="723982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a:t>
            </a:r>
            <a:r>
              <a:rPr kumimoji="1" lang="en-US" altLang="ja-JP" dirty="0" smtClean="0"/>
              <a:t>VM</a:t>
            </a:r>
            <a:endParaRPr kumimoji="1" lang="ja-JP" altLang="en-US" dirty="0"/>
          </a:p>
        </p:txBody>
      </p:sp>
      <p:sp>
        <p:nvSpPr>
          <p:cNvPr id="3" name="コンテンツ プレースホルダー 2"/>
          <p:cNvSpPr>
            <a:spLocks noGrp="1"/>
          </p:cNvSpPr>
          <p:nvPr>
            <p:ph idx="1"/>
          </p:nvPr>
        </p:nvSpPr>
        <p:spPr>
          <a:xfrm>
            <a:off x="457200" y="1269874"/>
            <a:ext cx="8229600" cy="4525963"/>
          </a:xfrm>
        </p:spPr>
        <p:txBody>
          <a:bodyPr/>
          <a:lstStyle/>
          <a:p>
            <a:r>
              <a:rPr kumimoji="1" lang="ja-JP" altLang="en-US" dirty="0" smtClean="0"/>
              <a:t>一つのアプリケーションを</a:t>
            </a:r>
            <a:r>
              <a:rPr lang="ja-JP" altLang="en-US" dirty="0" smtClean="0"/>
              <a:t>動作させる</a:t>
            </a:r>
            <a:r>
              <a:rPr lang="en-US" altLang="ja-JP" dirty="0" smtClean="0"/>
              <a:t>VM</a:t>
            </a:r>
          </a:p>
          <a:p>
            <a:pPr lvl="1"/>
            <a:r>
              <a:rPr lang="ja-JP" altLang="en-US" dirty="0" smtClean="0"/>
              <a:t>準仮想化ゲスト</a:t>
            </a:r>
            <a:endParaRPr lang="en-US" altLang="ja-JP" dirty="0" smtClean="0"/>
          </a:p>
          <a:p>
            <a:pPr lvl="2"/>
            <a:r>
              <a:rPr lang="ja-JP" altLang="en-US" dirty="0" smtClean="0"/>
              <a:t>ネストした仮想化のオーバーヘッドを削減</a:t>
            </a:r>
            <a:endParaRPr lang="en-US" altLang="ja-JP" dirty="0" smtClean="0"/>
          </a:p>
          <a:p>
            <a:pPr lvl="1"/>
            <a:r>
              <a:rPr lang="ja-JP" altLang="en-US" dirty="0" smtClean="0"/>
              <a:t>軽量なライブラリ</a:t>
            </a:r>
            <a:r>
              <a:rPr lang="en-US" altLang="ja-JP" dirty="0" smtClean="0"/>
              <a:t>OS</a:t>
            </a:r>
            <a:r>
              <a:rPr lang="ja-JP" altLang="en-US" dirty="0" smtClean="0"/>
              <a:t>をリンク</a:t>
            </a:r>
            <a:endParaRPr lang="en-US" altLang="ja-JP" dirty="0" smtClean="0"/>
          </a:p>
          <a:p>
            <a:pPr lvl="2"/>
            <a:r>
              <a:rPr kumimoji="1" lang="ja-JP" altLang="en-US" dirty="0" smtClean="0"/>
              <a:t>アプリケーション</a:t>
            </a:r>
            <a:r>
              <a:rPr lang="ja-JP" altLang="en-US" dirty="0" smtClean="0"/>
              <a:t>に必要な</a:t>
            </a:r>
            <a:r>
              <a:rPr lang="en-US" altLang="ja-JP" dirty="0" smtClean="0"/>
              <a:t>OS</a:t>
            </a:r>
            <a:r>
              <a:rPr lang="ja-JP" altLang="en-US" dirty="0" smtClean="0"/>
              <a:t>の機能を提供</a:t>
            </a:r>
            <a:endParaRPr lang="en-US" altLang="ja-JP" dirty="0" smtClean="0"/>
          </a:p>
          <a:p>
            <a:pPr lvl="2"/>
            <a:r>
              <a:rPr lang="ja-JP" altLang="en-US" dirty="0" smtClean="0"/>
              <a:t>メモリの消費量が少ない</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8</a:t>
            </a:fld>
            <a:endParaRPr kumimoji="1" lang="ja-JP" altLang="en-US"/>
          </a:p>
        </p:txBody>
      </p:sp>
      <p:sp>
        <p:nvSpPr>
          <p:cNvPr id="28" name="正方形/長方形 27"/>
          <p:cNvSpPr/>
          <p:nvPr/>
        </p:nvSpPr>
        <p:spPr>
          <a:xfrm>
            <a:off x="1979712" y="4405692"/>
            <a:ext cx="5112568" cy="2307587"/>
          </a:xfrm>
          <a:prstGeom prst="rect">
            <a:avLst/>
          </a:prstGeom>
          <a:noFill/>
          <a:ln w="19050">
            <a:solidFill>
              <a:srgbClr val="EA2D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29" name="正方形/長方形 28"/>
          <p:cNvSpPr/>
          <p:nvPr/>
        </p:nvSpPr>
        <p:spPr>
          <a:xfrm>
            <a:off x="2123728" y="6308271"/>
            <a:ext cx="4824536" cy="299043"/>
          </a:xfrm>
          <a:prstGeom prst="rect">
            <a:avLst/>
          </a:prstGeom>
          <a:solidFill>
            <a:srgbClr val="FFB9B9"/>
          </a:solidFill>
          <a:ln>
            <a:solidFill>
              <a:srgbClr val="EA2D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ゲストハイパーバイザ</a:t>
            </a:r>
            <a:endParaRPr kumimoji="1" lang="ja-JP" altLang="en-US" dirty="0">
              <a:solidFill>
                <a:schemeClr val="tx1"/>
              </a:solidFill>
            </a:endParaRPr>
          </a:p>
        </p:txBody>
      </p:sp>
      <p:grpSp>
        <p:nvGrpSpPr>
          <p:cNvPr id="5" name="グループ化 4"/>
          <p:cNvGrpSpPr/>
          <p:nvPr/>
        </p:nvGrpSpPr>
        <p:grpSpPr>
          <a:xfrm>
            <a:off x="2375756" y="4477698"/>
            <a:ext cx="1728192" cy="1727178"/>
            <a:chOff x="1471673" y="3646035"/>
            <a:chExt cx="1728192" cy="1727178"/>
          </a:xfrm>
        </p:grpSpPr>
        <p:grpSp>
          <p:nvGrpSpPr>
            <p:cNvPr id="19" name="グループ化 18"/>
            <p:cNvGrpSpPr/>
            <p:nvPr/>
          </p:nvGrpSpPr>
          <p:grpSpPr>
            <a:xfrm>
              <a:off x="1471673" y="3646035"/>
              <a:ext cx="1728192" cy="1727178"/>
              <a:chOff x="357293" y="2233197"/>
              <a:chExt cx="1251200" cy="1415449"/>
            </a:xfrm>
          </p:grpSpPr>
          <p:sp>
            <p:nvSpPr>
              <p:cNvPr id="20" name="正方形/長方形 19"/>
              <p:cNvSpPr/>
              <p:nvPr/>
            </p:nvSpPr>
            <p:spPr>
              <a:xfrm>
                <a:off x="357293" y="2233197"/>
                <a:ext cx="1251200" cy="1415449"/>
              </a:xfrm>
              <a:prstGeom prst="roundRect">
                <a:avLst/>
              </a:prstGeom>
              <a:solidFill>
                <a:srgbClr val="EA2D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a:t>Application</a:t>
                </a:r>
                <a:endParaRPr kumimoji="1" lang="en-US" altLang="ja-JP" sz="2000" dirty="0" smtClean="0"/>
              </a:p>
              <a:p>
                <a:pPr algn="ctr"/>
                <a:r>
                  <a:rPr kumimoji="1" lang="en-US" altLang="ja-JP" sz="2000" dirty="0" smtClean="0"/>
                  <a:t>VM1</a:t>
                </a:r>
              </a:p>
              <a:p>
                <a:pPr algn="ctr"/>
                <a:endParaRPr kumimoji="1" lang="en-US" altLang="ja-JP" sz="3200" dirty="0" smtClean="0"/>
              </a:p>
              <a:p>
                <a:pPr algn="ctr"/>
                <a:endParaRPr lang="en-US" altLang="ja-JP" sz="2000" dirty="0"/>
              </a:p>
              <a:p>
                <a:pPr algn="ctr"/>
                <a:endParaRPr kumimoji="1" lang="ja-JP" altLang="en-US" sz="2000" dirty="0"/>
              </a:p>
            </p:txBody>
          </p:sp>
          <p:sp>
            <p:nvSpPr>
              <p:cNvPr id="21" name="テキスト ボックス 20"/>
              <p:cNvSpPr txBox="1"/>
              <p:nvPr/>
            </p:nvSpPr>
            <p:spPr>
              <a:xfrm>
                <a:off x="408246" y="3176552"/>
                <a:ext cx="1149294" cy="306967"/>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smtClean="0">
                    <a:latin typeface="+mj-lt"/>
                  </a:rPr>
                  <a:t>ライブラリ</a:t>
                </a:r>
                <a:r>
                  <a:rPr kumimoji="1" lang="en-US" altLang="ja-JP" sz="1600" dirty="0" smtClean="0">
                    <a:latin typeface="+mj-lt"/>
                  </a:rPr>
                  <a:t>OS</a:t>
                </a:r>
                <a:endParaRPr kumimoji="1" lang="ja-JP" altLang="en-US" sz="1600" dirty="0">
                  <a:latin typeface="+mj-lt"/>
                </a:endParaRPr>
              </a:p>
            </p:txBody>
          </p:sp>
        </p:grpSp>
        <p:sp>
          <p:nvSpPr>
            <p:cNvPr id="30" name="テキスト ボックス 29"/>
            <p:cNvSpPr txBox="1"/>
            <p:nvPr/>
          </p:nvSpPr>
          <p:spPr>
            <a:xfrm>
              <a:off x="1591658" y="4338629"/>
              <a:ext cx="1488221"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Application1</a:t>
              </a:r>
              <a:endParaRPr kumimoji="1" lang="ja-JP" altLang="en-US" dirty="0">
                <a:latin typeface="+mj-lt"/>
              </a:endParaRPr>
            </a:p>
          </p:txBody>
        </p:sp>
      </p:grpSp>
      <p:grpSp>
        <p:nvGrpSpPr>
          <p:cNvPr id="31" name="グループ化 30"/>
          <p:cNvGrpSpPr/>
          <p:nvPr/>
        </p:nvGrpSpPr>
        <p:grpSpPr>
          <a:xfrm>
            <a:off x="5005679" y="4477700"/>
            <a:ext cx="1728192" cy="1727179"/>
            <a:chOff x="1471673" y="3646037"/>
            <a:chExt cx="1728192" cy="1727179"/>
          </a:xfrm>
        </p:grpSpPr>
        <p:grpSp>
          <p:nvGrpSpPr>
            <p:cNvPr id="32" name="グループ化 31"/>
            <p:cNvGrpSpPr/>
            <p:nvPr/>
          </p:nvGrpSpPr>
          <p:grpSpPr>
            <a:xfrm>
              <a:off x="1471673" y="3646037"/>
              <a:ext cx="1728192" cy="1727179"/>
              <a:chOff x="357293" y="2233197"/>
              <a:chExt cx="1251200" cy="1415449"/>
            </a:xfrm>
          </p:grpSpPr>
          <p:sp>
            <p:nvSpPr>
              <p:cNvPr id="34" name="正方形/長方形 33"/>
              <p:cNvSpPr/>
              <p:nvPr/>
            </p:nvSpPr>
            <p:spPr>
              <a:xfrm>
                <a:off x="357293" y="2233197"/>
                <a:ext cx="1251200" cy="1415449"/>
              </a:xfrm>
              <a:prstGeom prst="roundRect">
                <a:avLst/>
              </a:prstGeom>
              <a:solidFill>
                <a:srgbClr val="EA2D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a:t>Application</a:t>
                </a:r>
                <a:endParaRPr kumimoji="1" lang="en-US" altLang="ja-JP" sz="2000" dirty="0" smtClean="0"/>
              </a:p>
              <a:p>
                <a:pPr algn="ctr"/>
                <a:r>
                  <a:rPr kumimoji="1" lang="en-US" altLang="ja-JP" sz="2000" dirty="0" smtClean="0"/>
                  <a:t>VM2</a:t>
                </a:r>
              </a:p>
              <a:p>
                <a:pPr algn="ctr"/>
                <a:endParaRPr kumimoji="1" lang="en-US" altLang="ja-JP" sz="3200" dirty="0" smtClean="0"/>
              </a:p>
              <a:p>
                <a:pPr algn="ctr"/>
                <a:endParaRPr lang="en-US" altLang="ja-JP" sz="2000" dirty="0"/>
              </a:p>
              <a:p>
                <a:pPr algn="ctr"/>
                <a:endParaRPr kumimoji="1" lang="ja-JP" altLang="en-US" sz="2000" dirty="0"/>
              </a:p>
            </p:txBody>
          </p:sp>
          <p:sp>
            <p:nvSpPr>
              <p:cNvPr id="35" name="テキスト ボックス 34"/>
              <p:cNvSpPr txBox="1"/>
              <p:nvPr/>
            </p:nvSpPr>
            <p:spPr>
              <a:xfrm>
                <a:off x="408246" y="3176552"/>
                <a:ext cx="1149294" cy="306966"/>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smtClean="0">
                    <a:latin typeface="+mj-lt"/>
                  </a:rPr>
                  <a:t>ライブラリ</a:t>
                </a:r>
                <a:r>
                  <a:rPr lang="en-US" altLang="ja-JP" sz="1600" dirty="0" smtClean="0">
                    <a:latin typeface="+mj-lt"/>
                  </a:rPr>
                  <a:t>OS</a:t>
                </a:r>
                <a:endParaRPr lang="en-US" altLang="ja-JP" sz="1600" dirty="0">
                  <a:latin typeface="+mj-lt"/>
                </a:endParaRPr>
              </a:p>
            </p:txBody>
          </p:sp>
        </p:grpSp>
        <p:sp>
          <p:nvSpPr>
            <p:cNvPr id="33" name="テキスト ボックス 32"/>
            <p:cNvSpPr txBox="1"/>
            <p:nvPr/>
          </p:nvSpPr>
          <p:spPr>
            <a:xfrm>
              <a:off x="1591658" y="4338628"/>
              <a:ext cx="1488221" cy="408623"/>
            </a:xfrm>
            <a:prstGeom prst="roundRect">
              <a:avLst/>
            </a:prstGeom>
            <a:ln>
              <a:solidFill>
                <a:srgbClr val="EA2D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latin typeface="+mj-lt"/>
                </a:rPr>
                <a:t>Application2</a:t>
              </a:r>
              <a:endParaRPr kumimoji="1" lang="ja-JP" altLang="en-US" dirty="0">
                <a:latin typeface="+mj-lt"/>
              </a:endParaRPr>
            </a:p>
          </p:txBody>
        </p:sp>
      </p:grpSp>
    </p:spTree>
    <p:extLst>
      <p:ext uri="{BB962C8B-B14F-4D97-AF65-F5344CB8AC3E}">
        <p14:creationId xmlns:p14="http://schemas.microsoft.com/office/powerpoint/2010/main" val="304298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アプリケーション</a:t>
            </a:r>
            <a:r>
              <a:rPr kumimoji="1" lang="en-US" altLang="ja-JP" dirty="0" smtClean="0"/>
              <a:t>VM</a:t>
            </a:r>
            <a:r>
              <a:rPr kumimoji="1" lang="ja-JP" altLang="en-US" dirty="0" smtClean="0"/>
              <a:t>のマイグレーション</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3100" dirty="0" smtClean="0"/>
              <a:t>アプリケーション透過なマイグレーション</a:t>
            </a:r>
            <a:endParaRPr lang="en-US" altLang="ja-JP" sz="3100" dirty="0" smtClean="0"/>
          </a:p>
          <a:p>
            <a:pPr lvl="1"/>
            <a:r>
              <a:rPr lang="ja-JP" altLang="en-US" dirty="0" smtClean="0"/>
              <a:t>アプリケーション</a:t>
            </a:r>
            <a:r>
              <a:rPr lang="en-US" altLang="ja-JP" dirty="0" smtClean="0"/>
              <a:t>VM</a:t>
            </a:r>
            <a:r>
              <a:rPr lang="ja-JP" altLang="en-US" dirty="0" smtClean="0"/>
              <a:t>の状態をすべて保持したままマイグレーションが可能</a:t>
            </a:r>
            <a:endParaRPr lang="en-US" altLang="ja-JP" dirty="0" smtClean="0"/>
          </a:p>
          <a:p>
            <a:pPr lvl="2"/>
            <a:r>
              <a:rPr lang="ja-JP" altLang="en-US" dirty="0" smtClean="0"/>
              <a:t>従来のプロセスマイグレーションでは困難</a:t>
            </a:r>
            <a:endParaRPr lang="en-US" altLang="ja-JP" dirty="0" smtClean="0"/>
          </a:p>
          <a:p>
            <a:r>
              <a:rPr lang="ja-JP" altLang="en-US" dirty="0" smtClean="0"/>
              <a:t>マイグレーションの影響は小さい</a:t>
            </a:r>
            <a:endParaRPr lang="en-US" altLang="ja-JP" dirty="0" smtClean="0"/>
          </a:p>
          <a:p>
            <a:pPr lvl="1"/>
            <a:r>
              <a:rPr lang="ja-JP" altLang="en-US" dirty="0" smtClean="0"/>
              <a:t>短い時間でマイグレーション可能</a:t>
            </a:r>
            <a:endParaRPr lang="en-US" altLang="ja-JP" dirty="0" smtClean="0"/>
          </a:p>
          <a:p>
            <a:pPr lvl="2"/>
            <a:r>
              <a:rPr lang="ja-JP" altLang="en-US" dirty="0" smtClean="0"/>
              <a:t>汎用</a:t>
            </a:r>
            <a:r>
              <a:rPr lang="en-US" altLang="ja-JP" dirty="0" smtClean="0"/>
              <a:t>OS</a:t>
            </a:r>
            <a:r>
              <a:rPr lang="ja-JP" altLang="en-US" dirty="0" smtClean="0"/>
              <a:t>を用いるより小さなメモリ消費量でアプリケーションを動かせる</a:t>
            </a:r>
            <a:endParaRPr lang="en-US" altLang="ja-JP" dirty="0" smtClean="0"/>
          </a:p>
          <a:p>
            <a:pPr lvl="1"/>
            <a:r>
              <a:rPr lang="ja-JP" altLang="en-US" dirty="0" smtClean="0"/>
              <a:t>サービスのダウンタイムの短縮が可能</a:t>
            </a:r>
            <a:endParaRPr lang="en-US" altLang="ja-JP" dirty="0" smtClean="0"/>
          </a:p>
          <a:p>
            <a:pPr lvl="2"/>
            <a:r>
              <a:rPr lang="ja-JP" altLang="en-US" dirty="0"/>
              <a:t>複数のアプリケーションを動かすよりメモリの更新領域が狭い</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9</a:t>
            </a:fld>
            <a:endParaRPr kumimoji="1" lang="ja-JP" altLang="en-US"/>
          </a:p>
        </p:txBody>
      </p:sp>
    </p:spTree>
    <p:extLst>
      <p:ext uri="{BB962C8B-B14F-4D97-AF65-F5344CB8AC3E}">
        <p14:creationId xmlns:p14="http://schemas.microsoft.com/office/powerpoint/2010/main" val="3185038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赤ラ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赤ライン</Template>
  <TotalTime>7557</TotalTime>
  <Words>4649</Words>
  <Application>Microsoft Office PowerPoint</Application>
  <PresentationFormat>画面に合わせる (4:3)</PresentationFormat>
  <Paragraphs>627</Paragraphs>
  <Slides>23</Slides>
  <Notes>23</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赤ライン</vt:lpstr>
      <vt:lpstr>クラウドにおけるアプリケーション単位での VM構成の動的最適化</vt:lpstr>
      <vt:lpstr>IaaS型クラウドサービス</vt:lpstr>
      <vt:lpstr>従来のVM構成の最適化</vt:lpstr>
      <vt:lpstr>1台のVMに対する最適化</vt:lpstr>
      <vt:lpstr>複数のVMにまたがる最適化</vt:lpstr>
      <vt:lpstr>提案：FlexCapsule</vt:lpstr>
      <vt:lpstr>ネストした仮想化の利用</vt:lpstr>
      <vt:lpstr>アプリケーションVM</vt:lpstr>
      <vt:lpstr>アプリケーションVMのマイグレーション</vt:lpstr>
      <vt:lpstr>アプリケーションVMの管理</vt:lpstr>
      <vt:lpstr>実装 : FlexCapsule OS</vt:lpstr>
      <vt:lpstr>マイグレーションの流れ</vt:lpstr>
      <vt:lpstr>シャットダウンハンドラの実装</vt:lpstr>
      <vt:lpstr>サスペンド・レジュームの実装(1)</vt:lpstr>
      <vt:lpstr>サスペンド・レジュームの実装(2)</vt:lpstr>
      <vt:lpstr>実験</vt:lpstr>
      <vt:lpstr>アプリケーションVMの動作確認</vt:lpstr>
      <vt:lpstr>マイグレーション</vt:lpstr>
      <vt:lpstr>クラウドVMのスケールアップ</vt:lpstr>
      <vt:lpstr>関連研究1</vt:lpstr>
      <vt:lpstr>関連研究2</vt:lpstr>
      <vt:lpstr>まとめ</vt:lpstr>
      <vt:lpstr>今後の課題</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kouta</dc:creator>
  <cp:lastModifiedBy>kouta</cp:lastModifiedBy>
  <cp:revision>227</cp:revision>
  <cp:lastPrinted>2014-05-13T02:14:49Z</cp:lastPrinted>
  <dcterms:created xsi:type="dcterms:W3CDTF">2014-04-24T03:12:54Z</dcterms:created>
  <dcterms:modified xsi:type="dcterms:W3CDTF">2014-05-13T04:44:11Z</dcterms:modified>
</cp:coreProperties>
</file>