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4" r:id="rId1"/>
  </p:sldMasterIdLst>
  <p:notesMasterIdLst>
    <p:notesMasterId r:id="rId17"/>
  </p:notesMasterIdLst>
  <p:handoutMasterIdLst>
    <p:handoutMasterId r:id="rId18"/>
  </p:handoutMasterIdLst>
  <p:sldIdLst>
    <p:sldId id="256" r:id="rId2"/>
    <p:sldId id="257" r:id="rId3"/>
    <p:sldId id="273" r:id="rId4"/>
    <p:sldId id="258" r:id="rId5"/>
    <p:sldId id="266" r:id="rId6"/>
    <p:sldId id="259" r:id="rId7"/>
    <p:sldId id="268" r:id="rId8"/>
    <p:sldId id="269" r:id="rId9"/>
    <p:sldId id="270" r:id="rId10"/>
    <p:sldId id="272" r:id="rId11"/>
    <p:sldId id="261" r:id="rId12"/>
    <p:sldId id="263" r:id="rId13"/>
    <p:sldId id="267" r:id="rId14"/>
    <p:sldId id="264" r:id="rId15"/>
    <p:sldId id="262"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24" autoAdjust="0"/>
    <p:restoredTop sz="80466" autoAdjust="0"/>
  </p:normalViewPr>
  <p:slideViewPr>
    <p:cSldViewPr>
      <p:cViewPr>
        <p:scale>
          <a:sx n="103" d="100"/>
          <a:sy n="103" d="100"/>
        </p:scale>
        <p:origin x="-1192" y="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7" d="100"/>
          <a:sy n="107" d="100"/>
        </p:scale>
        <p:origin x="-338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ukudanaoto:Documents:&#23398;&#26657;:Microsoft%20Office%20PowerPoint%20&#20869;&#12398;&#12463;&#12441;&#12521;&#125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Sheet1!$C$1</c:f>
              <c:strCache>
                <c:ptCount val="1"/>
                <c:pt idx="0">
                  <c:v>Cache-Crypt</c:v>
                </c:pt>
              </c:strCache>
            </c:strRef>
          </c:tx>
          <c:invertIfNegative val="0"/>
          <c:dLbls>
            <c:showLegendKey val="0"/>
            <c:showVal val="1"/>
            <c:showCatName val="0"/>
            <c:showSerName val="0"/>
            <c:showPercent val="0"/>
            <c:showBubbleSize val="0"/>
            <c:showLeaderLines val="0"/>
          </c:dLbls>
          <c:cat>
            <c:strRef>
              <c:f>Sheet1!$A$2:$A$3</c:f>
              <c:strCache>
                <c:ptCount val="2"/>
                <c:pt idx="0">
                  <c:v>Write</c:v>
                </c:pt>
                <c:pt idx="1">
                  <c:v>Read</c:v>
                </c:pt>
              </c:strCache>
            </c:strRef>
          </c:cat>
          <c:val>
            <c:numRef>
              <c:f>Sheet1!$C$2:$C$3</c:f>
              <c:numCache>
                <c:formatCode>General</c:formatCode>
                <c:ptCount val="2"/>
                <c:pt idx="0">
                  <c:v>103.0</c:v>
                </c:pt>
                <c:pt idx="1">
                  <c:v>504.0</c:v>
                </c:pt>
              </c:numCache>
            </c:numRef>
          </c:val>
        </c:ser>
        <c:ser>
          <c:idx val="1"/>
          <c:order val="1"/>
          <c:tx>
            <c:strRef>
              <c:f>Sheet1!$B$1</c:f>
              <c:strCache>
                <c:ptCount val="1"/>
                <c:pt idx="0">
                  <c:v>標準カーネル</c:v>
                </c:pt>
              </c:strCache>
            </c:strRef>
          </c:tx>
          <c:invertIfNegative val="0"/>
          <c:dLbls>
            <c:showLegendKey val="0"/>
            <c:showVal val="1"/>
            <c:showCatName val="0"/>
            <c:showSerName val="0"/>
            <c:showPercent val="0"/>
            <c:showBubbleSize val="0"/>
            <c:showLeaderLines val="0"/>
          </c:dLbls>
          <c:cat>
            <c:strRef>
              <c:f>Sheet1!$A$2:$A$3</c:f>
              <c:strCache>
                <c:ptCount val="2"/>
                <c:pt idx="0">
                  <c:v>Write</c:v>
                </c:pt>
                <c:pt idx="1">
                  <c:v>Read</c:v>
                </c:pt>
              </c:strCache>
            </c:strRef>
          </c:cat>
          <c:val>
            <c:numRef>
              <c:f>Sheet1!$B$2:$B$3</c:f>
              <c:numCache>
                <c:formatCode>General</c:formatCode>
                <c:ptCount val="2"/>
                <c:pt idx="0">
                  <c:v>114.0</c:v>
                </c:pt>
                <c:pt idx="1">
                  <c:v>562.0</c:v>
                </c:pt>
              </c:numCache>
            </c:numRef>
          </c:val>
        </c:ser>
        <c:dLbls>
          <c:showLegendKey val="0"/>
          <c:showVal val="0"/>
          <c:showCatName val="0"/>
          <c:showSerName val="0"/>
          <c:showPercent val="0"/>
          <c:showBubbleSize val="0"/>
        </c:dLbls>
        <c:gapWidth val="150"/>
        <c:axId val="2119140520"/>
        <c:axId val="2081567880"/>
      </c:barChart>
      <c:catAx>
        <c:axId val="2119140520"/>
        <c:scaling>
          <c:orientation val="minMax"/>
        </c:scaling>
        <c:delete val="0"/>
        <c:axPos val="b"/>
        <c:numFmt formatCode="General" sourceLinked="1"/>
        <c:majorTickMark val="out"/>
        <c:minorTickMark val="none"/>
        <c:tickLblPos val="nextTo"/>
        <c:crossAx val="2081567880"/>
        <c:crosses val="autoZero"/>
        <c:auto val="1"/>
        <c:lblAlgn val="ctr"/>
        <c:lblOffset val="100"/>
        <c:noMultiLvlLbl val="0"/>
      </c:catAx>
      <c:valAx>
        <c:axId val="2081567880"/>
        <c:scaling>
          <c:orientation val="minMax"/>
        </c:scaling>
        <c:delete val="0"/>
        <c:axPos val="l"/>
        <c:numFmt formatCode="General" sourceLinked="1"/>
        <c:majorTickMark val="none"/>
        <c:minorTickMark val="none"/>
        <c:tickLblPos val="nextTo"/>
        <c:crossAx val="2119140520"/>
        <c:crosses val="autoZero"/>
        <c:crossBetween val="between"/>
      </c:valAx>
      <c:spPr>
        <a:noFill/>
        <a:ln w="25400">
          <a:noFill/>
        </a:ln>
      </c:spPr>
    </c:plotArea>
    <c:legend>
      <c:legendPos val="r"/>
      <c:layout/>
      <c:overlay val="0"/>
    </c:legend>
    <c:plotVisOnly val="1"/>
    <c:dispBlanksAs val="gap"/>
    <c:showDLblsOverMax val="0"/>
  </c:chart>
  <c:spPr>
    <a:ln>
      <a:noFill/>
    </a:ln>
  </c:spPr>
  <c:txPr>
    <a:bodyPr/>
    <a:lstStyle/>
    <a:p>
      <a:pPr>
        <a:defRPr>
          <a:ln>
            <a:noFill/>
          </a:ln>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D2815F-82F0-8244-A06F-95A1B1EF68EE}" type="datetimeFigureOut">
              <a:rPr kumimoji="1" lang="ja-JP" altLang="en-US" smtClean="0"/>
              <a:t>2014/02/16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942E07-4EC1-414B-904A-9801E1A26432}" type="slidenum">
              <a:rPr kumimoji="1" lang="ja-JP" altLang="en-US" smtClean="0"/>
              <a:t>‹#›</a:t>
            </a:fld>
            <a:endParaRPr kumimoji="1" lang="ja-JP" altLang="en-US"/>
          </a:p>
        </p:txBody>
      </p:sp>
    </p:spTree>
    <p:extLst>
      <p:ext uri="{BB962C8B-B14F-4D97-AF65-F5344CB8AC3E}">
        <p14:creationId xmlns:p14="http://schemas.microsoft.com/office/powerpoint/2010/main" val="3586140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EBDCEF-89FE-442B-84BF-81C0C453BC0B}" type="datetimeFigureOut">
              <a:rPr kumimoji="1" lang="ja-JP" altLang="en-US" smtClean="0"/>
              <a:t>2014/02/16</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38101A-F66D-4E72-852D-95675C9008AF}" type="slidenum">
              <a:rPr kumimoji="1" lang="ja-JP" altLang="en-US" smtClean="0"/>
              <a:t>‹#›</a:t>
            </a:fld>
            <a:endParaRPr kumimoji="1" lang="ja-JP" altLang="en-US" dirty="0"/>
          </a:p>
        </p:txBody>
      </p:sp>
    </p:spTree>
    <p:extLst>
      <p:ext uri="{BB962C8B-B14F-4D97-AF65-F5344CB8AC3E}">
        <p14:creationId xmlns:p14="http://schemas.microsoft.com/office/powerpoint/2010/main" val="2702391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近年、</a:t>
            </a:r>
            <a:r>
              <a:rPr lang="en-US" altLang="ja-JP" sz="1100" dirty="0" smtClean="0"/>
              <a:t>Android</a:t>
            </a:r>
            <a:r>
              <a:rPr lang="ja-JP" altLang="en-US" dirty="0" smtClean="0"/>
              <a:t>端末が急速に普及</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スマートフォンの世界シェア率の図</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Android</a:t>
            </a:r>
            <a:r>
              <a:rPr kumimoji="1" lang="ja-JP" altLang="en-US" dirty="0" smtClean="0"/>
              <a:t>のシェア率を見ると</a:t>
            </a:r>
            <a:r>
              <a:rPr kumimoji="1" lang="en-US" altLang="ja-JP" dirty="0" smtClean="0"/>
              <a:t>2010</a:t>
            </a:r>
            <a:r>
              <a:rPr kumimoji="1" lang="ja-JP" altLang="en-US" dirty="0" smtClean="0"/>
              <a:t>年頃から急速に普及</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多くの情報を保持</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例：メールアプリの文章や、ウェブブラウザの履歴</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より重要な情報も格納</a:t>
            </a:r>
            <a:endParaRPr kumimoji="1" lang="en-US" altLang="ja-JP"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dirty="0" smtClean="0"/>
              <a:t>例：連絡先、クレジットカード情報</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一方で、</a:t>
            </a:r>
            <a:r>
              <a:rPr kumimoji="1" lang="en-US" altLang="ja-JP" dirty="0" smtClean="0"/>
              <a:t>Android</a:t>
            </a:r>
            <a:r>
              <a:rPr kumimoji="1" lang="ja-JP" altLang="en-US" dirty="0" smtClean="0"/>
              <a:t>端末はノート</a:t>
            </a:r>
            <a:r>
              <a:rPr kumimoji="1" lang="en-US" altLang="ja-JP" dirty="0" smtClean="0"/>
              <a:t>PC</a:t>
            </a:r>
            <a:r>
              <a:rPr kumimoji="1" lang="ja-JP" altLang="en-US" dirty="0" smtClean="0"/>
              <a:t>よりも小型軽量で、</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持ち歩く事が多いので紛失や、盗難にあうリスクが高い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2</a:t>
            </a:fld>
            <a:endParaRPr kumimoji="1" lang="ja-JP" altLang="en-US" dirty="0"/>
          </a:p>
        </p:txBody>
      </p:sp>
    </p:spTree>
    <p:extLst>
      <p:ext uri="{BB962C8B-B14F-4D97-AF65-F5344CB8AC3E}">
        <p14:creationId xmlns:p14="http://schemas.microsoft.com/office/powerpoint/2010/main" val="388595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cs typeface="Times New Roman"/>
              </a:rPr>
              <a:t>Cache-Crypt</a:t>
            </a:r>
            <a:r>
              <a:rPr lang="ja-JP" altLang="en-US" dirty="0" smtClean="0">
                <a:cs typeface="Times New Roman"/>
              </a:rPr>
              <a:t>を実装した</a:t>
            </a:r>
            <a:r>
              <a:rPr lang="en-US" altLang="ja-JP" dirty="0" smtClean="0">
                <a:cs typeface="Times New Roman"/>
              </a:rPr>
              <a:t>Android OS</a:t>
            </a:r>
          </a:p>
          <a:p>
            <a:r>
              <a:rPr kumimoji="1" lang="ja-JP" altLang="en-US" dirty="0" smtClean="0"/>
              <a:t>単純</a:t>
            </a:r>
            <a:r>
              <a:rPr kumimoji="1" lang="ja-JP" altLang="en-US" dirty="0" smtClean="0"/>
              <a:t>な暗号化しかしていないので、同じ暗号化された文字がでて</a:t>
            </a:r>
            <a:r>
              <a:rPr kumimoji="1" lang="ja-JP" altLang="en-US" dirty="0" smtClean="0"/>
              <a:t>くる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12</a:t>
            </a:fld>
            <a:endParaRPr kumimoji="1" lang="ja-JP" altLang="en-US" dirty="0"/>
          </a:p>
        </p:txBody>
      </p:sp>
    </p:spTree>
    <p:extLst>
      <p:ext uri="{BB962C8B-B14F-4D97-AF65-F5344CB8AC3E}">
        <p14:creationId xmlns:p14="http://schemas.microsoft.com/office/powerpoint/2010/main" val="654644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この実験には</a:t>
            </a:r>
            <a:r>
              <a:rPr lang="en-US" altLang="ja-JP" dirty="0" smtClean="0"/>
              <a:t>Benchmark </a:t>
            </a:r>
            <a:r>
              <a:rPr lang="ja-JP" altLang="en-US" dirty="0" smtClean="0"/>
              <a:t>というアプリを用いてベンチマークを実行し</a:t>
            </a:r>
            <a:r>
              <a:rPr lang="ja-JP" altLang="en-US" dirty="0" smtClean="0"/>
              <a:t>、標準</a:t>
            </a:r>
            <a:r>
              <a:rPr lang="ja-JP" altLang="en-US" dirty="0" smtClean="0"/>
              <a:t>カーネルと</a:t>
            </a:r>
            <a:r>
              <a:rPr lang="en-US" altLang="ja-JP" dirty="0" smtClean="0"/>
              <a:t>Cache-Crypt </a:t>
            </a:r>
            <a:r>
              <a:rPr lang="ja-JP" altLang="en-US" dirty="0" smtClean="0"/>
              <a:t>を標準カーネルに実装したものとで比較を行った</a:t>
            </a:r>
          </a:p>
          <a:p>
            <a:endParaRPr kumimoji="1" lang="en-US" altLang="ja-JP" dirty="0" smtClean="0"/>
          </a:p>
          <a:p>
            <a:r>
              <a:rPr kumimoji="1" lang="ja-JP" altLang="en-US" dirty="0" smtClean="0"/>
              <a:t>read</a:t>
            </a:r>
            <a:r>
              <a:rPr kumimoji="1" lang="ja-JP" altLang="en-US" dirty="0" smtClean="0"/>
              <a:t>とwriteについて比較</a:t>
            </a:r>
            <a:r>
              <a:rPr kumimoji="1" lang="ja-JP" altLang="en-US" dirty="0" smtClean="0"/>
              <a:t>する</a:t>
            </a:r>
            <a:endParaRPr kumimoji="1" lang="ja-JP" altLang="en-US" dirty="0" smtClean="0"/>
          </a:p>
          <a:p>
            <a:endParaRPr kumimoji="1" lang="ja-JP" altLang="en-US" dirty="0" smtClean="0"/>
          </a:p>
          <a:p>
            <a:r>
              <a:rPr kumimoji="1" lang="ja-JP" altLang="en-US" dirty="0" smtClean="0"/>
              <a:t>グラフの説明してからオーバーヘッドの説明</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13</a:t>
            </a:fld>
            <a:endParaRPr kumimoji="1" lang="ja-JP" altLang="en-US" dirty="0"/>
          </a:p>
        </p:txBody>
      </p:sp>
    </p:spTree>
    <p:extLst>
      <p:ext uri="{BB962C8B-B14F-4D97-AF65-F5344CB8AC3E}">
        <p14:creationId xmlns:p14="http://schemas.microsoft.com/office/powerpoint/2010/main" val="2732893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14</a:t>
            </a:fld>
            <a:endParaRPr kumimoji="1" lang="ja-JP" altLang="en-US" dirty="0"/>
          </a:p>
        </p:txBody>
      </p:sp>
    </p:spTree>
    <p:extLst>
      <p:ext uri="{BB962C8B-B14F-4D97-AF65-F5344CB8AC3E}">
        <p14:creationId xmlns:p14="http://schemas.microsoft.com/office/powerpoint/2010/main" val="298212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高度</a:t>
            </a:r>
            <a:r>
              <a:rPr kumimoji="1" lang="ja-JP" altLang="en-US" dirty="0"/>
              <a:t>な暗号化の・・・・</a:t>
            </a:r>
            <a:r>
              <a:rPr kumimoji="1" lang="ja-JP" altLang="en-US" dirty="0" smtClean="0"/>
              <a:t>説明</a:t>
            </a:r>
            <a:r>
              <a:rPr kumimoji="1" lang="ja-JP" altLang="en-US" dirty="0" smtClean="0"/>
              <a:t>：高度な暗号化を実装すると、暗号化に時間が掛かるので</a:t>
            </a:r>
            <a:endParaRPr kumimoji="1" lang="en-US" altLang="ja-JP" dirty="0" smtClean="0"/>
          </a:p>
          <a:p>
            <a:r>
              <a:rPr kumimoji="1" lang="ja-JP" altLang="en-US" dirty="0" smtClean="0"/>
              <a:t>オーバーヘッドが増大、その削減</a:t>
            </a:r>
            <a:endParaRPr kumimoji="1" lang="en-US" altLang="ja-JP" dirty="0" smtClean="0"/>
          </a:p>
          <a:p>
            <a:endParaRPr kumimoji="1" lang="ja-JP" altLang="en-US" dirty="0"/>
          </a:p>
          <a:p>
            <a:r>
              <a:rPr kumimoji="1" lang="ja-JP" altLang="en-US" dirty="0"/>
              <a:t>フルディスク暗号化との連携の説明をもっと</a:t>
            </a:r>
            <a:r>
              <a:rPr kumimoji="1" lang="ja-JP" altLang="en-US" dirty="0" smtClean="0"/>
              <a:t>詳しく</a:t>
            </a:r>
            <a:endParaRPr kumimoji="1" lang="en-US" altLang="ja-JP" dirty="0" smtClean="0"/>
          </a:p>
          <a:p>
            <a:r>
              <a:rPr kumimoji="1" lang="ja-JP" altLang="en-US" dirty="0" smtClean="0"/>
              <a:t>書き換えられたメモリ上のデータは、後でディスクに書き戻される</a:t>
            </a:r>
            <a:endParaRPr kumimoji="1" lang="en-US" altLang="ja-JP" dirty="0" smtClean="0"/>
          </a:p>
          <a:p>
            <a:r>
              <a:rPr kumimoji="1" lang="ja-JP" altLang="en-US" dirty="0" smtClean="0"/>
              <a:t>メモリ上のデータを書き換えるときに、フルディスク暗号化と同じ暗号化を用いると</a:t>
            </a:r>
            <a:endParaRPr kumimoji="1" lang="en-US" altLang="ja-JP" dirty="0" smtClean="0"/>
          </a:p>
          <a:p>
            <a:r>
              <a:rPr kumimoji="1" lang="ja-JP" altLang="en-US" dirty="0" smtClean="0"/>
              <a:t>復号を行う手間が省けるので、オーバーヘッドも少なくなる</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15</a:t>
            </a:fld>
            <a:endParaRPr kumimoji="1" lang="ja-JP" altLang="en-US" dirty="0"/>
          </a:p>
        </p:txBody>
      </p:sp>
    </p:spTree>
    <p:extLst>
      <p:ext uri="{BB962C8B-B14F-4D97-AF65-F5344CB8AC3E}">
        <p14:creationId xmlns:p14="http://schemas.microsoft.com/office/powerpoint/2010/main" val="5678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そこで盗難対策として、</a:t>
            </a:r>
            <a:r>
              <a:rPr lang="en-US" altLang="ja-JP" dirty="0" smtClean="0"/>
              <a:t>Android</a:t>
            </a:r>
            <a:r>
              <a:rPr lang="ja-JP" altLang="en-US" dirty="0" smtClean="0"/>
              <a:t>ではフルディスク暗号化を提供</a:t>
            </a:r>
            <a:endParaRPr lang="en-US" altLang="ja-JP" dirty="0" smtClean="0"/>
          </a:p>
          <a:p>
            <a:r>
              <a:rPr lang="en-US" altLang="ja-JP" dirty="0" smtClean="0"/>
              <a:t>OS</a:t>
            </a:r>
            <a:r>
              <a:rPr lang="ja-JP" altLang="en-US" dirty="0" smtClean="0"/>
              <a:t>を起動するには、</a:t>
            </a:r>
            <a:endParaRPr lang="en-US" altLang="ja-JP" dirty="0" smtClean="0"/>
          </a:p>
          <a:p>
            <a:r>
              <a:rPr lang="en-US" altLang="ja-JP" dirty="0" smtClean="0"/>
              <a:t>PIN</a:t>
            </a:r>
            <a:r>
              <a:rPr lang="ja-JP" altLang="en-US" dirty="0" smtClean="0"/>
              <a:t>と言われる暗証番号を入力してパーティションを復号する必要があります</a:t>
            </a:r>
            <a:endParaRPr lang="en-US" altLang="ja-JP" dirty="0" smtClean="0"/>
          </a:p>
          <a:p>
            <a:endParaRPr lang="en-US" altLang="ja-JP" dirty="0" smtClean="0"/>
          </a:p>
          <a:p>
            <a:r>
              <a:rPr lang="ja-JP" altLang="en-US" dirty="0" smtClean="0"/>
              <a:t>例えば、</a:t>
            </a:r>
            <a:r>
              <a:rPr lang="en-US" altLang="ja-JP" dirty="0" smtClean="0"/>
              <a:t>Android</a:t>
            </a:r>
            <a:r>
              <a:rPr lang="ja-JP" altLang="en-US" dirty="0" smtClean="0"/>
              <a:t>端末が盗まれて、</a:t>
            </a:r>
            <a:r>
              <a:rPr lang="en-US" altLang="ja-JP" dirty="0" smtClean="0"/>
              <a:t>SD</a:t>
            </a:r>
            <a:r>
              <a:rPr lang="ja-JP" altLang="en-US" dirty="0" smtClean="0"/>
              <a:t>カードが抜き取られたとします</a:t>
            </a:r>
            <a:endParaRPr lang="en-US" altLang="ja-JP" dirty="0" smtClean="0"/>
          </a:p>
          <a:p>
            <a:r>
              <a:rPr lang="en-US" altLang="ja-JP" dirty="0" smtClean="0"/>
              <a:t>SD</a:t>
            </a:r>
            <a:r>
              <a:rPr lang="ja-JP" altLang="en-US" dirty="0" smtClean="0"/>
              <a:t>カードがフルディスク暗号化されていれば、</a:t>
            </a:r>
            <a:endParaRPr lang="en-US" altLang="ja-JP" dirty="0" smtClean="0"/>
          </a:p>
          <a:p>
            <a:r>
              <a:rPr lang="ja-JP" altLang="en-US" dirty="0" smtClean="0"/>
              <a:t>抜き取られて攻撃者の端末で使用されても、</a:t>
            </a:r>
            <a:endParaRPr lang="en-US" altLang="ja-JP" dirty="0" smtClean="0"/>
          </a:p>
          <a:p>
            <a:r>
              <a:rPr lang="en-US" altLang="ja-JP" dirty="0" smtClean="0"/>
              <a:t>PIN</a:t>
            </a:r>
            <a:r>
              <a:rPr lang="ja-JP" altLang="en-US" dirty="0" smtClean="0"/>
              <a:t>が分からなければ</a:t>
            </a:r>
            <a:r>
              <a:rPr lang="en-US" altLang="ja-JP" dirty="0" smtClean="0"/>
              <a:t>SD</a:t>
            </a:r>
            <a:r>
              <a:rPr lang="ja-JP" altLang="en-US" dirty="0" smtClean="0"/>
              <a:t>カードのデータは復号できないので、</a:t>
            </a:r>
            <a:endParaRPr lang="en-US" altLang="ja-JP" dirty="0" smtClean="0"/>
          </a:p>
          <a:p>
            <a:r>
              <a:rPr lang="ja-JP" altLang="en-US" dirty="0" smtClean="0"/>
              <a:t>データが漏洩することはありせん。</a:t>
            </a:r>
            <a:endParaRPr lang="en-US" altLang="ja-JP" dirty="0" smtClean="0"/>
          </a:p>
          <a:p>
            <a:endParaRPr lang="en-US" altLang="ja-JP" dirty="0" smtClean="0"/>
          </a:p>
          <a:p>
            <a:r>
              <a:rPr lang="ja-JP" altLang="en-US" dirty="0" smtClean="0"/>
              <a:t>また、盗まれた端末の</a:t>
            </a:r>
            <a:r>
              <a:rPr lang="en-US" altLang="ja-JP" dirty="0" smtClean="0"/>
              <a:t>OS</a:t>
            </a:r>
            <a:r>
              <a:rPr lang="ja-JP" altLang="en-US" dirty="0" smtClean="0"/>
              <a:t>を入れ替えても、</a:t>
            </a:r>
            <a:endParaRPr lang="en-US" altLang="ja-JP" dirty="0" smtClean="0"/>
          </a:p>
          <a:p>
            <a:r>
              <a:rPr lang="en-US" altLang="ja-JP" dirty="0" smtClean="0"/>
              <a:t>PIN</a:t>
            </a:r>
            <a:r>
              <a:rPr lang="ja-JP" altLang="en-US" dirty="0" smtClean="0"/>
              <a:t>が分からなければ、データは復号できないので</a:t>
            </a:r>
            <a:endParaRPr lang="en-US" altLang="ja-JP" dirty="0" smtClean="0"/>
          </a:p>
          <a:p>
            <a:r>
              <a:rPr lang="ja-JP" altLang="en-US" dirty="0" smtClean="0"/>
              <a:t>、情報が漏洩する事はありません</a:t>
            </a:r>
            <a:endParaRPr lang="en-US" altLang="ja-JP" dirty="0" smtClean="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3</a:t>
            </a:fld>
            <a:endParaRPr kumimoji="1" lang="ja-JP" altLang="en-US" dirty="0"/>
          </a:p>
        </p:txBody>
      </p:sp>
    </p:spTree>
    <p:extLst>
      <p:ext uri="{BB962C8B-B14F-4D97-AF65-F5344CB8AC3E}">
        <p14:creationId xmlns:p14="http://schemas.microsoft.com/office/powerpoint/2010/main" val="144841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Android</a:t>
            </a:r>
            <a:r>
              <a:rPr kumimoji="1" lang="ja-JP" altLang="en-US" dirty="0" smtClean="0"/>
              <a:t>はディスクのデータについては暗号化できますが、メモリ上のデータは暗号化されていません</a:t>
            </a:r>
            <a:endParaRPr kumimoji="1" lang="en-US" altLang="ja-JP" dirty="0" smtClean="0"/>
          </a:p>
          <a:p>
            <a:endParaRPr kumimoji="1" lang="en-US" altLang="ja-JP" dirty="0" smtClean="0"/>
          </a:p>
          <a:p>
            <a:r>
              <a:rPr kumimoji="1" lang="en-US" altLang="ja-JP" dirty="0" smtClean="0"/>
              <a:t>Android</a:t>
            </a:r>
            <a:r>
              <a:rPr kumimoji="1" lang="ja-JP" altLang="en-US" dirty="0" smtClean="0"/>
              <a:t>では、ファイルアクセスの高速化のために、</a:t>
            </a:r>
            <a:endParaRPr kumimoji="1" lang="en-US" altLang="ja-JP" dirty="0" smtClean="0"/>
          </a:p>
          <a:p>
            <a:r>
              <a:rPr kumimoji="1" lang="ja-JP" altLang="en-US" dirty="0" smtClean="0"/>
              <a:t>ディスク上のデータの一部をメモリ上のキャッシュに保持してます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メモリ上のキャッシュが盗み見られると、</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ディスク上のデータの一部も盗み見られてしまいますが、</a:t>
            </a:r>
            <a:endParaRPr kumimoji="1" lang="en-US" altLang="ja-JP" dirty="0" smtClean="0"/>
          </a:p>
          <a:p>
            <a:r>
              <a:rPr kumimoji="1" lang="en-US" altLang="en-US" dirty="0" smtClean="0"/>
              <a:t>メモリ上のデータを盗み見るのは</a:t>
            </a:r>
            <a:r>
              <a:rPr kumimoji="1" lang="ja-JP" altLang="en-US" dirty="0" smtClean="0"/>
              <a:t>図にあるように、</a:t>
            </a:r>
            <a:endParaRPr kumimoji="1" lang="en-US" altLang="ja-JP" dirty="0" smtClean="0"/>
          </a:p>
          <a:p>
            <a:r>
              <a:rPr kumimoji="1" lang="ja-JP" altLang="en-US" dirty="0" smtClean="0"/>
              <a:t>今までは</a:t>
            </a:r>
            <a:r>
              <a:rPr kumimoji="1" lang="en-US" altLang="en-US" dirty="0" smtClean="0"/>
              <a:t>特別な機器を使用し</a:t>
            </a:r>
            <a:r>
              <a:rPr kumimoji="1" lang="ja-JP" altLang="en-US" dirty="0" smtClean="0"/>
              <a:t>て、信号を解析しないといけませんでした</a:t>
            </a:r>
            <a:r>
              <a:rPr kumimoji="1" lang="en-US" altLang="en-US" dirty="0" smtClean="0"/>
              <a:t>。</a:t>
            </a:r>
          </a:p>
          <a:p>
            <a:r>
              <a:rPr kumimoji="1" lang="ja-JP" altLang="en-US" dirty="0" smtClean="0"/>
              <a:t>機器は高価で</a:t>
            </a:r>
            <a:r>
              <a:rPr kumimoji="1" lang="en-US" altLang="ja-JP" dirty="0" smtClean="0"/>
              <a:t>1000</a:t>
            </a:r>
            <a:r>
              <a:rPr kumimoji="1" lang="ja-JP" altLang="en-US" dirty="0" smtClean="0"/>
              <a:t>万円ほどするものもありました。</a:t>
            </a:r>
            <a:endParaRPr kumimoji="1" lang="en-US" altLang="ja-JP" dirty="0" smtClean="0"/>
          </a:p>
          <a:p>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以上のように、以前はメモリ上のデータを盗み見るのは難しかったので、</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盗難時にキャッシュから情報が漏洩する危険は考えられてきませんでした</a:t>
            </a:r>
            <a:endParaRPr kumimoji="1" lang="en-US" altLang="ja-JP" dirty="0" smtClean="0"/>
          </a:p>
          <a:p>
            <a:endParaRPr kumimoji="1" lang="ja-JP" altLang="en-US" dirty="0"/>
          </a:p>
          <a:p>
            <a:r>
              <a:rPr kumimoji="1" lang="ja-JP" altLang="en-US" dirty="0" smtClean="0"/>
              <a:t>ーーーーーーーーーーーーーーーーーーーーーーーーー</a:t>
            </a:r>
            <a:endParaRPr kumimoji="1" lang="ja-JP" altLang="en-US" dirty="0"/>
          </a:p>
          <a:p>
            <a:r>
              <a:rPr kumimoji="1" lang="ja-JP" altLang="en-US" dirty="0"/>
              <a:t>基盤にさして信号を解読しないといけなかった(ICE 1000万)</a:t>
            </a:r>
          </a:p>
          <a:p>
            <a:r>
              <a:rPr kumimoji="1" lang="ja-JP" altLang="en-US" dirty="0"/>
              <a:t>メモリのアクセス速度も速いから</a:t>
            </a:r>
            <a:r>
              <a:rPr kumimoji="1" lang="ja-JP" altLang="en-US" dirty="0" smtClean="0"/>
              <a:t>難しい</a:t>
            </a:r>
            <a:endParaRPr kumimoji="1" lang="ja-JP" altLang="en-US" dirty="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4</a:t>
            </a:fld>
            <a:endParaRPr kumimoji="1" lang="ja-JP" altLang="en-US" dirty="0"/>
          </a:p>
        </p:txBody>
      </p:sp>
    </p:spTree>
    <p:extLst>
      <p:ext uri="{BB962C8B-B14F-4D97-AF65-F5344CB8AC3E}">
        <p14:creationId xmlns:p14="http://schemas.microsoft.com/office/powerpoint/2010/main" val="106098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dirty="0" smtClean="0"/>
              <a:t>しかし近年、比較的容易にメモリから情報を盗み出せるコールドブート攻撃が報告されています</a:t>
            </a:r>
            <a:endParaRPr lang="en-US" altLang="ja-JP"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この攻撃は図のように、</a:t>
            </a:r>
            <a:r>
              <a:rPr lang="en-US" altLang="ja-JP" dirty="0" smtClean="0"/>
              <a:t>Android</a:t>
            </a:r>
            <a:r>
              <a:rPr lang="ja-JP" altLang="en-US" dirty="0" smtClean="0"/>
              <a:t>端末でも報告されています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Android</a:t>
            </a:r>
            <a:r>
              <a:rPr lang="ja-JP" altLang="en-US" dirty="0" smtClean="0"/>
              <a:t>では、コールドブート攻撃用のリカバリイメージをインストールして起動します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コールドブート攻撃でメモリ上のキャッシュが盗み見られてしまいますが、</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キャッシュの中には、ひとつ前のスライドで述べたように、ディスクのデータが、ファイルアクセスの高速化の為に保持してあります。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そのため、フルディスク暗号化を行っていても、</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コールドブート攻撃でメモリ上のキャッシュ経由でディスクのデータも漏洩してしまいます</a:t>
            </a:r>
            <a:endParaRPr lang="en-US" altLang="ja-JP" dirty="0" smtClean="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5</a:t>
            </a:fld>
            <a:endParaRPr kumimoji="1" lang="ja-JP" altLang="en-US" dirty="0"/>
          </a:p>
        </p:txBody>
      </p:sp>
    </p:spTree>
    <p:extLst>
      <p:ext uri="{BB962C8B-B14F-4D97-AF65-F5344CB8AC3E}">
        <p14:creationId xmlns:p14="http://schemas.microsoft.com/office/powerpoint/2010/main" val="261059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本研究ではメモリ暗号化による、</a:t>
            </a:r>
            <a:r>
              <a:rPr lang="en-US" altLang="ja-JP" dirty="0" smtClean="0"/>
              <a:t>Android</a:t>
            </a:r>
            <a:r>
              <a:rPr lang="ja-JP" altLang="en-US" dirty="0" smtClean="0"/>
              <a:t>端末の盗難対策を行うシステム、</a:t>
            </a:r>
            <a:r>
              <a:rPr lang="en-US" altLang="ja-JP" dirty="0" smtClean="0"/>
              <a:t>Cache-Crypt </a:t>
            </a:r>
            <a:r>
              <a:rPr lang="ja-JP" altLang="en-US" dirty="0" smtClean="0"/>
              <a:t>を提案します</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dirty="0" smtClean="0"/>
              <a:t>Cache-Crypt</a:t>
            </a:r>
            <a:r>
              <a:rPr lang="ja-JP" altLang="en-US" dirty="0" smtClean="0"/>
              <a:t>では、</a:t>
            </a:r>
            <a:r>
              <a:rPr lang="en-US" altLang="ja-JP" dirty="0" smtClean="0"/>
              <a:t>OS</a:t>
            </a:r>
            <a:r>
              <a:rPr lang="ja-JP" altLang="en-US" dirty="0" smtClean="0"/>
              <a:t>がメモリ上のページキャッシュを暗号化します</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ページキャッシュとはメモリ上にある、ファイルデータのキャッシュのことを言います</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ディスク上のファイルについては、メモリに読み込む際に暗号化します</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そして、アプリがアクセスする時だけ復号します</a:t>
            </a:r>
            <a:r>
              <a:rPr lang="ja-JP" altLang="en-US" dirty="0" smtClean="0"/>
              <a:t>、</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アプリ</a:t>
            </a:r>
            <a:r>
              <a:rPr lang="ja-JP" altLang="en-US" dirty="0" smtClean="0"/>
              <a:t>が復号している時以外はコールドブート攻撃をされても、</a:t>
            </a: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データは暗号化されているので盗み見られることはありません</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dirty="0" smtClean="0"/>
              <a:t>ディスク上</a:t>
            </a:r>
            <a:r>
              <a:rPr lang="ja-JP" altLang="en-US" dirty="0" smtClean="0"/>
              <a:t>のファイルをメモリに読み込む際に暗号化する所は、このあとのスライドで詳しく説明します</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6</a:t>
            </a:fld>
            <a:endParaRPr kumimoji="1" lang="ja-JP" altLang="en-US" dirty="0"/>
          </a:p>
        </p:txBody>
      </p:sp>
    </p:spTree>
    <p:extLst>
      <p:ext uri="{BB962C8B-B14F-4D97-AF65-F5344CB8AC3E}">
        <p14:creationId xmlns:p14="http://schemas.microsoft.com/office/powerpoint/2010/main" val="228623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dirty="0" smtClean="0"/>
              <a:t>このスライドでは、</a:t>
            </a:r>
            <a:r>
              <a:rPr lang="ja-JP" altLang="en-US" dirty="0" smtClean="0"/>
              <a:t>ディスク上のファイルをメモリに読み込む際に暗号化</a:t>
            </a:r>
            <a:r>
              <a:rPr lang="ja-JP" altLang="en-US" dirty="0" smtClean="0"/>
              <a:t>を行う方法を説明します</a:t>
            </a:r>
            <a:endParaRPr lang="en-US" altLang="ja-JP" dirty="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7</a:t>
            </a:fld>
            <a:endParaRPr kumimoji="1" lang="ja-JP" altLang="en-US" dirty="0"/>
          </a:p>
        </p:txBody>
      </p:sp>
    </p:spTree>
    <p:extLst>
      <p:ext uri="{BB962C8B-B14F-4D97-AF65-F5344CB8AC3E}">
        <p14:creationId xmlns:p14="http://schemas.microsoft.com/office/powerpoint/2010/main" val="226914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このスライドでは、アプリのバッファのデータ</a:t>
            </a:r>
            <a:r>
              <a:rPr lang="ja-JP" altLang="en-US" dirty="0" smtClean="0"/>
              <a:t>をメモリに読み込む際に暗号化を行う方法を説明します</a:t>
            </a:r>
            <a:endParaRPr kumimoji="1" lang="en-US" altLang="ja-JP" dirty="0" smtClean="0"/>
          </a:p>
          <a:p>
            <a:endParaRPr kumimoji="1" lang="en-US" altLang="ja-JP" dirty="0" smtClean="0"/>
          </a:p>
          <a:p>
            <a:r>
              <a:rPr kumimoji="1" lang="ja-JP" altLang="en-US" dirty="0" smtClean="0"/>
              <a:t>ーーーーーーーーーーーーーーーーーーーーーーーーーーーーーーー</a:t>
            </a:r>
            <a:endParaRPr kumimoji="1" lang="ja-JP" altLang="en-US" dirty="0"/>
          </a:p>
          <a:p>
            <a:r>
              <a:rPr kumimoji="1" lang="ja-JP" altLang="en-US" dirty="0"/>
              <a:t>書き戻す時は、暗号化されているデータ</a:t>
            </a:r>
            <a:r>
              <a:rPr kumimoji="1" lang="ja-JP" altLang="en-US" dirty="0" smtClean="0"/>
              <a:t>を</a:t>
            </a:r>
            <a:r>
              <a:rPr kumimoji="1" lang="ja-JP" altLang="en-US" dirty="0" smtClean="0"/>
              <a:t>フル</a:t>
            </a:r>
            <a:r>
              <a:rPr kumimoji="1" lang="ja-JP" altLang="en-US" dirty="0" smtClean="0"/>
              <a:t>ディスク</a:t>
            </a:r>
            <a:r>
              <a:rPr kumimoji="1" lang="ja-JP" altLang="en-US" dirty="0"/>
              <a:t>暗号化されているディスクに書き込む　復号化</a:t>
            </a:r>
            <a:r>
              <a:rPr kumimoji="1" lang="ja-JP" altLang="en-US" dirty="0" smtClean="0"/>
              <a:t>なし</a:t>
            </a:r>
            <a:endParaRPr kumimoji="1" lang="ja-JP" altLang="en-US" dirty="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8</a:t>
            </a:fld>
            <a:endParaRPr kumimoji="1" lang="ja-JP" altLang="en-US" dirty="0"/>
          </a:p>
        </p:txBody>
      </p:sp>
    </p:spTree>
    <p:extLst>
      <p:ext uri="{BB962C8B-B14F-4D97-AF65-F5344CB8AC3E}">
        <p14:creationId xmlns:p14="http://schemas.microsoft.com/office/powerpoint/2010/main" val="156691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dirty="0" smtClean="0"/>
              <a:t>メモリマップで復号したままにする理由は、</a:t>
            </a:r>
            <a:endParaRPr lang="en-US" altLang="ja-JP" dirty="0" smtClean="0"/>
          </a:p>
          <a:p>
            <a:pPr lvl="0"/>
            <a:r>
              <a:rPr lang="en-US" altLang="ja-JP" dirty="0" smtClean="0"/>
              <a:t>暗号</a:t>
            </a:r>
            <a:r>
              <a:rPr lang="en-US" altLang="ja-JP" dirty="0" smtClean="0"/>
              <a:t>化した状態</a:t>
            </a:r>
            <a:r>
              <a:rPr lang="en-US" altLang="ja-JP" dirty="0" smtClean="0"/>
              <a:t>で</a:t>
            </a:r>
            <a:r>
              <a:rPr lang="ja-JP" altLang="en-US" dirty="0" smtClean="0"/>
              <a:t>、ページキャッシュが</a:t>
            </a:r>
            <a:r>
              <a:rPr lang="en-US" altLang="ja-JP" dirty="0" smtClean="0"/>
              <a:t>勝手</a:t>
            </a:r>
            <a:r>
              <a:rPr lang="en-US" altLang="ja-JP" dirty="0" smtClean="0"/>
              <a:t>に読み書きされて</a:t>
            </a:r>
            <a:r>
              <a:rPr lang="en-US" altLang="ja-JP" dirty="0" smtClean="0"/>
              <a:t>しまう</a:t>
            </a:r>
          </a:p>
          <a:p>
            <a:pPr lvl="0"/>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ページキャッシュの</a:t>
            </a:r>
            <a:r>
              <a:rPr lang="ja-JP" altLang="en-US" dirty="0" smtClean="0"/>
              <a:t>メモリマップされている部分</a:t>
            </a:r>
            <a:r>
              <a:rPr lang="en-US" altLang="ja-JP" dirty="0" smtClean="0"/>
              <a:t>だけ</a:t>
            </a:r>
            <a:r>
              <a:rPr lang="ja-JP" altLang="en-US" dirty="0" smtClean="0"/>
              <a:t>復号化</a:t>
            </a:r>
            <a:endParaRPr lang="en-US" altLang="ja-JP" dirty="0" smtClean="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9</a:t>
            </a:fld>
            <a:endParaRPr kumimoji="1" lang="ja-JP" altLang="en-US" dirty="0"/>
          </a:p>
        </p:txBody>
      </p:sp>
    </p:spTree>
    <p:extLst>
      <p:ext uri="{BB962C8B-B14F-4D97-AF65-F5344CB8AC3E}">
        <p14:creationId xmlns:p14="http://schemas.microsoft.com/office/powerpoint/2010/main" val="3175819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38101A-F66D-4E72-852D-95675C9008AF}" type="slidenum">
              <a:rPr kumimoji="1" lang="ja-JP" altLang="en-US" smtClean="0"/>
              <a:t>10</a:t>
            </a:fld>
            <a:endParaRPr kumimoji="1" lang="ja-JP" altLang="en-US" dirty="0"/>
          </a:p>
        </p:txBody>
      </p:sp>
    </p:spTree>
    <p:extLst>
      <p:ext uri="{BB962C8B-B14F-4D97-AF65-F5344CB8AC3E}">
        <p14:creationId xmlns:p14="http://schemas.microsoft.com/office/powerpoint/2010/main" val="359092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latin typeface="+mn-lt"/>
                <a:cs typeface="Times New Roman"/>
              </a:defRPr>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980656"/>
            <a:ext cx="6400800" cy="1752600"/>
          </a:xfrm>
        </p:spPr>
        <p:txBody>
          <a:bodyPr/>
          <a:lstStyle>
            <a:lvl1pPr marL="0" indent="0" algn="ctr">
              <a:buNone/>
              <a:defRPr>
                <a:solidFill>
                  <a:srgbClr val="000000"/>
                </a:solidFill>
                <a:latin typeface="+mn-lt"/>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1106EDC-253C-3644-AD44-11BF11BF1247}" type="datetime1">
              <a:rPr kumimoji="1" lang="ja-JP" altLang="en-US" smtClean="0"/>
              <a:t>2014/02/16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6294C92D-0306-4E69-9CD3-20855E849650}" type="slidenum">
              <a:rPr kumimoji="0" lang="en-US" smtClean="0"/>
              <a:t>‹#›</a:t>
            </a:fld>
            <a:endParaRPr kumimoji="0" lang="en-US"/>
          </a:p>
        </p:txBody>
      </p:sp>
      <p:cxnSp>
        <p:nvCxnSpPr>
          <p:cNvPr id="9" name="直線コネクタ 8"/>
          <p:cNvCxnSpPr/>
          <p:nvPr userDrawn="1"/>
        </p:nvCxnSpPr>
        <p:spPr>
          <a:xfrm>
            <a:off x="251520" y="3789040"/>
            <a:ext cx="8640960" cy="0"/>
          </a:xfrm>
          <a:prstGeom prst="line">
            <a:avLst/>
          </a:prstGeom>
          <a:ln w="127000" cap="sq">
            <a:gradFill flip="none" rotWithShape="1">
              <a:gsLst>
                <a:gs pos="59000">
                  <a:schemeClr val="accent1"/>
                </a:gs>
                <a:gs pos="100000">
                  <a:srgbClr val="FFFFFF"/>
                </a:gs>
              </a:gsLst>
              <a:lin ang="0" scaled="1"/>
              <a:tileRect/>
            </a:gradFill>
            <a:prstDash val="solid"/>
            <a:round/>
            <a:headEnd type="none" w="sm" len="lg"/>
            <a:tailEnd type="none"/>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31175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9A80423-2747-A34A-BBD4-5F8EC5C610B3}" type="datetime1">
              <a:rPr kumimoji="1" lang="ja-JP" altLang="en-US" smtClean="0"/>
              <a:t>2014/02/16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7281A43-6820-4042-9572-7080A1175FBE}" type="slidenum">
              <a:rPr kumimoji="1" lang="ja-JP" altLang="en-US" smtClean="0"/>
              <a:t>‹#›</a:t>
            </a:fld>
            <a:endParaRPr kumimoji="1" lang="ja-JP" altLang="en-US" dirty="0"/>
          </a:p>
        </p:txBody>
      </p:sp>
    </p:spTree>
    <p:extLst>
      <p:ext uri="{BB962C8B-B14F-4D97-AF65-F5344CB8AC3E}">
        <p14:creationId xmlns:p14="http://schemas.microsoft.com/office/powerpoint/2010/main" val="362749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F832FD1-06DA-0E41-A3CB-1748D9B890C0}" type="datetime1">
              <a:rPr kumimoji="1" lang="ja-JP" altLang="en-US" smtClean="0"/>
              <a:t>2014/02/16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7281A43-6820-4042-9572-7080A1175FBE}" type="slidenum">
              <a:rPr kumimoji="1" lang="ja-JP" altLang="en-US" smtClean="0"/>
              <a:t>‹#›</a:t>
            </a:fld>
            <a:endParaRPr kumimoji="1" lang="ja-JP" altLang="en-US" dirty="0"/>
          </a:p>
        </p:txBody>
      </p:sp>
    </p:spTree>
    <p:extLst>
      <p:ext uri="{BB962C8B-B14F-4D97-AF65-F5344CB8AC3E}">
        <p14:creationId xmlns:p14="http://schemas.microsoft.com/office/powerpoint/2010/main" val="314254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10146"/>
          </a:xfrm>
        </p:spPr>
        <p:txBody>
          <a:bodyPr/>
          <a:lstStyle>
            <a:lvl1pPr>
              <a:defRPr>
                <a:latin typeface="+mj-lt"/>
                <a:cs typeface="Times New Roman"/>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628800"/>
            <a:ext cx="8229600" cy="4497363"/>
          </a:xfrm>
        </p:spPr>
        <p:txBody>
          <a:bodyPr/>
          <a:lstStyle>
            <a:lvl1pPr>
              <a:defRPr sz="3200">
                <a:latin typeface="+mn-lt"/>
                <a:cs typeface="Times New Roman"/>
              </a:defRPr>
            </a:lvl1pPr>
            <a:lvl2pPr>
              <a:defRPr sz="2800">
                <a:latin typeface="+mn-lt"/>
                <a:ea typeface="+mn-ea"/>
                <a:cs typeface="Times New Roman"/>
              </a:defRPr>
            </a:lvl2pPr>
            <a:lvl3pPr>
              <a:defRPr sz="2600">
                <a:latin typeface="+mn-lt"/>
                <a:cs typeface="Times New Roman"/>
              </a:defRPr>
            </a:lvl3pPr>
            <a:lvl4pPr>
              <a:defRPr sz="2400">
                <a:latin typeface="+mn-lt"/>
                <a:cs typeface="Times New Roman"/>
              </a:defRPr>
            </a:lvl4pPr>
            <a:lvl5pPr>
              <a:defRPr>
                <a:latin typeface="+mn-lt"/>
                <a:cs typeface="Times New Roman"/>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latin typeface="+mn-lt"/>
              </a:rPr>
              <a:t>2</a:t>
            </a:r>
            <a:r>
              <a:rPr kumimoji="1" lang="en-US" altLang="ja-JP" dirty="0" smtClean="0"/>
              <a:t> </a:t>
            </a:r>
            <a:r>
              <a:rPr kumimoji="1" lang="ja-JP" altLang="en-US" dirty="0" smtClean="0"/>
              <a:t>レベル</a:t>
            </a:r>
          </a:p>
          <a:p>
            <a:pPr lvl="2"/>
            <a:r>
              <a:rPr kumimoji="1" lang="ja-JP" altLang="en-US" dirty="0" smtClean="0"/>
              <a:t>第 </a:t>
            </a:r>
            <a:r>
              <a:rPr kumimoji="1" lang="en-US" altLang="ja-JP" dirty="0" smtClean="0">
                <a:latin typeface="+mn-lt"/>
              </a:rPr>
              <a:t>3</a:t>
            </a:r>
            <a:r>
              <a:rPr kumimoji="1" lang="en-US" altLang="ja-JP" dirty="0" smtClean="0"/>
              <a:t> </a:t>
            </a:r>
            <a:r>
              <a:rPr kumimoji="1" lang="ja-JP" altLang="en-US" dirty="0" smtClean="0"/>
              <a:t>レベル</a:t>
            </a:r>
          </a:p>
          <a:p>
            <a:pPr lvl="3"/>
            <a:r>
              <a:rPr kumimoji="1" lang="ja-JP" altLang="en-US" dirty="0" smtClean="0"/>
              <a:t>第 </a:t>
            </a:r>
            <a:r>
              <a:rPr kumimoji="1" lang="en-US" altLang="ja-JP" dirty="0" smtClean="0">
                <a:latin typeface="+mn-lt"/>
              </a:rPr>
              <a:t>4</a:t>
            </a:r>
            <a:r>
              <a:rPr kumimoji="1" lang="en-US" altLang="ja-JP" dirty="0" smtClean="0"/>
              <a:t> </a:t>
            </a:r>
            <a:r>
              <a:rPr kumimoji="1" lang="ja-JP" altLang="en-US" dirty="0" smtClean="0"/>
              <a:t>レベル</a:t>
            </a:r>
          </a:p>
          <a:p>
            <a:pPr lvl="4"/>
            <a:r>
              <a:rPr kumimoji="1" lang="ja-JP" altLang="en-US" dirty="0" smtClean="0"/>
              <a:t>第 </a:t>
            </a:r>
            <a:r>
              <a:rPr kumimoji="1" lang="en-US" altLang="ja-JP" dirty="0" smtClean="0">
                <a:latin typeface="+mn-lt"/>
              </a:rPr>
              <a:t>5</a:t>
            </a:r>
            <a:r>
              <a:rPr kumimoji="1" lang="en-US" altLang="ja-JP" dirty="0" smtClean="0"/>
              <a:t>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CB29AA3A-5A51-4440-94DA-3FD4DB5D7771}" type="datetime1">
              <a:rPr kumimoji="1" lang="ja-JP" altLang="en-US" smtClean="0"/>
              <a:t>2014/02/16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7281A43-6820-4042-9572-7080A1175FBE}" type="slidenum">
              <a:rPr kumimoji="1" lang="ja-JP" altLang="en-US" smtClean="0"/>
              <a:t>‹#›</a:t>
            </a:fld>
            <a:endParaRPr kumimoji="1" lang="ja-JP" altLang="en-US" dirty="0"/>
          </a:p>
        </p:txBody>
      </p:sp>
      <p:cxnSp>
        <p:nvCxnSpPr>
          <p:cNvPr id="8" name="直線コネクタ 7"/>
          <p:cNvCxnSpPr/>
          <p:nvPr userDrawn="1"/>
        </p:nvCxnSpPr>
        <p:spPr>
          <a:xfrm>
            <a:off x="971600" y="1412776"/>
            <a:ext cx="7200800" cy="0"/>
          </a:xfrm>
          <a:prstGeom prst="line">
            <a:avLst/>
          </a:prstGeom>
          <a:ln w="76200" cap="flat">
            <a:gradFill flip="none" rotWithShape="1">
              <a:gsLst>
                <a:gs pos="68000">
                  <a:schemeClr val="accent1"/>
                </a:gs>
                <a:gs pos="100000">
                  <a:srgbClr val="FFFFFF"/>
                </a:gs>
              </a:gsLst>
              <a:path path="shape">
                <a:fillToRect l="50000" t="50000" r="50000" b="50000"/>
              </a:path>
              <a:tileRect/>
            </a:gra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94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68FB87D-C336-8146-8E63-6A8903FFE790}" type="datetime1">
              <a:rPr kumimoji="1" lang="ja-JP" altLang="en-US" smtClean="0"/>
              <a:t>2014/02/16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7281A43-6820-4042-9572-7080A1175FBE}" type="slidenum">
              <a:rPr kumimoji="1" lang="ja-JP" altLang="en-US" smtClean="0"/>
              <a:t>‹#›</a:t>
            </a:fld>
            <a:endParaRPr kumimoji="1" lang="ja-JP" altLang="en-US" dirty="0"/>
          </a:p>
        </p:txBody>
      </p:sp>
    </p:spTree>
    <p:extLst>
      <p:ext uri="{BB962C8B-B14F-4D97-AF65-F5344CB8AC3E}">
        <p14:creationId xmlns:p14="http://schemas.microsoft.com/office/powerpoint/2010/main" val="418508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AFB713F-F987-1B46-98DF-CD8B40077B9C}" type="datetime1">
              <a:rPr kumimoji="1" lang="ja-JP" altLang="en-US" smtClean="0"/>
              <a:t>2014/02/16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7281A43-6820-4042-9572-7080A1175FBE}" type="slidenum">
              <a:rPr kumimoji="1" lang="ja-JP" altLang="en-US" smtClean="0"/>
              <a:t>‹#›</a:t>
            </a:fld>
            <a:endParaRPr kumimoji="1" lang="ja-JP" altLang="en-US" dirty="0"/>
          </a:p>
        </p:txBody>
      </p:sp>
    </p:spTree>
    <p:extLst>
      <p:ext uri="{BB962C8B-B14F-4D97-AF65-F5344CB8AC3E}">
        <p14:creationId xmlns:p14="http://schemas.microsoft.com/office/powerpoint/2010/main" val="18227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7FEB000-D425-9043-9BEC-3DB67BE79E53}" type="datetime1">
              <a:rPr kumimoji="1" lang="ja-JP" altLang="en-US" smtClean="0"/>
              <a:t>2014/02/16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27281A43-6820-4042-9572-7080A1175FBE}" type="slidenum">
              <a:rPr kumimoji="1" lang="ja-JP" altLang="en-US" smtClean="0"/>
              <a:t>‹#›</a:t>
            </a:fld>
            <a:endParaRPr kumimoji="1" lang="ja-JP" altLang="en-US" dirty="0"/>
          </a:p>
        </p:txBody>
      </p:sp>
    </p:spTree>
    <p:extLst>
      <p:ext uri="{BB962C8B-B14F-4D97-AF65-F5344CB8AC3E}">
        <p14:creationId xmlns:p14="http://schemas.microsoft.com/office/powerpoint/2010/main" val="421668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5A23728-6755-E240-860F-DAFC8E38F004}" type="datetime1">
              <a:rPr kumimoji="1" lang="ja-JP" altLang="en-US" smtClean="0"/>
              <a:t>2014/02/16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27281A43-6820-4042-9572-7080A1175FBE}" type="slidenum">
              <a:rPr kumimoji="1" lang="ja-JP" altLang="en-US" smtClean="0"/>
              <a:t>‹#›</a:t>
            </a:fld>
            <a:endParaRPr kumimoji="1" lang="ja-JP" altLang="en-US" dirty="0"/>
          </a:p>
        </p:txBody>
      </p:sp>
    </p:spTree>
    <p:extLst>
      <p:ext uri="{BB962C8B-B14F-4D97-AF65-F5344CB8AC3E}">
        <p14:creationId xmlns:p14="http://schemas.microsoft.com/office/powerpoint/2010/main" val="12669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7A3B7A-39D3-C34E-B9BA-32500C8C22C6}" type="datetime1">
              <a:rPr kumimoji="1" lang="ja-JP" altLang="en-US" smtClean="0"/>
              <a:t>2014/02/16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a:t>
            </a:fld>
            <a:endParaRPr kumimoji="1" lang="ja-JP" altLang="en-US" dirty="0"/>
          </a:p>
        </p:txBody>
      </p:sp>
    </p:spTree>
    <p:extLst>
      <p:ext uri="{BB962C8B-B14F-4D97-AF65-F5344CB8AC3E}">
        <p14:creationId xmlns:p14="http://schemas.microsoft.com/office/powerpoint/2010/main" val="255096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9964EB-0CE9-AF42-BE15-8B2A54DCCE43}" type="datetime1">
              <a:rPr kumimoji="1" lang="ja-JP" altLang="en-US" smtClean="0"/>
              <a:t>2014/02/16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191747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8519D7-8E47-EE41-B7EF-F740392B49E7}" type="datetime1">
              <a:rPr kumimoji="1" lang="ja-JP" altLang="en-US" smtClean="0"/>
              <a:t>2014/02/16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7281A43-6820-4042-9572-7080A1175FBE}" type="slidenum">
              <a:rPr kumimoji="1" lang="ja-JP" altLang="en-US" smtClean="0"/>
              <a:t>‹#›</a:t>
            </a:fld>
            <a:endParaRPr kumimoji="1" lang="ja-JP" altLang="en-US" dirty="0"/>
          </a:p>
        </p:txBody>
      </p:sp>
    </p:spTree>
    <p:extLst>
      <p:ext uri="{BB962C8B-B14F-4D97-AF65-F5344CB8AC3E}">
        <p14:creationId xmlns:p14="http://schemas.microsoft.com/office/powerpoint/2010/main" val="11130069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1CA9A-F884-454E-BC9F-AAD7EA47BB2E}" type="datetime1">
              <a:rPr kumimoji="1" lang="ja-JP" altLang="en-US" smtClean="0"/>
              <a:t>2014/02/16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27281A43-6820-4042-9572-7080A1175FBE}" type="slidenum">
              <a:rPr lang="ja-JP" altLang="en-US" smtClean="0"/>
              <a:pPr/>
              <a:t>‹#›</a:t>
            </a:fld>
            <a:endParaRPr lang="ja-JP" altLang="en-US" dirty="0"/>
          </a:p>
        </p:txBody>
      </p:sp>
    </p:spTree>
    <p:extLst>
      <p:ext uri="{BB962C8B-B14F-4D97-AF65-F5344CB8AC3E}">
        <p14:creationId xmlns:p14="http://schemas.microsoft.com/office/powerpoint/2010/main" val="2712853255"/>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kumimoji="1" sz="4400" kern="1200">
          <a:solidFill>
            <a:schemeClr val="tx1"/>
          </a:solidFill>
          <a:latin typeface="+mj-lt"/>
          <a:ea typeface="+mj-ea"/>
          <a:cs typeface="Times New Roman"/>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Times New Roman"/>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Times New Roman"/>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Times New Roman"/>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Times New Roman"/>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Times New Roman"/>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jpeg"/><Relationship Id="rId5" Type="http://schemas.openxmlformats.org/officeDocument/2006/relationships/image" Target="../media/image5.png"/><Relationship Id="rId6" Type="http://schemas.microsoft.com/office/2007/relationships/hdphoto" Target="../media/hdphoto1.wdp"/><Relationship Id="rId7" Type="http://schemas.openxmlformats.org/officeDocument/2006/relationships/image" Target="../media/image6.png"/><Relationship Id="rId8" Type="http://schemas.openxmlformats.org/officeDocument/2006/relationships/image" Target="../media/image7.jpe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algn="l"/>
            <a:r>
              <a:rPr kumimoji="1" lang="ja-JP" altLang="en-US" dirty="0" smtClean="0"/>
              <a:t>メモリ暗号化による</a:t>
            </a:r>
            <a:r>
              <a:rPr kumimoji="1" lang="en-US" altLang="ja-JP" dirty="0" smtClean="0"/>
              <a:t/>
            </a:r>
            <a:br>
              <a:rPr kumimoji="1" lang="en-US" altLang="ja-JP" dirty="0" smtClean="0"/>
            </a:br>
            <a:r>
              <a:rPr kumimoji="1" lang="en-US" altLang="ja-JP" dirty="0" smtClean="0"/>
              <a:t>Android</a:t>
            </a:r>
            <a:r>
              <a:rPr kumimoji="1" lang="ja-JP" altLang="en-US" dirty="0" smtClean="0"/>
              <a:t>端末の盗難対策</a:t>
            </a:r>
            <a:endParaRPr kumimoji="1" lang="ja-JP" altLang="en-US" dirty="0"/>
          </a:p>
        </p:txBody>
      </p:sp>
      <p:sp>
        <p:nvSpPr>
          <p:cNvPr id="3" name="サブタイトル 2"/>
          <p:cNvSpPr>
            <a:spLocks noGrp="1"/>
          </p:cNvSpPr>
          <p:nvPr>
            <p:ph type="subTitle" idx="1"/>
          </p:nvPr>
        </p:nvSpPr>
        <p:spPr/>
        <p:txBody>
          <a:bodyPr>
            <a:normAutofit/>
          </a:bodyPr>
          <a:lstStyle/>
          <a:p>
            <a:pPr algn="r"/>
            <a:r>
              <a:rPr lang="ja-JP" altLang="en-US" dirty="0" smtClean="0"/>
              <a:t>機械</a:t>
            </a:r>
            <a:r>
              <a:rPr lang="ja-JP" altLang="en-US" dirty="0" smtClean="0">
                <a:solidFill>
                  <a:srgbClr val="000000"/>
                </a:solidFill>
              </a:rPr>
              <a:t>情報工学科</a:t>
            </a:r>
            <a:endParaRPr lang="en-US" altLang="ja-JP" dirty="0" smtClean="0">
              <a:solidFill>
                <a:srgbClr val="000000"/>
              </a:solidFill>
            </a:endParaRPr>
          </a:p>
          <a:p>
            <a:pPr algn="r"/>
            <a:r>
              <a:rPr lang="ja-JP" altLang="en-US" dirty="0" smtClean="0">
                <a:solidFill>
                  <a:srgbClr val="000000"/>
                </a:solidFill>
              </a:rPr>
              <a:t>光来研究室</a:t>
            </a:r>
            <a:r>
              <a:rPr lang="ja-JP" altLang="ja-JP" dirty="0"/>
              <a:t>　</a:t>
            </a:r>
            <a:r>
              <a:rPr lang="ja-JP" altLang="en-US" dirty="0" smtClean="0"/>
              <a:t>学部</a:t>
            </a:r>
            <a:r>
              <a:rPr lang="en-US" altLang="ja-JP" dirty="0" smtClean="0">
                <a:solidFill>
                  <a:srgbClr val="000000"/>
                </a:solidFill>
              </a:rPr>
              <a:t>4</a:t>
            </a:r>
            <a:r>
              <a:rPr lang="ja-JP" altLang="en-US" dirty="0" smtClean="0">
                <a:solidFill>
                  <a:srgbClr val="000000"/>
                </a:solidFill>
              </a:rPr>
              <a:t>年</a:t>
            </a:r>
            <a:endParaRPr lang="en-US" altLang="ja-JP" dirty="0" smtClean="0">
              <a:solidFill>
                <a:srgbClr val="000000"/>
              </a:solidFill>
            </a:endParaRPr>
          </a:p>
          <a:p>
            <a:pPr algn="r"/>
            <a:r>
              <a:rPr lang="en-US" altLang="ja-JP" dirty="0" smtClean="0">
                <a:solidFill>
                  <a:srgbClr val="000000"/>
                </a:solidFill>
              </a:rPr>
              <a:t>10237059</a:t>
            </a:r>
            <a:r>
              <a:rPr lang="ja-JP" altLang="en-US" dirty="0" smtClean="0">
                <a:solidFill>
                  <a:srgbClr val="000000"/>
                </a:solidFill>
              </a:rPr>
              <a:t>　</a:t>
            </a:r>
            <a:r>
              <a:rPr kumimoji="1" lang="ja-JP" altLang="en-US" dirty="0" smtClean="0">
                <a:solidFill>
                  <a:srgbClr val="000000"/>
                </a:solidFill>
              </a:rPr>
              <a:t>福田直人</a:t>
            </a:r>
            <a:endParaRPr kumimoji="1" lang="ja-JP" altLang="en-US" dirty="0">
              <a:solidFill>
                <a:srgbClr val="000000"/>
              </a:solidFill>
            </a:endParaRPr>
          </a:p>
        </p:txBody>
      </p:sp>
      <p:sp>
        <p:nvSpPr>
          <p:cNvPr id="4" name="スライド番号プレースホルダー 3"/>
          <p:cNvSpPr>
            <a:spLocks noGrp="1"/>
          </p:cNvSpPr>
          <p:nvPr>
            <p:ph type="sldNum" sz="quarter" idx="12"/>
          </p:nvPr>
        </p:nvSpPr>
        <p:spPr/>
        <p:txBody>
          <a:bodyPr/>
          <a:lstStyle/>
          <a:p>
            <a:fld id="{6294C92D-0306-4E69-9CD3-20855E849650}" type="slidenum">
              <a:rPr kumimoji="0" lang="en-US" smtClean="0"/>
              <a:t>1</a:t>
            </a:fld>
            <a:endParaRPr kumimoji="0" lang="en-US" dirty="0"/>
          </a:p>
        </p:txBody>
      </p:sp>
    </p:spTree>
    <p:extLst>
      <p:ext uri="{BB962C8B-B14F-4D97-AF65-F5344CB8AC3E}">
        <p14:creationId xmlns:p14="http://schemas.microsoft.com/office/powerpoint/2010/main" val="33376432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716016" y="4941168"/>
            <a:ext cx="2520280" cy="1728192"/>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直方体 18"/>
          <p:cNvSpPr/>
          <p:nvPr/>
        </p:nvSpPr>
        <p:spPr>
          <a:xfrm>
            <a:off x="2411760" y="5085184"/>
            <a:ext cx="1712366" cy="853020"/>
          </a:xfrm>
          <a:prstGeom prst="cube">
            <a:avLst>
              <a:gd name="adj" fmla="val 151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2400" dirty="0" smtClean="0">
                <a:solidFill>
                  <a:schemeClr val="tx1"/>
                </a:solidFill>
              </a:rPr>
              <a:t>CPU</a:t>
            </a:r>
          </a:p>
        </p:txBody>
      </p:sp>
      <p:sp>
        <p:nvSpPr>
          <p:cNvPr id="3" name="タイトル 2"/>
          <p:cNvSpPr>
            <a:spLocks noGrp="1"/>
          </p:cNvSpPr>
          <p:nvPr>
            <p:ph type="title"/>
          </p:nvPr>
        </p:nvSpPr>
        <p:spPr/>
        <p:txBody>
          <a:bodyPr>
            <a:normAutofit/>
          </a:bodyPr>
          <a:lstStyle/>
          <a:p>
            <a:pPr marL="457200" indent="-457200"/>
            <a:r>
              <a:rPr lang="ja-JP" altLang="en-US" dirty="0"/>
              <a:t>暗号鍵の保護</a:t>
            </a:r>
            <a:endParaRPr kumimoji="1" lang="ja-JP" altLang="en-US" dirty="0"/>
          </a:p>
        </p:txBody>
      </p:sp>
      <p:sp>
        <p:nvSpPr>
          <p:cNvPr id="2" name="コンテンツ プレースホルダー 1"/>
          <p:cNvSpPr>
            <a:spLocks noGrp="1"/>
          </p:cNvSpPr>
          <p:nvPr>
            <p:ph idx="1"/>
          </p:nvPr>
        </p:nvSpPr>
        <p:spPr/>
        <p:txBody>
          <a:bodyPr/>
          <a:lstStyle/>
          <a:p>
            <a:r>
              <a:rPr lang="ja-JP" altLang="en-US" dirty="0"/>
              <a:t>メモリ上にページキャッシュを復号する鍵を置くのは危険</a:t>
            </a:r>
          </a:p>
          <a:p>
            <a:pPr lvl="1"/>
            <a:r>
              <a:rPr lang="ja-JP" altLang="en-US" dirty="0"/>
              <a:t>コールドブート攻撃で暗号鍵を取り出される</a:t>
            </a:r>
          </a:p>
          <a:p>
            <a:r>
              <a:rPr lang="en-US" altLang="ja-JP" dirty="0"/>
              <a:t>CPU</a:t>
            </a:r>
            <a:r>
              <a:rPr lang="ja-JP" altLang="en-US" dirty="0"/>
              <a:t>の特殊なレジスタに暗号鍵を格納 </a:t>
            </a:r>
            <a:r>
              <a:rPr lang="en-US" altLang="ja-JP" dirty="0"/>
              <a:t>[</a:t>
            </a:r>
            <a:r>
              <a:rPr lang="en-US" altLang="ja-JP" dirty="0" err="1"/>
              <a:t>Götzfried</a:t>
            </a:r>
            <a:r>
              <a:rPr lang="en-US" altLang="ja-JP" dirty="0"/>
              <a:t> et al. ‘13]</a:t>
            </a:r>
          </a:p>
          <a:p>
            <a:pPr lvl="1"/>
            <a:r>
              <a:rPr lang="ja-JP" altLang="en-US" dirty="0"/>
              <a:t>レジスタは端末の起動時に初期化される</a:t>
            </a:r>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10</a:t>
            </a:fld>
            <a:endParaRPr kumimoji="1" lang="ja-JP" altLang="en-US" dirty="0"/>
          </a:p>
        </p:txBody>
      </p:sp>
      <p:pic>
        <p:nvPicPr>
          <p:cNvPr id="24" name="図 23" descr="lucky109_1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5301208"/>
            <a:ext cx="771553" cy="578665"/>
          </a:xfrm>
          <a:prstGeom prst="rect">
            <a:avLst/>
          </a:prstGeom>
        </p:spPr>
      </p:pic>
      <p:sp>
        <p:nvSpPr>
          <p:cNvPr id="18" name="直方体 17"/>
          <p:cNvSpPr/>
          <p:nvPr/>
        </p:nvSpPr>
        <p:spPr>
          <a:xfrm>
            <a:off x="5004048" y="5085184"/>
            <a:ext cx="1944216" cy="853020"/>
          </a:xfrm>
          <a:prstGeom prst="cube">
            <a:avLst>
              <a:gd name="adj" fmla="val 151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tx1"/>
                </a:solidFill>
              </a:rPr>
              <a:t>ページキャッシュ</a:t>
            </a:r>
            <a:endParaRPr kumimoji="1" lang="ja-JP" altLang="en-US" dirty="0">
              <a:solidFill>
                <a:schemeClr val="tx1"/>
              </a:solidFill>
            </a:endParaRPr>
          </a:p>
        </p:txBody>
      </p:sp>
      <p:cxnSp>
        <p:nvCxnSpPr>
          <p:cNvPr id="7" name="直線矢印コネクタ 6"/>
          <p:cNvCxnSpPr>
            <a:stCxn id="24" idx="3"/>
            <a:endCxn id="18" idx="2"/>
          </p:cNvCxnSpPr>
          <p:nvPr/>
        </p:nvCxnSpPr>
        <p:spPr>
          <a:xfrm flipV="1">
            <a:off x="3903393" y="5576114"/>
            <a:ext cx="1100655" cy="14427"/>
          </a:xfrm>
          <a:prstGeom prst="straightConnector1">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pic>
        <p:nvPicPr>
          <p:cNvPr id="14" name="図 13" descr="lucky109_13.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727" y="6021288"/>
            <a:ext cx="771553" cy="578665"/>
          </a:xfrm>
          <a:prstGeom prst="rect">
            <a:avLst/>
          </a:prstGeom>
        </p:spPr>
      </p:pic>
      <p:sp>
        <p:nvSpPr>
          <p:cNvPr id="10" name="テキスト ボックス 9"/>
          <p:cNvSpPr txBox="1"/>
          <p:nvPr/>
        </p:nvSpPr>
        <p:spPr>
          <a:xfrm>
            <a:off x="4860032" y="6165304"/>
            <a:ext cx="790801" cy="400110"/>
          </a:xfrm>
          <a:prstGeom prst="rect">
            <a:avLst/>
          </a:prstGeom>
          <a:noFill/>
        </p:spPr>
        <p:txBody>
          <a:bodyPr wrap="none" rtlCol="0">
            <a:spAutoFit/>
          </a:bodyPr>
          <a:lstStyle/>
          <a:p>
            <a:r>
              <a:rPr kumimoji="1" lang="ja-JP" altLang="en-US" sz="2000" dirty="0" smtClean="0"/>
              <a:t>メモリ</a:t>
            </a:r>
            <a:endParaRPr kumimoji="1" lang="ja-JP" altLang="en-US" sz="2000" dirty="0"/>
          </a:p>
        </p:txBody>
      </p:sp>
      <p:cxnSp>
        <p:nvCxnSpPr>
          <p:cNvPr id="12" name="カギ線コネクタ 11"/>
          <p:cNvCxnSpPr>
            <a:stCxn id="14" idx="1"/>
            <a:endCxn id="18" idx="3"/>
          </p:cNvCxnSpPr>
          <p:nvPr/>
        </p:nvCxnSpPr>
        <p:spPr>
          <a:xfrm rot="10800000">
            <a:off x="5911737" y="5938205"/>
            <a:ext cx="408991" cy="372417"/>
          </a:xfrm>
          <a:prstGeom prst="bentConnector2">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122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18"/>
                                        </p:tgtEl>
                                        <p:attrNameLst>
                                          <p:attrName>fillcolor</p:attrName>
                                        </p:attrNameLst>
                                      </p:cBhvr>
                                      <p:to>
                                        <a:schemeClr val="tx1"/>
                                      </p:to>
                                    </p:animClr>
                                    <p:set>
                                      <p:cBhvr>
                                        <p:cTn id="7" dur="1000" fill="hold"/>
                                        <p:tgtEl>
                                          <p:spTgt spid="18"/>
                                        </p:tgtEl>
                                        <p:attrNameLst>
                                          <p:attrName>fill.type</p:attrName>
                                        </p:attrNameLst>
                                      </p:cBhvr>
                                      <p:to>
                                        <p:strVal val="solid"/>
                                      </p:to>
                                    </p:set>
                                    <p:set>
                                      <p:cBhvr>
                                        <p:cTn id="8" dur="1000" fill="hold"/>
                                        <p:tgtEl>
                                          <p:spTgt spid="1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a:t>
            </a:r>
            <a:endParaRPr kumimoji="1" lang="ja-JP" altLang="en-US" dirty="0"/>
          </a:p>
        </p:txBody>
      </p:sp>
      <p:sp>
        <p:nvSpPr>
          <p:cNvPr id="3" name="コンテンツ プレースホルダー 2"/>
          <p:cNvSpPr>
            <a:spLocks noGrp="1"/>
          </p:cNvSpPr>
          <p:nvPr>
            <p:ph idx="1"/>
          </p:nvPr>
        </p:nvSpPr>
        <p:spPr>
          <a:xfrm>
            <a:off x="539552" y="1628800"/>
            <a:ext cx="8136903" cy="4680520"/>
          </a:xfrm>
        </p:spPr>
        <p:txBody>
          <a:bodyPr>
            <a:normAutofit lnSpcReduction="10000"/>
          </a:bodyPr>
          <a:lstStyle/>
          <a:p>
            <a:r>
              <a:rPr lang="en-US" altLang="ja-JP" dirty="0"/>
              <a:t>Cache-Crypt</a:t>
            </a:r>
            <a:r>
              <a:rPr lang="ja-JP" altLang="en-US" dirty="0"/>
              <a:t>を</a:t>
            </a:r>
            <a:r>
              <a:rPr lang="en-US" altLang="ja-JP" dirty="0"/>
              <a:t>Android OS</a:t>
            </a:r>
            <a:r>
              <a:rPr lang="ja-JP" altLang="en-US" dirty="0"/>
              <a:t>に実装</a:t>
            </a:r>
          </a:p>
          <a:p>
            <a:pPr lvl="1"/>
            <a:r>
              <a:rPr lang="en-US" altLang="ja-JP" dirty="0"/>
              <a:t>Android 4.4</a:t>
            </a:r>
            <a:r>
              <a:rPr lang="ja-JP" altLang="en-US" dirty="0"/>
              <a:t>、</a:t>
            </a:r>
            <a:r>
              <a:rPr lang="en-US" altLang="ja-JP" dirty="0"/>
              <a:t>Linux 3.4.0</a:t>
            </a:r>
          </a:p>
          <a:p>
            <a:r>
              <a:rPr lang="en-US" altLang="ja-JP" dirty="0"/>
              <a:t>Cache-Crypt</a:t>
            </a:r>
            <a:r>
              <a:rPr lang="ja-JP" altLang="en-US" dirty="0"/>
              <a:t>の有効性を確かめる実験を行った</a:t>
            </a:r>
          </a:p>
          <a:p>
            <a:pPr lvl="1"/>
            <a:r>
              <a:rPr lang="ja-JP" altLang="en-US" dirty="0"/>
              <a:t>ページキャッシュの暗号化の確認</a:t>
            </a:r>
          </a:p>
          <a:p>
            <a:pPr lvl="1"/>
            <a:r>
              <a:rPr lang="en-US" altLang="ja-JP" dirty="0"/>
              <a:t>Cache-Crypt</a:t>
            </a:r>
            <a:r>
              <a:rPr lang="ja-JP" altLang="en-US" dirty="0"/>
              <a:t>によるオーバヘッドの測定</a:t>
            </a:r>
          </a:p>
          <a:p>
            <a:r>
              <a:rPr lang="ja-JP" altLang="en-US" dirty="0"/>
              <a:t>実験環境</a:t>
            </a:r>
          </a:p>
          <a:p>
            <a:pPr lvl="1"/>
            <a:r>
              <a:rPr lang="en-US" altLang="ja-JP" dirty="0"/>
              <a:t>Android </a:t>
            </a:r>
            <a:r>
              <a:rPr lang="ja-JP" altLang="en-US" dirty="0"/>
              <a:t>エミュレータ</a:t>
            </a:r>
          </a:p>
          <a:p>
            <a:pPr lvl="1"/>
            <a:r>
              <a:rPr lang="en-US" altLang="ja-JP" dirty="0"/>
              <a:t>Nexus 7 (2013)</a:t>
            </a:r>
          </a:p>
          <a:p>
            <a:pPr lvl="1"/>
            <a:endParaRPr lang="en-US" altLang="ja-JP" dirty="0"/>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11</a:t>
            </a:fld>
            <a:endParaRPr kumimoji="1" lang="ja-JP" altLang="en-US" dirty="0"/>
          </a:p>
        </p:txBody>
      </p:sp>
    </p:spTree>
    <p:extLst>
      <p:ext uri="{BB962C8B-B14F-4D97-AF65-F5344CB8AC3E}">
        <p14:creationId xmlns:p14="http://schemas.microsoft.com/office/powerpoint/2010/main" val="41265567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暗号化の確認</a:t>
            </a:r>
            <a:endParaRPr kumimoji="1" lang="ja-JP" altLang="en-US" dirty="0"/>
          </a:p>
        </p:txBody>
      </p:sp>
      <p:sp>
        <p:nvSpPr>
          <p:cNvPr id="3" name="コンテンツ プレースホルダー 2"/>
          <p:cNvSpPr>
            <a:spLocks noGrp="1"/>
          </p:cNvSpPr>
          <p:nvPr>
            <p:ph idx="1"/>
          </p:nvPr>
        </p:nvSpPr>
        <p:spPr/>
        <p:txBody>
          <a:bodyPr/>
          <a:lstStyle/>
          <a:p>
            <a:r>
              <a:rPr lang="ja-JP" altLang="en-US" dirty="0"/>
              <a:t>エディタアプリで大量</a:t>
            </a:r>
            <a:r>
              <a:rPr lang="ja-JP" altLang="en-US" dirty="0" smtClean="0"/>
              <a:t>の「</a:t>
            </a:r>
            <a:r>
              <a:rPr lang="en-US" altLang="ja-JP" dirty="0" smtClean="0"/>
              <a:t>A</a:t>
            </a:r>
            <a:r>
              <a:rPr lang="ja-JP" altLang="en-US" dirty="0" smtClean="0"/>
              <a:t>」の</a:t>
            </a:r>
            <a:r>
              <a:rPr lang="ja-JP" altLang="en-US" dirty="0"/>
              <a:t>文字からなるファイルを読み込み、キャッシュさせた</a:t>
            </a:r>
          </a:p>
          <a:p>
            <a:pPr lvl="1"/>
            <a:r>
              <a:rPr lang="en-US" altLang="ja-JP" dirty="0"/>
              <a:t>Android</a:t>
            </a:r>
            <a:r>
              <a:rPr lang="ja-JP" altLang="en-US" dirty="0"/>
              <a:t>エミュレータでメモリをファイルにダンプ</a:t>
            </a:r>
          </a:p>
          <a:p>
            <a:pPr lvl="1"/>
            <a:r>
              <a:rPr lang="ja-JP" altLang="en-US" dirty="0"/>
              <a:t>既存の</a:t>
            </a:r>
            <a:r>
              <a:rPr lang="en-US" altLang="ja-JP" dirty="0"/>
              <a:t>Android OS</a:t>
            </a:r>
            <a:r>
              <a:rPr lang="ja-JP" altLang="en-US" dirty="0"/>
              <a:t>では大量</a:t>
            </a:r>
            <a:r>
              <a:rPr lang="ja-JP" altLang="en-US" dirty="0" smtClean="0"/>
              <a:t>の「</a:t>
            </a:r>
            <a:r>
              <a:rPr lang="en-US" altLang="ja-JP" dirty="0" smtClean="0"/>
              <a:t>A</a:t>
            </a:r>
            <a:r>
              <a:rPr lang="ja-JP" altLang="en-US" dirty="0" smtClean="0"/>
              <a:t>」の</a:t>
            </a:r>
            <a:r>
              <a:rPr lang="ja-JP" altLang="en-US" dirty="0"/>
              <a:t>文字を発見</a:t>
            </a:r>
          </a:p>
          <a:p>
            <a:pPr lvl="1"/>
            <a:r>
              <a:rPr lang="en-US" altLang="ja-JP" dirty="0"/>
              <a:t>Cache-Crypt</a:t>
            </a:r>
            <a:r>
              <a:rPr lang="ja-JP" altLang="en-US" dirty="0"/>
              <a:t>では暗号化された文字しか見つからなかった</a:t>
            </a:r>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12</a:t>
            </a:fld>
            <a:endParaRPr kumimoji="1" lang="ja-JP" altLang="en-US" dirty="0"/>
          </a:p>
        </p:txBody>
      </p:sp>
      <p:grpSp>
        <p:nvGrpSpPr>
          <p:cNvPr id="25" name="図形グループ 24"/>
          <p:cNvGrpSpPr/>
          <p:nvPr/>
        </p:nvGrpSpPr>
        <p:grpSpPr>
          <a:xfrm>
            <a:off x="611560" y="4941168"/>
            <a:ext cx="3600401" cy="1445631"/>
            <a:chOff x="4644007" y="4368925"/>
            <a:chExt cx="3600401" cy="1445631"/>
          </a:xfrm>
        </p:grpSpPr>
        <p:pic>
          <p:nvPicPr>
            <p:cNvPr id="7" name="図 6" descr="dump.png"/>
            <p:cNvPicPr>
              <a:picLocks noChangeAspect="1"/>
            </p:cNvPicPr>
            <p:nvPr/>
          </p:nvPicPr>
          <p:blipFill rotWithShape="1">
            <a:blip r:embed="rId3" cstate="print">
              <a:extLst>
                <a:ext uri="{28A0092B-C50C-407E-A947-70E740481C1C}">
                  <a14:useLocalDpi xmlns:a14="http://schemas.microsoft.com/office/drawing/2010/main" val="0"/>
                </a:ext>
              </a:extLst>
            </a:blip>
            <a:srcRect l="542" t="81599" r="71492" b="11392"/>
            <a:stretch/>
          </p:blipFill>
          <p:spPr>
            <a:xfrm>
              <a:off x="4644007" y="4368925"/>
              <a:ext cx="3600401" cy="890425"/>
            </a:xfrm>
            <a:prstGeom prst="rect">
              <a:avLst/>
            </a:prstGeom>
          </p:spPr>
        </p:pic>
        <p:sp>
          <p:nvSpPr>
            <p:cNvPr id="22" name="テキスト ボックス 21"/>
            <p:cNvSpPr txBox="1"/>
            <p:nvPr/>
          </p:nvSpPr>
          <p:spPr>
            <a:xfrm>
              <a:off x="4644008" y="5445224"/>
              <a:ext cx="3600400" cy="369332"/>
            </a:xfrm>
            <a:prstGeom prst="rect">
              <a:avLst/>
            </a:prstGeom>
            <a:noFill/>
          </p:spPr>
          <p:txBody>
            <a:bodyPr wrap="square" rtlCol="0">
              <a:spAutoFit/>
            </a:bodyPr>
            <a:lstStyle/>
            <a:p>
              <a:pPr algn="ctr"/>
              <a:r>
                <a:rPr lang="ja-JP" altLang="en-US" dirty="0" smtClean="0">
                  <a:cs typeface="Times New Roman"/>
                </a:rPr>
                <a:t>既存の</a:t>
              </a:r>
              <a:r>
                <a:rPr lang="en-US" altLang="ja-JP" dirty="0" smtClean="0">
                  <a:cs typeface="Times New Roman"/>
                </a:rPr>
                <a:t>Android OS</a:t>
              </a:r>
            </a:p>
          </p:txBody>
        </p:sp>
      </p:grpSp>
      <p:grpSp>
        <p:nvGrpSpPr>
          <p:cNvPr id="24" name="図形グループ 23"/>
          <p:cNvGrpSpPr/>
          <p:nvPr/>
        </p:nvGrpSpPr>
        <p:grpSpPr>
          <a:xfrm>
            <a:off x="4499992" y="4869160"/>
            <a:ext cx="3816424" cy="1501779"/>
            <a:chOff x="611560" y="4312777"/>
            <a:chExt cx="3816424" cy="1501779"/>
          </a:xfrm>
        </p:grpSpPr>
        <p:pic>
          <p:nvPicPr>
            <p:cNvPr id="8" name="図 7" descr="dump1.png"/>
            <p:cNvPicPr>
              <a:picLocks noChangeAspect="1"/>
            </p:cNvPicPr>
            <p:nvPr/>
          </p:nvPicPr>
          <p:blipFill rotWithShape="1">
            <a:blip r:embed="rId4" cstate="print">
              <a:extLst>
                <a:ext uri="{28A0092B-C50C-407E-A947-70E740481C1C}">
                  <a14:useLocalDpi xmlns:a14="http://schemas.microsoft.com/office/drawing/2010/main" val="0"/>
                </a:ext>
              </a:extLst>
            </a:blip>
            <a:srcRect l="362" t="80340" r="48180" b="6889"/>
            <a:stretch/>
          </p:blipFill>
          <p:spPr>
            <a:xfrm>
              <a:off x="611560" y="4312777"/>
              <a:ext cx="3806139" cy="916423"/>
            </a:xfrm>
            <a:prstGeom prst="rect">
              <a:avLst/>
            </a:prstGeom>
          </p:spPr>
        </p:pic>
        <p:sp>
          <p:nvSpPr>
            <p:cNvPr id="23" name="テキスト ボックス 22"/>
            <p:cNvSpPr txBox="1"/>
            <p:nvPr/>
          </p:nvSpPr>
          <p:spPr>
            <a:xfrm>
              <a:off x="611560" y="5445224"/>
              <a:ext cx="3816424" cy="369332"/>
            </a:xfrm>
            <a:prstGeom prst="rect">
              <a:avLst/>
            </a:prstGeom>
            <a:noFill/>
          </p:spPr>
          <p:txBody>
            <a:bodyPr wrap="square" rtlCol="0">
              <a:spAutoFit/>
            </a:bodyPr>
            <a:lstStyle/>
            <a:p>
              <a:pPr algn="ctr"/>
              <a:r>
                <a:rPr lang="en-US" altLang="ja-JP" dirty="0" smtClean="0">
                  <a:cs typeface="Times New Roman"/>
                </a:rPr>
                <a:t>Cache</a:t>
              </a:r>
              <a:r>
                <a:rPr lang="en-US" altLang="ja-JP" dirty="0">
                  <a:cs typeface="Times New Roman"/>
                </a:rPr>
                <a:t>-</a:t>
              </a:r>
              <a:r>
                <a:rPr lang="en-US" altLang="ja-JP" dirty="0" smtClean="0">
                  <a:cs typeface="Times New Roman"/>
                </a:rPr>
                <a:t>Crypt</a:t>
              </a:r>
              <a:r>
                <a:rPr lang="ja-JP" altLang="en-US" dirty="0" smtClean="0">
                  <a:cs typeface="Times New Roman"/>
                </a:rPr>
                <a:t>を実装した</a:t>
              </a:r>
              <a:r>
                <a:rPr lang="en-US" altLang="ja-JP" dirty="0" smtClean="0">
                  <a:cs typeface="Times New Roman"/>
                </a:rPr>
                <a:t>Android OS</a:t>
              </a:r>
            </a:p>
          </p:txBody>
        </p:sp>
      </p:grpSp>
    </p:spTree>
    <p:extLst>
      <p:ext uri="{BB962C8B-B14F-4D97-AF65-F5344CB8AC3E}">
        <p14:creationId xmlns:p14="http://schemas.microsoft.com/office/powerpoint/2010/main" val="38973841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オーバヘッドの測定</a:t>
            </a:r>
            <a:endParaRPr kumimoji="1" lang="ja-JP" altLang="en-US" dirty="0"/>
          </a:p>
        </p:txBody>
      </p:sp>
      <p:sp>
        <p:nvSpPr>
          <p:cNvPr id="2" name="コンテンツ プレースホルダー 1"/>
          <p:cNvSpPr>
            <a:spLocks noGrp="1"/>
          </p:cNvSpPr>
          <p:nvPr>
            <p:ph idx="1"/>
          </p:nvPr>
        </p:nvSpPr>
        <p:spPr/>
        <p:txBody>
          <a:bodyPr/>
          <a:lstStyle/>
          <a:p>
            <a:r>
              <a:rPr lang="en-US" altLang="ja-JP" dirty="0"/>
              <a:t>Benchmark</a:t>
            </a:r>
            <a:r>
              <a:rPr lang="ja-JP" altLang="en-US" dirty="0"/>
              <a:t>アプリを用いてファイルアクセス性能を測定</a:t>
            </a:r>
          </a:p>
          <a:p>
            <a:pPr lvl="1"/>
            <a:r>
              <a:rPr lang="ja-JP" altLang="en-US" dirty="0"/>
              <a:t>測定には実機（</a:t>
            </a:r>
            <a:r>
              <a:rPr lang="en-US" altLang="ja-JP" dirty="0"/>
              <a:t>Nexus 7</a:t>
            </a:r>
            <a:r>
              <a:rPr lang="ja-JP" altLang="en-US" dirty="0"/>
              <a:t>）を用いた</a:t>
            </a:r>
          </a:p>
          <a:p>
            <a:pPr lvl="1"/>
            <a:r>
              <a:rPr lang="ja-JP" altLang="en-US" dirty="0"/>
              <a:t>読み書きともに</a:t>
            </a:r>
            <a:r>
              <a:rPr lang="en-US" altLang="ja-JP" dirty="0"/>
              <a:t>Cache-Crypt</a:t>
            </a:r>
            <a:r>
              <a:rPr lang="ja-JP" altLang="en-US" dirty="0"/>
              <a:t>を用いることによるオーバヘッドは</a:t>
            </a:r>
            <a:r>
              <a:rPr lang="en-US" altLang="ja-JP" dirty="0"/>
              <a:t>10%</a:t>
            </a:r>
            <a:r>
              <a:rPr lang="ja-JP" altLang="en-US" dirty="0"/>
              <a:t>程度</a:t>
            </a:r>
          </a:p>
          <a:p>
            <a:endParaRPr kumimoji="1" lang="ja-JP" altLang="en-US" dirty="0"/>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13</a:t>
            </a:fld>
            <a:endParaRPr kumimoji="1" lang="ja-JP" altLang="en-US" dirty="0"/>
          </a:p>
        </p:txBody>
      </p:sp>
      <p:grpSp>
        <p:nvGrpSpPr>
          <p:cNvPr id="7" name="図形グループ 6"/>
          <p:cNvGrpSpPr/>
          <p:nvPr/>
        </p:nvGrpSpPr>
        <p:grpSpPr>
          <a:xfrm>
            <a:off x="5669872" y="4095256"/>
            <a:ext cx="1692691" cy="2635404"/>
            <a:chOff x="5423505" y="3919640"/>
            <a:chExt cx="2220502" cy="2944017"/>
          </a:xfrm>
        </p:grpSpPr>
        <p:pic>
          <p:nvPicPr>
            <p:cNvPr id="5" name="図 4" descr="1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8063" y="3919640"/>
              <a:ext cx="1461310" cy="2186959"/>
            </a:xfrm>
            <a:prstGeom prst="rect">
              <a:avLst/>
            </a:prstGeom>
          </p:spPr>
        </p:pic>
        <p:sp>
          <p:nvSpPr>
            <p:cNvPr id="6" name="テキスト ボックス 5"/>
            <p:cNvSpPr txBox="1"/>
            <p:nvPr/>
          </p:nvSpPr>
          <p:spPr>
            <a:xfrm>
              <a:off x="5423505" y="6210402"/>
              <a:ext cx="2220502" cy="653255"/>
            </a:xfrm>
            <a:prstGeom prst="rect">
              <a:avLst/>
            </a:prstGeom>
            <a:noFill/>
          </p:spPr>
          <p:txBody>
            <a:bodyPr wrap="none" rtlCol="0">
              <a:spAutoFit/>
            </a:bodyPr>
            <a:lstStyle/>
            <a:p>
              <a:pPr algn="ctr"/>
              <a:r>
                <a:rPr kumimoji="1" lang="ja-JP" altLang="en-US" sz="1600" dirty="0" smtClean="0">
                  <a:cs typeface="Times New Roman"/>
                </a:rPr>
                <a:t>実験に使用した</a:t>
              </a:r>
              <a:endParaRPr kumimoji="1" lang="en-US" altLang="ja-JP" sz="1600" dirty="0" smtClean="0">
                <a:cs typeface="Times New Roman"/>
              </a:endParaRPr>
            </a:p>
            <a:p>
              <a:pPr algn="ctr"/>
              <a:r>
                <a:rPr lang="en-US" altLang="ja-JP" sz="1600" dirty="0" smtClean="0">
                  <a:cs typeface="Times New Roman"/>
                </a:rPr>
                <a:t>Benchmark </a:t>
              </a:r>
              <a:r>
                <a:rPr kumimoji="1" lang="ja-JP" altLang="en-US" sz="1600" dirty="0" smtClean="0">
                  <a:cs typeface="Times New Roman"/>
                </a:rPr>
                <a:t>アプリ</a:t>
              </a:r>
              <a:endParaRPr kumimoji="1" lang="en-US" altLang="ja-JP" sz="1600" dirty="0" smtClean="0">
                <a:cs typeface="Times New Roman"/>
              </a:endParaRPr>
            </a:p>
          </p:txBody>
        </p:sp>
      </p:grpSp>
      <p:sp>
        <p:nvSpPr>
          <p:cNvPr id="13" name="テキスト ボックス 12"/>
          <p:cNvSpPr txBox="1"/>
          <p:nvPr/>
        </p:nvSpPr>
        <p:spPr>
          <a:xfrm>
            <a:off x="1748000" y="6402814"/>
            <a:ext cx="2824000" cy="338554"/>
          </a:xfrm>
          <a:prstGeom prst="rect">
            <a:avLst/>
          </a:prstGeom>
          <a:noFill/>
        </p:spPr>
        <p:txBody>
          <a:bodyPr wrap="square" rtlCol="0">
            <a:spAutoFit/>
          </a:bodyPr>
          <a:lstStyle/>
          <a:p>
            <a:r>
              <a:rPr lang="ja-JP" altLang="en-US" sz="1600" dirty="0" smtClean="0"/>
              <a:t>ファイルの読み書き</a:t>
            </a:r>
            <a:r>
              <a:rPr lang="en-US" altLang="ja-JP" sz="1600" dirty="0" smtClean="0"/>
              <a:t> (MB/s)</a:t>
            </a:r>
          </a:p>
        </p:txBody>
      </p:sp>
      <p:graphicFrame>
        <p:nvGraphicFramePr>
          <p:cNvPr id="15" name="グラフ 14"/>
          <p:cNvGraphicFramePr>
            <a:graphicFrameLocks/>
          </p:cNvGraphicFramePr>
          <p:nvPr>
            <p:extLst>
              <p:ext uri="{D42A27DB-BD31-4B8C-83A1-F6EECF244321}">
                <p14:modId xmlns:p14="http://schemas.microsoft.com/office/powerpoint/2010/main" val="900027947"/>
              </p:ext>
            </p:extLst>
          </p:nvPr>
        </p:nvGraphicFramePr>
        <p:xfrm>
          <a:off x="1547664" y="4221088"/>
          <a:ext cx="3312368" cy="22391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10286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関連研究</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err="1" smtClean="0"/>
              <a:t>CryptKeeper</a:t>
            </a:r>
            <a:r>
              <a:rPr lang="en-US" altLang="ja-JP" dirty="0" smtClean="0"/>
              <a:t> [Peterson et al. </a:t>
            </a:r>
            <a:r>
              <a:rPr lang="fr-FR" altLang="ja-JP" dirty="0" smtClean="0"/>
              <a:t>'</a:t>
            </a:r>
            <a:r>
              <a:rPr lang="fr-FR" altLang="ja-JP" dirty="0"/>
              <a:t>10</a:t>
            </a:r>
            <a:r>
              <a:rPr lang="en-US" altLang="ja-JP" dirty="0" smtClean="0"/>
              <a:t>]</a:t>
            </a:r>
            <a:endParaRPr kumimoji="1" lang="en-US" altLang="ja-JP" dirty="0" smtClean="0"/>
          </a:p>
          <a:p>
            <a:pPr lvl="1"/>
            <a:r>
              <a:rPr lang="ja-JP" altLang="en-US" dirty="0" smtClean="0"/>
              <a:t>アクセス</a:t>
            </a:r>
            <a:r>
              <a:rPr lang="ja-JP" altLang="en-US" dirty="0"/>
              <a:t>していないプロセスのメモリを暗号化</a:t>
            </a:r>
          </a:p>
          <a:p>
            <a:pPr lvl="1"/>
            <a:r>
              <a:rPr lang="ja-JP" altLang="en-US" dirty="0"/>
              <a:t>ページキャッシュを含む</a:t>
            </a:r>
            <a:r>
              <a:rPr lang="en-US" altLang="ja-JP" dirty="0"/>
              <a:t>OS</a:t>
            </a:r>
            <a:r>
              <a:rPr lang="ja-JP" altLang="en-US" dirty="0"/>
              <a:t>のメモリは暗号化</a:t>
            </a:r>
            <a:r>
              <a:rPr lang="ja-JP" altLang="en-US" dirty="0" smtClean="0"/>
              <a:t>しない</a:t>
            </a:r>
            <a:endParaRPr kumimoji="1" lang="en-US" altLang="ja-JP" dirty="0" smtClean="0"/>
          </a:p>
          <a:p>
            <a:r>
              <a:rPr lang="en-US" altLang="ja-JP" dirty="0" smtClean="0"/>
              <a:t>ZIA </a:t>
            </a:r>
            <a:r>
              <a:rPr lang="en-US" altLang="ja-JP" dirty="0"/>
              <a:t>[Corner et al</a:t>
            </a:r>
            <a:r>
              <a:rPr lang="en-US" altLang="ja-JP" dirty="0" smtClean="0"/>
              <a:t>. ’02</a:t>
            </a:r>
            <a:r>
              <a:rPr lang="en-US" altLang="ja-JP" dirty="0"/>
              <a:t>]</a:t>
            </a:r>
            <a:endParaRPr lang="en-US" altLang="ja-JP" dirty="0" smtClean="0"/>
          </a:p>
          <a:p>
            <a:pPr lvl="1"/>
            <a:r>
              <a:rPr lang="ja-JP" altLang="en-US" dirty="0" smtClean="0"/>
              <a:t>ハードウェアトークン</a:t>
            </a:r>
            <a:r>
              <a:rPr lang="ja-JP" altLang="en-US" dirty="0"/>
              <a:t>が近くにあればファイルを復号</a:t>
            </a:r>
          </a:p>
          <a:p>
            <a:pPr lvl="1"/>
            <a:r>
              <a:rPr lang="ja-JP" altLang="en-US" dirty="0"/>
              <a:t>ハードウェアトークンが一緒に盗まれる</a:t>
            </a:r>
            <a:r>
              <a:rPr lang="ja-JP" altLang="en-US" dirty="0" smtClean="0"/>
              <a:t>危険</a:t>
            </a:r>
            <a:endParaRPr lang="en-US" altLang="ja-JP" dirty="0" smtClean="0"/>
          </a:p>
          <a:p>
            <a:r>
              <a:rPr kumimoji="1" lang="en-US" altLang="ja-JP" dirty="0" smtClean="0"/>
              <a:t>Keypad </a:t>
            </a:r>
            <a:r>
              <a:rPr lang="en-US" altLang="ja-JP" dirty="0"/>
              <a:t>[</a:t>
            </a:r>
            <a:r>
              <a:rPr lang="en-US" altLang="ja-JP" dirty="0" err="1"/>
              <a:t>Geambasu</a:t>
            </a:r>
            <a:r>
              <a:rPr lang="en-US" altLang="ja-JP" dirty="0"/>
              <a:t> et al.'11]</a:t>
            </a:r>
            <a:endParaRPr kumimoji="1" lang="en-US" altLang="ja-JP" dirty="0" smtClean="0"/>
          </a:p>
          <a:p>
            <a:pPr lvl="1"/>
            <a:r>
              <a:rPr lang="ja-JP" altLang="en-US" dirty="0"/>
              <a:t>サーバ上の鍵でファイルを復号</a:t>
            </a:r>
          </a:p>
          <a:p>
            <a:pPr lvl="1"/>
            <a:r>
              <a:rPr lang="ja-JP" altLang="en-US" dirty="0"/>
              <a:t>ネットワークが使用できない時は復号</a:t>
            </a:r>
            <a:r>
              <a:rPr lang="ja-JP" altLang="en-US" dirty="0" smtClean="0"/>
              <a:t>できない</a:t>
            </a:r>
            <a:endParaRPr lang="ja-JP" altLang="en-US" dirty="0"/>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14</a:t>
            </a:fld>
            <a:endParaRPr kumimoji="1" lang="ja-JP" altLang="en-US" dirty="0"/>
          </a:p>
        </p:txBody>
      </p:sp>
    </p:spTree>
    <p:extLst>
      <p:ext uri="{BB962C8B-B14F-4D97-AF65-F5344CB8AC3E}">
        <p14:creationId xmlns:p14="http://schemas.microsoft.com/office/powerpoint/2010/main" val="2016625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457200" y="1628800"/>
            <a:ext cx="8075240" cy="4497363"/>
          </a:xfrm>
        </p:spPr>
        <p:txBody>
          <a:bodyPr>
            <a:normAutofit/>
          </a:bodyPr>
          <a:lstStyle/>
          <a:p>
            <a:r>
              <a:rPr lang="ja-JP" altLang="en-US" dirty="0"/>
              <a:t>メモリ上のページキャッシュを暗号化する</a:t>
            </a:r>
            <a:r>
              <a:rPr lang="en-US" altLang="ja-JP" dirty="0"/>
              <a:t>Cache-Crypt </a:t>
            </a:r>
            <a:r>
              <a:rPr lang="ja-JP" altLang="en-US" dirty="0"/>
              <a:t>を提案</a:t>
            </a:r>
          </a:p>
          <a:p>
            <a:pPr lvl="1"/>
            <a:r>
              <a:rPr lang="ja-JP" altLang="en-US" dirty="0"/>
              <a:t>アプリがアクセスする時だけ復号</a:t>
            </a:r>
          </a:p>
          <a:p>
            <a:pPr lvl="1"/>
            <a:r>
              <a:rPr lang="ja-JP" altLang="en-US" dirty="0"/>
              <a:t>コールドブート攻撃による情報漏洩を防ぐ</a:t>
            </a:r>
          </a:p>
          <a:p>
            <a:pPr lvl="1"/>
            <a:r>
              <a:rPr lang="en-US" altLang="ja-JP" dirty="0"/>
              <a:t>Android OS</a:t>
            </a:r>
            <a:r>
              <a:rPr lang="ja-JP" altLang="en-US" dirty="0"/>
              <a:t>に実装し、有効性を確認</a:t>
            </a:r>
          </a:p>
          <a:p>
            <a:r>
              <a:rPr lang="ja-JP" altLang="en-US" dirty="0"/>
              <a:t>今後の課題</a:t>
            </a:r>
          </a:p>
          <a:p>
            <a:pPr lvl="1"/>
            <a:r>
              <a:rPr lang="ja-JP" altLang="en-US" dirty="0"/>
              <a:t>高度な暗号化の実装とそのオーバヘッドの削減</a:t>
            </a:r>
          </a:p>
          <a:p>
            <a:pPr lvl="1"/>
            <a:r>
              <a:rPr lang="ja-JP" altLang="en-US" dirty="0"/>
              <a:t>フルディスク暗号化との連携</a:t>
            </a:r>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15</a:t>
            </a:fld>
            <a:endParaRPr kumimoji="1" lang="ja-JP" altLang="en-US" dirty="0"/>
          </a:p>
        </p:txBody>
      </p:sp>
    </p:spTree>
    <p:extLst>
      <p:ext uri="{BB962C8B-B14F-4D97-AF65-F5344CB8AC3E}">
        <p14:creationId xmlns:p14="http://schemas.microsoft.com/office/powerpoint/2010/main" val="7062238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Android</a:t>
            </a:r>
            <a:r>
              <a:rPr lang="ja-JP" altLang="en-US" dirty="0" smtClean="0"/>
              <a:t>端末の普及</a:t>
            </a:r>
            <a:endParaRPr kumimoji="1" lang="ja-JP" altLang="en-US" dirty="0"/>
          </a:p>
        </p:txBody>
      </p:sp>
      <p:sp>
        <p:nvSpPr>
          <p:cNvPr id="3" name="コンテンツ プレースホルダー 2"/>
          <p:cNvSpPr>
            <a:spLocks noGrp="1"/>
          </p:cNvSpPr>
          <p:nvPr>
            <p:ph idx="1"/>
          </p:nvPr>
        </p:nvSpPr>
        <p:spPr/>
        <p:txBody>
          <a:bodyPr/>
          <a:lstStyle/>
          <a:p>
            <a:r>
              <a:rPr lang="en-US" altLang="ja-JP" sz="2800" dirty="0" smtClean="0"/>
              <a:t>Android</a:t>
            </a:r>
            <a:r>
              <a:rPr lang="ja-JP" altLang="en-US" dirty="0" smtClean="0"/>
              <a:t>端末が急速に普及</a:t>
            </a:r>
            <a:endParaRPr lang="en-US" altLang="ja-JP" dirty="0" smtClean="0"/>
          </a:p>
          <a:p>
            <a:pPr lvl="1"/>
            <a:r>
              <a:rPr lang="ja-JP" altLang="en-US" dirty="0" smtClean="0"/>
              <a:t>従来</a:t>
            </a:r>
            <a:r>
              <a:rPr lang="ja-JP" altLang="en-US" dirty="0"/>
              <a:t>の携帯電話より</a:t>
            </a:r>
            <a:r>
              <a:rPr lang="ja-JP" altLang="en-US" dirty="0" smtClean="0"/>
              <a:t>多く</a:t>
            </a:r>
            <a:r>
              <a:rPr lang="ja-JP" altLang="en-US" dirty="0"/>
              <a:t>の情報を</a:t>
            </a:r>
            <a:r>
              <a:rPr lang="ja-JP" altLang="en-US" dirty="0" smtClean="0"/>
              <a:t>保持</a:t>
            </a:r>
            <a:endParaRPr lang="en-US" altLang="ja-JP" dirty="0" smtClean="0"/>
          </a:p>
          <a:p>
            <a:pPr lvl="1"/>
            <a:r>
              <a:rPr lang="ja-JP" altLang="en-US" dirty="0" smtClean="0"/>
              <a:t>より</a:t>
            </a:r>
            <a:r>
              <a:rPr lang="ja-JP" altLang="en-US" dirty="0"/>
              <a:t>重要な情報も</a:t>
            </a:r>
            <a:r>
              <a:rPr lang="ja-JP" altLang="en-US" dirty="0" smtClean="0"/>
              <a:t>格納</a:t>
            </a:r>
            <a:endParaRPr lang="en-US" altLang="ja-JP" dirty="0" smtClean="0"/>
          </a:p>
          <a:p>
            <a:r>
              <a:rPr lang="ja-JP" altLang="en-US" dirty="0" smtClean="0"/>
              <a:t>盗難にあうリスクが高い</a:t>
            </a:r>
            <a:endParaRPr lang="en-US" altLang="ja-JP" dirty="0" smtClean="0"/>
          </a:p>
          <a:p>
            <a:pPr lvl="1"/>
            <a:r>
              <a:rPr lang="ja-JP" altLang="en-US" dirty="0" smtClean="0"/>
              <a:t>ノート</a:t>
            </a:r>
            <a:r>
              <a:rPr lang="en-US" altLang="ja-JP" dirty="0"/>
              <a:t>PC </a:t>
            </a:r>
            <a:r>
              <a:rPr lang="ja-JP" altLang="en-US" dirty="0"/>
              <a:t>より小型</a:t>
            </a:r>
            <a:r>
              <a:rPr lang="ja-JP" altLang="en-US" dirty="0" smtClean="0"/>
              <a:t>軽量</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2</a:t>
            </a:fld>
            <a:endParaRPr kumimoji="1" lang="ja-JP"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7624" y="5417840"/>
            <a:ext cx="62293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descr="vector-laptop-with-keyboard-map_7318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5157192"/>
            <a:ext cx="2119497" cy="1340768"/>
          </a:xfrm>
          <a:prstGeom prst="rect">
            <a:avLst/>
          </a:prstGeom>
        </p:spPr>
      </p:pic>
      <p:pic>
        <p:nvPicPr>
          <p:cNvPr id="8" name="図 7" descr="ChartOfTheDay_1099_smartphone_operating_system_market_share_n.jpg"/>
          <p:cNvPicPr>
            <a:picLocks noChangeAspect="1"/>
          </p:cNvPicPr>
          <p:nvPr/>
        </p:nvPicPr>
        <p:blipFill rotWithShape="1">
          <a:blip r:embed="rId5">
            <a:extLst>
              <a:ext uri="{28A0092B-C50C-407E-A947-70E740481C1C}">
                <a14:useLocalDpi xmlns:a14="http://schemas.microsoft.com/office/drawing/2010/main" val="0"/>
              </a:ext>
            </a:extLst>
          </a:blip>
          <a:srcRect l="3092" t="9183" r="3995" b="13887"/>
          <a:stretch/>
        </p:blipFill>
        <p:spPr>
          <a:xfrm>
            <a:off x="4804777" y="4293096"/>
            <a:ext cx="4150034" cy="2448272"/>
          </a:xfrm>
          <a:prstGeom prst="rect">
            <a:avLst/>
          </a:prstGeom>
        </p:spPr>
      </p:pic>
    </p:spTree>
    <p:extLst>
      <p:ext uri="{BB962C8B-B14F-4D97-AF65-F5344CB8AC3E}">
        <p14:creationId xmlns:p14="http://schemas.microsoft.com/office/powerpoint/2010/main" val="27017768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3</a:t>
            </a:fld>
            <a:endParaRPr kumimoji="1" lang="ja-JP" altLang="en-US" dirty="0"/>
          </a:p>
        </p:txBody>
      </p:sp>
      <p:sp>
        <p:nvSpPr>
          <p:cNvPr id="5" name="タイトル 2"/>
          <p:cNvSpPr>
            <a:spLocks noGrp="1"/>
          </p:cNvSpPr>
          <p:nvPr>
            <p:ph type="title"/>
          </p:nvPr>
        </p:nvSpPr>
        <p:spPr>
          <a:xfrm>
            <a:off x="457200" y="274638"/>
            <a:ext cx="8229600" cy="1210146"/>
          </a:xfrm>
        </p:spPr>
        <p:txBody>
          <a:bodyPr/>
          <a:lstStyle/>
          <a:p>
            <a:r>
              <a:rPr kumimoji="1" lang="ja-JP" altLang="en-US" dirty="0" smtClean="0"/>
              <a:t>フルディスク暗号化</a:t>
            </a:r>
            <a:endParaRPr kumimoji="1" lang="ja-JP" altLang="en-US" dirty="0"/>
          </a:p>
        </p:txBody>
      </p:sp>
      <p:sp>
        <p:nvSpPr>
          <p:cNvPr id="6" name="コンテンツ プレースホルダー 1"/>
          <p:cNvSpPr>
            <a:spLocks noGrp="1"/>
          </p:cNvSpPr>
          <p:nvPr>
            <p:ph idx="1"/>
          </p:nvPr>
        </p:nvSpPr>
        <p:spPr>
          <a:xfrm>
            <a:off x="457200" y="1628800"/>
            <a:ext cx="8229600" cy="4497363"/>
          </a:xfrm>
        </p:spPr>
        <p:txBody>
          <a:bodyPr>
            <a:normAutofit/>
          </a:bodyPr>
          <a:lstStyle/>
          <a:p>
            <a:r>
              <a:rPr lang="en-US" altLang="ja-JP" dirty="0"/>
              <a:t>Android</a:t>
            </a:r>
            <a:r>
              <a:rPr lang="ja-JP" altLang="en-US" dirty="0"/>
              <a:t>はフルディスク暗号化の機能を提供</a:t>
            </a:r>
          </a:p>
          <a:p>
            <a:pPr lvl="1"/>
            <a:r>
              <a:rPr lang="ja-JP" altLang="en-US" dirty="0" smtClean="0"/>
              <a:t>ディスク</a:t>
            </a:r>
            <a:r>
              <a:rPr lang="ja-JP" altLang="en-US" dirty="0"/>
              <a:t>のパーティション全体を暗号化することでデータを</a:t>
            </a:r>
            <a:r>
              <a:rPr lang="ja-JP" altLang="en-US" dirty="0" smtClean="0"/>
              <a:t>保護</a:t>
            </a:r>
            <a:endParaRPr lang="en-US" altLang="ja-JP" dirty="0" smtClean="0"/>
          </a:p>
          <a:p>
            <a:pPr lvl="1"/>
            <a:r>
              <a:rPr lang="ja-JP" altLang="en-US" dirty="0"/>
              <a:t>端末を盗まれても</a:t>
            </a:r>
            <a:r>
              <a:rPr lang="en-US" altLang="ja-JP" dirty="0"/>
              <a:t>PIN</a:t>
            </a:r>
            <a:r>
              <a:rPr lang="ja-JP" altLang="en-US" dirty="0"/>
              <a:t>が分からなければディスク上のデータは解読</a:t>
            </a:r>
            <a:r>
              <a:rPr lang="ja-JP" altLang="en-US" dirty="0" smtClean="0"/>
              <a:t>できない</a:t>
            </a:r>
            <a:endParaRPr lang="en-US" altLang="ja-JP" dirty="0" smtClean="0"/>
          </a:p>
          <a:p>
            <a:pPr lvl="2"/>
            <a:r>
              <a:rPr lang="en-US" altLang="ja-JP" dirty="0"/>
              <a:t>PIN</a:t>
            </a:r>
            <a:r>
              <a:rPr lang="ja-JP" altLang="en-US" dirty="0"/>
              <a:t>から生成された鍵で</a:t>
            </a:r>
            <a:r>
              <a:rPr lang="ja-JP" altLang="en-US" dirty="0" smtClean="0"/>
              <a:t>暗号化</a:t>
            </a:r>
            <a:endParaRPr lang="ja-JP" altLang="en-US" dirty="0"/>
          </a:p>
        </p:txBody>
      </p:sp>
      <p:grpSp>
        <p:nvGrpSpPr>
          <p:cNvPr id="7" name="図形グループ 6"/>
          <p:cNvGrpSpPr/>
          <p:nvPr/>
        </p:nvGrpSpPr>
        <p:grpSpPr>
          <a:xfrm>
            <a:off x="654823" y="4812837"/>
            <a:ext cx="4421233" cy="1568491"/>
            <a:chOff x="1327237" y="4611381"/>
            <a:chExt cx="5915832" cy="2098718"/>
          </a:xfrm>
        </p:grpSpPr>
        <p:grpSp>
          <p:nvGrpSpPr>
            <p:cNvPr id="8" name="グループ化 20"/>
            <p:cNvGrpSpPr/>
            <p:nvPr/>
          </p:nvGrpSpPr>
          <p:grpSpPr>
            <a:xfrm>
              <a:off x="1939376" y="4611381"/>
              <a:ext cx="5014643" cy="1616967"/>
              <a:chOff x="1603668" y="4409016"/>
              <a:chExt cx="5183520" cy="1733777"/>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92452" y="4593136"/>
                <a:ext cx="827466"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03668" y="4633933"/>
                <a:ext cx="875068" cy="1364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グループ化 8"/>
              <p:cNvGrpSpPr/>
              <p:nvPr/>
            </p:nvGrpSpPr>
            <p:grpSpPr>
              <a:xfrm>
                <a:off x="2604193" y="4409016"/>
                <a:ext cx="4182995" cy="1733777"/>
                <a:chOff x="2663949" y="5008451"/>
                <a:chExt cx="4549348" cy="1885623"/>
              </a:xfrm>
            </p:grpSpPr>
            <p:grpSp>
              <p:nvGrpSpPr>
                <p:cNvPr id="15" name="グループ化 9"/>
                <p:cNvGrpSpPr/>
                <p:nvPr/>
              </p:nvGrpSpPr>
              <p:grpSpPr>
                <a:xfrm>
                  <a:off x="2663949" y="5317562"/>
                  <a:ext cx="2813917" cy="938555"/>
                  <a:chOff x="2462068" y="5215826"/>
                  <a:chExt cx="2813917" cy="938555"/>
                </a:xfrm>
              </p:grpSpPr>
              <p:pic>
                <p:nvPicPr>
                  <p:cNvPr id="17" name="Picture 7"/>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bwMode="auto">
                  <a:xfrm rot="20922905">
                    <a:off x="3280758" y="5215826"/>
                    <a:ext cx="1162052" cy="93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直線矢印コネクタ 17"/>
                  <p:cNvCxnSpPr/>
                  <p:nvPr/>
                </p:nvCxnSpPr>
                <p:spPr>
                  <a:xfrm>
                    <a:off x="2462068" y="5864594"/>
                    <a:ext cx="793227" cy="2"/>
                  </a:xfrm>
                  <a:prstGeom prst="straightConnector1">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4520106" y="5888340"/>
                    <a:ext cx="755879"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pic>
              <p:nvPicPr>
                <p:cNvPr id="1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674" y="5008451"/>
                  <a:ext cx="1885623" cy="18856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 name="テキスト ボックス 8"/>
            <p:cNvSpPr txBox="1"/>
            <p:nvPr/>
          </p:nvSpPr>
          <p:spPr>
            <a:xfrm>
              <a:off x="5095306" y="6215913"/>
              <a:ext cx="2147763" cy="494186"/>
            </a:xfrm>
            <a:prstGeom prst="rect">
              <a:avLst/>
            </a:prstGeom>
            <a:noFill/>
          </p:spPr>
          <p:txBody>
            <a:bodyPr wrap="square" rtlCol="0">
              <a:spAutoFit/>
            </a:bodyPr>
            <a:lstStyle/>
            <a:p>
              <a:r>
                <a:rPr lang="ja-JP" altLang="en-US" dirty="0" smtClean="0"/>
                <a:t>攻撃者の端末</a:t>
              </a:r>
              <a:endParaRPr kumimoji="1" lang="ja-JP" altLang="en-US" dirty="0"/>
            </a:p>
          </p:txBody>
        </p:sp>
        <p:sp>
          <p:nvSpPr>
            <p:cNvPr id="10" name="テキスト ボックス 9"/>
            <p:cNvSpPr txBox="1"/>
            <p:nvPr/>
          </p:nvSpPr>
          <p:spPr>
            <a:xfrm>
              <a:off x="3100008" y="5842949"/>
              <a:ext cx="2216054" cy="411821"/>
            </a:xfrm>
            <a:prstGeom prst="rect">
              <a:avLst/>
            </a:prstGeom>
            <a:noFill/>
          </p:spPr>
          <p:txBody>
            <a:bodyPr wrap="square" rtlCol="0">
              <a:spAutoFit/>
            </a:bodyPr>
            <a:lstStyle/>
            <a:p>
              <a:r>
                <a:rPr kumimoji="1" lang="ja-JP" altLang="en-US" sz="1400" dirty="0" smtClean="0"/>
                <a:t>フルディスク暗号化</a:t>
              </a:r>
              <a:endParaRPr kumimoji="1" lang="ja-JP" altLang="en-US" sz="1400" dirty="0"/>
            </a:p>
          </p:txBody>
        </p:sp>
        <p:sp>
          <p:nvSpPr>
            <p:cNvPr id="11" name="テキスト ボックス 10"/>
            <p:cNvSpPr txBox="1"/>
            <p:nvPr/>
          </p:nvSpPr>
          <p:spPr>
            <a:xfrm>
              <a:off x="1327237" y="6150811"/>
              <a:ext cx="2061819" cy="494184"/>
            </a:xfrm>
            <a:prstGeom prst="rect">
              <a:avLst/>
            </a:prstGeom>
            <a:noFill/>
          </p:spPr>
          <p:txBody>
            <a:bodyPr wrap="square" rtlCol="0">
              <a:spAutoFit/>
            </a:bodyPr>
            <a:lstStyle/>
            <a:p>
              <a:r>
                <a:rPr lang="ja-JP" altLang="en-US" dirty="0" smtClean="0"/>
                <a:t>盗まれた端末</a:t>
              </a:r>
              <a:endParaRPr kumimoji="1" lang="ja-JP" altLang="en-US" dirty="0"/>
            </a:p>
          </p:txBody>
        </p:sp>
      </p:grpSp>
      <p:sp>
        <p:nvSpPr>
          <p:cNvPr id="30" name="テキスト ボックス 29"/>
          <p:cNvSpPr txBox="1"/>
          <p:nvPr/>
        </p:nvSpPr>
        <p:spPr>
          <a:xfrm>
            <a:off x="5364088" y="6021288"/>
            <a:ext cx="3096344" cy="369332"/>
          </a:xfrm>
          <a:prstGeom prst="rect">
            <a:avLst/>
          </a:prstGeom>
          <a:noFill/>
        </p:spPr>
        <p:txBody>
          <a:bodyPr wrap="square" rtlCol="0">
            <a:spAutoFit/>
          </a:bodyPr>
          <a:lstStyle/>
          <a:p>
            <a:r>
              <a:rPr lang="ja-JP" altLang="en-US" dirty="0" smtClean="0"/>
              <a:t>盗まれた端末で</a:t>
            </a:r>
            <a:r>
              <a:rPr lang="en-US" altLang="ja-JP" dirty="0" smtClean="0"/>
              <a:t>OS</a:t>
            </a:r>
            <a:r>
              <a:rPr lang="ja-JP" altLang="en-US" dirty="0" smtClean="0"/>
              <a:t>を入れ替え</a:t>
            </a:r>
            <a:endParaRPr kumimoji="1" lang="ja-JP" altLang="en-US" dirty="0"/>
          </a:p>
        </p:txBody>
      </p:sp>
      <p:sp>
        <p:nvSpPr>
          <p:cNvPr id="32" name="テキスト ボックス 31"/>
          <p:cNvSpPr txBox="1"/>
          <p:nvPr/>
        </p:nvSpPr>
        <p:spPr>
          <a:xfrm>
            <a:off x="9544912" y="4233135"/>
            <a:ext cx="184666" cy="369332"/>
          </a:xfrm>
          <a:prstGeom prst="rect">
            <a:avLst/>
          </a:prstGeom>
          <a:noFill/>
        </p:spPr>
        <p:txBody>
          <a:bodyPr wrap="none" rtlCol="0">
            <a:spAutoFit/>
          </a:bodyPr>
          <a:lstStyle/>
          <a:p>
            <a:endParaRPr kumimoji="1" lang="ja-JP" altLang="en-US" dirty="0"/>
          </a:p>
        </p:txBody>
      </p:sp>
      <p:grpSp>
        <p:nvGrpSpPr>
          <p:cNvPr id="3" name="図形グループ 2"/>
          <p:cNvGrpSpPr/>
          <p:nvPr/>
        </p:nvGrpSpPr>
        <p:grpSpPr>
          <a:xfrm>
            <a:off x="5796136" y="4797152"/>
            <a:ext cx="2448272" cy="1208451"/>
            <a:chOff x="5796137" y="3645024"/>
            <a:chExt cx="2448272" cy="1208451"/>
          </a:xfrm>
        </p:grpSpPr>
        <p:pic>
          <p:nvPicPr>
            <p:cNvPr id="27" name="Picture 2"/>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bwMode="auto">
            <a:xfrm>
              <a:off x="7308304" y="3789040"/>
              <a:ext cx="648071" cy="97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図形グループ 1"/>
            <p:cNvGrpSpPr/>
            <p:nvPr/>
          </p:nvGrpSpPr>
          <p:grpSpPr>
            <a:xfrm>
              <a:off x="5796137" y="3645024"/>
              <a:ext cx="2448272" cy="1208451"/>
              <a:chOff x="5796137" y="4797152"/>
              <a:chExt cx="2448272" cy="1208451"/>
            </a:xfrm>
          </p:grpSpPr>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96137" y="4941168"/>
                <a:ext cx="648071" cy="97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直線矢印コネクタ 28"/>
              <p:cNvCxnSpPr>
                <a:stCxn id="25" idx="3"/>
                <a:endCxn id="27" idx="1"/>
              </p:cNvCxnSpPr>
              <p:nvPr/>
            </p:nvCxnSpPr>
            <p:spPr>
              <a:xfrm>
                <a:off x="6444208" y="5428107"/>
                <a:ext cx="864096" cy="0"/>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pic>
            <p:nvPicPr>
              <p:cNvPr id="2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0876" y="4797152"/>
                <a:ext cx="1253533" cy="12084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4670399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rtl="0" eaLnBrk="1" latinLnBrk="0" hangingPunct="1"/>
            <a:r>
              <a:rPr lang="ja-JP" altLang="en-US" sz="4100" dirty="0" smtClean="0">
                <a:effectLst/>
              </a:rPr>
              <a:t>メモリ上のキャッシュ</a:t>
            </a:r>
            <a:endParaRPr lang="ja-JP" altLang="ja-JP" sz="4100" dirty="0">
              <a:effectLst/>
            </a:endParaRPr>
          </a:p>
        </p:txBody>
      </p:sp>
      <p:sp>
        <p:nvSpPr>
          <p:cNvPr id="3" name="コンテンツ プレースホルダー 2"/>
          <p:cNvSpPr>
            <a:spLocks noGrp="1"/>
          </p:cNvSpPr>
          <p:nvPr>
            <p:ph idx="1"/>
          </p:nvPr>
        </p:nvSpPr>
        <p:spPr/>
        <p:txBody>
          <a:bodyPr>
            <a:normAutofit/>
          </a:bodyPr>
          <a:lstStyle/>
          <a:p>
            <a:r>
              <a:rPr lang="en-US" altLang="ja-JP" dirty="0"/>
              <a:t>Android</a:t>
            </a:r>
            <a:r>
              <a:rPr lang="ja-JP" altLang="en-US" dirty="0"/>
              <a:t>ではディスク上のデータの一部をメモリ上にキャッシュとして保持</a:t>
            </a:r>
          </a:p>
          <a:p>
            <a:pPr lvl="1"/>
            <a:r>
              <a:rPr lang="ja-JP" altLang="en-US" dirty="0"/>
              <a:t>ファイルアクセスの高速化のため</a:t>
            </a:r>
          </a:p>
          <a:p>
            <a:r>
              <a:rPr lang="ja-JP" altLang="en-US" dirty="0"/>
              <a:t>盗難時にキャッシュから情報が漏洩する危険は考えられてこなかった</a:t>
            </a:r>
          </a:p>
          <a:p>
            <a:pPr lvl="1"/>
            <a:r>
              <a:rPr lang="ja-JP" altLang="en-US" dirty="0"/>
              <a:t>メモリ上のデータを盗み見るのは難しかった</a:t>
            </a:r>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4</a:t>
            </a:fld>
            <a:endParaRPr kumimoji="1" lang="ja-JP" altLang="en-US" dirty="0"/>
          </a:p>
        </p:txBody>
      </p:sp>
      <p:pic>
        <p:nvPicPr>
          <p:cNvPr id="5" name="図 4" descr="sca_bi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570" y="4941168"/>
            <a:ext cx="2485830" cy="1656184"/>
          </a:xfrm>
          <a:prstGeom prst="rect">
            <a:avLst/>
          </a:prstGeom>
        </p:spPr>
      </p:pic>
      <p:grpSp>
        <p:nvGrpSpPr>
          <p:cNvPr id="36" name="図形グループ 35"/>
          <p:cNvGrpSpPr/>
          <p:nvPr/>
        </p:nvGrpSpPr>
        <p:grpSpPr>
          <a:xfrm>
            <a:off x="611560" y="4869160"/>
            <a:ext cx="4680520" cy="1728192"/>
            <a:chOff x="3707904" y="4797152"/>
            <a:chExt cx="4680520" cy="1728192"/>
          </a:xfrm>
        </p:grpSpPr>
        <p:grpSp>
          <p:nvGrpSpPr>
            <p:cNvPr id="35" name="図形グループ 34"/>
            <p:cNvGrpSpPr/>
            <p:nvPr/>
          </p:nvGrpSpPr>
          <p:grpSpPr>
            <a:xfrm>
              <a:off x="3707904" y="5157192"/>
              <a:ext cx="4680520" cy="1368152"/>
              <a:chOff x="3707904" y="5157192"/>
              <a:chExt cx="4680520" cy="1368152"/>
            </a:xfrm>
          </p:grpSpPr>
          <p:grpSp>
            <p:nvGrpSpPr>
              <p:cNvPr id="18" name="図形グループ 17"/>
              <p:cNvGrpSpPr/>
              <p:nvPr/>
            </p:nvGrpSpPr>
            <p:grpSpPr>
              <a:xfrm>
                <a:off x="3707904" y="5157192"/>
                <a:ext cx="4680520" cy="1368152"/>
                <a:chOff x="4211960" y="5013176"/>
                <a:chExt cx="4680520" cy="1368152"/>
              </a:xfrm>
            </p:grpSpPr>
            <p:sp>
              <p:nvSpPr>
                <p:cNvPr id="6" name="角丸四角形 5"/>
                <p:cNvSpPr/>
                <p:nvPr/>
              </p:nvSpPr>
              <p:spPr>
                <a:xfrm>
                  <a:off x="4211960" y="5013176"/>
                  <a:ext cx="720080" cy="1368152"/>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OS</a:t>
                  </a:r>
                  <a:endParaRPr kumimoji="1" lang="ja-JP" altLang="en-US" dirty="0">
                    <a:solidFill>
                      <a:srgbClr val="000000"/>
                    </a:solidFill>
                  </a:endParaRPr>
                </a:p>
              </p:txBody>
            </p:sp>
            <p:sp>
              <p:nvSpPr>
                <p:cNvPr id="7" name="円柱 6"/>
                <p:cNvSpPr/>
                <p:nvPr/>
              </p:nvSpPr>
              <p:spPr>
                <a:xfrm>
                  <a:off x="7884368" y="5085184"/>
                  <a:ext cx="1008112" cy="1296144"/>
                </a:xfrm>
                <a:prstGeom prst="can">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0" name="直線矢印コネクタ 9"/>
                <p:cNvCxnSpPr/>
                <p:nvPr/>
              </p:nvCxnSpPr>
              <p:spPr>
                <a:xfrm flipH="1">
                  <a:off x="4932040" y="5373216"/>
                  <a:ext cx="2952328" cy="0"/>
                </a:xfrm>
                <a:prstGeom prst="straightConnector1">
                  <a:avLst/>
                </a:prstGeom>
                <a:ln>
                  <a:headEnd type="triangle" w="lg" len="lg"/>
                  <a:tailEnd type="triangle" w="lg" len="lg"/>
                </a:ln>
                <a:effectLst/>
              </p:spPr>
              <p:style>
                <a:lnRef idx="3">
                  <a:schemeClr val="accent6"/>
                </a:lnRef>
                <a:fillRef idx="0">
                  <a:schemeClr val="accent6"/>
                </a:fillRef>
                <a:effectRef idx="2">
                  <a:schemeClr val="accent6"/>
                </a:effectRef>
                <a:fontRef idx="minor">
                  <a:schemeClr val="tx1"/>
                </a:fontRef>
              </p:style>
            </p:cxnSp>
            <p:cxnSp>
              <p:nvCxnSpPr>
                <p:cNvPr id="12" name="直線矢印コネクタ 11"/>
                <p:cNvCxnSpPr>
                  <a:endCxn id="8" idx="2"/>
                </p:cNvCxnSpPr>
                <p:nvPr/>
              </p:nvCxnSpPr>
              <p:spPr>
                <a:xfrm>
                  <a:off x="4932040" y="6021289"/>
                  <a:ext cx="792088" cy="12937"/>
                </a:xfrm>
                <a:prstGeom prst="straightConnector1">
                  <a:avLst/>
                </a:prstGeom>
                <a:ln>
                  <a:headEnd type="triangle" w="lg" len="lg"/>
                  <a:tailEnd type="triangle" w="lg" len="lg"/>
                </a:ln>
                <a:effectLst/>
              </p:spPr>
              <p:style>
                <a:lnRef idx="3">
                  <a:schemeClr val="accent6"/>
                </a:lnRef>
                <a:fillRef idx="0">
                  <a:schemeClr val="accent6"/>
                </a:fillRef>
                <a:effectRef idx="2">
                  <a:schemeClr val="accent6"/>
                </a:effectRef>
                <a:fontRef idx="minor">
                  <a:schemeClr val="tx1"/>
                </a:fontRef>
              </p:style>
            </p:cxnSp>
            <p:sp>
              <p:nvSpPr>
                <p:cNvPr id="8" name="直方体 7"/>
                <p:cNvSpPr/>
                <p:nvPr/>
              </p:nvSpPr>
              <p:spPr>
                <a:xfrm>
                  <a:off x="5724128" y="5661248"/>
                  <a:ext cx="1368152" cy="648072"/>
                </a:xfrm>
                <a:prstGeom prst="cube">
                  <a:avLst>
                    <a:gd name="adj" fmla="val 151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tx1"/>
                      </a:solidFill>
                    </a:rPr>
                    <a:t>キャッシュ</a:t>
                  </a:r>
                  <a:endParaRPr kumimoji="1" lang="ja-JP" altLang="en-US" dirty="0">
                    <a:solidFill>
                      <a:schemeClr val="tx1"/>
                    </a:solidFill>
                  </a:endParaRPr>
                </a:p>
              </p:txBody>
            </p:sp>
            <p:cxnSp>
              <p:nvCxnSpPr>
                <p:cNvPr id="17" name="直線矢印コネクタ 16"/>
                <p:cNvCxnSpPr>
                  <a:stCxn id="8" idx="4"/>
                </p:cNvCxnSpPr>
                <p:nvPr/>
              </p:nvCxnSpPr>
              <p:spPr>
                <a:xfrm flipV="1">
                  <a:off x="6994395" y="6021288"/>
                  <a:ext cx="1105997" cy="12938"/>
                </a:xfrm>
                <a:prstGeom prst="straightConnector1">
                  <a:avLst/>
                </a:prstGeom>
                <a:ln w="38100">
                  <a:solidFill>
                    <a:schemeClr val="tx1"/>
                  </a:solidFill>
                  <a:headEnd type="triangle" w="lg" len="lg"/>
                  <a:tailEnd type="none"/>
                </a:ln>
                <a:effectLst/>
              </p:spPr>
              <p:style>
                <a:lnRef idx="2">
                  <a:schemeClr val="accent1"/>
                </a:lnRef>
                <a:fillRef idx="0">
                  <a:schemeClr val="accent1"/>
                </a:fillRef>
                <a:effectRef idx="1">
                  <a:schemeClr val="accent1"/>
                </a:effectRef>
                <a:fontRef idx="minor">
                  <a:schemeClr val="tx1"/>
                </a:fontRef>
              </p:style>
            </p:cxnSp>
          </p:grpSp>
          <p:sp>
            <p:nvSpPr>
              <p:cNvPr id="19" name="テキスト ボックス 18"/>
              <p:cNvSpPr txBox="1"/>
              <p:nvPr/>
            </p:nvSpPr>
            <p:spPr>
              <a:xfrm>
                <a:off x="5580112" y="5157192"/>
                <a:ext cx="646331" cy="369332"/>
              </a:xfrm>
              <a:prstGeom prst="rect">
                <a:avLst/>
              </a:prstGeom>
              <a:noFill/>
            </p:spPr>
            <p:txBody>
              <a:bodyPr wrap="none" rtlCol="0">
                <a:spAutoFit/>
              </a:bodyPr>
              <a:lstStyle/>
              <a:p>
                <a:r>
                  <a:rPr lang="ja-JP" altLang="en-US" dirty="0" smtClean="0"/>
                  <a:t>低速</a:t>
                </a:r>
                <a:endParaRPr kumimoji="1" lang="ja-JP" altLang="en-US" dirty="0"/>
              </a:p>
            </p:txBody>
          </p:sp>
          <p:sp>
            <p:nvSpPr>
              <p:cNvPr id="24" name="テキスト ボックス 23"/>
              <p:cNvSpPr txBox="1"/>
              <p:nvPr/>
            </p:nvSpPr>
            <p:spPr>
              <a:xfrm>
                <a:off x="4499992" y="5733256"/>
                <a:ext cx="646331" cy="369332"/>
              </a:xfrm>
              <a:prstGeom prst="rect">
                <a:avLst/>
              </a:prstGeom>
              <a:noFill/>
            </p:spPr>
            <p:txBody>
              <a:bodyPr wrap="none" rtlCol="0">
                <a:spAutoFit/>
              </a:bodyPr>
              <a:lstStyle/>
              <a:p>
                <a:r>
                  <a:rPr kumimoji="1" lang="ja-JP" altLang="en-US" dirty="0" smtClean="0"/>
                  <a:t>高速</a:t>
                </a:r>
                <a:endParaRPr kumimoji="1" lang="ja-JP" altLang="en-US" dirty="0"/>
              </a:p>
            </p:txBody>
          </p:sp>
          <p:sp>
            <p:nvSpPr>
              <p:cNvPr id="31" name="メモ 30"/>
              <p:cNvSpPr/>
              <p:nvPr/>
            </p:nvSpPr>
            <p:spPr>
              <a:xfrm rot="10800000">
                <a:off x="7668344" y="5877272"/>
                <a:ext cx="432048" cy="432048"/>
              </a:xfrm>
              <a:prstGeom prst="foldedCorner">
                <a:avLst>
                  <a:gd name="adj" fmla="val 46361"/>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4" name="テキスト ボックス 33"/>
            <p:cNvSpPr txBox="1"/>
            <p:nvPr/>
          </p:nvSpPr>
          <p:spPr>
            <a:xfrm>
              <a:off x="7380312" y="4797152"/>
              <a:ext cx="1008112" cy="369332"/>
            </a:xfrm>
            <a:prstGeom prst="rect">
              <a:avLst/>
            </a:prstGeom>
            <a:solidFill>
              <a:srgbClr val="FFFFFF"/>
            </a:solidFill>
          </p:spPr>
          <p:txBody>
            <a:bodyPr wrap="square" rtlCol="0">
              <a:spAutoFit/>
            </a:bodyPr>
            <a:lstStyle/>
            <a:p>
              <a:pPr algn="ctr"/>
              <a:r>
                <a:rPr kumimoji="1" lang="ja-JP" altLang="en-US" dirty="0" smtClean="0"/>
                <a:t>ディスク</a:t>
              </a:r>
              <a:endParaRPr kumimoji="1" lang="ja-JP" altLang="en-US" dirty="0"/>
            </a:p>
          </p:txBody>
        </p:sp>
      </p:grpSp>
    </p:spTree>
    <p:extLst>
      <p:ext uri="{BB962C8B-B14F-4D97-AF65-F5344CB8AC3E}">
        <p14:creationId xmlns:p14="http://schemas.microsoft.com/office/powerpoint/2010/main" val="553081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dirty="0"/>
              <a:t>コールドブート</a:t>
            </a:r>
            <a:r>
              <a:rPr lang="ja-JP" altLang="en-US" dirty="0" smtClean="0"/>
              <a:t>攻撃</a:t>
            </a:r>
            <a:endParaRPr kumimoji="1" lang="ja-JP" altLang="en-US" dirty="0"/>
          </a:p>
        </p:txBody>
      </p:sp>
      <p:sp>
        <p:nvSpPr>
          <p:cNvPr id="2" name="コンテンツ プレースホルダー 1"/>
          <p:cNvSpPr>
            <a:spLocks noGrp="1"/>
          </p:cNvSpPr>
          <p:nvPr>
            <p:ph idx="1"/>
          </p:nvPr>
        </p:nvSpPr>
        <p:spPr>
          <a:xfrm>
            <a:off x="457200" y="1628800"/>
            <a:ext cx="8229600" cy="4968552"/>
          </a:xfrm>
        </p:spPr>
        <p:txBody>
          <a:bodyPr>
            <a:normAutofit/>
          </a:bodyPr>
          <a:lstStyle/>
          <a:p>
            <a:r>
              <a:rPr lang="ja-JP" altLang="en-US" dirty="0"/>
              <a:t>端末の再起動後にメモリ上に残されたデータを盗み見る攻撃</a:t>
            </a:r>
          </a:p>
          <a:p>
            <a:pPr lvl="1"/>
            <a:r>
              <a:rPr lang="ja-JP" altLang="en-US" dirty="0"/>
              <a:t>メモリを冷やして再起動することでデータを保持</a:t>
            </a:r>
          </a:p>
          <a:p>
            <a:pPr lvl="1"/>
            <a:r>
              <a:rPr lang="en-US" altLang="ja-JP" dirty="0"/>
              <a:t>Android</a:t>
            </a:r>
            <a:r>
              <a:rPr lang="ja-JP" altLang="en-US" dirty="0"/>
              <a:t>端末でも報告 </a:t>
            </a:r>
            <a:r>
              <a:rPr lang="en-US" altLang="ja-JP" dirty="0"/>
              <a:t>[Muller+ ACNS’13]</a:t>
            </a:r>
          </a:p>
          <a:p>
            <a:r>
              <a:rPr lang="ja-JP" altLang="en-US" dirty="0"/>
              <a:t>メモリ上のキャッシュ経由でディスク上のデータが漏洩</a:t>
            </a:r>
          </a:p>
          <a:p>
            <a:pPr marL="914400" lvl="2" indent="0">
              <a:buNone/>
            </a:pPr>
            <a:endParaRPr lang="ja-JP" altLang="en-US" sz="2600" dirty="0" smtClean="0"/>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5</a:t>
            </a:fld>
            <a:endParaRPr kumimoji="1" lang="ja-JP" altLang="en-US" dirty="0"/>
          </a:p>
        </p:txBody>
      </p:sp>
      <p:pic>
        <p:nvPicPr>
          <p:cNvPr id="5" name="図 4" descr="frost_gnex_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0" y="5013176"/>
            <a:ext cx="1728192" cy="1296144"/>
          </a:xfrm>
          <a:prstGeom prst="rect">
            <a:avLst/>
          </a:prstGeom>
        </p:spPr>
      </p:pic>
      <p:pic>
        <p:nvPicPr>
          <p:cNvPr id="6" name="図 5" descr="frost_gnex_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368" y="5013176"/>
            <a:ext cx="1728192" cy="1296144"/>
          </a:xfrm>
          <a:prstGeom prst="rect">
            <a:avLst/>
          </a:prstGeom>
        </p:spPr>
      </p:pic>
      <p:pic>
        <p:nvPicPr>
          <p:cNvPr id="7" name="図 6" descr="frost_gnex_1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0568" y="5013176"/>
            <a:ext cx="1728192" cy="1296144"/>
          </a:xfrm>
          <a:prstGeom prst="rect">
            <a:avLst/>
          </a:prstGeom>
        </p:spPr>
      </p:pic>
      <p:pic>
        <p:nvPicPr>
          <p:cNvPr id="8" name="図 7" descr="frost_menu.jpg"/>
          <p:cNvPicPr>
            <a:picLocks noChangeAspect="1"/>
          </p:cNvPicPr>
          <p:nvPr/>
        </p:nvPicPr>
        <p:blipFill rotWithShape="1">
          <a:blip r:embed="rId6" cstate="print">
            <a:extLst>
              <a:ext uri="{28A0092B-C50C-407E-A947-70E740481C1C}">
                <a14:useLocalDpi xmlns:a14="http://schemas.microsoft.com/office/drawing/2010/main" val="0"/>
              </a:ext>
            </a:extLst>
          </a:blip>
          <a:srcRect l="5888" r="32611" b="51755"/>
          <a:stretch/>
        </p:blipFill>
        <p:spPr>
          <a:xfrm>
            <a:off x="5760640" y="4509120"/>
            <a:ext cx="3059832" cy="1800200"/>
          </a:xfrm>
          <a:prstGeom prst="rect">
            <a:avLst/>
          </a:prstGeom>
        </p:spPr>
      </p:pic>
    </p:spTree>
    <p:extLst>
      <p:ext uri="{BB962C8B-B14F-4D97-AF65-F5344CB8AC3E}">
        <p14:creationId xmlns:p14="http://schemas.microsoft.com/office/powerpoint/2010/main" val="30974043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図形グループ 75"/>
          <p:cNvGrpSpPr/>
          <p:nvPr/>
        </p:nvGrpSpPr>
        <p:grpSpPr>
          <a:xfrm>
            <a:off x="2267744" y="4581128"/>
            <a:ext cx="5904656" cy="2060848"/>
            <a:chOff x="2051720" y="4653136"/>
            <a:chExt cx="5904656" cy="2060848"/>
          </a:xfrm>
        </p:grpSpPr>
        <p:sp>
          <p:nvSpPr>
            <p:cNvPr id="74" name="角丸四角形 73"/>
            <p:cNvSpPr/>
            <p:nvPr/>
          </p:nvSpPr>
          <p:spPr>
            <a:xfrm>
              <a:off x="3635896" y="5229200"/>
              <a:ext cx="2232248" cy="1484784"/>
            </a:xfrm>
            <a:prstGeom prst="round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36" name="図形グループ 35"/>
            <p:cNvGrpSpPr/>
            <p:nvPr/>
          </p:nvGrpSpPr>
          <p:grpSpPr>
            <a:xfrm>
              <a:off x="2051720" y="4653136"/>
              <a:ext cx="5904656" cy="1800199"/>
              <a:chOff x="827584" y="4941169"/>
              <a:chExt cx="6801566" cy="2073648"/>
            </a:xfrm>
          </p:grpSpPr>
          <p:grpSp>
            <p:nvGrpSpPr>
              <p:cNvPr id="33" name="図形グループ 32"/>
              <p:cNvGrpSpPr/>
              <p:nvPr/>
            </p:nvGrpSpPr>
            <p:grpSpPr>
              <a:xfrm>
                <a:off x="827584" y="4941169"/>
                <a:ext cx="6801566" cy="2073648"/>
                <a:chOff x="827584" y="4941169"/>
                <a:chExt cx="6801566" cy="2073648"/>
              </a:xfrm>
            </p:grpSpPr>
            <p:grpSp>
              <p:nvGrpSpPr>
                <p:cNvPr id="5" name="図形グループ 4"/>
                <p:cNvGrpSpPr/>
                <p:nvPr/>
              </p:nvGrpSpPr>
              <p:grpSpPr>
                <a:xfrm>
                  <a:off x="827584" y="4941169"/>
                  <a:ext cx="6801566" cy="2073648"/>
                  <a:chOff x="3707904" y="4797153"/>
                  <a:chExt cx="6801566" cy="2073648"/>
                </a:xfrm>
              </p:grpSpPr>
              <p:grpSp>
                <p:nvGrpSpPr>
                  <p:cNvPr id="6" name="図形グループ 5"/>
                  <p:cNvGrpSpPr/>
                  <p:nvPr/>
                </p:nvGrpSpPr>
                <p:grpSpPr>
                  <a:xfrm>
                    <a:off x="3707904" y="5211883"/>
                    <a:ext cx="6801566" cy="1658918"/>
                    <a:chOff x="3707904" y="5211883"/>
                    <a:chExt cx="6801566" cy="1658918"/>
                  </a:xfrm>
                </p:grpSpPr>
                <p:grpSp>
                  <p:nvGrpSpPr>
                    <p:cNvPr id="8" name="図形グループ 7"/>
                    <p:cNvGrpSpPr/>
                    <p:nvPr/>
                  </p:nvGrpSpPr>
                  <p:grpSpPr>
                    <a:xfrm>
                      <a:off x="3707904" y="5211883"/>
                      <a:ext cx="6801566" cy="1658918"/>
                      <a:chOff x="4211960" y="5067867"/>
                      <a:chExt cx="6801566" cy="1658918"/>
                    </a:xfrm>
                  </p:grpSpPr>
                  <p:sp>
                    <p:nvSpPr>
                      <p:cNvPr id="13" name="角丸四角形 12"/>
                      <p:cNvSpPr/>
                      <p:nvPr/>
                    </p:nvSpPr>
                    <p:spPr>
                      <a:xfrm>
                        <a:off x="4211960" y="5067867"/>
                        <a:ext cx="720080" cy="1575972"/>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OS</a:t>
                        </a:r>
                        <a:endParaRPr kumimoji="1" lang="ja-JP" altLang="en-US" dirty="0">
                          <a:solidFill>
                            <a:srgbClr val="000000"/>
                          </a:solidFill>
                        </a:endParaRPr>
                      </a:p>
                    </p:txBody>
                  </p:sp>
                  <p:sp>
                    <p:nvSpPr>
                      <p:cNvPr id="14" name="円柱 13"/>
                      <p:cNvSpPr/>
                      <p:nvPr/>
                    </p:nvSpPr>
                    <p:spPr>
                      <a:xfrm>
                        <a:off x="9756576" y="5085184"/>
                        <a:ext cx="1256950" cy="1641601"/>
                      </a:xfrm>
                      <a:prstGeom prst="can">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cxnSp>
                    <p:nvCxnSpPr>
                      <p:cNvPr id="16" name="直線矢印コネクタ 15"/>
                      <p:cNvCxnSpPr/>
                      <p:nvPr/>
                    </p:nvCxnSpPr>
                    <p:spPr>
                      <a:xfrm>
                        <a:off x="4958473" y="6063219"/>
                        <a:ext cx="1244189" cy="0"/>
                      </a:xfrm>
                      <a:prstGeom prst="straightConnector1">
                        <a:avLst/>
                      </a:prstGeom>
                      <a:ln>
                        <a:headEnd type="triangle" w="lg" len="lg"/>
                        <a:tailEnd type="triangle" w="lg" len="lg"/>
                      </a:ln>
                      <a:effectLst/>
                    </p:spPr>
                    <p:style>
                      <a:lnRef idx="3">
                        <a:schemeClr val="accent6"/>
                      </a:lnRef>
                      <a:fillRef idx="0">
                        <a:schemeClr val="accent6"/>
                      </a:fillRef>
                      <a:effectRef idx="2">
                        <a:schemeClr val="accent6"/>
                      </a:effectRef>
                      <a:fontRef idx="minor">
                        <a:schemeClr val="tx1"/>
                      </a:fontRef>
                    </p:style>
                  </p:cxnSp>
                </p:grpSp>
                <p:sp>
                  <p:nvSpPr>
                    <p:cNvPr id="11" name="テキスト ボックス 10"/>
                    <p:cNvSpPr txBox="1"/>
                    <p:nvPr/>
                  </p:nvSpPr>
                  <p:spPr>
                    <a:xfrm>
                      <a:off x="9348227" y="5626613"/>
                      <a:ext cx="1078297" cy="389980"/>
                    </a:xfrm>
                    <a:prstGeom prst="rect">
                      <a:avLst/>
                    </a:prstGeom>
                    <a:solidFill>
                      <a:srgbClr val="FFFFFF"/>
                    </a:solidFill>
                  </p:spPr>
                  <p:txBody>
                    <a:bodyPr wrap="square" rtlCol="0">
                      <a:spAutoFit/>
                    </a:bodyPr>
                    <a:lstStyle/>
                    <a:p>
                      <a:r>
                        <a:rPr kumimoji="1" lang="ja-JP" altLang="en-US" sz="1600" dirty="0" smtClean="0"/>
                        <a:t>ファイル</a:t>
                      </a:r>
                      <a:endParaRPr kumimoji="1" lang="ja-JP" altLang="en-US" sz="1600" dirty="0"/>
                    </a:p>
                  </p:txBody>
                </p:sp>
              </p:grpSp>
              <p:sp>
                <p:nvSpPr>
                  <p:cNvPr id="7" name="テキスト ボックス 6"/>
                  <p:cNvSpPr txBox="1"/>
                  <p:nvPr/>
                </p:nvSpPr>
                <p:spPr>
                  <a:xfrm>
                    <a:off x="9182335" y="4797153"/>
                    <a:ext cx="1327135" cy="425433"/>
                  </a:xfrm>
                  <a:prstGeom prst="rect">
                    <a:avLst/>
                  </a:prstGeom>
                  <a:solidFill>
                    <a:srgbClr val="FFFFFF"/>
                  </a:solidFill>
                </p:spPr>
                <p:txBody>
                  <a:bodyPr wrap="square" rtlCol="0">
                    <a:spAutoFit/>
                  </a:bodyPr>
                  <a:lstStyle/>
                  <a:p>
                    <a:pPr algn="ctr"/>
                    <a:r>
                      <a:rPr kumimoji="1" lang="ja-JP" altLang="en-US" dirty="0" smtClean="0"/>
                      <a:t>ディスク</a:t>
                    </a:r>
                    <a:endParaRPr kumimoji="1" lang="ja-JP" altLang="en-US" dirty="0"/>
                  </a:p>
                </p:txBody>
              </p:sp>
            </p:grpSp>
            <p:sp>
              <p:nvSpPr>
                <p:cNvPr id="26" name="直方体 25"/>
                <p:cNvSpPr/>
                <p:nvPr/>
              </p:nvSpPr>
              <p:spPr>
                <a:xfrm>
                  <a:off x="2818286" y="5783387"/>
                  <a:ext cx="2257770" cy="982593"/>
                </a:xfrm>
                <a:prstGeom prst="cube">
                  <a:avLst>
                    <a:gd name="adj" fmla="val 151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tx1"/>
                      </a:solidFill>
                    </a:rPr>
                    <a:t>ページキャッシュ</a:t>
                  </a:r>
                  <a:endParaRPr kumimoji="1" lang="ja-JP" altLang="en-US" dirty="0">
                    <a:solidFill>
                      <a:schemeClr val="tx1"/>
                    </a:solidFill>
                  </a:endParaRPr>
                </a:p>
              </p:txBody>
            </p:sp>
          </p:grpSp>
          <p:cxnSp>
            <p:nvCxnSpPr>
              <p:cNvPr id="35" name="直線矢印コネクタ 34"/>
              <p:cNvCxnSpPr/>
              <p:nvPr/>
            </p:nvCxnSpPr>
            <p:spPr>
              <a:xfrm flipV="1">
                <a:off x="4978171" y="6309320"/>
                <a:ext cx="1610053" cy="12938"/>
              </a:xfrm>
              <a:prstGeom prst="straightConnector1">
                <a:avLst/>
              </a:prstGeom>
              <a:ln w="38100">
                <a:solidFill>
                  <a:schemeClr val="tx1"/>
                </a:solidFill>
                <a:headEnd type="triangle" w="lg" len="lg"/>
                <a:tailEnd type="none"/>
              </a:ln>
              <a:effectLst/>
            </p:spPr>
            <p:style>
              <a:lnRef idx="2">
                <a:schemeClr val="accent1"/>
              </a:lnRef>
              <a:fillRef idx="0">
                <a:schemeClr val="accent1"/>
              </a:fillRef>
              <a:effectRef idx="1">
                <a:schemeClr val="accent1"/>
              </a:effectRef>
              <a:fontRef idx="minor">
                <a:schemeClr val="tx1"/>
              </a:fontRef>
            </p:style>
          </p:cxnSp>
        </p:grpSp>
        <p:sp>
          <p:nvSpPr>
            <p:cNvPr id="75" name="テキスト ボックス 74"/>
            <p:cNvSpPr txBox="1"/>
            <p:nvPr/>
          </p:nvSpPr>
          <p:spPr>
            <a:xfrm>
              <a:off x="4283968" y="6300028"/>
              <a:ext cx="877163" cy="369332"/>
            </a:xfrm>
            <a:prstGeom prst="rect">
              <a:avLst/>
            </a:prstGeom>
            <a:noFill/>
          </p:spPr>
          <p:txBody>
            <a:bodyPr wrap="none" rtlCol="0">
              <a:spAutoFit/>
            </a:bodyPr>
            <a:lstStyle/>
            <a:p>
              <a:r>
                <a:rPr lang="ja-JP" altLang="en-US" dirty="0" smtClean="0"/>
                <a:t>暗号化</a:t>
              </a:r>
              <a:endParaRPr kumimoji="1" lang="ja-JP" altLang="en-US" dirty="0"/>
            </a:p>
          </p:txBody>
        </p:sp>
      </p:grpSp>
      <p:sp>
        <p:nvSpPr>
          <p:cNvPr id="2" name="タイトル 1"/>
          <p:cNvSpPr>
            <a:spLocks noGrp="1"/>
          </p:cNvSpPr>
          <p:nvPr>
            <p:ph type="title"/>
          </p:nvPr>
        </p:nvSpPr>
        <p:spPr/>
        <p:txBody>
          <a:bodyPr>
            <a:normAutofit/>
          </a:bodyPr>
          <a:lstStyle/>
          <a:p>
            <a:r>
              <a:rPr kumimoji="1" lang="en-US" altLang="ja-JP" dirty="0" smtClean="0"/>
              <a:t>Cache-Crypt</a:t>
            </a:r>
            <a:endParaRPr kumimoji="1" lang="ja-JP" altLang="en-US" dirty="0"/>
          </a:p>
        </p:txBody>
      </p:sp>
      <p:sp>
        <p:nvSpPr>
          <p:cNvPr id="3" name="コンテンツ プレースホルダー 2"/>
          <p:cNvSpPr>
            <a:spLocks noGrp="1"/>
          </p:cNvSpPr>
          <p:nvPr>
            <p:ph idx="1"/>
          </p:nvPr>
        </p:nvSpPr>
        <p:spPr>
          <a:xfrm>
            <a:off x="457200" y="1556792"/>
            <a:ext cx="8229600" cy="4569371"/>
          </a:xfrm>
        </p:spPr>
        <p:txBody>
          <a:bodyPr>
            <a:normAutofit/>
          </a:bodyPr>
          <a:lstStyle/>
          <a:p>
            <a:pPr marL="457200" indent="-457200"/>
            <a:r>
              <a:rPr lang="en-US" altLang="ja-JP" dirty="0"/>
              <a:t>OS</a:t>
            </a:r>
            <a:r>
              <a:rPr lang="ja-JP" altLang="en-US" dirty="0"/>
              <a:t>がメモリ上のページキャッシュを暗号化</a:t>
            </a:r>
          </a:p>
          <a:p>
            <a:pPr marL="857250" lvl="1" indent="-457200"/>
            <a:r>
              <a:rPr lang="ja-JP" altLang="en-US" dirty="0"/>
              <a:t>ページキャッシュはファイルデータのキャッシュ</a:t>
            </a:r>
          </a:p>
          <a:p>
            <a:pPr marL="857250" lvl="1" indent="-457200"/>
            <a:r>
              <a:rPr lang="ja-JP" altLang="en-US" dirty="0"/>
              <a:t>ディスク上のファイル</a:t>
            </a:r>
            <a:r>
              <a:rPr lang="ja-JP" altLang="en-US" dirty="0" smtClean="0"/>
              <a:t>をメモリに読み込む</a:t>
            </a:r>
            <a:r>
              <a:rPr lang="ja-JP" altLang="en-US" dirty="0"/>
              <a:t>際に暗号化</a:t>
            </a:r>
          </a:p>
          <a:p>
            <a:pPr marL="857250" lvl="1" indent="-457200"/>
            <a:r>
              <a:rPr lang="ja-JP" altLang="en-US" dirty="0"/>
              <a:t>アプリがアクセスする時だけ復号</a:t>
            </a:r>
          </a:p>
          <a:p>
            <a:pPr marL="1257300" lvl="2" indent="-457200"/>
            <a:r>
              <a:rPr lang="ja-JP" altLang="en-US" sz="2400" dirty="0" smtClean="0"/>
              <a:t>この瞬間以外</a:t>
            </a:r>
            <a:r>
              <a:rPr lang="ja-JP" altLang="en-US" sz="2400" dirty="0"/>
              <a:t>はコールドブート攻撃でも</a:t>
            </a:r>
            <a:r>
              <a:rPr lang="ja-JP" altLang="en-US" sz="2400" dirty="0" smtClean="0"/>
              <a:t>盗み見られない</a:t>
            </a:r>
            <a:endParaRPr lang="ja-JP" altLang="en-US" sz="2400" dirty="0"/>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6</a:t>
            </a:fld>
            <a:endParaRPr kumimoji="1" lang="ja-JP" altLang="en-US" dirty="0"/>
          </a:p>
        </p:txBody>
      </p:sp>
      <p:sp>
        <p:nvSpPr>
          <p:cNvPr id="58" name="メモ 57"/>
          <p:cNvSpPr/>
          <p:nvPr/>
        </p:nvSpPr>
        <p:spPr>
          <a:xfrm rot="10800000">
            <a:off x="7380312" y="5733256"/>
            <a:ext cx="432048" cy="432048"/>
          </a:xfrm>
          <a:prstGeom prst="foldedCorner">
            <a:avLst>
              <a:gd name="adj" fmla="val 46361"/>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9" name="角丸四角形 58"/>
          <p:cNvSpPr/>
          <p:nvPr/>
        </p:nvSpPr>
        <p:spPr>
          <a:xfrm>
            <a:off x="1115616" y="5445224"/>
            <a:ext cx="720080" cy="720080"/>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solidFill>
                  <a:srgbClr val="000000"/>
                </a:solidFill>
              </a:rPr>
              <a:t>アプリ</a:t>
            </a:r>
            <a:endParaRPr kumimoji="1" lang="ja-JP" altLang="en-US" sz="1400" dirty="0">
              <a:solidFill>
                <a:srgbClr val="000000"/>
              </a:solidFill>
            </a:endParaRPr>
          </a:p>
        </p:txBody>
      </p:sp>
      <p:cxnSp>
        <p:nvCxnSpPr>
          <p:cNvPr id="61" name="直線矢印コネクタ 60"/>
          <p:cNvCxnSpPr/>
          <p:nvPr/>
        </p:nvCxnSpPr>
        <p:spPr>
          <a:xfrm>
            <a:off x="1835696" y="5805264"/>
            <a:ext cx="504056" cy="0"/>
          </a:xfrm>
          <a:prstGeom prst="straightConnector1">
            <a:avLst/>
          </a:prstGeom>
          <a:ln w="44450">
            <a:solidFill>
              <a:schemeClr val="accent6"/>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690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86047E-6 6.08374E-7 L -0.2598 6.08374E-7 " pathEditMode="relative" rAng="0" ptsTypes="AA">
                                      <p:cBhvr>
                                        <p:cTn id="6" dur="2000" fill="hold"/>
                                        <p:tgtEl>
                                          <p:spTgt spid="58"/>
                                        </p:tgtEl>
                                        <p:attrNameLst>
                                          <p:attrName>ppt_x</p:attrName>
                                          <p:attrName>ppt_y</p:attrName>
                                        </p:attrNameLst>
                                      </p:cBhvr>
                                      <p:rCtr x="-12999" y="0"/>
                                    </p:animMotion>
                                  </p:childTnLst>
                                </p:cTn>
                              </p:par>
                              <p:par>
                                <p:cTn id="7" presetID="1" presetClass="emph" presetSubtype="2" fill="hold" nodeType="withEffect">
                                  <p:stCondLst>
                                    <p:cond delay="0"/>
                                  </p:stCondLst>
                                  <p:childTnLst>
                                    <p:animClr clrSpc="rgb" dir="cw">
                                      <p:cBhvr>
                                        <p:cTn id="8" dur="1000" fill="hold"/>
                                        <p:tgtEl>
                                          <p:spTgt spid="58"/>
                                        </p:tgtEl>
                                        <p:attrNameLst>
                                          <p:attrName>fillcolor</p:attrName>
                                        </p:attrNameLst>
                                      </p:cBhvr>
                                      <p:to>
                                        <a:schemeClr val="tx1"/>
                                      </p:to>
                                    </p:animClr>
                                    <p:set>
                                      <p:cBhvr>
                                        <p:cTn id="9" dur="1000" fill="hold"/>
                                        <p:tgtEl>
                                          <p:spTgt spid="58"/>
                                        </p:tgtEl>
                                        <p:attrNameLst>
                                          <p:attrName>fill.type</p:attrName>
                                        </p:attrNameLst>
                                      </p:cBhvr>
                                      <p:to>
                                        <p:strVal val="solid"/>
                                      </p:to>
                                    </p:set>
                                    <p:set>
                                      <p:cBhvr>
                                        <p:cTn id="10" dur="1000" fill="hold"/>
                                        <p:tgtEl>
                                          <p:spTgt spid="58"/>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mph" presetSubtype="2" fill="hold" nodeType="clickEffect">
                                  <p:stCondLst>
                                    <p:cond delay="0"/>
                                  </p:stCondLst>
                                  <p:childTnLst>
                                    <p:animClr clrSpc="rgb" dir="cw">
                                      <p:cBhvr>
                                        <p:cTn id="19" dur="1000" fill="hold"/>
                                        <p:tgtEl>
                                          <p:spTgt spid="58"/>
                                        </p:tgtEl>
                                        <p:attrNameLst>
                                          <p:attrName>fillcolor</p:attrName>
                                        </p:attrNameLst>
                                      </p:cBhvr>
                                      <p:to>
                                        <a:schemeClr val="bg1"/>
                                      </p:to>
                                    </p:animClr>
                                    <p:set>
                                      <p:cBhvr>
                                        <p:cTn id="20" dur="1000" fill="hold"/>
                                        <p:tgtEl>
                                          <p:spTgt spid="58"/>
                                        </p:tgtEl>
                                        <p:attrNameLst>
                                          <p:attrName>fill.type</p:attrName>
                                        </p:attrNameLst>
                                      </p:cBhvr>
                                      <p:to>
                                        <p:strVal val="solid"/>
                                      </p:to>
                                    </p:set>
                                    <p:set>
                                      <p:cBhvr>
                                        <p:cTn id="21" dur="1000" fill="hold"/>
                                        <p:tgtEl>
                                          <p:spTgt spid="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図形グループ 90"/>
          <p:cNvGrpSpPr/>
          <p:nvPr/>
        </p:nvGrpSpPr>
        <p:grpSpPr>
          <a:xfrm>
            <a:off x="755576" y="4427820"/>
            <a:ext cx="7056784" cy="1794458"/>
            <a:chOff x="755576" y="4427820"/>
            <a:chExt cx="7056784" cy="1794458"/>
          </a:xfrm>
        </p:grpSpPr>
        <p:sp>
          <p:nvSpPr>
            <p:cNvPr id="55" name="直方体 54"/>
            <p:cNvSpPr/>
            <p:nvPr/>
          </p:nvSpPr>
          <p:spPr>
            <a:xfrm>
              <a:off x="3851920" y="5229200"/>
              <a:ext cx="2016224" cy="853020"/>
            </a:xfrm>
            <a:prstGeom prst="cube">
              <a:avLst>
                <a:gd name="adj" fmla="val 151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ja-JP" altLang="en-US" dirty="0" smtClean="0">
                  <a:solidFill>
                    <a:schemeClr val="tx1"/>
                  </a:solidFill>
                </a:rPr>
                <a:t>ページキャッシュ</a:t>
              </a:r>
              <a:endParaRPr kumimoji="1" lang="ja-JP" altLang="en-US" dirty="0">
                <a:solidFill>
                  <a:schemeClr val="tx1"/>
                </a:solidFill>
              </a:endParaRPr>
            </a:p>
          </p:txBody>
        </p:sp>
        <p:sp>
          <p:nvSpPr>
            <p:cNvPr id="56" name="円柱 55"/>
            <p:cNvSpPr/>
            <p:nvPr/>
          </p:nvSpPr>
          <p:spPr>
            <a:xfrm>
              <a:off x="6300192" y="4797152"/>
              <a:ext cx="1512168" cy="1425126"/>
            </a:xfrm>
            <a:prstGeom prst="can">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7" name="角丸四角形 56"/>
            <p:cNvSpPr/>
            <p:nvPr/>
          </p:nvSpPr>
          <p:spPr>
            <a:xfrm>
              <a:off x="2339752" y="5157193"/>
              <a:ext cx="625124" cy="1008112"/>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OS</a:t>
              </a:r>
              <a:endParaRPr kumimoji="1" lang="ja-JP" altLang="en-US" dirty="0">
                <a:solidFill>
                  <a:srgbClr val="000000"/>
                </a:solidFill>
              </a:endParaRPr>
            </a:p>
          </p:txBody>
        </p:sp>
        <p:grpSp>
          <p:nvGrpSpPr>
            <p:cNvPr id="8" name="図形グループ 7"/>
            <p:cNvGrpSpPr/>
            <p:nvPr/>
          </p:nvGrpSpPr>
          <p:grpSpPr>
            <a:xfrm>
              <a:off x="755576" y="5157192"/>
              <a:ext cx="1080120" cy="1008112"/>
              <a:chOff x="539552" y="5229200"/>
              <a:chExt cx="1368152" cy="1224136"/>
            </a:xfrm>
          </p:grpSpPr>
          <p:sp>
            <p:nvSpPr>
              <p:cNvPr id="58" name="角丸四角形 57"/>
              <p:cNvSpPr/>
              <p:nvPr/>
            </p:nvSpPr>
            <p:spPr>
              <a:xfrm>
                <a:off x="539552" y="5229200"/>
                <a:ext cx="1368152" cy="1224136"/>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solidFill>
                      <a:srgbClr val="000000"/>
                    </a:solidFill>
                  </a:rPr>
                  <a:t>アプリ</a:t>
                </a:r>
                <a:endParaRPr kumimoji="1" lang="en-US" altLang="ja-JP" sz="1400" dirty="0" smtClean="0">
                  <a:solidFill>
                    <a:srgbClr val="000000"/>
                  </a:solidFill>
                </a:endParaRPr>
              </a:p>
              <a:p>
                <a:pPr algn="ctr"/>
                <a:endParaRPr lang="en-US" altLang="ja-JP" sz="1400" dirty="0">
                  <a:solidFill>
                    <a:srgbClr val="000000"/>
                  </a:solidFill>
                </a:endParaRPr>
              </a:p>
              <a:p>
                <a:pPr algn="ctr"/>
                <a:endParaRPr kumimoji="1" lang="ja-JP" altLang="en-US" sz="1400" dirty="0">
                  <a:solidFill>
                    <a:srgbClr val="000000"/>
                  </a:solidFill>
                </a:endParaRPr>
              </a:p>
            </p:txBody>
          </p:sp>
          <p:sp>
            <p:nvSpPr>
              <p:cNvPr id="6" name="角丸四角形 5"/>
              <p:cNvSpPr/>
              <p:nvPr/>
            </p:nvSpPr>
            <p:spPr>
              <a:xfrm>
                <a:off x="683568" y="5805264"/>
                <a:ext cx="1080120" cy="504056"/>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solidFill>
                      <a:srgbClr val="000000"/>
                    </a:solidFill>
                  </a:rPr>
                  <a:t>バッファ</a:t>
                </a:r>
                <a:endParaRPr kumimoji="1" lang="ja-JP" altLang="en-US" sz="1400" dirty="0">
                  <a:solidFill>
                    <a:srgbClr val="000000"/>
                  </a:solidFill>
                </a:endParaRPr>
              </a:p>
            </p:txBody>
          </p:sp>
        </p:grpSp>
        <p:sp>
          <p:nvSpPr>
            <p:cNvPr id="90" name="テキスト ボックス 89"/>
            <p:cNvSpPr txBox="1"/>
            <p:nvPr/>
          </p:nvSpPr>
          <p:spPr>
            <a:xfrm>
              <a:off x="6573226" y="4427820"/>
              <a:ext cx="951102" cy="369332"/>
            </a:xfrm>
            <a:prstGeom prst="rect">
              <a:avLst/>
            </a:prstGeom>
            <a:noFill/>
          </p:spPr>
          <p:txBody>
            <a:bodyPr wrap="none" rtlCol="0">
              <a:spAutoFit/>
            </a:bodyPr>
            <a:lstStyle/>
            <a:p>
              <a:r>
                <a:rPr kumimoji="1" lang="ja-JP" altLang="en-US" dirty="0" smtClean="0"/>
                <a:t>ディスク</a:t>
              </a:r>
              <a:endParaRPr kumimoji="1" lang="ja-JP" altLang="en-US" dirty="0"/>
            </a:p>
          </p:txBody>
        </p:sp>
      </p:grpSp>
      <p:sp>
        <p:nvSpPr>
          <p:cNvPr id="3" name="タイトル 2"/>
          <p:cNvSpPr>
            <a:spLocks noGrp="1"/>
          </p:cNvSpPr>
          <p:nvPr>
            <p:ph type="title"/>
          </p:nvPr>
        </p:nvSpPr>
        <p:spPr/>
        <p:txBody>
          <a:bodyPr/>
          <a:lstStyle/>
          <a:p>
            <a:pPr marL="0" marR="0" indent="0" defTabSz="914400" rtl="0" eaLnBrk="1" fontAlgn="auto" latinLnBrk="0" hangingPunct="1">
              <a:lnSpc>
                <a:spcPct val="100000"/>
              </a:lnSpc>
              <a:spcBef>
                <a:spcPct val="0"/>
              </a:spcBef>
              <a:spcAft>
                <a:spcPts val="0"/>
              </a:spcAft>
              <a:buClrTx/>
              <a:buSzTx/>
              <a:buFontTx/>
              <a:buNone/>
              <a:tabLst/>
              <a:defRPr/>
            </a:pPr>
            <a:r>
              <a:rPr kumimoji="1" lang="ja-JP" altLang="en-US" dirty="0" smtClean="0"/>
              <a:t>ファイルの読み込み</a:t>
            </a:r>
            <a:endParaRPr kumimoji="1" lang="ja-JP" altLang="en-US" dirty="0"/>
          </a:p>
        </p:txBody>
      </p:sp>
      <p:sp>
        <p:nvSpPr>
          <p:cNvPr id="2" name="コンテンツ プレースホルダー 1"/>
          <p:cNvSpPr>
            <a:spLocks noGrp="1"/>
          </p:cNvSpPr>
          <p:nvPr>
            <p:ph idx="1"/>
          </p:nvPr>
        </p:nvSpPr>
        <p:spPr>
          <a:xfrm>
            <a:off x="467544" y="1556792"/>
            <a:ext cx="8208911" cy="4896543"/>
          </a:xfrm>
        </p:spPr>
        <p:txBody>
          <a:bodyPr>
            <a:normAutofit/>
          </a:bodyPr>
          <a:lstStyle/>
          <a:p>
            <a:r>
              <a:rPr lang="ja-JP" altLang="en-US" dirty="0"/>
              <a:t>アプリが</a:t>
            </a:r>
            <a:r>
              <a:rPr lang="en-US" altLang="ja-JP" dirty="0"/>
              <a:t>OS</a:t>
            </a:r>
            <a:r>
              <a:rPr lang="ja-JP" altLang="en-US" dirty="0"/>
              <a:t>の</a:t>
            </a:r>
            <a:r>
              <a:rPr lang="en-US" altLang="ja-JP" dirty="0"/>
              <a:t>read</a:t>
            </a:r>
            <a:r>
              <a:rPr lang="ja-JP" altLang="en-US" dirty="0"/>
              <a:t>システムコールを発行</a:t>
            </a:r>
          </a:p>
          <a:p>
            <a:pPr lvl="1"/>
            <a:r>
              <a:rPr lang="ja-JP" altLang="en-US" dirty="0"/>
              <a:t>ページキャッシュ上のデータを復号</a:t>
            </a:r>
          </a:p>
          <a:p>
            <a:pPr lvl="2"/>
            <a:r>
              <a:rPr lang="ja-JP" altLang="en-US" dirty="0"/>
              <a:t>キャッシュがなければディスクから読み込む</a:t>
            </a:r>
          </a:p>
          <a:p>
            <a:pPr lvl="1"/>
            <a:r>
              <a:rPr lang="ja-JP" altLang="en-US" dirty="0"/>
              <a:t>復号されたデータをアプリのバッファにコピー</a:t>
            </a:r>
          </a:p>
          <a:p>
            <a:pPr lvl="1"/>
            <a:r>
              <a:rPr lang="ja-JP" altLang="en-US" dirty="0" smtClean="0"/>
              <a:t>ページキャッシュ上のデータ</a:t>
            </a:r>
            <a:r>
              <a:rPr lang="ja-JP" altLang="en-US" dirty="0"/>
              <a:t>を再び暗号化</a:t>
            </a:r>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7</a:t>
            </a:fld>
            <a:endParaRPr kumimoji="1" lang="ja-JP" altLang="en-US" dirty="0"/>
          </a:p>
        </p:txBody>
      </p:sp>
      <p:cxnSp>
        <p:nvCxnSpPr>
          <p:cNvPr id="71" name="直線矢印コネクタ 70"/>
          <p:cNvCxnSpPr>
            <a:stCxn id="58" idx="3"/>
            <a:endCxn id="57" idx="1"/>
          </p:cNvCxnSpPr>
          <p:nvPr/>
        </p:nvCxnSpPr>
        <p:spPr>
          <a:xfrm>
            <a:off x="1835696" y="5661248"/>
            <a:ext cx="504056" cy="1"/>
          </a:xfrm>
          <a:prstGeom prst="straightConnector1">
            <a:avLst/>
          </a:prstGeom>
          <a:ln w="38100" cmpd="sng">
            <a:solidFill>
              <a:schemeClr val="accent6"/>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74" name="テキスト ボックス 73"/>
          <p:cNvSpPr txBox="1"/>
          <p:nvPr/>
        </p:nvSpPr>
        <p:spPr>
          <a:xfrm>
            <a:off x="3024055" y="5229200"/>
            <a:ext cx="659305" cy="400110"/>
          </a:xfrm>
          <a:prstGeom prst="rect">
            <a:avLst/>
          </a:prstGeom>
          <a:noFill/>
        </p:spPr>
        <p:txBody>
          <a:bodyPr wrap="none" rtlCol="0">
            <a:spAutoFit/>
          </a:bodyPr>
          <a:lstStyle/>
          <a:p>
            <a:r>
              <a:rPr lang="en-US" altLang="ja-JP" sz="2000" dirty="0" smtClean="0"/>
              <a:t>read</a:t>
            </a:r>
            <a:endParaRPr kumimoji="1" lang="ja-JP" altLang="en-US" sz="2000" dirty="0"/>
          </a:p>
        </p:txBody>
      </p:sp>
      <p:cxnSp>
        <p:nvCxnSpPr>
          <p:cNvPr id="75" name="直線矢印コネクタ 74"/>
          <p:cNvCxnSpPr/>
          <p:nvPr/>
        </p:nvCxnSpPr>
        <p:spPr>
          <a:xfrm flipV="1">
            <a:off x="2987824" y="5661248"/>
            <a:ext cx="1008112" cy="2"/>
          </a:xfrm>
          <a:prstGeom prst="straightConnector1">
            <a:avLst/>
          </a:prstGeom>
          <a:ln w="38100" cmpd="sng">
            <a:solidFill>
              <a:schemeClr val="accent6"/>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87" name="メモ 86"/>
          <p:cNvSpPr/>
          <p:nvPr/>
        </p:nvSpPr>
        <p:spPr>
          <a:xfrm rot="10800000">
            <a:off x="6804248" y="5445224"/>
            <a:ext cx="504056" cy="504056"/>
          </a:xfrm>
          <a:prstGeom prst="foldedCorner">
            <a:avLst>
              <a:gd name="adj" fmla="val 47209"/>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9" name="メモ 88"/>
          <p:cNvSpPr/>
          <p:nvPr/>
        </p:nvSpPr>
        <p:spPr>
          <a:xfrm rot="10800000">
            <a:off x="4716016" y="5445224"/>
            <a:ext cx="504056" cy="504056"/>
          </a:xfrm>
          <a:prstGeom prst="foldedCorner">
            <a:avLst>
              <a:gd name="adj" fmla="val 47209"/>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bg1">
                  <a:lumMod val="75000"/>
                </a:schemeClr>
              </a:solidFill>
            </a:endParaRPr>
          </a:p>
        </p:txBody>
      </p:sp>
      <p:sp>
        <p:nvSpPr>
          <p:cNvPr id="88" name="メモ 87"/>
          <p:cNvSpPr/>
          <p:nvPr/>
        </p:nvSpPr>
        <p:spPr>
          <a:xfrm rot="10800000">
            <a:off x="6804248" y="5445224"/>
            <a:ext cx="504056" cy="504056"/>
          </a:xfrm>
          <a:prstGeom prst="foldedCorner">
            <a:avLst>
              <a:gd name="adj" fmla="val 47209"/>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71252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0" nodeType="clickEffect">
                                  <p:stCondLst>
                                    <p:cond delay="0"/>
                                  </p:stCondLst>
                                  <p:childTnLst>
                                    <p:animMotion origin="layout" path="M 8.33044E-6 -3.79366E-7 L -0.2204 -3.79366E-7 " pathEditMode="relative" ptsTypes="AA">
                                      <p:cBhvr>
                                        <p:cTn id="17" dur="2000" fill="hold"/>
                                        <p:tgtEl>
                                          <p:spTgt spid="88"/>
                                        </p:tgtEl>
                                        <p:attrNameLst>
                                          <p:attrName>ppt_x</p:attrName>
                                          <p:attrName>ppt_y</p:attrName>
                                        </p:attrNameLst>
                                      </p:cBhvr>
                                    </p:animMotion>
                                  </p:childTnLst>
                                </p:cTn>
                              </p:par>
                            </p:childTnLst>
                          </p:cTn>
                        </p:par>
                        <p:par>
                          <p:cTn id="18" fill="hold">
                            <p:stCondLst>
                              <p:cond delay="2000"/>
                            </p:stCondLst>
                            <p:childTnLst>
                              <p:par>
                                <p:cTn id="19" presetID="1" presetClass="emph" presetSubtype="2" fill="hold" nodeType="afterEffect">
                                  <p:stCondLst>
                                    <p:cond delay="0"/>
                                  </p:stCondLst>
                                  <p:childTnLst>
                                    <p:animClr clrSpc="rgb" dir="cw">
                                      <p:cBhvr>
                                        <p:cTn id="20" dur="1000" fill="hold"/>
                                        <p:tgtEl>
                                          <p:spTgt spid="88"/>
                                        </p:tgtEl>
                                        <p:attrNameLst>
                                          <p:attrName>fillcolor</p:attrName>
                                        </p:attrNameLst>
                                      </p:cBhvr>
                                      <p:to>
                                        <a:schemeClr val="tx1"/>
                                      </p:to>
                                    </p:animClr>
                                    <p:set>
                                      <p:cBhvr>
                                        <p:cTn id="21" dur="1000" fill="hold"/>
                                        <p:tgtEl>
                                          <p:spTgt spid="88"/>
                                        </p:tgtEl>
                                        <p:attrNameLst>
                                          <p:attrName>fill.type</p:attrName>
                                        </p:attrNameLst>
                                      </p:cBhvr>
                                      <p:to>
                                        <p:strVal val="solid"/>
                                      </p:to>
                                    </p:set>
                                    <p:set>
                                      <p:cBhvr>
                                        <p:cTn id="22" dur="1000" fill="hold"/>
                                        <p:tgtEl>
                                          <p:spTgt spid="88"/>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88"/>
                                        </p:tgtEl>
                                        <p:attrNameLst>
                                          <p:attrName>fillcolor</p:attrName>
                                        </p:attrNameLst>
                                      </p:cBhvr>
                                      <p:to>
                                        <a:schemeClr val="bg1"/>
                                      </p:to>
                                    </p:animClr>
                                    <p:set>
                                      <p:cBhvr>
                                        <p:cTn id="27" dur="1000" fill="hold"/>
                                        <p:tgtEl>
                                          <p:spTgt spid="88"/>
                                        </p:tgtEl>
                                        <p:attrNameLst>
                                          <p:attrName>fill.type</p:attrName>
                                        </p:attrNameLst>
                                      </p:cBhvr>
                                      <p:to>
                                        <p:strVal val="solid"/>
                                      </p:to>
                                    </p:set>
                                    <p:set>
                                      <p:cBhvr>
                                        <p:cTn id="28" dur="1000" fill="hold"/>
                                        <p:tgtEl>
                                          <p:spTgt spid="88"/>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500"/>
                                        <p:tgtEl>
                                          <p:spTgt spid="89"/>
                                        </p:tgtEl>
                                      </p:cBhvr>
                                    </p:animEffect>
                                  </p:childTnLst>
                                </p:cTn>
                              </p:par>
                              <p:par>
                                <p:cTn id="34" presetID="0" presetClass="path" presetSubtype="0" accel="50000" decel="50000" fill="hold" grpId="0" nodeType="withEffect">
                                  <p:stCondLst>
                                    <p:cond delay="0"/>
                                  </p:stCondLst>
                                  <p:childTnLst>
                                    <p:animMotion origin="layout" path="M -3.95002E-6 -5.01966E-7 L -0.41339 0.01573 " pathEditMode="relative" rAng="0" ptsTypes="AA">
                                      <p:cBhvr>
                                        <p:cTn id="35" dur="2000" fill="hold"/>
                                        <p:tgtEl>
                                          <p:spTgt spid="89"/>
                                        </p:tgtEl>
                                        <p:attrNameLst>
                                          <p:attrName>ppt_x</p:attrName>
                                          <p:attrName>ppt_y</p:attrName>
                                        </p:attrNameLst>
                                      </p:cBhvr>
                                      <p:rCtr x="-20670" y="786"/>
                                    </p:animMotion>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1000" fill="hold"/>
                                        <p:tgtEl>
                                          <p:spTgt spid="88"/>
                                        </p:tgtEl>
                                        <p:attrNameLst>
                                          <p:attrName>fillcolor</p:attrName>
                                        </p:attrNameLst>
                                      </p:cBhvr>
                                      <p:to>
                                        <a:schemeClr val="tx1"/>
                                      </p:to>
                                    </p:animClr>
                                    <p:set>
                                      <p:cBhvr>
                                        <p:cTn id="40" dur="1000" fill="hold"/>
                                        <p:tgtEl>
                                          <p:spTgt spid="88"/>
                                        </p:tgtEl>
                                        <p:attrNameLst>
                                          <p:attrName>fill.type</p:attrName>
                                        </p:attrNameLst>
                                      </p:cBhvr>
                                      <p:to>
                                        <p:strVal val="solid"/>
                                      </p:to>
                                    </p:set>
                                    <p:set>
                                      <p:cBhvr>
                                        <p:cTn id="41" dur="1000" fill="hold"/>
                                        <p:tgtEl>
                                          <p:spTgt spid="8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9" grpId="0" animBg="1"/>
      <p:bldP spid="89" grpId="1"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marL="0" marR="0" indent="0" defTabSz="914400" rtl="0" eaLnBrk="1" fontAlgn="auto" latinLnBrk="0" hangingPunct="1">
              <a:lnSpc>
                <a:spcPct val="100000"/>
              </a:lnSpc>
              <a:spcBef>
                <a:spcPct val="0"/>
              </a:spcBef>
              <a:spcAft>
                <a:spcPts val="0"/>
              </a:spcAft>
              <a:buClrTx/>
              <a:buSzTx/>
              <a:buFontTx/>
              <a:buNone/>
              <a:tabLst/>
              <a:defRPr/>
            </a:pPr>
            <a:r>
              <a:rPr kumimoji="1" lang="ja-JP" altLang="en-US" dirty="0" smtClean="0"/>
              <a:t>ファイルへの書き込み</a:t>
            </a:r>
            <a:endParaRPr kumimoji="1" lang="ja-JP" altLang="en-US" dirty="0"/>
          </a:p>
        </p:txBody>
      </p:sp>
      <p:sp>
        <p:nvSpPr>
          <p:cNvPr id="2" name="コンテンツ プレースホルダー 1"/>
          <p:cNvSpPr>
            <a:spLocks noGrp="1"/>
          </p:cNvSpPr>
          <p:nvPr>
            <p:ph idx="1"/>
          </p:nvPr>
        </p:nvSpPr>
        <p:spPr/>
        <p:txBody>
          <a:bodyPr>
            <a:normAutofit/>
          </a:bodyPr>
          <a:lstStyle/>
          <a:p>
            <a:r>
              <a:rPr lang="ja-JP" altLang="en-US" dirty="0"/>
              <a:t>アプリが</a:t>
            </a:r>
            <a:r>
              <a:rPr lang="en-US" altLang="ja-JP" dirty="0"/>
              <a:t>OS</a:t>
            </a:r>
            <a:r>
              <a:rPr lang="ja-JP" altLang="en-US" dirty="0"/>
              <a:t>の</a:t>
            </a:r>
            <a:r>
              <a:rPr lang="en-US" altLang="ja-JP" dirty="0"/>
              <a:t>write</a:t>
            </a:r>
            <a:r>
              <a:rPr lang="ja-JP" altLang="en-US" dirty="0"/>
              <a:t>システムコールを発行</a:t>
            </a:r>
          </a:p>
          <a:p>
            <a:pPr lvl="1"/>
            <a:r>
              <a:rPr lang="ja-JP" altLang="en-US" sz="2600" dirty="0"/>
              <a:t>アプリの</a:t>
            </a:r>
            <a:r>
              <a:rPr lang="ja-JP" altLang="en-US" sz="2600" dirty="0" smtClean="0"/>
              <a:t>バッファのデータを</a:t>
            </a:r>
            <a:r>
              <a:rPr lang="ja-JP" altLang="en-US" sz="2600" dirty="0"/>
              <a:t>ページキャッシュにコピー</a:t>
            </a:r>
          </a:p>
          <a:p>
            <a:pPr lvl="1"/>
            <a:r>
              <a:rPr lang="ja-JP" altLang="en-US" sz="2600" dirty="0"/>
              <a:t>ページキャッシュ上のデータを暗号化</a:t>
            </a:r>
          </a:p>
          <a:p>
            <a:r>
              <a:rPr lang="ja-JP" altLang="en-US" dirty="0"/>
              <a:t>後で</a:t>
            </a:r>
            <a:r>
              <a:rPr lang="en-US" altLang="ja-JP" dirty="0"/>
              <a:t>OS</a:t>
            </a:r>
            <a:r>
              <a:rPr lang="ja-JP" altLang="en-US" dirty="0"/>
              <a:t>がデータをディスクに書き戻す</a:t>
            </a:r>
          </a:p>
          <a:p>
            <a:pPr lvl="1"/>
            <a:r>
              <a:rPr lang="ja-JP" altLang="en-US" dirty="0"/>
              <a:t>ファイルの</a:t>
            </a:r>
            <a:r>
              <a:rPr lang="ja-JP" altLang="en-US" dirty="0" smtClean="0"/>
              <a:t>読み込み処理と</a:t>
            </a:r>
            <a:r>
              <a:rPr lang="ja-JP" altLang="en-US" dirty="0"/>
              <a:t>同様の</a:t>
            </a:r>
            <a:r>
              <a:rPr lang="ja-JP" altLang="en-US" dirty="0" smtClean="0"/>
              <a:t>手順</a:t>
            </a:r>
            <a:endParaRPr lang="ja-JP" altLang="en-US" dirty="0"/>
          </a:p>
        </p:txBody>
      </p:sp>
      <p:sp>
        <p:nvSpPr>
          <p:cNvPr id="5" name="スライド番号プレースホルダー 4"/>
          <p:cNvSpPr>
            <a:spLocks noGrp="1"/>
          </p:cNvSpPr>
          <p:nvPr>
            <p:ph type="sldNum" sz="quarter" idx="12"/>
          </p:nvPr>
        </p:nvSpPr>
        <p:spPr/>
        <p:txBody>
          <a:bodyPr/>
          <a:lstStyle/>
          <a:p>
            <a:fld id="{27281A43-6820-4042-9572-7080A1175FBE}" type="slidenum">
              <a:rPr kumimoji="1" lang="ja-JP" altLang="en-US" smtClean="0"/>
              <a:t>8</a:t>
            </a:fld>
            <a:endParaRPr kumimoji="1" lang="ja-JP" altLang="en-US" dirty="0"/>
          </a:p>
        </p:txBody>
      </p:sp>
      <p:grpSp>
        <p:nvGrpSpPr>
          <p:cNvPr id="11" name="図形グループ 10"/>
          <p:cNvGrpSpPr/>
          <p:nvPr/>
        </p:nvGrpSpPr>
        <p:grpSpPr>
          <a:xfrm>
            <a:off x="755576" y="4427820"/>
            <a:ext cx="7056784" cy="1794458"/>
            <a:chOff x="755576" y="4427820"/>
            <a:chExt cx="7056784" cy="1794458"/>
          </a:xfrm>
        </p:grpSpPr>
        <p:sp>
          <p:nvSpPr>
            <p:cNvPr id="13" name="直方体 12"/>
            <p:cNvSpPr/>
            <p:nvPr/>
          </p:nvSpPr>
          <p:spPr>
            <a:xfrm>
              <a:off x="3779912" y="5301208"/>
              <a:ext cx="2016224" cy="853020"/>
            </a:xfrm>
            <a:prstGeom prst="cube">
              <a:avLst>
                <a:gd name="adj" fmla="val 151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chemeClr val="tx1"/>
                  </a:solidFill>
                </a:rPr>
                <a:t>ページキャッシュ</a:t>
              </a:r>
              <a:endParaRPr kumimoji="1" lang="ja-JP" altLang="en-US" dirty="0">
                <a:solidFill>
                  <a:schemeClr val="tx1"/>
                </a:solidFill>
              </a:endParaRPr>
            </a:p>
          </p:txBody>
        </p:sp>
        <p:sp>
          <p:nvSpPr>
            <p:cNvPr id="14" name="円柱 13"/>
            <p:cNvSpPr/>
            <p:nvPr/>
          </p:nvSpPr>
          <p:spPr>
            <a:xfrm>
              <a:off x="6300192" y="4797152"/>
              <a:ext cx="1512168" cy="1425126"/>
            </a:xfrm>
            <a:prstGeom prst="can">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角丸四角形 14"/>
            <p:cNvSpPr/>
            <p:nvPr/>
          </p:nvSpPr>
          <p:spPr>
            <a:xfrm>
              <a:off x="2339752" y="5157193"/>
              <a:ext cx="625124" cy="1008112"/>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OS</a:t>
              </a:r>
              <a:endParaRPr kumimoji="1" lang="ja-JP" altLang="en-US" dirty="0">
                <a:solidFill>
                  <a:srgbClr val="000000"/>
                </a:solidFill>
              </a:endParaRPr>
            </a:p>
          </p:txBody>
        </p:sp>
        <p:grpSp>
          <p:nvGrpSpPr>
            <p:cNvPr id="16" name="図形グループ 15"/>
            <p:cNvGrpSpPr/>
            <p:nvPr/>
          </p:nvGrpSpPr>
          <p:grpSpPr>
            <a:xfrm>
              <a:off x="755576" y="5157192"/>
              <a:ext cx="1080120" cy="1008112"/>
              <a:chOff x="539552" y="5229200"/>
              <a:chExt cx="1368152" cy="1224136"/>
            </a:xfrm>
          </p:grpSpPr>
          <p:sp>
            <p:nvSpPr>
              <p:cNvPr id="18" name="角丸四角形 17"/>
              <p:cNvSpPr/>
              <p:nvPr/>
            </p:nvSpPr>
            <p:spPr>
              <a:xfrm>
                <a:off x="539552" y="5229200"/>
                <a:ext cx="1368152" cy="1224136"/>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solidFill>
                      <a:srgbClr val="000000"/>
                    </a:solidFill>
                  </a:rPr>
                  <a:t>アプリ</a:t>
                </a:r>
                <a:endParaRPr kumimoji="1" lang="en-US" altLang="ja-JP" sz="1400" dirty="0" smtClean="0">
                  <a:solidFill>
                    <a:srgbClr val="000000"/>
                  </a:solidFill>
                </a:endParaRPr>
              </a:p>
              <a:p>
                <a:pPr algn="ctr"/>
                <a:endParaRPr lang="en-US" altLang="ja-JP" sz="1400" dirty="0">
                  <a:solidFill>
                    <a:srgbClr val="000000"/>
                  </a:solidFill>
                </a:endParaRPr>
              </a:p>
              <a:p>
                <a:pPr algn="ctr"/>
                <a:endParaRPr kumimoji="1" lang="ja-JP" altLang="en-US" sz="1400" dirty="0">
                  <a:solidFill>
                    <a:srgbClr val="000000"/>
                  </a:solidFill>
                </a:endParaRPr>
              </a:p>
            </p:txBody>
          </p:sp>
          <p:sp>
            <p:nvSpPr>
              <p:cNvPr id="19" name="角丸四角形 18"/>
              <p:cNvSpPr/>
              <p:nvPr/>
            </p:nvSpPr>
            <p:spPr>
              <a:xfrm>
                <a:off x="683568" y="5805264"/>
                <a:ext cx="1080120" cy="504056"/>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solidFill>
                      <a:srgbClr val="000000"/>
                    </a:solidFill>
                  </a:rPr>
                  <a:t>バッファ</a:t>
                </a:r>
                <a:endParaRPr kumimoji="1" lang="ja-JP" altLang="en-US" sz="1400" dirty="0">
                  <a:solidFill>
                    <a:srgbClr val="000000"/>
                  </a:solidFill>
                </a:endParaRPr>
              </a:p>
            </p:txBody>
          </p:sp>
        </p:grpSp>
        <p:sp>
          <p:nvSpPr>
            <p:cNvPr id="17" name="テキスト ボックス 16"/>
            <p:cNvSpPr txBox="1"/>
            <p:nvPr/>
          </p:nvSpPr>
          <p:spPr>
            <a:xfrm>
              <a:off x="6573226" y="4427820"/>
              <a:ext cx="951102" cy="369332"/>
            </a:xfrm>
            <a:prstGeom prst="rect">
              <a:avLst/>
            </a:prstGeom>
            <a:noFill/>
          </p:spPr>
          <p:txBody>
            <a:bodyPr wrap="none" rtlCol="0">
              <a:spAutoFit/>
            </a:bodyPr>
            <a:lstStyle/>
            <a:p>
              <a:r>
                <a:rPr kumimoji="1" lang="ja-JP" altLang="en-US" dirty="0" smtClean="0"/>
                <a:t>ディスク</a:t>
              </a:r>
              <a:endParaRPr kumimoji="1" lang="ja-JP" altLang="en-US" dirty="0"/>
            </a:p>
          </p:txBody>
        </p:sp>
      </p:grpSp>
      <p:cxnSp>
        <p:nvCxnSpPr>
          <p:cNvPr id="20" name="直線矢印コネクタ 19"/>
          <p:cNvCxnSpPr>
            <a:stCxn id="18" idx="3"/>
            <a:endCxn id="15" idx="1"/>
          </p:cNvCxnSpPr>
          <p:nvPr/>
        </p:nvCxnSpPr>
        <p:spPr>
          <a:xfrm>
            <a:off x="1835696" y="5661248"/>
            <a:ext cx="504056" cy="1"/>
          </a:xfrm>
          <a:prstGeom prst="straightConnector1">
            <a:avLst/>
          </a:prstGeom>
          <a:ln w="38100" cmpd="sng">
            <a:solidFill>
              <a:schemeClr val="accent6"/>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21" name="テキスト ボックス 20"/>
          <p:cNvSpPr txBox="1"/>
          <p:nvPr/>
        </p:nvSpPr>
        <p:spPr>
          <a:xfrm>
            <a:off x="3024055" y="5229200"/>
            <a:ext cx="675298" cy="369332"/>
          </a:xfrm>
          <a:prstGeom prst="rect">
            <a:avLst/>
          </a:prstGeom>
          <a:noFill/>
        </p:spPr>
        <p:txBody>
          <a:bodyPr wrap="none" rtlCol="0">
            <a:spAutoFit/>
          </a:bodyPr>
          <a:lstStyle/>
          <a:p>
            <a:r>
              <a:rPr lang="en-US" altLang="ja-JP" dirty="0" smtClean="0"/>
              <a:t>write</a:t>
            </a:r>
            <a:endParaRPr kumimoji="1" lang="ja-JP" altLang="en-US" dirty="0"/>
          </a:p>
        </p:txBody>
      </p:sp>
      <p:cxnSp>
        <p:nvCxnSpPr>
          <p:cNvPr id="22" name="直線矢印コネクタ 21"/>
          <p:cNvCxnSpPr>
            <a:stCxn id="15" idx="3"/>
          </p:cNvCxnSpPr>
          <p:nvPr/>
        </p:nvCxnSpPr>
        <p:spPr>
          <a:xfrm flipV="1">
            <a:off x="2964876" y="5661248"/>
            <a:ext cx="1175076" cy="1"/>
          </a:xfrm>
          <a:prstGeom prst="straightConnector1">
            <a:avLst/>
          </a:prstGeom>
          <a:ln w="38100" cmpd="sng">
            <a:solidFill>
              <a:schemeClr val="accent6"/>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23" name="メモ 22"/>
          <p:cNvSpPr/>
          <p:nvPr/>
        </p:nvSpPr>
        <p:spPr>
          <a:xfrm rot="10800000">
            <a:off x="6804248" y="5445224"/>
            <a:ext cx="504056" cy="504056"/>
          </a:xfrm>
          <a:prstGeom prst="foldedCorner">
            <a:avLst>
              <a:gd name="adj" fmla="val 47209"/>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 name="メモ 24"/>
          <p:cNvSpPr/>
          <p:nvPr/>
        </p:nvSpPr>
        <p:spPr>
          <a:xfrm rot="10800000">
            <a:off x="6804248" y="5445224"/>
            <a:ext cx="504056" cy="504056"/>
          </a:xfrm>
          <a:prstGeom prst="foldedCorner">
            <a:avLst>
              <a:gd name="adj" fmla="val 47209"/>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 name="メモ 25"/>
          <p:cNvSpPr/>
          <p:nvPr/>
        </p:nvSpPr>
        <p:spPr>
          <a:xfrm rot="10800000">
            <a:off x="971600" y="5589240"/>
            <a:ext cx="504056" cy="504056"/>
          </a:xfrm>
          <a:prstGeom prst="foldedCorner">
            <a:avLst>
              <a:gd name="adj" fmla="val 47209"/>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メモ 26"/>
          <p:cNvSpPr/>
          <p:nvPr/>
        </p:nvSpPr>
        <p:spPr>
          <a:xfrm rot="10800000">
            <a:off x="971600" y="5589240"/>
            <a:ext cx="504056" cy="504056"/>
          </a:xfrm>
          <a:prstGeom prst="foldedCorner">
            <a:avLst>
              <a:gd name="adj" fmla="val 47209"/>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39767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0" nodeType="clickEffect">
                                  <p:stCondLst>
                                    <p:cond delay="0"/>
                                  </p:stCondLst>
                                  <p:childTnLst>
                                    <p:animMotion origin="layout" path="M -1.94343E-6 4.16185E-6 L 0.37377 -0.02613 " pathEditMode="relative" rAng="0" ptsTypes="AA">
                                      <p:cBhvr>
                                        <p:cTn id="17" dur="2000" fill="hold"/>
                                        <p:tgtEl>
                                          <p:spTgt spid="26"/>
                                        </p:tgtEl>
                                        <p:attrNameLst>
                                          <p:attrName>ppt_x</p:attrName>
                                          <p:attrName>ppt_y</p:attrName>
                                        </p:attrNameLst>
                                      </p:cBhvr>
                                      <p:rCtr x="18688" y="-1318"/>
                                    </p:animMotion>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1000" fill="hold"/>
                                        <p:tgtEl>
                                          <p:spTgt spid="26"/>
                                        </p:tgtEl>
                                        <p:attrNameLst>
                                          <p:attrName>fillcolor</p:attrName>
                                        </p:attrNameLst>
                                      </p:cBhvr>
                                      <p:to>
                                        <a:schemeClr val="tx1"/>
                                      </p:to>
                                    </p:animClr>
                                    <p:set>
                                      <p:cBhvr>
                                        <p:cTn id="22" dur="1000" fill="hold"/>
                                        <p:tgtEl>
                                          <p:spTgt spid="26"/>
                                        </p:tgtEl>
                                        <p:attrNameLst>
                                          <p:attrName>fill.type</p:attrName>
                                        </p:attrNameLst>
                                      </p:cBhvr>
                                      <p:to>
                                        <p:strVal val="solid"/>
                                      </p:to>
                                    </p:set>
                                    <p:set>
                                      <p:cBhvr>
                                        <p:cTn id="23" dur="1000" fill="hold"/>
                                        <p:tgtEl>
                                          <p:spTgt spid="26"/>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6"/>
                                        </p:tgtEl>
                                        <p:attrNameLst>
                                          <p:attrName>fillcolor</p:attrName>
                                        </p:attrNameLst>
                                      </p:cBhvr>
                                      <p:to>
                                        <a:schemeClr val="bg1"/>
                                      </p:to>
                                    </p:animClr>
                                    <p:set>
                                      <p:cBhvr>
                                        <p:cTn id="28" dur="2000" fill="hold"/>
                                        <p:tgtEl>
                                          <p:spTgt spid="26"/>
                                        </p:tgtEl>
                                        <p:attrNameLst>
                                          <p:attrName>fill.type</p:attrName>
                                        </p:attrNameLst>
                                      </p:cBhvr>
                                      <p:to>
                                        <p:strVal val="solid"/>
                                      </p:to>
                                    </p:set>
                                    <p:set>
                                      <p:cBhvr>
                                        <p:cTn id="29" dur="2000" fill="hold"/>
                                        <p:tgtEl>
                                          <p:spTgt spid="26"/>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grpId="0" nodeType="clickEffect">
                                  <p:stCondLst>
                                    <p:cond delay="0"/>
                                  </p:stCondLst>
                                  <p:childTnLst>
                                    <p:animMotion origin="layout" path="M -0.26375 -0.00532 L -0.00399 -0.00532 " pathEditMode="relative" rAng="0" ptsTypes="AA">
                                      <p:cBhvr>
                                        <p:cTn id="33" dur="2000" fill="hold"/>
                                        <p:tgtEl>
                                          <p:spTgt spid="25"/>
                                        </p:tgtEl>
                                        <p:attrNameLst>
                                          <p:attrName>ppt_x</p:attrName>
                                          <p:attrName>ppt_y</p:attrName>
                                        </p:attrNameLst>
                                      </p:cBhvr>
                                      <p:rCtr x="12979" y="0"/>
                                    </p:animMotion>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26"/>
                                        </p:tgtEl>
                                        <p:attrNameLst>
                                          <p:attrName>fillcolor</p:attrName>
                                        </p:attrNameLst>
                                      </p:cBhvr>
                                      <p:to>
                                        <a:schemeClr val="tx1"/>
                                      </p:to>
                                    </p:animClr>
                                    <p:set>
                                      <p:cBhvr>
                                        <p:cTn id="38" dur="2000" fill="hold"/>
                                        <p:tgtEl>
                                          <p:spTgt spid="26"/>
                                        </p:tgtEl>
                                        <p:attrNameLst>
                                          <p:attrName>fill.type</p:attrName>
                                        </p:attrNameLst>
                                      </p:cBhvr>
                                      <p:to>
                                        <p:strVal val="solid"/>
                                      </p:to>
                                    </p:set>
                                    <p:set>
                                      <p:cBhvr>
                                        <p:cTn id="39"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marL="0" marR="0" indent="0" defTabSz="914400" rtl="0" eaLnBrk="1" fontAlgn="auto" latinLnBrk="0" hangingPunct="1">
              <a:lnSpc>
                <a:spcPct val="100000"/>
              </a:lnSpc>
              <a:spcBef>
                <a:spcPct val="0"/>
              </a:spcBef>
              <a:spcAft>
                <a:spcPts val="0"/>
              </a:spcAft>
              <a:buClrTx/>
              <a:buSzTx/>
              <a:buFontTx/>
              <a:buNone/>
              <a:tabLst/>
              <a:defRPr/>
            </a:pPr>
            <a:r>
              <a:rPr lang="ja-JP" altLang="en-US" sz="4100" dirty="0" smtClean="0">
                <a:effectLst/>
              </a:rPr>
              <a:t>ファイルのメモリマップ</a:t>
            </a:r>
            <a:endParaRPr lang="ja-JP" altLang="ja-JP" sz="4100" dirty="0" smtClean="0">
              <a:effectLst/>
            </a:endParaRPr>
          </a:p>
        </p:txBody>
      </p:sp>
      <p:sp>
        <p:nvSpPr>
          <p:cNvPr id="2" name="コンテンツ プレースホルダー 1"/>
          <p:cNvSpPr>
            <a:spLocks noGrp="1"/>
          </p:cNvSpPr>
          <p:nvPr>
            <p:ph idx="1"/>
          </p:nvPr>
        </p:nvSpPr>
        <p:spPr>
          <a:xfrm>
            <a:off x="467544" y="1628800"/>
            <a:ext cx="8064895" cy="4680520"/>
          </a:xfrm>
        </p:spPr>
        <p:txBody>
          <a:bodyPr>
            <a:normAutofit/>
          </a:bodyPr>
          <a:lstStyle/>
          <a:p>
            <a:r>
              <a:rPr lang="ja-JP" altLang="en-US" dirty="0"/>
              <a:t>メモリマップはアプリが</a:t>
            </a:r>
            <a:r>
              <a:rPr lang="en-US" altLang="ja-JP" dirty="0"/>
              <a:t>OS</a:t>
            </a:r>
            <a:r>
              <a:rPr lang="ja-JP" altLang="en-US" dirty="0"/>
              <a:t>を介さずにページキャッシュに直接アクセスする手段</a:t>
            </a:r>
          </a:p>
          <a:p>
            <a:pPr lvl="1"/>
            <a:r>
              <a:rPr lang="en-US" altLang="ja-JP" dirty="0"/>
              <a:t>OS</a:t>
            </a:r>
            <a:r>
              <a:rPr lang="ja-JP" altLang="en-US" dirty="0"/>
              <a:t>が暗号化・復号化できなくなる</a:t>
            </a:r>
          </a:p>
          <a:p>
            <a:r>
              <a:rPr lang="en-US" altLang="ja-JP" dirty="0"/>
              <a:t>OS</a:t>
            </a:r>
            <a:r>
              <a:rPr lang="ja-JP" altLang="en-US" dirty="0"/>
              <a:t>は最初のアクセスだけ検出できる</a:t>
            </a:r>
          </a:p>
          <a:p>
            <a:pPr lvl="1"/>
            <a:r>
              <a:rPr lang="ja-JP" altLang="en-US" dirty="0"/>
              <a:t>その</a:t>
            </a:r>
            <a:r>
              <a:rPr lang="ja-JP" altLang="en-US" dirty="0" smtClean="0"/>
              <a:t>ページキャッシュを</a:t>
            </a:r>
            <a:r>
              <a:rPr lang="ja-JP" altLang="en-US" dirty="0"/>
              <a:t>復号したままに</a:t>
            </a:r>
            <a:r>
              <a:rPr lang="ja-JP" altLang="en-US" dirty="0" smtClean="0"/>
              <a:t>する</a:t>
            </a:r>
            <a:endParaRPr lang="ja-JP" altLang="en-US" dirty="0"/>
          </a:p>
          <a:p>
            <a:pPr lvl="1"/>
            <a:r>
              <a:rPr lang="ja-JP" altLang="en-US" dirty="0"/>
              <a:t>メモリマップを</a:t>
            </a:r>
            <a:r>
              <a:rPr lang="ja-JP" altLang="en-US" dirty="0" smtClean="0"/>
              <a:t>終了したら</a:t>
            </a:r>
            <a:r>
              <a:rPr lang="ja-JP" altLang="en-US" dirty="0"/>
              <a:t>暗号化</a:t>
            </a:r>
          </a:p>
        </p:txBody>
      </p:sp>
      <p:sp>
        <p:nvSpPr>
          <p:cNvPr id="4" name="スライド番号プレースホルダー 3"/>
          <p:cNvSpPr>
            <a:spLocks noGrp="1"/>
          </p:cNvSpPr>
          <p:nvPr>
            <p:ph type="sldNum" sz="quarter" idx="12"/>
          </p:nvPr>
        </p:nvSpPr>
        <p:spPr/>
        <p:txBody>
          <a:bodyPr/>
          <a:lstStyle/>
          <a:p>
            <a:fld id="{27281A43-6820-4042-9572-7080A1175FBE}" type="slidenum">
              <a:rPr kumimoji="1" lang="ja-JP" altLang="en-US" smtClean="0"/>
              <a:t>9</a:t>
            </a:fld>
            <a:endParaRPr kumimoji="1" lang="ja-JP" altLang="en-US" dirty="0"/>
          </a:p>
        </p:txBody>
      </p:sp>
      <p:sp>
        <p:nvSpPr>
          <p:cNvPr id="41" name="テキスト ボックス 40"/>
          <p:cNvSpPr txBox="1"/>
          <p:nvPr/>
        </p:nvSpPr>
        <p:spPr>
          <a:xfrm>
            <a:off x="3131840" y="6237312"/>
            <a:ext cx="2304650" cy="369332"/>
          </a:xfrm>
          <a:prstGeom prst="rect">
            <a:avLst/>
          </a:prstGeom>
          <a:noFill/>
        </p:spPr>
        <p:txBody>
          <a:bodyPr wrap="none" rtlCol="0">
            <a:spAutoFit/>
          </a:bodyPr>
          <a:lstStyle/>
          <a:p>
            <a:r>
              <a:rPr kumimoji="1" lang="en-US" altLang="ja-JP" dirty="0" smtClean="0"/>
              <a:t>OS</a:t>
            </a:r>
            <a:r>
              <a:rPr lang="ja-JP" altLang="en-US" dirty="0" smtClean="0"/>
              <a:t>を介さずにアクセス</a:t>
            </a:r>
            <a:endParaRPr kumimoji="1" lang="ja-JP" altLang="en-US" dirty="0"/>
          </a:p>
        </p:txBody>
      </p:sp>
      <p:sp>
        <p:nvSpPr>
          <p:cNvPr id="43" name="直方体 42"/>
          <p:cNvSpPr/>
          <p:nvPr/>
        </p:nvSpPr>
        <p:spPr>
          <a:xfrm>
            <a:off x="5724128" y="5301208"/>
            <a:ext cx="2000398" cy="853020"/>
          </a:xfrm>
          <a:prstGeom prst="cube">
            <a:avLst>
              <a:gd name="adj" fmla="val 151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kumimoji="1" lang="ja-JP" altLang="en-US" dirty="0">
              <a:solidFill>
                <a:schemeClr val="tx1"/>
              </a:solidFill>
            </a:endParaRPr>
          </a:p>
        </p:txBody>
      </p:sp>
      <p:cxnSp>
        <p:nvCxnSpPr>
          <p:cNvPr id="6" name="カギ線コネクタ 5"/>
          <p:cNvCxnSpPr>
            <a:stCxn id="16" idx="2"/>
            <a:endCxn id="11" idx="3"/>
          </p:cNvCxnSpPr>
          <p:nvPr/>
        </p:nvCxnSpPr>
        <p:spPr>
          <a:xfrm rot="5400000" flipH="1" flipV="1">
            <a:off x="4170255" y="3279608"/>
            <a:ext cx="11076" cy="5760315"/>
          </a:xfrm>
          <a:prstGeom prst="bentConnector3">
            <a:avLst>
              <a:gd name="adj1" fmla="val -4611891"/>
            </a:avLst>
          </a:prstGeom>
          <a:ln w="38100" cmpd="sng">
            <a:solidFill>
              <a:schemeClr val="accent6"/>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a:off x="1835696" y="5589240"/>
            <a:ext cx="4680520" cy="0"/>
          </a:xfrm>
          <a:prstGeom prst="straightConnector1">
            <a:avLst/>
          </a:prstGeom>
          <a:ln w="38100" cmpd="sng">
            <a:solidFill>
              <a:schemeClr val="accent6"/>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1" name="直方体 10"/>
          <p:cNvSpPr/>
          <p:nvPr/>
        </p:nvSpPr>
        <p:spPr>
          <a:xfrm>
            <a:off x="6500390" y="5301208"/>
            <a:ext cx="1239962" cy="853020"/>
          </a:xfrm>
          <a:prstGeom prst="cube">
            <a:avLst>
              <a:gd name="adj" fmla="val 15104"/>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13" name="角丸四角形 12"/>
          <p:cNvSpPr/>
          <p:nvPr/>
        </p:nvSpPr>
        <p:spPr>
          <a:xfrm>
            <a:off x="4499992" y="5157192"/>
            <a:ext cx="625124" cy="1008112"/>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rgbClr val="000000"/>
                </a:solidFill>
              </a:rPr>
              <a:t>OS</a:t>
            </a:r>
            <a:endParaRPr kumimoji="1" lang="ja-JP" altLang="en-US" dirty="0">
              <a:solidFill>
                <a:srgbClr val="000000"/>
              </a:solidFill>
            </a:endParaRPr>
          </a:p>
        </p:txBody>
      </p:sp>
      <p:grpSp>
        <p:nvGrpSpPr>
          <p:cNvPr id="14" name="図形グループ 13"/>
          <p:cNvGrpSpPr/>
          <p:nvPr/>
        </p:nvGrpSpPr>
        <p:grpSpPr>
          <a:xfrm>
            <a:off x="755576" y="5157192"/>
            <a:ext cx="1080120" cy="1008112"/>
            <a:chOff x="539552" y="5229200"/>
            <a:chExt cx="1368152" cy="1224136"/>
          </a:xfrm>
        </p:grpSpPr>
        <p:sp>
          <p:nvSpPr>
            <p:cNvPr id="16" name="角丸四角形 15"/>
            <p:cNvSpPr/>
            <p:nvPr/>
          </p:nvSpPr>
          <p:spPr>
            <a:xfrm>
              <a:off x="539552" y="5229200"/>
              <a:ext cx="1368152" cy="1224136"/>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solidFill>
                    <a:srgbClr val="000000"/>
                  </a:solidFill>
                </a:rPr>
                <a:t>アプリ</a:t>
              </a:r>
              <a:endParaRPr kumimoji="1" lang="en-US" altLang="ja-JP" sz="1400" dirty="0" smtClean="0">
                <a:solidFill>
                  <a:srgbClr val="000000"/>
                </a:solidFill>
              </a:endParaRPr>
            </a:p>
            <a:p>
              <a:pPr algn="ctr"/>
              <a:endParaRPr lang="en-US" altLang="ja-JP" sz="1400" dirty="0">
                <a:solidFill>
                  <a:srgbClr val="000000"/>
                </a:solidFill>
              </a:endParaRPr>
            </a:p>
            <a:p>
              <a:pPr algn="ctr"/>
              <a:endParaRPr kumimoji="1" lang="ja-JP" altLang="en-US" sz="1400" dirty="0">
                <a:solidFill>
                  <a:srgbClr val="000000"/>
                </a:solidFill>
              </a:endParaRPr>
            </a:p>
          </p:txBody>
        </p:sp>
        <p:sp>
          <p:nvSpPr>
            <p:cNvPr id="17" name="角丸四角形 16"/>
            <p:cNvSpPr/>
            <p:nvPr/>
          </p:nvSpPr>
          <p:spPr>
            <a:xfrm>
              <a:off x="683568" y="5805264"/>
              <a:ext cx="1080120" cy="504056"/>
            </a:xfrm>
            <a:prstGeom prst="roundRect">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solidFill>
                    <a:srgbClr val="000000"/>
                  </a:solidFill>
                </a:rPr>
                <a:t>バッファ</a:t>
              </a:r>
              <a:endParaRPr kumimoji="1" lang="ja-JP" altLang="en-US" sz="1400" dirty="0">
                <a:solidFill>
                  <a:srgbClr val="000000"/>
                </a:solidFill>
              </a:endParaRPr>
            </a:p>
          </p:txBody>
        </p:sp>
      </p:grpSp>
      <p:sp>
        <p:nvSpPr>
          <p:cNvPr id="36" name="テキスト ボックス 35"/>
          <p:cNvSpPr txBox="1"/>
          <p:nvPr/>
        </p:nvSpPr>
        <p:spPr>
          <a:xfrm>
            <a:off x="2267744" y="5157192"/>
            <a:ext cx="1685077" cy="369332"/>
          </a:xfrm>
          <a:prstGeom prst="rect">
            <a:avLst/>
          </a:prstGeom>
          <a:noFill/>
        </p:spPr>
        <p:txBody>
          <a:bodyPr wrap="none" rtlCol="0">
            <a:spAutoFit/>
          </a:bodyPr>
          <a:lstStyle/>
          <a:p>
            <a:r>
              <a:rPr kumimoji="1" lang="ja-JP" altLang="en-US" dirty="0" smtClean="0"/>
              <a:t>最初のアクセス</a:t>
            </a:r>
            <a:endParaRPr kumimoji="1" lang="ja-JP" altLang="en-US" dirty="0"/>
          </a:p>
        </p:txBody>
      </p:sp>
      <p:sp>
        <p:nvSpPr>
          <p:cNvPr id="45" name="直方体 44"/>
          <p:cNvSpPr/>
          <p:nvPr/>
        </p:nvSpPr>
        <p:spPr>
          <a:xfrm>
            <a:off x="7596336" y="5301208"/>
            <a:ext cx="1239962" cy="853020"/>
          </a:xfrm>
          <a:prstGeom prst="cube">
            <a:avLst>
              <a:gd name="adj" fmla="val 151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5" name="テキスト ボックス 4"/>
          <p:cNvSpPr txBox="1"/>
          <p:nvPr/>
        </p:nvSpPr>
        <p:spPr>
          <a:xfrm>
            <a:off x="6372200" y="4869160"/>
            <a:ext cx="1804100" cy="369332"/>
          </a:xfrm>
          <a:prstGeom prst="rect">
            <a:avLst/>
          </a:prstGeom>
          <a:noFill/>
        </p:spPr>
        <p:txBody>
          <a:bodyPr wrap="none" rtlCol="0">
            <a:spAutoFit/>
          </a:bodyPr>
          <a:lstStyle/>
          <a:p>
            <a:pPr algn="ctr"/>
            <a:r>
              <a:rPr lang="ja-JP" altLang="en-US" dirty="0" smtClean="0"/>
              <a:t>ページキャッシュ</a:t>
            </a:r>
            <a:endParaRPr lang="ja-JP" altLang="en-US" dirty="0"/>
          </a:p>
        </p:txBody>
      </p:sp>
    </p:spTree>
    <p:extLst>
      <p:ext uri="{BB962C8B-B14F-4D97-AF65-F5344CB8AC3E}">
        <p14:creationId xmlns:p14="http://schemas.microsoft.com/office/powerpoint/2010/main" val="2700759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1000" fill="hold"/>
                                        <p:tgtEl>
                                          <p:spTgt spid="11"/>
                                        </p:tgtEl>
                                        <p:attrNameLst>
                                          <p:attrName>fillcolor</p:attrName>
                                        </p:attrNameLst>
                                      </p:cBhvr>
                                      <p:to>
                                        <a:schemeClr val="bg1"/>
                                      </p:to>
                                    </p:animClr>
                                    <p:set>
                                      <p:cBhvr>
                                        <p:cTn id="15" dur="1000" fill="hold"/>
                                        <p:tgtEl>
                                          <p:spTgt spid="11"/>
                                        </p:tgtEl>
                                        <p:attrNameLst>
                                          <p:attrName>fill.type</p:attrName>
                                        </p:attrNameLst>
                                      </p:cBhvr>
                                      <p:to>
                                        <p:strVal val="solid"/>
                                      </p:to>
                                    </p:set>
                                    <p:set>
                                      <p:cBhvr>
                                        <p:cTn id="16" dur="1000" fill="hold"/>
                                        <p:tgtEl>
                                          <p:spTgt spid="11"/>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31"/>
                                        </p:tgtEl>
                                      </p:cBhvr>
                                    </p:animEffect>
                                    <p:set>
                                      <p:cBhvr>
                                        <p:cTn id="21" dur="1" fill="hold">
                                          <p:stCondLst>
                                            <p:cond delay="999"/>
                                          </p:stCondLst>
                                        </p:cTn>
                                        <p:tgtEl>
                                          <p:spTgt spid="3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36"/>
                                        </p:tgtEl>
                                      </p:cBhvr>
                                    </p:animEffect>
                                    <p:set>
                                      <p:cBhvr>
                                        <p:cTn id="24" dur="1" fill="hold">
                                          <p:stCondLst>
                                            <p:cond delay="999"/>
                                          </p:stCondLst>
                                        </p:cTn>
                                        <p:tgtEl>
                                          <p:spTgt spid="3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1000"/>
                                        <p:tgtEl>
                                          <p:spTgt spid="41"/>
                                        </p:tgtEl>
                                      </p:cBhvr>
                                    </p:animEffect>
                                    <p:set>
                                      <p:cBhvr>
                                        <p:cTn id="37" dur="1" fill="hold">
                                          <p:stCondLst>
                                            <p:cond delay="999"/>
                                          </p:stCondLst>
                                        </p:cTn>
                                        <p:tgtEl>
                                          <p:spTgt spid="4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mph" presetSubtype="2" fill="hold" nodeType="clickEffect">
                                  <p:stCondLst>
                                    <p:cond delay="0"/>
                                  </p:stCondLst>
                                  <p:childTnLst>
                                    <p:animClr clrSpc="rgb" dir="cw">
                                      <p:cBhvr>
                                        <p:cTn id="44" dur="1000" fill="hold"/>
                                        <p:tgtEl>
                                          <p:spTgt spid="11"/>
                                        </p:tgtEl>
                                        <p:attrNameLst>
                                          <p:attrName>fillcolor</p:attrName>
                                        </p:attrNameLst>
                                      </p:cBhvr>
                                      <p:to>
                                        <a:schemeClr val="tx1"/>
                                      </p:to>
                                    </p:animClr>
                                    <p:set>
                                      <p:cBhvr>
                                        <p:cTn id="45" dur="1000" fill="hold"/>
                                        <p:tgtEl>
                                          <p:spTgt spid="11"/>
                                        </p:tgtEl>
                                        <p:attrNameLst>
                                          <p:attrName>fill.type</p:attrName>
                                        </p:attrNameLst>
                                      </p:cBhvr>
                                      <p:to>
                                        <p:strVal val="solid"/>
                                      </p:to>
                                    </p:set>
                                    <p:set>
                                      <p:cBhvr>
                                        <p:cTn id="46" dur="1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36" grpId="0"/>
      <p:bldP spid="36" grpId="1"/>
    </p:bld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a:solidFill>
            <a:srgbClr val="000000"/>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1819</TotalTime>
  <Words>1638</Words>
  <Application>Microsoft Macintosh PowerPoint</Application>
  <PresentationFormat>画面に合わせる (4:3)</PresentationFormat>
  <Paragraphs>241</Paragraphs>
  <Slides>15</Slides>
  <Notes>13</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ホワイト</vt:lpstr>
      <vt:lpstr>メモリ暗号化による Android端末の盗難対策</vt:lpstr>
      <vt:lpstr>Android端末の普及</vt:lpstr>
      <vt:lpstr>フルディスク暗号化</vt:lpstr>
      <vt:lpstr>メモリ上のキャッシュ</vt:lpstr>
      <vt:lpstr>コールドブート攻撃</vt:lpstr>
      <vt:lpstr>Cache-Crypt</vt:lpstr>
      <vt:lpstr>ファイルの読み込み</vt:lpstr>
      <vt:lpstr>ファイルへの書き込み</vt:lpstr>
      <vt:lpstr>ファイルのメモリマップ</vt:lpstr>
      <vt:lpstr>暗号鍵の保護</vt:lpstr>
      <vt:lpstr>実験</vt:lpstr>
      <vt:lpstr>暗号化の確認</vt:lpstr>
      <vt:lpstr>オーバヘッドの測定</vt:lpstr>
      <vt:lpstr>関連研究</vt:lpstr>
      <vt:lpstr>まとめ</vt:lpstr>
    </vt:vector>
  </TitlesOfParts>
  <Manager/>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メモリ暗号化によるAndroid端末の盗難対策</dc:title>
  <dc:subject/>
  <dc:creator>naotofukuda</dc:creator>
  <cp:keywords/>
  <dc:description/>
  <cp:lastModifiedBy>fukuda naoto</cp:lastModifiedBy>
  <cp:revision>128</cp:revision>
  <dcterms:created xsi:type="dcterms:W3CDTF">2014-02-10T03:55:02Z</dcterms:created>
  <dcterms:modified xsi:type="dcterms:W3CDTF">2014-02-16T14:20:59Z</dcterms:modified>
  <cp:category/>
</cp:coreProperties>
</file>