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1" r:id="rId5"/>
    <p:sldId id="272" r:id="rId6"/>
    <p:sldId id="260" r:id="rId7"/>
    <p:sldId id="262" r:id="rId8"/>
    <p:sldId id="274" r:id="rId9"/>
    <p:sldId id="273" r:id="rId10"/>
    <p:sldId id="279" r:id="rId11"/>
    <p:sldId id="263" r:id="rId12"/>
    <p:sldId id="264" r:id="rId13"/>
    <p:sldId id="265" r:id="rId14"/>
    <p:sldId id="266" r:id="rId15"/>
    <p:sldId id="275" r:id="rId16"/>
    <p:sldId id="276" r:id="rId17"/>
    <p:sldId id="277" r:id="rId18"/>
    <p:sldId id="278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8" autoAdjust="0"/>
    <p:restoredTop sz="81757" autoAdjust="0"/>
  </p:normalViewPr>
  <p:slideViewPr>
    <p:cSldViewPr>
      <p:cViewPr varScale="1">
        <p:scale>
          <a:sx n="76" d="100"/>
          <a:sy n="76" d="100"/>
        </p:scale>
        <p:origin x="-82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Read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Sheet1!$B$4:$B$5</c:f>
              <c:strCache>
                <c:ptCount val="2"/>
                <c:pt idx="0">
                  <c:v>Cache-Crypt</c:v>
                </c:pt>
                <c:pt idx="1">
                  <c:v>標準カーネル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504</c:v>
                </c:pt>
                <c:pt idx="1">
                  <c:v>562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18612352"/>
        <c:axId val="121774080"/>
      </c:barChart>
      <c:catAx>
        <c:axId val="118612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1774080"/>
        <c:crosses val="autoZero"/>
        <c:auto val="1"/>
        <c:lblAlgn val="ctr"/>
        <c:lblOffset val="100"/>
        <c:noMultiLvlLbl val="0"/>
      </c:catAx>
      <c:valAx>
        <c:axId val="12177408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1861235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16A0E-255B-4CF7-A398-E437D70C1E7B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CD1A2-665F-4C91-9D99-11D1853CA4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482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7FD43-20CB-4A83-A74E-79205A706D13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45F51-1BFB-4830-B51A-7EC34DBB8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87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古賀研</a:t>
            </a:r>
            <a:endParaRPr kumimoji="1" lang="en-US" altLang="ja-JP" dirty="0" smtClean="0"/>
          </a:p>
          <a:p>
            <a:r>
              <a:rPr kumimoji="1" lang="en-US" altLang="ja-JP" dirty="0" smtClean="0"/>
              <a:t>Android</a:t>
            </a:r>
            <a:r>
              <a:rPr kumimoji="1" lang="ja-JP" altLang="en-US" dirty="0" smtClean="0"/>
              <a:t>普及率の最新のグラフ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ここで情報漏洩のリスクが高まる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横向き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85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メモリマップを行なっているのはおもにライブラリくらい　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　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から使う時は、メモリマップはしないかも　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587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タイミングじゃない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やらない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dm</a:t>
            </a:r>
            <a:r>
              <a:rPr kumimoji="1" lang="en-US" altLang="ja-JP" dirty="0" smtClean="0"/>
              <a:t>-crypt</a:t>
            </a:r>
            <a:r>
              <a:rPr kumimoji="1" lang="ja-JP" altLang="en-US" dirty="0" smtClean="0"/>
              <a:t>がないとメタデータが漏洩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メタデータは</a:t>
            </a:r>
            <a:r>
              <a:rPr kumimoji="1" lang="en-US" altLang="ja-JP" dirty="0" err="1" smtClean="0"/>
              <a:t>dm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図を書く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メタデータについて書いておく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ファイルデータに関しては、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ファイルとメタデータは対で存在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ディレクトリのデータは</a:t>
            </a:r>
            <a:r>
              <a:rPr kumimoji="1" lang="en-US" altLang="ja-JP" dirty="0" err="1" smtClean="0"/>
              <a:t>inode</a:t>
            </a:r>
            <a:r>
              <a:rPr kumimoji="1" lang="ja-JP" altLang="en-US" dirty="0" smtClean="0"/>
              <a:t>が０なので</a:t>
            </a:r>
            <a:r>
              <a:rPr kumimoji="1" lang="en-US" altLang="ja-JP" dirty="0" smtClean="0"/>
              <a:t>cache-crypt</a:t>
            </a:r>
            <a:r>
              <a:rPr kumimoji="1" lang="ja-JP" altLang="en-US" dirty="0" smtClean="0"/>
              <a:t>では暗号化しない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96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暗号化は難しい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3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写真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09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今後の課題を、なにをするかをそれぞれ一つずつ言う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64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PIN</a:t>
            </a:r>
            <a:r>
              <a:rPr kumimoji="1" lang="ja-JP" altLang="en-US" dirty="0" smtClean="0"/>
              <a:t>の説明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23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44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ブートローダ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漏洩がすべてキャッシュからではない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6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図を大きくする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字が見えない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ページキャッシュを横に並べる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61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メモリ上のページキャッシュを暗号化することでコールドブート攻撃によるページキャッシュからの情報漏洩を防ぐシステム</a:t>
            </a:r>
            <a:r>
              <a:rPr kumimoji="1" lang="en-US" altLang="ja-JP" dirty="0" smtClean="0"/>
              <a:t>Cache-Crypt </a:t>
            </a:r>
            <a:r>
              <a:rPr kumimoji="1" lang="ja-JP" altLang="en-US" dirty="0" smtClean="0"/>
              <a:t>を提案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ページキャッシュ　というのは　ディスク上のファイルデータのキャッシュ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外からの攻撃に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err="1" smtClean="0"/>
              <a:t>cpu</a:t>
            </a:r>
            <a:r>
              <a:rPr lang="ja-JP" altLang="en-US" dirty="0" smtClean="0"/>
              <a:t>の数分、アプリがアクセスしている</a:t>
            </a:r>
            <a:endParaRPr lang="en-US" altLang="ja-JP" dirty="0" smtClean="0"/>
          </a:p>
          <a:p>
            <a:r>
              <a:rPr lang="ja-JP" altLang="en-US" dirty="0" smtClean="0"/>
              <a:t>連続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アクセスしている瞬間の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〜〜〜</a:t>
            </a:r>
            <a:r>
              <a:rPr lang="ja-JP" altLang="en-US" dirty="0" smtClean="0"/>
              <a:t>というのは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暗号化までのアニメーションにする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89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アクセスが多い所は、ずっと複合されている　－＞　</a:t>
            </a:r>
            <a:r>
              <a:rPr kumimoji="1" lang="en-US" altLang="ja-JP" dirty="0" smtClean="0"/>
              <a:t>crypt-keeper </a:t>
            </a:r>
            <a:r>
              <a:rPr kumimoji="1" lang="ja-JP" altLang="en-US" dirty="0" smtClean="0"/>
              <a:t>暗号化が弱い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1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カーネル内での処理でメタデータが使用されるため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ファイルの中身に比べるとメタデータは漏洩しても問題ない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アニメーション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79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ext4</a:t>
            </a:r>
            <a:r>
              <a:rPr kumimoji="1" lang="ja-JP" altLang="en-US" dirty="0" smtClean="0"/>
              <a:t>使っていない、のもは別途に対応していく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vfs</a:t>
            </a:r>
            <a:r>
              <a:rPr kumimoji="1" lang="ja-JP" altLang="en-US" dirty="0" smtClean="0"/>
              <a:t>のみで書き戻しを行なっているのファイルシステムもある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5F51-1BFB-4830-B51A-7EC34DBB857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  <a:cs typeface="Times New Roman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+mn-lt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51520" y="3789040"/>
            <a:ext cx="8640960" cy="0"/>
          </a:xfrm>
          <a:prstGeom prst="line">
            <a:avLst/>
          </a:prstGeom>
          <a:ln w="127000" cap="sq">
            <a:gradFill flip="none" rotWithShape="1">
              <a:gsLst>
                <a:gs pos="5900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sm" len="lg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49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54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>
            <a:lvl1pPr>
              <a:defRPr>
                <a:latin typeface="+mj-lt"/>
                <a:cs typeface="Times New Roman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Times New Roman"/>
              </a:defRPr>
            </a:lvl1pPr>
            <a:lvl2pPr>
              <a:defRPr sz="2400">
                <a:latin typeface="+mn-lt"/>
                <a:ea typeface="+mn-ea"/>
                <a:cs typeface="Times New Roman"/>
              </a:defRPr>
            </a:lvl2pPr>
            <a:lvl3pPr>
              <a:defRPr sz="2200">
                <a:latin typeface="+mn-lt"/>
                <a:cs typeface="Times New Roman"/>
              </a:defRPr>
            </a:lvl3pPr>
            <a:lvl4pPr>
              <a:defRPr sz="2000">
                <a:latin typeface="+mn-lt"/>
                <a:cs typeface="Times New Roman"/>
              </a:defRPr>
            </a:lvl4pPr>
            <a:lvl5pPr>
              <a:defRPr sz="1800">
                <a:latin typeface="+mn-lt"/>
                <a:cs typeface="Times New Roman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971600" y="1412776"/>
            <a:ext cx="7200800" cy="0"/>
          </a:xfrm>
          <a:prstGeom prst="line">
            <a:avLst/>
          </a:prstGeom>
          <a:ln w="76200" cap="flat">
            <a:gradFill flip="none" rotWithShape="1">
              <a:gsLst>
                <a:gs pos="68000">
                  <a:schemeClr val="accent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4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08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8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6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47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00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649E-32C7-4E48-B4D7-73649ED8ABD1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4F5F-3FA0-4E46-8F19-E08302413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5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Android</a:t>
            </a:r>
            <a:r>
              <a:rPr lang="ja-JP" altLang="en-US" dirty="0" smtClean="0"/>
              <a:t>端末の盗難対策のためのページキャッシュ暗号化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algn="r"/>
            <a:r>
              <a:rPr lang="ja-JP" altLang="en-US" dirty="0" smtClean="0">
                <a:solidFill>
                  <a:schemeClr val="tx1"/>
                </a:solidFill>
              </a:rPr>
              <a:t>九州工業大学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 algn="r"/>
            <a:r>
              <a:rPr lang="ja-JP" altLang="en-US" dirty="0" smtClean="0">
                <a:solidFill>
                  <a:schemeClr val="tx1"/>
                </a:solidFill>
              </a:rPr>
              <a:t>光来健一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 algn="r"/>
            <a:r>
              <a:rPr lang="ja-JP" altLang="en-US" dirty="0" smtClean="0">
                <a:solidFill>
                  <a:schemeClr val="tx1"/>
                </a:solidFill>
              </a:rPr>
              <a:t>福田直人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システム構成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ページキャッシュの暗号化・復号化は主に</a:t>
            </a:r>
            <a:r>
              <a:rPr lang="en-US" altLang="ja-JP" dirty="0"/>
              <a:t>VFS</a:t>
            </a:r>
            <a:r>
              <a:rPr lang="ja-JP" altLang="en-US" dirty="0"/>
              <a:t>層で実装</a:t>
            </a:r>
          </a:p>
          <a:p>
            <a:pPr lvl="1"/>
            <a:r>
              <a:rPr lang="ja-JP" altLang="en-US" dirty="0"/>
              <a:t>書き戻し処理についてのみ個別のファイルシステム（</a:t>
            </a:r>
            <a:r>
              <a:rPr lang="en-US" altLang="ja-JP" dirty="0"/>
              <a:t>ext4</a:t>
            </a:r>
            <a:r>
              <a:rPr lang="ja-JP" altLang="en-US" dirty="0"/>
              <a:t>）に実装</a:t>
            </a:r>
          </a:p>
          <a:p>
            <a:r>
              <a:rPr lang="ja-JP" altLang="en-US" dirty="0"/>
              <a:t>フルディスク暗号化には</a:t>
            </a:r>
            <a:r>
              <a:rPr lang="en-US" altLang="ja-JP" dirty="0" err="1"/>
              <a:t>dm</a:t>
            </a:r>
            <a:r>
              <a:rPr lang="en-US" altLang="ja-JP" dirty="0"/>
              <a:t>-crypt</a:t>
            </a:r>
            <a:r>
              <a:rPr lang="ja-JP" altLang="en-US" dirty="0"/>
              <a:t>を用いる</a:t>
            </a:r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059832" y="4221088"/>
            <a:ext cx="3168352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VFS</a:t>
            </a:r>
            <a:endParaRPr kumimoji="1" lang="ja-JP" alt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9832" y="4797152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ext4</a:t>
            </a:r>
            <a:endParaRPr kumimoji="1" lang="ja-JP" alt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9832" y="5517232"/>
            <a:ext cx="3168352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ページキャッシュ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059832" y="6093296"/>
            <a:ext cx="3168352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ysClr val="windowText" lastClr="000000"/>
                </a:solidFill>
              </a:rPr>
              <a:t>dm</a:t>
            </a:r>
            <a:r>
              <a:rPr kumimoji="1" lang="en-US" altLang="ja-JP" dirty="0" smtClean="0">
                <a:solidFill>
                  <a:sysClr val="windowText" lastClr="000000"/>
                </a:solidFill>
              </a:rPr>
              <a:t>-crypt</a:t>
            </a:r>
            <a:endParaRPr kumimoji="1" lang="ja-JP" alt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48080" y="4797152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FAT32</a:t>
            </a:r>
            <a:endParaRPr kumimoji="1" lang="ja-JP" altLang="en-US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88" y="4775384"/>
            <a:ext cx="545688" cy="6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ファイルの読み込み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/>
              <a:t>アプリが</a:t>
            </a:r>
            <a:r>
              <a:rPr lang="en-US" altLang="ja-JP" dirty="0"/>
              <a:t>OS</a:t>
            </a:r>
            <a:r>
              <a:rPr lang="ja-JP" altLang="en-US" dirty="0"/>
              <a:t>の</a:t>
            </a:r>
            <a:r>
              <a:rPr lang="en-US" altLang="ja-JP" dirty="0"/>
              <a:t>read</a:t>
            </a:r>
            <a:r>
              <a:rPr lang="ja-JP" altLang="en-US" dirty="0"/>
              <a:t>システムコールを発行</a:t>
            </a:r>
          </a:p>
          <a:p>
            <a:pPr lvl="1"/>
            <a:r>
              <a:rPr lang="ja-JP" altLang="en-US" dirty="0"/>
              <a:t>ページキャッシュ上のデータが暗号化されていれば復号</a:t>
            </a:r>
          </a:p>
          <a:p>
            <a:pPr lvl="2"/>
            <a:r>
              <a:rPr lang="ja-JP" altLang="en-US" dirty="0"/>
              <a:t>キャッシュがなければディスク</a:t>
            </a:r>
            <a:r>
              <a:rPr lang="ja-JP" altLang="en-US" dirty="0" smtClean="0"/>
              <a:t>から読み込む</a:t>
            </a:r>
            <a:endParaRPr lang="ja-JP" altLang="en-US" dirty="0"/>
          </a:p>
          <a:p>
            <a:pPr lvl="1"/>
            <a:r>
              <a:rPr lang="ja-JP" altLang="en-US" dirty="0"/>
              <a:t>データをアプリのバッファに書き込み</a:t>
            </a:r>
          </a:p>
          <a:p>
            <a:pPr lvl="1"/>
            <a:r>
              <a:rPr lang="ja-JP" altLang="en-US" dirty="0"/>
              <a:t>ページキャッシュ上のデータを</a:t>
            </a:r>
            <a:r>
              <a:rPr lang="ja-JP" altLang="en-US" dirty="0" smtClean="0"/>
              <a:t>再び暗号化</a:t>
            </a:r>
            <a:endParaRPr lang="ja-JP" altLang="en-US" dirty="0"/>
          </a:p>
          <a:p>
            <a:pPr lvl="2"/>
            <a:r>
              <a:rPr lang="ja-JP" altLang="en-US" dirty="0"/>
              <a:t>メモリマップされていない</a:t>
            </a:r>
            <a:r>
              <a:rPr lang="ja-JP" altLang="en-US" dirty="0" smtClean="0"/>
              <a:t>時かつメタデータ</a:t>
            </a:r>
            <a:r>
              <a:rPr lang="ja-JP" altLang="en-US" dirty="0"/>
              <a:t>でない時</a:t>
            </a:r>
          </a:p>
          <a:p>
            <a:pPr lvl="0"/>
            <a:endParaRPr lang="ja-JP" altLang="ja-JP" dirty="0" smtClean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7645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メモ 4"/>
          <p:cNvSpPr/>
          <p:nvPr/>
        </p:nvSpPr>
        <p:spPr>
          <a:xfrm>
            <a:off x="5234768" y="5302113"/>
            <a:ext cx="504056" cy="504056"/>
          </a:xfrm>
          <a:prstGeom prst="foldedCorner">
            <a:avLst>
              <a:gd name="adj" fmla="val 47209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メモ 5"/>
          <p:cNvSpPr/>
          <p:nvPr/>
        </p:nvSpPr>
        <p:spPr>
          <a:xfrm>
            <a:off x="7323000" y="5302113"/>
            <a:ext cx="504056" cy="504056"/>
          </a:xfrm>
          <a:prstGeom prst="foldedCorner">
            <a:avLst>
              <a:gd name="adj" fmla="val 47209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66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044E-6 -3.79366E-7 L -0.2204 -3.79366E-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7571E-6 L -0.34409 -0.026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ファイルへの書き込み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02198"/>
          </a:xfrm>
        </p:spPr>
        <p:txBody>
          <a:bodyPr>
            <a:normAutofit/>
          </a:bodyPr>
          <a:lstStyle/>
          <a:p>
            <a:pPr lvl="0"/>
            <a:r>
              <a:rPr lang="ja-JP" altLang="en-US" dirty="0"/>
              <a:t>アプリが</a:t>
            </a:r>
            <a:r>
              <a:rPr lang="en-US" altLang="ja-JP" dirty="0"/>
              <a:t>OS</a:t>
            </a:r>
            <a:r>
              <a:rPr lang="ja-JP" altLang="en-US" dirty="0"/>
              <a:t>の</a:t>
            </a:r>
            <a:r>
              <a:rPr lang="en-US" altLang="ja-JP" dirty="0"/>
              <a:t>write</a:t>
            </a:r>
            <a:r>
              <a:rPr lang="ja-JP" altLang="en-US" dirty="0"/>
              <a:t>システムコールを発行</a:t>
            </a:r>
          </a:p>
          <a:p>
            <a:pPr lvl="1"/>
            <a:r>
              <a:rPr lang="ja-JP" altLang="en-US" dirty="0"/>
              <a:t>アプリのバッファのデータをページキャッシュに書き込み</a:t>
            </a:r>
          </a:p>
          <a:p>
            <a:pPr lvl="2"/>
            <a:r>
              <a:rPr lang="ja-JP" altLang="en-US" dirty="0"/>
              <a:t>キャッシュがなければ必要に</a:t>
            </a:r>
            <a:r>
              <a:rPr lang="ja-JP" altLang="en-US" dirty="0" smtClean="0"/>
              <a:t>応じてディスク</a:t>
            </a:r>
            <a:r>
              <a:rPr lang="ja-JP" altLang="en-US" dirty="0"/>
              <a:t>から読み込む</a:t>
            </a:r>
          </a:p>
          <a:p>
            <a:pPr lvl="1"/>
            <a:r>
              <a:rPr lang="ja-JP" altLang="en-US" dirty="0"/>
              <a:t>ページキャッシュ上のデータを暗号化</a:t>
            </a:r>
          </a:p>
          <a:p>
            <a:pPr lvl="2"/>
            <a:r>
              <a:rPr lang="ja-JP" altLang="en-US" dirty="0"/>
              <a:t>メモリマップされておらず、</a:t>
            </a:r>
            <a:r>
              <a:rPr lang="ja-JP" altLang="en-US" dirty="0" smtClean="0"/>
              <a:t>メタデータで</a:t>
            </a:r>
            <a:r>
              <a:rPr lang="ja-JP" altLang="en-US" dirty="0"/>
              <a:t>ない時のみ</a:t>
            </a:r>
          </a:p>
          <a:p>
            <a:pPr lvl="2"/>
            <a:r>
              <a:rPr lang="ja-JP" altLang="en-US" dirty="0"/>
              <a:t>後で</a:t>
            </a:r>
            <a:r>
              <a:rPr lang="en-US" altLang="ja-JP" dirty="0"/>
              <a:t>OS</a:t>
            </a:r>
            <a:r>
              <a:rPr lang="ja-JP" altLang="en-US" dirty="0"/>
              <a:t>がディスクに書き戻す</a:t>
            </a:r>
          </a:p>
        </p:txBody>
      </p:sp>
      <p:pic>
        <p:nvPicPr>
          <p:cNvPr id="10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7645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メモ 16"/>
          <p:cNvSpPr/>
          <p:nvPr/>
        </p:nvSpPr>
        <p:spPr>
          <a:xfrm>
            <a:off x="2123728" y="5050085"/>
            <a:ext cx="504056" cy="504056"/>
          </a:xfrm>
          <a:prstGeom prst="foldedCorner">
            <a:avLst>
              <a:gd name="adj" fmla="val 47209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メモ 18"/>
          <p:cNvSpPr/>
          <p:nvPr/>
        </p:nvSpPr>
        <p:spPr>
          <a:xfrm>
            <a:off x="7287585" y="5302114"/>
            <a:ext cx="504056" cy="504056"/>
          </a:xfrm>
          <a:prstGeom prst="foldedCorner">
            <a:avLst>
              <a:gd name="adj" fmla="val 47209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メモ 17"/>
          <p:cNvSpPr/>
          <p:nvPr/>
        </p:nvSpPr>
        <p:spPr>
          <a:xfrm>
            <a:off x="5153927" y="5301207"/>
            <a:ext cx="504056" cy="504056"/>
          </a:xfrm>
          <a:prstGeom prst="foldedCorner">
            <a:avLst>
              <a:gd name="adj" fmla="val 47209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メモ 12"/>
          <p:cNvSpPr/>
          <p:nvPr/>
        </p:nvSpPr>
        <p:spPr>
          <a:xfrm>
            <a:off x="7287585" y="5302113"/>
            <a:ext cx="504056" cy="504056"/>
          </a:xfrm>
          <a:prstGeom prst="foldedCorner">
            <a:avLst>
              <a:gd name="adj" fmla="val 47209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2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4 1.85185E-6 L 0.0055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76 -0.02615 L -0.22604 2.4757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5 4.08607E-6 L 3.88889E-6 4.0860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ファイル</a:t>
            </a:r>
            <a:r>
              <a:rPr lang="ja-JP" altLang="ja-JP" dirty="0" smtClean="0"/>
              <a:t>の書き戻し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/>
              <a:t>OS</a:t>
            </a:r>
            <a:r>
              <a:rPr lang="ja-JP" altLang="en-US" dirty="0"/>
              <a:t>が適切なタイミングで更新されたページキャッシュ上のデータをディスクに書き戻す</a:t>
            </a:r>
          </a:p>
          <a:p>
            <a:pPr lvl="1"/>
            <a:r>
              <a:rPr lang="ja-JP" altLang="en-US" dirty="0"/>
              <a:t>書き戻し開始時にページキャッシュ上のデータを</a:t>
            </a:r>
            <a:r>
              <a:rPr lang="ja-JP" altLang="en-US" dirty="0" smtClean="0"/>
              <a:t>復号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dm</a:t>
            </a:r>
            <a:r>
              <a:rPr lang="en-US" altLang="ja-JP" dirty="0" smtClean="0"/>
              <a:t>-crypt</a:t>
            </a:r>
            <a:r>
              <a:rPr lang="ja-JP" altLang="en-US" dirty="0" smtClean="0"/>
              <a:t>が暗号化してディスクに書き戻す</a:t>
            </a:r>
            <a:endParaRPr lang="ja-JP" altLang="en-US" dirty="0"/>
          </a:p>
          <a:p>
            <a:pPr lvl="1"/>
            <a:r>
              <a:rPr lang="ja-JP" altLang="en-US" dirty="0"/>
              <a:t>書き戻し完了時に再び暗号化</a:t>
            </a:r>
          </a:p>
          <a:p>
            <a:pPr lvl="2"/>
            <a:r>
              <a:rPr lang="ja-JP" altLang="en-US" dirty="0"/>
              <a:t>コールバック関数が呼ばれる</a:t>
            </a:r>
          </a:p>
          <a:p>
            <a:pPr lvl="2"/>
            <a:r>
              <a:rPr lang="ja-JP" altLang="en-US" dirty="0"/>
              <a:t>メモリマップされておらず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メタデータ</a:t>
            </a:r>
            <a:r>
              <a:rPr lang="ja-JP" altLang="en-US" dirty="0"/>
              <a:t>でない時のみ</a:t>
            </a:r>
          </a:p>
          <a:p>
            <a:pPr lvl="1"/>
            <a:r>
              <a:rPr lang="en-US" altLang="ja-JP" dirty="0"/>
              <a:t>ext4</a:t>
            </a:r>
            <a:r>
              <a:rPr lang="ja-JP" altLang="en-US" dirty="0"/>
              <a:t>の場合</a:t>
            </a:r>
            <a:r>
              <a:rPr lang="ja-JP" altLang="en-US" dirty="0" smtClean="0"/>
              <a:t>、ファイルシステム</a:t>
            </a:r>
            <a:br>
              <a:rPr lang="ja-JP" altLang="en-US" dirty="0" smtClean="0"/>
            </a:br>
            <a:r>
              <a:rPr lang="ja-JP" altLang="en-US" dirty="0" smtClean="0"/>
              <a:t>依存</a:t>
            </a:r>
            <a:r>
              <a:rPr lang="ja-JP" altLang="en-US" dirty="0"/>
              <a:t>の処理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168353" cy="20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メモ 5"/>
          <p:cNvSpPr/>
          <p:nvPr/>
        </p:nvSpPr>
        <p:spPr>
          <a:xfrm>
            <a:off x="5876274" y="5085184"/>
            <a:ext cx="504056" cy="504056"/>
          </a:xfrm>
          <a:prstGeom prst="foldedCorner">
            <a:avLst>
              <a:gd name="adj" fmla="val 47209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5876274" y="5085184"/>
            <a:ext cx="504056" cy="504056"/>
          </a:xfrm>
          <a:prstGeom prst="foldedCorner">
            <a:avLst>
              <a:gd name="adj" fmla="val 47209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5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7083E-7 L 0.2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 dirty="0"/>
              <a:t>ファイルのメモリマップの問題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アプリは</a:t>
            </a:r>
            <a:r>
              <a:rPr lang="en-US" altLang="ja-JP" dirty="0" err="1"/>
              <a:t>mmap</a:t>
            </a:r>
            <a:r>
              <a:rPr lang="ja-JP" altLang="en-US" dirty="0"/>
              <a:t>システムコールでファイルをメモリマップできる</a:t>
            </a:r>
          </a:p>
          <a:p>
            <a:pPr lvl="1"/>
            <a:r>
              <a:rPr lang="ja-JP" altLang="en-US" dirty="0"/>
              <a:t>ページキャッシュがプロセスのアドレス空間に直接マップされる</a:t>
            </a:r>
          </a:p>
          <a:p>
            <a:pPr lvl="1"/>
            <a:r>
              <a:rPr lang="en-US" altLang="ja-JP" dirty="0"/>
              <a:t>OS</a:t>
            </a:r>
            <a:r>
              <a:rPr lang="ja-JP" altLang="en-US" dirty="0"/>
              <a:t>を介さずページキャッシュ</a:t>
            </a:r>
            <a:r>
              <a:rPr lang="ja-JP" altLang="en-US" dirty="0" smtClean="0"/>
              <a:t>にアクセス</a:t>
            </a:r>
            <a:r>
              <a:rPr lang="ja-JP" altLang="en-US" dirty="0"/>
              <a:t>できる</a:t>
            </a:r>
          </a:p>
          <a:p>
            <a:r>
              <a:rPr lang="en-US" altLang="ja-JP" dirty="0"/>
              <a:t>OS</a:t>
            </a:r>
            <a:r>
              <a:rPr lang="ja-JP" altLang="en-US" dirty="0"/>
              <a:t>がページキャッシュへ</a:t>
            </a:r>
            <a:r>
              <a:rPr lang="ja-JP" altLang="en-US" dirty="0" smtClean="0"/>
              <a:t>のアクセス</a:t>
            </a:r>
            <a:r>
              <a:rPr lang="ja-JP" altLang="en-US" dirty="0"/>
              <a:t>を検知できない</a:t>
            </a:r>
          </a:p>
          <a:p>
            <a:pPr lvl="1"/>
            <a:r>
              <a:rPr lang="ja-JP" altLang="en-US" dirty="0"/>
              <a:t>復号が行えない</a:t>
            </a:r>
          </a:p>
          <a:p>
            <a:endParaRPr lang="ja-JP" altLang="ja-JP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4399920" cy="19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1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グループ化 138"/>
          <p:cNvGrpSpPr/>
          <p:nvPr/>
        </p:nvGrpSpPr>
        <p:grpSpPr>
          <a:xfrm>
            <a:off x="1927449" y="4375837"/>
            <a:ext cx="5271067" cy="2324738"/>
            <a:chOff x="168779" y="3141482"/>
            <a:chExt cx="6122032" cy="2700046"/>
          </a:xfrm>
        </p:grpSpPr>
        <p:grpSp>
          <p:nvGrpSpPr>
            <p:cNvPr id="141" name="グループ化 140"/>
            <p:cNvGrpSpPr/>
            <p:nvPr/>
          </p:nvGrpSpPr>
          <p:grpSpPr>
            <a:xfrm>
              <a:off x="168779" y="3141482"/>
              <a:ext cx="4269951" cy="2700046"/>
              <a:chOff x="5520115" y="1102048"/>
              <a:chExt cx="4269951" cy="2046365"/>
            </a:xfrm>
          </p:grpSpPr>
          <p:sp>
            <p:nvSpPr>
              <p:cNvPr id="174" name="角丸四角形 173"/>
              <p:cNvSpPr/>
              <p:nvPr/>
            </p:nvSpPr>
            <p:spPr>
              <a:xfrm>
                <a:off x="5520115" y="1102048"/>
                <a:ext cx="4269951" cy="204636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テキスト ボックス 174"/>
              <p:cNvSpPr txBox="1"/>
              <p:nvPr/>
            </p:nvSpPr>
            <p:spPr>
              <a:xfrm>
                <a:off x="6275159" y="1142102"/>
                <a:ext cx="934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Android</a:t>
                </a:r>
                <a:endParaRPr kumimoji="1" lang="ja-JP" altLang="en-US" dirty="0"/>
              </a:p>
            </p:txBody>
          </p:sp>
        </p:grpSp>
        <p:grpSp>
          <p:nvGrpSpPr>
            <p:cNvPr id="142" name="グループ化 141"/>
            <p:cNvGrpSpPr/>
            <p:nvPr/>
          </p:nvGrpSpPr>
          <p:grpSpPr>
            <a:xfrm rot="16200000">
              <a:off x="4262198" y="3793984"/>
              <a:ext cx="2617504" cy="1439722"/>
              <a:chOff x="1835697" y="3684552"/>
              <a:chExt cx="1728192" cy="990039"/>
            </a:xfrm>
          </p:grpSpPr>
          <p:grpSp>
            <p:nvGrpSpPr>
              <p:cNvPr id="145" name="グループ化 144"/>
              <p:cNvGrpSpPr/>
              <p:nvPr/>
            </p:nvGrpSpPr>
            <p:grpSpPr>
              <a:xfrm>
                <a:off x="1835697" y="3688556"/>
                <a:ext cx="1728192" cy="986035"/>
                <a:chOff x="1016647" y="2508051"/>
                <a:chExt cx="1728192" cy="986035"/>
              </a:xfrm>
            </p:grpSpPr>
            <p:sp>
              <p:nvSpPr>
                <p:cNvPr id="152" name="正方形/長方形 151"/>
                <p:cNvSpPr/>
                <p:nvPr/>
              </p:nvSpPr>
              <p:spPr>
                <a:xfrm>
                  <a:off x="1016647" y="2508051"/>
                  <a:ext cx="1728192" cy="97560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3" name="グループ化 152"/>
                <p:cNvGrpSpPr/>
                <p:nvPr/>
              </p:nvGrpSpPr>
              <p:grpSpPr>
                <a:xfrm>
                  <a:off x="1186729" y="3350206"/>
                  <a:ext cx="1391672" cy="143880"/>
                  <a:chOff x="2580203" y="4084013"/>
                  <a:chExt cx="1616563" cy="167131"/>
                </a:xfrm>
              </p:grpSpPr>
              <p:sp>
                <p:nvSpPr>
                  <p:cNvPr id="154" name="正方形/長方形 153"/>
                  <p:cNvSpPr/>
                  <p:nvPr/>
                </p:nvSpPr>
                <p:spPr>
                  <a:xfrm>
                    <a:off x="2662879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" name="正方形/長方形 154"/>
                  <p:cNvSpPr/>
                  <p:nvPr/>
                </p:nvSpPr>
                <p:spPr>
                  <a:xfrm>
                    <a:off x="2828231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" name="正方形/長方形 155"/>
                  <p:cNvSpPr/>
                  <p:nvPr/>
                </p:nvSpPr>
                <p:spPr>
                  <a:xfrm>
                    <a:off x="2993583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" name="正方形/長方形 156"/>
                  <p:cNvSpPr/>
                  <p:nvPr/>
                </p:nvSpPr>
                <p:spPr>
                  <a:xfrm>
                    <a:off x="3158935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" name="正方形/長方形 157"/>
                  <p:cNvSpPr/>
                  <p:nvPr/>
                </p:nvSpPr>
                <p:spPr>
                  <a:xfrm>
                    <a:off x="2580203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" name="正方形/長方形 158"/>
                  <p:cNvSpPr/>
                  <p:nvPr/>
                </p:nvSpPr>
                <p:spPr>
                  <a:xfrm>
                    <a:off x="2745555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" name="正方形/長方形 159"/>
                  <p:cNvSpPr/>
                  <p:nvPr/>
                </p:nvSpPr>
                <p:spPr>
                  <a:xfrm>
                    <a:off x="2910907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" name="正方形/長方形 160"/>
                  <p:cNvSpPr/>
                  <p:nvPr/>
                </p:nvSpPr>
                <p:spPr>
                  <a:xfrm>
                    <a:off x="3076259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" name="正方形/長方形 161"/>
                  <p:cNvSpPr/>
                  <p:nvPr/>
                </p:nvSpPr>
                <p:spPr>
                  <a:xfrm>
                    <a:off x="3241611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" name="正方形/長方形 162"/>
                  <p:cNvSpPr/>
                  <p:nvPr/>
                </p:nvSpPr>
                <p:spPr>
                  <a:xfrm>
                    <a:off x="3324287" y="4084013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" name="正方形/長方形 163"/>
                  <p:cNvSpPr/>
                  <p:nvPr/>
                </p:nvSpPr>
                <p:spPr>
                  <a:xfrm>
                    <a:off x="3406963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" name="正方形/長方形 164"/>
                  <p:cNvSpPr/>
                  <p:nvPr/>
                </p:nvSpPr>
                <p:spPr>
                  <a:xfrm>
                    <a:off x="3489639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" name="正方形/長方形 165"/>
                  <p:cNvSpPr/>
                  <p:nvPr/>
                </p:nvSpPr>
                <p:spPr>
                  <a:xfrm>
                    <a:off x="3654991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" name="正方形/長方形 166"/>
                  <p:cNvSpPr/>
                  <p:nvPr/>
                </p:nvSpPr>
                <p:spPr>
                  <a:xfrm>
                    <a:off x="3820343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" name="正方形/長方形 167"/>
                  <p:cNvSpPr/>
                  <p:nvPr/>
                </p:nvSpPr>
                <p:spPr>
                  <a:xfrm>
                    <a:off x="3985695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" name="正方形/長方形 168"/>
                  <p:cNvSpPr/>
                  <p:nvPr/>
                </p:nvSpPr>
                <p:spPr>
                  <a:xfrm>
                    <a:off x="4151047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" name="正方形/長方形 169"/>
                  <p:cNvSpPr/>
                  <p:nvPr/>
                </p:nvSpPr>
                <p:spPr>
                  <a:xfrm>
                    <a:off x="3572315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" name="正方形/長方形 170"/>
                  <p:cNvSpPr/>
                  <p:nvPr/>
                </p:nvSpPr>
                <p:spPr>
                  <a:xfrm>
                    <a:off x="3737667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" name="正方形/長方形 171"/>
                  <p:cNvSpPr/>
                  <p:nvPr/>
                </p:nvSpPr>
                <p:spPr>
                  <a:xfrm>
                    <a:off x="3903019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" name="正方形/長方形 172"/>
                  <p:cNvSpPr/>
                  <p:nvPr/>
                </p:nvSpPr>
                <p:spPr>
                  <a:xfrm>
                    <a:off x="4068371" y="4084286"/>
                    <a:ext cx="45719" cy="166858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47" name="グループ化 146"/>
              <p:cNvGrpSpPr/>
              <p:nvPr/>
            </p:nvGrpSpPr>
            <p:grpSpPr>
              <a:xfrm>
                <a:off x="1922673" y="3684552"/>
                <a:ext cx="1403605" cy="946973"/>
                <a:chOff x="4237040" y="3617858"/>
                <a:chExt cx="1403605" cy="946973"/>
              </a:xfrm>
            </p:grpSpPr>
            <p:sp>
              <p:nvSpPr>
                <p:cNvPr id="148" name="テキスト ボックス 147"/>
                <p:cNvSpPr txBox="1"/>
                <p:nvPr/>
              </p:nvSpPr>
              <p:spPr>
                <a:xfrm rot="5400000">
                  <a:off x="3915959" y="3938939"/>
                  <a:ext cx="946973" cy="304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dirty="0" smtClean="0">
                      <a:solidFill>
                        <a:schemeClr val="bg1"/>
                      </a:solidFill>
                    </a:rPr>
                    <a:t>メモリ</a:t>
                  </a:r>
                  <a:endParaRPr kumimoji="1" lang="ja-JP" altLang="en-US" sz="2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49" name="グループ化 148"/>
                <p:cNvGrpSpPr/>
                <p:nvPr/>
              </p:nvGrpSpPr>
              <p:grpSpPr>
                <a:xfrm>
                  <a:off x="4644203" y="3650255"/>
                  <a:ext cx="996442" cy="899605"/>
                  <a:chOff x="1987960" y="3705113"/>
                  <a:chExt cx="996442" cy="899605"/>
                </a:xfrm>
              </p:grpSpPr>
              <p:sp>
                <p:nvSpPr>
                  <p:cNvPr id="150" name="角丸四角形 149"/>
                  <p:cNvSpPr/>
                  <p:nvPr/>
                </p:nvSpPr>
                <p:spPr>
                  <a:xfrm rot="5400000">
                    <a:off x="2087029" y="3650128"/>
                    <a:ext cx="798304" cy="996442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/>
                  </a:p>
                </p:txBody>
              </p:sp>
              <p:sp>
                <p:nvSpPr>
                  <p:cNvPr id="151" name="テキスト ボックス 150"/>
                  <p:cNvSpPr txBox="1"/>
                  <p:nvPr/>
                </p:nvSpPr>
                <p:spPr>
                  <a:xfrm rot="5400000">
                    <a:off x="2019822" y="3930703"/>
                    <a:ext cx="899605" cy="448426"/>
                  </a:xfrm>
                  <a:prstGeom prst="rect">
                    <a:avLst/>
                  </a:prstGeom>
                  <a:noFill/>
                  <a:effectLst>
                    <a:softEdge rad="127000"/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600" b="1" dirty="0" smtClean="0"/>
                      <a:t>ページ</a:t>
                    </a:r>
                    <a:r>
                      <a:rPr kumimoji="1" lang="en-US" altLang="ja-JP" sz="1600" b="1" dirty="0" smtClean="0"/>
                      <a:t/>
                    </a:r>
                    <a:br>
                      <a:rPr kumimoji="1" lang="en-US" altLang="ja-JP" sz="1600" b="1" dirty="0" smtClean="0"/>
                    </a:br>
                    <a:r>
                      <a:rPr kumimoji="1" lang="ja-JP" altLang="en-US" sz="1600" b="1" dirty="0" smtClean="0"/>
                      <a:t>キャッシュ</a:t>
                    </a:r>
                    <a:endParaRPr kumimoji="1" lang="ja-JP" altLang="en-US" sz="1600" b="1" dirty="0"/>
                  </a:p>
                </p:txBody>
              </p:sp>
            </p:grpSp>
          </p:grpSp>
        </p:grpSp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58" y="3651529"/>
              <a:ext cx="1991420" cy="2005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角丸四角形 143"/>
            <p:cNvSpPr/>
            <p:nvPr/>
          </p:nvSpPr>
          <p:spPr>
            <a:xfrm>
              <a:off x="3012302" y="3437985"/>
              <a:ext cx="1224135" cy="2107042"/>
            </a:xfrm>
            <a:prstGeom prst="roundRect">
              <a:avLst/>
            </a:prstGeom>
            <a:solidFill>
              <a:srgbClr val="AE1E5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b="1" dirty="0" smtClean="0"/>
            </a:p>
            <a:p>
              <a:pPr algn="ctr"/>
              <a:endParaRPr lang="en-US" altLang="ja-JP" sz="1600" b="1" dirty="0"/>
            </a:p>
            <a:p>
              <a:pPr algn="ctr"/>
              <a:endParaRPr kumimoji="1" lang="en-US" altLang="ja-JP" sz="1600" b="1" dirty="0" smtClean="0"/>
            </a:p>
            <a:p>
              <a:pPr algn="ctr"/>
              <a:endParaRPr lang="en-US" altLang="ja-JP" sz="1600" b="1" dirty="0"/>
            </a:p>
            <a:p>
              <a:pPr algn="ctr"/>
              <a:r>
                <a:rPr kumimoji="1" lang="en-US" altLang="ja-JP" sz="2400" b="1" dirty="0" smtClean="0"/>
                <a:t>Linux</a:t>
              </a:r>
            </a:p>
            <a:p>
              <a:pPr algn="ctr"/>
              <a:r>
                <a:rPr kumimoji="1" lang="en-US" altLang="ja-JP" sz="1400" b="1" dirty="0" smtClean="0"/>
                <a:t> </a:t>
              </a:r>
              <a:r>
                <a:rPr kumimoji="1" lang="ja-JP" altLang="en-US" sz="1400" b="1" dirty="0" smtClean="0"/>
                <a:t>カーネル</a:t>
              </a:r>
              <a:endParaRPr kumimoji="1" lang="ja-JP" altLang="en-US" sz="1600" b="1" dirty="0"/>
            </a:p>
          </p:txBody>
        </p:sp>
      </p:grpSp>
      <p:cxnSp>
        <p:nvCxnSpPr>
          <p:cNvPr id="140" name="直線矢印コネクタ 139"/>
          <p:cNvCxnSpPr/>
          <p:nvPr/>
        </p:nvCxnSpPr>
        <p:spPr>
          <a:xfrm flipH="1">
            <a:off x="3765662" y="5365018"/>
            <a:ext cx="2299232" cy="0"/>
          </a:xfrm>
          <a:prstGeom prst="straightConnector1">
            <a:avLst/>
          </a:prstGeom>
          <a:ln w="63500">
            <a:headEnd type="triangle" w="lg" len="med"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ファイルのメモリマップへの対応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メモリマップされたページキャッシュにアプリが初めてアクセスした時に復号</a:t>
            </a:r>
          </a:p>
          <a:p>
            <a:pPr lvl="1"/>
            <a:r>
              <a:rPr lang="ja-JP" altLang="en-US" dirty="0"/>
              <a:t>初回アクセス時に発生するページフォールトを利用</a:t>
            </a:r>
          </a:p>
          <a:p>
            <a:pPr lvl="1"/>
            <a:r>
              <a:rPr lang="ja-JP" altLang="en-US" dirty="0"/>
              <a:t>メモリマップ中はページキャッシュは復号された</a:t>
            </a:r>
            <a:r>
              <a:rPr lang="ja-JP" altLang="en-US" dirty="0" smtClean="0"/>
              <a:t>まま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この期間は情報漏洩の可能性あり</a:t>
            </a:r>
            <a:endParaRPr lang="ja-JP" altLang="en-US" dirty="0"/>
          </a:p>
          <a:p>
            <a:pPr lvl="1"/>
            <a:r>
              <a:rPr lang="ja-JP" altLang="en-US" dirty="0"/>
              <a:t>アンマップされた時に再び暗号化</a:t>
            </a:r>
          </a:p>
        </p:txBody>
      </p:sp>
      <p:sp>
        <p:nvSpPr>
          <p:cNvPr id="11" name="メモ 10"/>
          <p:cNvSpPr/>
          <p:nvPr/>
        </p:nvSpPr>
        <p:spPr>
          <a:xfrm>
            <a:off x="6322666" y="5159739"/>
            <a:ext cx="504056" cy="504056"/>
          </a:xfrm>
          <a:prstGeom prst="foldedCorner">
            <a:avLst>
              <a:gd name="adj" fmla="val 47209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下矢印吹き出し 145"/>
          <p:cNvSpPr/>
          <p:nvPr/>
        </p:nvSpPr>
        <p:spPr>
          <a:xfrm>
            <a:off x="4087186" y="4365104"/>
            <a:ext cx="1656184" cy="875842"/>
          </a:xfrm>
          <a:prstGeom prst="downArrowCallout">
            <a:avLst>
              <a:gd name="adj1" fmla="val 15589"/>
              <a:gd name="adj2" fmla="val 18530"/>
              <a:gd name="adj3" fmla="val 17354"/>
              <a:gd name="adj4" fmla="val 64977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ページフォールトが発生</a:t>
            </a:r>
          </a:p>
        </p:txBody>
      </p:sp>
      <p:grpSp>
        <p:nvGrpSpPr>
          <p:cNvPr id="176" name="グループ化 175"/>
          <p:cNvGrpSpPr/>
          <p:nvPr/>
        </p:nvGrpSpPr>
        <p:grpSpPr>
          <a:xfrm>
            <a:off x="3763626" y="5324765"/>
            <a:ext cx="2322968" cy="47848"/>
            <a:chOff x="2347917" y="3328918"/>
            <a:chExt cx="2322968" cy="47848"/>
          </a:xfrm>
        </p:grpSpPr>
        <p:grpSp>
          <p:nvGrpSpPr>
            <p:cNvPr id="177" name="グループ化 176"/>
            <p:cNvGrpSpPr/>
            <p:nvPr/>
          </p:nvGrpSpPr>
          <p:grpSpPr>
            <a:xfrm>
              <a:off x="2347917" y="3331047"/>
              <a:ext cx="469602" cy="45719"/>
              <a:chOff x="2347917" y="3331047"/>
              <a:chExt cx="469602" cy="45719"/>
            </a:xfrm>
          </p:grpSpPr>
          <p:cxnSp>
            <p:nvCxnSpPr>
              <p:cNvPr id="182" name="直線矢印コネクタ 181"/>
              <p:cNvCxnSpPr/>
              <p:nvPr/>
            </p:nvCxnSpPr>
            <p:spPr>
              <a:xfrm flipH="1">
                <a:off x="2347917" y="3364875"/>
                <a:ext cx="432047" cy="0"/>
              </a:xfrm>
              <a:prstGeom prst="straightConnector1">
                <a:avLst/>
              </a:prstGeom>
              <a:ln w="63500">
                <a:headEnd type="none" w="med" len="med"/>
                <a:tailEnd type="triangle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" name="円/楕円 182"/>
              <p:cNvSpPr/>
              <p:nvPr/>
            </p:nvSpPr>
            <p:spPr>
              <a:xfrm>
                <a:off x="2771800" y="333104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8" name="カギ線コネクタ 177"/>
            <p:cNvCxnSpPr/>
            <p:nvPr/>
          </p:nvCxnSpPr>
          <p:spPr>
            <a:xfrm rot="5400000" flipH="1" flipV="1">
              <a:off x="3504255" y="2651980"/>
              <a:ext cx="2129" cy="1421318"/>
            </a:xfrm>
            <a:prstGeom prst="bentConnector3">
              <a:avLst>
                <a:gd name="adj1" fmla="val 40365289"/>
              </a:avLst>
            </a:prstGeom>
            <a:ln w="63500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9" name="グループ化 178"/>
            <p:cNvGrpSpPr/>
            <p:nvPr/>
          </p:nvGrpSpPr>
          <p:grpSpPr>
            <a:xfrm rot="10800000">
              <a:off x="4193119" y="3328918"/>
              <a:ext cx="477766" cy="45719"/>
              <a:chOff x="2339753" y="3331047"/>
              <a:chExt cx="477766" cy="45719"/>
            </a:xfrm>
          </p:grpSpPr>
          <p:cxnSp>
            <p:nvCxnSpPr>
              <p:cNvPr id="180" name="直線矢印コネクタ 179"/>
              <p:cNvCxnSpPr/>
              <p:nvPr/>
            </p:nvCxnSpPr>
            <p:spPr>
              <a:xfrm flipH="1">
                <a:off x="2339753" y="3348547"/>
                <a:ext cx="432047" cy="0"/>
              </a:xfrm>
              <a:prstGeom prst="straightConnector1">
                <a:avLst/>
              </a:prstGeom>
              <a:ln w="63500">
                <a:headEnd type="none" w="med" len="med"/>
                <a:tailEnd type="triangle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1" name="円/楕円 180"/>
              <p:cNvSpPr/>
              <p:nvPr/>
            </p:nvSpPr>
            <p:spPr>
              <a:xfrm>
                <a:off x="2771800" y="333104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24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暗号化フラグ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ページキャッシュの状態を管理するためにページ構造体に暗号化フラグを追加</a:t>
            </a:r>
          </a:p>
          <a:p>
            <a:pPr lvl="1"/>
            <a:r>
              <a:rPr lang="ja-JP" altLang="en-US" dirty="0"/>
              <a:t>ページ構造体</a:t>
            </a:r>
          </a:p>
          <a:p>
            <a:pPr lvl="2"/>
            <a:r>
              <a:rPr lang="ja-JP" altLang="en-US" dirty="0"/>
              <a:t>各メモリページを管理するためのカーネルデータ構造</a:t>
            </a:r>
          </a:p>
          <a:p>
            <a:pPr lvl="1"/>
            <a:r>
              <a:rPr lang="en-US" altLang="ja-JP" dirty="0"/>
              <a:t>Cache-Crypt</a:t>
            </a:r>
            <a:r>
              <a:rPr lang="ja-JP" altLang="en-US" dirty="0"/>
              <a:t>は暗号化フラグを用いてページキャッシュを暗号化すべきか、復号すべきかを判断</a:t>
            </a: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68783"/>
              </p:ext>
            </p:extLst>
          </p:nvPr>
        </p:nvGraphicFramePr>
        <p:xfrm>
          <a:off x="2267744" y="4581128"/>
          <a:ext cx="4727848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004"/>
                <a:gridCol w="282584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暗号化フラグ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状態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ENCRYPT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暗号化されている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DECRYPT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暗号化されていない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MEMORY_MAP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メモリマップされている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5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dm</a:t>
            </a:r>
            <a:r>
              <a:rPr lang="en-US" altLang="ja-JP" dirty="0"/>
              <a:t>-crypt</a:t>
            </a:r>
            <a:r>
              <a:rPr lang="ja-JP" altLang="en-US" dirty="0"/>
              <a:t>との連携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Cache-Crypt</a:t>
            </a:r>
            <a:r>
              <a:rPr lang="ja-JP" altLang="en-US" dirty="0"/>
              <a:t>と</a:t>
            </a:r>
            <a:r>
              <a:rPr lang="en-US" altLang="ja-JP" dirty="0" err="1"/>
              <a:t>dm</a:t>
            </a:r>
            <a:r>
              <a:rPr lang="en-US" altLang="ja-JP" dirty="0"/>
              <a:t>-crypt</a:t>
            </a:r>
            <a:r>
              <a:rPr lang="ja-JP" altLang="en-US" dirty="0" smtClean="0"/>
              <a:t>の一方でのみ</a:t>
            </a:r>
            <a:r>
              <a:rPr lang="ja-JP" altLang="en-US" dirty="0"/>
              <a:t>暗号化・復号化することでオーバヘッド</a:t>
            </a:r>
            <a:r>
              <a:rPr lang="ja-JP" altLang="en-US" dirty="0" smtClean="0"/>
              <a:t>削減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ファイルデータ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暗号化ディスクから直接ページキャッシュに読み込む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ページキャッシュから直接暗号化ディスクに書き戻す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メタデータ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dm</a:t>
            </a:r>
            <a:r>
              <a:rPr lang="en-US" altLang="ja-JP" dirty="0" smtClean="0"/>
              <a:t>-crypt</a:t>
            </a:r>
            <a:r>
              <a:rPr lang="ja-JP" altLang="en-US" dirty="0" smtClean="0"/>
              <a:t>で暗号化・復号化</a:t>
            </a:r>
            <a:endParaRPr lang="en-US" altLang="ja-JP" dirty="0" smtClean="0"/>
          </a:p>
        </p:txBody>
      </p:sp>
      <p:grpSp>
        <p:nvGrpSpPr>
          <p:cNvPr id="6" name="グループ化 5"/>
          <p:cNvGrpSpPr/>
          <p:nvPr/>
        </p:nvGrpSpPr>
        <p:grpSpPr>
          <a:xfrm rot="16200000">
            <a:off x="253850" y="5186193"/>
            <a:ext cx="1910012" cy="1050576"/>
            <a:chOff x="1835697" y="3684552"/>
            <a:chExt cx="1728192" cy="990039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1835697" y="3688558"/>
              <a:ext cx="1728192" cy="986033"/>
              <a:chOff x="1016647" y="2508053"/>
              <a:chExt cx="1728192" cy="986033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1016647" y="2508053"/>
                <a:ext cx="1728192" cy="97560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25"/>
              <p:cNvGrpSpPr/>
              <p:nvPr/>
            </p:nvGrpSpPr>
            <p:grpSpPr>
              <a:xfrm>
                <a:off x="1186729" y="3350206"/>
                <a:ext cx="1391672" cy="143880"/>
                <a:chOff x="2580203" y="4084013"/>
                <a:chExt cx="1616563" cy="167131"/>
              </a:xfrm>
            </p:grpSpPr>
            <p:sp>
              <p:nvSpPr>
                <p:cNvPr id="27" name="正方形/長方形 26"/>
                <p:cNvSpPr/>
                <p:nvPr/>
              </p:nvSpPr>
              <p:spPr>
                <a:xfrm>
                  <a:off x="2662879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2828231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2993583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3158935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2580203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2745555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2910907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3076259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3241611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>
                  <a:off x="3324287" y="4084013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3406963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3489639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>
                  <a:off x="3654991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3820343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3985695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正方形/長方形 41"/>
                <p:cNvSpPr/>
                <p:nvPr/>
              </p:nvSpPr>
              <p:spPr>
                <a:xfrm>
                  <a:off x="4151047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正方形/長方形 42"/>
                <p:cNvSpPr/>
                <p:nvPr/>
              </p:nvSpPr>
              <p:spPr>
                <a:xfrm>
                  <a:off x="3572315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正方形/長方形 43"/>
                <p:cNvSpPr/>
                <p:nvPr/>
              </p:nvSpPr>
              <p:spPr>
                <a:xfrm>
                  <a:off x="3737667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正方形/長方形 44"/>
                <p:cNvSpPr/>
                <p:nvPr/>
              </p:nvSpPr>
              <p:spPr>
                <a:xfrm>
                  <a:off x="3903019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>
                  <a:off x="4068371" y="4084286"/>
                  <a:ext cx="45719" cy="16685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0" name="グループ化 19"/>
            <p:cNvGrpSpPr/>
            <p:nvPr/>
          </p:nvGrpSpPr>
          <p:grpSpPr>
            <a:xfrm>
              <a:off x="1865463" y="3684552"/>
              <a:ext cx="1460815" cy="946973"/>
              <a:chOff x="4179830" y="3617858"/>
              <a:chExt cx="1460815" cy="946973"/>
            </a:xfrm>
          </p:grpSpPr>
          <p:sp>
            <p:nvSpPr>
              <p:cNvPr id="21" name="テキスト ボックス 20"/>
              <p:cNvSpPr txBox="1"/>
              <p:nvPr/>
            </p:nvSpPr>
            <p:spPr>
              <a:xfrm rot="5400000">
                <a:off x="3887354" y="3910334"/>
                <a:ext cx="946973" cy="36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dirty="0" smtClean="0">
                    <a:solidFill>
                      <a:schemeClr val="bg1"/>
                    </a:solidFill>
                  </a:rPr>
                  <a:t>メモリ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4644203" y="3650255"/>
                <a:ext cx="996442" cy="899605"/>
                <a:chOff x="1987960" y="3705113"/>
                <a:chExt cx="996442" cy="899605"/>
              </a:xfrm>
            </p:grpSpPr>
            <p:sp>
              <p:nvSpPr>
                <p:cNvPr id="23" name="角丸四角形 22"/>
                <p:cNvSpPr/>
                <p:nvPr/>
              </p:nvSpPr>
              <p:spPr>
                <a:xfrm rot="5400000">
                  <a:off x="2087029" y="3650128"/>
                  <a:ext cx="798304" cy="99644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 rot="5400000">
                  <a:off x="2007328" y="3918209"/>
                  <a:ext cx="899605" cy="473413"/>
                </a:xfrm>
                <a:prstGeom prst="rect">
                  <a:avLst/>
                </a:prstGeom>
                <a:noFill/>
                <a:effectLst>
                  <a:softEdge rad="1270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400" b="1" dirty="0" smtClean="0"/>
                    <a:t>ページ</a:t>
                  </a:r>
                  <a:r>
                    <a:rPr kumimoji="1" lang="en-US" altLang="ja-JP" sz="1400" b="1" dirty="0" smtClean="0"/>
                    <a:t/>
                  </a:r>
                  <a:br>
                    <a:rPr kumimoji="1" lang="en-US" altLang="ja-JP" sz="1400" b="1" dirty="0" smtClean="0"/>
                  </a:br>
                  <a:r>
                    <a:rPr kumimoji="1" lang="ja-JP" altLang="en-US" sz="1400" b="1" dirty="0" smtClean="0"/>
                    <a:t>キャッシュ</a:t>
                  </a:r>
                  <a:endParaRPr kumimoji="1" lang="ja-JP" altLang="en-US" sz="1400" b="1" dirty="0"/>
                </a:p>
              </p:txBody>
            </p:sp>
          </p:grpSp>
        </p:grpSp>
      </p:grp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81135"/>
            <a:ext cx="1665724" cy="93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グループ化 54"/>
          <p:cNvGrpSpPr/>
          <p:nvPr/>
        </p:nvGrpSpPr>
        <p:grpSpPr>
          <a:xfrm>
            <a:off x="4716016" y="5752158"/>
            <a:ext cx="1636784" cy="964982"/>
            <a:chOff x="3667247" y="5444610"/>
            <a:chExt cx="1636784" cy="964982"/>
          </a:xfrm>
        </p:grpSpPr>
        <p:sp>
          <p:nvSpPr>
            <p:cNvPr id="18" name="角丸四角形 17"/>
            <p:cNvSpPr/>
            <p:nvPr/>
          </p:nvSpPr>
          <p:spPr>
            <a:xfrm>
              <a:off x="3667247" y="5444610"/>
              <a:ext cx="1636784" cy="964982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813463" y="5900147"/>
              <a:ext cx="135017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d</a:t>
              </a:r>
              <a:r>
                <a:rPr kumimoji="1" lang="en-US" altLang="ja-JP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m</a:t>
              </a:r>
              <a:r>
                <a:rPr kumimoji="1" lang="en-US" altLang="ja-JP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-crypt</a:t>
              </a:r>
              <a:endParaRPr kumimoji="1" lang="ja-JP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2392432" y="4778098"/>
            <a:ext cx="2002320" cy="964982"/>
            <a:chOff x="3498508" y="5444610"/>
            <a:chExt cx="2002320" cy="964982"/>
          </a:xfrm>
        </p:grpSpPr>
        <p:sp>
          <p:nvSpPr>
            <p:cNvPr id="58" name="角丸四角形 57"/>
            <p:cNvSpPr/>
            <p:nvPr/>
          </p:nvSpPr>
          <p:spPr>
            <a:xfrm>
              <a:off x="3498508" y="5444610"/>
              <a:ext cx="2002320" cy="964982"/>
            </a:xfrm>
            <a:prstGeom prst="round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632218" y="5895712"/>
              <a:ext cx="1734899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Cache-Crypt</a:t>
              </a:r>
              <a:endParaRPr kumimoji="1" lang="ja-JP" alt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62" name="メモ 61"/>
          <p:cNvSpPr/>
          <p:nvPr/>
        </p:nvSpPr>
        <p:spPr>
          <a:xfrm>
            <a:off x="7077669" y="5094778"/>
            <a:ext cx="1550930" cy="427681"/>
          </a:xfrm>
          <a:prstGeom prst="foldedCorner">
            <a:avLst>
              <a:gd name="adj" fmla="val 15223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</a:rPr>
              <a:t>ファイルデータ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63" name="メモ 62"/>
          <p:cNvSpPr/>
          <p:nvPr/>
        </p:nvSpPr>
        <p:spPr>
          <a:xfrm>
            <a:off x="7077669" y="5985182"/>
            <a:ext cx="1550930" cy="427681"/>
          </a:xfrm>
          <a:prstGeom prst="foldedCorner">
            <a:avLst>
              <a:gd name="adj" fmla="val 16907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メタデータ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2772E-6 L -0.64219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00116 L 0.00365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0967E-6 L -0.64219 -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1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00486 L 0.00365 -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安全な暗号処理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r>
              <a:rPr lang="en-US" altLang="ja-JP" dirty="0"/>
              <a:t>ARMORED [</a:t>
            </a:r>
            <a:r>
              <a:rPr lang="en-US" altLang="ja-JP" dirty="0" err="1"/>
              <a:t>Götzfried</a:t>
            </a:r>
            <a:r>
              <a:rPr lang="en-US" altLang="ja-JP" dirty="0"/>
              <a:t>+ ARES'13] </a:t>
            </a:r>
            <a:r>
              <a:rPr lang="ja-JP" altLang="en-US" dirty="0"/>
              <a:t>を用いる</a:t>
            </a:r>
          </a:p>
          <a:p>
            <a:pPr lvl="1"/>
            <a:r>
              <a:rPr lang="en-US" altLang="ja-JP" dirty="0"/>
              <a:t>128</a:t>
            </a:r>
            <a:r>
              <a:rPr lang="ja-JP" altLang="en-US" dirty="0"/>
              <a:t>ビットの暗号鍵を</a:t>
            </a:r>
            <a:r>
              <a:rPr lang="en-US" altLang="ja-JP" dirty="0"/>
              <a:t>ARM</a:t>
            </a:r>
            <a:r>
              <a:rPr lang="ja-JP" altLang="en-US" dirty="0"/>
              <a:t>のデバックレジスタに格納することで保護</a:t>
            </a:r>
          </a:p>
          <a:p>
            <a:pPr lvl="2"/>
            <a:r>
              <a:rPr lang="ja-JP" altLang="en-US" dirty="0"/>
              <a:t>デバック時以外に使用されない</a:t>
            </a:r>
          </a:p>
          <a:p>
            <a:pPr lvl="1"/>
            <a:r>
              <a:rPr lang="en-US" altLang="ja-JP" dirty="0"/>
              <a:t>ARM</a:t>
            </a:r>
            <a:r>
              <a:rPr lang="ja-JP" altLang="en-US" dirty="0"/>
              <a:t>の</a:t>
            </a:r>
            <a:r>
              <a:rPr lang="en-US" altLang="ja-JP" dirty="0"/>
              <a:t>SIMD</a:t>
            </a:r>
            <a:r>
              <a:rPr lang="ja-JP" altLang="en-US" dirty="0"/>
              <a:t>拡張命令セットが提供するレジスタを用いて暗号処理</a:t>
            </a:r>
          </a:p>
          <a:p>
            <a:pPr lvl="2"/>
            <a:r>
              <a:rPr lang="ja-JP" altLang="en-US" dirty="0"/>
              <a:t>メモリを用いずに</a:t>
            </a:r>
            <a:r>
              <a:rPr lang="en-US" altLang="ja-JP" dirty="0"/>
              <a:t>AES</a:t>
            </a:r>
            <a:r>
              <a:rPr lang="ja-JP" altLang="en-US" dirty="0"/>
              <a:t>の暗号処理を行う</a:t>
            </a:r>
          </a:p>
          <a:p>
            <a:pPr lvl="2"/>
            <a:r>
              <a:rPr lang="ja-JP" altLang="en-US" dirty="0"/>
              <a:t>暗号処理の途中結果が漏洩しない</a:t>
            </a:r>
          </a:p>
          <a:p>
            <a:pPr lvl="1"/>
            <a:r>
              <a:rPr lang="ja-JP" altLang="en-US" dirty="0"/>
              <a:t>カーネルパッチとして提供されているが、</a:t>
            </a:r>
            <a:r>
              <a:rPr lang="en-US" altLang="ja-JP" dirty="0"/>
              <a:t>Cache-Crypt</a:t>
            </a:r>
            <a:r>
              <a:rPr lang="ja-JP" altLang="en-US" dirty="0" err="1"/>
              <a:t>には</a:t>
            </a:r>
            <a:r>
              <a:rPr lang="ja-JP" altLang="en-US" dirty="0"/>
              <a:t>未適用</a:t>
            </a:r>
          </a:p>
        </p:txBody>
      </p:sp>
    </p:spTree>
    <p:extLst>
      <p:ext uri="{BB962C8B-B14F-4D97-AF65-F5344CB8AC3E}">
        <p14:creationId xmlns:p14="http://schemas.microsoft.com/office/powerpoint/2010/main" val="21040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実験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/>
              <a:t>Cache-Crypt</a:t>
            </a:r>
            <a:r>
              <a:rPr lang="ja-JP" altLang="en-US" dirty="0"/>
              <a:t>を</a:t>
            </a:r>
            <a:r>
              <a:rPr lang="en-US" altLang="ja-JP" dirty="0"/>
              <a:t>Android OS</a:t>
            </a:r>
            <a:r>
              <a:rPr lang="ja-JP" altLang="en-US" dirty="0"/>
              <a:t>に実装</a:t>
            </a:r>
          </a:p>
          <a:p>
            <a:pPr lvl="1"/>
            <a:r>
              <a:rPr lang="en-US" altLang="ja-JP" dirty="0"/>
              <a:t>Android 4.4, Linux 3.4.0</a:t>
            </a:r>
          </a:p>
          <a:p>
            <a:pPr lvl="0"/>
            <a:r>
              <a:rPr lang="en-US" altLang="ja-JP" dirty="0"/>
              <a:t>Cache-Crypt</a:t>
            </a:r>
            <a:r>
              <a:rPr lang="ja-JP" altLang="en-US" dirty="0"/>
              <a:t>の有効性を確かめる実験を行った</a:t>
            </a:r>
          </a:p>
          <a:p>
            <a:pPr lvl="1"/>
            <a:r>
              <a:rPr lang="ja-JP" altLang="en-US" dirty="0"/>
              <a:t>ページキャッシュの暗号化の確認</a:t>
            </a:r>
          </a:p>
          <a:p>
            <a:pPr lvl="1"/>
            <a:r>
              <a:rPr lang="en-US" altLang="ja-JP" dirty="0"/>
              <a:t>Cache-Crypt</a:t>
            </a:r>
            <a:r>
              <a:rPr lang="ja-JP" altLang="en-US" dirty="0"/>
              <a:t>によるオーバヘッドの測定</a:t>
            </a:r>
          </a:p>
          <a:p>
            <a:pPr lvl="0"/>
            <a:r>
              <a:rPr lang="ja-JP" altLang="en-US" dirty="0"/>
              <a:t>実験環境</a:t>
            </a:r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エミュレータ</a:t>
            </a:r>
          </a:p>
          <a:p>
            <a:pPr lvl="1"/>
            <a:r>
              <a:rPr lang="en-US" altLang="ja-JP" dirty="0"/>
              <a:t>Nexus 7 (2013)</a:t>
            </a:r>
          </a:p>
          <a:p>
            <a:pPr lvl="0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344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Android</a:t>
            </a:r>
            <a:r>
              <a:rPr lang="ja-JP" altLang="ja-JP" smtClean="0"/>
              <a:t>端末の普及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 smtClean="0"/>
              <a:t>近年、</a:t>
            </a:r>
            <a:r>
              <a:rPr lang="en-US" altLang="ja-JP" dirty="0" smtClean="0"/>
              <a:t>Android</a:t>
            </a:r>
            <a:r>
              <a:rPr lang="ja-JP" altLang="en-US" dirty="0" smtClean="0"/>
              <a:t>端末が急速に普及</a:t>
            </a:r>
            <a:endParaRPr lang="en-US" altLang="ja-JP" dirty="0"/>
          </a:p>
          <a:p>
            <a:pPr lvl="0"/>
            <a:r>
              <a:rPr lang="ja-JP" altLang="en-US" dirty="0"/>
              <a:t>盗難にあった時のリスクが</a:t>
            </a:r>
            <a:r>
              <a:rPr lang="ja-JP" altLang="en-US" dirty="0" smtClean="0"/>
              <a:t>高い</a:t>
            </a:r>
          </a:p>
          <a:p>
            <a:pPr lvl="1"/>
            <a:r>
              <a:rPr lang="ja-JP" altLang="en-US" dirty="0" smtClean="0"/>
              <a:t>従来の携帯電話より多くの情報を保持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より重要な情報も格納</a:t>
            </a:r>
          </a:p>
          <a:p>
            <a:pPr lvl="2"/>
            <a:r>
              <a:rPr lang="ja-JP" altLang="en-US" dirty="0" smtClean="0"/>
              <a:t>クレジットカード情報</a:t>
            </a:r>
          </a:p>
          <a:p>
            <a:pPr lvl="0"/>
            <a:r>
              <a:rPr lang="ja-JP" altLang="en-US" dirty="0" smtClean="0"/>
              <a:t>盗難にあうリスクが高い</a:t>
            </a:r>
          </a:p>
          <a:p>
            <a:pPr lvl="1"/>
            <a:r>
              <a:rPr lang="ja-JP" altLang="en-US" dirty="0" smtClean="0"/>
              <a:t>ノート</a:t>
            </a:r>
            <a:r>
              <a:rPr lang="en-US" altLang="ja-JP" dirty="0" smtClean="0"/>
              <a:t>PC</a:t>
            </a:r>
            <a:r>
              <a:rPr lang="ja-JP" altLang="en-US" dirty="0" smtClean="0"/>
              <a:t>より小型軽量</a:t>
            </a:r>
          </a:p>
          <a:p>
            <a:pPr lvl="0"/>
            <a:endParaRPr lang="ja-JP" altLang="ja-JP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0004" r="27068"/>
          <a:stretch/>
        </p:blipFill>
        <p:spPr bwMode="auto">
          <a:xfrm>
            <a:off x="4644008" y="3212976"/>
            <a:ext cx="42839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暗号化の確認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/>
              <a:t>Android</a:t>
            </a:r>
            <a:r>
              <a:rPr lang="ja-JP" altLang="en-US" dirty="0"/>
              <a:t>エミュレータでメモリの内容をダンプ</a:t>
            </a:r>
          </a:p>
          <a:p>
            <a:pPr lvl="1"/>
            <a:r>
              <a:rPr lang="ja-JP" altLang="en-US" dirty="0"/>
              <a:t>エディタアプリで巨大なテキストファイルを読み込み、キャッシュさせておく</a:t>
            </a:r>
          </a:p>
          <a:p>
            <a:r>
              <a:rPr lang="ja-JP" altLang="en-US" dirty="0"/>
              <a:t>結果</a:t>
            </a:r>
          </a:p>
          <a:p>
            <a:pPr lvl="1"/>
            <a:r>
              <a:rPr lang="ja-JP" altLang="en-US" dirty="0"/>
              <a:t>既存の</a:t>
            </a:r>
            <a:r>
              <a:rPr lang="en-US" altLang="ja-JP" dirty="0"/>
              <a:t>Android OS</a:t>
            </a:r>
            <a:r>
              <a:rPr lang="ja-JP" altLang="en-US" dirty="0"/>
              <a:t>ではテキストファイルの文字列を発見</a:t>
            </a:r>
          </a:p>
          <a:p>
            <a:pPr lvl="1"/>
            <a:r>
              <a:rPr lang="en-US" altLang="ja-JP" dirty="0"/>
              <a:t>Cache-Crypt</a:t>
            </a:r>
            <a:r>
              <a:rPr lang="ja-JP" altLang="en-US" dirty="0"/>
              <a:t>では暗号化された文字しか見つからなかった</a:t>
            </a:r>
          </a:p>
        </p:txBody>
      </p:sp>
      <p:grpSp>
        <p:nvGrpSpPr>
          <p:cNvPr id="4" name="図形グループ 24"/>
          <p:cNvGrpSpPr/>
          <p:nvPr/>
        </p:nvGrpSpPr>
        <p:grpSpPr>
          <a:xfrm>
            <a:off x="611560" y="4869160"/>
            <a:ext cx="3600401" cy="1501779"/>
            <a:chOff x="4644007" y="4296917"/>
            <a:chExt cx="3600401" cy="1517639"/>
          </a:xfrm>
        </p:grpSpPr>
        <p:pic>
          <p:nvPicPr>
            <p:cNvPr id="5" name="図 4" descr="dump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" t="81599" r="71492" b="11392"/>
            <a:stretch/>
          </p:blipFill>
          <p:spPr>
            <a:xfrm>
              <a:off x="4644007" y="4296917"/>
              <a:ext cx="3600401" cy="962433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644008" y="5445224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cs typeface="Times New Roman"/>
                </a:rPr>
                <a:t>既存の</a:t>
              </a:r>
              <a:r>
                <a:rPr lang="en-US" altLang="ja-JP" dirty="0" smtClean="0">
                  <a:cs typeface="Times New Roman"/>
                </a:rPr>
                <a:t>Android OS</a:t>
              </a:r>
            </a:p>
          </p:txBody>
        </p:sp>
      </p:grpSp>
      <p:grpSp>
        <p:nvGrpSpPr>
          <p:cNvPr id="7" name="図形グループ 23"/>
          <p:cNvGrpSpPr/>
          <p:nvPr/>
        </p:nvGrpSpPr>
        <p:grpSpPr>
          <a:xfrm>
            <a:off x="4499992" y="4869160"/>
            <a:ext cx="3816424" cy="1501779"/>
            <a:chOff x="611560" y="4312777"/>
            <a:chExt cx="3816424" cy="1501779"/>
          </a:xfrm>
        </p:grpSpPr>
        <p:pic>
          <p:nvPicPr>
            <p:cNvPr id="8" name="図 7" descr="dump1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" t="80340" r="48180" b="6889"/>
            <a:stretch/>
          </p:blipFill>
          <p:spPr>
            <a:xfrm>
              <a:off x="611560" y="4312777"/>
              <a:ext cx="3806139" cy="916423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11560" y="5445224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cs typeface="Times New Roman"/>
                </a:rPr>
                <a:t>Cache</a:t>
              </a:r>
              <a:r>
                <a:rPr lang="en-US" altLang="ja-JP" dirty="0">
                  <a:cs typeface="Times New Roman"/>
                </a:rPr>
                <a:t>-</a:t>
              </a:r>
              <a:r>
                <a:rPr lang="en-US" altLang="ja-JP" dirty="0" smtClean="0">
                  <a:cs typeface="Times New Roman"/>
                </a:rPr>
                <a:t>Crypt</a:t>
              </a:r>
              <a:r>
                <a:rPr lang="ja-JP" altLang="en-US" dirty="0" smtClean="0">
                  <a:cs typeface="Times New Roman"/>
                </a:rPr>
                <a:t>を実装した</a:t>
              </a:r>
              <a:r>
                <a:rPr lang="en-US" altLang="ja-JP" dirty="0" smtClean="0">
                  <a:cs typeface="Times New Roman"/>
                </a:rPr>
                <a:t>Android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2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オーバヘッドの測定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Benchmark</a:t>
            </a:r>
            <a:r>
              <a:rPr lang="ja-JP" altLang="en-US" dirty="0"/>
              <a:t>アプリを用いて</a:t>
            </a:r>
            <a:r>
              <a:rPr lang="en-US" altLang="ja-JP" dirty="0"/>
              <a:t>Nexus 7</a:t>
            </a:r>
            <a:r>
              <a:rPr lang="ja-JP" altLang="en-US" dirty="0"/>
              <a:t>におけるファイルアクセス性能を測定</a:t>
            </a:r>
          </a:p>
          <a:p>
            <a:pPr lvl="1"/>
            <a:r>
              <a:rPr lang="ja-JP" altLang="en-US" dirty="0"/>
              <a:t>暗号化・復号化には暗号鍵との単純な</a:t>
            </a:r>
            <a:r>
              <a:rPr lang="en-US" altLang="ja-JP" dirty="0"/>
              <a:t>XOR</a:t>
            </a:r>
            <a:r>
              <a:rPr lang="ja-JP" altLang="en-US" dirty="0"/>
              <a:t>を使用</a:t>
            </a:r>
          </a:p>
          <a:p>
            <a:pPr lvl="1"/>
            <a:r>
              <a:rPr lang="en-US" altLang="ja-JP" dirty="0"/>
              <a:t>Cache-Crypt</a:t>
            </a:r>
            <a:r>
              <a:rPr lang="ja-JP" altLang="en-US" dirty="0"/>
              <a:t>を用いることに</a:t>
            </a:r>
            <a:r>
              <a:rPr lang="ja-JP" altLang="en-US" dirty="0" smtClean="0"/>
              <a:t>よるオーバヘッド</a:t>
            </a:r>
            <a:r>
              <a:rPr lang="ja-JP" altLang="en-US" dirty="0"/>
              <a:t>は</a:t>
            </a:r>
            <a:r>
              <a:rPr lang="en-US" altLang="ja-JP" dirty="0"/>
              <a:t>10%</a:t>
            </a:r>
            <a:r>
              <a:rPr lang="ja-JP" altLang="en-US" dirty="0"/>
              <a:t>程度</a:t>
            </a:r>
          </a:p>
          <a:p>
            <a:pPr lvl="2"/>
            <a:r>
              <a:rPr lang="en-US" altLang="ja-JP" dirty="0"/>
              <a:t>AES</a:t>
            </a:r>
            <a:r>
              <a:rPr lang="ja-JP" altLang="en-US" dirty="0"/>
              <a:t>を用いると</a:t>
            </a:r>
            <a:r>
              <a:rPr lang="ja-JP" altLang="en-US" dirty="0" smtClean="0"/>
              <a:t>オーバヘッドは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増大</a:t>
            </a:r>
            <a:endParaRPr lang="ja-JP" altLang="en-US" dirty="0"/>
          </a:p>
          <a:p>
            <a:pPr lvl="2"/>
            <a:r>
              <a:rPr lang="en-US" altLang="ja-JP" dirty="0"/>
              <a:t>ARMORED</a:t>
            </a:r>
            <a:r>
              <a:rPr lang="ja-JP" altLang="en-US" dirty="0"/>
              <a:t>を用いる</a:t>
            </a:r>
            <a:r>
              <a:rPr lang="ja-JP" altLang="en-US" dirty="0" smtClean="0"/>
              <a:t>とさらに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増大</a:t>
            </a:r>
            <a:endParaRPr lang="ja-JP" altLang="en-US" dirty="0"/>
          </a:p>
          <a:p>
            <a:pPr lvl="0"/>
            <a:endParaRPr lang="ja-JP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8144" y="6300028"/>
            <a:ext cx="281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ファイル</a:t>
            </a:r>
            <a:r>
              <a:rPr lang="ja-JP" altLang="en-US" dirty="0" smtClean="0"/>
              <a:t>の</a:t>
            </a:r>
            <a:r>
              <a:rPr lang="ja-JP" altLang="en-US" dirty="0"/>
              <a:t>読み込み</a:t>
            </a:r>
            <a:r>
              <a:rPr lang="en-US" altLang="ja-JP" dirty="0" smtClean="0"/>
              <a:t> </a:t>
            </a:r>
            <a:r>
              <a:rPr lang="en-US" altLang="ja-JP" dirty="0"/>
              <a:t>(MB/s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01111"/>
              </p:ext>
            </p:extLst>
          </p:nvPr>
        </p:nvGraphicFramePr>
        <p:xfrm>
          <a:off x="5613138" y="3645024"/>
          <a:ext cx="3067379" cy="263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関連研究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err="1"/>
              <a:t>TransCrypt</a:t>
            </a:r>
            <a:r>
              <a:rPr lang="en-US" altLang="ja-JP" dirty="0"/>
              <a:t> [Sharma '06]</a:t>
            </a:r>
          </a:p>
          <a:p>
            <a:pPr lvl="1"/>
            <a:r>
              <a:rPr lang="ja-JP" altLang="en-US" dirty="0"/>
              <a:t>暗号化ファイルシステム</a:t>
            </a:r>
          </a:p>
          <a:p>
            <a:pPr lvl="1"/>
            <a:r>
              <a:rPr lang="ja-JP" altLang="en-US" dirty="0"/>
              <a:t>ページキャッシュ暗号化の記述もあるが、詳細は不明</a:t>
            </a:r>
          </a:p>
          <a:p>
            <a:pPr lvl="0"/>
            <a:r>
              <a:rPr lang="en-US" altLang="ja-JP" dirty="0"/>
              <a:t>Keypad [</a:t>
            </a:r>
            <a:r>
              <a:rPr lang="en-US" altLang="ja-JP" dirty="0" err="1"/>
              <a:t>Geambasu</a:t>
            </a:r>
            <a:r>
              <a:rPr lang="en-US" altLang="ja-JP" dirty="0"/>
              <a:t>+ EuroSys'11]</a:t>
            </a:r>
          </a:p>
          <a:p>
            <a:pPr lvl="1"/>
            <a:r>
              <a:rPr lang="ja-JP" altLang="en-US" dirty="0"/>
              <a:t>ファイル単位の暗号鍵をサーバに保存</a:t>
            </a:r>
          </a:p>
          <a:p>
            <a:pPr lvl="1"/>
            <a:r>
              <a:rPr lang="ja-JP" altLang="en-US" dirty="0"/>
              <a:t>ネットワークが使用できない時は復号できない</a:t>
            </a:r>
          </a:p>
          <a:p>
            <a:pPr lvl="0"/>
            <a:r>
              <a:rPr lang="en-US" altLang="ja-JP" dirty="0" err="1"/>
              <a:t>Cryptkeeper</a:t>
            </a:r>
            <a:r>
              <a:rPr lang="en-US" altLang="ja-JP" dirty="0"/>
              <a:t> [Peterson HST'10]</a:t>
            </a:r>
          </a:p>
          <a:p>
            <a:pPr lvl="1"/>
            <a:r>
              <a:rPr lang="ja-JP" altLang="en-US" dirty="0"/>
              <a:t>プロセスのワーキングセット以外のメモリを暗号化</a:t>
            </a:r>
          </a:p>
          <a:p>
            <a:pPr lvl="1"/>
            <a:r>
              <a:rPr lang="ja-JP" altLang="en-US" dirty="0"/>
              <a:t>ページキャッシュを含む</a:t>
            </a:r>
            <a:r>
              <a:rPr lang="en-US" altLang="ja-JP" dirty="0"/>
              <a:t>OS</a:t>
            </a:r>
            <a:r>
              <a:rPr lang="ja-JP" altLang="en-US" dirty="0" err="1"/>
              <a:t>のメ</a:t>
            </a:r>
            <a:r>
              <a:rPr lang="ja-JP" altLang="en-US" dirty="0"/>
              <a:t>モリは暗号化しない</a:t>
            </a:r>
          </a:p>
          <a:p>
            <a:pPr lvl="0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198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メモリ上のページキャッシュを暗号化する</a:t>
            </a:r>
            <a:br>
              <a:rPr lang="ja-JP" altLang="en-US" dirty="0"/>
            </a:br>
            <a:r>
              <a:rPr lang="en-US" altLang="ja-JP" dirty="0"/>
              <a:t>Cache-Crypt</a:t>
            </a:r>
            <a:r>
              <a:rPr lang="ja-JP" altLang="en-US" dirty="0"/>
              <a:t>を提案</a:t>
            </a:r>
          </a:p>
          <a:p>
            <a:pPr lvl="1"/>
            <a:r>
              <a:rPr lang="ja-JP" altLang="en-US" dirty="0"/>
              <a:t>アプリがアクセスする時だけ復号</a:t>
            </a:r>
          </a:p>
          <a:p>
            <a:pPr lvl="1"/>
            <a:r>
              <a:rPr lang="ja-JP" altLang="en-US" dirty="0"/>
              <a:t>コールドブート攻撃による情報漏洩を防ぐ</a:t>
            </a:r>
          </a:p>
          <a:p>
            <a:pPr lvl="1"/>
            <a:r>
              <a:rPr lang="en-US" altLang="ja-JP" dirty="0"/>
              <a:t>Android OS</a:t>
            </a:r>
            <a:r>
              <a:rPr lang="ja-JP" altLang="en-US" dirty="0"/>
              <a:t>に実装し、有効性を確認</a:t>
            </a:r>
          </a:p>
          <a:p>
            <a:r>
              <a:rPr lang="ja-JP" altLang="en-US" dirty="0"/>
              <a:t>今後の課題</a:t>
            </a:r>
          </a:p>
          <a:p>
            <a:pPr lvl="1"/>
            <a:r>
              <a:rPr lang="en-US" altLang="ja-JP" dirty="0"/>
              <a:t>ARMORED</a:t>
            </a:r>
            <a:r>
              <a:rPr lang="ja-JP" altLang="en-US" dirty="0"/>
              <a:t>を利用した暗号処理の実装</a:t>
            </a:r>
          </a:p>
          <a:p>
            <a:pPr lvl="1"/>
            <a:r>
              <a:rPr lang="en-US" altLang="ja-JP" dirty="0" err="1"/>
              <a:t>dm</a:t>
            </a:r>
            <a:r>
              <a:rPr lang="en-US" altLang="ja-JP" dirty="0"/>
              <a:t>-crypt</a:t>
            </a:r>
            <a:r>
              <a:rPr lang="ja-JP" altLang="en-US" dirty="0"/>
              <a:t>との連携によるオーバヘッド削減</a:t>
            </a:r>
          </a:p>
          <a:p>
            <a:pPr lvl="1"/>
            <a:r>
              <a:rPr lang="ja-JP" altLang="en-US" dirty="0"/>
              <a:t>暗号化・復号化の頻度を減らすことでオーバヘッド削減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01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mtClean="0"/>
              <a:t>Android</a:t>
            </a:r>
            <a:r>
              <a:rPr lang="ja-JP" altLang="ja-JP" smtClean="0"/>
              <a:t>端末の盗難対策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Android</a:t>
            </a:r>
            <a:r>
              <a:rPr lang="ja-JP" altLang="en-US" dirty="0"/>
              <a:t>はフルディスク暗号化の機能を提供</a:t>
            </a:r>
          </a:p>
          <a:p>
            <a:pPr lvl="1"/>
            <a:r>
              <a:rPr lang="ja-JP" altLang="en-US" dirty="0"/>
              <a:t>ディスクのパーティション全体を暗号化することでデータを保護</a:t>
            </a:r>
          </a:p>
          <a:p>
            <a:pPr lvl="2"/>
            <a:r>
              <a:rPr lang="en-US" altLang="ja-JP" dirty="0" smtClean="0"/>
              <a:t>PIN</a:t>
            </a:r>
            <a:r>
              <a:rPr lang="ja-JP" altLang="en-US" dirty="0"/>
              <a:t>（四桁の暗証番号）から生成された鍵で</a:t>
            </a:r>
            <a:r>
              <a:rPr lang="ja-JP" altLang="en-US" dirty="0" smtClean="0"/>
              <a:t>暗号化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端末</a:t>
            </a:r>
            <a:r>
              <a:rPr lang="ja-JP" altLang="en-US" dirty="0"/>
              <a:t>を盗まれても</a:t>
            </a:r>
            <a:r>
              <a:rPr lang="en-US" altLang="ja-JP" dirty="0"/>
              <a:t>PIN</a:t>
            </a:r>
            <a:r>
              <a:rPr lang="ja-JP" altLang="en-US" dirty="0"/>
              <a:t>が分からなければディスク上のデータは解読できない</a:t>
            </a:r>
          </a:p>
          <a:p>
            <a:pPr lvl="0"/>
            <a:endParaRPr lang="ja-JP" altLang="ja-JP" dirty="0" smtClean="0"/>
          </a:p>
        </p:txBody>
      </p:sp>
      <p:grpSp>
        <p:nvGrpSpPr>
          <p:cNvPr id="6" name="図形グループ 6"/>
          <p:cNvGrpSpPr/>
          <p:nvPr/>
        </p:nvGrpSpPr>
        <p:grpSpPr>
          <a:xfrm>
            <a:off x="654823" y="4812837"/>
            <a:ext cx="4421233" cy="1568491"/>
            <a:chOff x="1327237" y="4611381"/>
            <a:chExt cx="5915832" cy="2098718"/>
          </a:xfrm>
        </p:grpSpPr>
        <p:grpSp>
          <p:nvGrpSpPr>
            <p:cNvPr id="7" name="グループ化 20"/>
            <p:cNvGrpSpPr/>
            <p:nvPr/>
          </p:nvGrpSpPr>
          <p:grpSpPr>
            <a:xfrm>
              <a:off x="1939376" y="4611381"/>
              <a:ext cx="5014643" cy="1616967"/>
              <a:chOff x="1603668" y="4409016"/>
              <a:chExt cx="5183520" cy="173377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492452" y="4593136"/>
                <a:ext cx="827466" cy="1365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03668" y="4633933"/>
                <a:ext cx="875068" cy="1364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グループ化 8"/>
              <p:cNvGrpSpPr/>
              <p:nvPr/>
            </p:nvGrpSpPr>
            <p:grpSpPr>
              <a:xfrm>
                <a:off x="2604193" y="4409016"/>
                <a:ext cx="4182995" cy="1733777"/>
                <a:chOff x="2663949" y="5008451"/>
                <a:chExt cx="4549348" cy="1885623"/>
              </a:xfrm>
            </p:grpSpPr>
            <p:grpSp>
              <p:nvGrpSpPr>
                <p:cNvPr id="14" name="グループ化 9"/>
                <p:cNvGrpSpPr/>
                <p:nvPr/>
              </p:nvGrpSpPr>
              <p:grpSpPr>
                <a:xfrm>
                  <a:off x="2663949" y="5426385"/>
                  <a:ext cx="2813917" cy="720909"/>
                  <a:chOff x="2462068" y="5324649"/>
                  <a:chExt cx="2813917" cy="720909"/>
                </a:xfrm>
              </p:grpSpPr>
              <p:pic>
                <p:nvPicPr>
                  <p:cNvPr id="16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20922905">
                    <a:off x="3415495" y="5324649"/>
                    <a:ext cx="892578" cy="7209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7" name="直線矢印コネクタ 16"/>
                  <p:cNvCxnSpPr/>
                  <p:nvPr/>
                </p:nvCxnSpPr>
                <p:spPr>
                  <a:xfrm>
                    <a:off x="2462068" y="5864594"/>
                    <a:ext cx="793227" cy="2"/>
                  </a:xfrm>
                  <a:prstGeom prst="straightConnector1">
                    <a:avLst/>
                  </a:prstGeom>
                  <a:ln w="38100">
                    <a:headEnd type="none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矢印コネクタ 17"/>
                  <p:cNvCxnSpPr/>
                  <p:nvPr/>
                </p:nvCxnSpPr>
                <p:spPr>
                  <a:xfrm>
                    <a:off x="4520106" y="5888340"/>
                    <a:ext cx="755879" cy="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5" name="Picture 1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27674" y="5008451"/>
                  <a:ext cx="1885623" cy="188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8" name="テキスト ボックス 7"/>
            <p:cNvSpPr txBox="1"/>
            <p:nvPr/>
          </p:nvSpPr>
          <p:spPr>
            <a:xfrm>
              <a:off x="5095306" y="6215913"/>
              <a:ext cx="2147763" cy="49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攻撃者の端末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756233" y="5650246"/>
              <a:ext cx="2903601" cy="49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フルディスク暗号化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27237" y="6150811"/>
              <a:ext cx="2061819" cy="49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盗まれた端末</a:t>
              </a:r>
              <a:endParaRPr kumimoji="1" lang="ja-JP" altLang="en-US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364088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盗まれた端末で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を入れ替え</a:t>
            </a:r>
            <a:endParaRPr kumimoji="1" lang="ja-JP" altLang="en-US" dirty="0"/>
          </a:p>
        </p:txBody>
      </p:sp>
      <p:grpSp>
        <p:nvGrpSpPr>
          <p:cNvPr id="20" name="図形グループ 2"/>
          <p:cNvGrpSpPr/>
          <p:nvPr/>
        </p:nvGrpSpPr>
        <p:grpSpPr>
          <a:xfrm>
            <a:off x="5796136" y="4797152"/>
            <a:ext cx="2448272" cy="1208451"/>
            <a:chOff x="5796137" y="3645024"/>
            <a:chExt cx="2448272" cy="120845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8304" y="3789040"/>
              <a:ext cx="648071" cy="97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図形グループ 1"/>
            <p:cNvGrpSpPr/>
            <p:nvPr/>
          </p:nvGrpSpPr>
          <p:grpSpPr>
            <a:xfrm>
              <a:off x="5796137" y="3645024"/>
              <a:ext cx="2448272" cy="1208451"/>
              <a:chOff x="5796137" y="4797152"/>
              <a:chExt cx="2448272" cy="1208451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137" y="4941168"/>
                <a:ext cx="648071" cy="973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4" name="直線矢印コネクタ 23"/>
              <p:cNvCxnSpPr>
                <a:stCxn id="23" idx="3"/>
                <a:endCxn id="21" idx="1"/>
              </p:cNvCxnSpPr>
              <p:nvPr/>
            </p:nvCxnSpPr>
            <p:spPr>
              <a:xfrm>
                <a:off x="6444208" y="5428107"/>
                <a:ext cx="864096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876" y="4797152"/>
                <a:ext cx="1253533" cy="1208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641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ja-JP" smtClean="0"/>
              <a:t>コールドブート攻撃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端末のリセット後にメモリ上に残されたデータを盗み見る攻撃</a:t>
            </a:r>
          </a:p>
          <a:p>
            <a:pPr lvl="1"/>
            <a:r>
              <a:rPr lang="ja-JP" altLang="en-US" dirty="0"/>
              <a:t>メモリを冷却して端末を強制リセット</a:t>
            </a:r>
          </a:p>
          <a:p>
            <a:pPr lvl="2"/>
            <a:r>
              <a:rPr lang="ja-JP" altLang="en-US" dirty="0"/>
              <a:t>電源供給が途絶えることによるデータ破壊を防ぐ</a:t>
            </a:r>
          </a:p>
          <a:p>
            <a:pPr lvl="1"/>
            <a:r>
              <a:rPr lang="ja-JP" altLang="en-US" dirty="0"/>
              <a:t>攻撃者の</a:t>
            </a:r>
            <a:r>
              <a:rPr lang="en-US" altLang="ja-JP" dirty="0"/>
              <a:t>OS</a:t>
            </a:r>
            <a:r>
              <a:rPr lang="ja-JP" altLang="en-US" dirty="0"/>
              <a:t>で起動してメモリ上のデータを取得</a:t>
            </a:r>
          </a:p>
          <a:p>
            <a:pPr lvl="0"/>
            <a:r>
              <a:rPr lang="en-US" altLang="ja-JP" dirty="0"/>
              <a:t>OS</a:t>
            </a:r>
            <a:r>
              <a:rPr lang="ja-JP" altLang="en-US" dirty="0"/>
              <a:t>がメモリ上の機密情報を</a:t>
            </a:r>
            <a:r>
              <a:rPr lang="ja-JP" altLang="en-US" dirty="0" smtClean="0"/>
              <a:t>消去する時間はない</a:t>
            </a:r>
            <a:endParaRPr lang="ja-JP" altLang="en-US" dirty="0"/>
          </a:p>
          <a:p>
            <a:pPr lvl="1"/>
            <a:r>
              <a:rPr lang="ja-JP" altLang="en-US" dirty="0"/>
              <a:t>通常の</a:t>
            </a:r>
            <a:r>
              <a:rPr lang="ja-JP" altLang="en-US" dirty="0" smtClean="0"/>
              <a:t>シャットダウンは行なえない</a:t>
            </a:r>
            <a:endParaRPr lang="ja-JP" altLang="en-US" dirty="0"/>
          </a:p>
        </p:txBody>
      </p:sp>
      <p:pic>
        <p:nvPicPr>
          <p:cNvPr id="3074" name="Picture 2" descr="C:\Users\naotofukuda\Documents\学校\M1 Windows\前期\SWoPP\発表資料\memory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20" y="5084528"/>
            <a:ext cx="2160241" cy="14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otofukuda\Documents\学校\M1 Windows\前期\SWoPP\発表資料\memory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2169819" cy="14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Android</a:t>
            </a:r>
            <a:r>
              <a:rPr lang="ja-JP" altLang="en-US" smtClean="0"/>
              <a:t>におけるコールドブート攻撃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FROST [Muller+ ACNS'13]</a:t>
            </a:r>
          </a:p>
          <a:p>
            <a:pPr lvl="1"/>
            <a:r>
              <a:rPr lang="ja-JP" altLang="en-US" dirty="0"/>
              <a:t>バッテリを抜き差ししてリセット</a:t>
            </a:r>
          </a:p>
          <a:p>
            <a:pPr lvl="1"/>
            <a:r>
              <a:rPr lang="en-US" altLang="ja-JP" dirty="0"/>
              <a:t>USB</a:t>
            </a:r>
            <a:r>
              <a:rPr lang="ja-JP" altLang="en-US" dirty="0"/>
              <a:t>経由で攻撃用リカバリイメージをインストール・起動</a:t>
            </a:r>
          </a:p>
          <a:p>
            <a:pPr lvl="2"/>
            <a:r>
              <a:rPr lang="ja-JP" altLang="en-US" dirty="0"/>
              <a:t>ブートローダをアンロックする必要がある場合でも、メモリ上のデータは消去されない</a:t>
            </a:r>
          </a:p>
          <a:p>
            <a:pPr lvl="1"/>
            <a:r>
              <a:rPr lang="ja-JP" altLang="en-US" dirty="0"/>
              <a:t>画像、ディスク暗号化の鍵などを取得可能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4" name="図 3" descr="frost_gnex_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9" y="4294043"/>
            <a:ext cx="1485974" cy="1114480"/>
          </a:xfrm>
          <a:prstGeom prst="rect">
            <a:avLst/>
          </a:prstGeom>
        </p:spPr>
      </p:pic>
      <p:pic>
        <p:nvPicPr>
          <p:cNvPr id="5" name="図 4" descr="frost_gnex_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9" y="5499516"/>
            <a:ext cx="1485974" cy="1114480"/>
          </a:xfrm>
          <a:prstGeom prst="rect">
            <a:avLst/>
          </a:prstGeom>
        </p:spPr>
      </p:pic>
      <p:pic>
        <p:nvPicPr>
          <p:cNvPr id="6" name="図 5" descr="frost_gnex_1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8" y="5505192"/>
            <a:ext cx="1485974" cy="1114480"/>
          </a:xfrm>
          <a:prstGeom prst="rect">
            <a:avLst/>
          </a:prstGeom>
        </p:spPr>
      </p:pic>
      <p:pic>
        <p:nvPicPr>
          <p:cNvPr id="7" name="図 6" descr="frost_menu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r="32611" b="51755"/>
          <a:stretch/>
        </p:blipFill>
        <p:spPr>
          <a:xfrm>
            <a:off x="4283968" y="4293096"/>
            <a:ext cx="3954524" cy="2326576"/>
          </a:xfrm>
          <a:prstGeom prst="rect">
            <a:avLst/>
          </a:prstGeom>
        </p:spPr>
      </p:pic>
      <p:pic>
        <p:nvPicPr>
          <p:cNvPr id="1027" name="Picture 3" descr="C:\Users\naotofukuda\Documents\学校\M1 Windows\前期\SWoPP\frost_gnex_11.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08" y="4293096"/>
            <a:ext cx="1477488" cy="11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 dirty="0"/>
              <a:t>キャッシュからの情報漏洩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多くの</a:t>
            </a:r>
            <a:r>
              <a:rPr lang="en-US" altLang="ja-JP" dirty="0"/>
              <a:t>OS</a:t>
            </a:r>
            <a:r>
              <a:rPr lang="ja-JP" altLang="en-US" dirty="0"/>
              <a:t>と同様にディスク上のデータをメモリ上にキャッシュとして保持</a:t>
            </a:r>
          </a:p>
          <a:p>
            <a:pPr lvl="1"/>
            <a:r>
              <a:rPr lang="ja-JP" altLang="en-US" dirty="0"/>
              <a:t>ファイルアクセスの高速化のため</a:t>
            </a:r>
          </a:p>
          <a:p>
            <a:r>
              <a:rPr lang="ja-JP" altLang="en-US" dirty="0"/>
              <a:t>コールドブート攻撃に</a:t>
            </a:r>
            <a:r>
              <a:rPr lang="ja-JP" altLang="en-US" dirty="0" smtClean="0"/>
              <a:t>よりキャッシュ</a:t>
            </a:r>
            <a:r>
              <a:rPr lang="ja-JP" altLang="en-US" dirty="0"/>
              <a:t>を盗み見られる</a:t>
            </a:r>
          </a:p>
          <a:p>
            <a:pPr lvl="1"/>
            <a:r>
              <a:rPr lang="ja-JP" altLang="en-US" dirty="0"/>
              <a:t>フルディスク暗号化を行っていて</a:t>
            </a:r>
            <a:r>
              <a:rPr lang="ja-JP" altLang="en-US" dirty="0" smtClean="0"/>
              <a:t>もディスク</a:t>
            </a:r>
            <a:r>
              <a:rPr lang="ja-JP" altLang="en-US" dirty="0"/>
              <a:t>の一部</a:t>
            </a:r>
            <a:r>
              <a:rPr lang="ja-JP" altLang="en-US" dirty="0" smtClean="0"/>
              <a:t>のデータ</a:t>
            </a:r>
            <a:r>
              <a:rPr lang="ja-JP" altLang="en-US" dirty="0"/>
              <a:t>が漏洩</a:t>
            </a:r>
          </a:p>
          <a:p>
            <a:pPr lvl="1"/>
            <a:r>
              <a:rPr lang="ja-JP" altLang="en-US" dirty="0"/>
              <a:t>メモリ容量の増大に</a:t>
            </a:r>
            <a:r>
              <a:rPr lang="ja-JP" altLang="en-US" dirty="0" smtClean="0"/>
              <a:t>より漏洩するデータも増大</a:t>
            </a:r>
            <a:r>
              <a:rPr lang="ja-JP" altLang="en-US" dirty="0"/>
              <a:t>する傾向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1166036" y="5323843"/>
            <a:ext cx="6682005" cy="1008604"/>
            <a:chOff x="1034611" y="4076580"/>
            <a:chExt cx="6682005" cy="10086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721" y="4076580"/>
              <a:ext cx="17557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角丸四角形 5"/>
            <p:cNvSpPr/>
            <p:nvPr/>
          </p:nvSpPr>
          <p:spPr>
            <a:xfrm>
              <a:off x="1034611" y="4076580"/>
              <a:ext cx="1809197" cy="100860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 flipH="1">
              <a:off x="5425575" y="4198335"/>
              <a:ext cx="640653" cy="3723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2915816" y="4365104"/>
              <a:ext cx="72008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H="1">
              <a:off x="2915816" y="4731840"/>
              <a:ext cx="64807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H="1">
              <a:off x="5418698" y="4565071"/>
              <a:ext cx="64484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5436638" y="4880322"/>
              <a:ext cx="64753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6156176" y="4114858"/>
              <a:ext cx="1560440" cy="900425"/>
              <a:chOff x="813027" y="3850744"/>
              <a:chExt cx="1116817" cy="64444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849724" y="3850744"/>
                <a:ext cx="1080120" cy="590518"/>
                <a:chOff x="1937358" y="2920697"/>
                <a:chExt cx="1080120" cy="590518"/>
              </a:xfrm>
              <a:solidFill>
                <a:schemeClr val="tx1"/>
              </a:solidFill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1937358" y="2920697"/>
                  <a:ext cx="1080120" cy="5905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985121" y="3031290"/>
                  <a:ext cx="984596" cy="37447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28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ディスク</a:t>
                  </a:r>
                  <a:endParaRPr kumimoji="1" lang="ja-JP" altLang="en-US" sz="28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1418505" y="4422447"/>
                <a:ext cx="208625" cy="720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842442" y="4425911"/>
                <a:ext cx="514498" cy="692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 rot="5400000">
                <a:off x="564012" y="4106066"/>
                <a:ext cx="630214" cy="132183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1049661" y="4298291"/>
              <a:ext cx="1779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smtClean="0"/>
                <a:t>Android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グループ化 91"/>
          <p:cNvGrpSpPr/>
          <p:nvPr/>
        </p:nvGrpSpPr>
        <p:grpSpPr>
          <a:xfrm>
            <a:off x="1979712" y="5360131"/>
            <a:ext cx="1440160" cy="1043982"/>
            <a:chOff x="1704622" y="1078512"/>
            <a:chExt cx="1971954" cy="1495602"/>
          </a:xfrm>
        </p:grpSpPr>
        <p:sp>
          <p:nvSpPr>
            <p:cNvPr id="93" name="角丸四角形 92"/>
            <p:cNvSpPr/>
            <p:nvPr/>
          </p:nvSpPr>
          <p:spPr>
            <a:xfrm>
              <a:off x="1704622" y="1078512"/>
              <a:ext cx="1971954" cy="14956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1768625" y="1414692"/>
              <a:ext cx="1849448" cy="749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/>
                <a:t>Android</a:t>
              </a:r>
              <a:endParaRPr kumimoji="1" lang="ja-JP" altLang="en-US" sz="28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011644" y="5355049"/>
            <a:ext cx="1530749" cy="900425"/>
            <a:chOff x="675404" y="3850744"/>
            <a:chExt cx="1095567" cy="644440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690851" y="3850744"/>
              <a:ext cx="1080120" cy="590518"/>
              <a:chOff x="1778485" y="2920697"/>
              <a:chExt cx="1080120" cy="590518"/>
            </a:xfrm>
            <a:solidFill>
              <a:schemeClr val="tx1"/>
            </a:solidFill>
          </p:grpSpPr>
          <p:sp>
            <p:nvSpPr>
              <p:cNvPr id="27" name="正方形/長方形 26"/>
              <p:cNvSpPr/>
              <p:nvPr/>
            </p:nvSpPr>
            <p:spPr>
              <a:xfrm>
                <a:off x="1778485" y="2920697"/>
                <a:ext cx="1080120" cy="5905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1826248" y="3031290"/>
                <a:ext cx="984596" cy="3744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ディスク</a:t>
                </a:r>
                <a:endParaRPr kumimoji="1" lang="ja-JP" alt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4" name="正方形/長方形 23"/>
            <p:cNvSpPr/>
            <p:nvPr/>
          </p:nvSpPr>
          <p:spPr>
            <a:xfrm>
              <a:off x="1259632" y="4422447"/>
              <a:ext cx="208625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83568" y="4425911"/>
              <a:ext cx="514498" cy="692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 rot="5400000">
              <a:off x="426389" y="4106066"/>
              <a:ext cx="630214" cy="13218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mtClean="0"/>
              <a:t>Cache-Crypt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OS</a:t>
            </a:r>
            <a:r>
              <a:rPr lang="ja-JP" altLang="en-US" dirty="0"/>
              <a:t>がメモリ上のページキャッシュを暗号化</a:t>
            </a:r>
          </a:p>
          <a:p>
            <a:pPr lvl="1"/>
            <a:r>
              <a:rPr lang="ja-JP" altLang="en-US" dirty="0"/>
              <a:t>ページキャッシュ</a:t>
            </a:r>
          </a:p>
          <a:p>
            <a:pPr lvl="2"/>
            <a:r>
              <a:rPr lang="ja-JP" altLang="en-US" dirty="0"/>
              <a:t>ディスク上のファイルデータのキャッシュ</a:t>
            </a:r>
          </a:p>
          <a:p>
            <a:pPr lvl="1"/>
            <a:r>
              <a:rPr lang="ja-JP" altLang="en-US" dirty="0"/>
              <a:t>アプリがアクセスする時だけ復号</a:t>
            </a:r>
          </a:p>
          <a:p>
            <a:pPr lvl="0"/>
            <a:r>
              <a:rPr lang="ja-JP" altLang="en-US" dirty="0"/>
              <a:t>コールドブート攻撃による情報漏洩の対象を限定</a:t>
            </a:r>
          </a:p>
          <a:p>
            <a:pPr lvl="1"/>
            <a:r>
              <a:rPr lang="ja-JP" altLang="en-US" dirty="0"/>
              <a:t>アプリがアクセス中のページキャッシュのみ</a:t>
            </a:r>
          </a:p>
          <a:p>
            <a:pPr lvl="0"/>
            <a:endParaRPr lang="ja-JP" altLang="ja-JP" dirty="0" smtClean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549416" y="5805262"/>
            <a:ext cx="648072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236296" y="6267009"/>
            <a:ext cx="93610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ファイル</a:t>
            </a:r>
            <a:endParaRPr kumimoji="1" lang="ja-JP" altLang="en-US" sz="16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6228184" y="5778959"/>
            <a:ext cx="648072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92" y="5394308"/>
            <a:ext cx="17557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V="1">
            <a:off x="1496948" y="5799895"/>
            <a:ext cx="360040" cy="2"/>
          </a:xfrm>
          <a:prstGeom prst="straightConnector1">
            <a:avLst/>
          </a:prstGeom>
          <a:ln w="44450">
            <a:solidFill>
              <a:schemeClr val="accent6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メモ 18"/>
          <p:cNvSpPr/>
          <p:nvPr/>
        </p:nvSpPr>
        <p:spPr>
          <a:xfrm>
            <a:off x="7380312" y="5733256"/>
            <a:ext cx="432048" cy="432048"/>
          </a:xfrm>
          <a:prstGeom prst="foldedCorner">
            <a:avLst>
              <a:gd name="adj" fmla="val 46361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95211"/>
            <a:ext cx="973822" cy="9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047E-6 6.08374E-7 L -0.2598 6.0837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05" y="5127182"/>
            <a:ext cx="1525500" cy="13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グループ化 53"/>
          <p:cNvGrpSpPr/>
          <p:nvPr/>
        </p:nvGrpSpPr>
        <p:grpSpPr>
          <a:xfrm>
            <a:off x="4590200" y="5127182"/>
            <a:ext cx="2718104" cy="1346042"/>
            <a:chOff x="919726" y="2554475"/>
            <a:chExt cx="1925691" cy="953629"/>
          </a:xfrm>
        </p:grpSpPr>
        <p:sp>
          <p:nvSpPr>
            <p:cNvPr id="55" name="正方形/長方形 54"/>
            <p:cNvSpPr/>
            <p:nvPr/>
          </p:nvSpPr>
          <p:spPr>
            <a:xfrm>
              <a:off x="919726" y="2554475"/>
              <a:ext cx="1925691" cy="95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1044381" y="3350206"/>
              <a:ext cx="1676379" cy="143880"/>
              <a:chOff x="2414851" y="4084013"/>
              <a:chExt cx="1947278" cy="167131"/>
            </a:xfrm>
          </p:grpSpPr>
          <p:sp>
            <p:nvSpPr>
              <p:cNvPr id="57" name="正方形/長方形 56"/>
              <p:cNvSpPr/>
              <p:nvPr/>
            </p:nvSpPr>
            <p:spPr>
              <a:xfrm>
                <a:off x="2414851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2497527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2662879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2828231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2993583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3158935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2580203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2745555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2910907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3076259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3241611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3324287" y="4084013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3406963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3489639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3654991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3820343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正方形/長方形 72"/>
              <p:cNvSpPr/>
              <p:nvPr/>
            </p:nvSpPr>
            <p:spPr>
              <a:xfrm>
                <a:off x="3985695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4151047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/>
              <p:cNvSpPr/>
              <p:nvPr/>
            </p:nvSpPr>
            <p:spPr>
              <a:xfrm>
                <a:off x="3572315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/>
              <p:cNvSpPr/>
              <p:nvPr/>
            </p:nvSpPr>
            <p:spPr>
              <a:xfrm>
                <a:off x="3737667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3903019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正方形/長方形 77"/>
              <p:cNvSpPr/>
              <p:nvPr/>
            </p:nvSpPr>
            <p:spPr>
              <a:xfrm>
                <a:off x="4068371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正方形/長方形 78"/>
              <p:cNvSpPr/>
              <p:nvPr/>
            </p:nvSpPr>
            <p:spPr>
              <a:xfrm>
                <a:off x="4233723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4316410" y="4084286"/>
                <a:ext cx="45719" cy="16685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暗号鍵の保護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ページキャッシュを暗号化する鍵が盗まれると</a:t>
            </a:r>
            <a:r>
              <a:rPr lang="en-US" altLang="ja-JP" dirty="0"/>
              <a:t>Cache-Crypt</a:t>
            </a:r>
            <a:r>
              <a:rPr lang="ja-JP" altLang="en-US" dirty="0"/>
              <a:t>を無効化される</a:t>
            </a:r>
          </a:p>
          <a:p>
            <a:pPr lvl="1"/>
            <a:r>
              <a:rPr lang="ja-JP" altLang="en-US" dirty="0"/>
              <a:t>メモリ上に保持するとコールドブート攻撃で盗まれる</a:t>
            </a:r>
          </a:p>
          <a:p>
            <a:r>
              <a:rPr lang="ja-JP" altLang="en-US" dirty="0"/>
              <a:t>暗号鍵を</a:t>
            </a:r>
            <a:r>
              <a:rPr lang="en-US" altLang="ja-JP" dirty="0"/>
              <a:t>CPU</a:t>
            </a:r>
            <a:r>
              <a:rPr lang="ja-JP" altLang="en-US" dirty="0"/>
              <a:t>のデバッグレジスタに</a:t>
            </a:r>
            <a:r>
              <a:rPr lang="ja-JP" altLang="en-US" dirty="0" smtClean="0"/>
              <a:t>保持 </a:t>
            </a:r>
            <a:r>
              <a:rPr lang="en-US" altLang="ja-JP" dirty="0"/>
              <a:t>[</a:t>
            </a:r>
            <a:r>
              <a:rPr lang="en-US" altLang="ja-JP" dirty="0" err="1"/>
              <a:t>Götzfried</a:t>
            </a:r>
            <a:r>
              <a:rPr lang="en-US" altLang="ja-JP" dirty="0"/>
              <a:t>+ ARES'13]</a:t>
            </a:r>
          </a:p>
          <a:p>
            <a:pPr lvl="1"/>
            <a:r>
              <a:rPr lang="ja-JP" altLang="en-US" dirty="0"/>
              <a:t>暗号鍵の漏洩を防ぐ</a:t>
            </a:r>
          </a:p>
          <a:p>
            <a:pPr lvl="1"/>
            <a:r>
              <a:rPr lang="ja-JP" altLang="en-US" dirty="0"/>
              <a:t>端末のリセット時には初期化される</a:t>
            </a:r>
          </a:p>
        </p:txBody>
      </p:sp>
      <p:pic>
        <p:nvPicPr>
          <p:cNvPr id="6" name="図 5" descr="lucky109_1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79" y="5373216"/>
            <a:ext cx="771553" cy="578665"/>
          </a:xfrm>
          <a:prstGeom prst="rect">
            <a:avLst/>
          </a:prstGeom>
        </p:spPr>
      </p:pic>
      <p:pic>
        <p:nvPicPr>
          <p:cNvPr id="9" name="図 8" descr="lucky109_1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49" y="5373215"/>
            <a:ext cx="771553" cy="57866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41275" y="5549464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メモリ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カギ線コネクタ 10"/>
          <p:cNvCxnSpPr>
            <a:stCxn id="9" idx="1"/>
            <a:endCxn id="6" idx="3"/>
          </p:cNvCxnSpPr>
          <p:nvPr/>
        </p:nvCxnSpPr>
        <p:spPr>
          <a:xfrm rot="10800000" flipV="1">
            <a:off x="2884933" y="5662547"/>
            <a:ext cx="2088417" cy="1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脅威モデル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端末を盗まれ、コールドブート攻撃により</a:t>
            </a:r>
            <a:r>
              <a:rPr lang="ja-JP" altLang="en-US" dirty="0" smtClean="0"/>
              <a:t>ページキャッシュや暗号鍵を</a:t>
            </a:r>
            <a:r>
              <a:rPr lang="ja-JP" altLang="en-US" dirty="0"/>
              <a:t>盗み見られる攻撃を想定</a:t>
            </a:r>
          </a:p>
          <a:p>
            <a:pPr lvl="1"/>
            <a:r>
              <a:rPr lang="ja-JP" altLang="en-US" dirty="0"/>
              <a:t>アプリのメモリからの情報漏洩は対象外</a:t>
            </a:r>
          </a:p>
          <a:p>
            <a:pPr lvl="2"/>
            <a:r>
              <a:rPr lang="en-US" altLang="ja-JP" dirty="0"/>
              <a:t>cf. </a:t>
            </a:r>
            <a:r>
              <a:rPr lang="en-US" altLang="ja-JP" dirty="0" err="1"/>
              <a:t>Cryptkeeper</a:t>
            </a:r>
            <a:r>
              <a:rPr lang="en-US" altLang="ja-JP" dirty="0"/>
              <a:t> [Peterson HST'10]</a:t>
            </a:r>
          </a:p>
          <a:p>
            <a:pPr lvl="1"/>
            <a:r>
              <a:rPr lang="ja-JP" altLang="en-US" dirty="0"/>
              <a:t>ディスクからの情報漏洩は起こらない</a:t>
            </a:r>
          </a:p>
          <a:p>
            <a:pPr lvl="2"/>
            <a:r>
              <a:rPr lang="ja-JP" altLang="en-US" dirty="0"/>
              <a:t>フルディスク暗号化</a:t>
            </a:r>
          </a:p>
          <a:p>
            <a:pPr lvl="1"/>
            <a:r>
              <a:rPr lang="ja-JP" altLang="en-US" dirty="0"/>
              <a:t>端末に不正ログインされない</a:t>
            </a:r>
          </a:p>
          <a:p>
            <a:pPr lvl="2"/>
            <a:r>
              <a:rPr lang="ja-JP" altLang="en-US" dirty="0"/>
              <a:t>復号された後のディスクのデータを直接取得されない</a:t>
            </a:r>
          </a:p>
        </p:txBody>
      </p:sp>
    </p:spTree>
    <p:extLst>
      <p:ext uri="{BB962C8B-B14F-4D97-AF65-F5344CB8AC3E}">
        <p14:creationId xmlns:p14="http://schemas.microsoft.com/office/powerpoint/2010/main" val="40698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1391</TotalTime>
  <Words>1321</Words>
  <Application>Microsoft Office PowerPoint</Application>
  <PresentationFormat>画面に合わせる (4:3)</PresentationFormat>
  <Paragraphs>272</Paragraphs>
  <Slides>23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テーマ1</vt:lpstr>
      <vt:lpstr>Android端末の盗難対策のためのページキャッシュ暗号化</vt:lpstr>
      <vt:lpstr>Android端末の普及</vt:lpstr>
      <vt:lpstr>Android端末の盗難対策</vt:lpstr>
      <vt:lpstr>コールドブート攻撃</vt:lpstr>
      <vt:lpstr>Androidにおけるコールドブート攻撃</vt:lpstr>
      <vt:lpstr>キャッシュからの情報漏洩</vt:lpstr>
      <vt:lpstr>Cache-Crypt</vt:lpstr>
      <vt:lpstr>暗号鍵の保護</vt:lpstr>
      <vt:lpstr>脅威モデル</vt:lpstr>
      <vt:lpstr>システム構成</vt:lpstr>
      <vt:lpstr>ファイルの読み込み</vt:lpstr>
      <vt:lpstr>ファイルへの書き込み</vt:lpstr>
      <vt:lpstr>ファイルの書き戻し</vt:lpstr>
      <vt:lpstr>ファイルのメモリマップの問題</vt:lpstr>
      <vt:lpstr>ファイルのメモリマップへの対応</vt:lpstr>
      <vt:lpstr>暗号化フラグ</vt:lpstr>
      <vt:lpstr>dm-cryptとの連携</vt:lpstr>
      <vt:lpstr>安全な暗号処理</vt:lpstr>
      <vt:lpstr>実験</vt:lpstr>
      <vt:lpstr>暗号化の確認</vt:lpstr>
      <vt:lpstr>オーバヘッドの測定</vt:lpstr>
      <vt:lpstr>関連研究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Android端末の盗難対策のためのページキャッシュ暗号</dc:title>
  <dc:creator>naoto</dc:creator>
  <cp:lastModifiedBy>naotofukuda</cp:lastModifiedBy>
  <cp:revision>82</cp:revision>
  <cp:lastPrinted>2014-07-25T05:34:38Z</cp:lastPrinted>
  <dcterms:created xsi:type="dcterms:W3CDTF">2014-07-22T23:03:24Z</dcterms:created>
  <dcterms:modified xsi:type="dcterms:W3CDTF">2014-07-26T07:18:40Z</dcterms:modified>
</cp:coreProperties>
</file>