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1" r:id="rId3"/>
    <p:sldId id="307" r:id="rId4"/>
    <p:sldId id="304" r:id="rId5"/>
    <p:sldId id="294" r:id="rId6"/>
    <p:sldId id="338" r:id="rId7"/>
    <p:sldId id="327" r:id="rId8"/>
    <p:sldId id="346" r:id="rId9"/>
    <p:sldId id="347" r:id="rId10"/>
    <p:sldId id="348" r:id="rId11"/>
    <p:sldId id="349" r:id="rId12"/>
    <p:sldId id="342" r:id="rId13"/>
    <p:sldId id="343" r:id="rId14"/>
    <p:sldId id="344" r:id="rId15"/>
    <p:sldId id="341" r:id="rId16"/>
    <p:sldId id="300" r:id="rId17"/>
    <p:sldId id="301" r:id="rId18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00"/>
    <a:srgbClr val="F99D9D"/>
    <a:srgbClr val="F9F418"/>
    <a:srgbClr val="993300"/>
    <a:srgbClr val="FDE869"/>
    <a:srgbClr val="339966"/>
    <a:srgbClr val="CCFF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2" autoAdjust="0"/>
    <p:restoredTop sz="87899" autoAdjust="0"/>
  </p:normalViewPr>
  <p:slideViewPr>
    <p:cSldViewPr>
      <p:cViewPr>
        <p:scale>
          <a:sx n="90" d="100"/>
          <a:sy n="90" d="100"/>
        </p:scale>
        <p:origin x="-72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30"/>
    </p:cViewPr>
  </p:outlineViewPr>
  <p:notesTextViewPr>
    <p:cViewPr>
      <p:scale>
        <a:sx n="100" d="100"/>
        <a:sy n="100" d="100"/>
      </p:scale>
      <p:origin x="0" y="232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245A2-6446-40AA-B578-63D2ABC6A6A8}" type="datetimeFigureOut">
              <a:rPr kumimoji="1" lang="ja-JP" altLang="en-US" smtClean="0"/>
              <a:t>14/02/07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D441C-D968-4362-AE9F-D652AF7DDA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4527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B5F0A-3BC1-4590-AB95-653FC3FFF37B}" type="datetimeFigureOut">
              <a:rPr kumimoji="1" lang="ja-JP" altLang="en-US" smtClean="0"/>
              <a:t>14/02/07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D0D1E-702A-465F-88D5-A8E4BD1E11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189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企業など組織の</a:t>
            </a:r>
            <a:r>
              <a:rPr kumimoji="1" lang="en-US" altLang="ja-JP" dirty="0" smtClean="0"/>
              <a:t>IT</a:t>
            </a:r>
            <a:r>
              <a:rPr kumimoji="1" lang="ja-JP" altLang="en-US" dirty="0" smtClean="0"/>
              <a:t>化の進展に伴い、組織で使用される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の数は膨大になってきている。組織の</a:t>
            </a:r>
            <a:r>
              <a:rPr kumimoji="1" lang="en-US" altLang="ja-JP" dirty="0" smtClean="0"/>
              <a:t>IT</a:t>
            </a:r>
            <a:r>
              <a:rPr kumimoji="1" lang="ja-JP" altLang="en-US" dirty="0" smtClean="0"/>
              <a:t>部門の管理者は組織内のすべての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を管理しなければならない。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の管理は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上に管理エージェントというソフトウェアを管理対象の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に導入して行っている。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しかし、この方法では管理対象となる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が起動していないと管理を行うことができない。その場合、管理者は障害が発生した</a:t>
            </a:r>
            <a:r>
              <a:rPr kumimoji="1" lang="en-US" altLang="ja-JP" dirty="0" smtClean="0"/>
              <a:t>PC</a:t>
            </a:r>
            <a:r>
              <a:rPr kumimoji="1" lang="ja-JP" altLang="en-US" dirty="0" err="1" smtClean="0"/>
              <a:t>の設</a:t>
            </a:r>
            <a:r>
              <a:rPr kumimoji="1" lang="ja-JP" altLang="en-US" dirty="0" smtClean="0"/>
              <a:t>置場所まで行って修復作業を行わなければならない。このようにソフトウェアベースの管理では限界がある。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660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の管理を行う際には問題がある、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と違い停止状態の時には実体がない。そのため、停止状態の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から情報を取得したり、</a:t>
            </a:r>
            <a:r>
              <a:rPr kumimoji="1" lang="en-US" altLang="ja-JP" dirty="0" smtClean="0"/>
              <a:t>VNC</a:t>
            </a:r>
            <a:r>
              <a:rPr kumimoji="1" lang="ja-JP" altLang="en-US" dirty="0" smtClean="0"/>
              <a:t>接続を行うことができない。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しかし</a:t>
            </a:r>
            <a:r>
              <a:rPr kumimoji="1" lang="ja-JP" altLang="en-US" dirty="0" smtClean="0"/>
              <a:t>、</a:t>
            </a:r>
            <a:r>
              <a:rPr kumimoji="1" lang="ja-JP" altLang="en-US" dirty="0" smtClean="0"/>
              <a:t>仮想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は停止状態の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も管理することができる。停止した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の情報を取得する際は、</a:t>
            </a:r>
            <a:r>
              <a:rPr kumimoji="1" lang="en-US" altLang="ja-JP" dirty="0" err="1" smtClean="0"/>
              <a:t>libvirt</a:t>
            </a:r>
            <a:r>
              <a:rPr kumimoji="1" lang="ja-JP" altLang="en-US" dirty="0" smtClean="0"/>
              <a:t>を用いることで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のコンフィグから情報を取得する。</a:t>
            </a:r>
            <a:r>
              <a:rPr kumimoji="1" lang="en-US" altLang="ja-JP" dirty="0" smtClean="0"/>
              <a:t>VNC</a:t>
            </a:r>
            <a:r>
              <a:rPr kumimoji="1" lang="ja-JP" altLang="en-US" dirty="0" smtClean="0"/>
              <a:t>接続に関しては、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に接続できない時はダミーの</a:t>
            </a:r>
            <a:r>
              <a:rPr kumimoji="1" lang="en-US" altLang="ja-JP" dirty="0" smtClean="0"/>
              <a:t>VNC</a:t>
            </a:r>
            <a:r>
              <a:rPr kumimoji="1" lang="ja-JP" altLang="en-US" dirty="0" smtClean="0"/>
              <a:t>サーバに接続して、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と同様に黒い画面を返すようにする。</a:t>
            </a:r>
          </a:p>
          <a:p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1870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err="1" smtClean="0"/>
              <a:t>vAMT</a:t>
            </a:r>
            <a:r>
              <a:rPr kumimoji="1" lang="ja-JP" altLang="en-US" dirty="0" smtClean="0"/>
              <a:t>は</a:t>
            </a:r>
            <a:r>
              <a:rPr kumimoji="1" lang="en-US" altLang="ja-JP" dirty="0" err="1" smtClean="0"/>
              <a:t>OpenPegasus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Axis2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KVM</a:t>
            </a:r>
            <a:r>
              <a:rPr kumimoji="1" lang="ja-JP" altLang="en-US" dirty="0" smtClean="0"/>
              <a:t>を用いて実装した。</a:t>
            </a:r>
            <a:r>
              <a:rPr lang="en-US" altLang="ja-JP" dirty="0" err="1" smtClean="0"/>
              <a:t>OpenPegasus</a:t>
            </a:r>
            <a:r>
              <a:rPr lang="ja-JP" altLang="en-US" dirty="0" smtClean="0"/>
              <a:t>は</a:t>
            </a:r>
            <a:r>
              <a:rPr lang="en-US" altLang="ja-JP" dirty="0" smtClean="0"/>
              <a:t>CIM</a:t>
            </a:r>
            <a:r>
              <a:rPr lang="ja-JP" altLang="en-US" dirty="0" smtClean="0"/>
              <a:t>オブジェクトマネージャ</a:t>
            </a:r>
            <a:r>
              <a:rPr lang="ja-JP" altLang="en-US" dirty="0" smtClean="0"/>
              <a:t>を</a:t>
            </a:r>
            <a:r>
              <a:rPr lang="ja-JP" altLang="en-US" dirty="0" smtClean="0"/>
              <a:t>、</a:t>
            </a:r>
            <a:r>
              <a:rPr lang="en-US" altLang="ja-JP" dirty="0" smtClean="0"/>
              <a:t>Axis2</a:t>
            </a:r>
            <a:r>
              <a:rPr lang="ja-JP" altLang="en-US" dirty="0" smtClean="0"/>
              <a:t>は</a:t>
            </a:r>
            <a:r>
              <a:rPr lang="en-US" altLang="ja-JP" dirty="0" smtClean="0"/>
              <a:t>SOAP</a:t>
            </a:r>
            <a:r>
              <a:rPr lang="ja-JP" altLang="en-US" dirty="0" smtClean="0"/>
              <a:t>サーバをそれぞれ提供する</a:t>
            </a:r>
            <a:r>
              <a:rPr lang="ja-JP" altLang="en-US" dirty="0" smtClean="0"/>
              <a:t>。</a:t>
            </a:r>
            <a:r>
              <a:rPr lang="en-US" altLang="ja-JP" dirty="0" smtClean="0"/>
              <a:t>AMT</a:t>
            </a:r>
            <a:r>
              <a:rPr lang="ja-JP" altLang="en-US" dirty="0" smtClean="0"/>
              <a:t>に対応するために</a:t>
            </a:r>
            <a:r>
              <a:rPr lang="en-US" altLang="ja-JP" dirty="0" err="1" smtClean="0"/>
              <a:t>OpenPegasus</a:t>
            </a:r>
            <a:r>
              <a:rPr lang="ja-JP" altLang="en-US" dirty="0" smtClean="0"/>
              <a:t>の一部に修正を行った。</a:t>
            </a:r>
            <a:r>
              <a:rPr kumimoji="1" lang="ja-JP" altLang="en-US" dirty="0" smtClean="0"/>
              <a:t>また、</a:t>
            </a:r>
            <a:r>
              <a:rPr kumimoji="1" lang="en-US" altLang="ja-JP" dirty="0" smtClean="0"/>
              <a:t>CIMPLE</a:t>
            </a:r>
            <a:r>
              <a:rPr kumimoji="1" lang="ja-JP" altLang="en-US" dirty="0" smtClean="0"/>
              <a:t>に対しても、</a:t>
            </a:r>
            <a:r>
              <a:rPr lang="en-US" altLang="ja-JP" dirty="0" smtClean="0"/>
              <a:t>AMT</a:t>
            </a:r>
            <a:r>
              <a:rPr lang="ja-JP" altLang="en-US" dirty="0" smtClean="0"/>
              <a:t>対応のために</a:t>
            </a:r>
            <a:r>
              <a:rPr lang="en-US" altLang="ja-JP" dirty="0" smtClean="0"/>
              <a:t>MOF</a:t>
            </a:r>
            <a:r>
              <a:rPr lang="ja-JP" altLang="en-US" dirty="0" smtClean="0"/>
              <a:t>の文法チェックを拡張</a:t>
            </a:r>
            <a:r>
              <a:rPr lang="ja-JP" altLang="en-US" dirty="0" smtClean="0"/>
              <a:t>する修正を行った。</a:t>
            </a:r>
            <a:endParaRPr kumimoji="1" lang="ja-JP" altLang="en-US" dirty="0" smtClean="0"/>
          </a:p>
          <a:p>
            <a:r>
              <a:rPr kumimoji="1" lang="ja-JP" altLang="en-US" dirty="0" smtClean="0"/>
              <a:t>現在、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の管理用に</a:t>
            </a:r>
            <a:r>
              <a:rPr kumimoji="1" lang="en-US" altLang="ja-JP" dirty="0" smtClean="0"/>
              <a:t>39</a:t>
            </a:r>
            <a:r>
              <a:rPr kumimoji="1" lang="ja-JP" altLang="en-US" dirty="0" smtClean="0"/>
              <a:t>個の</a:t>
            </a:r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プロバイダと</a:t>
            </a:r>
            <a:r>
              <a:rPr kumimoji="1" lang="en-US" altLang="ja-JP" dirty="0" smtClean="0"/>
              <a:t>20</a:t>
            </a:r>
            <a:r>
              <a:rPr kumimoji="1" lang="ja-JP" altLang="en-US" dirty="0" smtClean="0"/>
              <a:t>個の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サービスが実装されている。既存の管理ツールでよく使用されるものから優先的に実装していった。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012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実験を行った。実験の目的は、～</a:t>
            </a:r>
            <a:endParaRPr kumimoji="1" lang="en-US" altLang="ja-JP" dirty="0" smtClean="0"/>
          </a:p>
          <a:p>
            <a:r>
              <a:rPr kumimoji="1" lang="ja-JP" altLang="en-US" dirty="0" smtClean="0"/>
              <a:t>実験環境は表の通りである。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990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Intel System Defense Utility</a:t>
            </a:r>
            <a:r>
              <a:rPr kumimoji="1" lang="ja-JP" altLang="en-US" dirty="0" smtClean="0"/>
              <a:t>を使用して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の管理を実行した。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1515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Intel</a:t>
            </a:r>
            <a:r>
              <a:rPr lang="ja-JP" altLang="en-US" baseline="0" dirty="0" smtClean="0"/>
              <a:t> </a:t>
            </a:r>
            <a:r>
              <a:rPr lang="en-US" altLang="ja-JP" baseline="0" dirty="0" smtClean="0"/>
              <a:t>SDK</a:t>
            </a:r>
            <a:r>
              <a:rPr lang="ja-JP" altLang="en-US" baseline="0" dirty="0" smtClean="0"/>
              <a:t>の</a:t>
            </a:r>
            <a:r>
              <a:rPr lang="en-US" altLang="ja-JP" dirty="0" err="1" smtClean="0"/>
              <a:t>AssetDisplay</a:t>
            </a:r>
            <a:r>
              <a:rPr lang="ja-JP" altLang="en-US" dirty="0" smtClean="0"/>
              <a:t>というハードウェア情報を取得するコマンドを用いて</a:t>
            </a:r>
            <a:r>
              <a:rPr lang="en-US" altLang="ja-JP" dirty="0" smtClean="0"/>
              <a:t>CPU</a:t>
            </a:r>
            <a:r>
              <a:rPr lang="ja-JP" altLang="en-US" dirty="0" smtClean="0"/>
              <a:t>情報取得にかかる時間を</a:t>
            </a:r>
            <a:r>
              <a:rPr lang="en-US" altLang="ja-JP" dirty="0" smtClean="0"/>
              <a:t>AMT</a:t>
            </a:r>
            <a:r>
              <a:rPr lang="ja-JP" altLang="en-US" dirty="0" smtClean="0"/>
              <a:t>と</a:t>
            </a:r>
            <a:r>
              <a:rPr lang="en-US" altLang="ja-JP" dirty="0" err="1" smtClean="0"/>
              <a:t>vAMT</a:t>
            </a:r>
            <a:r>
              <a:rPr lang="ja-JP" altLang="en-US" dirty="0" err="1" smtClean="0"/>
              <a:t>とで</a:t>
            </a:r>
            <a:r>
              <a:rPr lang="ja-JP" altLang="en-US" dirty="0" smtClean="0"/>
              <a:t>比較した。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送られたリクエスト数はどちらも同じ</a:t>
            </a:r>
            <a:r>
              <a:rPr kumimoji="1" lang="en-US" altLang="ja-JP" dirty="0" smtClean="0"/>
              <a:t>12</a:t>
            </a:r>
            <a:r>
              <a:rPr kumimoji="1" lang="ja-JP" altLang="en-US" dirty="0" smtClean="0"/>
              <a:t>個だったにも関わらず、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に比べて</a:t>
            </a:r>
            <a:r>
              <a:rPr kumimoji="1" lang="en-US" altLang="ja-JP" dirty="0" err="1" smtClean="0"/>
              <a:t>vAMT</a:t>
            </a:r>
            <a:r>
              <a:rPr kumimoji="1" lang="ja-JP" altLang="en-US" dirty="0" smtClean="0"/>
              <a:t>の方が処理時間が短いということが分かった。その理由として、仮想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が搭載されている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本体の</a:t>
            </a:r>
            <a:r>
              <a:rPr kumimoji="1" lang="en-US" altLang="ja-JP" dirty="0" smtClean="0"/>
              <a:t>CPU</a:t>
            </a:r>
            <a:r>
              <a:rPr kumimoji="1" lang="ja-JP" altLang="en-US" dirty="0" smtClean="0"/>
              <a:t>に比べて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のハードウェア性能が低いためと考えられる。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8180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QND </a:t>
            </a:r>
            <a:r>
              <a:rPr kumimoji="1" lang="en-US" altLang="ja-JP" dirty="0" smtClean="0"/>
              <a:t>Plus</a:t>
            </a:r>
            <a:r>
              <a:rPr kumimoji="1" lang="ja-JP" altLang="en-US" dirty="0" smtClean="0"/>
              <a:t>は</a:t>
            </a:r>
            <a:r>
              <a:rPr kumimoji="1" lang="ja-JP" altLang="en-US" dirty="0" smtClean="0"/>
              <a:t>ソフトウェアベースのツールなので、</a:t>
            </a:r>
            <a:r>
              <a:rPr kumimoji="1" lang="ja-JP" altLang="en-US" dirty="0" smtClean="0"/>
              <a:t>エージェント</a:t>
            </a:r>
            <a:r>
              <a:rPr lang="ja-JP" altLang="en-US" dirty="0" smtClean="0"/>
              <a:t>の</a:t>
            </a:r>
            <a:r>
              <a:rPr kumimoji="1" lang="ja-JP" altLang="en-US" dirty="0" smtClean="0"/>
              <a:t>停止時や電源のオフ時は管理できない。</a:t>
            </a:r>
            <a:endParaRPr kumimoji="1" lang="en-US" altLang="ja-JP" dirty="0" smtClean="0"/>
          </a:p>
          <a:p>
            <a:r>
              <a:rPr kumimoji="1" lang="en-US" altLang="ja-JP" dirty="0" err="1" smtClean="0"/>
              <a:t>Virt</a:t>
            </a:r>
            <a:r>
              <a:rPr kumimoji="1" lang="en-US" altLang="ja-JP" dirty="0" smtClean="0"/>
              <a:t>-manager</a:t>
            </a:r>
            <a:r>
              <a:rPr kumimoji="1" lang="ja-JP" altLang="en-US" dirty="0" smtClean="0"/>
              <a:t>では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の管理を行うことはできない。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CIM Virtualization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の規格には含まれていないため、これによって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で仮想マシンを管理することはできない。また、</a:t>
            </a:r>
            <a:r>
              <a:rPr kumimoji="1" lang="ja-JP" altLang="en-US" dirty="0" smtClean="0"/>
              <a:t>物理</a:t>
            </a:r>
            <a:r>
              <a:rPr kumimoji="1" lang="ja-JP" altLang="en-US" dirty="0" smtClean="0"/>
              <a:t>マシン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を意識せずに扱うこともできない。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IPMI</a:t>
            </a:r>
            <a:r>
              <a:rPr lang="ja-JP" altLang="en-US" dirty="0" smtClean="0"/>
              <a:t>：</a:t>
            </a:r>
            <a:r>
              <a:rPr lang="en-US" altLang="ja-JP" dirty="0" smtClean="0"/>
              <a:t>CPU</a:t>
            </a:r>
            <a:r>
              <a:rPr lang="ja-JP" altLang="en-US" dirty="0" smtClean="0"/>
              <a:t>や</a:t>
            </a:r>
            <a:r>
              <a:rPr lang="en-US" altLang="ja-JP" dirty="0" smtClean="0"/>
              <a:t>OS</a:t>
            </a:r>
            <a:r>
              <a:rPr lang="ja-JP" altLang="en-US" dirty="0" err="1" smtClean="0"/>
              <a:t>に依</a:t>
            </a:r>
            <a:r>
              <a:rPr lang="ja-JP" altLang="en-US" dirty="0" smtClean="0"/>
              <a:t>存することなくハードウェアを管理するためのサーバ用インタフェース。</a:t>
            </a:r>
            <a:r>
              <a:rPr kumimoji="1" lang="ja-JP" altLang="en-US" dirty="0" smtClean="0"/>
              <a:t>米デル、ヒューレット・パッカード（</a:t>
            </a:r>
            <a:r>
              <a:rPr kumimoji="1" lang="en-US" altLang="ja-JP" dirty="0" smtClean="0"/>
              <a:t>HP</a:t>
            </a:r>
            <a:r>
              <a:rPr kumimoji="1" lang="ja-JP" altLang="en-US" dirty="0" smtClean="0"/>
              <a:t>）、</a:t>
            </a:r>
            <a:r>
              <a:rPr kumimoji="1" lang="en-US" altLang="ja-JP" dirty="0" smtClean="0"/>
              <a:t>NEC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インテルによって発表された。</a:t>
            </a:r>
          </a:p>
          <a:p>
            <a:pPr lvl="0"/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3962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AMT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では管理エージェントの監視を行うために、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側から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AMT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に対するアクセスを必要としている。そこで</a:t>
            </a:r>
            <a:r>
              <a:rPr kumimoji="1" lang="en-US" altLang="ja-JP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vAMT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についても、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内の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から</a:t>
            </a:r>
            <a:r>
              <a:rPr kumimoji="1" lang="en-US" altLang="ja-JP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vAMT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に対してアクセスできるようにする必要がある。</a:t>
            </a:r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CIM_</a:t>
            </a:r>
            <a:r>
              <a:rPr kumimoji="1" lang="ja-JP" altLang="en-US" dirty="0" smtClean="0"/>
              <a:t>～が</a:t>
            </a:r>
            <a:r>
              <a:rPr kumimoji="1" lang="en-US" altLang="ja-JP" dirty="0" smtClean="0"/>
              <a:t>150</a:t>
            </a:r>
            <a:r>
              <a:rPr kumimoji="1" lang="ja-JP" altLang="en-US" dirty="0" smtClean="0"/>
              <a:t>種類、</a:t>
            </a:r>
            <a:r>
              <a:rPr kumimoji="1" lang="en-US" altLang="ja-JP" dirty="0" smtClean="0"/>
              <a:t>AMT_</a:t>
            </a:r>
            <a:r>
              <a:rPr kumimoji="1" lang="ja-JP" altLang="en-US" dirty="0" smtClean="0"/>
              <a:t>～が</a:t>
            </a:r>
            <a:r>
              <a:rPr kumimoji="1" lang="en-US" altLang="ja-JP" dirty="0" smtClean="0"/>
              <a:t>80</a:t>
            </a:r>
            <a:r>
              <a:rPr kumimoji="1" lang="ja-JP" altLang="en-US" dirty="0" smtClean="0"/>
              <a:t>種類程度ある。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943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そこで、最近の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には</a:t>
            </a:r>
            <a:r>
              <a:rPr lang="en-US" altLang="ja-JP" dirty="0" smtClean="0"/>
              <a:t>AMT</a:t>
            </a:r>
            <a:r>
              <a:rPr lang="ja-JP" altLang="en-US" dirty="0" smtClean="0"/>
              <a:t>が搭載されるようになってきている</a:t>
            </a:r>
            <a:r>
              <a:rPr kumimoji="1" lang="ja-JP" altLang="en-US" dirty="0" smtClean="0"/>
              <a:t>。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はインテルの</a:t>
            </a:r>
            <a:r>
              <a:rPr kumimoji="1" lang="en-US" altLang="ja-JP" dirty="0" err="1" smtClean="0"/>
              <a:t>vPro</a:t>
            </a:r>
            <a:r>
              <a:rPr kumimoji="1" lang="ja-JP" altLang="en-US" dirty="0" smtClean="0"/>
              <a:t>ブランドの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に搭載されている、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をリモートからで管理するためのハードウェア</a:t>
            </a:r>
            <a:r>
              <a:rPr kumimoji="1" lang="ja-JP" altLang="en-US" dirty="0" smtClean="0"/>
              <a:t>で</a:t>
            </a:r>
            <a:r>
              <a:rPr kumimoji="1" lang="ja-JP" altLang="en-US" dirty="0" smtClean="0"/>
              <a:t>ある。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を利用することで管理者は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をハードウェアレベルで管理することができる。</a:t>
            </a:r>
            <a:endParaRPr kumimoji="1" lang="en-US" altLang="ja-JP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/>
              <a:t>従来のソフトウェアレベルの管理では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が動いていなければ管理を行うことができなかったが、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による管理ではリモートから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を起動して管理を行うことができる。また、</a:t>
            </a:r>
            <a:r>
              <a:rPr lang="ja-JP" altLang="en-US" dirty="0" smtClean="0"/>
              <a:t>ネットワークの設定ミスをしていても接続を行う</a:t>
            </a:r>
            <a:r>
              <a:rPr lang="ja-JP" altLang="en-US" dirty="0" smtClean="0"/>
              <a:t>こと</a:t>
            </a:r>
            <a:r>
              <a:rPr lang="ja-JP" altLang="en-US" dirty="0" smtClean="0"/>
              <a:t>なども</a:t>
            </a:r>
            <a:r>
              <a:rPr lang="ja-JP" altLang="en-US" dirty="0" smtClean="0"/>
              <a:t>できる</a:t>
            </a:r>
            <a:r>
              <a:rPr kumimoji="1" lang="ja-JP" altLang="en-US" dirty="0" smtClean="0"/>
              <a:t>。</a:t>
            </a:r>
            <a:r>
              <a:rPr lang="ja-JP" altLang="en-US" dirty="0" smtClean="0"/>
              <a:t>組織内に</a:t>
            </a:r>
            <a:r>
              <a:rPr lang="en-US" altLang="ja-JP" dirty="0" smtClean="0"/>
              <a:t>PC</a:t>
            </a:r>
            <a:r>
              <a:rPr lang="ja-JP" altLang="en-US" dirty="0" smtClean="0"/>
              <a:t>しかなければ</a:t>
            </a:r>
            <a:r>
              <a:rPr lang="en-US" altLang="ja-JP" dirty="0" smtClean="0"/>
              <a:t>AMT</a:t>
            </a:r>
            <a:r>
              <a:rPr lang="ja-JP" altLang="en-US" dirty="0" smtClean="0"/>
              <a:t>による管理で十分だったが～。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 smtClean="0"/>
              <a:t>AMT</a:t>
            </a:r>
            <a:r>
              <a:rPr lang="ja-JP" altLang="en-US" dirty="0" smtClean="0"/>
              <a:t>は、</a:t>
            </a:r>
            <a:r>
              <a:rPr lang="en-US" altLang="ja-JP" dirty="0" smtClean="0"/>
              <a:t>Active Management Technology</a:t>
            </a:r>
            <a:r>
              <a:rPr lang="ja-JP" altLang="en-US" dirty="0" smtClean="0"/>
              <a:t>の略。</a:t>
            </a:r>
            <a:endParaRPr lang="en-US" altLang="ja-JP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 smtClean="0"/>
              <a:t>ネットワーク上のコンピュータ資源の検出、障害回復、保護を行える。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431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仮想デスクトップの普及によって組織内では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と仮想デスクトップが混在している。その理由として、仮想デスクトップの普及はまだ過渡期であることと、それだけではなく、ネットワークが繋がらない環境でも使用されるノート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などは仮想デスクトップを使用</a:t>
            </a:r>
            <a:r>
              <a:rPr kumimoji="1" lang="ja-JP" altLang="en-US" dirty="0" smtClean="0"/>
              <a:t>できない</a:t>
            </a:r>
            <a:r>
              <a:rPr kumimoji="1" lang="ja-JP" altLang="en-US" dirty="0" smtClean="0"/>
              <a:t>ということも挙げられる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組織内に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しかない場合は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によって管理できるが、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と仮想デスクトップが混在した環境では、管理者は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を別々の管理ツールを使って管理しなければならない。</a:t>
            </a:r>
          </a:p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378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 smtClean="0"/>
              <a:t>そこで、</a:t>
            </a:r>
            <a:r>
              <a:rPr lang="en-US" altLang="ja-JP" sz="1200" dirty="0" smtClean="0"/>
              <a:t>VM</a:t>
            </a:r>
            <a:r>
              <a:rPr lang="ja-JP" altLang="en-US" sz="1200" dirty="0" smtClean="0"/>
              <a:t>用の仮想的な</a:t>
            </a:r>
            <a:r>
              <a:rPr lang="en-US" altLang="ja-JP" sz="1200" dirty="0" smtClean="0"/>
              <a:t>AMT</a:t>
            </a:r>
            <a:r>
              <a:rPr lang="ja-JP" altLang="en-US" sz="1200" dirty="0" smtClean="0"/>
              <a:t>を提供する仮想</a:t>
            </a:r>
            <a:r>
              <a:rPr lang="en-US" altLang="ja-JP" sz="1200" dirty="0" smtClean="0"/>
              <a:t>AMT</a:t>
            </a:r>
            <a:r>
              <a:rPr lang="ja-JP" altLang="en-US" sz="1200" dirty="0" smtClean="0"/>
              <a:t>を提案する。仮想</a:t>
            </a:r>
            <a:r>
              <a:rPr lang="en-US" altLang="ja-JP" sz="1200" dirty="0" smtClean="0"/>
              <a:t>AMT</a:t>
            </a:r>
            <a:r>
              <a:rPr lang="ja-JP" altLang="en-US" sz="1200" dirty="0" smtClean="0"/>
              <a:t>は</a:t>
            </a:r>
            <a:r>
              <a:rPr lang="en-US" altLang="ja-JP" dirty="0" smtClean="0"/>
              <a:t>PC</a:t>
            </a:r>
            <a:r>
              <a:rPr kumimoji="1" lang="ja-JP" altLang="en-US" dirty="0" smtClean="0"/>
              <a:t>を管理する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と同様の</a:t>
            </a:r>
            <a:r>
              <a:rPr lang="ja-JP" altLang="en-US" dirty="0" smtClean="0"/>
              <a:t>インタフェース</a:t>
            </a:r>
            <a:r>
              <a:rPr kumimoji="1" lang="ja-JP" altLang="en-US" dirty="0" smtClean="0"/>
              <a:t>で</a:t>
            </a:r>
            <a:r>
              <a:rPr lang="en-US" altLang="ja-JP" dirty="0" smtClean="0"/>
              <a:t>VM</a:t>
            </a:r>
            <a:r>
              <a:rPr kumimoji="1" lang="ja-JP" altLang="en-US" dirty="0" smtClean="0"/>
              <a:t>の管理を行える</a:t>
            </a:r>
            <a:r>
              <a:rPr kumimoji="1" lang="ja-JP" altLang="en-US" dirty="0" smtClean="0"/>
              <a:t>ものである。そのインタフェースは、</a:t>
            </a:r>
            <a:r>
              <a:rPr lang="en-US" altLang="ja-JP" dirty="0" smtClean="0"/>
              <a:t>CIM</a:t>
            </a:r>
            <a:r>
              <a:rPr lang="ja-JP" altLang="en-US" dirty="0" smtClean="0"/>
              <a:t>、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サービス、</a:t>
            </a:r>
            <a:r>
              <a:rPr lang="en-US" altLang="ja-JP" dirty="0" smtClean="0"/>
              <a:t>VNC</a:t>
            </a:r>
            <a:r>
              <a:rPr kumimoji="1" lang="ja-JP" altLang="en-US" dirty="0" smtClean="0"/>
              <a:t>を用いる。</a:t>
            </a:r>
            <a:endParaRPr kumimoji="1" lang="en-US" altLang="ja-JP" sz="1200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/>
              <a:t>CIM</a:t>
            </a:r>
            <a:r>
              <a:rPr lang="ja-JP" altLang="en-US" sz="1200" dirty="0" smtClean="0"/>
              <a:t>とは、管理対象デバイスをメーカや種類によらず管理するための規格で、</a:t>
            </a:r>
            <a:r>
              <a:rPr kumimoji="1" lang="ja-JP" altLang="en-US" sz="1200" dirty="0" smtClean="0"/>
              <a:t>新しい</a:t>
            </a:r>
            <a:r>
              <a:rPr kumimoji="1" lang="en-US" altLang="ja-JP" sz="1200" dirty="0" smtClean="0"/>
              <a:t>AMT</a:t>
            </a:r>
            <a:r>
              <a:rPr kumimoji="1" lang="ja-JP" altLang="en-US" sz="1200" dirty="0" smtClean="0"/>
              <a:t>では</a:t>
            </a:r>
            <a:r>
              <a:rPr kumimoji="1" lang="en-US" altLang="ja-JP" sz="1200" dirty="0" smtClean="0"/>
              <a:t>CIM</a:t>
            </a:r>
            <a:r>
              <a:rPr kumimoji="1" lang="ja-JP" altLang="en-US" sz="1200" dirty="0" smtClean="0"/>
              <a:t>がメインに使われている。古いバージョンの</a:t>
            </a:r>
            <a:r>
              <a:rPr kumimoji="1" lang="en-US" altLang="ja-JP" sz="1200" dirty="0" smtClean="0"/>
              <a:t>AMT</a:t>
            </a:r>
            <a:r>
              <a:rPr kumimoji="1" lang="ja-JP" altLang="en-US" sz="1200" dirty="0" smtClean="0"/>
              <a:t>では</a:t>
            </a:r>
            <a:r>
              <a:rPr kumimoji="1" lang="en-US" altLang="ja-JP" sz="1200" dirty="0" smtClean="0"/>
              <a:t>Web</a:t>
            </a:r>
            <a:r>
              <a:rPr kumimoji="1" lang="ja-JP" altLang="en-US" sz="1200" dirty="0" smtClean="0"/>
              <a:t>サービスが使用されていたため、新しい</a:t>
            </a:r>
            <a:r>
              <a:rPr kumimoji="1" lang="en-US" altLang="ja-JP" sz="1200" dirty="0" smtClean="0"/>
              <a:t>AMT</a:t>
            </a:r>
            <a:r>
              <a:rPr kumimoji="1" lang="ja-JP" altLang="en-US" sz="1200" dirty="0" smtClean="0"/>
              <a:t>ではどちらにも対応できるようになっている。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と仮想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を使用することで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の違いを意識することなく、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対応の既存の管理ツールよって一元的な管理が可能になる。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42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dirty="0" smtClean="0"/>
              <a:t>仮想</a:t>
            </a:r>
            <a:r>
              <a:rPr kumimoji="1" lang="en-US" altLang="ja-JP" sz="1200" dirty="0" smtClean="0"/>
              <a:t>AMT</a:t>
            </a:r>
            <a:r>
              <a:rPr kumimoji="1" lang="ja-JP" altLang="en-US" sz="1200" dirty="0" smtClean="0"/>
              <a:t>の構成について説明する。</a:t>
            </a:r>
            <a:r>
              <a:rPr kumimoji="1" lang="ja-JP" altLang="en-US" sz="1200" dirty="0" smtClean="0"/>
              <a:t>管理</a:t>
            </a:r>
            <a:r>
              <a:rPr kumimoji="1" lang="ja-JP" altLang="en-US" sz="1200" dirty="0" smtClean="0"/>
              <a:t>ツールがリクエストを送る時は管理を行いたい</a:t>
            </a:r>
            <a:r>
              <a:rPr kumimoji="1" lang="en-US" altLang="ja-JP" sz="1200" dirty="0" smtClean="0"/>
              <a:t>VM</a:t>
            </a:r>
            <a:r>
              <a:rPr kumimoji="1" lang="ja-JP" altLang="en-US" sz="1200" dirty="0" smtClean="0"/>
              <a:t>の</a:t>
            </a:r>
            <a:r>
              <a:rPr kumimoji="1" lang="en-US" altLang="ja-JP" sz="1200" dirty="0" smtClean="0"/>
              <a:t>IP</a:t>
            </a:r>
            <a:r>
              <a:rPr kumimoji="1" lang="ja-JP" altLang="en-US" sz="1200" dirty="0" smtClean="0"/>
              <a:t>アドレスと</a:t>
            </a:r>
            <a:r>
              <a:rPr kumimoji="1" lang="en-US" altLang="ja-JP" sz="1200" dirty="0" smtClean="0"/>
              <a:t>16992</a:t>
            </a:r>
            <a:r>
              <a:rPr kumimoji="1" lang="ja-JP" altLang="en-US" sz="1200" dirty="0" smtClean="0"/>
              <a:t>番ポートを指定する。リクエストはまず</a:t>
            </a:r>
            <a:r>
              <a:rPr kumimoji="1" lang="en-US" altLang="ja-JP" sz="1200" dirty="0" smtClean="0"/>
              <a:t>Web</a:t>
            </a:r>
            <a:r>
              <a:rPr kumimoji="1" lang="ja-JP" altLang="en-US" sz="1200" dirty="0" smtClean="0"/>
              <a:t>サーバに送られて、</a:t>
            </a:r>
            <a:r>
              <a:rPr kumimoji="1" lang="en-US" altLang="ja-JP" sz="1200" dirty="0" smtClean="0"/>
              <a:t>URL</a:t>
            </a:r>
            <a:r>
              <a:rPr kumimoji="1" lang="ja-JP" altLang="en-US" sz="1200" dirty="0" smtClean="0"/>
              <a:t>によって</a:t>
            </a:r>
            <a:r>
              <a:rPr kumimoji="1" lang="en-US" altLang="ja-JP" sz="1200" dirty="0" smtClean="0"/>
              <a:t>WS-Management</a:t>
            </a:r>
            <a:r>
              <a:rPr kumimoji="1" lang="ja-JP" altLang="en-US" sz="1200" dirty="0" smtClean="0"/>
              <a:t>と</a:t>
            </a:r>
            <a:r>
              <a:rPr kumimoji="1" lang="en-US" altLang="ja-JP" sz="1200" dirty="0" smtClean="0"/>
              <a:t>SOAP</a:t>
            </a:r>
            <a:r>
              <a:rPr kumimoji="1" lang="ja-JP" altLang="en-US" sz="1200" dirty="0" smtClean="0"/>
              <a:t>のどちらであるか識別される。</a:t>
            </a:r>
            <a:endParaRPr kumimoji="1" lang="en-US" altLang="ja-JP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dirty="0" smtClean="0"/>
              <a:t>WS-Management</a:t>
            </a:r>
            <a:r>
              <a:rPr kumimoji="1" lang="ja-JP" altLang="en-US" sz="1200" dirty="0" smtClean="0"/>
              <a:t>の場合</a:t>
            </a:r>
            <a:r>
              <a:rPr lang="ja-JP" altLang="en-US" sz="1200" dirty="0" smtClean="0"/>
              <a:t>、そのリクエストは</a:t>
            </a:r>
            <a:r>
              <a:rPr lang="en-US" altLang="ja-JP" sz="1200" dirty="0" smtClean="0"/>
              <a:t>WS-Man</a:t>
            </a:r>
            <a:r>
              <a:rPr lang="ja-JP" altLang="en-US" sz="1200" dirty="0" smtClean="0"/>
              <a:t>サーバで</a:t>
            </a:r>
            <a:r>
              <a:rPr lang="en-US" altLang="ja-JP" sz="1200" dirty="0" smtClean="0"/>
              <a:t>CIM</a:t>
            </a:r>
            <a:r>
              <a:rPr lang="ja-JP" altLang="en-US" sz="1200" dirty="0" smtClean="0"/>
              <a:t>のリクエストに変換されて</a:t>
            </a:r>
            <a:r>
              <a:rPr lang="ja-JP" altLang="en-US" sz="1200" dirty="0" smtClean="0"/>
              <a:t>、</a:t>
            </a:r>
            <a:r>
              <a:rPr lang="en-US" altLang="ja-JP" sz="1200" dirty="0" smtClean="0"/>
              <a:t>CIM</a:t>
            </a:r>
            <a:r>
              <a:rPr lang="ja-JP" altLang="en-US" sz="1200" dirty="0" smtClean="0"/>
              <a:t>オブジェクトマネージャに送られ、</a:t>
            </a:r>
            <a:r>
              <a:rPr lang="en-US" altLang="ja-JP" sz="1200" dirty="0" smtClean="0"/>
              <a:t>CIMOM</a:t>
            </a:r>
            <a:r>
              <a:rPr lang="ja-JP" altLang="en-US" sz="1200" dirty="0" smtClean="0"/>
              <a:t>が</a:t>
            </a:r>
            <a:r>
              <a:rPr lang="ja-JP" altLang="en-US" sz="1200" dirty="0" smtClean="0"/>
              <a:t>適切</a:t>
            </a:r>
            <a:r>
              <a:rPr lang="ja-JP" altLang="en-US" sz="1200" dirty="0" smtClean="0"/>
              <a:t>な</a:t>
            </a:r>
            <a:r>
              <a:rPr lang="en-US" altLang="ja-JP" sz="1200" dirty="0" smtClean="0"/>
              <a:t>CIM</a:t>
            </a:r>
            <a:r>
              <a:rPr lang="ja-JP" altLang="en-US" sz="1200" dirty="0" smtClean="0"/>
              <a:t>プロバイダに</a:t>
            </a:r>
            <a:r>
              <a:rPr lang="ja-JP" altLang="en-US" sz="1200" dirty="0" smtClean="0"/>
              <a:t>送</a:t>
            </a:r>
            <a:r>
              <a:rPr lang="ja-JP" altLang="en-US" sz="1200" dirty="0" smtClean="0"/>
              <a:t>る</a:t>
            </a:r>
            <a:r>
              <a:rPr lang="ja-JP" altLang="en-US" sz="1200" dirty="0" smtClean="0"/>
              <a:t>。</a:t>
            </a:r>
            <a:r>
              <a:rPr kumimoji="1" lang="ja-JP" altLang="en-US" sz="1200" dirty="0" smtClean="0"/>
              <a:t>１つの機能に対して</a:t>
            </a:r>
            <a:r>
              <a:rPr kumimoji="1" lang="en-US" altLang="ja-JP" sz="1200" dirty="0" smtClean="0"/>
              <a:t>1</a:t>
            </a:r>
            <a:r>
              <a:rPr kumimoji="1" lang="ja-JP" altLang="en-US" sz="1200" dirty="0" err="1" smtClean="0"/>
              <a:t>つの</a:t>
            </a:r>
            <a:r>
              <a:rPr kumimoji="1" lang="en-US" altLang="ja-JP" sz="1200" dirty="0" smtClean="0"/>
              <a:t>CIM</a:t>
            </a:r>
            <a:r>
              <a:rPr kumimoji="1" lang="ja-JP" altLang="en-US" sz="1200" dirty="0" smtClean="0"/>
              <a:t>プロバイダが割り当てられており、管理の内容に応じて必要な</a:t>
            </a:r>
            <a:r>
              <a:rPr kumimoji="1" lang="en-US" altLang="ja-JP" sz="1200" dirty="0" smtClean="0"/>
              <a:t>CIM</a:t>
            </a:r>
            <a:r>
              <a:rPr kumimoji="1" lang="ja-JP" altLang="en-US" sz="1200" dirty="0" smtClean="0"/>
              <a:t>プロバイダが呼び出されて</a:t>
            </a:r>
            <a:r>
              <a:rPr kumimoji="1" lang="en-US" altLang="ja-JP" sz="1200" dirty="0" smtClean="0"/>
              <a:t>VM</a:t>
            </a:r>
            <a:r>
              <a:rPr kumimoji="1" lang="ja-JP" altLang="en-US" sz="1200" dirty="0" smtClean="0"/>
              <a:t>の情報取得や操作を行う。</a:t>
            </a:r>
            <a:endParaRPr kumimoji="1" lang="en-US" altLang="ja-JP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/>
              <a:t>SOAP</a:t>
            </a:r>
            <a:r>
              <a:rPr lang="ja-JP" altLang="en-US" sz="1200" dirty="0" smtClean="0"/>
              <a:t>のリクエストの場合は、</a:t>
            </a:r>
            <a:r>
              <a:rPr lang="en-US" altLang="ja-JP" sz="1200" dirty="0" smtClean="0"/>
              <a:t>SOAP</a:t>
            </a:r>
            <a:r>
              <a:rPr lang="ja-JP" altLang="en-US" sz="1200" dirty="0" smtClean="0"/>
              <a:t>サーバによって適切な</a:t>
            </a:r>
            <a:r>
              <a:rPr lang="en-US" altLang="ja-JP" sz="1200" dirty="0" smtClean="0"/>
              <a:t>Web</a:t>
            </a:r>
            <a:r>
              <a:rPr lang="ja-JP" altLang="en-US" sz="1200" dirty="0" smtClean="0"/>
              <a:t>サービスにリクエストが送られて</a:t>
            </a:r>
            <a:r>
              <a:rPr lang="en-US" altLang="ja-JP" sz="1200" dirty="0" smtClean="0"/>
              <a:t>VM</a:t>
            </a:r>
            <a:r>
              <a:rPr lang="ja-JP" altLang="en-US" sz="1200" dirty="0" smtClean="0"/>
              <a:t>の情報取得や操作を行う。</a:t>
            </a:r>
            <a:endParaRPr lang="en-US" altLang="ja-JP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dirty="0" smtClean="0"/>
              <a:t>VM</a:t>
            </a:r>
            <a:r>
              <a:rPr kumimoji="1" lang="ja-JP" altLang="en-US" sz="1200" dirty="0" smtClean="0"/>
              <a:t>の</a:t>
            </a:r>
            <a:r>
              <a:rPr kumimoji="1" lang="en-US" altLang="ja-JP" sz="1200" dirty="0" smtClean="0"/>
              <a:t>IP</a:t>
            </a:r>
            <a:r>
              <a:rPr kumimoji="1" lang="ja-JP" altLang="en-US" sz="1200" dirty="0" smtClean="0"/>
              <a:t>アドレスの</a:t>
            </a:r>
            <a:r>
              <a:rPr kumimoji="1" lang="en-US" altLang="ja-JP" sz="1200" dirty="0" smtClean="0"/>
              <a:t>5900</a:t>
            </a:r>
            <a:r>
              <a:rPr kumimoji="1" lang="ja-JP" altLang="en-US" sz="1200" dirty="0" smtClean="0"/>
              <a:t>番ポートへのアクセスの場合は、</a:t>
            </a:r>
            <a:r>
              <a:rPr kumimoji="1" lang="en-US" altLang="ja-JP" sz="1200" dirty="0" smtClean="0"/>
              <a:t>VNC</a:t>
            </a:r>
            <a:r>
              <a:rPr kumimoji="1" lang="ja-JP" altLang="en-US" sz="1200" dirty="0" smtClean="0"/>
              <a:t>サーバに送られて</a:t>
            </a:r>
            <a:r>
              <a:rPr kumimoji="1" lang="en-US" altLang="ja-JP" sz="1200" dirty="0" smtClean="0"/>
              <a:t>VNC</a:t>
            </a:r>
            <a:r>
              <a:rPr kumimoji="1" lang="ja-JP" altLang="en-US" sz="1200" dirty="0" smtClean="0"/>
              <a:t>接続が可能になる。</a:t>
            </a:r>
            <a:endParaRPr lang="en-US" altLang="ja-JP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 smtClean="0"/>
              <a:t>次からは</a:t>
            </a:r>
            <a:r>
              <a:rPr lang="en-US" altLang="ja-JP" sz="1200" dirty="0" smtClean="0"/>
              <a:t>CIM</a:t>
            </a:r>
            <a:r>
              <a:rPr lang="ja-JP" altLang="en-US" sz="1200" dirty="0" smtClean="0"/>
              <a:t>と</a:t>
            </a:r>
            <a:r>
              <a:rPr lang="en-US" altLang="ja-JP" sz="1200" dirty="0" smtClean="0"/>
              <a:t>Web</a:t>
            </a:r>
            <a:r>
              <a:rPr lang="ja-JP" altLang="en-US" sz="1200" dirty="0" smtClean="0"/>
              <a:t>サービスについて説明していく。</a:t>
            </a:r>
            <a:endParaRPr lang="en-US" altLang="ja-JP" sz="1200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137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クラスは</a:t>
            </a:r>
            <a:r>
              <a:rPr kumimoji="1" lang="en-US" altLang="ja-JP" dirty="0" smtClean="0"/>
              <a:t>MOF</a:t>
            </a:r>
            <a:r>
              <a:rPr kumimoji="1" lang="ja-JP" altLang="en-US" dirty="0" smtClean="0"/>
              <a:t>という言語で記述され</a:t>
            </a:r>
            <a:r>
              <a:rPr kumimoji="1" lang="ja-JP" altLang="en-US" dirty="0" smtClean="0"/>
              <a:t>、</a:t>
            </a:r>
            <a:r>
              <a:rPr kumimoji="1" lang="ja-JP" altLang="en-US" dirty="0" smtClean="0"/>
              <a:t>主に</a:t>
            </a:r>
            <a:r>
              <a:rPr kumimoji="1" lang="ja-JP" altLang="en-US" dirty="0" smtClean="0"/>
              <a:t>プロパティ</a:t>
            </a:r>
            <a:r>
              <a:rPr kumimoji="1" lang="ja-JP" altLang="en-US" dirty="0" smtClean="0"/>
              <a:t>、</a:t>
            </a:r>
            <a:r>
              <a:rPr kumimoji="1" lang="ja-JP" altLang="en-US" dirty="0" smtClean="0"/>
              <a:t>メソッドで</a:t>
            </a:r>
            <a:r>
              <a:rPr kumimoji="1" lang="ja-JP" altLang="en-US" dirty="0" smtClean="0"/>
              <a:t>構成される。</a:t>
            </a:r>
            <a:endParaRPr kumimoji="1" lang="en-US" altLang="ja-JP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上の図は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CIM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クラスの記述例であり、</a:t>
            </a:r>
            <a:r>
              <a:rPr kumimoji="1" lang="en-US" altLang="ja-JP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CIM_Processor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という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CPU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情報を扱うクラスが定義されている。</a:t>
            </a:r>
            <a:r>
              <a:rPr kumimoji="1" lang="en-US" altLang="ja-JP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CIM_Processor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は</a:t>
            </a:r>
            <a:r>
              <a:rPr kumimoji="1" lang="en-US" altLang="ja-JP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CIM_LogicalDevice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というデバイスの論理的な情報を扱うための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CIM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クラスを継承したクラスで、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CPU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番号を示す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というプロパティと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CPU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の有効化・無効化を行うための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Enable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というメソッドを持っている。</a:t>
            </a:r>
            <a:endParaRPr kumimoji="1" lang="en-US" altLang="ja-JP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この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CIM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クラスのインスタンスを管理するのが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CIM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プロバイダである。例えば、</a:t>
            </a:r>
            <a:r>
              <a:rPr kumimoji="1" lang="en-US" altLang="ja-JP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CIM_Processor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が４つのインスタンスを持っている時、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CPU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情報を全部取得したい場合は、</a:t>
            </a:r>
            <a:r>
              <a:rPr kumimoji="1" lang="en-US" altLang="ja-JP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EnumerateInstances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で全てのインスタンスを取得する。また、ある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CPU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を無効化したい場合は、</a:t>
            </a:r>
            <a:r>
              <a:rPr kumimoji="1" lang="en-US" altLang="ja-JP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GetInstance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でそのインスタンスを１つだけ取得し、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Enable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メソッドを呼び出して無効化する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。</a:t>
            </a:r>
            <a:endParaRPr kumimoji="1" lang="en-US" altLang="ja-JP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インテルが提供している</a:t>
            </a:r>
            <a:r>
              <a:rPr kumimoji="1" lang="en-US" altLang="ja-JP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CIM</a:t>
            </a:r>
            <a:r>
              <a:rPr kumimoji="1" lang="ja-JP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クラスは２６２個ある。</a:t>
            </a:r>
            <a:endParaRPr kumimoji="1" lang="ja-JP" alt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871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プロバイダの作成には</a:t>
            </a:r>
            <a:r>
              <a:rPr kumimoji="1" lang="en-US" altLang="ja-JP" dirty="0" smtClean="0"/>
              <a:t>CIMPLE</a:t>
            </a:r>
            <a:r>
              <a:rPr kumimoji="1" lang="ja-JP" altLang="en-US" dirty="0" smtClean="0"/>
              <a:t>というツールを用いた。</a:t>
            </a:r>
            <a:r>
              <a:rPr kumimoji="1" lang="en-US" altLang="ja-JP" dirty="0" smtClean="0"/>
              <a:t>CIMPLE</a:t>
            </a:r>
            <a:r>
              <a:rPr kumimoji="1" lang="ja-JP" altLang="en-US" dirty="0" smtClean="0"/>
              <a:t>とは</a:t>
            </a:r>
            <a:r>
              <a:rPr kumimoji="1" lang="en-US" altLang="ja-JP" dirty="0" smtClean="0"/>
              <a:t>MOF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プロバイダの雛形を生成するもので、生成した雛形に具体的な処理を記述することで</a:t>
            </a:r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プロバイダを作成する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先ほどの</a:t>
            </a:r>
            <a:r>
              <a:rPr kumimoji="1" lang="en-US" altLang="ja-JP" dirty="0" err="1" smtClean="0"/>
              <a:t>CIM_Processor</a:t>
            </a:r>
            <a:r>
              <a:rPr kumimoji="1" lang="ja-JP" altLang="en-US" dirty="0" smtClean="0"/>
              <a:t>クラスから</a:t>
            </a:r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プロバイダの雛形を生成すると、図の黒字で書かれた部分が作られる。この中に赤文字のように処理を記述することで</a:t>
            </a:r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プロバイダを作成することができる。この例はインスタンスを列挙する</a:t>
            </a:r>
            <a:r>
              <a:rPr kumimoji="1" lang="en-US" altLang="ja-JP" dirty="0" err="1" smtClean="0"/>
              <a:t>enum_instances</a:t>
            </a:r>
            <a:r>
              <a:rPr kumimoji="1" lang="ja-JP" altLang="en-US" dirty="0" smtClean="0"/>
              <a:t>で、</a:t>
            </a:r>
            <a:r>
              <a:rPr kumimoji="1" lang="en-US" altLang="ja-JP" dirty="0" smtClean="0"/>
              <a:t>CPU</a:t>
            </a:r>
            <a:r>
              <a:rPr kumimoji="1" lang="ja-JP" altLang="en-US" dirty="0" smtClean="0"/>
              <a:t>の数だけ</a:t>
            </a:r>
            <a:r>
              <a:rPr kumimoji="1" lang="en-US" altLang="ja-JP" dirty="0" smtClean="0"/>
              <a:t>for</a:t>
            </a:r>
            <a:r>
              <a:rPr kumimoji="1" lang="ja-JP" altLang="en-US" dirty="0" smtClean="0"/>
              <a:t>文を回してインスタンスを返すように記述している。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572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の情報取得や操作を行う処理をする場合は</a:t>
            </a:r>
            <a:r>
              <a:rPr kumimoji="1" lang="en-US" altLang="ja-JP" dirty="0" err="1" smtClean="0"/>
              <a:t>libvirt</a:t>
            </a:r>
            <a:r>
              <a:rPr kumimoji="1" lang="ja-JP" altLang="en-US" dirty="0" smtClean="0"/>
              <a:t>というライブラリを使用した。</a:t>
            </a:r>
            <a:endParaRPr kumimoji="1" lang="en-US" altLang="ja-JP" dirty="0" smtClean="0"/>
          </a:p>
          <a:p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の電源状態を管理する</a:t>
            </a:r>
            <a:r>
              <a:rPr kumimoji="1" lang="en-US" altLang="ja-JP" dirty="0" err="1" smtClean="0"/>
              <a:t>CIM_PowerManagement</a:t>
            </a:r>
            <a:r>
              <a:rPr kumimoji="1" lang="ja-JP" altLang="en-US" dirty="0" smtClean="0"/>
              <a:t>クラスから生成した</a:t>
            </a:r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プロバイダに、</a:t>
            </a:r>
            <a:r>
              <a:rPr kumimoji="1" lang="en-US" altLang="ja-JP" dirty="0" smtClean="0"/>
              <a:t>1</a:t>
            </a:r>
            <a:r>
              <a:rPr kumimoji="1" lang="ja-JP" altLang="en-US" dirty="0" err="1" smtClean="0"/>
              <a:t>つの</a:t>
            </a:r>
            <a:r>
              <a:rPr kumimoji="1" lang="ja-JP" altLang="en-US" dirty="0" smtClean="0"/>
              <a:t>インスタンスを返す</a:t>
            </a:r>
            <a:r>
              <a:rPr kumimoji="1" lang="en-US" altLang="ja-JP" dirty="0" err="1" smtClean="0"/>
              <a:t>get_instance</a:t>
            </a:r>
            <a:r>
              <a:rPr kumimoji="1" lang="ja-JP" altLang="en-US" dirty="0" smtClean="0"/>
              <a:t>の記述例を示す。赤字のように、</a:t>
            </a:r>
            <a:r>
              <a:rPr kumimoji="1" lang="en-US" altLang="ja-JP" dirty="0" err="1" smtClean="0"/>
              <a:t>libvirt</a:t>
            </a:r>
            <a:r>
              <a:rPr kumimoji="1" lang="ja-JP" altLang="en-US" dirty="0" smtClean="0"/>
              <a:t>関数である</a:t>
            </a:r>
            <a:r>
              <a:rPr kumimoji="1" lang="en-US" altLang="ja-JP" dirty="0" err="1" smtClean="0"/>
              <a:t>virDomainIsActive</a:t>
            </a:r>
            <a:r>
              <a:rPr kumimoji="1" lang="ja-JP" altLang="en-US" dirty="0" smtClean="0"/>
              <a:t>を使って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の電源状態を取得し、電源状態を表す</a:t>
            </a:r>
            <a:r>
              <a:rPr kumimoji="1" lang="en-US" altLang="ja-JP" dirty="0" err="1" smtClean="0"/>
              <a:t>PowerState</a:t>
            </a:r>
            <a:r>
              <a:rPr kumimoji="1" lang="ja-JP" altLang="en-US" dirty="0" smtClean="0"/>
              <a:t>というプロパティに格納する。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377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次に、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サービスは</a:t>
            </a:r>
            <a:r>
              <a:rPr kumimoji="1" lang="en-US" altLang="ja-JP" dirty="0" smtClean="0"/>
              <a:t>WSDL</a:t>
            </a:r>
            <a:r>
              <a:rPr kumimoji="1" lang="ja-JP" altLang="en-US" dirty="0" smtClean="0"/>
              <a:t>という言語で記述される。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サービスを作成するには、</a:t>
            </a:r>
            <a:r>
              <a:rPr kumimoji="1" lang="en-US" altLang="ja-JP" dirty="0" smtClean="0"/>
              <a:t>WSDL2Java</a:t>
            </a:r>
            <a:r>
              <a:rPr kumimoji="1" lang="ja-JP" altLang="en-US" dirty="0" smtClean="0"/>
              <a:t>を用いて</a:t>
            </a:r>
            <a:r>
              <a:rPr kumimoji="1" lang="en-US" altLang="ja-JP" dirty="0" smtClean="0"/>
              <a:t>WSDL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サービスの雛型を</a:t>
            </a:r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で生成する。</a:t>
            </a:r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から直接呼び出せないので、</a:t>
            </a:r>
            <a:r>
              <a:rPr kumimoji="1" lang="en-US" altLang="ja-JP" dirty="0" err="1" smtClean="0"/>
              <a:t>libvirt</a:t>
            </a:r>
            <a:r>
              <a:rPr kumimoji="1" lang="en-US" altLang="ja-JP" dirty="0" smtClean="0"/>
              <a:t>-java</a:t>
            </a:r>
            <a:r>
              <a:rPr kumimoji="1" lang="ja-JP" altLang="en-US" dirty="0" smtClean="0"/>
              <a:t>という</a:t>
            </a:r>
            <a:r>
              <a:rPr kumimoji="1" lang="en-US" altLang="ja-JP" dirty="0" smtClean="0"/>
              <a:t>API</a:t>
            </a:r>
            <a:r>
              <a:rPr kumimoji="1" lang="ja-JP" altLang="en-US" dirty="0" smtClean="0"/>
              <a:t>を用いて</a:t>
            </a:r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から</a:t>
            </a:r>
            <a:r>
              <a:rPr kumimoji="1" lang="en-US" altLang="ja-JP" dirty="0" err="1" smtClean="0"/>
              <a:t>libvirt</a:t>
            </a:r>
            <a:r>
              <a:rPr kumimoji="1" lang="ja-JP" altLang="en-US" dirty="0" smtClean="0"/>
              <a:t>を呼び出すようにした。</a:t>
            </a:r>
            <a:endParaRPr kumimoji="1" lang="en-US" altLang="ja-JP" dirty="0" smtClean="0"/>
          </a:p>
          <a:p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サービスではメソッドに相当するものをオペレーションと呼ぶ。図は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の電源操作を行う</a:t>
            </a:r>
            <a:r>
              <a:rPr kumimoji="1" lang="en-US" altLang="ja-JP" dirty="0" err="1" smtClean="0"/>
              <a:t>remoteControl</a:t>
            </a:r>
            <a:r>
              <a:rPr kumimoji="1" lang="ja-JP" altLang="en-US" dirty="0" smtClean="0"/>
              <a:t>というオペレーションの記述例を示している。赤字のように、</a:t>
            </a:r>
            <a:r>
              <a:rPr kumimoji="1" lang="en-US" altLang="ja-JP" dirty="0" err="1" smtClean="0"/>
              <a:t>getCommand</a:t>
            </a:r>
            <a:r>
              <a:rPr kumimoji="1" lang="ja-JP" altLang="en-US" dirty="0" smtClean="0"/>
              <a:t>でリクエストされている操作を調べ、電源をオフしたい場合は</a:t>
            </a:r>
            <a:r>
              <a:rPr kumimoji="1" lang="en-US" altLang="ja-JP" dirty="0" smtClean="0"/>
              <a:t>shutdown</a:t>
            </a:r>
            <a:r>
              <a:rPr kumimoji="1" lang="ja-JP" altLang="en-US" dirty="0" smtClean="0"/>
              <a:t>という</a:t>
            </a:r>
            <a:r>
              <a:rPr kumimoji="1" lang="en-US" altLang="ja-JP" dirty="0" err="1" smtClean="0"/>
              <a:t>libvirt</a:t>
            </a:r>
            <a:r>
              <a:rPr kumimoji="1" lang="ja-JP" altLang="en-US" dirty="0" smtClean="0"/>
              <a:t>関数を使って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を停止させる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このようなインテルが提供している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サービスのオペレーションは</a:t>
            </a:r>
            <a:r>
              <a:rPr kumimoji="1" lang="en-US" altLang="ja-JP" dirty="0" smtClean="0"/>
              <a:t>267</a:t>
            </a:r>
            <a:r>
              <a:rPr kumimoji="1" lang="ja-JP" altLang="en-US" dirty="0" smtClean="0"/>
              <a:t>個ある。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0D1E-702A-465F-88D5-A8E4BD1E114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94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AE3686-ADA7-4094-8B55-8195C698BFB7}" type="datetimeFigureOut">
              <a:rPr kumimoji="1" lang="ja-JP" altLang="en-US" smtClean="0"/>
              <a:pPr/>
              <a:t>14/02/07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14/02/07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14/02/07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14/02/07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14/02/07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14/02/07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14/02/07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14/02/07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14/02/07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4AE3686-ADA7-4094-8B55-8195C698BFB7}" type="datetimeFigureOut">
              <a:rPr kumimoji="1" lang="ja-JP" altLang="en-US" smtClean="0"/>
              <a:pPr/>
              <a:t>14/02/07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AE3686-ADA7-4094-8B55-8195C698BFB7}" type="datetimeFigureOut">
              <a:rPr kumimoji="1" lang="ja-JP" altLang="en-US" smtClean="0"/>
              <a:pPr/>
              <a:t>14/02/07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2 </a:t>
            </a:r>
            <a:r>
              <a:rPr kumimoji="0" lang="ja-JP" altLang="en-US" dirty="0" smtClean="0"/>
              <a:t>レベル</a:t>
            </a:r>
          </a:p>
          <a:p>
            <a:pPr lvl="2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3 </a:t>
            </a:r>
            <a:r>
              <a:rPr kumimoji="0" lang="ja-JP" altLang="en-US" dirty="0" smtClean="0"/>
              <a:t>レベル</a:t>
            </a:r>
          </a:p>
          <a:p>
            <a:pPr lvl="3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4 </a:t>
            </a:r>
            <a:r>
              <a:rPr kumimoji="0" lang="ja-JP" altLang="en-US" dirty="0" smtClean="0"/>
              <a:t>レベル</a:t>
            </a:r>
          </a:p>
          <a:p>
            <a:pPr lvl="4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5 </a:t>
            </a:r>
            <a:r>
              <a:rPr kumimoji="0" lang="ja-JP" altLang="en-US" dirty="0" smtClean="0"/>
              <a:t>レベル</a:t>
            </a:r>
            <a:endParaRPr kumimoji="0" lang="en-US" dirty="0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4AE3686-ADA7-4094-8B55-8195C698BFB7}" type="datetimeFigureOut">
              <a:rPr kumimoji="1" lang="ja-JP" altLang="en-US" smtClean="0"/>
              <a:pPr/>
              <a:t>14/02/07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F0C7ED0-E95A-46EC-976B-997A18F575C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1" sz="44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829761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仮想マシンと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の</a:t>
            </a:r>
            <a:r>
              <a:rPr lang="ja-JP" altLang="en-US" dirty="0"/>
              <a:t>一元管理</a:t>
            </a:r>
            <a:r>
              <a:rPr lang="ja-JP" altLang="en-US" dirty="0" smtClean="0"/>
              <a:t>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可能</a:t>
            </a:r>
            <a:r>
              <a:rPr lang="ja-JP" altLang="en-US" dirty="0"/>
              <a:t>にする</a:t>
            </a:r>
            <a:r>
              <a:rPr lang="ja-JP" altLang="en-US" dirty="0" smtClean="0"/>
              <a:t>仮想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の</a:t>
            </a:r>
            <a:r>
              <a:rPr lang="ja-JP" altLang="en-US" dirty="0"/>
              <a:t>開発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1382311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九州工業大学大学院　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情報工学府　情報創成工学専攻</a:t>
            </a:r>
            <a:endParaRPr kumimoji="1" lang="en-US" altLang="ja-JP" sz="2400" dirty="0" smtClean="0"/>
          </a:p>
          <a:p>
            <a:r>
              <a:rPr kumimoji="1" lang="en-US" altLang="ja-JP" sz="2400" dirty="0" smtClean="0"/>
              <a:t>12675004</a:t>
            </a:r>
            <a:r>
              <a:rPr kumimoji="1" lang="ja-JP" altLang="en-US" sz="2400" dirty="0" smtClean="0"/>
              <a:t>　大薗弘記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WSDL</a:t>
            </a:r>
            <a:r>
              <a:rPr lang="ja-JP" altLang="en-US" dirty="0"/>
              <a:t>でオペレーション等が記述されて</a:t>
            </a:r>
            <a:r>
              <a:rPr lang="ja-JP" altLang="en-US" dirty="0" smtClean="0"/>
              <a:t>いる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Axis </a:t>
            </a:r>
            <a:r>
              <a:rPr lang="en-US" altLang="ja-JP" dirty="0"/>
              <a:t>WSDL2Java</a:t>
            </a:r>
            <a:r>
              <a:rPr lang="ja-JP" altLang="en-US" dirty="0"/>
              <a:t>を用いて</a:t>
            </a:r>
            <a:r>
              <a:rPr lang="en-US" altLang="ja-JP" dirty="0"/>
              <a:t>WSDL</a:t>
            </a:r>
            <a:r>
              <a:rPr lang="ja-JP" altLang="en-US" dirty="0"/>
              <a:t>から</a:t>
            </a:r>
            <a:r>
              <a:rPr lang="en-US" altLang="ja-JP" dirty="0"/>
              <a:t>Web</a:t>
            </a:r>
            <a:r>
              <a:rPr lang="ja-JP" altLang="en-US" dirty="0"/>
              <a:t>サービスの雛型を</a:t>
            </a:r>
            <a:r>
              <a:rPr lang="en-US" altLang="ja-JP" dirty="0"/>
              <a:t>Java</a:t>
            </a:r>
            <a:r>
              <a:rPr lang="ja-JP" altLang="en-US" dirty="0"/>
              <a:t>で生成</a:t>
            </a:r>
            <a:endParaRPr lang="en-US" altLang="ja-JP" dirty="0"/>
          </a:p>
          <a:p>
            <a:pPr lvl="2"/>
            <a:r>
              <a:rPr lang="en-US" altLang="ja-JP" dirty="0" err="1"/>
              <a:t>libvirt</a:t>
            </a:r>
            <a:r>
              <a:rPr lang="en-US" altLang="ja-JP" dirty="0"/>
              <a:t>-java</a:t>
            </a:r>
            <a:r>
              <a:rPr lang="ja-JP" altLang="en-US" dirty="0"/>
              <a:t>を用いて</a:t>
            </a:r>
            <a:r>
              <a:rPr lang="en-US" altLang="ja-JP" dirty="0"/>
              <a:t>Java</a:t>
            </a:r>
            <a:r>
              <a:rPr lang="ja-JP" altLang="en-US" dirty="0"/>
              <a:t>から</a:t>
            </a:r>
            <a:r>
              <a:rPr lang="en-US" altLang="ja-JP" dirty="0" err="1"/>
              <a:t>libvirt</a:t>
            </a:r>
            <a:r>
              <a:rPr lang="ja-JP" altLang="en-US" dirty="0"/>
              <a:t>を</a:t>
            </a:r>
            <a:r>
              <a:rPr lang="ja-JP" altLang="en-US" dirty="0" smtClean="0"/>
              <a:t>呼び出す</a:t>
            </a:r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インタフェース</a:t>
            </a:r>
            <a:r>
              <a:rPr kumimoji="1" lang="en-US" altLang="ja-JP" dirty="0" smtClean="0">
                <a:solidFill>
                  <a:schemeClr val="tx1"/>
                </a:solidFill>
              </a:rPr>
              <a:t>2</a:t>
            </a:r>
            <a:r>
              <a:rPr kumimoji="1" lang="ja-JP" altLang="en-US" dirty="0" smtClean="0">
                <a:solidFill>
                  <a:schemeClr val="tx1"/>
                </a:solidFill>
              </a:rPr>
              <a:t>：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サービス</a:t>
            </a:r>
            <a:endParaRPr kumimoji="1" lang="ja-JP" altLang="en-US" dirty="0"/>
          </a:p>
        </p:txBody>
      </p:sp>
      <p:sp>
        <p:nvSpPr>
          <p:cNvPr id="8" name="メモ 7"/>
          <p:cNvSpPr/>
          <p:nvPr/>
        </p:nvSpPr>
        <p:spPr>
          <a:xfrm>
            <a:off x="2699792" y="3645024"/>
            <a:ext cx="6120680" cy="2664296"/>
          </a:xfrm>
          <a:prstGeom prst="foldedCorner">
            <a:avLst>
              <a:gd name="adj" fmla="val 3224"/>
            </a:avLst>
          </a:prstGeom>
          <a:solidFill>
            <a:srgbClr val="FFFFFF"/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Courier"/>
              </a:rPr>
              <a:t>public </a:t>
            </a:r>
            <a:r>
              <a:rPr lang="en-US" altLang="ja-JP" sz="2000" b="1" dirty="0" err="1" smtClean="0">
                <a:solidFill>
                  <a:schemeClr val="tx1"/>
                </a:solidFill>
                <a:latin typeface="Courier"/>
              </a:rPr>
              <a:t>RemoteControlResponse</a:t>
            </a:r>
            <a:r>
              <a:rPr lang="en-US" altLang="ja-JP" sz="2000" b="1" dirty="0" smtClean="0">
                <a:solidFill>
                  <a:schemeClr val="tx1"/>
                </a:solidFill>
                <a:latin typeface="Courier"/>
              </a:rPr>
              <a:t> </a:t>
            </a:r>
          </a:p>
          <a:p>
            <a:r>
              <a:rPr lang="en-US" altLang="ja-JP" sz="2000" b="1" dirty="0">
                <a:solidFill>
                  <a:schemeClr val="tx1"/>
                </a:solidFill>
                <a:latin typeface="Courier"/>
              </a:rPr>
              <a:t> </a:t>
            </a:r>
            <a:r>
              <a:rPr lang="en-US" altLang="ja-JP" sz="2000" b="1" dirty="0" smtClean="0">
                <a:solidFill>
                  <a:schemeClr val="tx1"/>
                </a:solidFill>
                <a:latin typeface="Courier"/>
              </a:rPr>
              <a:t> </a:t>
            </a:r>
            <a:r>
              <a:rPr lang="en-US" altLang="ja-JP" sz="2000" b="1" dirty="0" err="1" smtClean="0">
                <a:solidFill>
                  <a:schemeClr val="tx1"/>
                </a:solidFill>
                <a:latin typeface="Courier"/>
              </a:rPr>
              <a:t>remoteControl</a:t>
            </a:r>
            <a:r>
              <a:rPr lang="en-US" altLang="ja-JP" sz="2000" b="1" dirty="0" smtClean="0">
                <a:solidFill>
                  <a:schemeClr val="tx1"/>
                </a:solidFill>
                <a:latin typeface="Courier"/>
              </a:rPr>
              <a:t>(</a:t>
            </a:r>
            <a:r>
              <a:rPr lang="en-US" altLang="ja-JP" sz="2000" b="1" dirty="0" err="1" smtClean="0">
                <a:solidFill>
                  <a:schemeClr val="tx1"/>
                </a:solidFill>
                <a:latin typeface="Courier"/>
              </a:rPr>
              <a:t>RemoteControl</a:t>
            </a:r>
            <a:r>
              <a:rPr lang="en-US" altLang="ja-JP" sz="2000" b="1" dirty="0" smtClean="0">
                <a:solidFill>
                  <a:schemeClr val="tx1"/>
                </a:solidFill>
                <a:latin typeface="Courier"/>
              </a:rPr>
              <a:t> control) </a:t>
            </a:r>
          </a:p>
          <a:p>
            <a:r>
              <a:rPr lang="en-US" altLang="ja-JP" sz="2000" b="1" dirty="0" smtClean="0">
                <a:solidFill>
                  <a:schemeClr val="tx1"/>
                </a:solidFill>
                <a:latin typeface="Courier"/>
              </a:rPr>
              <a:t>{</a:t>
            </a:r>
            <a:endParaRPr lang="ja-JP" altLang="en-US" sz="2000" b="1" dirty="0">
              <a:solidFill>
                <a:schemeClr val="tx1"/>
              </a:solidFill>
              <a:latin typeface="Courier"/>
            </a:endParaRPr>
          </a:p>
          <a:p>
            <a:r>
              <a:rPr lang="en-US" altLang="ja-JP" sz="2000" b="1" dirty="0" smtClean="0">
                <a:solidFill>
                  <a:srgbClr val="FF0000"/>
                </a:solidFill>
                <a:latin typeface="Courier"/>
              </a:rPr>
              <a:t>  command = </a:t>
            </a:r>
            <a:r>
              <a:rPr lang="en-US" altLang="ja-JP" sz="2000" b="1" dirty="0" err="1" smtClean="0">
                <a:solidFill>
                  <a:srgbClr val="FF0000"/>
                </a:solidFill>
                <a:latin typeface="Courier"/>
              </a:rPr>
              <a:t>control.getCommand</a:t>
            </a:r>
            <a:r>
              <a:rPr lang="en-US" altLang="ja-JP" sz="2000" b="1" dirty="0" smtClean="0">
                <a:solidFill>
                  <a:srgbClr val="FF0000"/>
                </a:solidFill>
                <a:latin typeface="Courier"/>
              </a:rPr>
              <a:t>();</a:t>
            </a:r>
          </a:p>
          <a:p>
            <a:r>
              <a:rPr lang="en-US" altLang="ja-JP" sz="2000" b="1" dirty="0" smtClean="0">
                <a:solidFill>
                  <a:srgbClr val="FF0000"/>
                </a:solidFill>
                <a:latin typeface="Courier"/>
              </a:rPr>
              <a:t>  if (command </a:t>
            </a:r>
            <a:r>
              <a:rPr lang="en-US" altLang="ja-JP" sz="2000" b="1" dirty="0">
                <a:solidFill>
                  <a:srgbClr val="FF0000"/>
                </a:solidFill>
                <a:latin typeface="Courier"/>
              </a:rPr>
              <a:t>== 1)</a:t>
            </a:r>
          </a:p>
          <a:p>
            <a:r>
              <a:rPr lang="en-US" altLang="ja-JP" sz="2000" b="1" dirty="0">
                <a:solidFill>
                  <a:srgbClr val="FF0000"/>
                </a:solidFill>
                <a:latin typeface="Courier"/>
              </a:rPr>
              <a:t>    </a:t>
            </a:r>
            <a:r>
              <a:rPr lang="en-US" altLang="ja-JP" sz="2000" b="1" dirty="0" err="1">
                <a:solidFill>
                  <a:srgbClr val="FF0000"/>
                </a:solidFill>
                <a:latin typeface="Courier"/>
              </a:rPr>
              <a:t>d</a:t>
            </a:r>
            <a:r>
              <a:rPr lang="en-US" altLang="ja-JP" sz="2000" b="1" dirty="0" err="1" smtClean="0">
                <a:solidFill>
                  <a:srgbClr val="FF0000"/>
                </a:solidFill>
                <a:latin typeface="Courier"/>
              </a:rPr>
              <a:t>omain.shutdown</a:t>
            </a:r>
            <a:r>
              <a:rPr lang="en-US" altLang="ja-JP" sz="2000" b="1" dirty="0" smtClean="0">
                <a:solidFill>
                  <a:srgbClr val="FF0000"/>
                </a:solidFill>
                <a:latin typeface="Courier"/>
              </a:rPr>
              <a:t>();</a:t>
            </a:r>
          </a:p>
          <a:p>
            <a:r>
              <a:rPr lang="en-US" altLang="ja-JP" sz="2000" b="1" dirty="0" smtClean="0">
                <a:solidFill>
                  <a:srgbClr val="FF0000"/>
                </a:solidFill>
                <a:latin typeface="Courier"/>
              </a:rPr>
              <a:t>  return …</a:t>
            </a:r>
          </a:p>
          <a:p>
            <a:r>
              <a:rPr lang="en-US" altLang="ja-JP" sz="2000" b="1" dirty="0" smtClean="0">
                <a:solidFill>
                  <a:schemeClr val="tx1"/>
                </a:solidFill>
                <a:latin typeface="Courier"/>
              </a:rPr>
              <a:t>}</a:t>
            </a:r>
            <a:endParaRPr lang="ja-JP" altLang="en-US" sz="2000" b="1" dirty="0">
              <a:solidFill>
                <a:schemeClr val="tx1"/>
              </a:solidFill>
              <a:latin typeface="Courier"/>
            </a:endParaRPr>
          </a:p>
        </p:txBody>
      </p:sp>
      <p:sp>
        <p:nvSpPr>
          <p:cNvPr id="9" name="メモ 8"/>
          <p:cNvSpPr/>
          <p:nvPr/>
        </p:nvSpPr>
        <p:spPr>
          <a:xfrm>
            <a:off x="395536" y="3356992"/>
            <a:ext cx="2088232" cy="864096"/>
          </a:xfrm>
          <a:prstGeom prst="foldedCorner">
            <a:avLst>
              <a:gd name="adj" fmla="val 7293"/>
            </a:avLst>
          </a:prstGeom>
          <a:noFill/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dirty="0" err="1">
                <a:solidFill>
                  <a:schemeClr val="tx1"/>
                </a:solidFill>
              </a:rPr>
              <a:t>r</a:t>
            </a:r>
            <a:r>
              <a:rPr lang="en-US" altLang="ja-JP" sz="2000" dirty="0" err="1" smtClean="0">
                <a:solidFill>
                  <a:schemeClr val="tx1"/>
                </a:solidFill>
              </a:rPr>
              <a:t>emoteControl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オペレーション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71600" y="4221088"/>
            <a:ext cx="87075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WSDL</a:t>
            </a:r>
            <a:endParaRPr kumimoji="1" lang="ja-JP" altLang="en-US" sz="2000" b="1" dirty="0"/>
          </a:p>
        </p:txBody>
      </p:sp>
      <p:sp>
        <p:nvSpPr>
          <p:cNvPr id="11" name="ストライプ矢印 10"/>
          <p:cNvSpPr/>
          <p:nvPr/>
        </p:nvSpPr>
        <p:spPr>
          <a:xfrm>
            <a:off x="1835696" y="4581128"/>
            <a:ext cx="648072" cy="494475"/>
          </a:xfrm>
          <a:prstGeom prst="stripedRightArrow">
            <a:avLst/>
          </a:prstGeom>
          <a:noFill/>
          <a:ln w="38100" cmpd="dbl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5445224"/>
            <a:ext cx="1074333" cy="461665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267</a:t>
            </a:r>
            <a:r>
              <a:rPr kumimoji="1" lang="ja-JP" altLang="en-US" sz="2400" dirty="0" smtClean="0"/>
              <a:t>個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04641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と違い、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は停止状態の時には実体がない</a:t>
            </a:r>
            <a:endParaRPr kumimoji="1" lang="en-US" altLang="ja-JP" dirty="0" smtClean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から情報を取得できない</a:t>
            </a:r>
            <a:endParaRPr lang="en-US" altLang="ja-JP" dirty="0"/>
          </a:p>
          <a:p>
            <a:pPr lvl="1"/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に</a:t>
            </a:r>
            <a:r>
              <a:rPr kumimoji="1" lang="en-US" altLang="ja-JP" dirty="0" smtClean="0"/>
              <a:t>VNC</a:t>
            </a:r>
            <a:r>
              <a:rPr kumimoji="1" lang="ja-JP" altLang="en-US" dirty="0" smtClean="0"/>
              <a:t>接続できない</a:t>
            </a:r>
            <a:endParaRPr kumimoji="1" lang="en-US" altLang="ja-JP" dirty="0" smtClean="0"/>
          </a:p>
          <a:p>
            <a:r>
              <a:rPr lang="en-US" altLang="ja-JP" dirty="0" err="1" smtClean="0"/>
              <a:t>vAMT</a:t>
            </a:r>
            <a:r>
              <a:rPr lang="ja-JP" altLang="en-US" dirty="0" err="1" smtClean="0"/>
              <a:t>は停止状態の</a:t>
            </a:r>
            <a:r>
              <a:rPr lang="en-US" altLang="ja-JP" dirty="0" err="1" smtClean="0"/>
              <a:t>VM</a:t>
            </a:r>
            <a:r>
              <a:rPr lang="ja-JP" altLang="en-US" dirty="0" err="1" smtClean="0"/>
              <a:t>も管理できる</a:t>
            </a:r>
            <a:endParaRPr lang="en-US" altLang="ja-JP" dirty="0" err="1" smtClean="0"/>
          </a:p>
          <a:p>
            <a:pPr lvl="1"/>
            <a:r>
              <a:rPr lang="en-US" altLang="ja-JP" dirty="0" err="1"/>
              <a:t>l</a:t>
            </a:r>
            <a:r>
              <a:rPr lang="en-US" altLang="ja-JP" dirty="0" err="1" smtClean="0"/>
              <a:t>ibvirt</a:t>
            </a:r>
            <a:r>
              <a:rPr lang="ja-JP" altLang="en-US" dirty="0" err="1" smtClean="0"/>
              <a:t>を用いることで</a:t>
            </a:r>
            <a:r>
              <a:rPr lang="en-US" altLang="ja-JP" dirty="0" err="1"/>
              <a:t>VM</a:t>
            </a:r>
            <a:r>
              <a:rPr lang="ja-JP" altLang="en-US" dirty="0" err="1"/>
              <a:t>のコンフィグから</a:t>
            </a:r>
            <a:r>
              <a:rPr lang="ja-JP" altLang="en-US" dirty="0" err="1" smtClean="0"/>
              <a:t>情報を取得</a:t>
            </a:r>
            <a:endParaRPr lang="en-US" altLang="ja-JP" dirty="0" err="1" smtClean="0"/>
          </a:p>
          <a:p>
            <a:pPr lvl="1"/>
            <a:r>
              <a:rPr kumimoji="1" lang="en-US" altLang="ja-JP" dirty="0" err="1"/>
              <a:t>VM</a:t>
            </a:r>
            <a:r>
              <a:rPr kumimoji="1" lang="ja-JP" altLang="en-US" dirty="0" err="1"/>
              <a:t>に接続できない時はダミーの</a:t>
            </a:r>
            <a:r>
              <a:rPr kumimoji="1" lang="en-US" altLang="ja-JP" dirty="0" err="1"/>
              <a:t>VNC</a:t>
            </a:r>
            <a:r>
              <a:rPr kumimoji="1" lang="ja-JP" altLang="en-US" dirty="0" err="1"/>
              <a:t>サーバに接続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停止している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の管理</a:t>
            </a:r>
            <a:endParaRPr kumimoji="1" lang="ja-JP" altLang="en-US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1691680" y="4509120"/>
            <a:ext cx="5616624" cy="1512168"/>
            <a:chOff x="1691680" y="4581128"/>
            <a:chExt cx="5616624" cy="1512168"/>
          </a:xfrm>
        </p:grpSpPr>
        <p:sp>
          <p:nvSpPr>
            <p:cNvPr id="4" name="正方形/長方形 3"/>
            <p:cNvSpPr/>
            <p:nvPr/>
          </p:nvSpPr>
          <p:spPr>
            <a:xfrm>
              <a:off x="3995936" y="5373216"/>
              <a:ext cx="1296144" cy="72008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>
                  <a:solidFill>
                    <a:schemeClr val="tx1"/>
                  </a:solidFill>
                </a:rPr>
                <a:t>vAMT</a:t>
              </a:r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1691680" y="5373216"/>
              <a:ext cx="1584176" cy="720080"/>
            </a:xfrm>
            <a:prstGeom prst="round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>
                  <a:solidFill>
                    <a:srgbClr val="000000"/>
                  </a:solidFill>
                </a:rPr>
                <a:t>ダミーの</a:t>
              </a:r>
              <a:endParaRPr kumimoji="1" lang="en-US" altLang="ja-JP">
                <a:solidFill>
                  <a:srgbClr val="000000"/>
                </a:solidFill>
              </a:endParaRPr>
            </a:p>
            <a:p>
              <a:pPr algn="ctr"/>
              <a:r>
                <a:rPr lang="en-US" altLang="ja-JP">
                  <a:solidFill>
                    <a:srgbClr val="000000"/>
                  </a:solidFill>
                </a:rPr>
                <a:t>VNC</a:t>
              </a:r>
              <a:r>
                <a:rPr lang="ja-JP" altLang="en-US">
                  <a:solidFill>
                    <a:srgbClr val="000000"/>
                  </a:solidFill>
                </a:rPr>
                <a:t>サーバ</a:t>
              </a:r>
              <a:endParaRPr kumimoji="1" lang="ja-JP" altLang="en-US">
                <a:solidFill>
                  <a:srgbClr val="000000"/>
                </a:solidFill>
              </a:endParaRPr>
            </a:p>
          </p:txBody>
        </p:sp>
        <p:cxnSp>
          <p:nvCxnSpPr>
            <p:cNvPr id="7" name="直線矢印コネクタ 6"/>
            <p:cNvCxnSpPr>
              <a:stCxn id="4" idx="1"/>
              <a:endCxn id="5" idx="3"/>
            </p:cNvCxnSpPr>
            <p:nvPr/>
          </p:nvCxnSpPr>
          <p:spPr>
            <a:xfrm flipH="1">
              <a:off x="3275856" y="5733256"/>
              <a:ext cx="720080" cy="0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正方形/長方形 7"/>
            <p:cNvSpPr/>
            <p:nvPr/>
          </p:nvSpPr>
          <p:spPr>
            <a:xfrm>
              <a:off x="3995936" y="4581128"/>
              <a:ext cx="1296144" cy="576064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  <a:prstDash val="lg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>
                  <a:solidFill>
                    <a:srgbClr val="000000"/>
                  </a:solidFill>
                </a:rPr>
                <a:t>VM</a:t>
              </a:r>
              <a:endParaRPr kumimoji="1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" name="メモ 9"/>
            <p:cNvSpPr/>
            <p:nvPr/>
          </p:nvSpPr>
          <p:spPr>
            <a:xfrm>
              <a:off x="6084168" y="5373216"/>
              <a:ext cx="1224136" cy="720080"/>
            </a:xfrm>
            <a:prstGeom prst="foldedCorner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>
                  <a:solidFill>
                    <a:srgbClr val="000000"/>
                  </a:solidFill>
                </a:rPr>
                <a:t>VM</a:t>
              </a:r>
              <a:r>
                <a:rPr lang="ja-JP" altLang="en-US">
                  <a:solidFill>
                    <a:srgbClr val="000000"/>
                  </a:solidFill>
                </a:rPr>
                <a:t>の</a:t>
              </a:r>
              <a:endParaRPr lang="en-US" altLang="ja-JP">
                <a:solidFill>
                  <a:srgbClr val="000000"/>
                </a:solidFill>
              </a:endParaRPr>
            </a:p>
            <a:p>
              <a:pPr algn="ctr"/>
              <a:r>
                <a:rPr lang="ja-JP" altLang="en-US">
                  <a:solidFill>
                    <a:srgbClr val="000000"/>
                  </a:solidFill>
                </a:rPr>
                <a:t>コンフィグ</a:t>
              </a:r>
              <a:endParaRPr kumimoji="1" lang="ja-JP" altLang="en-US">
                <a:solidFill>
                  <a:srgbClr val="000000"/>
                </a:solidFill>
              </a:endParaRPr>
            </a:p>
          </p:txBody>
        </p:sp>
        <p:cxnSp>
          <p:nvCxnSpPr>
            <p:cNvPr id="14" name="直線矢印コネクタ 13"/>
            <p:cNvCxnSpPr>
              <a:stCxn id="4" idx="3"/>
              <a:endCxn id="10" idx="1"/>
            </p:cNvCxnSpPr>
            <p:nvPr/>
          </p:nvCxnSpPr>
          <p:spPr>
            <a:xfrm>
              <a:off x="5292080" y="5733256"/>
              <a:ext cx="792088" cy="0"/>
            </a:xfrm>
            <a:prstGeom prst="straightConnector1">
              <a:avLst/>
            </a:prstGeom>
            <a:ln w="19050" cmpd="sng"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83250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OpenPegasus</a:t>
            </a:r>
            <a:r>
              <a:rPr lang="ja-JP" altLang="en-US" dirty="0" smtClean="0"/>
              <a:t>、</a:t>
            </a:r>
            <a:r>
              <a:rPr lang="en-US" altLang="ja-JP" dirty="0" smtClean="0"/>
              <a:t>Axis2</a:t>
            </a:r>
            <a:r>
              <a:rPr lang="ja-JP" altLang="en-US" dirty="0" smtClean="0"/>
              <a:t>、</a:t>
            </a:r>
            <a:r>
              <a:rPr lang="en-US" altLang="ja-JP" dirty="0" smtClean="0"/>
              <a:t>KVM</a:t>
            </a:r>
            <a:r>
              <a:rPr lang="ja-JP" altLang="en-US" dirty="0" smtClean="0"/>
              <a:t>を用</a:t>
            </a:r>
            <a:r>
              <a:rPr lang="ja-JP" altLang="en-US" dirty="0"/>
              <a:t>い</a:t>
            </a:r>
            <a:r>
              <a:rPr lang="ja-JP" altLang="en-US" dirty="0" smtClean="0"/>
              <a:t>て実装</a:t>
            </a:r>
            <a:r>
              <a:rPr lang="ja-JP" altLang="en-US" dirty="0"/>
              <a:t>した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AMT</a:t>
            </a:r>
            <a:r>
              <a:rPr lang="ja-JP" altLang="en-US" dirty="0" smtClean="0"/>
              <a:t>対応のために</a:t>
            </a:r>
            <a:r>
              <a:rPr lang="en-US" altLang="ja-JP" dirty="0" err="1" smtClean="0"/>
              <a:t>OpenPegasus</a:t>
            </a:r>
            <a:r>
              <a:rPr lang="ja-JP" altLang="en-US" dirty="0"/>
              <a:t>を</a:t>
            </a:r>
            <a:r>
              <a:rPr lang="ja-JP" altLang="en-US" dirty="0" smtClean="0"/>
              <a:t>修正</a:t>
            </a:r>
            <a:endParaRPr lang="ja-JP" altLang="en-US" dirty="0"/>
          </a:p>
          <a:p>
            <a:r>
              <a:rPr lang="en-US" altLang="ja-JP" dirty="0" smtClean="0"/>
              <a:t>CIMPLE</a:t>
            </a:r>
            <a:r>
              <a:rPr lang="ja-JP" altLang="en-US" dirty="0" err="1"/>
              <a:t>を</a:t>
            </a:r>
            <a:r>
              <a:rPr lang="ja-JP" altLang="en-US" dirty="0" err="1" smtClean="0"/>
              <a:t>修</a:t>
            </a:r>
            <a:r>
              <a:rPr lang="ja-JP" altLang="en-US" dirty="0" smtClean="0"/>
              <a:t>正した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AMT</a:t>
            </a:r>
            <a:r>
              <a:rPr lang="ja-JP" altLang="en-US" dirty="0" smtClean="0"/>
              <a:t>対応のために</a:t>
            </a:r>
            <a:r>
              <a:rPr lang="en-US" altLang="ja-JP" dirty="0" smtClean="0"/>
              <a:t>MOF</a:t>
            </a:r>
            <a:r>
              <a:rPr lang="ja-JP" altLang="en-US" dirty="0" smtClean="0"/>
              <a:t>の文法チェックを拡張</a:t>
            </a:r>
            <a:endParaRPr lang="en-US" altLang="ja-JP" dirty="0" smtClean="0"/>
          </a:p>
          <a:p>
            <a:r>
              <a:rPr lang="ja-JP" altLang="en-US" dirty="0" smtClean="0"/>
              <a:t>作成</a:t>
            </a:r>
            <a:r>
              <a:rPr lang="ja-JP" altLang="en-US" dirty="0"/>
              <a:t>した</a:t>
            </a:r>
            <a:r>
              <a:rPr lang="en-US" altLang="ja-JP" dirty="0"/>
              <a:t>CIM</a:t>
            </a:r>
            <a:r>
              <a:rPr lang="ja-JP" altLang="en-US" dirty="0"/>
              <a:t>プロバイダと</a:t>
            </a:r>
            <a:r>
              <a:rPr lang="en-US" altLang="ja-JP" dirty="0"/>
              <a:t>Web</a:t>
            </a:r>
            <a:r>
              <a:rPr lang="ja-JP" altLang="en-US" dirty="0"/>
              <a:t>サービス</a:t>
            </a:r>
            <a:endParaRPr lang="en-US" altLang="ja-JP" dirty="0"/>
          </a:p>
          <a:p>
            <a:pPr lvl="1"/>
            <a:r>
              <a:rPr lang="en-US" altLang="ja-JP" dirty="0"/>
              <a:t>CIM</a:t>
            </a:r>
            <a:r>
              <a:rPr lang="ja-JP" altLang="en-US" dirty="0"/>
              <a:t>プロバイダ：</a:t>
            </a:r>
            <a:r>
              <a:rPr lang="en-US" altLang="ja-JP" dirty="0"/>
              <a:t>39</a:t>
            </a:r>
            <a:r>
              <a:rPr lang="ja-JP" altLang="en-US" dirty="0"/>
              <a:t>個</a:t>
            </a:r>
          </a:p>
          <a:p>
            <a:pPr lvl="1"/>
            <a:r>
              <a:rPr lang="en-US" altLang="ja-JP" dirty="0"/>
              <a:t>Web</a:t>
            </a:r>
            <a:r>
              <a:rPr lang="ja-JP" altLang="en-US" dirty="0" smtClean="0"/>
              <a:t>サービス：</a:t>
            </a:r>
            <a:r>
              <a:rPr lang="en-US" altLang="ja-JP" dirty="0"/>
              <a:t>20</a:t>
            </a:r>
            <a:r>
              <a:rPr lang="ja-JP" altLang="en-US" dirty="0"/>
              <a:t>個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実装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382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実験の目的</a:t>
            </a:r>
            <a:endParaRPr lang="en-US" altLang="ja-JP" dirty="0"/>
          </a:p>
          <a:p>
            <a:pPr lvl="1"/>
            <a:r>
              <a:rPr lang="ja-JP" altLang="en-US" dirty="0" smtClean="0"/>
              <a:t>既存の管理ツールを用いて</a:t>
            </a:r>
            <a:r>
              <a:rPr lang="en-US" altLang="ja-JP" dirty="0" err="1" smtClean="0"/>
              <a:t>vAMT</a:t>
            </a:r>
            <a:r>
              <a:rPr lang="ja-JP" altLang="en-US" dirty="0"/>
              <a:t>に</a:t>
            </a:r>
            <a:r>
              <a:rPr lang="ja-JP" altLang="en-US" dirty="0" smtClean="0"/>
              <a:t>よる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の管理ができることの確認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AMT</a:t>
            </a:r>
            <a:r>
              <a:rPr lang="ja-JP" altLang="en-US" dirty="0" smtClean="0"/>
              <a:t>と</a:t>
            </a:r>
            <a:r>
              <a:rPr lang="en-US" altLang="ja-JP" dirty="0" err="1" smtClean="0"/>
              <a:t>vAMT</a:t>
            </a:r>
            <a:r>
              <a:rPr lang="ja-JP" altLang="en-US" dirty="0"/>
              <a:t>の処理性能</a:t>
            </a:r>
            <a:r>
              <a:rPr lang="ja-JP" altLang="en-US" dirty="0" smtClean="0"/>
              <a:t>の</a:t>
            </a:r>
            <a:r>
              <a:rPr lang="ja-JP" altLang="en-US" dirty="0"/>
              <a:t>比較</a:t>
            </a:r>
            <a:endParaRPr kumimoji="1" lang="en-US" altLang="ja-JP" dirty="0" smtClean="0"/>
          </a:p>
          <a:p>
            <a:r>
              <a:rPr lang="ja-JP" altLang="en-US" dirty="0"/>
              <a:t>実験</a:t>
            </a:r>
            <a:r>
              <a:rPr lang="ja-JP" altLang="en-US" dirty="0" smtClean="0"/>
              <a:t>環境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863190"/>
              </p:ext>
            </p:extLst>
          </p:nvPr>
        </p:nvGraphicFramePr>
        <p:xfrm>
          <a:off x="827584" y="4162500"/>
          <a:ext cx="3528392" cy="1712208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097722"/>
                <a:gridCol w="2430670"/>
              </a:tblGrid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OS</a:t>
                      </a:r>
                      <a:endParaRPr kumimoji="1" lang="ja-JP" alt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Windows 7 Professional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CPU</a:t>
                      </a:r>
                      <a:endParaRPr kumimoji="1" lang="ja-JP" alt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Intel(R) Core(TM) i7</a:t>
                      </a:r>
                    </a:p>
                    <a:p>
                      <a:r>
                        <a:rPr kumimoji="1" lang="en-US" altLang="ja-JP" sz="1800" dirty="0" smtClean="0"/>
                        <a:t>3.40GHz</a:t>
                      </a:r>
                      <a:endParaRPr kumimoji="1" lang="ja-JP" alt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メモリ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2GB</a:t>
                      </a:r>
                      <a:endParaRPr kumimoji="1" lang="ja-JP" alt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706645" y="372176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>
                <a:latin typeface="+mj-ea"/>
                <a:ea typeface="+mj-ea"/>
                <a:cs typeface="ＤＦＰ教科書体W3"/>
              </a:rPr>
              <a:t>AMT</a:t>
            </a:r>
            <a:r>
              <a:rPr lang="ja-JP" altLang="en-US" b="1" dirty="0" smtClean="0">
                <a:latin typeface="+mj-ea"/>
                <a:ea typeface="+mj-ea"/>
                <a:cs typeface="ＤＦＰ教科書体W3"/>
              </a:rPr>
              <a:t>実験環境</a:t>
            </a:r>
            <a:endParaRPr kumimoji="1" lang="ja-JP" altLang="en-US" b="1" dirty="0" smtClean="0">
              <a:latin typeface="+mj-ea"/>
              <a:ea typeface="+mj-ea"/>
              <a:cs typeface="ＤＦＰ教科書体W3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983074"/>
              </p:ext>
            </p:extLst>
          </p:nvPr>
        </p:nvGraphicFramePr>
        <p:xfrm>
          <a:off x="4716016" y="4165064"/>
          <a:ext cx="3528392" cy="1712208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097722"/>
                <a:gridCol w="2430670"/>
              </a:tblGrid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OS</a:t>
                      </a:r>
                      <a:endParaRPr kumimoji="1" lang="ja-JP" alt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err="1" smtClean="0"/>
                        <a:t>debian</a:t>
                      </a:r>
                      <a:r>
                        <a:rPr kumimoji="1" lang="en-US" altLang="ja-JP" sz="1800" dirty="0" smtClean="0"/>
                        <a:t> 2.6.32-5-amd64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CPU</a:t>
                      </a:r>
                      <a:endParaRPr kumimoji="1" lang="ja-JP" alt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Intel(R) Core(TM) i7</a:t>
                      </a:r>
                    </a:p>
                    <a:p>
                      <a:r>
                        <a:rPr kumimoji="1" lang="en-US" altLang="ja-JP" sz="1800" dirty="0" smtClean="0"/>
                        <a:t>2.93GHz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メモリ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4GB</a:t>
                      </a:r>
                      <a:endParaRPr kumimoji="1" lang="ja-JP" alt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254499" y="372176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err="1" smtClean="0">
                <a:latin typeface="+mj-ea"/>
                <a:ea typeface="+mj-ea"/>
                <a:cs typeface="ＤＦＰ教科書体W3"/>
              </a:rPr>
              <a:t>vAMT</a:t>
            </a:r>
            <a:r>
              <a:rPr lang="ja-JP" altLang="en-US" b="1" dirty="0" smtClean="0">
                <a:latin typeface="+mj-ea"/>
                <a:ea typeface="+mj-ea"/>
                <a:cs typeface="ＤＦＰ教科書体W3"/>
              </a:rPr>
              <a:t>実験環境</a:t>
            </a:r>
            <a:endParaRPr kumimoji="1" lang="ja-JP" altLang="en-US" b="1" dirty="0" smtClean="0">
              <a:latin typeface="+mj-ea"/>
              <a:ea typeface="+mj-ea"/>
              <a:cs typeface="ＤＦＰ教科書体W3"/>
            </a:endParaRPr>
          </a:p>
        </p:txBody>
      </p:sp>
    </p:spTree>
    <p:extLst>
      <p:ext uri="{BB962C8B-B14F-4D97-AF65-F5344CB8AC3E}">
        <p14:creationId xmlns:p14="http://schemas.microsoft.com/office/powerpoint/2010/main" val="3706821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デモ</a:t>
            </a:r>
            <a:endParaRPr kumimoji="1" lang="ja-JP" altLang="en-US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559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AssetDisplay</a:t>
            </a:r>
            <a:r>
              <a:rPr lang="ja-JP" altLang="en-US" dirty="0"/>
              <a:t>による</a:t>
            </a:r>
            <a:r>
              <a:rPr lang="en-US" altLang="ja-JP" dirty="0"/>
              <a:t>CPU</a:t>
            </a:r>
            <a:r>
              <a:rPr lang="ja-JP" altLang="en-US" dirty="0"/>
              <a:t>情報取得にかかる時間を</a:t>
            </a:r>
            <a:r>
              <a:rPr lang="en-US" altLang="ja-JP" dirty="0"/>
              <a:t>AMT</a:t>
            </a:r>
            <a:r>
              <a:rPr lang="ja-JP" altLang="en-US" dirty="0"/>
              <a:t>と</a:t>
            </a:r>
            <a:r>
              <a:rPr lang="en-US" altLang="ja-JP" dirty="0" err="1"/>
              <a:t>vAMT</a:t>
            </a:r>
            <a:r>
              <a:rPr lang="ja-JP" altLang="en-US" dirty="0" err="1"/>
              <a:t>とで</a:t>
            </a:r>
            <a:r>
              <a:rPr lang="ja-JP" altLang="en-US" dirty="0"/>
              <a:t>比較</a:t>
            </a:r>
            <a:endParaRPr lang="en-US" altLang="ja-JP" dirty="0"/>
          </a:p>
          <a:p>
            <a:pPr lvl="1"/>
            <a:r>
              <a:rPr lang="en-US" altLang="ja-JP" dirty="0" err="1"/>
              <a:t>vAMT</a:t>
            </a:r>
            <a:r>
              <a:rPr lang="ja-JP" altLang="en-US" dirty="0"/>
              <a:t>の処理時間は</a:t>
            </a:r>
            <a:r>
              <a:rPr lang="en-US" altLang="ja-JP" dirty="0"/>
              <a:t>AMT</a:t>
            </a:r>
            <a:r>
              <a:rPr lang="ja-JP" altLang="en-US" dirty="0"/>
              <a:t>より短かった</a:t>
            </a:r>
          </a:p>
          <a:p>
            <a:pPr lvl="1"/>
            <a:r>
              <a:rPr lang="ja-JP" altLang="en-US" dirty="0"/>
              <a:t>送られたリクエスト数はどちらも</a:t>
            </a:r>
            <a:r>
              <a:rPr lang="en-US" altLang="ja-JP" dirty="0"/>
              <a:t>12</a:t>
            </a:r>
            <a:r>
              <a:rPr lang="ja-JP" altLang="en-US" dirty="0"/>
              <a:t>個で同じ</a:t>
            </a:r>
            <a:endParaRPr lang="en-US" altLang="ja-JP" dirty="0"/>
          </a:p>
          <a:p>
            <a:pPr lvl="1"/>
            <a:r>
              <a:rPr lang="en-US" altLang="ja-JP" dirty="0"/>
              <a:t>AMT</a:t>
            </a:r>
            <a:r>
              <a:rPr lang="ja-JP" altLang="en-US" dirty="0"/>
              <a:t>のハードウェア性能が低いことが原因</a:t>
            </a:r>
            <a:endParaRPr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処理</a:t>
            </a:r>
            <a:r>
              <a:rPr lang="ja-JP" altLang="en-US" dirty="0"/>
              <a:t>性能</a:t>
            </a:r>
            <a:r>
              <a:rPr lang="ja-JP" altLang="en-US" dirty="0" smtClean="0"/>
              <a:t>の比較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886243"/>
            <a:ext cx="4464496" cy="2783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5413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QND Plus</a:t>
            </a:r>
            <a:r>
              <a:rPr lang="en-US" altLang="ja-JP" dirty="0"/>
              <a:t> </a:t>
            </a:r>
            <a:r>
              <a:rPr lang="en-US" altLang="ja-JP" dirty="0" smtClean="0"/>
              <a:t>[Quality Soft]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管理エージェントを用いて</a:t>
            </a:r>
            <a:r>
              <a:rPr lang="en-US" altLang="ja-JP" dirty="0"/>
              <a:t>PC</a:t>
            </a:r>
            <a:r>
              <a:rPr lang="ja-JP" altLang="en-US" dirty="0"/>
              <a:t>と</a:t>
            </a:r>
            <a:r>
              <a:rPr lang="en-US" altLang="ja-JP" dirty="0"/>
              <a:t>VM</a:t>
            </a:r>
            <a:r>
              <a:rPr lang="ja-JP" altLang="en-US" dirty="0" smtClean="0"/>
              <a:t>を</a:t>
            </a:r>
            <a:r>
              <a:rPr kumimoji="1" lang="ja-JP" altLang="en-US" dirty="0" smtClean="0"/>
              <a:t>一元的に管理</a:t>
            </a:r>
            <a:r>
              <a:rPr lang="ja-JP" altLang="en-US" dirty="0" smtClean="0"/>
              <a:t>するツール</a:t>
            </a:r>
            <a:endParaRPr kumimoji="1" lang="ja-JP" altLang="en-US" dirty="0" smtClean="0"/>
          </a:p>
          <a:p>
            <a:pPr lvl="0"/>
            <a:r>
              <a:rPr kumimoji="1" lang="en-US" altLang="ja-JP" dirty="0" err="1" smtClean="0"/>
              <a:t>Virt</a:t>
            </a:r>
            <a:r>
              <a:rPr kumimoji="1" lang="en-US" altLang="ja-JP" dirty="0" smtClean="0"/>
              <a:t>-manager</a:t>
            </a:r>
          </a:p>
          <a:p>
            <a:pPr lvl="1"/>
            <a:r>
              <a:rPr kumimoji="1" lang="en-US" altLang="ja-JP" dirty="0" err="1" smtClean="0"/>
              <a:t>Xen</a:t>
            </a:r>
            <a:r>
              <a:rPr lang="ja-JP" altLang="en-US" dirty="0"/>
              <a:t>や</a:t>
            </a:r>
            <a:r>
              <a:rPr kumimoji="1" lang="en-US" altLang="ja-JP" dirty="0" smtClean="0"/>
              <a:t>KVM</a:t>
            </a:r>
            <a:r>
              <a:rPr kumimoji="1" lang="ja-JP" altLang="en-US" dirty="0" smtClean="0"/>
              <a:t>などの異なる</a:t>
            </a:r>
            <a:r>
              <a:rPr lang="ja-JP" altLang="en-US" dirty="0"/>
              <a:t>仮想化</a:t>
            </a:r>
            <a:r>
              <a:rPr lang="ja-JP" altLang="en-US" dirty="0" smtClean="0"/>
              <a:t>ソフトウェアの</a:t>
            </a:r>
            <a:r>
              <a:rPr lang="en-US" altLang="ja-JP" dirty="0" smtClean="0"/>
              <a:t>VM</a:t>
            </a:r>
            <a:r>
              <a:rPr kumimoji="1" lang="ja-JP" altLang="en-US" dirty="0" smtClean="0"/>
              <a:t>を一括して管理</a:t>
            </a:r>
            <a:r>
              <a:rPr lang="ja-JP" altLang="en-US" dirty="0"/>
              <a:t>できる</a:t>
            </a:r>
            <a:endParaRPr kumimoji="1" lang="ja-JP" altLang="en-US" dirty="0" smtClean="0"/>
          </a:p>
          <a:p>
            <a:r>
              <a:rPr lang="en-US" altLang="ja-JP" dirty="0"/>
              <a:t>CIM Virtualization [</a:t>
            </a:r>
            <a:r>
              <a:rPr lang="en-US" altLang="ja-JP" dirty="0" smtClean="0"/>
              <a:t>DMTF 2007]</a:t>
            </a:r>
            <a:endParaRPr lang="en-US" altLang="ja-JP" dirty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の</a:t>
            </a:r>
            <a:r>
              <a:rPr lang="ja-JP" altLang="en-US" dirty="0"/>
              <a:t>管理を行えるようにするために仮想化に対応した</a:t>
            </a:r>
            <a:r>
              <a:rPr lang="en-US" altLang="ja-JP" dirty="0" smtClean="0"/>
              <a:t>CIM</a:t>
            </a:r>
          </a:p>
          <a:p>
            <a:pPr lvl="1"/>
            <a:endParaRPr lang="en-US" altLang="ja-JP" dirty="0"/>
          </a:p>
          <a:p>
            <a:pPr lvl="0"/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関連研究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8431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VM</a:t>
            </a:r>
            <a:r>
              <a:rPr lang="ja-JP" altLang="en-US" dirty="0" smtClean="0"/>
              <a:t>を管理するための仮想的な</a:t>
            </a:r>
            <a:r>
              <a:rPr lang="en-US" altLang="ja-JP" dirty="0" smtClean="0"/>
              <a:t>AMT</a:t>
            </a:r>
            <a:r>
              <a:rPr lang="ja-JP" altLang="en-US" dirty="0" smtClean="0"/>
              <a:t>である</a:t>
            </a:r>
            <a:r>
              <a:rPr lang="en-US" altLang="ja-JP" dirty="0" err="1"/>
              <a:t>v</a:t>
            </a:r>
            <a:r>
              <a:rPr lang="en-US" altLang="ja-JP" dirty="0" err="1" smtClean="0"/>
              <a:t>AMT</a:t>
            </a:r>
            <a:r>
              <a:rPr lang="ja-JP" altLang="en-US" dirty="0" smtClean="0"/>
              <a:t>を提案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PC</a:t>
            </a:r>
            <a:r>
              <a:rPr lang="ja-JP" altLang="en-US" dirty="0" smtClean="0"/>
              <a:t>と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の一元的な管理が可能</a:t>
            </a:r>
            <a:endParaRPr lang="en-US" altLang="ja-JP" dirty="0" smtClean="0"/>
          </a:p>
          <a:p>
            <a:pPr lvl="1"/>
            <a:r>
              <a:rPr lang="ja-JP" altLang="en-US" dirty="0"/>
              <a:t>いくつかの管理ツールの実行に必要な</a:t>
            </a:r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プロバイダと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サービスを作成した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既存の管理ツールから</a:t>
            </a:r>
            <a:r>
              <a:rPr lang="en-US" altLang="ja-JP" dirty="0" err="1"/>
              <a:t>v</a:t>
            </a:r>
            <a:r>
              <a:rPr kumimoji="1" lang="en-US" altLang="ja-JP" dirty="0" err="1" smtClean="0"/>
              <a:t>AMT</a:t>
            </a:r>
            <a:r>
              <a:rPr kumimoji="1" lang="ja-JP" altLang="en-US" dirty="0" smtClean="0"/>
              <a:t>を用いた管理を</a:t>
            </a:r>
            <a:r>
              <a:rPr lang="ja-JP" altLang="en-US" dirty="0"/>
              <a:t>行える</a:t>
            </a:r>
            <a:r>
              <a:rPr kumimoji="1" lang="ja-JP" altLang="en-US" dirty="0" smtClean="0"/>
              <a:t>こと</a:t>
            </a:r>
            <a:r>
              <a:rPr lang="ja-JP" altLang="en-US" dirty="0"/>
              <a:t>を</a:t>
            </a:r>
            <a:r>
              <a:rPr kumimoji="1" lang="ja-JP" altLang="en-US" dirty="0" smtClean="0"/>
              <a:t>確認した</a:t>
            </a:r>
            <a:endParaRPr kumimoji="1" lang="en-US" altLang="ja-JP" dirty="0" smtClean="0"/>
          </a:p>
          <a:p>
            <a:r>
              <a:rPr lang="ja-JP" altLang="en-US" dirty="0"/>
              <a:t>今後の</a:t>
            </a:r>
            <a:r>
              <a:rPr lang="ja-JP" altLang="en-US" dirty="0" smtClean="0"/>
              <a:t>課題</a:t>
            </a:r>
            <a:endParaRPr lang="en-US" altLang="ja-JP" dirty="0" smtClean="0"/>
          </a:p>
          <a:p>
            <a:pPr lvl="1"/>
            <a:r>
              <a:rPr lang="en-US" altLang="ja-JP" sz="2800" dirty="0" smtClean="0"/>
              <a:t>VM</a:t>
            </a:r>
            <a:r>
              <a:rPr lang="ja-JP" altLang="en-US" sz="2800" dirty="0" smtClean="0"/>
              <a:t>内の</a:t>
            </a:r>
            <a:r>
              <a:rPr lang="en-US" altLang="ja-JP" sz="2800" dirty="0"/>
              <a:t>OS</a:t>
            </a:r>
            <a:r>
              <a:rPr lang="ja-JP" altLang="en-US" sz="2800" dirty="0" smtClean="0"/>
              <a:t>から</a:t>
            </a:r>
            <a:r>
              <a:rPr lang="en-US" altLang="ja-JP" sz="2800" dirty="0" err="1" smtClean="0"/>
              <a:t>vAMT</a:t>
            </a:r>
            <a:r>
              <a:rPr lang="ja-JP" altLang="en-US" sz="2800" dirty="0" smtClean="0"/>
              <a:t>にアクセスするためのインタフェースにも対応する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8872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組織で使用される</a:t>
            </a:r>
            <a:r>
              <a:rPr lang="en-US" altLang="ja-JP" dirty="0"/>
              <a:t>PC</a:t>
            </a:r>
            <a:r>
              <a:rPr lang="ja-JP" altLang="en-US" dirty="0"/>
              <a:t>の数は膨大になってきて</a:t>
            </a:r>
            <a:r>
              <a:rPr lang="ja-JP" altLang="en-US" dirty="0" smtClean="0"/>
              <a:t>いる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PC</a:t>
            </a:r>
            <a:r>
              <a:rPr lang="ja-JP" altLang="en-US" dirty="0" smtClean="0"/>
              <a:t>の管理は</a:t>
            </a:r>
            <a:r>
              <a:rPr kumimoji="1" lang="ja-JP" altLang="en-US" dirty="0" smtClean="0"/>
              <a:t>管理エージェントというソフトウェアを導入して行っている</a:t>
            </a:r>
            <a:endParaRPr kumimoji="1" lang="en-US" altLang="ja-JP" dirty="0" smtClean="0"/>
          </a:p>
          <a:p>
            <a:r>
              <a:rPr lang="en-US" altLang="ja-JP" dirty="0" smtClean="0"/>
              <a:t>PC</a:t>
            </a:r>
            <a:r>
              <a:rPr lang="ja-JP" altLang="en-US" dirty="0" smtClean="0"/>
              <a:t>が起動していないと管理できない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管理者は障害が発生した</a:t>
            </a:r>
            <a:r>
              <a:rPr kumimoji="1" lang="en-US" altLang="ja-JP" dirty="0" smtClean="0"/>
              <a:t>PC</a:t>
            </a:r>
            <a:r>
              <a:rPr lang="ja-JP" altLang="en-US" dirty="0" err="1"/>
              <a:t>の</a:t>
            </a:r>
            <a:r>
              <a:rPr lang="ja-JP" altLang="en-US" dirty="0" err="1" smtClean="0"/>
              <a:t>設</a:t>
            </a:r>
            <a:r>
              <a:rPr lang="ja-JP" altLang="en-US" dirty="0" smtClean="0"/>
              <a:t>置</a:t>
            </a:r>
            <a:r>
              <a:rPr kumimoji="1" lang="ja-JP" altLang="en-US" dirty="0" smtClean="0"/>
              <a:t>場所まで行って修復作業を行わなければならない</a:t>
            </a:r>
            <a:endParaRPr kumimoji="1" lang="en-US" altLang="ja-JP" dirty="0" smtClean="0"/>
          </a:p>
          <a:p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従来の</a:t>
            </a:r>
            <a:r>
              <a:rPr kumimoji="1" lang="en-US" altLang="ja-JP" dirty="0" smtClean="0"/>
              <a:t>PC</a:t>
            </a:r>
            <a:r>
              <a:rPr kumimoji="1" lang="ja-JP" altLang="en-US" dirty="0" smtClean="0"/>
              <a:t>管理</a:t>
            </a:r>
            <a:endParaRPr kumimoji="1" lang="ja-JP" altLang="en-US" dirty="0"/>
          </a:p>
        </p:txBody>
      </p:sp>
      <p:grpSp>
        <p:nvGrpSpPr>
          <p:cNvPr id="7" name="図形グループ 6"/>
          <p:cNvGrpSpPr/>
          <p:nvPr/>
        </p:nvGrpSpPr>
        <p:grpSpPr>
          <a:xfrm>
            <a:off x="899592" y="4221088"/>
            <a:ext cx="7776864" cy="1679902"/>
            <a:chOff x="899592" y="4221088"/>
            <a:chExt cx="7776864" cy="1679902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7075752" y="4221088"/>
              <a:ext cx="1142181" cy="1351644"/>
              <a:chOff x="6156178" y="4366936"/>
              <a:chExt cx="1231442" cy="1435629"/>
            </a:xfrm>
          </p:grpSpPr>
          <p:pic>
            <p:nvPicPr>
              <p:cNvPr id="54" name="Picture 3" descr="C:\Users\kouki\AppData\Local\Microsoft\Windows\Temporary Internet Files\Content.IE5\8WACNZ72\MC900428957[1]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56178" y="4655689"/>
                <a:ext cx="1188796" cy="11468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" name="テキスト ボックス 54"/>
              <p:cNvSpPr txBox="1"/>
              <p:nvPr/>
            </p:nvSpPr>
            <p:spPr>
              <a:xfrm>
                <a:off x="6355850" y="4366936"/>
                <a:ext cx="10317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dirty="0" smtClean="0"/>
                  <a:t>ノート</a:t>
                </a:r>
                <a:r>
                  <a:rPr lang="en-US" altLang="ja-JP" sz="1400" b="1" dirty="0" smtClean="0"/>
                  <a:t>PC</a:t>
                </a:r>
                <a:endParaRPr kumimoji="1" lang="ja-JP" altLang="en-US" sz="1400" b="1" dirty="0"/>
              </a:p>
            </p:txBody>
          </p:sp>
        </p:grpSp>
        <p:sp>
          <p:nvSpPr>
            <p:cNvPr id="82" name="テキスト ボックス 81"/>
            <p:cNvSpPr txBox="1"/>
            <p:nvPr/>
          </p:nvSpPr>
          <p:spPr>
            <a:xfrm>
              <a:off x="4647612" y="4814443"/>
              <a:ext cx="548326" cy="342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・・・</a:t>
              </a:r>
              <a:endParaRPr kumimoji="1" lang="ja-JP" altLang="en-US" dirty="0"/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8128130" y="4759313"/>
              <a:ext cx="548326" cy="342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・・・</a:t>
              </a:r>
              <a:endParaRPr kumimoji="1" lang="ja-JP" altLang="en-US" dirty="0"/>
            </a:p>
          </p:txBody>
        </p:sp>
        <p:cxnSp>
          <p:nvCxnSpPr>
            <p:cNvPr id="85" name="直線矢印コネクタ 84"/>
            <p:cNvCxnSpPr/>
            <p:nvPr/>
          </p:nvCxnSpPr>
          <p:spPr>
            <a:xfrm flipH="1" flipV="1">
              <a:off x="7739441" y="5507248"/>
              <a:ext cx="1" cy="304113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/>
            <p:nvPr/>
          </p:nvCxnSpPr>
          <p:spPr>
            <a:xfrm flipV="1">
              <a:off x="2007450" y="5811361"/>
              <a:ext cx="5731992" cy="3948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" name="グループ化 3"/>
            <p:cNvGrpSpPr/>
            <p:nvPr/>
          </p:nvGrpSpPr>
          <p:grpSpPr>
            <a:xfrm>
              <a:off x="2869366" y="4318979"/>
              <a:ext cx="1774642" cy="1133198"/>
              <a:chOff x="3059832" y="4390982"/>
              <a:chExt cx="1774642" cy="1133198"/>
            </a:xfrm>
          </p:grpSpPr>
          <p:grpSp>
            <p:nvGrpSpPr>
              <p:cNvPr id="63" name="グループ化 62"/>
              <p:cNvGrpSpPr/>
              <p:nvPr/>
            </p:nvGrpSpPr>
            <p:grpSpPr>
              <a:xfrm>
                <a:off x="3059832" y="4711013"/>
                <a:ext cx="927478" cy="801320"/>
                <a:chOff x="5242295" y="866644"/>
                <a:chExt cx="3247916" cy="2206566"/>
              </a:xfrm>
            </p:grpSpPr>
            <p:sp>
              <p:nvSpPr>
                <p:cNvPr id="70" name="角丸四角形 69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" name="角丸四角形 70"/>
                <p:cNvSpPr/>
                <p:nvPr/>
              </p:nvSpPr>
              <p:spPr>
                <a:xfrm>
                  <a:off x="5516664" y="1110076"/>
                  <a:ext cx="2689076" cy="1446266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台形 71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正方形/長方形 72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41275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4" name="テキスト ボックス 63"/>
              <p:cNvSpPr txBox="1"/>
              <p:nvPr/>
            </p:nvSpPr>
            <p:spPr>
              <a:xfrm>
                <a:off x="3743908" y="4390982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b="1" dirty="0" smtClean="0"/>
                  <a:t>PC</a:t>
                </a:r>
                <a:endParaRPr kumimoji="1" lang="ja-JP" altLang="en-US" sz="1400" b="1" dirty="0"/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>
                <a:off x="4067944" y="4719921"/>
                <a:ext cx="766530" cy="804259"/>
              </a:xfrm>
              <a:prstGeom prst="rect">
                <a:avLst/>
              </a:prstGeom>
              <a:gradFill>
                <a:gsLst>
                  <a:gs pos="10000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508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35" name="グループ化 34"/>
              <p:cNvGrpSpPr/>
              <p:nvPr/>
            </p:nvGrpSpPr>
            <p:grpSpPr>
              <a:xfrm>
                <a:off x="4113764" y="4927830"/>
                <a:ext cx="700138" cy="400110"/>
                <a:chOff x="935765" y="4293096"/>
                <a:chExt cx="837221" cy="213124"/>
              </a:xfrm>
            </p:grpSpPr>
            <p:sp>
              <p:nvSpPr>
                <p:cNvPr id="36" name="テキスト ボックス 35"/>
                <p:cNvSpPr txBox="1"/>
                <p:nvPr/>
              </p:nvSpPr>
              <p:spPr>
                <a:xfrm>
                  <a:off x="935765" y="4293096"/>
                  <a:ext cx="837221" cy="2131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000" b="1" dirty="0" smtClean="0"/>
                    <a:t>管理エージェント</a:t>
                  </a:r>
                  <a:endParaRPr kumimoji="1" lang="ja-JP" altLang="en-US" sz="1000" b="1" dirty="0"/>
                </a:p>
              </p:txBody>
            </p:sp>
            <p:sp>
              <p:nvSpPr>
                <p:cNvPr id="37" name="正方形/長方形 36"/>
                <p:cNvSpPr/>
                <p:nvPr/>
              </p:nvSpPr>
              <p:spPr>
                <a:xfrm>
                  <a:off x="965736" y="4293097"/>
                  <a:ext cx="744989" cy="204332"/>
                </a:xfrm>
                <a:prstGeom prst="rect">
                  <a:avLst/>
                </a:prstGeom>
                <a:noFill/>
                <a:ln w="1905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9" name="グループ化 38"/>
            <p:cNvGrpSpPr/>
            <p:nvPr/>
          </p:nvGrpSpPr>
          <p:grpSpPr>
            <a:xfrm>
              <a:off x="5148064" y="4318979"/>
              <a:ext cx="1774642" cy="1133198"/>
              <a:chOff x="3059832" y="4390982"/>
              <a:chExt cx="1774642" cy="1133198"/>
            </a:xfrm>
          </p:grpSpPr>
          <p:grpSp>
            <p:nvGrpSpPr>
              <p:cNvPr id="40" name="グループ化 39"/>
              <p:cNvGrpSpPr/>
              <p:nvPr/>
            </p:nvGrpSpPr>
            <p:grpSpPr>
              <a:xfrm>
                <a:off x="3059832" y="4711013"/>
                <a:ext cx="927478" cy="801320"/>
                <a:chOff x="5242295" y="866644"/>
                <a:chExt cx="3247916" cy="2206566"/>
              </a:xfrm>
            </p:grpSpPr>
            <p:sp>
              <p:nvSpPr>
                <p:cNvPr id="46" name="角丸四角形 45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" name="角丸四角形 46"/>
                <p:cNvSpPr/>
                <p:nvPr/>
              </p:nvSpPr>
              <p:spPr>
                <a:xfrm>
                  <a:off x="5531694" y="1110073"/>
                  <a:ext cx="2599575" cy="1475548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" name="台形 47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" name="正方形/長方形 48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41275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1" name="テキスト ボックス 40"/>
              <p:cNvSpPr txBox="1"/>
              <p:nvPr/>
            </p:nvSpPr>
            <p:spPr>
              <a:xfrm>
                <a:off x="3743908" y="4390982"/>
                <a:ext cx="6120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b="1" dirty="0" smtClean="0"/>
                  <a:t>PC</a:t>
                </a:r>
                <a:endParaRPr kumimoji="1" lang="ja-JP" altLang="en-US" sz="1400" b="1" dirty="0"/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4067944" y="4719921"/>
                <a:ext cx="766530" cy="804259"/>
              </a:xfrm>
              <a:prstGeom prst="rect">
                <a:avLst/>
              </a:prstGeom>
              <a:gradFill>
                <a:gsLst>
                  <a:gs pos="10000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508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43" name="グループ化 42"/>
              <p:cNvGrpSpPr/>
              <p:nvPr/>
            </p:nvGrpSpPr>
            <p:grpSpPr>
              <a:xfrm>
                <a:off x="4113764" y="4927830"/>
                <a:ext cx="700138" cy="400110"/>
                <a:chOff x="935765" y="4293096"/>
                <a:chExt cx="837221" cy="213124"/>
              </a:xfrm>
            </p:grpSpPr>
            <p:sp>
              <p:nvSpPr>
                <p:cNvPr id="44" name="テキスト ボックス 43"/>
                <p:cNvSpPr txBox="1"/>
                <p:nvPr/>
              </p:nvSpPr>
              <p:spPr>
                <a:xfrm>
                  <a:off x="935765" y="4293096"/>
                  <a:ext cx="837221" cy="2131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000" b="1" dirty="0" smtClean="0"/>
                    <a:t>管理エージェント</a:t>
                  </a:r>
                  <a:endParaRPr kumimoji="1" lang="ja-JP" altLang="en-US" sz="1000" b="1" dirty="0"/>
                </a:p>
              </p:txBody>
            </p:sp>
            <p:sp>
              <p:nvSpPr>
                <p:cNvPr id="45" name="正方形/長方形 44"/>
                <p:cNvSpPr/>
                <p:nvPr/>
              </p:nvSpPr>
              <p:spPr>
                <a:xfrm>
                  <a:off x="965736" y="4293097"/>
                  <a:ext cx="744989" cy="204332"/>
                </a:xfrm>
                <a:prstGeom prst="rect">
                  <a:avLst/>
                </a:prstGeom>
                <a:noFill/>
                <a:ln w="1905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cxnSp>
          <p:nvCxnSpPr>
            <p:cNvPr id="87" name="直線矢印コネクタ 86"/>
            <p:cNvCxnSpPr/>
            <p:nvPr/>
          </p:nvCxnSpPr>
          <p:spPr>
            <a:xfrm flipV="1">
              <a:off x="4283968" y="5229206"/>
              <a:ext cx="0" cy="586103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矢印コネクタ 50"/>
            <p:cNvCxnSpPr/>
            <p:nvPr/>
          </p:nvCxnSpPr>
          <p:spPr>
            <a:xfrm flipV="1">
              <a:off x="6533468" y="5229205"/>
              <a:ext cx="0" cy="586103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グループ化 60"/>
            <p:cNvGrpSpPr/>
            <p:nvPr/>
          </p:nvGrpSpPr>
          <p:grpSpPr>
            <a:xfrm>
              <a:off x="899592" y="4869160"/>
              <a:ext cx="1148326" cy="1031830"/>
              <a:chOff x="7421707" y="600831"/>
              <a:chExt cx="1148326" cy="1031830"/>
            </a:xfrm>
          </p:grpSpPr>
          <p:grpSp>
            <p:nvGrpSpPr>
              <p:cNvPr id="52" name="グループ化 64"/>
              <p:cNvGrpSpPr/>
              <p:nvPr/>
            </p:nvGrpSpPr>
            <p:grpSpPr>
              <a:xfrm>
                <a:off x="7421707" y="600831"/>
                <a:ext cx="1092985" cy="1031830"/>
                <a:chOff x="2915816" y="4801186"/>
                <a:chExt cx="2379516" cy="1567802"/>
              </a:xfrm>
            </p:grpSpPr>
            <p:sp>
              <p:nvSpPr>
                <p:cNvPr id="59" name="角丸四角形 58"/>
                <p:cNvSpPr/>
                <p:nvPr/>
              </p:nvSpPr>
              <p:spPr>
                <a:xfrm>
                  <a:off x="2915816" y="4801186"/>
                  <a:ext cx="2379516" cy="1365037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" name="台形 59"/>
                <p:cNvSpPr/>
                <p:nvPr/>
              </p:nvSpPr>
              <p:spPr>
                <a:xfrm>
                  <a:off x="3501657" y="6241016"/>
                  <a:ext cx="1260588" cy="127972"/>
                </a:xfrm>
                <a:prstGeom prst="trapezoid">
                  <a:avLst/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" name="正方形/長方形 60"/>
                <p:cNvSpPr/>
                <p:nvPr/>
              </p:nvSpPr>
              <p:spPr>
                <a:xfrm>
                  <a:off x="3659923" y="6166223"/>
                  <a:ext cx="944056" cy="74793"/>
                </a:xfrm>
                <a:prstGeom prst="rect">
                  <a:avLst/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角丸四角形 61"/>
                <p:cNvSpPr/>
                <p:nvPr/>
              </p:nvSpPr>
              <p:spPr>
                <a:xfrm>
                  <a:off x="3024094" y="4895330"/>
                  <a:ext cx="2162960" cy="1176747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53" name="テキスト ボックス 52"/>
              <p:cNvSpPr txBox="1"/>
              <p:nvPr/>
            </p:nvSpPr>
            <p:spPr>
              <a:xfrm>
                <a:off x="7450045" y="683564"/>
                <a:ext cx="11199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dirty="0" smtClean="0"/>
                  <a:t>管理ツール</a:t>
                </a:r>
                <a:endParaRPr kumimoji="1" lang="ja-JP" altLang="en-US" sz="1400" b="1" dirty="0"/>
              </a:p>
            </p:txBody>
          </p:sp>
          <p:grpSp>
            <p:nvGrpSpPr>
              <p:cNvPr id="56" name="グループ化 66"/>
              <p:cNvGrpSpPr/>
              <p:nvPr/>
            </p:nvGrpSpPr>
            <p:grpSpPr>
              <a:xfrm>
                <a:off x="7639067" y="957768"/>
                <a:ext cx="661669" cy="413889"/>
                <a:chOff x="395536" y="4077069"/>
                <a:chExt cx="1072564" cy="792087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57" name="正方形/長方形 56"/>
                <p:cNvSpPr/>
                <p:nvPr/>
              </p:nvSpPr>
              <p:spPr>
                <a:xfrm>
                  <a:off x="395536" y="4077069"/>
                  <a:ext cx="1072564" cy="792087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" name="正方形/長方形 57"/>
                <p:cNvSpPr/>
                <p:nvPr/>
              </p:nvSpPr>
              <p:spPr>
                <a:xfrm>
                  <a:off x="395536" y="4077070"/>
                  <a:ext cx="1072564" cy="63624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850917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最近の</a:t>
            </a:r>
            <a:r>
              <a:rPr lang="en-US" altLang="ja-JP" dirty="0"/>
              <a:t>PC</a:t>
            </a:r>
            <a:r>
              <a:rPr lang="ja-JP" altLang="en-US" dirty="0" err="1"/>
              <a:t>には</a:t>
            </a:r>
            <a:r>
              <a:rPr lang="en-US" altLang="ja-JP" dirty="0"/>
              <a:t>AMT</a:t>
            </a:r>
            <a:r>
              <a:rPr lang="ja-JP" altLang="en-US" dirty="0"/>
              <a:t>が搭載されるようになってきている</a:t>
            </a:r>
          </a:p>
          <a:p>
            <a:pPr lvl="1"/>
            <a:r>
              <a:rPr lang="en-US" altLang="ja-JP" dirty="0" smtClean="0"/>
              <a:t>PC</a:t>
            </a:r>
            <a:r>
              <a:rPr lang="ja-JP" altLang="en-US" dirty="0" smtClean="0"/>
              <a:t>をリモートから管理するためのハードウェア</a:t>
            </a:r>
            <a:endParaRPr lang="en-US" altLang="ja-JP" dirty="0"/>
          </a:p>
          <a:p>
            <a:r>
              <a:rPr lang="ja-JP" altLang="en-US" dirty="0" smtClean="0"/>
              <a:t>管理者は</a:t>
            </a:r>
            <a:r>
              <a:rPr lang="en-US" altLang="ja-JP" dirty="0" smtClean="0"/>
              <a:t>PC</a:t>
            </a:r>
            <a:r>
              <a:rPr lang="ja-JP" altLang="en-US" dirty="0" smtClean="0"/>
              <a:t>をハードウェアレベルで管理</a:t>
            </a:r>
            <a:r>
              <a:rPr lang="ja-JP" altLang="en-US" dirty="0"/>
              <a:t>すること</a:t>
            </a:r>
            <a:r>
              <a:rPr lang="ja-JP" altLang="en-US" dirty="0" smtClean="0"/>
              <a:t>が</a:t>
            </a:r>
            <a:r>
              <a:rPr lang="ja-JP" altLang="en-US" dirty="0"/>
              <a:t>できる</a:t>
            </a:r>
            <a:endParaRPr lang="en-US" altLang="ja-JP" dirty="0"/>
          </a:p>
          <a:p>
            <a:pPr lvl="1"/>
            <a:r>
              <a:rPr lang="ja-JP" altLang="en-US" dirty="0" smtClean="0"/>
              <a:t>リモートから</a:t>
            </a:r>
            <a:r>
              <a:rPr lang="en-US" altLang="ja-JP" dirty="0" smtClean="0"/>
              <a:t>PC</a:t>
            </a:r>
            <a:r>
              <a:rPr lang="ja-JP" altLang="en-US" dirty="0"/>
              <a:t>を</a:t>
            </a:r>
            <a:r>
              <a:rPr lang="ja-JP" altLang="en-US" dirty="0" smtClean="0"/>
              <a:t>起動できる</a:t>
            </a:r>
            <a:endParaRPr lang="en-US" altLang="ja-JP" dirty="0" smtClean="0"/>
          </a:p>
          <a:p>
            <a:pPr lvl="1"/>
            <a:r>
              <a:rPr lang="ja-JP" altLang="en-US" dirty="0"/>
              <a:t>ネットワークの</a:t>
            </a:r>
            <a:r>
              <a:rPr lang="ja-JP" altLang="en-US" dirty="0" smtClean="0"/>
              <a:t>設定ミスをしていても接続できる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AMT</a:t>
            </a:r>
            <a:r>
              <a:rPr lang="ja-JP" altLang="en-US" dirty="0" smtClean="0"/>
              <a:t>を用いた</a:t>
            </a:r>
            <a:r>
              <a:rPr kumimoji="1" lang="ja-JP" altLang="en-US" dirty="0" smtClean="0"/>
              <a:t>管理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2389817" y="4609641"/>
            <a:ext cx="5062503" cy="1747937"/>
            <a:chOff x="2389817" y="4609641"/>
            <a:chExt cx="5062503" cy="1747937"/>
          </a:xfrm>
        </p:grpSpPr>
        <p:grpSp>
          <p:nvGrpSpPr>
            <p:cNvPr id="32" name="グループ化 31"/>
            <p:cNvGrpSpPr/>
            <p:nvPr/>
          </p:nvGrpSpPr>
          <p:grpSpPr>
            <a:xfrm>
              <a:off x="5194327" y="4959844"/>
              <a:ext cx="1253201" cy="1152128"/>
              <a:chOff x="5242295" y="866644"/>
              <a:chExt cx="3247916" cy="2206566"/>
            </a:xfrm>
          </p:grpSpPr>
          <p:sp>
            <p:nvSpPr>
              <p:cNvPr id="35" name="角丸四角形 34"/>
              <p:cNvSpPr/>
              <p:nvPr/>
            </p:nvSpPr>
            <p:spPr>
              <a:xfrm>
                <a:off x="5242295" y="866644"/>
                <a:ext cx="3247916" cy="1921189"/>
              </a:xfrm>
              <a:prstGeom prst="roundRect">
                <a:avLst>
                  <a:gd name="adj" fmla="val 9942"/>
                </a:avLst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角丸四角形 35"/>
              <p:cNvSpPr/>
              <p:nvPr/>
            </p:nvSpPr>
            <p:spPr>
              <a:xfrm>
                <a:off x="5492303" y="1076234"/>
                <a:ext cx="2747896" cy="1506155"/>
              </a:xfrm>
              <a:prstGeom prst="roundRect">
                <a:avLst>
                  <a:gd name="adj" fmla="val 6465"/>
                </a:avLst>
              </a:prstGeom>
              <a:solidFill>
                <a:schemeClr val="bg1"/>
              </a:soli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台形 36"/>
              <p:cNvSpPr/>
              <p:nvPr/>
            </p:nvSpPr>
            <p:spPr>
              <a:xfrm>
                <a:off x="6041937" y="2893099"/>
                <a:ext cx="1720637" cy="180111"/>
              </a:xfrm>
              <a:prstGeom prst="trapezoid">
                <a:avLst/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38100" cmpd="sng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6257962" y="2787833"/>
                <a:ext cx="1288588" cy="105266"/>
              </a:xfrm>
              <a:prstGeom prst="rect">
                <a:avLst/>
              </a:prstGeom>
              <a:gradFill>
                <a:gsLst>
                  <a:gs pos="0">
                    <a:schemeClr val="bg2">
                      <a:lumMod val="75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41275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3" name="テキスト ボックス 32"/>
            <p:cNvSpPr txBox="1"/>
            <p:nvPr/>
          </p:nvSpPr>
          <p:spPr>
            <a:xfrm>
              <a:off x="6084168" y="4609641"/>
              <a:ext cx="6454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00" b="1" dirty="0" smtClean="0"/>
                <a:t>PC</a:t>
              </a:r>
              <a:endParaRPr kumimoji="1" lang="ja-JP" altLang="en-US" sz="1400" b="1" dirty="0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6558612" y="4887835"/>
              <a:ext cx="893708" cy="1226391"/>
            </a:xfrm>
            <a:prstGeom prst="rect">
              <a:avLst/>
            </a:prstGeom>
            <a:gradFill>
              <a:gsLst>
                <a:gs pos="100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508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角丸四角形 19"/>
            <p:cNvSpPr/>
            <p:nvPr/>
          </p:nvSpPr>
          <p:spPr>
            <a:xfrm>
              <a:off x="6658202" y="5391891"/>
              <a:ext cx="711477" cy="469700"/>
            </a:xfrm>
            <a:prstGeom prst="roundRect">
              <a:avLst/>
            </a:prstGeom>
            <a:gradFill>
              <a:gsLst>
                <a:gs pos="0">
                  <a:schemeClr val="accent3">
                    <a:lumMod val="75000"/>
                  </a:schemeClr>
                </a:gs>
                <a:gs pos="100000">
                  <a:schemeClr val="accent3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22225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 smtClean="0"/>
                <a:t>AMT</a:t>
              </a:r>
            </a:p>
          </p:txBody>
        </p:sp>
        <p:grpSp>
          <p:nvGrpSpPr>
            <p:cNvPr id="23" name="グループ化 60"/>
            <p:cNvGrpSpPr/>
            <p:nvPr/>
          </p:nvGrpSpPr>
          <p:grpSpPr>
            <a:xfrm>
              <a:off x="2389817" y="5325748"/>
              <a:ext cx="1148326" cy="1031830"/>
              <a:chOff x="7421707" y="600831"/>
              <a:chExt cx="1148326" cy="1031830"/>
            </a:xfrm>
          </p:grpSpPr>
          <p:grpSp>
            <p:nvGrpSpPr>
              <p:cNvPr id="24" name="グループ化 64"/>
              <p:cNvGrpSpPr/>
              <p:nvPr/>
            </p:nvGrpSpPr>
            <p:grpSpPr>
              <a:xfrm>
                <a:off x="7421707" y="600831"/>
                <a:ext cx="1092985" cy="1031830"/>
                <a:chOff x="2915816" y="4801186"/>
                <a:chExt cx="2379516" cy="1567802"/>
              </a:xfrm>
            </p:grpSpPr>
            <p:sp>
              <p:nvSpPr>
                <p:cNvPr id="39" name="角丸四角形 38"/>
                <p:cNvSpPr/>
                <p:nvPr/>
              </p:nvSpPr>
              <p:spPr>
                <a:xfrm>
                  <a:off x="2915816" y="4801186"/>
                  <a:ext cx="2379516" cy="1365037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" name="台形 39"/>
                <p:cNvSpPr/>
                <p:nvPr/>
              </p:nvSpPr>
              <p:spPr>
                <a:xfrm>
                  <a:off x="3501657" y="6241016"/>
                  <a:ext cx="1260588" cy="127972"/>
                </a:xfrm>
                <a:prstGeom prst="trapezoid">
                  <a:avLst/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" name="正方形/長方形 40"/>
                <p:cNvSpPr/>
                <p:nvPr/>
              </p:nvSpPr>
              <p:spPr>
                <a:xfrm>
                  <a:off x="3659923" y="6166223"/>
                  <a:ext cx="944056" cy="74793"/>
                </a:xfrm>
                <a:prstGeom prst="rect">
                  <a:avLst/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" name="角丸四角形 41"/>
                <p:cNvSpPr/>
                <p:nvPr/>
              </p:nvSpPr>
              <p:spPr>
                <a:xfrm>
                  <a:off x="3024094" y="4895330"/>
                  <a:ext cx="2162960" cy="1176747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5" name="テキスト ボックス 24"/>
              <p:cNvSpPr txBox="1"/>
              <p:nvPr/>
            </p:nvSpPr>
            <p:spPr>
              <a:xfrm>
                <a:off x="7450045" y="683564"/>
                <a:ext cx="11199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dirty="0" smtClean="0"/>
                  <a:t>管理ツール</a:t>
                </a:r>
                <a:endParaRPr kumimoji="1" lang="ja-JP" altLang="en-US" sz="1400" b="1" dirty="0"/>
              </a:p>
            </p:txBody>
          </p:sp>
          <p:grpSp>
            <p:nvGrpSpPr>
              <p:cNvPr id="26" name="グループ化 66"/>
              <p:cNvGrpSpPr/>
              <p:nvPr/>
            </p:nvGrpSpPr>
            <p:grpSpPr>
              <a:xfrm>
                <a:off x="7639067" y="957768"/>
                <a:ext cx="661669" cy="413889"/>
                <a:chOff x="395536" y="4077069"/>
                <a:chExt cx="1072564" cy="792087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27" name="正方形/長方形 26"/>
                <p:cNvSpPr/>
                <p:nvPr/>
              </p:nvSpPr>
              <p:spPr>
                <a:xfrm>
                  <a:off x="395536" y="4077069"/>
                  <a:ext cx="1072564" cy="792087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" name="正方形/長方形 30"/>
                <p:cNvSpPr/>
                <p:nvPr/>
              </p:nvSpPr>
              <p:spPr>
                <a:xfrm>
                  <a:off x="395536" y="4077070"/>
                  <a:ext cx="1072564" cy="63624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cxnSp>
          <p:nvCxnSpPr>
            <p:cNvPr id="43" name="直線コネクタ 42"/>
            <p:cNvCxnSpPr/>
            <p:nvPr/>
          </p:nvCxnSpPr>
          <p:spPr>
            <a:xfrm flipH="1" flipV="1">
              <a:off x="3332354" y="6338628"/>
              <a:ext cx="3656019" cy="3638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/>
            <p:cNvCxnSpPr/>
            <p:nvPr/>
          </p:nvCxnSpPr>
          <p:spPr>
            <a:xfrm flipV="1">
              <a:off x="6994527" y="5869300"/>
              <a:ext cx="0" cy="488278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9867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近年</a:t>
            </a:r>
            <a:r>
              <a:rPr lang="ja-JP" altLang="en-US" dirty="0"/>
              <a:t>、仮想デスクトップが普及してきている</a:t>
            </a:r>
          </a:p>
          <a:p>
            <a:pPr lvl="1"/>
            <a:r>
              <a:rPr lang="ja-JP" altLang="en-US" dirty="0" smtClean="0"/>
              <a:t>システムをサーバ上の仮想マシン</a:t>
            </a:r>
            <a:r>
              <a:rPr lang="ja-JP" altLang="en-US" dirty="0"/>
              <a:t>（</a:t>
            </a:r>
            <a:r>
              <a:rPr lang="en-US" altLang="ja-JP" dirty="0"/>
              <a:t>VM</a:t>
            </a:r>
            <a:r>
              <a:rPr lang="ja-JP" altLang="en-US" dirty="0"/>
              <a:t>）</a:t>
            </a:r>
            <a:r>
              <a:rPr lang="ja-JP" altLang="en-US" dirty="0" smtClean="0"/>
              <a:t>で動かす</a:t>
            </a:r>
            <a:endParaRPr lang="en-US" altLang="ja-JP" dirty="0"/>
          </a:p>
          <a:p>
            <a:pPr lvl="1"/>
            <a:r>
              <a:rPr lang="ja-JP" altLang="en-US" dirty="0" smtClean="0"/>
              <a:t>画面のみを</a:t>
            </a:r>
            <a:r>
              <a:rPr lang="en-US" altLang="ja-JP" dirty="0" smtClean="0"/>
              <a:t>PC</a:t>
            </a:r>
            <a:r>
              <a:rPr lang="ja-JP" altLang="en-US" dirty="0" smtClean="0"/>
              <a:t>上に表示させる</a:t>
            </a:r>
            <a:endParaRPr lang="en-US" altLang="ja-JP" dirty="0" smtClean="0"/>
          </a:p>
          <a:p>
            <a:r>
              <a:rPr lang="ja-JP" altLang="en-US" dirty="0"/>
              <a:t>管理者は</a:t>
            </a:r>
            <a:r>
              <a:rPr lang="en-US" altLang="ja-JP" dirty="0"/>
              <a:t>PC</a:t>
            </a:r>
            <a:r>
              <a:rPr lang="ja-JP" altLang="en-US" dirty="0" smtClean="0"/>
              <a:t>と</a:t>
            </a:r>
            <a:r>
              <a:rPr lang="en-US" altLang="ja-JP" dirty="0"/>
              <a:t>VM</a:t>
            </a:r>
            <a:r>
              <a:rPr lang="ja-JP" altLang="en-US" dirty="0" smtClean="0"/>
              <a:t>を</a:t>
            </a:r>
            <a:r>
              <a:rPr lang="ja-JP" altLang="en-US" dirty="0"/>
              <a:t>それぞれ管理しなければならない</a:t>
            </a:r>
            <a:endParaRPr lang="en-US" altLang="ja-JP" dirty="0"/>
          </a:p>
          <a:p>
            <a:pPr lvl="1"/>
            <a:r>
              <a:rPr lang="en-US" altLang="ja-JP" dirty="0"/>
              <a:t>PC</a:t>
            </a:r>
            <a:r>
              <a:rPr lang="ja-JP" altLang="en-US" dirty="0" smtClean="0"/>
              <a:t>と</a:t>
            </a:r>
            <a:r>
              <a:rPr lang="en-US" altLang="ja-JP" dirty="0"/>
              <a:t>VM</a:t>
            </a:r>
            <a:r>
              <a:rPr lang="ja-JP" altLang="en-US" dirty="0" smtClean="0"/>
              <a:t>の</a:t>
            </a:r>
            <a:r>
              <a:rPr lang="ja-JP" altLang="en-US" dirty="0"/>
              <a:t>管理ツールは</a:t>
            </a:r>
            <a:r>
              <a:rPr lang="ja-JP" altLang="en-US" dirty="0" smtClean="0"/>
              <a:t>異なる</a:t>
            </a:r>
            <a:endParaRPr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仮想デスクトップの</a:t>
            </a:r>
            <a:r>
              <a:rPr lang="ja-JP" altLang="en-US" dirty="0" smtClean="0"/>
              <a:t>混在</a:t>
            </a:r>
            <a:endParaRPr kumimoji="1" lang="ja-JP" altLang="en-US" dirty="0"/>
          </a:p>
        </p:txBody>
      </p:sp>
      <p:grpSp>
        <p:nvGrpSpPr>
          <p:cNvPr id="33" name="グループ化 32"/>
          <p:cNvGrpSpPr/>
          <p:nvPr/>
        </p:nvGrpSpPr>
        <p:grpSpPr>
          <a:xfrm>
            <a:off x="230254" y="3882314"/>
            <a:ext cx="8605341" cy="2614455"/>
            <a:chOff x="230254" y="3882314"/>
            <a:chExt cx="8605341" cy="2614455"/>
          </a:xfrm>
        </p:grpSpPr>
        <p:sp>
          <p:nvSpPr>
            <p:cNvPr id="35" name="角丸四角形 34"/>
            <p:cNvSpPr/>
            <p:nvPr/>
          </p:nvSpPr>
          <p:spPr>
            <a:xfrm>
              <a:off x="8035065" y="5333107"/>
              <a:ext cx="641391" cy="307651"/>
            </a:xfrm>
            <a:prstGeom prst="roundRect">
              <a:avLst/>
            </a:prstGeom>
            <a:gradFill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22225" cmpd="sng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 smtClean="0">
                  <a:solidFill>
                    <a:schemeClr val="tx1"/>
                  </a:solidFill>
                </a:rPr>
                <a:t>VM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grpSp>
          <p:nvGrpSpPr>
            <p:cNvPr id="36" name="グループ化 35"/>
            <p:cNvGrpSpPr/>
            <p:nvPr/>
          </p:nvGrpSpPr>
          <p:grpSpPr>
            <a:xfrm>
              <a:off x="2295041" y="4581128"/>
              <a:ext cx="1628887" cy="1146035"/>
              <a:chOff x="573203" y="4581128"/>
              <a:chExt cx="1628887" cy="1146035"/>
            </a:xfrm>
          </p:grpSpPr>
          <p:grpSp>
            <p:nvGrpSpPr>
              <p:cNvPr id="113" name="グループ化 112"/>
              <p:cNvGrpSpPr/>
              <p:nvPr/>
            </p:nvGrpSpPr>
            <p:grpSpPr>
              <a:xfrm>
                <a:off x="573203" y="4953623"/>
                <a:ext cx="857855" cy="756008"/>
                <a:chOff x="5242295" y="866644"/>
                <a:chExt cx="3247916" cy="2206566"/>
              </a:xfrm>
            </p:grpSpPr>
            <p:sp>
              <p:nvSpPr>
                <p:cNvPr id="121" name="角丸四角形 120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" name="角丸四角形 121"/>
                <p:cNvSpPr/>
                <p:nvPr/>
              </p:nvSpPr>
              <p:spPr>
                <a:xfrm>
                  <a:off x="5492303" y="1076234"/>
                  <a:ext cx="2747896" cy="1506155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3" name="台形 122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4" name="正方形/長方形 123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41275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16" name="テキスト ボックス 115"/>
              <p:cNvSpPr txBox="1"/>
              <p:nvPr/>
            </p:nvSpPr>
            <p:spPr>
              <a:xfrm>
                <a:off x="1002420" y="4581128"/>
                <a:ext cx="431504" cy="199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b="1" dirty="0" smtClean="0"/>
                  <a:t>PC</a:t>
                </a:r>
                <a:endParaRPr kumimoji="1" lang="ja-JP" altLang="en-US" sz="1400" b="1" dirty="0"/>
              </a:p>
            </p:txBody>
          </p:sp>
          <p:sp>
            <p:nvSpPr>
              <p:cNvPr id="118" name="正方形/長方形 117"/>
              <p:cNvSpPr/>
              <p:nvPr/>
            </p:nvSpPr>
            <p:spPr>
              <a:xfrm>
                <a:off x="1505323" y="4896776"/>
                <a:ext cx="696767" cy="830387"/>
              </a:xfrm>
              <a:prstGeom prst="rect">
                <a:avLst/>
              </a:prstGeom>
              <a:gradFill>
                <a:gsLst>
                  <a:gs pos="10000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508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0" name="角丸四角形 119"/>
              <p:cNvSpPr/>
              <p:nvPr/>
            </p:nvSpPr>
            <p:spPr>
              <a:xfrm>
                <a:off x="1581714" y="5231499"/>
                <a:ext cx="548369" cy="304856"/>
              </a:xfrm>
              <a:prstGeom prst="roundRect">
                <a:avLst/>
              </a:prstGeom>
              <a:gradFill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22225" cmpd="sng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b="1" dirty="0" smtClean="0"/>
                  <a:t>AMT</a:t>
                </a:r>
                <a:endParaRPr kumimoji="1" lang="ja-JP" altLang="en-US" sz="1200" b="1" dirty="0"/>
              </a:p>
            </p:txBody>
          </p:sp>
        </p:grpSp>
        <p:grpSp>
          <p:nvGrpSpPr>
            <p:cNvPr id="38" name="グループ化 37"/>
            <p:cNvGrpSpPr/>
            <p:nvPr/>
          </p:nvGrpSpPr>
          <p:grpSpPr>
            <a:xfrm>
              <a:off x="4064623" y="4816312"/>
              <a:ext cx="2270650" cy="1680457"/>
              <a:chOff x="3295106" y="1916832"/>
              <a:chExt cx="2270650" cy="1680457"/>
            </a:xfrm>
          </p:grpSpPr>
          <p:grpSp>
            <p:nvGrpSpPr>
              <p:cNvPr id="100" name="グループ化 99"/>
              <p:cNvGrpSpPr/>
              <p:nvPr/>
            </p:nvGrpSpPr>
            <p:grpSpPr>
              <a:xfrm>
                <a:off x="3295106" y="1916832"/>
                <a:ext cx="2270650" cy="1680457"/>
                <a:chOff x="2915816" y="4801186"/>
                <a:chExt cx="2264544" cy="1567802"/>
              </a:xfrm>
            </p:grpSpPr>
            <p:sp>
              <p:nvSpPr>
                <p:cNvPr id="109" name="角丸四角形 108"/>
                <p:cNvSpPr/>
                <p:nvPr/>
              </p:nvSpPr>
              <p:spPr>
                <a:xfrm>
                  <a:off x="2915816" y="4801186"/>
                  <a:ext cx="2264544" cy="1365037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0" name="台形 109"/>
                <p:cNvSpPr/>
                <p:nvPr/>
              </p:nvSpPr>
              <p:spPr>
                <a:xfrm>
                  <a:off x="3501657" y="6241016"/>
                  <a:ext cx="1260588" cy="127972"/>
                </a:xfrm>
                <a:prstGeom prst="trapezoid">
                  <a:avLst/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1" name="正方形/長方形 110"/>
                <p:cNvSpPr/>
                <p:nvPr/>
              </p:nvSpPr>
              <p:spPr>
                <a:xfrm>
                  <a:off x="3659923" y="6166223"/>
                  <a:ext cx="944056" cy="74793"/>
                </a:xfrm>
                <a:prstGeom prst="rect">
                  <a:avLst/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2" name="角丸四角形 111"/>
                <p:cNvSpPr/>
                <p:nvPr/>
              </p:nvSpPr>
              <p:spPr>
                <a:xfrm>
                  <a:off x="3024094" y="4895330"/>
                  <a:ext cx="2077008" cy="1176747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01" name="テキスト ボックス 100"/>
              <p:cNvSpPr txBox="1"/>
              <p:nvPr/>
            </p:nvSpPr>
            <p:spPr>
              <a:xfrm>
                <a:off x="3432916" y="2125800"/>
                <a:ext cx="107928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b="1" dirty="0" smtClean="0"/>
                  <a:t>PC</a:t>
                </a:r>
              </a:p>
              <a:p>
                <a:r>
                  <a:rPr lang="ja-JP" altLang="en-US" sz="1400" b="1" dirty="0" smtClean="0"/>
                  <a:t>管理ツール</a:t>
                </a:r>
                <a:endParaRPr kumimoji="1" lang="ja-JP" altLang="en-US" sz="1400" b="1" dirty="0"/>
              </a:p>
            </p:txBody>
          </p:sp>
          <p:grpSp>
            <p:nvGrpSpPr>
              <p:cNvPr id="102" name="グループ化 101"/>
              <p:cNvGrpSpPr/>
              <p:nvPr/>
            </p:nvGrpSpPr>
            <p:grpSpPr>
              <a:xfrm>
                <a:off x="3574514" y="2626345"/>
                <a:ext cx="695344" cy="514623"/>
                <a:chOff x="395536" y="4077069"/>
                <a:chExt cx="1072564" cy="792087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07" name="正方形/長方形 106"/>
                <p:cNvSpPr/>
                <p:nvPr/>
              </p:nvSpPr>
              <p:spPr>
                <a:xfrm>
                  <a:off x="395536" y="4077069"/>
                  <a:ext cx="1072564" cy="792087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8" name="正方形/長方形 107"/>
                <p:cNvSpPr/>
                <p:nvPr/>
              </p:nvSpPr>
              <p:spPr>
                <a:xfrm>
                  <a:off x="395536" y="4077070"/>
                  <a:ext cx="1072564" cy="63624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03" name="テキスト ボックス 102"/>
              <p:cNvSpPr txBox="1"/>
              <p:nvPr/>
            </p:nvSpPr>
            <p:spPr>
              <a:xfrm>
                <a:off x="4413628" y="2111899"/>
                <a:ext cx="10726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b="1" dirty="0" smtClean="0"/>
                  <a:t>VM</a:t>
                </a:r>
              </a:p>
              <a:p>
                <a:r>
                  <a:rPr lang="ja-JP" altLang="en-US" sz="1400" b="1" dirty="0" smtClean="0"/>
                  <a:t>管理ツール</a:t>
                </a:r>
                <a:endParaRPr kumimoji="1" lang="ja-JP" altLang="en-US" sz="1400" b="1" dirty="0"/>
              </a:p>
            </p:txBody>
          </p:sp>
          <p:grpSp>
            <p:nvGrpSpPr>
              <p:cNvPr id="104" name="グループ化 103"/>
              <p:cNvGrpSpPr/>
              <p:nvPr/>
            </p:nvGrpSpPr>
            <p:grpSpPr>
              <a:xfrm>
                <a:off x="4642253" y="2626344"/>
                <a:ext cx="695344" cy="514623"/>
                <a:chOff x="395536" y="4077069"/>
                <a:chExt cx="1072564" cy="792087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05" name="正方形/長方形 104"/>
                <p:cNvSpPr/>
                <p:nvPr/>
              </p:nvSpPr>
              <p:spPr>
                <a:xfrm>
                  <a:off x="395536" y="4077069"/>
                  <a:ext cx="1072564" cy="792087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6" name="正方形/長方形 105"/>
                <p:cNvSpPr/>
                <p:nvPr/>
              </p:nvSpPr>
              <p:spPr>
                <a:xfrm>
                  <a:off x="395536" y="4077070"/>
                  <a:ext cx="1072564" cy="63624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39" name="テキスト ボックス 38"/>
            <p:cNvSpPr txBox="1"/>
            <p:nvPr/>
          </p:nvSpPr>
          <p:spPr>
            <a:xfrm>
              <a:off x="1817284" y="5109838"/>
              <a:ext cx="548326" cy="342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・・・</a:t>
              </a:r>
              <a:endParaRPr kumimoji="1" lang="ja-JP" altLang="en-US" dirty="0"/>
            </a:p>
          </p:txBody>
        </p:sp>
        <p:cxnSp>
          <p:nvCxnSpPr>
            <p:cNvPr id="40" name="直線コネクタ 39"/>
            <p:cNvCxnSpPr/>
            <p:nvPr/>
          </p:nvCxnSpPr>
          <p:spPr>
            <a:xfrm flipH="1" flipV="1">
              <a:off x="1533208" y="5876242"/>
              <a:ext cx="2808482" cy="1521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グループ化 40"/>
            <p:cNvGrpSpPr/>
            <p:nvPr/>
          </p:nvGrpSpPr>
          <p:grpSpPr>
            <a:xfrm>
              <a:off x="230254" y="4585942"/>
              <a:ext cx="1628887" cy="1146035"/>
              <a:chOff x="573203" y="4581128"/>
              <a:chExt cx="1628887" cy="1146035"/>
            </a:xfrm>
          </p:grpSpPr>
          <p:grpSp>
            <p:nvGrpSpPr>
              <p:cNvPr id="90" name="グループ化 89"/>
              <p:cNvGrpSpPr/>
              <p:nvPr/>
            </p:nvGrpSpPr>
            <p:grpSpPr>
              <a:xfrm>
                <a:off x="573203" y="4953623"/>
                <a:ext cx="857855" cy="756008"/>
                <a:chOff x="5242295" y="866644"/>
                <a:chExt cx="3247916" cy="2206566"/>
              </a:xfrm>
            </p:grpSpPr>
            <p:sp>
              <p:nvSpPr>
                <p:cNvPr id="96" name="角丸四角形 95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7" name="角丸四角形 96"/>
                <p:cNvSpPr/>
                <p:nvPr/>
              </p:nvSpPr>
              <p:spPr>
                <a:xfrm>
                  <a:off x="5492303" y="1076234"/>
                  <a:ext cx="2747896" cy="1506155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8" name="台形 97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" name="正方形/長方形 98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41275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3" name="テキスト ボックス 92"/>
              <p:cNvSpPr txBox="1"/>
              <p:nvPr/>
            </p:nvSpPr>
            <p:spPr>
              <a:xfrm>
                <a:off x="1002420" y="4581128"/>
                <a:ext cx="431504" cy="199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b="1" dirty="0" smtClean="0"/>
                  <a:t>PC</a:t>
                </a:r>
                <a:endParaRPr kumimoji="1" lang="ja-JP" altLang="en-US" sz="1400" b="1" dirty="0"/>
              </a:p>
            </p:txBody>
          </p:sp>
          <p:sp>
            <p:nvSpPr>
              <p:cNvPr id="94" name="正方形/長方形 93"/>
              <p:cNvSpPr/>
              <p:nvPr/>
            </p:nvSpPr>
            <p:spPr>
              <a:xfrm>
                <a:off x="1505323" y="4896776"/>
                <a:ext cx="696767" cy="830387"/>
              </a:xfrm>
              <a:prstGeom prst="rect">
                <a:avLst/>
              </a:prstGeom>
              <a:gradFill>
                <a:gsLst>
                  <a:gs pos="10000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508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角丸四角形 94"/>
              <p:cNvSpPr/>
              <p:nvPr/>
            </p:nvSpPr>
            <p:spPr>
              <a:xfrm>
                <a:off x="1581714" y="5231499"/>
                <a:ext cx="548369" cy="304856"/>
              </a:xfrm>
              <a:prstGeom prst="roundRect">
                <a:avLst/>
              </a:prstGeom>
              <a:gradFill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22225" cmpd="sng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b="1" dirty="0" smtClean="0"/>
                  <a:t>AMT</a:t>
                </a:r>
                <a:endParaRPr kumimoji="1" lang="ja-JP" altLang="en-US" sz="1200" b="1" dirty="0"/>
              </a:p>
            </p:txBody>
          </p:sp>
        </p:grpSp>
        <p:cxnSp>
          <p:nvCxnSpPr>
            <p:cNvPr id="42" name="直線矢印コネクタ 41"/>
            <p:cNvCxnSpPr/>
            <p:nvPr/>
          </p:nvCxnSpPr>
          <p:spPr>
            <a:xfrm flipV="1">
              <a:off x="1533208" y="5559100"/>
              <a:ext cx="0" cy="321089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/>
            <p:nvPr/>
          </p:nvCxnSpPr>
          <p:spPr>
            <a:xfrm flipV="1">
              <a:off x="3590314" y="5559100"/>
              <a:ext cx="0" cy="317142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/>
            <p:cNvCxnSpPr/>
            <p:nvPr/>
          </p:nvCxnSpPr>
          <p:spPr>
            <a:xfrm flipV="1">
              <a:off x="7027223" y="5657481"/>
              <a:ext cx="0" cy="227551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/>
            <p:cNvSpPr txBox="1"/>
            <p:nvPr/>
          </p:nvSpPr>
          <p:spPr>
            <a:xfrm>
              <a:off x="7431644" y="5329783"/>
              <a:ext cx="548326" cy="342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・・・</a:t>
              </a:r>
              <a:endParaRPr kumimoji="1" lang="ja-JP" altLang="en-US" dirty="0"/>
            </a:p>
          </p:txBody>
        </p:sp>
        <p:cxnSp>
          <p:nvCxnSpPr>
            <p:cNvPr id="46" name="直線コネクタ 45"/>
            <p:cNvCxnSpPr/>
            <p:nvPr/>
          </p:nvCxnSpPr>
          <p:spPr>
            <a:xfrm>
              <a:off x="6110398" y="5879821"/>
              <a:ext cx="2305649" cy="368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テキスト ボックス 46"/>
            <p:cNvSpPr txBox="1"/>
            <p:nvPr/>
          </p:nvSpPr>
          <p:spPr>
            <a:xfrm>
              <a:off x="7278130" y="6051825"/>
              <a:ext cx="842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/>
                <a:t>サーバ</a:t>
              </a:r>
              <a:endParaRPr kumimoji="1" lang="ja-JP" altLang="en-US" sz="1400" b="1" dirty="0"/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6714328" y="5338586"/>
              <a:ext cx="641391" cy="307651"/>
            </a:xfrm>
            <a:prstGeom prst="roundRect">
              <a:avLst/>
            </a:prstGeom>
            <a:gradFill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22225" cmpd="sng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 smtClean="0">
                  <a:solidFill>
                    <a:schemeClr val="tx1"/>
                  </a:solidFill>
                </a:rPr>
                <a:t>VM</a:t>
              </a:r>
              <a:endParaRPr kumimoji="1"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角丸四角形 48"/>
            <p:cNvSpPr/>
            <p:nvPr/>
          </p:nvSpPr>
          <p:spPr>
            <a:xfrm>
              <a:off x="6545845" y="5151000"/>
              <a:ext cx="2289750" cy="855361"/>
            </a:xfrm>
            <a:prstGeom prst="roundRect">
              <a:avLst>
                <a:gd name="adj" fmla="val 9766"/>
              </a:avLst>
            </a:prstGeom>
            <a:noFill/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0" name="直線矢印コネクタ 49"/>
            <p:cNvCxnSpPr/>
            <p:nvPr/>
          </p:nvCxnSpPr>
          <p:spPr>
            <a:xfrm flipV="1">
              <a:off x="8416047" y="5657481"/>
              <a:ext cx="0" cy="227551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グループ化 50"/>
            <p:cNvGrpSpPr/>
            <p:nvPr/>
          </p:nvGrpSpPr>
          <p:grpSpPr>
            <a:xfrm>
              <a:off x="6592839" y="4222538"/>
              <a:ext cx="857855" cy="1116049"/>
              <a:chOff x="6234425" y="3969136"/>
              <a:chExt cx="857855" cy="1116049"/>
            </a:xfrm>
          </p:grpSpPr>
          <p:grpSp>
            <p:nvGrpSpPr>
              <p:cNvPr id="74" name="グループ化 73"/>
              <p:cNvGrpSpPr/>
              <p:nvPr/>
            </p:nvGrpSpPr>
            <p:grpSpPr>
              <a:xfrm>
                <a:off x="6234425" y="3969136"/>
                <a:ext cx="857855" cy="756008"/>
                <a:chOff x="5242295" y="866644"/>
                <a:chExt cx="3247916" cy="2206566"/>
              </a:xfrm>
            </p:grpSpPr>
            <p:sp>
              <p:nvSpPr>
                <p:cNvPr id="80" name="角丸四角形 79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1" name="角丸四角形 80"/>
                <p:cNvSpPr/>
                <p:nvPr/>
              </p:nvSpPr>
              <p:spPr>
                <a:xfrm>
                  <a:off x="5492303" y="1076234"/>
                  <a:ext cx="2747896" cy="1506155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" name="台形 81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9" name="正方形/長方形 88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41275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75" name="直線矢印コネクタ 74"/>
              <p:cNvCxnSpPr/>
              <p:nvPr/>
            </p:nvCxnSpPr>
            <p:spPr>
              <a:xfrm flipV="1">
                <a:off x="6551310" y="4725144"/>
                <a:ext cx="1771" cy="360041"/>
              </a:xfrm>
              <a:prstGeom prst="straightConnector1">
                <a:avLst/>
              </a:prstGeom>
              <a:ln w="22225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矢印コネクタ 75"/>
              <p:cNvCxnSpPr/>
              <p:nvPr/>
            </p:nvCxnSpPr>
            <p:spPr>
              <a:xfrm>
                <a:off x="6817896" y="4744194"/>
                <a:ext cx="1771" cy="340990"/>
              </a:xfrm>
              <a:prstGeom prst="straightConnector1">
                <a:avLst/>
              </a:prstGeom>
              <a:ln w="22225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7" name="グループ化 76"/>
              <p:cNvGrpSpPr/>
              <p:nvPr/>
            </p:nvGrpSpPr>
            <p:grpSpPr>
              <a:xfrm>
                <a:off x="6410933" y="4135440"/>
                <a:ext cx="496387" cy="339600"/>
                <a:chOff x="3419872" y="5750939"/>
                <a:chExt cx="504056" cy="399469"/>
              </a:xfrm>
            </p:grpSpPr>
            <p:sp>
              <p:nvSpPr>
                <p:cNvPr id="78" name="正方形/長方形 77"/>
                <p:cNvSpPr/>
                <p:nvPr/>
              </p:nvSpPr>
              <p:spPr>
                <a:xfrm>
                  <a:off x="3419872" y="5823127"/>
                  <a:ext cx="504056" cy="327281"/>
                </a:xfrm>
                <a:prstGeom prst="rect">
                  <a:avLst/>
                </a:prstGeom>
                <a:solidFill>
                  <a:schemeClr val="bg1"/>
                </a:solidFill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正方形/長方形 78"/>
                <p:cNvSpPr/>
                <p:nvPr/>
              </p:nvSpPr>
              <p:spPr>
                <a:xfrm>
                  <a:off x="3419872" y="5750939"/>
                  <a:ext cx="504056" cy="72221"/>
                </a:xfrm>
                <a:prstGeom prst="rect">
                  <a:avLst/>
                </a:prstGeom>
                <a:solidFill>
                  <a:schemeClr val="bg1"/>
                </a:solidFill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52" name="テキスト ボックス 51"/>
            <p:cNvSpPr txBox="1"/>
            <p:nvPr/>
          </p:nvSpPr>
          <p:spPr>
            <a:xfrm>
              <a:off x="7422119" y="4425823"/>
              <a:ext cx="548326" cy="342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・・・</a:t>
              </a:r>
              <a:endParaRPr kumimoji="1" lang="ja-JP" altLang="en-US" dirty="0"/>
            </a:p>
          </p:txBody>
        </p:sp>
        <p:grpSp>
          <p:nvGrpSpPr>
            <p:cNvPr id="53" name="グループ化 52"/>
            <p:cNvGrpSpPr/>
            <p:nvPr/>
          </p:nvGrpSpPr>
          <p:grpSpPr>
            <a:xfrm>
              <a:off x="7910713" y="4221088"/>
              <a:ext cx="857855" cy="1116049"/>
              <a:chOff x="6234425" y="3969136"/>
              <a:chExt cx="857855" cy="1116049"/>
            </a:xfrm>
          </p:grpSpPr>
          <p:grpSp>
            <p:nvGrpSpPr>
              <p:cNvPr id="55" name="グループ化 54"/>
              <p:cNvGrpSpPr/>
              <p:nvPr/>
            </p:nvGrpSpPr>
            <p:grpSpPr>
              <a:xfrm>
                <a:off x="6234425" y="3969136"/>
                <a:ext cx="857855" cy="756008"/>
                <a:chOff x="5242295" y="866644"/>
                <a:chExt cx="3247916" cy="2206566"/>
              </a:xfrm>
            </p:grpSpPr>
            <p:sp>
              <p:nvSpPr>
                <p:cNvPr id="61" name="角丸四角形 60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角丸四角形 61"/>
                <p:cNvSpPr/>
                <p:nvPr/>
              </p:nvSpPr>
              <p:spPr>
                <a:xfrm>
                  <a:off x="5492303" y="1076234"/>
                  <a:ext cx="2747896" cy="1506155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" name="台形 62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" name="正方形/長方形 63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41275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56" name="直線矢印コネクタ 55"/>
              <p:cNvCxnSpPr/>
              <p:nvPr/>
            </p:nvCxnSpPr>
            <p:spPr>
              <a:xfrm flipV="1">
                <a:off x="6551310" y="4725144"/>
                <a:ext cx="1771" cy="360041"/>
              </a:xfrm>
              <a:prstGeom prst="straightConnector1">
                <a:avLst/>
              </a:prstGeom>
              <a:ln w="22225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矢印コネクタ 56"/>
              <p:cNvCxnSpPr/>
              <p:nvPr/>
            </p:nvCxnSpPr>
            <p:spPr>
              <a:xfrm>
                <a:off x="6817896" y="4744194"/>
                <a:ext cx="1771" cy="340990"/>
              </a:xfrm>
              <a:prstGeom prst="straightConnector1">
                <a:avLst/>
              </a:prstGeom>
              <a:ln w="22225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8" name="グループ化 57"/>
              <p:cNvGrpSpPr/>
              <p:nvPr/>
            </p:nvGrpSpPr>
            <p:grpSpPr>
              <a:xfrm>
                <a:off x="6410933" y="4135440"/>
                <a:ext cx="496387" cy="339600"/>
                <a:chOff x="3419872" y="5750939"/>
                <a:chExt cx="504056" cy="399469"/>
              </a:xfrm>
            </p:grpSpPr>
            <p:sp>
              <p:nvSpPr>
                <p:cNvPr id="59" name="正方形/長方形 58"/>
                <p:cNvSpPr/>
                <p:nvPr/>
              </p:nvSpPr>
              <p:spPr>
                <a:xfrm>
                  <a:off x="3419872" y="5823127"/>
                  <a:ext cx="504056" cy="327281"/>
                </a:xfrm>
                <a:prstGeom prst="rect">
                  <a:avLst/>
                </a:prstGeom>
                <a:solidFill>
                  <a:schemeClr val="bg1"/>
                </a:solidFill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" name="正方形/長方形 59"/>
                <p:cNvSpPr/>
                <p:nvPr/>
              </p:nvSpPr>
              <p:spPr>
                <a:xfrm>
                  <a:off x="3419872" y="5750939"/>
                  <a:ext cx="504056" cy="72221"/>
                </a:xfrm>
                <a:prstGeom prst="rect">
                  <a:avLst/>
                </a:prstGeom>
                <a:solidFill>
                  <a:schemeClr val="bg1"/>
                </a:solidFill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54" name="テキスト ボックス 53"/>
            <p:cNvSpPr txBox="1"/>
            <p:nvPr/>
          </p:nvSpPr>
          <p:spPr>
            <a:xfrm>
              <a:off x="6948264" y="3882314"/>
              <a:ext cx="15904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 smtClean="0"/>
                <a:t>仮想デスクトップ</a:t>
              </a:r>
              <a:endParaRPr kumimoji="1" lang="ja-JP" altLang="en-US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461926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 smtClean="0"/>
              <a:t>用</a:t>
            </a:r>
            <a:r>
              <a:rPr lang="ja-JP" altLang="en-US" dirty="0"/>
              <a:t>の</a:t>
            </a:r>
            <a:r>
              <a:rPr kumimoji="1" lang="ja-JP" altLang="en-US" dirty="0" smtClean="0"/>
              <a:t>仮想的な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を提供</a:t>
            </a:r>
          </a:p>
          <a:p>
            <a:pPr lvl="1"/>
            <a:r>
              <a:rPr lang="en-US" altLang="ja-JP" dirty="0" smtClean="0"/>
              <a:t>PC</a:t>
            </a:r>
            <a:r>
              <a:rPr kumimoji="1" lang="ja-JP" altLang="en-US" dirty="0" smtClean="0"/>
              <a:t>を管理する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と同様の</a:t>
            </a:r>
            <a:r>
              <a:rPr lang="ja-JP" altLang="en-US" dirty="0"/>
              <a:t>インタフェース</a:t>
            </a:r>
            <a:r>
              <a:rPr kumimoji="1" lang="ja-JP" altLang="en-US" dirty="0" smtClean="0"/>
              <a:t>で</a:t>
            </a:r>
            <a:r>
              <a:rPr lang="en-US" altLang="ja-JP" dirty="0"/>
              <a:t>VM</a:t>
            </a:r>
            <a:r>
              <a:rPr kumimoji="1" lang="ja-JP" altLang="en-US" dirty="0" smtClean="0"/>
              <a:t>の管理を行える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CIM</a:t>
            </a:r>
            <a:r>
              <a:rPr lang="ja-JP" altLang="en-US" dirty="0"/>
              <a:t>、</a:t>
            </a:r>
            <a:r>
              <a:rPr lang="en-US" altLang="ja-JP" dirty="0" smtClean="0"/>
              <a:t>Web</a:t>
            </a:r>
            <a:r>
              <a:rPr lang="ja-JP" altLang="en-US" dirty="0" smtClean="0"/>
              <a:t>サービス、</a:t>
            </a:r>
            <a:r>
              <a:rPr lang="en-US" altLang="ja-JP" dirty="0" smtClean="0"/>
              <a:t>VNC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対応の管理ツールよって一元的な管理が可能</a:t>
            </a:r>
          </a:p>
          <a:p>
            <a:pPr lvl="2"/>
            <a:r>
              <a:rPr lang="en-US" altLang="ja-JP" dirty="0"/>
              <a:t>PC</a:t>
            </a:r>
            <a:r>
              <a:rPr lang="ja-JP" altLang="en-US" dirty="0" smtClean="0"/>
              <a:t>と</a:t>
            </a:r>
            <a:r>
              <a:rPr lang="en-US" altLang="ja-JP" dirty="0"/>
              <a:t>VM</a:t>
            </a:r>
            <a:r>
              <a:rPr lang="ja-JP" altLang="en-US" dirty="0" smtClean="0"/>
              <a:t>の</a:t>
            </a:r>
            <a:r>
              <a:rPr lang="ja-JP" altLang="en-US" dirty="0"/>
              <a:t>違いを意識</a:t>
            </a:r>
            <a:r>
              <a:rPr lang="ja-JP" altLang="en-US" dirty="0" smtClean="0"/>
              <a:t>する必要がない</a:t>
            </a: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提案：仮想</a:t>
            </a:r>
            <a:r>
              <a:rPr kumimoji="1" lang="en-US" altLang="ja-JP" dirty="0" smtClean="0"/>
              <a:t>AMT</a:t>
            </a:r>
            <a:r>
              <a:rPr kumimoji="1" lang="ja-JP" altLang="en-US" dirty="0" smtClean="0"/>
              <a:t>（</a:t>
            </a:r>
            <a:r>
              <a:rPr kumimoji="1" lang="en-US" altLang="ja-JP" dirty="0" err="1" smtClean="0"/>
              <a:t>vAMT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788802" y="4218465"/>
            <a:ext cx="7959662" cy="2594911"/>
            <a:chOff x="660797" y="4218465"/>
            <a:chExt cx="7959662" cy="2594911"/>
          </a:xfrm>
        </p:grpSpPr>
        <p:grpSp>
          <p:nvGrpSpPr>
            <p:cNvPr id="91" name="グループ化 90"/>
            <p:cNvGrpSpPr/>
            <p:nvPr/>
          </p:nvGrpSpPr>
          <p:grpSpPr>
            <a:xfrm>
              <a:off x="2681196" y="4834242"/>
              <a:ext cx="1622533" cy="1146035"/>
              <a:chOff x="573203" y="4581128"/>
              <a:chExt cx="1622533" cy="1146035"/>
            </a:xfrm>
          </p:grpSpPr>
          <p:grpSp>
            <p:nvGrpSpPr>
              <p:cNvPr id="92" name="グループ化 91"/>
              <p:cNvGrpSpPr/>
              <p:nvPr/>
            </p:nvGrpSpPr>
            <p:grpSpPr>
              <a:xfrm>
                <a:off x="573203" y="4953623"/>
                <a:ext cx="857855" cy="756008"/>
                <a:chOff x="5242295" y="866644"/>
                <a:chExt cx="3247916" cy="2206566"/>
              </a:xfrm>
            </p:grpSpPr>
            <p:sp>
              <p:nvSpPr>
                <p:cNvPr id="98" name="角丸四角形 97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" name="角丸四角形 98"/>
                <p:cNvSpPr/>
                <p:nvPr/>
              </p:nvSpPr>
              <p:spPr>
                <a:xfrm>
                  <a:off x="5492303" y="1076234"/>
                  <a:ext cx="2747896" cy="1506155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" name="台形 99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1" name="正方形/長方形 100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41275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93" name="テキスト ボックス 92"/>
              <p:cNvSpPr txBox="1"/>
              <p:nvPr/>
            </p:nvSpPr>
            <p:spPr>
              <a:xfrm>
                <a:off x="1002420" y="4581128"/>
                <a:ext cx="431504" cy="199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b="1" dirty="0" smtClean="0"/>
                  <a:t>PC</a:t>
                </a:r>
                <a:endParaRPr kumimoji="1" lang="ja-JP" altLang="en-US" sz="1400" b="1" dirty="0"/>
              </a:p>
            </p:txBody>
          </p:sp>
          <p:sp>
            <p:nvSpPr>
              <p:cNvPr id="94" name="正方形/長方形 93"/>
              <p:cNvSpPr/>
              <p:nvPr/>
            </p:nvSpPr>
            <p:spPr>
              <a:xfrm>
                <a:off x="1505324" y="4896776"/>
                <a:ext cx="690412" cy="830387"/>
              </a:xfrm>
              <a:prstGeom prst="rect">
                <a:avLst/>
              </a:prstGeom>
              <a:gradFill>
                <a:gsLst>
                  <a:gs pos="10000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508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角丸四角形 94"/>
              <p:cNvSpPr/>
              <p:nvPr/>
            </p:nvSpPr>
            <p:spPr>
              <a:xfrm>
                <a:off x="1576902" y="5231499"/>
                <a:ext cx="570875" cy="304856"/>
              </a:xfrm>
              <a:prstGeom prst="roundRect">
                <a:avLst/>
              </a:prstGeom>
              <a:gradFill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22225" cmpd="sng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b="1" dirty="0" smtClean="0"/>
                  <a:t>AMT</a:t>
                </a:r>
                <a:endParaRPr kumimoji="1" lang="ja-JP" altLang="en-US" sz="1200" b="1" dirty="0"/>
              </a:p>
            </p:txBody>
          </p:sp>
        </p:grpSp>
        <p:cxnSp>
          <p:nvCxnSpPr>
            <p:cNvPr id="39" name="直線矢印コネクタ 38"/>
            <p:cNvCxnSpPr/>
            <p:nvPr/>
          </p:nvCxnSpPr>
          <p:spPr>
            <a:xfrm flipV="1">
              <a:off x="6811320" y="6126321"/>
              <a:ext cx="0" cy="227551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テキスト ボックス 39"/>
            <p:cNvSpPr txBox="1"/>
            <p:nvPr/>
          </p:nvSpPr>
          <p:spPr>
            <a:xfrm>
              <a:off x="7164288" y="5351800"/>
              <a:ext cx="548326" cy="342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・・・</a:t>
              </a:r>
              <a:endParaRPr kumimoji="1" lang="ja-JP" altLang="en-US" dirty="0"/>
            </a:p>
          </p:txBody>
        </p:sp>
        <p:cxnSp>
          <p:nvCxnSpPr>
            <p:cNvPr id="41" name="直線コネクタ 40"/>
            <p:cNvCxnSpPr/>
            <p:nvPr/>
          </p:nvCxnSpPr>
          <p:spPr>
            <a:xfrm>
              <a:off x="5834386" y="6348661"/>
              <a:ext cx="2223247" cy="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7112505" y="6505599"/>
              <a:ext cx="8423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/>
                <a:t>サーバ</a:t>
              </a:r>
              <a:endParaRPr kumimoji="1" lang="ja-JP" altLang="en-US" sz="1400" b="1" dirty="0"/>
            </a:p>
          </p:txBody>
        </p:sp>
        <p:grpSp>
          <p:nvGrpSpPr>
            <p:cNvPr id="43" name="グループ化 42"/>
            <p:cNvGrpSpPr/>
            <p:nvPr/>
          </p:nvGrpSpPr>
          <p:grpSpPr>
            <a:xfrm>
              <a:off x="6473565" y="5334509"/>
              <a:ext cx="714780" cy="784011"/>
              <a:chOff x="4046514" y="3336300"/>
              <a:chExt cx="750939" cy="844805"/>
            </a:xfrm>
          </p:grpSpPr>
          <p:sp>
            <p:nvSpPr>
              <p:cNvPr id="88" name="角丸四角形 87"/>
              <p:cNvSpPr/>
              <p:nvPr/>
            </p:nvSpPr>
            <p:spPr>
              <a:xfrm>
                <a:off x="4072630" y="3336300"/>
                <a:ext cx="673837" cy="331506"/>
              </a:xfrm>
              <a:prstGeom prst="roundRect">
                <a:avLst/>
              </a:prstGeom>
              <a:gradFill>
                <a:gsLst>
                  <a:gs pos="0">
                    <a:schemeClr val="bg2">
                      <a:lumMod val="50000"/>
                    </a:schemeClr>
                  </a:gs>
                  <a:gs pos="100000">
                    <a:schemeClr val="bg2">
                      <a:lumMod val="9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b="1" dirty="0" smtClean="0">
                    <a:solidFill>
                      <a:schemeClr val="tx1"/>
                    </a:solidFill>
                  </a:rPr>
                  <a:t>VM</a:t>
                </a:r>
                <a:endParaRPr kumimoji="1" lang="ja-JP" alt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角丸四角形 85"/>
              <p:cNvSpPr/>
              <p:nvPr/>
            </p:nvSpPr>
            <p:spPr>
              <a:xfrm>
                <a:off x="4046514" y="3904849"/>
                <a:ext cx="750939" cy="276256"/>
              </a:xfrm>
              <a:prstGeom prst="roundRect">
                <a:avLst/>
              </a:prstGeom>
              <a:gradFill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22225" cmpd="sng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b="1" dirty="0" err="1" smtClean="0"/>
                  <a:t>vAMT</a:t>
                </a:r>
                <a:endParaRPr kumimoji="1" lang="ja-JP" altLang="en-US" sz="1400" b="1" dirty="0"/>
              </a:p>
            </p:txBody>
          </p:sp>
          <p:cxnSp>
            <p:nvCxnSpPr>
              <p:cNvPr id="84" name="直線矢印コネクタ 83"/>
              <p:cNvCxnSpPr/>
              <p:nvPr/>
            </p:nvCxnSpPr>
            <p:spPr>
              <a:xfrm flipV="1">
                <a:off x="4279772" y="3667815"/>
                <a:ext cx="0" cy="237034"/>
              </a:xfrm>
              <a:prstGeom prst="straightConnector1">
                <a:avLst/>
              </a:prstGeom>
              <a:ln w="22225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矢印コネクタ 84"/>
              <p:cNvCxnSpPr/>
              <p:nvPr/>
            </p:nvCxnSpPr>
            <p:spPr>
              <a:xfrm>
                <a:off x="4559844" y="3643755"/>
                <a:ext cx="0" cy="261094"/>
              </a:xfrm>
              <a:prstGeom prst="straightConnector1">
                <a:avLst/>
              </a:prstGeom>
              <a:ln w="22225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" name="角丸四角形 49"/>
            <p:cNvSpPr/>
            <p:nvPr/>
          </p:nvSpPr>
          <p:spPr>
            <a:xfrm>
              <a:off x="6278926" y="5146106"/>
              <a:ext cx="2341533" cy="1329095"/>
            </a:xfrm>
            <a:prstGeom prst="roundRect">
              <a:avLst>
                <a:gd name="adj" fmla="val 9766"/>
              </a:avLst>
            </a:prstGeom>
            <a:noFill/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1" name="グループ化 60"/>
            <p:cNvGrpSpPr/>
            <p:nvPr/>
          </p:nvGrpSpPr>
          <p:grpSpPr>
            <a:xfrm>
              <a:off x="4669089" y="5617785"/>
              <a:ext cx="1148326" cy="1031830"/>
              <a:chOff x="7421707" y="600831"/>
              <a:chExt cx="1148326" cy="1031830"/>
            </a:xfrm>
          </p:grpSpPr>
          <p:grpSp>
            <p:nvGrpSpPr>
              <p:cNvPr id="65" name="グループ化 64"/>
              <p:cNvGrpSpPr/>
              <p:nvPr/>
            </p:nvGrpSpPr>
            <p:grpSpPr>
              <a:xfrm>
                <a:off x="7421707" y="600831"/>
                <a:ext cx="1092985" cy="1031830"/>
                <a:chOff x="2915816" y="4801186"/>
                <a:chExt cx="2379516" cy="1567802"/>
              </a:xfrm>
            </p:grpSpPr>
            <p:sp>
              <p:nvSpPr>
                <p:cNvPr id="70" name="角丸四角形 69"/>
                <p:cNvSpPr/>
                <p:nvPr/>
              </p:nvSpPr>
              <p:spPr>
                <a:xfrm>
                  <a:off x="2915816" y="4801186"/>
                  <a:ext cx="2379516" cy="1365037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9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1" name="台形 70"/>
                <p:cNvSpPr/>
                <p:nvPr/>
              </p:nvSpPr>
              <p:spPr>
                <a:xfrm>
                  <a:off x="3501657" y="6241016"/>
                  <a:ext cx="1260588" cy="127972"/>
                </a:xfrm>
                <a:prstGeom prst="trapezoid">
                  <a:avLst/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正方形/長方形 71"/>
                <p:cNvSpPr/>
                <p:nvPr/>
              </p:nvSpPr>
              <p:spPr>
                <a:xfrm>
                  <a:off x="3659923" y="6166223"/>
                  <a:ext cx="944056" cy="74793"/>
                </a:xfrm>
                <a:prstGeom prst="rect">
                  <a:avLst/>
                </a:prstGeom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</a:gra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角丸四角形 72"/>
                <p:cNvSpPr/>
                <p:nvPr/>
              </p:nvSpPr>
              <p:spPr>
                <a:xfrm>
                  <a:off x="3024094" y="4895330"/>
                  <a:ext cx="2162960" cy="1176747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22225" cmpd="sng"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6" name="テキスト ボックス 65"/>
              <p:cNvSpPr txBox="1"/>
              <p:nvPr/>
            </p:nvSpPr>
            <p:spPr>
              <a:xfrm>
                <a:off x="7450045" y="683564"/>
                <a:ext cx="11199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dirty="0" smtClean="0"/>
                  <a:t>管理ツール</a:t>
                </a:r>
                <a:endParaRPr kumimoji="1" lang="ja-JP" altLang="en-US" sz="1400" b="1" dirty="0"/>
              </a:p>
            </p:txBody>
          </p:sp>
          <p:grpSp>
            <p:nvGrpSpPr>
              <p:cNvPr id="67" name="グループ化 66"/>
              <p:cNvGrpSpPr/>
              <p:nvPr/>
            </p:nvGrpSpPr>
            <p:grpSpPr>
              <a:xfrm>
                <a:off x="7639067" y="957768"/>
                <a:ext cx="661669" cy="413889"/>
                <a:chOff x="395536" y="4077069"/>
                <a:chExt cx="1072564" cy="792087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68" name="正方形/長方形 67"/>
                <p:cNvSpPr/>
                <p:nvPr/>
              </p:nvSpPr>
              <p:spPr>
                <a:xfrm>
                  <a:off x="395536" y="4077069"/>
                  <a:ext cx="1072564" cy="792087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" name="正方形/長方形 68"/>
                <p:cNvSpPr/>
                <p:nvPr/>
              </p:nvSpPr>
              <p:spPr>
                <a:xfrm>
                  <a:off x="395536" y="4077070"/>
                  <a:ext cx="1072564" cy="63624"/>
                </a:xfrm>
                <a:prstGeom prst="rect">
                  <a:avLst/>
                </a:prstGeom>
                <a:grpFill/>
                <a:ln w="22225" cmpd="sng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cxnSp>
          <p:nvCxnSpPr>
            <p:cNvPr id="54" name="直線コネクタ 53"/>
            <p:cNvCxnSpPr/>
            <p:nvPr/>
          </p:nvCxnSpPr>
          <p:spPr>
            <a:xfrm flipH="1" flipV="1">
              <a:off x="1946580" y="6350235"/>
              <a:ext cx="2647908" cy="3637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テキスト ボックス 96"/>
            <p:cNvSpPr txBox="1"/>
            <p:nvPr/>
          </p:nvSpPr>
          <p:spPr>
            <a:xfrm>
              <a:off x="2225176" y="5348016"/>
              <a:ext cx="548326" cy="342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・・・</a:t>
              </a:r>
              <a:endParaRPr kumimoji="1" lang="ja-JP" altLang="en-US" dirty="0"/>
            </a:p>
          </p:txBody>
        </p:sp>
        <p:grpSp>
          <p:nvGrpSpPr>
            <p:cNvPr id="8" name="グループ化 7"/>
            <p:cNvGrpSpPr/>
            <p:nvPr/>
          </p:nvGrpSpPr>
          <p:grpSpPr>
            <a:xfrm>
              <a:off x="660797" y="4830458"/>
              <a:ext cx="1622533" cy="1146035"/>
              <a:chOff x="573203" y="4581128"/>
              <a:chExt cx="1622533" cy="1146035"/>
            </a:xfrm>
          </p:grpSpPr>
          <p:grpSp>
            <p:nvGrpSpPr>
              <p:cNvPr id="105" name="グループ化 104"/>
              <p:cNvGrpSpPr/>
              <p:nvPr/>
            </p:nvGrpSpPr>
            <p:grpSpPr>
              <a:xfrm>
                <a:off x="573203" y="4953623"/>
                <a:ext cx="857855" cy="756008"/>
                <a:chOff x="5242295" y="866644"/>
                <a:chExt cx="3247916" cy="2206566"/>
              </a:xfrm>
            </p:grpSpPr>
            <p:sp>
              <p:nvSpPr>
                <p:cNvPr id="111" name="角丸四角形 110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2" name="角丸四角形 111"/>
                <p:cNvSpPr/>
                <p:nvPr/>
              </p:nvSpPr>
              <p:spPr>
                <a:xfrm>
                  <a:off x="5492303" y="1076234"/>
                  <a:ext cx="2747896" cy="1506155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3" name="台形 112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" name="正方形/長方形 113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41275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06" name="テキスト ボックス 105"/>
              <p:cNvSpPr txBox="1"/>
              <p:nvPr/>
            </p:nvSpPr>
            <p:spPr>
              <a:xfrm>
                <a:off x="1002420" y="4581128"/>
                <a:ext cx="431504" cy="199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400" b="1" dirty="0" smtClean="0"/>
                  <a:t>PC</a:t>
                </a:r>
                <a:endParaRPr kumimoji="1" lang="ja-JP" altLang="en-US" sz="1400" b="1" dirty="0"/>
              </a:p>
            </p:txBody>
          </p:sp>
          <p:sp>
            <p:nvSpPr>
              <p:cNvPr id="107" name="正方形/長方形 106"/>
              <p:cNvSpPr/>
              <p:nvPr/>
            </p:nvSpPr>
            <p:spPr>
              <a:xfrm>
                <a:off x="1505324" y="4896776"/>
                <a:ext cx="690412" cy="830387"/>
              </a:xfrm>
              <a:prstGeom prst="rect">
                <a:avLst/>
              </a:prstGeom>
              <a:gradFill>
                <a:gsLst>
                  <a:gs pos="10000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508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" name="角丸四角形 108"/>
              <p:cNvSpPr/>
              <p:nvPr/>
            </p:nvSpPr>
            <p:spPr>
              <a:xfrm>
                <a:off x="1576902" y="5231499"/>
                <a:ext cx="570875" cy="304856"/>
              </a:xfrm>
              <a:prstGeom prst="roundRect">
                <a:avLst/>
              </a:prstGeom>
              <a:gradFill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22225" cmpd="sng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b="1" dirty="0" smtClean="0"/>
                  <a:t>AMT</a:t>
                </a:r>
                <a:endParaRPr kumimoji="1" lang="ja-JP" altLang="en-US" sz="1200" b="1" dirty="0"/>
              </a:p>
            </p:txBody>
          </p:sp>
        </p:grpSp>
        <p:cxnSp>
          <p:nvCxnSpPr>
            <p:cNvPr id="126" name="直線矢印コネクタ 125"/>
            <p:cNvCxnSpPr/>
            <p:nvPr/>
          </p:nvCxnSpPr>
          <p:spPr>
            <a:xfrm flipV="1">
              <a:off x="3994430" y="5787828"/>
              <a:ext cx="1" cy="565639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矢印コネクタ 95"/>
            <p:cNvCxnSpPr/>
            <p:nvPr/>
          </p:nvCxnSpPr>
          <p:spPr>
            <a:xfrm flipV="1">
              <a:off x="1946580" y="5794294"/>
              <a:ext cx="1" cy="565639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矢印コネクタ 137"/>
            <p:cNvCxnSpPr/>
            <p:nvPr/>
          </p:nvCxnSpPr>
          <p:spPr>
            <a:xfrm flipV="1">
              <a:off x="8057633" y="6126321"/>
              <a:ext cx="0" cy="227551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グループ化 22"/>
            <p:cNvGrpSpPr/>
            <p:nvPr/>
          </p:nvGrpSpPr>
          <p:grpSpPr>
            <a:xfrm>
              <a:off x="6376936" y="4218466"/>
              <a:ext cx="857855" cy="1116049"/>
              <a:chOff x="6234425" y="3969136"/>
              <a:chExt cx="857855" cy="1116049"/>
            </a:xfrm>
          </p:grpSpPr>
          <p:grpSp>
            <p:nvGrpSpPr>
              <p:cNvPr id="128" name="グループ化 127"/>
              <p:cNvGrpSpPr/>
              <p:nvPr/>
            </p:nvGrpSpPr>
            <p:grpSpPr>
              <a:xfrm>
                <a:off x="6234425" y="3969136"/>
                <a:ext cx="857855" cy="756008"/>
                <a:chOff x="5242295" y="866644"/>
                <a:chExt cx="3247916" cy="2206566"/>
              </a:xfrm>
            </p:grpSpPr>
            <p:sp>
              <p:nvSpPr>
                <p:cNvPr id="134" name="角丸四角形 133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5" name="角丸四角形 134"/>
                <p:cNvSpPr/>
                <p:nvPr/>
              </p:nvSpPr>
              <p:spPr>
                <a:xfrm>
                  <a:off x="5492303" y="1076234"/>
                  <a:ext cx="2747896" cy="1506155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6" name="台形 135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7" name="正方形/長方形 136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41275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151" name="直線矢印コネクタ 150"/>
              <p:cNvCxnSpPr/>
              <p:nvPr/>
            </p:nvCxnSpPr>
            <p:spPr>
              <a:xfrm flipV="1">
                <a:off x="6551310" y="4725144"/>
                <a:ext cx="1771" cy="360041"/>
              </a:xfrm>
              <a:prstGeom prst="straightConnector1">
                <a:avLst/>
              </a:prstGeom>
              <a:ln w="22225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矢印コネクタ 151"/>
              <p:cNvCxnSpPr/>
              <p:nvPr/>
            </p:nvCxnSpPr>
            <p:spPr>
              <a:xfrm>
                <a:off x="6817896" y="4744194"/>
                <a:ext cx="1771" cy="340990"/>
              </a:xfrm>
              <a:prstGeom prst="straightConnector1">
                <a:avLst/>
              </a:prstGeom>
              <a:ln w="22225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5" name="グループ化 164"/>
              <p:cNvGrpSpPr/>
              <p:nvPr/>
            </p:nvGrpSpPr>
            <p:grpSpPr>
              <a:xfrm>
                <a:off x="6410933" y="4135440"/>
                <a:ext cx="496387" cy="339600"/>
                <a:chOff x="3419872" y="5750939"/>
                <a:chExt cx="504056" cy="399469"/>
              </a:xfrm>
            </p:grpSpPr>
            <p:sp>
              <p:nvSpPr>
                <p:cNvPr id="166" name="正方形/長方形 165"/>
                <p:cNvSpPr/>
                <p:nvPr/>
              </p:nvSpPr>
              <p:spPr>
                <a:xfrm>
                  <a:off x="3419872" y="5823127"/>
                  <a:ext cx="504056" cy="327281"/>
                </a:xfrm>
                <a:prstGeom prst="rect">
                  <a:avLst/>
                </a:prstGeom>
                <a:solidFill>
                  <a:schemeClr val="bg1"/>
                </a:solidFill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7" name="正方形/長方形 166"/>
                <p:cNvSpPr/>
                <p:nvPr/>
              </p:nvSpPr>
              <p:spPr>
                <a:xfrm>
                  <a:off x="3419872" y="5750939"/>
                  <a:ext cx="504056" cy="72221"/>
                </a:xfrm>
                <a:prstGeom prst="rect">
                  <a:avLst/>
                </a:prstGeom>
                <a:solidFill>
                  <a:schemeClr val="bg1"/>
                </a:solidFill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68" name="グループ化 167"/>
            <p:cNvGrpSpPr/>
            <p:nvPr/>
          </p:nvGrpSpPr>
          <p:grpSpPr>
            <a:xfrm>
              <a:off x="7596336" y="4218465"/>
              <a:ext cx="857855" cy="1116049"/>
              <a:chOff x="6234425" y="3969136"/>
              <a:chExt cx="857855" cy="1116049"/>
            </a:xfrm>
          </p:grpSpPr>
          <p:grpSp>
            <p:nvGrpSpPr>
              <p:cNvPr id="169" name="グループ化 168"/>
              <p:cNvGrpSpPr/>
              <p:nvPr/>
            </p:nvGrpSpPr>
            <p:grpSpPr>
              <a:xfrm>
                <a:off x="6234425" y="3969136"/>
                <a:ext cx="857855" cy="756008"/>
                <a:chOff x="5242295" y="866644"/>
                <a:chExt cx="3247916" cy="2206566"/>
              </a:xfrm>
            </p:grpSpPr>
            <p:sp>
              <p:nvSpPr>
                <p:cNvPr id="175" name="角丸四角形 174"/>
                <p:cNvSpPr/>
                <p:nvPr/>
              </p:nvSpPr>
              <p:spPr>
                <a:xfrm>
                  <a:off x="5242295" y="866644"/>
                  <a:ext cx="3247916" cy="1921189"/>
                </a:xfrm>
                <a:prstGeom prst="roundRect">
                  <a:avLst>
                    <a:gd name="adj" fmla="val 9942"/>
                  </a:avLst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6" name="角丸四角形 175"/>
                <p:cNvSpPr/>
                <p:nvPr/>
              </p:nvSpPr>
              <p:spPr>
                <a:xfrm>
                  <a:off x="5492303" y="1076234"/>
                  <a:ext cx="2747896" cy="1506155"/>
                </a:xfrm>
                <a:prstGeom prst="roundRect">
                  <a:avLst>
                    <a:gd name="adj" fmla="val 6465"/>
                  </a:avLst>
                </a:prstGeom>
                <a:solidFill>
                  <a:schemeClr val="bg1"/>
                </a:soli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7" name="台形 176"/>
                <p:cNvSpPr/>
                <p:nvPr/>
              </p:nvSpPr>
              <p:spPr>
                <a:xfrm>
                  <a:off x="6041937" y="2893099"/>
                  <a:ext cx="1720637" cy="180111"/>
                </a:xfrm>
                <a:prstGeom prst="trapezoid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38100" cmpd="sng">
                  <a:solidFill>
                    <a:schemeClr val="accent1">
                      <a:shade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8" name="正方形/長方形 177"/>
                <p:cNvSpPr/>
                <p:nvPr/>
              </p:nvSpPr>
              <p:spPr>
                <a:xfrm>
                  <a:off x="6257962" y="2787833"/>
                  <a:ext cx="1288588" cy="105266"/>
                </a:xfrm>
                <a:prstGeom prst="rect">
                  <a:avLst/>
                </a:prstGeom>
                <a:gradFill>
                  <a:gsLst>
                    <a:gs pos="0">
                      <a:schemeClr val="bg2">
                        <a:lumMod val="75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16200000" scaled="1"/>
                </a:gradFill>
                <a:ln w="41275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cxnSp>
            <p:nvCxnSpPr>
              <p:cNvPr id="170" name="直線矢印コネクタ 169"/>
              <p:cNvCxnSpPr/>
              <p:nvPr/>
            </p:nvCxnSpPr>
            <p:spPr>
              <a:xfrm flipV="1">
                <a:off x="6551310" y="4725144"/>
                <a:ext cx="1771" cy="360041"/>
              </a:xfrm>
              <a:prstGeom prst="straightConnector1">
                <a:avLst/>
              </a:prstGeom>
              <a:ln w="22225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線矢印コネクタ 170"/>
              <p:cNvCxnSpPr/>
              <p:nvPr/>
            </p:nvCxnSpPr>
            <p:spPr>
              <a:xfrm>
                <a:off x="6817896" y="4744194"/>
                <a:ext cx="1771" cy="340990"/>
              </a:xfrm>
              <a:prstGeom prst="straightConnector1">
                <a:avLst/>
              </a:prstGeom>
              <a:ln w="22225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72" name="グループ化 171"/>
              <p:cNvGrpSpPr/>
              <p:nvPr/>
            </p:nvGrpSpPr>
            <p:grpSpPr>
              <a:xfrm>
                <a:off x="6410933" y="4135440"/>
                <a:ext cx="496387" cy="339600"/>
                <a:chOff x="3419872" y="5750939"/>
                <a:chExt cx="504056" cy="399469"/>
              </a:xfrm>
            </p:grpSpPr>
            <p:sp>
              <p:nvSpPr>
                <p:cNvPr id="173" name="正方形/長方形 172"/>
                <p:cNvSpPr/>
                <p:nvPr/>
              </p:nvSpPr>
              <p:spPr>
                <a:xfrm>
                  <a:off x="3419872" y="5823127"/>
                  <a:ext cx="504056" cy="327281"/>
                </a:xfrm>
                <a:prstGeom prst="rect">
                  <a:avLst/>
                </a:prstGeom>
                <a:solidFill>
                  <a:schemeClr val="bg1"/>
                </a:solidFill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4" name="正方形/長方形 173"/>
                <p:cNvSpPr/>
                <p:nvPr/>
              </p:nvSpPr>
              <p:spPr>
                <a:xfrm>
                  <a:off x="3419872" y="5750939"/>
                  <a:ext cx="504056" cy="72221"/>
                </a:xfrm>
                <a:prstGeom prst="rect">
                  <a:avLst/>
                </a:prstGeom>
                <a:solidFill>
                  <a:schemeClr val="bg1"/>
                </a:solidFill>
                <a:ln w="19050" cmpd="sng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179" name="テキスト ボックス 178"/>
            <p:cNvSpPr txBox="1"/>
            <p:nvPr/>
          </p:nvSpPr>
          <p:spPr>
            <a:xfrm>
              <a:off x="7164288" y="4470418"/>
              <a:ext cx="548326" cy="3427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・・・</a:t>
              </a:r>
              <a:endParaRPr kumimoji="1" lang="ja-JP" altLang="en-US" dirty="0"/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4924678" y="4561383"/>
              <a:ext cx="15581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/>
                <a:t>仮想デスクトップ</a:t>
              </a:r>
              <a:endParaRPr kumimoji="1" lang="ja-JP" altLang="en-US" sz="1400" b="1" dirty="0"/>
            </a:p>
          </p:txBody>
        </p:sp>
        <p:grpSp>
          <p:nvGrpSpPr>
            <p:cNvPr id="102" name="グループ化 101"/>
            <p:cNvGrpSpPr/>
            <p:nvPr/>
          </p:nvGrpSpPr>
          <p:grpSpPr>
            <a:xfrm>
              <a:off x="7724386" y="5342838"/>
              <a:ext cx="714780" cy="784011"/>
              <a:chOff x="4046514" y="3336300"/>
              <a:chExt cx="750939" cy="844805"/>
            </a:xfrm>
          </p:grpSpPr>
          <p:sp>
            <p:nvSpPr>
              <p:cNvPr id="103" name="角丸四角形 102"/>
              <p:cNvSpPr/>
              <p:nvPr/>
            </p:nvSpPr>
            <p:spPr>
              <a:xfrm>
                <a:off x="4072630" y="3336300"/>
                <a:ext cx="673837" cy="331506"/>
              </a:xfrm>
              <a:prstGeom prst="roundRect">
                <a:avLst/>
              </a:prstGeom>
              <a:gradFill>
                <a:gsLst>
                  <a:gs pos="0">
                    <a:schemeClr val="bg2">
                      <a:lumMod val="50000"/>
                    </a:schemeClr>
                  </a:gs>
                  <a:gs pos="100000">
                    <a:schemeClr val="bg2">
                      <a:lumMod val="9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22225" cmpd="sng"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b="1" dirty="0" smtClean="0">
                    <a:solidFill>
                      <a:schemeClr val="tx1"/>
                    </a:solidFill>
                  </a:rPr>
                  <a:t>VM</a:t>
                </a:r>
                <a:endParaRPr kumimoji="1" lang="ja-JP" alt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角丸四角形 103"/>
              <p:cNvSpPr/>
              <p:nvPr/>
            </p:nvSpPr>
            <p:spPr>
              <a:xfrm>
                <a:off x="4046514" y="3904849"/>
                <a:ext cx="750939" cy="276256"/>
              </a:xfrm>
              <a:prstGeom prst="roundRect">
                <a:avLst/>
              </a:prstGeom>
              <a:gradFill>
                <a:gsLst>
                  <a:gs pos="0">
                    <a:schemeClr val="accent3">
                      <a:lumMod val="75000"/>
                    </a:schemeClr>
                  </a:gs>
                  <a:gs pos="100000">
                    <a:schemeClr val="accent3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6200000" scaled="1"/>
              </a:gradFill>
              <a:ln w="22225" cmpd="sng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b="1" dirty="0" err="1" smtClean="0"/>
                  <a:t>vAMT</a:t>
                </a:r>
                <a:endParaRPr kumimoji="1" lang="ja-JP" altLang="en-US" sz="1400" b="1" dirty="0"/>
              </a:p>
            </p:txBody>
          </p:sp>
          <p:cxnSp>
            <p:nvCxnSpPr>
              <p:cNvPr id="127" name="直線矢印コネクタ 126"/>
              <p:cNvCxnSpPr/>
              <p:nvPr/>
            </p:nvCxnSpPr>
            <p:spPr>
              <a:xfrm flipV="1">
                <a:off x="4279772" y="3667815"/>
                <a:ext cx="0" cy="237034"/>
              </a:xfrm>
              <a:prstGeom prst="straightConnector1">
                <a:avLst/>
              </a:prstGeom>
              <a:ln w="22225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直線矢印コネクタ 128"/>
              <p:cNvCxnSpPr/>
              <p:nvPr/>
            </p:nvCxnSpPr>
            <p:spPr>
              <a:xfrm>
                <a:off x="4559844" y="3643755"/>
                <a:ext cx="0" cy="261094"/>
              </a:xfrm>
              <a:prstGeom prst="straightConnector1">
                <a:avLst/>
              </a:prstGeom>
              <a:ln w="22225" cmpd="sng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98353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v</a:t>
            </a:r>
            <a:r>
              <a:rPr kumimoji="1" lang="en-US" altLang="ja-JP" dirty="0" err="1" smtClean="0"/>
              <a:t>AMT</a:t>
            </a:r>
            <a:r>
              <a:rPr kumimoji="1" lang="ja-JP" altLang="en-US" dirty="0" smtClean="0"/>
              <a:t>の構成</a:t>
            </a:r>
            <a:endParaRPr kumimoji="1" lang="ja-JP" altLang="en-US" dirty="0"/>
          </a:p>
        </p:txBody>
      </p:sp>
      <p:grpSp>
        <p:nvGrpSpPr>
          <p:cNvPr id="116" name="グループ化 115"/>
          <p:cNvGrpSpPr/>
          <p:nvPr/>
        </p:nvGrpSpPr>
        <p:grpSpPr>
          <a:xfrm>
            <a:off x="899592" y="1340768"/>
            <a:ext cx="6975967" cy="5244971"/>
            <a:chOff x="719075" y="1340768"/>
            <a:chExt cx="6975967" cy="5244971"/>
          </a:xfrm>
        </p:grpSpPr>
        <p:sp>
          <p:nvSpPr>
            <p:cNvPr id="117" name="角丸四角形 116"/>
            <p:cNvSpPr/>
            <p:nvPr/>
          </p:nvSpPr>
          <p:spPr>
            <a:xfrm>
              <a:off x="1547664" y="1988840"/>
              <a:ext cx="5601586" cy="3122409"/>
            </a:xfrm>
            <a:prstGeom prst="roundRect">
              <a:avLst>
                <a:gd name="adj" fmla="val 0"/>
              </a:avLst>
            </a:prstGeom>
            <a:solidFill>
              <a:srgbClr val="FFD39B"/>
            </a:solidFill>
            <a:ln w="38100" cmpd="sng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角丸四角形 117"/>
            <p:cNvSpPr/>
            <p:nvPr/>
          </p:nvSpPr>
          <p:spPr>
            <a:xfrm>
              <a:off x="2140478" y="2976047"/>
              <a:ext cx="1103225" cy="360040"/>
            </a:xfrm>
            <a:prstGeom prst="roundRect">
              <a:avLst/>
            </a:prstGeom>
            <a:gradFill>
              <a:gsLst>
                <a:gs pos="0">
                  <a:srgbClr val="92D050"/>
                </a:gs>
                <a:gs pos="100000">
                  <a:schemeClr val="bg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22225" cmpd="sng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>
                  <a:solidFill>
                    <a:schemeClr val="tx1"/>
                  </a:solidFill>
                </a:rPr>
                <a:t>CIMOM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9" name="角丸四角形 118"/>
            <p:cNvSpPr/>
            <p:nvPr/>
          </p:nvSpPr>
          <p:spPr>
            <a:xfrm>
              <a:off x="1547664" y="1340768"/>
              <a:ext cx="6147378" cy="441340"/>
            </a:xfrm>
            <a:prstGeom prst="roundRect">
              <a:avLst/>
            </a:prstGeom>
            <a:gradFill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22225" cmpd="sng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>
                  <a:solidFill>
                    <a:schemeClr val="tx1"/>
                  </a:solidFill>
                </a:rPr>
                <a:t>VM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0" name="直線矢印コネクタ 119"/>
            <p:cNvCxnSpPr/>
            <p:nvPr/>
          </p:nvCxnSpPr>
          <p:spPr>
            <a:xfrm flipV="1">
              <a:off x="2707972" y="2762993"/>
              <a:ext cx="0" cy="21189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矢印コネクタ 120"/>
            <p:cNvCxnSpPr/>
            <p:nvPr/>
          </p:nvCxnSpPr>
          <p:spPr>
            <a:xfrm flipV="1">
              <a:off x="2693073" y="3912153"/>
              <a:ext cx="0" cy="389514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正方形/長方形 121"/>
            <p:cNvSpPr/>
            <p:nvPr/>
          </p:nvSpPr>
          <p:spPr>
            <a:xfrm>
              <a:off x="2124524" y="2158409"/>
              <a:ext cx="1152128" cy="59638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2225" cmpd="sng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>
                  <a:solidFill>
                    <a:schemeClr val="tx1"/>
                  </a:solidFill>
                </a:rPr>
                <a:t>CIM</a:t>
              </a:r>
              <a:r>
                <a:rPr kumimoji="1" lang="ja-JP" altLang="en-US" b="1" dirty="0" smtClean="0">
                  <a:solidFill>
                    <a:schemeClr val="tx1"/>
                  </a:solidFill>
                </a:rPr>
                <a:t>プロ</a:t>
              </a:r>
              <a:endParaRPr kumimoji="1" lang="en-US" altLang="ja-JP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バイダ群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3" name="直線矢印コネクタ 122"/>
            <p:cNvCxnSpPr/>
            <p:nvPr/>
          </p:nvCxnSpPr>
          <p:spPr>
            <a:xfrm flipV="1">
              <a:off x="2707972" y="1782109"/>
              <a:ext cx="0" cy="3763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テキスト ボックス 123"/>
            <p:cNvSpPr txBox="1"/>
            <p:nvPr/>
          </p:nvSpPr>
          <p:spPr>
            <a:xfrm>
              <a:off x="719075" y="4488215"/>
              <a:ext cx="8073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b="1" dirty="0" err="1" smtClean="0"/>
                <a:t>vAMT</a:t>
              </a:r>
              <a:endParaRPr kumimoji="1" lang="ja-JP" altLang="en-US" b="1" dirty="0"/>
            </a:p>
          </p:txBody>
        </p:sp>
        <p:sp>
          <p:nvSpPr>
            <p:cNvPr id="125" name="角丸四角形 124"/>
            <p:cNvSpPr/>
            <p:nvPr/>
          </p:nvSpPr>
          <p:spPr>
            <a:xfrm>
              <a:off x="1742422" y="3552111"/>
              <a:ext cx="1904288" cy="360040"/>
            </a:xfrm>
            <a:prstGeom prst="roundRect">
              <a:avLst/>
            </a:prstGeom>
            <a:gradFill>
              <a:gsLst>
                <a:gs pos="0">
                  <a:srgbClr val="92D050"/>
                </a:gs>
                <a:gs pos="100000">
                  <a:schemeClr val="bg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22225" cmpd="sng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tx1"/>
                  </a:solidFill>
                </a:rPr>
                <a:t>WS-Man</a:t>
              </a:r>
              <a:r>
                <a:rPr lang="ja-JP" altLang="en-US" b="1" dirty="0" smtClean="0">
                  <a:solidFill>
                    <a:schemeClr val="tx1"/>
                  </a:solidFill>
                </a:rPr>
                <a:t>サーバ</a:t>
              </a:r>
              <a:endParaRPr lang="ja-JP" alt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26" name="直線矢印コネクタ 125"/>
            <p:cNvCxnSpPr/>
            <p:nvPr/>
          </p:nvCxnSpPr>
          <p:spPr>
            <a:xfrm flipV="1">
              <a:off x="2688346" y="3336087"/>
              <a:ext cx="0" cy="216024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テキスト ボックス 126"/>
            <p:cNvSpPr txBox="1"/>
            <p:nvPr/>
          </p:nvSpPr>
          <p:spPr>
            <a:xfrm>
              <a:off x="2750534" y="3984159"/>
              <a:ext cx="11671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b="1" dirty="0" smtClean="0"/>
                <a:t>WS-Man</a:t>
              </a:r>
              <a:endParaRPr kumimoji="1" lang="ja-JP" altLang="en-US" b="1" dirty="0"/>
            </a:p>
          </p:txBody>
        </p:sp>
        <p:sp>
          <p:nvSpPr>
            <p:cNvPr id="128" name="角丸四角形 127"/>
            <p:cNvSpPr/>
            <p:nvPr/>
          </p:nvSpPr>
          <p:spPr>
            <a:xfrm>
              <a:off x="3837848" y="3552111"/>
              <a:ext cx="1503378" cy="360040"/>
            </a:xfrm>
            <a:prstGeom prst="roundRect">
              <a:avLst/>
            </a:prstGeom>
            <a:gradFill>
              <a:gsLst>
                <a:gs pos="0">
                  <a:srgbClr val="92D050"/>
                </a:gs>
                <a:gs pos="100000">
                  <a:schemeClr val="bg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22225" cmpd="sng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 smtClean="0">
                  <a:solidFill>
                    <a:schemeClr val="tx1"/>
                  </a:solidFill>
                </a:rPr>
                <a:t>SOAP</a:t>
              </a:r>
              <a:r>
                <a:rPr lang="ja-JP" altLang="en-US" b="1" dirty="0" smtClean="0">
                  <a:solidFill>
                    <a:schemeClr val="tx1"/>
                  </a:solidFill>
                </a:rPr>
                <a:t>サーバ</a:t>
              </a:r>
              <a:endParaRPr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29" name="正方形/長方形 128"/>
            <p:cNvSpPr/>
            <p:nvPr/>
          </p:nvSpPr>
          <p:spPr>
            <a:xfrm>
              <a:off x="3954199" y="2158409"/>
              <a:ext cx="1296145" cy="590623"/>
            </a:xfrm>
            <a:prstGeom prst="rect">
              <a:avLst/>
            </a:prstGeom>
            <a:solidFill>
              <a:srgbClr val="FF9933"/>
            </a:solidFill>
            <a:ln w="22225" cmpd="sng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>
                  <a:solidFill>
                    <a:schemeClr val="tx1"/>
                  </a:solidFill>
                </a:rPr>
                <a:t>Web</a:t>
              </a:r>
            </a:p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サービス群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30" name="直線矢印コネクタ 129"/>
            <p:cNvCxnSpPr/>
            <p:nvPr/>
          </p:nvCxnSpPr>
          <p:spPr>
            <a:xfrm flipV="1">
              <a:off x="4599209" y="1782109"/>
              <a:ext cx="0" cy="3763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角丸四角形 130"/>
            <p:cNvSpPr/>
            <p:nvPr/>
          </p:nvSpPr>
          <p:spPr>
            <a:xfrm>
              <a:off x="3491795" y="5476582"/>
              <a:ext cx="1694602" cy="288032"/>
            </a:xfrm>
            <a:prstGeom prst="roundRect">
              <a:avLst>
                <a:gd name="adj" fmla="val 0"/>
              </a:avLst>
            </a:prstGeom>
            <a:noFill/>
            <a:ln w="381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32" name="直線矢印コネクタ 131"/>
            <p:cNvCxnSpPr/>
            <p:nvPr/>
          </p:nvCxnSpPr>
          <p:spPr>
            <a:xfrm flipV="1">
              <a:off x="4578897" y="3912153"/>
              <a:ext cx="0" cy="389514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テキスト ボックス 132"/>
            <p:cNvSpPr txBox="1"/>
            <p:nvPr/>
          </p:nvSpPr>
          <p:spPr>
            <a:xfrm>
              <a:off x="4580857" y="4003904"/>
              <a:ext cx="942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b="1" dirty="0"/>
                <a:t>SOAP</a:t>
              </a:r>
              <a:endParaRPr kumimoji="1" lang="ja-JP" altLang="en-US" b="1" dirty="0"/>
            </a:p>
          </p:txBody>
        </p:sp>
        <p:cxnSp>
          <p:nvCxnSpPr>
            <p:cNvPr id="134" name="直線矢印コネクタ 133"/>
            <p:cNvCxnSpPr/>
            <p:nvPr/>
          </p:nvCxnSpPr>
          <p:spPr>
            <a:xfrm flipH="1" flipV="1">
              <a:off x="4594794" y="2757601"/>
              <a:ext cx="7477" cy="784237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角丸四角形 134"/>
            <p:cNvSpPr/>
            <p:nvPr/>
          </p:nvSpPr>
          <p:spPr>
            <a:xfrm>
              <a:off x="5523713" y="3552111"/>
              <a:ext cx="1454824" cy="360040"/>
            </a:xfrm>
            <a:prstGeom prst="roundRect">
              <a:avLst/>
            </a:prstGeom>
            <a:gradFill>
              <a:gsLst>
                <a:gs pos="0">
                  <a:srgbClr val="92D050"/>
                </a:gs>
                <a:gs pos="100000">
                  <a:schemeClr val="bg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22225" cmpd="sng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>
                  <a:solidFill>
                    <a:schemeClr val="tx1"/>
                  </a:solidFill>
                </a:rPr>
                <a:t>VNC</a:t>
              </a:r>
              <a:r>
                <a:rPr lang="ja-JP" altLang="en-US" b="1" dirty="0" smtClean="0">
                  <a:solidFill>
                    <a:schemeClr val="tx1"/>
                  </a:solidFill>
                </a:rPr>
                <a:t>サーバ</a:t>
              </a:r>
              <a:endParaRPr lang="ja-JP" alt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36" name="直線矢印コネクタ 135"/>
            <p:cNvCxnSpPr/>
            <p:nvPr/>
          </p:nvCxnSpPr>
          <p:spPr>
            <a:xfrm flipV="1">
              <a:off x="6255831" y="1782108"/>
              <a:ext cx="0" cy="1772425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矢印コネクタ 136"/>
            <p:cNvCxnSpPr/>
            <p:nvPr/>
          </p:nvCxnSpPr>
          <p:spPr>
            <a:xfrm flipV="1">
              <a:off x="6253255" y="3913673"/>
              <a:ext cx="0" cy="919844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矢印コネクタ 137"/>
            <p:cNvCxnSpPr/>
            <p:nvPr/>
          </p:nvCxnSpPr>
          <p:spPr>
            <a:xfrm flipV="1">
              <a:off x="4386248" y="5784359"/>
              <a:ext cx="0" cy="45179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コネクタ 138"/>
            <p:cNvCxnSpPr/>
            <p:nvPr/>
          </p:nvCxnSpPr>
          <p:spPr>
            <a:xfrm>
              <a:off x="4570224" y="4829412"/>
              <a:ext cx="0" cy="63591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コネクタ 139"/>
            <p:cNvCxnSpPr/>
            <p:nvPr/>
          </p:nvCxnSpPr>
          <p:spPr>
            <a:xfrm flipH="1">
              <a:off x="4578228" y="4829412"/>
              <a:ext cx="1677604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コネクタ 140"/>
            <p:cNvCxnSpPr/>
            <p:nvPr/>
          </p:nvCxnSpPr>
          <p:spPr>
            <a:xfrm>
              <a:off x="4918602" y="5301569"/>
              <a:ext cx="0" cy="16528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コネクタ 141"/>
            <p:cNvCxnSpPr/>
            <p:nvPr/>
          </p:nvCxnSpPr>
          <p:spPr>
            <a:xfrm flipH="1">
              <a:off x="4918604" y="5301569"/>
              <a:ext cx="251867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矢印コネクタ 142"/>
            <p:cNvCxnSpPr/>
            <p:nvPr/>
          </p:nvCxnSpPr>
          <p:spPr>
            <a:xfrm flipV="1">
              <a:off x="7437282" y="1782108"/>
              <a:ext cx="0" cy="3519461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角丸四角形 143"/>
            <p:cNvSpPr/>
            <p:nvPr/>
          </p:nvSpPr>
          <p:spPr>
            <a:xfrm>
              <a:off x="2915816" y="4538957"/>
              <a:ext cx="1465646" cy="360040"/>
            </a:xfrm>
            <a:prstGeom prst="roundRect">
              <a:avLst/>
            </a:prstGeom>
            <a:gradFill>
              <a:gsLst>
                <a:gs pos="0">
                  <a:srgbClr val="92D050"/>
                </a:gs>
                <a:gs pos="100000">
                  <a:schemeClr val="bg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</a:gradFill>
            <a:ln w="22225" cmpd="sng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b="1" dirty="0" smtClean="0">
                  <a:solidFill>
                    <a:schemeClr val="tx1"/>
                  </a:solidFill>
                </a:rPr>
                <a:t>Web</a:t>
              </a:r>
              <a:r>
                <a:rPr lang="ja-JP" altLang="en-US" b="1" dirty="0" smtClean="0">
                  <a:solidFill>
                    <a:schemeClr val="tx1"/>
                  </a:solidFill>
                </a:rPr>
                <a:t>サーバ</a:t>
              </a:r>
              <a:endParaRPr lang="ja-JP" alt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145" name="直線コネクタ 144"/>
            <p:cNvCxnSpPr/>
            <p:nvPr/>
          </p:nvCxnSpPr>
          <p:spPr>
            <a:xfrm>
              <a:off x="3324822" y="4301667"/>
              <a:ext cx="0" cy="231974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>
              <a:off x="3994160" y="4301667"/>
              <a:ext cx="0" cy="22134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コネクタ 146"/>
            <p:cNvCxnSpPr/>
            <p:nvPr/>
          </p:nvCxnSpPr>
          <p:spPr>
            <a:xfrm flipH="1">
              <a:off x="2698016" y="4301667"/>
              <a:ext cx="62680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H="1">
              <a:off x="3994160" y="4301667"/>
              <a:ext cx="584068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矢印コネクタ 148"/>
            <p:cNvCxnSpPr>
              <a:endCxn id="144" idx="2"/>
            </p:cNvCxnSpPr>
            <p:nvPr/>
          </p:nvCxnSpPr>
          <p:spPr>
            <a:xfrm flipH="1" flipV="1">
              <a:off x="3648639" y="4898997"/>
              <a:ext cx="5952" cy="566334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テキスト ボックス 149"/>
            <p:cNvSpPr txBox="1"/>
            <p:nvPr/>
          </p:nvSpPr>
          <p:spPr>
            <a:xfrm>
              <a:off x="2627784" y="5136287"/>
              <a:ext cx="9877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:16992</a:t>
              </a:r>
              <a:endParaRPr kumimoji="1" lang="ja-JP" altLang="en-US" b="1" dirty="0"/>
            </a:p>
          </p:txBody>
        </p:sp>
        <p:sp>
          <p:nvSpPr>
            <p:cNvPr id="151" name="テキスト ボックス 150"/>
            <p:cNvSpPr txBox="1"/>
            <p:nvPr/>
          </p:nvSpPr>
          <p:spPr>
            <a:xfrm>
              <a:off x="3707904" y="5136287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:5900</a:t>
              </a:r>
              <a:endParaRPr kumimoji="1" lang="ja-JP" altLang="en-US" b="1" dirty="0"/>
            </a:p>
          </p:txBody>
        </p:sp>
        <p:sp>
          <p:nvSpPr>
            <p:cNvPr id="152" name="テキスト ボックス 151"/>
            <p:cNvSpPr txBox="1"/>
            <p:nvPr/>
          </p:nvSpPr>
          <p:spPr>
            <a:xfrm>
              <a:off x="5250344" y="5352311"/>
              <a:ext cx="1095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/>
                <a:t>それ以外</a:t>
              </a:r>
            </a:p>
          </p:txBody>
        </p:sp>
        <p:sp>
          <p:nvSpPr>
            <p:cNvPr id="153" name="テキスト ボックス 152"/>
            <p:cNvSpPr txBox="1"/>
            <p:nvPr/>
          </p:nvSpPr>
          <p:spPr>
            <a:xfrm>
              <a:off x="3522152" y="6216407"/>
              <a:ext cx="17411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VM</a:t>
              </a:r>
              <a:r>
                <a:rPr kumimoji="1" lang="ja-JP" altLang="en-US" b="1" dirty="0"/>
                <a:t>の</a:t>
              </a:r>
              <a:r>
                <a:rPr kumimoji="1" lang="en-US" altLang="ja-JP" b="1" dirty="0"/>
                <a:t>IP</a:t>
              </a:r>
              <a:r>
                <a:rPr kumimoji="1" lang="ja-JP" altLang="en-US" b="1" dirty="0"/>
                <a:t>アドレス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84063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MOF</a:t>
            </a:r>
            <a:r>
              <a:rPr lang="ja-JP" altLang="en-US" dirty="0"/>
              <a:t>言語で</a:t>
            </a:r>
            <a:r>
              <a:rPr lang="en-US" altLang="ja-JP" dirty="0" smtClean="0"/>
              <a:t>CIM</a:t>
            </a:r>
            <a:r>
              <a:rPr lang="ja-JP" altLang="en-US" dirty="0" smtClean="0"/>
              <a:t>クラスが記述されている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CIM</a:t>
            </a:r>
            <a:r>
              <a:rPr lang="ja-JP" altLang="en-US" dirty="0" smtClean="0"/>
              <a:t>クラスは</a:t>
            </a:r>
            <a:r>
              <a:rPr lang="ja-JP" altLang="en-US" dirty="0"/>
              <a:t>以下の要素で構成</a:t>
            </a:r>
            <a:r>
              <a:rPr lang="ja-JP" altLang="en-US" dirty="0" smtClean="0"/>
              <a:t>される</a:t>
            </a:r>
            <a:endParaRPr lang="en-US" altLang="ja-JP" dirty="0"/>
          </a:p>
          <a:p>
            <a:pPr lvl="2"/>
            <a:r>
              <a:rPr lang="ja-JP" altLang="en-US" dirty="0" smtClean="0"/>
              <a:t>プロパティ</a:t>
            </a:r>
            <a:endParaRPr lang="en-US" altLang="ja-JP" dirty="0"/>
          </a:p>
          <a:p>
            <a:pPr lvl="2"/>
            <a:r>
              <a:rPr lang="ja-JP" altLang="en-US" dirty="0" smtClean="0"/>
              <a:t>メソッド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CIM</a:t>
            </a:r>
            <a:r>
              <a:rPr lang="ja-JP" altLang="en-US" dirty="0" smtClean="0"/>
              <a:t>プロバイダ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CIM</a:t>
            </a:r>
            <a:r>
              <a:rPr lang="ja-JP" altLang="en-US" dirty="0" smtClean="0"/>
              <a:t>クラスのインスタンスを管理</a:t>
            </a:r>
            <a:endParaRPr lang="en-US" altLang="ja-JP" dirty="0"/>
          </a:p>
          <a:p>
            <a:pPr lvl="2"/>
            <a:r>
              <a:rPr lang="ja-JP" altLang="en-US" dirty="0" smtClean="0"/>
              <a:t>インスタンスの列挙</a:t>
            </a:r>
            <a:endParaRPr lang="en-US" altLang="ja-JP" dirty="0"/>
          </a:p>
          <a:p>
            <a:pPr lvl="2"/>
            <a:r>
              <a:rPr lang="ja-JP" altLang="en-US" dirty="0"/>
              <a:t>特定</a:t>
            </a:r>
            <a:r>
              <a:rPr lang="ja-JP" altLang="en-US" dirty="0" smtClean="0"/>
              <a:t>のインスタンスの取得</a:t>
            </a:r>
            <a:endParaRPr lang="en-US" altLang="ja-JP" dirty="0"/>
          </a:p>
          <a:p>
            <a:pPr lvl="2"/>
            <a:r>
              <a:rPr lang="ja-JP" altLang="en-US" dirty="0"/>
              <a:t>メソッド呼び出し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インタフェース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CIM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07904" y="2527736"/>
            <a:ext cx="489654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Courier"/>
                <a:cs typeface="Courier"/>
              </a:rPr>
              <a:t>class </a:t>
            </a:r>
            <a:r>
              <a:rPr lang="en-US" altLang="ja-JP" b="1" dirty="0" err="1">
                <a:latin typeface="Courier"/>
                <a:cs typeface="Courier"/>
              </a:rPr>
              <a:t>CIM_Processor</a:t>
            </a:r>
            <a:r>
              <a:rPr lang="en-US" altLang="ja-JP" b="1" dirty="0">
                <a:latin typeface="Courier"/>
                <a:cs typeface="Courier"/>
              </a:rPr>
              <a:t> </a:t>
            </a:r>
            <a:r>
              <a:rPr lang="en-US" altLang="ja-JP" b="1" dirty="0" smtClean="0">
                <a:latin typeface="Courier"/>
                <a:cs typeface="Courier"/>
              </a:rPr>
              <a:t>:</a:t>
            </a:r>
          </a:p>
          <a:p>
            <a:r>
              <a:rPr lang="en-US" altLang="ja-JP" b="1" dirty="0">
                <a:latin typeface="Courier"/>
                <a:cs typeface="Courier"/>
              </a:rPr>
              <a:t> </a:t>
            </a:r>
            <a:r>
              <a:rPr lang="en-US" altLang="ja-JP" b="1" dirty="0" smtClean="0">
                <a:latin typeface="Courier"/>
                <a:cs typeface="Courier"/>
              </a:rPr>
              <a:t>  </a:t>
            </a:r>
            <a:r>
              <a:rPr lang="ja-JP" altLang="en-US" b="1" dirty="0" smtClean="0">
                <a:latin typeface="Courier"/>
                <a:cs typeface="Courier"/>
              </a:rPr>
              <a:t>　</a:t>
            </a:r>
            <a:r>
              <a:rPr lang="en-US" altLang="ja-JP" b="1" dirty="0" smtClean="0">
                <a:latin typeface="Courier"/>
                <a:cs typeface="Courier"/>
              </a:rPr>
              <a:t>    </a:t>
            </a:r>
            <a:r>
              <a:rPr lang="en-US" altLang="ja-JP" b="1" dirty="0" err="1" smtClean="0">
                <a:latin typeface="Courier"/>
                <a:cs typeface="Courier"/>
              </a:rPr>
              <a:t>CIM_LogicalDevice</a:t>
            </a:r>
            <a:r>
              <a:rPr lang="en-US" altLang="ja-JP" b="1" dirty="0" smtClean="0">
                <a:latin typeface="Courier"/>
                <a:cs typeface="Courier"/>
              </a:rPr>
              <a:t> {</a:t>
            </a:r>
            <a:endParaRPr lang="en-US" altLang="ja-JP" b="1" dirty="0">
              <a:latin typeface="Courier"/>
              <a:cs typeface="Courier"/>
            </a:endParaRPr>
          </a:p>
          <a:p>
            <a:r>
              <a:rPr lang="en-US" altLang="ja-JP" b="1" dirty="0" smtClean="0">
                <a:latin typeface="Courier"/>
                <a:cs typeface="Courier"/>
              </a:rPr>
              <a:t>  [</a:t>
            </a:r>
            <a:r>
              <a:rPr lang="en-US" altLang="ja-JP" b="1" dirty="0">
                <a:latin typeface="Courier"/>
                <a:cs typeface="Courier"/>
              </a:rPr>
              <a:t>Key] uint32 Number;</a:t>
            </a:r>
          </a:p>
          <a:p>
            <a:r>
              <a:rPr lang="en-US" altLang="ja-JP" b="1" dirty="0" smtClean="0">
                <a:latin typeface="Courier"/>
                <a:cs typeface="Courier"/>
              </a:rPr>
              <a:t>  uint32 Enable(</a:t>
            </a:r>
            <a:r>
              <a:rPr lang="en-US" altLang="ja-JP" b="1" dirty="0" err="1" smtClean="0">
                <a:latin typeface="Courier"/>
                <a:cs typeface="Courier"/>
              </a:rPr>
              <a:t>boolean</a:t>
            </a:r>
            <a:r>
              <a:rPr lang="en-US" altLang="ja-JP" b="1" dirty="0" smtClean="0">
                <a:latin typeface="Courier"/>
                <a:cs typeface="Courier"/>
              </a:rPr>
              <a:t> </a:t>
            </a:r>
            <a:r>
              <a:rPr lang="en-US" altLang="ja-JP" b="1" dirty="0">
                <a:latin typeface="Courier"/>
                <a:cs typeface="Courier"/>
              </a:rPr>
              <a:t>Enabled);</a:t>
            </a:r>
          </a:p>
          <a:p>
            <a:r>
              <a:rPr lang="en-US" altLang="ja-JP" b="1" dirty="0">
                <a:latin typeface="Courier"/>
                <a:cs typeface="Courier"/>
              </a:rPr>
              <a:t>};</a:t>
            </a:r>
            <a:endParaRPr kumimoji="1" lang="ja-JP" altLang="en-US" b="1" dirty="0">
              <a:latin typeface="Courier"/>
              <a:cs typeface="Courier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92791" y="620688"/>
            <a:ext cx="1123625" cy="461665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２６２個</a:t>
            </a:r>
            <a:endParaRPr kumimoji="1" lang="ja-JP" altLang="en-US" sz="2400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3714130" y="4932926"/>
            <a:ext cx="5020254" cy="1664426"/>
            <a:chOff x="3714130" y="4788910"/>
            <a:chExt cx="5020254" cy="1664426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3714130" y="5415968"/>
              <a:ext cx="21602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err="1"/>
                <a:t>Get</a:t>
              </a:r>
              <a:r>
                <a:rPr lang="en-US" altLang="ja-JP" sz="1600" dirty="0" err="1" smtClean="0"/>
                <a:t>Instance</a:t>
              </a:r>
              <a:endParaRPr lang="en-US" altLang="ja-JP" sz="1600" dirty="0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6092456" y="5148950"/>
              <a:ext cx="2641928" cy="13043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2225" cmpd="sng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メモ 31"/>
            <p:cNvSpPr/>
            <p:nvPr/>
          </p:nvSpPr>
          <p:spPr>
            <a:xfrm>
              <a:off x="6300192" y="5311842"/>
              <a:ext cx="994032" cy="365944"/>
            </a:xfrm>
            <a:prstGeom prst="foldedCorner">
              <a:avLst/>
            </a:prstGeom>
            <a:solidFill>
              <a:schemeClr val="bg1"/>
            </a:solidFill>
            <a:ln w="254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b="1" dirty="0" smtClean="0">
                  <a:solidFill>
                    <a:schemeClr val="tx1"/>
                  </a:solidFill>
                </a:rPr>
                <a:t>CPU1</a:t>
              </a:r>
              <a:endParaRPr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5998080" y="4788910"/>
              <a:ext cx="27363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b="1" dirty="0" err="1" smtClean="0"/>
                <a:t>CIM_Processor</a:t>
              </a:r>
              <a:r>
                <a:rPr lang="ja-JP" altLang="en-US" sz="1600" b="1" dirty="0"/>
                <a:t>プロバイダ</a:t>
              </a:r>
              <a:endParaRPr kumimoji="1" lang="ja-JP" altLang="en-US" sz="1600" b="1" dirty="0"/>
            </a:p>
          </p:txBody>
        </p:sp>
        <p:cxnSp>
          <p:nvCxnSpPr>
            <p:cNvPr id="29" name="直線矢印コネクタ 28"/>
            <p:cNvCxnSpPr>
              <a:stCxn id="31" idx="1"/>
            </p:cNvCxnSpPr>
            <p:nvPr/>
          </p:nvCxnSpPr>
          <p:spPr>
            <a:xfrm flipH="1">
              <a:off x="3779912" y="5801143"/>
              <a:ext cx="2312544" cy="0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メモ 36"/>
            <p:cNvSpPr/>
            <p:nvPr/>
          </p:nvSpPr>
          <p:spPr>
            <a:xfrm>
              <a:off x="7538408" y="5311841"/>
              <a:ext cx="994032" cy="365944"/>
            </a:xfrm>
            <a:prstGeom prst="foldedCorner">
              <a:avLst/>
            </a:prstGeom>
            <a:solidFill>
              <a:srgbClr val="FFFF00"/>
            </a:solidFill>
            <a:ln w="254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b="1" dirty="0" smtClean="0">
                  <a:solidFill>
                    <a:schemeClr val="tx1"/>
                  </a:solidFill>
                </a:rPr>
                <a:t>CPU2</a:t>
              </a:r>
              <a:endParaRPr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メモ 37"/>
            <p:cNvSpPr/>
            <p:nvPr/>
          </p:nvSpPr>
          <p:spPr>
            <a:xfrm>
              <a:off x="7534961" y="5871368"/>
              <a:ext cx="994032" cy="365944"/>
            </a:xfrm>
            <a:prstGeom prst="foldedCorner">
              <a:avLst/>
            </a:prstGeom>
            <a:solidFill>
              <a:schemeClr val="bg1"/>
            </a:solidFill>
            <a:ln w="254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b="1" dirty="0" smtClean="0">
                  <a:solidFill>
                    <a:schemeClr val="tx1"/>
                  </a:solidFill>
                </a:rPr>
                <a:t>CPU4</a:t>
              </a:r>
              <a:endParaRPr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メモ 38"/>
            <p:cNvSpPr/>
            <p:nvPr/>
          </p:nvSpPr>
          <p:spPr>
            <a:xfrm>
              <a:off x="6300192" y="5866639"/>
              <a:ext cx="994032" cy="365944"/>
            </a:xfrm>
            <a:prstGeom prst="foldedCorner">
              <a:avLst/>
            </a:prstGeom>
            <a:solidFill>
              <a:schemeClr val="bg1"/>
            </a:solidFill>
            <a:ln w="254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b="1" dirty="0" smtClean="0">
                  <a:solidFill>
                    <a:schemeClr val="tx1"/>
                  </a:solidFill>
                </a:rPr>
                <a:t>CPU3</a:t>
              </a:r>
              <a:endParaRPr lang="ja-JP" altLang="en-US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3718537" y="4932926"/>
            <a:ext cx="5020254" cy="1664426"/>
            <a:chOff x="3714130" y="4788910"/>
            <a:chExt cx="5020254" cy="1664426"/>
          </a:xfrm>
        </p:grpSpPr>
        <p:sp>
          <p:nvSpPr>
            <p:cNvPr id="44" name="テキスト ボックス 43"/>
            <p:cNvSpPr txBox="1"/>
            <p:nvPr/>
          </p:nvSpPr>
          <p:spPr>
            <a:xfrm>
              <a:off x="3714130" y="5415968"/>
              <a:ext cx="21602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err="1" smtClean="0"/>
                <a:t>EnumerateInstances</a:t>
              </a:r>
              <a:endParaRPr lang="en-US" altLang="ja-JP" sz="1600" dirty="0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6092456" y="5148950"/>
              <a:ext cx="2641928" cy="130438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2225" cmpd="sng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メモ 45"/>
            <p:cNvSpPr/>
            <p:nvPr/>
          </p:nvSpPr>
          <p:spPr>
            <a:xfrm>
              <a:off x="6300192" y="5311842"/>
              <a:ext cx="994032" cy="365944"/>
            </a:xfrm>
            <a:prstGeom prst="foldedCorner">
              <a:avLst/>
            </a:prstGeom>
            <a:solidFill>
              <a:srgbClr val="FFFF00"/>
            </a:solidFill>
            <a:ln w="254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b="1" dirty="0" smtClean="0">
                  <a:solidFill>
                    <a:schemeClr val="tx1"/>
                  </a:solidFill>
                </a:rPr>
                <a:t>CPU1</a:t>
              </a:r>
              <a:endParaRPr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5998080" y="4788910"/>
              <a:ext cx="27363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b="1" dirty="0" err="1" smtClean="0"/>
                <a:t>CIM_Processor</a:t>
              </a:r>
              <a:r>
                <a:rPr lang="ja-JP" altLang="en-US" sz="1600" b="1" dirty="0"/>
                <a:t>プロバイダ</a:t>
              </a:r>
              <a:endParaRPr kumimoji="1" lang="ja-JP" altLang="en-US" sz="1600" b="1" dirty="0"/>
            </a:p>
          </p:txBody>
        </p:sp>
        <p:cxnSp>
          <p:nvCxnSpPr>
            <p:cNvPr id="48" name="直線矢印コネクタ 47"/>
            <p:cNvCxnSpPr>
              <a:stCxn id="45" idx="1"/>
            </p:cNvCxnSpPr>
            <p:nvPr/>
          </p:nvCxnSpPr>
          <p:spPr>
            <a:xfrm flipH="1">
              <a:off x="3779912" y="5801143"/>
              <a:ext cx="2312544" cy="0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メモ 48"/>
            <p:cNvSpPr/>
            <p:nvPr/>
          </p:nvSpPr>
          <p:spPr>
            <a:xfrm>
              <a:off x="7538408" y="5311841"/>
              <a:ext cx="994032" cy="365944"/>
            </a:xfrm>
            <a:prstGeom prst="foldedCorner">
              <a:avLst/>
            </a:prstGeom>
            <a:solidFill>
              <a:srgbClr val="FFFF00"/>
            </a:solidFill>
            <a:ln w="254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b="1" dirty="0" smtClean="0">
                  <a:solidFill>
                    <a:schemeClr val="tx1"/>
                  </a:solidFill>
                </a:rPr>
                <a:t>CPU2</a:t>
              </a:r>
              <a:endParaRPr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メモ 49"/>
            <p:cNvSpPr/>
            <p:nvPr/>
          </p:nvSpPr>
          <p:spPr>
            <a:xfrm>
              <a:off x="7534961" y="5871368"/>
              <a:ext cx="994032" cy="365944"/>
            </a:xfrm>
            <a:prstGeom prst="foldedCorner">
              <a:avLst/>
            </a:prstGeom>
            <a:solidFill>
              <a:srgbClr val="FFFF00"/>
            </a:solidFill>
            <a:ln w="254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b="1" dirty="0" smtClean="0">
                  <a:solidFill>
                    <a:schemeClr val="tx1"/>
                  </a:solidFill>
                </a:rPr>
                <a:t>CPU4</a:t>
              </a:r>
              <a:endParaRPr lang="ja-JP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メモ 50"/>
            <p:cNvSpPr/>
            <p:nvPr/>
          </p:nvSpPr>
          <p:spPr>
            <a:xfrm>
              <a:off x="6300192" y="5866639"/>
              <a:ext cx="994032" cy="365944"/>
            </a:xfrm>
            <a:prstGeom prst="foldedCorner">
              <a:avLst/>
            </a:prstGeom>
            <a:solidFill>
              <a:srgbClr val="FFFF00"/>
            </a:solidFill>
            <a:ln w="254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b="1" dirty="0" smtClean="0">
                  <a:solidFill>
                    <a:schemeClr val="tx1"/>
                  </a:solidFill>
                </a:rPr>
                <a:t>CPU3</a:t>
              </a:r>
              <a:endParaRPr lang="ja-JP" altLang="en-US" sz="16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1158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CIMPLE</a:t>
            </a:r>
            <a:r>
              <a:rPr kumimoji="1" lang="ja-JP" altLang="en-US" dirty="0" smtClean="0"/>
              <a:t>を用</a:t>
            </a:r>
            <a:r>
              <a:rPr lang="ja-JP" altLang="en-US" dirty="0" smtClean="0"/>
              <a:t>い</a:t>
            </a:r>
            <a:r>
              <a:rPr kumimoji="1" lang="ja-JP" altLang="en-US" dirty="0" smtClean="0"/>
              <a:t>て</a:t>
            </a:r>
            <a:r>
              <a:rPr lang="en-US" altLang="ja-JP" dirty="0"/>
              <a:t>MOF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プロバイダの雛形を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で生成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CIM</a:t>
            </a:r>
            <a:r>
              <a:rPr kumimoji="1" lang="ja-JP" altLang="en-US" dirty="0" smtClean="0"/>
              <a:t>プロバイダの作成（１）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3284984"/>
            <a:ext cx="13854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MOF</a:t>
            </a:r>
            <a:endParaRPr kumimoji="1" lang="ja-JP" altLang="en-US" b="1" dirty="0"/>
          </a:p>
        </p:txBody>
      </p:sp>
      <p:sp>
        <p:nvSpPr>
          <p:cNvPr id="19" name="メモ 18"/>
          <p:cNvSpPr/>
          <p:nvPr/>
        </p:nvSpPr>
        <p:spPr>
          <a:xfrm>
            <a:off x="683568" y="2564904"/>
            <a:ext cx="2160240" cy="707246"/>
          </a:xfrm>
          <a:prstGeom prst="foldedCorner">
            <a:avLst>
              <a:gd name="adj" fmla="val 7293"/>
            </a:avLst>
          </a:prstGeom>
          <a:noFill/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dirty="0" err="1" smtClean="0">
                <a:solidFill>
                  <a:schemeClr val="tx1"/>
                </a:solidFill>
              </a:rPr>
              <a:t>CIM_Processor</a:t>
            </a:r>
            <a:r>
              <a:rPr lang="ja-JP" altLang="en-US" sz="2000" dirty="0" smtClean="0">
                <a:solidFill>
                  <a:schemeClr val="tx1"/>
                </a:solidFill>
              </a:rPr>
              <a:t>クラス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21" name="メモ 20"/>
          <p:cNvSpPr/>
          <p:nvPr/>
        </p:nvSpPr>
        <p:spPr>
          <a:xfrm>
            <a:off x="1763688" y="3501008"/>
            <a:ext cx="7236295" cy="2880320"/>
          </a:xfrm>
          <a:prstGeom prst="foldedCorner">
            <a:avLst>
              <a:gd name="adj" fmla="val 3224"/>
            </a:avLst>
          </a:prstGeom>
          <a:noFill/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b="1" dirty="0" err="1">
                <a:solidFill>
                  <a:schemeClr val="tx1"/>
                </a:solidFill>
                <a:latin typeface="Courier"/>
                <a:cs typeface="Courier"/>
              </a:rPr>
              <a:t>Enum_Instances_Status</a:t>
            </a:r>
            <a:r>
              <a:rPr lang="en-US" altLang="ja-JP" sz="2000" b="1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altLang="ja-JP" sz="2000" b="1" dirty="0" err="1">
                <a:solidFill>
                  <a:schemeClr val="tx1"/>
                </a:solidFill>
                <a:latin typeface="Courier"/>
                <a:cs typeface="Courier"/>
              </a:rPr>
              <a:t>CIM_Processor_Provider</a:t>
            </a:r>
            <a:r>
              <a:rPr lang="en-US" altLang="ja-JP" sz="2000" b="1" dirty="0">
                <a:solidFill>
                  <a:schemeClr val="tx1"/>
                </a:solidFill>
                <a:latin typeface="Courier"/>
                <a:cs typeface="Courier"/>
              </a:rPr>
              <a:t>:</a:t>
            </a:r>
            <a:r>
              <a:rPr lang="en-US" altLang="ja-JP" sz="2000" b="1" dirty="0" smtClean="0">
                <a:solidFill>
                  <a:schemeClr val="tx1"/>
                </a:solidFill>
                <a:latin typeface="Courier"/>
                <a:cs typeface="Courier"/>
              </a:rPr>
              <a:t>:</a:t>
            </a:r>
            <a:r>
              <a:rPr lang="en-US" altLang="ja-JP" sz="2000" b="1" dirty="0" err="1" smtClean="0">
                <a:solidFill>
                  <a:schemeClr val="tx1"/>
                </a:solidFill>
                <a:latin typeface="Courier"/>
                <a:cs typeface="Courier"/>
              </a:rPr>
              <a:t>enum_instances</a:t>
            </a:r>
            <a:r>
              <a:rPr lang="en-US" altLang="ja-JP" sz="2000" b="1" dirty="0">
                <a:solidFill>
                  <a:schemeClr val="tx1"/>
                </a:solidFill>
                <a:latin typeface="Courier"/>
                <a:cs typeface="Courier"/>
              </a:rPr>
              <a:t>(</a:t>
            </a:r>
            <a:endParaRPr lang="ja-JP" altLang="en-US" sz="2000" b="1" dirty="0">
              <a:solidFill>
                <a:schemeClr val="tx1"/>
              </a:solidFill>
              <a:latin typeface="Courier"/>
              <a:cs typeface="Courier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Courier"/>
                <a:cs typeface="Courier"/>
              </a:rPr>
              <a:t>  </a:t>
            </a:r>
            <a:r>
              <a:rPr lang="en-US" altLang="ja-JP" sz="2000" b="1" dirty="0">
                <a:solidFill>
                  <a:schemeClr val="tx1"/>
                </a:solidFill>
                <a:latin typeface="Courier"/>
                <a:cs typeface="Courier"/>
              </a:rPr>
              <a:t> ..., </a:t>
            </a:r>
            <a:r>
              <a:rPr lang="en-US" altLang="ja-JP" sz="2000" b="1" dirty="0" err="1">
                <a:solidFill>
                  <a:schemeClr val="tx1"/>
                </a:solidFill>
                <a:latin typeface="Courier"/>
                <a:cs typeface="Courier"/>
              </a:rPr>
              <a:t>Enum_Handler</a:t>
            </a:r>
            <a:r>
              <a:rPr lang="en-US" altLang="ja-JP" sz="2000" b="1" dirty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altLang="ja-JP" sz="2000" b="1" dirty="0" err="1">
                <a:solidFill>
                  <a:schemeClr val="tx1"/>
                </a:solidFill>
                <a:latin typeface="Courier"/>
                <a:cs typeface="Courier"/>
              </a:rPr>
              <a:t>CIM_Processor</a:t>
            </a:r>
            <a:r>
              <a:rPr lang="en-US" altLang="ja-JP" sz="2000" b="1" dirty="0">
                <a:solidFill>
                  <a:schemeClr val="tx1"/>
                </a:solidFill>
                <a:latin typeface="Courier"/>
                <a:cs typeface="Courier"/>
              </a:rPr>
              <a:t>&gt;* handler</a:t>
            </a:r>
            <a:r>
              <a:rPr lang="en-US" altLang="ja-JP" sz="2000" b="1" dirty="0" smtClean="0">
                <a:solidFill>
                  <a:schemeClr val="tx1"/>
                </a:solidFill>
                <a:latin typeface="Courier"/>
                <a:cs typeface="Courier"/>
              </a:rPr>
              <a:t>)</a:t>
            </a:r>
          </a:p>
          <a:p>
            <a:r>
              <a:rPr lang="en-US" altLang="ja-JP" sz="2000" b="1" dirty="0" smtClean="0">
                <a:solidFill>
                  <a:schemeClr val="tx1"/>
                </a:solidFill>
                <a:latin typeface="Courier"/>
                <a:cs typeface="Courier"/>
              </a:rPr>
              <a:t>{</a:t>
            </a:r>
          </a:p>
          <a:p>
            <a:r>
              <a:rPr lang="en-US" altLang="ja-JP" sz="2000" b="1" dirty="0">
                <a:solidFill>
                  <a:srgbClr val="FF0000"/>
                </a:solidFill>
                <a:latin typeface="Courier"/>
                <a:cs typeface="Courier"/>
              </a:rPr>
              <a:t>  for (i = 0; i &lt; nCPU; i++)</a:t>
            </a:r>
          </a:p>
          <a:p>
            <a:r>
              <a:rPr lang="en-US" altLang="ja-JP" sz="2000" b="1" dirty="0">
                <a:solidFill>
                  <a:srgbClr val="FF0000"/>
                </a:solidFill>
                <a:latin typeface="Courier"/>
                <a:cs typeface="Courier"/>
              </a:rPr>
              <a:t>    handler-&gt;handle(cpu[i]);</a:t>
            </a:r>
          </a:p>
          <a:p>
            <a:endParaRPr lang="en-US" altLang="ja-JP" sz="20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altLang="ja-JP" sz="2000" b="1" dirty="0">
                <a:solidFill>
                  <a:srgbClr val="FF0000"/>
                </a:solidFill>
                <a:latin typeface="Courier"/>
                <a:cs typeface="Courier"/>
              </a:rPr>
              <a:t>  return ENUM_INSTANCES_OK;</a:t>
            </a:r>
            <a:endParaRPr lang="ja-JP" altLang="en-US" sz="2000" b="1" dirty="0">
              <a:solidFill>
                <a:srgbClr val="FF0000"/>
              </a:solidFill>
              <a:latin typeface="Courier"/>
              <a:cs typeface="Courier"/>
            </a:endParaRPr>
          </a:p>
          <a:p>
            <a:r>
              <a:rPr lang="en-US" altLang="ja-JP" sz="2000" b="1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endParaRPr kumimoji="1" lang="ja-JP" altLang="en-US" sz="2000" b="1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932040" y="3068960"/>
            <a:ext cx="1800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CIM</a:t>
            </a:r>
            <a:r>
              <a:rPr kumimoji="1" lang="ja-JP" altLang="en-US" sz="2000" b="1" dirty="0" smtClean="0"/>
              <a:t>プロバイダ</a:t>
            </a:r>
            <a:endParaRPr kumimoji="1" lang="ja-JP" altLang="en-US" sz="2000" b="1" dirty="0"/>
          </a:p>
        </p:txBody>
      </p:sp>
      <p:sp>
        <p:nvSpPr>
          <p:cNvPr id="23" name="ストライプ矢印 22"/>
          <p:cNvSpPr/>
          <p:nvPr/>
        </p:nvSpPr>
        <p:spPr>
          <a:xfrm>
            <a:off x="3131840" y="2636912"/>
            <a:ext cx="648072" cy="494475"/>
          </a:xfrm>
          <a:prstGeom prst="stripedRightArrow">
            <a:avLst/>
          </a:prstGeom>
          <a:noFill/>
          <a:ln w="38100" cmpd="dbl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23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libvirt</a:t>
            </a:r>
            <a:r>
              <a:rPr lang="ja-JP" altLang="en-US" dirty="0"/>
              <a:t>を用いて</a:t>
            </a:r>
            <a:r>
              <a:rPr lang="en-US" altLang="ja-JP" dirty="0"/>
              <a:t>VM</a:t>
            </a:r>
            <a:r>
              <a:rPr lang="ja-JP" altLang="en-US" dirty="0"/>
              <a:t>に関する処理を記述</a:t>
            </a:r>
            <a:endParaRPr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CIM</a:t>
            </a:r>
            <a:r>
              <a:rPr lang="ja-JP" altLang="en-US" dirty="0"/>
              <a:t>プロバイダの作成（２）</a:t>
            </a:r>
            <a:endParaRPr kumimoji="1" lang="ja-JP" altLang="en-US"/>
          </a:p>
        </p:txBody>
      </p:sp>
      <p:sp>
        <p:nvSpPr>
          <p:cNvPr id="4" name="メモ 3"/>
          <p:cNvSpPr/>
          <p:nvPr/>
        </p:nvSpPr>
        <p:spPr>
          <a:xfrm>
            <a:off x="467544" y="2204864"/>
            <a:ext cx="3456384" cy="864096"/>
          </a:xfrm>
          <a:prstGeom prst="foldedCorner">
            <a:avLst>
              <a:gd name="adj" fmla="val 7293"/>
            </a:avLst>
          </a:prstGeom>
          <a:noFill/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dirty="0" err="1" smtClean="0">
                <a:solidFill>
                  <a:schemeClr val="tx1"/>
                </a:solidFill>
              </a:rPr>
              <a:t>CIM_PowerManagement</a:t>
            </a: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クラス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5" name="メモ 4"/>
          <p:cNvSpPr/>
          <p:nvPr/>
        </p:nvSpPr>
        <p:spPr>
          <a:xfrm>
            <a:off x="1763688" y="3269015"/>
            <a:ext cx="6984776" cy="3184321"/>
          </a:xfrm>
          <a:prstGeom prst="foldedCorner">
            <a:avLst>
              <a:gd name="adj" fmla="val 3224"/>
            </a:avLst>
          </a:prstGeom>
          <a:solidFill>
            <a:srgbClr val="FFFFFF"/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000" b="1" dirty="0" err="1" smtClean="0">
                <a:solidFill>
                  <a:schemeClr val="tx1"/>
                </a:solidFill>
                <a:latin typeface="Courier"/>
              </a:rPr>
              <a:t>Get_Instance_Status</a:t>
            </a:r>
            <a:r>
              <a:rPr lang="en-US" altLang="ja-JP" sz="2000" b="1" dirty="0" smtClean="0">
                <a:solidFill>
                  <a:schemeClr val="tx1"/>
                </a:solidFill>
                <a:latin typeface="Courier"/>
              </a:rPr>
              <a:t> </a:t>
            </a:r>
            <a:r>
              <a:rPr lang="en-US" altLang="ja-JP" sz="2000" b="1" dirty="0" err="1" smtClean="0">
                <a:solidFill>
                  <a:schemeClr val="tx1"/>
                </a:solidFill>
                <a:latin typeface="Courier"/>
              </a:rPr>
              <a:t>CIM_PowerManagement_Provider</a:t>
            </a:r>
            <a:r>
              <a:rPr lang="en-US" altLang="ja-JP" sz="2000" b="1" dirty="0" smtClean="0">
                <a:solidFill>
                  <a:schemeClr val="tx1"/>
                </a:solidFill>
                <a:latin typeface="Courier"/>
              </a:rPr>
              <a:t>::</a:t>
            </a:r>
            <a:r>
              <a:rPr lang="en-US" altLang="ja-JP" sz="2000" b="1" dirty="0" err="1" smtClean="0">
                <a:solidFill>
                  <a:schemeClr val="tx1"/>
                </a:solidFill>
                <a:latin typeface="Courier"/>
              </a:rPr>
              <a:t>get_instance</a:t>
            </a:r>
            <a:r>
              <a:rPr lang="en-US" altLang="ja-JP" sz="2000" b="1" dirty="0" smtClean="0">
                <a:solidFill>
                  <a:schemeClr val="tx1"/>
                </a:solidFill>
                <a:latin typeface="Courier"/>
              </a:rPr>
              <a:t>(</a:t>
            </a:r>
          </a:p>
          <a:p>
            <a:r>
              <a:rPr lang="en-US" altLang="ja-JP" sz="2000" b="1" dirty="0">
                <a:solidFill>
                  <a:schemeClr val="tx1"/>
                </a:solidFill>
                <a:latin typeface="Courier"/>
              </a:rPr>
              <a:t> </a:t>
            </a:r>
            <a:r>
              <a:rPr lang="en-US" altLang="ja-JP" sz="2000" b="1" dirty="0" smtClean="0">
                <a:solidFill>
                  <a:schemeClr val="tx1"/>
                </a:solidFill>
                <a:latin typeface="Courier"/>
              </a:rPr>
              <a:t>  </a:t>
            </a:r>
            <a:r>
              <a:rPr lang="en-US" altLang="ja-JP" sz="2000" b="1" dirty="0" smtClean="0">
                <a:solidFill>
                  <a:schemeClr val="tx1"/>
                </a:solidFill>
                <a:latin typeface="Courier"/>
                <a:cs typeface="Courier"/>
              </a:rPr>
              <a:t>..., </a:t>
            </a:r>
            <a:r>
              <a:rPr lang="en-US" altLang="ja-JP" sz="2000" b="1" dirty="0" err="1" smtClean="0">
                <a:solidFill>
                  <a:schemeClr val="tx1"/>
                </a:solidFill>
                <a:latin typeface="Courier"/>
              </a:rPr>
              <a:t>CIM_PowerManagement</a:t>
            </a:r>
            <a:r>
              <a:rPr lang="en-US" altLang="ja-JP" sz="2000" b="1" dirty="0">
                <a:solidFill>
                  <a:schemeClr val="tx1"/>
                </a:solidFill>
                <a:latin typeface="Courier"/>
              </a:rPr>
              <a:t>*&amp; </a:t>
            </a:r>
            <a:r>
              <a:rPr lang="en-US" altLang="ja-JP" sz="2000" b="1" dirty="0" smtClean="0">
                <a:solidFill>
                  <a:schemeClr val="tx1"/>
                </a:solidFill>
                <a:latin typeface="Courier"/>
              </a:rPr>
              <a:t>instance)</a:t>
            </a:r>
            <a:endParaRPr lang="en-US" altLang="ja-JP" sz="2000" b="1" dirty="0">
              <a:solidFill>
                <a:schemeClr val="tx1"/>
              </a:solidFill>
              <a:latin typeface="Courier"/>
            </a:endParaRPr>
          </a:p>
          <a:p>
            <a:r>
              <a:rPr lang="en-US" altLang="ja-JP" sz="2000" b="1" dirty="0" smtClean="0">
                <a:solidFill>
                  <a:schemeClr val="tx1"/>
                </a:solidFill>
                <a:latin typeface="Courier"/>
              </a:rPr>
              <a:t>{</a:t>
            </a:r>
          </a:p>
          <a:p>
            <a:r>
              <a:rPr lang="en-US" altLang="ja-JP" sz="2000" b="1" dirty="0" smtClean="0">
                <a:solidFill>
                  <a:srgbClr val="FF0000"/>
                </a:solidFill>
                <a:latin typeface="Courier"/>
              </a:rPr>
              <a:t>  pow = </a:t>
            </a:r>
            <a:r>
              <a:rPr lang="en-US" altLang="ja-JP" sz="2000" b="1" dirty="0" err="1" smtClean="0">
                <a:solidFill>
                  <a:srgbClr val="FF0000"/>
                </a:solidFill>
                <a:latin typeface="Courier"/>
              </a:rPr>
              <a:t>virDomainIsActive</a:t>
            </a:r>
            <a:r>
              <a:rPr lang="en-US" altLang="ja-JP" sz="2000" b="1" dirty="0" smtClean="0">
                <a:solidFill>
                  <a:srgbClr val="FF0000"/>
                </a:solidFill>
                <a:latin typeface="Courier"/>
              </a:rPr>
              <a:t>(</a:t>
            </a:r>
            <a:r>
              <a:rPr lang="en-US" altLang="ja-JP" sz="2000" b="1" dirty="0" err="1" smtClean="0">
                <a:solidFill>
                  <a:srgbClr val="FF0000"/>
                </a:solidFill>
                <a:latin typeface="Courier"/>
              </a:rPr>
              <a:t>dom</a:t>
            </a:r>
            <a:r>
              <a:rPr lang="en-US" altLang="ja-JP" sz="2000" b="1" dirty="0" smtClean="0">
                <a:solidFill>
                  <a:srgbClr val="FF0000"/>
                </a:solidFill>
                <a:latin typeface="Courier"/>
              </a:rPr>
              <a:t>);</a:t>
            </a:r>
          </a:p>
          <a:p>
            <a:r>
              <a:rPr lang="en-US" altLang="ja-JP" sz="2000" b="1" dirty="0" smtClean="0">
                <a:solidFill>
                  <a:srgbClr val="FF0000"/>
                </a:solidFill>
                <a:latin typeface="Courier"/>
              </a:rPr>
              <a:t>  instance-&gt;</a:t>
            </a:r>
            <a:r>
              <a:rPr lang="en-US" altLang="ja-JP" sz="2000" b="1" dirty="0" err="1" smtClean="0">
                <a:solidFill>
                  <a:srgbClr val="FF0000"/>
                </a:solidFill>
                <a:latin typeface="Courier"/>
              </a:rPr>
              <a:t>PowerState.set</a:t>
            </a:r>
            <a:r>
              <a:rPr lang="en-US" altLang="ja-JP" sz="2000" b="1" dirty="0" smtClean="0">
                <a:solidFill>
                  <a:srgbClr val="FF0000"/>
                </a:solidFill>
                <a:latin typeface="Courier"/>
              </a:rPr>
              <a:t>(pow);</a:t>
            </a:r>
          </a:p>
          <a:p>
            <a:endParaRPr lang="en-US" altLang="ja-JP" sz="2000" b="1" dirty="0">
              <a:solidFill>
                <a:srgbClr val="FF0000"/>
              </a:solidFill>
              <a:latin typeface="Courier"/>
            </a:endParaRPr>
          </a:p>
          <a:p>
            <a:r>
              <a:rPr lang="en-US" altLang="ja-JP" sz="2000" b="1" dirty="0">
                <a:solidFill>
                  <a:srgbClr val="FF0000"/>
                </a:solidFill>
                <a:latin typeface="Courier"/>
              </a:rPr>
              <a:t>  return </a:t>
            </a:r>
            <a:r>
              <a:rPr lang="en-US" altLang="ja-JP" sz="2000" b="1" dirty="0" smtClean="0">
                <a:solidFill>
                  <a:srgbClr val="FF0000"/>
                </a:solidFill>
                <a:latin typeface="Courier"/>
              </a:rPr>
              <a:t>GET_INSTANCE_OK</a:t>
            </a:r>
            <a:r>
              <a:rPr lang="en-US" altLang="ja-JP" sz="2000" b="1" dirty="0">
                <a:solidFill>
                  <a:srgbClr val="FF0000"/>
                </a:solidFill>
                <a:latin typeface="Courier"/>
              </a:rPr>
              <a:t>;</a:t>
            </a:r>
          </a:p>
          <a:p>
            <a:r>
              <a:rPr lang="en-US" altLang="ja-JP" sz="2000" b="1" dirty="0" smtClean="0">
                <a:solidFill>
                  <a:schemeClr val="tx1"/>
                </a:solidFill>
                <a:latin typeface="Courier"/>
              </a:rPr>
              <a:t>}</a:t>
            </a:r>
            <a:endParaRPr lang="en-US" altLang="ja-JP" sz="2000" b="1" dirty="0" smtClean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6" name="ストライプ矢印 5"/>
          <p:cNvSpPr/>
          <p:nvPr/>
        </p:nvSpPr>
        <p:spPr>
          <a:xfrm>
            <a:off x="4139952" y="2420888"/>
            <a:ext cx="648072" cy="494475"/>
          </a:xfrm>
          <a:prstGeom prst="stripedRightArrow">
            <a:avLst/>
          </a:prstGeom>
          <a:noFill/>
          <a:ln w="38100" cmpd="dbl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3068960"/>
            <a:ext cx="13854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/>
              <a:t>MOF</a:t>
            </a:r>
            <a:endParaRPr kumimoji="1" lang="ja-JP" altLang="en-US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55750" y="2834132"/>
            <a:ext cx="1800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/>
              <a:t>CIM</a:t>
            </a:r>
            <a:r>
              <a:rPr kumimoji="1" lang="ja-JP" altLang="en-US" sz="2000" b="1" dirty="0" smtClean="0"/>
              <a:t>プロバイダ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6161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614899</TotalTime>
  <Words>2746</Words>
  <Application>Microsoft Macintosh PowerPoint</Application>
  <PresentationFormat>画面に合わせる (4:3)</PresentationFormat>
  <Paragraphs>282</Paragraphs>
  <Slides>17</Slides>
  <Notes>16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ビジネス</vt:lpstr>
      <vt:lpstr>仮想マシンとPCの一元管理を 可能にする仮想AMTの開発</vt:lpstr>
      <vt:lpstr>従来のPC管理</vt:lpstr>
      <vt:lpstr>AMTを用いた管理</vt:lpstr>
      <vt:lpstr>仮想デスクトップの混在</vt:lpstr>
      <vt:lpstr>提案：仮想AMT（vAMT）</vt:lpstr>
      <vt:lpstr>vAMTの構成</vt:lpstr>
      <vt:lpstr>インタフェース1：CIM</vt:lpstr>
      <vt:lpstr>CIMプロバイダの作成（１）</vt:lpstr>
      <vt:lpstr>CIMプロバイダの作成（２）</vt:lpstr>
      <vt:lpstr>インタフェース2：Webサービス</vt:lpstr>
      <vt:lpstr>停止しているVMの管理</vt:lpstr>
      <vt:lpstr>実装</vt:lpstr>
      <vt:lpstr>実験</vt:lpstr>
      <vt:lpstr>デモ</vt:lpstr>
      <vt:lpstr>処理性能の比較</vt:lpstr>
      <vt:lpstr>関連研究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仮想マシン上でのAMTの実現</dc:title>
  <dc:creator>kouki</dc:creator>
  <cp:lastModifiedBy>大薗 弘記</cp:lastModifiedBy>
  <cp:revision>878</cp:revision>
  <cp:lastPrinted>2011-12-26T07:20:40Z</cp:lastPrinted>
  <dcterms:created xsi:type="dcterms:W3CDTF">2011-08-24T04:22:30Z</dcterms:created>
  <dcterms:modified xsi:type="dcterms:W3CDTF">2014-02-07T06:03:08Z</dcterms:modified>
</cp:coreProperties>
</file>