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321" r:id="rId3"/>
    <p:sldId id="307" r:id="rId4"/>
    <p:sldId id="353" r:id="rId5"/>
    <p:sldId id="354" r:id="rId6"/>
    <p:sldId id="294" r:id="rId7"/>
    <p:sldId id="350" r:id="rId8"/>
    <p:sldId id="351" r:id="rId9"/>
    <p:sldId id="352" r:id="rId10"/>
    <p:sldId id="338" r:id="rId11"/>
    <p:sldId id="327" r:id="rId12"/>
    <p:sldId id="357" r:id="rId13"/>
    <p:sldId id="358" r:id="rId14"/>
    <p:sldId id="346" r:id="rId15"/>
    <p:sldId id="347" r:id="rId16"/>
    <p:sldId id="348" r:id="rId17"/>
    <p:sldId id="359" r:id="rId18"/>
    <p:sldId id="349" r:id="rId19"/>
    <p:sldId id="342" r:id="rId20"/>
    <p:sldId id="343" r:id="rId21"/>
    <p:sldId id="344" r:id="rId22"/>
    <p:sldId id="341" r:id="rId23"/>
    <p:sldId id="300" r:id="rId24"/>
    <p:sldId id="301" r:id="rId25"/>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6600"/>
    <a:srgbClr val="F99D9D"/>
    <a:srgbClr val="F9F418"/>
    <a:srgbClr val="993300"/>
    <a:srgbClr val="FDE869"/>
    <a:srgbClr val="339966"/>
    <a:srgbClr val="CCFFCC"/>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スタイル (濃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32" autoAdjust="0"/>
    <p:restoredTop sz="87899" autoAdjust="0"/>
  </p:normalViewPr>
  <p:slideViewPr>
    <p:cSldViewPr>
      <p:cViewPr>
        <p:scale>
          <a:sx n="90" d="100"/>
          <a:sy n="90" d="100"/>
        </p:scale>
        <p:origin x="-648" y="-80"/>
      </p:cViewPr>
      <p:guideLst>
        <p:guide orient="horz" pos="2160"/>
        <p:guide pos="2880"/>
      </p:guideLst>
    </p:cSldViewPr>
  </p:slideViewPr>
  <p:outlineViewPr>
    <p:cViewPr>
      <p:scale>
        <a:sx n="33" d="100"/>
        <a:sy n="33" d="100"/>
      </p:scale>
      <p:origin x="0" y="273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672245A2-6446-40AA-B578-63D2ABC6A6A8}" type="datetimeFigureOut">
              <a:rPr kumimoji="1" lang="ja-JP" altLang="en-US" smtClean="0"/>
              <a:t>14/03/05</a:t>
            </a:fld>
            <a:endParaRPr kumimoji="1" lang="ja-JP" altLang="en-US"/>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448D441C-D968-4362-AE9F-D652AF7DDA24}" type="slidenum">
              <a:rPr kumimoji="1" lang="ja-JP" altLang="en-US" smtClean="0"/>
              <a:t>‹#›</a:t>
            </a:fld>
            <a:endParaRPr kumimoji="1" lang="ja-JP" altLang="en-US"/>
          </a:p>
        </p:txBody>
      </p:sp>
    </p:spTree>
    <p:extLst>
      <p:ext uri="{BB962C8B-B14F-4D97-AF65-F5344CB8AC3E}">
        <p14:creationId xmlns:p14="http://schemas.microsoft.com/office/powerpoint/2010/main" val="18594527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BFDB5F0A-3BC1-4590-AB95-653FC3FFF37B}" type="datetimeFigureOut">
              <a:rPr kumimoji="1" lang="ja-JP" altLang="en-US" smtClean="0"/>
              <a:t>14/03/05</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E28D0D1E-702A-465F-88D5-A8E4BD1E1142}" type="slidenum">
              <a:rPr kumimoji="1" lang="ja-JP" altLang="en-US" smtClean="0"/>
              <a:t>‹#›</a:t>
            </a:fld>
            <a:endParaRPr kumimoji="1" lang="ja-JP" altLang="en-US"/>
          </a:p>
        </p:txBody>
      </p:sp>
    </p:spTree>
    <p:extLst>
      <p:ext uri="{BB962C8B-B14F-4D97-AF65-F5344CB8AC3E}">
        <p14:creationId xmlns:p14="http://schemas.microsoft.com/office/powerpoint/2010/main" val="49418969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企業など組織の</a:t>
            </a:r>
            <a:r>
              <a:rPr kumimoji="1" lang="en-US" altLang="ja-JP" dirty="0" smtClean="0"/>
              <a:t>IT</a:t>
            </a:r>
            <a:r>
              <a:rPr kumimoji="1" lang="ja-JP" altLang="en-US" dirty="0" smtClean="0"/>
              <a:t>化の進展に伴い、組織で使用される</a:t>
            </a:r>
            <a:r>
              <a:rPr kumimoji="1" lang="en-US" altLang="ja-JP" dirty="0" smtClean="0"/>
              <a:t>PC</a:t>
            </a:r>
            <a:r>
              <a:rPr kumimoji="1" lang="ja-JP" altLang="en-US" dirty="0" smtClean="0"/>
              <a:t>の数は膨大になってきている。組織の</a:t>
            </a:r>
            <a:r>
              <a:rPr kumimoji="1" lang="en-US" altLang="ja-JP" dirty="0" smtClean="0"/>
              <a:t>IT</a:t>
            </a:r>
            <a:r>
              <a:rPr kumimoji="1" lang="ja-JP" altLang="en-US" dirty="0" smtClean="0"/>
              <a:t>部門の管理者は組織内のすべての</a:t>
            </a:r>
            <a:r>
              <a:rPr kumimoji="1" lang="en-US" altLang="ja-JP" dirty="0" smtClean="0"/>
              <a:t>PC</a:t>
            </a:r>
            <a:r>
              <a:rPr kumimoji="1" lang="ja-JP" altLang="en-US" dirty="0" smtClean="0"/>
              <a:t>を管理しなければならない。</a:t>
            </a:r>
            <a:r>
              <a:rPr kumimoji="1" lang="en-US" altLang="ja-JP" dirty="0" smtClean="0"/>
              <a:t>PC</a:t>
            </a:r>
            <a:r>
              <a:rPr kumimoji="1" lang="ja-JP" altLang="en-US" dirty="0" smtClean="0"/>
              <a:t>の管理は</a:t>
            </a:r>
            <a:r>
              <a:rPr kumimoji="1" lang="en-US" altLang="ja-JP" dirty="0" smtClean="0"/>
              <a:t>OS</a:t>
            </a:r>
            <a:r>
              <a:rPr kumimoji="1" lang="ja-JP" altLang="en-US" dirty="0" smtClean="0"/>
              <a:t>上に管理エージェントというソフトウェアを管理対象の</a:t>
            </a:r>
            <a:r>
              <a:rPr kumimoji="1" lang="en-US" altLang="ja-JP" dirty="0" smtClean="0"/>
              <a:t>PC</a:t>
            </a:r>
            <a:r>
              <a:rPr kumimoji="1" lang="ja-JP" altLang="en-US" dirty="0" smtClean="0"/>
              <a:t>に導入して行っている。</a:t>
            </a:r>
            <a:endParaRPr kumimoji="1" lang="en-US" altLang="ja-JP" dirty="0" smtClean="0"/>
          </a:p>
          <a:p>
            <a:r>
              <a:rPr kumimoji="1" lang="ja-JP" altLang="en-US" dirty="0" smtClean="0"/>
              <a:t>しかし、この方法では管理対象となる</a:t>
            </a:r>
            <a:r>
              <a:rPr kumimoji="1" lang="en-US" altLang="ja-JP" dirty="0" smtClean="0"/>
              <a:t>PC</a:t>
            </a:r>
            <a:r>
              <a:rPr kumimoji="1" lang="ja-JP" altLang="en-US" dirty="0" smtClean="0"/>
              <a:t>の</a:t>
            </a:r>
            <a:r>
              <a:rPr kumimoji="1" lang="en-US" altLang="ja-JP" dirty="0" smtClean="0"/>
              <a:t>OS</a:t>
            </a:r>
            <a:r>
              <a:rPr kumimoji="1" lang="ja-JP" altLang="en-US" dirty="0" smtClean="0"/>
              <a:t>が起動していないと管理を行うことができない。その場合、管理者は障害が発生した</a:t>
            </a:r>
            <a:r>
              <a:rPr kumimoji="1" lang="en-US" altLang="ja-JP" dirty="0" smtClean="0"/>
              <a:t>PC</a:t>
            </a:r>
            <a:r>
              <a:rPr kumimoji="1" lang="ja-JP" altLang="en-US" dirty="0" err="1" smtClean="0"/>
              <a:t>の設</a:t>
            </a:r>
            <a:r>
              <a:rPr kumimoji="1" lang="ja-JP" altLang="en-US" dirty="0" smtClean="0"/>
              <a:t>置場所まで行って修復作業を行わなければならない。このようにソフトウェアベースの管理では限界がある。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2</a:t>
            </a:fld>
            <a:endParaRPr kumimoji="1" lang="ja-JP" altLang="en-US"/>
          </a:p>
        </p:txBody>
      </p:sp>
    </p:spTree>
    <p:extLst>
      <p:ext uri="{BB962C8B-B14F-4D97-AF65-F5344CB8AC3E}">
        <p14:creationId xmlns:p14="http://schemas.microsoft.com/office/powerpoint/2010/main" val="35676608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CIM</a:t>
            </a:r>
            <a:r>
              <a:rPr kumimoji="1" lang="ja-JP" altLang="en-US" dirty="0" smtClean="0"/>
              <a:t>クラスは</a:t>
            </a:r>
            <a:r>
              <a:rPr kumimoji="1" lang="en-US" altLang="ja-JP" dirty="0" smtClean="0"/>
              <a:t>MOF</a:t>
            </a:r>
            <a:r>
              <a:rPr kumimoji="1" lang="ja-JP" altLang="en-US" dirty="0" smtClean="0"/>
              <a:t>という言語で記述され、主にプロパティ、メソッド、修飾子で構成される。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上の図は</a:t>
            </a:r>
            <a:r>
              <a:rPr kumimoji="1" lang="en-US" altLang="ja-JP" sz="1200" kern="1200" dirty="0" smtClean="0">
                <a:solidFill>
                  <a:schemeClr val="tx1"/>
                </a:solidFill>
                <a:latin typeface="+mn-lt"/>
                <a:ea typeface="+mn-ea"/>
                <a:cs typeface="+mn-cs"/>
              </a:rPr>
              <a:t>CIM</a:t>
            </a:r>
            <a:r>
              <a:rPr kumimoji="1" lang="ja-JP" altLang="en-US" sz="1200" kern="1200" dirty="0" smtClean="0">
                <a:solidFill>
                  <a:schemeClr val="tx1"/>
                </a:solidFill>
                <a:latin typeface="+mn-lt"/>
                <a:ea typeface="+mn-ea"/>
                <a:cs typeface="+mn-cs"/>
              </a:rPr>
              <a:t>クラスの記述例であり、</a:t>
            </a:r>
            <a:r>
              <a:rPr kumimoji="1" lang="en-US" altLang="ja-JP" sz="1200" kern="1200" dirty="0" err="1" smtClean="0">
                <a:solidFill>
                  <a:schemeClr val="tx1"/>
                </a:solidFill>
                <a:latin typeface="+mn-lt"/>
                <a:ea typeface="+mn-ea"/>
                <a:cs typeface="+mn-cs"/>
              </a:rPr>
              <a:t>CIM_Processor</a:t>
            </a:r>
            <a:r>
              <a:rPr kumimoji="1" lang="ja-JP" altLang="en-US" sz="1200" kern="1200" dirty="0" smtClean="0">
                <a:solidFill>
                  <a:schemeClr val="tx1"/>
                </a:solidFill>
                <a:latin typeface="+mn-lt"/>
                <a:ea typeface="+mn-ea"/>
                <a:cs typeface="+mn-cs"/>
              </a:rPr>
              <a:t>という</a:t>
            </a:r>
            <a:r>
              <a:rPr kumimoji="1" lang="en-US" altLang="ja-JP" sz="1200" kern="1200" dirty="0" smtClean="0">
                <a:solidFill>
                  <a:schemeClr val="tx1"/>
                </a:solidFill>
                <a:latin typeface="+mn-lt"/>
                <a:ea typeface="+mn-ea"/>
                <a:cs typeface="+mn-cs"/>
              </a:rPr>
              <a:t>CPU</a:t>
            </a:r>
            <a:r>
              <a:rPr kumimoji="1" lang="ja-JP" altLang="en-US" sz="1200" kern="1200" dirty="0" smtClean="0">
                <a:solidFill>
                  <a:schemeClr val="tx1"/>
                </a:solidFill>
                <a:latin typeface="+mn-lt"/>
                <a:ea typeface="+mn-ea"/>
                <a:cs typeface="+mn-cs"/>
              </a:rPr>
              <a:t>情報を扱うクラスが定義されている。</a:t>
            </a:r>
            <a:r>
              <a:rPr kumimoji="1" lang="en-US" altLang="ja-JP" sz="1200" kern="1200" dirty="0" err="1" smtClean="0">
                <a:solidFill>
                  <a:schemeClr val="tx1"/>
                </a:solidFill>
                <a:latin typeface="+mn-lt"/>
                <a:ea typeface="+mn-ea"/>
                <a:cs typeface="+mn-cs"/>
              </a:rPr>
              <a:t>CIM_Processor</a:t>
            </a:r>
            <a:r>
              <a:rPr kumimoji="1" lang="ja-JP" altLang="en-US" sz="1200" kern="1200" dirty="0" smtClean="0">
                <a:solidFill>
                  <a:schemeClr val="tx1"/>
                </a:solidFill>
                <a:latin typeface="+mn-lt"/>
                <a:ea typeface="+mn-ea"/>
                <a:cs typeface="+mn-cs"/>
              </a:rPr>
              <a:t>は</a:t>
            </a:r>
            <a:r>
              <a:rPr kumimoji="1" lang="en-US" altLang="ja-JP" sz="1200" kern="1200" dirty="0" err="1" smtClean="0">
                <a:solidFill>
                  <a:schemeClr val="tx1"/>
                </a:solidFill>
                <a:latin typeface="+mn-lt"/>
                <a:ea typeface="+mn-ea"/>
                <a:cs typeface="+mn-cs"/>
              </a:rPr>
              <a:t>CIM_LogicalDevice</a:t>
            </a:r>
            <a:r>
              <a:rPr kumimoji="1" lang="ja-JP" altLang="en-US" sz="1200" kern="1200" dirty="0" smtClean="0">
                <a:solidFill>
                  <a:schemeClr val="tx1"/>
                </a:solidFill>
                <a:latin typeface="+mn-lt"/>
                <a:ea typeface="+mn-ea"/>
                <a:cs typeface="+mn-cs"/>
              </a:rPr>
              <a:t>というデバイスの論理的な情報を扱うための</a:t>
            </a:r>
            <a:r>
              <a:rPr kumimoji="1" lang="en-US" altLang="ja-JP" sz="1200" kern="1200" dirty="0" smtClean="0">
                <a:solidFill>
                  <a:schemeClr val="tx1"/>
                </a:solidFill>
                <a:latin typeface="+mn-lt"/>
                <a:ea typeface="+mn-ea"/>
                <a:cs typeface="+mn-cs"/>
              </a:rPr>
              <a:t>CIM</a:t>
            </a:r>
            <a:r>
              <a:rPr kumimoji="1" lang="ja-JP" altLang="en-US" sz="1200" kern="1200" dirty="0" smtClean="0">
                <a:solidFill>
                  <a:schemeClr val="tx1"/>
                </a:solidFill>
                <a:latin typeface="+mn-lt"/>
                <a:ea typeface="+mn-ea"/>
                <a:cs typeface="+mn-cs"/>
              </a:rPr>
              <a:t>クラスを継承したクラスで、</a:t>
            </a:r>
            <a:r>
              <a:rPr kumimoji="1" lang="en-US" altLang="ja-JP" sz="1200" kern="1200" dirty="0" smtClean="0">
                <a:solidFill>
                  <a:schemeClr val="tx1"/>
                </a:solidFill>
                <a:latin typeface="+mn-lt"/>
                <a:ea typeface="+mn-ea"/>
                <a:cs typeface="+mn-cs"/>
              </a:rPr>
              <a:t>CPU</a:t>
            </a:r>
            <a:r>
              <a:rPr kumimoji="1" lang="ja-JP" altLang="en-US" sz="1200" kern="1200" dirty="0" smtClean="0">
                <a:solidFill>
                  <a:schemeClr val="tx1"/>
                </a:solidFill>
                <a:latin typeface="+mn-lt"/>
                <a:ea typeface="+mn-ea"/>
                <a:cs typeface="+mn-cs"/>
              </a:rPr>
              <a:t>番号を示す</a:t>
            </a:r>
            <a:r>
              <a:rPr kumimoji="1" lang="en-US" altLang="ja-JP" sz="1200" kern="1200" dirty="0" smtClean="0">
                <a:solidFill>
                  <a:schemeClr val="tx1"/>
                </a:solidFill>
                <a:latin typeface="+mn-lt"/>
                <a:ea typeface="+mn-ea"/>
                <a:cs typeface="+mn-cs"/>
              </a:rPr>
              <a:t>Number</a:t>
            </a:r>
            <a:r>
              <a:rPr kumimoji="1" lang="ja-JP" altLang="en-US" sz="1200" kern="1200" dirty="0" smtClean="0">
                <a:solidFill>
                  <a:schemeClr val="tx1"/>
                </a:solidFill>
                <a:latin typeface="+mn-lt"/>
                <a:ea typeface="+mn-ea"/>
                <a:cs typeface="+mn-cs"/>
              </a:rPr>
              <a:t>というプロパティと</a:t>
            </a:r>
            <a:r>
              <a:rPr kumimoji="1" lang="en-US" altLang="ja-JP" sz="1200" kern="1200" dirty="0" smtClean="0">
                <a:solidFill>
                  <a:schemeClr val="tx1"/>
                </a:solidFill>
                <a:latin typeface="+mn-lt"/>
                <a:ea typeface="+mn-ea"/>
                <a:cs typeface="+mn-cs"/>
              </a:rPr>
              <a:t>CPU</a:t>
            </a:r>
            <a:r>
              <a:rPr kumimoji="1" lang="ja-JP" altLang="en-US" sz="1200" kern="1200" dirty="0" smtClean="0">
                <a:solidFill>
                  <a:schemeClr val="tx1"/>
                </a:solidFill>
                <a:latin typeface="+mn-lt"/>
                <a:ea typeface="+mn-ea"/>
                <a:cs typeface="+mn-cs"/>
              </a:rPr>
              <a:t>の有効化・無効化を行うための</a:t>
            </a:r>
            <a:r>
              <a:rPr kumimoji="1" lang="en-US" altLang="ja-JP" sz="1200" kern="1200" dirty="0" smtClean="0">
                <a:solidFill>
                  <a:schemeClr val="tx1"/>
                </a:solidFill>
                <a:latin typeface="+mn-lt"/>
                <a:ea typeface="+mn-ea"/>
                <a:cs typeface="+mn-cs"/>
              </a:rPr>
              <a:t>Enable</a:t>
            </a:r>
            <a:r>
              <a:rPr kumimoji="1" lang="ja-JP" altLang="en-US" sz="1200" kern="1200" dirty="0" smtClean="0">
                <a:solidFill>
                  <a:schemeClr val="tx1"/>
                </a:solidFill>
                <a:latin typeface="+mn-lt"/>
                <a:ea typeface="+mn-ea"/>
                <a:cs typeface="+mn-cs"/>
              </a:rPr>
              <a:t>というメソッドを持っている</a:t>
            </a:r>
            <a:r>
              <a:rPr kumimoji="1" lang="ja-JP" altLang="en-US" sz="1200" kern="1200" dirty="0" smtClean="0">
                <a:solidFill>
                  <a:schemeClr val="tx1"/>
                </a:solidFill>
                <a:latin typeface="+mn-lt"/>
                <a:ea typeface="+mn-ea"/>
                <a:cs typeface="+mn-cs"/>
              </a:rPr>
              <a:t>。</a:t>
            </a:r>
            <a:r>
              <a:rPr kumimoji="1" lang="en-US" altLang="ja-JP" dirty="0" smtClean="0"/>
              <a:t>Number</a:t>
            </a:r>
            <a:r>
              <a:rPr kumimoji="1" lang="ja-JP" altLang="en-US" dirty="0" smtClean="0"/>
              <a:t>に付いている</a:t>
            </a:r>
            <a:r>
              <a:rPr kumimoji="1" lang="en-US" altLang="ja-JP" dirty="0" smtClean="0"/>
              <a:t>Key</a:t>
            </a:r>
            <a:r>
              <a:rPr kumimoji="1" lang="ja-JP" altLang="en-US" dirty="0" smtClean="0"/>
              <a:t>という修飾子は、そのプロパティが情報を識別するのに用いられることを表しており、この修飾子が付いたプロパティはキープロパティと呼ばれる。</a:t>
            </a:r>
            <a:endParaRPr kumimoji="1" lang="en-US" altLang="ja-JP"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n-lt"/>
                <a:ea typeface="+mn-ea"/>
                <a:cs typeface="+mn-cs"/>
              </a:rPr>
              <a:t>この</a:t>
            </a:r>
            <a:r>
              <a:rPr kumimoji="1" lang="en-US" altLang="ja-JP" sz="1200" kern="1200" dirty="0" smtClean="0">
                <a:solidFill>
                  <a:schemeClr val="tx1"/>
                </a:solidFill>
                <a:latin typeface="+mn-lt"/>
                <a:ea typeface="+mn-ea"/>
                <a:cs typeface="+mn-cs"/>
              </a:rPr>
              <a:t>CIM</a:t>
            </a:r>
            <a:r>
              <a:rPr kumimoji="1" lang="ja-JP" altLang="en-US" sz="1200" kern="1200" dirty="0" smtClean="0">
                <a:solidFill>
                  <a:schemeClr val="tx1"/>
                </a:solidFill>
                <a:latin typeface="+mn-lt"/>
                <a:ea typeface="+mn-ea"/>
                <a:cs typeface="+mn-cs"/>
              </a:rPr>
              <a:t>クラスのインスタンスを管理するのが</a:t>
            </a:r>
            <a:r>
              <a:rPr kumimoji="1" lang="en-US" altLang="ja-JP" sz="1200" kern="1200" dirty="0" smtClean="0">
                <a:solidFill>
                  <a:schemeClr val="tx1"/>
                </a:solidFill>
                <a:latin typeface="+mn-lt"/>
                <a:ea typeface="+mn-ea"/>
                <a:cs typeface="+mn-cs"/>
              </a:rPr>
              <a:t>CIM</a:t>
            </a:r>
            <a:r>
              <a:rPr kumimoji="1" lang="ja-JP" altLang="en-US" sz="1200" kern="1200" dirty="0" smtClean="0">
                <a:solidFill>
                  <a:schemeClr val="tx1"/>
                </a:solidFill>
                <a:latin typeface="+mn-lt"/>
                <a:ea typeface="+mn-ea"/>
                <a:cs typeface="+mn-cs"/>
              </a:rPr>
              <a:t>プロバイダである</a:t>
            </a:r>
            <a:r>
              <a:rPr kumimoji="1" lang="ja-JP" altLang="en-US" sz="1200" kern="1200" dirty="0" smtClean="0">
                <a:solidFill>
                  <a:schemeClr val="tx1"/>
                </a:solidFill>
                <a:latin typeface="+mn-lt"/>
                <a:ea typeface="+mn-ea"/>
                <a:cs typeface="+mn-cs"/>
              </a:rPr>
              <a:t>。</a:t>
            </a:r>
            <a:r>
              <a:rPr kumimoji="1" lang="en-US" altLang="ja-JP" dirty="0" smtClean="0"/>
              <a:t>CIM</a:t>
            </a:r>
            <a:r>
              <a:rPr kumimoji="1" lang="ja-JP" altLang="en-US" dirty="0" smtClean="0"/>
              <a:t>プロバイダはリクエストに対して</a:t>
            </a:r>
            <a:r>
              <a:rPr lang="en-US" altLang="ja-JP" dirty="0" smtClean="0"/>
              <a:t>CIM</a:t>
            </a:r>
            <a:r>
              <a:rPr lang="ja-JP" altLang="en-US" dirty="0" smtClean="0"/>
              <a:t>クラスの具体的な情報</a:t>
            </a:r>
            <a:r>
              <a:rPr lang="ja-JP" altLang="en-US" dirty="0" smtClean="0"/>
              <a:t>である</a:t>
            </a:r>
            <a:r>
              <a:rPr lang="ja-JP" altLang="en-US" dirty="0" smtClean="0"/>
              <a:t>インスタンスを返す</a:t>
            </a:r>
            <a:r>
              <a:rPr lang="ja-JP" altLang="en-US" dirty="0" smtClean="0"/>
              <a:t>。</a:t>
            </a:r>
            <a:r>
              <a:rPr kumimoji="1" lang="ja-JP" altLang="en-US" sz="1200" kern="1200" dirty="0" smtClean="0">
                <a:solidFill>
                  <a:schemeClr val="tx1"/>
                </a:solidFill>
                <a:latin typeface="+mn-lt"/>
                <a:ea typeface="+mn-ea"/>
                <a:cs typeface="+mn-cs"/>
              </a:rPr>
              <a:t>インテル</a:t>
            </a:r>
            <a:r>
              <a:rPr kumimoji="1" lang="ja-JP" altLang="en-US" sz="1200" kern="1200" dirty="0" smtClean="0">
                <a:solidFill>
                  <a:schemeClr val="tx1"/>
                </a:solidFill>
                <a:latin typeface="+mn-lt"/>
                <a:ea typeface="+mn-ea"/>
                <a:cs typeface="+mn-cs"/>
              </a:rPr>
              <a:t>が提供している</a:t>
            </a:r>
            <a:r>
              <a:rPr kumimoji="1" lang="en-US" altLang="ja-JP" sz="1200" kern="1200" dirty="0" smtClean="0">
                <a:solidFill>
                  <a:schemeClr val="tx1"/>
                </a:solidFill>
                <a:latin typeface="+mn-lt"/>
                <a:ea typeface="+mn-ea"/>
                <a:cs typeface="+mn-cs"/>
              </a:rPr>
              <a:t>CIM</a:t>
            </a:r>
            <a:r>
              <a:rPr kumimoji="1" lang="ja-JP" altLang="en-US" sz="1200" kern="1200" dirty="0" smtClean="0">
                <a:solidFill>
                  <a:schemeClr val="tx1"/>
                </a:solidFill>
                <a:latin typeface="+mn-lt"/>
                <a:ea typeface="+mn-ea"/>
                <a:cs typeface="+mn-cs"/>
              </a:rPr>
              <a:t>クラスは２６２個ある。</a:t>
            </a:r>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11</a:t>
            </a:fld>
            <a:endParaRPr kumimoji="1" lang="ja-JP" altLang="en-US"/>
          </a:p>
        </p:txBody>
      </p:sp>
    </p:spTree>
    <p:extLst>
      <p:ext uri="{BB962C8B-B14F-4D97-AF65-F5344CB8AC3E}">
        <p14:creationId xmlns:p14="http://schemas.microsoft.com/office/powerpoint/2010/main" val="36278717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CIM</a:t>
            </a:r>
            <a:r>
              <a:rPr kumimoji="1" lang="ja-JP" altLang="en-US" dirty="0" smtClean="0"/>
              <a:t>プロバイダにはいくつかの種類があるので、それぞれ説明する</a:t>
            </a:r>
            <a:r>
              <a:rPr kumimoji="1" lang="ja-JP" altLang="en-US" dirty="0" smtClean="0"/>
              <a:t>。</a:t>
            </a:r>
            <a:r>
              <a:rPr kumimoji="1" lang="en-US" altLang="ja-JP" dirty="0" smtClean="0"/>
              <a:t>CIM</a:t>
            </a:r>
            <a:r>
              <a:rPr kumimoji="1" lang="ja-JP" altLang="en-US" dirty="0" smtClean="0"/>
              <a:t>クラスのインスタンスを取得するために使用される</a:t>
            </a:r>
            <a:r>
              <a:rPr kumimoji="1" lang="en-US" altLang="ja-JP" dirty="0" smtClean="0"/>
              <a:t>CIM</a:t>
            </a:r>
            <a:r>
              <a:rPr kumimoji="1" lang="ja-JP" altLang="en-US" dirty="0" smtClean="0"/>
              <a:t>プロバイダをインスタンスプロバイダと呼ぶ。</a:t>
            </a:r>
            <a:endParaRPr kumimoji="1" lang="en-US" altLang="ja-JP" dirty="0" smtClean="0"/>
          </a:p>
          <a:p>
            <a:r>
              <a:rPr kumimoji="1" lang="ja-JP" altLang="en-US" dirty="0" smtClean="0"/>
              <a:t>インスタンスの取得方法は</a:t>
            </a:r>
            <a:r>
              <a:rPr kumimoji="1" lang="en-US" altLang="ja-JP" dirty="0" smtClean="0"/>
              <a:t>Enumerate</a:t>
            </a:r>
            <a:r>
              <a:rPr kumimoji="1" lang="ja-JP" altLang="en-US" dirty="0" smtClean="0"/>
              <a:t>と</a:t>
            </a:r>
            <a:r>
              <a:rPr kumimoji="1" lang="en-US" altLang="ja-JP" dirty="0" smtClean="0"/>
              <a:t>Get</a:t>
            </a:r>
            <a:r>
              <a:rPr kumimoji="1" lang="ja-JP" altLang="en-US" dirty="0" smtClean="0"/>
              <a:t>の</a:t>
            </a:r>
            <a:r>
              <a:rPr kumimoji="1" lang="en-US" altLang="ja-JP" dirty="0" smtClean="0"/>
              <a:t>2</a:t>
            </a:r>
            <a:r>
              <a:rPr kumimoji="1" lang="ja-JP" altLang="en-US" dirty="0" smtClean="0"/>
              <a:t>種類がある。</a:t>
            </a:r>
            <a:r>
              <a:rPr kumimoji="1" lang="en-US" altLang="ja-JP" dirty="0" smtClean="0"/>
              <a:t>Enumerate</a:t>
            </a:r>
            <a:r>
              <a:rPr kumimoji="1" lang="ja-JP" altLang="en-US" dirty="0" smtClean="0"/>
              <a:t>は指定した</a:t>
            </a:r>
            <a:r>
              <a:rPr kumimoji="1" lang="ja-JP" altLang="en-US" dirty="0" smtClean="0"/>
              <a:t>クラスのすべてのインスタンスを</a:t>
            </a:r>
            <a:r>
              <a:rPr kumimoji="1" lang="ja-JP" altLang="en-US" dirty="0" smtClean="0"/>
              <a:t>返し</a:t>
            </a:r>
            <a:r>
              <a:rPr kumimoji="1" lang="ja-JP" altLang="en-US" dirty="0" smtClean="0"/>
              <a:t>、</a:t>
            </a:r>
            <a:r>
              <a:rPr kumimoji="1" lang="en-US" altLang="ja-JP" dirty="0" smtClean="0"/>
              <a:t>Get</a:t>
            </a:r>
            <a:r>
              <a:rPr kumimoji="1" lang="ja-JP" altLang="en-US" dirty="0" smtClean="0"/>
              <a:t>は指定</a:t>
            </a:r>
            <a:r>
              <a:rPr kumimoji="1" lang="ja-JP" altLang="en-US" dirty="0" smtClean="0"/>
              <a:t>した</a:t>
            </a:r>
            <a:r>
              <a:rPr kumimoji="1" lang="ja-JP" altLang="en-US" dirty="0" smtClean="0"/>
              <a:t>キー</a:t>
            </a:r>
            <a:r>
              <a:rPr kumimoji="1" lang="ja-JP" altLang="en-US" dirty="0" smtClean="0"/>
              <a:t>プロパティ値を持つインスタンスを１つ返す</a:t>
            </a:r>
            <a:r>
              <a:rPr kumimoji="1" lang="ja-JP" altLang="en-US" dirty="0" smtClean="0"/>
              <a:t>。</a:t>
            </a:r>
            <a:r>
              <a:rPr kumimoji="1" lang="ja-JP" altLang="en-US" dirty="0" smtClean="0"/>
              <a:t>図のように</a:t>
            </a:r>
            <a:r>
              <a:rPr kumimoji="1" lang="en-US" altLang="ja-JP" dirty="0" err="1" smtClean="0"/>
              <a:t>CIM_Processor</a:t>
            </a:r>
            <a:r>
              <a:rPr kumimoji="1" lang="ja-JP" altLang="en-US" dirty="0" smtClean="0"/>
              <a:t>のプロバイダを例に取ると、</a:t>
            </a:r>
            <a:r>
              <a:rPr kumimoji="1" lang="en-US" altLang="ja-JP" dirty="0" smtClean="0"/>
              <a:t>Enumerate</a:t>
            </a:r>
            <a:r>
              <a:rPr kumimoji="1" lang="ja-JP" altLang="en-US" dirty="0" smtClean="0"/>
              <a:t>では</a:t>
            </a:r>
            <a:r>
              <a:rPr kumimoji="1" lang="ja-JP" altLang="en-US" dirty="0" smtClean="0"/>
              <a:t>全ての</a:t>
            </a:r>
            <a:r>
              <a:rPr kumimoji="1" lang="en-US" altLang="ja-JP" dirty="0" smtClean="0"/>
              <a:t>CPU</a:t>
            </a:r>
            <a:r>
              <a:rPr kumimoji="1" lang="ja-JP" altLang="en-US" dirty="0" smtClean="0"/>
              <a:t>情報を取得できる。</a:t>
            </a:r>
            <a:r>
              <a:rPr kumimoji="1" lang="en-US" altLang="ja-JP" dirty="0" smtClean="0"/>
              <a:t>Get</a:t>
            </a:r>
            <a:r>
              <a:rPr kumimoji="1" lang="ja-JP" altLang="en-US" dirty="0" smtClean="0"/>
              <a:t>では</a:t>
            </a:r>
            <a:r>
              <a:rPr kumimoji="1" lang="en-US" altLang="ja-JP" dirty="0" smtClean="0"/>
              <a:t>CPU</a:t>
            </a:r>
            <a:r>
              <a:rPr kumimoji="1" lang="ja-JP" altLang="en-US" dirty="0" smtClean="0"/>
              <a:t>番号を指定することでその</a:t>
            </a:r>
            <a:r>
              <a:rPr kumimoji="1" lang="en-US" altLang="ja-JP" dirty="0" smtClean="0"/>
              <a:t>CPU</a:t>
            </a:r>
            <a:r>
              <a:rPr kumimoji="1" lang="ja-JP" altLang="en-US" dirty="0" smtClean="0"/>
              <a:t>番号を持つインスタンスを取得できる。</a:t>
            </a:r>
            <a:endParaRPr kumimoji="1" lang="en-US" altLang="ja-JP" dirty="0" smtClean="0"/>
          </a:p>
          <a:p>
            <a:r>
              <a:rPr kumimoji="1" lang="ja-JP" altLang="en-US" dirty="0" smtClean="0"/>
              <a:t>また、インスタンスプロバイダではメソッド呼び出しもでき、</a:t>
            </a:r>
            <a:r>
              <a:rPr kumimoji="1" lang="en-US" altLang="ja-JP" dirty="0" err="1" smtClean="0"/>
              <a:t>CIM_Processor</a:t>
            </a:r>
            <a:r>
              <a:rPr kumimoji="1" lang="ja-JP" altLang="en-US" dirty="0" smtClean="0"/>
              <a:t>の</a:t>
            </a:r>
            <a:r>
              <a:rPr kumimoji="1" lang="en-US" altLang="ja-JP" dirty="0" smtClean="0"/>
              <a:t>Enable</a:t>
            </a:r>
            <a:r>
              <a:rPr kumimoji="1" lang="ja-JP" altLang="en-US" dirty="0" smtClean="0"/>
              <a:t>メソッドなどを呼び出すことができる。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12</a:t>
            </a:fld>
            <a:endParaRPr kumimoji="1" lang="ja-JP" altLang="en-US"/>
          </a:p>
        </p:txBody>
      </p:sp>
    </p:spTree>
    <p:extLst>
      <p:ext uri="{BB962C8B-B14F-4D97-AF65-F5344CB8AC3E}">
        <p14:creationId xmlns:p14="http://schemas.microsoft.com/office/powerpoint/2010/main" val="1537870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２つの</a:t>
            </a:r>
            <a:r>
              <a:rPr kumimoji="1" lang="en-US" altLang="ja-JP" dirty="0" smtClean="0"/>
              <a:t>CIM</a:t>
            </a:r>
            <a:r>
              <a:rPr kumimoji="1" lang="ja-JP" altLang="en-US" dirty="0" smtClean="0"/>
              <a:t>クラスのインスタンスの関連づけを行うために使用される</a:t>
            </a:r>
            <a:r>
              <a:rPr kumimoji="1" lang="en-US" altLang="ja-JP" dirty="0" smtClean="0"/>
              <a:t>CIM</a:t>
            </a:r>
            <a:r>
              <a:rPr kumimoji="1" lang="ja-JP" altLang="en-US" dirty="0" smtClean="0"/>
              <a:t>プロバイダを関連プロバイダと呼ぶ。関連プロバイダでは関連づける</a:t>
            </a:r>
            <a:r>
              <a:rPr lang="ja-JP" altLang="en-US" dirty="0" smtClean="0"/>
              <a:t>各</a:t>
            </a:r>
            <a:r>
              <a:rPr lang="en-US" altLang="ja-JP" dirty="0" smtClean="0"/>
              <a:t>CIM</a:t>
            </a:r>
            <a:r>
              <a:rPr lang="ja-JP" altLang="en-US" dirty="0" smtClean="0"/>
              <a:t>クラスのインスタンスを作成してキープロパティを設定</a:t>
            </a:r>
            <a:r>
              <a:rPr lang="ja-JP" altLang="en-US" dirty="0" smtClean="0"/>
              <a:t>し、</a:t>
            </a:r>
            <a:r>
              <a:rPr lang="ja-JP" altLang="en-US" dirty="0" smtClean="0"/>
              <a:t>片方のインスタンスを指定すると関連づけられたインスタンスに関する情報を返す</a:t>
            </a:r>
            <a:r>
              <a:rPr lang="ja-JP" altLang="en-US" dirty="0" smtClean="0"/>
              <a:t>。</a:t>
            </a:r>
            <a:endParaRPr kumimoji="1" lang="en-US" altLang="ja-JP" dirty="0" smtClean="0"/>
          </a:p>
          <a:p>
            <a:r>
              <a:rPr kumimoji="1" lang="ja-JP" altLang="en-US" dirty="0" smtClean="0"/>
              <a:t>図の例では、</a:t>
            </a:r>
            <a:r>
              <a:rPr kumimoji="1" lang="en-US" altLang="ja-JP" dirty="0" smtClean="0"/>
              <a:t>CPU</a:t>
            </a:r>
            <a:r>
              <a:rPr kumimoji="1" lang="ja-JP" altLang="en-US" dirty="0" smtClean="0"/>
              <a:t>情報を扱う</a:t>
            </a:r>
            <a:r>
              <a:rPr kumimoji="1" lang="en-US" altLang="ja-JP" dirty="0" err="1" smtClean="0"/>
              <a:t>CIM_Processor</a:t>
            </a:r>
            <a:r>
              <a:rPr kumimoji="1" lang="ja-JP" altLang="en-US" dirty="0" smtClean="0"/>
              <a:t>と</a:t>
            </a:r>
            <a:r>
              <a:rPr kumimoji="1" lang="en-US" altLang="ja-JP" dirty="0" smtClean="0"/>
              <a:t>CPU</a:t>
            </a:r>
            <a:r>
              <a:rPr kumimoji="1" lang="ja-JP" altLang="en-US" dirty="0" smtClean="0"/>
              <a:t>製造情報を扱う</a:t>
            </a:r>
            <a:r>
              <a:rPr kumimoji="1" lang="en-US" altLang="ja-JP" dirty="0" err="1" smtClean="0"/>
              <a:t>CIM_Chip</a:t>
            </a:r>
            <a:r>
              <a:rPr kumimoji="1" lang="ja-JP" altLang="en-US" dirty="0" smtClean="0"/>
              <a:t>、そして２種のインスタンスの関連付けを行う</a:t>
            </a:r>
            <a:r>
              <a:rPr kumimoji="1" lang="en-US" altLang="ja-JP" dirty="0" err="1" smtClean="0"/>
              <a:t>CIM_Realizes</a:t>
            </a:r>
            <a:r>
              <a:rPr kumimoji="1" lang="ja-JP" altLang="en-US" dirty="0" smtClean="0"/>
              <a:t>の関連プロバイダがある。</a:t>
            </a:r>
            <a:r>
              <a:rPr kumimoji="1" lang="en-US" altLang="ja-JP" dirty="0" smtClean="0"/>
              <a:t>CPU</a:t>
            </a:r>
            <a:r>
              <a:rPr kumimoji="1" lang="ja-JP" altLang="en-US" dirty="0" smtClean="0"/>
              <a:t>番号がキーとして指定されると、キーに対応するインスタンスに関連付けられた</a:t>
            </a:r>
            <a:r>
              <a:rPr kumimoji="1" lang="en-US" altLang="ja-JP" dirty="0" smtClean="0"/>
              <a:t>CPU</a:t>
            </a:r>
            <a:r>
              <a:rPr kumimoji="1" lang="ja-JP" altLang="en-US" dirty="0" smtClean="0"/>
              <a:t>製造情報を</a:t>
            </a:r>
            <a:r>
              <a:rPr kumimoji="1" lang="en-US" altLang="ja-JP" dirty="0" err="1" smtClean="0"/>
              <a:t>CIM_Realizes</a:t>
            </a:r>
            <a:r>
              <a:rPr kumimoji="1" lang="ja-JP" altLang="en-US" dirty="0" smtClean="0"/>
              <a:t>のプロバイダが返す。</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13</a:t>
            </a:fld>
            <a:endParaRPr kumimoji="1" lang="ja-JP" altLang="en-US"/>
          </a:p>
        </p:txBody>
      </p:sp>
    </p:spTree>
    <p:extLst>
      <p:ext uri="{BB962C8B-B14F-4D97-AF65-F5344CB8AC3E}">
        <p14:creationId xmlns:p14="http://schemas.microsoft.com/office/powerpoint/2010/main" val="23595831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CIM</a:t>
            </a:r>
            <a:r>
              <a:rPr kumimoji="1" lang="ja-JP" altLang="en-US" dirty="0" smtClean="0"/>
              <a:t>プロバイダの作成には</a:t>
            </a:r>
            <a:r>
              <a:rPr kumimoji="1" lang="en-US" altLang="ja-JP" dirty="0" smtClean="0"/>
              <a:t>CIMPLE</a:t>
            </a:r>
            <a:r>
              <a:rPr kumimoji="1" lang="ja-JP" altLang="en-US" dirty="0" smtClean="0"/>
              <a:t>というツールを用いた。</a:t>
            </a:r>
            <a:r>
              <a:rPr kumimoji="1" lang="en-US" altLang="ja-JP" dirty="0" smtClean="0"/>
              <a:t>CIMPLE</a:t>
            </a:r>
            <a:r>
              <a:rPr kumimoji="1" lang="ja-JP" altLang="en-US" dirty="0" smtClean="0"/>
              <a:t>とは</a:t>
            </a:r>
            <a:r>
              <a:rPr kumimoji="1" lang="en-US" altLang="ja-JP" dirty="0" smtClean="0"/>
              <a:t>MOF</a:t>
            </a:r>
            <a:r>
              <a:rPr kumimoji="1" lang="ja-JP" altLang="en-US" dirty="0" smtClean="0"/>
              <a:t>から</a:t>
            </a:r>
            <a:r>
              <a:rPr kumimoji="1" lang="en-US" altLang="ja-JP" dirty="0" smtClean="0"/>
              <a:t>CIM</a:t>
            </a:r>
            <a:r>
              <a:rPr kumimoji="1" lang="ja-JP" altLang="en-US" dirty="0" smtClean="0"/>
              <a:t>プロバイダの雛形を生成するもので、生成した雛形に具体的な処理を記述することで</a:t>
            </a:r>
            <a:r>
              <a:rPr kumimoji="1" lang="en-US" altLang="ja-JP" dirty="0" smtClean="0"/>
              <a:t>CIM</a:t>
            </a:r>
            <a:r>
              <a:rPr kumimoji="1" lang="ja-JP" altLang="en-US" dirty="0" smtClean="0"/>
              <a:t>プロバイダを作成する。</a:t>
            </a:r>
            <a:endParaRPr kumimoji="1" lang="en-US" altLang="ja-JP" dirty="0" smtClean="0"/>
          </a:p>
          <a:p>
            <a:r>
              <a:rPr kumimoji="1" lang="ja-JP" altLang="en-US" dirty="0" smtClean="0"/>
              <a:t>先ほどの</a:t>
            </a:r>
            <a:r>
              <a:rPr kumimoji="1" lang="en-US" altLang="ja-JP" dirty="0" err="1" smtClean="0"/>
              <a:t>CIM_Processor</a:t>
            </a:r>
            <a:r>
              <a:rPr kumimoji="1" lang="ja-JP" altLang="en-US" dirty="0" smtClean="0"/>
              <a:t>クラスから</a:t>
            </a:r>
            <a:r>
              <a:rPr kumimoji="1" lang="en-US" altLang="ja-JP" dirty="0" smtClean="0"/>
              <a:t>CIM</a:t>
            </a:r>
            <a:r>
              <a:rPr kumimoji="1" lang="ja-JP" altLang="en-US" dirty="0" smtClean="0"/>
              <a:t>プロバイダの雛形を生成すると、図の黒字で書かれた部分が作られる。この中に赤文字のように処理を記述することで</a:t>
            </a:r>
            <a:r>
              <a:rPr kumimoji="1" lang="en-US" altLang="ja-JP" dirty="0" smtClean="0"/>
              <a:t>CIM</a:t>
            </a:r>
            <a:r>
              <a:rPr kumimoji="1" lang="ja-JP" altLang="en-US" dirty="0" smtClean="0"/>
              <a:t>プロバイダを作成することができる。この例はインスタンスを列挙する</a:t>
            </a:r>
            <a:r>
              <a:rPr kumimoji="1" lang="en-US" altLang="ja-JP" dirty="0" err="1" smtClean="0"/>
              <a:t>enum_instances</a:t>
            </a:r>
            <a:r>
              <a:rPr kumimoji="1" lang="ja-JP" altLang="en-US" dirty="0" smtClean="0"/>
              <a:t>で、</a:t>
            </a:r>
            <a:r>
              <a:rPr kumimoji="1" lang="en-US" altLang="ja-JP" dirty="0" smtClean="0"/>
              <a:t>CPU</a:t>
            </a:r>
            <a:r>
              <a:rPr kumimoji="1" lang="ja-JP" altLang="en-US" dirty="0" smtClean="0"/>
              <a:t>の数だけ</a:t>
            </a:r>
            <a:r>
              <a:rPr kumimoji="1" lang="en-US" altLang="ja-JP" dirty="0" smtClean="0"/>
              <a:t>for</a:t>
            </a:r>
            <a:r>
              <a:rPr kumimoji="1" lang="ja-JP" altLang="en-US" dirty="0" smtClean="0"/>
              <a:t>文を回してインスタンスを返すように記述している。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14</a:t>
            </a:fld>
            <a:endParaRPr kumimoji="1" lang="ja-JP" altLang="en-US"/>
          </a:p>
        </p:txBody>
      </p:sp>
    </p:spTree>
    <p:extLst>
      <p:ext uri="{BB962C8B-B14F-4D97-AF65-F5344CB8AC3E}">
        <p14:creationId xmlns:p14="http://schemas.microsoft.com/office/powerpoint/2010/main" val="11295726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VM</a:t>
            </a:r>
            <a:r>
              <a:rPr kumimoji="1" lang="ja-JP" altLang="en-US" dirty="0" smtClean="0"/>
              <a:t>の情報取得や操作を行う処理をする場合は</a:t>
            </a:r>
            <a:r>
              <a:rPr kumimoji="1" lang="en-US" altLang="ja-JP" dirty="0" err="1" smtClean="0"/>
              <a:t>libvirt</a:t>
            </a:r>
            <a:r>
              <a:rPr kumimoji="1" lang="ja-JP" altLang="en-US" dirty="0" smtClean="0"/>
              <a:t>というライブラリを使用した</a:t>
            </a:r>
            <a:r>
              <a:rPr kumimoji="1" lang="ja-JP" altLang="en-US" dirty="0" smtClean="0"/>
              <a:t>。</a:t>
            </a:r>
            <a:r>
              <a:rPr kumimoji="1" lang="en-US" altLang="ja-JP" dirty="0" err="1" smtClean="0"/>
              <a:t>Libvirt</a:t>
            </a:r>
            <a:r>
              <a:rPr kumimoji="1" lang="ja-JP" altLang="en-US" dirty="0" smtClean="0"/>
              <a:t>を使用することで、</a:t>
            </a:r>
            <a:r>
              <a:rPr lang="ja-JP" altLang="en-US" dirty="0" smtClean="0"/>
              <a:t>様々な仮想化ソフトウェア上で動作する</a:t>
            </a:r>
            <a:r>
              <a:rPr lang="en-US" altLang="ja-JP" dirty="0" smtClean="0"/>
              <a:t>VM</a:t>
            </a:r>
            <a:r>
              <a:rPr lang="ja-JP" altLang="en-US" dirty="0" smtClean="0"/>
              <a:t>を統一的に扱</a:t>
            </a:r>
            <a:r>
              <a:rPr lang="ja-JP" altLang="en-US" dirty="0" smtClean="0"/>
              <a:t>うことができる。</a:t>
            </a:r>
            <a:endParaRPr kumimoji="1" lang="en-US" altLang="ja-JP" dirty="0" smtClean="0"/>
          </a:p>
          <a:p>
            <a:r>
              <a:rPr kumimoji="1" lang="en-US" altLang="ja-JP" dirty="0" smtClean="0"/>
              <a:t>VM</a:t>
            </a:r>
            <a:r>
              <a:rPr kumimoji="1" lang="ja-JP" altLang="en-US" dirty="0" smtClean="0"/>
              <a:t>の電源状態を管理する</a:t>
            </a:r>
            <a:r>
              <a:rPr kumimoji="1" lang="en-US" altLang="ja-JP" dirty="0" err="1" smtClean="0"/>
              <a:t>CIM_PowerManagement</a:t>
            </a:r>
            <a:r>
              <a:rPr kumimoji="1" lang="ja-JP" altLang="en-US" dirty="0" smtClean="0"/>
              <a:t>クラスから生成した</a:t>
            </a:r>
            <a:r>
              <a:rPr kumimoji="1" lang="en-US" altLang="ja-JP" dirty="0" smtClean="0"/>
              <a:t>CIM</a:t>
            </a:r>
            <a:r>
              <a:rPr kumimoji="1" lang="ja-JP" altLang="en-US" dirty="0" smtClean="0"/>
              <a:t>プロバイダに、</a:t>
            </a:r>
            <a:r>
              <a:rPr kumimoji="1" lang="en-US" altLang="ja-JP" dirty="0" smtClean="0"/>
              <a:t>1</a:t>
            </a:r>
            <a:r>
              <a:rPr kumimoji="1" lang="ja-JP" altLang="en-US" dirty="0" err="1" smtClean="0"/>
              <a:t>つの</a:t>
            </a:r>
            <a:r>
              <a:rPr kumimoji="1" lang="ja-JP" altLang="en-US" dirty="0" smtClean="0"/>
              <a:t>インスタンスを返す</a:t>
            </a:r>
            <a:r>
              <a:rPr kumimoji="1" lang="en-US" altLang="ja-JP" dirty="0" err="1" smtClean="0"/>
              <a:t>get_instance</a:t>
            </a:r>
            <a:r>
              <a:rPr kumimoji="1" lang="ja-JP" altLang="en-US" dirty="0" smtClean="0"/>
              <a:t>の記述例を示す。赤字のように、</a:t>
            </a:r>
            <a:r>
              <a:rPr kumimoji="1" lang="en-US" altLang="ja-JP" dirty="0" err="1" smtClean="0"/>
              <a:t>libvirt</a:t>
            </a:r>
            <a:r>
              <a:rPr kumimoji="1" lang="ja-JP" altLang="en-US" dirty="0" smtClean="0"/>
              <a:t>関数である</a:t>
            </a:r>
            <a:r>
              <a:rPr kumimoji="1" lang="en-US" altLang="ja-JP" dirty="0" err="1" smtClean="0"/>
              <a:t>virDomainIsActive</a:t>
            </a:r>
            <a:r>
              <a:rPr kumimoji="1" lang="ja-JP" altLang="en-US" dirty="0" smtClean="0"/>
              <a:t>を使って</a:t>
            </a:r>
            <a:r>
              <a:rPr kumimoji="1" lang="en-US" altLang="ja-JP" dirty="0" smtClean="0"/>
              <a:t>VM</a:t>
            </a:r>
            <a:r>
              <a:rPr kumimoji="1" lang="ja-JP" altLang="en-US" dirty="0" smtClean="0"/>
              <a:t>の電源状態を取得し、電源状態を表す</a:t>
            </a:r>
            <a:r>
              <a:rPr kumimoji="1" lang="en-US" altLang="ja-JP" dirty="0" err="1" smtClean="0"/>
              <a:t>PowerState</a:t>
            </a:r>
            <a:r>
              <a:rPr kumimoji="1" lang="ja-JP" altLang="en-US" dirty="0" smtClean="0"/>
              <a:t>というプロパティに格納する。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15</a:t>
            </a:fld>
            <a:endParaRPr kumimoji="1" lang="ja-JP" altLang="en-US"/>
          </a:p>
        </p:txBody>
      </p:sp>
    </p:spTree>
    <p:extLst>
      <p:ext uri="{BB962C8B-B14F-4D97-AF65-F5344CB8AC3E}">
        <p14:creationId xmlns:p14="http://schemas.microsoft.com/office/powerpoint/2010/main" val="986377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a:t>
            </a:r>
            <a:r>
              <a:rPr kumimoji="1" lang="en-US" altLang="ja-JP" dirty="0" smtClean="0"/>
              <a:t>Web</a:t>
            </a:r>
            <a:r>
              <a:rPr kumimoji="1" lang="ja-JP" altLang="en-US" dirty="0" smtClean="0"/>
              <a:t>サービスは</a:t>
            </a:r>
            <a:r>
              <a:rPr kumimoji="1" lang="en-US" altLang="ja-JP" dirty="0" smtClean="0"/>
              <a:t>WSDL</a:t>
            </a:r>
            <a:r>
              <a:rPr kumimoji="1" lang="ja-JP" altLang="en-US" dirty="0" smtClean="0"/>
              <a:t>という言語で記述される。</a:t>
            </a:r>
            <a:r>
              <a:rPr kumimoji="1" lang="en-US" altLang="ja-JP" dirty="0" smtClean="0"/>
              <a:t>Web</a:t>
            </a:r>
            <a:r>
              <a:rPr kumimoji="1" lang="ja-JP" altLang="en-US" dirty="0" smtClean="0"/>
              <a:t>サービスを作成するには、</a:t>
            </a:r>
            <a:r>
              <a:rPr kumimoji="1" lang="en-US" altLang="ja-JP" dirty="0" smtClean="0"/>
              <a:t>WSDL2Java</a:t>
            </a:r>
            <a:r>
              <a:rPr kumimoji="1" lang="ja-JP" altLang="en-US" dirty="0" smtClean="0"/>
              <a:t>を用いて</a:t>
            </a:r>
            <a:r>
              <a:rPr kumimoji="1" lang="en-US" altLang="ja-JP" dirty="0" smtClean="0"/>
              <a:t>WSDL</a:t>
            </a:r>
            <a:r>
              <a:rPr kumimoji="1" lang="ja-JP" altLang="en-US" dirty="0" smtClean="0"/>
              <a:t>から</a:t>
            </a:r>
            <a:r>
              <a:rPr kumimoji="1" lang="en-US" altLang="ja-JP" dirty="0" smtClean="0"/>
              <a:t>Web</a:t>
            </a:r>
            <a:r>
              <a:rPr kumimoji="1" lang="ja-JP" altLang="en-US" dirty="0" smtClean="0"/>
              <a:t>サービスの雛型を</a:t>
            </a:r>
            <a:r>
              <a:rPr kumimoji="1" lang="en-US" altLang="ja-JP" dirty="0" smtClean="0"/>
              <a:t>Java</a:t>
            </a:r>
            <a:r>
              <a:rPr kumimoji="1" lang="ja-JP" altLang="en-US" dirty="0" smtClean="0"/>
              <a:t>で生成する。</a:t>
            </a:r>
            <a:r>
              <a:rPr kumimoji="1" lang="en-US" altLang="ja-JP" dirty="0" smtClean="0"/>
              <a:t>Java</a:t>
            </a:r>
            <a:r>
              <a:rPr kumimoji="1" lang="ja-JP" altLang="en-US" dirty="0" smtClean="0"/>
              <a:t>から直接呼び出せないので、</a:t>
            </a:r>
            <a:r>
              <a:rPr kumimoji="1" lang="en-US" altLang="ja-JP" dirty="0" err="1" smtClean="0"/>
              <a:t>libvirt</a:t>
            </a:r>
            <a:r>
              <a:rPr kumimoji="1" lang="en-US" altLang="ja-JP" dirty="0" smtClean="0"/>
              <a:t>-java</a:t>
            </a:r>
            <a:r>
              <a:rPr kumimoji="1" lang="ja-JP" altLang="en-US" dirty="0" smtClean="0"/>
              <a:t>という</a:t>
            </a:r>
            <a:r>
              <a:rPr kumimoji="1" lang="en-US" altLang="ja-JP" dirty="0" smtClean="0"/>
              <a:t>API</a:t>
            </a:r>
            <a:r>
              <a:rPr kumimoji="1" lang="ja-JP" altLang="en-US" dirty="0" smtClean="0"/>
              <a:t>を用いて</a:t>
            </a:r>
            <a:r>
              <a:rPr kumimoji="1" lang="en-US" altLang="ja-JP" dirty="0" smtClean="0"/>
              <a:t>Java</a:t>
            </a:r>
            <a:r>
              <a:rPr kumimoji="1" lang="ja-JP" altLang="en-US" dirty="0" smtClean="0"/>
              <a:t>から</a:t>
            </a:r>
            <a:r>
              <a:rPr kumimoji="1" lang="en-US" altLang="ja-JP" dirty="0" err="1" smtClean="0"/>
              <a:t>libvirt</a:t>
            </a:r>
            <a:r>
              <a:rPr kumimoji="1" lang="ja-JP" altLang="en-US" dirty="0" smtClean="0"/>
              <a:t>を呼び出すようにした。</a:t>
            </a:r>
            <a:endParaRPr kumimoji="1" lang="en-US" altLang="ja-JP" dirty="0" smtClean="0"/>
          </a:p>
          <a:p>
            <a:r>
              <a:rPr kumimoji="1" lang="en-US" altLang="ja-JP" dirty="0" smtClean="0"/>
              <a:t>Web</a:t>
            </a:r>
            <a:r>
              <a:rPr kumimoji="1" lang="ja-JP" altLang="en-US" dirty="0" smtClean="0"/>
              <a:t>サービスではメソッドに相当するものをオペレーションと呼ぶ。図は</a:t>
            </a:r>
            <a:r>
              <a:rPr kumimoji="1" lang="en-US" altLang="ja-JP" dirty="0" smtClean="0"/>
              <a:t>VM</a:t>
            </a:r>
            <a:r>
              <a:rPr kumimoji="1" lang="ja-JP" altLang="en-US" dirty="0" smtClean="0"/>
              <a:t>の電源操作を行う</a:t>
            </a:r>
            <a:r>
              <a:rPr kumimoji="1" lang="en-US" altLang="ja-JP" dirty="0" err="1" smtClean="0"/>
              <a:t>remoteControl</a:t>
            </a:r>
            <a:r>
              <a:rPr kumimoji="1" lang="ja-JP" altLang="en-US" dirty="0" smtClean="0"/>
              <a:t>というオペレーションの記述例を示している。赤字のように、</a:t>
            </a:r>
            <a:r>
              <a:rPr kumimoji="1" lang="en-US" altLang="ja-JP" dirty="0" err="1" smtClean="0"/>
              <a:t>getCommand</a:t>
            </a:r>
            <a:r>
              <a:rPr kumimoji="1" lang="ja-JP" altLang="en-US" dirty="0" smtClean="0"/>
              <a:t>でリクエストされている操作を調べ、電源をオフしたい場合は</a:t>
            </a:r>
            <a:r>
              <a:rPr kumimoji="1" lang="en-US" altLang="ja-JP" dirty="0" smtClean="0"/>
              <a:t>shutdown</a:t>
            </a:r>
            <a:r>
              <a:rPr kumimoji="1" lang="ja-JP" altLang="en-US" dirty="0" smtClean="0"/>
              <a:t>という</a:t>
            </a:r>
            <a:r>
              <a:rPr kumimoji="1" lang="en-US" altLang="ja-JP" dirty="0" err="1" smtClean="0"/>
              <a:t>libvirt</a:t>
            </a:r>
            <a:r>
              <a:rPr kumimoji="1" lang="ja-JP" altLang="en-US" dirty="0" smtClean="0"/>
              <a:t>関数を使って</a:t>
            </a:r>
            <a:r>
              <a:rPr kumimoji="1" lang="en-US" altLang="ja-JP" dirty="0" smtClean="0"/>
              <a:t>VM</a:t>
            </a:r>
            <a:r>
              <a:rPr kumimoji="1" lang="ja-JP" altLang="en-US" dirty="0" smtClean="0"/>
              <a:t>を停止させる。</a:t>
            </a:r>
            <a:endParaRPr kumimoji="1" lang="en-US" altLang="ja-JP" dirty="0" smtClean="0"/>
          </a:p>
          <a:p>
            <a:r>
              <a:rPr kumimoji="1" lang="ja-JP" altLang="en-US" dirty="0" smtClean="0"/>
              <a:t>このようなインテルが提供している</a:t>
            </a:r>
            <a:r>
              <a:rPr kumimoji="1" lang="en-US" altLang="ja-JP" dirty="0" smtClean="0"/>
              <a:t>Web</a:t>
            </a:r>
            <a:r>
              <a:rPr kumimoji="1" lang="ja-JP" altLang="en-US" dirty="0" smtClean="0"/>
              <a:t>サービスのオペレーションは</a:t>
            </a:r>
            <a:r>
              <a:rPr kumimoji="1" lang="en-US" altLang="ja-JP" dirty="0" smtClean="0"/>
              <a:t>267</a:t>
            </a:r>
            <a:r>
              <a:rPr kumimoji="1" lang="ja-JP" altLang="en-US" dirty="0" smtClean="0"/>
              <a:t>個ある。</a:t>
            </a:r>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16</a:t>
            </a:fld>
            <a:endParaRPr kumimoji="1" lang="ja-JP" altLang="en-US"/>
          </a:p>
        </p:txBody>
      </p:sp>
    </p:spTree>
    <p:extLst>
      <p:ext uri="{BB962C8B-B14F-4D97-AF65-F5344CB8AC3E}">
        <p14:creationId xmlns:p14="http://schemas.microsoft.com/office/powerpoint/2010/main" val="13249462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仮想</a:t>
            </a:r>
            <a:r>
              <a:rPr kumimoji="1" lang="en-US" altLang="ja-JP" dirty="0" smtClean="0"/>
              <a:t>AMT</a:t>
            </a:r>
            <a:r>
              <a:rPr kumimoji="1" lang="ja-JP" altLang="en-US" dirty="0" smtClean="0"/>
              <a:t>のアクセス方法について説明する。リモートの管理ツールが</a:t>
            </a:r>
            <a:r>
              <a:rPr kumimoji="1" lang="en-US" altLang="ja-JP" dirty="0" smtClean="0"/>
              <a:t>AMT</a:t>
            </a:r>
            <a:r>
              <a:rPr kumimoji="1" lang="ja-JP" altLang="en-US" dirty="0" smtClean="0"/>
              <a:t>にアクセスする時には</a:t>
            </a:r>
            <a:r>
              <a:rPr kumimoji="1" lang="en-US" altLang="ja-JP" dirty="0" smtClean="0"/>
              <a:t>AMT</a:t>
            </a:r>
            <a:r>
              <a:rPr kumimoji="1" lang="ja-JP" altLang="en-US" dirty="0" smtClean="0"/>
              <a:t>が搭載された</a:t>
            </a:r>
            <a:r>
              <a:rPr kumimoji="1" lang="en-US" altLang="ja-JP" dirty="0" smtClean="0"/>
              <a:t>PC</a:t>
            </a:r>
            <a:r>
              <a:rPr kumimoji="1" lang="ja-JP" altLang="en-US" dirty="0" smtClean="0"/>
              <a:t>の</a:t>
            </a:r>
            <a:r>
              <a:rPr kumimoji="1" lang="en-US" altLang="ja-JP" dirty="0" smtClean="0"/>
              <a:t>IP</a:t>
            </a:r>
            <a:r>
              <a:rPr kumimoji="1" lang="ja-JP" altLang="en-US" dirty="0" smtClean="0"/>
              <a:t>アドレスを指定して、</a:t>
            </a:r>
            <a:r>
              <a:rPr kumimoji="1" lang="en-US" altLang="ja-JP" dirty="0" smtClean="0"/>
              <a:t>AMT</a:t>
            </a:r>
            <a:r>
              <a:rPr kumimoji="1" lang="ja-JP" altLang="en-US" dirty="0" smtClean="0"/>
              <a:t>の標準である</a:t>
            </a:r>
            <a:r>
              <a:rPr kumimoji="1" lang="en-US" altLang="ja-JP" dirty="0" smtClean="0"/>
              <a:t>16992</a:t>
            </a:r>
            <a:r>
              <a:rPr kumimoji="1" lang="ja-JP" altLang="en-US" dirty="0" smtClean="0"/>
              <a:t>番ポートに接続を行う。同様に，仮想</a:t>
            </a:r>
            <a:r>
              <a:rPr kumimoji="1" lang="en-US" altLang="ja-JP" dirty="0" smtClean="0"/>
              <a:t>AMT</a:t>
            </a:r>
            <a:r>
              <a:rPr kumimoji="1" lang="ja-JP" altLang="en-US" dirty="0" smtClean="0"/>
              <a:t>にアクセスする時には対応する</a:t>
            </a:r>
            <a:r>
              <a:rPr kumimoji="1" lang="en-US" altLang="ja-JP" dirty="0" smtClean="0"/>
              <a:t>VM</a:t>
            </a:r>
            <a:r>
              <a:rPr kumimoji="1" lang="ja-JP" altLang="en-US" dirty="0" smtClean="0"/>
              <a:t>の</a:t>
            </a:r>
            <a:r>
              <a:rPr kumimoji="1" lang="en-US" altLang="ja-JP" dirty="0" smtClean="0"/>
              <a:t>IP</a:t>
            </a:r>
            <a:r>
              <a:rPr kumimoji="1" lang="ja-JP" altLang="en-US" dirty="0" smtClean="0"/>
              <a:t>アドレスと</a:t>
            </a:r>
            <a:r>
              <a:rPr kumimoji="1" lang="en-US" altLang="ja-JP" dirty="0" smtClean="0"/>
              <a:t>16992</a:t>
            </a:r>
            <a:r>
              <a:rPr kumimoji="1" lang="ja-JP" altLang="en-US" dirty="0" smtClean="0"/>
              <a:t>番ポートを指定して接続を行えるようにすべきである。しかし、仮想</a:t>
            </a:r>
            <a:r>
              <a:rPr kumimoji="1" lang="en-US" altLang="ja-JP" dirty="0" smtClean="0"/>
              <a:t>AMT</a:t>
            </a:r>
            <a:r>
              <a:rPr kumimoji="1" lang="ja-JP" altLang="en-US" dirty="0" smtClean="0"/>
              <a:t>はホスト</a:t>
            </a:r>
            <a:r>
              <a:rPr kumimoji="1" lang="en-US" altLang="ja-JP" dirty="0" smtClean="0"/>
              <a:t>OS</a:t>
            </a:r>
            <a:r>
              <a:rPr kumimoji="1" lang="ja-JP" altLang="en-US" dirty="0" smtClean="0"/>
              <a:t>上で動作しているため、ホスト</a:t>
            </a:r>
            <a:r>
              <a:rPr kumimoji="1" lang="en-US" altLang="ja-JP" dirty="0" smtClean="0"/>
              <a:t>OS</a:t>
            </a:r>
            <a:r>
              <a:rPr kumimoji="1" lang="ja-JP" altLang="en-US" dirty="0" smtClean="0"/>
              <a:t>の</a:t>
            </a:r>
            <a:r>
              <a:rPr kumimoji="1" lang="en-US" altLang="ja-JP" dirty="0" smtClean="0"/>
              <a:t>IP</a:t>
            </a:r>
            <a:r>
              <a:rPr kumimoji="1" lang="ja-JP" altLang="en-US" dirty="0" smtClean="0"/>
              <a:t>アドレスを指定しなければアクセスすることができない。また、同一ホスト</a:t>
            </a:r>
            <a:r>
              <a:rPr kumimoji="1" lang="en-US" altLang="ja-JP" dirty="0" smtClean="0"/>
              <a:t>OS</a:t>
            </a:r>
            <a:r>
              <a:rPr kumimoji="1" lang="ja-JP" altLang="en-US" dirty="0" smtClean="0"/>
              <a:t>上で複数の仮想</a:t>
            </a:r>
            <a:r>
              <a:rPr kumimoji="1" lang="en-US" altLang="ja-JP" dirty="0" smtClean="0"/>
              <a:t>AMT</a:t>
            </a:r>
            <a:r>
              <a:rPr kumimoji="1" lang="ja-JP" altLang="en-US" dirty="0" smtClean="0"/>
              <a:t>が動作するため、それらすべてが</a:t>
            </a:r>
            <a:r>
              <a:rPr kumimoji="1" lang="en-US" altLang="ja-JP" dirty="0" smtClean="0"/>
              <a:t>AMT</a:t>
            </a:r>
            <a:r>
              <a:rPr kumimoji="1" lang="ja-JP" altLang="en-US" dirty="0" smtClean="0"/>
              <a:t>の標準である</a:t>
            </a:r>
            <a:r>
              <a:rPr kumimoji="1" lang="en-US" altLang="ja-JP" dirty="0" smtClean="0"/>
              <a:t>16992</a:t>
            </a:r>
            <a:r>
              <a:rPr kumimoji="1" lang="ja-JP" altLang="en-US" dirty="0" smtClean="0"/>
              <a:t>番ポートを用いることはできない。</a:t>
            </a:r>
            <a:endParaRPr kumimoji="1" lang="en-US" altLang="ja-JP" dirty="0" smtClean="0"/>
          </a:p>
          <a:p>
            <a:r>
              <a:rPr kumimoji="1" lang="ja-JP" altLang="en-US" sz="1200" b="0" i="0" u="none" strike="noStrike" kern="1200" baseline="0" dirty="0" smtClean="0">
                <a:solidFill>
                  <a:schemeClr val="tx1"/>
                </a:solidFill>
                <a:latin typeface="+mn-lt"/>
                <a:ea typeface="+mn-ea"/>
                <a:cs typeface="+mn-cs"/>
              </a:rPr>
              <a:t>そこで、ホスト</a:t>
            </a:r>
            <a:r>
              <a:rPr kumimoji="1" lang="en-US" altLang="ja-JP" sz="1200" b="0" i="0" u="none" strike="noStrike" kern="1200" baseline="0" dirty="0" smtClean="0">
                <a:solidFill>
                  <a:schemeClr val="tx1"/>
                </a:solidFill>
                <a:latin typeface="+mn-lt"/>
                <a:ea typeface="+mn-ea"/>
                <a:cs typeface="+mn-cs"/>
              </a:rPr>
              <a:t>OS</a:t>
            </a:r>
            <a:r>
              <a:rPr kumimoji="1" lang="ja-JP" altLang="en-US" sz="1200" b="0" i="0" u="none" strike="noStrike" kern="1200" baseline="0" dirty="0" smtClean="0">
                <a:solidFill>
                  <a:schemeClr val="tx1"/>
                </a:solidFill>
                <a:latin typeface="+mn-lt"/>
                <a:ea typeface="+mn-ea"/>
                <a:cs typeface="+mn-cs"/>
              </a:rPr>
              <a:t>で静的</a:t>
            </a:r>
            <a:r>
              <a:rPr kumimoji="1" lang="en-US" altLang="ja-JP" sz="1200" b="0" i="0" u="none" strike="noStrike" kern="1200" baseline="0" dirty="0" smtClean="0">
                <a:solidFill>
                  <a:schemeClr val="tx1"/>
                </a:solidFill>
                <a:latin typeface="+mn-lt"/>
                <a:ea typeface="+mn-ea"/>
                <a:cs typeface="+mn-cs"/>
              </a:rPr>
              <a:t>NAPT</a:t>
            </a:r>
            <a:r>
              <a:rPr kumimoji="1" lang="ja-JP" altLang="en-US" sz="1200" b="0" i="0" u="none" strike="noStrike" kern="1200" baseline="0" dirty="0" smtClean="0">
                <a:solidFill>
                  <a:schemeClr val="tx1"/>
                </a:solidFill>
                <a:latin typeface="+mn-lt"/>
                <a:ea typeface="+mn-ea"/>
                <a:cs typeface="+mn-cs"/>
              </a:rPr>
              <a:t>の設定を行い、仮想</a:t>
            </a:r>
            <a:r>
              <a:rPr kumimoji="1" lang="en-US" altLang="ja-JP" sz="1200" b="0" i="0" u="none" strike="noStrike" kern="1200" baseline="0" dirty="0" smtClean="0">
                <a:solidFill>
                  <a:schemeClr val="tx1"/>
                </a:solidFill>
                <a:latin typeface="+mn-lt"/>
                <a:ea typeface="+mn-ea"/>
                <a:cs typeface="+mn-cs"/>
              </a:rPr>
              <a:t>AMT</a:t>
            </a:r>
            <a:r>
              <a:rPr kumimoji="1" lang="ja-JP" altLang="en-US" sz="1200" b="0" i="0" u="none" strike="noStrike" kern="1200" baseline="0" dirty="0" err="1" smtClean="0">
                <a:solidFill>
                  <a:schemeClr val="tx1"/>
                </a:solidFill>
                <a:latin typeface="+mn-lt"/>
                <a:ea typeface="+mn-ea"/>
                <a:cs typeface="+mn-cs"/>
              </a:rPr>
              <a:t>への</a:t>
            </a:r>
            <a:r>
              <a:rPr kumimoji="1" lang="ja-JP" altLang="en-US" sz="1200" b="0" i="0" u="none" strike="noStrike" kern="1200" baseline="0" dirty="0" smtClean="0">
                <a:solidFill>
                  <a:schemeClr val="tx1"/>
                </a:solidFill>
                <a:latin typeface="+mn-lt"/>
                <a:ea typeface="+mn-ea"/>
                <a:cs typeface="+mn-cs"/>
              </a:rPr>
              <a:t>アクセスを転送する。</a:t>
            </a:r>
            <a:r>
              <a:rPr kumimoji="1" lang="en-US" altLang="ja-JP" sz="1200" b="0" i="0" u="none" strike="noStrike" kern="1200" baseline="0" dirty="0" smtClean="0">
                <a:solidFill>
                  <a:schemeClr val="tx1"/>
                </a:solidFill>
                <a:latin typeface="+mn-lt"/>
                <a:ea typeface="+mn-ea"/>
                <a:cs typeface="+mn-cs"/>
              </a:rPr>
              <a:t>VM</a:t>
            </a:r>
            <a:r>
              <a:rPr kumimoji="1" lang="ja-JP" altLang="en-US" sz="1200" b="0" i="0" u="none" strike="noStrike" kern="1200" baseline="0" dirty="0" smtClean="0">
                <a:solidFill>
                  <a:schemeClr val="tx1"/>
                </a:solidFill>
                <a:latin typeface="+mn-lt"/>
                <a:ea typeface="+mn-ea"/>
                <a:cs typeface="+mn-cs"/>
              </a:rPr>
              <a:t>の</a:t>
            </a:r>
            <a:r>
              <a:rPr kumimoji="1" lang="en-US" altLang="ja-JP" sz="1200" b="0" i="0" u="none" strike="noStrike" kern="1200" baseline="0" dirty="0" smtClean="0">
                <a:solidFill>
                  <a:schemeClr val="tx1"/>
                </a:solidFill>
                <a:latin typeface="+mn-lt"/>
                <a:ea typeface="+mn-ea"/>
                <a:cs typeface="+mn-cs"/>
              </a:rPr>
              <a:t>IP</a:t>
            </a:r>
            <a:r>
              <a:rPr kumimoji="1" lang="ja-JP" altLang="en-US" sz="1200" b="0" i="0" u="none" strike="noStrike" kern="1200" baseline="0" dirty="0" smtClean="0">
                <a:solidFill>
                  <a:schemeClr val="tx1"/>
                </a:solidFill>
                <a:latin typeface="+mn-lt"/>
                <a:ea typeface="+mn-ea"/>
                <a:cs typeface="+mn-cs"/>
              </a:rPr>
              <a:t>アドレスに対する</a:t>
            </a:r>
            <a:r>
              <a:rPr kumimoji="1" lang="en-US" altLang="ja-JP" sz="1200" b="0" i="0" u="none" strike="noStrike" kern="1200" baseline="0" dirty="0" smtClean="0">
                <a:solidFill>
                  <a:schemeClr val="tx1"/>
                </a:solidFill>
                <a:latin typeface="+mn-lt"/>
                <a:ea typeface="+mn-ea"/>
                <a:cs typeface="+mn-cs"/>
              </a:rPr>
              <a:t>16992</a:t>
            </a:r>
            <a:r>
              <a:rPr kumimoji="1" lang="ja-JP" altLang="en-US" sz="1200" b="0" i="0" u="none" strike="noStrike" kern="1200" baseline="0" dirty="0" smtClean="0">
                <a:solidFill>
                  <a:schemeClr val="tx1"/>
                </a:solidFill>
                <a:latin typeface="+mn-lt"/>
                <a:ea typeface="+mn-ea"/>
                <a:cs typeface="+mn-cs"/>
              </a:rPr>
              <a:t>番ポート宛てのパケットはホスト</a:t>
            </a:r>
            <a:r>
              <a:rPr kumimoji="1" lang="en-US" altLang="ja-JP" sz="1200" b="0" i="0" u="none" strike="noStrike" kern="1200" baseline="0" dirty="0" smtClean="0">
                <a:solidFill>
                  <a:schemeClr val="tx1"/>
                </a:solidFill>
                <a:latin typeface="+mn-lt"/>
                <a:ea typeface="+mn-ea"/>
                <a:cs typeface="+mn-cs"/>
              </a:rPr>
              <a:t>OS</a:t>
            </a:r>
            <a:r>
              <a:rPr kumimoji="1" lang="ja-JP" altLang="en-US" sz="1200" b="0" i="0" u="none" strike="noStrike" kern="1200" baseline="0" dirty="0" smtClean="0">
                <a:solidFill>
                  <a:schemeClr val="tx1"/>
                </a:solidFill>
                <a:latin typeface="+mn-lt"/>
                <a:ea typeface="+mn-ea"/>
                <a:cs typeface="+mn-cs"/>
              </a:rPr>
              <a:t>の</a:t>
            </a:r>
            <a:r>
              <a:rPr kumimoji="1" lang="en-US" altLang="ja-JP" sz="1200" b="0" i="0" u="none" strike="noStrike" kern="1200" baseline="0" dirty="0" smtClean="0">
                <a:solidFill>
                  <a:schemeClr val="tx1"/>
                </a:solidFill>
                <a:latin typeface="+mn-lt"/>
                <a:ea typeface="+mn-ea"/>
                <a:cs typeface="+mn-cs"/>
              </a:rPr>
              <a:t>IP</a:t>
            </a:r>
            <a:r>
              <a:rPr kumimoji="1" lang="ja-JP" altLang="en-US" sz="1200" b="0" i="0" u="none" strike="noStrike" kern="1200" baseline="0" dirty="0" smtClean="0">
                <a:solidFill>
                  <a:schemeClr val="tx1"/>
                </a:solidFill>
                <a:latin typeface="+mn-lt"/>
                <a:ea typeface="+mn-ea"/>
                <a:cs typeface="+mn-cs"/>
              </a:rPr>
              <a:t>アドレスと仮想</a:t>
            </a:r>
            <a:r>
              <a:rPr kumimoji="1" lang="en-US" altLang="ja-JP" sz="1200" b="0" i="0" u="none" strike="noStrike" kern="1200" baseline="0" dirty="0" smtClean="0">
                <a:solidFill>
                  <a:schemeClr val="tx1"/>
                </a:solidFill>
                <a:latin typeface="+mn-lt"/>
                <a:ea typeface="+mn-ea"/>
                <a:cs typeface="+mn-cs"/>
              </a:rPr>
              <a:t>AMT</a:t>
            </a:r>
            <a:r>
              <a:rPr kumimoji="1" lang="ja-JP" altLang="en-US" sz="1200" b="0" i="0" u="none" strike="noStrike" kern="1200" baseline="0" dirty="0" smtClean="0">
                <a:solidFill>
                  <a:schemeClr val="tx1"/>
                </a:solidFill>
                <a:latin typeface="+mn-lt"/>
                <a:ea typeface="+mn-ea"/>
                <a:cs typeface="+mn-cs"/>
              </a:rPr>
              <a:t>が用いるポート番号に変換する。同様に、</a:t>
            </a:r>
            <a:r>
              <a:rPr kumimoji="1" lang="en-US" altLang="ja-JP" sz="1200" b="0" i="0" u="none" strike="noStrike" kern="1200" baseline="0" dirty="0" smtClean="0">
                <a:solidFill>
                  <a:schemeClr val="tx1"/>
                </a:solidFill>
                <a:latin typeface="+mn-lt"/>
                <a:ea typeface="+mn-ea"/>
                <a:cs typeface="+mn-cs"/>
              </a:rPr>
              <a:t>VNC</a:t>
            </a:r>
            <a:r>
              <a:rPr kumimoji="1" lang="ja-JP" altLang="en-US" sz="1200" b="0" i="0" u="none" strike="noStrike" kern="1200" baseline="0" dirty="0" smtClean="0">
                <a:solidFill>
                  <a:schemeClr val="tx1"/>
                </a:solidFill>
                <a:latin typeface="+mn-lt"/>
                <a:ea typeface="+mn-ea"/>
                <a:cs typeface="+mn-cs"/>
              </a:rPr>
              <a:t>接続についても、</a:t>
            </a:r>
            <a:r>
              <a:rPr kumimoji="1" lang="en-US" altLang="ja-JP" sz="1200" b="0" i="0" u="none" strike="noStrike" kern="1200" baseline="0" dirty="0" smtClean="0">
                <a:solidFill>
                  <a:schemeClr val="tx1"/>
                </a:solidFill>
                <a:latin typeface="+mn-lt"/>
                <a:ea typeface="+mn-ea"/>
                <a:cs typeface="+mn-cs"/>
              </a:rPr>
              <a:t>VM</a:t>
            </a:r>
            <a:r>
              <a:rPr kumimoji="1" lang="ja-JP" altLang="en-US" sz="1200" b="0" i="0" u="none" strike="noStrike" kern="1200" baseline="0" dirty="0" smtClean="0">
                <a:solidFill>
                  <a:schemeClr val="tx1"/>
                </a:solidFill>
                <a:latin typeface="+mn-lt"/>
                <a:ea typeface="+mn-ea"/>
                <a:cs typeface="+mn-cs"/>
              </a:rPr>
              <a:t>の</a:t>
            </a:r>
            <a:r>
              <a:rPr kumimoji="1" lang="en-US" altLang="ja-JP" sz="1200" b="0" i="0" u="none" strike="noStrike" kern="1200" baseline="0" dirty="0" smtClean="0">
                <a:solidFill>
                  <a:schemeClr val="tx1"/>
                </a:solidFill>
                <a:latin typeface="+mn-lt"/>
                <a:ea typeface="+mn-ea"/>
                <a:cs typeface="+mn-cs"/>
              </a:rPr>
              <a:t>5900</a:t>
            </a:r>
            <a:r>
              <a:rPr kumimoji="1" lang="ja-JP" altLang="en-US" sz="1200" b="0" i="0" u="none" strike="noStrike" kern="1200" baseline="0" dirty="0" smtClean="0">
                <a:solidFill>
                  <a:schemeClr val="tx1"/>
                </a:solidFill>
                <a:latin typeface="+mn-lt"/>
                <a:ea typeface="+mn-ea"/>
                <a:cs typeface="+mn-cs"/>
              </a:rPr>
              <a:t>番ポートへのアクセスはホスト</a:t>
            </a:r>
            <a:r>
              <a:rPr kumimoji="1" lang="en-US" altLang="ja-JP" sz="1200" b="0" i="0" u="none" strike="noStrike" kern="1200" baseline="0" dirty="0" smtClean="0">
                <a:solidFill>
                  <a:schemeClr val="tx1"/>
                </a:solidFill>
                <a:latin typeface="+mn-lt"/>
                <a:ea typeface="+mn-ea"/>
                <a:cs typeface="+mn-cs"/>
              </a:rPr>
              <a:t>OS</a:t>
            </a:r>
            <a:r>
              <a:rPr kumimoji="1" lang="ja-JP" altLang="en-US" sz="1200" b="0" i="0" u="none" strike="noStrike" kern="1200" baseline="0" dirty="0" smtClean="0">
                <a:solidFill>
                  <a:schemeClr val="tx1"/>
                </a:solidFill>
                <a:latin typeface="+mn-lt"/>
                <a:ea typeface="+mn-ea"/>
                <a:cs typeface="+mn-cs"/>
              </a:rPr>
              <a:t>の仮想</a:t>
            </a:r>
            <a:r>
              <a:rPr kumimoji="1" lang="en-US" altLang="ja-JP" sz="1200" b="0" i="0" u="none" strike="noStrike" kern="1200" baseline="0" dirty="0" smtClean="0">
                <a:solidFill>
                  <a:schemeClr val="tx1"/>
                </a:solidFill>
                <a:latin typeface="+mn-lt"/>
                <a:ea typeface="+mn-ea"/>
                <a:cs typeface="+mn-cs"/>
              </a:rPr>
              <a:t>AMT</a:t>
            </a:r>
            <a:r>
              <a:rPr kumimoji="1" lang="ja-JP" altLang="en-US" sz="1200" b="0" i="0" u="none" strike="noStrike" kern="1200" baseline="0" dirty="0" smtClean="0">
                <a:solidFill>
                  <a:schemeClr val="tx1"/>
                </a:solidFill>
                <a:latin typeface="+mn-lt"/>
                <a:ea typeface="+mn-ea"/>
                <a:cs typeface="+mn-cs"/>
              </a:rPr>
              <a:t>のポート番号に変換する。これにより、管理ツールは</a:t>
            </a:r>
            <a:r>
              <a:rPr kumimoji="1" lang="en-US" altLang="ja-JP" sz="1200" b="0" i="0" u="none" strike="noStrike" kern="1200" baseline="0" dirty="0" smtClean="0">
                <a:solidFill>
                  <a:schemeClr val="tx1"/>
                </a:solidFill>
                <a:latin typeface="+mn-lt"/>
                <a:ea typeface="+mn-ea"/>
                <a:cs typeface="+mn-cs"/>
              </a:rPr>
              <a:t>AMT</a:t>
            </a:r>
            <a:r>
              <a:rPr kumimoji="1" lang="ja-JP" altLang="en-US" sz="1200" b="0" i="0" u="none" strike="noStrike" kern="1200" baseline="0" dirty="0" smtClean="0">
                <a:solidFill>
                  <a:schemeClr val="tx1"/>
                </a:solidFill>
                <a:latin typeface="+mn-lt"/>
                <a:ea typeface="+mn-ea"/>
                <a:cs typeface="+mn-cs"/>
              </a:rPr>
              <a:t>と同じアドレス、ポートの指定方法で仮想</a:t>
            </a:r>
            <a:r>
              <a:rPr kumimoji="1" lang="en-US" altLang="ja-JP" sz="1200" b="0" i="0" u="none" strike="noStrike" kern="1200" baseline="0" dirty="0" smtClean="0">
                <a:solidFill>
                  <a:schemeClr val="tx1"/>
                </a:solidFill>
                <a:latin typeface="+mn-lt"/>
                <a:ea typeface="+mn-ea"/>
                <a:cs typeface="+mn-cs"/>
              </a:rPr>
              <a:t>AMT</a:t>
            </a:r>
            <a:r>
              <a:rPr kumimoji="1" lang="ja-JP" altLang="en-US" sz="1200" b="0" i="0" u="none" strike="noStrike" kern="1200" baseline="0" dirty="0" smtClean="0">
                <a:solidFill>
                  <a:schemeClr val="tx1"/>
                </a:solidFill>
                <a:latin typeface="+mn-lt"/>
                <a:ea typeface="+mn-ea"/>
                <a:cs typeface="+mn-cs"/>
              </a:rPr>
              <a:t>にアクセスすることができる。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17</a:t>
            </a:fld>
            <a:endParaRPr kumimoji="1" lang="ja-JP" altLang="en-US"/>
          </a:p>
        </p:txBody>
      </p:sp>
    </p:spTree>
    <p:extLst>
      <p:ext uri="{BB962C8B-B14F-4D97-AF65-F5344CB8AC3E}">
        <p14:creationId xmlns:p14="http://schemas.microsoft.com/office/powerpoint/2010/main" val="17142282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VM</a:t>
            </a:r>
            <a:r>
              <a:rPr kumimoji="1" lang="ja-JP" altLang="en-US" dirty="0" smtClean="0"/>
              <a:t>の管理を行う際には問題がある、</a:t>
            </a:r>
            <a:r>
              <a:rPr kumimoji="1" lang="en-US" altLang="ja-JP" dirty="0" smtClean="0"/>
              <a:t>VM</a:t>
            </a:r>
            <a:r>
              <a:rPr kumimoji="1" lang="ja-JP" altLang="en-US" dirty="0" smtClean="0"/>
              <a:t>は</a:t>
            </a:r>
            <a:r>
              <a:rPr kumimoji="1" lang="en-US" altLang="ja-JP" dirty="0" smtClean="0"/>
              <a:t>PC</a:t>
            </a:r>
            <a:r>
              <a:rPr kumimoji="1" lang="ja-JP" altLang="en-US" dirty="0" smtClean="0"/>
              <a:t>と違い停止状態の時には実体がない。そのため、停止状態の</a:t>
            </a:r>
            <a:r>
              <a:rPr kumimoji="1" lang="en-US" altLang="ja-JP" dirty="0" smtClean="0"/>
              <a:t>VM</a:t>
            </a:r>
            <a:r>
              <a:rPr kumimoji="1" lang="ja-JP" altLang="en-US" dirty="0" smtClean="0"/>
              <a:t>から情報を取得したり、</a:t>
            </a:r>
            <a:r>
              <a:rPr kumimoji="1" lang="en-US" altLang="ja-JP" dirty="0" smtClean="0"/>
              <a:t>VNC</a:t>
            </a:r>
            <a:r>
              <a:rPr kumimoji="1" lang="ja-JP" altLang="en-US" dirty="0" smtClean="0"/>
              <a:t>接続を行うことができない。</a:t>
            </a:r>
            <a:endParaRPr kumimoji="1" lang="en-US" altLang="ja-JP" dirty="0" smtClean="0"/>
          </a:p>
          <a:p>
            <a:r>
              <a:rPr kumimoji="1" lang="ja-JP" altLang="en-US" dirty="0" smtClean="0"/>
              <a:t>しかし、仮想</a:t>
            </a:r>
            <a:r>
              <a:rPr kumimoji="1" lang="en-US" altLang="ja-JP" dirty="0" smtClean="0"/>
              <a:t>AMT</a:t>
            </a:r>
            <a:r>
              <a:rPr kumimoji="1" lang="ja-JP" altLang="en-US" dirty="0" smtClean="0"/>
              <a:t>は停止状態の</a:t>
            </a:r>
            <a:r>
              <a:rPr kumimoji="1" lang="en-US" altLang="ja-JP" dirty="0" smtClean="0"/>
              <a:t>VM</a:t>
            </a:r>
            <a:r>
              <a:rPr kumimoji="1" lang="ja-JP" altLang="en-US" dirty="0" smtClean="0"/>
              <a:t>も管理することができる。停止した</a:t>
            </a:r>
            <a:r>
              <a:rPr kumimoji="1" lang="en-US" altLang="ja-JP" dirty="0" smtClean="0"/>
              <a:t>VM</a:t>
            </a:r>
            <a:r>
              <a:rPr kumimoji="1" lang="ja-JP" altLang="en-US" dirty="0" smtClean="0"/>
              <a:t>の情報を取得する際は、</a:t>
            </a:r>
            <a:r>
              <a:rPr kumimoji="1" lang="en-US" altLang="ja-JP" dirty="0" err="1" smtClean="0"/>
              <a:t>libvirt</a:t>
            </a:r>
            <a:r>
              <a:rPr kumimoji="1" lang="ja-JP" altLang="en-US" dirty="0" smtClean="0"/>
              <a:t>を用いることで</a:t>
            </a:r>
            <a:r>
              <a:rPr kumimoji="1" lang="en-US" altLang="ja-JP" dirty="0" smtClean="0"/>
              <a:t>VM</a:t>
            </a:r>
            <a:r>
              <a:rPr kumimoji="1" lang="ja-JP" altLang="en-US" dirty="0" smtClean="0"/>
              <a:t>のコンフィグから情報を取得する。</a:t>
            </a:r>
            <a:r>
              <a:rPr kumimoji="1" lang="en-US" altLang="ja-JP" dirty="0" smtClean="0"/>
              <a:t>VNC</a:t>
            </a:r>
            <a:r>
              <a:rPr kumimoji="1" lang="ja-JP" altLang="en-US" dirty="0" smtClean="0"/>
              <a:t>接続に関しては、</a:t>
            </a:r>
            <a:r>
              <a:rPr kumimoji="1" lang="en-US" altLang="ja-JP" dirty="0" smtClean="0"/>
              <a:t>VM</a:t>
            </a:r>
            <a:r>
              <a:rPr kumimoji="1" lang="ja-JP" altLang="en-US" dirty="0" smtClean="0"/>
              <a:t>に接続できない時はダミーの</a:t>
            </a:r>
            <a:r>
              <a:rPr kumimoji="1" lang="en-US" altLang="ja-JP" dirty="0" smtClean="0"/>
              <a:t>VNC</a:t>
            </a:r>
            <a:r>
              <a:rPr kumimoji="1" lang="ja-JP" altLang="en-US" dirty="0" smtClean="0"/>
              <a:t>サーバに接続して、</a:t>
            </a:r>
            <a:r>
              <a:rPr kumimoji="1" lang="en-US" altLang="ja-JP" dirty="0" smtClean="0"/>
              <a:t>AMT</a:t>
            </a:r>
            <a:r>
              <a:rPr kumimoji="1" lang="ja-JP" altLang="en-US" dirty="0" smtClean="0"/>
              <a:t>と同様に黒い画面を返すようにする。</a:t>
            </a:r>
          </a:p>
          <a:p>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18</a:t>
            </a:fld>
            <a:endParaRPr kumimoji="1" lang="ja-JP" altLang="en-US"/>
          </a:p>
        </p:txBody>
      </p:sp>
    </p:spTree>
    <p:extLst>
      <p:ext uri="{BB962C8B-B14F-4D97-AF65-F5344CB8AC3E}">
        <p14:creationId xmlns:p14="http://schemas.microsoft.com/office/powerpoint/2010/main" val="36401870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vAMT</a:t>
            </a:r>
            <a:r>
              <a:rPr kumimoji="1" lang="ja-JP" altLang="en-US" dirty="0" smtClean="0"/>
              <a:t>は</a:t>
            </a:r>
            <a:r>
              <a:rPr kumimoji="1" lang="en-US" altLang="ja-JP" dirty="0" err="1" smtClean="0"/>
              <a:t>OpenPegasus</a:t>
            </a:r>
            <a:r>
              <a:rPr kumimoji="1" lang="ja-JP" altLang="en-US" dirty="0" err="1" smtClean="0"/>
              <a:t>、</a:t>
            </a:r>
            <a:r>
              <a:rPr kumimoji="1" lang="en-US" altLang="ja-JP" dirty="0" smtClean="0"/>
              <a:t>Axis2</a:t>
            </a:r>
            <a:r>
              <a:rPr kumimoji="1" lang="ja-JP" altLang="en-US" dirty="0" err="1" smtClean="0"/>
              <a:t>、</a:t>
            </a:r>
            <a:r>
              <a:rPr kumimoji="1" lang="en-US" altLang="ja-JP" dirty="0" smtClean="0"/>
              <a:t>KVM</a:t>
            </a:r>
            <a:r>
              <a:rPr kumimoji="1" lang="ja-JP" altLang="en-US" dirty="0" smtClean="0"/>
              <a:t>を用いて実装した。</a:t>
            </a:r>
            <a:r>
              <a:rPr lang="en-US" altLang="ja-JP" dirty="0" err="1" smtClean="0"/>
              <a:t>OpenPegasus</a:t>
            </a:r>
            <a:r>
              <a:rPr lang="ja-JP" altLang="en-US" dirty="0" smtClean="0"/>
              <a:t>は</a:t>
            </a:r>
            <a:r>
              <a:rPr lang="en-US" altLang="ja-JP" dirty="0" smtClean="0"/>
              <a:t>CIM</a:t>
            </a:r>
            <a:r>
              <a:rPr lang="ja-JP" altLang="en-US" dirty="0" smtClean="0"/>
              <a:t>オブジェクトマネージャを、</a:t>
            </a:r>
            <a:r>
              <a:rPr lang="en-US" altLang="ja-JP" dirty="0" smtClean="0"/>
              <a:t>Axis2</a:t>
            </a:r>
            <a:r>
              <a:rPr lang="ja-JP" altLang="en-US" dirty="0" smtClean="0"/>
              <a:t>は</a:t>
            </a:r>
            <a:r>
              <a:rPr lang="en-US" altLang="ja-JP" dirty="0" smtClean="0"/>
              <a:t>SOAP</a:t>
            </a:r>
            <a:r>
              <a:rPr lang="ja-JP" altLang="en-US" dirty="0" smtClean="0"/>
              <a:t>サーバをそれぞれ提供する。</a:t>
            </a:r>
            <a:r>
              <a:rPr lang="en-US" altLang="ja-JP" dirty="0" smtClean="0"/>
              <a:t>AMT</a:t>
            </a:r>
            <a:r>
              <a:rPr lang="ja-JP" altLang="en-US" dirty="0" smtClean="0"/>
              <a:t>に対応するために</a:t>
            </a:r>
            <a:r>
              <a:rPr lang="en-US" altLang="ja-JP" dirty="0" err="1" smtClean="0"/>
              <a:t>OpenPegasus</a:t>
            </a:r>
            <a:r>
              <a:rPr lang="ja-JP" altLang="en-US" dirty="0" smtClean="0"/>
              <a:t>の一部に修正を行った。</a:t>
            </a:r>
            <a:r>
              <a:rPr kumimoji="1" lang="ja-JP" altLang="en-US" dirty="0" smtClean="0"/>
              <a:t>また、</a:t>
            </a:r>
            <a:r>
              <a:rPr kumimoji="1" lang="en-US" altLang="ja-JP" dirty="0" smtClean="0"/>
              <a:t>CIMPLE</a:t>
            </a:r>
            <a:r>
              <a:rPr kumimoji="1" lang="ja-JP" altLang="en-US" dirty="0" smtClean="0"/>
              <a:t>に対しても、</a:t>
            </a:r>
            <a:r>
              <a:rPr lang="en-US" altLang="ja-JP" dirty="0" smtClean="0"/>
              <a:t>AMT</a:t>
            </a:r>
            <a:r>
              <a:rPr lang="ja-JP" altLang="en-US" dirty="0" smtClean="0"/>
              <a:t>対応のために</a:t>
            </a:r>
            <a:r>
              <a:rPr lang="en-US" altLang="ja-JP" dirty="0" smtClean="0"/>
              <a:t>MOF</a:t>
            </a:r>
            <a:r>
              <a:rPr lang="ja-JP" altLang="en-US" dirty="0" smtClean="0"/>
              <a:t>の文法チェックを拡張する修正を行った。</a:t>
            </a:r>
            <a:endParaRPr kumimoji="1" lang="ja-JP" altLang="en-US" dirty="0" smtClean="0"/>
          </a:p>
          <a:p>
            <a:r>
              <a:rPr kumimoji="1" lang="ja-JP" altLang="en-US" dirty="0" smtClean="0"/>
              <a:t>現在、</a:t>
            </a:r>
            <a:r>
              <a:rPr kumimoji="1" lang="en-US" altLang="ja-JP" dirty="0" smtClean="0"/>
              <a:t>VM</a:t>
            </a:r>
            <a:r>
              <a:rPr kumimoji="1" lang="ja-JP" altLang="en-US" dirty="0" smtClean="0"/>
              <a:t>の管理用に</a:t>
            </a:r>
            <a:r>
              <a:rPr kumimoji="1" lang="en-US" altLang="ja-JP" dirty="0" smtClean="0"/>
              <a:t>39</a:t>
            </a:r>
            <a:r>
              <a:rPr kumimoji="1" lang="ja-JP" altLang="en-US" dirty="0" smtClean="0"/>
              <a:t>個の</a:t>
            </a:r>
            <a:r>
              <a:rPr kumimoji="1" lang="en-US" altLang="ja-JP" dirty="0" smtClean="0"/>
              <a:t>CIM</a:t>
            </a:r>
            <a:r>
              <a:rPr kumimoji="1" lang="ja-JP" altLang="en-US" dirty="0" smtClean="0"/>
              <a:t>プロバイダと</a:t>
            </a:r>
            <a:r>
              <a:rPr kumimoji="1" lang="en-US" altLang="ja-JP" dirty="0" smtClean="0"/>
              <a:t>20</a:t>
            </a:r>
            <a:r>
              <a:rPr kumimoji="1" lang="ja-JP" altLang="en-US" dirty="0" smtClean="0"/>
              <a:t>個の</a:t>
            </a:r>
            <a:r>
              <a:rPr kumimoji="1" lang="en-US" altLang="ja-JP" dirty="0" smtClean="0"/>
              <a:t>Web</a:t>
            </a:r>
            <a:r>
              <a:rPr kumimoji="1" lang="ja-JP" altLang="en-US" dirty="0" smtClean="0"/>
              <a:t>サービスが実装されている。既存の管理ツールでよく使用されるものから優先的に実装していった。</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19</a:t>
            </a:fld>
            <a:endParaRPr kumimoji="1" lang="ja-JP" altLang="en-US"/>
          </a:p>
        </p:txBody>
      </p:sp>
    </p:spTree>
    <p:extLst>
      <p:ext uri="{BB962C8B-B14F-4D97-AF65-F5344CB8AC3E}">
        <p14:creationId xmlns:p14="http://schemas.microsoft.com/office/powerpoint/2010/main" val="30210123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実験を行った。実験の目的は、～</a:t>
            </a:r>
            <a:endParaRPr kumimoji="1" lang="en-US" altLang="ja-JP" dirty="0" smtClean="0"/>
          </a:p>
          <a:p>
            <a:r>
              <a:rPr kumimoji="1" lang="ja-JP" altLang="en-US" dirty="0" smtClean="0"/>
              <a:t>実験環境は表の通りである。</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20</a:t>
            </a:fld>
            <a:endParaRPr kumimoji="1" lang="ja-JP" altLang="en-US"/>
          </a:p>
        </p:txBody>
      </p:sp>
    </p:spTree>
    <p:extLst>
      <p:ext uri="{BB962C8B-B14F-4D97-AF65-F5344CB8AC3E}">
        <p14:creationId xmlns:p14="http://schemas.microsoft.com/office/powerpoint/2010/main" val="133199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そこで、最近の</a:t>
            </a:r>
            <a:r>
              <a:rPr kumimoji="1" lang="en-US" altLang="ja-JP" dirty="0" smtClean="0"/>
              <a:t>PC</a:t>
            </a:r>
            <a:r>
              <a:rPr kumimoji="1" lang="ja-JP" altLang="en-US" dirty="0" smtClean="0"/>
              <a:t>には</a:t>
            </a:r>
            <a:r>
              <a:rPr lang="en-US" altLang="ja-JP" dirty="0" smtClean="0"/>
              <a:t>AMT</a:t>
            </a:r>
            <a:r>
              <a:rPr lang="ja-JP" altLang="en-US" dirty="0" smtClean="0"/>
              <a:t>が搭載されるようになってきている</a:t>
            </a:r>
            <a:r>
              <a:rPr kumimoji="1" lang="ja-JP" altLang="en-US" dirty="0" smtClean="0"/>
              <a:t>。</a:t>
            </a:r>
            <a:r>
              <a:rPr kumimoji="1" lang="en-US" altLang="ja-JP" dirty="0" smtClean="0"/>
              <a:t>AMT</a:t>
            </a:r>
            <a:r>
              <a:rPr kumimoji="1" lang="ja-JP" altLang="en-US" dirty="0" smtClean="0"/>
              <a:t>はインテルの</a:t>
            </a:r>
            <a:r>
              <a:rPr kumimoji="1" lang="en-US" altLang="ja-JP" dirty="0" err="1" smtClean="0"/>
              <a:t>vPro</a:t>
            </a:r>
            <a:r>
              <a:rPr kumimoji="1" lang="ja-JP" altLang="en-US" dirty="0" smtClean="0"/>
              <a:t>ブランドの</a:t>
            </a:r>
            <a:r>
              <a:rPr kumimoji="1" lang="en-US" altLang="ja-JP" dirty="0" smtClean="0"/>
              <a:t>PC</a:t>
            </a:r>
            <a:r>
              <a:rPr kumimoji="1" lang="ja-JP" altLang="en-US" dirty="0" smtClean="0"/>
              <a:t>に搭載されている、</a:t>
            </a:r>
            <a:r>
              <a:rPr kumimoji="1" lang="en-US" altLang="ja-JP" dirty="0" smtClean="0"/>
              <a:t>PC</a:t>
            </a:r>
            <a:r>
              <a:rPr kumimoji="1" lang="ja-JP" altLang="en-US" dirty="0" smtClean="0"/>
              <a:t>をリモートからで管理するためのハードウェアである。</a:t>
            </a:r>
            <a:r>
              <a:rPr kumimoji="1" lang="en-US" altLang="ja-JP" dirty="0" smtClean="0"/>
              <a:t>AMT</a:t>
            </a:r>
            <a:r>
              <a:rPr kumimoji="1" lang="ja-JP" altLang="en-US" dirty="0" smtClean="0"/>
              <a:t>を利用することで管理者は</a:t>
            </a:r>
            <a:r>
              <a:rPr kumimoji="1" lang="en-US" altLang="ja-JP" dirty="0" smtClean="0"/>
              <a:t>PC</a:t>
            </a:r>
            <a:r>
              <a:rPr kumimoji="1" lang="ja-JP" altLang="en-US" dirty="0" smtClean="0"/>
              <a:t>をハードウェアレベルで管理することができる。</a:t>
            </a:r>
            <a:endParaRPr kumimoji="1"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従来のソフトウェアレベルの管理では</a:t>
            </a:r>
            <a:r>
              <a:rPr kumimoji="1" lang="en-US" altLang="ja-JP" dirty="0" smtClean="0"/>
              <a:t>OS</a:t>
            </a:r>
            <a:r>
              <a:rPr kumimoji="1" lang="ja-JP" altLang="en-US" dirty="0" smtClean="0"/>
              <a:t>が動いていなければ管理を行うことができなかったが、</a:t>
            </a:r>
            <a:r>
              <a:rPr kumimoji="1" lang="en-US" altLang="ja-JP" dirty="0" smtClean="0"/>
              <a:t>AMT</a:t>
            </a:r>
            <a:r>
              <a:rPr kumimoji="1" lang="ja-JP" altLang="en-US" dirty="0" smtClean="0"/>
              <a:t>による管理ではリモートから</a:t>
            </a:r>
            <a:r>
              <a:rPr kumimoji="1" lang="en-US" altLang="ja-JP" dirty="0" smtClean="0"/>
              <a:t>PC</a:t>
            </a:r>
            <a:r>
              <a:rPr kumimoji="1" lang="ja-JP" altLang="en-US" dirty="0" smtClean="0"/>
              <a:t>を起動して管理を行ったり、</a:t>
            </a:r>
            <a:r>
              <a:rPr lang="ja-JP" altLang="en-US" dirty="0" smtClean="0"/>
              <a:t>ネットワークの設定ミスをしていても接続を行ったりすることができる</a:t>
            </a:r>
            <a:r>
              <a:rPr kumimoji="1" lang="ja-JP" altLang="en-US" dirty="0" smtClean="0"/>
              <a:t>。</a:t>
            </a:r>
            <a:r>
              <a:rPr lang="ja-JP" altLang="en-US" dirty="0" smtClean="0"/>
              <a:t>組織内に</a:t>
            </a:r>
            <a:r>
              <a:rPr lang="en-US" altLang="ja-JP" dirty="0" smtClean="0"/>
              <a:t>PC</a:t>
            </a:r>
            <a:r>
              <a:rPr lang="ja-JP" altLang="en-US" dirty="0" smtClean="0"/>
              <a:t>しかなければ</a:t>
            </a:r>
            <a:r>
              <a:rPr lang="en-US" altLang="ja-JP" dirty="0" smtClean="0"/>
              <a:t>AMT</a:t>
            </a:r>
            <a:r>
              <a:rPr lang="ja-JP" altLang="en-US" dirty="0" smtClean="0"/>
              <a:t>による管理で十分だったが～。</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altLang="ja-JP" dirty="0" smtClean="0"/>
              <a:t>AMT</a:t>
            </a:r>
            <a:r>
              <a:rPr lang="ja-JP" altLang="en-US" dirty="0" smtClean="0"/>
              <a:t>は、</a:t>
            </a:r>
            <a:r>
              <a:rPr lang="en-US" altLang="ja-JP" dirty="0" smtClean="0"/>
              <a:t>Active Management Technology</a:t>
            </a:r>
            <a:r>
              <a:rPr lang="ja-JP" altLang="en-US" dirty="0" smtClean="0"/>
              <a:t>の略。</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ネットワーク上のコンピュータ資源の検出、障害回復、保護を行える。</a:t>
            </a:r>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3</a:t>
            </a:fld>
            <a:endParaRPr kumimoji="1" lang="ja-JP" altLang="en-US"/>
          </a:p>
        </p:txBody>
      </p:sp>
    </p:spTree>
    <p:extLst>
      <p:ext uri="{BB962C8B-B14F-4D97-AF65-F5344CB8AC3E}">
        <p14:creationId xmlns:p14="http://schemas.microsoft.com/office/powerpoint/2010/main" val="20814319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Intel System Defense Utility</a:t>
            </a:r>
            <a:r>
              <a:rPr kumimoji="1" lang="ja-JP" altLang="en-US" dirty="0" smtClean="0"/>
              <a:t>を使用して</a:t>
            </a:r>
            <a:r>
              <a:rPr kumimoji="1" lang="en-US" altLang="ja-JP" dirty="0" smtClean="0"/>
              <a:t>VM</a:t>
            </a:r>
            <a:r>
              <a:rPr kumimoji="1" lang="ja-JP" altLang="en-US" dirty="0" smtClean="0"/>
              <a:t>の管理を実行した。</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21</a:t>
            </a:fld>
            <a:endParaRPr kumimoji="1" lang="ja-JP" altLang="en-US"/>
          </a:p>
        </p:txBody>
      </p:sp>
    </p:spTree>
    <p:extLst>
      <p:ext uri="{BB962C8B-B14F-4D97-AF65-F5344CB8AC3E}">
        <p14:creationId xmlns:p14="http://schemas.microsoft.com/office/powerpoint/2010/main" val="17421515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Intel</a:t>
            </a:r>
            <a:r>
              <a:rPr lang="ja-JP" altLang="en-US" baseline="0" dirty="0" smtClean="0"/>
              <a:t> </a:t>
            </a:r>
            <a:r>
              <a:rPr lang="en-US" altLang="ja-JP" baseline="0" dirty="0" smtClean="0"/>
              <a:t>SDK</a:t>
            </a:r>
            <a:r>
              <a:rPr lang="ja-JP" altLang="en-US" baseline="0" dirty="0" smtClean="0"/>
              <a:t>の</a:t>
            </a:r>
            <a:r>
              <a:rPr lang="en-US" altLang="ja-JP" dirty="0" err="1" smtClean="0"/>
              <a:t>AssetDisplay</a:t>
            </a:r>
            <a:r>
              <a:rPr lang="ja-JP" altLang="en-US" dirty="0" smtClean="0"/>
              <a:t>というハードウェア情報を取得するコマンドを用いて</a:t>
            </a:r>
            <a:r>
              <a:rPr lang="en-US" altLang="ja-JP" dirty="0" smtClean="0"/>
              <a:t>CPU</a:t>
            </a:r>
            <a:r>
              <a:rPr lang="ja-JP" altLang="en-US" dirty="0" smtClean="0"/>
              <a:t>情報取得にかかる時間を</a:t>
            </a:r>
            <a:r>
              <a:rPr lang="en-US" altLang="ja-JP" dirty="0" smtClean="0"/>
              <a:t>AMT</a:t>
            </a:r>
            <a:r>
              <a:rPr lang="ja-JP" altLang="en-US" dirty="0" smtClean="0"/>
              <a:t>と</a:t>
            </a:r>
            <a:r>
              <a:rPr lang="en-US" altLang="ja-JP" dirty="0" err="1" smtClean="0"/>
              <a:t>vAMT</a:t>
            </a:r>
            <a:r>
              <a:rPr lang="ja-JP" altLang="en-US" dirty="0" err="1" smtClean="0"/>
              <a:t>とで</a:t>
            </a:r>
            <a:r>
              <a:rPr lang="ja-JP" altLang="en-US" dirty="0" smtClean="0"/>
              <a:t>比較した。</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送られたリクエスト数はどちらも同じ</a:t>
            </a:r>
            <a:r>
              <a:rPr kumimoji="1" lang="en-US" altLang="ja-JP" dirty="0" smtClean="0"/>
              <a:t>12</a:t>
            </a:r>
            <a:r>
              <a:rPr kumimoji="1" lang="ja-JP" altLang="en-US" dirty="0" smtClean="0"/>
              <a:t>個だったにも関わらず、</a:t>
            </a:r>
            <a:r>
              <a:rPr kumimoji="1" lang="en-US" altLang="ja-JP" dirty="0" smtClean="0"/>
              <a:t>AMT</a:t>
            </a:r>
            <a:r>
              <a:rPr kumimoji="1" lang="ja-JP" altLang="en-US" dirty="0" smtClean="0"/>
              <a:t>に比べて</a:t>
            </a:r>
            <a:r>
              <a:rPr kumimoji="1" lang="en-US" altLang="ja-JP" dirty="0" err="1" smtClean="0"/>
              <a:t>vAMT</a:t>
            </a:r>
            <a:r>
              <a:rPr kumimoji="1" lang="ja-JP" altLang="en-US" dirty="0" smtClean="0"/>
              <a:t>の方が処理時間が短いということが分かった。その理由として、仮想</a:t>
            </a:r>
            <a:r>
              <a:rPr kumimoji="1" lang="en-US" altLang="ja-JP" dirty="0" smtClean="0"/>
              <a:t>AMT</a:t>
            </a:r>
            <a:r>
              <a:rPr kumimoji="1" lang="ja-JP" altLang="en-US" dirty="0" smtClean="0"/>
              <a:t>が搭載されている</a:t>
            </a:r>
            <a:r>
              <a:rPr kumimoji="1" lang="en-US" altLang="ja-JP" dirty="0" smtClean="0"/>
              <a:t>PC</a:t>
            </a:r>
            <a:r>
              <a:rPr kumimoji="1" lang="ja-JP" altLang="en-US" dirty="0" smtClean="0"/>
              <a:t>本体の</a:t>
            </a:r>
            <a:r>
              <a:rPr kumimoji="1" lang="en-US" altLang="ja-JP" dirty="0" smtClean="0"/>
              <a:t>CPU</a:t>
            </a:r>
            <a:r>
              <a:rPr kumimoji="1" lang="ja-JP" altLang="en-US" dirty="0" smtClean="0"/>
              <a:t>に比べて</a:t>
            </a:r>
            <a:r>
              <a:rPr kumimoji="1" lang="en-US" altLang="ja-JP" dirty="0" smtClean="0"/>
              <a:t>AMT</a:t>
            </a:r>
            <a:r>
              <a:rPr kumimoji="1" lang="ja-JP" altLang="en-US" dirty="0" smtClean="0"/>
              <a:t>のハードウェア性能が低いためと考えられる。</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22</a:t>
            </a:fld>
            <a:endParaRPr kumimoji="1" lang="ja-JP" altLang="en-US"/>
          </a:p>
        </p:txBody>
      </p:sp>
    </p:spTree>
    <p:extLst>
      <p:ext uri="{BB962C8B-B14F-4D97-AF65-F5344CB8AC3E}">
        <p14:creationId xmlns:p14="http://schemas.microsoft.com/office/powerpoint/2010/main" val="24768180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QND Plus</a:t>
            </a:r>
            <a:r>
              <a:rPr kumimoji="1" lang="ja-JP" altLang="en-US" dirty="0" smtClean="0"/>
              <a:t>はソフトウェアベースのツールなので、エージェント</a:t>
            </a:r>
            <a:r>
              <a:rPr lang="ja-JP" altLang="en-US" dirty="0" smtClean="0"/>
              <a:t>の</a:t>
            </a:r>
            <a:r>
              <a:rPr kumimoji="1" lang="ja-JP" altLang="en-US" dirty="0" smtClean="0"/>
              <a:t>停止時や電源のオフ時は管理できない。</a:t>
            </a:r>
            <a:endParaRPr kumimoji="1" lang="en-US" altLang="ja-JP" dirty="0" smtClean="0"/>
          </a:p>
          <a:p>
            <a:r>
              <a:rPr kumimoji="1" lang="en-US" altLang="ja-JP" dirty="0" err="1" smtClean="0"/>
              <a:t>Virt</a:t>
            </a:r>
            <a:r>
              <a:rPr kumimoji="1" lang="en-US" altLang="ja-JP" dirty="0" smtClean="0"/>
              <a:t>-manager</a:t>
            </a:r>
            <a:r>
              <a:rPr kumimoji="1" lang="ja-JP" altLang="en-US" dirty="0" smtClean="0"/>
              <a:t>では</a:t>
            </a:r>
            <a:r>
              <a:rPr kumimoji="1" lang="en-US" altLang="ja-JP" dirty="0" smtClean="0"/>
              <a:t>PC</a:t>
            </a:r>
            <a:r>
              <a:rPr kumimoji="1" lang="ja-JP" altLang="en-US" dirty="0" smtClean="0"/>
              <a:t>の管理を行うことはできない。</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CIM Virtualization</a:t>
            </a:r>
            <a:r>
              <a:rPr kumimoji="1" lang="ja-JP" altLang="en-US" dirty="0" smtClean="0"/>
              <a:t>は</a:t>
            </a:r>
            <a:r>
              <a:rPr kumimoji="1" lang="en-US" altLang="ja-JP" dirty="0" smtClean="0"/>
              <a:t>AMT</a:t>
            </a:r>
            <a:r>
              <a:rPr kumimoji="1" lang="ja-JP" altLang="en-US" dirty="0" smtClean="0"/>
              <a:t>の規格には含まれていないため、これによって</a:t>
            </a:r>
            <a:r>
              <a:rPr kumimoji="1" lang="en-US" altLang="ja-JP" dirty="0" smtClean="0"/>
              <a:t>AMT</a:t>
            </a:r>
            <a:r>
              <a:rPr kumimoji="1" lang="ja-JP" altLang="en-US" dirty="0" smtClean="0"/>
              <a:t>で仮想マシンを管理することはできない。また、物理マシンと</a:t>
            </a:r>
            <a:r>
              <a:rPr kumimoji="1" lang="en-US" altLang="ja-JP" dirty="0" smtClean="0"/>
              <a:t>VM</a:t>
            </a:r>
            <a:r>
              <a:rPr kumimoji="1" lang="ja-JP" altLang="en-US" dirty="0" smtClean="0"/>
              <a:t>を意識せずに扱うこともできない。</a:t>
            </a:r>
            <a:endParaRPr kumimoji="1" lang="en-US" altLang="ja-JP" dirty="0" smtClean="0"/>
          </a:p>
          <a:p>
            <a:endParaRPr kumimoji="1" lang="en-US" altLang="ja-JP" dirty="0" smtClean="0"/>
          </a:p>
          <a:p>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smtClean="0"/>
              <a:t>IPMI</a:t>
            </a:r>
            <a:r>
              <a:rPr lang="ja-JP" altLang="en-US" dirty="0" smtClean="0"/>
              <a:t>：</a:t>
            </a:r>
            <a:r>
              <a:rPr lang="en-US" altLang="ja-JP" dirty="0" smtClean="0"/>
              <a:t>CPU</a:t>
            </a:r>
            <a:r>
              <a:rPr lang="ja-JP" altLang="en-US" dirty="0" smtClean="0"/>
              <a:t>や</a:t>
            </a:r>
            <a:r>
              <a:rPr lang="en-US" altLang="ja-JP" dirty="0" smtClean="0"/>
              <a:t>OS</a:t>
            </a:r>
            <a:r>
              <a:rPr lang="ja-JP" altLang="en-US" dirty="0" err="1" smtClean="0"/>
              <a:t>に依</a:t>
            </a:r>
            <a:r>
              <a:rPr lang="ja-JP" altLang="en-US" dirty="0" smtClean="0"/>
              <a:t>存することなくハードウェアを管理するためのサーバ用インタフェース。</a:t>
            </a:r>
            <a:r>
              <a:rPr kumimoji="1" lang="ja-JP" altLang="en-US" dirty="0" smtClean="0"/>
              <a:t>米デル、ヒューレット・パッカード（</a:t>
            </a:r>
            <a:r>
              <a:rPr kumimoji="1" lang="en-US" altLang="ja-JP" dirty="0" smtClean="0"/>
              <a:t>HP</a:t>
            </a:r>
            <a:r>
              <a:rPr kumimoji="1" lang="ja-JP" altLang="en-US" dirty="0" smtClean="0"/>
              <a:t>）、</a:t>
            </a:r>
            <a:r>
              <a:rPr kumimoji="1" lang="en-US" altLang="ja-JP" dirty="0" smtClean="0"/>
              <a:t>NEC</a:t>
            </a:r>
            <a:r>
              <a:rPr kumimoji="1" lang="ja-JP" altLang="en-US" dirty="0" err="1" smtClean="0"/>
              <a:t>、</a:t>
            </a:r>
            <a:r>
              <a:rPr kumimoji="1" lang="ja-JP" altLang="en-US" dirty="0" smtClean="0"/>
              <a:t>インテルによって発表された。</a:t>
            </a:r>
          </a:p>
          <a:p>
            <a:pPr lvl="0"/>
            <a:endParaRPr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23</a:t>
            </a:fld>
            <a:endParaRPr kumimoji="1" lang="ja-JP" altLang="en-US"/>
          </a:p>
        </p:txBody>
      </p:sp>
    </p:spTree>
    <p:extLst>
      <p:ext uri="{BB962C8B-B14F-4D97-AF65-F5344CB8AC3E}">
        <p14:creationId xmlns:p14="http://schemas.microsoft.com/office/powerpoint/2010/main" val="14963962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smtClean="0">
                <a:solidFill>
                  <a:schemeClr val="tx1"/>
                </a:solidFill>
                <a:latin typeface="+mn-lt"/>
                <a:ea typeface="+mn-ea"/>
                <a:cs typeface="+mn-cs"/>
              </a:rPr>
              <a:t>AMT</a:t>
            </a:r>
            <a:r>
              <a:rPr kumimoji="1" lang="ja-JP" altLang="en-US" sz="1200" kern="1200" dirty="0" smtClean="0">
                <a:solidFill>
                  <a:schemeClr val="tx1"/>
                </a:solidFill>
                <a:latin typeface="+mn-lt"/>
                <a:ea typeface="+mn-ea"/>
                <a:cs typeface="+mn-cs"/>
              </a:rPr>
              <a:t>では管理エージェントの監視を行うために、</a:t>
            </a:r>
            <a:r>
              <a:rPr kumimoji="1" lang="en-US" altLang="ja-JP" sz="1200" kern="1200" dirty="0" smtClean="0">
                <a:solidFill>
                  <a:schemeClr val="tx1"/>
                </a:solidFill>
                <a:latin typeface="+mn-lt"/>
                <a:ea typeface="+mn-ea"/>
                <a:cs typeface="+mn-cs"/>
              </a:rPr>
              <a:t>OS</a:t>
            </a:r>
            <a:r>
              <a:rPr kumimoji="1" lang="ja-JP" altLang="en-US" sz="1200" kern="1200" dirty="0" smtClean="0">
                <a:solidFill>
                  <a:schemeClr val="tx1"/>
                </a:solidFill>
                <a:latin typeface="+mn-lt"/>
                <a:ea typeface="+mn-ea"/>
                <a:cs typeface="+mn-cs"/>
              </a:rPr>
              <a:t>側から</a:t>
            </a:r>
            <a:r>
              <a:rPr kumimoji="1" lang="en-US" altLang="ja-JP" sz="1200" kern="1200" dirty="0" smtClean="0">
                <a:solidFill>
                  <a:schemeClr val="tx1"/>
                </a:solidFill>
                <a:latin typeface="+mn-lt"/>
                <a:ea typeface="+mn-ea"/>
                <a:cs typeface="+mn-cs"/>
              </a:rPr>
              <a:t>AMT</a:t>
            </a:r>
            <a:r>
              <a:rPr kumimoji="1" lang="ja-JP" altLang="en-US" sz="1200" kern="1200" dirty="0" smtClean="0">
                <a:solidFill>
                  <a:schemeClr val="tx1"/>
                </a:solidFill>
                <a:latin typeface="+mn-lt"/>
                <a:ea typeface="+mn-ea"/>
                <a:cs typeface="+mn-cs"/>
              </a:rPr>
              <a:t>に対するアクセスを必要としている。そこで</a:t>
            </a:r>
            <a:r>
              <a:rPr kumimoji="1" lang="en-US" altLang="ja-JP" sz="1200" kern="1200" dirty="0" err="1" smtClean="0">
                <a:solidFill>
                  <a:schemeClr val="tx1"/>
                </a:solidFill>
                <a:latin typeface="+mn-lt"/>
                <a:ea typeface="+mn-ea"/>
                <a:cs typeface="+mn-cs"/>
              </a:rPr>
              <a:t>vAMT</a:t>
            </a:r>
            <a:r>
              <a:rPr kumimoji="1" lang="ja-JP" altLang="en-US" sz="1200" kern="1200" dirty="0" smtClean="0">
                <a:solidFill>
                  <a:schemeClr val="tx1"/>
                </a:solidFill>
                <a:latin typeface="+mn-lt"/>
                <a:ea typeface="+mn-ea"/>
                <a:cs typeface="+mn-cs"/>
              </a:rPr>
              <a:t>についても、</a:t>
            </a:r>
            <a:r>
              <a:rPr kumimoji="1" lang="en-US" altLang="ja-JP" sz="1200" kern="1200" dirty="0" smtClean="0">
                <a:solidFill>
                  <a:schemeClr val="tx1"/>
                </a:solidFill>
                <a:latin typeface="+mn-lt"/>
                <a:ea typeface="+mn-ea"/>
                <a:cs typeface="+mn-cs"/>
              </a:rPr>
              <a:t>VM</a:t>
            </a:r>
            <a:r>
              <a:rPr kumimoji="1" lang="ja-JP" altLang="en-US" sz="1200" kern="1200" dirty="0" smtClean="0">
                <a:solidFill>
                  <a:schemeClr val="tx1"/>
                </a:solidFill>
                <a:latin typeface="+mn-lt"/>
                <a:ea typeface="+mn-ea"/>
                <a:cs typeface="+mn-cs"/>
              </a:rPr>
              <a:t>内の</a:t>
            </a:r>
            <a:r>
              <a:rPr kumimoji="1" lang="en-US" altLang="ja-JP" sz="1200" kern="1200" dirty="0" smtClean="0">
                <a:solidFill>
                  <a:schemeClr val="tx1"/>
                </a:solidFill>
                <a:latin typeface="+mn-lt"/>
                <a:ea typeface="+mn-ea"/>
                <a:cs typeface="+mn-cs"/>
              </a:rPr>
              <a:t>OS</a:t>
            </a:r>
            <a:r>
              <a:rPr kumimoji="1" lang="ja-JP" altLang="en-US" sz="1200" kern="1200" dirty="0" smtClean="0">
                <a:solidFill>
                  <a:schemeClr val="tx1"/>
                </a:solidFill>
                <a:latin typeface="+mn-lt"/>
                <a:ea typeface="+mn-ea"/>
                <a:cs typeface="+mn-cs"/>
              </a:rPr>
              <a:t>から</a:t>
            </a:r>
            <a:r>
              <a:rPr kumimoji="1" lang="en-US" altLang="ja-JP" sz="1200" kern="1200" dirty="0" err="1" smtClean="0">
                <a:solidFill>
                  <a:schemeClr val="tx1"/>
                </a:solidFill>
                <a:latin typeface="+mn-lt"/>
                <a:ea typeface="+mn-ea"/>
                <a:cs typeface="+mn-cs"/>
              </a:rPr>
              <a:t>vAMT</a:t>
            </a:r>
            <a:r>
              <a:rPr kumimoji="1" lang="ja-JP" altLang="en-US" sz="1200" kern="1200" dirty="0" smtClean="0">
                <a:solidFill>
                  <a:schemeClr val="tx1"/>
                </a:solidFill>
                <a:latin typeface="+mn-lt"/>
                <a:ea typeface="+mn-ea"/>
                <a:cs typeface="+mn-cs"/>
              </a:rPr>
              <a:t>に対してアクセスできるようにする必要がある。</a:t>
            </a:r>
          </a:p>
          <a:p>
            <a:endParaRPr kumimoji="1" lang="en-US" altLang="ja-JP" dirty="0" smtClean="0"/>
          </a:p>
          <a:p>
            <a:endParaRPr kumimoji="1" lang="en-US" altLang="ja-JP" dirty="0" smtClean="0"/>
          </a:p>
          <a:p>
            <a:r>
              <a:rPr kumimoji="1" lang="en-US" altLang="ja-JP" dirty="0" smtClean="0"/>
              <a:t>CIM_</a:t>
            </a:r>
            <a:r>
              <a:rPr kumimoji="1" lang="ja-JP" altLang="en-US" dirty="0" smtClean="0"/>
              <a:t>～が</a:t>
            </a:r>
            <a:r>
              <a:rPr kumimoji="1" lang="en-US" altLang="ja-JP" dirty="0" smtClean="0"/>
              <a:t>150</a:t>
            </a:r>
            <a:r>
              <a:rPr kumimoji="1" lang="ja-JP" altLang="en-US" dirty="0" smtClean="0"/>
              <a:t>種類、</a:t>
            </a:r>
            <a:r>
              <a:rPr kumimoji="1" lang="en-US" altLang="ja-JP" dirty="0" smtClean="0"/>
              <a:t>AMT_</a:t>
            </a:r>
            <a:r>
              <a:rPr kumimoji="1" lang="ja-JP" altLang="en-US" dirty="0" smtClean="0"/>
              <a:t>～が</a:t>
            </a:r>
            <a:r>
              <a:rPr kumimoji="1" lang="en-US" altLang="ja-JP" dirty="0" smtClean="0"/>
              <a:t>80</a:t>
            </a:r>
            <a:r>
              <a:rPr kumimoji="1" lang="ja-JP" altLang="en-US" dirty="0" smtClean="0"/>
              <a:t>種類程度ある。</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24</a:t>
            </a:fld>
            <a:endParaRPr kumimoji="1" lang="ja-JP" altLang="en-US"/>
          </a:p>
        </p:txBody>
      </p:sp>
    </p:spTree>
    <p:extLst>
      <p:ext uri="{BB962C8B-B14F-4D97-AF65-F5344CB8AC3E}">
        <p14:creationId xmlns:p14="http://schemas.microsoft.com/office/powerpoint/2010/main" val="1491943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3"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近年、仮想デスクトップというものが普及してきている。仮想デスクトップとは、システムをサーバ上の</a:t>
            </a:r>
            <a:r>
              <a:rPr kumimoji="1" lang="en-US" altLang="ja-JP" sz="1800" kern="1200" dirty="0" smtClean="0">
                <a:solidFill>
                  <a:schemeClr val="tx1"/>
                </a:solidFill>
                <a:effectLst/>
                <a:latin typeface="+mn-lt"/>
                <a:ea typeface="+mn-ea"/>
                <a:cs typeface="+mn-cs"/>
              </a:rPr>
              <a:t>VM</a:t>
            </a:r>
            <a:r>
              <a:rPr kumimoji="1" lang="ja-JP" altLang="en-US" sz="1800" kern="1200" dirty="0" smtClean="0">
                <a:solidFill>
                  <a:schemeClr val="tx1"/>
                </a:solidFill>
                <a:effectLst/>
                <a:latin typeface="+mn-lt"/>
                <a:ea typeface="+mn-ea"/>
                <a:cs typeface="+mn-cs"/>
              </a:rPr>
              <a:t>で動作させ、その画面のみを手元の</a:t>
            </a:r>
            <a:r>
              <a:rPr kumimoji="1" lang="en-US" altLang="ja-JP" sz="1800" kern="1200" dirty="0" smtClean="0">
                <a:solidFill>
                  <a:schemeClr val="tx1"/>
                </a:solidFill>
                <a:effectLst/>
                <a:latin typeface="+mn-lt"/>
                <a:ea typeface="+mn-ea"/>
                <a:cs typeface="+mn-cs"/>
              </a:rPr>
              <a:t>PC</a:t>
            </a:r>
            <a:r>
              <a:rPr kumimoji="1" lang="ja-JP" altLang="en-US" sz="1800" kern="1200" dirty="0" smtClean="0">
                <a:solidFill>
                  <a:schemeClr val="tx1"/>
                </a:solidFill>
                <a:effectLst/>
                <a:latin typeface="+mn-lt"/>
                <a:ea typeface="+mn-ea"/>
                <a:cs typeface="+mn-cs"/>
              </a:rPr>
              <a:t>上に表示させるという利用形態である。</a:t>
            </a:r>
            <a:endParaRPr kumimoji="1" lang="en-US" altLang="ja-JP" sz="1800" kern="1200" dirty="0" smtClean="0">
              <a:solidFill>
                <a:schemeClr val="tx1"/>
              </a:solidFill>
              <a:effectLst/>
              <a:latin typeface="+mn-lt"/>
              <a:ea typeface="+mn-ea"/>
              <a:cs typeface="+mn-cs"/>
            </a:endParaRPr>
          </a:p>
          <a:p>
            <a:pPr marL="0" marR="0" lvl="3" indent="0" algn="l" defTabSz="914400" rtl="0" eaLnBrk="1" fontAlgn="auto" latinLnBrk="0" hangingPunct="1">
              <a:lnSpc>
                <a:spcPct val="100000"/>
              </a:lnSpc>
              <a:spcBef>
                <a:spcPts val="0"/>
              </a:spcBef>
              <a:spcAft>
                <a:spcPts val="0"/>
              </a:spcAft>
              <a:buClrTx/>
              <a:buSzTx/>
              <a:buFontTx/>
              <a:buNone/>
              <a:tabLst/>
              <a:defRPr/>
            </a:pPr>
            <a:r>
              <a:rPr kumimoji="1" lang="ja-JP" altLang="en-US" sz="1800" kern="1200" dirty="0" smtClean="0">
                <a:solidFill>
                  <a:schemeClr val="tx1"/>
                </a:solidFill>
                <a:effectLst/>
                <a:latin typeface="+mn-lt"/>
                <a:ea typeface="+mn-ea"/>
                <a:cs typeface="+mn-cs"/>
              </a:rPr>
              <a:t>仮想デスクトップを使用することによってセキュリティを向上させ、管理を容易にすることができる。</a:t>
            </a:r>
            <a:r>
              <a:rPr kumimoji="1" lang="en-US" altLang="ja-JP" sz="1800" kern="1200" dirty="0" smtClean="0">
                <a:solidFill>
                  <a:schemeClr val="tx1"/>
                </a:solidFill>
                <a:effectLst/>
                <a:latin typeface="+mn-lt"/>
                <a:ea typeface="+mn-ea"/>
                <a:cs typeface="+mn-cs"/>
              </a:rPr>
              <a:t>VM</a:t>
            </a:r>
            <a:r>
              <a:rPr kumimoji="1" lang="ja-JP" altLang="en-US" sz="1800" kern="1200" dirty="0" smtClean="0">
                <a:solidFill>
                  <a:schemeClr val="tx1"/>
                </a:solidFill>
                <a:effectLst/>
                <a:latin typeface="+mn-lt"/>
                <a:ea typeface="+mn-ea"/>
                <a:cs typeface="+mn-cs"/>
              </a:rPr>
              <a:t>をサーバに集約することでデータの分散や情報漏洩の危険性が低下し、メンテナンスやアップグレードも容易になる。</a:t>
            </a:r>
            <a:endParaRPr kumimoji="1" lang="en-US" altLang="ja-JP" sz="1800" kern="1200" dirty="0" smtClean="0">
              <a:solidFill>
                <a:schemeClr val="tx1"/>
              </a:solidFill>
              <a:effectLst/>
              <a:latin typeface="+mn-lt"/>
              <a:ea typeface="+mn-ea"/>
              <a:cs typeface="+mn-cs"/>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4</a:t>
            </a:fld>
            <a:endParaRPr kumimoji="1" lang="ja-JP" altLang="en-US"/>
          </a:p>
        </p:txBody>
      </p:sp>
    </p:spTree>
    <p:extLst>
      <p:ext uri="{BB962C8B-B14F-4D97-AF65-F5344CB8AC3E}">
        <p14:creationId xmlns:p14="http://schemas.microsoft.com/office/powerpoint/2010/main" val="19933782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仮想デスクトップの普及によって、組織内では</a:t>
            </a:r>
            <a:r>
              <a:rPr kumimoji="1" lang="en-US" altLang="ja-JP" dirty="0" smtClean="0"/>
              <a:t>PC</a:t>
            </a:r>
            <a:r>
              <a:rPr kumimoji="1" lang="ja-JP" altLang="en-US" dirty="0" smtClean="0"/>
              <a:t>と仮想デスクトップが混在している。その理由として、仮想デスクトップの普及はまだ過渡期であるということとが挙げられる。また、それだけではなく、ネットワークが繋がらない環境でも使用されるノート</a:t>
            </a:r>
            <a:r>
              <a:rPr kumimoji="1" lang="en-US" altLang="ja-JP" dirty="0" smtClean="0"/>
              <a:t>PC</a:t>
            </a:r>
            <a:r>
              <a:rPr kumimoji="1" lang="ja-JP" altLang="en-US" dirty="0" smtClean="0"/>
              <a:t>などは仮想デスクトップを使用できないという問題も挙げられる。</a:t>
            </a:r>
            <a:endParaRPr kumimoji="1" lang="en-US" altLang="ja-JP" dirty="0" smtClean="0"/>
          </a:p>
          <a:p>
            <a:r>
              <a:rPr kumimoji="1" lang="ja-JP" altLang="en-US" dirty="0" smtClean="0"/>
              <a:t>組織内に</a:t>
            </a:r>
            <a:r>
              <a:rPr kumimoji="1" lang="en-US" altLang="ja-JP" dirty="0" smtClean="0"/>
              <a:t>PC</a:t>
            </a:r>
            <a:r>
              <a:rPr kumimoji="1" lang="ja-JP" altLang="en-US" dirty="0" smtClean="0"/>
              <a:t>しかない場合は</a:t>
            </a:r>
            <a:r>
              <a:rPr kumimoji="1" lang="en-US" altLang="ja-JP" dirty="0" smtClean="0"/>
              <a:t>AMT</a:t>
            </a:r>
            <a:r>
              <a:rPr kumimoji="1" lang="ja-JP" altLang="en-US" dirty="0" smtClean="0"/>
              <a:t>によって管理できるが、</a:t>
            </a:r>
            <a:r>
              <a:rPr kumimoji="1" lang="en-US" altLang="ja-JP" dirty="0" smtClean="0"/>
              <a:t>PC</a:t>
            </a:r>
            <a:r>
              <a:rPr kumimoji="1" lang="ja-JP" altLang="en-US" dirty="0" smtClean="0"/>
              <a:t>と仮想デスクトップが混在した環境では管理者は</a:t>
            </a:r>
            <a:r>
              <a:rPr kumimoji="1" lang="en-US" altLang="ja-JP" dirty="0" smtClean="0"/>
              <a:t>PC</a:t>
            </a:r>
            <a:r>
              <a:rPr kumimoji="1" lang="ja-JP" altLang="en-US" dirty="0" smtClean="0"/>
              <a:t>と仮想デスクトップをそれぞれ管理しなければならない。</a:t>
            </a:r>
            <a:r>
              <a:rPr kumimoji="1" lang="en-US" altLang="ja-JP" dirty="0" smtClean="0"/>
              <a:t>PC</a:t>
            </a:r>
            <a:r>
              <a:rPr kumimoji="1" lang="ja-JP" altLang="en-US" dirty="0" smtClean="0"/>
              <a:t>と</a:t>
            </a:r>
            <a:r>
              <a:rPr kumimoji="1" lang="en-US" altLang="ja-JP" dirty="0" smtClean="0"/>
              <a:t>VM</a:t>
            </a:r>
            <a:r>
              <a:rPr kumimoji="1" lang="ja-JP" altLang="en-US" dirty="0" smtClean="0"/>
              <a:t>の管理ツールは異なるので、管理者は</a:t>
            </a:r>
            <a:r>
              <a:rPr kumimoji="1" lang="en-US" altLang="ja-JP" dirty="0" smtClean="0"/>
              <a:t>2</a:t>
            </a:r>
            <a:r>
              <a:rPr kumimoji="1" lang="ja-JP" altLang="en-US" dirty="0" err="1" smtClean="0"/>
              <a:t>つの</a:t>
            </a:r>
            <a:r>
              <a:rPr kumimoji="1" lang="ja-JP" altLang="en-US" dirty="0" smtClean="0"/>
              <a:t>ツールを使い分けなければならない。</a:t>
            </a:r>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5</a:t>
            </a:fld>
            <a:endParaRPr kumimoji="1" lang="ja-JP" altLang="en-US"/>
          </a:p>
        </p:txBody>
      </p:sp>
    </p:spTree>
    <p:extLst>
      <p:ext uri="{BB962C8B-B14F-4D97-AF65-F5344CB8AC3E}">
        <p14:creationId xmlns:p14="http://schemas.microsoft.com/office/powerpoint/2010/main" val="3740117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そこで、</a:t>
            </a:r>
            <a:r>
              <a:rPr lang="en-US" altLang="ja-JP" sz="1200" dirty="0" smtClean="0"/>
              <a:t>VM</a:t>
            </a:r>
            <a:r>
              <a:rPr lang="ja-JP" altLang="en-US" sz="1200" dirty="0" smtClean="0"/>
              <a:t>用の仮想的な</a:t>
            </a:r>
            <a:r>
              <a:rPr lang="en-US" altLang="ja-JP" sz="1200" dirty="0" smtClean="0"/>
              <a:t>AMT</a:t>
            </a:r>
            <a:r>
              <a:rPr lang="ja-JP" altLang="en-US" sz="1200" dirty="0" smtClean="0"/>
              <a:t>を提供する仮想</a:t>
            </a:r>
            <a:r>
              <a:rPr lang="en-US" altLang="ja-JP" sz="1200" dirty="0" smtClean="0"/>
              <a:t>AMT</a:t>
            </a:r>
            <a:r>
              <a:rPr lang="ja-JP" altLang="en-US" sz="1200" dirty="0" smtClean="0"/>
              <a:t>を提案する。仮想</a:t>
            </a:r>
            <a:r>
              <a:rPr lang="en-US" altLang="ja-JP" sz="1200" dirty="0" smtClean="0"/>
              <a:t>AMT</a:t>
            </a:r>
            <a:r>
              <a:rPr lang="ja-JP" altLang="en-US" sz="1200" dirty="0" smtClean="0"/>
              <a:t>は</a:t>
            </a:r>
            <a:r>
              <a:rPr lang="en-US" altLang="ja-JP" dirty="0" smtClean="0"/>
              <a:t>PC</a:t>
            </a:r>
            <a:r>
              <a:rPr kumimoji="1" lang="ja-JP" altLang="en-US" dirty="0" smtClean="0"/>
              <a:t>を管理する</a:t>
            </a:r>
            <a:r>
              <a:rPr kumimoji="1" lang="en-US" altLang="ja-JP" dirty="0" smtClean="0"/>
              <a:t>AMT</a:t>
            </a:r>
            <a:r>
              <a:rPr kumimoji="1" lang="ja-JP" altLang="en-US" dirty="0" smtClean="0"/>
              <a:t>と同様の</a:t>
            </a:r>
            <a:r>
              <a:rPr lang="ja-JP" altLang="en-US" dirty="0" smtClean="0"/>
              <a:t>インタフェース</a:t>
            </a:r>
            <a:r>
              <a:rPr kumimoji="1" lang="ja-JP" altLang="en-US" dirty="0" smtClean="0"/>
              <a:t>で</a:t>
            </a:r>
            <a:r>
              <a:rPr lang="en-US" altLang="ja-JP" dirty="0" smtClean="0"/>
              <a:t>VM</a:t>
            </a:r>
            <a:r>
              <a:rPr kumimoji="1" lang="ja-JP" altLang="en-US" dirty="0" smtClean="0"/>
              <a:t>の管理を行えるものである。そのインタフェースは、</a:t>
            </a:r>
            <a:r>
              <a:rPr lang="en-US" altLang="ja-JP" dirty="0" smtClean="0"/>
              <a:t>CIM</a:t>
            </a:r>
            <a:r>
              <a:rPr lang="ja-JP" altLang="en-US" dirty="0" smtClean="0"/>
              <a:t>、</a:t>
            </a:r>
            <a:r>
              <a:rPr lang="en-US" altLang="ja-JP" dirty="0" smtClean="0"/>
              <a:t>Web</a:t>
            </a:r>
            <a:r>
              <a:rPr lang="ja-JP" altLang="en-US" dirty="0" smtClean="0"/>
              <a:t>サービス、</a:t>
            </a:r>
            <a:r>
              <a:rPr lang="en-US" altLang="ja-JP" dirty="0" smtClean="0"/>
              <a:t>VNC</a:t>
            </a:r>
            <a:r>
              <a:rPr kumimoji="1" lang="ja-JP" altLang="en-US" dirty="0" smtClean="0"/>
              <a:t>を用いる。</a:t>
            </a:r>
            <a:endParaRPr kumimoji="1" lang="en-US" altLang="ja-JP" sz="120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CIM</a:t>
            </a:r>
            <a:r>
              <a:rPr lang="ja-JP" altLang="en-US" sz="1200" dirty="0" smtClean="0"/>
              <a:t>とは、管理対象デバイスをメーカや種類によらず管理するための規格で、</a:t>
            </a:r>
            <a:r>
              <a:rPr kumimoji="1" lang="ja-JP" altLang="en-US" sz="1200" dirty="0" smtClean="0"/>
              <a:t>新しい</a:t>
            </a:r>
            <a:r>
              <a:rPr kumimoji="1" lang="en-US" altLang="ja-JP" sz="1200" dirty="0" smtClean="0"/>
              <a:t>AMT</a:t>
            </a:r>
            <a:r>
              <a:rPr kumimoji="1" lang="ja-JP" altLang="en-US" sz="1200" dirty="0" smtClean="0"/>
              <a:t>では</a:t>
            </a:r>
            <a:r>
              <a:rPr kumimoji="1" lang="en-US" altLang="ja-JP" sz="1200" dirty="0" smtClean="0"/>
              <a:t>CIM</a:t>
            </a:r>
            <a:r>
              <a:rPr kumimoji="1" lang="ja-JP" altLang="en-US" sz="1200" dirty="0" smtClean="0"/>
              <a:t>がメインに使われている。古いバージョンの</a:t>
            </a:r>
            <a:r>
              <a:rPr kumimoji="1" lang="en-US" altLang="ja-JP" sz="1200" dirty="0" smtClean="0"/>
              <a:t>AMT</a:t>
            </a:r>
            <a:r>
              <a:rPr kumimoji="1" lang="ja-JP" altLang="en-US" sz="1200" dirty="0" smtClean="0"/>
              <a:t>では</a:t>
            </a:r>
            <a:r>
              <a:rPr kumimoji="1" lang="en-US" altLang="ja-JP" sz="1200" dirty="0" smtClean="0"/>
              <a:t>Web</a:t>
            </a:r>
            <a:r>
              <a:rPr kumimoji="1" lang="ja-JP" altLang="en-US" sz="1200" dirty="0" smtClean="0"/>
              <a:t>サービスが使用されていたため、新しい</a:t>
            </a:r>
            <a:r>
              <a:rPr kumimoji="1" lang="en-US" altLang="ja-JP" sz="1200" dirty="0" smtClean="0"/>
              <a:t>AMT</a:t>
            </a:r>
            <a:r>
              <a:rPr kumimoji="1" lang="ja-JP" altLang="en-US" sz="1200" dirty="0" smtClean="0"/>
              <a:t>ではどちらにも対応できるようになっている。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AMT</a:t>
            </a:r>
            <a:r>
              <a:rPr kumimoji="1" lang="ja-JP" altLang="en-US" dirty="0" smtClean="0"/>
              <a:t>と仮想</a:t>
            </a:r>
            <a:r>
              <a:rPr kumimoji="1" lang="en-US" altLang="ja-JP" dirty="0" smtClean="0"/>
              <a:t>AMT</a:t>
            </a:r>
            <a:r>
              <a:rPr kumimoji="1" lang="ja-JP" altLang="en-US" dirty="0" smtClean="0"/>
              <a:t>を使用することで</a:t>
            </a:r>
            <a:r>
              <a:rPr kumimoji="1" lang="en-US" altLang="ja-JP" dirty="0" smtClean="0"/>
              <a:t>PC</a:t>
            </a:r>
            <a:r>
              <a:rPr kumimoji="1" lang="ja-JP" altLang="en-US" dirty="0" smtClean="0"/>
              <a:t>と</a:t>
            </a:r>
            <a:r>
              <a:rPr kumimoji="1" lang="en-US" altLang="ja-JP" dirty="0" smtClean="0"/>
              <a:t>VM</a:t>
            </a:r>
            <a:r>
              <a:rPr kumimoji="1" lang="ja-JP" altLang="en-US" dirty="0" smtClean="0"/>
              <a:t>の違いを意識することなく、</a:t>
            </a:r>
            <a:r>
              <a:rPr kumimoji="1" lang="en-US" altLang="ja-JP" dirty="0" smtClean="0"/>
              <a:t>AMT</a:t>
            </a:r>
            <a:r>
              <a:rPr kumimoji="1" lang="ja-JP" altLang="en-US" dirty="0" smtClean="0"/>
              <a:t>対応の既存の管理ツールよって一元的な管理が可能になる。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dirty="0" smtClean="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6</a:t>
            </a:fld>
            <a:endParaRPr kumimoji="1" lang="ja-JP" altLang="en-US"/>
          </a:p>
        </p:txBody>
      </p:sp>
    </p:spTree>
    <p:extLst>
      <p:ext uri="{BB962C8B-B14F-4D97-AF65-F5344CB8AC3E}">
        <p14:creationId xmlns:p14="http://schemas.microsoft.com/office/powerpoint/2010/main" val="41384268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仮想</a:t>
            </a:r>
            <a:r>
              <a:rPr kumimoji="1" lang="en-US" altLang="ja-JP" dirty="0" smtClean="0"/>
              <a:t>AMT</a:t>
            </a:r>
            <a:r>
              <a:rPr kumimoji="1" lang="ja-JP" altLang="en-US" dirty="0" smtClean="0"/>
              <a:t>の３つの基本的な機能を紹介する。３つの機能は</a:t>
            </a:r>
            <a:r>
              <a:rPr kumimoji="1" lang="en-US" altLang="ja-JP" dirty="0" smtClean="0"/>
              <a:t>AMT</a:t>
            </a:r>
            <a:r>
              <a:rPr kumimoji="1" lang="ja-JP" altLang="en-US" dirty="0" smtClean="0"/>
              <a:t>でできることを仮想</a:t>
            </a:r>
            <a:r>
              <a:rPr kumimoji="1" lang="en-US" altLang="ja-JP" dirty="0" smtClean="0"/>
              <a:t>AMT</a:t>
            </a:r>
            <a:r>
              <a:rPr kumimoji="1" lang="ja-JP" altLang="en-US" dirty="0" smtClean="0"/>
              <a:t>でも行えるようにしたものである。検出機能は</a:t>
            </a:r>
            <a:r>
              <a:rPr kumimoji="1" lang="en-US" altLang="ja-JP" dirty="0" smtClean="0"/>
              <a:t>VM</a:t>
            </a:r>
            <a:r>
              <a:rPr kumimoji="1" lang="ja-JP" altLang="en-US" dirty="0" smtClean="0"/>
              <a:t>の仮想的なハードウェア資産情報を確認するための機能である。管理者はネットワーク上に存在する</a:t>
            </a:r>
            <a:r>
              <a:rPr kumimoji="1" lang="en-US" altLang="ja-JP" dirty="0" smtClean="0"/>
              <a:t>VM</a:t>
            </a:r>
            <a:r>
              <a:rPr kumimoji="1" lang="ja-JP" altLang="en-US" dirty="0" err="1" smtClean="0"/>
              <a:t>を検</a:t>
            </a:r>
            <a:r>
              <a:rPr kumimoji="1" lang="ja-JP" altLang="en-US" dirty="0" smtClean="0"/>
              <a:t>出して、その中から必要な</a:t>
            </a:r>
            <a:r>
              <a:rPr kumimoji="1" lang="en-US" altLang="ja-JP" dirty="0" smtClean="0"/>
              <a:t>VM</a:t>
            </a:r>
            <a:r>
              <a:rPr kumimoji="1" lang="ja-JP" altLang="en-US" dirty="0" smtClean="0"/>
              <a:t>の情報を取得する。</a:t>
            </a:r>
            <a:endParaRPr kumimoji="1" lang="en-US" altLang="ja-JP" dirty="0" smtClean="0"/>
          </a:p>
          <a:p>
            <a:r>
              <a:rPr kumimoji="1" lang="en-US" altLang="ja-JP" dirty="0" smtClean="0"/>
              <a:t>AMT</a:t>
            </a:r>
            <a:r>
              <a:rPr kumimoji="1" lang="ja-JP" altLang="en-US" dirty="0" smtClean="0"/>
              <a:t>は電源状態に関係なく</a:t>
            </a:r>
            <a:r>
              <a:rPr kumimoji="1" lang="en-US" altLang="ja-JP" dirty="0" smtClean="0"/>
              <a:t>PC</a:t>
            </a:r>
            <a:r>
              <a:rPr kumimoji="1" lang="ja-JP" altLang="en-US" dirty="0" smtClean="0"/>
              <a:t>の情報を取得することができる。</a:t>
            </a:r>
            <a:r>
              <a:rPr kumimoji="1" lang="en-US" altLang="ja-JP" dirty="0" smtClean="0"/>
              <a:t>VM</a:t>
            </a:r>
            <a:r>
              <a:rPr kumimoji="1" lang="ja-JP" altLang="en-US" dirty="0" smtClean="0"/>
              <a:t>に対しても起動・停止の状態にかかわらず情報を取得できるようにしたいが、</a:t>
            </a:r>
            <a:r>
              <a:rPr kumimoji="1" lang="en-US" altLang="ja-JP" dirty="0" smtClean="0"/>
              <a:t>VM</a:t>
            </a:r>
            <a:r>
              <a:rPr kumimoji="1" lang="ja-JP" altLang="en-US" dirty="0" smtClean="0"/>
              <a:t>は</a:t>
            </a:r>
            <a:r>
              <a:rPr kumimoji="1" lang="en-US" altLang="ja-JP" dirty="0" smtClean="0"/>
              <a:t>PC</a:t>
            </a:r>
            <a:r>
              <a:rPr kumimoji="1" lang="ja-JP" altLang="en-US" dirty="0" smtClean="0"/>
              <a:t>と違い停止状態の時には実体がないため、停止状態の</a:t>
            </a:r>
            <a:r>
              <a:rPr kumimoji="1" lang="en-US" altLang="ja-JP" dirty="0" smtClean="0"/>
              <a:t>VM</a:t>
            </a:r>
            <a:r>
              <a:rPr kumimoji="1" lang="ja-JP" altLang="en-US" dirty="0" smtClean="0"/>
              <a:t>から情報を取得することはできない。しかし、仮想</a:t>
            </a:r>
            <a:r>
              <a:rPr kumimoji="1" lang="en-US" altLang="ja-JP" dirty="0" smtClean="0"/>
              <a:t>AMT</a:t>
            </a:r>
            <a:r>
              <a:rPr kumimoji="1" lang="ja-JP" altLang="en-US" dirty="0" smtClean="0"/>
              <a:t>では</a:t>
            </a:r>
            <a:r>
              <a:rPr kumimoji="1" lang="en-US" altLang="ja-JP" dirty="0" smtClean="0"/>
              <a:t>VM</a:t>
            </a:r>
            <a:r>
              <a:rPr kumimoji="1" lang="ja-JP" altLang="en-US" dirty="0" smtClean="0"/>
              <a:t>が起動していなくても情報を取得できるようにする。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7</a:t>
            </a:fld>
            <a:endParaRPr kumimoji="1" lang="ja-JP" altLang="en-US"/>
          </a:p>
        </p:txBody>
      </p:sp>
    </p:spTree>
    <p:extLst>
      <p:ext uri="{BB962C8B-B14F-4D97-AF65-F5344CB8AC3E}">
        <p14:creationId xmlns:p14="http://schemas.microsoft.com/office/powerpoint/2010/main" val="158575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回復機能は障害の発生した</a:t>
            </a:r>
            <a:r>
              <a:rPr lang="en-US" altLang="ja-JP" dirty="0" smtClean="0"/>
              <a:t>VM</a:t>
            </a:r>
            <a:r>
              <a:rPr lang="ja-JP" altLang="en-US" dirty="0" err="1" smtClean="0"/>
              <a:t>の修</a:t>
            </a:r>
            <a:r>
              <a:rPr lang="ja-JP" altLang="en-US" dirty="0" smtClean="0"/>
              <a:t>復作業を行う機能である。管理者はまず、</a:t>
            </a:r>
            <a:r>
              <a:rPr lang="en-US" altLang="ja-JP" dirty="0" smtClean="0"/>
              <a:t>VM</a:t>
            </a:r>
            <a:r>
              <a:rPr lang="ja-JP" altLang="en-US" dirty="0" smtClean="0"/>
              <a:t>に</a:t>
            </a:r>
            <a:r>
              <a:rPr lang="en-US" altLang="ja-JP" dirty="0" smtClean="0"/>
              <a:t>VNC</a:t>
            </a:r>
            <a:r>
              <a:rPr lang="ja-JP" altLang="en-US" dirty="0" smtClean="0"/>
              <a:t>接続して障害の発生したマシンを操作する。これは仮想</a:t>
            </a:r>
            <a:r>
              <a:rPr lang="en-US" altLang="ja-JP" dirty="0" smtClean="0"/>
              <a:t>AMT</a:t>
            </a:r>
            <a:r>
              <a:rPr lang="ja-JP" altLang="en-US" dirty="0" smtClean="0"/>
              <a:t>経由の帯域外リモート管理であるため、ネットワーク設定に誤りがあるような場合でも接続することができる。</a:t>
            </a:r>
            <a:endParaRPr lang="en-US" altLang="ja-JP"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ja-JP" altLang="en-US" dirty="0" smtClean="0"/>
              <a:t>また、電源操作を行うことができるので、</a:t>
            </a:r>
            <a:r>
              <a:rPr lang="en-US" altLang="ja-JP" dirty="0" smtClean="0"/>
              <a:t>OS</a:t>
            </a:r>
            <a:r>
              <a:rPr lang="ja-JP" altLang="en-US" dirty="0" smtClean="0"/>
              <a:t>に障害が発生した場合には管理者側から電源をリセットして修復を試みることができる。</a:t>
            </a: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8</a:t>
            </a:fld>
            <a:endParaRPr kumimoji="1" lang="ja-JP" altLang="en-US"/>
          </a:p>
        </p:txBody>
      </p:sp>
    </p:spTree>
    <p:extLst>
      <p:ext uri="{BB962C8B-B14F-4D97-AF65-F5344CB8AC3E}">
        <p14:creationId xmlns:p14="http://schemas.microsoft.com/office/powerpoint/2010/main" val="139523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保護機能というのは</a:t>
            </a:r>
            <a:r>
              <a:rPr kumimoji="1" lang="en-US" altLang="ja-JP" dirty="0" smtClean="0"/>
              <a:t>VM</a:t>
            </a:r>
            <a:r>
              <a:rPr kumimoji="1" lang="ja-JP" altLang="en-US" dirty="0" smtClean="0"/>
              <a:t>が攻撃を受けたときに仮想ハードウェアのレベルで防御する機能である。管理エージェントがウィルスを検知したらネットワーク上の他のマシンに広がらないように、感染した</a:t>
            </a:r>
            <a:r>
              <a:rPr kumimoji="1" lang="en-US" altLang="ja-JP" dirty="0" smtClean="0"/>
              <a:t>VM</a:t>
            </a:r>
            <a:r>
              <a:rPr kumimoji="1" lang="ja-JP" altLang="en-US" dirty="0" smtClean="0"/>
              <a:t>をネットワークから切り離す。</a:t>
            </a:r>
            <a:r>
              <a:rPr kumimoji="1" lang="en-US" altLang="ja-JP" dirty="0" smtClean="0"/>
              <a:t>AMT</a:t>
            </a:r>
            <a:r>
              <a:rPr kumimoji="1" lang="ja-JP" altLang="en-US" dirty="0" smtClean="0"/>
              <a:t>ではネットワークをハードウェアレベルで制御するが、仮想</a:t>
            </a:r>
            <a:r>
              <a:rPr kumimoji="1" lang="en-US" altLang="ja-JP" dirty="0" smtClean="0"/>
              <a:t>AMT</a:t>
            </a:r>
            <a:r>
              <a:rPr kumimoji="1" lang="ja-JP" altLang="en-US" dirty="0" smtClean="0"/>
              <a:t>の場合はファイヤーウォールの設定を変更することでネットワークを制御する。</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また、ウィルスによってエージェントが停止させられると管理が行えない。仮想</a:t>
            </a:r>
            <a:r>
              <a:rPr kumimoji="1" lang="en-US" altLang="ja-JP" dirty="0" smtClean="0"/>
              <a:t>AMT</a:t>
            </a:r>
            <a:r>
              <a:rPr kumimoji="1" lang="ja-JP" altLang="en-US" dirty="0" smtClean="0"/>
              <a:t>は管理エージェントから定期的に送られるハートビートを受信することで、エージェントが停止させられたら、あらかじめ決められたポリシーに従って管理者にアラートを送信したり、ネットワークを切断したり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9</a:t>
            </a:fld>
            <a:endParaRPr kumimoji="1" lang="ja-JP" altLang="en-US"/>
          </a:p>
        </p:txBody>
      </p:sp>
    </p:spTree>
    <p:extLst>
      <p:ext uri="{BB962C8B-B14F-4D97-AF65-F5344CB8AC3E}">
        <p14:creationId xmlns:p14="http://schemas.microsoft.com/office/powerpoint/2010/main" val="13478528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仮想</a:t>
            </a:r>
            <a:r>
              <a:rPr kumimoji="1" lang="en-US" altLang="ja-JP" sz="1200" dirty="0" smtClean="0"/>
              <a:t>AMT</a:t>
            </a:r>
            <a:r>
              <a:rPr kumimoji="1" lang="ja-JP" altLang="en-US" sz="1200" dirty="0" smtClean="0"/>
              <a:t>の構成について説明する。管理ツールがリクエストを送る時は管理を行いたい</a:t>
            </a:r>
            <a:r>
              <a:rPr kumimoji="1" lang="en-US" altLang="ja-JP" sz="1200" dirty="0" smtClean="0"/>
              <a:t>VM</a:t>
            </a:r>
            <a:r>
              <a:rPr kumimoji="1" lang="ja-JP" altLang="en-US" sz="1200" dirty="0" smtClean="0"/>
              <a:t>の</a:t>
            </a:r>
            <a:r>
              <a:rPr kumimoji="1" lang="en-US" altLang="ja-JP" sz="1200" dirty="0" smtClean="0"/>
              <a:t>IP</a:t>
            </a:r>
            <a:r>
              <a:rPr kumimoji="1" lang="ja-JP" altLang="en-US" sz="1200" dirty="0" smtClean="0"/>
              <a:t>アドレスと</a:t>
            </a:r>
            <a:r>
              <a:rPr kumimoji="1" lang="en-US" altLang="ja-JP" sz="1200" dirty="0" smtClean="0"/>
              <a:t>16992</a:t>
            </a:r>
            <a:r>
              <a:rPr kumimoji="1" lang="ja-JP" altLang="en-US" sz="1200" dirty="0" smtClean="0"/>
              <a:t>番ポートを指定する。リクエストはまず</a:t>
            </a:r>
            <a:r>
              <a:rPr kumimoji="1" lang="en-US" altLang="ja-JP" sz="1200" dirty="0" smtClean="0"/>
              <a:t>Web</a:t>
            </a:r>
            <a:r>
              <a:rPr kumimoji="1" lang="ja-JP" altLang="en-US" sz="1200" dirty="0" smtClean="0"/>
              <a:t>サーバに送られて、</a:t>
            </a:r>
            <a:r>
              <a:rPr kumimoji="1" lang="en-US" altLang="ja-JP" sz="1200" dirty="0" smtClean="0"/>
              <a:t>URL</a:t>
            </a:r>
            <a:r>
              <a:rPr kumimoji="1" lang="ja-JP" altLang="en-US" sz="1200" dirty="0" smtClean="0"/>
              <a:t>によって</a:t>
            </a:r>
            <a:r>
              <a:rPr kumimoji="1" lang="en-US" altLang="ja-JP" sz="1200" dirty="0" smtClean="0"/>
              <a:t>WS-Management</a:t>
            </a:r>
            <a:r>
              <a:rPr kumimoji="1" lang="ja-JP" altLang="en-US" sz="1200" dirty="0" smtClean="0"/>
              <a:t>と</a:t>
            </a:r>
            <a:r>
              <a:rPr kumimoji="1" lang="en-US" altLang="ja-JP" sz="1200" dirty="0" smtClean="0"/>
              <a:t>SOAP</a:t>
            </a:r>
            <a:r>
              <a:rPr kumimoji="1" lang="ja-JP" altLang="en-US" sz="1200" dirty="0" smtClean="0"/>
              <a:t>のどちらであるか識別される。</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WS-Management</a:t>
            </a:r>
            <a:r>
              <a:rPr kumimoji="1" lang="ja-JP" altLang="en-US" sz="1200" dirty="0" smtClean="0"/>
              <a:t>の場合</a:t>
            </a:r>
            <a:r>
              <a:rPr lang="ja-JP" altLang="en-US" sz="1200" dirty="0" smtClean="0"/>
              <a:t>、そのリクエストは</a:t>
            </a:r>
            <a:r>
              <a:rPr lang="en-US" altLang="ja-JP" sz="1200" dirty="0" smtClean="0"/>
              <a:t>WS-Man</a:t>
            </a:r>
            <a:r>
              <a:rPr lang="ja-JP" altLang="en-US" sz="1200" dirty="0" smtClean="0"/>
              <a:t>サーバで</a:t>
            </a:r>
            <a:r>
              <a:rPr lang="en-US" altLang="ja-JP" sz="1200" dirty="0" smtClean="0"/>
              <a:t>CIM</a:t>
            </a:r>
            <a:r>
              <a:rPr lang="ja-JP" altLang="en-US" sz="1200" dirty="0" smtClean="0"/>
              <a:t>のリクエストに変換されて、</a:t>
            </a:r>
            <a:r>
              <a:rPr lang="en-US" altLang="ja-JP" sz="1200" dirty="0" smtClean="0"/>
              <a:t>CIM</a:t>
            </a:r>
            <a:r>
              <a:rPr lang="ja-JP" altLang="en-US" sz="1200" dirty="0" smtClean="0"/>
              <a:t>オブジェクトマネージャに送られ、</a:t>
            </a:r>
            <a:r>
              <a:rPr lang="en-US" altLang="ja-JP" sz="1200" dirty="0" smtClean="0"/>
              <a:t>CIMOM</a:t>
            </a:r>
            <a:r>
              <a:rPr lang="ja-JP" altLang="en-US" sz="1200" dirty="0" smtClean="0"/>
              <a:t>が適切な</a:t>
            </a:r>
            <a:r>
              <a:rPr lang="en-US" altLang="ja-JP" sz="1200" dirty="0" smtClean="0"/>
              <a:t>CIM</a:t>
            </a:r>
            <a:r>
              <a:rPr lang="ja-JP" altLang="en-US" sz="1200" dirty="0" smtClean="0"/>
              <a:t>プロバイダに送る。</a:t>
            </a:r>
            <a:r>
              <a:rPr kumimoji="1" lang="ja-JP" altLang="en-US" sz="1200" dirty="0" smtClean="0"/>
              <a:t>１つの機能に対して</a:t>
            </a:r>
            <a:r>
              <a:rPr kumimoji="1" lang="en-US" altLang="ja-JP" sz="1200" dirty="0" smtClean="0"/>
              <a:t>1</a:t>
            </a:r>
            <a:r>
              <a:rPr kumimoji="1" lang="ja-JP" altLang="en-US" sz="1200" dirty="0" err="1" smtClean="0"/>
              <a:t>つの</a:t>
            </a:r>
            <a:r>
              <a:rPr kumimoji="1" lang="en-US" altLang="ja-JP" sz="1200" dirty="0" smtClean="0"/>
              <a:t>CIM</a:t>
            </a:r>
            <a:r>
              <a:rPr kumimoji="1" lang="ja-JP" altLang="en-US" sz="1200" dirty="0" smtClean="0"/>
              <a:t>プロバイダが割り当てられており、管理の内容に応じて必要な</a:t>
            </a:r>
            <a:r>
              <a:rPr kumimoji="1" lang="en-US" altLang="ja-JP" sz="1200" dirty="0" smtClean="0"/>
              <a:t>CIM</a:t>
            </a:r>
            <a:r>
              <a:rPr kumimoji="1" lang="ja-JP" altLang="en-US" sz="1200" dirty="0" smtClean="0"/>
              <a:t>プロバイダが呼び出されて</a:t>
            </a:r>
            <a:r>
              <a:rPr kumimoji="1" lang="en-US" altLang="ja-JP" sz="1200" dirty="0" smtClean="0"/>
              <a:t>VM</a:t>
            </a:r>
            <a:r>
              <a:rPr kumimoji="1" lang="ja-JP" altLang="en-US" sz="1200" dirty="0" smtClean="0"/>
              <a:t>の情報取得や操作を行う。</a:t>
            </a:r>
            <a:endParaRPr kumimoji="1"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200" dirty="0" smtClean="0"/>
              <a:t>SOAP</a:t>
            </a:r>
            <a:r>
              <a:rPr lang="ja-JP" altLang="en-US" sz="1200" dirty="0" smtClean="0"/>
              <a:t>のリクエストの場合は、</a:t>
            </a:r>
            <a:r>
              <a:rPr lang="en-US" altLang="ja-JP" sz="1200" dirty="0" smtClean="0"/>
              <a:t>SOAP</a:t>
            </a:r>
            <a:r>
              <a:rPr lang="ja-JP" altLang="en-US" sz="1200" dirty="0" smtClean="0"/>
              <a:t>サーバによって適切な</a:t>
            </a:r>
            <a:r>
              <a:rPr lang="en-US" altLang="ja-JP" sz="1200" dirty="0" smtClean="0"/>
              <a:t>Web</a:t>
            </a:r>
            <a:r>
              <a:rPr lang="ja-JP" altLang="en-US" sz="1200" dirty="0" smtClean="0"/>
              <a:t>サービスにリクエストが送られて</a:t>
            </a:r>
            <a:r>
              <a:rPr lang="en-US" altLang="ja-JP" sz="1200" dirty="0" smtClean="0"/>
              <a:t>VM</a:t>
            </a:r>
            <a:r>
              <a:rPr lang="ja-JP" altLang="en-US" sz="1200" dirty="0" smtClean="0"/>
              <a:t>の情報取得や操作を行う。</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smtClean="0"/>
              <a:t>VM</a:t>
            </a:r>
            <a:r>
              <a:rPr kumimoji="1" lang="ja-JP" altLang="en-US" sz="1200" dirty="0" smtClean="0"/>
              <a:t>の</a:t>
            </a:r>
            <a:r>
              <a:rPr kumimoji="1" lang="en-US" altLang="ja-JP" sz="1200" dirty="0" smtClean="0"/>
              <a:t>IP</a:t>
            </a:r>
            <a:r>
              <a:rPr kumimoji="1" lang="ja-JP" altLang="en-US" sz="1200" dirty="0" smtClean="0"/>
              <a:t>アドレスの</a:t>
            </a:r>
            <a:r>
              <a:rPr kumimoji="1" lang="en-US" altLang="ja-JP" sz="1200" dirty="0" smtClean="0"/>
              <a:t>5900</a:t>
            </a:r>
            <a:r>
              <a:rPr kumimoji="1" lang="ja-JP" altLang="en-US" sz="1200" dirty="0" smtClean="0"/>
              <a:t>番ポートへのアクセスの場合は、</a:t>
            </a:r>
            <a:r>
              <a:rPr kumimoji="1" lang="en-US" altLang="ja-JP" sz="1200" dirty="0" smtClean="0"/>
              <a:t>VNC</a:t>
            </a:r>
            <a:r>
              <a:rPr kumimoji="1" lang="ja-JP" altLang="en-US" sz="1200" dirty="0" smtClean="0"/>
              <a:t>サーバに送られて</a:t>
            </a:r>
            <a:r>
              <a:rPr kumimoji="1" lang="en-US" altLang="ja-JP" sz="1200" dirty="0" smtClean="0"/>
              <a:t>VNC</a:t>
            </a:r>
            <a:r>
              <a:rPr kumimoji="1" lang="ja-JP" altLang="en-US" sz="1200" dirty="0" smtClean="0"/>
              <a:t>接続が可能になる。</a:t>
            </a:r>
            <a:endParaRPr lang="en-US" altLang="ja-JP"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次からは</a:t>
            </a:r>
            <a:r>
              <a:rPr lang="en-US" altLang="ja-JP" sz="1200" dirty="0" smtClean="0"/>
              <a:t>CIM</a:t>
            </a:r>
            <a:r>
              <a:rPr lang="ja-JP" altLang="en-US" sz="1200" dirty="0" smtClean="0"/>
              <a:t>と</a:t>
            </a:r>
            <a:r>
              <a:rPr lang="en-US" altLang="ja-JP" sz="1200" dirty="0" smtClean="0"/>
              <a:t>Web</a:t>
            </a:r>
            <a:r>
              <a:rPr lang="ja-JP" altLang="en-US" sz="1200" dirty="0" smtClean="0"/>
              <a:t>サービスについて説明していく。</a:t>
            </a:r>
            <a:endParaRPr lang="en-US" altLang="ja-JP" sz="1200"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28D0D1E-702A-465F-88D5-A8E4BD1E1142}" type="slidenum">
              <a:rPr kumimoji="1" lang="ja-JP" altLang="en-US" smtClean="0"/>
              <a:t>10</a:t>
            </a:fld>
            <a:endParaRPr kumimoji="1" lang="ja-JP" altLang="en-US"/>
          </a:p>
        </p:txBody>
      </p:sp>
    </p:spTree>
    <p:extLst>
      <p:ext uri="{BB962C8B-B14F-4D97-AF65-F5344CB8AC3E}">
        <p14:creationId xmlns:p14="http://schemas.microsoft.com/office/powerpoint/2010/main" val="8301374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 name="直角三角形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タイトル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grpSp>
        <p:nvGrpSpPr>
          <p:cNvPr id="2" name="グループ化 1"/>
          <p:cNvGrpSpPr/>
          <p:nvPr/>
        </p:nvGrpSpPr>
        <p:grpSpPr>
          <a:xfrm>
            <a:off x="-3765" y="4953000"/>
            <a:ext cx="9147765" cy="1912088"/>
            <a:chOff x="-3765" y="4832896"/>
            <a:chExt cx="9147765" cy="2032192"/>
          </a:xfrm>
        </p:grpSpPr>
        <p:sp>
          <p:nvSpPr>
            <p:cNvPr id="7" name="フリーフォーム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フリーフォーム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フリーフォーム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線コネクタ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付プレースホルダ 29"/>
          <p:cNvSpPr>
            <a:spLocks noGrp="1"/>
          </p:cNvSpPr>
          <p:nvPr>
            <p:ph type="dt" sz="half" idx="10"/>
          </p:nvPr>
        </p:nvSpPr>
        <p:spPr/>
        <p:txBody>
          <a:bodyPr/>
          <a:lstStyle>
            <a:lvl1pPr>
              <a:defRPr>
                <a:solidFill>
                  <a:srgbClr val="FFFFFF"/>
                </a:solidFill>
              </a:defRPr>
            </a:lvl1pPr>
            <a:extLst/>
          </a:lstStyle>
          <a:p>
            <a:fld id="{E4AE3686-ADA7-4094-8B55-8195C698BFB7}" type="datetimeFigureOut">
              <a:rPr kumimoji="1" lang="ja-JP" altLang="en-US" smtClean="0"/>
              <a:pPr/>
              <a:t>14/03/05</a:t>
            </a:fld>
            <a:endParaRPr kumimoji="1" lang="ja-JP" altLang="en-US"/>
          </a:p>
        </p:txBody>
      </p:sp>
      <p:sp>
        <p:nvSpPr>
          <p:cNvPr id="19" name="フッター プレースホルダ 18"/>
          <p:cNvSpPr>
            <a:spLocks noGrp="1"/>
          </p:cNvSpPr>
          <p:nvPr>
            <p:ph type="ftr" sz="quarter" idx="11"/>
          </p:nvPr>
        </p:nvSpPr>
        <p:spPr/>
        <p:txBody>
          <a:bodyPr/>
          <a:lstStyle>
            <a:lvl1pPr>
              <a:defRPr>
                <a:solidFill>
                  <a:schemeClr val="accent1">
                    <a:tint val="20000"/>
                  </a:schemeClr>
                </a:solidFill>
              </a:defRPr>
            </a:lvl1pPr>
            <a:extLst/>
          </a:lstStyle>
          <a:p>
            <a:endParaRPr kumimoji="1" lang="ja-JP" altLang="en-US"/>
          </a:p>
        </p:txBody>
      </p:sp>
      <p:sp>
        <p:nvSpPr>
          <p:cNvPr id="27" name="スライド番号プレースホルダ 26"/>
          <p:cNvSpPr>
            <a:spLocks noGrp="1"/>
          </p:cNvSpPr>
          <p:nvPr>
            <p:ph type="sldNum" sz="quarter" idx="12"/>
          </p:nvPr>
        </p:nvSpPr>
        <p:spPr/>
        <p:txBody>
          <a:bodyPr/>
          <a:lstStyle>
            <a:lvl1pPr>
              <a:defRPr>
                <a:solidFill>
                  <a:srgbClr val="FFFFFF"/>
                </a:solidFill>
              </a:defRPr>
            </a:lvl1pPr>
            <a:extLst/>
          </a:lstStyle>
          <a:p>
            <a:fld id="{2F0C7ED0-E95A-46EC-976B-997A18F575C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1481329"/>
            <a:ext cx="8229600" cy="4386071"/>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E4AE3686-ADA7-4094-8B55-8195C698BFB7}" type="datetimeFigureOut">
              <a:rPr kumimoji="1" lang="ja-JP" altLang="en-US" smtClean="0"/>
              <a:pPr/>
              <a:t>14/03/05</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44013" y="274640"/>
            <a:ext cx="1777470" cy="5592761"/>
          </a:xfrm>
        </p:spPr>
        <p:txBody>
          <a:bodyPr vert="eaVert"/>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41"/>
            <a:ext cx="6324600" cy="5592760"/>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E4AE3686-ADA7-4094-8B55-8195C698BFB7}" type="datetimeFigureOut">
              <a:rPr kumimoji="1" lang="ja-JP" altLang="en-US" smtClean="0"/>
              <a:pPr/>
              <a:t>14/03/05</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extLst/>
          </a:lstStyle>
          <a:p>
            <a:pPr lvl="0" eaLnBrk="1" latinLnBrk="0" hangingPunct="1"/>
            <a:r>
              <a:rPr lang="ja-JP" altLang="en-US" dirty="0" smtClean="0"/>
              <a:t>マスタ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4" name="日付プレースホルダ 3"/>
          <p:cNvSpPr>
            <a:spLocks noGrp="1"/>
          </p:cNvSpPr>
          <p:nvPr>
            <p:ph type="dt" sz="half" idx="10"/>
          </p:nvPr>
        </p:nvSpPr>
        <p:spPr/>
        <p:txBody>
          <a:bodyPr/>
          <a:lstStyle>
            <a:extLst/>
          </a:lstStyle>
          <a:p>
            <a:fld id="{E4AE3686-ADA7-4094-8B55-8195C698BFB7}" type="datetimeFigureOut">
              <a:rPr kumimoji="1" lang="ja-JP" altLang="en-US" smtClean="0"/>
              <a:pPr/>
              <a:t>14/03/05</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
        <p:nvSpPr>
          <p:cNvPr id="7" name="タイトル 6"/>
          <p:cNvSpPr>
            <a:spLocks noGrp="1"/>
          </p:cNvSpPr>
          <p:nvPr>
            <p:ph type="title"/>
          </p:nvPr>
        </p:nvSpPr>
        <p:spPr/>
        <p:txBody>
          <a:bodyPr rtlCol="0"/>
          <a:lstStyle>
            <a:extLst/>
          </a:lstStyle>
          <a:p>
            <a:r>
              <a:rPr kumimoji="0" lang="ja-JP" altLang="en-US" dirty="0" smtClean="0"/>
              <a:t>マスタ タイトルの書式設定</a:t>
            </a:r>
            <a:endParaRPr kumimoji="0" lang="en-US"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E4AE3686-ADA7-4094-8B55-8195C698BFB7}" type="datetimeFigureOut">
              <a:rPr kumimoji="1" lang="ja-JP" altLang="en-US" smtClean="0"/>
              <a:pPr/>
              <a:t>14/03/05</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
        <p:nvSpPr>
          <p:cNvPr id="7" name="山形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山形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bg>
      <p:bgRef idx="1002">
        <a:schemeClr val="bg1"/>
      </p:bgRef>
    </p:bg>
    <p:spTree>
      <p:nvGrpSpPr>
        <p:cNvPr id="1" name=""/>
        <p:cNvGrpSpPr/>
        <p:nvPr/>
      </p:nvGrpSpPr>
      <p:grpSpPr>
        <a:xfrm>
          <a:off x="0" y="0"/>
          <a:ext cx="0" cy="0"/>
          <a:chOff x="0" y="0"/>
          <a:chExt cx="0" cy="0"/>
        </a:xfrm>
      </p:grpSpPr>
      <p:sp>
        <p:nvSpPr>
          <p:cNvPr id="3" name="コンテンツ プレースホルダ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E4AE3686-ADA7-4094-8B55-8195C698BFB7}" type="datetimeFigureOut">
              <a:rPr kumimoji="1" lang="ja-JP" altLang="en-US" smtClean="0"/>
              <a:pPr/>
              <a:t>14/03/05</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
        <p:nvSpPr>
          <p:cNvPr id="8" name="タイトル 7"/>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8229600" cy="1143000"/>
          </a:xfrm>
        </p:spPr>
        <p:txBody>
          <a:bodyPr anchor="ctr"/>
          <a:lstStyle>
            <a:lvl1pPr>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E4AE3686-ADA7-4094-8B55-8195C698BFB7}" type="datetimeFigureOut">
              <a:rPr kumimoji="1" lang="ja-JP" altLang="en-US" smtClean="0"/>
              <a:pPr/>
              <a:t>14/03/05</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bg>
      <p:bgRef idx="1002">
        <a:schemeClr val="bg1"/>
      </p:bgRef>
    </p:bg>
    <p:spTree>
      <p:nvGrpSpPr>
        <p:cNvPr id="1" name=""/>
        <p:cNvGrpSpPr/>
        <p:nvPr/>
      </p:nvGrpSpPr>
      <p:grpSpPr>
        <a:xfrm>
          <a:off x="0" y="0"/>
          <a:ext cx="0" cy="0"/>
          <a:chOff x="0" y="0"/>
          <a:chExt cx="0" cy="0"/>
        </a:xfrm>
      </p:grpSpPr>
      <p:sp>
        <p:nvSpPr>
          <p:cNvPr id="3" name="日付プレースホルダ 2"/>
          <p:cNvSpPr>
            <a:spLocks noGrp="1"/>
          </p:cNvSpPr>
          <p:nvPr>
            <p:ph type="dt" sz="half" idx="10"/>
          </p:nvPr>
        </p:nvSpPr>
        <p:spPr/>
        <p:txBody>
          <a:bodyPr/>
          <a:lstStyle>
            <a:extLst/>
          </a:lstStyle>
          <a:p>
            <a:fld id="{E4AE3686-ADA7-4094-8B55-8195C698BFB7}" type="datetimeFigureOut">
              <a:rPr kumimoji="1" lang="ja-JP" altLang="en-US" smtClean="0"/>
              <a:pPr/>
              <a:t>14/03/05</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
        <p:nvSpPr>
          <p:cNvPr id="6" name="タイトル 5"/>
          <p:cNvSpPr>
            <a:spLocks noGrp="1"/>
          </p:cNvSpPr>
          <p:nvPr>
            <p:ph type="title"/>
          </p:nvPr>
        </p:nvSpPr>
        <p:spPr/>
        <p:txBody>
          <a:bodyPr rtlCol="0"/>
          <a:lstStyle>
            <a:extLst/>
          </a:lstStyle>
          <a:p>
            <a:r>
              <a:rPr kumimoji="0" lang="ja-JP" altLang="en-US" smtClean="0"/>
              <a:t>マスタ タイトルの書式設定</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E4AE3686-ADA7-4094-8B55-8195C698BFB7}" type="datetimeFigureOut">
              <a:rPr kumimoji="1" lang="ja-JP" altLang="en-US" smtClean="0"/>
              <a:pPr/>
              <a:t>14/03/05</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3">
        <a:schemeClr val="bg1"/>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a:xfrm>
            <a:off x="6727032" y="6407944"/>
            <a:ext cx="1920240" cy="365760"/>
          </a:xfrm>
        </p:spPr>
        <p:txBody>
          <a:bodyPr/>
          <a:lstStyle>
            <a:extLst/>
          </a:lstStyle>
          <a:p>
            <a:fld id="{E4AE3686-ADA7-4094-8B55-8195C698BFB7}" type="datetimeFigureOut">
              <a:rPr kumimoji="1" lang="ja-JP" altLang="en-US" smtClean="0"/>
              <a:pPr/>
              <a:t>14/03/05</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2F0C7ED0-E95A-46EC-976B-997A18F575C0}" type="slidenum">
              <a:rPr kumimoji="1" lang="ja-JP" altLang="en-US" smtClean="0"/>
              <a:pPr/>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2">
        <a:schemeClr val="bg1"/>
      </p:bgRef>
    </p:bg>
    <p:spTree>
      <p:nvGrpSpPr>
        <p:cNvPr id="1" name=""/>
        <p:cNvGrpSpPr/>
        <p:nvPr/>
      </p:nvGrpSpPr>
      <p:grpSpPr>
        <a:xfrm>
          <a:off x="0" y="0"/>
          <a:ext cx="0" cy="0"/>
          <a:chOff x="0" y="0"/>
          <a:chExt cx="0" cy="0"/>
        </a:xfrm>
      </p:grpSpPr>
      <p:sp>
        <p:nvSpPr>
          <p:cNvPr id="4" name="テキスト プレースホルダ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sp>
        <p:nvSpPr>
          <p:cNvPr id="3" name="図プレースホルダ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ja-JP" altLang="en-US" smtClean="0"/>
              <a:t>アイコンをクリックして図を追加</a:t>
            </a:r>
            <a:endParaRPr kumimoji="0" lang="en-US" dirty="0"/>
          </a:p>
        </p:txBody>
      </p:sp>
      <p:sp>
        <p:nvSpPr>
          <p:cNvPr id="5" name="日付プレースホルダ 4"/>
          <p:cNvSpPr>
            <a:spLocks noGrp="1"/>
          </p:cNvSpPr>
          <p:nvPr>
            <p:ph type="dt" sz="half" idx="10"/>
          </p:nvPr>
        </p:nvSpPr>
        <p:spPr/>
        <p:txBody>
          <a:bodyPr/>
          <a:lstStyle>
            <a:lvl1pPr>
              <a:defRPr>
                <a:solidFill>
                  <a:schemeClr val="tx1"/>
                </a:solidFill>
              </a:defRPr>
            </a:lvl1pPr>
            <a:extLst/>
          </a:lstStyle>
          <a:p>
            <a:fld id="{E4AE3686-ADA7-4094-8B55-8195C698BFB7}" type="datetimeFigureOut">
              <a:rPr kumimoji="1" lang="ja-JP" altLang="en-US" smtClean="0"/>
              <a:pPr/>
              <a:t>14/03/05</a:t>
            </a:fld>
            <a:endParaRPr kumimoji="1" lang="ja-JP" altLang="en-US"/>
          </a:p>
        </p:txBody>
      </p:sp>
      <p:sp>
        <p:nvSpPr>
          <p:cNvPr id="6" name="フッター プレースホルダ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1" lang="ja-JP" altLang="en-US"/>
          </a:p>
        </p:txBody>
      </p:sp>
      <p:sp>
        <p:nvSpPr>
          <p:cNvPr id="7" name="スライド番号プレースホルダ 6"/>
          <p:cNvSpPr>
            <a:spLocks noGrp="1"/>
          </p:cNvSpPr>
          <p:nvPr>
            <p:ph type="sldNum" sz="quarter" idx="12"/>
          </p:nvPr>
        </p:nvSpPr>
        <p:spPr/>
        <p:txBody>
          <a:bodyPr/>
          <a:lstStyle>
            <a:lvl1pPr>
              <a:defRPr>
                <a:solidFill>
                  <a:schemeClr val="tx1"/>
                </a:solidFill>
              </a:defRPr>
            </a:lvl1pPr>
            <a:extLst/>
          </a:lstStyle>
          <a:p>
            <a:fld id="{2F0C7ED0-E95A-46EC-976B-997A18F575C0}" type="slidenum">
              <a:rPr kumimoji="1" lang="ja-JP" altLang="en-US" smtClean="0"/>
              <a:pPr/>
              <a:t>‹#›</a:t>
            </a:fld>
            <a:endParaRPr kumimoji="1" lang="ja-JP" altLang="en-US"/>
          </a:p>
        </p:txBody>
      </p:sp>
      <p:sp>
        <p:nvSpPr>
          <p:cNvPr id="2" name="タイトル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ja-JP" altLang="en-US" smtClean="0"/>
              <a:t>マスタ タイトルの書式設定</a:t>
            </a:r>
            <a:endParaRPr kumimoji="0" lang="en-US"/>
          </a:p>
        </p:txBody>
      </p:sp>
      <p:sp>
        <p:nvSpPr>
          <p:cNvPr id="8" name="フリーフォーム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フリーフォーム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線コネクタ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山形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山形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フリーフォーム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フリーフォーム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線コネクタ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タイトル プレースホルダ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ja-JP" altLang="en-US" dirty="0" smtClean="0"/>
              <a:t>マスタ タイトルの書式設定</a:t>
            </a:r>
            <a:endParaRPr kumimoji="0" lang="en-US" dirty="0"/>
          </a:p>
        </p:txBody>
      </p:sp>
      <p:sp>
        <p:nvSpPr>
          <p:cNvPr id="30" name="テキスト プレースホルダ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ja-JP" altLang="en-US" dirty="0" smtClean="0"/>
              <a:t>マスタ テキストの書式設定</a:t>
            </a:r>
          </a:p>
          <a:p>
            <a:pPr lvl="1" eaLnBrk="1" latinLnBrk="0" hangingPunct="1"/>
            <a:r>
              <a:rPr kumimoji="0" lang="ja-JP" altLang="en-US" dirty="0" smtClean="0"/>
              <a:t>第 </a:t>
            </a:r>
            <a:r>
              <a:rPr kumimoji="0" lang="en-US" altLang="ja-JP" dirty="0" smtClean="0"/>
              <a:t>2 </a:t>
            </a:r>
            <a:r>
              <a:rPr kumimoji="0" lang="ja-JP" altLang="en-US" dirty="0" smtClean="0"/>
              <a:t>レベル</a:t>
            </a:r>
          </a:p>
          <a:p>
            <a:pPr lvl="2" eaLnBrk="1" latinLnBrk="0" hangingPunct="1"/>
            <a:r>
              <a:rPr kumimoji="0" lang="ja-JP" altLang="en-US" dirty="0" smtClean="0"/>
              <a:t>第 </a:t>
            </a:r>
            <a:r>
              <a:rPr kumimoji="0" lang="en-US" altLang="ja-JP" dirty="0" smtClean="0"/>
              <a:t>3 </a:t>
            </a:r>
            <a:r>
              <a:rPr kumimoji="0" lang="ja-JP" altLang="en-US" dirty="0" smtClean="0"/>
              <a:t>レベル</a:t>
            </a:r>
          </a:p>
          <a:p>
            <a:pPr lvl="3" eaLnBrk="1" latinLnBrk="0" hangingPunct="1"/>
            <a:r>
              <a:rPr kumimoji="0" lang="ja-JP" altLang="en-US" dirty="0" smtClean="0"/>
              <a:t>第 </a:t>
            </a:r>
            <a:r>
              <a:rPr kumimoji="0" lang="en-US" altLang="ja-JP" dirty="0" smtClean="0"/>
              <a:t>4 </a:t>
            </a:r>
            <a:r>
              <a:rPr kumimoji="0" lang="ja-JP" altLang="en-US" dirty="0" smtClean="0"/>
              <a:t>レベル</a:t>
            </a:r>
          </a:p>
          <a:p>
            <a:pPr lvl="4" eaLnBrk="1" latinLnBrk="0" hangingPunct="1"/>
            <a:r>
              <a:rPr kumimoji="0" lang="ja-JP" altLang="en-US" dirty="0" smtClean="0"/>
              <a:t>第 </a:t>
            </a:r>
            <a:r>
              <a:rPr kumimoji="0" lang="en-US" altLang="ja-JP" dirty="0" smtClean="0"/>
              <a:t>5 </a:t>
            </a:r>
            <a:r>
              <a:rPr kumimoji="0" lang="ja-JP" altLang="en-US" dirty="0" smtClean="0"/>
              <a:t>レベル</a:t>
            </a:r>
            <a:endParaRPr kumimoji="0" lang="en-US" dirty="0"/>
          </a:p>
        </p:txBody>
      </p:sp>
      <p:sp>
        <p:nvSpPr>
          <p:cNvPr id="10" name="日付プレースホルダ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4AE3686-ADA7-4094-8B55-8195C698BFB7}" type="datetimeFigureOut">
              <a:rPr kumimoji="1" lang="ja-JP" altLang="en-US" smtClean="0"/>
              <a:pPr/>
              <a:t>14/03/05</a:t>
            </a:fld>
            <a:endParaRPr kumimoji="1" lang="ja-JP" altLang="en-US"/>
          </a:p>
        </p:txBody>
      </p:sp>
      <p:sp>
        <p:nvSpPr>
          <p:cNvPr id="22" name="フッター プレースホルダ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kumimoji="1" lang="ja-JP" altLang="en-US"/>
          </a:p>
        </p:txBody>
      </p:sp>
      <p:sp>
        <p:nvSpPr>
          <p:cNvPr id="18" name="スライド番号プレースホルダ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2F0C7ED0-E95A-46EC-976B-997A18F575C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xmlns:p14="http://schemas.microsoft.com/office/powerpoint/2010/main" id="1" dur="indefinite" restart="never" nodeType="tmRoot"/>
      </p:par>
    </p:tnLst>
  </p:timing>
  <p:txStyles>
    <p:titleStyle>
      <a:lvl1pPr algn="l" rtl="0" eaLnBrk="1" latinLnBrk="0" hangingPunct="1">
        <a:spcBef>
          <a:spcPct val="0"/>
        </a:spcBef>
        <a:buNone/>
        <a:defRPr kumimoji="1" sz="44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1" sz="28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1" sz="26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1" sz="24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1" sz="22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1"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1"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1"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1" sz="1600" kern="1200" baseline="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56792"/>
            <a:ext cx="7772400" cy="1829761"/>
          </a:xfrm>
        </p:spPr>
        <p:txBody>
          <a:bodyPr>
            <a:noAutofit/>
          </a:bodyPr>
          <a:lstStyle/>
          <a:p>
            <a:r>
              <a:rPr kumimoji="1" lang="ja-JP" altLang="en-US" sz="4400" dirty="0" smtClean="0"/>
              <a:t>仮想マシンと</a:t>
            </a:r>
            <a:r>
              <a:rPr lang="ja-JP" altLang="en-US" sz="4400" dirty="0"/>
              <a:t>物理マシン</a:t>
            </a:r>
            <a:r>
              <a:rPr kumimoji="1" lang="ja-JP" altLang="en-US" sz="4400" dirty="0" smtClean="0"/>
              <a:t>の</a:t>
            </a:r>
            <a:r>
              <a:rPr lang="ja-JP" altLang="en-US" sz="4400" dirty="0" smtClean="0"/>
              <a:t>一元</a:t>
            </a:r>
            <a:r>
              <a:rPr lang="ja-JP" altLang="en-US" sz="4400" dirty="0"/>
              <a:t>管理</a:t>
            </a:r>
            <a:r>
              <a:rPr lang="ja-JP" altLang="en-US" sz="4400" dirty="0" smtClean="0"/>
              <a:t>を可能</a:t>
            </a:r>
            <a:r>
              <a:rPr lang="ja-JP" altLang="en-US" sz="4400" dirty="0"/>
              <a:t>にする</a:t>
            </a:r>
            <a:r>
              <a:rPr lang="ja-JP" altLang="en-US" sz="4400" dirty="0" smtClean="0"/>
              <a:t>仮想</a:t>
            </a:r>
            <a:r>
              <a:rPr kumimoji="1" lang="en-US" altLang="ja-JP" sz="4400" dirty="0" smtClean="0"/>
              <a:t>AMT</a:t>
            </a:r>
            <a:endParaRPr kumimoji="1" lang="ja-JP" altLang="en-US" sz="4400" dirty="0"/>
          </a:p>
        </p:txBody>
      </p:sp>
      <p:sp>
        <p:nvSpPr>
          <p:cNvPr id="3" name="サブタイトル 2"/>
          <p:cNvSpPr>
            <a:spLocks noGrp="1"/>
          </p:cNvSpPr>
          <p:nvPr>
            <p:ph type="subTitle" idx="1"/>
          </p:nvPr>
        </p:nvSpPr>
        <p:spPr>
          <a:xfrm>
            <a:off x="685800" y="3429000"/>
            <a:ext cx="7772400" cy="1382311"/>
          </a:xfrm>
        </p:spPr>
        <p:txBody>
          <a:bodyPr>
            <a:normAutofit/>
          </a:bodyPr>
          <a:lstStyle/>
          <a:p>
            <a:r>
              <a:rPr kumimoji="1" lang="ja-JP" altLang="en-US" sz="2400" dirty="0" smtClean="0"/>
              <a:t>九州工業大学</a:t>
            </a:r>
            <a:endParaRPr lang="en-US" altLang="ja-JP" sz="2400" dirty="0"/>
          </a:p>
          <a:p>
            <a:r>
              <a:rPr kumimoji="1" lang="ja-JP" altLang="en-US" sz="2400" dirty="0" smtClean="0"/>
              <a:t>　大薗弘記</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dirty="0" err="1"/>
              <a:t>v</a:t>
            </a:r>
            <a:r>
              <a:rPr kumimoji="1" lang="en-US" altLang="ja-JP" dirty="0" err="1" smtClean="0"/>
              <a:t>AMT</a:t>
            </a:r>
            <a:r>
              <a:rPr kumimoji="1" lang="ja-JP" altLang="en-US" dirty="0" smtClean="0"/>
              <a:t>の構成</a:t>
            </a:r>
            <a:endParaRPr kumimoji="1" lang="ja-JP" altLang="en-US" dirty="0"/>
          </a:p>
        </p:txBody>
      </p:sp>
      <p:grpSp>
        <p:nvGrpSpPr>
          <p:cNvPr id="116" name="グループ化 115"/>
          <p:cNvGrpSpPr/>
          <p:nvPr/>
        </p:nvGrpSpPr>
        <p:grpSpPr>
          <a:xfrm>
            <a:off x="899592" y="1340768"/>
            <a:ext cx="6975967" cy="5244971"/>
            <a:chOff x="719075" y="1340768"/>
            <a:chExt cx="6975967" cy="5244971"/>
          </a:xfrm>
        </p:grpSpPr>
        <p:sp>
          <p:nvSpPr>
            <p:cNvPr id="117" name="角丸四角形 116"/>
            <p:cNvSpPr/>
            <p:nvPr/>
          </p:nvSpPr>
          <p:spPr>
            <a:xfrm>
              <a:off x="1547664" y="1988840"/>
              <a:ext cx="5601586" cy="3122409"/>
            </a:xfrm>
            <a:prstGeom prst="roundRect">
              <a:avLst>
                <a:gd name="adj" fmla="val 0"/>
              </a:avLst>
            </a:prstGeom>
            <a:solidFill>
              <a:srgbClr val="FFD39B"/>
            </a:solidFill>
            <a:ln w="38100" cmpd="sng">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角丸四角形 117"/>
            <p:cNvSpPr/>
            <p:nvPr/>
          </p:nvSpPr>
          <p:spPr>
            <a:xfrm>
              <a:off x="2140478" y="2976047"/>
              <a:ext cx="1103225" cy="360040"/>
            </a:xfrm>
            <a:prstGeom prst="roundRect">
              <a:avLst/>
            </a:prstGeom>
            <a:gradFill>
              <a:gsLst>
                <a:gs pos="0">
                  <a:srgbClr val="92D050"/>
                </a:gs>
                <a:gs pos="100000">
                  <a:schemeClr val="bg1"/>
                </a:gs>
                <a:gs pos="100000">
                  <a:schemeClr val="accent1">
                    <a:tint val="23500"/>
                    <a:satMod val="160000"/>
                  </a:schemeClr>
                </a:gs>
              </a:gsLst>
              <a:lin ang="16200000" scaled="1"/>
            </a:gradFill>
            <a:ln w="22225"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CIMOM</a:t>
              </a:r>
              <a:endParaRPr kumimoji="1" lang="ja-JP" altLang="en-US" b="1" dirty="0">
                <a:solidFill>
                  <a:schemeClr val="tx1"/>
                </a:solidFill>
              </a:endParaRPr>
            </a:p>
          </p:txBody>
        </p:sp>
        <p:sp>
          <p:nvSpPr>
            <p:cNvPr id="119" name="角丸四角形 118"/>
            <p:cNvSpPr/>
            <p:nvPr/>
          </p:nvSpPr>
          <p:spPr>
            <a:xfrm>
              <a:off x="1547664" y="1340768"/>
              <a:ext cx="6147378" cy="441340"/>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VM</a:t>
              </a:r>
              <a:endParaRPr kumimoji="1" lang="ja-JP" altLang="en-US" b="1" dirty="0">
                <a:solidFill>
                  <a:schemeClr val="tx1"/>
                </a:solidFill>
              </a:endParaRPr>
            </a:p>
          </p:txBody>
        </p:sp>
        <p:cxnSp>
          <p:nvCxnSpPr>
            <p:cNvPr id="120" name="直線矢印コネクタ 119"/>
            <p:cNvCxnSpPr/>
            <p:nvPr/>
          </p:nvCxnSpPr>
          <p:spPr>
            <a:xfrm flipV="1">
              <a:off x="2707972" y="2762993"/>
              <a:ext cx="0" cy="211893"/>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1" name="直線矢印コネクタ 120"/>
            <p:cNvCxnSpPr/>
            <p:nvPr/>
          </p:nvCxnSpPr>
          <p:spPr>
            <a:xfrm flipV="1">
              <a:off x="2693073" y="3912153"/>
              <a:ext cx="0" cy="38951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2" name="正方形/長方形 121"/>
            <p:cNvSpPr/>
            <p:nvPr/>
          </p:nvSpPr>
          <p:spPr>
            <a:xfrm>
              <a:off x="2124524" y="2158409"/>
              <a:ext cx="1152128" cy="596387"/>
            </a:xfrm>
            <a:prstGeom prst="rect">
              <a:avLst/>
            </a:prstGeom>
            <a:solidFill>
              <a:schemeClr val="accent2">
                <a:lumMod val="60000"/>
                <a:lumOff val="40000"/>
              </a:schemeClr>
            </a:solidFill>
            <a:ln w="22225" cmpd="sng">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CIM</a:t>
              </a:r>
              <a:r>
                <a:rPr kumimoji="1" lang="ja-JP" altLang="en-US" b="1" dirty="0" smtClean="0">
                  <a:solidFill>
                    <a:schemeClr val="tx1"/>
                  </a:solidFill>
                </a:rPr>
                <a:t>プロ</a:t>
              </a:r>
              <a:endParaRPr kumimoji="1" lang="en-US" altLang="ja-JP" b="1" dirty="0" smtClean="0">
                <a:solidFill>
                  <a:schemeClr val="tx1"/>
                </a:solidFill>
              </a:endParaRPr>
            </a:p>
            <a:p>
              <a:pPr algn="ctr"/>
              <a:r>
                <a:rPr kumimoji="1" lang="ja-JP" altLang="en-US" b="1" dirty="0" smtClean="0">
                  <a:solidFill>
                    <a:schemeClr val="tx1"/>
                  </a:solidFill>
                </a:rPr>
                <a:t>バイダ群</a:t>
              </a:r>
              <a:endParaRPr kumimoji="1" lang="ja-JP" altLang="en-US" b="1" dirty="0">
                <a:solidFill>
                  <a:schemeClr val="tx1"/>
                </a:solidFill>
              </a:endParaRPr>
            </a:p>
          </p:txBody>
        </p:sp>
        <p:cxnSp>
          <p:nvCxnSpPr>
            <p:cNvPr id="123" name="直線矢印コネクタ 122"/>
            <p:cNvCxnSpPr/>
            <p:nvPr/>
          </p:nvCxnSpPr>
          <p:spPr>
            <a:xfrm flipV="1">
              <a:off x="2707972" y="1782109"/>
              <a:ext cx="0" cy="37630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4" name="テキスト ボックス 123"/>
            <p:cNvSpPr txBox="1"/>
            <p:nvPr/>
          </p:nvSpPr>
          <p:spPr>
            <a:xfrm>
              <a:off x="719075" y="4488215"/>
              <a:ext cx="807323" cy="369332"/>
            </a:xfrm>
            <a:prstGeom prst="rect">
              <a:avLst/>
            </a:prstGeom>
            <a:noFill/>
          </p:spPr>
          <p:txBody>
            <a:bodyPr wrap="square" rtlCol="0">
              <a:spAutoFit/>
            </a:bodyPr>
            <a:lstStyle/>
            <a:p>
              <a:r>
                <a:rPr lang="en-US" altLang="ja-JP" b="1" dirty="0" err="1" smtClean="0"/>
                <a:t>vAMT</a:t>
              </a:r>
              <a:endParaRPr kumimoji="1" lang="ja-JP" altLang="en-US" b="1" dirty="0"/>
            </a:p>
          </p:txBody>
        </p:sp>
        <p:sp>
          <p:nvSpPr>
            <p:cNvPr id="125" name="角丸四角形 124"/>
            <p:cNvSpPr/>
            <p:nvPr/>
          </p:nvSpPr>
          <p:spPr>
            <a:xfrm>
              <a:off x="1742422" y="3552111"/>
              <a:ext cx="1904288" cy="360040"/>
            </a:xfrm>
            <a:prstGeom prst="roundRect">
              <a:avLst/>
            </a:prstGeom>
            <a:gradFill>
              <a:gsLst>
                <a:gs pos="0">
                  <a:srgbClr val="92D050"/>
                </a:gs>
                <a:gs pos="100000">
                  <a:schemeClr val="bg1"/>
                </a:gs>
                <a:gs pos="100000">
                  <a:schemeClr val="accent1">
                    <a:tint val="23500"/>
                    <a:satMod val="160000"/>
                  </a:schemeClr>
                </a:gs>
              </a:gsLst>
              <a:lin ang="16200000" scaled="1"/>
            </a:gradFill>
            <a:ln w="22225"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rPr>
                <a:t>WS-Man</a:t>
              </a:r>
              <a:r>
                <a:rPr lang="ja-JP" altLang="en-US" b="1" dirty="0" smtClean="0">
                  <a:solidFill>
                    <a:schemeClr val="tx1"/>
                  </a:solidFill>
                </a:rPr>
                <a:t>サーバ</a:t>
              </a:r>
              <a:endParaRPr lang="ja-JP" altLang="en-US" b="1" dirty="0">
                <a:solidFill>
                  <a:schemeClr val="tx1"/>
                </a:solidFill>
              </a:endParaRPr>
            </a:p>
          </p:txBody>
        </p:sp>
        <p:cxnSp>
          <p:nvCxnSpPr>
            <p:cNvPr id="126" name="直線矢印コネクタ 125"/>
            <p:cNvCxnSpPr/>
            <p:nvPr/>
          </p:nvCxnSpPr>
          <p:spPr>
            <a:xfrm flipV="1">
              <a:off x="2688346" y="3336087"/>
              <a:ext cx="0" cy="21602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7" name="テキスト ボックス 126"/>
            <p:cNvSpPr txBox="1"/>
            <p:nvPr/>
          </p:nvSpPr>
          <p:spPr>
            <a:xfrm>
              <a:off x="2750534" y="3984159"/>
              <a:ext cx="1167166" cy="369332"/>
            </a:xfrm>
            <a:prstGeom prst="rect">
              <a:avLst/>
            </a:prstGeom>
            <a:noFill/>
          </p:spPr>
          <p:txBody>
            <a:bodyPr wrap="square" rtlCol="0">
              <a:spAutoFit/>
            </a:bodyPr>
            <a:lstStyle/>
            <a:p>
              <a:r>
                <a:rPr lang="en-US" altLang="ja-JP" b="1" dirty="0" smtClean="0"/>
                <a:t>WS-Man</a:t>
              </a:r>
              <a:endParaRPr kumimoji="1" lang="ja-JP" altLang="en-US" b="1" dirty="0"/>
            </a:p>
          </p:txBody>
        </p:sp>
        <p:sp>
          <p:nvSpPr>
            <p:cNvPr id="128" name="角丸四角形 127"/>
            <p:cNvSpPr/>
            <p:nvPr/>
          </p:nvSpPr>
          <p:spPr>
            <a:xfrm>
              <a:off x="3837848" y="3552111"/>
              <a:ext cx="1503378" cy="360040"/>
            </a:xfrm>
            <a:prstGeom prst="roundRect">
              <a:avLst/>
            </a:prstGeom>
            <a:gradFill>
              <a:gsLst>
                <a:gs pos="0">
                  <a:srgbClr val="92D050"/>
                </a:gs>
                <a:gs pos="100000">
                  <a:schemeClr val="bg1"/>
                </a:gs>
                <a:gs pos="100000">
                  <a:schemeClr val="accent1">
                    <a:tint val="23500"/>
                    <a:satMod val="160000"/>
                  </a:schemeClr>
                </a:gs>
              </a:gsLst>
              <a:lin ang="16200000" scaled="1"/>
            </a:gradFill>
            <a:ln w="22225"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1"/>
                  </a:solidFill>
                </a:rPr>
                <a:t>SOAP</a:t>
              </a:r>
              <a:r>
                <a:rPr lang="ja-JP" altLang="en-US" b="1" dirty="0" smtClean="0">
                  <a:solidFill>
                    <a:schemeClr val="tx1"/>
                  </a:solidFill>
                </a:rPr>
                <a:t>サーバ</a:t>
              </a:r>
              <a:endParaRPr lang="ja-JP" altLang="en-US" b="1" dirty="0">
                <a:solidFill>
                  <a:schemeClr val="tx1"/>
                </a:solidFill>
              </a:endParaRPr>
            </a:p>
          </p:txBody>
        </p:sp>
        <p:sp>
          <p:nvSpPr>
            <p:cNvPr id="129" name="正方形/長方形 128"/>
            <p:cNvSpPr/>
            <p:nvPr/>
          </p:nvSpPr>
          <p:spPr>
            <a:xfrm>
              <a:off x="3954199" y="2158409"/>
              <a:ext cx="1296145" cy="590623"/>
            </a:xfrm>
            <a:prstGeom prst="rect">
              <a:avLst/>
            </a:prstGeom>
            <a:solidFill>
              <a:srgbClr val="FF9933"/>
            </a:solidFill>
            <a:ln w="22225" cmpd="sng">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Web</a:t>
              </a:r>
            </a:p>
            <a:p>
              <a:pPr algn="ctr"/>
              <a:r>
                <a:rPr kumimoji="1" lang="ja-JP" altLang="en-US" b="1" dirty="0" smtClean="0">
                  <a:solidFill>
                    <a:schemeClr val="tx1"/>
                  </a:solidFill>
                </a:rPr>
                <a:t>サービス群</a:t>
              </a:r>
              <a:endParaRPr kumimoji="1" lang="ja-JP" altLang="en-US" b="1" dirty="0">
                <a:solidFill>
                  <a:schemeClr val="tx1"/>
                </a:solidFill>
              </a:endParaRPr>
            </a:p>
          </p:txBody>
        </p:sp>
        <p:cxnSp>
          <p:nvCxnSpPr>
            <p:cNvPr id="130" name="直線矢印コネクタ 129"/>
            <p:cNvCxnSpPr/>
            <p:nvPr/>
          </p:nvCxnSpPr>
          <p:spPr>
            <a:xfrm flipV="1">
              <a:off x="4599209" y="1782109"/>
              <a:ext cx="0" cy="376300"/>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1" name="角丸四角形 130"/>
            <p:cNvSpPr/>
            <p:nvPr/>
          </p:nvSpPr>
          <p:spPr>
            <a:xfrm>
              <a:off x="3491795" y="5476582"/>
              <a:ext cx="1694602" cy="288032"/>
            </a:xfrm>
            <a:prstGeom prst="roundRect">
              <a:avLst>
                <a:gd name="adj" fmla="val 0"/>
              </a:avLst>
            </a:prstGeom>
            <a:no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b="1" dirty="0">
                <a:solidFill>
                  <a:schemeClr val="tx1"/>
                </a:solidFill>
              </a:endParaRPr>
            </a:p>
          </p:txBody>
        </p:sp>
        <p:cxnSp>
          <p:nvCxnSpPr>
            <p:cNvPr id="132" name="直線矢印コネクタ 131"/>
            <p:cNvCxnSpPr/>
            <p:nvPr/>
          </p:nvCxnSpPr>
          <p:spPr>
            <a:xfrm flipV="1">
              <a:off x="4578897" y="3912153"/>
              <a:ext cx="0" cy="38951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3" name="テキスト ボックス 132"/>
            <p:cNvSpPr txBox="1"/>
            <p:nvPr/>
          </p:nvSpPr>
          <p:spPr>
            <a:xfrm>
              <a:off x="4580857" y="4003904"/>
              <a:ext cx="942856" cy="369332"/>
            </a:xfrm>
            <a:prstGeom prst="rect">
              <a:avLst/>
            </a:prstGeom>
            <a:noFill/>
          </p:spPr>
          <p:txBody>
            <a:bodyPr wrap="square" rtlCol="0">
              <a:spAutoFit/>
            </a:bodyPr>
            <a:lstStyle/>
            <a:p>
              <a:r>
                <a:rPr lang="en-US" altLang="ja-JP" b="1" dirty="0"/>
                <a:t>SOAP</a:t>
              </a:r>
              <a:endParaRPr kumimoji="1" lang="ja-JP" altLang="en-US" b="1" dirty="0"/>
            </a:p>
          </p:txBody>
        </p:sp>
        <p:cxnSp>
          <p:nvCxnSpPr>
            <p:cNvPr id="134" name="直線矢印コネクタ 133"/>
            <p:cNvCxnSpPr/>
            <p:nvPr/>
          </p:nvCxnSpPr>
          <p:spPr>
            <a:xfrm flipH="1" flipV="1">
              <a:off x="4594794" y="2757601"/>
              <a:ext cx="7477" cy="784237"/>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5" name="角丸四角形 134"/>
            <p:cNvSpPr/>
            <p:nvPr/>
          </p:nvSpPr>
          <p:spPr>
            <a:xfrm>
              <a:off x="5523713" y="3552111"/>
              <a:ext cx="1454824" cy="360040"/>
            </a:xfrm>
            <a:prstGeom prst="roundRect">
              <a:avLst/>
            </a:prstGeom>
            <a:gradFill>
              <a:gsLst>
                <a:gs pos="0">
                  <a:srgbClr val="92D050"/>
                </a:gs>
                <a:gs pos="100000">
                  <a:schemeClr val="bg1"/>
                </a:gs>
                <a:gs pos="100000">
                  <a:schemeClr val="accent1">
                    <a:tint val="23500"/>
                    <a:satMod val="160000"/>
                  </a:schemeClr>
                </a:gs>
              </a:gsLst>
              <a:lin ang="16200000" scaled="1"/>
            </a:gradFill>
            <a:ln w="22225"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a:solidFill>
                    <a:schemeClr val="tx1"/>
                  </a:solidFill>
                </a:rPr>
                <a:t>VNC</a:t>
              </a:r>
              <a:r>
                <a:rPr lang="ja-JP" altLang="en-US" b="1" dirty="0" smtClean="0">
                  <a:solidFill>
                    <a:schemeClr val="tx1"/>
                  </a:solidFill>
                </a:rPr>
                <a:t>サーバ</a:t>
              </a:r>
              <a:endParaRPr lang="ja-JP" altLang="en-US" b="1" dirty="0">
                <a:solidFill>
                  <a:schemeClr val="tx1"/>
                </a:solidFill>
              </a:endParaRPr>
            </a:p>
          </p:txBody>
        </p:sp>
        <p:cxnSp>
          <p:nvCxnSpPr>
            <p:cNvPr id="136" name="直線矢印コネクタ 135"/>
            <p:cNvCxnSpPr/>
            <p:nvPr/>
          </p:nvCxnSpPr>
          <p:spPr>
            <a:xfrm flipV="1">
              <a:off x="6255831" y="1782108"/>
              <a:ext cx="0" cy="1772425"/>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7" name="直線矢印コネクタ 136"/>
            <p:cNvCxnSpPr/>
            <p:nvPr/>
          </p:nvCxnSpPr>
          <p:spPr>
            <a:xfrm flipV="1">
              <a:off x="6253255" y="3913673"/>
              <a:ext cx="0" cy="91984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直線矢印コネクタ 137"/>
            <p:cNvCxnSpPr/>
            <p:nvPr/>
          </p:nvCxnSpPr>
          <p:spPr>
            <a:xfrm flipV="1">
              <a:off x="4386248" y="5784359"/>
              <a:ext cx="0" cy="451793"/>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4570224" y="4829412"/>
              <a:ext cx="0" cy="635919"/>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flipH="1">
              <a:off x="4578228" y="4829412"/>
              <a:ext cx="1677604"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a:off x="4918602" y="5301569"/>
              <a:ext cx="0" cy="16528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p:cNvCxnSpPr/>
            <p:nvPr/>
          </p:nvCxnSpPr>
          <p:spPr>
            <a:xfrm flipH="1">
              <a:off x="4918604" y="5301569"/>
              <a:ext cx="2518678"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直線矢印コネクタ 142"/>
            <p:cNvCxnSpPr/>
            <p:nvPr/>
          </p:nvCxnSpPr>
          <p:spPr>
            <a:xfrm flipV="1">
              <a:off x="7437282" y="1782108"/>
              <a:ext cx="0" cy="3519461"/>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4" name="角丸四角形 143"/>
            <p:cNvSpPr/>
            <p:nvPr/>
          </p:nvSpPr>
          <p:spPr>
            <a:xfrm>
              <a:off x="2915816" y="4538957"/>
              <a:ext cx="1465646" cy="360040"/>
            </a:xfrm>
            <a:prstGeom prst="roundRect">
              <a:avLst/>
            </a:prstGeom>
            <a:gradFill>
              <a:gsLst>
                <a:gs pos="0">
                  <a:srgbClr val="92D050"/>
                </a:gs>
                <a:gs pos="100000">
                  <a:schemeClr val="bg1"/>
                </a:gs>
                <a:gs pos="100000">
                  <a:schemeClr val="accent1">
                    <a:tint val="23500"/>
                    <a:satMod val="160000"/>
                  </a:schemeClr>
                </a:gs>
              </a:gsLst>
              <a:lin ang="16200000" scaled="1"/>
            </a:gradFill>
            <a:ln w="22225" cmpd="sng">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b="1" dirty="0" smtClean="0">
                  <a:solidFill>
                    <a:schemeClr val="tx1"/>
                  </a:solidFill>
                </a:rPr>
                <a:t>Web</a:t>
              </a:r>
              <a:r>
                <a:rPr lang="ja-JP" altLang="en-US" b="1" dirty="0" smtClean="0">
                  <a:solidFill>
                    <a:schemeClr val="tx1"/>
                  </a:solidFill>
                </a:rPr>
                <a:t>サーバ</a:t>
              </a:r>
              <a:endParaRPr lang="ja-JP" altLang="en-US" b="1" dirty="0">
                <a:solidFill>
                  <a:schemeClr val="tx1"/>
                </a:solidFill>
              </a:endParaRPr>
            </a:p>
          </p:txBody>
        </p:sp>
        <p:cxnSp>
          <p:nvCxnSpPr>
            <p:cNvPr id="145" name="直線コネクタ 144"/>
            <p:cNvCxnSpPr/>
            <p:nvPr/>
          </p:nvCxnSpPr>
          <p:spPr>
            <a:xfrm>
              <a:off x="3324822" y="4301667"/>
              <a:ext cx="0" cy="231974"/>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a:xfrm>
              <a:off x="3994160" y="4301667"/>
              <a:ext cx="0" cy="221341"/>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p:cNvCxnSpPr/>
            <p:nvPr/>
          </p:nvCxnSpPr>
          <p:spPr>
            <a:xfrm flipH="1">
              <a:off x="2698016" y="4301667"/>
              <a:ext cx="626806"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8" name="直線コネクタ 147"/>
            <p:cNvCxnSpPr/>
            <p:nvPr/>
          </p:nvCxnSpPr>
          <p:spPr>
            <a:xfrm flipH="1">
              <a:off x="3994160" y="4301667"/>
              <a:ext cx="584068" cy="0"/>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直線矢印コネクタ 148"/>
            <p:cNvCxnSpPr>
              <a:endCxn id="144" idx="2"/>
            </p:cNvCxnSpPr>
            <p:nvPr/>
          </p:nvCxnSpPr>
          <p:spPr>
            <a:xfrm flipH="1" flipV="1">
              <a:off x="3648639" y="4898997"/>
              <a:ext cx="5952" cy="566334"/>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0" name="テキスト ボックス 149"/>
            <p:cNvSpPr txBox="1"/>
            <p:nvPr/>
          </p:nvSpPr>
          <p:spPr>
            <a:xfrm>
              <a:off x="2627784" y="5136287"/>
              <a:ext cx="987771" cy="369332"/>
            </a:xfrm>
            <a:prstGeom prst="rect">
              <a:avLst/>
            </a:prstGeom>
            <a:noFill/>
          </p:spPr>
          <p:txBody>
            <a:bodyPr wrap="none" rtlCol="0">
              <a:spAutoFit/>
            </a:bodyPr>
            <a:lstStyle/>
            <a:p>
              <a:r>
                <a:rPr kumimoji="1" lang="en-US" altLang="ja-JP" b="1" dirty="0"/>
                <a:t>:16992</a:t>
              </a:r>
              <a:endParaRPr kumimoji="1" lang="ja-JP" altLang="en-US" b="1" dirty="0"/>
            </a:p>
          </p:txBody>
        </p:sp>
        <p:sp>
          <p:nvSpPr>
            <p:cNvPr id="151" name="テキスト ボックス 150"/>
            <p:cNvSpPr txBox="1"/>
            <p:nvPr/>
          </p:nvSpPr>
          <p:spPr>
            <a:xfrm>
              <a:off x="3707904" y="5136287"/>
              <a:ext cx="841897" cy="369332"/>
            </a:xfrm>
            <a:prstGeom prst="rect">
              <a:avLst/>
            </a:prstGeom>
            <a:noFill/>
          </p:spPr>
          <p:txBody>
            <a:bodyPr wrap="none" rtlCol="0">
              <a:spAutoFit/>
            </a:bodyPr>
            <a:lstStyle/>
            <a:p>
              <a:r>
                <a:rPr kumimoji="1" lang="en-US" altLang="ja-JP" b="1" dirty="0"/>
                <a:t>:5900</a:t>
              </a:r>
              <a:endParaRPr kumimoji="1" lang="ja-JP" altLang="en-US" b="1" dirty="0"/>
            </a:p>
          </p:txBody>
        </p:sp>
        <p:sp>
          <p:nvSpPr>
            <p:cNvPr id="152" name="テキスト ボックス 151"/>
            <p:cNvSpPr txBox="1"/>
            <p:nvPr/>
          </p:nvSpPr>
          <p:spPr>
            <a:xfrm>
              <a:off x="5250344" y="5352311"/>
              <a:ext cx="1095172" cy="369332"/>
            </a:xfrm>
            <a:prstGeom prst="rect">
              <a:avLst/>
            </a:prstGeom>
            <a:noFill/>
          </p:spPr>
          <p:txBody>
            <a:bodyPr wrap="none" rtlCol="0">
              <a:spAutoFit/>
            </a:bodyPr>
            <a:lstStyle/>
            <a:p>
              <a:r>
                <a:rPr kumimoji="1" lang="ja-JP" altLang="en-US" b="1" dirty="0"/>
                <a:t>それ以外</a:t>
              </a:r>
            </a:p>
          </p:txBody>
        </p:sp>
        <p:sp>
          <p:nvSpPr>
            <p:cNvPr id="153" name="テキスト ボックス 152"/>
            <p:cNvSpPr txBox="1"/>
            <p:nvPr/>
          </p:nvSpPr>
          <p:spPr>
            <a:xfrm>
              <a:off x="3522152" y="6216407"/>
              <a:ext cx="1741182" cy="369332"/>
            </a:xfrm>
            <a:prstGeom prst="rect">
              <a:avLst/>
            </a:prstGeom>
            <a:noFill/>
          </p:spPr>
          <p:txBody>
            <a:bodyPr wrap="none" rtlCol="0">
              <a:spAutoFit/>
            </a:bodyPr>
            <a:lstStyle/>
            <a:p>
              <a:r>
                <a:rPr kumimoji="1" lang="en-US" altLang="ja-JP" b="1" dirty="0"/>
                <a:t>VM</a:t>
              </a:r>
              <a:r>
                <a:rPr kumimoji="1" lang="ja-JP" altLang="en-US" b="1" dirty="0"/>
                <a:t>の</a:t>
              </a:r>
              <a:r>
                <a:rPr kumimoji="1" lang="en-US" altLang="ja-JP" b="1" dirty="0"/>
                <a:t>IP</a:t>
              </a:r>
              <a:r>
                <a:rPr kumimoji="1" lang="ja-JP" altLang="en-US" b="1" dirty="0"/>
                <a:t>アドレス</a:t>
              </a:r>
            </a:p>
          </p:txBody>
        </p:sp>
      </p:grpSp>
    </p:spTree>
    <p:extLst>
      <p:ext uri="{BB962C8B-B14F-4D97-AF65-F5344CB8AC3E}">
        <p14:creationId xmlns:p14="http://schemas.microsoft.com/office/powerpoint/2010/main" val="428406386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dirty="0"/>
              <a:t>MOF</a:t>
            </a:r>
            <a:r>
              <a:rPr lang="ja-JP" altLang="en-US" dirty="0"/>
              <a:t>言語で</a:t>
            </a:r>
            <a:r>
              <a:rPr lang="en-US" altLang="ja-JP" dirty="0" smtClean="0"/>
              <a:t>CIM</a:t>
            </a:r>
            <a:r>
              <a:rPr lang="ja-JP" altLang="en-US" dirty="0" smtClean="0"/>
              <a:t>クラスが記述されている</a:t>
            </a:r>
            <a:endParaRPr lang="en-US" altLang="ja-JP" dirty="0" smtClean="0"/>
          </a:p>
          <a:p>
            <a:pPr lvl="1"/>
            <a:r>
              <a:rPr lang="en-US" altLang="ja-JP" dirty="0" smtClean="0"/>
              <a:t>CIM</a:t>
            </a:r>
            <a:r>
              <a:rPr lang="ja-JP" altLang="en-US" dirty="0" smtClean="0"/>
              <a:t>クラスは</a:t>
            </a:r>
            <a:r>
              <a:rPr lang="ja-JP" altLang="en-US" dirty="0"/>
              <a:t>以下の要素で構成</a:t>
            </a:r>
            <a:r>
              <a:rPr lang="ja-JP" altLang="en-US" dirty="0" smtClean="0"/>
              <a:t>される</a:t>
            </a:r>
            <a:endParaRPr lang="en-US" altLang="ja-JP" dirty="0"/>
          </a:p>
          <a:p>
            <a:pPr lvl="2"/>
            <a:r>
              <a:rPr lang="ja-JP" altLang="en-US" dirty="0" smtClean="0"/>
              <a:t>プロパティ</a:t>
            </a:r>
            <a:endParaRPr lang="en-US" altLang="ja-JP" dirty="0"/>
          </a:p>
          <a:p>
            <a:pPr lvl="2"/>
            <a:r>
              <a:rPr lang="ja-JP" altLang="en-US" dirty="0" smtClean="0"/>
              <a:t>メソッド</a:t>
            </a:r>
            <a:endParaRPr lang="en-US" altLang="ja-JP" dirty="0" smtClean="0"/>
          </a:p>
          <a:p>
            <a:pPr lvl="2"/>
            <a:r>
              <a:rPr lang="ja-JP" altLang="en-US" dirty="0" smtClean="0"/>
              <a:t>修飾子</a:t>
            </a:r>
            <a:endParaRPr lang="en-US" altLang="ja-JP" dirty="0" smtClean="0"/>
          </a:p>
          <a:p>
            <a:endParaRPr lang="en-US" altLang="ja-JP" dirty="0" smtClean="0"/>
          </a:p>
          <a:p>
            <a:r>
              <a:rPr lang="en-US" altLang="ja-JP" dirty="0" smtClean="0"/>
              <a:t>CIM</a:t>
            </a:r>
            <a:r>
              <a:rPr lang="ja-JP" altLang="en-US" dirty="0" smtClean="0"/>
              <a:t>プロバイダ</a:t>
            </a:r>
            <a:endParaRPr lang="en-US" altLang="ja-JP" dirty="0" smtClean="0"/>
          </a:p>
          <a:p>
            <a:pPr lvl="1"/>
            <a:r>
              <a:rPr lang="en-US" altLang="ja-JP" dirty="0" smtClean="0"/>
              <a:t>CIM</a:t>
            </a:r>
            <a:r>
              <a:rPr lang="ja-JP" altLang="en-US" dirty="0" smtClean="0"/>
              <a:t>クラスのインスタンスを管理</a:t>
            </a:r>
            <a:endParaRPr lang="en-US" altLang="ja-JP" dirty="0"/>
          </a:p>
          <a:p>
            <a:endParaRPr lang="en-US" altLang="ja-JP" dirty="0"/>
          </a:p>
        </p:txBody>
      </p:sp>
      <p:sp>
        <p:nvSpPr>
          <p:cNvPr id="3" name="タイトル 2"/>
          <p:cNvSpPr>
            <a:spLocks noGrp="1"/>
          </p:cNvSpPr>
          <p:nvPr>
            <p:ph type="title"/>
          </p:nvPr>
        </p:nvSpPr>
        <p:spPr/>
        <p:txBody>
          <a:bodyPr/>
          <a:lstStyle/>
          <a:p>
            <a:r>
              <a:rPr kumimoji="1" lang="ja-JP" altLang="en-US" dirty="0" smtClean="0"/>
              <a:t>インタフェース</a:t>
            </a:r>
            <a:r>
              <a:rPr kumimoji="1" lang="en-US" altLang="ja-JP" dirty="0" smtClean="0"/>
              <a:t>1</a:t>
            </a:r>
            <a:r>
              <a:rPr kumimoji="1" lang="ja-JP" altLang="en-US" dirty="0" smtClean="0"/>
              <a:t>：</a:t>
            </a:r>
            <a:r>
              <a:rPr kumimoji="1" lang="en-US" altLang="ja-JP" dirty="0" smtClean="0"/>
              <a:t>CIM</a:t>
            </a:r>
            <a:endParaRPr kumimoji="1" lang="ja-JP" altLang="en-US" dirty="0"/>
          </a:p>
        </p:txBody>
      </p:sp>
      <p:sp>
        <p:nvSpPr>
          <p:cNvPr id="4" name="テキスト ボックス 3"/>
          <p:cNvSpPr txBox="1"/>
          <p:nvPr/>
        </p:nvSpPr>
        <p:spPr>
          <a:xfrm>
            <a:off x="3707904" y="2527736"/>
            <a:ext cx="4896544" cy="1477328"/>
          </a:xfrm>
          <a:prstGeom prst="rect">
            <a:avLst/>
          </a:prstGeom>
          <a:noFill/>
          <a:ln>
            <a:solidFill>
              <a:schemeClr val="tx1"/>
            </a:solidFill>
          </a:ln>
        </p:spPr>
        <p:txBody>
          <a:bodyPr wrap="square" rtlCol="0">
            <a:spAutoFit/>
          </a:bodyPr>
          <a:lstStyle/>
          <a:p>
            <a:r>
              <a:rPr lang="en-US" altLang="ja-JP" b="1" dirty="0">
                <a:latin typeface="Courier"/>
                <a:cs typeface="Courier"/>
              </a:rPr>
              <a:t>class </a:t>
            </a:r>
            <a:r>
              <a:rPr lang="en-US" altLang="ja-JP" b="1" dirty="0" err="1">
                <a:latin typeface="Courier"/>
                <a:cs typeface="Courier"/>
              </a:rPr>
              <a:t>CIM_Processor</a:t>
            </a:r>
            <a:r>
              <a:rPr lang="en-US" altLang="ja-JP" b="1" dirty="0">
                <a:latin typeface="Courier"/>
                <a:cs typeface="Courier"/>
              </a:rPr>
              <a:t> </a:t>
            </a:r>
            <a:r>
              <a:rPr lang="en-US" altLang="ja-JP" b="1" dirty="0" smtClean="0">
                <a:latin typeface="Courier"/>
                <a:cs typeface="Courier"/>
              </a:rPr>
              <a:t>:</a:t>
            </a:r>
          </a:p>
          <a:p>
            <a:r>
              <a:rPr lang="en-US" altLang="ja-JP" b="1" dirty="0">
                <a:latin typeface="Courier"/>
                <a:cs typeface="Courier"/>
              </a:rPr>
              <a:t> </a:t>
            </a:r>
            <a:r>
              <a:rPr lang="en-US" altLang="ja-JP" b="1" dirty="0" smtClean="0">
                <a:latin typeface="Courier"/>
                <a:cs typeface="Courier"/>
              </a:rPr>
              <a:t>  </a:t>
            </a:r>
            <a:r>
              <a:rPr lang="ja-JP" altLang="en-US" b="1" dirty="0" smtClean="0">
                <a:latin typeface="Courier"/>
                <a:cs typeface="Courier"/>
              </a:rPr>
              <a:t>　</a:t>
            </a:r>
            <a:r>
              <a:rPr lang="en-US" altLang="ja-JP" b="1" dirty="0" smtClean="0">
                <a:latin typeface="Courier"/>
                <a:cs typeface="Courier"/>
              </a:rPr>
              <a:t>    </a:t>
            </a:r>
            <a:r>
              <a:rPr lang="en-US" altLang="ja-JP" b="1" dirty="0" err="1" smtClean="0">
                <a:latin typeface="Courier"/>
                <a:cs typeface="Courier"/>
              </a:rPr>
              <a:t>CIM_LogicalDevice</a:t>
            </a:r>
            <a:r>
              <a:rPr lang="en-US" altLang="ja-JP" b="1" dirty="0" smtClean="0">
                <a:latin typeface="Courier"/>
                <a:cs typeface="Courier"/>
              </a:rPr>
              <a:t> {</a:t>
            </a:r>
            <a:endParaRPr lang="en-US" altLang="ja-JP" b="1" dirty="0">
              <a:latin typeface="Courier"/>
              <a:cs typeface="Courier"/>
            </a:endParaRPr>
          </a:p>
          <a:p>
            <a:r>
              <a:rPr lang="en-US" altLang="ja-JP" b="1" dirty="0" smtClean="0">
                <a:latin typeface="Courier"/>
                <a:cs typeface="Courier"/>
              </a:rPr>
              <a:t>  [</a:t>
            </a:r>
            <a:r>
              <a:rPr lang="en-US" altLang="ja-JP" b="1" dirty="0">
                <a:latin typeface="Courier"/>
                <a:cs typeface="Courier"/>
              </a:rPr>
              <a:t>Key] uint32 Number;</a:t>
            </a:r>
          </a:p>
          <a:p>
            <a:r>
              <a:rPr lang="en-US" altLang="ja-JP" b="1" dirty="0" smtClean="0">
                <a:latin typeface="Courier"/>
                <a:cs typeface="Courier"/>
              </a:rPr>
              <a:t>  uint32 Enable(</a:t>
            </a:r>
            <a:r>
              <a:rPr lang="en-US" altLang="ja-JP" b="1" dirty="0" err="1" smtClean="0">
                <a:latin typeface="Courier"/>
                <a:cs typeface="Courier"/>
              </a:rPr>
              <a:t>boolean</a:t>
            </a:r>
            <a:r>
              <a:rPr lang="en-US" altLang="ja-JP" b="1" dirty="0" smtClean="0">
                <a:latin typeface="Courier"/>
                <a:cs typeface="Courier"/>
              </a:rPr>
              <a:t> </a:t>
            </a:r>
            <a:r>
              <a:rPr lang="en-US" altLang="ja-JP" b="1" dirty="0">
                <a:latin typeface="Courier"/>
                <a:cs typeface="Courier"/>
              </a:rPr>
              <a:t>Enabled);</a:t>
            </a:r>
          </a:p>
          <a:p>
            <a:r>
              <a:rPr lang="en-US" altLang="ja-JP" b="1" dirty="0">
                <a:latin typeface="Courier"/>
                <a:cs typeface="Courier"/>
              </a:rPr>
              <a:t>};</a:t>
            </a:r>
            <a:endParaRPr kumimoji="1" lang="ja-JP" altLang="en-US" b="1" dirty="0">
              <a:latin typeface="Courier"/>
              <a:cs typeface="Courier"/>
            </a:endParaRPr>
          </a:p>
        </p:txBody>
      </p:sp>
      <p:sp>
        <p:nvSpPr>
          <p:cNvPr id="6" name="テキスト ボックス 5"/>
          <p:cNvSpPr txBox="1"/>
          <p:nvPr/>
        </p:nvSpPr>
        <p:spPr>
          <a:xfrm>
            <a:off x="7192791" y="620688"/>
            <a:ext cx="1123625" cy="461665"/>
          </a:xfrm>
          <a:prstGeom prst="rect">
            <a:avLst/>
          </a:prstGeom>
          <a:noFill/>
          <a:ln>
            <a:solidFill>
              <a:srgbClr val="4F81BD"/>
            </a:solidFill>
          </a:ln>
        </p:spPr>
        <p:txBody>
          <a:bodyPr wrap="none" rtlCol="0">
            <a:spAutoFit/>
          </a:bodyPr>
          <a:lstStyle/>
          <a:p>
            <a:r>
              <a:rPr kumimoji="1" lang="ja-JP" altLang="en-US" sz="2400" dirty="0" smtClean="0"/>
              <a:t>２６２個</a:t>
            </a:r>
            <a:endParaRPr kumimoji="1" lang="ja-JP" altLang="en-US" sz="2400" dirty="0"/>
          </a:p>
        </p:txBody>
      </p:sp>
      <p:grpSp>
        <p:nvGrpSpPr>
          <p:cNvPr id="24" name="グループ化 23"/>
          <p:cNvGrpSpPr/>
          <p:nvPr/>
        </p:nvGrpSpPr>
        <p:grpSpPr>
          <a:xfrm>
            <a:off x="4860032" y="5023809"/>
            <a:ext cx="3070745" cy="1621540"/>
            <a:chOff x="5677719" y="5013176"/>
            <a:chExt cx="3070745" cy="1621540"/>
          </a:xfrm>
        </p:grpSpPr>
        <p:sp>
          <p:nvSpPr>
            <p:cNvPr id="26" name="正方形/長方形 25"/>
            <p:cNvSpPr/>
            <p:nvPr/>
          </p:nvSpPr>
          <p:spPr>
            <a:xfrm>
              <a:off x="5677719" y="5373216"/>
              <a:ext cx="2926729" cy="1261500"/>
            </a:xfrm>
            <a:prstGeom prst="rect">
              <a:avLst/>
            </a:prstGeom>
            <a:solidFill>
              <a:schemeClr val="accent2">
                <a:lumMod val="60000"/>
                <a:lumOff val="40000"/>
              </a:schemeClr>
            </a:solidFill>
            <a:ln w="22225" cmpd="sng">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メモ 26"/>
            <p:cNvSpPr/>
            <p:nvPr/>
          </p:nvSpPr>
          <p:spPr>
            <a:xfrm>
              <a:off x="5868145" y="5567754"/>
              <a:ext cx="1152128" cy="348097"/>
            </a:xfrm>
            <a:prstGeom prst="foldedCorner">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CPU</a:t>
              </a:r>
              <a:r>
                <a:rPr lang="ja-JP" altLang="en-US" sz="1600" b="1" dirty="0">
                  <a:solidFill>
                    <a:schemeClr val="tx1"/>
                  </a:solidFill>
                </a:rPr>
                <a:t>情報</a:t>
              </a:r>
              <a:r>
                <a:rPr lang="en-US" altLang="ja-JP" sz="1600" b="1" dirty="0" smtClean="0">
                  <a:solidFill>
                    <a:schemeClr val="tx1"/>
                  </a:solidFill>
                </a:rPr>
                <a:t>1</a:t>
              </a:r>
              <a:endParaRPr lang="ja-JP" altLang="en-US" sz="1600" b="1" dirty="0">
                <a:solidFill>
                  <a:schemeClr val="tx1"/>
                </a:solidFill>
              </a:endParaRPr>
            </a:p>
          </p:txBody>
        </p:sp>
        <p:sp>
          <p:nvSpPr>
            <p:cNvPr id="28" name="テキスト ボックス 27"/>
            <p:cNvSpPr txBox="1"/>
            <p:nvPr/>
          </p:nvSpPr>
          <p:spPr>
            <a:xfrm>
              <a:off x="5724128" y="5013176"/>
              <a:ext cx="3024336" cy="338554"/>
            </a:xfrm>
            <a:prstGeom prst="rect">
              <a:avLst/>
            </a:prstGeom>
            <a:noFill/>
          </p:spPr>
          <p:txBody>
            <a:bodyPr wrap="square" rtlCol="0">
              <a:spAutoFit/>
            </a:bodyPr>
            <a:lstStyle/>
            <a:p>
              <a:r>
                <a:rPr lang="en-US" altLang="ja-JP" sz="1600" b="1" dirty="0" err="1" smtClean="0"/>
                <a:t>CIM_Processor</a:t>
              </a:r>
              <a:r>
                <a:rPr lang="ja-JP" altLang="en-US" sz="1600" b="1" dirty="0"/>
                <a:t>プロバイダ</a:t>
              </a:r>
              <a:endParaRPr kumimoji="1" lang="ja-JP" altLang="en-US" sz="1600" b="1" dirty="0"/>
            </a:p>
          </p:txBody>
        </p:sp>
        <p:sp>
          <p:nvSpPr>
            <p:cNvPr id="30" name="メモ 29"/>
            <p:cNvSpPr/>
            <p:nvPr/>
          </p:nvSpPr>
          <p:spPr>
            <a:xfrm>
              <a:off x="5868144" y="6105239"/>
              <a:ext cx="1152128" cy="348097"/>
            </a:xfrm>
            <a:prstGeom prst="foldedCorner">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CPU</a:t>
              </a:r>
              <a:r>
                <a:rPr lang="ja-JP" altLang="en-US" sz="1600" b="1" dirty="0" smtClean="0">
                  <a:solidFill>
                    <a:schemeClr val="tx1"/>
                  </a:solidFill>
                </a:rPr>
                <a:t>情報</a:t>
              </a:r>
              <a:r>
                <a:rPr lang="en-US" altLang="ja-JP" sz="1600" b="1" dirty="0">
                  <a:solidFill>
                    <a:schemeClr val="tx1"/>
                  </a:solidFill>
                </a:rPr>
                <a:t>3</a:t>
              </a:r>
              <a:endParaRPr lang="ja-JP" altLang="en-US" sz="1600" b="1" dirty="0">
                <a:solidFill>
                  <a:schemeClr val="tx1"/>
                </a:solidFill>
              </a:endParaRPr>
            </a:p>
          </p:txBody>
        </p:sp>
        <p:sp>
          <p:nvSpPr>
            <p:cNvPr id="34" name="メモ 33"/>
            <p:cNvSpPr/>
            <p:nvPr/>
          </p:nvSpPr>
          <p:spPr>
            <a:xfrm>
              <a:off x="7236296" y="6103929"/>
              <a:ext cx="1152128" cy="348097"/>
            </a:xfrm>
            <a:prstGeom prst="foldedCorner">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CPU</a:t>
              </a:r>
              <a:r>
                <a:rPr lang="ja-JP" altLang="en-US" sz="1600" b="1" dirty="0" smtClean="0">
                  <a:solidFill>
                    <a:schemeClr val="tx1"/>
                  </a:solidFill>
                </a:rPr>
                <a:t>情報</a:t>
              </a:r>
              <a:r>
                <a:rPr lang="en-US" altLang="ja-JP" sz="1600" b="1" dirty="0">
                  <a:solidFill>
                    <a:schemeClr val="tx1"/>
                  </a:solidFill>
                </a:rPr>
                <a:t>4</a:t>
              </a:r>
              <a:endParaRPr lang="ja-JP" altLang="en-US" sz="1600" b="1" dirty="0">
                <a:solidFill>
                  <a:schemeClr val="tx1"/>
                </a:solidFill>
              </a:endParaRPr>
            </a:p>
          </p:txBody>
        </p:sp>
        <p:sp>
          <p:nvSpPr>
            <p:cNvPr id="35" name="メモ 34"/>
            <p:cNvSpPr/>
            <p:nvPr/>
          </p:nvSpPr>
          <p:spPr>
            <a:xfrm>
              <a:off x="7236296" y="5567974"/>
              <a:ext cx="1152128" cy="348097"/>
            </a:xfrm>
            <a:prstGeom prst="foldedCorner">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CPU</a:t>
              </a:r>
              <a:r>
                <a:rPr lang="ja-JP" altLang="en-US" sz="1600" b="1" dirty="0" smtClean="0">
                  <a:solidFill>
                    <a:schemeClr val="tx1"/>
                  </a:solidFill>
                </a:rPr>
                <a:t>情報</a:t>
              </a:r>
              <a:r>
                <a:rPr lang="en-US" altLang="ja-JP" sz="1600" b="1" dirty="0" smtClean="0">
                  <a:solidFill>
                    <a:schemeClr val="tx1"/>
                  </a:solidFill>
                </a:rPr>
                <a:t>2</a:t>
              </a:r>
              <a:endParaRPr lang="ja-JP" altLang="en-US" sz="1600" b="1" dirty="0">
                <a:solidFill>
                  <a:schemeClr val="tx1"/>
                </a:solidFill>
              </a:endParaRPr>
            </a:p>
          </p:txBody>
        </p:sp>
      </p:grpSp>
    </p:spTree>
    <p:extLst>
      <p:ext uri="{BB962C8B-B14F-4D97-AF65-F5344CB8AC3E}">
        <p14:creationId xmlns:p14="http://schemas.microsoft.com/office/powerpoint/2010/main" val="292115862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CIM</a:t>
            </a:r>
            <a:r>
              <a:rPr lang="ja-JP" altLang="en-US" dirty="0" smtClean="0"/>
              <a:t>クラスのインスタンスを取得するために使用される</a:t>
            </a:r>
            <a:endParaRPr lang="en-US" altLang="ja-JP" dirty="0" smtClean="0"/>
          </a:p>
          <a:p>
            <a:pPr lvl="1"/>
            <a:r>
              <a:rPr lang="en-US" altLang="ja-JP" dirty="0" err="1" smtClean="0"/>
              <a:t>EnumerateInstances</a:t>
            </a:r>
            <a:endParaRPr lang="en-US" altLang="ja-JP" dirty="0" smtClean="0"/>
          </a:p>
          <a:p>
            <a:pPr lvl="2"/>
            <a:r>
              <a:rPr lang="ja-JP" altLang="en-US" dirty="0"/>
              <a:t>指定したクラスのすべてのインスタンス</a:t>
            </a:r>
            <a:r>
              <a:rPr lang="ja-JP" altLang="en-US" dirty="0" smtClean="0"/>
              <a:t>を</a:t>
            </a:r>
            <a:r>
              <a:rPr lang="ja-JP" altLang="en-US" dirty="0"/>
              <a:t>返す</a:t>
            </a:r>
            <a:endParaRPr kumimoji="1" lang="en-US" altLang="ja-JP" dirty="0"/>
          </a:p>
          <a:p>
            <a:pPr lvl="1"/>
            <a:r>
              <a:rPr lang="en-US" altLang="ja-JP" dirty="0" err="1" smtClean="0"/>
              <a:t>GetInstance</a:t>
            </a:r>
            <a:endParaRPr lang="en-US" altLang="ja-JP" dirty="0" smtClean="0"/>
          </a:p>
          <a:p>
            <a:pPr lvl="2"/>
            <a:r>
              <a:rPr lang="ja-JP" altLang="en-US" dirty="0"/>
              <a:t>指定</a:t>
            </a:r>
            <a:r>
              <a:rPr lang="ja-JP" altLang="en-US" dirty="0" smtClean="0"/>
              <a:t>したキープロパティ値を持つインスタンス</a:t>
            </a:r>
            <a:r>
              <a:rPr lang="ja-JP" altLang="en-US" dirty="0"/>
              <a:t>を</a:t>
            </a:r>
            <a:r>
              <a:rPr lang="ja-JP" altLang="en-US" dirty="0" smtClean="0"/>
              <a:t>１つ</a:t>
            </a:r>
            <a:r>
              <a:rPr lang="ja-JP" altLang="en-US" dirty="0"/>
              <a:t>返す</a:t>
            </a:r>
            <a:endParaRPr kumimoji="1" lang="en-US" altLang="ja-JP" dirty="0"/>
          </a:p>
          <a:p>
            <a:r>
              <a:rPr lang="ja-JP" altLang="en-US" dirty="0" smtClean="0"/>
              <a:t>メソッド呼び出しもできる</a:t>
            </a:r>
            <a:endParaRPr lang="en-US" altLang="ja-JP" dirty="0" smtClean="0"/>
          </a:p>
          <a:p>
            <a:pPr lvl="1"/>
            <a:r>
              <a:rPr lang="en-US" altLang="ja-JP" dirty="0" smtClean="0"/>
              <a:t>CIM</a:t>
            </a:r>
            <a:r>
              <a:rPr lang="ja-JP" altLang="en-US" dirty="0" smtClean="0"/>
              <a:t>クラスで定義したメソッドを</a:t>
            </a:r>
            <a:r>
              <a:rPr lang="ja-JP" altLang="en-US" dirty="0"/>
              <a:t>実行する</a:t>
            </a:r>
            <a:endParaRPr kumimoji="1" lang="ja-JP" altLang="en-US" dirty="0"/>
          </a:p>
        </p:txBody>
      </p:sp>
      <p:sp>
        <p:nvSpPr>
          <p:cNvPr id="3" name="タイトル 2"/>
          <p:cNvSpPr>
            <a:spLocks noGrp="1"/>
          </p:cNvSpPr>
          <p:nvPr>
            <p:ph type="title"/>
          </p:nvPr>
        </p:nvSpPr>
        <p:spPr/>
        <p:txBody>
          <a:bodyPr/>
          <a:lstStyle/>
          <a:p>
            <a:r>
              <a:rPr lang="ja-JP" altLang="en-US" dirty="0" smtClean="0"/>
              <a:t>インスタンスプロバイダ</a:t>
            </a:r>
            <a:endParaRPr kumimoji="1" lang="ja-JP" altLang="en-US" dirty="0"/>
          </a:p>
        </p:txBody>
      </p:sp>
      <p:grpSp>
        <p:nvGrpSpPr>
          <p:cNvPr id="63" name="グループ化 62"/>
          <p:cNvGrpSpPr/>
          <p:nvPr/>
        </p:nvGrpSpPr>
        <p:grpSpPr>
          <a:xfrm>
            <a:off x="2339752" y="5013176"/>
            <a:ext cx="6460414" cy="1664426"/>
            <a:chOff x="2483768" y="5055676"/>
            <a:chExt cx="6460414" cy="1664426"/>
          </a:xfrm>
        </p:grpSpPr>
        <p:sp>
          <p:nvSpPr>
            <p:cNvPr id="64" name="テキスト ボックス 63"/>
            <p:cNvSpPr txBox="1"/>
            <p:nvPr/>
          </p:nvSpPr>
          <p:spPr>
            <a:xfrm>
              <a:off x="3635896" y="5682734"/>
              <a:ext cx="2160240" cy="338554"/>
            </a:xfrm>
            <a:prstGeom prst="rect">
              <a:avLst/>
            </a:prstGeom>
            <a:noFill/>
          </p:spPr>
          <p:txBody>
            <a:bodyPr wrap="square" rtlCol="0">
              <a:spAutoFit/>
            </a:bodyPr>
            <a:lstStyle/>
            <a:p>
              <a:r>
                <a:rPr lang="en-US" altLang="ja-JP" sz="1600" dirty="0" err="1"/>
                <a:t>EnumerateInstances</a:t>
              </a:r>
              <a:endParaRPr lang="en-US" altLang="ja-JP" sz="1600" dirty="0"/>
            </a:p>
          </p:txBody>
        </p:sp>
        <p:grpSp>
          <p:nvGrpSpPr>
            <p:cNvPr id="65" name="グループ化 60"/>
            <p:cNvGrpSpPr/>
            <p:nvPr/>
          </p:nvGrpSpPr>
          <p:grpSpPr>
            <a:xfrm>
              <a:off x="2483768" y="5301208"/>
              <a:ext cx="1148326" cy="1031830"/>
              <a:chOff x="7421707" y="600831"/>
              <a:chExt cx="1148326" cy="1031830"/>
            </a:xfrm>
          </p:grpSpPr>
          <p:grpSp>
            <p:nvGrpSpPr>
              <p:cNvPr id="81" name="グループ化 64"/>
              <p:cNvGrpSpPr/>
              <p:nvPr/>
            </p:nvGrpSpPr>
            <p:grpSpPr>
              <a:xfrm>
                <a:off x="7421707" y="600831"/>
                <a:ext cx="1092985" cy="1031830"/>
                <a:chOff x="2915816" y="4801186"/>
                <a:chExt cx="2379516" cy="1567802"/>
              </a:xfrm>
            </p:grpSpPr>
            <p:sp>
              <p:nvSpPr>
                <p:cNvPr id="86" name="角丸四角形 85"/>
                <p:cNvSpPr/>
                <p:nvPr/>
              </p:nvSpPr>
              <p:spPr>
                <a:xfrm>
                  <a:off x="2915816" y="4801186"/>
                  <a:ext cx="2379516" cy="1365037"/>
                </a:xfrm>
                <a:prstGeom prst="roundRect">
                  <a:avLst>
                    <a:gd name="adj" fmla="val 9942"/>
                  </a:avLst>
                </a:prstGeom>
                <a:gradFill>
                  <a:gsLst>
                    <a:gs pos="0">
                      <a:schemeClr val="tx2">
                        <a:lumMod val="60000"/>
                        <a:lumOff val="40000"/>
                      </a:schemeClr>
                    </a:gs>
                    <a:gs pos="50000">
                      <a:schemeClr val="tx2">
                        <a:lumMod val="40000"/>
                        <a:lumOff val="60000"/>
                      </a:schemeClr>
                    </a:gs>
                    <a:gs pos="100000">
                      <a:schemeClr val="bg1">
                        <a:lumMod val="9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台形 86"/>
                <p:cNvSpPr/>
                <p:nvPr/>
              </p:nvSpPr>
              <p:spPr>
                <a:xfrm>
                  <a:off x="3501657" y="6241016"/>
                  <a:ext cx="1260588" cy="127972"/>
                </a:xfrm>
                <a:prstGeom prst="trapezoid">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正方形/長方形 121"/>
                <p:cNvSpPr/>
                <p:nvPr/>
              </p:nvSpPr>
              <p:spPr>
                <a:xfrm>
                  <a:off x="3659923" y="6166223"/>
                  <a:ext cx="944056" cy="74793"/>
                </a:xfrm>
                <a:prstGeom prst="rect">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角丸四角形 122"/>
                <p:cNvSpPr/>
                <p:nvPr/>
              </p:nvSpPr>
              <p:spPr>
                <a:xfrm>
                  <a:off x="3024094" y="4895330"/>
                  <a:ext cx="2162960" cy="1176747"/>
                </a:xfrm>
                <a:prstGeom prst="roundRect">
                  <a:avLst>
                    <a:gd name="adj" fmla="val 6465"/>
                  </a:avLst>
                </a:prstGeom>
                <a:solidFill>
                  <a:schemeClr val="bg1"/>
                </a:soli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2" name="テキスト ボックス 81"/>
              <p:cNvSpPr txBox="1"/>
              <p:nvPr/>
            </p:nvSpPr>
            <p:spPr>
              <a:xfrm>
                <a:off x="7450045" y="683564"/>
                <a:ext cx="1119988" cy="307777"/>
              </a:xfrm>
              <a:prstGeom prst="rect">
                <a:avLst/>
              </a:prstGeom>
              <a:noFill/>
            </p:spPr>
            <p:txBody>
              <a:bodyPr wrap="square" rtlCol="0">
                <a:spAutoFit/>
              </a:bodyPr>
              <a:lstStyle/>
              <a:p>
                <a:r>
                  <a:rPr lang="ja-JP" altLang="en-US" sz="1400" b="1" dirty="0" smtClean="0"/>
                  <a:t>管理ツール</a:t>
                </a:r>
                <a:endParaRPr kumimoji="1" lang="ja-JP" altLang="en-US" sz="1400" b="1" dirty="0"/>
              </a:p>
            </p:txBody>
          </p:sp>
          <p:grpSp>
            <p:nvGrpSpPr>
              <p:cNvPr id="83" name="グループ化 66"/>
              <p:cNvGrpSpPr/>
              <p:nvPr/>
            </p:nvGrpSpPr>
            <p:grpSpPr>
              <a:xfrm>
                <a:off x="7639067" y="957768"/>
                <a:ext cx="661669" cy="413889"/>
                <a:chOff x="395536" y="4077069"/>
                <a:chExt cx="1072564" cy="792087"/>
              </a:xfrm>
              <a:solidFill>
                <a:schemeClr val="bg1">
                  <a:lumMod val="95000"/>
                </a:schemeClr>
              </a:solidFill>
            </p:grpSpPr>
            <p:sp>
              <p:nvSpPr>
                <p:cNvPr id="84" name="正方形/長方形 83"/>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66" name="グループ化 65"/>
            <p:cNvGrpSpPr/>
            <p:nvPr/>
          </p:nvGrpSpPr>
          <p:grpSpPr>
            <a:xfrm>
              <a:off x="5873437" y="5055676"/>
              <a:ext cx="3070745" cy="1664426"/>
              <a:chOff x="5677719" y="5013176"/>
              <a:chExt cx="3070745" cy="1664426"/>
            </a:xfrm>
          </p:grpSpPr>
          <p:sp>
            <p:nvSpPr>
              <p:cNvPr id="75" name="正方形/長方形 74"/>
              <p:cNvSpPr/>
              <p:nvPr/>
            </p:nvSpPr>
            <p:spPr>
              <a:xfrm>
                <a:off x="5677719" y="5373216"/>
                <a:ext cx="2926729" cy="1304386"/>
              </a:xfrm>
              <a:prstGeom prst="rect">
                <a:avLst/>
              </a:prstGeom>
              <a:solidFill>
                <a:schemeClr val="accent2">
                  <a:lumMod val="60000"/>
                  <a:lumOff val="40000"/>
                </a:schemeClr>
              </a:solidFill>
              <a:ln w="22225" cmpd="sng">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メモ 75"/>
              <p:cNvSpPr/>
              <p:nvPr/>
            </p:nvSpPr>
            <p:spPr>
              <a:xfrm>
                <a:off x="5868145" y="5536107"/>
                <a:ext cx="1152128" cy="348097"/>
              </a:xfrm>
              <a:prstGeom prst="foldedCorner">
                <a:avLst/>
              </a:prstGeom>
              <a:solidFill>
                <a:srgbClr val="FFFF00"/>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CPU</a:t>
                </a:r>
                <a:r>
                  <a:rPr lang="ja-JP" altLang="en-US" sz="1600" b="1" dirty="0">
                    <a:solidFill>
                      <a:schemeClr val="tx1"/>
                    </a:solidFill>
                  </a:rPr>
                  <a:t>情報</a:t>
                </a:r>
                <a:r>
                  <a:rPr lang="en-US" altLang="ja-JP" sz="1600" b="1" dirty="0" smtClean="0">
                    <a:solidFill>
                      <a:schemeClr val="tx1"/>
                    </a:solidFill>
                  </a:rPr>
                  <a:t>1</a:t>
                </a:r>
                <a:endParaRPr lang="ja-JP" altLang="en-US" sz="1600" b="1" dirty="0">
                  <a:solidFill>
                    <a:schemeClr val="tx1"/>
                  </a:solidFill>
                </a:endParaRPr>
              </a:p>
            </p:txBody>
          </p:sp>
          <p:sp>
            <p:nvSpPr>
              <p:cNvPr id="77" name="テキスト ボックス 76"/>
              <p:cNvSpPr txBox="1"/>
              <p:nvPr/>
            </p:nvSpPr>
            <p:spPr>
              <a:xfrm>
                <a:off x="5724128" y="5013176"/>
                <a:ext cx="3024336" cy="338554"/>
              </a:xfrm>
              <a:prstGeom prst="rect">
                <a:avLst/>
              </a:prstGeom>
              <a:noFill/>
            </p:spPr>
            <p:txBody>
              <a:bodyPr wrap="square" rtlCol="0">
                <a:spAutoFit/>
              </a:bodyPr>
              <a:lstStyle/>
              <a:p>
                <a:r>
                  <a:rPr lang="en-US" altLang="ja-JP" sz="1600" b="1" dirty="0" err="1" smtClean="0"/>
                  <a:t>CIM_Processor</a:t>
                </a:r>
                <a:r>
                  <a:rPr lang="ja-JP" altLang="en-US" sz="1600" b="1" dirty="0"/>
                  <a:t>プロバイダ</a:t>
                </a:r>
                <a:endParaRPr kumimoji="1" lang="ja-JP" altLang="en-US" sz="1600" b="1" dirty="0"/>
              </a:p>
            </p:txBody>
          </p:sp>
          <p:sp>
            <p:nvSpPr>
              <p:cNvPr id="78" name="メモ 77"/>
              <p:cNvSpPr/>
              <p:nvPr/>
            </p:nvSpPr>
            <p:spPr>
              <a:xfrm>
                <a:off x="5868144" y="6105239"/>
                <a:ext cx="1152128" cy="348097"/>
              </a:xfrm>
              <a:prstGeom prst="foldedCorner">
                <a:avLst/>
              </a:prstGeom>
              <a:solidFill>
                <a:srgbClr val="FFFF00"/>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CPU</a:t>
                </a:r>
                <a:r>
                  <a:rPr lang="ja-JP" altLang="en-US" sz="1600" b="1" dirty="0" smtClean="0">
                    <a:solidFill>
                      <a:schemeClr val="tx1"/>
                    </a:solidFill>
                  </a:rPr>
                  <a:t>情報</a:t>
                </a:r>
                <a:r>
                  <a:rPr lang="en-US" altLang="ja-JP" sz="1600" b="1" dirty="0">
                    <a:solidFill>
                      <a:schemeClr val="tx1"/>
                    </a:solidFill>
                  </a:rPr>
                  <a:t>3</a:t>
                </a:r>
                <a:endParaRPr lang="ja-JP" altLang="en-US" sz="1600" b="1" dirty="0">
                  <a:solidFill>
                    <a:schemeClr val="tx1"/>
                  </a:solidFill>
                </a:endParaRPr>
              </a:p>
            </p:txBody>
          </p:sp>
          <p:sp>
            <p:nvSpPr>
              <p:cNvPr id="79" name="メモ 78"/>
              <p:cNvSpPr/>
              <p:nvPr/>
            </p:nvSpPr>
            <p:spPr>
              <a:xfrm>
                <a:off x="7236296" y="6103929"/>
                <a:ext cx="1152128" cy="348097"/>
              </a:xfrm>
              <a:prstGeom prst="foldedCorner">
                <a:avLst/>
              </a:prstGeom>
              <a:solidFill>
                <a:srgbClr val="FFFF00"/>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CPU</a:t>
                </a:r>
                <a:r>
                  <a:rPr lang="ja-JP" altLang="en-US" sz="1600" b="1" dirty="0" smtClean="0">
                    <a:solidFill>
                      <a:schemeClr val="tx1"/>
                    </a:solidFill>
                  </a:rPr>
                  <a:t>情報</a:t>
                </a:r>
                <a:r>
                  <a:rPr lang="en-US" altLang="ja-JP" sz="1600" b="1" dirty="0">
                    <a:solidFill>
                      <a:schemeClr val="tx1"/>
                    </a:solidFill>
                  </a:rPr>
                  <a:t>4</a:t>
                </a:r>
                <a:endParaRPr lang="ja-JP" altLang="en-US" sz="1600" b="1" dirty="0">
                  <a:solidFill>
                    <a:schemeClr val="tx1"/>
                  </a:solidFill>
                </a:endParaRPr>
              </a:p>
            </p:txBody>
          </p:sp>
          <p:sp>
            <p:nvSpPr>
              <p:cNvPr id="80" name="メモ 79"/>
              <p:cNvSpPr/>
              <p:nvPr/>
            </p:nvSpPr>
            <p:spPr>
              <a:xfrm>
                <a:off x="7236296" y="5536327"/>
                <a:ext cx="1152128" cy="348097"/>
              </a:xfrm>
              <a:prstGeom prst="foldedCorner">
                <a:avLst/>
              </a:prstGeom>
              <a:solidFill>
                <a:srgbClr val="FFFF00"/>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CPU</a:t>
                </a:r>
                <a:r>
                  <a:rPr lang="ja-JP" altLang="en-US" sz="1600" b="1" dirty="0" smtClean="0">
                    <a:solidFill>
                      <a:schemeClr val="tx1"/>
                    </a:solidFill>
                  </a:rPr>
                  <a:t>情報</a:t>
                </a:r>
                <a:r>
                  <a:rPr lang="en-US" altLang="ja-JP" sz="1600" b="1" dirty="0" smtClean="0">
                    <a:solidFill>
                      <a:schemeClr val="tx1"/>
                    </a:solidFill>
                  </a:rPr>
                  <a:t>2</a:t>
                </a:r>
                <a:endParaRPr lang="ja-JP" altLang="en-US" sz="1600" b="1" dirty="0">
                  <a:solidFill>
                    <a:schemeClr val="tx1"/>
                  </a:solidFill>
                </a:endParaRPr>
              </a:p>
            </p:txBody>
          </p:sp>
        </p:grpSp>
        <p:cxnSp>
          <p:nvCxnSpPr>
            <p:cNvPr id="68" name="直線矢印コネクタ 67"/>
            <p:cNvCxnSpPr>
              <a:stCxn id="75" idx="1"/>
            </p:cNvCxnSpPr>
            <p:nvPr/>
          </p:nvCxnSpPr>
          <p:spPr>
            <a:xfrm flipH="1">
              <a:off x="3632094" y="6067909"/>
              <a:ext cx="2241343" cy="1"/>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24" name="グループ化 123"/>
          <p:cNvGrpSpPr/>
          <p:nvPr/>
        </p:nvGrpSpPr>
        <p:grpSpPr>
          <a:xfrm>
            <a:off x="2342176" y="5015567"/>
            <a:ext cx="6460414" cy="1664426"/>
            <a:chOff x="2483768" y="5055676"/>
            <a:chExt cx="6460414" cy="1664426"/>
          </a:xfrm>
        </p:grpSpPr>
        <p:sp>
          <p:nvSpPr>
            <p:cNvPr id="125" name="テキスト ボックス 124"/>
            <p:cNvSpPr txBox="1"/>
            <p:nvPr/>
          </p:nvSpPr>
          <p:spPr>
            <a:xfrm>
              <a:off x="3635896" y="5682734"/>
              <a:ext cx="2160240" cy="338554"/>
            </a:xfrm>
            <a:prstGeom prst="rect">
              <a:avLst/>
            </a:prstGeom>
            <a:noFill/>
          </p:spPr>
          <p:txBody>
            <a:bodyPr wrap="square" rtlCol="0">
              <a:spAutoFit/>
            </a:bodyPr>
            <a:lstStyle/>
            <a:p>
              <a:r>
                <a:rPr lang="en-US" altLang="ja-JP" sz="1600" dirty="0" err="1"/>
                <a:t>Get</a:t>
              </a:r>
              <a:r>
                <a:rPr lang="en-US" altLang="ja-JP" sz="1600" dirty="0" err="1" smtClean="0"/>
                <a:t>Instance</a:t>
              </a:r>
              <a:endParaRPr lang="en-US" altLang="ja-JP" sz="1600" dirty="0"/>
            </a:p>
          </p:txBody>
        </p:sp>
        <p:grpSp>
          <p:nvGrpSpPr>
            <p:cNvPr id="126" name="グループ化 60"/>
            <p:cNvGrpSpPr/>
            <p:nvPr/>
          </p:nvGrpSpPr>
          <p:grpSpPr>
            <a:xfrm>
              <a:off x="2483768" y="5301208"/>
              <a:ext cx="1148326" cy="1031830"/>
              <a:chOff x="7421707" y="600831"/>
              <a:chExt cx="1148326" cy="1031830"/>
            </a:xfrm>
          </p:grpSpPr>
          <p:grpSp>
            <p:nvGrpSpPr>
              <p:cNvPr id="137" name="グループ化 64"/>
              <p:cNvGrpSpPr/>
              <p:nvPr/>
            </p:nvGrpSpPr>
            <p:grpSpPr>
              <a:xfrm>
                <a:off x="7421707" y="600831"/>
                <a:ext cx="1092985" cy="1031830"/>
                <a:chOff x="2915816" y="4801186"/>
                <a:chExt cx="2379516" cy="1567802"/>
              </a:xfrm>
            </p:grpSpPr>
            <p:sp>
              <p:nvSpPr>
                <p:cNvPr id="142" name="角丸四角形 141"/>
                <p:cNvSpPr/>
                <p:nvPr/>
              </p:nvSpPr>
              <p:spPr>
                <a:xfrm>
                  <a:off x="2915816" y="4801186"/>
                  <a:ext cx="2379516" cy="1365037"/>
                </a:xfrm>
                <a:prstGeom prst="roundRect">
                  <a:avLst>
                    <a:gd name="adj" fmla="val 9942"/>
                  </a:avLst>
                </a:prstGeom>
                <a:gradFill>
                  <a:gsLst>
                    <a:gs pos="0">
                      <a:schemeClr val="tx2">
                        <a:lumMod val="60000"/>
                        <a:lumOff val="40000"/>
                      </a:schemeClr>
                    </a:gs>
                    <a:gs pos="50000">
                      <a:schemeClr val="tx2">
                        <a:lumMod val="40000"/>
                        <a:lumOff val="60000"/>
                      </a:schemeClr>
                    </a:gs>
                    <a:gs pos="100000">
                      <a:schemeClr val="bg1">
                        <a:lumMod val="9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3" name="台形 142"/>
                <p:cNvSpPr/>
                <p:nvPr/>
              </p:nvSpPr>
              <p:spPr>
                <a:xfrm>
                  <a:off x="3501657" y="6241016"/>
                  <a:ext cx="1260588" cy="127972"/>
                </a:xfrm>
                <a:prstGeom prst="trapezoid">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4" name="正方形/長方形 143"/>
                <p:cNvSpPr/>
                <p:nvPr/>
              </p:nvSpPr>
              <p:spPr>
                <a:xfrm>
                  <a:off x="3659923" y="6166223"/>
                  <a:ext cx="944056" cy="74793"/>
                </a:xfrm>
                <a:prstGeom prst="rect">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角丸四角形 144"/>
                <p:cNvSpPr/>
                <p:nvPr/>
              </p:nvSpPr>
              <p:spPr>
                <a:xfrm>
                  <a:off x="3024094" y="4895330"/>
                  <a:ext cx="2162960" cy="1176747"/>
                </a:xfrm>
                <a:prstGeom prst="roundRect">
                  <a:avLst>
                    <a:gd name="adj" fmla="val 6465"/>
                  </a:avLst>
                </a:prstGeom>
                <a:solidFill>
                  <a:schemeClr val="bg1"/>
                </a:soli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38" name="テキスト ボックス 137"/>
              <p:cNvSpPr txBox="1"/>
              <p:nvPr/>
            </p:nvSpPr>
            <p:spPr>
              <a:xfrm>
                <a:off x="7450045" y="683564"/>
                <a:ext cx="1119988" cy="307777"/>
              </a:xfrm>
              <a:prstGeom prst="rect">
                <a:avLst/>
              </a:prstGeom>
              <a:noFill/>
            </p:spPr>
            <p:txBody>
              <a:bodyPr wrap="square" rtlCol="0">
                <a:spAutoFit/>
              </a:bodyPr>
              <a:lstStyle/>
              <a:p>
                <a:r>
                  <a:rPr lang="ja-JP" altLang="en-US" sz="1400" b="1" dirty="0" smtClean="0"/>
                  <a:t>管理ツール</a:t>
                </a:r>
                <a:endParaRPr kumimoji="1" lang="ja-JP" altLang="en-US" sz="1400" b="1" dirty="0"/>
              </a:p>
            </p:txBody>
          </p:sp>
          <p:grpSp>
            <p:nvGrpSpPr>
              <p:cNvPr id="139" name="グループ化 66"/>
              <p:cNvGrpSpPr/>
              <p:nvPr/>
            </p:nvGrpSpPr>
            <p:grpSpPr>
              <a:xfrm>
                <a:off x="7639067" y="957768"/>
                <a:ext cx="661669" cy="413889"/>
                <a:chOff x="395536" y="4077069"/>
                <a:chExt cx="1072564" cy="792087"/>
              </a:xfrm>
              <a:solidFill>
                <a:schemeClr val="bg1">
                  <a:lumMod val="95000"/>
                </a:schemeClr>
              </a:solidFill>
            </p:grpSpPr>
            <p:sp>
              <p:nvSpPr>
                <p:cNvPr id="140" name="正方形/長方形 139"/>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1" name="正方形/長方形 140"/>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27" name="グループ化 126"/>
            <p:cNvGrpSpPr/>
            <p:nvPr/>
          </p:nvGrpSpPr>
          <p:grpSpPr>
            <a:xfrm>
              <a:off x="5873437" y="5055676"/>
              <a:ext cx="3070745" cy="1664426"/>
              <a:chOff x="5677719" y="5013176"/>
              <a:chExt cx="3070745" cy="1664426"/>
            </a:xfrm>
          </p:grpSpPr>
          <p:sp>
            <p:nvSpPr>
              <p:cNvPr id="131" name="正方形/長方形 130"/>
              <p:cNvSpPr/>
              <p:nvPr/>
            </p:nvSpPr>
            <p:spPr>
              <a:xfrm>
                <a:off x="5677719" y="5373216"/>
                <a:ext cx="2926729" cy="1304386"/>
              </a:xfrm>
              <a:prstGeom prst="rect">
                <a:avLst/>
              </a:prstGeom>
              <a:solidFill>
                <a:schemeClr val="accent2">
                  <a:lumMod val="60000"/>
                  <a:lumOff val="40000"/>
                </a:schemeClr>
              </a:solidFill>
              <a:ln w="22225" cmpd="sng">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2" name="メモ 131"/>
              <p:cNvSpPr/>
              <p:nvPr/>
            </p:nvSpPr>
            <p:spPr>
              <a:xfrm>
                <a:off x="5868145" y="5536107"/>
                <a:ext cx="1152128" cy="348097"/>
              </a:xfrm>
              <a:prstGeom prst="foldedCorner">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CPU</a:t>
                </a:r>
                <a:r>
                  <a:rPr lang="ja-JP" altLang="en-US" sz="1600" b="1" dirty="0">
                    <a:solidFill>
                      <a:schemeClr val="tx1"/>
                    </a:solidFill>
                  </a:rPr>
                  <a:t>情報</a:t>
                </a:r>
                <a:r>
                  <a:rPr lang="en-US" altLang="ja-JP" sz="1600" b="1" dirty="0" smtClean="0">
                    <a:solidFill>
                      <a:schemeClr val="tx1"/>
                    </a:solidFill>
                  </a:rPr>
                  <a:t>1</a:t>
                </a:r>
                <a:endParaRPr lang="ja-JP" altLang="en-US" sz="1600" b="1" dirty="0">
                  <a:solidFill>
                    <a:schemeClr val="tx1"/>
                  </a:solidFill>
                </a:endParaRPr>
              </a:p>
            </p:txBody>
          </p:sp>
          <p:sp>
            <p:nvSpPr>
              <p:cNvPr id="133" name="テキスト ボックス 132"/>
              <p:cNvSpPr txBox="1"/>
              <p:nvPr/>
            </p:nvSpPr>
            <p:spPr>
              <a:xfrm>
                <a:off x="5724128" y="5013176"/>
                <a:ext cx="3024336" cy="338554"/>
              </a:xfrm>
              <a:prstGeom prst="rect">
                <a:avLst/>
              </a:prstGeom>
              <a:noFill/>
            </p:spPr>
            <p:txBody>
              <a:bodyPr wrap="square" rtlCol="0">
                <a:spAutoFit/>
              </a:bodyPr>
              <a:lstStyle/>
              <a:p>
                <a:r>
                  <a:rPr lang="en-US" altLang="ja-JP" sz="1600" b="1" dirty="0" err="1" smtClean="0"/>
                  <a:t>CIM_Processor</a:t>
                </a:r>
                <a:r>
                  <a:rPr lang="ja-JP" altLang="en-US" sz="1600" b="1" dirty="0"/>
                  <a:t>プロバイダ</a:t>
                </a:r>
                <a:endParaRPr kumimoji="1" lang="ja-JP" altLang="en-US" sz="1600" b="1" dirty="0"/>
              </a:p>
            </p:txBody>
          </p:sp>
          <p:sp>
            <p:nvSpPr>
              <p:cNvPr id="134" name="メモ 133"/>
              <p:cNvSpPr/>
              <p:nvPr/>
            </p:nvSpPr>
            <p:spPr>
              <a:xfrm>
                <a:off x="5868144" y="6105239"/>
                <a:ext cx="1152128" cy="348097"/>
              </a:xfrm>
              <a:prstGeom prst="foldedCorner">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CPU</a:t>
                </a:r>
                <a:r>
                  <a:rPr lang="ja-JP" altLang="en-US" sz="1600" b="1" dirty="0" smtClean="0">
                    <a:solidFill>
                      <a:schemeClr val="tx1"/>
                    </a:solidFill>
                  </a:rPr>
                  <a:t>情報</a:t>
                </a:r>
                <a:r>
                  <a:rPr lang="en-US" altLang="ja-JP" sz="1600" b="1" dirty="0">
                    <a:solidFill>
                      <a:schemeClr val="tx1"/>
                    </a:solidFill>
                  </a:rPr>
                  <a:t>3</a:t>
                </a:r>
                <a:endParaRPr lang="ja-JP" altLang="en-US" sz="1600" b="1" dirty="0">
                  <a:solidFill>
                    <a:schemeClr val="tx1"/>
                  </a:solidFill>
                </a:endParaRPr>
              </a:p>
            </p:txBody>
          </p:sp>
          <p:sp>
            <p:nvSpPr>
              <p:cNvPr id="135" name="メモ 134"/>
              <p:cNvSpPr/>
              <p:nvPr/>
            </p:nvSpPr>
            <p:spPr>
              <a:xfrm>
                <a:off x="7236296" y="6103929"/>
                <a:ext cx="1152128" cy="348097"/>
              </a:xfrm>
              <a:prstGeom prst="foldedCorner">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CPU</a:t>
                </a:r>
                <a:r>
                  <a:rPr lang="ja-JP" altLang="en-US" sz="1600" b="1" dirty="0" smtClean="0">
                    <a:solidFill>
                      <a:schemeClr val="tx1"/>
                    </a:solidFill>
                  </a:rPr>
                  <a:t>情報</a:t>
                </a:r>
                <a:r>
                  <a:rPr lang="en-US" altLang="ja-JP" sz="1600" b="1" dirty="0">
                    <a:solidFill>
                      <a:schemeClr val="tx1"/>
                    </a:solidFill>
                  </a:rPr>
                  <a:t>4</a:t>
                </a:r>
                <a:endParaRPr lang="ja-JP" altLang="en-US" sz="1600" b="1" dirty="0">
                  <a:solidFill>
                    <a:schemeClr val="tx1"/>
                  </a:solidFill>
                </a:endParaRPr>
              </a:p>
            </p:txBody>
          </p:sp>
          <p:sp>
            <p:nvSpPr>
              <p:cNvPr id="136" name="メモ 135"/>
              <p:cNvSpPr/>
              <p:nvPr/>
            </p:nvSpPr>
            <p:spPr>
              <a:xfrm>
                <a:off x="7236296" y="5536327"/>
                <a:ext cx="1152128" cy="348097"/>
              </a:xfrm>
              <a:prstGeom prst="foldedCorner">
                <a:avLst/>
              </a:prstGeom>
              <a:solidFill>
                <a:srgbClr val="FFFF00"/>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CPU</a:t>
                </a:r>
                <a:r>
                  <a:rPr lang="ja-JP" altLang="en-US" sz="1600" b="1" dirty="0" smtClean="0">
                    <a:solidFill>
                      <a:schemeClr val="tx1"/>
                    </a:solidFill>
                  </a:rPr>
                  <a:t>情報</a:t>
                </a:r>
                <a:r>
                  <a:rPr lang="en-US" altLang="ja-JP" sz="1600" b="1" dirty="0" smtClean="0">
                    <a:solidFill>
                      <a:schemeClr val="tx1"/>
                    </a:solidFill>
                  </a:rPr>
                  <a:t>2</a:t>
                </a:r>
                <a:endParaRPr lang="ja-JP" altLang="en-US" sz="1600" b="1" dirty="0">
                  <a:solidFill>
                    <a:schemeClr val="tx1"/>
                  </a:solidFill>
                </a:endParaRPr>
              </a:p>
            </p:txBody>
          </p:sp>
        </p:grpSp>
        <p:cxnSp>
          <p:nvCxnSpPr>
            <p:cNvPr id="129" name="直線矢印コネクタ 128"/>
            <p:cNvCxnSpPr>
              <a:stCxn id="131" idx="1"/>
            </p:cNvCxnSpPr>
            <p:nvPr/>
          </p:nvCxnSpPr>
          <p:spPr>
            <a:xfrm flipH="1">
              <a:off x="3632094" y="6067909"/>
              <a:ext cx="2241343" cy="1"/>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990655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63"/>
                                        </p:tgtEl>
                                        <p:attrNameLst>
                                          <p:attrName>style.visibility</p:attrName>
                                        </p:attrNameLst>
                                      </p:cBhvr>
                                      <p:to>
                                        <p:strVal val="hidden"/>
                                      </p:to>
                                    </p:set>
                                  </p:childTnLst>
                                </p:cTn>
                              </p:par>
                              <p:par>
                                <p:cTn id="7" presetID="10" presetClass="entr" presetSubtype="0" fill="hold" nodeType="withEffect">
                                  <p:stCondLst>
                                    <p:cond delay="0"/>
                                  </p:stCondLst>
                                  <p:childTnLst>
                                    <p:set>
                                      <p:cBhvr>
                                        <p:cTn id="8" dur="1" fill="hold">
                                          <p:stCondLst>
                                            <p:cond delay="0"/>
                                          </p:stCondLst>
                                        </p:cTn>
                                        <p:tgtEl>
                                          <p:spTgt spid="124"/>
                                        </p:tgtEl>
                                        <p:attrNameLst>
                                          <p:attrName>style.visibility</p:attrName>
                                        </p:attrNameLst>
                                      </p:cBhvr>
                                      <p:to>
                                        <p:strVal val="visible"/>
                                      </p:to>
                                    </p:set>
                                    <p:animEffect transition="in" filter="fade">
                                      <p:cBhvr>
                                        <p:cTn id="9" dur="1000"/>
                                        <p:tgtEl>
                                          <p:spTgt spid="1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a:t>2</a:t>
            </a:r>
            <a:r>
              <a:rPr lang="ja-JP" altLang="en-US" dirty="0" err="1"/>
              <a:t>つの</a:t>
            </a:r>
            <a:r>
              <a:rPr lang="en-US" altLang="ja-JP" dirty="0"/>
              <a:t>CIM</a:t>
            </a:r>
            <a:r>
              <a:rPr lang="ja-JP" altLang="en-US" dirty="0"/>
              <a:t>クラスの</a:t>
            </a:r>
            <a:r>
              <a:rPr lang="ja-JP" altLang="en-US" dirty="0" smtClean="0"/>
              <a:t>インスタンスに対して関連づけを</a:t>
            </a:r>
            <a:r>
              <a:rPr lang="ja-JP" altLang="en-US" dirty="0"/>
              <a:t>行う</a:t>
            </a:r>
            <a:r>
              <a:rPr lang="ja-JP" altLang="en-US" dirty="0" smtClean="0"/>
              <a:t>ために使用される</a:t>
            </a:r>
            <a:endParaRPr lang="en-US" altLang="ja-JP" dirty="0" smtClean="0"/>
          </a:p>
          <a:p>
            <a:pPr lvl="1"/>
            <a:r>
              <a:rPr lang="ja-JP" altLang="en-US" dirty="0" smtClean="0"/>
              <a:t>関連づける各</a:t>
            </a:r>
            <a:r>
              <a:rPr lang="en-US" altLang="ja-JP" dirty="0" smtClean="0"/>
              <a:t>CIM</a:t>
            </a:r>
            <a:r>
              <a:rPr lang="ja-JP" altLang="en-US" dirty="0" smtClean="0"/>
              <a:t>クラスのインスタンスを作成してキープロパティを設定する</a:t>
            </a:r>
            <a:endParaRPr lang="en-US" altLang="ja-JP" dirty="0" smtClean="0"/>
          </a:p>
          <a:p>
            <a:pPr lvl="1"/>
            <a:r>
              <a:rPr lang="ja-JP" altLang="en-US" dirty="0" smtClean="0"/>
              <a:t>片方のインスタンスを指定すると関連づけられたインスタンスに関する情報を返す</a:t>
            </a:r>
            <a:endParaRPr lang="en-US" altLang="ja-JP" dirty="0"/>
          </a:p>
        </p:txBody>
      </p:sp>
      <p:sp>
        <p:nvSpPr>
          <p:cNvPr id="3" name="タイトル 2"/>
          <p:cNvSpPr>
            <a:spLocks noGrp="1"/>
          </p:cNvSpPr>
          <p:nvPr>
            <p:ph type="title"/>
          </p:nvPr>
        </p:nvSpPr>
        <p:spPr/>
        <p:txBody>
          <a:bodyPr/>
          <a:lstStyle/>
          <a:p>
            <a:r>
              <a:rPr kumimoji="1" lang="ja-JP" altLang="en-US" dirty="0" smtClean="0"/>
              <a:t>関連プロバイダ</a:t>
            </a:r>
            <a:endParaRPr kumimoji="1" lang="ja-JP" altLang="en-US" dirty="0"/>
          </a:p>
        </p:txBody>
      </p:sp>
      <p:grpSp>
        <p:nvGrpSpPr>
          <p:cNvPr id="83" name="グループ化 82"/>
          <p:cNvGrpSpPr/>
          <p:nvPr/>
        </p:nvGrpSpPr>
        <p:grpSpPr>
          <a:xfrm>
            <a:off x="971600" y="4076023"/>
            <a:ext cx="7975193" cy="2737353"/>
            <a:chOff x="971600" y="4076023"/>
            <a:chExt cx="7975193" cy="2737353"/>
          </a:xfrm>
        </p:grpSpPr>
        <p:sp>
          <p:nvSpPr>
            <p:cNvPr id="9" name="テキスト ボックス 8"/>
            <p:cNvSpPr txBox="1"/>
            <p:nvPr/>
          </p:nvSpPr>
          <p:spPr>
            <a:xfrm>
              <a:off x="4139952" y="4076023"/>
              <a:ext cx="2583094" cy="338554"/>
            </a:xfrm>
            <a:prstGeom prst="rect">
              <a:avLst/>
            </a:prstGeom>
            <a:noFill/>
          </p:spPr>
          <p:txBody>
            <a:bodyPr wrap="square" rtlCol="0">
              <a:spAutoFit/>
            </a:bodyPr>
            <a:lstStyle/>
            <a:p>
              <a:r>
                <a:rPr lang="en-US" altLang="ja-JP" sz="1600" b="1" dirty="0" err="1" smtClean="0"/>
                <a:t>CIM_Processor</a:t>
              </a:r>
              <a:r>
                <a:rPr lang="ja-JP" altLang="en-US" sz="1600" b="1" dirty="0" smtClean="0"/>
                <a:t>プロバイダ</a:t>
              </a:r>
              <a:endParaRPr kumimoji="1" lang="ja-JP" altLang="en-US" sz="1600" b="1" dirty="0"/>
            </a:p>
          </p:txBody>
        </p:sp>
        <p:sp>
          <p:nvSpPr>
            <p:cNvPr id="31" name="テキスト ボックス 30"/>
            <p:cNvSpPr txBox="1"/>
            <p:nvPr/>
          </p:nvSpPr>
          <p:spPr>
            <a:xfrm>
              <a:off x="6751057" y="4081964"/>
              <a:ext cx="2195736" cy="338554"/>
            </a:xfrm>
            <a:prstGeom prst="rect">
              <a:avLst/>
            </a:prstGeom>
            <a:noFill/>
          </p:spPr>
          <p:txBody>
            <a:bodyPr wrap="square" rtlCol="0">
              <a:spAutoFit/>
            </a:bodyPr>
            <a:lstStyle/>
            <a:p>
              <a:r>
                <a:rPr lang="en-US" altLang="ja-JP" sz="1600" b="1" dirty="0" err="1" smtClean="0"/>
                <a:t>CIM_Chip</a:t>
              </a:r>
              <a:r>
                <a:rPr kumimoji="1" lang="ja-JP" altLang="en-US" sz="1600" b="1" dirty="0" smtClean="0"/>
                <a:t>プロバイダ</a:t>
              </a:r>
              <a:endParaRPr kumimoji="1" lang="ja-JP" altLang="en-US" sz="1600" b="1" dirty="0"/>
            </a:p>
          </p:txBody>
        </p:sp>
        <p:grpSp>
          <p:nvGrpSpPr>
            <p:cNvPr id="32" name="グループ化 60"/>
            <p:cNvGrpSpPr/>
            <p:nvPr/>
          </p:nvGrpSpPr>
          <p:grpSpPr>
            <a:xfrm>
              <a:off x="971600" y="4581128"/>
              <a:ext cx="1148326" cy="1031830"/>
              <a:chOff x="7421707" y="600831"/>
              <a:chExt cx="1148326" cy="1031830"/>
            </a:xfrm>
          </p:grpSpPr>
          <p:grpSp>
            <p:nvGrpSpPr>
              <p:cNvPr id="33" name="グループ化 64"/>
              <p:cNvGrpSpPr/>
              <p:nvPr/>
            </p:nvGrpSpPr>
            <p:grpSpPr>
              <a:xfrm>
                <a:off x="7421707" y="600831"/>
                <a:ext cx="1092985" cy="1031830"/>
                <a:chOff x="2915816" y="4801186"/>
                <a:chExt cx="2379516" cy="1567802"/>
              </a:xfrm>
            </p:grpSpPr>
            <p:sp>
              <p:nvSpPr>
                <p:cNvPr id="38" name="角丸四角形 37"/>
                <p:cNvSpPr/>
                <p:nvPr/>
              </p:nvSpPr>
              <p:spPr>
                <a:xfrm>
                  <a:off x="2915816" y="4801186"/>
                  <a:ext cx="2379516" cy="1365037"/>
                </a:xfrm>
                <a:prstGeom prst="roundRect">
                  <a:avLst>
                    <a:gd name="adj" fmla="val 9942"/>
                  </a:avLst>
                </a:prstGeom>
                <a:gradFill>
                  <a:gsLst>
                    <a:gs pos="0">
                      <a:schemeClr val="tx2">
                        <a:lumMod val="60000"/>
                        <a:lumOff val="40000"/>
                      </a:schemeClr>
                    </a:gs>
                    <a:gs pos="50000">
                      <a:schemeClr val="tx2">
                        <a:lumMod val="40000"/>
                        <a:lumOff val="60000"/>
                      </a:schemeClr>
                    </a:gs>
                    <a:gs pos="100000">
                      <a:schemeClr val="bg1">
                        <a:lumMod val="9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台形 38"/>
                <p:cNvSpPr/>
                <p:nvPr/>
              </p:nvSpPr>
              <p:spPr>
                <a:xfrm>
                  <a:off x="3501657" y="6241016"/>
                  <a:ext cx="1260588" cy="127972"/>
                </a:xfrm>
                <a:prstGeom prst="trapezoid">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3659923" y="6166223"/>
                  <a:ext cx="944056" cy="74793"/>
                </a:xfrm>
                <a:prstGeom prst="rect">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40"/>
                <p:cNvSpPr/>
                <p:nvPr/>
              </p:nvSpPr>
              <p:spPr>
                <a:xfrm>
                  <a:off x="3024094" y="4895330"/>
                  <a:ext cx="2162960" cy="1176747"/>
                </a:xfrm>
                <a:prstGeom prst="roundRect">
                  <a:avLst>
                    <a:gd name="adj" fmla="val 6465"/>
                  </a:avLst>
                </a:prstGeom>
                <a:solidFill>
                  <a:schemeClr val="bg1"/>
                </a:soli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4" name="テキスト ボックス 33"/>
              <p:cNvSpPr txBox="1"/>
              <p:nvPr/>
            </p:nvSpPr>
            <p:spPr>
              <a:xfrm>
                <a:off x="7450045" y="683564"/>
                <a:ext cx="1119988" cy="307777"/>
              </a:xfrm>
              <a:prstGeom prst="rect">
                <a:avLst/>
              </a:prstGeom>
              <a:noFill/>
            </p:spPr>
            <p:txBody>
              <a:bodyPr wrap="square" rtlCol="0">
                <a:spAutoFit/>
              </a:bodyPr>
              <a:lstStyle/>
              <a:p>
                <a:r>
                  <a:rPr lang="ja-JP" altLang="en-US" sz="1400" b="1" dirty="0" smtClean="0"/>
                  <a:t>管理ツール</a:t>
                </a:r>
                <a:endParaRPr kumimoji="1" lang="ja-JP" altLang="en-US" sz="1400" b="1" dirty="0"/>
              </a:p>
            </p:txBody>
          </p:sp>
          <p:grpSp>
            <p:nvGrpSpPr>
              <p:cNvPr id="35" name="グループ化 66"/>
              <p:cNvGrpSpPr/>
              <p:nvPr/>
            </p:nvGrpSpPr>
            <p:grpSpPr>
              <a:xfrm>
                <a:off x="7639067" y="957768"/>
                <a:ext cx="661669" cy="413889"/>
                <a:chOff x="395536" y="4077069"/>
                <a:chExt cx="1072564" cy="792087"/>
              </a:xfrm>
              <a:solidFill>
                <a:schemeClr val="bg1">
                  <a:lumMod val="95000"/>
                </a:schemeClr>
              </a:solidFill>
            </p:grpSpPr>
            <p:sp>
              <p:nvSpPr>
                <p:cNvPr id="36" name="正方形/長方形 35"/>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cxnSp>
          <p:nvCxnSpPr>
            <p:cNvPr id="44" name="直線コネクタ 43"/>
            <p:cNvCxnSpPr/>
            <p:nvPr/>
          </p:nvCxnSpPr>
          <p:spPr>
            <a:xfrm>
              <a:off x="2134633" y="4954688"/>
              <a:ext cx="2596093" cy="1078747"/>
            </a:xfrm>
            <a:prstGeom prst="line">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H="1" flipV="1">
              <a:off x="2127298" y="5235374"/>
              <a:ext cx="2582163" cy="1073946"/>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7" name="テキスト ボックス 46"/>
            <p:cNvSpPr txBox="1"/>
            <p:nvPr/>
          </p:nvSpPr>
          <p:spPr>
            <a:xfrm>
              <a:off x="2134633" y="4616134"/>
              <a:ext cx="2596093" cy="338554"/>
            </a:xfrm>
            <a:prstGeom prst="rect">
              <a:avLst/>
            </a:prstGeom>
            <a:noFill/>
          </p:spPr>
          <p:txBody>
            <a:bodyPr wrap="square" rtlCol="0">
              <a:spAutoFit/>
            </a:bodyPr>
            <a:lstStyle/>
            <a:p>
              <a:r>
                <a:rPr lang="ja-JP" altLang="en-US" sz="1600" dirty="0" smtClean="0"/>
                <a:t>①</a:t>
              </a:r>
              <a:r>
                <a:rPr lang="ja-JP" altLang="en-US" sz="1600" dirty="0"/>
                <a:t>キー</a:t>
              </a:r>
              <a:r>
                <a:rPr lang="ja-JP" altLang="en-US" sz="1600" dirty="0" smtClean="0"/>
                <a:t>「</a:t>
              </a:r>
              <a:r>
                <a:rPr lang="en-US" altLang="ja-JP" sz="1600" dirty="0" smtClean="0"/>
                <a:t>CPU</a:t>
              </a:r>
              <a:r>
                <a:rPr lang="ja-JP" altLang="en-US" sz="1600" dirty="0" smtClean="0"/>
                <a:t>番号</a:t>
              </a:r>
              <a:r>
                <a:rPr lang="en-US" altLang="ja-JP" sz="1600" dirty="0" smtClean="0"/>
                <a:t>1</a:t>
              </a:r>
              <a:r>
                <a:rPr lang="ja-JP" altLang="en-US" sz="1600" dirty="0" smtClean="0"/>
                <a:t>」を指定</a:t>
              </a:r>
              <a:endParaRPr kumimoji="1" lang="ja-JP" altLang="en-US" sz="1600" dirty="0"/>
            </a:p>
          </p:txBody>
        </p:sp>
        <p:sp>
          <p:nvSpPr>
            <p:cNvPr id="48" name="テキスト ボックス 47"/>
            <p:cNvSpPr txBox="1"/>
            <p:nvPr/>
          </p:nvSpPr>
          <p:spPr>
            <a:xfrm>
              <a:off x="1763688" y="5949280"/>
              <a:ext cx="2341127" cy="338554"/>
            </a:xfrm>
            <a:prstGeom prst="rect">
              <a:avLst/>
            </a:prstGeom>
            <a:noFill/>
          </p:spPr>
          <p:txBody>
            <a:bodyPr wrap="square" rtlCol="0">
              <a:spAutoFit/>
            </a:bodyPr>
            <a:lstStyle/>
            <a:p>
              <a:r>
                <a:rPr lang="ja-JP" altLang="en-US" sz="1600" dirty="0" smtClean="0"/>
                <a:t>②</a:t>
              </a:r>
              <a:r>
                <a:rPr lang="en-US" altLang="ja-JP" sz="1600" dirty="0" smtClean="0"/>
                <a:t>CPU</a:t>
              </a:r>
              <a:r>
                <a:rPr lang="ja-JP" altLang="en-US" sz="1600" dirty="0" smtClean="0"/>
                <a:t>製造情報</a:t>
              </a:r>
              <a:r>
                <a:rPr lang="en-US" altLang="ja-JP" sz="1600" dirty="0" smtClean="0"/>
                <a:t>1</a:t>
              </a:r>
              <a:r>
                <a:rPr lang="ja-JP" altLang="en-US" sz="1600" dirty="0" smtClean="0"/>
                <a:t>を返す</a:t>
              </a:r>
              <a:endParaRPr kumimoji="1" lang="ja-JP" altLang="en-US" sz="1600" dirty="0"/>
            </a:p>
          </p:txBody>
        </p:sp>
        <p:grpSp>
          <p:nvGrpSpPr>
            <p:cNvPr id="4" name="グループ化 3"/>
            <p:cNvGrpSpPr/>
            <p:nvPr/>
          </p:nvGrpSpPr>
          <p:grpSpPr>
            <a:xfrm>
              <a:off x="4770329" y="4412089"/>
              <a:ext cx="1390080" cy="1464964"/>
              <a:chOff x="5324465" y="4479425"/>
              <a:chExt cx="1390080" cy="1464964"/>
            </a:xfrm>
          </p:grpSpPr>
          <p:sp>
            <p:nvSpPr>
              <p:cNvPr id="49" name="正方形/長方形 48"/>
              <p:cNvSpPr/>
              <p:nvPr/>
            </p:nvSpPr>
            <p:spPr>
              <a:xfrm>
                <a:off x="5324465" y="4479425"/>
                <a:ext cx="1390080" cy="1408259"/>
              </a:xfrm>
              <a:prstGeom prst="rect">
                <a:avLst/>
              </a:prstGeom>
              <a:solidFill>
                <a:schemeClr val="accent2">
                  <a:lumMod val="60000"/>
                  <a:lumOff val="40000"/>
                </a:schemeClr>
              </a:solidFill>
              <a:ln w="22225" cmpd="sng">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メモ 49"/>
              <p:cNvSpPr/>
              <p:nvPr/>
            </p:nvSpPr>
            <p:spPr>
              <a:xfrm>
                <a:off x="5451091" y="4591761"/>
                <a:ext cx="1152128" cy="348097"/>
              </a:xfrm>
              <a:prstGeom prst="foldedCorner">
                <a:avLst/>
              </a:prstGeom>
              <a:solidFill>
                <a:srgbClr val="FFFF00"/>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CPU</a:t>
                </a:r>
                <a:r>
                  <a:rPr lang="ja-JP" altLang="en-US" sz="1600" b="1" dirty="0">
                    <a:solidFill>
                      <a:schemeClr val="tx1"/>
                    </a:solidFill>
                  </a:rPr>
                  <a:t>情報</a:t>
                </a:r>
                <a:r>
                  <a:rPr lang="en-US" altLang="ja-JP" sz="1600" b="1" dirty="0" smtClean="0">
                    <a:solidFill>
                      <a:schemeClr val="tx1"/>
                    </a:solidFill>
                  </a:rPr>
                  <a:t>1</a:t>
                </a:r>
                <a:endParaRPr lang="ja-JP" altLang="en-US" sz="1600" b="1" dirty="0">
                  <a:solidFill>
                    <a:schemeClr val="tx1"/>
                  </a:solidFill>
                </a:endParaRPr>
              </a:p>
            </p:txBody>
          </p:sp>
          <p:sp>
            <p:nvSpPr>
              <p:cNvPr id="52" name="メモ 51"/>
              <p:cNvSpPr/>
              <p:nvPr/>
            </p:nvSpPr>
            <p:spPr>
              <a:xfrm>
                <a:off x="5451090" y="5164448"/>
                <a:ext cx="1152128" cy="348097"/>
              </a:xfrm>
              <a:prstGeom prst="foldedCorner">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a:solidFill>
                      <a:schemeClr val="tx1"/>
                    </a:solidFill>
                  </a:rPr>
                  <a:t>CPU</a:t>
                </a:r>
                <a:r>
                  <a:rPr lang="ja-JP" altLang="en-US" sz="1600" b="1" dirty="0" smtClean="0">
                    <a:solidFill>
                      <a:schemeClr val="tx1"/>
                    </a:solidFill>
                  </a:rPr>
                  <a:t>情報</a:t>
                </a:r>
                <a:r>
                  <a:rPr lang="en-US" altLang="ja-JP" sz="1600" b="1" dirty="0" smtClean="0">
                    <a:solidFill>
                      <a:schemeClr val="tx1"/>
                    </a:solidFill>
                  </a:rPr>
                  <a:t>2</a:t>
                </a:r>
                <a:endParaRPr lang="ja-JP" altLang="en-US" sz="1600" b="1" dirty="0">
                  <a:solidFill>
                    <a:schemeClr val="tx1"/>
                  </a:solidFill>
                </a:endParaRPr>
              </a:p>
            </p:txBody>
          </p:sp>
          <p:sp>
            <p:nvSpPr>
              <p:cNvPr id="42" name="テキスト ボックス 41"/>
              <p:cNvSpPr txBox="1"/>
              <p:nvPr/>
            </p:nvSpPr>
            <p:spPr>
              <a:xfrm>
                <a:off x="5922357" y="5482724"/>
                <a:ext cx="194295" cy="461665"/>
              </a:xfrm>
              <a:prstGeom prst="rect">
                <a:avLst/>
              </a:prstGeom>
              <a:noFill/>
            </p:spPr>
            <p:txBody>
              <a:bodyPr wrap="square" rtlCol="0">
                <a:spAutoFit/>
              </a:bodyPr>
              <a:lstStyle/>
              <a:p>
                <a:r>
                  <a:rPr kumimoji="1" lang="ja-JP" altLang="en-US" sz="800" b="1" dirty="0" smtClean="0"/>
                  <a:t>・・・</a:t>
                </a:r>
                <a:endParaRPr kumimoji="1" lang="ja-JP" altLang="en-US" sz="800" b="1" dirty="0"/>
              </a:p>
            </p:txBody>
          </p:sp>
        </p:grpSp>
        <p:grpSp>
          <p:nvGrpSpPr>
            <p:cNvPr id="5" name="グループ化 4"/>
            <p:cNvGrpSpPr/>
            <p:nvPr/>
          </p:nvGrpSpPr>
          <p:grpSpPr>
            <a:xfrm>
              <a:off x="6867062" y="4412308"/>
              <a:ext cx="1791699" cy="1464964"/>
              <a:chOff x="6948264" y="4479644"/>
              <a:chExt cx="1791699" cy="1464964"/>
            </a:xfrm>
          </p:grpSpPr>
          <p:sp>
            <p:nvSpPr>
              <p:cNvPr id="58" name="正方形/長方形 57"/>
              <p:cNvSpPr/>
              <p:nvPr/>
            </p:nvSpPr>
            <p:spPr>
              <a:xfrm>
                <a:off x="6948264" y="4479644"/>
                <a:ext cx="1791699" cy="1408259"/>
              </a:xfrm>
              <a:prstGeom prst="rect">
                <a:avLst/>
              </a:prstGeom>
              <a:solidFill>
                <a:schemeClr val="accent2">
                  <a:lumMod val="60000"/>
                  <a:lumOff val="40000"/>
                </a:schemeClr>
              </a:solidFill>
              <a:ln w="22225" cmpd="sng">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メモ 58"/>
              <p:cNvSpPr/>
              <p:nvPr/>
            </p:nvSpPr>
            <p:spPr>
              <a:xfrm>
                <a:off x="7071015" y="4591980"/>
                <a:ext cx="1551726" cy="348097"/>
              </a:xfrm>
              <a:prstGeom prst="foldedCorner">
                <a:avLst/>
              </a:prstGeom>
              <a:solidFill>
                <a:srgbClr val="FFFF00"/>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chemeClr val="tx1"/>
                    </a:solidFill>
                  </a:rPr>
                  <a:t>CPU</a:t>
                </a:r>
                <a:r>
                  <a:rPr lang="ja-JP" altLang="en-US" sz="1600" b="1" dirty="0" smtClean="0">
                    <a:solidFill>
                      <a:schemeClr val="tx1"/>
                    </a:solidFill>
                  </a:rPr>
                  <a:t>製造情報</a:t>
                </a:r>
                <a:r>
                  <a:rPr lang="en-US" altLang="ja-JP" sz="1600" b="1" dirty="0" smtClean="0">
                    <a:solidFill>
                      <a:schemeClr val="tx1"/>
                    </a:solidFill>
                  </a:rPr>
                  <a:t>1</a:t>
                </a:r>
                <a:endParaRPr lang="ja-JP" altLang="en-US" sz="1600" b="1" dirty="0">
                  <a:solidFill>
                    <a:schemeClr val="tx1"/>
                  </a:solidFill>
                </a:endParaRPr>
              </a:p>
            </p:txBody>
          </p:sp>
          <p:sp>
            <p:nvSpPr>
              <p:cNvPr id="60" name="メモ 59"/>
              <p:cNvSpPr/>
              <p:nvPr/>
            </p:nvSpPr>
            <p:spPr>
              <a:xfrm>
                <a:off x="7071014" y="5164667"/>
                <a:ext cx="1551726" cy="348097"/>
              </a:xfrm>
              <a:prstGeom prst="foldedCorner">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chemeClr val="tx1"/>
                    </a:solidFill>
                  </a:rPr>
                  <a:t>CPU</a:t>
                </a:r>
                <a:r>
                  <a:rPr lang="ja-JP" altLang="en-US" sz="1600" b="1" dirty="0" smtClean="0">
                    <a:solidFill>
                      <a:schemeClr val="tx1"/>
                    </a:solidFill>
                  </a:rPr>
                  <a:t>製造情報</a:t>
                </a:r>
                <a:r>
                  <a:rPr lang="en-US" altLang="ja-JP" sz="1600" b="1" dirty="0" smtClean="0">
                    <a:solidFill>
                      <a:schemeClr val="tx1"/>
                    </a:solidFill>
                  </a:rPr>
                  <a:t>2</a:t>
                </a:r>
                <a:endParaRPr lang="ja-JP" altLang="en-US" sz="1600" b="1" dirty="0">
                  <a:solidFill>
                    <a:schemeClr val="tx1"/>
                  </a:solidFill>
                </a:endParaRPr>
              </a:p>
            </p:txBody>
          </p:sp>
          <p:sp>
            <p:nvSpPr>
              <p:cNvPr id="61" name="テキスト ボックス 60"/>
              <p:cNvSpPr txBox="1"/>
              <p:nvPr/>
            </p:nvSpPr>
            <p:spPr>
              <a:xfrm>
                <a:off x="7705733" y="5482943"/>
                <a:ext cx="261683" cy="461665"/>
              </a:xfrm>
              <a:prstGeom prst="rect">
                <a:avLst/>
              </a:prstGeom>
              <a:noFill/>
            </p:spPr>
            <p:txBody>
              <a:bodyPr wrap="square" rtlCol="0">
                <a:spAutoFit/>
              </a:bodyPr>
              <a:lstStyle/>
              <a:p>
                <a:r>
                  <a:rPr kumimoji="1" lang="ja-JP" altLang="en-US" sz="800" b="1" dirty="0" smtClean="0"/>
                  <a:t>・・・</a:t>
                </a:r>
                <a:endParaRPr kumimoji="1" lang="ja-JP" altLang="en-US" sz="800" b="1" dirty="0"/>
              </a:p>
            </p:txBody>
          </p:sp>
        </p:grpSp>
        <p:grpSp>
          <p:nvGrpSpPr>
            <p:cNvPr id="62" name="グループ化 61"/>
            <p:cNvGrpSpPr/>
            <p:nvPr/>
          </p:nvGrpSpPr>
          <p:grpSpPr>
            <a:xfrm>
              <a:off x="4770329" y="5931051"/>
              <a:ext cx="1390080" cy="882325"/>
              <a:chOff x="5324465" y="5062064"/>
              <a:chExt cx="1390080" cy="882325"/>
            </a:xfrm>
          </p:grpSpPr>
          <p:sp>
            <p:nvSpPr>
              <p:cNvPr id="63" name="正方形/長方形 62"/>
              <p:cNvSpPr/>
              <p:nvPr/>
            </p:nvSpPr>
            <p:spPr>
              <a:xfrm>
                <a:off x="5324465" y="5062064"/>
                <a:ext cx="1390080" cy="825620"/>
              </a:xfrm>
              <a:prstGeom prst="rect">
                <a:avLst/>
              </a:prstGeom>
              <a:solidFill>
                <a:schemeClr val="accent2">
                  <a:lumMod val="60000"/>
                  <a:lumOff val="40000"/>
                </a:schemeClr>
              </a:solidFill>
              <a:ln w="22225" cmpd="sng">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メモ 64"/>
              <p:cNvSpPr/>
              <p:nvPr/>
            </p:nvSpPr>
            <p:spPr>
              <a:xfrm>
                <a:off x="5451090" y="5164448"/>
                <a:ext cx="1152128" cy="348097"/>
              </a:xfrm>
              <a:prstGeom prst="foldedCorner">
                <a:avLst/>
              </a:prstGeom>
              <a:solidFill>
                <a:schemeClr val="bg1"/>
              </a:solidFill>
              <a:ln w="2540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b="1" dirty="0">
                  <a:solidFill>
                    <a:schemeClr val="tx1"/>
                  </a:solidFill>
                </a:endParaRPr>
              </a:p>
            </p:txBody>
          </p:sp>
          <p:sp>
            <p:nvSpPr>
              <p:cNvPr id="66" name="テキスト ボックス 65"/>
              <p:cNvSpPr txBox="1"/>
              <p:nvPr/>
            </p:nvSpPr>
            <p:spPr>
              <a:xfrm>
                <a:off x="5922357" y="5482724"/>
                <a:ext cx="194295" cy="461665"/>
              </a:xfrm>
              <a:prstGeom prst="rect">
                <a:avLst/>
              </a:prstGeom>
              <a:noFill/>
            </p:spPr>
            <p:txBody>
              <a:bodyPr wrap="square" rtlCol="0">
                <a:spAutoFit/>
              </a:bodyPr>
              <a:lstStyle/>
              <a:p>
                <a:r>
                  <a:rPr kumimoji="1" lang="ja-JP" altLang="en-US" sz="800" b="1" dirty="0" smtClean="0"/>
                  <a:t>・・・</a:t>
                </a:r>
                <a:endParaRPr kumimoji="1" lang="ja-JP" altLang="en-US" sz="800" b="1" dirty="0"/>
              </a:p>
            </p:txBody>
          </p:sp>
        </p:grpSp>
        <p:sp>
          <p:nvSpPr>
            <p:cNvPr id="67" name="テキスト ボックス 66"/>
            <p:cNvSpPr txBox="1"/>
            <p:nvPr/>
          </p:nvSpPr>
          <p:spPr>
            <a:xfrm>
              <a:off x="6156176" y="6330806"/>
              <a:ext cx="2502585" cy="338554"/>
            </a:xfrm>
            <a:prstGeom prst="rect">
              <a:avLst/>
            </a:prstGeom>
            <a:noFill/>
          </p:spPr>
          <p:txBody>
            <a:bodyPr wrap="square" rtlCol="0">
              <a:spAutoFit/>
            </a:bodyPr>
            <a:lstStyle/>
            <a:p>
              <a:r>
                <a:rPr lang="en-US" altLang="ja-JP" sz="1600" b="1" dirty="0" err="1" smtClean="0"/>
                <a:t>CIM_Realizes</a:t>
              </a:r>
              <a:r>
                <a:rPr lang="ja-JP" altLang="en-US" sz="1600" b="1" dirty="0" smtClean="0"/>
                <a:t>プロバイダ</a:t>
              </a:r>
              <a:endParaRPr kumimoji="1" lang="ja-JP" altLang="en-US" sz="1600" b="1" dirty="0"/>
            </a:p>
          </p:txBody>
        </p:sp>
        <p:grpSp>
          <p:nvGrpSpPr>
            <p:cNvPr id="78" name="グループ化 77"/>
            <p:cNvGrpSpPr/>
            <p:nvPr/>
          </p:nvGrpSpPr>
          <p:grpSpPr>
            <a:xfrm>
              <a:off x="5202377" y="4876827"/>
              <a:ext cx="1162761" cy="1330656"/>
              <a:chOff x="5364088" y="4876827"/>
              <a:chExt cx="1162761" cy="1330656"/>
            </a:xfrm>
          </p:grpSpPr>
          <p:cxnSp>
            <p:nvCxnSpPr>
              <p:cNvPr id="68" name="直線コネクタ 67"/>
              <p:cNvCxnSpPr/>
              <p:nvPr/>
            </p:nvCxnSpPr>
            <p:spPr>
              <a:xfrm>
                <a:off x="5645363" y="4876827"/>
                <a:ext cx="0" cy="96836"/>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p:nvPr/>
            </p:nvCxnSpPr>
            <p:spPr>
              <a:xfrm>
                <a:off x="5648345" y="4973663"/>
                <a:ext cx="867871" cy="0"/>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コネクタ 69"/>
              <p:cNvCxnSpPr/>
              <p:nvPr/>
            </p:nvCxnSpPr>
            <p:spPr>
              <a:xfrm>
                <a:off x="6516216" y="4962434"/>
                <a:ext cx="0" cy="602486"/>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flipH="1">
                <a:off x="5364088" y="5562818"/>
                <a:ext cx="1162761" cy="644665"/>
              </a:xfrm>
              <a:prstGeom prst="line">
                <a:avLst/>
              </a:prstGeom>
              <a:ln w="22225" cmpd="sng">
                <a:solidFill>
                  <a:schemeClr val="tx1"/>
                </a:solidFill>
                <a:headEnd type="none"/>
                <a:tailEnd type="oval"/>
              </a:ln>
            </p:spPr>
            <p:style>
              <a:lnRef idx="1">
                <a:schemeClr val="accent1"/>
              </a:lnRef>
              <a:fillRef idx="0">
                <a:schemeClr val="accent1"/>
              </a:fillRef>
              <a:effectRef idx="0">
                <a:schemeClr val="accent1"/>
              </a:effectRef>
              <a:fontRef idx="minor">
                <a:schemeClr val="tx1"/>
              </a:fontRef>
            </p:style>
          </p:cxnSp>
        </p:grpSp>
        <p:grpSp>
          <p:nvGrpSpPr>
            <p:cNvPr id="79" name="グループ化 78"/>
            <p:cNvGrpSpPr/>
            <p:nvPr/>
          </p:nvGrpSpPr>
          <p:grpSpPr>
            <a:xfrm>
              <a:off x="5706434" y="4869160"/>
              <a:ext cx="2026856" cy="1324636"/>
              <a:chOff x="5868145" y="4869160"/>
              <a:chExt cx="2026856" cy="1324636"/>
            </a:xfrm>
          </p:grpSpPr>
          <p:cxnSp>
            <p:nvCxnSpPr>
              <p:cNvPr id="71" name="直線コネクタ 70"/>
              <p:cNvCxnSpPr/>
              <p:nvPr/>
            </p:nvCxnSpPr>
            <p:spPr>
              <a:xfrm>
                <a:off x="6814881" y="4986754"/>
                <a:ext cx="0" cy="705723"/>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p:cNvCxnSpPr/>
              <p:nvPr/>
            </p:nvCxnSpPr>
            <p:spPr>
              <a:xfrm>
                <a:off x="6811106" y="4973067"/>
                <a:ext cx="1083895" cy="0"/>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flipH="1">
                <a:off x="5868145" y="5692477"/>
                <a:ext cx="946736" cy="501319"/>
              </a:xfrm>
              <a:prstGeom prst="line">
                <a:avLst/>
              </a:prstGeom>
              <a:ln w="22225" cmpd="sng">
                <a:solidFill>
                  <a:schemeClr val="tx1"/>
                </a:solidFill>
                <a:tailEnd type="oval"/>
              </a:ln>
            </p:spPr>
            <p:style>
              <a:lnRef idx="1">
                <a:schemeClr val="accent1"/>
              </a:lnRef>
              <a:fillRef idx="0">
                <a:schemeClr val="accent1"/>
              </a:fillRef>
              <a:effectRef idx="0">
                <a:schemeClr val="accent1"/>
              </a:effectRef>
              <a:fontRef idx="minor">
                <a:schemeClr val="tx1"/>
              </a:fontRef>
            </p:style>
          </p:cxnSp>
          <p:cxnSp>
            <p:nvCxnSpPr>
              <p:cNvPr id="76" name="直線コネクタ 75"/>
              <p:cNvCxnSpPr/>
              <p:nvPr/>
            </p:nvCxnSpPr>
            <p:spPr>
              <a:xfrm>
                <a:off x="7884368" y="4869160"/>
                <a:ext cx="0" cy="96836"/>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0616951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smtClean="0"/>
              <a:t>CIMPLE</a:t>
            </a:r>
            <a:r>
              <a:rPr kumimoji="1" lang="ja-JP" altLang="en-US" dirty="0" smtClean="0"/>
              <a:t>を用</a:t>
            </a:r>
            <a:r>
              <a:rPr lang="ja-JP" altLang="en-US" dirty="0" smtClean="0"/>
              <a:t>い</a:t>
            </a:r>
            <a:r>
              <a:rPr kumimoji="1" lang="ja-JP" altLang="en-US" dirty="0" smtClean="0"/>
              <a:t>て</a:t>
            </a:r>
            <a:r>
              <a:rPr lang="en-US" altLang="ja-JP" dirty="0"/>
              <a:t>MOF</a:t>
            </a:r>
            <a:r>
              <a:rPr kumimoji="1" lang="ja-JP" altLang="en-US" dirty="0" smtClean="0"/>
              <a:t>から</a:t>
            </a:r>
            <a:r>
              <a:rPr kumimoji="1" lang="en-US" altLang="ja-JP" dirty="0" smtClean="0"/>
              <a:t>CIM</a:t>
            </a:r>
            <a:r>
              <a:rPr kumimoji="1" lang="ja-JP" altLang="en-US" dirty="0" smtClean="0"/>
              <a:t>プロバイダの雛形を</a:t>
            </a:r>
            <a:r>
              <a:rPr kumimoji="1" lang="en-US" altLang="ja-JP" dirty="0" smtClean="0"/>
              <a:t>C++</a:t>
            </a:r>
            <a:r>
              <a:rPr kumimoji="1" lang="ja-JP" altLang="en-US" dirty="0" smtClean="0"/>
              <a:t>で生成</a:t>
            </a:r>
          </a:p>
        </p:txBody>
      </p:sp>
      <p:sp>
        <p:nvSpPr>
          <p:cNvPr id="3" name="タイトル 2"/>
          <p:cNvSpPr>
            <a:spLocks noGrp="1"/>
          </p:cNvSpPr>
          <p:nvPr>
            <p:ph type="title"/>
          </p:nvPr>
        </p:nvSpPr>
        <p:spPr/>
        <p:txBody>
          <a:bodyPr/>
          <a:lstStyle/>
          <a:p>
            <a:r>
              <a:rPr kumimoji="1" lang="en-US" altLang="ja-JP" dirty="0" smtClean="0"/>
              <a:t>CIM</a:t>
            </a:r>
            <a:r>
              <a:rPr kumimoji="1" lang="ja-JP" altLang="en-US" dirty="0" smtClean="0"/>
              <a:t>プロバイダの作成（１）</a:t>
            </a:r>
            <a:endParaRPr kumimoji="1" lang="ja-JP" altLang="en-US" dirty="0"/>
          </a:p>
        </p:txBody>
      </p:sp>
      <p:sp>
        <p:nvSpPr>
          <p:cNvPr id="7" name="テキスト ボックス 6"/>
          <p:cNvSpPr txBox="1"/>
          <p:nvPr/>
        </p:nvSpPr>
        <p:spPr>
          <a:xfrm>
            <a:off x="683568" y="3284984"/>
            <a:ext cx="1385438" cy="400110"/>
          </a:xfrm>
          <a:prstGeom prst="rect">
            <a:avLst/>
          </a:prstGeom>
          <a:noFill/>
        </p:spPr>
        <p:txBody>
          <a:bodyPr wrap="square" rtlCol="0">
            <a:spAutoFit/>
          </a:bodyPr>
          <a:lstStyle/>
          <a:p>
            <a:r>
              <a:rPr lang="en-US" altLang="ja-JP" sz="2000" b="1" dirty="0" smtClean="0"/>
              <a:t>MOF</a:t>
            </a:r>
            <a:endParaRPr kumimoji="1" lang="ja-JP" altLang="en-US" b="1" dirty="0"/>
          </a:p>
        </p:txBody>
      </p:sp>
      <p:sp>
        <p:nvSpPr>
          <p:cNvPr id="19" name="メモ 18"/>
          <p:cNvSpPr/>
          <p:nvPr/>
        </p:nvSpPr>
        <p:spPr>
          <a:xfrm>
            <a:off x="683568" y="2564904"/>
            <a:ext cx="2160240" cy="707246"/>
          </a:xfrm>
          <a:prstGeom prst="foldedCorner">
            <a:avLst>
              <a:gd name="adj" fmla="val 7293"/>
            </a:avLst>
          </a:prstGeom>
          <a:no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dirty="0" err="1" smtClean="0">
                <a:solidFill>
                  <a:schemeClr val="tx1"/>
                </a:solidFill>
              </a:rPr>
              <a:t>CIM_Processor</a:t>
            </a:r>
            <a:r>
              <a:rPr lang="ja-JP" altLang="en-US" sz="2000" dirty="0" smtClean="0">
                <a:solidFill>
                  <a:schemeClr val="tx1"/>
                </a:solidFill>
              </a:rPr>
              <a:t>クラス</a:t>
            </a:r>
            <a:endParaRPr lang="en-US" altLang="ja-JP" sz="2000" dirty="0">
              <a:solidFill>
                <a:schemeClr val="tx1"/>
              </a:solidFill>
            </a:endParaRPr>
          </a:p>
        </p:txBody>
      </p:sp>
      <p:sp>
        <p:nvSpPr>
          <p:cNvPr id="21" name="メモ 20"/>
          <p:cNvSpPr/>
          <p:nvPr/>
        </p:nvSpPr>
        <p:spPr>
          <a:xfrm>
            <a:off x="1763688" y="3501008"/>
            <a:ext cx="7236295" cy="2880320"/>
          </a:xfrm>
          <a:prstGeom prst="foldedCorner">
            <a:avLst>
              <a:gd name="adj" fmla="val 3224"/>
            </a:avLst>
          </a:prstGeom>
          <a:no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err="1">
                <a:solidFill>
                  <a:schemeClr val="tx1"/>
                </a:solidFill>
                <a:latin typeface="Courier"/>
                <a:cs typeface="Courier"/>
              </a:rPr>
              <a:t>Enum_Instances_Status</a:t>
            </a:r>
            <a:r>
              <a:rPr lang="en-US" altLang="ja-JP" sz="2000" b="1" dirty="0">
                <a:solidFill>
                  <a:schemeClr val="tx1"/>
                </a:solidFill>
                <a:latin typeface="Courier"/>
                <a:cs typeface="Courier"/>
              </a:rPr>
              <a:t> </a:t>
            </a:r>
            <a:r>
              <a:rPr lang="en-US" altLang="ja-JP" sz="2000" b="1" dirty="0" err="1">
                <a:solidFill>
                  <a:schemeClr val="tx1"/>
                </a:solidFill>
                <a:latin typeface="Courier"/>
                <a:cs typeface="Courier"/>
              </a:rPr>
              <a:t>CIM_Processor_Provider</a:t>
            </a:r>
            <a:r>
              <a:rPr lang="en-US" altLang="ja-JP" sz="2000" b="1" dirty="0">
                <a:solidFill>
                  <a:schemeClr val="tx1"/>
                </a:solidFill>
                <a:latin typeface="Courier"/>
                <a:cs typeface="Courier"/>
              </a:rPr>
              <a:t>:</a:t>
            </a:r>
            <a:r>
              <a:rPr lang="en-US" altLang="ja-JP" sz="2000" b="1" dirty="0" smtClean="0">
                <a:solidFill>
                  <a:schemeClr val="tx1"/>
                </a:solidFill>
                <a:latin typeface="Courier"/>
                <a:cs typeface="Courier"/>
              </a:rPr>
              <a:t>:</a:t>
            </a:r>
            <a:r>
              <a:rPr lang="en-US" altLang="ja-JP" sz="2000" b="1" dirty="0" err="1" smtClean="0">
                <a:solidFill>
                  <a:schemeClr val="tx1"/>
                </a:solidFill>
                <a:latin typeface="Courier"/>
                <a:cs typeface="Courier"/>
              </a:rPr>
              <a:t>enum_instances</a:t>
            </a:r>
            <a:r>
              <a:rPr lang="en-US" altLang="ja-JP" sz="2000" b="1" dirty="0">
                <a:solidFill>
                  <a:schemeClr val="tx1"/>
                </a:solidFill>
                <a:latin typeface="Courier"/>
                <a:cs typeface="Courier"/>
              </a:rPr>
              <a:t>(</a:t>
            </a:r>
            <a:endParaRPr lang="ja-JP" altLang="en-US" sz="2000" b="1" dirty="0">
              <a:solidFill>
                <a:schemeClr val="tx1"/>
              </a:solidFill>
              <a:latin typeface="Courier"/>
              <a:cs typeface="Courier"/>
            </a:endParaRPr>
          </a:p>
          <a:p>
            <a:r>
              <a:rPr lang="ja-JP" altLang="en-US" sz="2000" b="1" dirty="0">
                <a:solidFill>
                  <a:schemeClr val="tx1"/>
                </a:solidFill>
                <a:latin typeface="Courier"/>
                <a:cs typeface="Courier"/>
              </a:rPr>
              <a:t>  </a:t>
            </a:r>
            <a:r>
              <a:rPr lang="en-US" altLang="ja-JP" sz="2000" b="1" dirty="0">
                <a:solidFill>
                  <a:schemeClr val="tx1"/>
                </a:solidFill>
                <a:latin typeface="Courier"/>
                <a:cs typeface="Courier"/>
              </a:rPr>
              <a:t> ..., </a:t>
            </a:r>
            <a:r>
              <a:rPr lang="en-US" altLang="ja-JP" sz="2000" b="1" dirty="0" err="1">
                <a:solidFill>
                  <a:schemeClr val="tx1"/>
                </a:solidFill>
                <a:latin typeface="Courier"/>
                <a:cs typeface="Courier"/>
              </a:rPr>
              <a:t>Enum_Handler</a:t>
            </a:r>
            <a:r>
              <a:rPr lang="en-US" altLang="ja-JP" sz="2000" b="1" dirty="0">
                <a:solidFill>
                  <a:schemeClr val="tx1"/>
                </a:solidFill>
                <a:latin typeface="Courier"/>
                <a:cs typeface="Courier"/>
              </a:rPr>
              <a:t>&lt;</a:t>
            </a:r>
            <a:r>
              <a:rPr lang="en-US" altLang="ja-JP" sz="2000" b="1" dirty="0" err="1">
                <a:solidFill>
                  <a:schemeClr val="tx1"/>
                </a:solidFill>
                <a:latin typeface="Courier"/>
                <a:cs typeface="Courier"/>
              </a:rPr>
              <a:t>CIM_Processor</a:t>
            </a:r>
            <a:r>
              <a:rPr lang="en-US" altLang="ja-JP" sz="2000" b="1" dirty="0">
                <a:solidFill>
                  <a:schemeClr val="tx1"/>
                </a:solidFill>
                <a:latin typeface="Courier"/>
                <a:cs typeface="Courier"/>
              </a:rPr>
              <a:t>&gt;* handler</a:t>
            </a:r>
            <a:r>
              <a:rPr lang="en-US" altLang="ja-JP" sz="2000" b="1" dirty="0" smtClean="0">
                <a:solidFill>
                  <a:schemeClr val="tx1"/>
                </a:solidFill>
                <a:latin typeface="Courier"/>
                <a:cs typeface="Courier"/>
              </a:rPr>
              <a:t>)</a:t>
            </a:r>
          </a:p>
          <a:p>
            <a:r>
              <a:rPr lang="en-US" altLang="ja-JP" sz="2000" b="1" dirty="0" smtClean="0">
                <a:solidFill>
                  <a:schemeClr val="tx1"/>
                </a:solidFill>
                <a:latin typeface="Courier"/>
                <a:cs typeface="Courier"/>
              </a:rPr>
              <a:t>{</a:t>
            </a:r>
          </a:p>
          <a:p>
            <a:r>
              <a:rPr lang="en-US" altLang="ja-JP" sz="2000" b="1" dirty="0">
                <a:solidFill>
                  <a:srgbClr val="FF0000"/>
                </a:solidFill>
                <a:latin typeface="Courier"/>
                <a:cs typeface="Courier"/>
              </a:rPr>
              <a:t>  for (i = 0; i &lt; nCPU; i++)</a:t>
            </a:r>
          </a:p>
          <a:p>
            <a:r>
              <a:rPr lang="en-US" altLang="ja-JP" sz="2000" b="1" dirty="0">
                <a:solidFill>
                  <a:srgbClr val="FF0000"/>
                </a:solidFill>
                <a:latin typeface="Courier"/>
                <a:cs typeface="Courier"/>
              </a:rPr>
              <a:t>    handler-&gt;handle(cpu[i]);</a:t>
            </a:r>
          </a:p>
          <a:p>
            <a:endParaRPr lang="en-US" altLang="ja-JP" sz="2000" b="1" dirty="0">
              <a:solidFill>
                <a:srgbClr val="FF0000"/>
              </a:solidFill>
              <a:latin typeface="Courier"/>
              <a:cs typeface="Courier"/>
            </a:endParaRPr>
          </a:p>
          <a:p>
            <a:r>
              <a:rPr lang="en-US" altLang="ja-JP" sz="2000" b="1" dirty="0">
                <a:solidFill>
                  <a:srgbClr val="FF0000"/>
                </a:solidFill>
                <a:latin typeface="Courier"/>
                <a:cs typeface="Courier"/>
              </a:rPr>
              <a:t>  return ENUM_INSTANCES_OK;</a:t>
            </a:r>
            <a:endParaRPr lang="ja-JP" altLang="en-US" sz="2000" b="1" dirty="0">
              <a:solidFill>
                <a:srgbClr val="FF0000"/>
              </a:solidFill>
              <a:latin typeface="Courier"/>
              <a:cs typeface="Courier"/>
            </a:endParaRPr>
          </a:p>
          <a:p>
            <a:r>
              <a:rPr lang="en-US" altLang="ja-JP" sz="2000" b="1" dirty="0" smtClean="0">
                <a:solidFill>
                  <a:schemeClr val="tx1"/>
                </a:solidFill>
                <a:latin typeface="Courier"/>
                <a:cs typeface="Courier"/>
              </a:rPr>
              <a:t>}</a:t>
            </a:r>
            <a:endParaRPr kumimoji="1" lang="ja-JP" altLang="en-US" sz="2000" b="1" dirty="0">
              <a:solidFill>
                <a:schemeClr val="tx1"/>
              </a:solidFill>
              <a:latin typeface="Courier"/>
              <a:cs typeface="Courier"/>
            </a:endParaRPr>
          </a:p>
        </p:txBody>
      </p:sp>
      <p:sp>
        <p:nvSpPr>
          <p:cNvPr id="22" name="テキスト ボックス 21"/>
          <p:cNvSpPr txBox="1"/>
          <p:nvPr/>
        </p:nvSpPr>
        <p:spPr>
          <a:xfrm>
            <a:off x="4932040" y="3068960"/>
            <a:ext cx="1800200" cy="400110"/>
          </a:xfrm>
          <a:prstGeom prst="rect">
            <a:avLst/>
          </a:prstGeom>
          <a:solidFill>
            <a:schemeClr val="bg1"/>
          </a:solidFill>
        </p:spPr>
        <p:txBody>
          <a:bodyPr wrap="square" rtlCol="0">
            <a:spAutoFit/>
          </a:bodyPr>
          <a:lstStyle/>
          <a:p>
            <a:r>
              <a:rPr kumimoji="1" lang="en-US" altLang="ja-JP" sz="2000" b="1" dirty="0" smtClean="0"/>
              <a:t>CIM</a:t>
            </a:r>
            <a:r>
              <a:rPr kumimoji="1" lang="ja-JP" altLang="en-US" sz="2000" b="1" dirty="0" smtClean="0"/>
              <a:t>プロバイダ</a:t>
            </a:r>
            <a:endParaRPr kumimoji="1" lang="ja-JP" altLang="en-US" sz="2000" b="1" dirty="0"/>
          </a:p>
        </p:txBody>
      </p:sp>
      <p:sp>
        <p:nvSpPr>
          <p:cNvPr id="23" name="ストライプ矢印 22"/>
          <p:cNvSpPr/>
          <p:nvPr/>
        </p:nvSpPr>
        <p:spPr>
          <a:xfrm>
            <a:off x="3131840" y="2636912"/>
            <a:ext cx="648072" cy="494475"/>
          </a:xfrm>
          <a:prstGeom prst="stripedRightArrow">
            <a:avLst/>
          </a:prstGeom>
          <a:noFill/>
          <a:ln w="38100" cmpd="dbl">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9332328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err="1"/>
              <a:t>libvirt</a:t>
            </a:r>
            <a:r>
              <a:rPr lang="ja-JP" altLang="en-US" dirty="0"/>
              <a:t>を用いて</a:t>
            </a:r>
            <a:r>
              <a:rPr lang="en-US" altLang="ja-JP" dirty="0"/>
              <a:t>VM</a:t>
            </a:r>
            <a:r>
              <a:rPr lang="ja-JP" altLang="en-US" dirty="0"/>
              <a:t>に関する処理を記述</a:t>
            </a:r>
            <a:endParaRPr lang="en-US" altLang="ja-JP" dirty="0"/>
          </a:p>
        </p:txBody>
      </p:sp>
      <p:sp>
        <p:nvSpPr>
          <p:cNvPr id="3" name="タイトル 2"/>
          <p:cNvSpPr>
            <a:spLocks noGrp="1"/>
          </p:cNvSpPr>
          <p:nvPr>
            <p:ph type="title"/>
          </p:nvPr>
        </p:nvSpPr>
        <p:spPr/>
        <p:txBody>
          <a:bodyPr/>
          <a:lstStyle/>
          <a:p>
            <a:r>
              <a:rPr lang="en-US" altLang="ja-JP" dirty="0"/>
              <a:t>CIM</a:t>
            </a:r>
            <a:r>
              <a:rPr lang="ja-JP" altLang="en-US" dirty="0"/>
              <a:t>プロバイダの作成（２）</a:t>
            </a:r>
            <a:endParaRPr kumimoji="1" lang="ja-JP" altLang="en-US"/>
          </a:p>
        </p:txBody>
      </p:sp>
      <p:sp>
        <p:nvSpPr>
          <p:cNvPr id="4" name="メモ 3"/>
          <p:cNvSpPr/>
          <p:nvPr/>
        </p:nvSpPr>
        <p:spPr>
          <a:xfrm>
            <a:off x="467544" y="2204864"/>
            <a:ext cx="3456384" cy="864096"/>
          </a:xfrm>
          <a:prstGeom prst="foldedCorner">
            <a:avLst>
              <a:gd name="adj" fmla="val 7293"/>
            </a:avLst>
          </a:prstGeom>
          <a:no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dirty="0" err="1" smtClean="0">
                <a:solidFill>
                  <a:schemeClr val="tx1"/>
                </a:solidFill>
              </a:rPr>
              <a:t>CIM_PowerManagement</a:t>
            </a:r>
          </a:p>
          <a:p>
            <a:r>
              <a:rPr lang="ja-JP" altLang="en-US" sz="2000" dirty="0" smtClean="0">
                <a:solidFill>
                  <a:schemeClr val="tx1"/>
                </a:solidFill>
              </a:rPr>
              <a:t>クラス</a:t>
            </a:r>
            <a:endParaRPr lang="en-US" altLang="ja-JP" sz="2000" dirty="0">
              <a:solidFill>
                <a:schemeClr val="tx1"/>
              </a:solidFill>
            </a:endParaRPr>
          </a:p>
        </p:txBody>
      </p:sp>
      <p:sp>
        <p:nvSpPr>
          <p:cNvPr id="5" name="メモ 4"/>
          <p:cNvSpPr/>
          <p:nvPr/>
        </p:nvSpPr>
        <p:spPr>
          <a:xfrm>
            <a:off x="1763688" y="3269015"/>
            <a:ext cx="6984776" cy="3184321"/>
          </a:xfrm>
          <a:prstGeom prst="foldedCorner">
            <a:avLst>
              <a:gd name="adj" fmla="val 3224"/>
            </a:avLst>
          </a:prstGeom>
          <a:solidFill>
            <a:srgbClr val="FFFFFF"/>
          </a:solid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err="1" smtClean="0">
                <a:solidFill>
                  <a:schemeClr val="tx1"/>
                </a:solidFill>
                <a:latin typeface="Courier"/>
              </a:rPr>
              <a:t>Get_Instance_Status</a:t>
            </a:r>
            <a:r>
              <a:rPr lang="en-US" altLang="ja-JP" sz="2000" b="1" dirty="0" smtClean="0">
                <a:solidFill>
                  <a:schemeClr val="tx1"/>
                </a:solidFill>
                <a:latin typeface="Courier"/>
              </a:rPr>
              <a:t> </a:t>
            </a:r>
            <a:r>
              <a:rPr lang="en-US" altLang="ja-JP" sz="2000" b="1" dirty="0" err="1" smtClean="0">
                <a:solidFill>
                  <a:schemeClr val="tx1"/>
                </a:solidFill>
                <a:latin typeface="Courier"/>
              </a:rPr>
              <a:t>CIM_PowerManagement_Provider</a:t>
            </a:r>
            <a:r>
              <a:rPr lang="en-US" altLang="ja-JP" sz="2000" b="1" dirty="0" smtClean="0">
                <a:solidFill>
                  <a:schemeClr val="tx1"/>
                </a:solidFill>
                <a:latin typeface="Courier"/>
              </a:rPr>
              <a:t>::</a:t>
            </a:r>
            <a:r>
              <a:rPr lang="en-US" altLang="ja-JP" sz="2000" b="1" dirty="0" err="1" smtClean="0">
                <a:solidFill>
                  <a:schemeClr val="tx1"/>
                </a:solidFill>
                <a:latin typeface="Courier"/>
              </a:rPr>
              <a:t>get_instance</a:t>
            </a:r>
            <a:r>
              <a:rPr lang="en-US" altLang="ja-JP" sz="2000" b="1" dirty="0" smtClean="0">
                <a:solidFill>
                  <a:schemeClr val="tx1"/>
                </a:solidFill>
                <a:latin typeface="Courier"/>
              </a:rPr>
              <a:t>(</a:t>
            </a:r>
          </a:p>
          <a:p>
            <a:r>
              <a:rPr lang="en-US" altLang="ja-JP" sz="2000" b="1" dirty="0">
                <a:solidFill>
                  <a:schemeClr val="tx1"/>
                </a:solidFill>
                <a:latin typeface="Courier"/>
              </a:rPr>
              <a:t> </a:t>
            </a:r>
            <a:r>
              <a:rPr lang="en-US" altLang="ja-JP" sz="2000" b="1" dirty="0" smtClean="0">
                <a:solidFill>
                  <a:schemeClr val="tx1"/>
                </a:solidFill>
                <a:latin typeface="Courier"/>
              </a:rPr>
              <a:t>  </a:t>
            </a:r>
            <a:r>
              <a:rPr lang="en-US" altLang="ja-JP" sz="2000" b="1" dirty="0" smtClean="0">
                <a:solidFill>
                  <a:schemeClr val="tx1"/>
                </a:solidFill>
                <a:latin typeface="Courier"/>
                <a:cs typeface="Courier"/>
              </a:rPr>
              <a:t>..., </a:t>
            </a:r>
            <a:r>
              <a:rPr lang="en-US" altLang="ja-JP" sz="2000" b="1" dirty="0" err="1" smtClean="0">
                <a:solidFill>
                  <a:schemeClr val="tx1"/>
                </a:solidFill>
                <a:latin typeface="Courier"/>
              </a:rPr>
              <a:t>CIM_PowerManagement</a:t>
            </a:r>
            <a:r>
              <a:rPr lang="en-US" altLang="ja-JP" sz="2000" b="1" dirty="0">
                <a:solidFill>
                  <a:schemeClr val="tx1"/>
                </a:solidFill>
                <a:latin typeface="Courier"/>
              </a:rPr>
              <a:t>*&amp; </a:t>
            </a:r>
            <a:r>
              <a:rPr lang="en-US" altLang="ja-JP" sz="2000" b="1" dirty="0" smtClean="0">
                <a:solidFill>
                  <a:schemeClr val="tx1"/>
                </a:solidFill>
                <a:latin typeface="Courier"/>
              </a:rPr>
              <a:t>instance)</a:t>
            </a:r>
            <a:endParaRPr lang="en-US" altLang="ja-JP" sz="2000" b="1" dirty="0">
              <a:solidFill>
                <a:schemeClr val="tx1"/>
              </a:solidFill>
              <a:latin typeface="Courier"/>
            </a:endParaRPr>
          </a:p>
          <a:p>
            <a:r>
              <a:rPr lang="en-US" altLang="ja-JP" sz="2000" b="1" dirty="0" smtClean="0">
                <a:solidFill>
                  <a:schemeClr val="tx1"/>
                </a:solidFill>
                <a:latin typeface="Courier"/>
              </a:rPr>
              <a:t>{</a:t>
            </a:r>
          </a:p>
          <a:p>
            <a:r>
              <a:rPr lang="en-US" altLang="ja-JP" sz="2000" b="1" dirty="0" smtClean="0">
                <a:solidFill>
                  <a:srgbClr val="FF0000"/>
                </a:solidFill>
                <a:latin typeface="Courier"/>
              </a:rPr>
              <a:t>  pow = </a:t>
            </a:r>
            <a:r>
              <a:rPr lang="en-US" altLang="ja-JP" sz="2000" b="1" dirty="0" err="1" smtClean="0">
                <a:solidFill>
                  <a:srgbClr val="FF0000"/>
                </a:solidFill>
                <a:latin typeface="Courier"/>
              </a:rPr>
              <a:t>virDomainIsActive</a:t>
            </a:r>
            <a:r>
              <a:rPr lang="en-US" altLang="ja-JP" sz="2000" b="1" dirty="0" smtClean="0">
                <a:solidFill>
                  <a:srgbClr val="FF0000"/>
                </a:solidFill>
                <a:latin typeface="Courier"/>
              </a:rPr>
              <a:t>(</a:t>
            </a:r>
            <a:r>
              <a:rPr lang="en-US" altLang="ja-JP" sz="2000" b="1" dirty="0" err="1" smtClean="0">
                <a:solidFill>
                  <a:srgbClr val="FF0000"/>
                </a:solidFill>
                <a:latin typeface="Courier"/>
              </a:rPr>
              <a:t>dom</a:t>
            </a:r>
            <a:r>
              <a:rPr lang="en-US" altLang="ja-JP" sz="2000" b="1" dirty="0" smtClean="0">
                <a:solidFill>
                  <a:srgbClr val="FF0000"/>
                </a:solidFill>
                <a:latin typeface="Courier"/>
              </a:rPr>
              <a:t>);</a:t>
            </a:r>
          </a:p>
          <a:p>
            <a:r>
              <a:rPr lang="en-US" altLang="ja-JP" sz="2000" b="1" dirty="0" smtClean="0">
                <a:solidFill>
                  <a:srgbClr val="FF0000"/>
                </a:solidFill>
                <a:latin typeface="Courier"/>
              </a:rPr>
              <a:t>  instance-&gt;</a:t>
            </a:r>
            <a:r>
              <a:rPr lang="en-US" altLang="ja-JP" sz="2000" b="1" dirty="0" err="1" smtClean="0">
                <a:solidFill>
                  <a:srgbClr val="FF0000"/>
                </a:solidFill>
                <a:latin typeface="Courier"/>
              </a:rPr>
              <a:t>PowerState.set</a:t>
            </a:r>
            <a:r>
              <a:rPr lang="en-US" altLang="ja-JP" sz="2000" b="1" dirty="0" smtClean="0">
                <a:solidFill>
                  <a:srgbClr val="FF0000"/>
                </a:solidFill>
                <a:latin typeface="Courier"/>
              </a:rPr>
              <a:t>(pow);</a:t>
            </a:r>
          </a:p>
          <a:p>
            <a:endParaRPr lang="en-US" altLang="ja-JP" sz="2000" b="1" dirty="0">
              <a:solidFill>
                <a:srgbClr val="FF0000"/>
              </a:solidFill>
              <a:latin typeface="Courier"/>
            </a:endParaRPr>
          </a:p>
          <a:p>
            <a:r>
              <a:rPr lang="en-US" altLang="ja-JP" sz="2000" b="1" dirty="0">
                <a:solidFill>
                  <a:srgbClr val="FF0000"/>
                </a:solidFill>
                <a:latin typeface="Courier"/>
              </a:rPr>
              <a:t>  return </a:t>
            </a:r>
            <a:r>
              <a:rPr lang="en-US" altLang="ja-JP" sz="2000" b="1" dirty="0" smtClean="0">
                <a:solidFill>
                  <a:srgbClr val="FF0000"/>
                </a:solidFill>
                <a:latin typeface="Courier"/>
              </a:rPr>
              <a:t>GET_INSTANCE_OK</a:t>
            </a:r>
            <a:r>
              <a:rPr lang="en-US" altLang="ja-JP" sz="2000" b="1" dirty="0">
                <a:solidFill>
                  <a:srgbClr val="FF0000"/>
                </a:solidFill>
                <a:latin typeface="Courier"/>
              </a:rPr>
              <a:t>;</a:t>
            </a:r>
          </a:p>
          <a:p>
            <a:r>
              <a:rPr lang="en-US" altLang="ja-JP" sz="2000" b="1" dirty="0" smtClean="0">
                <a:solidFill>
                  <a:schemeClr val="tx1"/>
                </a:solidFill>
                <a:latin typeface="Courier"/>
              </a:rPr>
              <a:t>}</a:t>
            </a:r>
            <a:endParaRPr lang="en-US" altLang="ja-JP" sz="2000" b="1" dirty="0" smtClean="0">
              <a:solidFill>
                <a:schemeClr val="tx1"/>
              </a:solidFill>
              <a:latin typeface="Courier"/>
              <a:cs typeface="Courier"/>
            </a:endParaRPr>
          </a:p>
        </p:txBody>
      </p:sp>
      <p:sp>
        <p:nvSpPr>
          <p:cNvPr id="6" name="ストライプ矢印 5"/>
          <p:cNvSpPr/>
          <p:nvPr/>
        </p:nvSpPr>
        <p:spPr>
          <a:xfrm>
            <a:off x="4139952" y="2420888"/>
            <a:ext cx="648072" cy="494475"/>
          </a:xfrm>
          <a:prstGeom prst="stripedRightArrow">
            <a:avLst/>
          </a:prstGeom>
          <a:noFill/>
          <a:ln w="38100" cmpd="dbl">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323528" y="3068960"/>
            <a:ext cx="1385438" cy="400110"/>
          </a:xfrm>
          <a:prstGeom prst="rect">
            <a:avLst/>
          </a:prstGeom>
          <a:noFill/>
        </p:spPr>
        <p:txBody>
          <a:bodyPr wrap="square" rtlCol="0">
            <a:spAutoFit/>
          </a:bodyPr>
          <a:lstStyle/>
          <a:p>
            <a:r>
              <a:rPr lang="en-US" altLang="ja-JP" sz="2000" b="1" dirty="0" smtClean="0"/>
              <a:t>MOF</a:t>
            </a:r>
            <a:endParaRPr kumimoji="1" lang="ja-JP" altLang="en-US" b="1" dirty="0"/>
          </a:p>
        </p:txBody>
      </p:sp>
      <p:sp>
        <p:nvSpPr>
          <p:cNvPr id="9" name="テキスト ボックス 8"/>
          <p:cNvSpPr txBox="1"/>
          <p:nvPr/>
        </p:nvSpPr>
        <p:spPr>
          <a:xfrm>
            <a:off x="5855750" y="2834132"/>
            <a:ext cx="1800200" cy="400110"/>
          </a:xfrm>
          <a:prstGeom prst="rect">
            <a:avLst/>
          </a:prstGeom>
          <a:solidFill>
            <a:schemeClr val="bg1"/>
          </a:solidFill>
        </p:spPr>
        <p:txBody>
          <a:bodyPr wrap="square" rtlCol="0">
            <a:spAutoFit/>
          </a:bodyPr>
          <a:lstStyle/>
          <a:p>
            <a:r>
              <a:rPr kumimoji="1" lang="en-US" altLang="ja-JP" sz="2000" b="1" dirty="0" smtClean="0"/>
              <a:t>CIM</a:t>
            </a:r>
            <a:r>
              <a:rPr kumimoji="1" lang="ja-JP" altLang="en-US" sz="2000" b="1" dirty="0" smtClean="0"/>
              <a:t>プロバイダ</a:t>
            </a:r>
            <a:endParaRPr kumimoji="1" lang="ja-JP" altLang="en-US" sz="2000" b="1" dirty="0"/>
          </a:p>
        </p:txBody>
      </p:sp>
    </p:spTree>
    <p:extLst>
      <p:ext uri="{BB962C8B-B14F-4D97-AF65-F5344CB8AC3E}">
        <p14:creationId xmlns:p14="http://schemas.microsoft.com/office/powerpoint/2010/main" val="376161708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WSDL</a:t>
            </a:r>
            <a:r>
              <a:rPr lang="ja-JP" altLang="en-US" dirty="0"/>
              <a:t>でオペレーション等が記述されて</a:t>
            </a:r>
            <a:r>
              <a:rPr lang="ja-JP" altLang="en-US" dirty="0" smtClean="0"/>
              <a:t>いる</a:t>
            </a:r>
            <a:endParaRPr lang="en-US" altLang="ja-JP" dirty="0" smtClean="0"/>
          </a:p>
          <a:p>
            <a:pPr lvl="1"/>
            <a:r>
              <a:rPr lang="en-US" altLang="ja-JP" dirty="0" smtClean="0"/>
              <a:t>Axis </a:t>
            </a:r>
            <a:r>
              <a:rPr lang="en-US" altLang="ja-JP" dirty="0"/>
              <a:t>WSDL2Java</a:t>
            </a:r>
            <a:r>
              <a:rPr lang="ja-JP" altLang="en-US" dirty="0"/>
              <a:t>を用いて</a:t>
            </a:r>
            <a:r>
              <a:rPr lang="en-US" altLang="ja-JP" dirty="0"/>
              <a:t>WSDL</a:t>
            </a:r>
            <a:r>
              <a:rPr lang="ja-JP" altLang="en-US" dirty="0"/>
              <a:t>から</a:t>
            </a:r>
            <a:r>
              <a:rPr lang="en-US" altLang="ja-JP" dirty="0"/>
              <a:t>Web</a:t>
            </a:r>
            <a:r>
              <a:rPr lang="ja-JP" altLang="en-US" dirty="0"/>
              <a:t>サービスの雛型を</a:t>
            </a:r>
            <a:r>
              <a:rPr lang="en-US" altLang="ja-JP" dirty="0"/>
              <a:t>Java</a:t>
            </a:r>
            <a:r>
              <a:rPr lang="ja-JP" altLang="en-US" dirty="0"/>
              <a:t>で生成</a:t>
            </a:r>
            <a:endParaRPr lang="en-US" altLang="ja-JP" dirty="0"/>
          </a:p>
          <a:p>
            <a:pPr lvl="2"/>
            <a:r>
              <a:rPr lang="en-US" altLang="ja-JP" dirty="0" err="1"/>
              <a:t>libvirt</a:t>
            </a:r>
            <a:r>
              <a:rPr lang="en-US" altLang="ja-JP" dirty="0"/>
              <a:t>-java</a:t>
            </a:r>
            <a:r>
              <a:rPr lang="ja-JP" altLang="en-US" dirty="0"/>
              <a:t>を用いて</a:t>
            </a:r>
            <a:r>
              <a:rPr lang="en-US" altLang="ja-JP" dirty="0"/>
              <a:t>Java</a:t>
            </a:r>
            <a:r>
              <a:rPr lang="ja-JP" altLang="en-US" dirty="0"/>
              <a:t>から</a:t>
            </a:r>
            <a:r>
              <a:rPr lang="en-US" altLang="ja-JP" dirty="0" err="1"/>
              <a:t>libvirt</a:t>
            </a:r>
            <a:r>
              <a:rPr lang="ja-JP" altLang="en-US" dirty="0"/>
              <a:t>を</a:t>
            </a:r>
            <a:r>
              <a:rPr lang="ja-JP" altLang="en-US" dirty="0" smtClean="0"/>
              <a:t>呼び出す</a:t>
            </a:r>
            <a:endParaRPr lang="ja-JP" altLang="en-US" dirty="0"/>
          </a:p>
        </p:txBody>
      </p:sp>
      <p:sp>
        <p:nvSpPr>
          <p:cNvPr id="3" name="タイトル 2"/>
          <p:cNvSpPr>
            <a:spLocks noGrp="1"/>
          </p:cNvSpPr>
          <p:nvPr>
            <p:ph type="title"/>
          </p:nvPr>
        </p:nvSpPr>
        <p:spPr/>
        <p:txBody>
          <a:bodyPr/>
          <a:lstStyle/>
          <a:p>
            <a:r>
              <a:rPr kumimoji="1" lang="ja-JP" altLang="en-US" dirty="0" smtClean="0">
                <a:solidFill>
                  <a:schemeClr val="tx1"/>
                </a:solidFill>
              </a:rPr>
              <a:t>インタフェース</a:t>
            </a:r>
            <a:r>
              <a:rPr kumimoji="1" lang="en-US" altLang="ja-JP" dirty="0" smtClean="0">
                <a:solidFill>
                  <a:schemeClr val="tx1"/>
                </a:solidFill>
              </a:rPr>
              <a:t>2</a:t>
            </a:r>
            <a:r>
              <a:rPr kumimoji="1" lang="ja-JP" altLang="en-US" dirty="0" smtClean="0">
                <a:solidFill>
                  <a:schemeClr val="tx1"/>
                </a:solidFill>
              </a:rPr>
              <a:t>：</a:t>
            </a:r>
            <a:r>
              <a:rPr kumimoji="1" lang="en-US" altLang="ja-JP" dirty="0" smtClean="0"/>
              <a:t>Web</a:t>
            </a:r>
            <a:r>
              <a:rPr kumimoji="1" lang="ja-JP" altLang="en-US" dirty="0" smtClean="0"/>
              <a:t>サービス</a:t>
            </a:r>
            <a:endParaRPr kumimoji="1" lang="ja-JP" altLang="en-US" dirty="0"/>
          </a:p>
        </p:txBody>
      </p:sp>
      <p:sp>
        <p:nvSpPr>
          <p:cNvPr id="8" name="メモ 7"/>
          <p:cNvSpPr/>
          <p:nvPr/>
        </p:nvSpPr>
        <p:spPr>
          <a:xfrm>
            <a:off x="2699792" y="3645024"/>
            <a:ext cx="6120680" cy="2664296"/>
          </a:xfrm>
          <a:prstGeom prst="foldedCorner">
            <a:avLst>
              <a:gd name="adj" fmla="val 3224"/>
            </a:avLst>
          </a:prstGeom>
          <a:solidFill>
            <a:srgbClr val="FFFFFF"/>
          </a:solid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b="1" dirty="0" smtClean="0">
                <a:solidFill>
                  <a:schemeClr val="tx1"/>
                </a:solidFill>
                <a:latin typeface="Courier"/>
              </a:rPr>
              <a:t>public </a:t>
            </a:r>
            <a:r>
              <a:rPr lang="en-US" altLang="ja-JP" sz="2000" b="1" dirty="0" err="1" smtClean="0">
                <a:solidFill>
                  <a:schemeClr val="tx1"/>
                </a:solidFill>
                <a:latin typeface="Courier"/>
              </a:rPr>
              <a:t>RemoteControlResponse</a:t>
            </a:r>
            <a:r>
              <a:rPr lang="en-US" altLang="ja-JP" sz="2000" b="1" dirty="0" smtClean="0">
                <a:solidFill>
                  <a:schemeClr val="tx1"/>
                </a:solidFill>
                <a:latin typeface="Courier"/>
              </a:rPr>
              <a:t> </a:t>
            </a:r>
          </a:p>
          <a:p>
            <a:r>
              <a:rPr lang="en-US" altLang="ja-JP" sz="2000" b="1" dirty="0">
                <a:solidFill>
                  <a:schemeClr val="tx1"/>
                </a:solidFill>
                <a:latin typeface="Courier"/>
              </a:rPr>
              <a:t> </a:t>
            </a:r>
            <a:r>
              <a:rPr lang="en-US" altLang="ja-JP" sz="2000" b="1" dirty="0" smtClean="0">
                <a:solidFill>
                  <a:schemeClr val="tx1"/>
                </a:solidFill>
                <a:latin typeface="Courier"/>
              </a:rPr>
              <a:t> </a:t>
            </a:r>
            <a:r>
              <a:rPr lang="en-US" altLang="ja-JP" sz="2000" b="1" dirty="0" err="1" smtClean="0">
                <a:solidFill>
                  <a:schemeClr val="tx1"/>
                </a:solidFill>
                <a:latin typeface="Courier"/>
              </a:rPr>
              <a:t>remoteControl</a:t>
            </a:r>
            <a:r>
              <a:rPr lang="en-US" altLang="ja-JP" sz="2000" b="1" dirty="0" smtClean="0">
                <a:solidFill>
                  <a:schemeClr val="tx1"/>
                </a:solidFill>
                <a:latin typeface="Courier"/>
              </a:rPr>
              <a:t>(</a:t>
            </a:r>
            <a:r>
              <a:rPr lang="en-US" altLang="ja-JP" sz="2000" b="1" dirty="0" err="1" smtClean="0">
                <a:solidFill>
                  <a:schemeClr val="tx1"/>
                </a:solidFill>
                <a:latin typeface="Courier"/>
              </a:rPr>
              <a:t>RemoteControl</a:t>
            </a:r>
            <a:r>
              <a:rPr lang="en-US" altLang="ja-JP" sz="2000" b="1" dirty="0" smtClean="0">
                <a:solidFill>
                  <a:schemeClr val="tx1"/>
                </a:solidFill>
                <a:latin typeface="Courier"/>
              </a:rPr>
              <a:t> control) </a:t>
            </a:r>
          </a:p>
          <a:p>
            <a:r>
              <a:rPr lang="en-US" altLang="ja-JP" sz="2000" b="1" dirty="0" smtClean="0">
                <a:solidFill>
                  <a:schemeClr val="tx1"/>
                </a:solidFill>
                <a:latin typeface="Courier"/>
              </a:rPr>
              <a:t>{</a:t>
            </a:r>
            <a:endParaRPr lang="ja-JP" altLang="en-US" sz="2000" b="1" dirty="0">
              <a:solidFill>
                <a:schemeClr val="tx1"/>
              </a:solidFill>
              <a:latin typeface="Courier"/>
            </a:endParaRPr>
          </a:p>
          <a:p>
            <a:r>
              <a:rPr lang="en-US" altLang="ja-JP" sz="2000" b="1" dirty="0" smtClean="0">
                <a:solidFill>
                  <a:srgbClr val="FF0000"/>
                </a:solidFill>
                <a:latin typeface="Courier"/>
              </a:rPr>
              <a:t>  command = </a:t>
            </a:r>
            <a:r>
              <a:rPr lang="en-US" altLang="ja-JP" sz="2000" b="1" dirty="0" err="1" smtClean="0">
                <a:solidFill>
                  <a:srgbClr val="FF0000"/>
                </a:solidFill>
                <a:latin typeface="Courier"/>
              </a:rPr>
              <a:t>control.getCommand</a:t>
            </a:r>
            <a:r>
              <a:rPr lang="en-US" altLang="ja-JP" sz="2000" b="1" dirty="0" smtClean="0">
                <a:solidFill>
                  <a:srgbClr val="FF0000"/>
                </a:solidFill>
                <a:latin typeface="Courier"/>
              </a:rPr>
              <a:t>();</a:t>
            </a:r>
          </a:p>
          <a:p>
            <a:r>
              <a:rPr lang="en-US" altLang="ja-JP" sz="2000" b="1" dirty="0" smtClean="0">
                <a:solidFill>
                  <a:srgbClr val="FF0000"/>
                </a:solidFill>
                <a:latin typeface="Courier"/>
              </a:rPr>
              <a:t>  if (command </a:t>
            </a:r>
            <a:r>
              <a:rPr lang="en-US" altLang="ja-JP" sz="2000" b="1" dirty="0">
                <a:solidFill>
                  <a:srgbClr val="FF0000"/>
                </a:solidFill>
                <a:latin typeface="Courier"/>
              </a:rPr>
              <a:t>== 1)</a:t>
            </a:r>
          </a:p>
          <a:p>
            <a:r>
              <a:rPr lang="en-US" altLang="ja-JP" sz="2000" b="1" dirty="0">
                <a:solidFill>
                  <a:srgbClr val="FF0000"/>
                </a:solidFill>
                <a:latin typeface="Courier"/>
              </a:rPr>
              <a:t>    </a:t>
            </a:r>
            <a:r>
              <a:rPr lang="en-US" altLang="ja-JP" sz="2000" b="1" dirty="0" err="1">
                <a:solidFill>
                  <a:srgbClr val="FF0000"/>
                </a:solidFill>
                <a:latin typeface="Courier"/>
              </a:rPr>
              <a:t>d</a:t>
            </a:r>
            <a:r>
              <a:rPr lang="en-US" altLang="ja-JP" sz="2000" b="1" dirty="0" err="1" smtClean="0">
                <a:solidFill>
                  <a:srgbClr val="FF0000"/>
                </a:solidFill>
                <a:latin typeface="Courier"/>
              </a:rPr>
              <a:t>omain.shutdown</a:t>
            </a:r>
            <a:r>
              <a:rPr lang="en-US" altLang="ja-JP" sz="2000" b="1" dirty="0" smtClean="0">
                <a:solidFill>
                  <a:srgbClr val="FF0000"/>
                </a:solidFill>
                <a:latin typeface="Courier"/>
              </a:rPr>
              <a:t>();</a:t>
            </a:r>
          </a:p>
          <a:p>
            <a:r>
              <a:rPr lang="en-US" altLang="ja-JP" sz="2000" b="1" dirty="0" smtClean="0">
                <a:solidFill>
                  <a:srgbClr val="FF0000"/>
                </a:solidFill>
                <a:latin typeface="Courier"/>
              </a:rPr>
              <a:t>  return …</a:t>
            </a:r>
          </a:p>
          <a:p>
            <a:r>
              <a:rPr lang="en-US" altLang="ja-JP" sz="2000" b="1" dirty="0" smtClean="0">
                <a:solidFill>
                  <a:schemeClr val="tx1"/>
                </a:solidFill>
                <a:latin typeface="Courier"/>
              </a:rPr>
              <a:t>}</a:t>
            </a:r>
            <a:endParaRPr lang="ja-JP" altLang="en-US" sz="2000" b="1" dirty="0">
              <a:solidFill>
                <a:schemeClr val="tx1"/>
              </a:solidFill>
              <a:latin typeface="Courier"/>
            </a:endParaRPr>
          </a:p>
        </p:txBody>
      </p:sp>
      <p:sp>
        <p:nvSpPr>
          <p:cNvPr id="9" name="メモ 8"/>
          <p:cNvSpPr/>
          <p:nvPr/>
        </p:nvSpPr>
        <p:spPr>
          <a:xfrm>
            <a:off x="395536" y="3356992"/>
            <a:ext cx="2088232" cy="864096"/>
          </a:xfrm>
          <a:prstGeom prst="foldedCorner">
            <a:avLst>
              <a:gd name="adj" fmla="val 7293"/>
            </a:avLst>
          </a:prstGeom>
          <a:noFill/>
          <a:ln w="254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2000" dirty="0" err="1">
                <a:solidFill>
                  <a:schemeClr val="tx1"/>
                </a:solidFill>
              </a:rPr>
              <a:t>r</a:t>
            </a:r>
            <a:r>
              <a:rPr lang="en-US" altLang="ja-JP" sz="2000" dirty="0" err="1" smtClean="0">
                <a:solidFill>
                  <a:schemeClr val="tx1"/>
                </a:solidFill>
              </a:rPr>
              <a:t>emoteControl</a:t>
            </a:r>
            <a:endParaRPr lang="en-US" altLang="ja-JP" sz="2000" dirty="0" smtClean="0">
              <a:solidFill>
                <a:schemeClr val="tx1"/>
              </a:solidFill>
            </a:endParaRPr>
          </a:p>
          <a:p>
            <a:r>
              <a:rPr lang="ja-JP" altLang="en-US" sz="2000" dirty="0" smtClean="0">
                <a:solidFill>
                  <a:schemeClr val="tx1"/>
                </a:solidFill>
              </a:rPr>
              <a:t>オペレーション</a:t>
            </a:r>
            <a:endParaRPr lang="en-US" altLang="ja-JP" sz="2000" dirty="0">
              <a:solidFill>
                <a:schemeClr val="tx1"/>
              </a:solidFill>
            </a:endParaRPr>
          </a:p>
        </p:txBody>
      </p:sp>
      <p:sp>
        <p:nvSpPr>
          <p:cNvPr id="4" name="テキスト ボックス 3"/>
          <p:cNvSpPr txBox="1"/>
          <p:nvPr/>
        </p:nvSpPr>
        <p:spPr>
          <a:xfrm>
            <a:off x="971600" y="4221088"/>
            <a:ext cx="870751" cy="400110"/>
          </a:xfrm>
          <a:prstGeom prst="rect">
            <a:avLst/>
          </a:prstGeom>
          <a:noFill/>
          <a:ln>
            <a:noFill/>
          </a:ln>
        </p:spPr>
        <p:txBody>
          <a:bodyPr wrap="none" rtlCol="0">
            <a:spAutoFit/>
          </a:bodyPr>
          <a:lstStyle/>
          <a:p>
            <a:r>
              <a:rPr kumimoji="1" lang="en-US" altLang="ja-JP" sz="2000" b="1" dirty="0"/>
              <a:t>WSDL</a:t>
            </a:r>
            <a:endParaRPr kumimoji="1" lang="ja-JP" altLang="en-US" sz="2000" b="1" dirty="0"/>
          </a:p>
        </p:txBody>
      </p:sp>
      <p:sp>
        <p:nvSpPr>
          <p:cNvPr id="11" name="ストライプ矢印 10"/>
          <p:cNvSpPr/>
          <p:nvPr/>
        </p:nvSpPr>
        <p:spPr>
          <a:xfrm>
            <a:off x="1835696" y="4581128"/>
            <a:ext cx="648072" cy="494475"/>
          </a:xfrm>
          <a:prstGeom prst="stripedRightArrow">
            <a:avLst/>
          </a:prstGeom>
          <a:noFill/>
          <a:ln w="38100" cmpd="dbl">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683568" y="5445224"/>
            <a:ext cx="1074333" cy="461665"/>
          </a:xfrm>
          <a:prstGeom prst="rect">
            <a:avLst/>
          </a:prstGeom>
          <a:noFill/>
          <a:ln>
            <a:solidFill>
              <a:srgbClr val="4F81BD"/>
            </a:solidFill>
          </a:ln>
        </p:spPr>
        <p:txBody>
          <a:bodyPr wrap="none" rtlCol="0">
            <a:spAutoFit/>
          </a:bodyPr>
          <a:lstStyle/>
          <a:p>
            <a:r>
              <a:rPr lang="en-US" altLang="ja-JP" sz="2400" dirty="0"/>
              <a:t>267</a:t>
            </a:r>
            <a:r>
              <a:rPr kumimoji="1" lang="ja-JP" altLang="en-US" sz="2400" dirty="0" smtClean="0"/>
              <a:t>個</a:t>
            </a:r>
            <a:endParaRPr kumimoji="1" lang="ja-JP" altLang="en-US" sz="2400" dirty="0"/>
          </a:p>
        </p:txBody>
      </p:sp>
    </p:spTree>
    <p:extLst>
      <p:ext uri="{BB962C8B-B14F-4D97-AF65-F5344CB8AC3E}">
        <p14:creationId xmlns:p14="http://schemas.microsoft.com/office/powerpoint/2010/main" val="200464115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管理</a:t>
            </a:r>
            <a:r>
              <a:rPr lang="ja-JP" altLang="en-US" dirty="0"/>
              <a:t>ツールが</a:t>
            </a:r>
            <a:r>
              <a:rPr lang="en-US" altLang="ja-JP" dirty="0" smtClean="0"/>
              <a:t>AMT</a:t>
            </a:r>
            <a:r>
              <a:rPr lang="ja-JP" altLang="en-US" dirty="0" smtClean="0"/>
              <a:t>に</a:t>
            </a:r>
            <a:r>
              <a:rPr lang="ja-JP" altLang="en-US" dirty="0"/>
              <a:t>アクセス</a:t>
            </a:r>
            <a:r>
              <a:rPr lang="ja-JP" altLang="en-US" dirty="0" smtClean="0"/>
              <a:t>するに</a:t>
            </a:r>
            <a:r>
              <a:rPr lang="ja-JP" altLang="en-US" dirty="0"/>
              <a:t>は</a:t>
            </a:r>
            <a:r>
              <a:rPr lang="en-US" altLang="ja-JP" dirty="0" smtClean="0"/>
              <a:t>AMT</a:t>
            </a:r>
            <a:r>
              <a:rPr lang="ja-JP" altLang="en-US" dirty="0" smtClean="0"/>
              <a:t>が</a:t>
            </a:r>
            <a:r>
              <a:rPr lang="ja-JP" altLang="en-US" dirty="0"/>
              <a:t>搭載された</a:t>
            </a:r>
            <a:r>
              <a:rPr lang="en-US" altLang="ja-JP" dirty="0" smtClean="0"/>
              <a:t>PC</a:t>
            </a:r>
            <a:r>
              <a:rPr lang="ja-JP" altLang="en-US" dirty="0" smtClean="0"/>
              <a:t>の</a:t>
            </a:r>
            <a:r>
              <a:rPr lang="en-US" altLang="ja-JP" dirty="0" smtClean="0"/>
              <a:t>IP</a:t>
            </a:r>
            <a:r>
              <a:rPr lang="ja-JP" altLang="en-US" dirty="0" smtClean="0"/>
              <a:t>アドレス</a:t>
            </a:r>
            <a:r>
              <a:rPr lang="ja-JP" altLang="en-US" dirty="0"/>
              <a:t>を</a:t>
            </a:r>
            <a:r>
              <a:rPr lang="ja-JP" altLang="en-US" dirty="0" smtClean="0"/>
              <a:t>指定する</a:t>
            </a:r>
            <a:endParaRPr lang="en-US" altLang="ja-JP" dirty="0" smtClean="0"/>
          </a:p>
          <a:p>
            <a:r>
              <a:rPr lang="en-US" altLang="ja-JP" dirty="0" err="1"/>
              <a:t>v</a:t>
            </a:r>
            <a:r>
              <a:rPr lang="en-US" altLang="ja-JP" dirty="0" err="1" smtClean="0"/>
              <a:t>AMT</a:t>
            </a:r>
            <a:r>
              <a:rPr lang="ja-JP" altLang="en-US" dirty="0" smtClean="0"/>
              <a:t>の場合も対応する</a:t>
            </a:r>
            <a:r>
              <a:rPr lang="en-US" altLang="ja-JP" dirty="0" smtClean="0"/>
              <a:t>VM</a:t>
            </a:r>
            <a:r>
              <a:rPr lang="ja-JP" altLang="en-US" dirty="0" smtClean="0"/>
              <a:t>の</a:t>
            </a:r>
            <a:r>
              <a:rPr lang="en-US" altLang="ja-JP" dirty="0" smtClean="0"/>
              <a:t>IP</a:t>
            </a:r>
            <a:r>
              <a:rPr lang="ja-JP" altLang="en-US" dirty="0" smtClean="0"/>
              <a:t>アドレス</a:t>
            </a:r>
            <a:r>
              <a:rPr lang="ja-JP" altLang="en-US" dirty="0"/>
              <a:t>を指定して</a:t>
            </a:r>
            <a:r>
              <a:rPr lang="ja-JP" altLang="en-US" dirty="0" smtClean="0"/>
              <a:t>接続できるようにした</a:t>
            </a:r>
            <a:endParaRPr lang="en-US" altLang="ja-JP" dirty="0" smtClean="0"/>
          </a:p>
          <a:p>
            <a:pPr lvl="1"/>
            <a:r>
              <a:rPr kumimoji="1" lang="en-US" altLang="ja-JP" dirty="0" smtClean="0"/>
              <a:t>NAPT</a:t>
            </a:r>
            <a:r>
              <a:rPr lang="ja-JP" altLang="en-US" dirty="0" smtClean="0"/>
              <a:t>の設定</a:t>
            </a:r>
            <a:r>
              <a:rPr kumimoji="1" lang="ja-JP" altLang="en-US" dirty="0" smtClean="0"/>
              <a:t>によって</a:t>
            </a:r>
            <a:r>
              <a:rPr lang="en-US" altLang="ja-JP" dirty="0" smtClean="0"/>
              <a:t>VM</a:t>
            </a:r>
            <a:r>
              <a:rPr lang="ja-JP" altLang="en-US" dirty="0" err="1" smtClean="0"/>
              <a:t>への</a:t>
            </a:r>
            <a:r>
              <a:rPr lang="ja-JP" altLang="en-US" dirty="0" smtClean="0"/>
              <a:t>アクセスを</a:t>
            </a:r>
            <a:r>
              <a:rPr lang="en-US" altLang="ja-JP" dirty="0" err="1"/>
              <a:t>v</a:t>
            </a:r>
            <a:r>
              <a:rPr lang="en-US" altLang="ja-JP" dirty="0" err="1" smtClean="0"/>
              <a:t>AMT</a:t>
            </a:r>
            <a:r>
              <a:rPr lang="ja-JP" altLang="en-US" dirty="0" smtClean="0"/>
              <a:t>側に変換する</a:t>
            </a:r>
            <a:endParaRPr lang="en-US" altLang="ja-JP" dirty="0" smtClean="0"/>
          </a:p>
        </p:txBody>
      </p:sp>
      <p:sp>
        <p:nvSpPr>
          <p:cNvPr id="3" name="タイトル 2"/>
          <p:cNvSpPr>
            <a:spLocks noGrp="1"/>
          </p:cNvSpPr>
          <p:nvPr>
            <p:ph type="title"/>
          </p:nvPr>
        </p:nvSpPr>
        <p:spPr/>
        <p:txBody>
          <a:bodyPr>
            <a:normAutofit/>
          </a:bodyPr>
          <a:lstStyle/>
          <a:p>
            <a:r>
              <a:rPr lang="en-US" altLang="ja-JP" dirty="0" err="1" smtClean="0"/>
              <a:t>vAMT</a:t>
            </a:r>
            <a:r>
              <a:rPr lang="ja-JP" altLang="en-US" dirty="0" err="1" smtClean="0"/>
              <a:t>への</a:t>
            </a:r>
            <a:r>
              <a:rPr lang="ja-JP" altLang="en-US" dirty="0" smtClean="0"/>
              <a:t>アクセス</a:t>
            </a:r>
            <a:endParaRPr kumimoji="1" lang="ja-JP" altLang="en-US" dirty="0"/>
          </a:p>
        </p:txBody>
      </p:sp>
      <p:grpSp>
        <p:nvGrpSpPr>
          <p:cNvPr id="25" name="グループ化 24"/>
          <p:cNvGrpSpPr/>
          <p:nvPr/>
        </p:nvGrpSpPr>
        <p:grpSpPr>
          <a:xfrm>
            <a:off x="2176565" y="3789040"/>
            <a:ext cx="6787923" cy="2693552"/>
            <a:chOff x="664397" y="3429000"/>
            <a:chExt cx="6787923" cy="2693552"/>
          </a:xfrm>
        </p:grpSpPr>
        <p:sp>
          <p:nvSpPr>
            <p:cNvPr id="4" name="正方形/長方形 3"/>
            <p:cNvSpPr/>
            <p:nvPr/>
          </p:nvSpPr>
          <p:spPr>
            <a:xfrm>
              <a:off x="2447620" y="5065716"/>
              <a:ext cx="4716668" cy="552779"/>
            </a:xfrm>
            <a:prstGeom prst="rect">
              <a:avLst/>
            </a:prstGeom>
            <a:solidFill>
              <a:schemeClr val="accent4">
                <a:lumMod val="60000"/>
                <a:lumOff val="40000"/>
              </a:schemeClr>
            </a:solidFill>
            <a:ln w="2222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　　　　　　　　　　　ホスト</a:t>
              </a:r>
              <a:r>
                <a:rPr kumimoji="1" lang="en-US" altLang="ja-JP" sz="1600" b="1" dirty="0" smtClean="0">
                  <a:solidFill>
                    <a:schemeClr val="tx1"/>
                  </a:solidFill>
                </a:rPr>
                <a:t>OS</a:t>
              </a:r>
              <a:endParaRPr kumimoji="1" lang="ja-JP" altLang="en-US" sz="1600" b="1" dirty="0">
                <a:solidFill>
                  <a:schemeClr val="tx1"/>
                </a:solidFill>
              </a:endParaRPr>
            </a:p>
          </p:txBody>
        </p:sp>
        <p:sp>
          <p:nvSpPr>
            <p:cNvPr id="5" name="正方形/長方形 4"/>
            <p:cNvSpPr/>
            <p:nvPr/>
          </p:nvSpPr>
          <p:spPr>
            <a:xfrm>
              <a:off x="2802745" y="5184265"/>
              <a:ext cx="1229051" cy="334931"/>
            </a:xfrm>
            <a:prstGeom prst="rect">
              <a:avLst/>
            </a:prstGeom>
            <a:solidFill>
              <a:schemeClr val="bg1"/>
            </a:solidFill>
            <a:ln w="2222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chemeClr val="tx1"/>
                  </a:solidFill>
                </a:rPr>
                <a:t>NAPT</a:t>
              </a:r>
              <a:endParaRPr kumimoji="1" lang="ja-JP" altLang="en-US" sz="1600" b="1" dirty="0">
                <a:solidFill>
                  <a:schemeClr val="tx1"/>
                </a:solidFill>
              </a:endParaRPr>
            </a:p>
          </p:txBody>
        </p:sp>
        <p:sp>
          <p:nvSpPr>
            <p:cNvPr id="6" name="正方形/長方形 5"/>
            <p:cNvSpPr/>
            <p:nvPr/>
          </p:nvSpPr>
          <p:spPr>
            <a:xfrm>
              <a:off x="3455732" y="3746288"/>
              <a:ext cx="887342" cy="864096"/>
            </a:xfrm>
            <a:prstGeom prst="rect">
              <a:avLst/>
            </a:prstGeom>
            <a:solidFill>
              <a:schemeClr val="accent1">
                <a:lumMod val="40000"/>
                <a:lumOff val="60000"/>
              </a:schemeClr>
            </a:solidFill>
            <a:ln w="2222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chemeClr val="tx1"/>
                  </a:solidFill>
                </a:rPr>
                <a:t>VM1</a:t>
              </a:r>
              <a:endParaRPr kumimoji="1" lang="ja-JP" altLang="en-US" sz="1600" b="1" dirty="0">
                <a:solidFill>
                  <a:schemeClr val="tx1"/>
                </a:solidFill>
              </a:endParaRPr>
            </a:p>
          </p:txBody>
        </p:sp>
        <p:sp>
          <p:nvSpPr>
            <p:cNvPr id="7" name="正方形/長方形 6"/>
            <p:cNvSpPr/>
            <p:nvPr/>
          </p:nvSpPr>
          <p:spPr>
            <a:xfrm>
              <a:off x="2447620" y="4178336"/>
              <a:ext cx="887342" cy="432048"/>
            </a:xfrm>
            <a:prstGeom prst="rect">
              <a:avLst/>
            </a:prstGeom>
            <a:solidFill>
              <a:schemeClr val="accent2">
                <a:lumMod val="40000"/>
                <a:lumOff val="60000"/>
              </a:schemeClr>
            </a:soli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rPr>
                <a:t>vAMT1</a:t>
              </a:r>
              <a:endParaRPr kumimoji="1" lang="ja-JP" altLang="en-US" sz="1600" b="1" dirty="0">
                <a:solidFill>
                  <a:schemeClr val="tx1"/>
                </a:solidFill>
              </a:endParaRPr>
            </a:p>
          </p:txBody>
        </p:sp>
        <p:sp>
          <p:nvSpPr>
            <p:cNvPr id="8" name="正方形/長方形 7"/>
            <p:cNvSpPr/>
            <p:nvPr/>
          </p:nvSpPr>
          <p:spPr>
            <a:xfrm>
              <a:off x="5592726" y="3746288"/>
              <a:ext cx="887342" cy="864096"/>
            </a:xfrm>
            <a:prstGeom prst="rect">
              <a:avLst/>
            </a:prstGeom>
            <a:solidFill>
              <a:schemeClr val="accent1">
                <a:lumMod val="40000"/>
                <a:lumOff val="60000"/>
              </a:schemeClr>
            </a:solidFill>
            <a:ln w="2222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chemeClr val="tx1"/>
                  </a:solidFill>
                </a:rPr>
                <a:t>VM2</a:t>
              </a:r>
              <a:endParaRPr kumimoji="1" lang="ja-JP" altLang="en-US" sz="1600" b="1" dirty="0">
                <a:solidFill>
                  <a:schemeClr val="tx1"/>
                </a:solidFill>
              </a:endParaRPr>
            </a:p>
          </p:txBody>
        </p:sp>
        <p:sp>
          <p:nvSpPr>
            <p:cNvPr id="9" name="正方形/長方形 8"/>
            <p:cNvSpPr/>
            <p:nvPr/>
          </p:nvSpPr>
          <p:spPr>
            <a:xfrm>
              <a:off x="4584614" y="4178336"/>
              <a:ext cx="887342" cy="432048"/>
            </a:xfrm>
            <a:prstGeom prst="rect">
              <a:avLst/>
            </a:prstGeom>
            <a:solidFill>
              <a:schemeClr val="accent2">
                <a:lumMod val="40000"/>
                <a:lumOff val="60000"/>
              </a:schemeClr>
            </a:soli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rPr>
                <a:t>vAMT2</a:t>
              </a:r>
              <a:endParaRPr kumimoji="1" lang="ja-JP" altLang="en-US" sz="1600" b="1" dirty="0">
                <a:solidFill>
                  <a:schemeClr val="tx1"/>
                </a:solidFill>
              </a:endParaRPr>
            </a:p>
          </p:txBody>
        </p:sp>
        <p:sp>
          <p:nvSpPr>
            <p:cNvPr id="10" name="テキスト ボックス 9"/>
            <p:cNvSpPr txBox="1"/>
            <p:nvPr/>
          </p:nvSpPr>
          <p:spPr>
            <a:xfrm>
              <a:off x="6588224" y="4178336"/>
              <a:ext cx="864096" cy="338554"/>
            </a:xfrm>
            <a:prstGeom prst="rect">
              <a:avLst/>
            </a:prstGeom>
            <a:noFill/>
          </p:spPr>
          <p:txBody>
            <a:bodyPr wrap="square" rtlCol="0">
              <a:spAutoFit/>
            </a:bodyPr>
            <a:lstStyle/>
            <a:p>
              <a:r>
                <a:rPr kumimoji="1" lang="ja-JP" altLang="en-US" sz="1600" dirty="0" smtClean="0"/>
                <a:t>・</a:t>
              </a:r>
              <a:r>
                <a:rPr lang="ja-JP" altLang="en-US" sz="1600" dirty="0"/>
                <a:t> </a:t>
              </a:r>
              <a:r>
                <a:rPr lang="ja-JP" altLang="en-US" sz="1600" dirty="0" smtClean="0"/>
                <a:t>・</a:t>
              </a:r>
              <a:r>
                <a:rPr lang="ja-JP" altLang="en-US" sz="1600" dirty="0"/>
                <a:t> ・</a:t>
              </a:r>
              <a:endParaRPr kumimoji="1" lang="ja-JP" altLang="en-US" sz="1600" dirty="0"/>
            </a:p>
          </p:txBody>
        </p:sp>
        <p:cxnSp>
          <p:nvCxnSpPr>
            <p:cNvPr id="11" name="直線矢印コネクタ 10"/>
            <p:cNvCxnSpPr/>
            <p:nvPr/>
          </p:nvCxnSpPr>
          <p:spPr>
            <a:xfrm flipV="1">
              <a:off x="3167700" y="5519197"/>
              <a:ext cx="0" cy="459339"/>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flipV="1">
              <a:off x="3599748" y="5519197"/>
              <a:ext cx="0" cy="459339"/>
            </a:xfrm>
            <a:prstGeom prst="straightConnector1">
              <a:avLst/>
            </a:prstGeom>
            <a:ln w="22225" cmpd="sng">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flipH="1" flipV="1">
              <a:off x="3059832" y="4610384"/>
              <a:ext cx="539916" cy="563248"/>
            </a:xfrm>
            <a:prstGeom prst="straightConnector1">
              <a:avLst/>
            </a:prstGeom>
            <a:ln w="22225" cmpd="sng">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flipH="1" flipV="1">
              <a:off x="2627784" y="4610384"/>
              <a:ext cx="539917" cy="563248"/>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5851167" y="5639982"/>
              <a:ext cx="1474114" cy="338554"/>
            </a:xfrm>
            <a:prstGeom prst="rect">
              <a:avLst/>
            </a:prstGeom>
            <a:noFill/>
          </p:spPr>
          <p:txBody>
            <a:bodyPr wrap="square" rtlCol="0">
              <a:spAutoFit/>
            </a:bodyPr>
            <a:lstStyle/>
            <a:p>
              <a:r>
                <a:rPr kumimoji="1" lang="en-US" altLang="ja-JP" sz="1600" dirty="0" smtClean="0"/>
                <a:t>192.168.0.1</a:t>
              </a:r>
              <a:endParaRPr kumimoji="1" lang="ja-JP" altLang="en-US" sz="1600" dirty="0"/>
            </a:p>
          </p:txBody>
        </p:sp>
        <p:sp>
          <p:nvSpPr>
            <p:cNvPr id="20" name="テキスト ボックス 19"/>
            <p:cNvSpPr txBox="1"/>
            <p:nvPr/>
          </p:nvSpPr>
          <p:spPr>
            <a:xfrm>
              <a:off x="3239708" y="3429000"/>
              <a:ext cx="1474114" cy="338554"/>
            </a:xfrm>
            <a:prstGeom prst="rect">
              <a:avLst/>
            </a:prstGeom>
            <a:noFill/>
          </p:spPr>
          <p:txBody>
            <a:bodyPr wrap="square" rtlCol="0">
              <a:spAutoFit/>
            </a:bodyPr>
            <a:lstStyle/>
            <a:p>
              <a:r>
                <a:rPr kumimoji="1" lang="en-US" altLang="ja-JP" sz="1600" dirty="0" smtClean="0"/>
                <a:t>192.168.1.1</a:t>
              </a:r>
              <a:endParaRPr kumimoji="1" lang="ja-JP" altLang="en-US" sz="1600" dirty="0"/>
            </a:p>
          </p:txBody>
        </p:sp>
        <p:sp>
          <p:nvSpPr>
            <p:cNvPr id="21" name="テキスト ボックス 20"/>
            <p:cNvSpPr txBox="1"/>
            <p:nvPr/>
          </p:nvSpPr>
          <p:spPr>
            <a:xfrm>
              <a:off x="3580577" y="5783998"/>
              <a:ext cx="2107403" cy="338554"/>
            </a:xfrm>
            <a:prstGeom prst="rect">
              <a:avLst/>
            </a:prstGeom>
            <a:noFill/>
          </p:spPr>
          <p:txBody>
            <a:bodyPr wrap="square" rtlCol="0">
              <a:spAutoFit/>
            </a:bodyPr>
            <a:lstStyle/>
            <a:p>
              <a:r>
                <a:rPr kumimoji="1" lang="en-US" altLang="ja-JP" sz="1600" dirty="0" smtClean="0"/>
                <a:t>192.168.1.1:5900</a:t>
              </a:r>
              <a:endParaRPr kumimoji="1" lang="ja-JP" altLang="en-US" sz="1600" dirty="0"/>
            </a:p>
          </p:txBody>
        </p:sp>
        <p:sp>
          <p:nvSpPr>
            <p:cNvPr id="22" name="テキスト ボックス 21"/>
            <p:cNvSpPr txBox="1"/>
            <p:nvPr/>
          </p:nvSpPr>
          <p:spPr>
            <a:xfrm>
              <a:off x="1079468" y="5783778"/>
              <a:ext cx="2179411" cy="338554"/>
            </a:xfrm>
            <a:prstGeom prst="rect">
              <a:avLst/>
            </a:prstGeom>
            <a:noFill/>
          </p:spPr>
          <p:txBody>
            <a:bodyPr wrap="square" rtlCol="0">
              <a:spAutoFit/>
            </a:bodyPr>
            <a:lstStyle/>
            <a:p>
              <a:r>
                <a:rPr kumimoji="1" lang="en-US" altLang="ja-JP" sz="1600" dirty="0" smtClean="0"/>
                <a:t>192.168.1.1:16992</a:t>
              </a:r>
              <a:endParaRPr kumimoji="1" lang="ja-JP" altLang="en-US" sz="1600" dirty="0"/>
            </a:p>
          </p:txBody>
        </p:sp>
        <p:sp>
          <p:nvSpPr>
            <p:cNvPr id="23" name="テキスト ボックス 22"/>
            <p:cNvSpPr txBox="1"/>
            <p:nvPr/>
          </p:nvSpPr>
          <p:spPr>
            <a:xfrm>
              <a:off x="664397" y="4725144"/>
              <a:ext cx="2179411" cy="338554"/>
            </a:xfrm>
            <a:prstGeom prst="rect">
              <a:avLst/>
            </a:prstGeom>
            <a:noFill/>
          </p:spPr>
          <p:txBody>
            <a:bodyPr wrap="square" rtlCol="0">
              <a:spAutoFit/>
            </a:bodyPr>
            <a:lstStyle/>
            <a:p>
              <a:r>
                <a:rPr kumimoji="1" lang="en-US" altLang="ja-JP" sz="1600" dirty="0" smtClean="0"/>
                <a:t>192.168.0.1:7001</a:t>
              </a:r>
              <a:endParaRPr kumimoji="1" lang="ja-JP" altLang="en-US" sz="1600" dirty="0"/>
            </a:p>
          </p:txBody>
        </p:sp>
        <p:sp>
          <p:nvSpPr>
            <p:cNvPr id="24" name="テキスト ボックス 23"/>
            <p:cNvSpPr txBox="1"/>
            <p:nvPr/>
          </p:nvSpPr>
          <p:spPr>
            <a:xfrm>
              <a:off x="3347864" y="4725144"/>
              <a:ext cx="2179411" cy="338554"/>
            </a:xfrm>
            <a:prstGeom prst="rect">
              <a:avLst/>
            </a:prstGeom>
            <a:noFill/>
          </p:spPr>
          <p:txBody>
            <a:bodyPr wrap="square" rtlCol="0">
              <a:spAutoFit/>
            </a:bodyPr>
            <a:lstStyle/>
            <a:p>
              <a:r>
                <a:rPr kumimoji="1" lang="en-US" altLang="ja-JP" sz="1600" dirty="0" smtClean="0"/>
                <a:t>192.168.0.1:5901</a:t>
              </a:r>
              <a:endParaRPr kumimoji="1" lang="ja-JP" altLang="en-US" sz="1600" dirty="0"/>
            </a:p>
          </p:txBody>
        </p:sp>
      </p:grpSp>
    </p:spTree>
    <p:extLst>
      <p:ext uri="{BB962C8B-B14F-4D97-AF65-F5344CB8AC3E}">
        <p14:creationId xmlns:p14="http://schemas.microsoft.com/office/powerpoint/2010/main" val="266884065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en-US" altLang="ja-JP" dirty="0" smtClean="0"/>
              <a:t>PC</a:t>
            </a:r>
            <a:r>
              <a:rPr kumimoji="1" lang="ja-JP" altLang="en-US" dirty="0" smtClean="0"/>
              <a:t>と違い、</a:t>
            </a:r>
            <a:r>
              <a:rPr kumimoji="1" lang="en-US" altLang="ja-JP" dirty="0" smtClean="0"/>
              <a:t>VM</a:t>
            </a:r>
            <a:r>
              <a:rPr kumimoji="1" lang="ja-JP" altLang="en-US" dirty="0" smtClean="0"/>
              <a:t>は停止状態の時には実体がない</a:t>
            </a:r>
            <a:endParaRPr kumimoji="1" lang="en-US" altLang="ja-JP" dirty="0" smtClean="0"/>
          </a:p>
          <a:p>
            <a:pPr lvl="1"/>
            <a:r>
              <a:rPr lang="en-US" altLang="ja-JP" dirty="0"/>
              <a:t>VM</a:t>
            </a:r>
            <a:r>
              <a:rPr lang="ja-JP" altLang="en-US" dirty="0"/>
              <a:t>から情報を取得できない</a:t>
            </a:r>
            <a:endParaRPr lang="en-US" altLang="ja-JP" dirty="0"/>
          </a:p>
          <a:p>
            <a:pPr lvl="1"/>
            <a:r>
              <a:rPr kumimoji="1" lang="en-US" altLang="ja-JP" dirty="0" smtClean="0"/>
              <a:t>VM</a:t>
            </a:r>
            <a:r>
              <a:rPr kumimoji="1" lang="ja-JP" altLang="en-US" dirty="0" smtClean="0"/>
              <a:t>に</a:t>
            </a:r>
            <a:r>
              <a:rPr kumimoji="1" lang="en-US" altLang="ja-JP" dirty="0" smtClean="0"/>
              <a:t>VNC</a:t>
            </a:r>
            <a:r>
              <a:rPr kumimoji="1" lang="ja-JP" altLang="en-US" dirty="0" smtClean="0"/>
              <a:t>接続できない</a:t>
            </a:r>
            <a:endParaRPr kumimoji="1" lang="en-US" altLang="ja-JP" dirty="0" smtClean="0"/>
          </a:p>
          <a:p>
            <a:r>
              <a:rPr lang="en-US" altLang="ja-JP" dirty="0" err="1" smtClean="0"/>
              <a:t>vAMT</a:t>
            </a:r>
            <a:r>
              <a:rPr lang="ja-JP" altLang="en-US" dirty="0" err="1" smtClean="0"/>
              <a:t>は停止状態の</a:t>
            </a:r>
            <a:r>
              <a:rPr lang="en-US" altLang="ja-JP" dirty="0" err="1" smtClean="0"/>
              <a:t>VM</a:t>
            </a:r>
            <a:r>
              <a:rPr lang="ja-JP" altLang="en-US" dirty="0" err="1" smtClean="0"/>
              <a:t>も管理できる</a:t>
            </a:r>
            <a:endParaRPr lang="en-US" altLang="ja-JP" dirty="0" err="1" smtClean="0"/>
          </a:p>
          <a:p>
            <a:pPr lvl="1"/>
            <a:r>
              <a:rPr lang="en-US" altLang="ja-JP" dirty="0" err="1"/>
              <a:t>l</a:t>
            </a:r>
            <a:r>
              <a:rPr lang="en-US" altLang="ja-JP" dirty="0" err="1" smtClean="0"/>
              <a:t>ibvirt</a:t>
            </a:r>
            <a:r>
              <a:rPr lang="ja-JP" altLang="en-US" dirty="0" err="1" smtClean="0"/>
              <a:t>を用いることで</a:t>
            </a:r>
            <a:r>
              <a:rPr lang="en-US" altLang="ja-JP" dirty="0" err="1"/>
              <a:t>VM</a:t>
            </a:r>
            <a:r>
              <a:rPr lang="ja-JP" altLang="en-US" dirty="0" err="1"/>
              <a:t>のコンフィグから</a:t>
            </a:r>
            <a:r>
              <a:rPr lang="ja-JP" altLang="en-US" dirty="0" err="1" smtClean="0"/>
              <a:t>情報を取得</a:t>
            </a:r>
            <a:endParaRPr lang="en-US" altLang="ja-JP" dirty="0" err="1" smtClean="0"/>
          </a:p>
          <a:p>
            <a:pPr lvl="1"/>
            <a:r>
              <a:rPr kumimoji="1" lang="en-US" altLang="ja-JP" dirty="0" err="1"/>
              <a:t>VM</a:t>
            </a:r>
            <a:r>
              <a:rPr kumimoji="1" lang="ja-JP" altLang="en-US" dirty="0" err="1"/>
              <a:t>に接続できない時はダミーの</a:t>
            </a:r>
            <a:r>
              <a:rPr kumimoji="1" lang="en-US" altLang="ja-JP" dirty="0" err="1"/>
              <a:t>VNC</a:t>
            </a:r>
            <a:r>
              <a:rPr kumimoji="1" lang="ja-JP" altLang="en-US" dirty="0" err="1"/>
              <a:t>サーバに接続</a:t>
            </a:r>
            <a:endParaRPr kumimoji="1" lang="ja-JP" altLang="en-US" dirty="0"/>
          </a:p>
        </p:txBody>
      </p:sp>
      <p:sp>
        <p:nvSpPr>
          <p:cNvPr id="3" name="タイトル 2"/>
          <p:cNvSpPr>
            <a:spLocks noGrp="1"/>
          </p:cNvSpPr>
          <p:nvPr>
            <p:ph type="title"/>
          </p:nvPr>
        </p:nvSpPr>
        <p:spPr/>
        <p:txBody>
          <a:bodyPr/>
          <a:lstStyle/>
          <a:p>
            <a:r>
              <a:rPr kumimoji="1" lang="ja-JP" altLang="en-US" dirty="0" smtClean="0"/>
              <a:t>停止している</a:t>
            </a:r>
            <a:r>
              <a:rPr kumimoji="1" lang="en-US" altLang="ja-JP" dirty="0" smtClean="0"/>
              <a:t>VM</a:t>
            </a:r>
            <a:r>
              <a:rPr kumimoji="1" lang="ja-JP" altLang="en-US" dirty="0" smtClean="0"/>
              <a:t>の管理</a:t>
            </a:r>
            <a:endParaRPr kumimoji="1" lang="ja-JP" altLang="en-US" dirty="0"/>
          </a:p>
        </p:txBody>
      </p:sp>
      <p:grpSp>
        <p:nvGrpSpPr>
          <p:cNvPr id="6" name="グループ化 5"/>
          <p:cNvGrpSpPr/>
          <p:nvPr/>
        </p:nvGrpSpPr>
        <p:grpSpPr>
          <a:xfrm>
            <a:off x="1691680" y="4509120"/>
            <a:ext cx="5616624" cy="1512168"/>
            <a:chOff x="1691680" y="4581128"/>
            <a:chExt cx="5616624" cy="1512168"/>
          </a:xfrm>
        </p:grpSpPr>
        <p:sp>
          <p:nvSpPr>
            <p:cNvPr id="4" name="正方形/長方形 3"/>
            <p:cNvSpPr/>
            <p:nvPr/>
          </p:nvSpPr>
          <p:spPr>
            <a:xfrm>
              <a:off x="3995936" y="5373216"/>
              <a:ext cx="1296144" cy="720080"/>
            </a:xfrm>
            <a:prstGeom prst="rect">
              <a:avLst/>
            </a:prstGeom>
            <a:solidFill>
              <a:srgbClr val="FFFFFF"/>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a:solidFill>
                    <a:schemeClr val="tx1"/>
                  </a:solidFill>
                </a:rPr>
                <a:t>vAMT</a:t>
              </a:r>
              <a:endParaRPr kumimoji="1" lang="ja-JP" altLang="en-US">
                <a:solidFill>
                  <a:schemeClr val="tx1"/>
                </a:solidFill>
              </a:endParaRPr>
            </a:p>
          </p:txBody>
        </p:sp>
        <p:sp>
          <p:nvSpPr>
            <p:cNvPr id="5" name="角丸四角形 4"/>
            <p:cNvSpPr/>
            <p:nvPr/>
          </p:nvSpPr>
          <p:spPr>
            <a:xfrm>
              <a:off x="1691680" y="5373216"/>
              <a:ext cx="1584176" cy="720080"/>
            </a:xfrm>
            <a:prstGeom prst="roundRect">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a:solidFill>
                    <a:srgbClr val="000000"/>
                  </a:solidFill>
                </a:rPr>
                <a:t>ダミーの</a:t>
              </a:r>
              <a:endParaRPr kumimoji="1" lang="en-US" altLang="ja-JP">
                <a:solidFill>
                  <a:srgbClr val="000000"/>
                </a:solidFill>
              </a:endParaRPr>
            </a:p>
            <a:p>
              <a:pPr algn="ctr"/>
              <a:r>
                <a:rPr lang="en-US" altLang="ja-JP">
                  <a:solidFill>
                    <a:srgbClr val="000000"/>
                  </a:solidFill>
                </a:rPr>
                <a:t>VNC</a:t>
              </a:r>
              <a:r>
                <a:rPr lang="ja-JP" altLang="en-US">
                  <a:solidFill>
                    <a:srgbClr val="000000"/>
                  </a:solidFill>
                </a:rPr>
                <a:t>サーバ</a:t>
              </a:r>
              <a:endParaRPr kumimoji="1" lang="ja-JP" altLang="en-US">
                <a:solidFill>
                  <a:srgbClr val="000000"/>
                </a:solidFill>
              </a:endParaRPr>
            </a:p>
          </p:txBody>
        </p:sp>
        <p:cxnSp>
          <p:nvCxnSpPr>
            <p:cNvPr id="7" name="直線矢印コネクタ 6"/>
            <p:cNvCxnSpPr>
              <a:stCxn id="4" idx="1"/>
              <a:endCxn id="5" idx="3"/>
            </p:cNvCxnSpPr>
            <p:nvPr/>
          </p:nvCxnSpPr>
          <p:spPr>
            <a:xfrm flipH="1">
              <a:off x="3275856" y="5733256"/>
              <a:ext cx="720080" cy="0"/>
            </a:xfrm>
            <a:prstGeom prst="straightConnector1">
              <a:avLst/>
            </a:prstGeom>
            <a:ln w="190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sp>
          <p:nvSpPr>
            <p:cNvPr id="8" name="正方形/長方形 7"/>
            <p:cNvSpPr/>
            <p:nvPr/>
          </p:nvSpPr>
          <p:spPr>
            <a:xfrm>
              <a:off x="3995936" y="4581128"/>
              <a:ext cx="1296144" cy="576064"/>
            </a:xfrm>
            <a:prstGeom prst="rect">
              <a:avLst/>
            </a:prstGeom>
            <a:solidFill>
              <a:srgbClr val="FFFFFF"/>
            </a:solidFill>
            <a:ln>
              <a:solidFill>
                <a:srgbClr val="000000"/>
              </a:solidFill>
              <a:prstDash val="lgDash"/>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ja-JP">
                  <a:solidFill>
                    <a:srgbClr val="000000"/>
                  </a:solidFill>
                </a:rPr>
                <a:t>VM</a:t>
              </a:r>
              <a:endParaRPr kumimoji="1" lang="ja-JP" altLang="en-US">
                <a:solidFill>
                  <a:srgbClr val="000000"/>
                </a:solidFill>
              </a:endParaRPr>
            </a:p>
          </p:txBody>
        </p:sp>
        <p:sp>
          <p:nvSpPr>
            <p:cNvPr id="10" name="メモ 9"/>
            <p:cNvSpPr/>
            <p:nvPr/>
          </p:nvSpPr>
          <p:spPr>
            <a:xfrm>
              <a:off x="6084168" y="5373216"/>
              <a:ext cx="1224136" cy="720080"/>
            </a:xfrm>
            <a:prstGeom prst="foldedCorner">
              <a:avLst/>
            </a:prstGeom>
            <a:solidFill>
              <a:srgbClr val="FFFFFF"/>
            </a:solidFill>
            <a:ln>
              <a:solidFill>
                <a:srgbClr val="0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a:solidFill>
                    <a:srgbClr val="000000"/>
                  </a:solidFill>
                </a:rPr>
                <a:t>VM</a:t>
              </a:r>
              <a:r>
                <a:rPr lang="ja-JP" altLang="en-US">
                  <a:solidFill>
                    <a:srgbClr val="000000"/>
                  </a:solidFill>
                </a:rPr>
                <a:t>の</a:t>
              </a:r>
              <a:endParaRPr lang="en-US" altLang="ja-JP">
                <a:solidFill>
                  <a:srgbClr val="000000"/>
                </a:solidFill>
              </a:endParaRPr>
            </a:p>
            <a:p>
              <a:pPr algn="ctr"/>
              <a:r>
                <a:rPr lang="ja-JP" altLang="en-US">
                  <a:solidFill>
                    <a:srgbClr val="000000"/>
                  </a:solidFill>
                </a:rPr>
                <a:t>コンフィグ</a:t>
              </a:r>
              <a:endParaRPr kumimoji="1" lang="ja-JP" altLang="en-US">
                <a:solidFill>
                  <a:srgbClr val="000000"/>
                </a:solidFill>
              </a:endParaRPr>
            </a:p>
          </p:txBody>
        </p:sp>
        <p:cxnSp>
          <p:nvCxnSpPr>
            <p:cNvPr id="14" name="直線矢印コネクタ 13"/>
            <p:cNvCxnSpPr>
              <a:stCxn id="4" idx="3"/>
              <a:endCxn id="10" idx="1"/>
            </p:cNvCxnSpPr>
            <p:nvPr/>
          </p:nvCxnSpPr>
          <p:spPr>
            <a:xfrm>
              <a:off x="5292080" y="5733256"/>
              <a:ext cx="792088" cy="0"/>
            </a:xfrm>
            <a:prstGeom prst="straightConnector1">
              <a:avLst/>
            </a:prstGeom>
            <a:ln w="19050" cmpd="sng">
              <a:solidFill>
                <a:srgbClr val="000000"/>
              </a:solidFill>
              <a:tailEnd type="arrow"/>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98325017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en-US" altLang="ja-JP" dirty="0" err="1" smtClean="0"/>
              <a:t>OpenPegasus</a:t>
            </a:r>
            <a:r>
              <a:rPr lang="ja-JP" altLang="en-US" dirty="0" smtClean="0"/>
              <a:t>、</a:t>
            </a:r>
            <a:r>
              <a:rPr lang="en-US" altLang="ja-JP" dirty="0" smtClean="0"/>
              <a:t>Axis2</a:t>
            </a:r>
            <a:r>
              <a:rPr lang="ja-JP" altLang="en-US" dirty="0" smtClean="0"/>
              <a:t>、</a:t>
            </a:r>
            <a:r>
              <a:rPr lang="en-US" altLang="ja-JP" dirty="0" smtClean="0"/>
              <a:t>KVM</a:t>
            </a:r>
            <a:r>
              <a:rPr lang="ja-JP" altLang="en-US" dirty="0" smtClean="0"/>
              <a:t>を用</a:t>
            </a:r>
            <a:r>
              <a:rPr lang="ja-JP" altLang="en-US" dirty="0"/>
              <a:t>い</a:t>
            </a:r>
            <a:r>
              <a:rPr lang="ja-JP" altLang="en-US" dirty="0" smtClean="0"/>
              <a:t>て実装</a:t>
            </a:r>
            <a:r>
              <a:rPr lang="ja-JP" altLang="en-US" dirty="0"/>
              <a:t>した</a:t>
            </a:r>
            <a:endParaRPr lang="en-US" altLang="ja-JP" dirty="0" smtClean="0"/>
          </a:p>
          <a:p>
            <a:pPr lvl="1"/>
            <a:r>
              <a:rPr lang="en-US" altLang="ja-JP" dirty="0" smtClean="0"/>
              <a:t>AMT</a:t>
            </a:r>
            <a:r>
              <a:rPr lang="ja-JP" altLang="en-US" dirty="0" smtClean="0"/>
              <a:t>対応のために</a:t>
            </a:r>
            <a:r>
              <a:rPr lang="en-US" altLang="ja-JP" dirty="0" err="1" smtClean="0"/>
              <a:t>OpenPegasus</a:t>
            </a:r>
            <a:r>
              <a:rPr lang="ja-JP" altLang="en-US" dirty="0"/>
              <a:t>を</a:t>
            </a:r>
            <a:r>
              <a:rPr lang="ja-JP" altLang="en-US" dirty="0" smtClean="0"/>
              <a:t>修正</a:t>
            </a:r>
            <a:endParaRPr lang="ja-JP" altLang="en-US" dirty="0"/>
          </a:p>
          <a:p>
            <a:r>
              <a:rPr lang="en-US" altLang="ja-JP" dirty="0" smtClean="0"/>
              <a:t>CIMPLE</a:t>
            </a:r>
            <a:r>
              <a:rPr lang="ja-JP" altLang="en-US" dirty="0" err="1"/>
              <a:t>を</a:t>
            </a:r>
            <a:r>
              <a:rPr lang="ja-JP" altLang="en-US" dirty="0" err="1" smtClean="0"/>
              <a:t>修</a:t>
            </a:r>
            <a:r>
              <a:rPr lang="ja-JP" altLang="en-US" dirty="0" smtClean="0"/>
              <a:t>正した</a:t>
            </a:r>
            <a:endParaRPr lang="en-US" altLang="ja-JP" dirty="0" smtClean="0"/>
          </a:p>
          <a:p>
            <a:pPr lvl="1"/>
            <a:r>
              <a:rPr lang="en-US" altLang="ja-JP" dirty="0" smtClean="0"/>
              <a:t>AMT</a:t>
            </a:r>
            <a:r>
              <a:rPr lang="ja-JP" altLang="en-US" dirty="0" smtClean="0"/>
              <a:t>対応のために</a:t>
            </a:r>
            <a:r>
              <a:rPr lang="en-US" altLang="ja-JP" dirty="0" smtClean="0"/>
              <a:t>MOF</a:t>
            </a:r>
            <a:r>
              <a:rPr lang="ja-JP" altLang="en-US" dirty="0" smtClean="0"/>
              <a:t>の文法チェックを拡張</a:t>
            </a:r>
            <a:endParaRPr lang="en-US" altLang="ja-JP" dirty="0" smtClean="0"/>
          </a:p>
          <a:p>
            <a:r>
              <a:rPr lang="ja-JP" altLang="en-US" dirty="0" smtClean="0"/>
              <a:t>作成</a:t>
            </a:r>
            <a:r>
              <a:rPr lang="ja-JP" altLang="en-US" dirty="0"/>
              <a:t>した</a:t>
            </a:r>
            <a:r>
              <a:rPr lang="en-US" altLang="ja-JP" dirty="0"/>
              <a:t>CIM</a:t>
            </a:r>
            <a:r>
              <a:rPr lang="ja-JP" altLang="en-US" dirty="0"/>
              <a:t>プロバイダと</a:t>
            </a:r>
            <a:r>
              <a:rPr lang="en-US" altLang="ja-JP" dirty="0"/>
              <a:t>Web</a:t>
            </a:r>
            <a:r>
              <a:rPr lang="ja-JP" altLang="en-US" dirty="0"/>
              <a:t>サービス</a:t>
            </a:r>
            <a:endParaRPr lang="en-US" altLang="ja-JP" dirty="0"/>
          </a:p>
          <a:p>
            <a:pPr lvl="1"/>
            <a:r>
              <a:rPr lang="en-US" altLang="ja-JP" dirty="0"/>
              <a:t>CIM</a:t>
            </a:r>
            <a:r>
              <a:rPr lang="ja-JP" altLang="en-US" dirty="0"/>
              <a:t>プロバイダ：</a:t>
            </a:r>
            <a:r>
              <a:rPr lang="en-US" altLang="ja-JP" dirty="0"/>
              <a:t>39</a:t>
            </a:r>
            <a:r>
              <a:rPr lang="ja-JP" altLang="en-US" dirty="0"/>
              <a:t>個</a:t>
            </a:r>
          </a:p>
          <a:p>
            <a:pPr lvl="1"/>
            <a:r>
              <a:rPr lang="en-US" altLang="ja-JP" dirty="0"/>
              <a:t>Web</a:t>
            </a:r>
            <a:r>
              <a:rPr lang="ja-JP" altLang="en-US" dirty="0" smtClean="0"/>
              <a:t>サービス：</a:t>
            </a:r>
            <a:r>
              <a:rPr lang="en-US" altLang="ja-JP" dirty="0"/>
              <a:t>20</a:t>
            </a:r>
            <a:r>
              <a:rPr lang="ja-JP" altLang="en-US" dirty="0"/>
              <a:t>個</a:t>
            </a:r>
            <a:endParaRPr lang="en-US" altLang="ja-JP" dirty="0"/>
          </a:p>
          <a:p>
            <a:endParaRPr lang="en-US" altLang="ja-JP" dirty="0"/>
          </a:p>
        </p:txBody>
      </p:sp>
      <p:sp>
        <p:nvSpPr>
          <p:cNvPr id="3" name="タイトル 2"/>
          <p:cNvSpPr>
            <a:spLocks noGrp="1"/>
          </p:cNvSpPr>
          <p:nvPr>
            <p:ph type="title"/>
          </p:nvPr>
        </p:nvSpPr>
        <p:spPr/>
        <p:txBody>
          <a:bodyPr/>
          <a:lstStyle/>
          <a:p>
            <a:r>
              <a:rPr lang="ja-JP" altLang="en-US" dirty="0"/>
              <a:t>実装</a:t>
            </a:r>
            <a:endParaRPr kumimoji="1" lang="ja-JP" altLang="en-US" dirty="0"/>
          </a:p>
        </p:txBody>
      </p:sp>
    </p:spTree>
    <p:extLst>
      <p:ext uri="{BB962C8B-B14F-4D97-AF65-F5344CB8AC3E}">
        <p14:creationId xmlns:p14="http://schemas.microsoft.com/office/powerpoint/2010/main" val="34938293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組織で使用される</a:t>
            </a:r>
            <a:r>
              <a:rPr lang="en-US" altLang="ja-JP" dirty="0"/>
              <a:t>PC</a:t>
            </a:r>
            <a:r>
              <a:rPr lang="ja-JP" altLang="en-US" dirty="0"/>
              <a:t>の数は膨大になってきて</a:t>
            </a:r>
            <a:r>
              <a:rPr lang="ja-JP" altLang="en-US" dirty="0" smtClean="0"/>
              <a:t>いる</a:t>
            </a:r>
            <a:endParaRPr lang="en-US" altLang="ja-JP" dirty="0" smtClean="0"/>
          </a:p>
          <a:p>
            <a:pPr lvl="1"/>
            <a:r>
              <a:rPr lang="en-US" altLang="ja-JP" dirty="0" smtClean="0"/>
              <a:t>PC</a:t>
            </a:r>
            <a:r>
              <a:rPr lang="ja-JP" altLang="en-US" dirty="0" smtClean="0"/>
              <a:t>の管理は</a:t>
            </a:r>
            <a:r>
              <a:rPr kumimoji="1" lang="ja-JP" altLang="en-US" dirty="0" smtClean="0"/>
              <a:t>管理エージェントというソフトウェアを導入して行っている</a:t>
            </a:r>
            <a:endParaRPr kumimoji="1" lang="en-US" altLang="ja-JP" dirty="0" smtClean="0"/>
          </a:p>
          <a:p>
            <a:r>
              <a:rPr lang="en-US" altLang="ja-JP" dirty="0" smtClean="0"/>
              <a:t>PC</a:t>
            </a:r>
            <a:r>
              <a:rPr lang="ja-JP" altLang="en-US" dirty="0" smtClean="0"/>
              <a:t>が起動していないと管理できない</a:t>
            </a:r>
            <a:endParaRPr kumimoji="1" lang="ja-JP" altLang="en-US" dirty="0" smtClean="0"/>
          </a:p>
          <a:p>
            <a:pPr lvl="1"/>
            <a:r>
              <a:rPr kumimoji="1" lang="ja-JP" altLang="en-US" dirty="0" smtClean="0"/>
              <a:t>管理者は障害が発生した</a:t>
            </a:r>
            <a:r>
              <a:rPr kumimoji="1" lang="en-US" altLang="ja-JP" dirty="0" smtClean="0"/>
              <a:t>PC</a:t>
            </a:r>
            <a:r>
              <a:rPr lang="ja-JP" altLang="en-US" dirty="0" err="1"/>
              <a:t>の</a:t>
            </a:r>
            <a:r>
              <a:rPr lang="ja-JP" altLang="en-US" dirty="0" err="1" smtClean="0"/>
              <a:t>設</a:t>
            </a:r>
            <a:r>
              <a:rPr lang="ja-JP" altLang="en-US" dirty="0" smtClean="0"/>
              <a:t>置</a:t>
            </a:r>
            <a:r>
              <a:rPr kumimoji="1" lang="ja-JP" altLang="en-US" dirty="0" smtClean="0"/>
              <a:t>場所まで行って修復作業を行わなければならない</a:t>
            </a:r>
            <a:endParaRPr kumimoji="1" lang="en-US" altLang="ja-JP" dirty="0" smtClean="0"/>
          </a:p>
          <a:p>
            <a:endParaRPr lang="en-US" altLang="ja-JP" dirty="0" smtClean="0"/>
          </a:p>
        </p:txBody>
      </p:sp>
      <p:sp>
        <p:nvSpPr>
          <p:cNvPr id="3" name="タイトル 2"/>
          <p:cNvSpPr>
            <a:spLocks noGrp="1"/>
          </p:cNvSpPr>
          <p:nvPr>
            <p:ph type="title"/>
          </p:nvPr>
        </p:nvSpPr>
        <p:spPr/>
        <p:txBody>
          <a:bodyPr/>
          <a:lstStyle/>
          <a:p>
            <a:r>
              <a:rPr kumimoji="1" lang="ja-JP" altLang="en-US" dirty="0" smtClean="0"/>
              <a:t>従来の</a:t>
            </a:r>
            <a:r>
              <a:rPr kumimoji="1" lang="en-US" altLang="ja-JP" dirty="0" smtClean="0"/>
              <a:t>PC</a:t>
            </a:r>
            <a:r>
              <a:rPr kumimoji="1" lang="ja-JP" altLang="en-US" dirty="0" smtClean="0"/>
              <a:t>管理</a:t>
            </a:r>
            <a:endParaRPr kumimoji="1" lang="ja-JP" altLang="en-US" dirty="0"/>
          </a:p>
        </p:txBody>
      </p:sp>
      <p:grpSp>
        <p:nvGrpSpPr>
          <p:cNvPr id="7" name="図形グループ 6"/>
          <p:cNvGrpSpPr/>
          <p:nvPr/>
        </p:nvGrpSpPr>
        <p:grpSpPr>
          <a:xfrm>
            <a:off x="899592" y="4221088"/>
            <a:ext cx="7776864" cy="1679902"/>
            <a:chOff x="899592" y="4221088"/>
            <a:chExt cx="7776864" cy="1679902"/>
          </a:xfrm>
        </p:grpSpPr>
        <p:grpSp>
          <p:nvGrpSpPr>
            <p:cNvPr id="27" name="グループ化 26"/>
            <p:cNvGrpSpPr/>
            <p:nvPr/>
          </p:nvGrpSpPr>
          <p:grpSpPr>
            <a:xfrm>
              <a:off x="7075752" y="4221088"/>
              <a:ext cx="1142181" cy="1351644"/>
              <a:chOff x="6156178" y="4366936"/>
              <a:chExt cx="1231442" cy="1435629"/>
            </a:xfrm>
          </p:grpSpPr>
          <p:pic>
            <p:nvPicPr>
              <p:cNvPr id="54" name="Picture 3" descr="C:\Users\kouki\AppData\Local\Microsoft\Windows\Temporary Internet Files\Content.IE5\8WACNZ72\MC900428957[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6178" y="4655689"/>
                <a:ext cx="1188796" cy="1146876"/>
              </a:xfrm>
              <a:prstGeom prst="rect">
                <a:avLst/>
              </a:prstGeom>
              <a:noFill/>
              <a:extLst>
                <a:ext uri="{909E8E84-426E-40dd-AFC4-6F175D3DCCD1}">
                  <a14:hiddenFill xmlns:a14="http://schemas.microsoft.com/office/drawing/2010/main">
                    <a:solidFill>
                      <a:srgbClr val="FFFFFF"/>
                    </a:solidFill>
                  </a14:hiddenFill>
                </a:ext>
              </a:extLst>
            </p:spPr>
          </p:pic>
          <p:sp>
            <p:nvSpPr>
              <p:cNvPr id="55" name="テキスト ボックス 54"/>
              <p:cNvSpPr txBox="1"/>
              <p:nvPr/>
            </p:nvSpPr>
            <p:spPr>
              <a:xfrm>
                <a:off x="6355850" y="4366936"/>
                <a:ext cx="1031770" cy="307777"/>
              </a:xfrm>
              <a:prstGeom prst="rect">
                <a:avLst/>
              </a:prstGeom>
              <a:noFill/>
            </p:spPr>
            <p:txBody>
              <a:bodyPr wrap="square" rtlCol="0">
                <a:spAutoFit/>
              </a:bodyPr>
              <a:lstStyle/>
              <a:p>
                <a:r>
                  <a:rPr lang="ja-JP" altLang="en-US" sz="1400" b="1" dirty="0" smtClean="0"/>
                  <a:t>ノート</a:t>
                </a:r>
                <a:r>
                  <a:rPr lang="en-US" altLang="ja-JP" sz="1400" b="1" dirty="0" smtClean="0"/>
                  <a:t>PC</a:t>
                </a:r>
                <a:endParaRPr kumimoji="1" lang="ja-JP" altLang="en-US" sz="1400" b="1" dirty="0"/>
              </a:p>
            </p:txBody>
          </p:sp>
        </p:grpSp>
        <p:sp>
          <p:nvSpPr>
            <p:cNvPr id="82" name="テキスト ボックス 81"/>
            <p:cNvSpPr txBox="1"/>
            <p:nvPr/>
          </p:nvSpPr>
          <p:spPr>
            <a:xfrm>
              <a:off x="4647612" y="4814443"/>
              <a:ext cx="548326" cy="342754"/>
            </a:xfrm>
            <a:prstGeom prst="rect">
              <a:avLst/>
            </a:prstGeom>
            <a:noFill/>
          </p:spPr>
          <p:txBody>
            <a:bodyPr wrap="square" rtlCol="0">
              <a:spAutoFit/>
            </a:bodyPr>
            <a:lstStyle/>
            <a:p>
              <a:r>
                <a:rPr kumimoji="1" lang="ja-JP" altLang="en-US" dirty="0" smtClean="0"/>
                <a:t>・・・</a:t>
              </a:r>
              <a:endParaRPr kumimoji="1" lang="ja-JP" altLang="en-US" dirty="0"/>
            </a:p>
          </p:txBody>
        </p:sp>
        <p:sp>
          <p:nvSpPr>
            <p:cNvPr id="83" name="テキスト ボックス 82"/>
            <p:cNvSpPr txBox="1"/>
            <p:nvPr/>
          </p:nvSpPr>
          <p:spPr>
            <a:xfrm>
              <a:off x="8128130" y="4759313"/>
              <a:ext cx="548326" cy="342754"/>
            </a:xfrm>
            <a:prstGeom prst="rect">
              <a:avLst/>
            </a:prstGeom>
            <a:noFill/>
          </p:spPr>
          <p:txBody>
            <a:bodyPr wrap="square" rtlCol="0">
              <a:spAutoFit/>
            </a:bodyPr>
            <a:lstStyle/>
            <a:p>
              <a:r>
                <a:rPr kumimoji="1" lang="ja-JP" altLang="en-US" dirty="0" smtClean="0"/>
                <a:t>・・・</a:t>
              </a:r>
              <a:endParaRPr kumimoji="1" lang="ja-JP" altLang="en-US" dirty="0"/>
            </a:p>
          </p:txBody>
        </p:sp>
        <p:cxnSp>
          <p:nvCxnSpPr>
            <p:cNvPr id="85" name="直線矢印コネクタ 84"/>
            <p:cNvCxnSpPr/>
            <p:nvPr/>
          </p:nvCxnSpPr>
          <p:spPr>
            <a:xfrm flipH="1" flipV="1">
              <a:off x="7739441" y="5507248"/>
              <a:ext cx="1" cy="304113"/>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6" name="直線コネクタ 85"/>
            <p:cNvCxnSpPr/>
            <p:nvPr/>
          </p:nvCxnSpPr>
          <p:spPr>
            <a:xfrm flipV="1">
              <a:off x="2007450" y="5811361"/>
              <a:ext cx="5731992" cy="3948"/>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 name="グループ化 3"/>
            <p:cNvGrpSpPr/>
            <p:nvPr/>
          </p:nvGrpSpPr>
          <p:grpSpPr>
            <a:xfrm>
              <a:off x="2869366" y="4318979"/>
              <a:ext cx="1774642" cy="1133198"/>
              <a:chOff x="3059832" y="4390982"/>
              <a:chExt cx="1774642" cy="1133198"/>
            </a:xfrm>
          </p:grpSpPr>
          <p:grpSp>
            <p:nvGrpSpPr>
              <p:cNvPr id="63" name="グループ化 62"/>
              <p:cNvGrpSpPr/>
              <p:nvPr/>
            </p:nvGrpSpPr>
            <p:grpSpPr>
              <a:xfrm>
                <a:off x="3059832" y="4711013"/>
                <a:ext cx="927478" cy="801320"/>
                <a:chOff x="5242295" y="866644"/>
                <a:chExt cx="3247916" cy="2206566"/>
              </a:xfrm>
            </p:grpSpPr>
            <p:sp>
              <p:nvSpPr>
                <p:cNvPr id="70" name="角丸四角形 69"/>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5516664" y="1110076"/>
                  <a:ext cx="2689076" cy="1446266"/>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台形 71"/>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4" name="テキスト ボックス 63"/>
              <p:cNvSpPr txBox="1"/>
              <p:nvPr/>
            </p:nvSpPr>
            <p:spPr>
              <a:xfrm>
                <a:off x="3743908" y="4390982"/>
                <a:ext cx="612068" cy="307777"/>
              </a:xfrm>
              <a:prstGeom prst="rect">
                <a:avLst/>
              </a:prstGeom>
              <a:noFill/>
            </p:spPr>
            <p:txBody>
              <a:bodyPr wrap="square" rtlCol="0">
                <a:spAutoFit/>
              </a:bodyPr>
              <a:lstStyle/>
              <a:p>
                <a:r>
                  <a:rPr lang="en-US" altLang="ja-JP" sz="1400" b="1" dirty="0" smtClean="0"/>
                  <a:t>PC</a:t>
                </a:r>
                <a:endParaRPr kumimoji="1" lang="ja-JP" altLang="en-US" sz="1400" b="1" dirty="0"/>
              </a:p>
            </p:txBody>
          </p:sp>
          <p:sp>
            <p:nvSpPr>
              <p:cNvPr id="69" name="正方形/長方形 68"/>
              <p:cNvSpPr/>
              <p:nvPr/>
            </p:nvSpPr>
            <p:spPr>
              <a:xfrm>
                <a:off x="4067944" y="4719921"/>
                <a:ext cx="766530" cy="804259"/>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5" name="グループ化 34"/>
              <p:cNvGrpSpPr/>
              <p:nvPr/>
            </p:nvGrpSpPr>
            <p:grpSpPr>
              <a:xfrm>
                <a:off x="4113764" y="4927830"/>
                <a:ext cx="700138" cy="400110"/>
                <a:chOff x="935765" y="4293096"/>
                <a:chExt cx="837221" cy="213124"/>
              </a:xfrm>
            </p:grpSpPr>
            <p:sp>
              <p:nvSpPr>
                <p:cNvPr id="36" name="テキスト ボックス 35"/>
                <p:cNvSpPr txBox="1"/>
                <p:nvPr/>
              </p:nvSpPr>
              <p:spPr>
                <a:xfrm>
                  <a:off x="935765" y="4293096"/>
                  <a:ext cx="837221" cy="213124"/>
                </a:xfrm>
                <a:prstGeom prst="rect">
                  <a:avLst/>
                </a:prstGeom>
                <a:noFill/>
              </p:spPr>
              <p:txBody>
                <a:bodyPr wrap="square" rtlCol="0">
                  <a:spAutoFit/>
                </a:bodyPr>
                <a:lstStyle/>
                <a:p>
                  <a:r>
                    <a:rPr lang="ja-JP" altLang="en-US" sz="1000" b="1" dirty="0" smtClean="0"/>
                    <a:t>管理エージェント</a:t>
                  </a:r>
                  <a:endParaRPr kumimoji="1" lang="ja-JP" altLang="en-US" sz="1000" b="1" dirty="0"/>
                </a:p>
              </p:txBody>
            </p:sp>
            <p:sp>
              <p:nvSpPr>
                <p:cNvPr id="37" name="正方形/長方形 36"/>
                <p:cNvSpPr/>
                <p:nvPr/>
              </p:nvSpPr>
              <p:spPr>
                <a:xfrm>
                  <a:off x="965736" y="4293097"/>
                  <a:ext cx="744989" cy="204332"/>
                </a:xfrm>
                <a:prstGeom prst="rect">
                  <a:avLst/>
                </a:prstGeom>
                <a:noFill/>
                <a:ln w="1905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39" name="グループ化 38"/>
            <p:cNvGrpSpPr/>
            <p:nvPr/>
          </p:nvGrpSpPr>
          <p:grpSpPr>
            <a:xfrm>
              <a:off x="5148064" y="4318979"/>
              <a:ext cx="1774642" cy="1133198"/>
              <a:chOff x="3059832" y="4390982"/>
              <a:chExt cx="1774642" cy="1133198"/>
            </a:xfrm>
          </p:grpSpPr>
          <p:grpSp>
            <p:nvGrpSpPr>
              <p:cNvPr id="40" name="グループ化 39"/>
              <p:cNvGrpSpPr/>
              <p:nvPr/>
            </p:nvGrpSpPr>
            <p:grpSpPr>
              <a:xfrm>
                <a:off x="3059832" y="4711013"/>
                <a:ext cx="927478" cy="801320"/>
                <a:chOff x="5242295" y="866644"/>
                <a:chExt cx="3247916" cy="2206566"/>
              </a:xfrm>
            </p:grpSpPr>
            <p:sp>
              <p:nvSpPr>
                <p:cNvPr id="46" name="角丸四角形 45"/>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5531694" y="1110073"/>
                  <a:ext cx="2599575" cy="1475548"/>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台形 47"/>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1" name="テキスト ボックス 40"/>
              <p:cNvSpPr txBox="1"/>
              <p:nvPr/>
            </p:nvSpPr>
            <p:spPr>
              <a:xfrm>
                <a:off x="3743908" y="4390982"/>
                <a:ext cx="612068" cy="307777"/>
              </a:xfrm>
              <a:prstGeom prst="rect">
                <a:avLst/>
              </a:prstGeom>
              <a:noFill/>
            </p:spPr>
            <p:txBody>
              <a:bodyPr wrap="square" rtlCol="0">
                <a:spAutoFit/>
              </a:bodyPr>
              <a:lstStyle/>
              <a:p>
                <a:r>
                  <a:rPr lang="en-US" altLang="ja-JP" sz="1400" b="1" dirty="0" smtClean="0"/>
                  <a:t>PC</a:t>
                </a:r>
                <a:endParaRPr kumimoji="1" lang="ja-JP" altLang="en-US" sz="1400" b="1" dirty="0"/>
              </a:p>
            </p:txBody>
          </p:sp>
          <p:sp>
            <p:nvSpPr>
              <p:cNvPr id="42" name="正方形/長方形 41"/>
              <p:cNvSpPr/>
              <p:nvPr/>
            </p:nvSpPr>
            <p:spPr>
              <a:xfrm>
                <a:off x="4067944" y="4719921"/>
                <a:ext cx="766530" cy="804259"/>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3" name="グループ化 42"/>
              <p:cNvGrpSpPr/>
              <p:nvPr/>
            </p:nvGrpSpPr>
            <p:grpSpPr>
              <a:xfrm>
                <a:off x="4113764" y="4927830"/>
                <a:ext cx="700138" cy="400110"/>
                <a:chOff x="935765" y="4293096"/>
                <a:chExt cx="837221" cy="213124"/>
              </a:xfrm>
            </p:grpSpPr>
            <p:sp>
              <p:nvSpPr>
                <p:cNvPr id="44" name="テキスト ボックス 43"/>
                <p:cNvSpPr txBox="1"/>
                <p:nvPr/>
              </p:nvSpPr>
              <p:spPr>
                <a:xfrm>
                  <a:off x="935765" y="4293096"/>
                  <a:ext cx="837221" cy="213124"/>
                </a:xfrm>
                <a:prstGeom prst="rect">
                  <a:avLst/>
                </a:prstGeom>
                <a:noFill/>
              </p:spPr>
              <p:txBody>
                <a:bodyPr wrap="square" rtlCol="0">
                  <a:spAutoFit/>
                </a:bodyPr>
                <a:lstStyle/>
                <a:p>
                  <a:r>
                    <a:rPr lang="ja-JP" altLang="en-US" sz="1000" b="1" dirty="0" smtClean="0"/>
                    <a:t>管理エージェント</a:t>
                  </a:r>
                  <a:endParaRPr kumimoji="1" lang="ja-JP" altLang="en-US" sz="1000" b="1" dirty="0"/>
                </a:p>
              </p:txBody>
            </p:sp>
            <p:sp>
              <p:nvSpPr>
                <p:cNvPr id="45" name="正方形/長方形 44"/>
                <p:cNvSpPr/>
                <p:nvPr/>
              </p:nvSpPr>
              <p:spPr>
                <a:xfrm>
                  <a:off x="965736" y="4293097"/>
                  <a:ext cx="744989" cy="204332"/>
                </a:xfrm>
                <a:prstGeom prst="rect">
                  <a:avLst/>
                </a:prstGeom>
                <a:noFill/>
                <a:ln w="1905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cxnSp>
          <p:nvCxnSpPr>
            <p:cNvPr id="87" name="直線矢印コネクタ 86"/>
            <p:cNvCxnSpPr/>
            <p:nvPr/>
          </p:nvCxnSpPr>
          <p:spPr>
            <a:xfrm flipV="1">
              <a:off x="4283968" y="5229206"/>
              <a:ext cx="0" cy="586103"/>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flipV="1">
              <a:off x="6533468" y="5229205"/>
              <a:ext cx="0" cy="586103"/>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50" name="グループ化 60"/>
            <p:cNvGrpSpPr/>
            <p:nvPr/>
          </p:nvGrpSpPr>
          <p:grpSpPr>
            <a:xfrm>
              <a:off x="899592" y="4869160"/>
              <a:ext cx="1148326" cy="1031830"/>
              <a:chOff x="7421707" y="600831"/>
              <a:chExt cx="1148326" cy="1031830"/>
            </a:xfrm>
          </p:grpSpPr>
          <p:grpSp>
            <p:nvGrpSpPr>
              <p:cNvPr id="52" name="グループ化 64"/>
              <p:cNvGrpSpPr/>
              <p:nvPr/>
            </p:nvGrpSpPr>
            <p:grpSpPr>
              <a:xfrm>
                <a:off x="7421707" y="600831"/>
                <a:ext cx="1092985" cy="1031830"/>
                <a:chOff x="2915816" y="4801186"/>
                <a:chExt cx="2379516" cy="1567802"/>
              </a:xfrm>
            </p:grpSpPr>
            <p:sp>
              <p:nvSpPr>
                <p:cNvPr id="59" name="角丸四角形 58"/>
                <p:cNvSpPr/>
                <p:nvPr/>
              </p:nvSpPr>
              <p:spPr>
                <a:xfrm>
                  <a:off x="2915816" y="4801186"/>
                  <a:ext cx="2379516" cy="1365037"/>
                </a:xfrm>
                <a:prstGeom prst="roundRect">
                  <a:avLst>
                    <a:gd name="adj" fmla="val 9942"/>
                  </a:avLst>
                </a:prstGeom>
                <a:gradFill>
                  <a:gsLst>
                    <a:gs pos="0">
                      <a:schemeClr val="tx2">
                        <a:lumMod val="60000"/>
                        <a:lumOff val="40000"/>
                      </a:schemeClr>
                    </a:gs>
                    <a:gs pos="50000">
                      <a:schemeClr val="tx2">
                        <a:lumMod val="40000"/>
                        <a:lumOff val="60000"/>
                      </a:schemeClr>
                    </a:gs>
                    <a:gs pos="100000">
                      <a:schemeClr val="bg1">
                        <a:lumMod val="9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台形 59"/>
                <p:cNvSpPr/>
                <p:nvPr/>
              </p:nvSpPr>
              <p:spPr>
                <a:xfrm>
                  <a:off x="3501657" y="6241016"/>
                  <a:ext cx="1260588" cy="127972"/>
                </a:xfrm>
                <a:prstGeom prst="trapezoid">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3659923" y="6166223"/>
                  <a:ext cx="944056" cy="74793"/>
                </a:xfrm>
                <a:prstGeom prst="rect">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角丸四角形 61"/>
                <p:cNvSpPr/>
                <p:nvPr/>
              </p:nvSpPr>
              <p:spPr>
                <a:xfrm>
                  <a:off x="3024094" y="4895330"/>
                  <a:ext cx="2162960" cy="1176747"/>
                </a:xfrm>
                <a:prstGeom prst="roundRect">
                  <a:avLst>
                    <a:gd name="adj" fmla="val 6465"/>
                  </a:avLst>
                </a:prstGeom>
                <a:solidFill>
                  <a:schemeClr val="bg1"/>
                </a:soli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3" name="テキスト ボックス 52"/>
              <p:cNvSpPr txBox="1"/>
              <p:nvPr/>
            </p:nvSpPr>
            <p:spPr>
              <a:xfrm>
                <a:off x="7450045" y="683564"/>
                <a:ext cx="1119988" cy="307777"/>
              </a:xfrm>
              <a:prstGeom prst="rect">
                <a:avLst/>
              </a:prstGeom>
              <a:noFill/>
            </p:spPr>
            <p:txBody>
              <a:bodyPr wrap="square" rtlCol="0">
                <a:spAutoFit/>
              </a:bodyPr>
              <a:lstStyle/>
              <a:p>
                <a:r>
                  <a:rPr lang="ja-JP" altLang="en-US" sz="1400" b="1" dirty="0" smtClean="0"/>
                  <a:t>管理ツール</a:t>
                </a:r>
                <a:endParaRPr kumimoji="1" lang="ja-JP" altLang="en-US" sz="1400" b="1" dirty="0"/>
              </a:p>
            </p:txBody>
          </p:sp>
          <p:grpSp>
            <p:nvGrpSpPr>
              <p:cNvPr id="56" name="グループ化 66"/>
              <p:cNvGrpSpPr/>
              <p:nvPr/>
            </p:nvGrpSpPr>
            <p:grpSpPr>
              <a:xfrm>
                <a:off x="7639067" y="957768"/>
                <a:ext cx="661669" cy="413889"/>
                <a:chOff x="395536" y="4077069"/>
                <a:chExt cx="1072564" cy="792087"/>
              </a:xfrm>
              <a:solidFill>
                <a:schemeClr val="bg1">
                  <a:lumMod val="95000"/>
                </a:schemeClr>
              </a:solidFill>
            </p:grpSpPr>
            <p:sp>
              <p:nvSpPr>
                <p:cNvPr id="57" name="正方形/長方形 56"/>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Tree>
    <p:extLst>
      <p:ext uri="{BB962C8B-B14F-4D97-AF65-F5344CB8AC3E}">
        <p14:creationId xmlns:p14="http://schemas.microsoft.com/office/powerpoint/2010/main" val="85091756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kumimoji="1" lang="ja-JP" altLang="en-US" dirty="0" smtClean="0"/>
              <a:t>実験の目的</a:t>
            </a:r>
            <a:endParaRPr lang="en-US" altLang="ja-JP" dirty="0"/>
          </a:p>
          <a:p>
            <a:pPr lvl="1"/>
            <a:r>
              <a:rPr lang="ja-JP" altLang="en-US" dirty="0" smtClean="0"/>
              <a:t>既存の管理ツールを用いて</a:t>
            </a:r>
            <a:r>
              <a:rPr lang="en-US" altLang="ja-JP" dirty="0" err="1" smtClean="0"/>
              <a:t>vAMT</a:t>
            </a:r>
            <a:r>
              <a:rPr lang="ja-JP" altLang="en-US" dirty="0"/>
              <a:t>に</a:t>
            </a:r>
            <a:r>
              <a:rPr lang="ja-JP" altLang="en-US" dirty="0" smtClean="0"/>
              <a:t>よる</a:t>
            </a:r>
            <a:r>
              <a:rPr lang="en-US" altLang="ja-JP" dirty="0" smtClean="0"/>
              <a:t>VM</a:t>
            </a:r>
            <a:r>
              <a:rPr lang="ja-JP" altLang="en-US" dirty="0" smtClean="0"/>
              <a:t>の管理ができることの確認</a:t>
            </a:r>
            <a:endParaRPr lang="en-US" altLang="ja-JP" dirty="0" smtClean="0"/>
          </a:p>
          <a:p>
            <a:pPr lvl="1"/>
            <a:r>
              <a:rPr lang="en-US" altLang="ja-JP" dirty="0" smtClean="0"/>
              <a:t>AMT</a:t>
            </a:r>
            <a:r>
              <a:rPr lang="ja-JP" altLang="en-US" dirty="0" smtClean="0"/>
              <a:t>と</a:t>
            </a:r>
            <a:r>
              <a:rPr lang="en-US" altLang="ja-JP" dirty="0" err="1" smtClean="0"/>
              <a:t>vAMT</a:t>
            </a:r>
            <a:r>
              <a:rPr lang="ja-JP" altLang="en-US" dirty="0"/>
              <a:t>の処理性能</a:t>
            </a:r>
            <a:r>
              <a:rPr lang="ja-JP" altLang="en-US" dirty="0" smtClean="0"/>
              <a:t>の</a:t>
            </a:r>
            <a:r>
              <a:rPr lang="ja-JP" altLang="en-US" dirty="0"/>
              <a:t>比較</a:t>
            </a:r>
            <a:endParaRPr kumimoji="1" lang="en-US" altLang="ja-JP" dirty="0" smtClean="0"/>
          </a:p>
          <a:p>
            <a:r>
              <a:rPr lang="ja-JP" altLang="en-US" dirty="0"/>
              <a:t>実験</a:t>
            </a:r>
            <a:r>
              <a:rPr lang="ja-JP" altLang="en-US" dirty="0" smtClean="0"/>
              <a:t>環境</a:t>
            </a:r>
            <a:endParaRPr lang="en-US" altLang="ja-JP" dirty="0" smtClean="0"/>
          </a:p>
          <a:p>
            <a:pPr lvl="1"/>
            <a:endParaRPr kumimoji="1" lang="ja-JP" altLang="en-US" dirty="0"/>
          </a:p>
        </p:txBody>
      </p:sp>
      <p:sp>
        <p:nvSpPr>
          <p:cNvPr id="3" name="タイトル 2"/>
          <p:cNvSpPr>
            <a:spLocks noGrp="1"/>
          </p:cNvSpPr>
          <p:nvPr>
            <p:ph type="title"/>
          </p:nvPr>
        </p:nvSpPr>
        <p:spPr/>
        <p:txBody>
          <a:bodyPr/>
          <a:lstStyle/>
          <a:p>
            <a:r>
              <a:rPr kumimoji="1" lang="ja-JP" altLang="en-US" dirty="0" smtClean="0"/>
              <a:t>実験</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1674863190"/>
              </p:ext>
            </p:extLst>
          </p:nvPr>
        </p:nvGraphicFramePr>
        <p:xfrm>
          <a:off x="827584" y="4162500"/>
          <a:ext cx="3528392" cy="1712208"/>
        </p:xfrm>
        <a:graphic>
          <a:graphicData uri="http://schemas.openxmlformats.org/drawingml/2006/table">
            <a:tbl>
              <a:tblPr firstCol="1">
                <a:tableStyleId>{5C22544A-7EE6-4342-B048-85BDC9FD1C3A}</a:tableStyleId>
              </a:tblPr>
              <a:tblGrid>
                <a:gridCol w="1097722"/>
                <a:gridCol w="2430670"/>
              </a:tblGrid>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OS</a:t>
                      </a:r>
                      <a:endParaRPr kumimoji="1" lang="ja-JP" alt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Windows 7 Professional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CPU</a:t>
                      </a:r>
                      <a:endParaRPr kumimoji="1" lang="ja-JP" alt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dirty="0" smtClean="0"/>
                        <a:t>Intel(R) Core(TM) i7</a:t>
                      </a:r>
                    </a:p>
                    <a:p>
                      <a:r>
                        <a:rPr kumimoji="1" lang="en-US" altLang="ja-JP" sz="1800" dirty="0" smtClean="0"/>
                        <a:t>3.40GHz</a:t>
                      </a:r>
                      <a:endParaRPr kumimoji="1" lang="ja-JP" alt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メモリ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2GB</a:t>
                      </a:r>
                      <a:endParaRPr kumimoji="1" lang="ja-JP" alt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テキスト ボックス 4"/>
          <p:cNvSpPr txBox="1"/>
          <p:nvPr/>
        </p:nvSpPr>
        <p:spPr>
          <a:xfrm>
            <a:off x="1706645" y="3721762"/>
            <a:ext cx="1728192" cy="369332"/>
          </a:xfrm>
          <a:prstGeom prst="rect">
            <a:avLst/>
          </a:prstGeom>
          <a:noFill/>
        </p:spPr>
        <p:txBody>
          <a:bodyPr wrap="square" rtlCol="0">
            <a:spAutoFit/>
          </a:bodyPr>
          <a:lstStyle/>
          <a:p>
            <a:pPr algn="ctr"/>
            <a:r>
              <a:rPr lang="en-US" altLang="ja-JP" b="1" dirty="0" smtClean="0">
                <a:latin typeface="+mj-ea"/>
                <a:ea typeface="+mj-ea"/>
                <a:cs typeface="ＤＦＰ教科書体W3"/>
              </a:rPr>
              <a:t>AMT</a:t>
            </a:r>
            <a:r>
              <a:rPr lang="ja-JP" altLang="en-US" b="1" dirty="0" smtClean="0">
                <a:latin typeface="+mj-ea"/>
                <a:ea typeface="+mj-ea"/>
                <a:cs typeface="ＤＦＰ教科書体W3"/>
              </a:rPr>
              <a:t>実験環境</a:t>
            </a:r>
            <a:endParaRPr kumimoji="1" lang="ja-JP" altLang="en-US" b="1" dirty="0" smtClean="0">
              <a:latin typeface="+mj-ea"/>
              <a:ea typeface="+mj-ea"/>
              <a:cs typeface="ＤＦＰ教科書体W3"/>
            </a:endParaRPr>
          </a:p>
        </p:txBody>
      </p:sp>
      <p:graphicFrame>
        <p:nvGraphicFramePr>
          <p:cNvPr id="6" name="表 5"/>
          <p:cNvGraphicFramePr>
            <a:graphicFrameLocks noGrp="1"/>
          </p:cNvGraphicFramePr>
          <p:nvPr>
            <p:extLst>
              <p:ext uri="{D42A27DB-BD31-4B8C-83A1-F6EECF244321}">
                <p14:modId xmlns:p14="http://schemas.microsoft.com/office/powerpoint/2010/main" val="3433983074"/>
              </p:ext>
            </p:extLst>
          </p:nvPr>
        </p:nvGraphicFramePr>
        <p:xfrm>
          <a:off x="4716016" y="4165064"/>
          <a:ext cx="3528392" cy="1712208"/>
        </p:xfrm>
        <a:graphic>
          <a:graphicData uri="http://schemas.openxmlformats.org/drawingml/2006/table">
            <a:tbl>
              <a:tblPr firstCol="1">
                <a:tableStyleId>{5C22544A-7EE6-4342-B048-85BDC9FD1C3A}</a:tableStyleId>
              </a:tblPr>
              <a:tblGrid>
                <a:gridCol w="1097722"/>
                <a:gridCol w="2430670"/>
              </a:tblGrid>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OS</a:t>
                      </a:r>
                      <a:endParaRPr kumimoji="1" lang="ja-JP" alt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dirty="0" err="1" smtClean="0"/>
                        <a:t>debian</a:t>
                      </a:r>
                      <a:r>
                        <a:rPr kumimoji="1" lang="en-US" altLang="ja-JP" sz="1800" dirty="0" smtClean="0"/>
                        <a:t> 2.6.32-5-amd64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CPU</a:t>
                      </a:r>
                      <a:endParaRPr kumimoji="1" lang="ja-JP" alt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en-US" altLang="ja-JP" sz="1800" dirty="0" smtClean="0"/>
                        <a:t>Intel(R) Core(TM) i7</a:t>
                      </a:r>
                    </a:p>
                    <a:p>
                      <a:r>
                        <a:rPr kumimoji="1" lang="en-US" altLang="ja-JP" sz="1800" dirty="0" smtClean="0"/>
                        <a:t>2.93GHz</a:t>
                      </a:r>
                      <a:endParaRPr kumimoji="1" lang="ja-JP" alt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t>メモリ</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800" dirty="0" smtClean="0"/>
                        <a:t>4GB</a:t>
                      </a:r>
                      <a:endParaRPr kumimoji="1" lang="ja-JP" altLang="en-US" sz="18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テキスト ボックス 6"/>
          <p:cNvSpPr txBox="1"/>
          <p:nvPr/>
        </p:nvSpPr>
        <p:spPr>
          <a:xfrm>
            <a:off x="5254499" y="3721762"/>
            <a:ext cx="2160240" cy="369332"/>
          </a:xfrm>
          <a:prstGeom prst="rect">
            <a:avLst/>
          </a:prstGeom>
          <a:noFill/>
        </p:spPr>
        <p:txBody>
          <a:bodyPr wrap="square" rtlCol="0">
            <a:spAutoFit/>
          </a:bodyPr>
          <a:lstStyle/>
          <a:p>
            <a:pPr algn="ctr"/>
            <a:r>
              <a:rPr lang="en-US" altLang="ja-JP" b="1" dirty="0" err="1" smtClean="0">
                <a:latin typeface="+mj-ea"/>
                <a:ea typeface="+mj-ea"/>
                <a:cs typeface="ＤＦＰ教科書体W3"/>
              </a:rPr>
              <a:t>vAMT</a:t>
            </a:r>
            <a:r>
              <a:rPr lang="ja-JP" altLang="en-US" b="1" dirty="0" smtClean="0">
                <a:latin typeface="+mj-ea"/>
                <a:ea typeface="+mj-ea"/>
                <a:cs typeface="ＤＦＰ教科書体W3"/>
              </a:rPr>
              <a:t>実験環境</a:t>
            </a:r>
            <a:endParaRPr kumimoji="1" lang="ja-JP" altLang="en-US" b="1" dirty="0" smtClean="0">
              <a:latin typeface="+mj-ea"/>
              <a:ea typeface="+mj-ea"/>
              <a:cs typeface="ＤＦＰ教科書体W3"/>
            </a:endParaRPr>
          </a:p>
        </p:txBody>
      </p:sp>
    </p:spTree>
    <p:extLst>
      <p:ext uri="{BB962C8B-B14F-4D97-AF65-F5344CB8AC3E}">
        <p14:creationId xmlns:p14="http://schemas.microsoft.com/office/powerpoint/2010/main" val="370682198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smtClean="0"/>
              <a:t>デモ</a:t>
            </a:r>
            <a:endParaRPr kumimoji="1" lang="ja-JP" altLang="en-US" dirty="0"/>
          </a:p>
        </p:txBody>
      </p:sp>
      <p:sp>
        <p:nvSpPr>
          <p:cNvPr id="2" name="コンテンツ プレースホルダー 1"/>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257055918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err="1"/>
              <a:t>AssetDisplay</a:t>
            </a:r>
            <a:r>
              <a:rPr lang="ja-JP" altLang="en-US" dirty="0"/>
              <a:t>による</a:t>
            </a:r>
            <a:r>
              <a:rPr lang="en-US" altLang="ja-JP" dirty="0"/>
              <a:t>CPU</a:t>
            </a:r>
            <a:r>
              <a:rPr lang="ja-JP" altLang="en-US" dirty="0"/>
              <a:t>情報取得にかかる時間を</a:t>
            </a:r>
            <a:r>
              <a:rPr lang="en-US" altLang="ja-JP" dirty="0"/>
              <a:t>AMT</a:t>
            </a:r>
            <a:r>
              <a:rPr lang="ja-JP" altLang="en-US" dirty="0"/>
              <a:t>と</a:t>
            </a:r>
            <a:r>
              <a:rPr lang="en-US" altLang="ja-JP" dirty="0" err="1"/>
              <a:t>vAMT</a:t>
            </a:r>
            <a:r>
              <a:rPr lang="ja-JP" altLang="en-US" dirty="0" err="1"/>
              <a:t>とで</a:t>
            </a:r>
            <a:r>
              <a:rPr lang="ja-JP" altLang="en-US" dirty="0"/>
              <a:t>比較</a:t>
            </a:r>
            <a:endParaRPr lang="en-US" altLang="ja-JP" dirty="0"/>
          </a:p>
          <a:p>
            <a:pPr lvl="1"/>
            <a:r>
              <a:rPr lang="en-US" altLang="ja-JP" dirty="0" err="1"/>
              <a:t>vAMT</a:t>
            </a:r>
            <a:r>
              <a:rPr lang="ja-JP" altLang="en-US" dirty="0"/>
              <a:t>の処理時間は</a:t>
            </a:r>
            <a:r>
              <a:rPr lang="en-US" altLang="ja-JP" dirty="0"/>
              <a:t>AMT</a:t>
            </a:r>
            <a:r>
              <a:rPr lang="ja-JP" altLang="en-US" dirty="0"/>
              <a:t>より短かった</a:t>
            </a:r>
          </a:p>
          <a:p>
            <a:pPr lvl="1"/>
            <a:r>
              <a:rPr lang="ja-JP" altLang="en-US" dirty="0"/>
              <a:t>送られたリクエスト数はどちらも</a:t>
            </a:r>
            <a:r>
              <a:rPr lang="en-US" altLang="ja-JP" dirty="0"/>
              <a:t>12</a:t>
            </a:r>
            <a:r>
              <a:rPr lang="ja-JP" altLang="en-US" dirty="0"/>
              <a:t>個で同じ</a:t>
            </a:r>
            <a:endParaRPr lang="en-US" altLang="ja-JP" dirty="0"/>
          </a:p>
          <a:p>
            <a:pPr lvl="1"/>
            <a:r>
              <a:rPr lang="en-US" altLang="ja-JP" dirty="0"/>
              <a:t>AMT</a:t>
            </a:r>
            <a:r>
              <a:rPr lang="ja-JP" altLang="en-US" dirty="0"/>
              <a:t>のハードウェア性能が低いことが原因</a:t>
            </a:r>
            <a:endParaRPr lang="en-US" altLang="ja-JP" dirty="0"/>
          </a:p>
        </p:txBody>
      </p:sp>
      <p:sp>
        <p:nvSpPr>
          <p:cNvPr id="3" name="タイトル 2"/>
          <p:cNvSpPr>
            <a:spLocks noGrp="1"/>
          </p:cNvSpPr>
          <p:nvPr>
            <p:ph type="title"/>
          </p:nvPr>
        </p:nvSpPr>
        <p:spPr/>
        <p:txBody>
          <a:bodyPr/>
          <a:lstStyle/>
          <a:p>
            <a:r>
              <a:rPr lang="ja-JP" altLang="en-US" dirty="0" smtClean="0"/>
              <a:t>処理</a:t>
            </a:r>
            <a:r>
              <a:rPr lang="ja-JP" altLang="en-US" dirty="0"/>
              <a:t>性能</a:t>
            </a:r>
            <a:r>
              <a:rPr lang="ja-JP" altLang="en-US" dirty="0" smtClean="0"/>
              <a:t>の比較</a:t>
            </a:r>
            <a:endParaRPr kumimoji="1" lang="ja-JP" alt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3886243"/>
            <a:ext cx="4464496" cy="2783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541387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kumimoji="1" lang="en-US" altLang="ja-JP" dirty="0" smtClean="0"/>
              <a:t>QND Plus</a:t>
            </a:r>
            <a:r>
              <a:rPr lang="en-US" altLang="ja-JP" dirty="0"/>
              <a:t> </a:t>
            </a:r>
            <a:r>
              <a:rPr lang="en-US" altLang="ja-JP" dirty="0" smtClean="0"/>
              <a:t>[Quality Soft]</a:t>
            </a:r>
            <a:endParaRPr kumimoji="1" lang="en-US" altLang="ja-JP" dirty="0" smtClean="0"/>
          </a:p>
          <a:p>
            <a:pPr lvl="1"/>
            <a:r>
              <a:rPr lang="ja-JP" altLang="en-US" dirty="0" smtClean="0"/>
              <a:t>管理エージェントを用いて</a:t>
            </a:r>
            <a:r>
              <a:rPr lang="en-US" altLang="ja-JP" dirty="0"/>
              <a:t>PC</a:t>
            </a:r>
            <a:r>
              <a:rPr lang="ja-JP" altLang="en-US" dirty="0"/>
              <a:t>と</a:t>
            </a:r>
            <a:r>
              <a:rPr lang="en-US" altLang="ja-JP" dirty="0"/>
              <a:t>VM</a:t>
            </a:r>
            <a:r>
              <a:rPr lang="ja-JP" altLang="en-US" dirty="0" smtClean="0"/>
              <a:t>を</a:t>
            </a:r>
            <a:r>
              <a:rPr kumimoji="1" lang="ja-JP" altLang="en-US" dirty="0" smtClean="0"/>
              <a:t>一元的に管理</a:t>
            </a:r>
            <a:r>
              <a:rPr lang="ja-JP" altLang="en-US" dirty="0" smtClean="0"/>
              <a:t>するツール</a:t>
            </a:r>
            <a:endParaRPr kumimoji="1" lang="ja-JP" altLang="en-US" dirty="0" smtClean="0"/>
          </a:p>
          <a:p>
            <a:pPr lvl="0"/>
            <a:r>
              <a:rPr kumimoji="1" lang="en-US" altLang="ja-JP" dirty="0" err="1" smtClean="0"/>
              <a:t>Virt</a:t>
            </a:r>
            <a:r>
              <a:rPr kumimoji="1" lang="en-US" altLang="ja-JP" dirty="0" smtClean="0"/>
              <a:t>-manager</a:t>
            </a:r>
          </a:p>
          <a:p>
            <a:pPr lvl="1"/>
            <a:r>
              <a:rPr kumimoji="1" lang="en-US" altLang="ja-JP" dirty="0" err="1" smtClean="0"/>
              <a:t>Xen</a:t>
            </a:r>
            <a:r>
              <a:rPr lang="ja-JP" altLang="en-US" dirty="0"/>
              <a:t>や</a:t>
            </a:r>
            <a:r>
              <a:rPr kumimoji="1" lang="en-US" altLang="ja-JP" dirty="0" smtClean="0"/>
              <a:t>KVM</a:t>
            </a:r>
            <a:r>
              <a:rPr kumimoji="1" lang="ja-JP" altLang="en-US" dirty="0" smtClean="0"/>
              <a:t>などの異なる</a:t>
            </a:r>
            <a:r>
              <a:rPr lang="ja-JP" altLang="en-US" dirty="0"/>
              <a:t>仮想化</a:t>
            </a:r>
            <a:r>
              <a:rPr lang="ja-JP" altLang="en-US" dirty="0" smtClean="0"/>
              <a:t>ソフトウェアの</a:t>
            </a:r>
            <a:r>
              <a:rPr lang="en-US" altLang="ja-JP" dirty="0" smtClean="0"/>
              <a:t>VM</a:t>
            </a:r>
            <a:r>
              <a:rPr kumimoji="1" lang="ja-JP" altLang="en-US" dirty="0" smtClean="0"/>
              <a:t>を一括して管理</a:t>
            </a:r>
            <a:r>
              <a:rPr lang="ja-JP" altLang="en-US" dirty="0"/>
              <a:t>できる</a:t>
            </a:r>
            <a:endParaRPr kumimoji="1" lang="ja-JP" altLang="en-US" dirty="0" smtClean="0"/>
          </a:p>
          <a:p>
            <a:r>
              <a:rPr lang="en-US" altLang="ja-JP" dirty="0"/>
              <a:t>CIM Virtualization [</a:t>
            </a:r>
            <a:r>
              <a:rPr lang="en-US" altLang="ja-JP" dirty="0" smtClean="0"/>
              <a:t>DMTF 2007]</a:t>
            </a:r>
            <a:endParaRPr lang="en-US" altLang="ja-JP" dirty="0"/>
          </a:p>
          <a:p>
            <a:pPr lvl="1"/>
            <a:r>
              <a:rPr lang="en-US" altLang="ja-JP" dirty="0" smtClean="0"/>
              <a:t>VM</a:t>
            </a:r>
            <a:r>
              <a:rPr lang="ja-JP" altLang="en-US" dirty="0" smtClean="0"/>
              <a:t>の</a:t>
            </a:r>
            <a:r>
              <a:rPr lang="ja-JP" altLang="en-US" dirty="0"/>
              <a:t>管理を行えるようにするために仮想化に対応した</a:t>
            </a:r>
            <a:r>
              <a:rPr lang="en-US" altLang="ja-JP" dirty="0" smtClean="0"/>
              <a:t>CIM</a:t>
            </a:r>
          </a:p>
          <a:p>
            <a:pPr lvl="1"/>
            <a:endParaRPr lang="en-US" altLang="ja-JP" dirty="0"/>
          </a:p>
          <a:p>
            <a:pPr lvl="0"/>
            <a:endParaRPr kumimoji="1" lang="ja-JP" altLang="en-US" dirty="0"/>
          </a:p>
        </p:txBody>
      </p:sp>
      <p:sp>
        <p:nvSpPr>
          <p:cNvPr id="3" name="タイトル 2"/>
          <p:cNvSpPr>
            <a:spLocks noGrp="1"/>
          </p:cNvSpPr>
          <p:nvPr>
            <p:ph type="title"/>
          </p:nvPr>
        </p:nvSpPr>
        <p:spPr/>
        <p:txBody>
          <a:bodyPr/>
          <a:lstStyle/>
          <a:p>
            <a:r>
              <a:rPr kumimoji="1" lang="ja-JP" altLang="en-US" dirty="0" smtClean="0"/>
              <a:t>関連研究</a:t>
            </a:r>
            <a:endParaRPr kumimoji="1" lang="ja-JP" altLang="en-US" dirty="0"/>
          </a:p>
        </p:txBody>
      </p:sp>
    </p:spTree>
    <p:extLst>
      <p:ext uri="{BB962C8B-B14F-4D97-AF65-F5344CB8AC3E}">
        <p14:creationId xmlns:p14="http://schemas.microsoft.com/office/powerpoint/2010/main" val="2828431018"/>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VM</a:t>
            </a:r>
            <a:r>
              <a:rPr lang="ja-JP" altLang="en-US" dirty="0" smtClean="0"/>
              <a:t>を管理するための仮想的な</a:t>
            </a:r>
            <a:r>
              <a:rPr lang="en-US" altLang="ja-JP" dirty="0" smtClean="0"/>
              <a:t>AMT</a:t>
            </a:r>
            <a:r>
              <a:rPr lang="ja-JP" altLang="en-US" dirty="0" smtClean="0"/>
              <a:t>である</a:t>
            </a:r>
            <a:r>
              <a:rPr lang="en-US" altLang="ja-JP" dirty="0" err="1"/>
              <a:t>v</a:t>
            </a:r>
            <a:r>
              <a:rPr lang="en-US" altLang="ja-JP" dirty="0" err="1" smtClean="0"/>
              <a:t>AMT</a:t>
            </a:r>
            <a:r>
              <a:rPr lang="ja-JP" altLang="en-US" dirty="0" smtClean="0"/>
              <a:t>を提案</a:t>
            </a:r>
            <a:endParaRPr lang="en-US" altLang="ja-JP" dirty="0" smtClean="0"/>
          </a:p>
          <a:p>
            <a:pPr lvl="1"/>
            <a:r>
              <a:rPr lang="en-US" altLang="ja-JP" dirty="0" smtClean="0"/>
              <a:t>PC</a:t>
            </a:r>
            <a:r>
              <a:rPr lang="ja-JP" altLang="en-US" dirty="0" smtClean="0"/>
              <a:t>と</a:t>
            </a:r>
            <a:r>
              <a:rPr lang="en-US" altLang="ja-JP" dirty="0" smtClean="0"/>
              <a:t>VM</a:t>
            </a:r>
            <a:r>
              <a:rPr lang="ja-JP" altLang="en-US" dirty="0" smtClean="0"/>
              <a:t>の一元的な管理が可能</a:t>
            </a:r>
            <a:endParaRPr lang="en-US" altLang="ja-JP" dirty="0" smtClean="0"/>
          </a:p>
          <a:p>
            <a:pPr lvl="1"/>
            <a:r>
              <a:rPr lang="ja-JP" altLang="en-US" dirty="0"/>
              <a:t>いくつかの管理ツールの実行に必要な</a:t>
            </a:r>
            <a:r>
              <a:rPr kumimoji="1" lang="en-US" altLang="ja-JP" dirty="0" smtClean="0"/>
              <a:t>CIM</a:t>
            </a:r>
            <a:r>
              <a:rPr kumimoji="1" lang="ja-JP" altLang="en-US" dirty="0" smtClean="0"/>
              <a:t>プロバイダと</a:t>
            </a:r>
            <a:r>
              <a:rPr kumimoji="1" lang="en-US" altLang="ja-JP" dirty="0" smtClean="0"/>
              <a:t>Web</a:t>
            </a:r>
            <a:r>
              <a:rPr kumimoji="1" lang="ja-JP" altLang="en-US" dirty="0" smtClean="0"/>
              <a:t>サービスを作成した</a:t>
            </a:r>
            <a:endParaRPr kumimoji="1" lang="en-US" altLang="ja-JP" dirty="0" smtClean="0"/>
          </a:p>
          <a:p>
            <a:pPr lvl="1"/>
            <a:r>
              <a:rPr kumimoji="1" lang="ja-JP" altLang="en-US" dirty="0" smtClean="0"/>
              <a:t>既存の管理ツールから</a:t>
            </a:r>
            <a:r>
              <a:rPr lang="en-US" altLang="ja-JP" dirty="0" err="1"/>
              <a:t>v</a:t>
            </a:r>
            <a:r>
              <a:rPr kumimoji="1" lang="en-US" altLang="ja-JP" dirty="0" err="1" smtClean="0"/>
              <a:t>AMT</a:t>
            </a:r>
            <a:r>
              <a:rPr kumimoji="1" lang="ja-JP" altLang="en-US" dirty="0" smtClean="0"/>
              <a:t>を用いた管理を</a:t>
            </a:r>
            <a:r>
              <a:rPr lang="ja-JP" altLang="en-US" dirty="0"/>
              <a:t>行える</a:t>
            </a:r>
            <a:r>
              <a:rPr kumimoji="1" lang="ja-JP" altLang="en-US" dirty="0" smtClean="0"/>
              <a:t>こと</a:t>
            </a:r>
            <a:r>
              <a:rPr lang="ja-JP" altLang="en-US" dirty="0"/>
              <a:t>を</a:t>
            </a:r>
            <a:r>
              <a:rPr kumimoji="1" lang="ja-JP" altLang="en-US" dirty="0" smtClean="0"/>
              <a:t>確認した</a:t>
            </a:r>
            <a:endParaRPr kumimoji="1" lang="en-US" altLang="ja-JP" dirty="0" smtClean="0"/>
          </a:p>
          <a:p>
            <a:r>
              <a:rPr lang="ja-JP" altLang="en-US" dirty="0"/>
              <a:t>今後の</a:t>
            </a:r>
            <a:r>
              <a:rPr lang="ja-JP" altLang="en-US" dirty="0" smtClean="0"/>
              <a:t>課題</a:t>
            </a:r>
            <a:endParaRPr lang="en-US" altLang="ja-JP" dirty="0" smtClean="0"/>
          </a:p>
          <a:p>
            <a:pPr lvl="1"/>
            <a:r>
              <a:rPr lang="en-US" altLang="ja-JP" sz="2800" dirty="0" smtClean="0"/>
              <a:t>VM</a:t>
            </a:r>
            <a:r>
              <a:rPr lang="ja-JP" altLang="en-US" sz="2800" dirty="0" smtClean="0"/>
              <a:t>内の</a:t>
            </a:r>
            <a:r>
              <a:rPr lang="en-US" altLang="ja-JP" sz="2800" dirty="0"/>
              <a:t>OS</a:t>
            </a:r>
            <a:r>
              <a:rPr lang="ja-JP" altLang="en-US" sz="2800" dirty="0" smtClean="0"/>
              <a:t>から</a:t>
            </a:r>
            <a:r>
              <a:rPr lang="en-US" altLang="ja-JP" sz="2800" dirty="0" err="1" smtClean="0"/>
              <a:t>vAMT</a:t>
            </a:r>
            <a:r>
              <a:rPr lang="ja-JP" altLang="en-US" sz="2800" dirty="0" smtClean="0"/>
              <a:t>にアクセスするためのインタフェースにも対応する</a:t>
            </a:r>
            <a:endParaRPr kumimoji="1" lang="en-US" altLang="ja-JP" dirty="0" smtClean="0"/>
          </a:p>
        </p:txBody>
      </p:sp>
      <p:sp>
        <p:nvSpPr>
          <p:cNvPr id="3" name="タイトル 2"/>
          <p:cNvSpPr>
            <a:spLocks noGrp="1"/>
          </p:cNvSpPr>
          <p:nvPr>
            <p:ph type="title"/>
          </p:nvPr>
        </p:nvSpPr>
        <p:spPr/>
        <p:txBody>
          <a:bodyPr/>
          <a:lstStyle/>
          <a:p>
            <a:r>
              <a:rPr kumimoji="1" lang="ja-JP" altLang="en-US" dirty="0" smtClean="0"/>
              <a:t>まとめ</a:t>
            </a:r>
            <a:endParaRPr kumimoji="1" lang="ja-JP" altLang="en-US" dirty="0"/>
          </a:p>
        </p:txBody>
      </p:sp>
    </p:spTree>
    <p:extLst>
      <p:ext uri="{BB962C8B-B14F-4D97-AF65-F5344CB8AC3E}">
        <p14:creationId xmlns:p14="http://schemas.microsoft.com/office/powerpoint/2010/main" val="94887259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最近の</a:t>
            </a:r>
            <a:r>
              <a:rPr lang="en-US" altLang="ja-JP" dirty="0"/>
              <a:t>PC</a:t>
            </a:r>
            <a:r>
              <a:rPr lang="ja-JP" altLang="en-US" dirty="0" err="1"/>
              <a:t>には</a:t>
            </a:r>
            <a:r>
              <a:rPr lang="en-US" altLang="ja-JP" dirty="0"/>
              <a:t>AMT</a:t>
            </a:r>
            <a:r>
              <a:rPr lang="ja-JP" altLang="en-US" dirty="0"/>
              <a:t>が搭載されるようになってきている</a:t>
            </a:r>
          </a:p>
          <a:p>
            <a:pPr lvl="1"/>
            <a:r>
              <a:rPr lang="en-US" altLang="ja-JP" dirty="0" smtClean="0"/>
              <a:t>PC</a:t>
            </a:r>
            <a:r>
              <a:rPr lang="ja-JP" altLang="en-US" dirty="0" smtClean="0"/>
              <a:t>をリモートから管理するためのハードウェア</a:t>
            </a:r>
            <a:endParaRPr lang="en-US" altLang="ja-JP" dirty="0"/>
          </a:p>
          <a:p>
            <a:r>
              <a:rPr lang="ja-JP" altLang="en-US" dirty="0" smtClean="0"/>
              <a:t>管理者は</a:t>
            </a:r>
            <a:r>
              <a:rPr lang="en-US" altLang="ja-JP" dirty="0" smtClean="0"/>
              <a:t>PC</a:t>
            </a:r>
            <a:r>
              <a:rPr lang="ja-JP" altLang="en-US" dirty="0" smtClean="0"/>
              <a:t>をハードウェアレベルで管理</a:t>
            </a:r>
            <a:r>
              <a:rPr lang="ja-JP" altLang="en-US" dirty="0"/>
              <a:t>すること</a:t>
            </a:r>
            <a:r>
              <a:rPr lang="ja-JP" altLang="en-US" dirty="0" smtClean="0"/>
              <a:t>が</a:t>
            </a:r>
            <a:r>
              <a:rPr lang="ja-JP" altLang="en-US" dirty="0"/>
              <a:t>できる</a:t>
            </a:r>
            <a:endParaRPr lang="en-US" altLang="ja-JP" dirty="0"/>
          </a:p>
          <a:p>
            <a:pPr lvl="1"/>
            <a:r>
              <a:rPr lang="ja-JP" altLang="en-US" dirty="0" smtClean="0"/>
              <a:t>リモートから</a:t>
            </a:r>
            <a:r>
              <a:rPr lang="en-US" altLang="ja-JP" dirty="0" smtClean="0"/>
              <a:t>PC</a:t>
            </a:r>
            <a:r>
              <a:rPr lang="ja-JP" altLang="en-US" dirty="0"/>
              <a:t>を</a:t>
            </a:r>
            <a:r>
              <a:rPr lang="ja-JP" altLang="en-US" dirty="0" smtClean="0"/>
              <a:t>起動できる</a:t>
            </a:r>
            <a:endParaRPr lang="en-US" altLang="ja-JP" dirty="0" smtClean="0"/>
          </a:p>
          <a:p>
            <a:pPr lvl="1"/>
            <a:r>
              <a:rPr lang="ja-JP" altLang="en-US" dirty="0"/>
              <a:t>ネットワークの</a:t>
            </a:r>
            <a:r>
              <a:rPr lang="ja-JP" altLang="en-US" dirty="0" smtClean="0"/>
              <a:t>設定ミスをしていても接続できる</a:t>
            </a:r>
            <a:endParaRPr kumimoji="1" lang="ja-JP" altLang="en-US" dirty="0"/>
          </a:p>
        </p:txBody>
      </p:sp>
      <p:sp>
        <p:nvSpPr>
          <p:cNvPr id="3" name="タイトル 2"/>
          <p:cNvSpPr>
            <a:spLocks noGrp="1"/>
          </p:cNvSpPr>
          <p:nvPr>
            <p:ph type="title"/>
          </p:nvPr>
        </p:nvSpPr>
        <p:spPr/>
        <p:txBody>
          <a:bodyPr/>
          <a:lstStyle/>
          <a:p>
            <a:r>
              <a:rPr lang="en-US" altLang="ja-JP" dirty="0" smtClean="0"/>
              <a:t>AMT</a:t>
            </a:r>
            <a:r>
              <a:rPr lang="ja-JP" altLang="en-US" dirty="0" smtClean="0"/>
              <a:t>を用いた</a:t>
            </a:r>
            <a:r>
              <a:rPr kumimoji="1" lang="ja-JP" altLang="en-US" dirty="0" smtClean="0"/>
              <a:t>管理</a:t>
            </a:r>
            <a:endParaRPr kumimoji="1" lang="ja-JP" altLang="en-US" dirty="0"/>
          </a:p>
        </p:txBody>
      </p:sp>
      <p:grpSp>
        <p:nvGrpSpPr>
          <p:cNvPr id="4" name="グループ化 3"/>
          <p:cNvGrpSpPr/>
          <p:nvPr/>
        </p:nvGrpSpPr>
        <p:grpSpPr>
          <a:xfrm>
            <a:off x="2389817" y="4609641"/>
            <a:ext cx="5062503" cy="1747937"/>
            <a:chOff x="2389817" y="4609641"/>
            <a:chExt cx="5062503" cy="1747937"/>
          </a:xfrm>
        </p:grpSpPr>
        <p:grpSp>
          <p:nvGrpSpPr>
            <p:cNvPr id="32" name="グループ化 31"/>
            <p:cNvGrpSpPr/>
            <p:nvPr/>
          </p:nvGrpSpPr>
          <p:grpSpPr>
            <a:xfrm>
              <a:off x="5194327" y="4959844"/>
              <a:ext cx="1253201" cy="1152128"/>
              <a:chOff x="5242295" y="866644"/>
              <a:chExt cx="3247916" cy="2206566"/>
            </a:xfrm>
          </p:grpSpPr>
          <p:sp>
            <p:nvSpPr>
              <p:cNvPr id="35" name="角丸四角形 34"/>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角丸四角形 35"/>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台形 36"/>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3" name="テキスト ボックス 32"/>
            <p:cNvSpPr txBox="1"/>
            <p:nvPr/>
          </p:nvSpPr>
          <p:spPr>
            <a:xfrm>
              <a:off x="6084168" y="4609641"/>
              <a:ext cx="645429" cy="307777"/>
            </a:xfrm>
            <a:prstGeom prst="rect">
              <a:avLst/>
            </a:prstGeom>
            <a:noFill/>
          </p:spPr>
          <p:txBody>
            <a:bodyPr wrap="square" rtlCol="0">
              <a:spAutoFit/>
            </a:bodyPr>
            <a:lstStyle/>
            <a:p>
              <a:r>
                <a:rPr lang="en-US" altLang="ja-JP" sz="1400" b="1" dirty="0" smtClean="0"/>
                <a:t>PC</a:t>
              </a:r>
              <a:endParaRPr kumimoji="1" lang="ja-JP" altLang="en-US" sz="1400" b="1" dirty="0"/>
            </a:p>
          </p:txBody>
        </p:sp>
        <p:sp>
          <p:nvSpPr>
            <p:cNvPr id="34" name="正方形/長方形 33"/>
            <p:cNvSpPr/>
            <p:nvPr/>
          </p:nvSpPr>
          <p:spPr>
            <a:xfrm>
              <a:off x="6558612" y="4887835"/>
              <a:ext cx="893708" cy="1226391"/>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6658202" y="5391891"/>
              <a:ext cx="711477" cy="469700"/>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t>AMT</a:t>
              </a:r>
            </a:p>
          </p:txBody>
        </p:sp>
        <p:grpSp>
          <p:nvGrpSpPr>
            <p:cNvPr id="23" name="グループ化 60"/>
            <p:cNvGrpSpPr/>
            <p:nvPr/>
          </p:nvGrpSpPr>
          <p:grpSpPr>
            <a:xfrm>
              <a:off x="2389817" y="5325748"/>
              <a:ext cx="1148326" cy="1031830"/>
              <a:chOff x="7421707" y="600831"/>
              <a:chExt cx="1148326" cy="1031830"/>
            </a:xfrm>
          </p:grpSpPr>
          <p:grpSp>
            <p:nvGrpSpPr>
              <p:cNvPr id="24" name="グループ化 64"/>
              <p:cNvGrpSpPr/>
              <p:nvPr/>
            </p:nvGrpSpPr>
            <p:grpSpPr>
              <a:xfrm>
                <a:off x="7421707" y="600831"/>
                <a:ext cx="1092985" cy="1031830"/>
                <a:chOff x="2915816" y="4801186"/>
                <a:chExt cx="2379516" cy="1567802"/>
              </a:xfrm>
            </p:grpSpPr>
            <p:sp>
              <p:nvSpPr>
                <p:cNvPr id="39" name="角丸四角形 38"/>
                <p:cNvSpPr/>
                <p:nvPr/>
              </p:nvSpPr>
              <p:spPr>
                <a:xfrm>
                  <a:off x="2915816" y="4801186"/>
                  <a:ext cx="2379516" cy="1365037"/>
                </a:xfrm>
                <a:prstGeom prst="roundRect">
                  <a:avLst>
                    <a:gd name="adj" fmla="val 9942"/>
                  </a:avLst>
                </a:prstGeom>
                <a:gradFill>
                  <a:gsLst>
                    <a:gs pos="0">
                      <a:schemeClr val="tx2">
                        <a:lumMod val="60000"/>
                        <a:lumOff val="40000"/>
                      </a:schemeClr>
                    </a:gs>
                    <a:gs pos="50000">
                      <a:schemeClr val="tx2">
                        <a:lumMod val="40000"/>
                        <a:lumOff val="60000"/>
                      </a:schemeClr>
                    </a:gs>
                    <a:gs pos="100000">
                      <a:schemeClr val="bg1">
                        <a:lumMod val="9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台形 39"/>
                <p:cNvSpPr/>
                <p:nvPr/>
              </p:nvSpPr>
              <p:spPr>
                <a:xfrm>
                  <a:off x="3501657" y="6241016"/>
                  <a:ext cx="1260588" cy="127972"/>
                </a:xfrm>
                <a:prstGeom prst="trapezoid">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3659923" y="6166223"/>
                  <a:ext cx="944056" cy="74793"/>
                </a:xfrm>
                <a:prstGeom prst="rect">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角丸四角形 41"/>
                <p:cNvSpPr/>
                <p:nvPr/>
              </p:nvSpPr>
              <p:spPr>
                <a:xfrm>
                  <a:off x="3024094" y="4895330"/>
                  <a:ext cx="2162960" cy="1176747"/>
                </a:xfrm>
                <a:prstGeom prst="roundRect">
                  <a:avLst>
                    <a:gd name="adj" fmla="val 6465"/>
                  </a:avLst>
                </a:prstGeom>
                <a:solidFill>
                  <a:schemeClr val="bg1"/>
                </a:soli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5" name="テキスト ボックス 24"/>
              <p:cNvSpPr txBox="1"/>
              <p:nvPr/>
            </p:nvSpPr>
            <p:spPr>
              <a:xfrm>
                <a:off x="7450045" y="683564"/>
                <a:ext cx="1119988" cy="307777"/>
              </a:xfrm>
              <a:prstGeom prst="rect">
                <a:avLst/>
              </a:prstGeom>
              <a:noFill/>
            </p:spPr>
            <p:txBody>
              <a:bodyPr wrap="square" rtlCol="0">
                <a:spAutoFit/>
              </a:bodyPr>
              <a:lstStyle/>
              <a:p>
                <a:r>
                  <a:rPr lang="ja-JP" altLang="en-US" sz="1400" b="1" dirty="0" smtClean="0"/>
                  <a:t>管理ツール</a:t>
                </a:r>
                <a:endParaRPr kumimoji="1" lang="ja-JP" altLang="en-US" sz="1400" b="1" dirty="0"/>
              </a:p>
            </p:txBody>
          </p:sp>
          <p:grpSp>
            <p:nvGrpSpPr>
              <p:cNvPr id="26" name="グループ化 66"/>
              <p:cNvGrpSpPr/>
              <p:nvPr/>
            </p:nvGrpSpPr>
            <p:grpSpPr>
              <a:xfrm>
                <a:off x="7639067" y="957768"/>
                <a:ext cx="661669" cy="413889"/>
                <a:chOff x="395536" y="4077069"/>
                <a:chExt cx="1072564" cy="792087"/>
              </a:xfrm>
              <a:solidFill>
                <a:schemeClr val="bg1">
                  <a:lumMod val="95000"/>
                </a:schemeClr>
              </a:solidFill>
            </p:grpSpPr>
            <p:sp>
              <p:nvSpPr>
                <p:cNvPr id="27" name="正方形/長方形 26"/>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cxnSp>
          <p:nvCxnSpPr>
            <p:cNvPr id="43" name="直線コネクタ 42"/>
            <p:cNvCxnSpPr/>
            <p:nvPr/>
          </p:nvCxnSpPr>
          <p:spPr>
            <a:xfrm flipH="1" flipV="1">
              <a:off x="3332354" y="6338628"/>
              <a:ext cx="3656019" cy="3638"/>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V="1">
              <a:off x="6994527" y="5869300"/>
              <a:ext cx="0" cy="488278"/>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1986744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近年</a:t>
            </a:r>
            <a:r>
              <a:rPr lang="ja-JP" altLang="en-US" dirty="0"/>
              <a:t>、仮想デスクトップが普及してきている</a:t>
            </a:r>
          </a:p>
          <a:p>
            <a:pPr lvl="1"/>
            <a:r>
              <a:rPr lang="ja-JP" altLang="en-US" dirty="0" smtClean="0"/>
              <a:t>システムをサーバ上の仮想マシン</a:t>
            </a:r>
            <a:r>
              <a:rPr lang="ja-JP" altLang="en-US" dirty="0"/>
              <a:t>（</a:t>
            </a:r>
            <a:r>
              <a:rPr lang="en-US" altLang="ja-JP" dirty="0"/>
              <a:t>VM</a:t>
            </a:r>
            <a:r>
              <a:rPr lang="ja-JP" altLang="en-US" dirty="0"/>
              <a:t>）</a:t>
            </a:r>
            <a:r>
              <a:rPr lang="ja-JP" altLang="en-US" dirty="0" smtClean="0"/>
              <a:t>で動かす</a:t>
            </a:r>
            <a:endParaRPr lang="en-US" altLang="ja-JP" dirty="0"/>
          </a:p>
          <a:p>
            <a:pPr lvl="1"/>
            <a:r>
              <a:rPr lang="ja-JP" altLang="en-US" dirty="0" smtClean="0"/>
              <a:t>画面のみを</a:t>
            </a:r>
            <a:r>
              <a:rPr lang="en-US" altLang="ja-JP" dirty="0" smtClean="0"/>
              <a:t>PC</a:t>
            </a:r>
            <a:r>
              <a:rPr lang="ja-JP" altLang="en-US" dirty="0" smtClean="0"/>
              <a:t>上に表示させる</a:t>
            </a:r>
            <a:endParaRPr lang="en-US" altLang="ja-JP" dirty="0" smtClean="0"/>
          </a:p>
          <a:p>
            <a:r>
              <a:rPr lang="ja-JP" altLang="en-US" dirty="0" smtClean="0"/>
              <a:t>セキュリティを向上させ、管理を容易にすることができる</a:t>
            </a:r>
            <a:endParaRPr lang="en-US" altLang="ja-JP" dirty="0" smtClean="0"/>
          </a:p>
          <a:p>
            <a:pPr lvl="1"/>
            <a:r>
              <a:rPr lang="ja-JP" altLang="en-US" dirty="0"/>
              <a:t>データ</a:t>
            </a:r>
            <a:r>
              <a:rPr lang="ja-JP" altLang="en-US" dirty="0" smtClean="0"/>
              <a:t>の分散・情報漏洩の危険性が低下</a:t>
            </a:r>
            <a:endParaRPr lang="en-US" altLang="ja-JP" dirty="0" smtClean="0"/>
          </a:p>
          <a:p>
            <a:pPr lvl="1"/>
            <a:r>
              <a:rPr lang="ja-JP" altLang="en-US" dirty="0"/>
              <a:t>メンテナンスや</a:t>
            </a:r>
            <a:r>
              <a:rPr lang="ja-JP" altLang="en-US" dirty="0" smtClean="0"/>
              <a:t>アップグレードが容易</a:t>
            </a:r>
            <a:endParaRPr lang="ja-JP" altLang="en-US" dirty="0"/>
          </a:p>
          <a:p>
            <a:endParaRPr kumimoji="1" lang="ja-JP" altLang="en-US" dirty="0"/>
          </a:p>
        </p:txBody>
      </p:sp>
      <p:sp>
        <p:nvSpPr>
          <p:cNvPr id="3" name="タイトル 2"/>
          <p:cNvSpPr>
            <a:spLocks noGrp="1"/>
          </p:cNvSpPr>
          <p:nvPr>
            <p:ph type="title"/>
          </p:nvPr>
        </p:nvSpPr>
        <p:spPr/>
        <p:txBody>
          <a:bodyPr/>
          <a:lstStyle/>
          <a:p>
            <a:r>
              <a:rPr kumimoji="1" lang="ja-JP" altLang="en-US" dirty="0" smtClean="0"/>
              <a:t>仮想デスクトップの普及</a:t>
            </a:r>
            <a:endParaRPr kumimoji="1" lang="ja-JP" altLang="en-US" dirty="0"/>
          </a:p>
        </p:txBody>
      </p:sp>
      <p:grpSp>
        <p:nvGrpSpPr>
          <p:cNvPr id="5" name="グループ化 4"/>
          <p:cNvGrpSpPr/>
          <p:nvPr/>
        </p:nvGrpSpPr>
        <p:grpSpPr>
          <a:xfrm>
            <a:off x="827584" y="4775885"/>
            <a:ext cx="7391770" cy="1451241"/>
            <a:chOff x="827584" y="4775885"/>
            <a:chExt cx="7391770" cy="1451241"/>
          </a:xfrm>
        </p:grpSpPr>
        <p:grpSp>
          <p:nvGrpSpPr>
            <p:cNvPr id="91" name="グループ化 90"/>
            <p:cNvGrpSpPr/>
            <p:nvPr/>
          </p:nvGrpSpPr>
          <p:grpSpPr>
            <a:xfrm>
              <a:off x="3486985" y="5132411"/>
              <a:ext cx="2554713" cy="368305"/>
              <a:chOff x="3775800" y="5119954"/>
              <a:chExt cx="2554713" cy="368305"/>
            </a:xfrm>
          </p:grpSpPr>
          <p:cxnSp>
            <p:nvCxnSpPr>
              <p:cNvPr id="66" name="直線矢印コネクタ 65"/>
              <p:cNvCxnSpPr/>
              <p:nvPr/>
            </p:nvCxnSpPr>
            <p:spPr>
              <a:xfrm>
                <a:off x="3775800" y="5483699"/>
                <a:ext cx="2554713" cy="456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テキスト ボックス 66"/>
              <p:cNvSpPr txBox="1"/>
              <p:nvPr/>
            </p:nvSpPr>
            <p:spPr>
              <a:xfrm>
                <a:off x="3980038" y="5119954"/>
                <a:ext cx="2233741" cy="364939"/>
              </a:xfrm>
              <a:prstGeom prst="rect">
                <a:avLst/>
              </a:prstGeom>
              <a:noFill/>
            </p:spPr>
            <p:txBody>
              <a:bodyPr wrap="square" rtlCol="0">
                <a:spAutoFit/>
              </a:bodyPr>
              <a:lstStyle/>
              <a:p>
                <a:r>
                  <a:rPr lang="ja-JP" altLang="en-US" sz="1400" dirty="0" smtClean="0"/>
                  <a:t>マウス・キーボード操作</a:t>
                </a:r>
                <a:r>
                  <a:rPr lang="en-US" altLang="ja-JP" sz="1400" dirty="0" smtClean="0"/>
                  <a:t> </a:t>
                </a:r>
                <a:endParaRPr kumimoji="1" lang="ja-JP" altLang="en-US" sz="1400" dirty="0"/>
              </a:p>
            </p:txBody>
          </p:sp>
        </p:grpSp>
        <p:grpSp>
          <p:nvGrpSpPr>
            <p:cNvPr id="92" name="グループ化 91"/>
            <p:cNvGrpSpPr/>
            <p:nvPr/>
          </p:nvGrpSpPr>
          <p:grpSpPr>
            <a:xfrm>
              <a:off x="3455740" y="5777880"/>
              <a:ext cx="2585958" cy="449246"/>
              <a:chOff x="3786242" y="5820233"/>
              <a:chExt cx="2585958" cy="449246"/>
            </a:xfrm>
          </p:grpSpPr>
          <p:cxnSp>
            <p:nvCxnSpPr>
              <p:cNvPr id="65" name="直線矢印コネクタ 64"/>
              <p:cNvCxnSpPr/>
              <p:nvPr/>
            </p:nvCxnSpPr>
            <p:spPr>
              <a:xfrm flipH="1">
                <a:off x="3786242" y="5820233"/>
                <a:ext cx="2585958"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8" name="テキスト ボックス 67"/>
              <p:cNvSpPr txBox="1"/>
              <p:nvPr/>
            </p:nvSpPr>
            <p:spPr>
              <a:xfrm>
                <a:off x="4530501" y="5904540"/>
                <a:ext cx="1132814" cy="364939"/>
              </a:xfrm>
              <a:prstGeom prst="rect">
                <a:avLst/>
              </a:prstGeom>
              <a:noFill/>
            </p:spPr>
            <p:txBody>
              <a:bodyPr wrap="square" rtlCol="0">
                <a:spAutoFit/>
              </a:bodyPr>
              <a:lstStyle/>
              <a:p>
                <a:r>
                  <a:rPr lang="ja-JP" altLang="en-US" sz="1400" dirty="0"/>
                  <a:t>画面情報</a:t>
                </a:r>
                <a:r>
                  <a:rPr lang="en-US" altLang="ja-JP" sz="1400" dirty="0" smtClean="0"/>
                  <a:t> </a:t>
                </a:r>
                <a:endParaRPr kumimoji="1" lang="ja-JP" altLang="en-US" sz="1400" dirty="0"/>
              </a:p>
            </p:txBody>
          </p:sp>
        </p:grpSp>
        <p:grpSp>
          <p:nvGrpSpPr>
            <p:cNvPr id="4" name="グループ化 3"/>
            <p:cNvGrpSpPr/>
            <p:nvPr/>
          </p:nvGrpSpPr>
          <p:grpSpPr>
            <a:xfrm>
              <a:off x="2153265" y="4775885"/>
              <a:ext cx="1537957" cy="1234471"/>
              <a:chOff x="2483767" y="4875277"/>
              <a:chExt cx="1537957" cy="1234471"/>
            </a:xfrm>
          </p:grpSpPr>
          <p:grpSp>
            <p:nvGrpSpPr>
              <p:cNvPr id="69" name="グループ化 68"/>
              <p:cNvGrpSpPr/>
              <p:nvPr/>
            </p:nvGrpSpPr>
            <p:grpSpPr>
              <a:xfrm>
                <a:off x="2673150" y="5207197"/>
                <a:ext cx="1052599" cy="902551"/>
                <a:chOff x="5242295" y="866644"/>
                <a:chExt cx="3247916" cy="2206566"/>
              </a:xfrm>
            </p:grpSpPr>
            <p:sp>
              <p:nvSpPr>
                <p:cNvPr id="70" name="角丸四角形 69"/>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角丸四角形 70"/>
                <p:cNvSpPr/>
                <p:nvPr/>
              </p:nvSpPr>
              <p:spPr>
                <a:xfrm>
                  <a:off x="5393867" y="987997"/>
                  <a:ext cx="2952329" cy="165618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台形 71"/>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正方形/長方形 72"/>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1" name="テキスト ボックス 30"/>
              <p:cNvSpPr txBox="1"/>
              <p:nvPr/>
            </p:nvSpPr>
            <p:spPr>
              <a:xfrm>
                <a:off x="2483767" y="4875277"/>
                <a:ext cx="1537957" cy="307777"/>
              </a:xfrm>
              <a:prstGeom prst="rect">
                <a:avLst/>
              </a:prstGeom>
              <a:noFill/>
            </p:spPr>
            <p:txBody>
              <a:bodyPr wrap="square" rtlCol="0">
                <a:spAutoFit/>
              </a:bodyPr>
              <a:lstStyle/>
              <a:p>
                <a:r>
                  <a:rPr lang="ja-JP" altLang="en-US" sz="1400" b="1" dirty="0" smtClean="0"/>
                  <a:t>仮想デスクトップ</a:t>
                </a:r>
                <a:endParaRPr kumimoji="1" lang="ja-JP" altLang="en-US" sz="1400" b="1" dirty="0"/>
              </a:p>
            </p:txBody>
          </p:sp>
        </p:grpSp>
        <p:grpSp>
          <p:nvGrpSpPr>
            <p:cNvPr id="88" name="グループ化 87"/>
            <p:cNvGrpSpPr/>
            <p:nvPr/>
          </p:nvGrpSpPr>
          <p:grpSpPr>
            <a:xfrm>
              <a:off x="827584" y="5095191"/>
              <a:ext cx="2280454" cy="586709"/>
              <a:chOff x="1158086" y="5082734"/>
              <a:chExt cx="2280454" cy="586709"/>
            </a:xfrm>
          </p:grpSpPr>
          <p:grpSp>
            <p:nvGrpSpPr>
              <p:cNvPr id="83" name="グループ化 82"/>
              <p:cNvGrpSpPr/>
              <p:nvPr/>
            </p:nvGrpSpPr>
            <p:grpSpPr>
              <a:xfrm>
                <a:off x="2942153" y="5329841"/>
                <a:ext cx="496387" cy="339602"/>
                <a:chOff x="3419872" y="5750939"/>
                <a:chExt cx="504056" cy="399472"/>
              </a:xfrm>
            </p:grpSpPr>
            <p:sp>
              <p:nvSpPr>
                <p:cNvPr id="84" name="正方形/長方形 83"/>
                <p:cNvSpPr/>
                <p:nvPr/>
              </p:nvSpPr>
              <p:spPr>
                <a:xfrm>
                  <a:off x="3419872" y="5823129"/>
                  <a:ext cx="504056" cy="327282"/>
                </a:xfrm>
                <a:prstGeom prst="rect">
                  <a:avLst/>
                </a:prstGeom>
                <a:solidFill>
                  <a:schemeClr val="bg1"/>
                </a:solid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3419872" y="5750939"/>
                  <a:ext cx="504056" cy="72221"/>
                </a:xfrm>
                <a:prstGeom prst="rect">
                  <a:avLst/>
                </a:prstGeom>
                <a:solidFill>
                  <a:schemeClr val="bg1"/>
                </a:solid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6" name="円形吹き出し 85"/>
              <p:cNvSpPr/>
              <p:nvPr/>
            </p:nvSpPr>
            <p:spPr>
              <a:xfrm>
                <a:off x="1158086" y="5082734"/>
                <a:ext cx="1396131" cy="444567"/>
              </a:xfrm>
              <a:prstGeom prst="wedgeEllipseCallout">
                <a:avLst>
                  <a:gd name="adj1" fmla="val 93478"/>
                  <a:gd name="adj2" fmla="val 39814"/>
                </a:avLst>
              </a:prstGeom>
              <a:noFill/>
              <a:ln w="317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テキスト ボックス 86"/>
              <p:cNvSpPr txBox="1"/>
              <p:nvPr/>
            </p:nvSpPr>
            <p:spPr>
              <a:xfrm>
                <a:off x="1259632" y="5187494"/>
                <a:ext cx="1323699" cy="364939"/>
              </a:xfrm>
              <a:prstGeom prst="rect">
                <a:avLst/>
              </a:prstGeom>
              <a:noFill/>
            </p:spPr>
            <p:txBody>
              <a:bodyPr wrap="square" rtlCol="0">
                <a:spAutoFit/>
              </a:bodyPr>
              <a:lstStyle/>
              <a:p>
                <a:r>
                  <a:rPr kumimoji="1" lang="ja-JP" altLang="en-US" sz="1400" b="1" dirty="0" smtClean="0"/>
                  <a:t>画面を表示</a:t>
                </a:r>
                <a:endParaRPr kumimoji="1" lang="ja-JP" altLang="en-US" sz="1400" b="1" dirty="0"/>
              </a:p>
            </p:txBody>
          </p:sp>
        </p:grpSp>
        <p:sp>
          <p:nvSpPr>
            <p:cNvPr id="115" name="テキスト ボックス 114"/>
            <p:cNvSpPr txBox="1"/>
            <p:nvPr/>
          </p:nvSpPr>
          <p:spPr>
            <a:xfrm>
              <a:off x="6825978" y="4900157"/>
              <a:ext cx="842366" cy="307777"/>
            </a:xfrm>
            <a:prstGeom prst="rect">
              <a:avLst/>
            </a:prstGeom>
            <a:noFill/>
          </p:spPr>
          <p:txBody>
            <a:bodyPr wrap="square" rtlCol="0">
              <a:spAutoFit/>
            </a:bodyPr>
            <a:lstStyle/>
            <a:p>
              <a:r>
                <a:rPr lang="ja-JP" altLang="en-US" sz="1400" b="1" dirty="0"/>
                <a:t>サーバ</a:t>
              </a:r>
              <a:endParaRPr kumimoji="1" lang="ja-JP" altLang="en-US" sz="1400" b="1" dirty="0"/>
            </a:p>
          </p:txBody>
        </p:sp>
        <p:grpSp>
          <p:nvGrpSpPr>
            <p:cNvPr id="15" name="グループ化 14"/>
            <p:cNvGrpSpPr/>
            <p:nvPr/>
          </p:nvGrpSpPr>
          <p:grpSpPr>
            <a:xfrm>
              <a:off x="5843090" y="5196903"/>
              <a:ext cx="2376264" cy="855361"/>
              <a:chOff x="6173592" y="5296295"/>
              <a:chExt cx="2376264" cy="855361"/>
            </a:xfrm>
          </p:grpSpPr>
          <p:sp>
            <p:nvSpPr>
              <p:cNvPr id="114" name="テキスト ボックス 113"/>
              <p:cNvSpPr txBox="1"/>
              <p:nvPr/>
            </p:nvSpPr>
            <p:spPr>
              <a:xfrm>
                <a:off x="7113983" y="5567533"/>
                <a:ext cx="548326" cy="342754"/>
              </a:xfrm>
              <a:prstGeom prst="rect">
                <a:avLst/>
              </a:prstGeom>
              <a:noFill/>
            </p:spPr>
            <p:txBody>
              <a:bodyPr wrap="square" rtlCol="0">
                <a:spAutoFit/>
              </a:bodyPr>
              <a:lstStyle/>
              <a:p>
                <a:r>
                  <a:rPr kumimoji="1" lang="ja-JP" altLang="en-US" dirty="0" smtClean="0"/>
                  <a:t>・・・</a:t>
                </a:r>
                <a:endParaRPr kumimoji="1" lang="ja-JP" altLang="en-US" dirty="0"/>
              </a:p>
            </p:txBody>
          </p:sp>
          <p:sp>
            <p:nvSpPr>
              <p:cNvPr id="117" name="角丸四角形 116"/>
              <p:cNvSpPr/>
              <p:nvPr/>
            </p:nvSpPr>
            <p:spPr>
              <a:xfrm>
                <a:off x="6396667" y="5576339"/>
                <a:ext cx="641391" cy="307651"/>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rPr>
                  <a:t>VM</a:t>
                </a:r>
                <a:endParaRPr kumimoji="1" lang="ja-JP" altLang="en-US" sz="1600" b="1" dirty="0">
                  <a:solidFill>
                    <a:schemeClr val="tx1"/>
                  </a:solidFill>
                </a:endParaRPr>
              </a:p>
            </p:txBody>
          </p:sp>
          <p:sp>
            <p:nvSpPr>
              <p:cNvPr id="119" name="角丸四角形 118"/>
              <p:cNvSpPr/>
              <p:nvPr/>
            </p:nvSpPr>
            <p:spPr>
              <a:xfrm>
                <a:off x="6173592" y="5296295"/>
                <a:ext cx="2376264" cy="855361"/>
              </a:xfrm>
              <a:prstGeom prst="roundRect">
                <a:avLst>
                  <a:gd name="adj" fmla="val 9766"/>
                </a:avLst>
              </a:prstGeom>
              <a:no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 name="グループ化 6"/>
            <p:cNvGrpSpPr/>
            <p:nvPr/>
          </p:nvGrpSpPr>
          <p:grpSpPr>
            <a:xfrm>
              <a:off x="5685099" y="4797152"/>
              <a:ext cx="915261" cy="476672"/>
              <a:chOff x="5868144" y="6381328"/>
              <a:chExt cx="915261" cy="476672"/>
            </a:xfrm>
          </p:grpSpPr>
          <p:sp>
            <p:nvSpPr>
              <p:cNvPr id="6" name="円/楕円 5"/>
              <p:cNvSpPr/>
              <p:nvPr/>
            </p:nvSpPr>
            <p:spPr>
              <a:xfrm>
                <a:off x="5868144" y="6381328"/>
                <a:ext cx="865542" cy="476672"/>
              </a:xfrm>
              <a:prstGeom prst="ellipse">
                <a:avLst/>
              </a:prstGeom>
              <a:solidFill>
                <a:schemeClr val="bg1"/>
              </a:solidFill>
              <a:ln w="3175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5941039" y="6488220"/>
                <a:ext cx="842366" cy="307777"/>
              </a:xfrm>
              <a:prstGeom prst="rect">
                <a:avLst/>
              </a:prstGeom>
              <a:noFill/>
            </p:spPr>
            <p:txBody>
              <a:bodyPr wrap="square" rtlCol="0">
                <a:spAutoFit/>
              </a:bodyPr>
              <a:lstStyle/>
              <a:p>
                <a:r>
                  <a:rPr lang="ja-JP" altLang="en-US" sz="1400" b="1" dirty="0"/>
                  <a:t>仮想化</a:t>
                </a:r>
                <a:endParaRPr kumimoji="1" lang="ja-JP" altLang="en-US" sz="1400" b="1" dirty="0"/>
              </a:p>
            </p:txBody>
          </p:sp>
        </p:grpSp>
        <p:sp>
          <p:nvSpPr>
            <p:cNvPr id="37" name="角丸四角形 36"/>
            <p:cNvSpPr/>
            <p:nvPr/>
          </p:nvSpPr>
          <p:spPr>
            <a:xfrm>
              <a:off x="7350836" y="5477123"/>
              <a:ext cx="641391" cy="307651"/>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rPr>
                <a:t>VM</a:t>
              </a:r>
              <a:endParaRPr kumimoji="1" lang="ja-JP" altLang="en-US" sz="1600" b="1" dirty="0">
                <a:solidFill>
                  <a:schemeClr val="tx1"/>
                </a:solidFill>
              </a:endParaRPr>
            </a:p>
          </p:txBody>
        </p:sp>
      </p:grpSp>
    </p:spTree>
    <p:extLst>
      <p:ext uri="{BB962C8B-B14F-4D97-AF65-F5344CB8AC3E}">
        <p14:creationId xmlns:p14="http://schemas.microsoft.com/office/powerpoint/2010/main" val="33316632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smtClean="0"/>
              <a:t>組織内</a:t>
            </a:r>
            <a:r>
              <a:rPr lang="ja-JP" altLang="en-US" dirty="0"/>
              <a:t>では</a:t>
            </a:r>
            <a:r>
              <a:rPr lang="en-US" altLang="ja-JP" dirty="0"/>
              <a:t>PC</a:t>
            </a:r>
            <a:r>
              <a:rPr lang="ja-JP" altLang="en-US" dirty="0"/>
              <a:t>と仮想デスクトップが混在している</a:t>
            </a:r>
            <a:endParaRPr lang="en-US" altLang="ja-JP" dirty="0"/>
          </a:p>
          <a:p>
            <a:pPr lvl="1"/>
            <a:r>
              <a:rPr lang="ja-JP" altLang="en-US" dirty="0"/>
              <a:t>仮想デスクトップの普及はまだ過渡期である</a:t>
            </a:r>
            <a:endParaRPr lang="en-US" altLang="ja-JP" dirty="0"/>
          </a:p>
          <a:p>
            <a:pPr lvl="1"/>
            <a:r>
              <a:rPr lang="ja-JP" altLang="en-US" dirty="0"/>
              <a:t>仮想デスクトップを使用できない</a:t>
            </a:r>
            <a:r>
              <a:rPr lang="en-US" altLang="ja-JP" dirty="0"/>
              <a:t>PC</a:t>
            </a:r>
            <a:r>
              <a:rPr lang="ja-JP" altLang="en-US" dirty="0"/>
              <a:t>も存在</a:t>
            </a:r>
            <a:r>
              <a:rPr lang="ja-JP" altLang="en-US" dirty="0" smtClean="0"/>
              <a:t>する</a:t>
            </a:r>
            <a:endParaRPr lang="en-US" altLang="ja-JP" dirty="0" smtClean="0"/>
          </a:p>
          <a:p>
            <a:r>
              <a:rPr lang="ja-JP" altLang="en-US" dirty="0" smtClean="0"/>
              <a:t>管理者は</a:t>
            </a:r>
            <a:r>
              <a:rPr lang="en-US" altLang="ja-JP" dirty="0" smtClean="0"/>
              <a:t>PC</a:t>
            </a:r>
            <a:r>
              <a:rPr lang="ja-JP" altLang="en-US" dirty="0" smtClean="0"/>
              <a:t>と仮想デスクトップをそれぞれ管理しなければならない</a:t>
            </a:r>
            <a:endParaRPr lang="en-US" altLang="ja-JP" dirty="0" smtClean="0"/>
          </a:p>
          <a:p>
            <a:pPr lvl="1"/>
            <a:r>
              <a:rPr lang="en-US" altLang="ja-JP" dirty="0" smtClean="0"/>
              <a:t>PC</a:t>
            </a:r>
            <a:r>
              <a:rPr lang="ja-JP" altLang="en-US" dirty="0" smtClean="0"/>
              <a:t>と</a:t>
            </a:r>
            <a:r>
              <a:rPr lang="en-US" altLang="ja-JP" dirty="0"/>
              <a:t>VM</a:t>
            </a:r>
            <a:r>
              <a:rPr kumimoji="1" lang="ja-JP" altLang="en-US" dirty="0" smtClean="0"/>
              <a:t>の管理ツールは異なる</a:t>
            </a:r>
            <a:endParaRPr kumimoji="1" lang="en-US" altLang="ja-JP" dirty="0" smtClean="0"/>
          </a:p>
          <a:p>
            <a:pPr lvl="0"/>
            <a:endParaRPr lang="en-US" altLang="ja-JP" dirty="0"/>
          </a:p>
        </p:txBody>
      </p:sp>
      <p:sp>
        <p:nvSpPr>
          <p:cNvPr id="3" name="タイトル 2"/>
          <p:cNvSpPr>
            <a:spLocks noGrp="1"/>
          </p:cNvSpPr>
          <p:nvPr>
            <p:ph type="title"/>
          </p:nvPr>
        </p:nvSpPr>
        <p:spPr/>
        <p:txBody>
          <a:bodyPr/>
          <a:lstStyle/>
          <a:p>
            <a:r>
              <a:rPr lang="ja-JP" altLang="en-US" dirty="0"/>
              <a:t>混在した</a:t>
            </a:r>
            <a:r>
              <a:rPr lang="ja-JP" altLang="en-US" dirty="0" smtClean="0"/>
              <a:t>環境で</a:t>
            </a:r>
            <a:r>
              <a:rPr kumimoji="1" lang="ja-JP" altLang="en-US" dirty="0" smtClean="0"/>
              <a:t>の管理</a:t>
            </a:r>
            <a:endParaRPr kumimoji="1" lang="ja-JP" altLang="en-US" dirty="0"/>
          </a:p>
        </p:txBody>
      </p:sp>
      <p:grpSp>
        <p:nvGrpSpPr>
          <p:cNvPr id="5" name="グループ化 4"/>
          <p:cNvGrpSpPr/>
          <p:nvPr/>
        </p:nvGrpSpPr>
        <p:grpSpPr>
          <a:xfrm>
            <a:off x="230254" y="3882314"/>
            <a:ext cx="8605341" cy="2614455"/>
            <a:chOff x="230254" y="3882314"/>
            <a:chExt cx="8605341" cy="2614455"/>
          </a:xfrm>
        </p:grpSpPr>
        <p:sp>
          <p:nvSpPr>
            <p:cNvPr id="95" name="角丸四角形 94"/>
            <p:cNvSpPr/>
            <p:nvPr/>
          </p:nvSpPr>
          <p:spPr>
            <a:xfrm>
              <a:off x="8035065" y="5333107"/>
              <a:ext cx="641391" cy="307651"/>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rPr>
                <a:t>VM</a:t>
              </a:r>
              <a:endParaRPr kumimoji="1" lang="ja-JP" altLang="en-US" sz="1600" b="1" dirty="0">
                <a:solidFill>
                  <a:schemeClr val="tx1"/>
                </a:solidFill>
              </a:endParaRPr>
            </a:p>
          </p:txBody>
        </p:sp>
        <p:grpSp>
          <p:nvGrpSpPr>
            <p:cNvPr id="82" name="グループ化 81"/>
            <p:cNvGrpSpPr/>
            <p:nvPr/>
          </p:nvGrpSpPr>
          <p:grpSpPr>
            <a:xfrm>
              <a:off x="2295041" y="4581128"/>
              <a:ext cx="1628887" cy="1146035"/>
              <a:chOff x="573203" y="4581128"/>
              <a:chExt cx="1628887" cy="1146035"/>
            </a:xfrm>
          </p:grpSpPr>
          <p:grpSp>
            <p:nvGrpSpPr>
              <p:cNvPr id="84" name="グループ化 83"/>
              <p:cNvGrpSpPr/>
              <p:nvPr/>
            </p:nvGrpSpPr>
            <p:grpSpPr>
              <a:xfrm>
                <a:off x="573203" y="4953623"/>
                <a:ext cx="857855" cy="756008"/>
                <a:chOff x="5242295" y="866644"/>
                <a:chExt cx="3247916" cy="2206566"/>
              </a:xfrm>
            </p:grpSpPr>
            <p:sp>
              <p:nvSpPr>
                <p:cNvPr id="91" name="角丸四角形 90"/>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角丸四角形 91"/>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台形 92"/>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5" name="テキスト ボックス 84"/>
              <p:cNvSpPr txBox="1"/>
              <p:nvPr/>
            </p:nvSpPr>
            <p:spPr>
              <a:xfrm>
                <a:off x="1002420" y="4581128"/>
                <a:ext cx="431504" cy="199761"/>
              </a:xfrm>
              <a:prstGeom prst="rect">
                <a:avLst/>
              </a:prstGeom>
              <a:noFill/>
            </p:spPr>
            <p:txBody>
              <a:bodyPr wrap="square" rtlCol="0">
                <a:spAutoFit/>
              </a:bodyPr>
              <a:lstStyle/>
              <a:p>
                <a:r>
                  <a:rPr lang="en-US" altLang="ja-JP" sz="1400" b="1" dirty="0" smtClean="0"/>
                  <a:t>PC</a:t>
                </a:r>
                <a:endParaRPr kumimoji="1" lang="ja-JP" altLang="en-US" sz="1400" b="1" dirty="0"/>
              </a:p>
            </p:txBody>
          </p:sp>
          <p:sp>
            <p:nvSpPr>
              <p:cNvPr id="89" name="正方形/長方形 88"/>
              <p:cNvSpPr/>
              <p:nvPr/>
            </p:nvSpPr>
            <p:spPr>
              <a:xfrm>
                <a:off x="1505323" y="4896776"/>
                <a:ext cx="696767" cy="830387"/>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角丸四角形 89"/>
              <p:cNvSpPr/>
              <p:nvPr/>
            </p:nvSpPr>
            <p:spPr>
              <a:xfrm>
                <a:off x="1581714" y="5231499"/>
                <a:ext cx="548369" cy="304856"/>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t>AMT</a:t>
                </a:r>
                <a:endParaRPr kumimoji="1" lang="ja-JP" altLang="en-US" sz="1200" b="1" dirty="0"/>
              </a:p>
            </p:txBody>
          </p:sp>
        </p:grpSp>
        <p:grpSp>
          <p:nvGrpSpPr>
            <p:cNvPr id="80" name="グループ化 79"/>
            <p:cNvGrpSpPr/>
            <p:nvPr/>
          </p:nvGrpSpPr>
          <p:grpSpPr>
            <a:xfrm>
              <a:off x="4064623" y="4816312"/>
              <a:ext cx="2270650" cy="1680457"/>
              <a:chOff x="3295106" y="1916832"/>
              <a:chExt cx="2270650" cy="1680457"/>
            </a:xfrm>
          </p:grpSpPr>
          <p:grpSp>
            <p:nvGrpSpPr>
              <p:cNvPr id="111" name="グループ化 110"/>
              <p:cNvGrpSpPr/>
              <p:nvPr/>
            </p:nvGrpSpPr>
            <p:grpSpPr>
              <a:xfrm>
                <a:off x="3295106" y="1916832"/>
                <a:ext cx="2270650" cy="1680457"/>
                <a:chOff x="2915816" y="4801186"/>
                <a:chExt cx="2264544" cy="1567802"/>
              </a:xfrm>
            </p:grpSpPr>
            <p:sp>
              <p:nvSpPr>
                <p:cNvPr id="120" name="角丸四角形 119"/>
                <p:cNvSpPr/>
                <p:nvPr/>
              </p:nvSpPr>
              <p:spPr>
                <a:xfrm>
                  <a:off x="2915816" y="4801186"/>
                  <a:ext cx="2264544" cy="1365037"/>
                </a:xfrm>
                <a:prstGeom prst="roundRect">
                  <a:avLst>
                    <a:gd name="adj" fmla="val 9942"/>
                  </a:avLst>
                </a:prstGeom>
                <a:gradFill>
                  <a:gsLst>
                    <a:gs pos="0">
                      <a:schemeClr val="tx2">
                        <a:lumMod val="60000"/>
                        <a:lumOff val="40000"/>
                      </a:schemeClr>
                    </a:gs>
                    <a:gs pos="50000">
                      <a:schemeClr val="tx2">
                        <a:lumMod val="40000"/>
                        <a:lumOff val="60000"/>
                      </a:schemeClr>
                    </a:gs>
                    <a:gs pos="100000">
                      <a:schemeClr val="bg1">
                        <a:lumMod val="9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台形 120"/>
                <p:cNvSpPr/>
                <p:nvPr/>
              </p:nvSpPr>
              <p:spPr>
                <a:xfrm>
                  <a:off x="3501657" y="6241016"/>
                  <a:ext cx="1260588" cy="127972"/>
                </a:xfrm>
                <a:prstGeom prst="trapezoid">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正方形/長方形 121"/>
                <p:cNvSpPr/>
                <p:nvPr/>
              </p:nvSpPr>
              <p:spPr>
                <a:xfrm>
                  <a:off x="3659923" y="6166223"/>
                  <a:ext cx="944056" cy="74793"/>
                </a:xfrm>
                <a:prstGeom prst="rect">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角丸四角形 122"/>
                <p:cNvSpPr/>
                <p:nvPr/>
              </p:nvSpPr>
              <p:spPr>
                <a:xfrm>
                  <a:off x="3024094" y="4895330"/>
                  <a:ext cx="2077008" cy="1176747"/>
                </a:xfrm>
                <a:prstGeom prst="roundRect">
                  <a:avLst>
                    <a:gd name="adj" fmla="val 6465"/>
                  </a:avLst>
                </a:prstGeom>
                <a:solidFill>
                  <a:schemeClr val="bg1"/>
                </a:soli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2" name="テキスト ボックス 111"/>
              <p:cNvSpPr txBox="1"/>
              <p:nvPr/>
            </p:nvSpPr>
            <p:spPr>
              <a:xfrm>
                <a:off x="3432916" y="2125800"/>
                <a:ext cx="1079289" cy="523220"/>
              </a:xfrm>
              <a:prstGeom prst="rect">
                <a:avLst/>
              </a:prstGeom>
              <a:noFill/>
            </p:spPr>
            <p:txBody>
              <a:bodyPr wrap="square" rtlCol="0">
                <a:spAutoFit/>
              </a:bodyPr>
              <a:lstStyle/>
              <a:p>
                <a:r>
                  <a:rPr lang="en-US" altLang="ja-JP" sz="1400" b="1" dirty="0" smtClean="0"/>
                  <a:t>PC</a:t>
                </a:r>
              </a:p>
              <a:p>
                <a:r>
                  <a:rPr lang="ja-JP" altLang="en-US" sz="1400" b="1" dirty="0" smtClean="0"/>
                  <a:t>管理ツール</a:t>
                </a:r>
                <a:endParaRPr kumimoji="1" lang="ja-JP" altLang="en-US" sz="1400" b="1" dirty="0"/>
              </a:p>
            </p:txBody>
          </p:sp>
          <p:grpSp>
            <p:nvGrpSpPr>
              <p:cNvPr id="113" name="グループ化 112"/>
              <p:cNvGrpSpPr/>
              <p:nvPr/>
            </p:nvGrpSpPr>
            <p:grpSpPr>
              <a:xfrm>
                <a:off x="3574514" y="2626345"/>
                <a:ext cx="695344" cy="514623"/>
                <a:chOff x="395536" y="4077069"/>
                <a:chExt cx="1072564" cy="792087"/>
              </a:xfrm>
              <a:solidFill>
                <a:schemeClr val="bg1">
                  <a:lumMod val="95000"/>
                </a:schemeClr>
              </a:solidFill>
            </p:grpSpPr>
            <p:sp>
              <p:nvSpPr>
                <p:cNvPr id="118" name="正方形/長方形 117"/>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正方形/長方形 118"/>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4" name="テキスト ボックス 113"/>
              <p:cNvSpPr txBox="1"/>
              <p:nvPr/>
            </p:nvSpPr>
            <p:spPr>
              <a:xfrm>
                <a:off x="4413628" y="2111899"/>
                <a:ext cx="1072656" cy="523220"/>
              </a:xfrm>
              <a:prstGeom prst="rect">
                <a:avLst/>
              </a:prstGeom>
              <a:noFill/>
            </p:spPr>
            <p:txBody>
              <a:bodyPr wrap="square" rtlCol="0">
                <a:spAutoFit/>
              </a:bodyPr>
              <a:lstStyle/>
              <a:p>
                <a:r>
                  <a:rPr lang="en-US" altLang="ja-JP" sz="1400" b="1" dirty="0" smtClean="0"/>
                  <a:t>VM</a:t>
                </a:r>
              </a:p>
              <a:p>
                <a:r>
                  <a:rPr lang="ja-JP" altLang="en-US" sz="1400" b="1" dirty="0" smtClean="0"/>
                  <a:t>管理ツール</a:t>
                </a:r>
                <a:endParaRPr kumimoji="1" lang="ja-JP" altLang="en-US" sz="1400" b="1" dirty="0"/>
              </a:p>
            </p:txBody>
          </p:sp>
          <p:grpSp>
            <p:nvGrpSpPr>
              <p:cNvPr id="115" name="グループ化 114"/>
              <p:cNvGrpSpPr/>
              <p:nvPr/>
            </p:nvGrpSpPr>
            <p:grpSpPr>
              <a:xfrm>
                <a:off x="4642253" y="2626344"/>
                <a:ext cx="695344" cy="514623"/>
                <a:chOff x="395536" y="4077069"/>
                <a:chExt cx="1072564" cy="792087"/>
              </a:xfrm>
              <a:solidFill>
                <a:schemeClr val="bg1">
                  <a:lumMod val="95000"/>
                </a:schemeClr>
              </a:solidFill>
            </p:grpSpPr>
            <p:sp>
              <p:nvSpPr>
                <p:cNvPr id="116" name="正方形/長方形 115"/>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正方形/長方形 116"/>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83" name="テキスト ボックス 82"/>
            <p:cNvSpPr txBox="1"/>
            <p:nvPr/>
          </p:nvSpPr>
          <p:spPr>
            <a:xfrm>
              <a:off x="1817284" y="5109838"/>
              <a:ext cx="548326" cy="342754"/>
            </a:xfrm>
            <a:prstGeom prst="rect">
              <a:avLst/>
            </a:prstGeom>
            <a:noFill/>
          </p:spPr>
          <p:txBody>
            <a:bodyPr wrap="square" rtlCol="0">
              <a:spAutoFit/>
            </a:bodyPr>
            <a:lstStyle/>
            <a:p>
              <a:r>
                <a:rPr kumimoji="1" lang="ja-JP" altLang="en-US" dirty="0" smtClean="0"/>
                <a:t>・・・</a:t>
              </a:r>
              <a:endParaRPr kumimoji="1" lang="ja-JP" altLang="en-US" dirty="0"/>
            </a:p>
          </p:txBody>
        </p:sp>
        <p:cxnSp>
          <p:nvCxnSpPr>
            <p:cNvPr id="87" name="直線コネクタ 86"/>
            <p:cNvCxnSpPr/>
            <p:nvPr/>
          </p:nvCxnSpPr>
          <p:spPr>
            <a:xfrm flipH="1" flipV="1">
              <a:off x="1533208" y="5876242"/>
              <a:ext cx="2808482" cy="1521"/>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7" name="グループ化 56"/>
            <p:cNvGrpSpPr/>
            <p:nvPr/>
          </p:nvGrpSpPr>
          <p:grpSpPr>
            <a:xfrm>
              <a:off x="230254" y="4585942"/>
              <a:ext cx="1628887" cy="1146035"/>
              <a:chOff x="573203" y="4581128"/>
              <a:chExt cx="1628887" cy="1146035"/>
            </a:xfrm>
          </p:grpSpPr>
          <p:grpSp>
            <p:nvGrpSpPr>
              <p:cNvPr id="58" name="グループ化 57"/>
              <p:cNvGrpSpPr/>
              <p:nvPr/>
            </p:nvGrpSpPr>
            <p:grpSpPr>
              <a:xfrm>
                <a:off x="573203" y="4953623"/>
                <a:ext cx="857855" cy="756008"/>
                <a:chOff x="5242295" y="866644"/>
                <a:chExt cx="3247916" cy="2206566"/>
              </a:xfrm>
            </p:grpSpPr>
            <p:sp>
              <p:nvSpPr>
                <p:cNvPr id="64" name="角丸四角形 63"/>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角丸四角形 64"/>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台形 65"/>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9" name="テキスト ボックス 58"/>
              <p:cNvSpPr txBox="1"/>
              <p:nvPr/>
            </p:nvSpPr>
            <p:spPr>
              <a:xfrm>
                <a:off x="1002420" y="4581128"/>
                <a:ext cx="431504" cy="199761"/>
              </a:xfrm>
              <a:prstGeom prst="rect">
                <a:avLst/>
              </a:prstGeom>
              <a:noFill/>
            </p:spPr>
            <p:txBody>
              <a:bodyPr wrap="square" rtlCol="0">
                <a:spAutoFit/>
              </a:bodyPr>
              <a:lstStyle/>
              <a:p>
                <a:r>
                  <a:rPr lang="en-US" altLang="ja-JP" sz="1400" b="1" dirty="0" smtClean="0"/>
                  <a:t>PC</a:t>
                </a:r>
                <a:endParaRPr kumimoji="1" lang="ja-JP" altLang="en-US" sz="1400" b="1" dirty="0"/>
              </a:p>
            </p:txBody>
          </p:sp>
          <p:sp>
            <p:nvSpPr>
              <p:cNvPr id="60" name="正方形/長方形 59"/>
              <p:cNvSpPr/>
              <p:nvPr/>
            </p:nvSpPr>
            <p:spPr>
              <a:xfrm>
                <a:off x="1505323" y="4896776"/>
                <a:ext cx="696767" cy="830387"/>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角丸四角形 61"/>
              <p:cNvSpPr/>
              <p:nvPr/>
            </p:nvSpPr>
            <p:spPr>
              <a:xfrm>
                <a:off x="1581714" y="5231499"/>
                <a:ext cx="548369" cy="304856"/>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t>AMT</a:t>
                </a:r>
                <a:endParaRPr kumimoji="1" lang="ja-JP" altLang="en-US" sz="1200" b="1" dirty="0"/>
              </a:p>
            </p:txBody>
          </p:sp>
        </p:grpSp>
        <p:cxnSp>
          <p:nvCxnSpPr>
            <p:cNvPr id="88" name="直線矢印コネクタ 87"/>
            <p:cNvCxnSpPr/>
            <p:nvPr/>
          </p:nvCxnSpPr>
          <p:spPr>
            <a:xfrm flipV="1">
              <a:off x="1533208" y="5559100"/>
              <a:ext cx="0" cy="321089"/>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6" name="直線矢印コネクタ 85"/>
            <p:cNvCxnSpPr/>
            <p:nvPr/>
          </p:nvCxnSpPr>
          <p:spPr>
            <a:xfrm flipV="1">
              <a:off x="3590314" y="5559100"/>
              <a:ext cx="0" cy="317142"/>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2" name="直線矢印コネクタ 131"/>
            <p:cNvCxnSpPr/>
            <p:nvPr/>
          </p:nvCxnSpPr>
          <p:spPr>
            <a:xfrm flipV="1">
              <a:off x="7027223" y="5657481"/>
              <a:ext cx="0" cy="227551"/>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3" name="テキスト ボックス 132"/>
            <p:cNvSpPr txBox="1"/>
            <p:nvPr/>
          </p:nvSpPr>
          <p:spPr>
            <a:xfrm>
              <a:off x="7431644" y="5329783"/>
              <a:ext cx="548326" cy="342754"/>
            </a:xfrm>
            <a:prstGeom prst="rect">
              <a:avLst/>
            </a:prstGeom>
            <a:noFill/>
          </p:spPr>
          <p:txBody>
            <a:bodyPr wrap="square" rtlCol="0">
              <a:spAutoFit/>
            </a:bodyPr>
            <a:lstStyle/>
            <a:p>
              <a:r>
                <a:rPr kumimoji="1" lang="ja-JP" altLang="en-US" dirty="0" smtClean="0"/>
                <a:t>・・・</a:t>
              </a:r>
              <a:endParaRPr kumimoji="1" lang="ja-JP" altLang="en-US" dirty="0"/>
            </a:p>
          </p:txBody>
        </p:sp>
        <p:cxnSp>
          <p:nvCxnSpPr>
            <p:cNvPr id="134" name="直線コネクタ 133"/>
            <p:cNvCxnSpPr/>
            <p:nvPr/>
          </p:nvCxnSpPr>
          <p:spPr>
            <a:xfrm>
              <a:off x="6110398" y="5879821"/>
              <a:ext cx="2305649" cy="368"/>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135" name="テキスト ボックス 134"/>
            <p:cNvSpPr txBox="1"/>
            <p:nvPr/>
          </p:nvSpPr>
          <p:spPr>
            <a:xfrm>
              <a:off x="7278130" y="6051825"/>
              <a:ext cx="842366" cy="307777"/>
            </a:xfrm>
            <a:prstGeom prst="rect">
              <a:avLst/>
            </a:prstGeom>
            <a:noFill/>
          </p:spPr>
          <p:txBody>
            <a:bodyPr wrap="square" rtlCol="0">
              <a:spAutoFit/>
            </a:bodyPr>
            <a:lstStyle/>
            <a:p>
              <a:r>
                <a:rPr lang="ja-JP" altLang="en-US" sz="1400" b="1" dirty="0"/>
                <a:t>サーバ</a:t>
              </a:r>
              <a:endParaRPr kumimoji="1" lang="ja-JP" altLang="en-US" sz="1400" b="1" dirty="0"/>
            </a:p>
          </p:txBody>
        </p:sp>
        <p:sp>
          <p:nvSpPr>
            <p:cNvPr id="143" name="角丸四角形 142"/>
            <p:cNvSpPr/>
            <p:nvPr/>
          </p:nvSpPr>
          <p:spPr>
            <a:xfrm>
              <a:off x="6714328" y="5338586"/>
              <a:ext cx="641391" cy="307651"/>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rPr>
                <a:t>VM</a:t>
              </a:r>
              <a:endParaRPr kumimoji="1" lang="ja-JP" altLang="en-US" sz="1600" b="1" dirty="0">
                <a:solidFill>
                  <a:schemeClr val="tx1"/>
                </a:solidFill>
              </a:endParaRPr>
            </a:p>
          </p:txBody>
        </p:sp>
        <p:sp>
          <p:nvSpPr>
            <p:cNvPr id="145" name="角丸四角形 144"/>
            <p:cNvSpPr/>
            <p:nvPr/>
          </p:nvSpPr>
          <p:spPr>
            <a:xfrm>
              <a:off x="6545845" y="5151000"/>
              <a:ext cx="2289750" cy="855361"/>
            </a:xfrm>
            <a:prstGeom prst="roundRect">
              <a:avLst>
                <a:gd name="adj" fmla="val 9766"/>
              </a:avLst>
            </a:prstGeom>
            <a:no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6" name="直線矢印コネクタ 145"/>
            <p:cNvCxnSpPr/>
            <p:nvPr/>
          </p:nvCxnSpPr>
          <p:spPr>
            <a:xfrm flipV="1">
              <a:off x="8416047" y="5657481"/>
              <a:ext cx="0" cy="227551"/>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56" name="グループ化 155"/>
            <p:cNvGrpSpPr/>
            <p:nvPr/>
          </p:nvGrpSpPr>
          <p:grpSpPr>
            <a:xfrm>
              <a:off x="6592839" y="4222538"/>
              <a:ext cx="857855" cy="1116049"/>
              <a:chOff x="6234425" y="3969136"/>
              <a:chExt cx="857855" cy="1116049"/>
            </a:xfrm>
          </p:grpSpPr>
          <p:grpSp>
            <p:nvGrpSpPr>
              <p:cNvPr id="157" name="グループ化 156"/>
              <p:cNvGrpSpPr/>
              <p:nvPr/>
            </p:nvGrpSpPr>
            <p:grpSpPr>
              <a:xfrm>
                <a:off x="6234425" y="3969136"/>
                <a:ext cx="857855" cy="756008"/>
                <a:chOff x="5242295" y="866644"/>
                <a:chExt cx="3247916" cy="2206566"/>
              </a:xfrm>
            </p:grpSpPr>
            <p:sp>
              <p:nvSpPr>
                <p:cNvPr id="163" name="角丸四角形 162"/>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角丸四角形 163"/>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台形 164"/>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正方形/長方形 165"/>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58" name="直線矢印コネクタ 157"/>
              <p:cNvCxnSpPr/>
              <p:nvPr/>
            </p:nvCxnSpPr>
            <p:spPr>
              <a:xfrm flipV="1">
                <a:off x="6551310" y="4725144"/>
                <a:ext cx="1771" cy="360041"/>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9" name="直線矢印コネクタ 158"/>
              <p:cNvCxnSpPr/>
              <p:nvPr/>
            </p:nvCxnSpPr>
            <p:spPr>
              <a:xfrm>
                <a:off x="6817896" y="4744194"/>
                <a:ext cx="1771" cy="34099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60" name="グループ化 159"/>
              <p:cNvGrpSpPr/>
              <p:nvPr/>
            </p:nvGrpSpPr>
            <p:grpSpPr>
              <a:xfrm>
                <a:off x="6410933" y="4135440"/>
                <a:ext cx="496387" cy="339600"/>
                <a:chOff x="3419872" y="5750939"/>
                <a:chExt cx="504056" cy="399469"/>
              </a:xfrm>
            </p:grpSpPr>
            <p:sp>
              <p:nvSpPr>
                <p:cNvPr id="161" name="正方形/長方形 160"/>
                <p:cNvSpPr/>
                <p:nvPr/>
              </p:nvSpPr>
              <p:spPr>
                <a:xfrm>
                  <a:off x="3419872" y="5823127"/>
                  <a:ext cx="504056" cy="327281"/>
                </a:xfrm>
                <a:prstGeom prst="rect">
                  <a:avLst/>
                </a:prstGeom>
                <a:solidFill>
                  <a:schemeClr val="bg1"/>
                </a:solid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正方形/長方形 161"/>
                <p:cNvSpPr/>
                <p:nvPr/>
              </p:nvSpPr>
              <p:spPr>
                <a:xfrm>
                  <a:off x="3419872" y="5750939"/>
                  <a:ext cx="504056" cy="72221"/>
                </a:xfrm>
                <a:prstGeom prst="rect">
                  <a:avLst/>
                </a:prstGeom>
                <a:solidFill>
                  <a:schemeClr val="bg1"/>
                </a:solid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78" name="テキスト ボックス 177"/>
            <p:cNvSpPr txBox="1"/>
            <p:nvPr/>
          </p:nvSpPr>
          <p:spPr>
            <a:xfrm>
              <a:off x="7422119" y="4425823"/>
              <a:ext cx="548326" cy="342754"/>
            </a:xfrm>
            <a:prstGeom prst="rect">
              <a:avLst/>
            </a:prstGeom>
            <a:noFill/>
          </p:spPr>
          <p:txBody>
            <a:bodyPr wrap="square" rtlCol="0">
              <a:spAutoFit/>
            </a:bodyPr>
            <a:lstStyle/>
            <a:p>
              <a:r>
                <a:rPr kumimoji="1" lang="ja-JP" altLang="en-US" dirty="0" smtClean="0"/>
                <a:t>・・・</a:t>
              </a:r>
              <a:endParaRPr kumimoji="1" lang="ja-JP" altLang="en-US" dirty="0"/>
            </a:p>
          </p:txBody>
        </p:sp>
        <p:grpSp>
          <p:nvGrpSpPr>
            <p:cNvPr id="182" name="グループ化 181"/>
            <p:cNvGrpSpPr/>
            <p:nvPr/>
          </p:nvGrpSpPr>
          <p:grpSpPr>
            <a:xfrm>
              <a:off x="7910713" y="4221088"/>
              <a:ext cx="857855" cy="1116049"/>
              <a:chOff x="6234425" y="3969136"/>
              <a:chExt cx="857855" cy="1116049"/>
            </a:xfrm>
          </p:grpSpPr>
          <p:grpSp>
            <p:nvGrpSpPr>
              <p:cNvPr id="183" name="グループ化 182"/>
              <p:cNvGrpSpPr/>
              <p:nvPr/>
            </p:nvGrpSpPr>
            <p:grpSpPr>
              <a:xfrm>
                <a:off x="6234425" y="3969136"/>
                <a:ext cx="857855" cy="756008"/>
                <a:chOff x="5242295" y="866644"/>
                <a:chExt cx="3247916" cy="2206566"/>
              </a:xfrm>
            </p:grpSpPr>
            <p:sp>
              <p:nvSpPr>
                <p:cNvPr id="189" name="角丸四角形 188"/>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0" name="角丸四角形 189"/>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台形 190"/>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2" name="正方形/長方形 191"/>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84" name="直線矢印コネクタ 183"/>
              <p:cNvCxnSpPr/>
              <p:nvPr/>
            </p:nvCxnSpPr>
            <p:spPr>
              <a:xfrm flipV="1">
                <a:off x="6551310" y="4725144"/>
                <a:ext cx="1771" cy="360041"/>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5" name="直線矢印コネクタ 184"/>
              <p:cNvCxnSpPr/>
              <p:nvPr/>
            </p:nvCxnSpPr>
            <p:spPr>
              <a:xfrm>
                <a:off x="6817896" y="4744194"/>
                <a:ext cx="1771" cy="34099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86" name="グループ化 185"/>
              <p:cNvGrpSpPr/>
              <p:nvPr/>
            </p:nvGrpSpPr>
            <p:grpSpPr>
              <a:xfrm>
                <a:off x="6410933" y="4135440"/>
                <a:ext cx="496387" cy="339600"/>
                <a:chOff x="3419872" y="5750939"/>
                <a:chExt cx="504056" cy="399469"/>
              </a:xfrm>
            </p:grpSpPr>
            <p:sp>
              <p:nvSpPr>
                <p:cNvPr id="187" name="正方形/長方形 186"/>
                <p:cNvSpPr/>
                <p:nvPr/>
              </p:nvSpPr>
              <p:spPr>
                <a:xfrm>
                  <a:off x="3419872" y="5823127"/>
                  <a:ext cx="504056" cy="327281"/>
                </a:xfrm>
                <a:prstGeom prst="rect">
                  <a:avLst/>
                </a:prstGeom>
                <a:solidFill>
                  <a:schemeClr val="bg1"/>
                </a:solid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正方形/長方形 187"/>
                <p:cNvSpPr/>
                <p:nvPr/>
              </p:nvSpPr>
              <p:spPr>
                <a:xfrm>
                  <a:off x="3419872" y="5750939"/>
                  <a:ext cx="504056" cy="72221"/>
                </a:xfrm>
                <a:prstGeom prst="rect">
                  <a:avLst/>
                </a:prstGeom>
                <a:solidFill>
                  <a:schemeClr val="bg1"/>
                </a:solid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81" name="テキスト ボックス 80"/>
            <p:cNvSpPr txBox="1"/>
            <p:nvPr/>
          </p:nvSpPr>
          <p:spPr>
            <a:xfrm>
              <a:off x="6948264" y="3882314"/>
              <a:ext cx="1590401" cy="307777"/>
            </a:xfrm>
            <a:prstGeom prst="rect">
              <a:avLst/>
            </a:prstGeom>
            <a:noFill/>
          </p:spPr>
          <p:txBody>
            <a:bodyPr wrap="square" rtlCol="0">
              <a:spAutoFit/>
            </a:bodyPr>
            <a:lstStyle/>
            <a:p>
              <a:r>
                <a:rPr lang="ja-JP" altLang="en-US" sz="1400" b="1" dirty="0" smtClean="0"/>
                <a:t>仮想デスクトップ</a:t>
              </a:r>
              <a:endParaRPr kumimoji="1" lang="ja-JP" altLang="en-US" sz="1400" b="1" dirty="0"/>
            </a:p>
          </p:txBody>
        </p:sp>
      </p:grpSp>
    </p:spTree>
    <p:extLst>
      <p:ext uri="{BB962C8B-B14F-4D97-AF65-F5344CB8AC3E}">
        <p14:creationId xmlns:p14="http://schemas.microsoft.com/office/powerpoint/2010/main" val="139742956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a:t>VM</a:t>
            </a:r>
            <a:r>
              <a:rPr lang="ja-JP" altLang="en-US" dirty="0" smtClean="0"/>
              <a:t>用</a:t>
            </a:r>
            <a:r>
              <a:rPr lang="ja-JP" altLang="en-US" dirty="0"/>
              <a:t>の</a:t>
            </a:r>
            <a:r>
              <a:rPr kumimoji="1" lang="ja-JP" altLang="en-US" dirty="0" smtClean="0"/>
              <a:t>仮想的な</a:t>
            </a:r>
            <a:r>
              <a:rPr kumimoji="1" lang="en-US" altLang="ja-JP" dirty="0" smtClean="0"/>
              <a:t>AMT</a:t>
            </a:r>
            <a:r>
              <a:rPr kumimoji="1" lang="ja-JP" altLang="en-US" dirty="0" smtClean="0"/>
              <a:t>を提供</a:t>
            </a:r>
          </a:p>
          <a:p>
            <a:pPr lvl="1"/>
            <a:r>
              <a:rPr lang="en-US" altLang="ja-JP" dirty="0" smtClean="0"/>
              <a:t>PC</a:t>
            </a:r>
            <a:r>
              <a:rPr kumimoji="1" lang="ja-JP" altLang="en-US" dirty="0" smtClean="0"/>
              <a:t>を管理する</a:t>
            </a:r>
            <a:r>
              <a:rPr kumimoji="1" lang="en-US" altLang="ja-JP" dirty="0" smtClean="0"/>
              <a:t>AMT</a:t>
            </a:r>
            <a:r>
              <a:rPr kumimoji="1" lang="ja-JP" altLang="en-US" dirty="0" smtClean="0"/>
              <a:t>と同様の</a:t>
            </a:r>
            <a:r>
              <a:rPr lang="ja-JP" altLang="en-US" dirty="0"/>
              <a:t>インタフェース</a:t>
            </a:r>
            <a:r>
              <a:rPr kumimoji="1" lang="ja-JP" altLang="en-US" dirty="0" smtClean="0"/>
              <a:t>で</a:t>
            </a:r>
            <a:r>
              <a:rPr lang="en-US" altLang="ja-JP" dirty="0"/>
              <a:t>VM</a:t>
            </a:r>
            <a:r>
              <a:rPr kumimoji="1" lang="ja-JP" altLang="en-US" dirty="0" smtClean="0"/>
              <a:t>の管理を行える</a:t>
            </a:r>
            <a:endParaRPr kumimoji="1" lang="en-US" altLang="ja-JP" dirty="0" smtClean="0"/>
          </a:p>
          <a:p>
            <a:pPr lvl="2"/>
            <a:r>
              <a:rPr lang="en-US" altLang="ja-JP" dirty="0" smtClean="0"/>
              <a:t>CIM</a:t>
            </a:r>
            <a:r>
              <a:rPr lang="ja-JP" altLang="en-US" dirty="0"/>
              <a:t>、</a:t>
            </a:r>
            <a:r>
              <a:rPr lang="en-US" altLang="ja-JP" dirty="0" smtClean="0"/>
              <a:t>Web</a:t>
            </a:r>
            <a:r>
              <a:rPr lang="ja-JP" altLang="en-US" dirty="0" smtClean="0"/>
              <a:t>サービス、</a:t>
            </a:r>
            <a:r>
              <a:rPr lang="en-US" altLang="ja-JP" dirty="0" smtClean="0"/>
              <a:t>VNC</a:t>
            </a:r>
            <a:endParaRPr kumimoji="1" lang="en-US" altLang="ja-JP" dirty="0" smtClean="0"/>
          </a:p>
          <a:p>
            <a:pPr lvl="1"/>
            <a:r>
              <a:rPr kumimoji="1" lang="en-US" altLang="ja-JP" dirty="0" smtClean="0"/>
              <a:t>AMT</a:t>
            </a:r>
            <a:r>
              <a:rPr kumimoji="1" lang="ja-JP" altLang="en-US" dirty="0" smtClean="0"/>
              <a:t>対応の管理ツールよって一元的な管理が可能</a:t>
            </a:r>
          </a:p>
          <a:p>
            <a:pPr lvl="2"/>
            <a:r>
              <a:rPr lang="en-US" altLang="ja-JP" dirty="0"/>
              <a:t>PC</a:t>
            </a:r>
            <a:r>
              <a:rPr lang="ja-JP" altLang="en-US" dirty="0" smtClean="0"/>
              <a:t>と</a:t>
            </a:r>
            <a:r>
              <a:rPr lang="en-US" altLang="ja-JP" dirty="0"/>
              <a:t>VM</a:t>
            </a:r>
            <a:r>
              <a:rPr lang="ja-JP" altLang="en-US" dirty="0" smtClean="0"/>
              <a:t>の</a:t>
            </a:r>
            <a:r>
              <a:rPr lang="ja-JP" altLang="en-US" dirty="0"/>
              <a:t>違いを意識</a:t>
            </a:r>
            <a:r>
              <a:rPr lang="ja-JP" altLang="en-US" dirty="0" smtClean="0"/>
              <a:t>する必要がない</a:t>
            </a:r>
            <a:endParaRPr lang="en-US" altLang="ja-JP" dirty="0" smtClean="0"/>
          </a:p>
        </p:txBody>
      </p:sp>
      <p:sp>
        <p:nvSpPr>
          <p:cNvPr id="3" name="タイトル 2"/>
          <p:cNvSpPr>
            <a:spLocks noGrp="1"/>
          </p:cNvSpPr>
          <p:nvPr>
            <p:ph type="title"/>
          </p:nvPr>
        </p:nvSpPr>
        <p:spPr/>
        <p:txBody>
          <a:bodyPr/>
          <a:lstStyle/>
          <a:p>
            <a:r>
              <a:rPr kumimoji="1" lang="ja-JP" altLang="en-US" dirty="0" smtClean="0"/>
              <a:t>提案：仮想</a:t>
            </a:r>
            <a:r>
              <a:rPr kumimoji="1" lang="en-US" altLang="ja-JP" dirty="0" smtClean="0"/>
              <a:t>AMT</a:t>
            </a:r>
            <a:r>
              <a:rPr kumimoji="1" lang="ja-JP" altLang="en-US" dirty="0" smtClean="0"/>
              <a:t>（</a:t>
            </a:r>
            <a:r>
              <a:rPr kumimoji="1" lang="en-US" altLang="ja-JP" dirty="0" err="1" smtClean="0"/>
              <a:t>vAMT</a:t>
            </a:r>
            <a:r>
              <a:rPr kumimoji="1" lang="ja-JP" altLang="en-US" dirty="0" smtClean="0"/>
              <a:t>）</a:t>
            </a:r>
            <a:endParaRPr kumimoji="1" lang="ja-JP" altLang="en-US" dirty="0"/>
          </a:p>
        </p:txBody>
      </p:sp>
      <p:grpSp>
        <p:nvGrpSpPr>
          <p:cNvPr id="6" name="グループ化 5"/>
          <p:cNvGrpSpPr/>
          <p:nvPr/>
        </p:nvGrpSpPr>
        <p:grpSpPr>
          <a:xfrm>
            <a:off x="788802" y="4218465"/>
            <a:ext cx="7959662" cy="2594911"/>
            <a:chOff x="660797" y="4218465"/>
            <a:chExt cx="7959662" cy="2594911"/>
          </a:xfrm>
        </p:grpSpPr>
        <p:grpSp>
          <p:nvGrpSpPr>
            <p:cNvPr id="91" name="グループ化 90"/>
            <p:cNvGrpSpPr/>
            <p:nvPr/>
          </p:nvGrpSpPr>
          <p:grpSpPr>
            <a:xfrm>
              <a:off x="2681196" y="4834242"/>
              <a:ext cx="1622533" cy="1146035"/>
              <a:chOff x="573203" y="4581128"/>
              <a:chExt cx="1622533" cy="1146035"/>
            </a:xfrm>
          </p:grpSpPr>
          <p:grpSp>
            <p:nvGrpSpPr>
              <p:cNvPr id="92" name="グループ化 91"/>
              <p:cNvGrpSpPr/>
              <p:nvPr/>
            </p:nvGrpSpPr>
            <p:grpSpPr>
              <a:xfrm>
                <a:off x="573203" y="4953623"/>
                <a:ext cx="857855" cy="756008"/>
                <a:chOff x="5242295" y="866644"/>
                <a:chExt cx="3247916" cy="2206566"/>
              </a:xfrm>
            </p:grpSpPr>
            <p:sp>
              <p:nvSpPr>
                <p:cNvPr id="98" name="角丸四角形 97"/>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角丸四角形 98"/>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台形 99"/>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1" name="正方形/長方形 100"/>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3" name="テキスト ボックス 92"/>
              <p:cNvSpPr txBox="1"/>
              <p:nvPr/>
            </p:nvSpPr>
            <p:spPr>
              <a:xfrm>
                <a:off x="1002420" y="4581128"/>
                <a:ext cx="431504" cy="199761"/>
              </a:xfrm>
              <a:prstGeom prst="rect">
                <a:avLst/>
              </a:prstGeom>
              <a:noFill/>
            </p:spPr>
            <p:txBody>
              <a:bodyPr wrap="square" rtlCol="0">
                <a:spAutoFit/>
              </a:bodyPr>
              <a:lstStyle/>
              <a:p>
                <a:r>
                  <a:rPr lang="en-US" altLang="ja-JP" sz="1400" b="1" dirty="0" smtClean="0"/>
                  <a:t>PC</a:t>
                </a:r>
                <a:endParaRPr kumimoji="1" lang="ja-JP" altLang="en-US" sz="1400" b="1" dirty="0"/>
              </a:p>
            </p:txBody>
          </p:sp>
          <p:sp>
            <p:nvSpPr>
              <p:cNvPr id="94" name="正方形/長方形 93"/>
              <p:cNvSpPr/>
              <p:nvPr/>
            </p:nvSpPr>
            <p:spPr>
              <a:xfrm>
                <a:off x="1505324" y="4896776"/>
                <a:ext cx="690412" cy="830387"/>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角丸四角形 94"/>
              <p:cNvSpPr/>
              <p:nvPr/>
            </p:nvSpPr>
            <p:spPr>
              <a:xfrm>
                <a:off x="1576902" y="5231499"/>
                <a:ext cx="570875" cy="304856"/>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t>AMT</a:t>
                </a:r>
                <a:endParaRPr kumimoji="1" lang="ja-JP" altLang="en-US" sz="1200" b="1" dirty="0"/>
              </a:p>
            </p:txBody>
          </p:sp>
        </p:grpSp>
        <p:cxnSp>
          <p:nvCxnSpPr>
            <p:cNvPr id="39" name="直線矢印コネクタ 38"/>
            <p:cNvCxnSpPr/>
            <p:nvPr/>
          </p:nvCxnSpPr>
          <p:spPr>
            <a:xfrm flipV="1">
              <a:off x="6811320" y="6126321"/>
              <a:ext cx="0" cy="227551"/>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7164288" y="5351800"/>
              <a:ext cx="548326" cy="342754"/>
            </a:xfrm>
            <a:prstGeom prst="rect">
              <a:avLst/>
            </a:prstGeom>
            <a:noFill/>
          </p:spPr>
          <p:txBody>
            <a:bodyPr wrap="square" rtlCol="0">
              <a:spAutoFit/>
            </a:bodyPr>
            <a:lstStyle/>
            <a:p>
              <a:r>
                <a:rPr kumimoji="1" lang="ja-JP" altLang="en-US" dirty="0" smtClean="0"/>
                <a:t>・・・</a:t>
              </a:r>
              <a:endParaRPr kumimoji="1" lang="ja-JP" altLang="en-US" dirty="0"/>
            </a:p>
          </p:txBody>
        </p:sp>
        <p:cxnSp>
          <p:nvCxnSpPr>
            <p:cNvPr id="41" name="直線コネクタ 40"/>
            <p:cNvCxnSpPr/>
            <p:nvPr/>
          </p:nvCxnSpPr>
          <p:spPr>
            <a:xfrm>
              <a:off x="5834386" y="6348661"/>
              <a:ext cx="2223247" cy="0"/>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7112505" y="6505599"/>
              <a:ext cx="842366" cy="307777"/>
            </a:xfrm>
            <a:prstGeom prst="rect">
              <a:avLst/>
            </a:prstGeom>
            <a:noFill/>
          </p:spPr>
          <p:txBody>
            <a:bodyPr wrap="square" rtlCol="0">
              <a:spAutoFit/>
            </a:bodyPr>
            <a:lstStyle/>
            <a:p>
              <a:r>
                <a:rPr lang="ja-JP" altLang="en-US" sz="1400" b="1" dirty="0"/>
                <a:t>サーバ</a:t>
              </a:r>
              <a:endParaRPr kumimoji="1" lang="ja-JP" altLang="en-US" sz="1400" b="1" dirty="0"/>
            </a:p>
          </p:txBody>
        </p:sp>
        <p:grpSp>
          <p:nvGrpSpPr>
            <p:cNvPr id="43" name="グループ化 42"/>
            <p:cNvGrpSpPr/>
            <p:nvPr/>
          </p:nvGrpSpPr>
          <p:grpSpPr>
            <a:xfrm>
              <a:off x="6473565" y="5334509"/>
              <a:ext cx="714780" cy="784011"/>
              <a:chOff x="4046514" y="3336300"/>
              <a:chExt cx="750939" cy="844805"/>
            </a:xfrm>
          </p:grpSpPr>
          <p:sp>
            <p:nvSpPr>
              <p:cNvPr id="88" name="角丸四角形 87"/>
              <p:cNvSpPr/>
              <p:nvPr/>
            </p:nvSpPr>
            <p:spPr>
              <a:xfrm>
                <a:off x="4072630" y="3336300"/>
                <a:ext cx="673837" cy="331506"/>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rPr>
                  <a:t>VM</a:t>
                </a:r>
                <a:endParaRPr kumimoji="1" lang="ja-JP" altLang="en-US" sz="1600" b="1" dirty="0">
                  <a:solidFill>
                    <a:schemeClr val="tx1"/>
                  </a:solidFill>
                </a:endParaRPr>
              </a:p>
            </p:txBody>
          </p:sp>
          <p:sp>
            <p:nvSpPr>
              <p:cNvPr id="86" name="角丸四角形 85"/>
              <p:cNvSpPr/>
              <p:nvPr/>
            </p:nvSpPr>
            <p:spPr>
              <a:xfrm>
                <a:off x="4046514" y="3904849"/>
                <a:ext cx="750939" cy="276256"/>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err="1" smtClean="0"/>
                  <a:t>vAMT</a:t>
                </a:r>
                <a:endParaRPr kumimoji="1" lang="ja-JP" altLang="en-US" sz="1400" b="1" dirty="0"/>
              </a:p>
            </p:txBody>
          </p:sp>
          <p:cxnSp>
            <p:nvCxnSpPr>
              <p:cNvPr id="84" name="直線矢印コネクタ 83"/>
              <p:cNvCxnSpPr/>
              <p:nvPr/>
            </p:nvCxnSpPr>
            <p:spPr>
              <a:xfrm flipV="1">
                <a:off x="4279772" y="3667815"/>
                <a:ext cx="0" cy="23703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5" name="直線矢印コネクタ 84"/>
              <p:cNvCxnSpPr/>
              <p:nvPr/>
            </p:nvCxnSpPr>
            <p:spPr>
              <a:xfrm>
                <a:off x="4559844" y="3643755"/>
                <a:ext cx="0" cy="26109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0" name="角丸四角形 49"/>
            <p:cNvSpPr/>
            <p:nvPr/>
          </p:nvSpPr>
          <p:spPr>
            <a:xfrm>
              <a:off x="6278926" y="5146106"/>
              <a:ext cx="2341533" cy="1329095"/>
            </a:xfrm>
            <a:prstGeom prst="roundRect">
              <a:avLst>
                <a:gd name="adj" fmla="val 9766"/>
              </a:avLst>
            </a:prstGeom>
            <a:no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1" name="グループ化 60"/>
            <p:cNvGrpSpPr/>
            <p:nvPr/>
          </p:nvGrpSpPr>
          <p:grpSpPr>
            <a:xfrm>
              <a:off x="4669089" y="5617785"/>
              <a:ext cx="1148326" cy="1031830"/>
              <a:chOff x="7421707" y="600831"/>
              <a:chExt cx="1148326" cy="1031830"/>
            </a:xfrm>
          </p:grpSpPr>
          <p:grpSp>
            <p:nvGrpSpPr>
              <p:cNvPr id="65" name="グループ化 64"/>
              <p:cNvGrpSpPr/>
              <p:nvPr/>
            </p:nvGrpSpPr>
            <p:grpSpPr>
              <a:xfrm>
                <a:off x="7421707" y="600831"/>
                <a:ext cx="1092985" cy="1031830"/>
                <a:chOff x="2915816" y="4801186"/>
                <a:chExt cx="2379516" cy="1567802"/>
              </a:xfrm>
            </p:grpSpPr>
            <p:sp>
              <p:nvSpPr>
                <p:cNvPr id="70" name="角丸四角形 69"/>
                <p:cNvSpPr/>
                <p:nvPr/>
              </p:nvSpPr>
              <p:spPr>
                <a:xfrm>
                  <a:off x="2915816" y="4801186"/>
                  <a:ext cx="2379516" cy="1365037"/>
                </a:xfrm>
                <a:prstGeom prst="roundRect">
                  <a:avLst>
                    <a:gd name="adj" fmla="val 9942"/>
                  </a:avLst>
                </a:prstGeom>
                <a:gradFill>
                  <a:gsLst>
                    <a:gs pos="0">
                      <a:schemeClr val="tx2">
                        <a:lumMod val="60000"/>
                        <a:lumOff val="40000"/>
                      </a:schemeClr>
                    </a:gs>
                    <a:gs pos="50000">
                      <a:schemeClr val="tx2">
                        <a:lumMod val="40000"/>
                        <a:lumOff val="60000"/>
                      </a:schemeClr>
                    </a:gs>
                    <a:gs pos="100000">
                      <a:schemeClr val="bg1">
                        <a:lumMod val="9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台形 70"/>
                <p:cNvSpPr/>
                <p:nvPr/>
              </p:nvSpPr>
              <p:spPr>
                <a:xfrm>
                  <a:off x="3501657" y="6241016"/>
                  <a:ext cx="1260588" cy="127972"/>
                </a:xfrm>
                <a:prstGeom prst="trapezoid">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3659923" y="6166223"/>
                  <a:ext cx="944056" cy="74793"/>
                </a:xfrm>
                <a:prstGeom prst="rect">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角丸四角形 72"/>
                <p:cNvSpPr/>
                <p:nvPr/>
              </p:nvSpPr>
              <p:spPr>
                <a:xfrm>
                  <a:off x="3024094" y="4895330"/>
                  <a:ext cx="2162960" cy="1176747"/>
                </a:xfrm>
                <a:prstGeom prst="roundRect">
                  <a:avLst>
                    <a:gd name="adj" fmla="val 6465"/>
                  </a:avLst>
                </a:prstGeom>
                <a:solidFill>
                  <a:schemeClr val="bg1"/>
                </a:soli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6" name="テキスト ボックス 65"/>
              <p:cNvSpPr txBox="1"/>
              <p:nvPr/>
            </p:nvSpPr>
            <p:spPr>
              <a:xfrm>
                <a:off x="7450045" y="683564"/>
                <a:ext cx="1119988" cy="307777"/>
              </a:xfrm>
              <a:prstGeom prst="rect">
                <a:avLst/>
              </a:prstGeom>
              <a:noFill/>
            </p:spPr>
            <p:txBody>
              <a:bodyPr wrap="square" rtlCol="0">
                <a:spAutoFit/>
              </a:bodyPr>
              <a:lstStyle/>
              <a:p>
                <a:r>
                  <a:rPr lang="ja-JP" altLang="en-US" sz="1400" b="1" dirty="0" smtClean="0"/>
                  <a:t>管理ツール</a:t>
                </a:r>
                <a:endParaRPr kumimoji="1" lang="ja-JP" altLang="en-US" sz="1400" b="1" dirty="0"/>
              </a:p>
            </p:txBody>
          </p:sp>
          <p:grpSp>
            <p:nvGrpSpPr>
              <p:cNvPr id="67" name="グループ化 66"/>
              <p:cNvGrpSpPr/>
              <p:nvPr/>
            </p:nvGrpSpPr>
            <p:grpSpPr>
              <a:xfrm>
                <a:off x="7639067" y="957768"/>
                <a:ext cx="661669" cy="413889"/>
                <a:chOff x="395536" y="4077069"/>
                <a:chExt cx="1072564" cy="792087"/>
              </a:xfrm>
              <a:solidFill>
                <a:schemeClr val="bg1">
                  <a:lumMod val="95000"/>
                </a:schemeClr>
              </a:solidFill>
            </p:grpSpPr>
            <p:sp>
              <p:nvSpPr>
                <p:cNvPr id="68" name="正方形/長方形 67"/>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cxnSp>
          <p:nvCxnSpPr>
            <p:cNvPr id="54" name="直線コネクタ 53"/>
            <p:cNvCxnSpPr/>
            <p:nvPr/>
          </p:nvCxnSpPr>
          <p:spPr>
            <a:xfrm flipH="1" flipV="1">
              <a:off x="1946580" y="6350235"/>
              <a:ext cx="2647908" cy="3637"/>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97" name="テキスト ボックス 96"/>
            <p:cNvSpPr txBox="1"/>
            <p:nvPr/>
          </p:nvSpPr>
          <p:spPr>
            <a:xfrm>
              <a:off x="2225176" y="5348016"/>
              <a:ext cx="548326" cy="342754"/>
            </a:xfrm>
            <a:prstGeom prst="rect">
              <a:avLst/>
            </a:prstGeom>
            <a:noFill/>
          </p:spPr>
          <p:txBody>
            <a:bodyPr wrap="square" rtlCol="0">
              <a:spAutoFit/>
            </a:bodyPr>
            <a:lstStyle/>
            <a:p>
              <a:r>
                <a:rPr kumimoji="1" lang="ja-JP" altLang="en-US" dirty="0" smtClean="0"/>
                <a:t>・・・</a:t>
              </a:r>
              <a:endParaRPr kumimoji="1" lang="ja-JP" altLang="en-US" dirty="0"/>
            </a:p>
          </p:txBody>
        </p:sp>
        <p:grpSp>
          <p:nvGrpSpPr>
            <p:cNvPr id="8" name="グループ化 7"/>
            <p:cNvGrpSpPr/>
            <p:nvPr/>
          </p:nvGrpSpPr>
          <p:grpSpPr>
            <a:xfrm>
              <a:off x="660797" y="4830458"/>
              <a:ext cx="1622533" cy="1146035"/>
              <a:chOff x="573203" y="4581128"/>
              <a:chExt cx="1622533" cy="1146035"/>
            </a:xfrm>
          </p:grpSpPr>
          <p:grpSp>
            <p:nvGrpSpPr>
              <p:cNvPr id="105" name="グループ化 104"/>
              <p:cNvGrpSpPr/>
              <p:nvPr/>
            </p:nvGrpSpPr>
            <p:grpSpPr>
              <a:xfrm>
                <a:off x="573203" y="4953623"/>
                <a:ext cx="857855" cy="756008"/>
                <a:chOff x="5242295" y="866644"/>
                <a:chExt cx="3247916" cy="2206566"/>
              </a:xfrm>
            </p:grpSpPr>
            <p:sp>
              <p:nvSpPr>
                <p:cNvPr id="111" name="角丸四角形 110"/>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角丸四角形 111"/>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台形 112"/>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6" name="テキスト ボックス 105"/>
              <p:cNvSpPr txBox="1"/>
              <p:nvPr/>
            </p:nvSpPr>
            <p:spPr>
              <a:xfrm>
                <a:off x="1002420" y="4581128"/>
                <a:ext cx="431504" cy="199761"/>
              </a:xfrm>
              <a:prstGeom prst="rect">
                <a:avLst/>
              </a:prstGeom>
              <a:noFill/>
            </p:spPr>
            <p:txBody>
              <a:bodyPr wrap="square" rtlCol="0">
                <a:spAutoFit/>
              </a:bodyPr>
              <a:lstStyle/>
              <a:p>
                <a:r>
                  <a:rPr lang="en-US" altLang="ja-JP" sz="1400" b="1" dirty="0" smtClean="0"/>
                  <a:t>PC</a:t>
                </a:r>
                <a:endParaRPr kumimoji="1" lang="ja-JP" altLang="en-US" sz="1400" b="1" dirty="0"/>
              </a:p>
            </p:txBody>
          </p:sp>
          <p:sp>
            <p:nvSpPr>
              <p:cNvPr id="107" name="正方形/長方形 106"/>
              <p:cNvSpPr/>
              <p:nvPr/>
            </p:nvSpPr>
            <p:spPr>
              <a:xfrm>
                <a:off x="1505324" y="4896776"/>
                <a:ext cx="690412" cy="830387"/>
              </a:xfrm>
              <a:prstGeom prst="rect">
                <a:avLst/>
              </a:prstGeom>
              <a:gradFill>
                <a:gsLst>
                  <a:gs pos="100000">
                    <a:schemeClr val="accent1">
                      <a:tint val="66000"/>
                      <a:satMod val="160000"/>
                    </a:schemeClr>
                  </a:gs>
                  <a:gs pos="50000">
                    <a:schemeClr val="accent1">
                      <a:tint val="44500"/>
                      <a:satMod val="160000"/>
                    </a:schemeClr>
                  </a:gs>
                  <a:gs pos="0">
                    <a:schemeClr val="accent1">
                      <a:tint val="23500"/>
                      <a:satMod val="160000"/>
                    </a:schemeClr>
                  </a:gs>
                </a:gsLst>
                <a:lin ang="5400000" scaled="0"/>
              </a:gradFill>
              <a:ln w="5080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角丸四角形 108"/>
              <p:cNvSpPr/>
              <p:nvPr/>
            </p:nvSpPr>
            <p:spPr>
              <a:xfrm>
                <a:off x="1576902" y="5231499"/>
                <a:ext cx="570875" cy="304856"/>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b="1" dirty="0" smtClean="0"/>
                  <a:t>AMT</a:t>
                </a:r>
                <a:endParaRPr kumimoji="1" lang="ja-JP" altLang="en-US" sz="1200" b="1" dirty="0"/>
              </a:p>
            </p:txBody>
          </p:sp>
        </p:grpSp>
        <p:cxnSp>
          <p:nvCxnSpPr>
            <p:cNvPr id="126" name="直線矢印コネクタ 125"/>
            <p:cNvCxnSpPr/>
            <p:nvPr/>
          </p:nvCxnSpPr>
          <p:spPr>
            <a:xfrm flipV="1">
              <a:off x="3994430" y="5787828"/>
              <a:ext cx="1" cy="565639"/>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p:nvPr/>
          </p:nvCxnSpPr>
          <p:spPr>
            <a:xfrm flipV="1">
              <a:off x="1946580" y="5794294"/>
              <a:ext cx="1" cy="565639"/>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8" name="直線矢印コネクタ 137"/>
            <p:cNvCxnSpPr/>
            <p:nvPr/>
          </p:nvCxnSpPr>
          <p:spPr>
            <a:xfrm flipV="1">
              <a:off x="8057633" y="6126321"/>
              <a:ext cx="0" cy="227551"/>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3" name="グループ化 22"/>
            <p:cNvGrpSpPr/>
            <p:nvPr/>
          </p:nvGrpSpPr>
          <p:grpSpPr>
            <a:xfrm>
              <a:off x="6376936" y="4218466"/>
              <a:ext cx="857855" cy="1116049"/>
              <a:chOff x="6234425" y="3969136"/>
              <a:chExt cx="857855" cy="1116049"/>
            </a:xfrm>
          </p:grpSpPr>
          <p:grpSp>
            <p:nvGrpSpPr>
              <p:cNvPr id="128" name="グループ化 127"/>
              <p:cNvGrpSpPr/>
              <p:nvPr/>
            </p:nvGrpSpPr>
            <p:grpSpPr>
              <a:xfrm>
                <a:off x="6234425" y="3969136"/>
                <a:ext cx="857855" cy="756008"/>
                <a:chOff x="5242295" y="866644"/>
                <a:chExt cx="3247916" cy="2206566"/>
              </a:xfrm>
            </p:grpSpPr>
            <p:sp>
              <p:nvSpPr>
                <p:cNvPr id="134" name="角丸四角形 133"/>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角丸四角形 134"/>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台形 135"/>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7" name="正方形/長方形 136"/>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51" name="直線矢印コネクタ 150"/>
              <p:cNvCxnSpPr/>
              <p:nvPr/>
            </p:nvCxnSpPr>
            <p:spPr>
              <a:xfrm flipV="1">
                <a:off x="6551310" y="4725144"/>
                <a:ext cx="1771" cy="360041"/>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2" name="直線矢印コネクタ 151"/>
              <p:cNvCxnSpPr/>
              <p:nvPr/>
            </p:nvCxnSpPr>
            <p:spPr>
              <a:xfrm>
                <a:off x="6817896" y="4744194"/>
                <a:ext cx="1771" cy="34099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65" name="グループ化 164"/>
              <p:cNvGrpSpPr/>
              <p:nvPr/>
            </p:nvGrpSpPr>
            <p:grpSpPr>
              <a:xfrm>
                <a:off x="6410933" y="4135440"/>
                <a:ext cx="496387" cy="339600"/>
                <a:chOff x="3419872" y="5750939"/>
                <a:chExt cx="504056" cy="399469"/>
              </a:xfrm>
            </p:grpSpPr>
            <p:sp>
              <p:nvSpPr>
                <p:cNvPr id="166" name="正方形/長方形 165"/>
                <p:cNvSpPr/>
                <p:nvPr/>
              </p:nvSpPr>
              <p:spPr>
                <a:xfrm>
                  <a:off x="3419872" y="5823127"/>
                  <a:ext cx="504056" cy="327281"/>
                </a:xfrm>
                <a:prstGeom prst="rect">
                  <a:avLst/>
                </a:prstGeom>
                <a:solidFill>
                  <a:schemeClr val="bg1"/>
                </a:solid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7" name="正方形/長方形 166"/>
                <p:cNvSpPr/>
                <p:nvPr/>
              </p:nvSpPr>
              <p:spPr>
                <a:xfrm>
                  <a:off x="3419872" y="5750939"/>
                  <a:ext cx="504056" cy="72221"/>
                </a:xfrm>
                <a:prstGeom prst="rect">
                  <a:avLst/>
                </a:prstGeom>
                <a:solidFill>
                  <a:schemeClr val="bg1"/>
                </a:solid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168" name="グループ化 167"/>
            <p:cNvGrpSpPr/>
            <p:nvPr/>
          </p:nvGrpSpPr>
          <p:grpSpPr>
            <a:xfrm>
              <a:off x="7596336" y="4218465"/>
              <a:ext cx="857855" cy="1116049"/>
              <a:chOff x="6234425" y="3969136"/>
              <a:chExt cx="857855" cy="1116049"/>
            </a:xfrm>
          </p:grpSpPr>
          <p:grpSp>
            <p:nvGrpSpPr>
              <p:cNvPr id="169" name="グループ化 168"/>
              <p:cNvGrpSpPr/>
              <p:nvPr/>
            </p:nvGrpSpPr>
            <p:grpSpPr>
              <a:xfrm>
                <a:off x="6234425" y="3969136"/>
                <a:ext cx="857855" cy="756008"/>
                <a:chOff x="5242295" y="866644"/>
                <a:chExt cx="3247916" cy="2206566"/>
              </a:xfrm>
            </p:grpSpPr>
            <p:sp>
              <p:nvSpPr>
                <p:cNvPr id="175" name="角丸四角形 174"/>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6" name="角丸四角形 175"/>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7" name="台形 176"/>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正方形/長方形 177"/>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70" name="直線矢印コネクタ 169"/>
              <p:cNvCxnSpPr/>
              <p:nvPr/>
            </p:nvCxnSpPr>
            <p:spPr>
              <a:xfrm flipV="1">
                <a:off x="6551310" y="4725144"/>
                <a:ext cx="1771" cy="360041"/>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1" name="直線矢印コネクタ 170"/>
              <p:cNvCxnSpPr/>
              <p:nvPr/>
            </p:nvCxnSpPr>
            <p:spPr>
              <a:xfrm>
                <a:off x="6817896" y="4744194"/>
                <a:ext cx="1771" cy="34099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72" name="グループ化 171"/>
              <p:cNvGrpSpPr/>
              <p:nvPr/>
            </p:nvGrpSpPr>
            <p:grpSpPr>
              <a:xfrm>
                <a:off x="6410933" y="4135440"/>
                <a:ext cx="496387" cy="339600"/>
                <a:chOff x="3419872" y="5750939"/>
                <a:chExt cx="504056" cy="399469"/>
              </a:xfrm>
            </p:grpSpPr>
            <p:sp>
              <p:nvSpPr>
                <p:cNvPr id="173" name="正方形/長方形 172"/>
                <p:cNvSpPr/>
                <p:nvPr/>
              </p:nvSpPr>
              <p:spPr>
                <a:xfrm>
                  <a:off x="3419872" y="5823127"/>
                  <a:ext cx="504056" cy="327281"/>
                </a:xfrm>
                <a:prstGeom prst="rect">
                  <a:avLst/>
                </a:prstGeom>
                <a:solidFill>
                  <a:schemeClr val="bg1"/>
                </a:solid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正方形/長方形 173"/>
                <p:cNvSpPr/>
                <p:nvPr/>
              </p:nvSpPr>
              <p:spPr>
                <a:xfrm>
                  <a:off x="3419872" y="5750939"/>
                  <a:ext cx="504056" cy="72221"/>
                </a:xfrm>
                <a:prstGeom prst="rect">
                  <a:avLst/>
                </a:prstGeom>
                <a:solidFill>
                  <a:schemeClr val="bg1"/>
                </a:solidFill>
                <a:ln w="19050" cmpd="sng">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79" name="テキスト ボックス 178"/>
            <p:cNvSpPr txBox="1"/>
            <p:nvPr/>
          </p:nvSpPr>
          <p:spPr>
            <a:xfrm>
              <a:off x="7164288" y="4470418"/>
              <a:ext cx="548326" cy="342754"/>
            </a:xfrm>
            <a:prstGeom prst="rect">
              <a:avLst/>
            </a:prstGeom>
            <a:noFill/>
          </p:spPr>
          <p:txBody>
            <a:bodyPr wrap="square" rtlCol="0">
              <a:spAutoFit/>
            </a:bodyPr>
            <a:lstStyle/>
            <a:p>
              <a:r>
                <a:rPr kumimoji="1" lang="ja-JP" altLang="en-US" dirty="0" smtClean="0"/>
                <a:t>・・・</a:t>
              </a:r>
              <a:endParaRPr kumimoji="1" lang="ja-JP" altLang="en-US" dirty="0"/>
            </a:p>
          </p:txBody>
        </p:sp>
        <p:sp>
          <p:nvSpPr>
            <p:cNvPr id="90" name="テキスト ボックス 89"/>
            <p:cNvSpPr txBox="1"/>
            <p:nvPr/>
          </p:nvSpPr>
          <p:spPr>
            <a:xfrm>
              <a:off x="4924678" y="4561383"/>
              <a:ext cx="1558134" cy="307777"/>
            </a:xfrm>
            <a:prstGeom prst="rect">
              <a:avLst/>
            </a:prstGeom>
            <a:noFill/>
          </p:spPr>
          <p:txBody>
            <a:bodyPr wrap="square" rtlCol="0">
              <a:spAutoFit/>
            </a:bodyPr>
            <a:lstStyle/>
            <a:p>
              <a:r>
                <a:rPr lang="ja-JP" altLang="en-US" sz="1400" b="1" dirty="0"/>
                <a:t>仮想デスクトップ</a:t>
              </a:r>
              <a:endParaRPr kumimoji="1" lang="ja-JP" altLang="en-US" sz="1400" b="1" dirty="0"/>
            </a:p>
          </p:txBody>
        </p:sp>
        <p:grpSp>
          <p:nvGrpSpPr>
            <p:cNvPr id="102" name="グループ化 101"/>
            <p:cNvGrpSpPr/>
            <p:nvPr/>
          </p:nvGrpSpPr>
          <p:grpSpPr>
            <a:xfrm>
              <a:off x="7724386" y="5342838"/>
              <a:ext cx="714780" cy="784011"/>
              <a:chOff x="4046514" y="3336300"/>
              <a:chExt cx="750939" cy="844805"/>
            </a:xfrm>
          </p:grpSpPr>
          <p:sp>
            <p:nvSpPr>
              <p:cNvPr id="103" name="角丸四角形 102"/>
              <p:cNvSpPr/>
              <p:nvPr/>
            </p:nvSpPr>
            <p:spPr>
              <a:xfrm>
                <a:off x="4072630" y="3336300"/>
                <a:ext cx="673837" cy="331506"/>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rPr>
                  <a:t>VM</a:t>
                </a:r>
                <a:endParaRPr kumimoji="1" lang="ja-JP" altLang="en-US" sz="1600" b="1" dirty="0">
                  <a:solidFill>
                    <a:schemeClr val="tx1"/>
                  </a:solidFill>
                </a:endParaRPr>
              </a:p>
            </p:txBody>
          </p:sp>
          <p:sp>
            <p:nvSpPr>
              <p:cNvPr id="104" name="角丸四角形 103"/>
              <p:cNvSpPr/>
              <p:nvPr/>
            </p:nvSpPr>
            <p:spPr>
              <a:xfrm>
                <a:off x="4046514" y="3904849"/>
                <a:ext cx="750939" cy="276256"/>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err="1" smtClean="0"/>
                  <a:t>vAMT</a:t>
                </a:r>
                <a:endParaRPr kumimoji="1" lang="ja-JP" altLang="en-US" sz="1400" b="1" dirty="0"/>
              </a:p>
            </p:txBody>
          </p:sp>
          <p:cxnSp>
            <p:nvCxnSpPr>
              <p:cNvPr id="127" name="直線矢印コネクタ 126"/>
              <p:cNvCxnSpPr/>
              <p:nvPr/>
            </p:nvCxnSpPr>
            <p:spPr>
              <a:xfrm flipV="1">
                <a:off x="4279772" y="3667815"/>
                <a:ext cx="0" cy="23703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9" name="直線矢印コネクタ 128"/>
              <p:cNvCxnSpPr/>
              <p:nvPr/>
            </p:nvCxnSpPr>
            <p:spPr>
              <a:xfrm>
                <a:off x="4559844" y="3643755"/>
                <a:ext cx="0" cy="26109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189835366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a:t>VM</a:t>
            </a:r>
            <a:r>
              <a:rPr lang="ja-JP" altLang="en-US" dirty="0" smtClean="0"/>
              <a:t>の仮想的なハードウェア資産情報を確認する</a:t>
            </a:r>
            <a:endParaRPr lang="en-US" altLang="ja-JP" dirty="0" smtClean="0"/>
          </a:p>
          <a:p>
            <a:pPr lvl="1"/>
            <a:r>
              <a:rPr kumimoji="1" lang="ja-JP" altLang="en-US" dirty="0" smtClean="0"/>
              <a:t>ネットワーク上に存在する</a:t>
            </a:r>
            <a:r>
              <a:rPr lang="en-US" altLang="ja-JP" dirty="0"/>
              <a:t>VM</a:t>
            </a:r>
            <a:r>
              <a:rPr kumimoji="1" lang="ja-JP" altLang="en-US" dirty="0" err="1" smtClean="0"/>
              <a:t>を検</a:t>
            </a:r>
            <a:r>
              <a:rPr kumimoji="1" lang="ja-JP" altLang="en-US" dirty="0" smtClean="0"/>
              <a:t>出</a:t>
            </a:r>
            <a:endParaRPr kumimoji="1" lang="en-US" altLang="ja-JP" dirty="0" smtClean="0"/>
          </a:p>
          <a:p>
            <a:pPr lvl="1"/>
            <a:r>
              <a:rPr lang="en-US" altLang="ja-JP" dirty="0"/>
              <a:t>VM</a:t>
            </a:r>
            <a:r>
              <a:rPr lang="ja-JP" altLang="en-US" dirty="0" smtClean="0"/>
              <a:t>が起動していなくても情報を取得</a:t>
            </a:r>
            <a:endParaRPr kumimoji="1" lang="en-US" altLang="ja-JP" dirty="0" smtClean="0"/>
          </a:p>
          <a:p>
            <a:pPr lvl="1"/>
            <a:endParaRPr kumimoji="1" lang="ja-JP" altLang="en-US" dirty="0"/>
          </a:p>
        </p:txBody>
      </p:sp>
      <p:sp>
        <p:nvSpPr>
          <p:cNvPr id="3" name="タイトル 2"/>
          <p:cNvSpPr>
            <a:spLocks noGrp="1"/>
          </p:cNvSpPr>
          <p:nvPr>
            <p:ph type="title"/>
          </p:nvPr>
        </p:nvSpPr>
        <p:spPr/>
        <p:txBody>
          <a:bodyPr/>
          <a:lstStyle/>
          <a:p>
            <a:r>
              <a:rPr lang="en-US" altLang="ja-JP" dirty="0" err="1"/>
              <a:t>v</a:t>
            </a:r>
            <a:r>
              <a:rPr kumimoji="1" lang="en-US" altLang="ja-JP" dirty="0" err="1" smtClean="0"/>
              <a:t>AMT</a:t>
            </a:r>
            <a:r>
              <a:rPr kumimoji="1" lang="ja-JP" altLang="en-US" dirty="0" smtClean="0"/>
              <a:t>の機能（検出）</a:t>
            </a:r>
            <a:endParaRPr kumimoji="1" lang="ja-JP" altLang="en-US" dirty="0"/>
          </a:p>
        </p:txBody>
      </p:sp>
      <p:grpSp>
        <p:nvGrpSpPr>
          <p:cNvPr id="4" name="図形グループ 3"/>
          <p:cNvGrpSpPr/>
          <p:nvPr/>
        </p:nvGrpSpPr>
        <p:grpSpPr>
          <a:xfrm>
            <a:off x="1259632" y="3284984"/>
            <a:ext cx="6791974" cy="2231200"/>
            <a:chOff x="1308418" y="3645024"/>
            <a:chExt cx="6791974" cy="2231200"/>
          </a:xfrm>
        </p:grpSpPr>
        <p:cxnSp>
          <p:nvCxnSpPr>
            <p:cNvPr id="51" name="直線矢印コネクタ 50"/>
            <p:cNvCxnSpPr/>
            <p:nvPr/>
          </p:nvCxnSpPr>
          <p:spPr>
            <a:xfrm flipH="1">
              <a:off x="2445111" y="5446487"/>
              <a:ext cx="5159728"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3" name="テキスト ボックス 52"/>
            <p:cNvSpPr txBox="1"/>
            <p:nvPr/>
          </p:nvSpPr>
          <p:spPr>
            <a:xfrm>
              <a:off x="2589127" y="4913145"/>
              <a:ext cx="3005185" cy="338554"/>
            </a:xfrm>
            <a:prstGeom prst="rect">
              <a:avLst/>
            </a:prstGeom>
            <a:noFill/>
          </p:spPr>
          <p:txBody>
            <a:bodyPr wrap="square" rtlCol="0">
              <a:spAutoFit/>
            </a:bodyPr>
            <a:lstStyle/>
            <a:p>
              <a:r>
                <a:rPr lang="ja-JP" altLang="en-US" sz="1600" dirty="0" smtClean="0"/>
                <a:t>①</a:t>
              </a:r>
              <a:r>
                <a:rPr lang="en-US" altLang="ja-JP" sz="1600" dirty="0" smtClean="0"/>
                <a:t>VM</a:t>
              </a:r>
              <a:r>
                <a:rPr lang="ja-JP" altLang="en-US" sz="1600" dirty="0" err="1" smtClean="0"/>
                <a:t>の検</a:t>
              </a:r>
              <a:r>
                <a:rPr lang="ja-JP" altLang="en-US" sz="1600" dirty="0" smtClean="0"/>
                <a:t>出</a:t>
              </a:r>
              <a:endParaRPr kumimoji="1" lang="ja-JP" altLang="en-US" sz="1600" dirty="0"/>
            </a:p>
          </p:txBody>
        </p:sp>
        <p:sp>
          <p:nvSpPr>
            <p:cNvPr id="56" name="テキスト ボックス 55"/>
            <p:cNvSpPr txBox="1"/>
            <p:nvPr/>
          </p:nvSpPr>
          <p:spPr>
            <a:xfrm>
              <a:off x="2589127" y="5537670"/>
              <a:ext cx="3039771" cy="338554"/>
            </a:xfrm>
            <a:prstGeom prst="rect">
              <a:avLst/>
            </a:prstGeom>
            <a:noFill/>
          </p:spPr>
          <p:txBody>
            <a:bodyPr wrap="square" rtlCol="0">
              <a:spAutoFit/>
            </a:bodyPr>
            <a:lstStyle/>
            <a:p>
              <a:r>
                <a:rPr kumimoji="1" lang="ja-JP" altLang="en-US" sz="1600" dirty="0" smtClean="0"/>
                <a:t>②</a:t>
              </a:r>
              <a:r>
                <a:rPr lang="ja-JP" altLang="en-US" sz="1600" dirty="0" smtClean="0"/>
                <a:t>仮想ハードウェア</a:t>
              </a:r>
              <a:r>
                <a:rPr kumimoji="1" lang="ja-JP" altLang="en-US" sz="1600" dirty="0" smtClean="0"/>
                <a:t>情報を</a:t>
              </a:r>
              <a:r>
                <a:rPr lang="ja-JP" altLang="en-US" sz="1600" dirty="0" smtClean="0"/>
                <a:t>取得</a:t>
              </a:r>
              <a:endParaRPr kumimoji="1" lang="ja-JP" altLang="en-US" sz="1600" dirty="0"/>
            </a:p>
          </p:txBody>
        </p:sp>
        <p:cxnSp>
          <p:nvCxnSpPr>
            <p:cNvPr id="61" name="直線矢印コネクタ 60"/>
            <p:cNvCxnSpPr/>
            <p:nvPr/>
          </p:nvCxnSpPr>
          <p:spPr>
            <a:xfrm flipV="1">
              <a:off x="5959741" y="5014990"/>
              <a:ext cx="0" cy="29163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3" name="テキスト ボックス 62"/>
            <p:cNvSpPr txBox="1"/>
            <p:nvPr/>
          </p:nvSpPr>
          <p:spPr>
            <a:xfrm>
              <a:off x="6555693" y="4230828"/>
              <a:ext cx="548326" cy="342754"/>
            </a:xfrm>
            <a:prstGeom prst="rect">
              <a:avLst/>
            </a:prstGeom>
            <a:noFill/>
          </p:spPr>
          <p:txBody>
            <a:bodyPr wrap="square" rtlCol="0">
              <a:spAutoFit/>
            </a:bodyPr>
            <a:lstStyle/>
            <a:p>
              <a:r>
                <a:rPr kumimoji="1" lang="ja-JP" altLang="en-US" dirty="0" smtClean="0"/>
                <a:t>・・・</a:t>
              </a:r>
              <a:endParaRPr kumimoji="1" lang="ja-JP" altLang="en-US" dirty="0"/>
            </a:p>
          </p:txBody>
        </p:sp>
        <p:cxnSp>
          <p:nvCxnSpPr>
            <p:cNvPr id="64" name="直線コネクタ 63"/>
            <p:cNvCxnSpPr/>
            <p:nvPr/>
          </p:nvCxnSpPr>
          <p:spPr>
            <a:xfrm>
              <a:off x="2445111" y="5291667"/>
              <a:ext cx="4893143" cy="0"/>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grpSp>
          <p:nvGrpSpPr>
            <p:cNvPr id="65" name="グループ化 64"/>
            <p:cNvGrpSpPr/>
            <p:nvPr/>
          </p:nvGrpSpPr>
          <p:grpSpPr>
            <a:xfrm>
              <a:off x="5736785" y="4230979"/>
              <a:ext cx="714780" cy="784011"/>
              <a:chOff x="4046514" y="3336300"/>
              <a:chExt cx="750939" cy="844805"/>
            </a:xfrm>
          </p:grpSpPr>
          <p:sp>
            <p:nvSpPr>
              <p:cNvPr id="87" name="角丸四角形 86"/>
              <p:cNvSpPr/>
              <p:nvPr/>
            </p:nvSpPr>
            <p:spPr>
              <a:xfrm>
                <a:off x="4072630" y="3336300"/>
                <a:ext cx="673837" cy="331506"/>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rPr>
                  <a:t>VM</a:t>
                </a:r>
                <a:endParaRPr kumimoji="1" lang="ja-JP" altLang="en-US" sz="1600" b="1" dirty="0">
                  <a:solidFill>
                    <a:schemeClr val="tx1"/>
                  </a:solidFill>
                </a:endParaRPr>
              </a:p>
            </p:txBody>
          </p:sp>
          <p:sp>
            <p:nvSpPr>
              <p:cNvPr id="85" name="角丸四角形 84"/>
              <p:cNvSpPr/>
              <p:nvPr/>
            </p:nvSpPr>
            <p:spPr>
              <a:xfrm>
                <a:off x="4046514" y="3904849"/>
                <a:ext cx="750939" cy="276256"/>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err="1" smtClean="0"/>
                  <a:t>vAMT</a:t>
                </a:r>
                <a:endParaRPr kumimoji="1" lang="ja-JP" altLang="en-US" sz="1400" b="1" dirty="0"/>
              </a:p>
            </p:txBody>
          </p:sp>
          <p:cxnSp>
            <p:nvCxnSpPr>
              <p:cNvPr id="83" name="直線矢印コネクタ 82"/>
              <p:cNvCxnSpPr/>
              <p:nvPr/>
            </p:nvCxnSpPr>
            <p:spPr>
              <a:xfrm flipV="1">
                <a:off x="4279772" y="3667815"/>
                <a:ext cx="0" cy="23703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4" name="直線矢印コネクタ 83"/>
              <p:cNvCxnSpPr/>
              <p:nvPr/>
            </p:nvCxnSpPr>
            <p:spPr>
              <a:xfrm>
                <a:off x="4559844" y="3643755"/>
                <a:ext cx="0" cy="26109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66" name="角丸四角形 65"/>
            <p:cNvSpPr/>
            <p:nvPr/>
          </p:nvSpPr>
          <p:spPr>
            <a:xfrm>
              <a:off x="7141085" y="4231630"/>
              <a:ext cx="641391" cy="307651"/>
            </a:xfrm>
            <a:prstGeom prst="roundRect">
              <a:avLst/>
            </a:prstGeom>
            <a:solidFill>
              <a:schemeClr val="bg1"/>
            </a:solidFill>
            <a:ln w="22225" cmpd="sng">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rPr>
                <a:t>VM</a:t>
              </a:r>
              <a:endParaRPr kumimoji="1" lang="ja-JP" altLang="en-US" sz="1600" b="1" dirty="0">
                <a:solidFill>
                  <a:schemeClr val="tx1"/>
                </a:solidFill>
              </a:endParaRPr>
            </a:p>
          </p:txBody>
        </p:sp>
        <p:sp>
          <p:nvSpPr>
            <p:cNvPr id="79" name="角丸四角形 78"/>
            <p:cNvSpPr/>
            <p:nvPr/>
          </p:nvSpPr>
          <p:spPr>
            <a:xfrm>
              <a:off x="7116229" y="4759257"/>
              <a:ext cx="714781" cy="256376"/>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err="1" smtClean="0"/>
                <a:t>vAMT</a:t>
              </a:r>
              <a:endParaRPr kumimoji="1" lang="ja-JP" altLang="en-US" sz="1400" b="1" dirty="0"/>
            </a:p>
          </p:txBody>
        </p:sp>
        <p:sp>
          <p:nvSpPr>
            <p:cNvPr id="68" name="角丸四角形 67"/>
            <p:cNvSpPr/>
            <p:nvPr/>
          </p:nvSpPr>
          <p:spPr>
            <a:xfrm>
              <a:off x="5526135" y="4005064"/>
              <a:ext cx="2574257" cy="1591242"/>
            </a:xfrm>
            <a:prstGeom prst="roundRect">
              <a:avLst>
                <a:gd name="adj" fmla="val 9766"/>
              </a:avLst>
            </a:prstGeom>
            <a:no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9" name="直線矢印コネクタ 68"/>
            <p:cNvCxnSpPr/>
            <p:nvPr/>
          </p:nvCxnSpPr>
          <p:spPr>
            <a:xfrm flipV="1">
              <a:off x="7338253" y="5013427"/>
              <a:ext cx="1" cy="282506"/>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0" name="テキスト ボックス 69"/>
            <p:cNvSpPr txBox="1"/>
            <p:nvPr/>
          </p:nvSpPr>
          <p:spPr>
            <a:xfrm>
              <a:off x="6320904" y="3645024"/>
              <a:ext cx="842366" cy="338554"/>
            </a:xfrm>
            <a:prstGeom prst="rect">
              <a:avLst/>
            </a:prstGeom>
            <a:noFill/>
          </p:spPr>
          <p:txBody>
            <a:bodyPr wrap="square" rtlCol="0">
              <a:spAutoFit/>
            </a:bodyPr>
            <a:lstStyle/>
            <a:p>
              <a:r>
                <a:rPr lang="ja-JP" altLang="en-US" sz="1600" b="1" dirty="0"/>
                <a:t>サーバ</a:t>
              </a:r>
              <a:endParaRPr kumimoji="1" lang="ja-JP" altLang="en-US" sz="1600" b="1" dirty="0"/>
            </a:p>
          </p:txBody>
        </p:sp>
        <p:cxnSp>
          <p:nvCxnSpPr>
            <p:cNvPr id="75" name="直線コネクタ 74"/>
            <p:cNvCxnSpPr/>
            <p:nvPr/>
          </p:nvCxnSpPr>
          <p:spPr>
            <a:xfrm>
              <a:off x="7604839" y="5042005"/>
              <a:ext cx="0" cy="404482"/>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6239715" y="5036388"/>
              <a:ext cx="0" cy="410099"/>
            </a:xfrm>
            <a:prstGeom prst="line">
              <a:avLst/>
            </a:prstGeom>
            <a:ln w="22225" cmpd="sng">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4" name="グループ化 60"/>
            <p:cNvGrpSpPr/>
            <p:nvPr/>
          </p:nvGrpSpPr>
          <p:grpSpPr>
            <a:xfrm>
              <a:off x="1308418" y="4653136"/>
              <a:ext cx="1148326" cy="1031830"/>
              <a:chOff x="7421707" y="600831"/>
              <a:chExt cx="1148326" cy="1031830"/>
            </a:xfrm>
          </p:grpSpPr>
          <p:grpSp>
            <p:nvGrpSpPr>
              <p:cNvPr id="35" name="グループ化 64"/>
              <p:cNvGrpSpPr/>
              <p:nvPr/>
            </p:nvGrpSpPr>
            <p:grpSpPr>
              <a:xfrm>
                <a:off x="7421707" y="600831"/>
                <a:ext cx="1092985" cy="1031830"/>
                <a:chOff x="2915816" y="4801186"/>
                <a:chExt cx="2379516" cy="1567802"/>
              </a:xfrm>
            </p:grpSpPr>
            <p:sp>
              <p:nvSpPr>
                <p:cNvPr id="40" name="角丸四角形 39"/>
                <p:cNvSpPr/>
                <p:nvPr/>
              </p:nvSpPr>
              <p:spPr>
                <a:xfrm>
                  <a:off x="2915816" y="4801186"/>
                  <a:ext cx="2379516" cy="1365037"/>
                </a:xfrm>
                <a:prstGeom prst="roundRect">
                  <a:avLst>
                    <a:gd name="adj" fmla="val 9942"/>
                  </a:avLst>
                </a:prstGeom>
                <a:gradFill>
                  <a:gsLst>
                    <a:gs pos="0">
                      <a:schemeClr val="tx2">
                        <a:lumMod val="60000"/>
                        <a:lumOff val="40000"/>
                      </a:schemeClr>
                    </a:gs>
                    <a:gs pos="50000">
                      <a:schemeClr val="tx2">
                        <a:lumMod val="40000"/>
                        <a:lumOff val="60000"/>
                      </a:schemeClr>
                    </a:gs>
                    <a:gs pos="100000">
                      <a:schemeClr val="bg1">
                        <a:lumMod val="9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台形 40"/>
                <p:cNvSpPr/>
                <p:nvPr/>
              </p:nvSpPr>
              <p:spPr>
                <a:xfrm>
                  <a:off x="3501657" y="6241016"/>
                  <a:ext cx="1260588" cy="127972"/>
                </a:xfrm>
                <a:prstGeom prst="trapezoid">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3659923" y="6166223"/>
                  <a:ext cx="944056" cy="74793"/>
                </a:xfrm>
                <a:prstGeom prst="rect">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2"/>
                <p:cNvSpPr/>
                <p:nvPr/>
              </p:nvSpPr>
              <p:spPr>
                <a:xfrm>
                  <a:off x="3024094" y="4895330"/>
                  <a:ext cx="2162960" cy="1176747"/>
                </a:xfrm>
                <a:prstGeom prst="roundRect">
                  <a:avLst>
                    <a:gd name="adj" fmla="val 6465"/>
                  </a:avLst>
                </a:prstGeom>
                <a:solidFill>
                  <a:schemeClr val="bg1"/>
                </a:soli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6" name="テキスト ボックス 35"/>
              <p:cNvSpPr txBox="1"/>
              <p:nvPr/>
            </p:nvSpPr>
            <p:spPr>
              <a:xfrm>
                <a:off x="7450045" y="683564"/>
                <a:ext cx="1119988" cy="307777"/>
              </a:xfrm>
              <a:prstGeom prst="rect">
                <a:avLst/>
              </a:prstGeom>
              <a:noFill/>
            </p:spPr>
            <p:txBody>
              <a:bodyPr wrap="square" rtlCol="0">
                <a:spAutoFit/>
              </a:bodyPr>
              <a:lstStyle/>
              <a:p>
                <a:r>
                  <a:rPr lang="ja-JP" altLang="en-US" sz="1400" b="1" dirty="0" smtClean="0"/>
                  <a:t>管理ツール</a:t>
                </a:r>
                <a:endParaRPr kumimoji="1" lang="ja-JP" altLang="en-US" sz="1400" b="1" dirty="0"/>
              </a:p>
            </p:txBody>
          </p:sp>
          <p:grpSp>
            <p:nvGrpSpPr>
              <p:cNvPr id="37" name="グループ化 66"/>
              <p:cNvGrpSpPr/>
              <p:nvPr/>
            </p:nvGrpSpPr>
            <p:grpSpPr>
              <a:xfrm>
                <a:off x="7639067" y="957768"/>
                <a:ext cx="661669" cy="413889"/>
                <a:chOff x="395536" y="4077069"/>
                <a:chExt cx="1072564" cy="792087"/>
              </a:xfrm>
              <a:solidFill>
                <a:schemeClr val="bg1">
                  <a:lumMod val="95000"/>
                </a:schemeClr>
              </a:solidFill>
            </p:grpSpPr>
            <p:sp>
              <p:nvSpPr>
                <p:cNvPr id="38" name="正方形/長方形 37"/>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Tree>
    <p:extLst>
      <p:ext uri="{BB962C8B-B14F-4D97-AF65-F5344CB8AC3E}">
        <p14:creationId xmlns:p14="http://schemas.microsoft.com/office/powerpoint/2010/main" val="271089556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ja-JP" altLang="en-US" dirty="0"/>
              <a:t>障害の発生</a:t>
            </a:r>
            <a:r>
              <a:rPr lang="ja-JP" altLang="en-US" dirty="0" smtClean="0"/>
              <a:t>した</a:t>
            </a:r>
            <a:r>
              <a:rPr lang="en-US" altLang="ja-JP" dirty="0"/>
              <a:t>VM</a:t>
            </a:r>
            <a:r>
              <a:rPr lang="ja-JP" altLang="en-US" dirty="0" err="1" smtClean="0"/>
              <a:t>の</a:t>
            </a:r>
            <a:r>
              <a:rPr lang="ja-JP" altLang="en-US" dirty="0" err="1"/>
              <a:t>修</a:t>
            </a:r>
            <a:r>
              <a:rPr lang="ja-JP" altLang="en-US" dirty="0"/>
              <a:t>復作業を行う</a:t>
            </a:r>
            <a:endParaRPr lang="en-US" altLang="ja-JP" dirty="0"/>
          </a:p>
          <a:p>
            <a:pPr lvl="1"/>
            <a:r>
              <a:rPr lang="en-US" altLang="ja-JP" dirty="0" err="1"/>
              <a:t>v</a:t>
            </a:r>
            <a:r>
              <a:rPr lang="en-US" altLang="ja-JP" dirty="0" err="1" smtClean="0"/>
              <a:t>AMT</a:t>
            </a:r>
            <a:r>
              <a:rPr lang="ja-JP" altLang="en-US" dirty="0"/>
              <a:t>経由</a:t>
            </a:r>
            <a:r>
              <a:rPr lang="ja-JP" altLang="en-US" dirty="0" smtClean="0"/>
              <a:t>で</a:t>
            </a:r>
            <a:r>
              <a:rPr lang="en-US" altLang="ja-JP" dirty="0" smtClean="0"/>
              <a:t>VM</a:t>
            </a:r>
            <a:r>
              <a:rPr lang="ja-JP" altLang="en-US" dirty="0" smtClean="0"/>
              <a:t>に</a:t>
            </a:r>
            <a:r>
              <a:rPr lang="en-US" altLang="ja-JP" dirty="0"/>
              <a:t>VNC</a:t>
            </a:r>
            <a:r>
              <a:rPr lang="ja-JP" altLang="en-US" dirty="0"/>
              <a:t>接続して操作</a:t>
            </a:r>
            <a:endParaRPr lang="en-US" altLang="ja-JP" dirty="0"/>
          </a:p>
          <a:p>
            <a:pPr lvl="1"/>
            <a:r>
              <a:rPr lang="en-US" altLang="ja-JP" dirty="0" smtClean="0"/>
              <a:t>VM</a:t>
            </a:r>
            <a:r>
              <a:rPr lang="ja-JP" altLang="en-US" dirty="0" smtClean="0"/>
              <a:t>の</a:t>
            </a:r>
            <a:r>
              <a:rPr lang="ja-JP" altLang="en-US" dirty="0"/>
              <a:t>起動</a:t>
            </a:r>
            <a:r>
              <a:rPr lang="en-US" altLang="ja-JP" dirty="0"/>
              <a:t>/</a:t>
            </a:r>
            <a:r>
              <a:rPr lang="ja-JP" altLang="en-US" dirty="0"/>
              <a:t>停止</a:t>
            </a:r>
            <a:r>
              <a:rPr lang="en-US" altLang="ja-JP" dirty="0"/>
              <a:t>/</a:t>
            </a:r>
            <a:r>
              <a:rPr lang="ja-JP" altLang="en-US" dirty="0" smtClean="0"/>
              <a:t>リセット</a:t>
            </a:r>
            <a:endParaRPr lang="en-US" altLang="ja-JP" dirty="0"/>
          </a:p>
        </p:txBody>
      </p:sp>
      <p:sp>
        <p:nvSpPr>
          <p:cNvPr id="3" name="タイトル 2"/>
          <p:cNvSpPr>
            <a:spLocks noGrp="1"/>
          </p:cNvSpPr>
          <p:nvPr>
            <p:ph type="title"/>
          </p:nvPr>
        </p:nvSpPr>
        <p:spPr/>
        <p:txBody>
          <a:bodyPr/>
          <a:lstStyle/>
          <a:p>
            <a:r>
              <a:rPr lang="en-US" altLang="ja-JP" dirty="0" err="1"/>
              <a:t>v</a:t>
            </a:r>
            <a:r>
              <a:rPr lang="en-US" altLang="ja-JP" dirty="0" err="1" smtClean="0"/>
              <a:t>AMT</a:t>
            </a:r>
            <a:r>
              <a:rPr lang="ja-JP" altLang="en-US" dirty="0"/>
              <a:t>の機能</a:t>
            </a:r>
            <a:r>
              <a:rPr lang="ja-JP" altLang="en-US" dirty="0" smtClean="0"/>
              <a:t>（回復）</a:t>
            </a:r>
            <a:endParaRPr kumimoji="1" lang="ja-JP" altLang="en-US" dirty="0"/>
          </a:p>
        </p:txBody>
      </p:sp>
      <p:grpSp>
        <p:nvGrpSpPr>
          <p:cNvPr id="16" name="グループ化 15"/>
          <p:cNvGrpSpPr/>
          <p:nvPr/>
        </p:nvGrpSpPr>
        <p:grpSpPr>
          <a:xfrm>
            <a:off x="900527" y="3284984"/>
            <a:ext cx="7127857" cy="2253514"/>
            <a:chOff x="827584" y="3767774"/>
            <a:chExt cx="7127857" cy="2253514"/>
          </a:xfrm>
        </p:grpSpPr>
        <p:cxnSp>
          <p:nvCxnSpPr>
            <p:cNvPr id="31" name="直線矢印コネクタ 30"/>
            <p:cNvCxnSpPr/>
            <p:nvPr/>
          </p:nvCxnSpPr>
          <p:spPr>
            <a:xfrm flipH="1" flipV="1">
              <a:off x="2016912" y="4909557"/>
              <a:ext cx="2771112" cy="1588"/>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p:nvPr/>
          </p:nvCxnSpPr>
          <p:spPr>
            <a:xfrm>
              <a:off x="2016911" y="5629637"/>
              <a:ext cx="4266931" cy="4303"/>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a:xfrm>
              <a:off x="2088918" y="5135454"/>
              <a:ext cx="3279406" cy="338554"/>
            </a:xfrm>
            <a:prstGeom prst="rect">
              <a:avLst/>
            </a:prstGeom>
            <a:noFill/>
          </p:spPr>
          <p:txBody>
            <a:bodyPr wrap="square" rtlCol="0">
              <a:spAutoFit/>
            </a:bodyPr>
            <a:lstStyle/>
            <a:p>
              <a:r>
                <a:rPr lang="ja-JP" altLang="en-US" sz="1600" dirty="0" smtClean="0"/>
                <a:t>②管理者がリモートから画面を表示</a:t>
              </a:r>
              <a:endParaRPr kumimoji="1" lang="ja-JP" altLang="en-US" sz="1600" dirty="0"/>
            </a:p>
          </p:txBody>
        </p:sp>
        <p:sp>
          <p:nvSpPr>
            <p:cNvPr id="34" name="テキスト ボックス 33"/>
            <p:cNvSpPr txBox="1"/>
            <p:nvPr/>
          </p:nvSpPr>
          <p:spPr>
            <a:xfrm>
              <a:off x="2088917" y="4621524"/>
              <a:ext cx="2627097" cy="338554"/>
            </a:xfrm>
            <a:prstGeom prst="rect">
              <a:avLst/>
            </a:prstGeom>
            <a:noFill/>
          </p:spPr>
          <p:txBody>
            <a:bodyPr wrap="square" rtlCol="0">
              <a:spAutoFit/>
            </a:bodyPr>
            <a:lstStyle/>
            <a:p>
              <a:r>
                <a:rPr lang="ja-JP" altLang="en-US" sz="1600" dirty="0" smtClean="0"/>
                <a:t>①ユーザがトラブル・コール</a:t>
              </a:r>
              <a:endParaRPr kumimoji="1" lang="ja-JP" altLang="en-US" sz="1600" dirty="0"/>
            </a:p>
          </p:txBody>
        </p:sp>
        <p:sp>
          <p:nvSpPr>
            <p:cNvPr id="35" name="テキスト ボックス 34"/>
            <p:cNvSpPr txBox="1"/>
            <p:nvPr/>
          </p:nvSpPr>
          <p:spPr>
            <a:xfrm>
              <a:off x="2088918" y="5682734"/>
              <a:ext cx="2627097" cy="338554"/>
            </a:xfrm>
            <a:prstGeom prst="rect">
              <a:avLst/>
            </a:prstGeom>
            <a:noFill/>
          </p:spPr>
          <p:txBody>
            <a:bodyPr wrap="square" rtlCol="0">
              <a:spAutoFit/>
            </a:bodyPr>
            <a:lstStyle/>
            <a:p>
              <a:r>
                <a:rPr kumimoji="1" lang="ja-JP" altLang="en-US" sz="1600" dirty="0" smtClean="0"/>
                <a:t>③管理者</a:t>
              </a:r>
              <a:r>
                <a:rPr lang="ja-JP" altLang="en-US" sz="1600" dirty="0" smtClean="0"/>
                <a:t>が修復作業を行う</a:t>
              </a:r>
              <a:endParaRPr kumimoji="1" lang="ja-JP" altLang="en-US" sz="1600" dirty="0"/>
            </a:p>
          </p:txBody>
        </p:sp>
        <p:grpSp>
          <p:nvGrpSpPr>
            <p:cNvPr id="37" name="グループ化 36"/>
            <p:cNvGrpSpPr/>
            <p:nvPr/>
          </p:nvGrpSpPr>
          <p:grpSpPr>
            <a:xfrm>
              <a:off x="6685664" y="4322586"/>
              <a:ext cx="962518" cy="1048387"/>
              <a:chOff x="4058677" y="3151684"/>
              <a:chExt cx="750940" cy="844795"/>
            </a:xfrm>
          </p:grpSpPr>
          <p:sp>
            <p:nvSpPr>
              <p:cNvPr id="46" name="角丸四角形 45"/>
              <p:cNvSpPr/>
              <p:nvPr/>
            </p:nvSpPr>
            <p:spPr>
              <a:xfrm>
                <a:off x="4084788" y="3151684"/>
                <a:ext cx="673837" cy="331507"/>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b="1" dirty="0" smtClean="0">
                    <a:solidFill>
                      <a:schemeClr val="tx1"/>
                    </a:solidFill>
                  </a:rPr>
                  <a:t>VM</a:t>
                </a:r>
                <a:endParaRPr kumimoji="1" lang="ja-JP" altLang="en-US" b="1" dirty="0">
                  <a:solidFill>
                    <a:schemeClr val="tx1"/>
                  </a:solidFill>
                </a:endParaRPr>
              </a:p>
            </p:txBody>
          </p:sp>
          <p:sp>
            <p:nvSpPr>
              <p:cNvPr id="44" name="角丸四角形 43"/>
              <p:cNvSpPr/>
              <p:nvPr/>
            </p:nvSpPr>
            <p:spPr>
              <a:xfrm>
                <a:off x="4058677" y="3676196"/>
                <a:ext cx="750940" cy="320283"/>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t>  </a:t>
                </a:r>
                <a:r>
                  <a:rPr kumimoji="1" lang="en-US" altLang="ja-JP" sz="1600" b="1" dirty="0" err="1" smtClean="0"/>
                  <a:t>vAMT</a:t>
                </a:r>
                <a:endParaRPr kumimoji="1" lang="ja-JP" altLang="en-US" sz="1600" b="1" dirty="0"/>
              </a:p>
            </p:txBody>
          </p:sp>
        </p:grpSp>
        <p:cxnSp>
          <p:nvCxnSpPr>
            <p:cNvPr id="38" name="直線コネクタ 37"/>
            <p:cNvCxnSpPr/>
            <p:nvPr/>
          </p:nvCxnSpPr>
          <p:spPr>
            <a:xfrm flipV="1">
              <a:off x="2016911" y="5474008"/>
              <a:ext cx="4824354" cy="11612"/>
            </a:xfrm>
            <a:prstGeom prst="line">
              <a:avLst/>
            </a:prstGeom>
            <a:ln w="222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H="1" flipV="1">
              <a:off x="6841265" y="4725855"/>
              <a:ext cx="2" cy="759765"/>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0" name="角丸四角形 39"/>
            <p:cNvSpPr/>
            <p:nvPr/>
          </p:nvSpPr>
          <p:spPr>
            <a:xfrm>
              <a:off x="6371265" y="4130632"/>
              <a:ext cx="1584176" cy="1588929"/>
            </a:xfrm>
            <a:prstGeom prst="roundRect">
              <a:avLst>
                <a:gd name="adj" fmla="val 9766"/>
              </a:avLst>
            </a:prstGeom>
            <a:no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40"/>
            <p:cNvSpPr txBox="1"/>
            <p:nvPr/>
          </p:nvSpPr>
          <p:spPr>
            <a:xfrm>
              <a:off x="6753035" y="3767774"/>
              <a:ext cx="842366" cy="338554"/>
            </a:xfrm>
            <a:prstGeom prst="rect">
              <a:avLst/>
            </a:prstGeom>
            <a:noFill/>
          </p:spPr>
          <p:txBody>
            <a:bodyPr wrap="square" rtlCol="0">
              <a:spAutoFit/>
            </a:bodyPr>
            <a:lstStyle/>
            <a:p>
              <a:r>
                <a:rPr lang="ja-JP" altLang="en-US" sz="1600" b="1" dirty="0"/>
                <a:t>サーバ</a:t>
              </a:r>
              <a:endParaRPr kumimoji="1" lang="ja-JP" altLang="en-US" sz="1600" b="1" dirty="0"/>
            </a:p>
          </p:txBody>
        </p:sp>
        <p:grpSp>
          <p:nvGrpSpPr>
            <p:cNvPr id="27" name="グループ化 60"/>
            <p:cNvGrpSpPr/>
            <p:nvPr/>
          </p:nvGrpSpPr>
          <p:grpSpPr>
            <a:xfrm>
              <a:off x="827584" y="4797518"/>
              <a:ext cx="1148326" cy="1031830"/>
              <a:chOff x="7421707" y="600831"/>
              <a:chExt cx="1148326" cy="1031830"/>
            </a:xfrm>
          </p:grpSpPr>
          <p:grpSp>
            <p:nvGrpSpPr>
              <p:cNvPr id="28" name="グループ化 64"/>
              <p:cNvGrpSpPr/>
              <p:nvPr/>
            </p:nvGrpSpPr>
            <p:grpSpPr>
              <a:xfrm>
                <a:off x="7421707" y="600831"/>
                <a:ext cx="1092985" cy="1031830"/>
                <a:chOff x="2915816" y="4801186"/>
                <a:chExt cx="2379516" cy="1567802"/>
              </a:xfrm>
            </p:grpSpPr>
            <p:sp>
              <p:nvSpPr>
                <p:cNvPr id="53" name="角丸四角形 52"/>
                <p:cNvSpPr/>
                <p:nvPr/>
              </p:nvSpPr>
              <p:spPr>
                <a:xfrm>
                  <a:off x="2915816" y="4801186"/>
                  <a:ext cx="2379516" cy="1365037"/>
                </a:xfrm>
                <a:prstGeom prst="roundRect">
                  <a:avLst>
                    <a:gd name="adj" fmla="val 9942"/>
                  </a:avLst>
                </a:prstGeom>
                <a:gradFill>
                  <a:gsLst>
                    <a:gs pos="0">
                      <a:schemeClr val="tx2">
                        <a:lumMod val="60000"/>
                        <a:lumOff val="40000"/>
                      </a:schemeClr>
                    </a:gs>
                    <a:gs pos="50000">
                      <a:schemeClr val="tx2">
                        <a:lumMod val="40000"/>
                        <a:lumOff val="60000"/>
                      </a:schemeClr>
                    </a:gs>
                    <a:gs pos="100000">
                      <a:schemeClr val="bg1">
                        <a:lumMod val="9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台形 53"/>
                <p:cNvSpPr/>
                <p:nvPr/>
              </p:nvSpPr>
              <p:spPr>
                <a:xfrm>
                  <a:off x="3501657" y="6241016"/>
                  <a:ext cx="1260588" cy="127972"/>
                </a:xfrm>
                <a:prstGeom prst="trapezoid">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3659923" y="6166223"/>
                  <a:ext cx="944056" cy="74793"/>
                </a:xfrm>
                <a:prstGeom prst="rect">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a:off x="3024094" y="4895330"/>
                  <a:ext cx="2162960" cy="1176747"/>
                </a:xfrm>
                <a:prstGeom prst="roundRect">
                  <a:avLst>
                    <a:gd name="adj" fmla="val 6465"/>
                  </a:avLst>
                </a:prstGeom>
                <a:solidFill>
                  <a:schemeClr val="bg1"/>
                </a:soli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9" name="テキスト ボックス 28"/>
              <p:cNvSpPr txBox="1"/>
              <p:nvPr/>
            </p:nvSpPr>
            <p:spPr>
              <a:xfrm>
                <a:off x="7450045" y="683564"/>
                <a:ext cx="1119988" cy="307777"/>
              </a:xfrm>
              <a:prstGeom prst="rect">
                <a:avLst/>
              </a:prstGeom>
              <a:noFill/>
            </p:spPr>
            <p:txBody>
              <a:bodyPr wrap="square" rtlCol="0">
                <a:spAutoFit/>
              </a:bodyPr>
              <a:lstStyle/>
              <a:p>
                <a:r>
                  <a:rPr lang="ja-JP" altLang="en-US" sz="1400" b="1" dirty="0" smtClean="0"/>
                  <a:t>管理ツール</a:t>
                </a:r>
                <a:endParaRPr kumimoji="1" lang="ja-JP" altLang="en-US" sz="1400" b="1" dirty="0"/>
              </a:p>
            </p:txBody>
          </p:sp>
          <p:grpSp>
            <p:nvGrpSpPr>
              <p:cNvPr id="30" name="グループ化 66"/>
              <p:cNvGrpSpPr/>
              <p:nvPr/>
            </p:nvGrpSpPr>
            <p:grpSpPr>
              <a:xfrm>
                <a:off x="7639067" y="957768"/>
                <a:ext cx="661669" cy="413889"/>
                <a:chOff x="395536" y="4077069"/>
                <a:chExt cx="1072564" cy="792087"/>
              </a:xfrm>
              <a:solidFill>
                <a:schemeClr val="bg1">
                  <a:lumMod val="95000"/>
                </a:schemeClr>
              </a:solidFill>
            </p:grpSpPr>
            <p:sp>
              <p:nvSpPr>
                <p:cNvPr id="51" name="正方形/長方形 50"/>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36" name="グループ化 35"/>
            <p:cNvGrpSpPr/>
            <p:nvPr/>
          </p:nvGrpSpPr>
          <p:grpSpPr>
            <a:xfrm>
              <a:off x="4860032" y="4005064"/>
              <a:ext cx="1223201" cy="1085455"/>
              <a:chOff x="5242295" y="866644"/>
              <a:chExt cx="3247916" cy="2206566"/>
            </a:xfrm>
          </p:grpSpPr>
          <p:sp>
            <p:nvSpPr>
              <p:cNvPr id="48" name="角丸四角形 47"/>
              <p:cNvSpPr/>
              <p:nvPr/>
            </p:nvSpPr>
            <p:spPr>
              <a:xfrm>
                <a:off x="5242295" y="866644"/>
                <a:ext cx="3247916" cy="1921189"/>
              </a:xfrm>
              <a:prstGeom prst="roundRect">
                <a:avLst>
                  <a:gd name="adj" fmla="val 9942"/>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5492303" y="1076234"/>
                <a:ext cx="2747896" cy="1506155"/>
              </a:xfrm>
              <a:prstGeom prst="roundRect">
                <a:avLst>
                  <a:gd name="adj" fmla="val 6465"/>
                </a:avLst>
              </a:prstGeom>
              <a:solidFill>
                <a:schemeClr val="bg1"/>
              </a:soli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台形 49"/>
              <p:cNvSpPr/>
              <p:nvPr/>
            </p:nvSpPr>
            <p:spPr>
              <a:xfrm>
                <a:off x="6041937" y="2893099"/>
                <a:ext cx="1720637" cy="180111"/>
              </a:xfrm>
              <a:prstGeom prst="trapezoid">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38100" cmpd="sng">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p:cNvSpPr/>
              <p:nvPr/>
            </p:nvSpPr>
            <p:spPr>
              <a:xfrm>
                <a:off x="6257962" y="2787833"/>
                <a:ext cx="1288588" cy="105266"/>
              </a:xfrm>
              <a:prstGeom prst="rect">
                <a:avLst/>
              </a:prstGeom>
              <a:gradFill>
                <a:gsLst>
                  <a:gs pos="0">
                    <a:schemeClr val="bg2">
                      <a:lumMod val="75000"/>
                    </a:schemeClr>
                  </a:gs>
                  <a:gs pos="50000">
                    <a:schemeClr val="accent1">
                      <a:tint val="44500"/>
                      <a:satMod val="160000"/>
                    </a:schemeClr>
                  </a:gs>
                  <a:gs pos="100000">
                    <a:schemeClr val="accent1">
                      <a:tint val="23500"/>
                      <a:satMod val="160000"/>
                    </a:schemeClr>
                  </a:gs>
                </a:gsLst>
                <a:lin ang="16200000" scaled="1"/>
              </a:gradFill>
              <a:ln w="41275"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58" name="直線矢印コネクタ 57"/>
            <p:cNvCxnSpPr/>
            <p:nvPr/>
          </p:nvCxnSpPr>
          <p:spPr>
            <a:xfrm>
              <a:off x="6139339" y="4409773"/>
              <a:ext cx="540258"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flipH="1">
              <a:off x="6131388" y="4631870"/>
              <a:ext cx="540258"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5218691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r>
              <a:rPr lang="en-US" altLang="ja-JP" dirty="0" smtClean="0"/>
              <a:t>VM</a:t>
            </a:r>
            <a:r>
              <a:rPr lang="ja-JP" altLang="en-US" dirty="0" smtClean="0"/>
              <a:t>が</a:t>
            </a:r>
            <a:r>
              <a:rPr lang="ja-JP" altLang="en-US" dirty="0"/>
              <a:t>攻撃を受けたときに仮想ハードウェアのレベルで防御する</a:t>
            </a:r>
            <a:endParaRPr lang="en-US" altLang="ja-JP" dirty="0"/>
          </a:p>
          <a:p>
            <a:pPr lvl="1"/>
            <a:r>
              <a:rPr lang="ja-JP" altLang="en-US" dirty="0"/>
              <a:t>管理エージェントがウィルスを検知したらネットワークを切断</a:t>
            </a:r>
            <a:endParaRPr lang="en-US" altLang="ja-JP" dirty="0"/>
          </a:p>
          <a:p>
            <a:pPr lvl="1"/>
            <a:r>
              <a:rPr lang="ja-JP" altLang="en-US" dirty="0"/>
              <a:t>管理エージェントが停止させられたらアラートを送信</a:t>
            </a:r>
            <a:endParaRPr lang="en-US" altLang="ja-JP" dirty="0"/>
          </a:p>
          <a:p>
            <a:pPr lvl="2"/>
            <a:r>
              <a:rPr lang="ja-JP" altLang="en-US" dirty="0"/>
              <a:t>管理エージェントからハートビートを受信</a:t>
            </a:r>
            <a:endParaRPr lang="en-US" altLang="ja-JP" dirty="0"/>
          </a:p>
        </p:txBody>
      </p:sp>
      <p:sp>
        <p:nvSpPr>
          <p:cNvPr id="3" name="タイトル 2"/>
          <p:cNvSpPr>
            <a:spLocks noGrp="1"/>
          </p:cNvSpPr>
          <p:nvPr>
            <p:ph type="title"/>
          </p:nvPr>
        </p:nvSpPr>
        <p:spPr/>
        <p:txBody>
          <a:bodyPr/>
          <a:lstStyle/>
          <a:p>
            <a:r>
              <a:rPr lang="en-US" altLang="ja-JP" dirty="0" err="1"/>
              <a:t>v</a:t>
            </a:r>
            <a:r>
              <a:rPr lang="en-US" altLang="ja-JP" dirty="0" err="1" smtClean="0"/>
              <a:t>AMT</a:t>
            </a:r>
            <a:r>
              <a:rPr lang="ja-JP" altLang="en-US" dirty="0"/>
              <a:t>の機能</a:t>
            </a:r>
            <a:r>
              <a:rPr lang="ja-JP" altLang="en-US" dirty="0" smtClean="0"/>
              <a:t>（保護）</a:t>
            </a:r>
            <a:endParaRPr kumimoji="1" lang="ja-JP" altLang="en-US" dirty="0"/>
          </a:p>
        </p:txBody>
      </p:sp>
      <p:grpSp>
        <p:nvGrpSpPr>
          <p:cNvPr id="5" name="グループ化 4"/>
          <p:cNvGrpSpPr/>
          <p:nvPr/>
        </p:nvGrpSpPr>
        <p:grpSpPr>
          <a:xfrm>
            <a:off x="1475656" y="4103456"/>
            <a:ext cx="7255494" cy="2195231"/>
            <a:chOff x="1564978" y="4050052"/>
            <a:chExt cx="7255494" cy="2195231"/>
          </a:xfrm>
        </p:grpSpPr>
        <p:grpSp>
          <p:nvGrpSpPr>
            <p:cNvPr id="37" name="グループ化 36"/>
            <p:cNvGrpSpPr/>
            <p:nvPr/>
          </p:nvGrpSpPr>
          <p:grpSpPr>
            <a:xfrm>
              <a:off x="5446361" y="4606895"/>
              <a:ext cx="1045125" cy="1390043"/>
              <a:chOff x="4026455" y="2996416"/>
              <a:chExt cx="815389" cy="1120103"/>
            </a:xfrm>
          </p:grpSpPr>
          <p:sp>
            <p:nvSpPr>
              <p:cNvPr id="53" name="角丸四角形 52"/>
              <p:cNvSpPr/>
              <p:nvPr/>
            </p:nvSpPr>
            <p:spPr>
              <a:xfrm>
                <a:off x="4026455" y="2996416"/>
                <a:ext cx="815389" cy="331507"/>
              </a:xfrm>
              <a:prstGeom prst="roundRect">
                <a:avLst/>
              </a:prstGeom>
              <a:gradFill>
                <a:gsLst>
                  <a:gs pos="0">
                    <a:schemeClr val="bg2">
                      <a:lumMod val="50000"/>
                    </a:schemeClr>
                  </a:gs>
                  <a:gs pos="100000">
                    <a:schemeClr val="bg2">
                      <a:lumMod val="90000"/>
                    </a:schemeClr>
                  </a:gs>
                  <a:gs pos="100000">
                    <a:schemeClr val="accent1">
                      <a:tint val="23500"/>
                      <a:satMod val="160000"/>
                    </a:schemeClr>
                  </a:gs>
                </a:gsLst>
                <a:lin ang="16200000" scaled="1"/>
              </a:gradFill>
              <a:ln w="22225" cmpd="sng">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角丸四角形 54"/>
              <p:cNvSpPr/>
              <p:nvPr/>
            </p:nvSpPr>
            <p:spPr>
              <a:xfrm>
                <a:off x="4058677" y="3796236"/>
                <a:ext cx="750940" cy="320283"/>
              </a:xfrm>
              <a:prstGeom prst="roundRect">
                <a:avLst/>
              </a:prstGeom>
              <a:gradFill>
                <a:gsLst>
                  <a:gs pos="0">
                    <a:schemeClr val="accent3">
                      <a:lumMod val="75000"/>
                    </a:schemeClr>
                  </a:gs>
                  <a:gs pos="100000">
                    <a:schemeClr val="accent3"/>
                  </a:gs>
                  <a:gs pos="100000">
                    <a:schemeClr val="accent1">
                      <a:tint val="23500"/>
                      <a:satMod val="160000"/>
                    </a:schemeClr>
                  </a:gs>
                </a:gsLst>
                <a:lin ang="16200000" scaled="1"/>
              </a:gradFill>
              <a:ln w="22225"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err="1" smtClean="0"/>
                  <a:t>vAMT</a:t>
                </a:r>
                <a:endParaRPr kumimoji="1" lang="ja-JP" altLang="en-US" sz="1600" b="1" dirty="0"/>
              </a:p>
            </p:txBody>
          </p:sp>
        </p:grpSp>
        <p:cxnSp>
          <p:nvCxnSpPr>
            <p:cNvPr id="38" name="直線矢印コネクタ 37"/>
            <p:cNvCxnSpPr/>
            <p:nvPr/>
          </p:nvCxnSpPr>
          <p:spPr>
            <a:xfrm>
              <a:off x="5990526" y="4902398"/>
              <a:ext cx="1" cy="728714"/>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2743202" y="5754742"/>
              <a:ext cx="2548878" cy="338554"/>
            </a:xfrm>
            <a:prstGeom prst="rect">
              <a:avLst/>
            </a:prstGeom>
            <a:noFill/>
          </p:spPr>
          <p:txBody>
            <a:bodyPr wrap="square" rtlCol="0">
              <a:spAutoFit/>
            </a:bodyPr>
            <a:lstStyle/>
            <a:p>
              <a:r>
                <a:rPr kumimoji="1" lang="ja-JP" altLang="en-US" sz="1600" dirty="0" smtClean="0"/>
                <a:t>③管理者にアラートを送信</a:t>
              </a:r>
              <a:endParaRPr kumimoji="1" lang="ja-JP" altLang="en-US" sz="1600" dirty="0"/>
            </a:p>
          </p:txBody>
        </p:sp>
        <p:sp>
          <p:nvSpPr>
            <p:cNvPr id="40" name="テキスト ボックス 39"/>
            <p:cNvSpPr txBox="1"/>
            <p:nvPr/>
          </p:nvSpPr>
          <p:spPr>
            <a:xfrm>
              <a:off x="2771800" y="4869160"/>
              <a:ext cx="2414841" cy="338554"/>
            </a:xfrm>
            <a:prstGeom prst="rect">
              <a:avLst/>
            </a:prstGeom>
            <a:noFill/>
          </p:spPr>
          <p:txBody>
            <a:bodyPr wrap="square" rtlCol="0">
              <a:spAutoFit/>
            </a:bodyPr>
            <a:lstStyle/>
            <a:p>
              <a:r>
                <a:rPr kumimoji="1" lang="ja-JP" altLang="en-US" sz="1600" dirty="0" smtClean="0"/>
                <a:t>③ネットワーク接続を制限</a:t>
              </a:r>
              <a:endParaRPr kumimoji="1" lang="en-US" altLang="ja-JP" sz="1600" dirty="0" smtClean="0"/>
            </a:p>
          </p:txBody>
        </p:sp>
        <p:grpSp>
          <p:nvGrpSpPr>
            <p:cNvPr id="41" name="グループ化 40"/>
            <p:cNvGrpSpPr/>
            <p:nvPr/>
          </p:nvGrpSpPr>
          <p:grpSpPr>
            <a:xfrm>
              <a:off x="5538388" y="4689483"/>
              <a:ext cx="861068" cy="246221"/>
              <a:chOff x="935765" y="4293096"/>
              <a:chExt cx="861068" cy="246221"/>
            </a:xfrm>
          </p:grpSpPr>
          <p:sp>
            <p:nvSpPr>
              <p:cNvPr id="51" name="テキスト ボックス 50"/>
              <p:cNvSpPr txBox="1"/>
              <p:nvPr/>
            </p:nvSpPr>
            <p:spPr>
              <a:xfrm>
                <a:off x="935765" y="4293096"/>
                <a:ext cx="861068" cy="246221"/>
              </a:xfrm>
              <a:prstGeom prst="rect">
                <a:avLst/>
              </a:prstGeom>
              <a:noFill/>
            </p:spPr>
            <p:txBody>
              <a:bodyPr wrap="square" rtlCol="0">
                <a:spAutoFit/>
              </a:bodyPr>
              <a:lstStyle/>
              <a:p>
                <a:r>
                  <a:rPr lang="ja-JP" altLang="en-US" sz="1000" b="1" dirty="0" smtClean="0"/>
                  <a:t>エージェント</a:t>
                </a:r>
                <a:endParaRPr kumimoji="1" lang="ja-JP" altLang="en-US" sz="1000" b="1" dirty="0"/>
              </a:p>
            </p:txBody>
          </p:sp>
          <p:sp>
            <p:nvSpPr>
              <p:cNvPr id="52" name="正方形/長方形 51"/>
              <p:cNvSpPr/>
              <p:nvPr/>
            </p:nvSpPr>
            <p:spPr>
              <a:xfrm>
                <a:off x="965736" y="4293097"/>
                <a:ext cx="807250" cy="204332"/>
              </a:xfrm>
              <a:prstGeom prst="rect">
                <a:avLst/>
              </a:prstGeom>
              <a:noFill/>
              <a:ln w="19050" cmpd="sng"/>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42" name="直線矢印コネクタ 41"/>
            <p:cNvCxnSpPr/>
            <p:nvPr/>
          </p:nvCxnSpPr>
          <p:spPr>
            <a:xfrm flipH="1">
              <a:off x="2699792" y="5713288"/>
              <a:ext cx="2750586"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flipH="1">
              <a:off x="4139952" y="4807785"/>
              <a:ext cx="1231909" cy="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4" name="グループ化 43"/>
            <p:cNvGrpSpPr/>
            <p:nvPr/>
          </p:nvGrpSpPr>
          <p:grpSpPr>
            <a:xfrm>
              <a:off x="3803305" y="4509120"/>
              <a:ext cx="288032" cy="282552"/>
              <a:chOff x="4567665" y="4449653"/>
              <a:chExt cx="288032" cy="282552"/>
            </a:xfrm>
          </p:grpSpPr>
          <p:sp>
            <p:nvSpPr>
              <p:cNvPr id="49" name="円/楕円 48"/>
              <p:cNvSpPr/>
              <p:nvPr/>
            </p:nvSpPr>
            <p:spPr>
              <a:xfrm>
                <a:off x="4567665" y="4449653"/>
                <a:ext cx="288032" cy="282552"/>
              </a:xfrm>
              <a:prstGeom prst="ellipse">
                <a:avLst/>
              </a:prstGeom>
              <a:noFill/>
              <a:ln w="508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0" name="直線コネクタ 49"/>
              <p:cNvCxnSpPr>
                <a:stCxn id="49" idx="1"/>
                <a:endCxn id="49" idx="5"/>
              </p:cNvCxnSpPr>
              <p:nvPr/>
            </p:nvCxnSpPr>
            <p:spPr>
              <a:xfrm>
                <a:off x="4609846" y="4491032"/>
                <a:ext cx="203670" cy="199794"/>
              </a:xfrm>
              <a:prstGeom prst="line">
                <a:avLst/>
              </a:prstGeom>
              <a:ln w="50800" cmpd="sng">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45" name="角丸四角形 44"/>
            <p:cNvSpPr/>
            <p:nvPr/>
          </p:nvSpPr>
          <p:spPr>
            <a:xfrm>
              <a:off x="5168089" y="4365104"/>
              <a:ext cx="1601666" cy="1880179"/>
            </a:xfrm>
            <a:prstGeom prst="roundRect">
              <a:avLst>
                <a:gd name="adj" fmla="val 9766"/>
              </a:avLst>
            </a:prstGeom>
            <a:noFill/>
            <a:ln w="38100" cmpd="sng">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テキスト ボックス 45"/>
            <p:cNvSpPr txBox="1"/>
            <p:nvPr/>
          </p:nvSpPr>
          <p:spPr>
            <a:xfrm>
              <a:off x="6089146" y="5090098"/>
              <a:ext cx="2731326" cy="338554"/>
            </a:xfrm>
            <a:prstGeom prst="rect">
              <a:avLst/>
            </a:prstGeom>
            <a:solidFill>
              <a:schemeClr val="bg1"/>
            </a:solidFill>
          </p:spPr>
          <p:txBody>
            <a:bodyPr wrap="square" rtlCol="0">
              <a:spAutoFit/>
            </a:bodyPr>
            <a:lstStyle/>
            <a:p>
              <a:r>
                <a:rPr lang="ja-JP" altLang="en-US" sz="1600" dirty="0" smtClean="0"/>
                <a:t>①定期的にハートビート送信</a:t>
              </a:r>
              <a:endParaRPr kumimoji="1" lang="ja-JP" altLang="en-US" sz="1600" dirty="0"/>
            </a:p>
          </p:txBody>
        </p:sp>
        <p:sp>
          <p:nvSpPr>
            <p:cNvPr id="47" name="テキスト ボックス 46"/>
            <p:cNvSpPr txBox="1"/>
            <p:nvPr/>
          </p:nvSpPr>
          <p:spPr>
            <a:xfrm>
              <a:off x="6515400" y="5580529"/>
              <a:ext cx="2161056" cy="584775"/>
            </a:xfrm>
            <a:prstGeom prst="rect">
              <a:avLst/>
            </a:prstGeom>
            <a:solidFill>
              <a:schemeClr val="bg1"/>
            </a:solidFill>
          </p:spPr>
          <p:txBody>
            <a:bodyPr wrap="square" rtlCol="0">
              <a:spAutoFit/>
            </a:bodyPr>
            <a:lstStyle/>
            <a:p>
              <a:r>
                <a:rPr lang="ja-JP" altLang="en-US" sz="1600" dirty="0" smtClean="0"/>
                <a:t>②管理エージェントの停止を検知</a:t>
              </a:r>
              <a:endParaRPr kumimoji="1" lang="ja-JP" altLang="en-US" sz="1600" dirty="0"/>
            </a:p>
          </p:txBody>
        </p:sp>
        <p:sp>
          <p:nvSpPr>
            <p:cNvPr id="48" name="テキスト ボックス 47"/>
            <p:cNvSpPr txBox="1"/>
            <p:nvPr/>
          </p:nvSpPr>
          <p:spPr>
            <a:xfrm>
              <a:off x="5529834" y="4050052"/>
              <a:ext cx="842366" cy="338554"/>
            </a:xfrm>
            <a:prstGeom prst="rect">
              <a:avLst/>
            </a:prstGeom>
            <a:noFill/>
          </p:spPr>
          <p:txBody>
            <a:bodyPr wrap="square" rtlCol="0">
              <a:spAutoFit/>
            </a:bodyPr>
            <a:lstStyle/>
            <a:p>
              <a:r>
                <a:rPr lang="ja-JP" altLang="en-US" sz="1600" b="1" dirty="0"/>
                <a:t>サーバ</a:t>
              </a:r>
              <a:endParaRPr kumimoji="1" lang="ja-JP" altLang="en-US" sz="1600" b="1" dirty="0"/>
            </a:p>
          </p:txBody>
        </p:sp>
        <p:grpSp>
          <p:nvGrpSpPr>
            <p:cNvPr id="30" name="グループ化 60"/>
            <p:cNvGrpSpPr/>
            <p:nvPr/>
          </p:nvGrpSpPr>
          <p:grpSpPr>
            <a:xfrm>
              <a:off x="1564978" y="5061466"/>
              <a:ext cx="1148326" cy="1031830"/>
              <a:chOff x="7421707" y="600831"/>
              <a:chExt cx="1148326" cy="1031830"/>
            </a:xfrm>
          </p:grpSpPr>
          <p:grpSp>
            <p:nvGrpSpPr>
              <p:cNvPr id="31" name="グループ化 64"/>
              <p:cNvGrpSpPr/>
              <p:nvPr/>
            </p:nvGrpSpPr>
            <p:grpSpPr>
              <a:xfrm>
                <a:off x="7421707" y="600831"/>
                <a:ext cx="1092985" cy="1031830"/>
                <a:chOff x="2915816" y="4801186"/>
                <a:chExt cx="2379516" cy="1567802"/>
              </a:xfrm>
            </p:grpSpPr>
            <p:sp>
              <p:nvSpPr>
                <p:cNvPr id="61" name="角丸四角形 60"/>
                <p:cNvSpPr/>
                <p:nvPr/>
              </p:nvSpPr>
              <p:spPr>
                <a:xfrm>
                  <a:off x="2915816" y="4801186"/>
                  <a:ext cx="2379516" cy="1365037"/>
                </a:xfrm>
                <a:prstGeom prst="roundRect">
                  <a:avLst>
                    <a:gd name="adj" fmla="val 9942"/>
                  </a:avLst>
                </a:prstGeom>
                <a:gradFill>
                  <a:gsLst>
                    <a:gs pos="0">
                      <a:schemeClr val="tx2">
                        <a:lumMod val="60000"/>
                        <a:lumOff val="40000"/>
                      </a:schemeClr>
                    </a:gs>
                    <a:gs pos="50000">
                      <a:schemeClr val="tx2">
                        <a:lumMod val="40000"/>
                        <a:lumOff val="60000"/>
                      </a:schemeClr>
                    </a:gs>
                    <a:gs pos="100000">
                      <a:schemeClr val="bg1">
                        <a:lumMod val="9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台形 61"/>
                <p:cNvSpPr/>
                <p:nvPr/>
              </p:nvSpPr>
              <p:spPr>
                <a:xfrm>
                  <a:off x="3501657" y="6241016"/>
                  <a:ext cx="1260588" cy="127972"/>
                </a:xfrm>
                <a:prstGeom prst="trapezoid">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3659923" y="6166223"/>
                  <a:ext cx="944056" cy="74793"/>
                </a:xfrm>
                <a:prstGeom prst="rect">
                  <a:avLst/>
                </a:prstGeom>
                <a:gradFill>
                  <a:gsLst>
                    <a:gs pos="0">
                      <a:schemeClr val="tx2">
                        <a:lumMod val="60000"/>
                        <a:lumOff val="40000"/>
                      </a:schemeClr>
                    </a:gs>
                    <a:gs pos="50000">
                      <a:schemeClr val="tx2">
                        <a:lumMod val="40000"/>
                        <a:lumOff val="60000"/>
                      </a:schemeClr>
                    </a:gs>
                    <a:gs pos="100000">
                      <a:schemeClr val="bg1">
                        <a:lumMod val="85000"/>
                      </a:schemeClr>
                    </a:gs>
                  </a:gsLst>
                  <a:lin ang="16200000" scaled="1"/>
                </a:gra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角丸四角形 63"/>
                <p:cNvSpPr/>
                <p:nvPr/>
              </p:nvSpPr>
              <p:spPr>
                <a:xfrm>
                  <a:off x="3024094" y="4895330"/>
                  <a:ext cx="2162960" cy="1176747"/>
                </a:xfrm>
                <a:prstGeom prst="roundRect">
                  <a:avLst>
                    <a:gd name="adj" fmla="val 6465"/>
                  </a:avLst>
                </a:prstGeom>
                <a:solidFill>
                  <a:schemeClr val="bg1"/>
                </a:solidFill>
                <a:ln w="22225" cmpd="sng">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2" name="テキスト ボックス 31"/>
              <p:cNvSpPr txBox="1"/>
              <p:nvPr/>
            </p:nvSpPr>
            <p:spPr>
              <a:xfrm>
                <a:off x="7450045" y="683564"/>
                <a:ext cx="1119988" cy="307777"/>
              </a:xfrm>
              <a:prstGeom prst="rect">
                <a:avLst/>
              </a:prstGeom>
              <a:noFill/>
            </p:spPr>
            <p:txBody>
              <a:bodyPr wrap="square" rtlCol="0">
                <a:spAutoFit/>
              </a:bodyPr>
              <a:lstStyle/>
              <a:p>
                <a:r>
                  <a:rPr lang="ja-JP" altLang="en-US" sz="1400" b="1" dirty="0" smtClean="0"/>
                  <a:t>管理ツール</a:t>
                </a:r>
                <a:endParaRPr kumimoji="1" lang="ja-JP" altLang="en-US" sz="1400" b="1" dirty="0"/>
              </a:p>
            </p:txBody>
          </p:sp>
          <p:grpSp>
            <p:nvGrpSpPr>
              <p:cNvPr id="33" name="グループ化 66"/>
              <p:cNvGrpSpPr/>
              <p:nvPr/>
            </p:nvGrpSpPr>
            <p:grpSpPr>
              <a:xfrm>
                <a:off x="7639067" y="957768"/>
                <a:ext cx="661669" cy="413889"/>
                <a:chOff x="395536" y="4077069"/>
                <a:chExt cx="1072564" cy="792087"/>
              </a:xfrm>
              <a:solidFill>
                <a:schemeClr val="bg1">
                  <a:lumMod val="95000"/>
                </a:schemeClr>
              </a:solidFill>
            </p:grpSpPr>
            <p:sp>
              <p:nvSpPr>
                <p:cNvPr id="34" name="正方形/長方形 33"/>
                <p:cNvSpPr/>
                <p:nvPr/>
              </p:nvSpPr>
              <p:spPr>
                <a:xfrm>
                  <a:off x="395536" y="4077069"/>
                  <a:ext cx="1072564" cy="792087"/>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395536" y="4077070"/>
                  <a:ext cx="1072564" cy="63624"/>
                </a:xfrm>
                <a:prstGeom prst="rect">
                  <a:avLst/>
                </a:prstGeom>
                <a:grpFill/>
                <a:ln w="22225" cmpd="sng">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35" name="テキスト ボックス 34"/>
            <p:cNvSpPr txBox="1"/>
            <p:nvPr/>
          </p:nvSpPr>
          <p:spPr>
            <a:xfrm>
              <a:off x="5364088" y="5034662"/>
              <a:ext cx="576064" cy="307777"/>
            </a:xfrm>
            <a:prstGeom prst="rect">
              <a:avLst/>
            </a:prstGeom>
            <a:noFill/>
          </p:spPr>
          <p:txBody>
            <a:bodyPr wrap="square" rtlCol="0">
              <a:spAutoFit/>
            </a:bodyPr>
            <a:lstStyle/>
            <a:p>
              <a:r>
                <a:rPr lang="en-US" altLang="ja-JP" sz="1400" dirty="0"/>
                <a:t>VM</a:t>
              </a:r>
              <a:endParaRPr kumimoji="1" lang="ja-JP" altLang="en-US" sz="1400" dirty="0"/>
            </a:p>
          </p:txBody>
        </p:sp>
      </p:grpSp>
    </p:spTree>
    <p:extLst>
      <p:ext uri="{BB962C8B-B14F-4D97-AF65-F5344CB8AC3E}">
        <p14:creationId xmlns:p14="http://schemas.microsoft.com/office/powerpoint/2010/main" val="168448562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ビジネス">
  <a:themeElements>
    <a:clrScheme name="ビジネス">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ビジネス">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ビジネス">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615361</TotalTime>
  <Words>4283</Words>
  <Application>Microsoft Macintosh PowerPoint</Application>
  <PresentationFormat>画面に合わせる (4:3)</PresentationFormat>
  <Paragraphs>403</Paragraphs>
  <Slides>24</Slides>
  <Notes>23</Notes>
  <HiddenSlides>0</HiddenSlides>
  <MMClips>0</MMClips>
  <ScaleCrop>false</ScaleCrop>
  <HeadingPairs>
    <vt:vector size="4" baseType="variant">
      <vt:variant>
        <vt:lpstr>テーマ</vt:lpstr>
      </vt:variant>
      <vt:variant>
        <vt:i4>1</vt:i4>
      </vt:variant>
      <vt:variant>
        <vt:lpstr>スライド タイトル</vt:lpstr>
      </vt:variant>
      <vt:variant>
        <vt:i4>24</vt:i4>
      </vt:variant>
    </vt:vector>
  </HeadingPairs>
  <TitlesOfParts>
    <vt:vector size="25" baseType="lpstr">
      <vt:lpstr>ビジネス</vt:lpstr>
      <vt:lpstr>仮想マシンと物理マシンの一元管理を可能にする仮想AMT</vt:lpstr>
      <vt:lpstr>従来のPC管理</vt:lpstr>
      <vt:lpstr>AMTを用いた管理</vt:lpstr>
      <vt:lpstr>仮想デスクトップの普及</vt:lpstr>
      <vt:lpstr>混在した環境での管理</vt:lpstr>
      <vt:lpstr>提案：仮想AMT（vAMT）</vt:lpstr>
      <vt:lpstr>vAMTの機能（検出）</vt:lpstr>
      <vt:lpstr>vAMTの機能（回復）</vt:lpstr>
      <vt:lpstr>vAMTの機能（保護）</vt:lpstr>
      <vt:lpstr>vAMTの構成</vt:lpstr>
      <vt:lpstr>インタフェース1：CIM</vt:lpstr>
      <vt:lpstr>インスタンスプロバイダ</vt:lpstr>
      <vt:lpstr>関連プロバイダ</vt:lpstr>
      <vt:lpstr>CIMプロバイダの作成（１）</vt:lpstr>
      <vt:lpstr>CIMプロバイダの作成（２）</vt:lpstr>
      <vt:lpstr>インタフェース2：Webサービス</vt:lpstr>
      <vt:lpstr>vAMTへのアクセス</vt:lpstr>
      <vt:lpstr>停止しているVMの管理</vt:lpstr>
      <vt:lpstr>実装</vt:lpstr>
      <vt:lpstr>実験</vt:lpstr>
      <vt:lpstr>デモ</vt:lpstr>
      <vt:lpstr>処理性能の比較</vt:lpstr>
      <vt:lpstr>関連研究</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仮想マシン上でのAMTの実現</dc:title>
  <dc:creator>kouki</dc:creator>
  <cp:lastModifiedBy>大薗 弘記</cp:lastModifiedBy>
  <cp:revision>898</cp:revision>
  <cp:lastPrinted>2011-12-26T07:20:40Z</cp:lastPrinted>
  <dcterms:created xsi:type="dcterms:W3CDTF">2011-08-24T04:22:30Z</dcterms:created>
  <dcterms:modified xsi:type="dcterms:W3CDTF">2014-03-05T04:26:28Z</dcterms:modified>
</cp:coreProperties>
</file>