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3" r:id="rId8"/>
    <p:sldId id="265" r:id="rId9"/>
    <p:sldId id="266" r:id="rId10"/>
    <p:sldId id="267" r:id="rId11"/>
    <p:sldId id="275" r:id="rId12"/>
    <p:sldId id="268" r:id="rId13"/>
    <p:sldId id="270" r:id="rId14"/>
    <p:sldId id="271" r:id="rId15"/>
    <p:sldId id="277" r:id="rId16"/>
    <p:sldId id="276"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390" autoAdjust="0"/>
  </p:normalViewPr>
  <p:slideViewPr>
    <p:cSldViewPr>
      <p:cViewPr varScale="1">
        <p:scale>
          <a:sx n="60" d="100"/>
          <a:sy n="60" d="100"/>
        </p:scale>
        <p:origin x="-96" y="-7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2794925213725086"/>
          <c:y val="8.7395625632239696E-2"/>
          <c:w val="0.5098802047204839"/>
          <c:h val="0.59778518761073329"/>
        </c:manualLayout>
      </c:layout>
      <c:barChart>
        <c:barDir val="col"/>
        <c:grouping val="clustered"/>
        <c:varyColors val="0"/>
        <c:ser>
          <c:idx val="0"/>
          <c:order val="0"/>
          <c:tx>
            <c:strRef>
              <c:f>Sheet1!$B$1</c:f>
              <c:strCache>
                <c:ptCount val="1"/>
                <c:pt idx="0">
                  <c:v>従来手法</c:v>
                </c:pt>
              </c:strCache>
            </c:strRef>
          </c:tx>
          <c:invertIfNegative val="0"/>
          <c:cat>
            <c:strRef>
              <c:f>Sheet1!$A$2:$A$5</c:f>
              <c:strCache>
                <c:ptCount val="4"/>
                <c:pt idx="0">
                  <c:v>インストール</c:v>
                </c:pt>
                <c:pt idx="1">
                  <c:v>アンインストール</c:v>
                </c:pt>
                <c:pt idx="2">
                  <c:v>バージョンアップ</c:v>
                </c:pt>
                <c:pt idx="3">
                  <c:v>パッケージリスト</c:v>
                </c:pt>
              </c:strCache>
            </c:strRef>
          </c:cat>
          <c:val>
            <c:numRef>
              <c:f>Sheet1!$B$2:$B$5</c:f>
              <c:numCache>
                <c:formatCode>General</c:formatCode>
                <c:ptCount val="4"/>
                <c:pt idx="0">
                  <c:v>22.98</c:v>
                </c:pt>
                <c:pt idx="1">
                  <c:v>19.22</c:v>
                </c:pt>
                <c:pt idx="2">
                  <c:v>10.4</c:v>
                </c:pt>
                <c:pt idx="3">
                  <c:v>12.46</c:v>
                </c:pt>
              </c:numCache>
            </c:numRef>
          </c:val>
        </c:ser>
        <c:ser>
          <c:idx val="1"/>
          <c:order val="1"/>
          <c:tx>
            <c:strRef>
              <c:f>Sheet1!$C$1</c:f>
              <c:strCache>
                <c:ptCount val="1"/>
                <c:pt idx="0">
                  <c:v>OUassister（オンライン）</c:v>
                </c:pt>
              </c:strCache>
            </c:strRef>
          </c:tx>
          <c:invertIfNegative val="0"/>
          <c:cat>
            <c:strRef>
              <c:f>Sheet1!$A$2:$A$5</c:f>
              <c:strCache>
                <c:ptCount val="4"/>
                <c:pt idx="0">
                  <c:v>インストール</c:v>
                </c:pt>
                <c:pt idx="1">
                  <c:v>アンインストール</c:v>
                </c:pt>
                <c:pt idx="2">
                  <c:v>バージョンアップ</c:v>
                </c:pt>
                <c:pt idx="3">
                  <c:v>パッケージリスト</c:v>
                </c:pt>
              </c:strCache>
            </c:strRef>
          </c:cat>
          <c:val>
            <c:numRef>
              <c:f>Sheet1!$C$2:$C$5</c:f>
              <c:numCache>
                <c:formatCode>General</c:formatCode>
                <c:ptCount val="4"/>
                <c:pt idx="0">
                  <c:v>2.61</c:v>
                </c:pt>
                <c:pt idx="1">
                  <c:v>2.4500000000000002</c:v>
                </c:pt>
                <c:pt idx="2">
                  <c:v>5.94</c:v>
                </c:pt>
                <c:pt idx="3">
                  <c:v>2.63</c:v>
                </c:pt>
              </c:numCache>
            </c:numRef>
          </c:val>
        </c:ser>
        <c:ser>
          <c:idx val="2"/>
          <c:order val="2"/>
          <c:tx>
            <c:strRef>
              <c:f>Sheet1!$D$1</c:f>
              <c:strCache>
                <c:ptCount val="1"/>
                <c:pt idx="0">
                  <c:v>OUassister（オフライン＋オンライン）</c:v>
                </c:pt>
              </c:strCache>
            </c:strRef>
          </c:tx>
          <c:invertIfNegative val="0"/>
          <c:cat>
            <c:strRef>
              <c:f>Sheet1!$A$2:$A$5</c:f>
              <c:strCache>
                <c:ptCount val="4"/>
                <c:pt idx="0">
                  <c:v>インストール</c:v>
                </c:pt>
                <c:pt idx="1">
                  <c:v>アンインストール</c:v>
                </c:pt>
                <c:pt idx="2">
                  <c:v>バージョンアップ</c:v>
                </c:pt>
                <c:pt idx="3">
                  <c:v>パッケージリスト</c:v>
                </c:pt>
              </c:strCache>
            </c:strRef>
          </c:cat>
          <c:val>
            <c:numRef>
              <c:f>Sheet1!$D$2:$D$5</c:f>
              <c:numCache>
                <c:formatCode>General</c:formatCode>
                <c:ptCount val="4"/>
                <c:pt idx="0">
                  <c:v>17.68</c:v>
                </c:pt>
                <c:pt idx="1">
                  <c:v>13</c:v>
                </c:pt>
                <c:pt idx="2">
                  <c:v>23.95</c:v>
                </c:pt>
                <c:pt idx="3">
                  <c:v>20.55</c:v>
                </c:pt>
              </c:numCache>
            </c:numRef>
          </c:val>
        </c:ser>
        <c:dLbls>
          <c:showLegendKey val="0"/>
          <c:showVal val="0"/>
          <c:showCatName val="0"/>
          <c:showSerName val="0"/>
          <c:showPercent val="0"/>
          <c:showBubbleSize val="0"/>
        </c:dLbls>
        <c:gapWidth val="150"/>
        <c:axId val="168177024"/>
        <c:axId val="169911808"/>
      </c:barChart>
      <c:catAx>
        <c:axId val="168177024"/>
        <c:scaling>
          <c:orientation val="minMax"/>
        </c:scaling>
        <c:delete val="1"/>
        <c:axPos val="b"/>
        <c:majorTickMark val="out"/>
        <c:minorTickMark val="none"/>
        <c:tickLblPos val="nextTo"/>
        <c:crossAx val="169911808"/>
        <c:crosses val="autoZero"/>
        <c:auto val="1"/>
        <c:lblAlgn val="ctr"/>
        <c:lblOffset val="100"/>
        <c:noMultiLvlLbl val="0"/>
      </c:catAx>
      <c:valAx>
        <c:axId val="169911808"/>
        <c:scaling>
          <c:orientation val="minMax"/>
        </c:scaling>
        <c:delete val="0"/>
        <c:axPos val="l"/>
        <c:majorGridlines/>
        <c:title>
          <c:tx>
            <c:rich>
              <a:bodyPr rot="-5400000" vert="horz"/>
              <a:lstStyle/>
              <a:p>
                <a:pPr>
                  <a:defRPr/>
                </a:pPr>
                <a:r>
                  <a:rPr lang="ja-JP" altLang="en-US" dirty="0"/>
                  <a:t>時間</a:t>
                </a:r>
                <a:r>
                  <a:rPr lang="ja-JP" altLang="en-US" dirty="0" smtClean="0"/>
                  <a:t>（</a:t>
                </a:r>
                <a:r>
                  <a:rPr lang="en-US" altLang="ja-JP" dirty="0" smtClean="0"/>
                  <a:t>s</a:t>
                </a:r>
                <a:r>
                  <a:rPr lang="ja-JP" altLang="en-US" dirty="0" smtClean="0"/>
                  <a:t>）</a:t>
                </a:r>
                <a:endParaRPr lang="ja-JP" altLang="en-US" dirty="0"/>
              </a:p>
            </c:rich>
          </c:tx>
          <c:layout/>
          <c:overlay val="0"/>
        </c:title>
        <c:numFmt formatCode="General" sourceLinked="1"/>
        <c:majorTickMark val="out"/>
        <c:minorTickMark val="none"/>
        <c:tickLblPos val="nextTo"/>
        <c:crossAx val="168177024"/>
        <c:crosses val="autoZero"/>
        <c:crossBetween val="between"/>
      </c:valAx>
    </c:plotArea>
    <c:legend>
      <c:legendPos val="r"/>
      <c:layout/>
      <c:overlay val="0"/>
    </c:legend>
    <c:plotVisOnly val="1"/>
    <c:dispBlanksAs val="gap"/>
    <c:showDLblsOverMax val="0"/>
  </c:chart>
  <c:spPr>
    <a:solidFill>
      <a:srgbClr val="FFFFFF"/>
    </a:solidFill>
  </c:spPr>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0.10084</cdr:x>
      <cdr:y>0.71053</cdr:y>
    </cdr:from>
    <cdr:to>
      <cdr:x>0.27731</cdr:x>
      <cdr:y>0.81579</cdr:y>
    </cdr:to>
    <cdr:sp macro="" textlink="">
      <cdr:nvSpPr>
        <cdr:cNvPr id="2" name="テキスト ボックス 1"/>
        <cdr:cNvSpPr txBox="1"/>
      </cdr:nvSpPr>
      <cdr:spPr>
        <a:xfrm xmlns:a="http://schemas.openxmlformats.org/drawingml/2006/main">
          <a:off x="864096" y="1944216"/>
          <a:ext cx="1512168"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1800" b="1" dirty="0" smtClean="0"/>
            <a:t>インストール</a:t>
          </a:r>
          <a:endParaRPr lang="ja-JP" altLang="en-US" sz="1800" b="1" dirty="0"/>
        </a:p>
      </cdr:txBody>
    </cdr:sp>
  </cdr:relSizeAnchor>
  <cdr:relSizeAnchor xmlns:cdr="http://schemas.openxmlformats.org/drawingml/2006/chartDrawing">
    <cdr:from>
      <cdr:x>0.20168</cdr:x>
      <cdr:y>0.81579</cdr:y>
    </cdr:from>
    <cdr:to>
      <cdr:x>0.42857</cdr:x>
      <cdr:y>0.92105</cdr:y>
    </cdr:to>
    <cdr:sp macro="" textlink="">
      <cdr:nvSpPr>
        <cdr:cNvPr id="3" name="テキスト ボックス 1"/>
        <cdr:cNvSpPr txBox="1"/>
      </cdr:nvSpPr>
      <cdr:spPr>
        <a:xfrm xmlns:a="http://schemas.openxmlformats.org/drawingml/2006/main">
          <a:off x="1728192" y="2232248"/>
          <a:ext cx="1944216"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1800" b="1" dirty="0" smtClean="0"/>
            <a:t>アンインストール</a:t>
          </a:r>
          <a:endParaRPr lang="ja-JP" altLang="en-US" sz="1800" b="1" dirty="0"/>
        </a:p>
      </cdr:txBody>
    </cdr:sp>
  </cdr:relSizeAnchor>
  <cdr:relSizeAnchor xmlns:cdr="http://schemas.openxmlformats.org/drawingml/2006/chartDrawing">
    <cdr:from>
      <cdr:x>0.33613</cdr:x>
      <cdr:y>0.71053</cdr:y>
    </cdr:from>
    <cdr:to>
      <cdr:x>0.56303</cdr:x>
      <cdr:y>0.81579</cdr:y>
    </cdr:to>
    <cdr:sp macro="" textlink="">
      <cdr:nvSpPr>
        <cdr:cNvPr id="4" name="テキスト ボックス 1"/>
        <cdr:cNvSpPr txBox="1"/>
      </cdr:nvSpPr>
      <cdr:spPr>
        <a:xfrm xmlns:a="http://schemas.openxmlformats.org/drawingml/2006/main">
          <a:off x="2880320" y="1944216"/>
          <a:ext cx="1944216"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1800" b="1" dirty="0" smtClean="0"/>
            <a:t>バージョンアップ</a:t>
          </a:r>
          <a:endParaRPr lang="ja-JP" altLang="en-US" sz="1800" b="1" dirty="0"/>
        </a:p>
      </cdr:txBody>
    </cdr:sp>
  </cdr:relSizeAnchor>
  <cdr:relSizeAnchor xmlns:cdr="http://schemas.openxmlformats.org/drawingml/2006/chartDrawing">
    <cdr:from>
      <cdr:x>0.46218</cdr:x>
      <cdr:y>0.81579</cdr:y>
    </cdr:from>
    <cdr:to>
      <cdr:x>0.68908</cdr:x>
      <cdr:y>0.92105</cdr:y>
    </cdr:to>
    <cdr:sp macro="" textlink="">
      <cdr:nvSpPr>
        <cdr:cNvPr id="5" name="テキスト ボックス 1"/>
        <cdr:cNvSpPr txBox="1"/>
      </cdr:nvSpPr>
      <cdr:spPr>
        <a:xfrm xmlns:a="http://schemas.openxmlformats.org/drawingml/2006/main">
          <a:off x="3960440" y="2232248"/>
          <a:ext cx="1944216"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1800" b="1" dirty="0" smtClean="0"/>
            <a:t>パッケージ更新</a:t>
          </a:r>
          <a:endParaRPr lang="ja-JP" altLang="en-US" sz="18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E36E36-BF32-4E82-9A79-691058906EDF}" type="datetimeFigureOut">
              <a:rPr kumimoji="1" lang="ja-JP" altLang="en-US" smtClean="0"/>
              <a:t>2014/2/6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013FA-1C82-4A6C-BF8E-10E8FEDB093A}" type="slidenum">
              <a:rPr kumimoji="1" lang="ja-JP" altLang="en-US" smtClean="0"/>
              <a:t>‹#›</a:t>
            </a:fld>
            <a:endParaRPr kumimoji="1" lang="ja-JP" altLang="en-US"/>
          </a:p>
        </p:txBody>
      </p:sp>
    </p:spTree>
    <p:extLst>
      <p:ext uri="{BB962C8B-B14F-4D97-AF65-F5344CB8AC3E}">
        <p14:creationId xmlns:p14="http://schemas.microsoft.com/office/powerpoint/2010/main" val="2542748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近年、クラウド上やデスクトップ上</a:t>
            </a:r>
            <a:r>
              <a:rPr kumimoji="1" lang="ja-JP" altLang="en-US" dirty="0" smtClean="0"/>
              <a:t>でもマシン上に仮想マシンを複数作成し、仮想マシンを必要なときだけ動かすことが多くなります。そのため、中には長期間使わない仮想マシンが存在します。</a:t>
            </a:r>
            <a:endParaRPr kumimoji="1" lang="en-US" altLang="ja-JP" dirty="0" smtClean="0"/>
          </a:p>
          <a:p>
            <a:endParaRPr kumimoji="1" lang="en-US" altLang="ja-JP" dirty="0" smtClean="0"/>
          </a:p>
          <a:p>
            <a:r>
              <a:rPr kumimoji="1" lang="ja-JP" altLang="en-US" dirty="0" smtClean="0"/>
              <a:t>仮想マシンの停止中に</a:t>
            </a:r>
            <a:r>
              <a:rPr kumimoji="1" lang="en-US" altLang="ja-JP" dirty="0" smtClean="0"/>
              <a:t>OS</a:t>
            </a:r>
            <a:r>
              <a:rPr kumimoji="1" lang="ja-JP" altLang="en-US" dirty="0" smtClean="0"/>
              <a:t>やアプリケーションの脆弱性が発見され多くのアップデートが発行される。長期間停止している</a:t>
            </a:r>
            <a:r>
              <a:rPr kumimoji="1" lang="en-US" altLang="ja-JP" dirty="0" smtClean="0"/>
              <a:t>VM</a:t>
            </a:r>
            <a:r>
              <a:rPr kumimoji="1" lang="ja-JP" altLang="en-US" dirty="0" smtClean="0"/>
              <a:t>では多くのセキュリティアップデートが適用されないので、</a:t>
            </a:r>
            <a:r>
              <a:rPr kumimoji="1" lang="en-US" altLang="ja-JP" dirty="0" smtClean="0"/>
              <a:t>VM</a:t>
            </a:r>
            <a:r>
              <a:rPr kumimoji="1" lang="ja-JP" altLang="en-US" dirty="0" smtClean="0"/>
              <a:t>の再開時に攻撃を受ける可能性が高くなってしまう。</a:t>
            </a:r>
            <a:endParaRPr kumimoji="1" lang="en-US" altLang="ja-JP" dirty="0" smtClean="0"/>
          </a:p>
          <a:p>
            <a:endParaRPr kumimoji="1" lang="en-US" altLang="ja-JP" dirty="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2</a:t>
            </a:fld>
            <a:endParaRPr kumimoji="1" lang="ja-JP" altLang="en-US"/>
          </a:p>
        </p:txBody>
      </p:sp>
    </p:spTree>
    <p:extLst>
      <p:ext uri="{BB962C8B-B14F-4D97-AF65-F5344CB8AC3E}">
        <p14:creationId xmlns:p14="http://schemas.microsoft.com/office/powerpoint/2010/main" val="1339818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a:t>
            </a:r>
            <a:r>
              <a:rPr kumimoji="1" lang="en-US" altLang="ja-JP" dirty="0" smtClean="0"/>
              <a:t>VM</a:t>
            </a:r>
            <a:r>
              <a:rPr kumimoji="1" lang="ja-JP" altLang="en-US" dirty="0" smtClean="0"/>
              <a:t>の再開後にアップデートを行うのが一般的です。</a:t>
            </a:r>
            <a:endParaRPr kumimoji="1" lang="en-US" altLang="ja-JP" dirty="0" smtClean="0"/>
          </a:p>
          <a:p>
            <a:r>
              <a:rPr kumimoji="1" lang="ja-JP" altLang="en-US" dirty="0" smtClean="0"/>
              <a:t>しかし、アップデータをダウンロードするためにネットワークに接続するため、接続後すぐに攻撃を受ける可能性がある</a:t>
            </a:r>
            <a:endParaRPr kumimoji="1" lang="en-US" altLang="ja-JP" dirty="0" smtClean="0"/>
          </a:p>
          <a:p>
            <a:r>
              <a:rPr kumimoji="1" lang="ja-JP" altLang="en-US" dirty="0" smtClean="0"/>
              <a:t>また、ダウンロードしたアップデータによるアップデートの処理にも時間がかかり完了するまで攻撃にさらされる。</a:t>
            </a:r>
            <a:endParaRPr kumimoji="1" lang="en-US" altLang="ja-JP" dirty="0" smtClean="0"/>
          </a:p>
          <a:p>
            <a:r>
              <a:rPr kumimoji="1" lang="ja-JP" altLang="en-US" dirty="0" smtClean="0"/>
              <a:t>このように</a:t>
            </a:r>
            <a:r>
              <a:rPr kumimoji="1" lang="en-US" altLang="ja-JP" dirty="0" smtClean="0"/>
              <a:t>VM</a:t>
            </a:r>
            <a:r>
              <a:rPr kumimoji="1" lang="ja-JP" altLang="en-US" dirty="0" smtClean="0"/>
              <a:t>の再開後にアップデートを行うことは危険である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3</a:t>
            </a:fld>
            <a:endParaRPr kumimoji="1" lang="ja-JP" altLang="en-US"/>
          </a:p>
        </p:txBody>
      </p:sp>
    </p:spTree>
    <p:extLst>
      <p:ext uri="{BB962C8B-B14F-4D97-AF65-F5344CB8AC3E}">
        <p14:creationId xmlns:p14="http://schemas.microsoft.com/office/powerpoint/2010/main" val="2407499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先ほどのような問題があるため</a:t>
            </a:r>
            <a:r>
              <a:rPr kumimoji="1" lang="en-US" altLang="ja-JP" dirty="0" smtClean="0"/>
              <a:t>VM</a:t>
            </a:r>
            <a:r>
              <a:rPr kumimoji="1" lang="ja-JP" altLang="en-US" dirty="0" smtClean="0"/>
              <a:t>を</a:t>
            </a:r>
            <a:r>
              <a:rPr kumimoji="1" lang="ja-JP" altLang="en-US" dirty="0" smtClean="0"/>
              <a:t>再開する前にアップデートする手法も提案されている</a:t>
            </a:r>
            <a:endParaRPr kumimoji="1" lang="en-US" altLang="ja-JP" dirty="0" smtClean="0"/>
          </a:p>
          <a:p>
            <a:r>
              <a:rPr kumimoji="1" lang="en-US" altLang="ja-JP" dirty="0" smtClean="0"/>
              <a:t>VM</a:t>
            </a:r>
            <a:r>
              <a:rPr kumimoji="1" lang="ja-JP" altLang="en-US" dirty="0" smtClean="0"/>
              <a:t>の仮想ディスクを停止中に直接更新する手法があるが完全に停止した</a:t>
            </a:r>
            <a:r>
              <a:rPr kumimoji="1" lang="en-US" altLang="ja-JP" dirty="0" smtClean="0"/>
              <a:t>VM</a:t>
            </a:r>
            <a:r>
              <a:rPr kumimoji="1" lang="ja-JP" altLang="en-US" dirty="0" smtClean="0"/>
              <a:t>が対象であり、サスペンド状態の</a:t>
            </a:r>
            <a:r>
              <a:rPr kumimoji="1" lang="en-US" altLang="ja-JP" dirty="0" smtClean="0"/>
              <a:t>VM</a:t>
            </a:r>
            <a:r>
              <a:rPr kumimoji="1" lang="ja-JP" altLang="en-US" dirty="0" err="1" smtClean="0"/>
              <a:t>には</a:t>
            </a:r>
            <a:r>
              <a:rPr kumimoji="1" lang="ja-JP" altLang="en-US" dirty="0" smtClean="0"/>
              <a:t>適用できません</a:t>
            </a:r>
            <a:endParaRPr kumimoji="1" lang="en-US" altLang="ja-JP" dirty="0" smtClean="0"/>
          </a:p>
          <a:p>
            <a:r>
              <a:rPr kumimoji="1" lang="en-US" altLang="ja-JP" dirty="0" smtClean="0"/>
              <a:t>VM</a:t>
            </a:r>
            <a:r>
              <a:rPr kumimoji="1" lang="ja-JP" altLang="en-US" dirty="0" smtClean="0"/>
              <a:t>をサスペンドするとある・・・され、サスペンド状態で更新すると</a:t>
            </a:r>
            <a:r>
              <a:rPr kumimoji="1" lang="en-US" altLang="ja-JP" dirty="0" smtClean="0"/>
              <a:t>OS</a:t>
            </a:r>
            <a:r>
              <a:rPr kumimoji="1" lang="ja-JP" altLang="en-US" dirty="0" smtClean="0"/>
              <a:t>内の情報</a:t>
            </a:r>
            <a:r>
              <a:rPr kumimoji="1" lang="ja-JP" altLang="en-US" dirty="0" smtClean="0"/>
              <a:t>と仮想ディスクの状態の整合性</a:t>
            </a:r>
            <a:r>
              <a:rPr kumimoji="1" lang="ja-JP" altLang="en-US" dirty="0" smtClean="0"/>
              <a:t>がとれなく</a:t>
            </a:r>
            <a:r>
              <a:rPr kumimoji="1" lang="ja-JP" altLang="en-US" dirty="0" smtClean="0"/>
              <a:t>なり仮想ディスクが壊れて</a:t>
            </a:r>
            <a:r>
              <a:rPr kumimoji="1" lang="ja-JP" altLang="en-US" dirty="0" smtClean="0"/>
              <a:t>しまいます。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4</a:t>
            </a:fld>
            <a:endParaRPr kumimoji="1" lang="ja-JP" altLang="en-US"/>
          </a:p>
        </p:txBody>
      </p:sp>
    </p:spTree>
    <p:extLst>
      <p:ext uri="{BB962C8B-B14F-4D97-AF65-F5344CB8AC3E}">
        <p14:creationId xmlns:p14="http://schemas.microsoft.com/office/powerpoint/2010/main" val="557430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そこで本研究ではサスペンド状態の</a:t>
            </a:r>
            <a:r>
              <a:rPr kumimoji="1" lang="en-US" altLang="ja-JP" dirty="0" smtClean="0"/>
              <a:t>VM</a:t>
            </a:r>
            <a:r>
              <a:rPr kumimoji="1" lang="ja-JP" altLang="en-US" dirty="0" smtClean="0"/>
              <a:t>のオフラインアップデートを可能にする</a:t>
            </a:r>
            <a:r>
              <a:rPr kumimoji="1" lang="en-US" altLang="ja-JP" dirty="0" err="1" smtClean="0"/>
              <a:t>Ouassister</a:t>
            </a:r>
            <a:r>
              <a:rPr kumimoji="1" lang="ja-JP" altLang="en-US" dirty="0" smtClean="0"/>
              <a:t>を提案する</a:t>
            </a:r>
            <a:endParaRPr kumimoji="1" lang="en-US" altLang="ja-JP" dirty="0" smtClean="0"/>
          </a:p>
          <a:p>
            <a:r>
              <a:rPr kumimoji="1" lang="en-US" altLang="ja-JP" dirty="0" err="1" smtClean="0"/>
              <a:t>Ouassister</a:t>
            </a:r>
            <a:r>
              <a:rPr kumimoji="1" lang="ja-JP" altLang="en-US" dirty="0" smtClean="0"/>
              <a:t>は</a:t>
            </a:r>
            <a:r>
              <a:rPr kumimoji="1" lang="ja-JP" altLang="en-US" dirty="0" smtClean="0"/>
              <a:t>オフラインのアップデートのエミュレートとオンラインのエミュレーション結果の反映の大きく</a:t>
            </a:r>
            <a:r>
              <a:rPr kumimoji="1" lang="ja-JP" altLang="en-US" dirty="0" smtClean="0"/>
              <a:t>二工程にわかれます</a:t>
            </a:r>
            <a:r>
              <a:rPr kumimoji="1" lang="ja-JP" altLang="en-US" dirty="0" smtClean="0"/>
              <a:t>。</a:t>
            </a:r>
            <a:endParaRPr kumimoji="1" lang="en-US" altLang="ja-JP" dirty="0" smtClean="0"/>
          </a:p>
          <a:p>
            <a:r>
              <a:rPr kumimoji="1" lang="ja-JP" altLang="en-US" dirty="0" smtClean="0"/>
              <a:t>オフラインでのアップデートのエミュレーションでは、更新ファイルの保存とスクリプトの保存を行うことで、仮想ディスクが壊れるのを防ぎ、</a:t>
            </a:r>
            <a:r>
              <a:rPr lang="ja-JP" altLang="en-US" dirty="0" smtClean="0"/>
              <a:t>前処理・後処理のスクリプトの実行を遅らせます。</a:t>
            </a:r>
            <a:endParaRPr lang="en-US" altLang="ja-JP" dirty="0" smtClean="0"/>
          </a:p>
          <a:p>
            <a:r>
              <a:rPr kumimoji="1" lang="ja-JP" altLang="en-US" dirty="0" smtClean="0"/>
              <a:t>また、</a:t>
            </a:r>
            <a:r>
              <a:rPr kumimoji="1" lang="en-US" altLang="ja-JP" dirty="0" smtClean="0"/>
              <a:t>VM</a:t>
            </a:r>
            <a:r>
              <a:rPr kumimoji="1" lang="ja-JP" altLang="en-US" dirty="0" smtClean="0"/>
              <a:t>のレジューム後に更新ファイルの反映とスクリプトの実行を行います。このとき</a:t>
            </a:r>
            <a:r>
              <a:rPr kumimoji="1" lang="en-US" altLang="ja-JP" dirty="0" smtClean="0"/>
              <a:t>VM</a:t>
            </a:r>
            <a:r>
              <a:rPr kumimoji="1" lang="ja-JP" altLang="en-US" dirty="0" smtClean="0"/>
              <a:t>はネットワークに接続せずに安全に実行可能であり、オフライン時にアップデートの処理を行っているためオンライン時には短時間でアップデートを完了することができる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5</a:t>
            </a:fld>
            <a:endParaRPr kumimoji="1" lang="ja-JP" altLang="en-US"/>
          </a:p>
        </p:txBody>
      </p:sp>
    </p:spTree>
    <p:extLst>
      <p:ext uri="{BB962C8B-B14F-4D97-AF65-F5344CB8AC3E}">
        <p14:creationId xmlns:p14="http://schemas.microsoft.com/office/powerpoint/2010/main" val="3088591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Ouassister</a:t>
            </a:r>
            <a:r>
              <a:rPr kumimoji="1" lang="ja-JP" altLang="en-US" dirty="0" smtClean="0"/>
              <a:t>は</a:t>
            </a:r>
            <a:r>
              <a:rPr kumimoji="1" lang="en-US" altLang="ja-JP" dirty="0" smtClean="0"/>
              <a:t>VMS</a:t>
            </a:r>
            <a:r>
              <a:rPr kumimoji="1" lang="ja-JP" altLang="en-US" dirty="0" smtClean="0"/>
              <a:t>を用いてアップデータ実行のエミュレーション環境を構築しています</a:t>
            </a:r>
            <a:endParaRPr kumimoji="1" lang="en-US" altLang="ja-JP" dirty="0" smtClean="0"/>
          </a:p>
          <a:p>
            <a:r>
              <a:rPr kumimoji="1" lang="en-US" altLang="ja-JP" dirty="0" smtClean="0"/>
              <a:t>VM</a:t>
            </a:r>
            <a:r>
              <a:rPr kumimoji="1" lang="ja-JP" altLang="en-US" dirty="0" smtClean="0"/>
              <a:t>内のデータベースを参照することで既存のアップデータを実行することができます。</a:t>
            </a:r>
            <a:endParaRPr kumimoji="1" lang="en-US" altLang="ja-JP" dirty="0" smtClean="0"/>
          </a:p>
          <a:p>
            <a:r>
              <a:rPr kumimoji="1" lang="en-US" altLang="ja-JP" dirty="0" smtClean="0"/>
              <a:t>VM</a:t>
            </a:r>
            <a:r>
              <a:rPr kumimoji="1" lang="ja-JP" altLang="en-US" dirty="0" err="1" smtClean="0"/>
              <a:t>のメ</a:t>
            </a:r>
            <a:r>
              <a:rPr kumimoji="1" lang="ja-JP" altLang="en-US" dirty="0" smtClean="0"/>
              <a:t>モリを解析することでシステムコールと</a:t>
            </a:r>
            <a:r>
              <a:rPr kumimoji="1" lang="en-US" altLang="ja-JP" dirty="0" err="1" smtClean="0"/>
              <a:t>proc</a:t>
            </a:r>
            <a:r>
              <a:rPr kumimoji="1" lang="ja-JP" altLang="en-US" dirty="0" smtClean="0"/>
              <a:t>ファイルシステムをエミュレートしている</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a:t>
            </a:r>
            <a:r>
              <a:rPr kumimoji="1" lang="en-US" altLang="ja-JP" dirty="0" smtClean="0"/>
              <a:t>VM</a:t>
            </a:r>
            <a:r>
              <a:rPr kumimoji="1" lang="ja-JP" altLang="en-US" dirty="0" smtClean="0"/>
              <a:t>の仮想ディスクへのアクセスを提供を行っている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6</a:t>
            </a:fld>
            <a:endParaRPr kumimoji="1" lang="ja-JP" altLang="en-US"/>
          </a:p>
        </p:txBody>
      </p:sp>
    </p:spTree>
    <p:extLst>
      <p:ext uri="{BB962C8B-B14F-4D97-AF65-F5344CB8AC3E}">
        <p14:creationId xmlns:p14="http://schemas.microsoft.com/office/powerpoint/2010/main" val="106757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Aufs</a:t>
            </a:r>
            <a:r>
              <a:rPr kumimoji="1" lang="ja-JP" altLang="en-US" dirty="0" smtClean="0"/>
              <a:t>を用いて仮想ディスクの更新をエミュレーションしている</a:t>
            </a:r>
            <a:endParaRPr kumimoji="1" lang="en-US" altLang="ja-JP" dirty="0" smtClean="0"/>
          </a:p>
          <a:p>
            <a:r>
              <a:rPr kumimoji="1" lang="en-US" altLang="ja-JP" sz="1200" kern="1200" dirty="0" err="1" smtClean="0">
                <a:solidFill>
                  <a:schemeClr val="tx1"/>
                </a:solidFill>
                <a:effectLst/>
                <a:latin typeface="+mn-lt"/>
                <a:ea typeface="+mn-ea"/>
                <a:cs typeface="+mn-cs"/>
              </a:rPr>
              <a:t>Aufs</a:t>
            </a:r>
            <a:r>
              <a:rPr kumimoji="1" lang="ja-JP" altLang="ja-JP" sz="1200" kern="1200" dirty="0" smtClean="0">
                <a:solidFill>
                  <a:schemeClr val="tx1"/>
                </a:solidFill>
                <a:effectLst/>
                <a:latin typeface="+mn-lt"/>
                <a:ea typeface="+mn-ea"/>
                <a:cs typeface="+mn-cs"/>
              </a:rPr>
              <a:t>は複数のディレクトリを透過的に重ねるファイルシステムです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重ね合わせた上のディレクトリのみ変更され下層のディレクトリは変更されません。</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アップデータから仮想ディスクに変更があった場合保存用ディレクトリにそれぞれ書き込まれます。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追加ファイルの場合、</a:t>
            </a:r>
            <a:endParaRPr kumimoji="1" lang="en-US"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7</a:t>
            </a:fld>
            <a:endParaRPr kumimoji="1" lang="ja-JP" altLang="en-US"/>
          </a:p>
        </p:txBody>
      </p:sp>
    </p:spTree>
    <p:extLst>
      <p:ext uri="{BB962C8B-B14F-4D97-AF65-F5344CB8AC3E}">
        <p14:creationId xmlns:p14="http://schemas.microsoft.com/office/powerpoint/2010/main" val="1940778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すべての更新ファイルは保存用ディレクトリに作成される</a:t>
            </a:r>
            <a:r>
              <a:rPr kumimoji="1" lang="ja-JP" altLang="en-US" dirty="0" smtClean="0"/>
              <a:t>ので</a:t>
            </a:r>
            <a:r>
              <a:rPr lang="ja-JP" altLang="en-US" dirty="0" smtClean="0"/>
              <a:t>保存用ディレクトリ</a:t>
            </a:r>
            <a:r>
              <a:rPr lang="en-US" altLang="en-US" dirty="0" smtClean="0"/>
              <a:t>を</a:t>
            </a:r>
            <a:r>
              <a:rPr lang="ja-JP" altLang="en-US" dirty="0" smtClean="0"/>
              <a:t>仮想ディスクへの更新情報として抽出することができる。</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また、消去されたファイルをレジューム後消去するために保存用ディレクトリを検索して、</a:t>
            </a:r>
            <a:r>
              <a:rPr lang="en-US" altLang="ja-JP" dirty="0" smtClean="0"/>
              <a:t>whiteout</a:t>
            </a:r>
            <a:r>
              <a:rPr lang="ja-JP" altLang="en-US" dirty="0" smtClean="0"/>
              <a:t>ファイルのパス名を取得し</a:t>
            </a:r>
            <a:r>
              <a:rPr lang="en-US" altLang="ja-JP" dirty="0" smtClean="0"/>
              <a:t>whiteout</a:t>
            </a:r>
            <a:r>
              <a:rPr lang="ja-JP" altLang="en-US" dirty="0" smtClean="0"/>
              <a:t>ファイルから削除リストの作成を行う。</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ja-JP" alt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8</a:t>
            </a:fld>
            <a:endParaRPr kumimoji="1" lang="ja-JP" altLang="en-US"/>
          </a:p>
        </p:txBody>
      </p:sp>
    </p:spTree>
    <p:extLst>
      <p:ext uri="{BB962C8B-B14F-4D97-AF65-F5344CB8AC3E}">
        <p14:creationId xmlns:p14="http://schemas.microsoft.com/office/powerpoint/2010/main" val="3656969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t>アップデータによっては前処理や後処理を行うスクリプトを含んでいる</a:t>
            </a:r>
            <a:r>
              <a:rPr kumimoji="1" lang="ja-JP" altLang="en-US" sz="1200" dirty="0" smtClean="0"/>
              <a:t>パッケージがある。</a:t>
            </a:r>
            <a:endParaRPr kumimoji="1"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それらは</a:t>
            </a:r>
            <a:r>
              <a:rPr kumimoji="1" lang="en-US" altLang="ja-JP" sz="1200" dirty="0" err="1" smtClean="0"/>
              <a:t>execve</a:t>
            </a:r>
            <a:r>
              <a:rPr kumimoji="1" lang="ja-JP" altLang="en-US" sz="1200" dirty="0" smtClean="0"/>
              <a:t>システムコールをエミュレートしスクリプトを実行する代わりに保存をおこなう。</a:t>
            </a:r>
            <a:endParaRPr lang="en-US" altLang="ja-JP" sz="2400" dirty="0" smtClean="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9</a:t>
            </a:fld>
            <a:endParaRPr kumimoji="1" lang="ja-JP" altLang="en-US"/>
          </a:p>
        </p:txBody>
      </p:sp>
    </p:spTree>
    <p:extLst>
      <p:ext uri="{BB962C8B-B14F-4D97-AF65-F5344CB8AC3E}">
        <p14:creationId xmlns:p14="http://schemas.microsoft.com/office/powerpoint/2010/main" val="137983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F013FA-1C82-4A6C-BF8E-10E8FEDB093A}" type="slidenum">
              <a:rPr kumimoji="1" lang="ja-JP" altLang="en-US" smtClean="0"/>
              <a:t>13</a:t>
            </a:fld>
            <a:endParaRPr kumimoji="1" lang="ja-JP" altLang="en-US"/>
          </a:p>
        </p:txBody>
      </p:sp>
    </p:spTree>
    <p:extLst>
      <p:ext uri="{BB962C8B-B14F-4D97-AF65-F5344CB8AC3E}">
        <p14:creationId xmlns:p14="http://schemas.microsoft.com/office/powerpoint/2010/main" val="37739492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9CA6E5EF-9F01-4149-867A-DA60F572A0FA}" type="datetimeFigureOut">
              <a:rPr kumimoji="1" lang="ja-JP" altLang="en-US" smtClean="0"/>
              <a:t>2014/2/6</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CBFA425C-1AE9-4FAF-8A10-D9AF86A0BF2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9CA6E5EF-9F01-4149-867A-DA60F572A0FA}" type="datetimeFigureOut">
              <a:rPr kumimoji="1" lang="ja-JP" altLang="en-US" smtClean="0"/>
              <a:t>2014/2/6</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9CA6E5EF-9F01-4149-867A-DA60F572A0FA}" type="datetimeFigureOut">
              <a:rPr kumimoji="1" lang="ja-JP" altLang="en-US" smtClean="0"/>
              <a:t>2014/2/6</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CBFA425C-1AE9-4FAF-8A10-D9AF86A0BF20}"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9CA6E5EF-9F01-4149-867A-DA60F572A0FA}" type="datetimeFigureOut">
              <a:rPr kumimoji="1" lang="ja-JP" altLang="en-US" smtClean="0"/>
              <a:t>2014/2/6</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CBFA425C-1AE9-4FAF-8A10-D9AF86A0BF20}"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CA6E5EF-9F01-4149-867A-DA60F572A0FA}" type="datetimeFigureOut">
              <a:rPr kumimoji="1" lang="ja-JP" altLang="en-US" smtClean="0"/>
              <a:t>2014/2/6</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BFA425C-1AE9-4FAF-8A10-D9AF86A0BF2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仮想マシンのオフライン</a:t>
            </a:r>
            <a:r>
              <a:rPr lang="en-US" altLang="ja-JP" dirty="0"/>
              <a:t/>
            </a:r>
            <a:br>
              <a:rPr lang="en-US" altLang="ja-JP" dirty="0"/>
            </a:br>
            <a:r>
              <a:rPr lang="ja-JP" altLang="en-US" dirty="0" smtClean="0"/>
              <a:t>アップデートに関する研究</a:t>
            </a:r>
            <a:endParaRPr kumimoji="1" lang="ja-JP" altLang="en-US" dirty="0"/>
          </a:p>
        </p:txBody>
      </p:sp>
      <p:sp>
        <p:nvSpPr>
          <p:cNvPr id="3" name="サブタイトル 2"/>
          <p:cNvSpPr>
            <a:spLocks noGrp="1"/>
          </p:cNvSpPr>
          <p:nvPr>
            <p:ph type="subTitle" idx="1"/>
          </p:nvPr>
        </p:nvSpPr>
        <p:spPr>
          <a:xfrm>
            <a:off x="685800" y="3611606"/>
            <a:ext cx="7772400" cy="1689601"/>
          </a:xfrm>
        </p:spPr>
        <p:txBody>
          <a:bodyPr>
            <a:normAutofit/>
          </a:bodyPr>
          <a:lstStyle/>
          <a:p>
            <a:r>
              <a:rPr lang="ja-JP" altLang="en-US" sz="2500" dirty="0" smtClean="0"/>
              <a:t>九州工業大学大学院</a:t>
            </a:r>
            <a:endParaRPr lang="en-US" altLang="ja-JP" sz="2500" dirty="0" smtClean="0"/>
          </a:p>
          <a:p>
            <a:r>
              <a:rPr lang="ja-JP" altLang="en-US" sz="2500" dirty="0" smtClean="0"/>
              <a:t>情報工学府　情報創成工学専攻</a:t>
            </a:r>
            <a:endParaRPr lang="en-US" altLang="ja-JP" sz="2500" dirty="0" smtClean="0"/>
          </a:p>
          <a:p>
            <a:r>
              <a:rPr kumimoji="1" lang="en-US" altLang="ja-JP" sz="2500" dirty="0" smtClean="0"/>
              <a:t>11675501</a:t>
            </a:r>
            <a:r>
              <a:rPr kumimoji="1" lang="ja-JP" altLang="en-US" sz="2500" dirty="0" smtClean="0"/>
              <a:t>　塩田裕司</a:t>
            </a:r>
            <a:endParaRPr kumimoji="1" lang="ja-JP" altLang="en-US" sz="2500" dirty="0"/>
          </a:p>
        </p:txBody>
      </p:sp>
    </p:spTree>
    <p:extLst>
      <p:ext uri="{BB962C8B-B14F-4D97-AF65-F5344CB8AC3E}">
        <p14:creationId xmlns:p14="http://schemas.microsoft.com/office/powerpoint/2010/main" val="1422136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811768"/>
          </a:xfrm>
        </p:spPr>
        <p:txBody>
          <a:bodyPr>
            <a:normAutofit/>
          </a:bodyPr>
          <a:lstStyle/>
          <a:p>
            <a:r>
              <a:rPr lang="en-US" altLang="ja-JP" dirty="0" smtClean="0"/>
              <a:t>VM</a:t>
            </a:r>
            <a:r>
              <a:rPr lang="ja-JP" altLang="en-US" dirty="0" smtClean="0"/>
              <a:t>の</a:t>
            </a:r>
            <a:r>
              <a:rPr lang="ja-JP" altLang="en-US" dirty="0"/>
              <a:t>レジューム直後</a:t>
            </a:r>
            <a:r>
              <a:rPr lang="ja-JP" altLang="en-US" dirty="0" smtClean="0"/>
              <a:t>に</a:t>
            </a:r>
            <a:r>
              <a:rPr lang="en-US" altLang="ja-JP" dirty="0" smtClean="0"/>
              <a:t>VM</a:t>
            </a:r>
            <a:r>
              <a:rPr lang="ja-JP" altLang="en-US" dirty="0" smtClean="0"/>
              <a:t>自身に仮想ディスクへの更新を行わせる</a:t>
            </a:r>
            <a:endParaRPr lang="en-US" altLang="ja-JP" dirty="0" smtClean="0"/>
          </a:p>
          <a:p>
            <a:pPr lvl="1"/>
            <a:r>
              <a:rPr lang="ja-JP" altLang="en-US" dirty="0"/>
              <a:t>保存用ディレクトリのアーカイブを</a:t>
            </a:r>
            <a:r>
              <a:rPr lang="en-US" altLang="ja-JP" dirty="0"/>
              <a:t>VM</a:t>
            </a:r>
            <a:r>
              <a:rPr lang="ja-JP" altLang="en-US" dirty="0"/>
              <a:t>に</a:t>
            </a:r>
            <a:r>
              <a:rPr lang="ja-JP" altLang="en-US" dirty="0" smtClean="0"/>
              <a:t>送る</a:t>
            </a:r>
            <a:endParaRPr lang="en-US" altLang="ja-JP" dirty="0" smtClean="0"/>
          </a:p>
          <a:p>
            <a:pPr lvl="2"/>
            <a:r>
              <a:rPr lang="ja-JP" altLang="en-US" dirty="0"/>
              <a:t>仮想</a:t>
            </a:r>
            <a:r>
              <a:rPr lang="ja-JP" altLang="en-US" dirty="0" smtClean="0"/>
              <a:t>ネットワーク経由</a:t>
            </a:r>
            <a:endParaRPr lang="en-US" altLang="ja-JP" dirty="0" smtClean="0"/>
          </a:p>
          <a:p>
            <a:pPr lvl="1"/>
            <a:r>
              <a:rPr lang="en-US" altLang="ja-JP" dirty="0"/>
              <a:t>VM</a:t>
            </a:r>
            <a:r>
              <a:rPr lang="ja-JP" altLang="en-US" dirty="0"/>
              <a:t>上でアーカイブを展開し、ファイルの追加・変更を</a:t>
            </a:r>
            <a:r>
              <a:rPr lang="ja-JP" altLang="en-US" dirty="0" smtClean="0"/>
              <a:t>行う</a:t>
            </a:r>
            <a:endParaRPr lang="ja-JP" altLang="en-US" dirty="0"/>
          </a:p>
          <a:p>
            <a:pPr lvl="1"/>
            <a:r>
              <a:rPr lang="ja-JP" altLang="en-US" dirty="0"/>
              <a:t>削除</a:t>
            </a:r>
            <a:r>
              <a:rPr lang="ja-JP" altLang="en-US" dirty="0" smtClean="0"/>
              <a:t>リスト</a:t>
            </a:r>
            <a:r>
              <a:rPr lang="ja-JP" altLang="en-US" dirty="0"/>
              <a:t>に基づいてファイルを消去</a:t>
            </a:r>
          </a:p>
          <a:p>
            <a:endParaRPr kumimoji="1" lang="ja-JP" altLang="en-US" dirty="0"/>
          </a:p>
        </p:txBody>
      </p:sp>
      <p:sp>
        <p:nvSpPr>
          <p:cNvPr id="3" name="タイトル 2"/>
          <p:cNvSpPr>
            <a:spLocks noGrp="1"/>
          </p:cNvSpPr>
          <p:nvPr>
            <p:ph type="title"/>
          </p:nvPr>
        </p:nvSpPr>
        <p:spPr/>
        <p:txBody>
          <a:bodyPr/>
          <a:lstStyle/>
          <a:p>
            <a:r>
              <a:rPr kumimoji="1" lang="ja-JP" altLang="en-US" dirty="0" smtClean="0"/>
              <a:t>エミュレーション結果の反映</a:t>
            </a:r>
            <a:endParaRPr kumimoji="1" lang="ja-JP" altLang="en-US" dirty="0"/>
          </a:p>
        </p:txBody>
      </p:sp>
      <p:sp>
        <p:nvSpPr>
          <p:cNvPr id="4" name="角丸四角形 3"/>
          <p:cNvSpPr/>
          <p:nvPr/>
        </p:nvSpPr>
        <p:spPr>
          <a:xfrm>
            <a:off x="1907704" y="4653136"/>
            <a:ext cx="2520280" cy="1656184"/>
          </a:xfrm>
          <a:prstGeom prst="roundRect">
            <a:avLst>
              <a:gd name="adj" fmla="val 0"/>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2555776" y="4293096"/>
            <a:ext cx="1152128" cy="338554"/>
          </a:xfrm>
          <a:prstGeom prst="rect">
            <a:avLst/>
          </a:prstGeom>
          <a:noFill/>
        </p:spPr>
        <p:txBody>
          <a:bodyPr wrap="square" rtlCol="0">
            <a:spAutoFit/>
          </a:bodyPr>
          <a:lstStyle/>
          <a:p>
            <a:pPr algn="ctr"/>
            <a:r>
              <a:rPr kumimoji="1" lang="ja-JP" altLang="en-US" sz="1600" dirty="0" smtClean="0"/>
              <a:t>ホスト</a:t>
            </a:r>
            <a:r>
              <a:rPr kumimoji="1" lang="en-US" altLang="ja-JP" sz="1600" dirty="0" smtClean="0"/>
              <a:t>OS</a:t>
            </a:r>
            <a:endParaRPr kumimoji="1" lang="ja-JP" altLang="en-US" sz="1600" dirty="0"/>
          </a:p>
        </p:txBody>
      </p:sp>
      <p:sp>
        <p:nvSpPr>
          <p:cNvPr id="6" name="テキスト ボックス 5"/>
          <p:cNvSpPr txBox="1"/>
          <p:nvPr/>
        </p:nvSpPr>
        <p:spPr>
          <a:xfrm>
            <a:off x="5688124" y="4293096"/>
            <a:ext cx="1152128" cy="338554"/>
          </a:xfrm>
          <a:prstGeom prst="rect">
            <a:avLst/>
          </a:prstGeom>
          <a:noFill/>
        </p:spPr>
        <p:txBody>
          <a:bodyPr wrap="square" rtlCol="0">
            <a:spAutoFit/>
          </a:bodyPr>
          <a:lstStyle/>
          <a:p>
            <a:pPr algn="ctr"/>
            <a:r>
              <a:rPr kumimoji="1" lang="ja-JP" altLang="en-US" sz="1600" dirty="0" smtClean="0"/>
              <a:t>仮想マシン</a:t>
            </a:r>
            <a:endParaRPr kumimoji="1" lang="ja-JP" altLang="en-US" sz="1600" dirty="0"/>
          </a:p>
        </p:txBody>
      </p:sp>
      <p:sp>
        <p:nvSpPr>
          <p:cNvPr id="7" name="正方形/長方形 6"/>
          <p:cNvSpPr/>
          <p:nvPr/>
        </p:nvSpPr>
        <p:spPr>
          <a:xfrm>
            <a:off x="2231740" y="4840106"/>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kumimoji="1" lang="en-US" altLang="ja-JP" sz="1400" dirty="0" smtClean="0"/>
              <a:t>A</a:t>
            </a:r>
          </a:p>
        </p:txBody>
      </p:sp>
      <p:sp>
        <p:nvSpPr>
          <p:cNvPr id="9" name="角丸四角形 8"/>
          <p:cNvSpPr/>
          <p:nvPr/>
        </p:nvSpPr>
        <p:spPr>
          <a:xfrm>
            <a:off x="5148064" y="4653136"/>
            <a:ext cx="2592288" cy="165618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2" name="正方形/長方形 11"/>
          <p:cNvSpPr/>
          <p:nvPr/>
        </p:nvSpPr>
        <p:spPr>
          <a:xfrm>
            <a:off x="6650672" y="4876110"/>
            <a:ext cx="1001864" cy="36004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ファイル</a:t>
            </a:r>
            <a:r>
              <a:rPr kumimoji="1" lang="en-US" altLang="ja-JP" sz="1400" dirty="0" smtClean="0"/>
              <a:t>B</a:t>
            </a:r>
          </a:p>
        </p:txBody>
      </p:sp>
      <p:sp>
        <p:nvSpPr>
          <p:cNvPr id="15" name="正方形/長方形 14"/>
          <p:cNvSpPr/>
          <p:nvPr/>
        </p:nvSpPr>
        <p:spPr>
          <a:xfrm>
            <a:off x="3347864" y="4840106"/>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lang="en-US" altLang="ja-JP" sz="1400" dirty="0" smtClean="0"/>
              <a:t>B’</a:t>
            </a:r>
            <a:endParaRPr kumimoji="1" lang="en-US" altLang="ja-JP" sz="1400" dirty="0" smtClean="0"/>
          </a:p>
        </p:txBody>
      </p:sp>
      <p:sp>
        <p:nvSpPr>
          <p:cNvPr id="16" name="正方形/長方形 15"/>
          <p:cNvSpPr/>
          <p:nvPr/>
        </p:nvSpPr>
        <p:spPr>
          <a:xfrm>
            <a:off x="2016776" y="5337774"/>
            <a:ext cx="1279376"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.wh.</a:t>
            </a:r>
            <a:r>
              <a:rPr kumimoji="1" lang="ja-JP" altLang="en-US" sz="1400" dirty="0" smtClean="0"/>
              <a:t>ファイル</a:t>
            </a:r>
            <a:r>
              <a:rPr lang="en-US" altLang="ja-JP" sz="1400" dirty="0"/>
              <a:t>C</a:t>
            </a:r>
            <a:endParaRPr kumimoji="1" lang="en-US" altLang="ja-JP" sz="1400" dirty="0" smtClean="0"/>
          </a:p>
        </p:txBody>
      </p:sp>
      <p:sp>
        <p:nvSpPr>
          <p:cNvPr id="17" name="正方形/長方形 16"/>
          <p:cNvSpPr/>
          <p:nvPr/>
        </p:nvSpPr>
        <p:spPr>
          <a:xfrm>
            <a:off x="3347864" y="5331804"/>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削除リスト</a:t>
            </a:r>
            <a:endParaRPr kumimoji="1" lang="en-US" altLang="ja-JP" sz="1400" dirty="0" smtClean="0"/>
          </a:p>
        </p:txBody>
      </p:sp>
      <p:sp>
        <p:nvSpPr>
          <p:cNvPr id="18" name="正方形/長方形 17"/>
          <p:cNvSpPr/>
          <p:nvPr/>
        </p:nvSpPr>
        <p:spPr>
          <a:xfrm>
            <a:off x="5241316" y="5355199"/>
            <a:ext cx="1001864" cy="36004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ファイル</a:t>
            </a:r>
            <a:r>
              <a:rPr lang="en-US" altLang="ja-JP" sz="1400" dirty="0"/>
              <a:t>C</a:t>
            </a:r>
            <a:endParaRPr kumimoji="1" lang="en-US" altLang="ja-JP" sz="1400" dirty="0" smtClean="0"/>
          </a:p>
        </p:txBody>
      </p:sp>
      <p:cxnSp>
        <p:nvCxnSpPr>
          <p:cNvPr id="10" name="直線矢印コネクタ 9"/>
          <p:cNvCxnSpPr/>
          <p:nvPr/>
        </p:nvCxnSpPr>
        <p:spPr>
          <a:xfrm>
            <a:off x="3296152" y="5302499"/>
            <a:ext cx="2808312"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2771800" y="4876110"/>
            <a:ext cx="792088" cy="72008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smtClean="0"/>
              <a:t>Tar</a:t>
            </a:r>
          </a:p>
          <a:p>
            <a:pPr algn="ctr"/>
            <a:r>
              <a:rPr lang="ja-JP" altLang="en-US" sz="1400" dirty="0" smtClean="0"/>
              <a:t>ファイル</a:t>
            </a:r>
            <a:endParaRPr kumimoji="1" lang="ja-JP" altLang="en-US" sz="1400" dirty="0"/>
          </a:p>
        </p:txBody>
      </p:sp>
      <p:sp>
        <p:nvSpPr>
          <p:cNvPr id="19" name="正方形/長方形 18"/>
          <p:cNvSpPr/>
          <p:nvPr/>
        </p:nvSpPr>
        <p:spPr>
          <a:xfrm>
            <a:off x="5282492" y="4876110"/>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kumimoji="1" lang="en-US" altLang="ja-JP" sz="1400" dirty="0" smtClean="0"/>
              <a:t>A</a:t>
            </a:r>
          </a:p>
        </p:txBody>
      </p:sp>
      <p:sp>
        <p:nvSpPr>
          <p:cNvPr id="20" name="正方形/長方形 19"/>
          <p:cNvSpPr/>
          <p:nvPr/>
        </p:nvSpPr>
        <p:spPr>
          <a:xfrm>
            <a:off x="6650672" y="4876110"/>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lang="en-US" altLang="ja-JP" sz="1400" dirty="0" smtClean="0"/>
              <a:t>B’</a:t>
            </a:r>
            <a:endParaRPr kumimoji="1" lang="en-US" altLang="ja-JP" sz="1400" dirty="0" smtClean="0"/>
          </a:p>
        </p:txBody>
      </p:sp>
      <p:sp>
        <p:nvSpPr>
          <p:cNvPr id="21" name="正方形/長方形 20"/>
          <p:cNvSpPr/>
          <p:nvPr/>
        </p:nvSpPr>
        <p:spPr>
          <a:xfrm>
            <a:off x="5282492" y="5850214"/>
            <a:ext cx="1279376"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.wh.</a:t>
            </a:r>
            <a:r>
              <a:rPr kumimoji="1" lang="ja-JP" altLang="en-US" sz="1400" dirty="0" smtClean="0"/>
              <a:t>ファイル</a:t>
            </a:r>
            <a:r>
              <a:rPr lang="en-US" altLang="ja-JP" sz="1400" dirty="0"/>
              <a:t>C</a:t>
            </a:r>
            <a:endParaRPr kumimoji="1" lang="en-US" altLang="ja-JP" sz="1400" dirty="0" smtClean="0"/>
          </a:p>
        </p:txBody>
      </p:sp>
      <p:sp>
        <p:nvSpPr>
          <p:cNvPr id="22" name="正方形/長方形 21"/>
          <p:cNvSpPr/>
          <p:nvPr/>
        </p:nvSpPr>
        <p:spPr>
          <a:xfrm>
            <a:off x="6660232" y="5844244"/>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削除リスト</a:t>
            </a:r>
            <a:endParaRPr kumimoji="1" lang="en-US" altLang="ja-JP" sz="1400" dirty="0" smtClean="0"/>
          </a:p>
        </p:txBody>
      </p:sp>
    </p:spTree>
    <p:extLst>
      <p:ext uri="{BB962C8B-B14F-4D97-AF65-F5344CB8AC3E}">
        <p14:creationId xmlns:p14="http://schemas.microsoft.com/office/powerpoint/2010/main" val="97406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hidden"/>
                                      </p:to>
                                    </p:set>
                                  </p:childTnLst>
                                </p:cTn>
                              </p:par>
                            </p:childTnLst>
                          </p:cTn>
                        </p:par>
                        <p:par>
                          <p:cTn id="13" fill="hold">
                            <p:stCondLst>
                              <p:cond delay="0"/>
                            </p:stCondLst>
                            <p:childTnLst>
                              <p:par>
                                <p:cTn id="14" presetID="22" presetClass="entr" presetSubtype="4"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63" presetClass="path" presetSubtype="0" accel="50000" decel="50000" fill="hold" grpId="1" nodeType="clickEffect">
                                  <p:stCondLst>
                                    <p:cond delay="0"/>
                                  </p:stCondLst>
                                  <p:childTnLst>
                                    <p:animMotion origin="layout" path="M -4.16667E-6 4.07407E-6 L 0.35053 4.07407E-6 " pathEditMode="relative" rAng="0" ptsTypes="AA">
                                      <p:cBhvr>
                                        <p:cTn id="20" dur="2000" fill="hold"/>
                                        <p:tgtEl>
                                          <p:spTgt spid="13"/>
                                        </p:tgtEl>
                                        <p:attrNameLst>
                                          <p:attrName>ppt_x</p:attrName>
                                          <p:attrName>ppt_y</p:attrName>
                                        </p:attrNameLst>
                                      </p:cBhvr>
                                      <p:rCtr x="17517" y="0"/>
                                    </p:animMotion>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2" nodeType="clickEffect">
                                  <p:stCondLst>
                                    <p:cond delay="0"/>
                                  </p:stCondLst>
                                  <p:childTnLst>
                                    <p:animEffect transition="out" filter="fad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8"/>
                                        </p:tgtEl>
                                      </p:cBhvr>
                                    </p:animEffect>
                                    <p:set>
                                      <p:cBhvr>
                                        <p:cTn id="43" dur="1" fill="hold">
                                          <p:stCondLst>
                                            <p:cond delay="499"/>
                                          </p:stCondLst>
                                        </p:cTn>
                                        <p:tgtEl>
                                          <p:spTgt spid="18"/>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21"/>
                                        </p:tgtEl>
                                      </p:cBhvr>
                                    </p:animEffect>
                                    <p:set>
                                      <p:cBhvr>
                                        <p:cTn id="46"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16" grpId="0" animBg="1"/>
      <p:bldP spid="17" grpId="0" animBg="1"/>
      <p:bldP spid="18" grpId="0" animBg="1"/>
      <p:bldP spid="13" grpId="0" animBg="1"/>
      <p:bldP spid="13" grpId="1" animBg="1"/>
      <p:bldP spid="13" grpId="2" animBg="1"/>
      <p:bldP spid="19" grpId="0" animBg="1"/>
      <p:bldP spid="20" grpId="0" animBg="1"/>
      <p:bldP spid="21" grpId="0" animBg="1"/>
      <p:bldP spid="21" grpId="1"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3675863"/>
          </a:xfrm>
        </p:spPr>
        <p:txBody>
          <a:bodyPr>
            <a:normAutofit/>
          </a:bodyPr>
          <a:lstStyle/>
          <a:p>
            <a:r>
              <a:rPr lang="ja-JP" altLang="en-US" dirty="0" smtClean="0"/>
              <a:t>エミュレーション時に保存しておいたスクリプトを実行</a:t>
            </a:r>
            <a:endParaRPr lang="en-US" altLang="ja-JP" dirty="0" smtClean="0"/>
          </a:p>
          <a:p>
            <a:pPr lvl="1"/>
            <a:r>
              <a:rPr lang="ja-JP" altLang="en-US" dirty="0" smtClean="0"/>
              <a:t>スクリプトは更新ファイルと一緒に</a:t>
            </a:r>
            <a:r>
              <a:rPr lang="en-US" altLang="ja-JP" dirty="0" smtClean="0"/>
              <a:t>VM</a:t>
            </a:r>
            <a:r>
              <a:rPr lang="ja-JP" altLang="en-US" dirty="0" smtClean="0"/>
              <a:t>に送られる</a:t>
            </a:r>
            <a:endParaRPr lang="en-US" altLang="ja-JP" dirty="0" smtClean="0"/>
          </a:p>
          <a:p>
            <a:pPr lvl="1"/>
            <a:r>
              <a:rPr lang="ja-JP" altLang="en-US" dirty="0">
                <a:solidFill>
                  <a:sysClr val="windowText" lastClr="000000"/>
                </a:solidFill>
              </a:rPr>
              <a:t>前処理スクリプト</a:t>
            </a:r>
            <a:endParaRPr lang="en-US" altLang="ja-JP" dirty="0">
              <a:solidFill>
                <a:sysClr val="windowText" lastClr="000000"/>
              </a:solidFill>
            </a:endParaRPr>
          </a:p>
          <a:p>
            <a:pPr lvl="2"/>
            <a:r>
              <a:rPr lang="ja-JP" altLang="en-US" dirty="0">
                <a:solidFill>
                  <a:sysClr val="windowText" lastClr="000000"/>
                </a:solidFill>
              </a:rPr>
              <a:t>設定ファイルの保存やサーバの停止など</a:t>
            </a:r>
            <a:endParaRPr lang="en-US" altLang="ja-JP" dirty="0">
              <a:solidFill>
                <a:sysClr val="windowText" lastClr="000000"/>
              </a:solidFill>
            </a:endParaRPr>
          </a:p>
          <a:p>
            <a:pPr lvl="2"/>
            <a:r>
              <a:rPr lang="ja-JP" altLang="en-US" dirty="0">
                <a:solidFill>
                  <a:sysClr val="windowText" lastClr="000000"/>
                </a:solidFill>
              </a:rPr>
              <a:t>仮想ディスクの更新の前に行う</a:t>
            </a:r>
          </a:p>
          <a:p>
            <a:pPr lvl="1"/>
            <a:r>
              <a:rPr lang="ja-JP" altLang="en-US" dirty="0">
                <a:solidFill>
                  <a:sysClr val="windowText" lastClr="000000"/>
                </a:solidFill>
              </a:rPr>
              <a:t>後処理スクリプト</a:t>
            </a:r>
            <a:endParaRPr lang="en-US" altLang="ja-JP" dirty="0">
              <a:solidFill>
                <a:sysClr val="windowText" lastClr="000000"/>
              </a:solidFill>
            </a:endParaRPr>
          </a:p>
          <a:p>
            <a:pPr lvl="2"/>
            <a:r>
              <a:rPr lang="ja-JP" altLang="en-US" dirty="0">
                <a:solidFill>
                  <a:sysClr val="windowText" lastClr="000000"/>
                </a:solidFill>
              </a:rPr>
              <a:t>新しい設定ファイルの作成やサーバの再起動など</a:t>
            </a:r>
            <a:endParaRPr lang="en-US" altLang="ja-JP" dirty="0">
              <a:solidFill>
                <a:sysClr val="windowText" lastClr="000000"/>
              </a:solidFill>
            </a:endParaRPr>
          </a:p>
          <a:p>
            <a:pPr lvl="2"/>
            <a:r>
              <a:rPr lang="ja-JP" altLang="en-US" dirty="0">
                <a:solidFill>
                  <a:sysClr val="windowText" lastClr="000000"/>
                </a:solidFill>
              </a:rPr>
              <a:t>仮想ディスクの更新の後で</a:t>
            </a:r>
            <a:r>
              <a:rPr lang="ja-JP" altLang="en-US" dirty="0" smtClean="0">
                <a:solidFill>
                  <a:sysClr val="windowText" lastClr="000000"/>
                </a:solidFill>
              </a:rPr>
              <a:t>行う</a:t>
            </a:r>
            <a:endParaRPr lang="en-US" altLang="ja-JP" dirty="0">
              <a:solidFill>
                <a:sysClr val="windowText" lastClr="000000"/>
              </a:solidFill>
            </a:endParaRPr>
          </a:p>
        </p:txBody>
      </p:sp>
      <p:sp>
        <p:nvSpPr>
          <p:cNvPr id="3" name="タイトル 2"/>
          <p:cNvSpPr>
            <a:spLocks noGrp="1"/>
          </p:cNvSpPr>
          <p:nvPr>
            <p:ph type="title"/>
          </p:nvPr>
        </p:nvSpPr>
        <p:spPr/>
        <p:txBody>
          <a:bodyPr/>
          <a:lstStyle/>
          <a:p>
            <a:r>
              <a:rPr kumimoji="1" lang="ja-JP" altLang="en-US" dirty="0" smtClean="0"/>
              <a:t>前処理・後処理スクリプトの実行</a:t>
            </a:r>
            <a:endParaRPr kumimoji="1" lang="ja-JP" altLang="en-US" dirty="0"/>
          </a:p>
        </p:txBody>
      </p:sp>
      <p:sp>
        <p:nvSpPr>
          <p:cNvPr id="5" name="角丸四角形 4"/>
          <p:cNvSpPr/>
          <p:nvPr/>
        </p:nvSpPr>
        <p:spPr>
          <a:xfrm>
            <a:off x="2447764" y="4941168"/>
            <a:ext cx="1152128"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tx1"/>
                </a:solidFill>
              </a:rPr>
              <a:t>前処理</a:t>
            </a:r>
            <a:endParaRPr kumimoji="1" lang="ja-JP" altLang="en-US" dirty="0">
              <a:solidFill>
                <a:schemeClr val="tx1"/>
              </a:solidFill>
            </a:endParaRPr>
          </a:p>
        </p:txBody>
      </p:sp>
      <p:sp>
        <p:nvSpPr>
          <p:cNvPr id="10" name="角丸四角形 9"/>
          <p:cNvSpPr/>
          <p:nvPr/>
        </p:nvSpPr>
        <p:spPr>
          <a:xfrm>
            <a:off x="3743908" y="4941168"/>
            <a:ext cx="1800200" cy="7200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仮想ディスクの</a:t>
            </a:r>
            <a:endParaRPr kumimoji="1" lang="en-US" altLang="ja-JP" dirty="0" smtClean="0"/>
          </a:p>
          <a:p>
            <a:pPr algn="ctr"/>
            <a:r>
              <a:rPr lang="ja-JP" altLang="en-US" dirty="0"/>
              <a:t>更新</a:t>
            </a:r>
            <a:endParaRPr kumimoji="1" lang="ja-JP" altLang="en-US" dirty="0"/>
          </a:p>
        </p:txBody>
      </p:sp>
      <p:sp>
        <p:nvSpPr>
          <p:cNvPr id="11" name="角丸四角形 10"/>
          <p:cNvSpPr/>
          <p:nvPr/>
        </p:nvSpPr>
        <p:spPr>
          <a:xfrm>
            <a:off x="5688124" y="4947429"/>
            <a:ext cx="1152128"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tx1"/>
                </a:solidFill>
              </a:rPr>
              <a:t>後</a:t>
            </a:r>
            <a:r>
              <a:rPr kumimoji="1" lang="ja-JP" altLang="en-US" dirty="0" smtClean="0">
                <a:solidFill>
                  <a:schemeClr val="tx1"/>
                </a:solidFill>
              </a:rPr>
              <a:t>処理</a:t>
            </a:r>
            <a:endParaRPr kumimoji="1" lang="ja-JP" altLang="en-US" dirty="0">
              <a:solidFill>
                <a:schemeClr val="tx1"/>
              </a:solidFill>
            </a:endParaRPr>
          </a:p>
        </p:txBody>
      </p:sp>
      <p:cxnSp>
        <p:nvCxnSpPr>
          <p:cNvPr id="13" name="直線矢印コネクタ 12"/>
          <p:cNvCxnSpPr/>
          <p:nvPr/>
        </p:nvCxnSpPr>
        <p:spPr>
          <a:xfrm>
            <a:off x="2087724" y="5805264"/>
            <a:ext cx="504056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063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3171808"/>
          </a:xfrm>
        </p:spPr>
        <p:txBody>
          <a:bodyPr>
            <a:normAutofit/>
          </a:bodyPr>
          <a:lstStyle/>
          <a:p>
            <a:r>
              <a:rPr lang="en-US" altLang="ja-JP" dirty="0" err="1"/>
              <a:t>OUassister</a:t>
            </a:r>
            <a:r>
              <a:rPr lang="ja-JP" altLang="en-US" dirty="0"/>
              <a:t>と従来手法でパッケージのアップデート時間を比較</a:t>
            </a:r>
            <a:endParaRPr lang="en-US" altLang="ja-JP" dirty="0"/>
          </a:p>
          <a:p>
            <a:pPr lvl="1"/>
            <a:r>
              <a:rPr lang="en-US" altLang="ja-JP" dirty="0" err="1"/>
              <a:t>nginx</a:t>
            </a:r>
            <a:r>
              <a:rPr lang="ja-JP" altLang="en-US" dirty="0"/>
              <a:t>ウェブサーバのインストール・アンインストール</a:t>
            </a:r>
            <a:endParaRPr lang="en-US" altLang="ja-JP" dirty="0"/>
          </a:p>
          <a:p>
            <a:pPr lvl="1"/>
            <a:r>
              <a:rPr lang="en-US" altLang="ja-JP" dirty="0" err="1"/>
              <a:t>OpenSSL</a:t>
            </a:r>
            <a:r>
              <a:rPr lang="ja-JP" altLang="en-US" dirty="0"/>
              <a:t>のバージョンアップ</a:t>
            </a:r>
            <a:endParaRPr lang="en-US" altLang="ja-JP" dirty="0"/>
          </a:p>
          <a:p>
            <a:pPr lvl="1"/>
            <a:r>
              <a:rPr lang="en-US" altLang="ja-JP" dirty="0"/>
              <a:t>Ubuntu</a:t>
            </a:r>
            <a:r>
              <a:rPr lang="ja-JP" altLang="en-US" dirty="0"/>
              <a:t>のパッケージリストの</a:t>
            </a:r>
            <a:r>
              <a:rPr lang="ja-JP" altLang="en-US" dirty="0" smtClean="0"/>
              <a:t>更新</a:t>
            </a:r>
            <a:endParaRPr lang="en-US" altLang="ja-JP" dirty="0" smtClean="0"/>
          </a:p>
          <a:p>
            <a:r>
              <a:rPr lang="ja-JP" altLang="en-US" dirty="0"/>
              <a:t>アップデート処理の内訳とアップデート時間の関係を</a:t>
            </a:r>
            <a:r>
              <a:rPr lang="ja-JP" altLang="en-US" dirty="0" smtClean="0"/>
              <a:t>調査</a:t>
            </a:r>
            <a:endParaRPr lang="en-US" altLang="ja-JP" dirty="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sp>
        <p:nvSpPr>
          <p:cNvPr id="4" name="テキスト ボックス 3"/>
          <p:cNvSpPr txBox="1"/>
          <p:nvPr/>
        </p:nvSpPr>
        <p:spPr>
          <a:xfrm>
            <a:off x="3491880" y="4581128"/>
            <a:ext cx="5118709" cy="1754327"/>
          </a:xfrm>
          <a:prstGeom prst="rect">
            <a:avLst/>
          </a:prstGeom>
          <a:solidFill>
            <a:srgbClr val="FFFFFF"/>
          </a:solidFill>
          <a:ln>
            <a:solidFill>
              <a:schemeClr val="tx1"/>
            </a:solidFill>
          </a:ln>
        </p:spPr>
        <p:txBody>
          <a:bodyPr wrap="none" rtlCol="0">
            <a:spAutoFit/>
          </a:bodyPr>
          <a:lstStyle/>
          <a:p>
            <a:r>
              <a:rPr kumimoji="1" lang="en-US" altLang="ja-JP" dirty="0"/>
              <a:t>CPU: Intel Xeon E5630 2.53GHz</a:t>
            </a:r>
          </a:p>
          <a:p>
            <a:r>
              <a:rPr lang="ja-JP" altLang="en-US" dirty="0"/>
              <a:t>メモリ</a:t>
            </a:r>
            <a:r>
              <a:rPr lang="en-US" altLang="ja-JP" dirty="0"/>
              <a:t>: 6GB</a:t>
            </a:r>
          </a:p>
          <a:p>
            <a:r>
              <a:rPr kumimoji="1" lang="en-US" altLang="ja-JP" dirty="0"/>
              <a:t>NIC: </a:t>
            </a:r>
            <a:r>
              <a:rPr kumimoji="1" lang="ja-JP" altLang="en-US" dirty="0"/>
              <a:t>ギガビットイーサネット</a:t>
            </a:r>
            <a:endParaRPr kumimoji="1" lang="en-US" altLang="ja-JP" dirty="0"/>
          </a:p>
          <a:p>
            <a:r>
              <a:rPr lang="en-US" altLang="ja-JP" dirty="0" err="1"/>
              <a:t>Xen</a:t>
            </a:r>
            <a:r>
              <a:rPr lang="en-US" altLang="ja-JP" dirty="0"/>
              <a:t> 4.1.3</a:t>
            </a:r>
          </a:p>
          <a:p>
            <a:r>
              <a:rPr kumimoji="1" lang="ja-JP" altLang="en-US" dirty="0"/>
              <a:t>ドメイン</a:t>
            </a:r>
            <a:r>
              <a:rPr kumimoji="1" lang="en-US" altLang="ja-JP" dirty="0"/>
              <a:t>0: 4 CPU</a:t>
            </a:r>
            <a:r>
              <a:rPr kumimoji="1" lang="ja-JP" altLang="en-US" dirty="0" err="1"/>
              <a:t>、</a:t>
            </a:r>
            <a:r>
              <a:rPr kumimoji="1" lang="ja-JP" altLang="en-US" dirty="0"/>
              <a:t>メモリ</a:t>
            </a:r>
            <a:r>
              <a:rPr kumimoji="1" lang="en-US" altLang="ja-JP" dirty="0"/>
              <a:t> 5.3GB</a:t>
            </a:r>
            <a:r>
              <a:rPr kumimoji="1" lang="ja-JP" altLang="en-US" dirty="0" err="1"/>
              <a:t>、</a:t>
            </a:r>
            <a:r>
              <a:rPr kumimoji="1" lang="en-US" altLang="ja-JP" dirty="0"/>
              <a:t>Ubuntu 12.04</a:t>
            </a:r>
          </a:p>
          <a:p>
            <a:r>
              <a:rPr lang="ja-JP" altLang="en-US" dirty="0"/>
              <a:t>ドメイン</a:t>
            </a:r>
            <a:r>
              <a:rPr lang="en-US" altLang="ja-JP" dirty="0"/>
              <a:t>U: 1 CPU</a:t>
            </a:r>
            <a:r>
              <a:rPr lang="ja-JP" altLang="en-US" dirty="0" err="1"/>
              <a:t>、</a:t>
            </a:r>
            <a:r>
              <a:rPr lang="ja-JP" altLang="en-US" dirty="0"/>
              <a:t>メモリ</a:t>
            </a:r>
            <a:r>
              <a:rPr lang="en-US" altLang="ja-JP" dirty="0"/>
              <a:t> 512MB</a:t>
            </a:r>
            <a:r>
              <a:rPr lang="ja-JP" altLang="en-US" dirty="0" err="1"/>
              <a:t>、</a:t>
            </a:r>
            <a:r>
              <a:rPr lang="en-US" altLang="ja-JP" dirty="0"/>
              <a:t>Ubuntu 12.04</a:t>
            </a:r>
            <a:endParaRPr kumimoji="1" lang="en-US" altLang="ja-JP" dirty="0"/>
          </a:p>
        </p:txBody>
      </p:sp>
    </p:spTree>
    <p:extLst>
      <p:ext uri="{BB962C8B-B14F-4D97-AF65-F5344CB8AC3E}">
        <p14:creationId xmlns:p14="http://schemas.microsoft.com/office/powerpoint/2010/main" val="18988052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739759"/>
          </a:xfrm>
        </p:spPr>
        <p:txBody>
          <a:bodyPr>
            <a:normAutofit/>
          </a:bodyPr>
          <a:lstStyle/>
          <a:p>
            <a:r>
              <a:rPr lang="ja-JP" altLang="en-US" dirty="0"/>
              <a:t>オンラインでのアップデート時間を</a:t>
            </a:r>
            <a:r>
              <a:rPr lang="en-US" altLang="ja-JP" dirty="0"/>
              <a:t>11〜57%</a:t>
            </a:r>
            <a:r>
              <a:rPr lang="ja-JP" altLang="en-US" dirty="0"/>
              <a:t>に短縮</a:t>
            </a:r>
            <a:endParaRPr lang="en-US" altLang="ja-JP" dirty="0"/>
          </a:p>
          <a:p>
            <a:pPr lvl="1"/>
            <a:r>
              <a:rPr lang="en-US" altLang="ja-JP" dirty="0" err="1"/>
              <a:t>nginx</a:t>
            </a:r>
            <a:r>
              <a:rPr lang="ja-JP" altLang="en-US" dirty="0"/>
              <a:t>ウェブサーバのアップデート：</a:t>
            </a:r>
            <a:r>
              <a:rPr lang="en-US" altLang="ja-JP" dirty="0"/>
              <a:t> </a:t>
            </a:r>
            <a:r>
              <a:rPr lang="en-US" altLang="ja-JP" dirty="0">
                <a:solidFill>
                  <a:srgbClr val="002060"/>
                </a:solidFill>
              </a:rPr>
              <a:t>21</a:t>
            </a:r>
            <a:r>
              <a:rPr lang="ja-JP" altLang="en-US" dirty="0">
                <a:solidFill>
                  <a:srgbClr val="002060"/>
                </a:solidFill>
              </a:rPr>
              <a:t>秒前後</a:t>
            </a:r>
            <a:r>
              <a:rPr lang="en-US" altLang="ja-JP" dirty="0"/>
              <a:t>→</a:t>
            </a:r>
            <a:r>
              <a:rPr lang="en-US" altLang="ja-JP" dirty="0">
                <a:solidFill>
                  <a:srgbClr val="FF0000"/>
                </a:solidFill>
              </a:rPr>
              <a:t>2.5</a:t>
            </a:r>
            <a:r>
              <a:rPr lang="ja-JP" altLang="en-US" dirty="0">
                <a:solidFill>
                  <a:srgbClr val="FF0000"/>
                </a:solidFill>
              </a:rPr>
              <a:t>秒</a:t>
            </a:r>
            <a:endParaRPr lang="en-US" altLang="ja-JP" dirty="0">
              <a:solidFill>
                <a:srgbClr val="FF0000"/>
              </a:solidFill>
            </a:endParaRPr>
          </a:p>
          <a:p>
            <a:pPr lvl="1"/>
            <a:r>
              <a:rPr lang="en-US" altLang="ja-JP" dirty="0" err="1"/>
              <a:t>OpenSSL</a:t>
            </a:r>
            <a:r>
              <a:rPr lang="ja-JP" altLang="en-US" dirty="0"/>
              <a:t>のバージョンアップ：</a:t>
            </a:r>
            <a:r>
              <a:rPr lang="en-US" altLang="ja-JP" dirty="0"/>
              <a:t> </a:t>
            </a:r>
            <a:r>
              <a:rPr lang="en-US" altLang="ja-JP" dirty="0">
                <a:solidFill>
                  <a:srgbClr val="002060"/>
                </a:solidFill>
              </a:rPr>
              <a:t>10.4</a:t>
            </a:r>
            <a:r>
              <a:rPr lang="ja-JP" altLang="en-US" dirty="0">
                <a:solidFill>
                  <a:srgbClr val="002060"/>
                </a:solidFill>
              </a:rPr>
              <a:t>秒</a:t>
            </a:r>
            <a:r>
              <a:rPr lang="en-US" altLang="ja-JP" dirty="0"/>
              <a:t>→</a:t>
            </a:r>
            <a:r>
              <a:rPr lang="en-US" altLang="ja-JP" dirty="0">
                <a:solidFill>
                  <a:srgbClr val="FF0000"/>
                </a:solidFill>
              </a:rPr>
              <a:t>5.9</a:t>
            </a:r>
            <a:r>
              <a:rPr lang="ja-JP" altLang="en-US" dirty="0">
                <a:solidFill>
                  <a:srgbClr val="FF0000"/>
                </a:solidFill>
              </a:rPr>
              <a:t>秒</a:t>
            </a:r>
            <a:endParaRPr lang="en-US" altLang="ja-JP" dirty="0">
              <a:solidFill>
                <a:srgbClr val="FF0000"/>
              </a:solidFill>
            </a:endParaRPr>
          </a:p>
          <a:p>
            <a:pPr lvl="1"/>
            <a:r>
              <a:rPr lang="ja-JP" altLang="en-US" dirty="0"/>
              <a:t>パッケージリストの更新：</a:t>
            </a:r>
            <a:r>
              <a:rPr lang="en-US" altLang="ja-JP" dirty="0"/>
              <a:t> </a:t>
            </a:r>
            <a:r>
              <a:rPr lang="en-US" altLang="ja-JP" dirty="0">
                <a:solidFill>
                  <a:srgbClr val="002060"/>
                </a:solidFill>
              </a:rPr>
              <a:t>12.5</a:t>
            </a:r>
            <a:r>
              <a:rPr lang="ja-JP" altLang="en-US" dirty="0">
                <a:solidFill>
                  <a:srgbClr val="002060"/>
                </a:solidFill>
              </a:rPr>
              <a:t>秒</a:t>
            </a:r>
            <a:r>
              <a:rPr lang="en-US" altLang="ja-JP" dirty="0"/>
              <a:t>→</a:t>
            </a:r>
            <a:r>
              <a:rPr lang="en-US" altLang="ja-JP" dirty="0">
                <a:solidFill>
                  <a:srgbClr val="FF0000"/>
                </a:solidFill>
              </a:rPr>
              <a:t>2.6</a:t>
            </a:r>
            <a:r>
              <a:rPr lang="ja-JP" altLang="en-US" dirty="0">
                <a:solidFill>
                  <a:srgbClr val="FF0000"/>
                </a:solidFill>
              </a:rPr>
              <a:t>秒</a:t>
            </a:r>
            <a:endParaRPr lang="en-US" altLang="ja-JP" dirty="0">
              <a:solidFill>
                <a:srgbClr val="FF0000"/>
              </a:solidFill>
            </a:endParaRPr>
          </a:p>
          <a:p>
            <a:r>
              <a:rPr lang="ja-JP" altLang="en-US" dirty="0"/>
              <a:t>アップデート時間の合計は長くなる場合もあった</a:t>
            </a:r>
            <a:endParaRPr lang="en-US" altLang="ja-JP" dirty="0"/>
          </a:p>
          <a:p>
            <a:pPr lvl="1"/>
            <a:r>
              <a:rPr lang="en-US" altLang="ja-JP" dirty="0" err="1"/>
              <a:t>OpenSSL</a:t>
            </a:r>
            <a:r>
              <a:rPr lang="ja-JP" altLang="en-US" dirty="0"/>
              <a:t>のバージョンアップ、パッケージリストの更新</a:t>
            </a:r>
            <a:endParaRPr lang="en-US" altLang="ja-JP" dirty="0"/>
          </a:p>
        </p:txBody>
      </p:sp>
      <p:sp>
        <p:nvSpPr>
          <p:cNvPr id="3" name="タイトル 2"/>
          <p:cNvSpPr>
            <a:spLocks noGrp="1"/>
          </p:cNvSpPr>
          <p:nvPr>
            <p:ph type="title"/>
          </p:nvPr>
        </p:nvSpPr>
        <p:spPr/>
        <p:txBody>
          <a:bodyPr>
            <a:normAutofit/>
          </a:bodyPr>
          <a:lstStyle/>
          <a:p>
            <a:r>
              <a:rPr lang="ja-JP" altLang="en-US" dirty="0"/>
              <a:t>実験</a:t>
            </a:r>
            <a:r>
              <a:rPr lang="ja-JP" altLang="en-US" dirty="0" smtClean="0"/>
              <a:t>：</a:t>
            </a:r>
            <a:r>
              <a:rPr lang="ja-JP" altLang="en-US" dirty="0">
                <a:solidFill>
                  <a:schemeClr val="tx1"/>
                </a:solidFill>
              </a:rPr>
              <a:t>アップデート時間の比較</a:t>
            </a:r>
            <a:endParaRPr kumimoji="1" lang="ja-JP" altLang="en-US" dirty="0">
              <a:solidFill>
                <a:schemeClr val="tx1"/>
              </a:solidFill>
            </a:endParaRPr>
          </a:p>
        </p:txBody>
      </p:sp>
      <p:graphicFrame>
        <p:nvGraphicFramePr>
          <p:cNvPr id="6" name="グラフ 5"/>
          <p:cNvGraphicFramePr/>
          <p:nvPr>
            <p:extLst>
              <p:ext uri="{D42A27DB-BD31-4B8C-83A1-F6EECF244321}">
                <p14:modId xmlns:p14="http://schemas.microsoft.com/office/powerpoint/2010/main" val="881792239"/>
              </p:ext>
            </p:extLst>
          </p:nvPr>
        </p:nvGraphicFramePr>
        <p:xfrm>
          <a:off x="323528" y="4005064"/>
          <a:ext cx="8568952" cy="27363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5653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091687"/>
          </a:xfrm>
        </p:spPr>
        <p:txBody>
          <a:bodyPr/>
          <a:lstStyle/>
          <a:p>
            <a:r>
              <a:rPr lang="en-US" altLang="ja-JP" dirty="0" err="1"/>
              <a:t>OpenSSL</a:t>
            </a:r>
            <a:r>
              <a:rPr lang="ja-JP" altLang="en-US" dirty="0"/>
              <a:t>のバージョンアップとパッケージリストの更新では更新ファイルの合計サイズが大きい</a:t>
            </a:r>
            <a:endParaRPr lang="en-US" altLang="ja-JP" dirty="0"/>
          </a:p>
          <a:p>
            <a:pPr lvl="1"/>
            <a:r>
              <a:rPr lang="ja-JP" altLang="en-US" dirty="0"/>
              <a:t>オンラインになってからの</a:t>
            </a:r>
            <a:r>
              <a:rPr lang="en-US" altLang="ja-JP" dirty="0"/>
              <a:t>VM</a:t>
            </a:r>
            <a:r>
              <a:rPr lang="ja-JP" altLang="en-US" dirty="0" err="1"/>
              <a:t>への</a:t>
            </a:r>
            <a:r>
              <a:rPr lang="ja-JP" altLang="en-US" dirty="0"/>
              <a:t>転送に時間がかかる</a:t>
            </a:r>
            <a:endParaRPr lang="en-US" altLang="ja-JP" dirty="0"/>
          </a:p>
          <a:p>
            <a:pPr lvl="1"/>
            <a:r>
              <a:rPr lang="ja-JP" altLang="en-US" dirty="0"/>
              <a:t>オフラインでの更新ファイルの抽出にも時間がかかる</a:t>
            </a:r>
            <a:endParaRPr lang="en-US" altLang="ja-JP" dirty="0"/>
          </a:p>
        </p:txBody>
      </p:sp>
      <p:sp>
        <p:nvSpPr>
          <p:cNvPr id="3" name="タイトル 2"/>
          <p:cNvSpPr>
            <a:spLocks noGrp="1"/>
          </p:cNvSpPr>
          <p:nvPr>
            <p:ph type="title"/>
          </p:nvPr>
        </p:nvSpPr>
        <p:spPr/>
        <p:txBody>
          <a:bodyPr/>
          <a:lstStyle/>
          <a:p>
            <a:r>
              <a:rPr lang="ja-JP" altLang="en-US" dirty="0"/>
              <a:t>実験</a:t>
            </a:r>
            <a:r>
              <a:rPr lang="ja-JP" altLang="en-US" dirty="0" smtClean="0"/>
              <a:t>：</a:t>
            </a:r>
            <a:r>
              <a:rPr lang="ja-JP" altLang="en-US" dirty="0">
                <a:solidFill>
                  <a:schemeClr val="tx1"/>
                </a:solidFill>
              </a:rPr>
              <a:t>アップデート処理の内訳</a:t>
            </a:r>
            <a:endParaRPr kumimoji="1" lang="ja-JP" altLang="en-US" dirty="0">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418807859"/>
              </p:ext>
            </p:extLst>
          </p:nvPr>
        </p:nvGraphicFramePr>
        <p:xfrm>
          <a:off x="611560" y="3861048"/>
          <a:ext cx="7920880" cy="2590800"/>
        </p:xfrm>
        <a:graphic>
          <a:graphicData uri="http://schemas.openxmlformats.org/drawingml/2006/table">
            <a:tbl>
              <a:tblPr firstRow="1" bandRow="1">
                <a:tableStyleId>{5940675A-B579-460E-94D1-54222C63F5DA}</a:tableStyleId>
              </a:tblPr>
              <a:tblGrid>
                <a:gridCol w="2059820"/>
                <a:gridCol w="1334843"/>
                <a:gridCol w="1374030"/>
                <a:gridCol w="1616506"/>
                <a:gridCol w="1535681"/>
              </a:tblGrid>
              <a:tr h="370840">
                <a:tc>
                  <a:txBody>
                    <a:bodyPr/>
                    <a:lstStyle/>
                    <a:p>
                      <a:r>
                        <a:rPr kumimoji="1" lang="ja-JP" altLang="en-US" sz="2000"/>
                        <a:t>アップデートの</a:t>
                      </a:r>
                      <a:r>
                        <a:rPr kumimoji="1" lang="en-US" altLang="ja-JP" sz="2000"/>
                        <a:t/>
                      </a:r>
                      <a:br>
                        <a:rPr kumimoji="1" lang="en-US" altLang="ja-JP" sz="2000"/>
                      </a:br>
                      <a:r>
                        <a:rPr kumimoji="1" lang="ja-JP" altLang="en-US" sz="2000"/>
                        <a:t>内容</a:t>
                      </a:r>
                    </a:p>
                  </a:txBody>
                  <a:tcPr>
                    <a:solidFill>
                      <a:srgbClr val="FFFFFF"/>
                    </a:solidFill>
                  </a:tcPr>
                </a:tc>
                <a:tc>
                  <a:txBody>
                    <a:bodyPr/>
                    <a:lstStyle/>
                    <a:p>
                      <a:r>
                        <a:rPr kumimoji="1" lang="ja-JP" altLang="en-US" sz="2000"/>
                        <a:t>更新ファイル数</a:t>
                      </a:r>
                    </a:p>
                  </a:txBody>
                  <a:tcPr>
                    <a:solidFill>
                      <a:srgbClr val="FFFFFF"/>
                    </a:solidFill>
                  </a:tcPr>
                </a:tc>
                <a:tc>
                  <a:txBody>
                    <a:bodyPr/>
                    <a:lstStyle/>
                    <a:p>
                      <a:r>
                        <a:rPr kumimoji="1" lang="ja-JP" altLang="en-US" sz="2000"/>
                        <a:t>削除ファイル数</a:t>
                      </a:r>
                    </a:p>
                  </a:txBody>
                  <a:tcPr>
                    <a:solidFill>
                      <a:srgbClr val="FFFFFF"/>
                    </a:solidFill>
                  </a:tcPr>
                </a:tc>
                <a:tc>
                  <a:txBody>
                    <a:bodyPr/>
                    <a:lstStyle/>
                    <a:p>
                      <a:r>
                        <a:rPr kumimoji="1" lang="en-US" altLang="en-US" sz="2000"/>
                        <a:t>更新ファイルサイズ(MB)</a:t>
                      </a:r>
                      <a:endParaRPr kumimoji="1" lang="ja-JP" altLang="en-US" sz="2000"/>
                    </a:p>
                  </a:txBody>
                  <a:tcPr>
                    <a:solidFill>
                      <a:srgbClr val="FFFFFF"/>
                    </a:solidFill>
                  </a:tcPr>
                </a:tc>
                <a:tc>
                  <a:txBody>
                    <a:bodyPr/>
                    <a:lstStyle/>
                    <a:p>
                      <a:r>
                        <a:rPr kumimoji="1" lang="ja-JP" altLang="en-US" sz="2000"/>
                        <a:t>スクリプト数</a:t>
                      </a:r>
                    </a:p>
                  </a:txBody>
                  <a:tcPr>
                    <a:solidFill>
                      <a:srgbClr val="FFFFFF"/>
                    </a:solidFill>
                  </a:tcPr>
                </a:tc>
              </a:tr>
              <a:tr h="370840">
                <a:tc>
                  <a:txBody>
                    <a:bodyPr/>
                    <a:lstStyle/>
                    <a:p>
                      <a:r>
                        <a:rPr kumimoji="1" lang="ja-JP" altLang="en-US" sz="2000"/>
                        <a:t>インストール</a:t>
                      </a:r>
                      <a:endParaRPr kumimoji="1" lang="en-US" altLang="ja-JP" sz="2000"/>
                    </a:p>
                  </a:txBody>
                  <a:tcPr>
                    <a:solidFill>
                      <a:srgbClr val="FFFFFF"/>
                    </a:solidFill>
                  </a:tcPr>
                </a:tc>
                <a:tc>
                  <a:txBody>
                    <a:bodyPr/>
                    <a:lstStyle/>
                    <a:p>
                      <a:r>
                        <a:rPr kumimoji="1" lang="en-US" altLang="ja-JP" sz="2000"/>
                        <a:t>149</a:t>
                      </a:r>
                      <a:endParaRPr kumimoji="1" lang="ja-JP" altLang="en-US" sz="2000"/>
                    </a:p>
                  </a:txBody>
                  <a:tcPr>
                    <a:solidFill>
                      <a:srgbClr val="FFFFFF"/>
                    </a:solidFill>
                  </a:tcPr>
                </a:tc>
                <a:tc>
                  <a:txBody>
                    <a:bodyPr/>
                    <a:lstStyle/>
                    <a:p>
                      <a:r>
                        <a:rPr kumimoji="1" lang="en-US" altLang="ja-JP" sz="2000"/>
                        <a:t>0</a:t>
                      </a:r>
                      <a:endParaRPr kumimoji="1" lang="ja-JP" altLang="en-US" sz="2000"/>
                    </a:p>
                  </a:txBody>
                  <a:tcPr>
                    <a:solidFill>
                      <a:srgbClr val="FFFFFF"/>
                    </a:solidFill>
                  </a:tcPr>
                </a:tc>
                <a:tc>
                  <a:txBody>
                    <a:bodyPr/>
                    <a:lstStyle/>
                    <a:p>
                      <a:r>
                        <a:rPr kumimoji="1" lang="en-US" altLang="ja-JP" sz="2000"/>
                        <a:t>44</a:t>
                      </a:r>
                      <a:endParaRPr kumimoji="1" lang="ja-JP" altLang="en-US" sz="2000"/>
                    </a:p>
                  </a:txBody>
                  <a:tcPr>
                    <a:solidFill>
                      <a:srgbClr val="FFFFFF"/>
                    </a:solidFill>
                  </a:tcPr>
                </a:tc>
                <a:tc>
                  <a:txBody>
                    <a:bodyPr/>
                    <a:lstStyle/>
                    <a:p>
                      <a:r>
                        <a:rPr kumimoji="1" lang="en-US" altLang="ja-JP" sz="2000"/>
                        <a:t>9</a:t>
                      </a:r>
                      <a:endParaRPr kumimoji="1" lang="ja-JP" altLang="en-US" sz="2000"/>
                    </a:p>
                  </a:txBody>
                  <a:tcPr>
                    <a:solidFill>
                      <a:srgbClr val="FFFFFF"/>
                    </a:solidFill>
                  </a:tcPr>
                </a:tc>
              </a:tr>
              <a:tr h="370840">
                <a:tc>
                  <a:txBody>
                    <a:bodyPr/>
                    <a:lstStyle/>
                    <a:p>
                      <a:r>
                        <a:rPr kumimoji="1" lang="ja-JP" altLang="en-US" sz="2000"/>
                        <a:t>アンインストール</a:t>
                      </a:r>
                    </a:p>
                  </a:txBody>
                  <a:tcPr>
                    <a:solidFill>
                      <a:srgbClr val="FFFFFF"/>
                    </a:solidFill>
                  </a:tcPr>
                </a:tc>
                <a:tc>
                  <a:txBody>
                    <a:bodyPr/>
                    <a:lstStyle/>
                    <a:p>
                      <a:r>
                        <a:rPr kumimoji="1" lang="en-US" altLang="ja-JP" sz="2000"/>
                        <a:t>41</a:t>
                      </a:r>
                      <a:endParaRPr kumimoji="1" lang="ja-JP" altLang="en-US" sz="2000"/>
                    </a:p>
                  </a:txBody>
                  <a:tcPr>
                    <a:solidFill>
                      <a:srgbClr val="FFFFFF"/>
                    </a:solidFill>
                  </a:tcPr>
                </a:tc>
                <a:tc>
                  <a:txBody>
                    <a:bodyPr/>
                    <a:lstStyle/>
                    <a:p>
                      <a:r>
                        <a:rPr kumimoji="1" lang="en-US" altLang="ja-JP" sz="2000"/>
                        <a:t>68</a:t>
                      </a:r>
                      <a:endParaRPr kumimoji="1" lang="ja-JP" altLang="en-US" sz="2000"/>
                    </a:p>
                  </a:txBody>
                  <a:tcPr>
                    <a:solidFill>
                      <a:srgbClr val="FFFFFF"/>
                    </a:solidFill>
                  </a:tcPr>
                </a:tc>
                <a:tc>
                  <a:txBody>
                    <a:bodyPr/>
                    <a:lstStyle/>
                    <a:p>
                      <a:r>
                        <a:rPr kumimoji="1" lang="en-US" altLang="ja-JP" sz="2000"/>
                        <a:t>40</a:t>
                      </a:r>
                      <a:endParaRPr kumimoji="1" lang="ja-JP" altLang="en-US" sz="2000"/>
                    </a:p>
                  </a:txBody>
                  <a:tcPr>
                    <a:solidFill>
                      <a:srgbClr val="FFFFFF"/>
                    </a:solidFill>
                  </a:tcPr>
                </a:tc>
                <a:tc>
                  <a:txBody>
                    <a:bodyPr/>
                    <a:lstStyle/>
                    <a:p>
                      <a:r>
                        <a:rPr kumimoji="1" lang="en-US" altLang="ja-JP" sz="2000"/>
                        <a:t>9</a:t>
                      </a:r>
                      <a:endParaRPr kumimoji="1" lang="ja-JP" altLang="en-US" sz="2000"/>
                    </a:p>
                  </a:txBody>
                  <a:tcPr>
                    <a:solidFill>
                      <a:srgbClr val="FFFFFF"/>
                    </a:solidFill>
                  </a:tcPr>
                </a:tc>
              </a:tr>
              <a:tr h="370840">
                <a:tc>
                  <a:txBody>
                    <a:bodyPr/>
                    <a:lstStyle/>
                    <a:p>
                      <a:r>
                        <a:rPr kumimoji="1" lang="ja-JP" altLang="en-US" sz="2000"/>
                        <a:t>バージョンアップ</a:t>
                      </a:r>
                      <a:endParaRPr kumimoji="1" lang="en-US" altLang="ja-JP" sz="2000"/>
                    </a:p>
                  </a:txBody>
                  <a:tcPr>
                    <a:solidFill>
                      <a:srgbClr val="FFFFFF"/>
                    </a:solidFill>
                  </a:tcPr>
                </a:tc>
                <a:tc>
                  <a:txBody>
                    <a:bodyPr/>
                    <a:lstStyle/>
                    <a:p>
                      <a:r>
                        <a:rPr kumimoji="1" lang="en-US" altLang="ja-JP" sz="2000"/>
                        <a:t>203</a:t>
                      </a:r>
                      <a:endParaRPr kumimoji="1" lang="ja-JP" altLang="en-US" sz="2000"/>
                    </a:p>
                  </a:txBody>
                  <a:tcPr>
                    <a:solidFill>
                      <a:srgbClr val="FFFFFF"/>
                    </a:solidFill>
                  </a:tcPr>
                </a:tc>
                <a:tc>
                  <a:txBody>
                    <a:bodyPr/>
                    <a:lstStyle/>
                    <a:p>
                      <a:r>
                        <a:rPr kumimoji="1" lang="en-US" altLang="ja-JP" sz="2000"/>
                        <a:t>1</a:t>
                      </a:r>
                      <a:endParaRPr kumimoji="1" lang="ja-JP" altLang="en-US" sz="2000"/>
                    </a:p>
                  </a:txBody>
                  <a:tcPr>
                    <a:solidFill>
                      <a:srgbClr val="FFFFFF"/>
                    </a:solidFill>
                  </a:tcPr>
                </a:tc>
                <a:tc>
                  <a:txBody>
                    <a:bodyPr/>
                    <a:lstStyle/>
                    <a:p>
                      <a:r>
                        <a:rPr kumimoji="1" lang="en-US" altLang="ja-JP" sz="2000">
                          <a:solidFill>
                            <a:srgbClr val="FF0000"/>
                          </a:solidFill>
                        </a:rPr>
                        <a:t>110</a:t>
                      </a:r>
                      <a:endParaRPr kumimoji="1" lang="ja-JP" altLang="en-US" sz="2000">
                        <a:solidFill>
                          <a:srgbClr val="FF0000"/>
                        </a:solidFill>
                      </a:endParaRPr>
                    </a:p>
                  </a:txBody>
                  <a:tcPr>
                    <a:solidFill>
                      <a:srgbClr val="FFFFFF"/>
                    </a:solidFill>
                  </a:tcPr>
                </a:tc>
                <a:tc>
                  <a:txBody>
                    <a:bodyPr/>
                    <a:lstStyle/>
                    <a:p>
                      <a:r>
                        <a:rPr kumimoji="1" lang="en-US" altLang="ja-JP" sz="2000"/>
                        <a:t>2</a:t>
                      </a:r>
                      <a:endParaRPr kumimoji="1" lang="ja-JP" altLang="en-US" sz="2000"/>
                    </a:p>
                  </a:txBody>
                  <a:tcPr>
                    <a:solidFill>
                      <a:srgbClr val="FFFFFF"/>
                    </a:solidFill>
                  </a:tcPr>
                </a:tc>
              </a:tr>
              <a:tr h="370840">
                <a:tc>
                  <a:txBody>
                    <a:bodyPr/>
                    <a:lstStyle/>
                    <a:p>
                      <a:r>
                        <a:rPr kumimoji="1" lang="ja-JP" altLang="en-US" sz="2000"/>
                        <a:t>パッケージリスト</a:t>
                      </a:r>
                    </a:p>
                  </a:txBody>
                  <a:tcPr>
                    <a:solidFill>
                      <a:srgbClr val="FFFFFF"/>
                    </a:solidFill>
                  </a:tcPr>
                </a:tc>
                <a:tc>
                  <a:txBody>
                    <a:bodyPr/>
                    <a:lstStyle/>
                    <a:p>
                      <a:r>
                        <a:rPr kumimoji="1" lang="en-US" altLang="ja-JP" sz="2000"/>
                        <a:t>81</a:t>
                      </a:r>
                      <a:endParaRPr kumimoji="1" lang="ja-JP" altLang="en-US" sz="2000"/>
                    </a:p>
                  </a:txBody>
                  <a:tcPr>
                    <a:solidFill>
                      <a:srgbClr val="FFFFFF"/>
                    </a:solidFill>
                  </a:tcPr>
                </a:tc>
                <a:tc>
                  <a:txBody>
                    <a:bodyPr/>
                    <a:lstStyle/>
                    <a:p>
                      <a:r>
                        <a:rPr kumimoji="1" lang="en-US" altLang="ja-JP" sz="2000"/>
                        <a:t>1</a:t>
                      </a:r>
                      <a:endParaRPr kumimoji="1" lang="ja-JP" altLang="en-US" sz="2000"/>
                    </a:p>
                  </a:txBody>
                  <a:tcPr>
                    <a:solidFill>
                      <a:srgbClr val="FFFFFF"/>
                    </a:solidFill>
                  </a:tcPr>
                </a:tc>
                <a:tc>
                  <a:txBody>
                    <a:bodyPr/>
                    <a:lstStyle/>
                    <a:p>
                      <a:r>
                        <a:rPr kumimoji="1" lang="en-US" altLang="ja-JP" sz="2000">
                          <a:solidFill>
                            <a:srgbClr val="FF0000"/>
                          </a:solidFill>
                        </a:rPr>
                        <a:t>108</a:t>
                      </a:r>
                      <a:endParaRPr kumimoji="1" lang="ja-JP" altLang="en-US" sz="2000">
                        <a:solidFill>
                          <a:srgbClr val="FF0000"/>
                        </a:solidFill>
                      </a:endParaRPr>
                    </a:p>
                  </a:txBody>
                  <a:tcPr>
                    <a:solidFill>
                      <a:srgbClr val="FFFFFF"/>
                    </a:solidFill>
                  </a:tcPr>
                </a:tc>
                <a:tc>
                  <a:txBody>
                    <a:bodyPr/>
                    <a:lstStyle/>
                    <a:p>
                      <a:r>
                        <a:rPr kumimoji="1" lang="en-US" altLang="ja-JP" sz="2000" dirty="0"/>
                        <a:t>-</a:t>
                      </a:r>
                      <a:endParaRPr kumimoji="1" lang="ja-JP" altLang="en-US" sz="2000" dirty="0"/>
                    </a:p>
                  </a:txBody>
                  <a:tcPr>
                    <a:solidFill>
                      <a:srgbClr val="FFFFFF"/>
                    </a:solidFill>
                  </a:tcPr>
                </a:tc>
              </a:tr>
            </a:tbl>
          </a:graphicData>
        </a:graphic>
      </p:graphicFrame>
    </p:spTree>
    <p:extLst>
      <p:ext uri="{BB962C8B-B14F-4D97-AF65-F5344CB8AC3E}">
        <p14:creationId xmlns:p14="http://schemas.microsoft.com/office/powerpoint/2010/main" val="4141031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5044016"/>
          </a:xfrm>
        </p:spPr>
        <p:txBody>
          <a:bodyPr/>
          <a:lstStyle/>
          <a:p>
            <a:r>
              <a:rPr lang="ja-JP" altLang="en-US" dirty="0"/>
              <a:t>停止状態の</a:t>
            </a:r>
            <a:r>
              <a:rPr lang="en-US" altLang="ja-JP" dirty="0"/>
              <a:t>VM</a:t>
            </a:r>
            <a:r>
              <a:rPr lang="ja-JP" altLang="en-US" dirty="0"/>
              <a:t>のオフラインアップデート</a:t>
            </a:r>
            <a:endParaRPr lang="en-US" altLang="ja-JP" dirty="0"/>
          </a:p>
          <a:p>
            <a:pPr lvl="1"/>
            <a:r>
              <a:rPr lang="en-US" altLang="ja-JP" dirty="0" err="1"/>
              <a:t>NetChk</a:t>
            </a:r>
            <a:r>
              <a:rPr lang="en-US" altLang="ja-JP" dirty="0"/>
              <a:t> Protect [VMware, Inc.]</a:t>
            </a:r>
          </a:p>
          <a:p>
            <a:pPr lvl="2"/>
            <a:r>
              <a:rPr lang="ja-JP" altLang="en-US" dirty="0"/>
              <a:t>オフラインでダウンロードしたアップデータを仮想ディスクに保存</a:t>
            </a:r>
            <a:endParaRPr lang="en-US" altLang="ja-JP" dirty="0"/>
          </a:p>
          <a:p>
            <a:pPr lvl="2"/>
            <a:r>
              <a:rPr lang="en-US" altLang="ja-JP" dirty="0"/>
              <a:t>VM</a:t>
            </a:r>
            <a:r>
              <a:rPr lang="ja-JP" altLang="en-US" dirty="0"/>
              <a:t>の起動時にアップデータを実行</a:t>
            </a:r>
            <a:endParaRPr lang="en-US" altLang="ja-JP" dirty="0"/>
          </a:p>
          <a:p>
            <a:pPr lvl="1"/>
            <a:r>
              <a:rPr lang="en-US" altLang="ja-JP" dirty="0" err="1"/>
              <a:t>Nuwa</a:t>
            </a:r>
            <a:r>
              <a:rPr lang="en-US" altLang="ja-JP" dirty="0"/>
              <a:t> [Zhou et al.’10]</a:t>
            </a:r>
          </a:p>
          <a:p>
            <a:pPr lvl="2"/>
            <a:r>
              <a:rPr lang="ja-JP" altLang="en-US" dirty="0"/>
              <a:t>オフラインでアップデータを実行して仮想ディスクを更新</a:t>
            </a:r>
            <a:endParaRPr lang="en-US" altLang="ja-JP" dirty="0"/>
          </a:p>
          <a:p>
            <a:pPr lvl="2"/>
            <a:r>
              <a:rPr lang="ja-JP" altLang="en-US" dirty="0"/>
              <a:t>アップデータのスクリプトを書き換えてできるだけ実行</a:t>
            </a:r>
            <a:endParaRPr lang="en-US" altLang="ja-JP" dirty="0"/>
          </a:p>
          <a:p>
            <a:r>
              <a:rPr lang="ja-JP" altLang="en-US" dirty="0"/>
              <a:t>サスペンド状態の</a:t>
            </a:r>
            <a:r>
              <a:rPr lang="en-US" altLang="ja-JP" dirty="0"/>
              <a:t>VM</a:t>
            </a:r>
            <a:r>
              <a:rPr lang="ja-JP" altLang="en-US" dirty="0"/>
              <a:t>のオフラインアップデート</a:t>
            </a:r>
            <a:endParaRPr lang="en-US" altLang="ja-JP" dirty="0"/>
          </a:p>
          <a:p>
            <a:pPr lvl="1"/>
            <a:r>
              <a:rPr lang="en-US" altLang="ja-JP" dirty="0"/>
              <a:t>Offline Virtual Machine Servicing Tool [Microsoft]</a:t>
            </a:r>
          </a:p>
          <a:p>
            <a:pPr lvl="2"/>
            <a:r>
              <a:rPr lang="ja-JP" altLang="en-US" dirty="0"/>
              <a:t>アップデート専用環境で</a:t>
            </a:r>
            <a:r>
              <a:rPr lang="en-US" altLang="ja-JP" dirty="0"/>
              <a:t>VM</a:t>
            </a:r>
            <a:r>
              <a:rPr lang="ja-JP" altLang="en-US" dirty="0"/>
              <a:t>をレジュームしてアップデート</a:t>
            </a:r>
          </a:p>
          <a:p>
            <a:pPr lvl="2"/>
            <a:r>
              <a:rPr lang="ja-JP" altLang="en-US" dirty="0"/>
              <a:t>専用環境を構築してメンテナンスする必要が</a:t>
            </a:r>
            <a:r>
              <a:rPr lang="ja-JP" altLang="en-US" dirty="0" smtClean="0"/>
              <a:t>ある</a:t>
            </a:r>
            <a:endParaRPr lang="ja-JP" altLang="en-US" dirty="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extLst>
      <p:ext uri="{BB962C8B-B14F-4D97-AF65-F5344CB8AC3E}">
        <p14:creationId xmlns:p14="http://schemas.microsoft.com/office/powerpoint/2010/main" val="980557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サスペンド状態の</a:t>
            </a:r>
            <a:r>
              <a:rPr lang="en-US" altLang="ja-JP" dirty="0"/>
              <a:t>VM</a:t>
            </a:r>
            <a:r>
              <a:rPr lang="ja-JP" altLang="en-US" dirty="0"/>
              <a:t>のオフラインアップデートを可能にする</a:t>
            </a:r>
            <a:r>
              <a:rPr lang="en-US" altLang="ja-JP" dirty="0" err="1"/>
              <a:t>OUassister</a:t>
            </a:r>
            <a:r>
              <a:rPr lang="en-US" altLang="ja-JP" dirty="0"/>
              <a:t> </a:t>
            </a:r>
            <a:r>
              <a:rPr lang="ja-JP" altLang="en-US" dirty="0"/>
              <a:t>を提案</a:t>
            </a:r>
          </a:p>
          <a:p>
            <a:pPr lvl="1"/>
            <a:r>
              <a:rPr lang="ja-JP" altLang="en-US" dirty="0"/>
              <a:t>オフライン時にアップデータ実行をエミュレーション</a:t>
            </a:r>
          </a:p>
          <a:p>
            <a:pPr lvl="2"/>
            <a:r>
              <a:rPr lang="en-US" altLang="ja-JP" dirty="0"/>
              <a:t>VM Shadow</a:t>
            </a:r>
            <a:r>
              <a:rPr lang="ja-JP" altLang="en-US" dirty="0"/>
              <a:t>と</a:t>
            </a:r>
            <a:r>
              <a:rPr lang="en-US" altLang="ja-JP" dirty="0" err="1"/>
              <a:t>Aufs</a:t>
            </a:r>
            <a:r>
              <a:rPr lang="ja-JP" altLang="en-US" dirty="0"/>
              <a:t>を用いて更新されたファイルを抽出</a:t>
            </a:r>
            <a:endParaRPr lang="en-US" altLang="ja-JP" dirty="0"/>
          </a:p>
          <a:p>
            <a:pPr lvl="2"/>
            <a:r>
              <a:rPr lang="ja-JP" altLang="en-US" dirty="0"/>
              <a:t>前処理・後処理スクリプトを保存</a:t>
            </a:r>
          </a:p>
          <a:p>
            <a:pPr lvl="1"/>
            <a:r>
              <a:rPr lang="ja-JP" altLang="en-US" dirty="0"/>
              <a:t>レジューム後にエミュレーション結果を反映</a:t>
            </a:r>
            <a:endParaRPr lang="en-US" altLang="ja-JP" dirty="0"/>
          </a:p>
          <a:p>
            <a:pPr lvl="2"/>
            <a:r>
              <a:rPr lang="ja-JP" altLang="en-US" dirty="0"/>
              <a:t>スクリプトを実行</a:t>
            </a:r>
            <a:endParaRPr lang="en-US" altLang="ja-JP" dirty="0"/>
          </a:p>
          <a:p>
            <a:pPr lvl="2"/>
            <a:r>
              <a:rPr lang="ja-JP" altLang="en-US" dirty="0"/>
              <a:t>オンライン時のアップデート時間を削減</a:t>
            </a:r>
          </a:p>
          <a:p>
            <a:r>
              <a:rPr lang="ja-JP" altLang="en-US" dirty="0"/>
              <a:t>今後の課題</a:t>
            </a:r>
            <a:endParaRPr lang="en-US" altLang="ja-JP" dirty="0"/>
          </a:p>
          <a:p>
            <a:pPr lvl="1"/>
            <a:r>
              <a:rPr lang="ja-JP" altLang="en-US" dirty="0"/>
              <a:t>可能な範囲でのスクリプトのオフライン実行</a:t>
            </a:r>
            <a:endParaRPr lang="en-US" altLang="ja-JP" dirty="0"/>
          </a:p>
          <a:p>
            <a:pPr lvl="1"/>
            <a:r>
              <a:rPr lang="en-US" altLang="ja-JP" dirty="0"/>
              <a:t>Windows</a:t>
            </a:r>
            <a:r>
              <a:rPr lang="ja-JP" altLang="en-US" dirty="0"/>
              <a:t>アップデートへの対応</a:t>
            </a:r>
          </a:p>
          <a:p>
            <a:endParaRPr kumimoji="1" lang="ja-JP" altLang="en-US" dirty="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2007865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3387832"/>
          </a:xfrm>
        </p:spPr>
        <p:txBody>
          <a:bodyPr>
            <a:normAutofit/>
          </a:bodyPr>
          <a:lstStyle/>
          <a:p>
            <a:r>
              <a:rPr lang="ja-JP" altLang="en-US" dirty="0" smtClean="0"/>
              <a:t>仮想マシン（</a:t>
            </a:r>
            <a:r>
              <a:rPr lang="en-US" altLang="ja-JP" dirty="0" smtClean="0"/>
              <a:t>VM</a:t>
            </a:r>
            <a:r>
              <a:rPr lang="ja-JP" altLang="en-US" dirty="0" smtClean="0"/>
              <a:t>）は必要なときだけ動かすことが多い</a:t>
            </a:r>
            <a:endParaRPr lang="en-US" altLang="ja-JP" dirty="0" smtClean="0"/>
          </a:p>
          <a:p>
            <a:pPr lvl="1"/>
            <a:r>
              <a:rPr lang="ja-JP" altLang="en-US" dirty="0" smtClean="0"/>
              <a:t>クラウドでもデスクトップでも</a:t>
            </a:r>
            <a:endParaRPr lang="en-US" altLang="ja-JP" dirty="0" smtClean="0"/>
          </a:p>
          <a:p>
            <a:pPr lvl="1"/>
            <a:r>
              <a:rPr lang="ja-JP" altLang="en-US" dirty="0" smtClean="0"/>
              <a:t>長期間使わない</a:t>
            </a:r>
            <a:r>
              <a:rPr lang="en-US" altLang="ja-JP" dirty="0" smtClean="0"/>
              <a:t>VM</a:t>
            </a:r>
            <a:r>
              <a:rPr lang="ja-JP" altLang="en-US" dirty="0" smtClean="0"/>
              <a:t>が存在する</a:t>
            </a:r>
            <a:endParaRPr lang="en-US" altLang="ja-JP" dirty="0"/>
          </a:p>
          <a:p>
            <a:r>
              <a:rPr lang="en-US" altLang="ja-JP" dirty="0" smtClean="0"/>
              <a:t>VM</a:t>
            </a:r>
            <a:r>
              <a:rPr lang="ja-JP" altLang="en-US" dirty="0" smtClean="0"/>
              <a:t>の再開時に攻撃を受ける可能性が高くなる</a:t>
            </a:r>
            <a:endParaRPr lang="en-US" altLang="ja-JP" dirty="0"/>
          </a:p>
          <a:p>
            <a:pPr lvl="1"/>
            <a:r>
              <a:rPr kumimoji="1" lang="ja-JP" altLang="en-US" dirty="0" smtClean="0"/>
              <a:t>停止中に</a:t>
            </a:r>
            <a:r>
              <a:rPr kumimoji="1" lang="en-US" altLang="ja-JP" dirty="0" smtClean="0"/>
              <a:t>OS</a:t>
            </a:r>
            <a:r>
              <a:rPr kumimoji="1" lang="ja-JP" altLang="en-US" dirty="0" smtClean="0"/>
              <a:t>やアプリケーションの脆弱性が発見されることが多い</a:t>
            </a:r>
            <a:endParaRPr lang="en-US" altLang="ja-JP" dirty="0"/>
          </a:p>
          <a:p>
            <a:pPr lvl="1"/>
            <a:r>
              <a:rPr kumimoji="1" lang="ja-JP" altLang="en-US" dirty="0" smtClean="0"/>
              <a:t>長期間停止している</a:t>
            </a:r>
            <a:r>
              <a:rPr kumimoji="1" lang="en-US" altLang="ja-JP" dirty="0" smtClean="0"/>
              <a:t>VM</a:t>
            </a:r>
            <a:r>
              <a:rPr kumimoji="1" lang="ja-JP" altLang="en-US" dirty="0" smtClean="0"/>
              <a:t>ではセキュリティアップデートが適用されない</a:t>
            </a:r>
            <a:endParaRPr kumimoji="1" lang="en-US" altLang="ja-JP" dirty="0" smtClean="0"/>
          </a:p>
        </p:txBody>
      </p:sp>
      <p:sp>
        <p:nvSpPr>
          <p:cNvPr id="3" name="タイトル 2"/>
          <p:cNvSpPr>
            <a:spLocks noGrp="1"/>
          </p:cNvSpPr>
          <p:nvPr>
            <p:ph type="title"/>
          </p:nvPr>
        </p:nvSpPr>
        <p:spPr/>
        <p:txBody>
          <a:bodyPr/>
          <a:lstStyle/>
          <a:p>
            <a:r>
              <a:rPr kumimoji="1" lang="en-US" altLang="ja-JP" dirty="0" smtClean="0"/>
              <a:t>VM</a:t>
            </a:r>
            <a:r>
              <a:rPr kumimoji="1" lang="ja-JP" altLang="en-US" dirty="0" smtClean="0"/>
              <a:t>のセキュリティアップデート</a:t>
            </a:r>
            <a:endParaRPr kumimoji="1" lang="ja-JP" altLang="en-US" dirty="0"/>
          </a:p>
        </p:txBody>
      </p:sp>
      <p:sp>
        <p:nvSpPr>
          <p:cNvPr id="22" name="正方形/長方形 21"/>
          <p:cNvSpPr/>
          <p:nvPr/>
        </p:nvSpPr>
        <p:spPr>
          <a:xfrm>
            <a:off x="1374457" y="5524741"/>
            <a:ext cx="504056" cy="4764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VM</a:t>
            </a:r>
            <a:endParaRPr kumimoji="1" lang="ja-JP" altLang="en-US" sz="1600" dirty="0"/>
          </a:p>
        </p:txBody>
      </p:sp>
      <p:sp>
        <p:nvSpPr>
          <p:cNvPr id="24" name="角丸四角形 23"/>
          <p:cNvSpPr/>
          <p:nvPr/>
        </p:nvSpPr>
        <p:spPr>
          <a:xfrm>
            <a:off x="2181530" y="4939765"/>
            <a:ext cx="1447620" cy="28803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アップデート</a:t>
            </a:r>
            <a:r>
              <a:rPr kumimoji="1" lang="en-US" altLang="ja-JP" sz="1600" dirty="0" smtClean="0"/>
              <a:t>A</a:t>
            </a:r>
            <a:endParaRPr kumimoji="1" lang="ja-JP" altLang="en-US" sz="1600" dirty="0"/>
          </a:p>
        </p:txBody>
      </p:sp>
      <p:sp>
        <p:nvSpPr>
          <p:cNvPr id="25" name="角丸四角形 24"/>
          <p:cNvSpPr/>
          <p:nvPr/>
        </p:nvSpPr>
        <p:spPr>
          <a:xfrm>
            <a:off x="3731104" y="4948149"/>
            <a:ext cx="1447620" cy="28803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アップデート</a:t>
            </a:r>
            <a:r>
              <a:rPr lang="en-US" altLang="ja-JP" sz="1600" dirty="0"/>
              <a:t>B</a:t>
            </a:r>
            <a:endParaRPr kumimoji="1" lang="ja-JP" altLang="en-US" sz="1600" dirty="0"/>
          </a:p>
        </p:txBody>
      </p:sp>
      <p:sp>
        <p:nvSpPr>
          <p:cNvPr id="28" name="角丸四角形 27"/>
          <p:cNvSpPr/>
          <p:nvPr/>
        </p:nvSpPr>
        <p:spPr>
          <a:xfrm>
            <a:off x="5310146" y="4939765"/>
            <a:ext cx="1447620" cy="28803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アップデート</a:t>
            </a:r>
            <a:r>
              <a:rPr lang="en-US" altLang="ja-JP" sz="1600" dirty="0" smtClean="0"/>
              <a:t>C</a:t>
            </a:r>
            <a:endParaRPr kumimoji="1" lang="ja-JP" altLang="en-US" sz="1600" dirty="0"/>
          </a:p>
        </p:txBody>
      </p:sp>
      <p:sp>
        <p:nvSpPr>
          <p:cNvPr id="29" name="正方形/長方形 28"/>
          <p:cNvSpPr/>
          <p:nvPr/>
        </p:nvSpPr>
        <p:spPr>
          <a:xfrm>
            <a:off x="7042069" y="5538409"/>
            <a:ext cx="504056" cy="4764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t>VM</a:t>
            </a:r>
            <a:endParaRPr kumimoji="1" lang="ja-JP" altLang="en-US" sz="1600" dirty="0"/>
          </a:p>
        </p:txBody>
      </p:sp>
      <p:sp>
        <p:nvSpPr>
          <p:cNvPr id="30" name="正方形/長方形 29"/>
          <p:cNvSpPr/>
          <p:nvPr/>
        </p:nvSpPr>
        <p:spPr>
          <a:xfrm>
            <a:off x="2401284" y="5524741"/>
            <a:ext cx="504056" cy="47646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sz="1600" dirty="0" smtClean="0"/>
              <a:t>VM</a:t>
            </a:r>
            <a:endParaRPr kumimoji="1" lang="ja-JP" altLang="en-US" sz="1600" dirty="0"/>
          </a:p>
        </p:txBody>
      </p:sp>
      <p:cxnSp>
        <p:nvCxnSpPr>
          <p:cNvPr id="31" name="直線矢印コネクタ 30"/>
          <p:cNvCxnSpPr/>
          <p:nvPr/>
        </p:nvCxnSpPr>
        <p:spPr>
          <a:xfrm>
            <a:off x="1298492" y="6244779"/>
            <a:ext cx="883038" cy="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34" idx="0"/>
          </p:cNvCxnSpPr>
          <p:nvPr/>
        </p:nvCxnSpPr>
        <p:spPr>
          <a:xfrm>
            <a:off x="2181530" y="6236378"/>
            <a:ext cx="4680519" cy="0"/>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6862049" y="6236378"/>
            <a:ext cx="93610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4" name="上矢印 33"/>
          <p:cNvSpPr/>
          <p:nvPr/>
        </p:nvSpPr>
        <p:spPr>
          <a:xfrm>
            <a:off x="2001510" y="6236378"/>
            <a:ext cx="360040" cy="273027"/>
          </a:xfrm>
          <a:prstGeom prst="up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上矢印 34"/>
          <p:cNvSpPr/>
          <p:nvPr/>
        </p:nvSpPr>
        <p:spPr>
          <a:xfrm>
            <a:off x="6682029" y="6236377"/>
            <a:ext cx="360040" cy="273027"/>
          </a:xfrm>
          <a:prstGeom prst="up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a:spLocks/>
          </p:cNvSpPr>
          <p:nvPr/>
        </p:nvSpPr>
        <p:spPr>
          <a:xfrm>
            <a:off x="1809651" y="6533123"/>
            <a:ext cx="743757" cy="369332"/>
          </a:xfrm>
          <a:prstGeom prst="rect">
            <a:avLst/>
          </a:prstGeom>
          <a:solidFill>
            <a:schemeClr val="bg1"/>
          </a:solidFill>
        </p:spPr>
        <p:txBody>
          <a:bodyPr wrap="square" rtlCol="0">
            <a:spAutoFit/>
          </a:bodyPr>
          <a:lstStyle/>
          <a:p>
            <a:pPr algn="ctr"/>
            <a:r>
              <a:rPr kumimoji="1" lang="ja-JP" altLang="en-US" dirty="0" smtClean="0"/>
              <a:t>停止</a:t>
            </a:r>
            <a:endParaRPr kumimoji="1" lang="ja-JP" altLang="en-US" dirty="0"/>
          </a:p>
        </p:txBody>
      </p:sp>
      <p:sp>
        <p:nvSpPr>
          <p:cNvPr id="37" name="テキスト ボックス 36"/>
          <p:cNvSpPr txBox="1"/>
          <p:nvPr/>
        </p:nvSpPr>
        <p:spPr>
          <a:xfrm>
            <a:off x="6199464" y="6517128"/>
            <a:ext cx="1325170" cy="369332"/>
          </a:xfrm>
          <a:prstGeom prst="rect">
            <a:avLst/>
          </a:prstGeom>
          <a:solidFill>
            <a:schemeClr val="bg1"/>
          </a:solidFill>
        </p:spPr>
        <p:txBody>
          <a:bodyPr wrap="square" rtlCol="0">
            <a:spAutoFit/>
          </a:bodyPr>
          <a:lstStyle/>
          <a:p>
            <a:pPr algn="ctr"/>
            <a:r>
              <a:rPr kumimoji="1" lang="ja-JP" altLang="en-US" dirty="0" smtClean="0"/>
              <a:t>再開</a:t>
            </a:r>
            <a:endParaRPr kumimoji="1" lang="ja-JP" altLang="en-US" dirty="0"/>
          </a:p>
        </p:txBody>
      </p:sp>
      <p:sp>
        <p:nvSpPr>
          <p:cNvPr id="5" name="爆発 1 4"/>
          <p:cNvSpPr/>
          <p:nvPr/>
        </p:nvSpPr>
        <p:spPr>
          <a:xfrm>
            <a:off x="7186238" y="5083781"/>
            <a:ext cx="1223830" cy="814822"/>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危険</a:t>
            </a:r>
            <a:endParaRPr kumimoji="1" lang="ja-JP" altLang="en-US" sz="1600" dirty="0"/>
          </a:p>
        </p:txBody>
      </p:sp>
    </p:spTree>
    <p:extLst>
      <p:ext uri="{BB962C8B-B14F-4D97-AF65-F5344CB8AC3E}">
        <p14:creationId xmlns:p14="http://schemas.microsoft.com/office/powerpoint/2010/main" val="1520399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hidden"/>
                                      </p:to>
                                    </p:set>
                                  </p:childTnLst>
                                </p:cTn>
                              </p:par>
                              <p:par>
                                <p:cTn id="7" presetID="1" presetClass="entr" presetSubtype="0" fill="hold" grpId="2"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63" presetClass="path" presetSubtype="0" accel="50000" decel="50000" fill="hold" grpId="0" nodeType="withEffect">
                                  <p:stCondLst>
                                    <p:cond delay="0"/>
                                  </p:stCondLst>
                                  <p:childTnLst>
                                    <p:animMotion origin="layout" path="M -4.16667E-6 2.22222E-6 L 0.41459 2.22222E-6 " pathEditMode="relative" rAng="0" ptsTypes="AA">
                                      <p:cBhvr>
                                        <p:cTn id="10" dur="2000" fill="hold"/>
                                        <p:tgtEl>
                                          <p:spTgt spid="30"/>
                                        </p:tgtEl>
                                        <p:attrNameLst>
                                          <p:attrName>ppt_x</p:attrName>
                                          <p:attrName>ppt_y</p:attrName>
                                        </p:attrNameLst>
                                      </p:cBhvr>
                                      <p:rCtr x="20729" y="0"/>
                                    </p:animMotion>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30"/>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9" grpId="0" animBg="1"/>
      <p:bldP spid="30" grpId="0" animBg="1"/>
      <p:bldP spid="30" grpId="1" animBg="1"/>
      <p:bldP spid="30" grpId="2"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3360559"/>
          </a:xfrm>
        </p:spPr>
        <p:txBody>
          <a:bodyPr>
            <a:normAutofit/>
          </a:bodyPr>
          <a:lstStyle/>
          <a:p>
            <a:r>
              <a:rPr kumimoji="1" lang="en-US" altLang="ja-JP" dirty="0" smtClean="0"/>
              <a:t>VM</a:t>
            </a:r>
            <a:r>
              <a:rPr kumimoji="1" lang="ja-JP" altLang="en-US" dirty="0" smtClean="0"/>
              <a:t>の再開後にアップデートを行うの</a:t>
            </a:r>
            <a:r>
              <a:rPr lang="ja-JP" altLang="en-US" dirty="0" smtClean="0"/>
              <a:t>が一般的だが、危険性が高い</a:t>
            </a:r>
            <a:endParaRPr kumimoji="1" lang="en-US" altLang="ja-JP" dirty="0" smtClean="0"/>
          </a:p>
          <a:p>
            <a:pPr lvl="1"/>
            <a:r>
              <a:rPr lang="ja-JP" altLang="en-US" dirty="0"/>
              <a:t>ネットワーク</a:t>
            </a:r>
            <a:r>
              <a:rPr lang="ja-JP" altLang="en-US" dirty="0" smtClean="0"/>
              <a:t>経由の攻撃を受ける</a:t>
            </a:r>
            <a:endParaRPr lang="en-US" altLang="ja-JP" dirty="0" smtClean="0"/>
          </a:p>
          <a:p>
            <a:pPr lvl="2"/>
            <a:r>
              <a:rPr kumimoji="1" lang="ja-JP" altLang="en-US" dirty="0" smtClean="0"/>
              <a:t>アップデータをダウンロードするためにネットワークに接続</a:t>
            </a:r>
            <a:endParaRPr kumimoji="1" lang="en-US" altLang="ja-JP" dirty="0" smtClean="0"/>
          </a:p>
          <a:p>
            <a:pPr lvl="2"/>
            <a:r>
              <a:rPr lang="ja-JP" altLang="en-US" dirty="0" smtClean="0"/>
              <a:t>接続後、即座に攻撃を受ける可能性が</a:t>
            </a:r>
            <a:r>
              <a:rPr lang="ja-JP" altLang="en-US" dirty="0"/>
              <a:t>ある</a:t>
            </a:r>
            <a:endParaRPr lang="en-US" altLang="ja-JP" dirty="0" smtClean="0"/>
          </a:p>
          <a:p>
            <a:pPr lvl="1"/>
            <a:r>
              <a:rPr kumimoji="1" lang="ja-JP" altLang="en-US" dirty="0"/>
              <a:t>無防備な時間が</a:t>
            </a:r>
            <a:r>
              <a:rPr kumimoji="1" lang="ja-JP" altLang="en-US" dirty="0" smtClean="0"/>
              <a:t>長い</a:t>
            </a:r>
            <a:endParaRPr kumimoji="1" lang="en-US" altLang="ja-JP" dirty="0" smtClean="0"/>
          </a:p>
          <a:p>
            <a:pPr lvl="2"/>
            <a:r>
              <a:rPr lang="ja-JP" altLang="en-US" dirty="0"/>
              <a:t>アップデート</a:t>
            </a:r>
            <a:r>
              <a:rPr lang="ja-JP" altLang="en-US" dirty="0" smtClean="0"/>
              <a:t>の処理に時間がかかる</a:t>
            </a:r>
            <a:endParaRPr lang="en-US" altLang="ja-JP" dirty="0" smtClean="0"/>
          </a:p>
          <a:p>
            <a:pPr lvl="2"/>
            <a:r>
              <a:rPr kumimoji="1" lang="ja-JP" altLang="en-US" dirty="0"/>
              <a:t>完了するまで</a:t>
            </a:r>
            <a:r>
              <a:rPr kumimoji="1" lang="ja-JP" altLang="en-US" dirty="0" smtClean="0"/>
              <a:t>は攻撃にさらされる</a:t>
            </a:r>
            <a:endParaRPr kumimoji="1" lang="ja-JP" altLang="en-US" dirty="0"/>
          </a:p>
        </p:txBody>
      </p:sp>
      <p:sp>
        <p:nvSpPr>
          <p:cNvPr id="3" name="タイトル 2"/>
          <p:cNvSpPr>
            <a:spLocks noGrp="1"/>
          </p:cNvSpPr>
          <p:nvPr>
            <p:ph type="title"/>
          </p:nvPr>
        </p:nvSpPr>
        <p:spPr/>
        <p:txBody>
          <a:bodyPr/>
          <a:lstStyle/>
          <a:p>
            <a:r>
              <a:rPr kumimoji="1" lang="ja-JP" altLang="en-US" dirty="0" smtClean="0"/>
              <a:t>従来のアップデート手法</a:t>
            </a:r>
            <a:endParaRPr kumimoji="1" lang="ja-JP" altLang="en-US" dirty="0"/>
          </a:p>
        </p:txBody>
      </p:sp>
      <p:sp>
        <p:nvSpPr>
          <p:cNvPr id="4" name="円/楕円 3"/>
          <p:cNvSpPr/>
          <p:nvPr/>
        </p:nvSpPr>
        <p:spPr>
          <a:xfrm>
            <a:off x="3059832" y="4985904"/>
            <a:ext cx="1584176" cy="432048"/>
          </a:xfrm>
          <a:prstGeom prst="ellipse">
            <a:avLst/>
          </a:prstGeom>
          <a:solidFill>
            <a:schemeClr val="bg2">
              <a:lumMod val="75000"/>
            </a:schemeClr>
          </a:solidFill>
          <a:ln w="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サーバ</a:t>
            </a:r>
            <a:endParaRPr kumimoji="1" lang="ja-JP" altLang="en-US" dirty="0">
              <a:solidFill>
                <a:schemeClr val="tx1"/>
              </a:solidFill>
            </a:endParaRPr>
          </a:p>
        </p:txBody>
      </p:sp>
      <p:sp>
        <p:nvSpPr>
          <p:cNvPr id="5" name="角丸四角形 4"/>
          <p:cNvSpPr/>
          <p:nvPr/>
        </p:nvSpPr>
        <p:spPr>
          <a:xfrm>
            <a:off x="5112059" y="4841888"/>
            <a:ext cx="2160240" cy="165618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5328083" y="6530331"/>
            <a:ext cx="1728192" cy="369332"/>
          </a:xfrm>
          <a:prstGeom prst="rect">
            <a:avLst/>
          </a:prstGeom>
          <a:noFill/>
        </p:spPr>
        <p:txBody>
          <a:bodyPr wrap="square" rtlCol="0">
            <a:spAutoFit/>
          </a:bodyPr>
          <a:lstStyle/>
          <a:p>
            <a:pPr algn="ctr"/>
            <a:r>
              <a:rPr kumimoji="1" lang="ja-JP" altLang="en-US" dirty="0" smtClean="0"/>
              <a:t>仮想マシン</a:t>
            </a:r>
            <a:endParaRPr kumimoji="1" lang="ja-JP" altLang="en-US" dirty="0"/>
          </a:p>
        </p:txBody>
      </p:sp>
      <p:sp>
        <p:nvSpPr>
          <p:cNvPr id="8" name="正方形/長方形 7"/>
          <p:cNvSpPr/>
          <p:nvPr/>
        </p:nvSpPr>
        <p:spPr>
          <a:xfrm>
            <a:off x="5472099" y="4985904"/>
            <a:ext cx="1368152" cy="432048"/>
          </a:xfrm>
          <a:prstGeom prst="rect">
            <a:avLst/>
          </a:prstGeom>
          <a:solidFill>
            <a:schemeClr val="accent2">
              <a:lumMod val="40000"/>
              <a:lumOff val="6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9" name="上下矢印 8"/>
          <p:cNvSpPr/>
          <p:nvPr/>
        </p:nvSpPr>
        <p:spPr>
          <a:xfrm>
            <a:off x="6120171" y="5417952"/>
            <a:ext cx="144016" cy="288032"/>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下矢印 9"/>
          <p:cNvSpPr/>
          <p:nvPr/>
        </p:nvSpPr>
        <p:spPr>
          <a:xfrm rot="16200000">
            <a:off x="4924245" y="4811356"/>
            <a:ext cx="225474" cy="78594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4" name="フローチャート : 磁気ディスク 13"/>
          <p:cNvSpPr/>
          <p:nvPr/>
        </p:nvSpPr>
        <p:spPr>
          <a:xfrm>
            <a:off x="5670121" y="5750720"/>
            <a:ext cx="1044115" cy="747352"/>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dirty="0" smtClean="0"/>
              <a:t>仮想</a:t>
            </a:r>
            <a:endParaRPr lang="en-US" altLang="ja-JP" sz="1400" dirty="0" smtClean="0"/>
          </a:p>
          <a:p>
            <a:pPr algn="ctr"/>
            <a:r>
              <a:rPr lang="ja-JP" altLang="en-US" sz="1400" dirty="0" smtClean="0"/>
              <a:t>ディスク</a:t>
            </a:r>
            <a:endParaRPr kumimoji="1" lang="en-US" altLang="ja-JP" sz="1400" dirty="0" smtClean="0"/>
          </a:p>
        </p:txBody>
      </p:sp>
      <p:sp>
        <p:nvSpPr>
          <p:cNvPr id="12" name="下矢印 11"/>
          <p:cNvSpPr/>
          <p:nvPr/>
        </p:nvSpPr>
        <p:spPr>
          <a:xfrm rot="16200000">
            <a:off x="5145741" y="5596209"/>
            <a:ext cx="220670" cy="936104"/>
          </a:xfrm>
          <a:prstGeom prst="downArrow">
            <a:avLst/>
          </a:prstGeom>
          <a:solidFill>
            <a:schemeClr val="accent2"/>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FF0000"/>
              </a:solidFill>
            </a:endParaRPr>
          </a:p>
        </p:txBody>
      </p:sp>
      <p:sp>
        <p:nvSpPr>
          <p:cNvPr id="15" name="円/楕円 14"/>
          <p:cNvSpPr/>
          <p:nvPr/>
        </p:nvSpPr>
        <p:spPr>
          <a:xfrm>
            <a:off x="3563888" y="5776228"/>
            <a:ext cx="1296144" cy="57606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攻撃者</a:t>
            </a:r>
            <a:endParaRPr kumimoji="1" lang="ja-JP" altLang="en-US" sz="1400" dirty="0"/>
          </a:p>
        </p:txBody>
      </p:sp>
    </p:spTree>
    <p:extLst>
      <p:ext uri="{BB962C8B-B14F-4D97-AF65-F5344CB8AC3E}">
        <p14:creationId xmlns:p14="http://schemas.microsoft.com/office/powerpoint/2010/main" val="273458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 presetClass="exit" presetSubtype="0" fill="hold" grpId="1" nodeType="with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2"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0" grpId="1" animBg="1"/>
      <p:bldP spid="12" grpId="0" animBg="1"/>
      <p:bldP spid="12" grpId="1" animBg="1"/>
      <p:bldP spid="12"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976494"/>
          </a:xfrm>
        </p:spPr>
        <p:txBody>
          <a:bodyPr>
            <a:normAutofit/>
          </a:bodyPr>
          <a:lstStyle/>
          <a:p>
            <a:r>
              <a:rPr kumimoji="1" lang="en-US" altLang="ja-JP" dirty="0" smtClean="0"/>
              <a:t>VM</a:t>
            </a:r>
            <a:r>
              <a:rPr kumimoji="1" lang="ja-JP" altLang="en-US" dirty="0" smtClean="0"/>
              <a:t>を再開する前にアップデートする手法も提案されている</a:t>
            </a:r>
            <a:endParaRPr kumimoji="1" lang="en-US" altLang="ja-JP" dirty="0" smtClean="0"/>
          </a:p>
          <a:p>
            <a:pPr lvl="1"/>
            <a:r>
              <a:rPr lang="ja-JP" altLang="en-US" dirty="0" smtClean="0"/>
              <a:t>例：</a:t>
            </a:r>
            <a:r>
              <a:rPr lang="en-US" altLang="ja-JP" dirty="0" smtClean="0"/>
              <a:t>VM</a:t>
            </a:r>
            <a:r>
              <a:rPr lang="ja-JP" altLang="en-US" dirty="0" smtClean="0"/>
              <a:t>の仮想ディスクを直接更新</a:t>
            </a:r>
            <a:endParaRPr lang="en-US" altLang="ja-JP" dirty="0" smtClean="0"/>
          </a:p>
          <a:p>
            <a:pPr lvl="1"/>
            <a:r>
              <a:rPr kumimoji="1" lang="ja-JP" altLang="en-US" dirty="0"/>
              <a:t>完全</a:t>
            </a:r>
            <a:r>
              <a:rPr kumimoji="1" lang="ja-JP" altLang="en-US" dirty="0" smtClean="0"/>
              <a:t>に停止した</a:t>
            </a:r>
            <a:r>
              <a:rPr kumimoji="1" lang="en-US" altLang="ja-JP" dirty="0" smtClean="0"/>
              <a:t>VM</a:t>
            </a:r>
            <a:r>
              <a:rPr kumimoji="1" lang="ja-JP" altLang="en-US" dirty="0" smtClean="0"/>
              <a:t>が対象</a:t>
            </a:r>
            <a:endParaRPr kumimoji="1" lang="en-US" altLang="ja-JP" dirty="0" smtClean="0"/>
          </a:p>
          <a:p>
            <a:r>
              <a:rPr kumimoji="1" lang="ja-JP" altLang="en-US" dirty="0" smtClean="0"/>
              <a:t>サスペンド</a:t>
            </a:r>
            <a:r>
              <a:rPr kumimoji="1" lang="ja-JP" altLang="en-US" dirty="0"/>
              <a:t>状態</a:t>
            </a:r>
            <a:r>
              <a:rPr kumimoji="1" lang="ja-JP" altLang="en-US" dirty="0" smtClean="0"/>
              <a:t>の</a:t>
            </a:r>
            <a:r>
              <a:rPr kumimoji="1" lang="en-US" altLang="ja-JP" dirty="0" smtClean="0"/>
              <a:t>VM</a:t>
            </a:r>
            <a:r>
              <a:rPr kumimoji="1" lang="ja-JP" altLang="en-US" dirty="0" err="1" smtClean="0"/>
              <a:t>には</a:t>
            </a:r>
            <a:r>
              <a:rPr kumimoji="1" lang="ja-JP" altLang="en-US" dirty="0" smtClean="0"/>
              <a:t>適用できない</a:t>
            </a:r>
            <a:endParaRPr kumimoji="1" lang="en-US" altLang="ja-JP" dirty="0" smtClean="0"/>
          </a:p>
          <a:p>
            <a:pPr lvl="1"/>
            <a:r>
              <a:rPr lang="en-US" altLang="ja-JP" dirty="0" smtClean="0"/>
              <a:t>VM</a:t>
            </a:r>
            <a:r>
              <a:rPr lang="ja-JP" altLang="en-US" dirty="0" smtClean="0"/>
              <a:t>をサスペンドするとある瞬間の状態が保存される</a:t>
            </a:r>
            <a:endParaRPr lang="en-US" altLang="ja-JP" dirty="0" smtClean="0"/>
          </a:p>
          <a:p>
            <a:pPr lvl="1"/>
            <a:r>
              <a:rPr lang="ja-JP" altLang="en-US" dirty="0" smtClean="0"/>
              <a:t>サスペンド状態で更新すると仮想ディスクが壊れる</a:t>
            </a:r>
            <a:endParaRPr lang="en-US" altLang="ja-JP" dirty="0" smtClean="0"/>
          </a:p>
          <a:p>
            <a:pPr lvl="1"/>
            <a:endParaRPr kumimoji="1" lang="en-US" altLang="ja-JP" dirty="0" smtClean="0"/>
          </a:p>
        </p:txBody>
      </p:sp>
      <p:sp>
        <p:nvSpPr>
          <p:cNvPr id="3" name="タイトル 2"/>
          <p:cNvSpPr>
            <a:spLocks noGrp="1"/>
          </p:cNvSpPr>
          <p:nvPr>
            <p:ph type="title"/>
          </p:nvPr>
        </p:nvSpPr>
        <p:spPr/>
        <p:txBody>
          <a:bodyPr/>
          <a:lstStyle/>
          <a:p>
            <a:r>
              <a:rPr lang="ja-JP" altLang="en-US" dirty="0"/>
              <a:t>オフラインアップデート</a:t>
            </a:r>
            <a:endParaRPr kumimoji="1" lang="ja-JP" altLang="en-US" dirty="0"/>
          </a:p>
        </p:txBody>
      </p:sp>
      <p:cxnSp>
        <p:nvCxnSpPr>
          <p:cNvPr id="4" name="直線矢印コネクタ 3"/>
          <p:cNvCxnSpPr/>
          <p:nvPr/>
        </p:nvCxnSpPr>
        <p:spPr>
          <a:xfrm>
            <a:off x="2152086" y="5567952"/>
            <a:ext cx="144016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152086" y="4457823"/>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6" name="テキスト ボックス 5"/>
          <p:cNvSpPr txBox="1"/>
          <p:nvPr/>
        </p:nvSpPr>
        <p:spPr>
          <a:xfrm>
            <a:off x="4081010" y="4457823"/>
            <a:ext cx="1224136"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7" name="テキスト ボックス 6"/>
          <p:cNvSpPr txBox="1"/>
          <p:nvPr/>
        </p:nvSpPr>
        <p:spPr>
          <a:xfrm>
            <a:off x="6060722" y="4457823"/>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8" name="角丸四角形 7"/>
          <p:cNvSpPr/>
          <p:nvPr/>
        </p:nvSpPr>
        <p:spPr>
          <a:xfrm>
            <a:off x="3728461" y="4889871"/>
            <a:ext cx="1928924" cy="55025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アップデート</a:t>
            </a:r>
            <a:endParaRPr kumimoji="1" lang="ja-JP" altLang="en-US" dirty="0"/>
          </a:p>
        </p:txBody>
      </p:sp>
      <p:cxnSp>
        <p:nvCxnSpPr>
          <p:cNvPr id="9" name="直線矢印コネクタ 8"/>
          <p:cNvCxnSpPr/>
          <p:nvPr/>
        </p:nvCxnSpPr>
        <p:spPr>
          <a:xfrm flipV="1">
            <a:off x="3563888" y="5537943"/>
            <a:ext cx="2304256" cy="30010"/>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5868144" y="5537943"/>
            <a:ext cx="165618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11" name="グループ化 10"/>
          <p:cNvGrpSpPr/>
          <p:nvPr/>
        </p:nvGrpSpPr>
        <p:grpSpPr>
          <a:xfrm>
            <a:off x="2908170" y="5617687"/>
            <a:ext cx="3531674" cy="1226186"/>
            <a:chOff x="2908170" y="5229920"/>
            <a:chExt cx="3531674" cy="1226186"/>
          </a:xfrm>
        </p:grpSpPr>
        <p:sp>
          <p:nvSpPr>
            <p:cNvPr id="12" name="上矢印 11"/>
            <p:cNvSpPr/>
            <p:nvPr/>
          </p:nvSpPr>
          <p:spPr>
            <a:xfrm>
              <a:off x="3412226" y="5229920"/>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908170" y="5680025"/>
              <a:ext cx="1368152" cy="338554"/>
            </a:xfrm>
            <a:prstGeom prst="rect">
              <a:avLst/>
            </a:prstGeom>
            <a:solidFill>
              <a:schemeClr val="bg1"/>
            </a:solidFill>
          </p:spPr>
          <p:txBody>
            <a:bodyPr wrap="square" rtlCol="0">
              <a:spAutoFit/>
            </a:bodyPr>
            <a:lstStyle/>
            <a:p>
              <a:pPr algn="ctr"/>
              <a:r>
                <a:rPr kumimoji="1" lang="ja-JP" altLang="en-US" sz="1600" dirty="0" smtClean="0"/>
                <a:t>シャットダウン</a:t>
              </a:r>
              <a:endParaRPr kumimoji="1" lang="ja-JP" altLang="en-US" sz="1600" dirty="0"/>
            </a:p>
          </p:txBody>
        </p:sp>
        <p:sp>
          <p:nvSpPr>
            <p:cNvPr id="14" name="上矢印 13"/>
            <p:cNvSpPr/>
            <p:nvPr/>
          </p:nvSpPr>
          <p:spPr>
            <a:xfrm>
              <a:off x="5716482" y="5240410"/>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353159" y="5680025"/>
              <a:ext cx="1086685" cy="338554"/>
            </a:xfrm>
            <a:prstGeom prst="rect">
              <a:avLst/>
            </a:prstGeom>
            <a:solidFill>
              <a:schemeClr val="bg1"/>
            </a:solidFill>
          </p:spPr>
          <p:txBody>
            <a:bodyPr wrap="square" rtlCol="0">
              <a:spAutoFit/>
            </a:bodyPr>
            <a:lstStyle/>
            <a:p>
              <a:pPr algn="ctr"/>
              <a:r>
                <a:rPr kumimoji="1" lang="ja-JP" altLang="en-US" sz="1600" dirty="0" smtClean="0"/>
                <a:t>ブート</a:t>
              </a:r>
              <a:endParaRPr kumimoji="1" lang="ja-JP" altLang="en-US" sz="1600" dirty="0"/>
            </a:p>
          </p:txBody>
        </p:sp>
        <p:sp>
          <p:nvSpPr>
            <p:cNvPr id="16" name="四角形吹き出し 15"/>
            <p:cNvSpPr/>
            <p:nvPr/>
          </p:nvSpPr>
          <p:spPr>
            <a:xfrm>
              <a:off x="3972843" y="6040587"/>
              <a:ext cx="1440160" cy="415519"/>
            </a:xfrm>
            <a:prstGeom prst="wedgeRectCallout">
              <a:avLst>
                <a:gd name="adj1" fmla="val -21617"/>
                <a:gd name="adj2" fmla="val -249934"/>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停止状態</a:t>
              </a:r>
              <a:endParaRPr kumimoji="1" lang="ja-JP" altLang="en-US" dirty="0">
                <a:solidFill>
                  <a:schemeClr val="tx1"/>
                </a:solidFill>
              </a:endParaRPr>
            </a:p>
          </p:txBody>
        </p:sp>
      </p:grpSp>
      <p:grpSp>
        <p:nvGrpSpPr>
          <p:cNvPr id="17" name="グループ化 16"/>
          <p:cNvGrpSpPr/>
          <p:nvPr/>
        </p:nvGrpSpPr>
        <p:grpSpPr>
          <a:xfrm>
            <a:off x="2908170" y="5615537"/>
            <a:ext cx="3672407" cy="1204178"/>
            <a:chOff x="2908170" y="5229920"/>
            <a:chExt cx="3672407" cy="1204178"/>
          </a:xfrm>
        </p:grpSpPr>
        <p:sp>
          <p:nvSpPr>
            <p:cNvPr id="18" name="上矢印 17"/>
            <p:cNvSpPr/>
            <p:nvPr/>
          </p:nvSpPr>
          <p:spPr>
            <a:xfrm>
              <a:off x="3412226" y="5229920"/>
              <a:ext cx="360040" cy="359532"/>
            </a:xfrm>
            <a:prstGeom prst="up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5716482" y="5240410"/>
              <a:ext cx="360040" cy="359532"/>
            </a:xfrm>
            <a:prstGeom prst="up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908170" y="5680025"/>
              <a:ext cx="1368152" cy="338554"/>
            </a:xfrm>
            <a:prstGeom prst="rect">
              <a:avLst/>
            </a:prstGeom>
            <a:solidFill>
              <a:schemeClr val="bg1"/>
            </a:solidFill>
          </p:spPr>
          <p:txBody>
            <a:bodyPr wrap="square" rtlCol="0">
              <a:spAutoFit/>
            </a:bodyPr>
            <a:lstStyle/>
            <a:p>
              <a:pPr algn="ctr"/>
              <a:r>
                <a:rPr kumimoji="1" lang="ja-JP" altLang="en-US" sz="1600" dirty="0" smtClean="0"/>
                <a:t>サスペンド</a:t>
              </a:r>
              <a:endParaRPr kumimoji="1" lang="ja-JP" altLang="en-US" sz="1600" dirty="0"/>
            </a:p>
          </p:txBody>
        </p:sp>
        <p:sp>
          <p:nvSpPr>
            <p:cNvPr id="21" name="テキスト ボックス 20"/>
            <p:cNvSpPr txBox="1"/>
            <p:nvPr/>
          </p:nvSpPr>
          <p:spPr>
            <a:xfrm>
              <a:off x="5212425" y="5680025"/>
              <a:ext cx="1368152" cy="338554"/>
            </a:xfrm>
            <a:prstGeom prst="rect">
              <a:avLst/>
            </a:prstGeom>
            <a:solidFill>
              <a:schemeClr val="bg1"/>
            </a:solidFill>
          </p:spPr>
          <p:txBody>
            <a:bodyPr wrap="square" rtlCol="0">
              <a:spAutoFit/>
            </a:bodyPr>
            <a:lstStyle/>
            <a:p>
              <a:pPr algn="ctr"/>
              <a:r>
                <a:rPr kumimoji="1" lang="ja-JP" altLang="en-US" sz="1600" dirty="0" smtClean="0"/>
                <a:t>レジューム</a:t>
              </a:r>
              <a:endParaRPr kumimoji="1" lang="ja-JP" altLang="en-US" sz="1600" dirty="0"/>
            </a:p>
          </p:txBody>
        </p:sp>
        <p:sp>
          <p:nvSpPr>
            <p:cNvPr id="22" name="四角形吹き出し 21"/>
            <p:cNvSpPr/>
            <p:nvPr/>
          </p:nvSpPr>
          <p:spPr>
            <a:xfrm>
              <a:off x="3772266" y="6018579"/>
              <a:ext cx="1944216" cy="415519"/>
            </a:xfrm>
            <a:prstGeom prst="wedgeRectCallout">
              <a:avLst>
                <a:gd name="adj1" fmla="val -21617"/>
                <a:gd name="adj2" fmla="val -249934"/>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サスペンド</a:t>
              </a:r>
              <a:r>
                <a:rPr kumimoji="1" lang="ja-JP" altLang="en-US" dirty="0" smtClean="0">
                  <a:solidFill>
                    <a:schemeClr val="tx1"/>
                  </a:solidFill>
                </a:rPr>
                <a:t>状態</a:t>
              </a:r>
              <a:endParaRPr kumimoji="1" lang="ja-JP" altLang="en-US" dirty="0">
                <a:solidFill>
                  <a:schemeClr val="tx1"/>
                </a:solidFill>
              </a:endParaRPr>
            </a:p>
          </p:txBody>
        </p:sp>
      </p:grpSp>
      <p:sp>
        <p:nvSpPr>
          <p:cNvPr id="23" name="十字形 22"/>
          <p:cNvSpPr/>
          <p:nvPr/>
        </p:nvSpPr>
        <p:spPr>
          <a:xfrm rot="2700000">
            <a:off x="4192111" y="4624022"/>
            <a:ext cx="1047809" cy="1081953"/>
          </a:xfrm>
          <a:prstGeom prst="plus">
            <a:avLst>
              <a:gd name="adj" fmla="val 450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2925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2806661"/>
          </a:xfrm>
        </p:spPr>
        <p:txBody>
          <a:bodyPr/>
          <a:lstStyle/>
          <a:p>
            <a:r>
              <a:rPr kumimoji="1" lang="ja-JP" altLang="en-US" dirty="0" smtClean="0"/>
              <a:t>サスペンド状態の</a:t>
            </a:r>
            <a:r>
              <a:rPr kumimoji="1" lang="en-US" altLang="ja-JP" dirty="0" smtClean="0"/>
              <a:t>VM</a:t>
            </a:r>
            <a:r>
              <a:rPr kumimoji="1" lang="ja-JP" altLang="en-US" dirty="0" smtClean="0"/>
              <a:t>のオフラインアップデート</a:t>
            </a:r>
            <a:endParaRPr kumimoji="1" lang="en-US" altLang="ja-JP" dirty="0" smtClean="0"/>
          </a:p>
          <a:p>
            <a:pPr lvl="1"/>
            <a:r>
              <a:rPr lang="ja-JP" altLang="en-US" dirty="0"/>
              <a:t>オフライン</a:t>
            </a:r>
            <a:r>
              <a:rPr lang="ja-JP" altLang="en-US" dirty="0" smtClean="0"/>
              <a:t>でアップデートをエミュレーション</a:t>
            </a:r>
            <a:endParaRPr lang="en-US" altLang="ja-JP" dirty="0" smtClean="0"/>
          </a:p>
          <a:p>
            <a:pPr lvl="2"/>
            <a:r>
              <a:rPr kumimoji="1" lang="ja-JP" altLang="en-US" dirty="0"/>
              <a:t>仮想ディスク</a:t>
            </a:r>
            <a:r>
              <a:rPr kumimoji="1" lang="ja-JP" altLang="en-US" dirty="0" smtClean="0"/>
              <a:t>が壊れるのを防ぐ</a:t>
            </a:r>
            <a:endParaRPr kumimoji="1" lang="en-US" altLang="ja-JP" dirty="0" smtClean="0"/>
          </a:p>
          <a:p>
            <a:pPr lvl="2"/>
            <a:r>
              <a:rPr lang="ja-JP" altLang="en-US" dirty="0" smtClean="0"/>
              <a:t>前処理・後処理のスクリプト実行を遅らせる</a:t>
            </a:r>
            <a:endParaRPr kumimoji="1" lang="en-US" altLang="ja-JP" dirty="0" smtClean="0"/>
          </a:p>
          <a:p>
            <a:pPr lvl="1"/>
            <a:r>
              <a:rPr lang="en-US" altLang="ja-JP" dirty="0" smtClean="0"/>
              <a:t>VM</a:t>
            </a:r>
            <a:r>
              <a:rPr lang="ja-JP" altLang="en-US" dirty="0" smtClean="0"/>
              <a:t>のレジューム後にエミュレーション結果を反映</a:t>
            </a:r>
            <a:endParaRPr lang="en-US" altLang="ja-JP" dirty="0" smtClean="0"/>
          </a:p>
          <a:p>
            <a:pPr lvl="2"/>
            <a:r>
              <a:rPr lang="en-US" altLang="ja-JP" dirty="0" smtClean="0"/>
              <a:t>VM</a:t>
            </a:r>
            <a:r>
              <a:rPr lang="ja-JP" altLang="en-US" dirty="0" smtClean="0"/>
              <a:t>をネットワークに接続せずに安全に実行可能</a:t>
            </a:r>
            <a:endParaRPr lang="en-US" altLang="ja-JP" dirty="0" smtClean="0"/>
          </a:p>
          <a:p>
            <a:pPr lvl="2"/>
            <a:r>
              <a:rPr kumimoji="1" lang="ja-JP" altLang="en-US" dirty="0" smtClean="0"/>
              <a:t>オンライン時には短時間でアップデートを完了</a:t>
            </a:r>
            <a:endParaRPr kumimoji="1" lang="en-US" altLang="ja-JP" dirty="0" smtClean="0"/>
          </a:p>
        </p:txBody>
      </p:sp>
      <p:sp>
        <p:nvSpPr>
          <p:cNvPr id="3" name="タイトル 2"/>
          <p:cNvSpPr>
            <a:spLocks noGrp="1"/>
          </p:cNvSpPr>
          <p:nvPr>
            <p:ph type="title"/>
          </p:nvPr>
        </p:nvSpPr>
        <p:spPr/>
        <p:txBody>
          <a:bodyPr/>
          <a:lstStyle/>
          <a:p>
            <a:r>
              <a:rPr kumimoji="1" lang="en-US" altLang="ja-JP" dirty="0" err="1" smtClean="0"/>
              <a:t>OUassister</a:t>
            </a:r>
            <a:endParaRPr kumimoji="1" lang="ja-JP" altLang="en-US" dirty="0"/>
          </a:p>
        </p:txBody>
      </p:sp>
      <p:cxnSp>
        <p:nvCxnSpPr>
          <p:cNvPr id="5" name="直線矢印コネクタ 4"/>
          <p:cNvCxnSpPr/>
          <p:nvPr/>
        </p:nvCxnSpPr>
        <p:spPr>
          <a:xfrm flipV="1">
            <a:off x="794486" y="6053564"/>
            <a:ext cx="451816" cy="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a:stCxn id="10" idx="0"/>
          </p:cNvCxnSpPr>
          <p:nvPr/>
        </p:nvCxnSpPr>
        <p:spPr>
          <a:xfrm>
            <a:off x="1246302" y="6045163"/>
            <a:ext cx="3436616" cy="0"/>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4682918" y="6045163"/>
            <a:ext cx="3744416" cy="840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0" name="上矢印 9"/>
          <p:cNvSpPr/>
          <p:nvPr/>
        </p:nvSpPr>
        <p:spPr>
          <a:xfrm>
            <a:off x="1066282" y="6045163"/>
            <a:ext cx="360040" cy="273027"/>
          </a:xfrm>
          <a:prstGeom prst="up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上矢印 10"/>
          <p:cNvSpPr/>
          <p:nvPr/>
        </p:nvSpPr>
        <p:spPr>
          <a:xfrm>
            <a:off x="4502898" y="6061157"/>
            <a:ext cx="360040" cy="273027"/>
          </a:xfrm>
          <a:prstGeom prst="up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ローチャート : 代替処理 11"/>
          <p:cNvSpPr/>
          <p:nvPr/>
        </p:nvSpPr>
        <p:spPr>
          <a:xfrm>
            <a:off x="1246302" y="4693005"/>
            <a:ext cx="3348372" cy="1224136"/>
          </a:xfrm>
          <a:prstGeom prst="flowChartAlternateProcess">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5" name="正方形/長方形 14"/>
          <p:cNvSpPr/>
          <p:nvPr/>
        </p:nvSpPr>
        <p:spPr>
          <a:xfrm>
            <a:off x="1338963" y="5125053"/>
            <a:ext cx="1561386"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更新ファイル</a:t>
            </a:r>
            <a:endParaRPr kumimoji="1" lang="en-US" altLang="ja-JP" dirty="0" smtClean="0"/>
          </a:p>
          <a:p>
            <a:pPr algn="ctr"/>
            <a:r>
              <a:rPr kumimoji="1" lang="ja-JP" altLang="en-US" dirty="0" smtClean="0"/>
              <a:t>の保存</a:t>
            </a:r>
            <a:endParaRPr kumimoji="1" lang="ja-JP" altLang="en-US" dirty="0"/>
          </a:p>
        </p:txBody>
      </p:sp>
      <p:sp>
        <p:nvSpPr>
          <p:cNvPr id="16" name="正方形/長方形 15"/>
          <p:cNvSpPr/>
          <p:nvPr/>
        </p:nvSpPr>
        <p:spPr>
          <a:xfrm>
            <a:off x="2974494" y="5125053"/>
            <a:ext cx="1561386"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スクリプト</a:t>
            </a:r>
            <a:endParaRPr lang="en-US" altLang="ja-JP" dirty="0" smtClean="0"/>
          </a:p>
          <a:p>
            <a:pPr algn="ctr"/>
            <a:r>
              <a:rPr lang="ja-JP" altLang="en-US" dirty="0" smtClean="0"/>
              <a:t>の保存</a:t>
            </a:r>
            <a:endParaRPr kumimoji="1" lang="ja-JP" altLang="en-US" dirty="0"/>
          </a:p>
        </p:txBody>
      </p:sp>
      <p:sp>
        <p:nvSpPr>
          <p:cNvPr id="20" name="フローチャート : 代替処理 19"/>
          <p:cNvSpPr/>
          <p:nvPr/>
        </p:nvSpPr>
        <p:spPr>
          <a:xfrm>
            <a:off x="4688185" y="4693005"/>
            <a:ext cx="3543743" cy="1224136"/>
          </a:xfrm>
          <a:prstGeom prst="flowChartAlternateProcess">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5" name="正方形/長方形 24"/>
          <p:cNvSpPr/>
          <p:nvPr/>
        </p:nvSpPr>
        <p:spPr>
          <a:xfrm>
            <a:off x="4754926" y="5125053"/>
            <a:ext cx="1561386"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更新ファイルの反映</a:t>
            </a:r>
            <a:endParaRPr kumimoji="1" lang="ja-JP" altLang="en-US" dirty="0"/>
          </a:p>
        </p:txBody>
      </p:sp>
      <p:sp>
        <p:nvSpPr>
          <p:cNvPr id="26" name="正方形/長方形 25"/>
          <p:cNvSpPr/>
          <p:nvPr/>
        </p:nvSpPr>
        <p:spPr>
          <a:xfrm>
            <a:off x="6400117" y="5125053"/>
            <a:ext cx="1561386"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スクリプト</a:t>
            </a:r>
            <a:endParaRPr lang="en-US" altLang="ja-JP" dirty="0" smtClean="0"/>
          </a:p>
          <a:p>
            <a:pPr algn="ctr"/>
            <a:r>
              <a:rPr lang="ja-JP" altLang="en-US" dirty="0" smtClean="0"/>
              <a:t>の</a:t>
            </a:r>
            <a:r>
              <a:rPr lang="ja-JP" altLang="en-US" dirty="0" smtClean="0"/>
              <a:t>実行</a:t>
            </a:r>
            <a:endParaRPr kumimoji="1" lang="en-US" altLang="ja-JP" dirty="0" smtClean="0"/>
          </a:p>
        </p:txBody>
      </p:sp>
      <p:sp>
        <p:nvSpPr>
          <p:cNvPr id="28" name="テキスト ボックス 27"/>
          <p:cNvSpPr txBox="1"/>
          <p:nvPr/>
        </p:nvSpPr>
        <p:spPr>
          <a:xfrm>
            <a:off x="583717" y="6341908"/>
            <a:ext cx="1325170" cy="369332"/>
          </a:xfrm>
          <a:prstGeom prst="rect">
            <a:avLst/>
          </a:prstGeom>
          <a:solidFill>
            <a:schemeClr val="bg1"/>
          </a:solidFill>
        </p:spPr>
        <p:txBody>
          <a:bodyPr wrap="square" rtlCol="0">
            <a:spAutoFit/>
          </a:bodyPr>
          <a:lstStyle/>
          <a:p>
            <a:pPr algn="ctr"/>
            <a:r>
              <a:rPr kumimoji="1" lang="ja-JP" altLang="en-US" dirty="0" smtClean="0"/>
              <a:t>サスペンド</a:t>
            </a:r>
            <a:endParaRPr kumimoji="1" lang="ja-JP" altLang="en-US" dirty="0"/>
          </a:p>
        </p:txBody>
      </p:sp>
      <p:sp>
        <p:nvSpPr>
          <p:cNvPr id="29" name="テキスト ボックス 28"/>
          <p:cNvSpPr txBox="1"/>
          <p:nvPr/>
        </p:nvSpPr>
        <p:spPr>
          <a:xfrm>
            <a:off x="4020333" y="6341908"/>
            <a:ext cx="1325170" cy="369332"/>
          </a:xfrm>
          <a:prstGeom prst="rect">
            <a:avLst/>
          </a:prstGeom>
          <a:solidFill>
            <a:schemeClr val="bg1"/>
          </a:solidFill>
        </p:spPr>
        <p:txBody>
          <a:bodyPr wrap="square" rtlCol="0">
            <a:spAutoFit/>
          </a:bodyPr>
          <a:lstStyle/>
          <a:p>
            <a:pPr algn="ctr"/>
            <a:r>
              <a:rPr kumimoji="1" lang="ja-JP" altLang="en-US" dirty="0" smtClean="0"/>
              <a:t>レジューム</a:t>
            </a:r>
            <a:endParaRPr kumimoji="1" lang="ja-JP" altLang="en-US" dirty="0"/>
          </a:p>
        </p:txBody>
      </p:sp>
      <p:sp>
        <p:nvSpPr>
          <p:cNvPr id="4" name="テキスト ボックス 3"/>
          <p:cNvSpPr txBox="1"/>
          <p:nvPr/>
        </p:nvSpPr>
        <p:spPr>
          <a:xfrm>
            <a:off x="1632462" y="4786818"/>
            <a:ext cx="2664296" cy="338235"/>
          </a:xfrm>
          <a:prstGeom prst="rect">
            <a:avLst/>
          </a:prstGeom>
          <a:noFill/>
        </p:spPr>
        <p:txBody>
          <a:bodyPr wrap="square" rtlCol="0">
            <a:spAutoFit/>
          </a:bodyPr>
          <a:lstStyle/>
          <a:p>
            <a:pPr algn="ctr"/>
            <a:r>
              <a:rPr kumimoji="1" lang="ja-JP" altLang="en-US" sz="1600" dirty="0" smtClean="0"/>
              <a:t>アップデートのエミュレート</a:t>
            </a:r>
            <a:endParaRPr kumimoji="1" lang="ja-JP" altLang="en-US" sz="1600" dirty="0"/>
          </a:p>
        </p:txBody>
      </p:sp>
      <p:sp>
        <p:nvSpPr>
          <p:cNvPr id="18" name="テキスト ボックス 17"/>
          <p:cNvSpPr txBox="1"/>
          <p:nvPr/>
        </p:nvSpPr>
        <p:spPr>
          <a:xfrm>
            <a:off x="5127908" y="4786818"/>
            <a:ext cx="2664296" cy="338554"/>
          </a:xfrm>
          <a:prstGeom prst="rect">
            <a:avLst/>
          </a:prstGeom>
          <a:noFill/>
        </p:spPr>
        <p:txBody>
          <a:bodyPr wrap="square" rtlCol="0">
            <a:spAutoFit/>
          </a:bodyPr>
          <a:lstStyle/>
          <a:p>
            <a:pPr algn="ctr"/>
            <a:r>
              <a:rPr kumimoji="1" lang="ja-JP" altLang="en-US" sz="1600" dirty="0" smtClean="0"/>
              <a:t>エミュレーション結果の反映</a:t>
            </a:r>
            <a:endParaRPr kumimoji="1" lang="ja-JP" altLang="en-US" sz="1600" dirty="0"/>
          </a:p>
        </p:txBody>
      </p:sp>
      <p:sp>
        <p:nvSpPr>
          <p:cNvPr id="6" name="テキスト ボックス 5"/>
          <p:cNvSpPr txBox="1"/>
          <p:nvPr/>
        </p:nvSpPr>
        <p:spPr>
          <a:xfrm>
            <a:off x="1889432" y="4304867"/>
            <a:ext cx="2062112"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21" name="テキスト ボックス 20"/>
          <p:cNvSpPr txBox="1"/>
          <p:nvPr/>
        </p:nvSpPr>
        <p:spPr>
          <a:xfrm>
            <a:off x="5429000" y="4287990"/>
            <a:ext cx="2062112"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Tree>
    <p:extLst>
      <p:ext uri="{BB962C8B-B14F-4D97-AF65-F5344CB8AC3E}">
        <p14:creationId xmlns:p14="http://schemas.microsoft.com/office/powerpoint/2010/main" val="3581824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267744" y="4874592"/>
            <a:ext cx="2736304" cy="187220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2" name="コンテンツ プレースホルダー 1"/>
          <p:cNvSpPr>
            <a:spLocks noGrp="1"/>
          </p:cNvSpPr>
          <p:nvPr>
            <p:ph idx="1"/>
          </p:nvPr>
        </p:nvSpPr>
        <p:spPr>
          <a:xfrm>
            <a:off x="457200" y="1481328"/>
            <a:ext cx="8229600" cy="3099799"/>
          </a:xfrm>
        </p:spPr>
        <p:txBody>
          <a:bodyPr>
            <a:normAutofit/>
          </a:bodyPr>
          <a:lstStyle/>
          <a:p>
            <a:r>
              <a:rPr kumimoji="1" lang="en-US" altLang="ja-JP" dirty="0" smtClean="0"/>
              <a:t>VM Shadow [</a:t>
            </a:r>
            <a:r>
              <a:rPr kumimoji="1" lang="ja-JP" altLang="en-US" dirty="0" smtClean="0"/>
              <a:t>飯田ら</a:t>
            </a:r>
            <a:r>
              <a:rPr kumimoji="1" lang="en-US" altLang="ja-JP" dirty="0" smtClean="0"/>
              <a:t>’11]</a:t>
            </a:r>
            <a:r>
              <a:rPr lang="ja-JP" altLang="en-US" dirty="0" smtClean="0"/>
              <a:t>を</a:t>
            </a:r>
            <a:r>
              <a:rPr lang="ja-JP" altLang="en-US" dirty="0"/>
              <a:t>用いて</a:t>
            </a:r>
            <a:r>
              <a:rPr lang="ja-JP" altLang="en-US" dirty="0" smtClean="0"/>
              <a:t>アップデータ実行の</a:t>
            </a:r>
            <a:r>
              <a:rPr lang="ja-JP" altLang="en-US" dirty="0"/>
              <a:t>エミュレーション環境を</a:t>
            </a:r>
            <a:r>
              <a:rPr lang="ja-JP" altLang="en-US" dirty="0" smtClean="0"/>
              <a:t>構築</a:t>
            </a:r>
            <a:endParaRPr lang="en-US" altLang="ja-JP" dirty="0" smtClean="0"/>
          </a:p>
          <a:p>
            <a:pPr lvl="1"/>
            <a:r>
              <a:rPr kumimoji="1" lang="ja-JP" altLang="en-US" dirty="0" smtClean="0"/>
              <a:t>既存のアップデータを実行できる</a:t>
            </a:r>
            <a:endParaRPr kumimoji="1" lang="en-US" altLang="ja-JP" dirty="0" smtClean="0"/>
          </a:p>
          <a:p>
            <a:pPr lvl="2"/>
            <a:r>
              <a:rPr kumimoji="1" lang="en-US" altLang="ja-JP" dirty="0" smtClean="0"/>
              <a:t>VM</a:t>
            </a:r>
            <a:r>
              <a:rPr kumimoji="1" lang="ja-JP" altLang="en-US" dirty="0" smtClean="0"/>
              <a:t>内のデータベースを参照</a:t>
            </a:r>
            <a:endParaRPr kumimoji="1" lang="en-US" altLang="ja-JP" dirty="0" smtClean="0"/>
          </a:p>
          <a:p>
            <a:pPr lvl="1"/>
            <a:r>
              <a:rPr kumimoji="1" lang="ja-JP" altLang="en-US" dirty="0" smtClean="0"/>
              <a:t>システムコールと</a:t>
            </a:r>
            <a:r>
              <a:rPr kumimoji="1" lang="en-US" altLang="ja-JP" dirty="0" err="1" smtClean="0"/>
              <a:t>proc</a:t>
            </a:r>
            <a:r>
              <a:rPr kumimoji="1" lang="ja-JP" altLang="en-US" dirty="0" smtClean="0"/>
              <a:t>ファイルシステムをエミュレート</a:t>
            </a:r>
            <a:endParaRPr kumimoji="1" lang="en-US" altLang="ja-JP" dirty="0" smtClean="0"/>
          </a:p>
          <a:p>
            <a:pPr lvl="2"/>
            <a:r>
              <a:rPr lang="en-US" altLang="ja-JP" dirty="0" smtClean="0"/>
              <a:t>VM</a:t>
            </a:r>
            <a:r>
              <a:rPr lang="ja-JP" altLang="en-US" dirty="0" err="1" smtClean="0"/>
              <a:t>のメ</a:t>
            </a:r>
            <a:r>
              <a:rPr lang="ja-JP" altLang="en-US" dirty="0" smtClean="0"/>
              <a:t>モリを解析</a:t>
            </a:r>
            <a:endParaRPr kumimoji="1" lang="en-US" altLang="ja-JP" dirty="0" smtClean="0"/>
          </a:p>
          <a:p>
            <a:pPr lvl="1"/>
            <a:r>
              <a:rPr kumimoji="1" lang="en-US" altLang="ja-JP" dirty="0" smtClean="0"/>
              <a:t>VM</a:t>
            </a:r>
            <a:r>
              <a:rPr kumimoji="1" lang="ja-JP" altLang="en-US" dirty="0" smtClean="0"/>
              <a:t>の仮想ディスクへのアクセスを提供</a:t>
            </a:r>
            <a:endParaRPr kumimoji="1" lang="ja-JP" altLang="en-US" dirty="0"/>
          </a:p>
        </p:txBody>
      </p:sp>
      <p:sp>
        <p:nvSpPr>
          <p:cNvPr id="3" name="タイトル 2"/>
          <p:cNvSpPr>
            <a:spLocks noGrp="1"/>
          </p:cNvSpPr>
          <p:nvPr>
            <p:ph type="title"/>
          </p:nvPr>
        </p:nvSpPr>
        <p:spPr/>
        <p:txBody>
          <a:bodyPr/>
          <a:lstStyle/>
          <a:p>
            <a:r>
              <a:rPr kumimoji="1" lang="ja-JP" altLang="en-US" dirty="0" smtClean="0"/>
              <a:t>エミュレーション環境</a:t>
            </a:r>
            <a:endParaRPr kumimoji="1" lang="ja-JP" altLang="en-US" dirty="0"/>
          </a:p>
        </p:txBody>
      </p:sp>
      <p:sp>
        <p:nvSpPr>
          <p:cNvPr id="11" name="正方形/長方形 10"/>
          <p:cNvSpPr/>
          <p:nvPr/>
        </p:nvSpPr>
        <p:spPr>
          <a:xfrm>
            <a:off x="2647020" y="5345088"/>
            <a:ext cx="1977752" cy="93121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p>
        </p:txBody>
      </p:sp>
      <p:sp>
        <p:nvSpPr>
          <p:cNvPr id="9" name="角丸四角形 8"/>
          <p:cNvSpPr/>
          <p:nvPr/>
        </p:nvSpPr>
        <p:spPr>
          <a:xfrm>
            <a:off x="2987824" y="5666680"/>
            <a:ext cx="1296144" cy="28803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12" name="テキスト ボックス 11"/>
          <p:cNvSpPr txBox="1"/>
          <p:nvPr/>
        </p:nvSpPr>
        <p:spPr>
          <a:xfrm>
            <a:off x="2704805" y="5031600"/>
            <a:ext cx="1852972" cy="338554"/>
          </a:xfrm>
          <a:prstGeom prst="rect">
            <a:avLst/>
          </a:prstGeom>
          <a:noFill/>
        </p:spPr>
        <p:txBody>
          <a:bodyPr wrap="square" rtlCol="0">
            <a:spAutoFit/>
          </a:bodyPr>
          <a:lstStyle/>
          <a:p>
            <a:pPr algn="ctr"/>
            <a:r>
              <a:rPr kumimoji="1" lang="en-US" altLang="ja-JP" sz="1600" dirty="0" smtClean="0"/>
              <a:t>VM Shadow</a:t>
            </a:r>
          </a:p>
        </p:txBody>
      </p:sp>
      <p:sp>
        <p:nvSpPr>
          <p:cNvPr id="13" name="テキスト ボックス 12"/>
          <p:cNvSpPr txBox="1"/>
          <p:nvPr/>
        </p:nvSpPr>
        <p:spPr>
          <a:xfrm>
            <a:off x="3095836" y="4498032"/>
            <a:ext cx="1080120" cy="338554"/>
          </a:xfrm>
          <a:prstGeom prst="rect">
            <a:avLst/>
          </a:prstGeom>
          <a:noFill/>
        </p:spPr>
        <p:txBody>
          <a:bodyPr wrap="square" rtlCol="0">
            <a:spAutoFit/>
          </a:bodyPr>
          <a:lstStyle/>
          <a:p>
            <a:pPr algn="ctr"/>
            <a:r>
              <a:rPr lang="ja-JP" altLang="en-US" sz="1600" dirty="0" smtClean="0"/>
              <a:t>ホスト</a:t>
            </a:r>
            <a:r>
              <a:rPr lang="en-US" altLang="ja-JP" sz="1600" dirty="0" smtClean="0"/>
              <a:t>OS</a:t>
            </a:r>
            <a:endParaRPr kumimoji="1" lang="ja-JP" altLang="en-US" sz="1600" dirty="0"/>
          </a:p>
        </p:txBody>
      </p:sp>
      <p:sp>
        <p:nvSpPr>
          <p:cNvPr id="14" name="正方形/長方形 13"/>
          <p:cNvSpPr/>
          <p:nvPr/>
        </p:nvSpPr>
        <p:spPr>
          <a:xfrm>
            <a:off x="5508104" y="4874592"/>
            <a:ext cx="1224136" cy="18722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cxnSp>
        <p:nvCxnSpPr>
          <p:cNvPr id="16" name="直線コネクタ 15"/>
          <p:cNvCxnSpPr/>
          <p:nvPr/>
        </p:nvCxnSpPr>
        <p:spPr>
          <a:xfrm flipH="1">
            <a:off x="4624772" y="4874592"/>
            <a:ext cx="883332" cy="49556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flipV="1">
            <a:off x="4624772" y="6276304"/>
            <a:ext cx="883332" cy="4704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フローチャート : 磁気ディスク 18"/>
          <p:cNvSpPr/>
          <p:nvPr/>
        </p:nvSpPr>
        <p:spPr>
          <a:xfrm>
            <a:off x="5616116" y="5558668"/>
            <a:ext cx="972108" cy="504056"/>
          </a:xfrm>
          <a:prstGeom prst="flowChartMagneticDisk">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仮想</a:t>
            </a:r>
            <a:endParaRPr kumimoji="1" lang="en-US" altLang="ja-JP" sz="1400" dirty="0" smtClean="0"/>
          </a:p>
          <a:p>
            <a:pPr algn="ctr"/>
            <a:r>
              <a:rPr kumimoji="1" lang="ja-JP" altLang="en-US" sz="1400" dirty="0" smtClean="0"/>
              <a:t>ディスク</a:t>
            </a:r>
            <a:endParaRPr kumimoji="1" lang="ja-JP" altLang="en-US" sz="1400" dirty="0"/>
          </a:p>
        </p:txBody>
      </p:sp>
      <p:sp>
        <p:nvSpPr>
          <p:cNvPr id="20" name="テキスト ボックス 19"/>
          <p:cNvSpPr txBox="1"/>
          <p:nvPr/>
        </p:nvSpPr>
        <p:spPr>
          <a:xfrm>
            <a:off x="5481101" y="4491797"/>
            <a:ext cx="1242138" cy="338554"/>
          </a:xfrm>
          <a:prstGeom prst="rect">
            <a:avLst/>
          </a:prstGeom>
          <a:noFill/>
        </p:spPr>
        <p:txBody>
          <a:bodyPr wrap="square" rtlCol="0">
            <a:spAutoFit/>
          </a:bodyPr>
          <a:lstStyle/>
          <a:p>
            <a:pPr algn="ctr"/>
            <a:r>
              <a:rPr lang="ja-JP" altLang="en-US" sz="1600" dirty="0"/>
              <a:t>仮想マシン</a:t>
            </a:r>
            <a:endParaRPr kumimoji="1" lang="ja-JP" altLang="en-US" sz="1600" dirty="0"/>
          </a:p>
        </p:txBody>
      </p:sp>
      <p:cxnSp>
        <p:nvCxnSpPr>
          <p:cNvPr id="5" name="直線矢印コネクタ 4"/>
          <p:cNvCxnSpPr>
            <a:stCxn id="9" idx="3"/>
            <a:endCxn id="19" idx="2"/>
          </p:cNvCxnSpPr>
          <p:nvPr/>
        </p:nvCxnSpPr>
        <p:spPr>
          <a:xfrm>
            <a:off x="4283968" y="5810696"/>
            <a:ext cx="1332148" cy="0"/>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3984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955783"/>
          </a:xfrm>
        </p:spPr>
        <p:txBody>
          <a:bodyPr/>
          <a:lstStyle/>
          <a:p>
            <a:r>
              <a:rPr kumimoji="1" lang="en-US" altLang="ja-JP" dirty="0" err="1" smtClean="0"/>
              <a:t>Aufs</a:t>
            </a:r>
            <a:r>
              <a:rPr kumimoji="1" lang="ja-JP" altLang="en-US" dirty="0" smtClean="0"/>
              <a:t>を用いて仮想ディスクの更新をエミュレーション</a:t>
            </a:r>
            <a:endParaRPr kumimoji="1" lang="en-US" altLang="ja-JP" dirty="0" smtClean="0"/>
          </a:p>
          <a:p>
            <a:pPr lvl="1"/>
            <a:r>
              <a:rPr lang="ja-JP" altLang="en-US" dirty="0" smtClean="0"/>
              <a:t>保存用ディレクトリを仮想ディスクの上に重ねる</a:t>
            </a:r>
            <a:endParaRPr lang="en-US" altLang="ja-JP" dirty="0" smtClean="0"/>
          </a:p>
          <a:p>
            <a:pPr lvl="2"/>
            <a:r>
              <a:rPr lang="ja-JP" altLang="en-US" dirty="0"/>
              <a:t>仮想ディスク</a:t>
            </a:r>
            <a:r>
              <a:rPr lang="ja-JP" altLang="en-US" dirty="0" smtClean="0"/>
              <a:t>を書き換えから守る</a:t>
            </a:r>
            <a:endParaRPr lang="en-US" altLang="ja-JP" dirty="0" smtClean="0"/>
          </a:p>
          <a:p>
            <a:pPr lvl="1"/>
            <a:r>
              <a:rPr lang="ja-JP" altLang="en-US" dirty="0" smtClean="0"/>
              <a:t>保存用ディレクトリに</a:t>
            </a:r>
            <a:r>
              <a:rPr lang="ja-JP" altLang="en-US" dirty="0" smtClean="0"/>
              <a:t>は以下が</a:t>
            </a:r>
            <a:r>
              <a:rPr lang="ja-JP" altLang="en-US" dirty="0" smtClean="0"/>
              <a:t>書き込まれる</a:t>
            </a:r>
            <a:endParaRPr lang="en-US" altLang="ja-JP" dirty="0" smtClean="0"/>
          </a:p>
          <a:p>
            <a:pPr lvl="2"/>
            <a:r>
              <a:rPr lang="ja-JP" altLang="en-US" dirty="0" smtClean="0"/>
              <a:t>追加されたファイル（</a:t>
            </a:r>
            <a:r>
              <a:rPr lang="en-US" altLang="ja-JP" dirty="0" smtClean="0"/>
              <a:t>A</a:t>
            </a:r>
            <a:r>
              <a:rPr lang="ja-JP" altLang="en-US" dirty="0" smtClean="0"/>
              <a:t>）</a:t>
            </a:r>
            <a:endParaRPr lang="en-US" altLang="ja-JP" dirty="0" smtClean="0"/>
          </a:p>
          <a:p>
            <a:pPr lvl="2"/>
            <a:r>
              <a:rPr lang="ja-JP" altLang="en-US" dirty="0"/>
              <a:t>変更された</a:t>
            </a:r>
            <a:r>
              <a:rPr lang="ja-JP" altLang="en-US" dirty="0" smtClean="0"/>
              <a:t>ファイル（</a:t>
            </a:r>
            <a:r>
              <a:rPr lang="en-US" altLang="ja-JP" dirty="0" smtClean="0"/>
              <a:t>B’</a:t>
            </a:r>
            <a:r>
              <a:rPr lang="ja-JP" altLang="en-US" dirty="0" smtClean="0"/>
              <a:t>）</a:t>
            </a:r>
            <a:endParaRPr lang="en-US" altLang="ja-JP" dirty="0"/>
          </a:p>
          <a:p>
            <a:pPr lvl="2"/>
            <a:r>
              <a:rPr lang="ja-JP" altLang="en-US" dirty="0"/>
              <a:t>削除されたこと</a:t>
            </a:r>
            <a:r>
              <a:rPr lang="ja-JP" altLang="en-US" dirty="0" smtClean="0"/>
              <a:t>を表す</a:t>
            </a:r>
            <a:r>
              <a:rPr lang="en-US" altLang="ja-JP" dirty="0" smtClean="0"/>
              <a:t>whiteout</a:t>
            </a:r>
            <a:r>
              <a:rPr lang="ja-JP" altLang="en-US" dirty="0" smtClean="0"/>
              <a:t>ファイル（</a:t>
            </a:r>
            <a:r>
              <a:rPr lang="en-US" altLang="ja-JP" dirty="0" smtClean="0"/>
              <a:t>.wh.</a:t>
            </a:r>
            <a:r>
              <a:rPr lang="ja-JP" altLang="en-US" dirty="0" smtClean="0"/>
              <a:t>ファイル</a:t>
            </a:r>
            <a:r>
              <a:rPr lang="en-US" altLang="ja-JP" dirty="0" smtClean="0"/>
              <a:t>C</a:t>
            </a:r>
            <a:r>
              <a:rPr lang="ja-JP" altLang="en-US" dirty="0" smtClean="0"/>
              <a:t>）</a:t>
            </a:r>
            <a:endParaRPr lang="en-US" altLang="ja-JP" dirty="0" smtClean="0"/>
          </a:p>
        </p:txBody>
      </p:sp>
      <p:sp>
        <p:nvSpPr>
          <p:cNvPr id="3" name="タイトル 2"/>
          <p:cNvSpPr>
            <a:spLocks noGrp="1"/>
          </p:cNvSpPr>
          <p:nvPr>
            <p:ph type="title"/>
          </p:nvPr>
        </p:nvSpPr>
        <p:spPr/>
        <p:txBody>
          <a:bodyPr/>
          <a:lstStyle/>
          <a:p>
            <a:r>
              <a:rPr lang="ja-JP" altLang="en-US" dirty="0"/>
              <a:t>ディスク更新のエミュレーション</a:t>
            </a:r>
            <a:endParaRPr kumimoji="1" lang="ja-JP" altLang="en-US" dirty="0"/>
          </a:p>
        </p:txBody>
      </p:sp>
      <p:sp>
        <p:nvSpPr>
          <p:cNvPr id="12" name="正方形/長方形 11"/>
          <p:cNvSpPr/>
          <p:nvPr/>
        </p:nvSpPr>
        <p:spPr>
          <a:xfrm>
            <a:off x="1338114" y="5877199"/>
            <a:ext cx="5387652" cy="65417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13" name="正方形/長方形 12"/>
          <p:cNvSpPr/>
          <p:nvPr/>
        </p:nvSpPr>
        <p:spPr>
          <a:xfrm>
            <a:off x="1331640" y="5229200"/>
            <a:ext cx="5387652" cy="62411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14" name="テキスト ボックス 13"/>
          <p:cNvSpPr txBox="1"/>
          <p:nvPr/>
        </p:nvSpPr>
        <p:spPr>
          <a:xfrm>
            <a:off x="6781157" y="6021216"/>
            <a:ext cx="1296144"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仮想ディスク</a:t>
            </a:r>
            <a:endParaRPr kumimoji="1" lang="ja-JP" altLang="en-US" sz="1600" dirty="0"/>
          </a:p>
        </p:txBody>
      </p:sp>
      <p:sp>
        <p:nvSpPr>
          <p:cNvPr id="15" name="正方形/長方形 14"/>
          <p:cNvSpPr/>
          <p:nvPr/>
        </p:nvSpPr>
        <p:spPr>
          <a:xfrm>
            <a:off x="1986186" y="5361752"/>
            <a:ext cx="1080120" cy="31329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t>ファイル</a:t>
            </a:r>
            <a:r>
              <a:rPr lang="en-US" altLang="ja-JP" sz="1600" dirty="0" smtClean="0"/>
              <a:t>A</a:t>
            </a:r>
            <a:endParaRPr kumimoji="1" lang="en-US" altLang="ja-JP" sz="1600" dirty="0" smtClean="0"/>
          </a:p>
        </p:txBody>
      </p:sp>
      <p:sp>
        <p:nvSpPr>
          <p:cNvPr id="16" name="正方形/長方形 15"/>
          <p:cNvSpPr/>
          <p:nvPr/>
        </p:nvSpPr>
        <p:spPr>
          <a:xfrm>
            <a:off x="3215013" y="5373144"/>
            <a:ext cx="1080120" cy="30190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17" name="正方形/長方形 16"/>
          <p:cNvSpPr/>
          <p:nvPr/>
        </p:nvSpPr>
        <p:spPr>
          <a:xfrm>
            <a:off x="3228353" y="6046419"/>
            <a:ext cx="1066388" cy="3334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18" name="正方形/長方形 17"/>
          <p:cNvSpPr/>
          <p:nvPr/>
        </p:nvSpPr>
        <p:spPr>
          <a:xfrm>
            <a:off x="4666098" y="6046419"/>
            <a:ext cx="1055905" cy="3334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lang="en-US" altLang="ja-JP" sz="1600" dirty="0"/>
              <a:t>C</a:t>
            </a:r>
            <a:endParaRPr kumimoji="1" lang="en-US" altLang="ja-JP" sz="1600" dirty="0" smtClean="0"/>
          </a:p>
        </p:txBody>
      </p:sp>
      <p:sp>
        <p:nvSpPr>
          <p:cNvPr id="19" name="正方形/長方形 18"/>
          <p:cNvSpPr/>
          <p:nvPr/>
        </p:nvSpPr>
        <p:spPr>
          <a:xfrm>
            <a:off x="4447943" y="5373143"/>
            <a:ext cx="1492214" cy="30190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.wh.</a:t>
            </a:r>
            <a:r>
              <a:rPr kumimoji="1" lang="ja-JP" altLang="en-US" sz="1600" dirty="0" smtClean="0"/>
              <a:t>ファイル</a:t>
            </a:r>
            <a:r>
              <a:rPr lang="en-US" altLang="ja-JP" sz="1600" dirty="0"/>
              <a:t>C</a:t>
            </a:r>
            <a:endParaRPr kumimoji="1" lang="en-US" altLang="ja-JP" sz="1600" dirty="0" smtClean="0"/>
          </a:p>
        </p:txBody>
      </p:sp>
      <p:sp>
        <p:nvSpPr>
          <p:cNvPr id="20" name="テキスト ボックス 19"/>
          <p:cNvSpPr txBox="1"/>
          <p:nvPr/>
        </p:nvSpPr>
        <p:spPr>
          <a:xfrm>
            <a:off x="6804248" y="5445224"/>
            <a:ext cx="1750769"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600" dirty="0" smtClean="0"/>
              <a:t>保存用ディレクトリ</a:t>
            </a:r>
            <a:endParaRPr kumimoji="1" lang="ja-JP" altLang="en-US" sz="1600" dirty="0"/>
          </a:p>
        </p:txBody>
      </p:sp>
      <p:sp>
        <p:nvSpPr>
          <p:cNvPr id="21" name="正方形/長方形 20"/>
          <p:cNvSpPr/>
          <p:nvPr/>
        </p:nvSpPr>
        <p:spPr>
          <a:xfrm>
            <a:off x="3359816" y="4410344"/>
            <a:ext cx="1344346" cy="31823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t>アップデータ</a:t>
            </a:r>
            <a:endParaRPr kumimoji="1" lang="ja-JP" altLang="en-US" sz="1600" dirty="0"/>
          </a:p>
        </p:txBody>
      </p:sp>
      <p:sp>
        <p:nvSpPr>
          <p:cNvPr id="22" name="下矢印 21"/>
          <p:cNvSpPr/>
          <p:nvPr/>
        </p:nvSpPr>
        <p:spPr>
          <a:xfrm>
            <a:off x="3863872" y="4842392"/>
            <a:ext cx="336945" cy="298942"/>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07032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down)">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down)">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96789" y="1628800"/>
            <a:ext cx="8229600" cy="2952328"/>
          </a:xfrm>
        </p:spPr>
        <p:txBody>
          <a:bodyPr>
            <a:normAutofit/>
          </a:bodyPr>
          <a:lstStyle/>
          <a:p>
            <a:r>
              <a:rPr lang="ja-JP" altLang="en-US" dirty="0"/>
              <a:t>保存用ディレクトリ</a:t>
            </a:r>
            <a:r>
              <a:rPr lang="en-US" altLang="en-US" dirty="0"/>
              <a:t>を</a:t>
            </a:r>
            <a:r>
              <a:rPr lang="ja-JP" altLang="en-US" dirty="0"/>
              <a:t>仮想ディスクへの更新情報として抽出</a:t>
            </a:r>
            <a:endParaRPr lang="en-US" altLang="ja-JP" dirty="0"/>
          </a:p>
          <a:p>
            <a:pPr lvl="1"/>
            <a:r>
              <a:rPr lang="ja-JP" altLang="en-US" dirty="0"/>
              <a:t>すべての更新ファイルは保存用ディレクトリに作成される</a:t>
            </a:r>
            <a:endParaRPr lang="en-US" altLang="ja-JP" dirty="0"/>
          </a:p>
          <a:p>
            <a:r>
              <a:rPr lang="en-US" altLang="ja-JP" dirty="0"/>
              <a:t>whiteout</a:t>
            </a:r>
            <a:r>
              <a:rPr lang="ja-JP" altLang="en-US" dirty="0"/>
              <a:t>ファイルから削除リストを作成</a:t>
            </a:r>
            <a:endParaRPr lang="en-US" altLang="ja-JP" dirty="0"/>
          </a:p>
          <a:p>
            <a:pPr lvl="1"/>
            <a:r>
              <a:rPr lang="ja-JP" altLang="en-US" dirty="0" smtClean="0"/>
              <a:t>保存用ディレクトリを検索して、</a:t>
            </a:r>
            <a:r>
              <a:rPr lang="en-US" altLang="ja-JP" dirty="0" smtClean="0"/>
              <a:t>whiteout</a:t>
            </a:r>
            <a:r>
              <a:rPr lang="ja-JP" altLang="en-US" dirty="0" smtClean="0"/>
              <a:t>ファイルのパス名を取得</a:t>
            </a:r>
            <a:endParaRPr lang="ja-JP" altLang="en-US" dirty="0"/>
          </a:p>
        </p:txBody>
      </p:sp>
      <p:sp>
        <p:nvSpPr>
          <p:cNvPr id="3" name="タイトル 2"/>
          <p:cNvSpPr>
            <a:spLocks noGrp="1"/>
          </p:cNvSpPr>
          <p:nvPr>
            <p:ph type="title"/>
          </p:nvPr>
        </p:nvSpPr>
        <p:spPr/>
        <p:txBody>
          <a:bodyPr/>
          <a:lstStyle/>
          <a:p>
            <a:r>
              <a:rPr kumimoji="1" lang="ja-JP" altLang="en-US" dirty="0" smtClean="0"/>
              <a:t>更新されたファイルの抽出</a:t>
            </a:r>
            <a:endParaRPr kumimoji="1" lang="ja-JP" altLang="en-US" dirty="0"/>
          </a:p>
        </p:txBody>
      </p:sp>
      <p:sp>
        <p:nvSpPr>
          <p:cNvPr id="16" name="正方形/長方形 15"/>
          <p:cNvSpPr/>
          <p:nvPr/>
        </p:nvSpPr>
        <p:spPr>
          <a:xfrm>
            <a:off x="2339751" y="5751402"/>
            <a:ext cx="4319845" cy="83021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17" name="正方形/長方形 16"/>
          <p:cNvSpPr/>
          <p:nvPr/>
        </p:nvSpPr>
        <p:spPr>
          <a:xfrm>
            <a:off x="2339752" y="4868490"/>
            <a:ext cx="4319844" cy="76627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18" name="テキスト ボックス 17"/>
          <p:cNvSpPr txBox="1"/>
          <p:nvPr/>
        </p:nvSpPr>
        <p:spPr>
          <a:xfrm>
            <a:off x="879320" y="5977645"/>
            <a:ext cx="1329611" cy="3385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仮想ディスク</a:t>
            </a:r>
            <a:endParaRPr kumimoji="1" lang="ja-JP" altLang="en-US" sz="1600" dirty="0"/>
          </a:p>
        </p:txBody>
      </p:sp>
      <p:sp>
        <p:nvSpPr>
          <p:cNvPr id="19" name="正方形/長方形 18"/>
          <p:cNvSpPr/>
          <p:nvPr/>
        </p:nvSpPr>
        <p:spPr>
          <a:xfrm>
            <a:off x="2398028" y="5084514"/>
            <a:ext cx="1165223"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t>ファイル</a:t>
            </a:r>
            <a:r>
              <a:rPr lang="en-US" altLang="ja-JP" sz="1600" dirty="0" smtClean="0"/>
              <a:t>A</a:t>
            </a:r>
            <a:endParaRPr kumimoji="1" lang="en-US" altLang="ja-JP" sz="1600" dirty="0" smtClean="0"/>
          </a:p>
        </p:txBody>
      </p:sp>
      <p:sp>
        <p:nvSpPr>
          <p:cNvPr id="20" name="正方形/長方形 19"/>
          <p:cNvSpPr/>
          <p:nvPr/>
        </p:nvSpPr>
        <p:spPr>
          <a:xfrm>
            <a:off x="3692010" y="5091492"/>
            <a:ext cx="1178955"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21" name="正方形/長方形 20"/>
          <p:cNvSpPr/>
          <p:nvPr/>
        </p:nvSpPr>
        <p:spPr>
          <a:xfrm>
            <a:off x="3683254" y="5971748"/>
            <a:ext cx="1187711"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22" name="テキスト ボックス 21"/>
          <p:cNvSpPr txBox="1"/>
          <p:nvPr/>
        </p:nvSpPr>
        <p:spPr>
          <a:xfrm>
            <a:off x="395536" y="5084514"/>
            <a:ext cx="1787061"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t>保存</a:t>
            </a:r>
            <a:r>
              <a:rPr kumimoji="1" lang="ja-JP" altLang="en-US" sz="1600" dirty="0" smtClean="0"/>
              <a:t>用ディレクトリ</a:t>
            </a:r>
            <a:endParaRPr kumimoji="1" lang="ja-JP" altLang="en-US" sz="1600" dirty="0"/>
          </a:p>
        </p:txBody>
      </p:sp>
      <p:sp>
        <p:nvSpPr>
          <p:cNvPr id="23" name="正方形/長方形 22"/>
          <p:cNvSpPr/>
          <p:nvPr/>
        </p:nvSpPr>
        <p:spPr>
          <a:xfrm>
            <a:off x="5241519" y="5969436"/>
            <a:ext cx="1055905"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lang="en-US" altLang="ja-JP" sz="1600" dirty="0"/>
              <a:t>C</a:t>
            </a:r>
            <a:endParaRPr kumimoji="1" lang="en-US" altLang="ja-JP" sz="1600" dirty="0" smtClean="0"/>
          </a:p>
        </p:txBody>
      </p:sp>
      <p:sp>
        <p:nvSpPr>
          <p:cNvPr id="24" name="正方形/長方形 23"/>
          <p:cNvSpPr/>
          <p:nvPr/>
        </p:nvSpPr>
        <p:spPr>
          <a:xfrm>
            <a:off x="5023365" y="5093519"/>
            <a:ext cx="149221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.wh.</a:t>
            </a:r>
            <a:r>
              <a:rPr kumimoji="1" lang="ja-JP" altLang="en-US" sz="1600" dirty="0" smtClean="0"/>
              <a:t>ファイル</a:t>
            </a:r>
            <a:r>
              <a:rPr lang="en-US" altLang="ja-JP" sz="1600" dirty="0"/>
              <a:t>C</a:t>
            </a:r>
            <a:endParaRPr kumimoji="1" lang="en-US" altLang="ja-JP" sz="1600" dirty="0" smtClean="0"/>
          </a:p>
        </p:txBody>
      </p:sp>
      <p:sp>
        <p:nvSpPr>
          <p:cNvPr id="25" name="正方形/長方形 24"/>
          <p:cNvSpPr/>
          <p:nvPr/>
        </p:nvSpPr>
        <p:spPr>
          <a:xfrm>
            <a:off x="7092280" y="5516562"/>
            <a:ext cx="1178955"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削除リスト</a:t>
            </a:r>
            <a:endParaRPr kumimoji="1" lang="en-US" altLang="ja-JP" sz="1600" dirty="0" smtClean="0"/>
          </a:p>
        </p:txBody>
      </p:sp>
      <p:sp>
        <p:nvSpPr>
          <p:cNvPr id="26" name="右矢印 25"/>
          <p:cNvSpPr/>
          <p:nvPr/>
        </p:nvSpPr>
        <p:spPr>
          <a:xfrm>
            <a:off x="6752086" y="5024999"/>
            <a:ext cx="360040" cy="36004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6948264" y="5012506"/>
            <a:ext cx="1080120" cy="369332"/>
          </a:xfrm>
          <a:prstGeom prst="rect">
            <a:avLst/>
          </a:prstGeom>
          <a:noFill/>
        </p:spPr>
        <p:txBody>
          <a:bodyPr wrap="square" rtlCol="0">
            <a:spAutoFit/>
          </a:bodyPr>
          <a:lstStyle/>
          <a:p>
            <a:pPr algn="ctr"/>
            <a:r>
              <a:rPr kumimoji="1" lang="ja-JP" altLang="en-US" dirty="0" smtClean="0"/>
              <a:t>抽出</a:t>
            </a:r>
            <a:endParaRPr kumimoji="1" lang="ja-JP" altLang="en-US" dirty="0"/>
          </a:p>
        </p:txBody>
      </p:sp>
    </p:spTree>
    <p:extLst>
      <p:ext uri="{BB962C8B-B14F-4D97-AF65-F5344CB8AC3E}">
        <p14:creationId xmlns:p14="http://schemas.microsoft.com/office/powerpoint/2010/main" val="1115723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3027791"/>
          </a:xfrm>
        </p:spPr>
        <p:txBody>
          <a:bodyPr>
            <a:normAutofit/>
          </a:bodyPr>
          <a:lstStyle/>
          <a:p>
            <a:r>
              <a:rPr lang="ja-JP" altLang="en-US" sz="2800" dirty="0"/>
              <a:t>アップデータに含まれるスクリプトは実行せずに保存</a:t>
            </a:r>
            <a:endParaRPr lang="en-US" altLang="ja-JP" sz="2800" dirty="0"/>
          </a:p>
          <a:p>
            <a:pPr lvl="1"/>
            <a:r>
              <a:rPr lang="ja-JP" altLang="en-US" sz="2400" dirty="0"/>
              <a:t>アップデータによっては前処理や後処理を行うスクリプトを含んで</a:t>
            </a:r>
            <a:r>
              <a:rPr lang="ja-JP" altLang="en-US" sz="2400" dirty="0" smtClean="0"/>
              <a:t>いる</a:t>
            </a:r>
            <a:endParaRPr lang="en-US" altLang="ja-JP" sz="2400" dirty="0" smtClean="0"/>
          </a:p>
          <a:p>
            <a:pPr lvl="1"/>
            <a:r>
              <a:rPr lang="ja-JP" altLang="en-US" sz="2400" dirty="0"/>
              <a:t>プログラム</a:t>
            </a:r>
            <a:r>
              <a:rPr lang="ja-JP" altLang="en-US" sz="2400" dirty="0" smtClean="0"/>
              <a:t>を実行する</a:t>
            </a:r>
            <a:r>
              <a:rPr lang="en-US" altLang="ja-JP" sz="2400" dirty="0" err="1" smtClean="0"/>
              <a:t>execve</a:t>
            </a:r>
            <a:r>
              <a:rPr lang="ja-JP" altLang="en-US" sz="2400" dirty="0" smtClean="0"/>
              <a:t>システムコールをエミュレーション</a:t>
            </a:r>
            <a:endParaRPr lang="en-US" altLang="ja-JP" sz="2400" dirty="0" smtClean="0"/>
          </a:p>
          <a:p>
            <a:pPr lvl="2"/>
            <a:r>
              <a:rPr lang="ja-JP" altLang="en-US" sz="2200" dirty="0"/>
              <a:t>スクリプト</a:t>
            </a:r>
            <a:r>
              <a:rPr lang="ja-JP" altLang="en-US" sz="2200" dirty="0" smtClean="0"/>
              <a:t>を</a:t>
            </a:r>
            <a:r>
              <a:rPr lang="ja-JP" altLang="en-US" sz="2200" dirty="0"/>
              <a:t>実行</a:t>
            </a:r>
            <a:r>
              <a:rPr lang="ja-JP" altLang="en-US" sz="2200" dirty="0" smtClean="0"/>
              <a:t>する代わりに保存</a:t>
            </a:r>
            <a:endParaRPr lang="en-US" altLang="ja-JP" sz="2200" dirty="0" smtClean="0"/>
          </a:p>
          <a:p>
            <a:pPr lvl="1"/>
            <a:endParaRPr lang="en-US" altLang="ja-JP" sz="2400" dirty="0">
              <a:solidFill>
                <a:srgbClr val="FF0000"/>
              </a:solidFill>
            </a:endParaRPr>
          </a:p>
        </p:txBody>
      </p:sp>
      <p:sp>
        <p:nvSpPr>
          <p:cNvPr id="3" name="タイトル 2"/>
          <p:cNvSpPr>
            <a:spLocks noGrp="1"/>
          </p:cNvSpPr>
          <p:nvPr>
            <p:ph type="title"/>
          </p:nvPr>
        </p:nvSpPr>
        <p:spPr/>
        <p:txBody>
          <a:bodyPr/>
          <a:lstStyle/>
          <a:p>
            <a:r>
              <a:rPr kumimoji="1" lang="ja-JP" altLang="en-US" dirty="0" smtClean="0"/>
              <a:t>前処理・後処理スクリプトの保存</a:t>
            </a:r>
            <a:endParaRPr kumimoji="1" lang="ja-JP" altLang="en-US" dirty="0"/>
          </a:p>
        </p:txBody>
      </p:sp>
      <p:sp>
        <p:nvSpPr>
          <p:cNvPr id="14" name="テキスト ボックス 13"/>
          <p:cNvSpPr txBox="1"/>
          <p:nvPr/>
        </p:nvSpPr>
        <p:spPr>
          <a:xfrm>
            <a:off x="3707905" y="5322694"/>
            <a:ext cx="864095" cy="338554"/>
          </a:xfrm>
          <a:prstGeom prst="rect">
            <a:avLst/>
          </a:prstGeom>
          <a:noFill/>
        </p:spPr>
        <p:txBody>
          <a:bodyPr wrap="square" rtlCol="0">
            <a:spAutoFit/>
          </a:bodyPr>
          <a:lstStyle/>
          <a:p>
            <a:r>
              <a:rPr kumimoji="1" lang="en-US" altLang="ja-JP" sz="1600" dirty="0" smtClean="0"/>
              <a:t>execve</a:t>
            </a:r>
            <a:endParaRPr kumimoji="1" lang="ja-JP" altLang="en-US" sz="1600" dirty="0"/>
          </a:p>
        </p:txBody>
      </p:sp>
      <p:sp>
        <p:nvSpPr>
          <p:cNvPr id="15" name="正方形/長方形 14"/>
          <p:cNvSpPr/>
          <p:nvPr/>
        </p:nvSpPr>
        <p:spPr>
          <a:xfrm>
            <a:off x="3563888" y="5733256"/>
            <a:ext cx="2880320" cy="6411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endParaRPr kumimoji="1" lang="ja-JP" altLang="en-US" sz="1600" dirty="0"/>
          </a:p>
        </p:txBody>
      </p:sp>
      <p:sp>
        <p:nvSpPr>
          <p:cNvPr id="16" name="正方形/長方形 15"/>
          <p:cNvSpPr/>
          <p:nvPr/>
        </p:nvSpPr>
        <p:spPr>
          <a:xfrm>
            <a:off x="3995936" y="5877272"/>
            <a:ext cx="1165223"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スクリプト</a:t>
            </a:r>
            <a:endParaRPr kumimoji="1" lang="en-US" altLang="ja-JP" sz="1600" dirty="0" smtClean="0"/>
          </a:p>
        </p:txBody>
      </p:sp>
      <p:sp>
        <p:nvSpPr>
          <p:cNvPr id="18" name="正方形/長方形 17"/>
          <p:cNvSpPr/>
          <p:nvPr/>
        </p:nvSpPr>
        <p:spPr>
          <a:xfrm>
            <a:off x="3563888" y="4581128"/>
            <a:ext cx="2016224" cy="72008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p>
        </p:txBody>
      </p:sp>
      <p:sp>
        <p:nvSpPr>
          <p:cNvPr id="19" name="角丸四角形 18"/>
          <p:cNvSpPr/>
          <p:nvPr/>
        </p:nvSpPr>
        <p:spPr>
          <a:xfrm>
            <a:off x="3923928" y="4797152"/>
            <a:ext cx="1296144" cy="28803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20" name="テキスト ボックス 19"/>
          <p:cNvSpPr txBox="1"/>
          <p:nvPr/>
        </p:nvSpPr>
        <p:spPr>
          <a:xfrm>
            <a:off x="2051720" y="4797152"/>
            <a:ext cx="1368152" cy="338554"/>
          </a:xfrm>
          <a:prstGeom prst="rect">
            <a:avLst/>
          </a:prstGeom>
          <a:noFill/>
        </p:spPr>
        <p:txBody>
          <a:bodyPr wrap="square" rtlCol="0">
            <a:spAutoFit/>
          </a:bodyPr>
          <a:lstStyle/>
          <a:p>
            <a:pPr algn="ctr"/>
            <a:r>
              <a:rPr kumimoji="1" lang="en-US" altLang="ja-JP" sz="1600" dirty="0" smtClean="0"/>
              <a:t>VM Shadow</a:t>
            </a:r>
          </a:p>
        </p:txBody>
      </p:sp>
      <p:cxnSp>
        <p:nvCxnSpPr>
          <p:cNvPr id="21" name="直線矢印コネクタ 20"/>
          <p:cNvCxnSpPr>
            <a:stCxn id="19" idx="2"/>
            <a:endCxn id="16" idx="0"/>
          </p:cNvCxnSpPr>
          <p:nvPr/>
        </p:nvCxnSpPr>
        <p:spPr>
          <a:xfrm>
            <a:off x="4572000" y="5085184"/>
            <a:ext cx="6548" cy="792088"/>
          </a:xfrm>
          <a:prstGeom prst="straightConnector1">
            <a:avLst/>
          </a:prstGeom>
          <a:ln w="19050"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1691680" y="5877272"/>
            <a:ext cx="1780964" cy="338554"/>
          </a:xfrm>
          <a:prstGeom prst="rect">
            <a:avLst/>
          </a:prstGeom>
          <a:noFill/>
        </p:spPr>
        <p:txBody>
          <a:bodyPr wrap="square" rtlCol="0">
            <a:spAutoFit/>
          </a:bodyPr>
          <a:lstStyle/>
          <a:p>
            <a:pPr algn="ctr"/>
            <a:r>
              <a:rPr kumimoji="1" lang="ja-JP" altLang="en-US" sz="1600" dirty="0" smtClean="0"/>
              <a:t>保存用ディレクトリ</a:t>
            </a:r>
            <a:endParaRPr kumimoji="1" lang="en-US" altLang="ja-JP" sz="1600" dirty="0" smtClean="0"/>
          </a:p>
        </p:txBody>
      </p:sp>
      <p:sp>
        <p:nvSpPr>
          <p:cNvPr id="25" name="右矢印 24"/>
          <p:cNvSpPr/>
          <p:nvPr/>
        </p:nvSpPr>
        <p:spPr>
          <a:xfrm>
            <a:off x="5292080" y="5877272"/>
            <a:ext cx="360040" cy="36004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6" name="テキスト ボックス 25"/>
          <p:cNvSpPr txBox="1"/>
          <p:nvPr/>
        </p:nvSpPr>
        <p:spPr>
          <a:xfrm>
            <a:off x="5652120" y="5877272"/>
            <a:ext cx="720080" cy="369332"/>
          </a:xfrm>
          <a:prstGeom prst="rect">
            <a:avLst/>
          </a:prstGeom>
          <a:noFill/>
        </p:spPr>
        <p:txBody>
          <a:bodyPr wrap="square" rtlCol="0">
            <a:spAutoFit/>
          </a:bodyPr>
          <a:lstStyle/>
          <a:p>
            <a:pPr algn="ctr"/>
            <a:r>
              <a:rPr kumimoji="1" lang="ja-JP" altLang="en-US" dirty="0"/>
              <a:t>保存</a:t>
            </a:r>
          </a:p>
        </p:txBody>
      </p:sp>
    </p:spTree>
    <p:extLst>
      <p:ext uri="{BB962C8B-B14F-4D97-AF65-F5344CB8AC3E}">
        <p14:creationId xmlns:p14="http://schemas.microsoft.com/office/powerpoint/2010/main" val="37966479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lnDef>
      <a:spPr>
        <a:ln w="19050" cmpd="sng">
          <a:prstDash val="solid"/>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916</TotalTime>
  <Words>1716</Words>
  <Application>Microsoft Office PowerPoint</Application>
  <PresentationFormat>画面に合わせる (4:3)</PresentationFormat>
  <Paragraphs>273</Paragraphs>
  <Slides>16</Slides>
  <Notes>9</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ビジネス</vt:lpstr>
      <vt:lpstr>仮想マシンのオフライン アップデートに関する研究</vt:lpstr>
      <vt:lpstr>VMのセキュリティアップデート</vt:lpstr>
      <vt:lpstr>従来のアップデート手法</vt:lpstr>
      <vt:lpstr>オフラインアップデート</vt:lpstr>
      <vt:lpstr>OUassister</vt:lpstr>
      <vt:lpstr>エミュレーション環境</vt:lpstr>
      <vt:lpstr>ディスク更新のエミュレーション</vt:lpstr>
      <vt:lpstr>更新されたファイルの抽出</vt:lpstr>
      <vt:lpstr>前処理・後処理スクリプトの保存</vt:lpstr>
      <vt:lpstr>エミュレーション結果の反映</vt:lpstr>
      <vt:lpstr>前処理・後処理スクリプトの実行</vt:lpstr>
      <vt:lpstr>実験</vt:lpstr>
      <vt:lpstr>実験：アップデート時間の比較</vt:lpstr>
      <vt:lpstr>実験：アップデート処理の内訳</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Shiota</dc:creator>
  <cp:lastModifiedBy>Shiota</cp:lastModifiedBy>
  <cp:revision>74</cp:revision>
  <dcterms:created xsi:type="dcterms:W3CDTF">2014-02-03T11:43:54Z</dcterms:created>
  <dcterms:modified xsi:type="dcterms:W3CDTF">2014-02-06T15:36:20Z</dcterms:modified>
</cp:coreProperties>
</file>