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xlsx" ContentType="application/vnd.openxmlformats-officedocument.spreadsheetml.sheet"/>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31"/>
  </p:notesMasterIdLst>
  <p:sldIdLst>
    <p:sldId id="256" r:id="rId4"/>
    <p:sldId id="270" r:id="rId5"/>
    <p:sldId id="257" r:id="rId6"/>
    <p:sldId id="258" r:id="rId7"/>
    <p:sldId id="283" r:id="rId8"/>
    <p:sldId id="262" r:id="rId9"/>
    <p:sldId id="263" r:id="rId10"/>
    <p:sldId id="274" r:id="rId11"/>
    <p:sldId id="272" r:id="rId12"/>
    <p:sldId id="279" r:id="rId13"/>
    <p:sldId id="259" r:id="rId14"/>
    <p:sldId id="275" r:id="rId15"/>
    <p:sldId id="260" r:id="rId16"/>
    <p:sldId id="261" r:id="rId17"/>
    <p:sldId id="281" r:id="rId18"/>
    <p:sldId id="289" r:id="rId19"/>
    <p:sldId id="290" r:id="rId20"/>
    <p:sldId id="271" r:id="rId21"/>
    <p:sldId id="285" r:id="rId22"/>
    <p:sldId id="265" r:id="rId23"/>
    <p:sldId id="266" r:id="rId24"/>
    <p:sldId id="267" r:id="rId25"/>
    <p:sldId id="286" r:id="rId26"/>
    <p:sldId id="268" r:id="rId27"/>
    <p:sldId id="273" r:id="rId28"/>
    <p:sldId id="277" r:id="rId29"/>
    <p:sldId id="280" r:id="rId3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C0C0C0"/>
    <a:srgbClr val="FFFFFF"/>
    <a:srgbClr val="000000"/>
    <a:srgbClr val="71DAFF"/>
    <a:srgbClr val="4FD1FF"/>
    <a:srgbClr val="00B0F0"/>
    <a:srgbClr val="F45E5E"/>
    <a:srgbClr val="F79191"/>
    <a:srgbClr val="F6725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27F97BB-C833-4FB7-BDE5-3F7075034690}" styleName="テーマ スタイル 2 - アクセント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テーマ スタイル 2 - アクセント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テーマ スタイル 2 - アクセント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871" autoAdjust="0"/>
    <p:restoredTop sz="72598" autoAdjust="0"/>
  </p:normalViewPr>
  <p:slideViewPr>
    <p:cSldViewPr>
      <p:cViewPr varScale="1">
        <p:scale>
          <a:sx n="80" d="100"/>
          <a:sy n="80" d="100"/>
        </p:scale>
        <p:origin x="-1184" y="-11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30" Type="http://schemas.openxmlformats.org/officeDocument/2006/relationships/slide" Target="slides/slide27.xml"/><Relationship Id="rId31" Type="http://schemas.openxmlformats.org/officeDocument/2006/relationships/notesMaster" Target="notesMasters/notesMaster1.xml"/><Relationship Id="rId32" Type="http://schemas.openxmlformats.org/officeDocument/2006/relationships/printerSettings" Target="printerSettings/printerSettings1.bin"/><Relationship Id="rId9" Type="http://schemas.openxmlformats.org/officeDocument/2006/relationships/slide" Target="slides/slide6.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売上高</c:v>
                </c:pt>
              </c:strCache>
            </c:strRef>
          </c:tx>
          <c:spPr>
            <a:ln w="38100">
              <a:noFill/>
            </a:ln>
          </c:spPr>
          <c:dPt>
            <c:idx val="0"/>
            <c:bubble3D val="0"/>
            <c:spPr>
              <a:solidFill>
                <a:srgbClr val="4FD1FF"/>
              </a:solidFill>
              <a:ln w="38100">
                <a:noFill/>
              </a:ln>
            </c:spPr>
          </c:dPt>
          <c:dPt>
            <c:idx val="1"/>
            <c:bubble3D val="0"/>
            <c:spPr>
              <a:solidFill>
                <a:srgbClr val="F45E5E"/>
              </a:solidFill>
              <a:ln w="38100">
                <a:noFill/>
              </a:ln>
            </c:spPr>
          </c:dPt>
          <c:dPt>
            <c:idx val="2"/>
            <c:bubble3D val="0"/>
            <c:spPr>
              <a:solidFill>
                <a:schemeClr val="bg1">
                  <a:lumMod val="85000"/>
                </a:schemeClr>
              </a:solidFill>
              <a:ln w="38100">
                <a:noFill/>
              </a:ln>
            </c:spPr>
          </c:dPt>
          <c:dLbls>
            <c:dLbl>
              <c:idx val="0"/>
              <c:layout>
                <c:manualLayout>
                  <c:x val="-0.214090616539862"/>
                  <c:y val="0.00476683146317076"/>
                </c:manualLayout>
              </c:layout>
              <c:spPr/>
              <c:txPr>
                <a:bodyPr/>
                <a:lstStyle/>
                <a:p>
                  <a:pPr>
                    <a:defRPr sz="2400" b="1">
                      <a:solidFill>
                        <a:schemeClr val="tx1">
                          <a:lumMod val="85000"/>
                          <a:lumOff val="15000"/>
                        </a:schemeClr>
                      </a:solidFill>
                      <a:latin typeface="HG丸ｺﾞｼｯｸM-PRO" panose="020F0600000000000000" pitchFamily="50" charset="-128"/>
                      <a:ea typeface="HG丸ｺﾞｼｯｸM-PRO" panose="020F0600000000000000" pitchFamily="50" charset="-128"/>
                    </a:defRPr>
                  </a:pPr>
                  <a:endParaRPr lang="ja-JP"/>
                </a:p>
              </c:txPr>
              <c:showLegendKey val="0"/>
              <c:showVal val="1"/>
              <c:showCatName val="1"/>
              <c:showSerName val="0"/>
              <c:showPercent val="0"/>
              <c:showBubbleSize val="0"/>
            </c:dLbl>
            <c:dLbl>
              <c:idx val="1"/>
              <c:layout>
                <c:manualLayout>
                  <c:x val="0.213410043007821"/>
                  <c:y val="-0.0234751285804846"/>
                </c:manualLayout>
              </c:layout>
              <c:tx>
                <c:rich>
                  <a:bodyPr/>
                  <a:lstStyle/>
                  <a:p>
                    <a:pPr>
                      <a:defRPr sz="2400" b="1">
                        <a:solidFill>
                          <a:schemeClr val="bg1"/>
                        </a:solidFill>
                        <a:latin typeface="HG丸ｺﾞｼｯｸM-PRO" panose="020F0600000000000000" pitchFamily="50" charset="-128"/>
                        <a:ea typeface="HG丸ｺﾞｼｯｸM-PRO" panose="020F0600000000000000" pitchFamily="50" charset="-128"/>
                      </a:defRPr>
                    </a:pPr>
                    <a:r>
                      <a:rPr lang="en-US" altLang="en-US" sz="2400" b="1" dirty="0" smtClean="0">
                        <a:solidFill>
                          <a:schemeClr val="bg1"/>
                        </a:solidFill>
                      </a:rPr>
                      <a:t>Rackspace </a:t>
                    </a:r>
                    <a:r>
                      <a:rPr lang="en-US" altLang="en-US" sz="2400" b="1" dirty="0">
                        <a:solidFill>
                          <a:schemeClr val="bg1"/>
                        </a:solidFill>
                      </a:rPr>
                      <a:t>Cloud Servers, 43%</a:t>
                    </a:r>
                    <a:endParaRPr lang="en-US" altLang="ja-JP" sz="2400" b="1" dirty="0"/>
                  </a:p>
                </c:rich>
              </c:tx>
              <c:spPr/>
              <c:showLegendKey val="0"/>
              <c:showVal val="1"/>
              <c:showCatName val="1"/>
              <c:showSerName val="0"/>
              <c:showPercent val="0"/>
              <c:showBubbleSize val="0"/>
            </c:dLbl>
            <c:dLbl>
              <c:idx val="2"/>
              <c:layout>
                <c:manualLayout>
                  <c:x val="-0.0365576435822027"/>
                  <c:y val="0.102606450590457"/>
                </c:manualLayout>
              </c:layout>
              <c:spPr/>
              <c:txPr>
                <a:bodyPr/>
                <a:lstStyle/>
                <a:p>
                  <a:pPr>
                    <a:defRPr sz="2400" b="1">
                      <a:solidFill>
                        <a:srgbClr val="262626"/>
                      </a:solidFill>
                      <a:latin typeface="HG丸ｺﾞｼｯｸM-PRO" panose="020F0600000000000000" pitchFamily="50" charset="-128"/>
                      <a:ea typeface="HG丸ｺﾞｼｯｸM-PRO" panose="020F0600000000000000" pitchFamily="50" charset="-128"/>
                    </a:defRPr>
                  </a:pPr>
                  <a:endParaRPr lang="ja-JP"/>
                </a:p>
              </c:txPr>
              <c:showLegendKey val="0"/>
              <c:showVal val="1"/>
              <c:showCatName val="1"/>
              <c:showSerName val="0"/>
              <c:showPercent val="0"/>
              <c:showBubbleSize val="0"/>
            </c:dLbl>
            <c:txPr>
              <a:bodyPr/>
              <a:lstStyle/>
              <a:p>
                <a:pPr>
                  <a:defRPr sz="2000" b="1">
                    <a:solidFill>
                      <a:schemeClr val="bg1"/>
                    </a:solidFill>
                    <a:latin typeface="HG丸ｺﾞｼｯｸM-PRO" panose="020F0600000000000000" pitchFamily="50" charset="-128"/>
                    <a:ea typeface="HG丸ｺﾞｼｯｸM-PRO" panose="020F0600000000000000" pitchFamily="50" charset="-128"/>
                  </a:defRPr>
                </a:pPr>
                <a:endParaRPr lang="ja-JP"/>
              </a:p>
            </c:txPr>
            <c:showLegendKey val="0"/>
            <c:showVal val="1"/>
            <c:showCatName val="1"/>
            <c:showSerName val="0"/>
            <c:showPercent val="0"/>
            <c:showBubbleSize val="0"/>
            <c:showLeaderLines val="1"/>
          </c:dLbls>
          <c:cat>
            <c:strRef>
              <c:f>Sheet1!$A$2:$A$4</c:f>
              <c:strCache>
                <c:ptCount val="3"/>
                <c:pt idx="0">
                  <c:v>Amazon EC2</c:v>
                </c:pt>
                <c:pt idx="1">
                  <c:v>Rackspace Cloud Servers</c:v>
                </c:pt>
                <c:pt idx="2">
                  <c:v>そのた</c:v>
                </c:pt>
              </c:strCache>
            </c:strRef>
          </c:cat>
          <c:val>
            <c:numRef>
              <c:f>Sheet1!$B$2:$B$4</c:f>
              <c:numCache>
                <c:formatCode>0%</c:formatCode>
                <c:ptCount val="3"/>
                <c:pt idx="0">
                  <c:v>0.51</c:v>
                </c:pt>
                <c:pt idx="1">
                  <c:v>0.43</c:v>
                </c:pt>
                <c:pt idx="2">
                  <c:v>0.06</c:v>
                </c:pt>
              </c:numCache>
            </c:numRef>
          </c:val>
        </c:ser>
        <c:dLbls>
          <c:showLegendKey val="0"/>
          <c:showVal val="1"/>
          <c:showCatName val="1"/>
          <c:showSerName val="0"/>
          <c:showPercent val="0"/>
          <c:showBubbleSize val="0"/>
          <c:showLeaderLines val="1"/>
        </c:dLbls>
        <c:firstSliceAng val="0"/>
      </c:pieChart>
      <c:spPr>
        <a:ln>
          <a:noFill/>
        </a:ln>
      </c:spPr>
    </c:plotArea>
    <c:plotVisOnly val="1"/>
    <c:dispBlanksAs val="gap"/>
    <c:showDLblsOverMax val="0"/>
  </c:chart>
  <c:txPr>
    <a:bodyPr/>
    <a:lstStyle/>
    <a:p>
      <a:pPr>
        <a:defRPr sz="1800"/>
      </a:pPr>
      <a:endParaRPr lang="ja-JP"/>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73F744-11E4-4241-B776-A605837719AC}" type="datetimeFigureOut">
              <a:rPr kumimoji="1" lang="ja-JP" altLang="en-US" smtClean="0"/>
              <a:t>2014/02/16</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AD53A7-F20C-4E8B-A6BA-34318C2B948B}" type="slidenum">
              <a:rPr kumimoji="1" lang="ja-JP" altLang="en-US" smtClean="0"/>
              <a:t>‹#›</a:t>
            </a:fld>
            <a:endParaRPr kumimoji="1" lang="ja-JP" altLang="en-US"/>
          </a:p>
        </p:txBody>
      </p:sp>
    </p:spTree>
    <p:extLst>
      <p:ext uri="{BB962C8B-B14F-4D97-AF65-F5344CB8AC3E}">
        <p14:creationId xmlns:p14="http://schemas.microsoft.com/office/powerpoint/2010/main" val="112065834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7AD53A7-F20C-4E8B-A6BA-34318C2B948B}" type="slidenum">
              <a:rPr kumimoji="1" lang="ja-JP" altLang="en-US" smtClean="0"/>
              <a:t>1</a:t>
            </a:fld>
            <a:endParaRPr kumimoji="1" lang="ja-JP" altLang="en-US"/>
          </a:p>
        </p:txBody>
      </p:sp>
    </p:spTree>
    <p:extLst>
      <p:ext uri="{BB962C8B-B14F-4D97-AF65-F5344CB8AC3E}">
        <p14:creationId xmlns:p14="http://schemas.microsoft.com/office/powerpoint/2010/main" val="33591923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solidFill>
                  <a:srgbClr val="FF0000"/>
                </a:solidFill>
              </a:rPr>
              <a:t>仮想インスタンス</a:t>
            </a:r>
            <a:r>
              <a:rPr kumimoji="1" lang="ja-JP" altLang="en-US" dirty="0" smtClean="0">
                <a:solidFill>
                  <a:srgbClr val="FF0000"/>
                </a:solidFill>
              </a:rPr>
              <a:t>の</a:t>
            </a:r>
            <a:r>
              <a:rPr kumimoji="1" lang="en-US" altLang="ja-JP" dirty="0" smtClean="0">
                <a:solidFill>
                  <a:srgbClr val="FF0000"/>
                </a:solidFill>
              </a:rPr>
              <a:t>,</a:t>
            </a:r>
            <a:r>
              <a:rPr kumimoji="1" lang="ja-JP" altLang="en-US" dirty="0" smtClean="0">
                <a:solidFill>
                  <a:srgbClr val="FF0000"/>
                </a:solidFill>
              </a:rPr>
              <a:t>物理的</a:t>
            </a:r>
            <a:r>
              <a:rPr kumimoji="1" lang="ja-JP" altLang="en-US" dirty="0" smtClean="0">
                <a:solidFill>
                  <a:srgbClr val="FF0000"/>
                </a:solidFill>
              </a:rPr>
              <a:t>な位置情報を利用して，</a:t>
            </a:r>
            <a:r>
              <a:rPr kumimoji="1" lang="ja-JP" altLang="en-US" dirty="0" smtClean="0">
                <a:solidFill>
                  <a:schemeClr val="tx1"/>
                </a:solidFill>
              </a:rPr>
              <a:t>物理ノードの負荷が偏らないよう</a:t>
            </a:r>
            <a:r>
              <a:rPr kumimoji="1" lang="ja-JP" altLang="en-US" dirty="0" smtClean="0">
                <a:solidFill>
                  <a:schemeClr val="tx1"/>
                </a:solidFill>
              </a:rPr>
              <a:t>に</a:t>
            </a:r>
            <a:r>
              <a:rPr kumimoji="1" lang="en-US" altLang="ja-JP" dirty="0" smtClean="0">
                <a:solidFill>
                  <a:schemeClr val="tx1"/>
                </a:solidFill>
              </a:rPr>
              <a:t>,</a:t>
            </a:r>
            <a:r>
              <a:rPr kumimoji="1" lang="ja-JP" altLang="en-US" dirty="0" smtClean="0">
                <a:solidFill>
                  <a:schemeClr val="tx1"/>
                </a:solidFill>
              </a:rPr>
              <a:t>仮想</a:t>
            </a:r>
            <a:r>
              <a:rPr kumimoji="1" lang="ja-JP" altLang="en-US" dirty="0" smtClean="0">
                <a:solidFill>
                  <a:schemeClr val="tx1"/>
                </a:solidFill>
              </a:rPr>
              <a:t>インスタンスを配置します．</a:t>
            </a:r>
            <a:endParaRPr kumimoji="1" lang="en-US" altLang="ja-JP"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rgbClr val="FF6600"/>
                </a:solidFill>
              </a:rPr>
              <a:t>☆</a:t>
            </a:r>
            <a:r>
              <a:rPr kumimoji="1" lang="ja-JP" altLang="en-US" dirty="0" smtClean="0">
                <a:solidFill>
                  <a:srgbClr val="0070C0"/>
                </a:solidFill>
              </a:rPr>
              <a:t>フロントエンドは，従来，図のように仮想ノードに順番にインスタンス配置していきます．</a:t>
            </a:r>
            <a:endParaRPr kumimoji="1" lang="en-US" altLang="ja-JP" dirty="0" smtClean="0">
              <a:solidFill>
                <a:srgbClr val="0070C0"/>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rgbClr val="FF0000"/>
                </a:solidFill>
              </a:rPr>
              <a:t>この配置ポリシー加え</a:t>
            </a:r>
            <a:r>
              <a:rPr kumimoji="1" lang="ja-JP" altLang="en-US" dirty="0" smtClean="0">
                <a:solidFill>
                  <a:srgbClr val="0070C0"/>
                </a:solidFill>
              </a:rPr>
              <a:t>，</a:t>
            </a:r>
            <a:r>
              <a:rPr kumimoji="1" lang="en-US" altLang="ja-JP" sz="1200" dirty="0" err="1" smtClean="0">
                <a:solidFill>
                  <a:srgbClr val="FF0000"/>
                </a:solidFill>
              </a:rPr>
              <a:t>PhysCloud</a:t>
            </a:r>
            <a:r>
              <a:rPr kumimoji="1" lang="ja-JP" altLang="en-US" sz="1200" dirty="0" smtClean="0">
                <a:solidFill>
                  <a:srgbClr val="FF0000"/>
                </a:solidFill>
              </a:rPr>
              <a:t>は，</a:t>
            </a:r>
            <a:r>
              <a:rPr kumimoji="1" lang="ja-JP" altLang="en-US" sz="1200" b="0" i="0" u="none" strike="noStrike" kern="1200" cap="none" spc="0" normalizeH="0" baseline="0" noProof="0" dirty="0" smtClean="0">
                <a:ln>
                  <a:noFill/>
                </a:ln>
                <a:solidFill>
                  <a:srgbClr val="FF6600"/>
                </a:solidFill>
                <a:effectLst/>
                <a:uLnTx/>
                <a:uFillTx/>
                <a:latin typeface="+mn-lt"/>
                <a:ea typeface="+mn-ea"/>
              </a:rPr>
              <a:t>☆</a:t>
            </a:r>
            <a:r>
              <a:rPr kumimoji="1" lang="ja-JP" altLang="en-US" sz="1200" dirty="0" smtClean="0">
                <a:solidFill>
                  <a:schemeClr val="tx1"/>
                </a:solidFill>
              </a:rPr>
              <a:t>取得</a:t>
            </a:r>
            <a:r>
              <a:rPr kumimoji="1" lang="ja-JP" altLang="en-US" sz="1200" dirty="0" smtClean="0">
                <a:solidFill>
                  <a:schemeClr val="tx1"/>
                </a:solidFill>
              </a:rPr>
              <a:t>した</a:t>
            </a:r>
            <a:r>
              <a:rPr kumimoji="1" lang="en-US" altLang="ja-JP" sz="1200" dirty="0" smtClean="0">
                <a:solidFill>
                  <a:schemeClr val="tx1"/>
                </a:solidFill>
              </a:rPr>
              <a:t>,</a:t>
            </a:r>
            <a:r>
              <a:rPr kumimoji="1" lang="ja-JP" altLang="en-US" sz="1200" dirty="0" smtClean="0">
                <a:solidFill>
                  <a:schemeClr val="tx1"/>
                </a:solidFill>
              </a:rPr>
              <a:t>物理的</a:t>
            </a:r>
            <a:r>
              <a:rPr kumimoji="1" lang="ja-JP" altLang="en-US" sz="1200" dirty="0" smtClean="0">
                <a:solidFill>
                  <a:schemeClr val="tx1"/>
                </a:solidFill>
              </a:rPr>
              <a:t>な位置情報をもとに，インスタンスが</a:t>
            </a:r>
            <a:r>
              <a:rPr lang="ja-JP" altLang="en-US" sz="1200" dirty="0" smtClean="0">
                <a:solidFill>
                  <a:schemeClr val="tx1"/>
                </a:solidFill>
              </a:rPr>
              <a:t>少ない物理ノードを優先</a:t>
            </a:r>
            <a:r>
              <a:rPr lang="ja-JP" altLang="en-US" sz="1200" dirty="0" smtClean="0">
                <a:solidFill>
                  <a:schemeClr val="tx1"/>
                </a:solidFill>
              </a:rPr>
              <a:t>して</a:t>
            </a:r>
            <a:r>
              <a:rPr lang="en-US" altLang="ja-JP" sz="1200" dirty="0" smtClean="0">
                <a:solidFill>
                  <a:schemeClr val="tx1"/>
                </a:solidFill>
              </a:rPr>
              <a:t>,</a:t>
            </a:r>
            <a:r>
              <a:rPr kumimoji="1" lang="ja-JP" altLang="en-US" sz="1200" dirty="0" smtClean="0">
                <a:solidFill>
                  <a:srgbClr val="FF0000"/>
                </a:solidFill>
              </a:rPr>
              <a:t>新しい</a:t>
            </a:r>
            <a:r>
              <a:rPr kumimoji="1" lang="ja-JP" altLang="en-US" sz="1200" dirty="0" smtClean="0">
                <a:solidFill>
                  <a:srgbClr val="FF0000"/>
                </a:solidFill>
              </a:rPr>
              <a:t>仮想インスタンスを配置します．</a:t>
            </a:r>
            <a:endParaRPr kumimoji="1" lang="en-US" altLang="ja-JP" sz="1200" dirty="0" smtClean="0">
              <a:solidFill>
                <a:srgbClr val="FF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rgbClr val="0070C0"/>
                </a:solidFill>
              </a:rPr>
              <a:t>次の新しいインスタンスを配置する時</a:t>
            </a:r>
            <a:r>
              <a:rPr kumimoji="1" lang="en-US" altLang="ja-JP" dirty="0" smtClean="0">
                <a:solidFill>
                  <a:srgbClr val="FF6600"/>
                </a:solidFill>
              </a:rPr>
              <a:t>☆</a:t>
            </a:r>
            <a:r>
              <a:rPr kumimoji="1" lang="ja-JP" altLang="en-US" dirty="0" smtClean="0">
                <a:solidFill>
                  <a:srgbClr val="0070C0"/>
                </a:solidFill>
              </a:rPr>
              <a:t>も，同様にして</a:t>
            </a:r>
            <a:r>
              <a:rPr kumimoji="1" lang="ja-JP" altLang="en-US" dirty="0" smtClean="0">
                <a:solidFill>
                  <a:srgbClr val="FF0000"/>
                </a:solidFill>
              </a:rPr>
              <a:t>インスタンスを配置していきます</a:t>
            </a:r>
            <a:r>
              <a:rPr kumimoji="1" lang="ja-JP" altLang="en-US" sz="1200" dirty="0" smtClean="0">
                <a:solidFill>
                  <a:srgbClr val="FF0000"/>
                </a:solidFill>
              </a:rPr>
              <a:t>．</a:t>
            </a:r>
            <a:endParaRPr kumimoji="1" lang="en-US" altLang="ja-JP" dirty="0" smtClean="0">
              <a:solidFill>
                <a:srgbClr val="FF0000"/>
              </a:solidFill>
            </a:endParaRPr>
          </a:p>
        </p:txBody>
      </p:sp>
      <p:sp>
        <p:nvSpPr>
          <p:cNvPr id="4" name="スライド番号プレースホルダー 3"/>
          <p:cNvSpPr>
            <a:spLocks noGrp="1"/>
          </p:cNvSpPr>
          <p:nvPr>
            <p:ph type="sldNum" sz="quarter" idx="10"/>
          </p:nvPr>
        </p:nvSpPr>
        <p:spPr/>
        <p:txBody>
          <a:bodyPr/>
          <a:lstStyle/>
          <a:p>
            <a:fld id="{67AD53A7-F20C-4E8B-A6BA-34318C2B948B}" type="slidenum">
              <a:rPr lang="ja-JP" altLang="en-US" smtClean="0">
                <a:solidFill>
                  <a:prstClr val="black"/>
                </a:solidFill>
              </a:rPr>
              <a:pPr/>
              <a:t>10</a:t>
            </a:fld>
            <a:endParaRPr lang="ja-JP" altLang="en-US">
              <a:solidFill>
                <a:prstClr val="black"/>
              </a:solidFill>
            </a:endParaRPr>
          </a:p>
        </p:txBody>
      </p:sp>
    </p:spTree>
    <p:extLst>
      <p:ext uri="{BB962C8B-B14F-4D97-AF65-F5344CB8AC3E}">
        <p14:creationId xmlns:p14="http://schemas.microsoft.com/office/powerpoint/2010/main" val="24343106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solidFill>
                  <a:schemeClr val="tx1"/>
                </a:solidFill>
              </a:rPr>
              <a:t>実験です．</a:t>
            </a:r>
            <a:r>
              <a:rPr lang="ja-JP" altLang="en-US" dirty="0" smtClean="0"/>
              <a:t>物理的な位置情報を活用して仮想インスタンスを配置できるかどうか</a:t>
            </a:r>
            <a:r>
              <a:rPr lang="ja-JP" altLang="en-US" dirty="0" smtClean="0"/>
              <a:t>を</a:t>
            </a:r>
            <a:r>
              <a:rPr lang="en-US" altLang="ja-JP" dirty="0" smtClean="0"/>
              <a:t>,</a:t>
            </a:r>
            <a:r>
              <a:rPr lang="ja-JP" altLang="en-US" dirty="0" smtClean="0"/>
              <a:t>確かめる</a:t>
            </a:r>
            <a:r>
              <a:rPr kumimoji="1" lang="ja-JP" altLang="en-US" dirty="0" smtClean="0">
                <a:solidFill>
                  <a:schemeClr val="tx1"/>
                </a:solidFill>
              </a:rPr>
              <a:t>実験を行いました．</a:t>
            </a:r>
            <a:endParaRPr kumimoji="1" lang="en-US" altLang="ja-JP"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rgbClr val="0070C0"/>
                </a:solidFill>
              </a:rPr>
              <a:t>本実験では図の構成を用いました．</a:t>
            </a:r>
            <a:endParaRPr kumimoji="1" lang="en-US" altLang="ja-JP" dirty="0" smtClean="0">
              <a:solidFill>
                <a:srgbClr val="0070C0"/>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rgbClr val="0070C0"/>
                </a:solidFill>
              </a:rPr>
              <a:t>物理フロントエンドは，物理ノード</a:t>
            </a:r>
            <a:r>
              <a:rPr kumimoji="1" lang="en-US" altLang="ja-JP" dirty="0" smtClean="0">
                <a:solidFill>
                  <a:srgbClr val="0070C0"/>
                </a:solidFill>
              </a:rPr>
              <a:t>2 </a:t>
            </a:r>
            <a:r>
              <a:rPr kumimoji="1" lang="ja-JP" altLang="en-US" dirty="0" smtClean="0">
                <a:solidFill>
                  <a:srgbClr val="0070C0"/>
                </a:solidFill>
              </a:rPr>
              <a:t>台で使用するために物理マシン</a:t>
            </a:r>
            <a:r>
              <a:rPr kumimoji="1" lang="en-US" altLang="ja-JP" dirty="0" smtClean="0">
                <a:solidFill>
                  <a:srgbClr val="0070C0"/>
                </a:solidFill>
              </a:rPr>
              <a:t>1</a:t>
            </a:r>
            <a:r>
              <a:rPr kumimoji="1" lang="ja-JP" altLang="en-US" dirty="0" smtClean="0">
                <a:solidFill>
                  <a:srgbClr val="0070C0"/>
                </a:solidFill>
              </a:rPr>
              <a:t>に構築しました．</a:t>
            </a:r>
            <a:endParaRPr kumimoji="1" lang="en-US" altLang="ja-JP" dirty="0" smtClean="0">
              <a:solidFill>
                <a:srgbClr val="0070C0"/>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rgbClr val="0070C0"/>
                </a:solidFill>
              </a:rPr>
              <a:t>また，物理ノード</a:t>
            </a:r>
            <a:r>
              <a:rPr kumimoji="1" lang="en-US" altLang="ja-JP" dirty="0" smtClean="0">
                <a:solidFill>
                  <a:srgbClr val="0070C0"/>
                </a:solidFill>
              </a:rPr>
              <a:t>1 </a:t>
            </a:r>
            <a:r>
              <a:rPr kumimoji="1" lang="ja-JP" altLang="en-US" dirty="0" smtClean="0">
                <a:solidFill>
                  <a:srgbClr val="0070C0"/>
                </a:solidFill>
              </a:rPr>
              <a:t>上のインスタンスを用いて仮想フロントエンド</a:t>
            </a:r>
            <a:r>
              <a:rPr kumimoji="1" lang="ja-JP" altLang="en-US" dirty="0" smtClean="0">
                <a:solidFill>
                  <a:srgbClr val="0070C0"/>
                </a:solidFill>
              </a:rPr>
              <a:t>と</a:t>
            </a:r>
            <a:r>
              <a:rPr kumimoji="1" lang="en-US" altLang="ja-JP" dirty="0" smtClean="0">
                <a:solidFill>
                  <a:srgbClr val="0070C0"/>
                </a:solidFill>
              </a:rPr>
              <a:t>,</a:t>
            </a:r>
            <a:r>
              <a:rPr kumimoji="1" lang="ja-JP" altLang="en-US" dirty="0" smtClean="0">
                <a:solidFill>
                  <a:srgbClr val="0070C0"/>
                </a:solidFill>
              </a:rPr>
              <a:t>仮想</a:t>
            </a:r>
            <a:r>
              <a:rPr kumimoji="1" lang="ja-JP" altLang="en-US" dirty="0" smtClean="0">
                <a:solidFill>
                  <a:srgbClr val="0070C0"/>
                </a:solidFill>
              </a:rPr>
              <a:t>ノードを構築し，物理ノード</a:t>
            </a:r>
            <a:r>
              <a:rPr kumimoji="1" lang="en-US" altLang="ja-JP" dirty="0" smtClean="0">
                <a:solidFill>
                  <a:srgbClr val="0070C0"/>
                </a:solidFill>
              </a:rPr>
              <a:t>2 </a:t>
            </a:r>
            <a:r>
              <a:rPr kumimoji="1" lang="ja-JP" altLang="en-US" dirty="0" smtClean="0">
                <a:solidFill>
                  <a:srgbClr val="0070C0"/>
                </a:solidFill>
              </a:rPr>
              <a:t>では仮想ノードを</a:t>
            </a:r>
            <a:r>
              <a:rPr kumimoji="1" lang="en-US" altLang="ja-JP" dirty="0" smtClean="0">
                <a:solidFill>
                  <a:srgbClr val="0070C0"/>
                </a:solidFill>
              </a:rPr>
              <a:t>2 </a:t>
            </a:r>
            <a:r>
              <a:rPr kumimoji="1" lang="ja-JP" altLang="en-US" dirty="0" smtClean="0">
                <a:solidFill>
                  <a:srgbClr val="0070C0"/>
                </a:solidFill>
              </a:rPr>
              <a:t>つ構築しました．</a:t>
            </a:r>
            <a:endParaRPr kumimoji="1" lang="en-US" altLang="ja-JP" dirty="0" smtClean="0">
              <a:solidFill>
                <a:srgbClr val="0070C0"/>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rgbClr val="FF0000"/>
                </a:solidFill>
              </a:rPr>
              <a:t>本実験では，</a:t>
            </a:r>
            <a:r>
              <a:rPr kumimoji="1" lang="ja-JP" altLang="en-US" dirty="0" smtClean="0">
                <a:solidFill>
                  <a:schemeClr val="tx1"/>
                </a:solidFill>
              </a:rPr>
              <a:t>仮想インスタンスを</a:t>
            </a:r>
            <a:r>
              <a:rPr kumimoji="1" lang="en-US" altLang="ja-JP" dirty="0" smtClean="0">
                <a:solidFill>
                  <a:schemeClr val="tx1"/>
                </a:solidFill>
              </a:rPr>
              <a:t>4</a:t>
            </a:r>
            <a:r>
              <a:rPr kumimoji="1" lang="ja-JP" altLang="en-US" dirty="0" smtClean="0">
                <a:solidFill>
                  <a:schemeClr val="tx1"/>
                </a:solidFill>
              </a:rPr>
              <a:t>つ起動し，</a:t>
            </a:r>
            <a:r>
              <a:rPr kumimoji="1" lang="ja-JP" altLang="en-US" dirty="0" smtClean="0">
                <a:solidFill>
                  <a:srgbClr val="FF0000"/>
                </a:solidFill>
              </a:rPr>
              <a:t>一つの物理ノードにインスタンスが偏らないかどうか</a:t>
            </a:r>
            <a:r>
              <a:rPr kumimoji="1" lang="ja-JP" altLang="en-US" dirty="0" smtClean="0">
                <a:solidFill>
                  <a:srgbClr val="FF0000"/>
                </a:solidFill>
              </a:rPr>
              <a:t>を</a:t>
            </a:r>
            <a:r>
              <a:rPr kumimoji="1" lang="en-US" altLang="ja-JP" dirty="0" smtClean="0">
                <a:solidFill>
                  <a:srgbClr val="FF0000"/>
                </a:solidFill>
              </a:rPr>
              <a:t>,</a:t>
            </a:r>
            <a:r>
              <a:rPr kumimoji="1" lang="ja-JP" altLang="en-US" dirty="0" smtClean="0">
                <a:solidFill>
                  <a:srgbClr val="FF0000"/>
                </a:solidFill>
              </a:rPr>
              <a:t>確かめました</a:t>
            </a:r>
            <a:r>
              <a:rPr kumimoji="1" lang="ja-JP" altLang="en-US" dirty="0" smtClean="0">
                <a:solidFill>
                  <a:srgbClr val="FF0000"/>
                </a:solidFill>
              </a:rPr>
              <a:t>．</a:t>
            </a:r>
            <a:endParaRPr kumimoji="1" lang="en-US" altLang="ja-JP" dirty="0" smtClean="0">
              <a:solidFill>
                <a:srgbClr val="FF0000"/>
              </a:solidFill>
            </a:endParaRPr>
          </a:p>
        </p:txBody>
      </p:sp>
      <p:sp>
        <p:nvSpPr>
          <p:cNvPr id="4" name="スライド番号プレースホルダー 3"/>
          <p:cNvSpPr>
            <a:spLocks noGrp="1"/>
          </p:cNvSpPr>
          <p:nvPr>
            <p:ph type="sldNum" sz="quarter" idx="10"/>
          </p:nvPr>
        </p:nvSpPr>
        <p:spPr/>
        <p:txBody>
          <a:bodyPr/>
          <a:lstStyle/>
          <a:p>
            <a:fld id="{67AD53A7-F20C-4E8B-A6BA-34318C2B948B}" type="slidenum">
              <a:rPr kumimoji="1" lang="ja-JP" altLang="en-US" smtClean="0"/>
              <a:t>11</a:t>
            </a:fld>
            <a:endParaRPr kumimoji="1" lang="ja-JP" altLang="en-US"/>
          </a:p>
        </p:txBody>
      </p:sp>
    </p:spTree>
    <p:extLst>
      <p:ext uri="{BB962C8B-B14F-4D97-AF65-F5344CB8AC3E}">
        <p14:creationId xmlns:p14="http://schemas.microsoft.com/office/powerpoint/2010/main" val="20424061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rgbClr val="FF0000"/>
                </a:solidFill>
              </a:rPr>
              <a:t>実験結果です．仮想インスタンスを一つずつ配置していきました．</a:t>
            </a:r>
            <a:endParaRPr kumimoji="1" lang="en-US" altLang="ja-JP" dirty="0" smtClean="0">
              <a:solidFill>
                <a:srgbClr val="FF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rgbClr val="0070C0"/>
                </a:solidFill>
              </a:rPr>
              <a:t>一つ目は</a:t>
            </a:r>
            <a:r>
              <a:rPr kumimoji="1" lang="ja-JP" altLang="en-US" dirty="0" smtClean="0">
                <a:solidFill>
                  <a:srgbClr val="FF6600"/>
                </a:solidFill>
              </a:rPr>
              <a:t>☆</a:t>
            </a:r>
            <a:r>
              <a:rPr kumimoji="1" lang="ja-JP" altLang="en-US" dirty="0" smtClean="0">
                <a:solidFill>
                  <a:srgbClr val="0070C0"/>
                </a:solidFill>
              </a:rPr>
              <a:t>仮想ノード</a:t>
            </a:r>
            <a:r>
              <a:rPr kumimoji="1" lang="en-US" altLang="ja-JP" dirty="0" smtClean="0">
                <a:solidFill>
                  <a:srgbClr val="0070C0"/>
                </a:solidFill>
              </a:rPr>
              <a:t>2</a:t>
            </a:r>
            <a:r>
              <a:rPr kumimoji="1" lang="ja-JP" altLang="en-US" dirty="0" smtClean="0">
                <a:solidFill>
                  <a:srgbClr val="0070C0"/>
                </a:solidFill>
              </a:rPr>
              <a:t>に配置されました．</a:t>
            </a:r>
            <a:r>
              <a:rPr kumimoji="1" lang="en-US" altLang="ja-JP" dirty="0" smtClean="0">
                <a:solidFill>
                  <a:srgbClr val="0070C0"/>
                </a:solidFill>
              </a:rPr>
              <a:t>i-5C084005</a:t>
            </a:r>
            <a:r>
              <a:rPr kumimoji="1" lang="ja-JP" altLang="en-US" dirty="0" smtClean="0">
                <a:solidFill>
                  <a:srgbClr val="0070C0"/>
                </a:solidFill>
              </a:rPr>
              <a:t>は仮想インスタンスの名前です．</a:t>
            </a:r>
            <a:endParaRPr kumimoji="1" lang="en-US" altLang="ja-JP" dirty="0" smtClean="0">
              <a:solidFill>
                <a:srgbClr val="0070C0"/>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rgbClr val="0070C0"/>
                </a:solidFill>
              </a:rPr>
              <a:t>つぎに仮想ノード</a:t>
            </a:r>
            <a:r>
              <a:rPr kumimoji="1" lang="en-US" altLang="ja-JP" dirty="0" smtClean="0">
                <a:solidFill>
                  <a:srgbClr val="0070C0"/>
                </a:solidFill>
              </a:rPr>
              <a:t>3</a:t>
            </a:r>
            <a:r>
              <a:rPr kumimoji="1" lang="ja-JP" altLang="en-US" dirty="0" smtClean="0">
                <a:solidFill>
                  <a:srgbClr val="FF6600"/>
                </a:solidFill>
              </a:rPr>
              <a:t>☆</a:t>
            </a:r>
            <a:r>
              <a:rPr kumimoji="1" lang="ja-JP" altLang="en-US" dirty="0" smtClean="0">
                <a:solidFill>
                  <a:srgbClr val="0070C0"/>
                </a:solidFill>
              </a:rPr>
              <a:t>にインスタンスが配置されて，その次に仮想ノード</a:t>
            </a:r>
            <a:r>
              <a:rPr kumimoji="1" lang="en-US" altLang="ja-JP" dirty="0" smtClean="0">
                <a:solidFill>
                  <a:srgbClr val="0070C0"/>
                </a:solidFill>
              </a:rPr>
              <a:t>1</a:t>
            </a:r>
            <a:r>
              <a:rPr kumimoji="1" lang="ja-JP" altLang="en-US" dirty="0" smtClean="0">
                <a:solidFill>
                  <a:srgbClr val="0070C0"/>
                </a:solidFill>
              </a:rPr>
              <a:t>に配置されました．</a:t>
            </a:r>
            <a:endParaRPr kumimoji="1" lang="en-US" altLang="ja-JP" dirty="0" smtClean="0">
              <a:solidFill>
                <a:srgbClr val="0070C0"/>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rgbClr val="0070C0"/>
                </a:solidFill>
              </a:rPr>
              <a:t>4</a:t>
            </a:r>
            <a:r>
              <a:rPr kumimoji="1" lang="ja-JP" altLang="en-US" dirty="0" smtClean="0">
                <a:solidFill>
                  <a:srgbClr val="0070C0"/>
                </a:solidFill>
              </a:rPr>
              <a:t>つ目のインスタンスは</a:t>
            </a:r>
            <a:r>
              <a:rPr kumimoji="1" lang="ja-JP" altLang="en-US" dirty="0" smtClean="0">
                <a:solidFill>
                  <a:srgbClr val="0070C0"/>
                </a:solidFill>
              </a:rPr>
              <a:t>，</a:t>
            </a:r>
            <a:r>
              <a:rPr kumimoji="1" lang="ja-JP" altLang="en-US" dirty="0" smtClean="0">
                <a:solidFill>
                  <a:srgbClr val="FF0000"/>
                </a:solidFill>
              </a:rPr>
              <a:t>従来のポリシーなら</a:t>
            </a:r>
            <a:r>
              <a:rPr kumimoji="1" lang="ja-JP" altLang="en-US" dirty="0" smtClean="0">
                <a:solidFill>
                  <a:srgbClr val="FF6600"/>
                </a:solidFill>
              </a:rPr>
              <a:t>☆</a:t>
            </a:r>
            <a:r>
              <a:rPr kumimoji="1" lang="ja-JP" altLang="en-US" dirty="0" smtClean="0">
                <a:solidFill>
                  <a:srgbClr val="FF0000"/>
                </a:solidFill>
              </a:rPr>
              <a:t>仮想ノード</a:t>
            </a:r>
            <a:r>
              <a:rPr kumimoji="1" lang="en-US" altLang="ja-JP" dirty="0" smtClean="0">
                <a:solidFill>
                  <a:srgbClr val="FF0000"/>
                </a:solidFill>
              </a:rPr>
              <a:t>2</a:t>
            </a:r>
            <a:r>
              <a:rPr kumimoji="1" lang="ja-JP" altLang="en-US" dirty="0" smtClean="0">
                <a:solidFill>
                  <a:srgbClr val="FF0000"/>
                </a:solidFill>
              </a:rPr>
              <a:t>に配置されるところが</a:t>
            </a:r>
            <a:r>
              <a:rPr kumimoji="1" lang="ja-JP" altLang="en-US" dirty="0" smtClean="0">
                <a:solidFill>
                  <a:srgbClr val="FF0000"/>
                </a:solidFill>
              </a:rPr>
              <a:t>，</a:t>
            </a:r>
            <a:r>
              <a:rPr kumimoji="1" lang="ja-JP" altLang="en-US" dirty="0" smtClean="0">
                <a:solidFill>
                  <a:srgbClr val="0070C0"/>
                </a:solidFill>
              </a:rPr>
              <a:t>仮想</a:t>
            </a:r>
            <a:r>
              <a:rPr kumimoji="1" lang="ja-JP" altLang="en-US" dirty="0" smtClean="0">
                <a:solidFill>
                  <a:srgbClr val="0070C0"/>
                </a:solidFill>
              </a:rPr>
              <a:t>ノード</a:t>
            </a:r>
            <a:r>
              <a:rPr kumimoji="1" lang="en-US" altLang="ja-JP" dirty="0" smtClean="0">
                <a:solidFill>
                  <a:srgbClr val="0070C0"/>
                </a:solidFill>
              </a:rPr>
              <a:t>1</a:t>
            </a:r>
            <a:r>
              <a:rPr kumimoji="1" lang="ja-JP" altLang="en-US" dirty="0" smtClean="0">
                <a:solidFill>
                  <a:srgbClr val="0070C0"/>
                </a:solidFill>
              </a:rPr>
              <a:t>に配置され</a:t>
            </a:r>
            <a:r>
              <a:rPr kumimoji="1" lang="ja-JP" altLang="en-US" dirty="0" smtClean="0">
                <a:solidFill>
                  <a:srgbClr val="0070C0"/>
                </a:solidFill>
              </a:rPr>
              <a:t>，これ</a:t>
            </a:r>
            <a:r>
              <a:rPr kumimoji="1" lang="ja-JP" altLang="en-US" dirty="0" smtClean="0">
                <a:solidFill>
                  <a:srgbClr val="0070C0"/>
                </a:solidFill>
              </a:rPr>
              <a:t>により，取得された物理的な位置情報を用いて，仮想</a:t>
            </a:r>
            <a:r>
              <a:rPr kumimoji="1" lang="ja-JP" altLang="en-US" sz="1200" dirty="0" smtClean="0">
                <a:solidFill>
                  <a:srgbClr val="0070C0"/>
                </a:solidFill>
              </a:rPr>
              <a:t>インスタンスが</a:t>
            </a:r>
            <a:r>
              <a:rPr lang="ja-JP" altLang="en-US" sz="1200" dirty="0" smtClean="0">
                <a:solidFill>
                  <a:srgbClr val="0070C0"/>
                </a:solidFill>
              </a:rPr>
              <a:t>少ない物理ノードが優先して配置されている</a:t>
            </a:r>
            <a:r>
              <a:rPr kumimoji="1" lang="ja-JP" altLang="en-US" sz="1200" dirty="0" smtClean="0">
                <a:solidFill>
                  <a:srgbClr val="0070C0"/>
                </a:solidFill>
              </a:rPr>
              <a:t>ことがわかりました</a:t>
            </a:r>
            <a:r>
              <a:rPr kumimoji="1" lang="ja-JP" altLang="en-US" dirty="0" smtClean="0">
                <a:solidFill>
                  <a:srgbClr val="0070C0"/>
                </a:solidFill>
              </a:rPr>
              <a:t>．</a:t>
            </a:r>
            <a:endParaRPr kumimoji="1" lang="en-US" altLang="ja-JP" dirty="0" smtClean="0">
              <a:solidFill>
                <a:srgbClr val="0070C0"/>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tx1"/>
                </a:solidFill>
              </a:rPr>
              <a:t>また，下の図は，仮想ノードの</a:t>
            </a:r>
            <a:r>
              <a:rPr kumimoji="1" lang="en-US" altLang="ja-JP" dirty="0" smtClean="0">
                <a:solidFill>
                  <a:schemeClr val="tx1"/>
                </a:solidFill>
              </a:rPr>
              <a:t>IP</a:t>
            </a:r>
            <a:r>
              <a:rPr kumimoji="1" lang="ja-JP" altLang="en-US" dirty="0" smtClean="0">
                <a:solidFill>
                  <a:schemeClr val="tx1"/>
                </a:solidFill>
              </a:rPr>
              <a:t>アドレスと仮想インスタンス名の一覧の取得を実行した結果です．</a:t>
            </a:r>
            <a:r>
              <a:rPr kumimoji="1" lang="ja-JP" altLang="en-US" dirty="0" smtClean="0">
                <a:solidFill>
                  <a:srgbClr val="0070C0"/>
                </a:solidFill>
              </a:rPr>
              <a:t>左から，仮想ノードの</a:t>
            </a:r>
            <a:r>
              <a:rPr kumimoji="1" lang="en-US" altLang="ja-JP" dirty="0" smtClean="0">
                <a:solidFill>
                  <a:srgbClr val="0070C0"/>
                </a:solidFill>
              </a:rPr>
              <a:t>IP</a:t>
            </a:r>
            <a:r>
              <a:rPr kumimoji="1" lang="ja-JP" altLang="en-US" dirty="0" smtClean="0">
                <a:solidFill>
                  <a:srgbClr val="0070C0"/>
                </a:solidFill>
              </a:rPr>
              <a:t>アドレス，その次が，ノードを管理している仮想フロントエンドの名前，一番右が，仮想ノード上で起動中の仮想インスタンスの名前です．</a:t>
            </a:r>
            <a:endParaRPr kumimoji="1" lang="en-US" altLang="ja-JP" dirty="0" smtClean="0">
              <a:solidFill>
                <a:srgbClr val="0070C0"/>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tx1"/>
                </a:solidFill>
              </a:rPr>
              <a:t>これらの結果より，物理ノード上で</a:t>
            </a:r>
            <a:r>
              <a:rPr kumimoji="1" lang="en-US" altLang="ja-JP" dirty="0" smtClean="0">
                <a:solidFill>
                  <a:schemeClr val="tx1"/>
                </a:solidFill>
              </a:rPr>
              <a:t>2</a:t>
            </a:r>
            <a:r>
              <a:rPr kumimoji="1" lang="ja-JP" altLang="en-US" dirty="0" smtClean="0">
                <a:solidFill>
                  <a:schemeClr val="tx1"/>
                </a:solidFill>
              </a:rPr>
              <a:t>つずつ均等に仮想インスタンスを起動できていることが確認できました．</a:t>
            </a:r>
            <a:r>
              <a:rPr kumimoji="1" lang="ja-JP" altLang="en-US" baseline="0" dirty="0" smtClean="0">
                <a:solidFill>
                  <a:schemeClr val="tx1"/>
                </a:solidFill>
              </a:rPr>
              <a:t>    </a:t>
            </a:r>
            <a:endParaRPr kumimoji="1" lang="en-US" altLang="ja-JP" baseline="0" dirty="0" smtClean="0">
              <a:solidFill>
                <a:schemeClr val="tx1"/>
              </a:solidFill>
            </a:endParaRPr>
          </a:p>
        </p:txBody>
      </p:sp>
      <p:sp>
        <p:nvSpPr>
          <p:cNvPr id="4" name="スライド番号プレースホルダー 3"/>
          <p:cNvSpPr>
            <a:spLocks noGrp="1"/>
          </p:cNvSpPr>
          <p:nvPr>
            <p:ph type="sldNum" sz="quarter" idx="10"/>
          </p:nvPr>
        </p:nvSpPr>
        <p:spPr/>
        <p:txBody>
          <a:bodyPr/>
          <a:lstStyle/>
          <a:p>
            <a:fld id="{67AD53A7-F20C-4E8B-A6BA-34318C2B948B}" type="slidenum">
              <a:rPr kumimoji="1" lang="ja-JP" altLang="en-US" smtClean="0"/>
              <a:t>12</a:t>
            </a:fld>
            <a:endParaRPr kumimoji="1" lang="ja-JP" altLang="en-US"/>
          </a:p>
        </p:txBody>
      </p:sp>
    </p:spTree>
    <p:extLst>
      <p:ext uri="{BB962C8B-B14F-4D97-AF65-F5344CB8AC3E}">
        <p14:creationId xmlns:p14="http://schemas.microsoft.com/office/powerpoint/2010/main" val="28314770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tx1"/>
                </a:solidFill>
              </a:rPr>
              <a:t>関連研究です．</a:t>
            </a:r>
            <a:endParaRPr kumimoji="1" lang="en-US" altLang="ja-JP" dirty="0" smtClean="0">
              <a:solidFill>
                <a:schemeClr val="tx1"/>
              </a:solidFill>
            </a:endParaRPr>
          </a:p>
          <a:p>
            <a:r>
              <a:rPr kumimoji="1" lang="en-US" altLang="ja-JP" dirty="0" smtClean="0">
                <a:solidFill>
                  <a:schemeClr val="tx1"/>
                </a:solidFill>
              </a:rPr>
              <a:t>Inception</a:t>
            </a:r>
            <a:r>
              <a:rPr kumimoji="1" lang="ja-JP" altLang="en-US" dirty="0" smtClean="0">
                <a:solidFill>
                  <a:schemeClr val="tx1"/>
                </a:solidFill>
              </a:rPr>
              <a:t>は，</a:t>
            </a:r>
            <a:r>
              <a:rPr kumimoji="1" lang="en-US" altLang="ja-JP" dirty="0" err="1" smtClean="0">
                <a:solidFill>
                  <a:schemeClr val="tx1"/>
                </a:solidFill>
              </a:rPr>
              <a:t>OpenStack</a:t>
            </a:r>
            <a:r>
              <a:rPr kumimoji="1" lang="en-US" altLang="ja-JP" dirty="0" smtClean="0">
                <a:solidFill>
                  <a:schemeClr val="tx1"/>
                </a:solidFill>
              </a:rPr>
              <a:t> </a:t>
            </a:r>
            <a:r>
              <a:rPr kumimoji="1" lang="ja-JP" altLang="en-US" dirty="0" smtClean="0">
                <a:solidFill>
                  <a:schemeClr val="tx1"/>
                </a:solidFill>
              </a:rPr>
              <a:t>を用いた仮想 </a:t>
            </a:r>
            <a:r>
              <a:rPr kumimoji="1" lang="en-US" altLang="ja-JP" dirty="0" err="1" smtClean="0">
                <a:solidFill>
                  <a:schemeClr val="tx1"/>
                </a:solidFill>
              </a:rPr>
              <a:t>IaaS</a:t>
            </a:r>
            <a:r>
              <a:rPr kumimoji="1" lang="en-US" altLang="ja-JP" dirty="0" smtClean="0">
                <a:solidFill>
                  <a:schemeClr val="tx1"/>
                </a:solidFill>
              </a:rPr>
              <a:t> </a:t>
            </a:r>
            <a:r>
              <a:rPr kumimoji="1" lang="ja-JP" altLang="en-US" dirty="0" smtClean="0">
                <a:solidFill>
                  <a:schemeClr val="tx1"/>
                </a:solidFill>
              </a:rPr>
              <a:t>クラウドを提案します．同じように仮想</a:t>
            </a:r>
            <a:r>
              <a:rPr kumimoji="1" lang="en-US" altLang="ja-JP" dirty="0" err="1" smtClean="0">
                <a:solidFill>
                  <a:schemeClr val="tx1"/>
                </a:solidFill>
              </a:rPr>
              <a:t>IaaS</a:t>
            </a:r>
            <a:r>
              <a:rPr kumimoji="1" lang="ja-JP" altLang="en-US" dirty="0" smtClean="0">
                <a:solidFill>
                  <a:schemeClr val="tx1"/>
                </a:solidFill>
              </a:rPr>
              <a:t>クラウド</a:t>
            </a:r>
            <a:r>
              <a:rPr kumimoji="1" lang="ja-JP" altLang="en-US" dirty="0" smtClean="0">
                <a:solidFill>
                  <a:schemeClr val="tx1"/>
                </a:solidFill>
              </a:rPr>
              <a:t>を</a:t>
            </a:r>
            <a:r>
              <a:rPr kumimoji="1" lang="ja-JP" altLang="en-US" dirty="0" smtClean="0">
                <a:solidFill>
                  <a:schemeClr val="tx1"/>
                </a:solidFill>
              </a:rPr>
              <a:t>構築</a:t>
            </a:r>
            <a:r>
              <a:rPr kumimoji="1" lang="ja-JP" altLang="en-US" dirty="0" smtClean="0">
                <a:solidFill>
                  <a:schemeClr val="tx1"/>
                </a:solidFill>
              </a:rPr>
              <a:t>する</a:t>
            </a:r>
            <a:r>
              <a:rPr kumimoji="1" lang="ja-JP" altLang="en-US" dirty="0" smtClean="0">
                <a:solidFill>
                  <a:schemeClr val="tx1"/>
                </a:solidFill>
              </a:rPr>
              <a:t>のですが，物理的な位置情報の扱いは考慮されていません．</a:t>
            </a:r>
            <a:endParaRPr kumimoji="1" lang="en-US" altLang="ja-JP" dirty="0" smtClean="0">
              <a:solidFill>
                <a:schemeClr val="tx1"/>
              </a:solidFill>
            </a:endParaRPr>
          </a:p>
          <a:p>
            <a:r>
              <a:rPr kumimoji="1" lang="en-US" altLang="ja-JP" dirty="0" err="1" smtClean="0">
                <a:solidFill>
                  <a:schemeClr val="tx1"/>
                </a:solidFill>
              </a:rPr>
              <a:t>Xcloud</a:t>
            </a:r>
            <a:r>
              <a:rPr kumimoji="1" lang="ja-JP" altLang="en-US" dirty="0" smtClean="0">
                <a:solidFill>
                  <a:schemeClr val="tx1"/>
                </a:solidFill>
              </a:rPr>
              <a:t>は，既存のクラウド上に独自の仮想化システムを構築します．仮想マシンのマイグレーションを行うことを目的に研究され，マイグレーション未対応のクラウド上でも仮想マシンのマイグレーションが可能にします．</a:t>
            </a:r>
          </a:p>
          <a:p>
            <a:r>
              <a:rPr kumimoji="1" lang="en-US" altLang="ja-JP" dirty="0" smtClean="0">
                <a:solidFill>
                  <a:schemeClr val="tx1"/>
                </a:solidFill>
              </a:rPr>
              <a:t>HVX</a:t>
            </a:r>
            <a:r>
              <a:rPr kumimoji="1" lang="ja-JP" altLang="en-US" dirty="0" smtClean="0">
                <a:solidFill>
                  <a:schemeClr val="tx1"/>
                </a:solidFill>
              </a:rPr>
              <a:t>は，既存のクラウド上で別の仮想化システム用に作成された仮想マシンを実行可能にします．仮想マシン</a:t>
            </a:r>
            <a:r>
              <a:rPr kumimoji="1" lang="ja-JP" altLang="en-US" dirty="0" smtClean="0">
                <a:solidFill>
                  <a:schemeClr val="tx1"/>
                </a:solidFill>
              </a:rPr>
              <a:t>を</a:t>
            </a:r>
            <a:r>
              <a:rPr kumimoji="1" lang="ja-JP" altLang="en-US" dirty="0" smtClean="0">
                <a:solidFill>
                  <a:schemeClr val="tx1"/>
                </a:solidFill>
              </a:rPr>
              <a:t>別</a:t>
            </a:r>
            <a:r>
              <a:rPr kumimoji="1" lang="ja-JP" altLang="en-US" dirty="0" smtClean="0">
                <a:solidFill>
                  <a:schemeClr val="tx1"/>
                </a:solidFill>
              </a:rPr>
              <a:t>の</a:t>
            </a:r>
            <a:r>
              <a:rPr kumimoji="1" lang="ja-JP" altLang="en-US" dirty="0" smtClean="0">
                <a:solidFill>
                  <a:schemeClr val="tx1"/>
                </a:solidFill>
              </a:rPr>
              <a:t>クラウド上でも使用できることを目的に研究され，仮想ハードウェアをエミュレーションする事で実現します．</a:t>
            </a:r>
            <a:endParaRPr kumimoji="1" lang="en-US" altLang="ja-JP" dirty="0" smtClean="0">
              <a:solidFill>
                <a:schemeClr val="tx1"/>
              </a:solidFill>
            </a:endParaRPr>
          </a:p>
          <a:p>
            <a:r>
              <a:rPr kumimoji="1" lang="ja-JP" altLang="en-US" dirty="0" err="1" smtClean="0"/>
              <a:t>ー</a:t>
            </a:r>
            <a:r>
              <a:rPr kumimoji="1" lang="ja-JP" altLang="en-US" dirty="0" smtClean="0"/>
              <a:t>ーー</a:t>
            </a:r>
            <a:r>
              <a:rPr kumimoji="1" lang="ja-JP" altLang="en-US" dirty="0" err="1" smtClean="0"/>
              <a:t>ーーーーーーーーーーーーーーー</a:t>
            </a:r>
            <a:r>
              <a:rPr kumimoji="1" lang="ja-JP" altLang="en-US" dirty="0" smtClean="0"/>
              <a:t>ー</a:t>
            </a:r>
            <a:endParaRPr kumimoji="1" lang="en-US" altLang="ja-JP" dirty="0" smtClean="0"/>
          </a:p>
          <a:p>
            <a:endParaRPr kumimoji="1" lang="en-US" altLang="ja-JP" dirty="0" smtClean="0">
              <a:solidFill>
                <a:srgbClr val="000000"/>
              </a:solidFill>
            </a:endParaRPr>
          </a:p>
          <a:p>
            <a:r>
              <a:rPr kumimoji="1" lang="en-US" altLang="ja-JP" dirty="0" smtClean="0">
                <a:solidFill>
                  <a:srgbClr val="000000"/>
                </a:solidFill>
              </a:rPr>
              <a:t>Inception</a:t>
            </a:r>
            <a:r>
              <a:rPr kumimoji="1" lang="ja-JP" altLang="en-US" dirty="0" smtClean="0">
                <a:solidFill>
                  <a:srgbClr val="000000"/>
                </a:solidFill>
              </a:rPr>
              <a:t>は，既存のクラウド上のリソース上で構築され，既存のクラウドが提供するインスタンスを用いてクラウドを構築し，ユーザにネストされた仮想マシンを提供します．</a:t>
            </a:r>
            <a:r>
              <a:rPr kumimoji="1" lang="en-US" altLang="ja-JP" dirty="0" smtClean="0">
                <a:solidFill>
                  <a:srgbClr val="000000"/>
                </a:solidFill>
              </a:rPr>
              <a:t>Inception</a:t>
            </a:r>
            <a:r>
              <a:rPr kumimoji="1" lang="ja-JP" altLang="en-US" dirty="0" smtClean="0">
                <a:solidFill>
                  <a:srgbClr val="000000"/>
                </a:solidFill>
              </a:rPr>
              <a:t>の研究目的は，プロバイダとユーザ間での利益を対等にすることで，プロバイダは仮想マシンのマイグレーション、動的なリソース管理、仮想マシンの複製など多くの革新的な技術を多数採用していく一方で，その機能を使わないユーザはその機能がある分多く課金することになります．そこで，</a:t>
            </a:r>
            <a:r>
              <a:rPr kumimoji="1" lang="en-US" altLang="ja-JP" dirty="0" smtClean="0">
                <a:solidFill>
                  <a:srgbClr val="000000"/>
                </a:solidFill>
              </a:rPr>
              <a:t>Inception</a:t>
            </a:r>
            <a:r>
              <a:rPr kumimoji="1" lang="ja-JP" altLang="en-US" dirty="0" smtClean="0">
                <a:solidFill>
                  <a:srgbClr val="000000"/>
                </a:solidFill>
              </a:rPr>
              <a:t>では，ユーザにとって必要な分だけの機能を提供し，プロバイダとユーザ間での利益を対等にします．</a:t>
            </a:r>
            <a:endParaRPr kumimoji="1" lang="en-US" altLang="ja-JP" dirty="0" smtClean="0">
              <a:solidFill>
                <a:srgbClr val="000000"/>
              </a:solidFill>
            </a:endParaRPr>
          </a:p>
          <a:p>
            <a:endParaRPr kumimoji="1" lang="en-US" altLang="ja-JP" dirty="0" smtClean="0">
              <a:solidFill>
                <a:srgbClr val="000000"/>
              </a:solidFill>
            </a:endParaRPr>
          </a:p>
          <a:p>
            <a:r>
              <a:rPr kumimoji="1" lang="en-US" altLang="ja-JP" dirty="0" err="1" smtClean="0">
                <a:solidFill>
                  <a:srgbClr val="000000"/>
                </a:solidFill>
              </a:rPr>
              <a:t>Xcloud</a:t>
            </a:r>
            <a:r>
              <a:rPr kumimoji="1" lang="ja-JP" altLang="en-US" dirty="0" smtClean="0">
                <a:solidFill>
                  <a:srgbClr val="000000"/>
                </a:solidFill>
              </a:rPr>
              <a:t>は，既存のクラウドのインスタンスを用いて，</a:t>
            </a:r>
            <a:r>
              <a:rPr kumimoji="1" lang="en-US" altLang="ja-JP" dirty="0" err="1" smtClean="0">
                <a:solidFill>
                  <a:srgbClr val="000000"/>
                </a:solidFill>
              </a:rPr>
              <a:t>Xen</a:t>
            </a:r>
            <a:r>
              <a:rPr kumimoji="1" lang="ja-JP" altLang="en-US" dirty="0" smtClean="0">
                <a:solidFill>
                  <a:srgbClr val="000000"/>
                </a:solidFill>
              </a:rPr>
              <a:t>を構築し，ネストされたインスタンスをユーザに提供できるようにする研究です．既存のクラウドと異なるところは，既存のクラウドに依存せずに</a:t>
            </a:r>
            <a:r>
              <a:rPr kumimoji="1" lang="en-US" altLang="ja-JP" dirty="0" err="1" smtClean="0">
                <a:solidFill>
                  <a:srgbClr val="000000"/>
                </a:solidFill>
              </a:rPr>
              <a:t>Xen</a:t>
            </a:r>
            <a:r>
              <a:rPr kumimoji="1" lang="ja-JP" altLang="en-US" dirty="0" smtClean="0">
                <a:solidFill>
                  <a:srgbClr val="000000"/>
                </a:solidFill>
              </a:rPr>
              <a:t>の機能を実行できるところです．</a:t>
            </a:r>
            <a:r>
              <a:rPr kumimoji="1" lang="en-US" altLang="ja-JP" dirty="0" err="1" smtClean="0">
                <a:solidFill>
                  <a:srgbClr val="000000"/>
                </a:solidFill>
              </a:rPr>
              <a:t>Xcloud</a:t>
            </a:r>
            <a:r>
              <a:rPr kumimoji="1" lang="ja-JP" altLang="en-US" dirty="0" smtClean="0">
                <a:solidFill>
                  <a:srgbClr val="000000"/>
                </a:solidFill>
              </a:rPr>
              <a:t>は現在，</a:t>
            </a:r>
            <a:r>
              <a:rPr kumimoji="1" lang="en-US" altLang="ja-JP" dirty="0" smtClean="0">
                <a:solidFill>
                  <a:srgbClr val="000000"/>
                </a:solidFill>
              </a:rPr>
              <a:t>amazonec2</a:t>
            </a:r>
            <a:r>
              <a:rPr kumimoji="1" lang="ja-JP" altLang="en-US" dirty="0" smtClean="0">
                <a:solidFill>
                  <a:srgbClr val="000000"/>
                </a:solidFill>
              </a:rPr>
              <a:t>のインスタンス上で，</a:t>
            </a:r>
            <a:r>
              <a:rPr kumimoji="1" lang="en-US" altLang="ja-JP" dirty="0" err="1" smtClean="0">
                <a:solidFill>
                  <a:srgbClr val="000000"/>
                </a:solidFill>
              </a:rPr>
              <a:t>xen</a:t>
            </a:r>
            <a:r>
              <a:rPr kumimoji="1" lang="ja-JP" altLang="en-US" dirty="0" smtClean="0">
                <a:solidFill>
                  <a:srgbClr val="000000"/>
                </a:solidFill>
              </a:rPr>
              <a:t>の実行に成功し，</a:t>
            </a:r>
            <a:r>
              <a:rPr kumimoji="1" lang="en-US" altLang="ja-JP" dirty="0" smtClean="0">
                <a:solidFill>
                  <a:srgbClr val="000000"/>
                </a:solidFill>
              </a:rPr>
              <a:t>amazonec2</a:t>
            </a:r>
            <a:r>
              <a:rPr kumimoji="1" lang="ja-JP" altLang="en-US" dirty="0" smtClean="0">
                <a:solidFill>
                  <a:srgbClr val="000000"/>
                </a:solidFill>
              </a:rPr>
              <a:t>の性能の評価をし，また，</a:t>
            </a:r>
            <a:r>
              <a:rPr kumimoji="1" lang="en-US" altLang="ja-JP" sz="1200" kern="1200" dirty="0" smtClean="0">
                <a:solidFill>
                  <a:srgbClr val="000000"/>
                </a:solidFill>
                <a:effectLst/>
                <a:latin typeface="+mn-lt"/>
                <a:ea typeface="+mn-ea"/>
                <a:cs typeface="+mn-cs"/>
              </a:rPr>
              <a:t>EC2</a:t>
            </a:r>
            <a:r>
              <a:rPr kumimoji="1" lang="ja-JP" altLang="ja-JP" sz="1200" kern="1200" dirty="0" smtClean="0">
                <a:solidFill>
                  <a:srgbClr val="000000"/>
                </a:solidFill>
                <a:effectLst/>
                <a:latin typeface="+mn-lt"/>
                <a:ea typeface="+mn-ea"/>
                <a:cs typeface="+mn-cs"/>
              </a:rPr>
              <a:t>インスタンスにネストされた準仮想化を実装してい</a:t>
            </a:r>
            <a:r>
              <a:rPr kumimoji="1" lang="ja-JP" altLang="en-US" sz="1200" kern="1200" dirty="0" smtClean="0">
                <a:solidFill>
                  <a:srgbClr val="000000"/>
                </a:solidFill>
                <a:effectLst/>
                <a:latin typeface="+mn-lt"/>
                <a:ea typeface="+mn-ea"/>
                <a:cs typeface="+mn-cs"/>
              </a:rPr>
              <a:t>っています．</a:t>
            </a:r>
            <a:endParaRPr kumimoji="1" lang="en-US" altLang="ja-JP" sz="1200" kern="1200" dirty="0" smtClean="0">
              <a:solidFill>
                <a:srgbClr val="000000"/>
              </a:solidFill>
              <a:effectLst/>
              <a:latin typeface="+mn-lt"/>
              <a:ea typeface="+mn-ea"/>
              <a:cs typeface="+mn-cs"/>
            </a:endParaRPr>
          </a:p>
          <a:p>
            <a:endParaRPr kumimoji="1" lang="en-US" altLang="ja-JP" sz="1200" kern="1200" dirty="0" smtClean="0">
              <a:solidFill>
                <a:srgbClr val="000000"/>
              </a:solidFill>
              <a:effectLst/>
              <a:latin typeface="+mn-lt"/>
              <a:ea typeface="+mn-ea"/>
              <a:cs typeface="+mn-cs"/>
            </a:endParaRPr>
          </a:p>
          <a:p>
            <a:r>
              <a:rPr kumimoji="1" lang="en-US" altLang="ja-JP" sz="1200" kern="1200" dirty="0" smtClean="0">
                <a:solidFill>
                  <a:srgbClr val="000000"/>
                </a:solidFill>
                <a:effectLst/>
                <a:latin typeface="+mn-lt"/>
                <a:ea typeface="+mn-ea"/>
                <a:cs typeface="+mn-cs"/>
              </a:rPr>
              <a:t>HVX</a:t>
            </a:r>
            <a:r>
              <a:rPr kumimoji="1" lang="ja-JP" altLang="en-US" sz="1200" kern="1200" dirty="0" smtClean="0">
                <a:solidFill>
                  <a:srgbClr val="000000"/>
                </a:solidFill>
                <a:effectLst/>
                <a:latin typeface="+mn-lt"/>
                <a:ea typeface="+mn-ea"/>
                <a:cs typeface="+mn-cs"/>
              </a:rPr>
              <a:t>は，クラウドを仮想化する技術を提案します．</a:t>
            </a:r>
            <a:r>
              <a:rPr kumimoji="1" lang="en-US" altLang="ja-JP" sz="1200" kern="1200" dirty="0" smtClean="0">
                <a:solidFill>
                  <a:srgbClr val="000000"/>
                </a:solidFill>
                <a:effectLst/>
                <a:latin typeface="+mn-lt"/>
                <a:ea typeface="+mn-ea"/>
                <a:cs typeface="+mn-cs"/>
              </a:rPr>
              <a:t>HVX</a:t>
            </a:r>
            <a:r>
              <a:rPr kumimoji="1" lang="ja-JP" altLang="en-US" sz="1200" kern="1200" dirty="0" smtClean="0">
                <a:solidFill>
                  <a:srgbClr val="000000"/>
                </a:solidFill>
                <a:effectLst/>
                <a:latin typeface="+mn-lt"/>
                <a:ea typeface="+mn-ea"/>
                <a:cs typeface="+mn-cs"/>
              </a:rPr>
              <a:t>を用いることで，ほぼすべての既存のクラウド上でネストされたハイパーバイザーや仮想ハードウェア，ネットワークを提供することができます．また，クラウド事業者によって提供されるハードウェアに依存しないハードウェアのセットの提供をすることができます．</a:t>
            </a:r>
          </a:p>
          <a:p>
            <a:endParaRPr kumimoji="1" lang="en-US" altLang="ja-JP" sz="1200" kern="1200" dirty="0" smtClean="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fld id="{67AD53A7-F20C-4E8B-A6BA-34318C2B948B}" type="slidenum">
              <a:rPr kumimoji="1" lang="ja-JP" altLang="en-US" smtClean="0"/>
              <a:t>13</a:t>
            </a:fld>
            <a:endParaRPr kumimoji="1" lang="ja-JP" altLang="en-US"/>
          </a:p>
        </p:txBody>
      </p:sp>
    </p:spTree>
    <p:extLst>
      <p:ext uri="{BB962C8B-B14F-4D97-AF65-F5344CB8AC3E}">
        <p14:creationId xmlns:p14="http://schemas.microsoft.com/office/powerpoint/2010/main" val="8899778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solidFill>
                  <a:srgbClr val="FF0000"/>
                </a:solidFill>
              </a:rPr>
              <a:t>まとめです</a:t>
            </a:r>
            <a:r>
              <a:rPr kumimoji="1" lang="en-US" altLang="ja-JP" dirty="0" smtClean="0">
                <a:solidFill>
                  <a:srgbClr val="FF0000"/>
                </a:solidFill>
              </a:rPr>
              <a:t>.</a:t>
            </a:r>
            <a:endParaRPr kumimoji="1" lang="en-US" altLang="ja-JP" dirty="0" smtClean="0">
              <a:solidFill>
                <a:srgbClr val="FF0000"/>
              </a:solidFill>
            </a:endParaRPr>
          </a:p>
          <a:p>
            <a:r>
              <a:rPr kumimoji="1" lang="ja-JP" altLang="en-US" dirty="0" smtClean="0">
                <a:solidFill>
                  <a:srgbClr val="FF0000"/>
                </a:solidFill>
              </a:rPr>
              <a:t>本研究</a:t>
            </a:r>
            <a:r>
              <a:rPr kumimoji="1" lang="ja-JP" altLang="en-US" dirty="0" smtClean="0">
                <a:solidFill>
                  <a:srgbClr val="FF0000"/>
                </a:solidFill>
              </a:rPr>
              <a:t>では，</a:t>
            </a:r>
            <a:r>
              <a:rPr kumimoji="1" lang="ja-JP" altLang="en-US" dirty="0" smtClean="0">
                <a:solidFill>
                  <a:schemeClr val="tx1"/>
                </a:solidFill>
              </a:rPr>
              <a:t>物理的な位置情報を活用可能な仮想</a:t>
            </a:r>
            <a:r>
              <a:rPr kumimoji="1" lang="en-US" altLang="ja-JP" dirty="0" err="1" smtClean="0">
                <a:solidFill>
                  <a:schemeClr val="tx1"/>
                </a:solidFill>
              </a:rPr>
              <a:t>IaaS</a:t>
            </a:r>
            <a:r>
              <a:rPr kumimoji="1" lang="en-US" altLang="ja-JP" dirty="0" smtClean="0">
                <a:solidFill>
                  <a:schemeClr val="tx1"/>
                </a:solidFill>
              </a:rPr>
              <a:t> </a:t>
            </a:r>
            <a:r>
              <a:rPr kumimoji="1" lang="ja-JP" altLang="en-US" dirty="0" smtClean="0">
                <a:solidFill>
                  <a:schemeClr val="tx1"/>
                </a:solidFill>
              </a:rPr>
              <a:t>クラウドである</a:t>
            </a:r>
            <a:r>
              <a:rPr kumimoji="1" lang="en-US" altLang="ja-JP" dirty="0" err="1" smtClean="0">
                <a:solidFill>
                  <a:schemeClr val="tx1"/>
                </a:solidFill>
              </a:rPr>
              <a:t>PhysCloud</a:t>
            </a:r>
            <a:r>
              <a:rPr kumimoji="1" lang="en-US" altLang="ja-JP" dirty="0" smtClean="0">
                <a:solidFill>
                  <a:schemeClr val="tx1"/>
                </a:solidFill>
              </a:rPr>
              <a:t> </a:t>
            </a:r>
            <a:r>
              <a:rPr kumimoji="1" lang="ja-JP" altLang="en-US" dirty="0" smtClean="0">
                <a:solidFill>
                  <a:schemeClr val="tx1"/>
                </a:solidFill>
              </a:rPr>
              <a:t>を提案しました．</a:t>
            </a:r>
            <a:endParaRPr kumimoji="1" lang="en-US" altLang="ja-JP" dirty="0" smtClean="0">
              <a:solidFill>
                <a:schemeClr val="tx1"/>
              </a:solidFill>
            </a:endParaRPr>
          </a:p>
          <a:p>
            <a:r>
              <a:rPr kumimoji="1" lang="en-US" altLang="ja-JP" dirty="0" err="1" smtClean="0">
                <a:solidFill>
                  <a:srgbClr val="FF0000"/>
                </a:solidFill>
              </a:rPr>
              <a:t>PhysCloud</a:t>
            </a:r>
            <a:r>
              <a:rPr kumimoji="1" lang="en-US" altLang="ja-JP" dirty="0" smtClean="0">
                <a:solidFill>
                  <a:srgbClr val="FF0000"/>
                </a:solidFill>
              </a:rPr>
              <a:t> </a:t>
            </a:r>
            <a:r>
              <a:rPr kumimoji="1" lang="ja-JP" altLang="en-US" dirty="0" smtClean="0">
                <a:solidFill>
                  <a:srgbClr val="FF0000"/>
                </a:solidFill>
              </a:rPr>
              <a:t>は</a:t>
            </a:r>
            <a:r>
              <a:rPr kumimoji="1" lang="ja-JP" altLang="en-US" dirty="0" smtClean="0">
                <a:solidFill>
                  <a:schemeClr val="tx1"/>
                </a:solidFill>
              </a:rPr>
              <a:t>，既存の</a:t>
            </a:r>
            <a:r>
              <a:rPr kumimoji="1" lang="en-US" altLang="ja-JP" dirty="0" err="1" smtClean="0">
                <a:solidFill>
                  <a:schemeClr val="tx1"/>
                </a:solidFill>
              </a:rPr>
              <a:t>IaaS</a:t>
            </a:r>
            <a:r>
              <a:rPr kumimoji="1" lang="en-US" altLang="ja-JP" dirty="0" smtClean="0">
                <a:solidFill>
                  <a:schemeClr val="tx1"/>
                </a:solidFill>
              </a:rPr>
              <a:t> </a:t>
            </a:r>
            <a:r>
              <a:rPr kumimoji="1" lang="ja-JP" altLang="en-US" dirty="0" smtClean="0">
                <a:solidFill>
                  <a:schemeClr val="tx1"/>
                </a:solidFill>
              </a:rPr>
              <a:t>クラウド上に構築される仮想的な</a:t>
            </a:r>
            <a:r>
              <a:rPr kumimoji="1" lang="en-US" altLang="ja-JP" dirty="0" err="1" smtClean="0">
                <a:solidFill>
                  <a:schemeClr val="tx1"/>
                </a:solidFill>
              </a:rPr>
              <a:t>IaaS</a:t>
            </a:r>
            <a:r>
              <a:rPr kumimoji="1" lang="en-US" altLang="ja-JP" dirty="0" smtClean="0">
                <a:solidFill>
                  <a:schemeClr val="tx1"/>
                </a:solidFill>
              </a:rPr>
              <a:t> </a:t>
            </a:r>
            <a:r>
              <a:rPr kumimoji="1" lang="ja-JP" altLang="en-US" dirty="0" smtClean="0">
                <a:solidFill>
                  <a:schemeClr val="tx1"/>
                </a:solidFill>
              </a:rPr>
              <a:t>クラウドで，仮想インスタンス</a:t>
            </a:r>
            <a:r>
              <a:rPr kumimoji="1" lang="ja-JP" altLang="en-US" dirty="0" smtClean="0">
                <a:solidFill>
                  <a:schemeClr val="tx1"/>
                </a:solidFill>
              </a:rPr>
              <a:t>の</a:t>
            </a:r>
            <a:r>
              <a:rPr kumimoji="1" lang="en-US" altLang="ja-JP" dirty="0" smtClean="0">
                <a:solidFill>
                  <a:schemeClr val="tx1"/>
                </a:solidFill>
              </a:rPr>
              <a:t>,</a:t>
            </a:r>
            <a:r>
              <a:rPr kumimoji="1" lang="ja-JP" altLang="en-US" dirty="0" smtClean="0">
                <a:solidFill>
                  <a:schemeClr val="tx1"/>
                </a:solidFill>
              </a:rPr>
              <a:t>物理的</a:t>
            </a:r>
            <a:r>
              <a:rPr kumimoji="1" lang="ja-JP" altLang="en-US" dirty="0" smtClean="0">
                <a:solidFill>
                  <a:schemeClr val="tx1"/>
                </a:solidFill>
              </a:rPr>
              <a:t>な位置情報を利用</a:t>
            </a:r>
            <a:r>
              <a:rPr kumimoji="1" lang="ja-JP" altLang="en-US" dirty="0" smtClean="0">
                <a:solidFill>
                  <a:schemeClr val="tx1"/>
                </a:solidFill>
              </a:rPr>
              <a:t>した</a:t>
            </a:r>
            <a:r>
              <a:rPr kumimoji="1" lang="en-US" altLang="ja-JP" dirty="0" smtClean="0">
                <a:solidFill>
                  <a:schemeClr val="tx1"/>
                </a:solidFill>
              </a:rPr>
              <a:t>,</a:t>
            </a:r>
            <a:r>
              <a:rPr kumimoji="1" lang="ja-JP" altLang="en-US" dirty="0" smtClean="0">
                <a:solidFill>
                  <a:schemeClr val="tx1"/>
                </a:solidFill>
              </a:rPr>
              <a:t>負荷</a:t>
            </a:r>
            <a:r>
              <a:rPr kumimoji="1" lang="ja-JP" altLang="en-US" dirty="0" smtClean="0">
                <a:solidFill>
                  <a:schemeClr val="tx1"/>
                </a:solidFill>
              </a:rPr>
              <a:t>分散を行うことができます．</a:t>
            </a:r>
            <a:r>
              <a:rPr kumimoji="1" lang="ja-JP" altLang="en-US" dirty="0" smtClean="0">
                <a:solidFill>
                  <a:srgbClr val="FF0000"/>
                </a:solidFill>
              </a:rPr>
              <a:t>実験により，</a:t>
            </a:r>
            <a:r>
              <a:rPr kumimoji="1" lang="ja-JP" altLang="en-US" dirty="0" smtClean="0">
                <a:solidFill>
                  <a:schemeClr val="tx1"/>
                </a:solidFill>
              </a:rPr>
              <a:t>負荷を考慮</a:t>
            </a:r>
            <a:r>
              <a:rPr kumimoji="1" lang="ja-JP" altLang="en-US" dirty="0" smtClean="0">
                <a:solidFill>
                  <a:schemeClr val="tx1"/>
                </a:solidFill>
              </a:rPr>
              <a:t>して</a:t>
            </a:r>
            <a:r>
              <a:rPr kumimoji="1" lang="en-US" altLang="ja-JP" dirty="0" smtClean="0">
                <a:solidFill>
                  <a:schemeClr val="tx1"/>
                </a:solidFill>
              </a:rPr>
              <a:t>,</a:t>
            </a:r>
            <a:r>
              <a:rPr kumimoji="1" lang="ja-JP" altLang="en-US" dirty="0" smtClean="0">
                <a:solidFill>
                  <a:schemeClr val="tx1"/>
                </a:solidFill>
              </a:rPr>
              <a:t>仮想</a:t>
            </a:r>
            <a:r>
              <a:rPr kumimoji="1" lang="ja-JP" altLang="en-US" dirty="0" smtClean="0">
                <a:solidFill>
                  <a:schemeClr val="tx1"/>
                </a:solidFill>
              </a:rPr>
              <a:t>インスタンスを配置できること</a:t>
            </a:r>
            <a:r>
              <a:rPr kumimoji="1" lang="ja-JP" altLang="en-US" dirty="0" smtClean="0">
                <a:solidFill>
                  <a:schemeClr val="tx1"/>
                </a:solidFill>
              </a:rPr>
              <a:t>を</a:t>
            </a:r>
            <a:r>
              <a:rPr kumimoji="1" lang="en-US" altLang="ja-JP" dirty="0" smtClean="0">
                <a:solidFill>
                  <a:schemeClr val="tx1"/>
                </a:solidFill>
              </a:rPr>
              <a:t>,</a:t>
            </a:r>
            <a:r>
              <a:rPr kumimoji="1" lang="ja-JP" altLang="en-US" dirty="0" smtClean="0">
                <a:solidFill>
                  <a:srgbClr val="FF0000"/>
                </a:solidFill>
              </a:rPr>
              <a:t>確認</a:t>
            </a:r>
            <a:r>
              <a:rPr kumimoji="1" lang="ja-JP" altLang="en-US" dirty="0" smtClean="0">
                <a:solidFill>
                  <a:srgbClr val="FF0000"/>
                </a:solidFill>
              </a:rPr>
              <a:t>しました．</a:t>
            </a:r>
            <a:endParaRPr kumimoji="1" lang="en-US" altLang="ja-JP" dirty="0" smtClean="0">
              <a:solidFill>
                <a:srgbClr val="FF0000"/>
              </a:solidFill>
            </a:endParaRPr>
          </a:p>
          <a:p>
            <a:r>
              <a:rPr kumimoji="1" lang="ja-JP" altLang="en-US" dirty="0" smtClean="0">
                <a:solidFill>
                  <a:srgbClr val="FF0000"/>
                </a:solidFill>
              </a:rPr>
              <a:t>現状では，</a:t>
            </a:r>
            <a:r>
              <a:rPr kumimoji="1" lang="en-US" altLang="ja-JP" dirty="0" err="1" smtClean="0">
                <a:solidFill>
                  <a:srgbClr val="FF0000"/>
                </a:solidFill>
              </a:rPr>
              <a:t>PhsCloud</a:t>
            </a:r>
            <a:r>
              <a:rPr kumimoji="1" lang="ja-JP" altLang="en-US" dirty="0" smtClean="0">
                <a:solidFill>
                  <a:srgbClr val="FF0000"/>
                </a:solidFill>
              </a:rPr>
              <a:t>内で</a:t>
            </a:r>
            <a:r>
              <a:rPr kumimoji="1" lang="ja-JP" altLang="en-US" dirty="0" smtClean="0">
                <a:solidFill>
                  <a:srgbClr val="FF0000"/>
                </a:solidFill>
              </a:rPr>
              <a:t>の</a:t>
            </a:r>
            <a:r>
              <a:rPr kumimoji="1" lang="en-US" altLang="ja-JP" dirty="0" smtClean="0">
                <a:solidFill>
                  <a:srgbClr val="FF0000"/>
                </a:solidFill>
              </a:rPr>
              <a:t>,</a:t>
            </a:r>
            <a:r>
              <a:rPr kumimoji="1" lang="ja-JP" altLang="en-US" dirty="0" smtClean="0">
                <a:solidFill>
                  <a:srgbClr val="FF0000"/>
                </a:solidFill>
              </a:rPr>
              <a:t>負荷</a:t>
            </a:r>
            <a:r>
              <a:rPr kumimoji="1" lang="ja-JP" altLang="en-US" dirty="0" smtClean="0">
                <a:solidFill>
                  <a:srgbClr val="FF0000"/>
                </a:solidFill>
              </a:rPr>
              <a:t>しか考慮していないので，</a:t>
            </a:r>
            <a:r>
              <a:rPr kumimoji="1" lang="ja-JP" altLang="en-US" dirty="0" smtClean="0">
                <a:solidFill>
                  <a:schemeClr val="tx1"/>
                </a:solidFill>
              </a:rPr>
              <a:t>今後の課題は，既存のクラウド全体</a:t>
            </a:r>
            <a:r>
              <a:rPr kumimoji="1" lang="ja-JP" altLang="en-US" dirty="0" smtClean="0">
                <a:solidFill>
                  <a:schemeClr val="tx1"/>
                </a:solidFill>
              </a:rPr>
              <a:t>の</a:t>
            </a:r>
            <a:r>
              <a:rPr kumimoji="1" lang="en-US" altLang="ja-JP" dirty="0" smtClean="0">
                <a:solidFill>
                  <a:schemeClr val="tx1"/>
                </a:solidFill>
              </a:rPr>
              <a:t>,</a:t>
            </a:r>
            <a:r>
              <a:rPr kumimoji="1" lang="ja-JP" altLang="en-US" dirty="0" smtClean="0">
                <a:solidFill>
                  <a:schemeClr val="tx1"/>
                </a:solidFill>
              </a:rPr>
              <a:t>負荷</a:t>
            </a:r>
            <a:r>
              <a:rPr kumimoji="1" lang="ja-JP" altLang="en-US" dirty="0" smtClean="0">
                <a:solidFill>
                  <a:schemeClr val="tx1"/>
                </a:solidFill>
              </a:rPr>
              <a:t>を考慮できるようにすることです．</a:t>
            </a:r>
            <a:endParaRPr kumimoji="1" lang="en-US" altLang="ja-JP" dirty="0" smtClean="0">
              <a:solidFill>
                <a:schemeClr val="tx1"/>
              </a:solidFill>
            </a:endParaRPr>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67AD53A7-F20C-4E8B-A6BA-34318C2B948B}" type="slidenum">
              <a:rPr kumimoji="1" lang="ja-JP" altLang="en-US" smtClean="0"/>
              <a:t>14</a:t>
            </a:fld>
            <a:endParaRPr kumimoji="1" lang="ja-JP" altLang="en-US"/>
          </a:p>
        </p:txBody>
      </p:sp>
    </p:spTree>
    <p:extLst>
      <p:ext uri="{BB962C8B-B14F-4D97-AF65-F5344CB8AC3E}">
        <p14:creationId xmlns:p14="http://schemas.microsoft.com/office/powerpoint/2010/main" val="13094281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dirty="0" smtClean="0"/>
              <a:t>  </a:t>
            </a:r>
            <a:r>
              <a:rPr kumimoji="1" lang="en-US" altLang="ja-JP" sz="1200" dirty="0" err="1" smtClean="0"/>
              <a:t>PhysCloud</a:t>
            </a:r>
            <a:r>
              <a:rPr kumimoji="1" lang="en-US" altLang="ja-JP" sz="1200" dirty="0" smtClean="0"/>
              <a:t> </a:t>
            </a:r>
            <a:r>
              <a:rPr kumimoji="1" lang="ja-JP" altLang="en-US" sz="1200" dirty="0" smtClean="0"/>
              <a:t>では，仮想フロントエンドが仮想インスタンスの物理的な位置情報を利用できるようにするために，仮想インスタンス名から物理ノードの</a:t>
            </a:r>
            <a:r>
              <a:rPr kumimoji="1" lang="en-US" altLang="ja-JP" sz="1200" dirty="0" smtClean="0"/>
              <a:t>IP </a:t>
            </a:r>
            <a:r>
              <a:rPr kumimoji="1" lang="ja-JP" altLang="en-US" sz="1200" dirty="0" smtClean="0"/>
              <a:t>アドレスを取得する機能を提供します．ノードと</a:t>
            </a:r>
            <a:r>
              <a:rPr kumimoji="1" lang="en-US" altLang="ja-JP" sz="1200" dirty="0" smtClean="0"/>
              <a:t>IP </a:t>
            </a:r>
            <a:r>
              <a:rPr kumimoji="1" lang="ja-JP" altLang="en-US" sz="1200" dirty="0" smtClean="0"/>
              <a:t>アドレスの対応づけはフロントエンドによって管理されているため，</a:t>
            </a:r>
            <a:r>
              <a:rPr kumimoji="1" lang="en-US" altLang="ja-JP" sz="1200" dirty="0" smtClean="0"/>
              <a:t>IP</a:t>
            </a:r>
            <a:r>
              <a:rPr kumimoji="1" lang="ja-JP" altLang="en-US" sz="1200" dirty="0" smtClean="0"/>
              <a:t>アドレスを物理的な位置情報として利用することができます．</a:t>
            </a:r>
            <a:r>
              <a:rPr kumimoji="1" lang="en-US" altLang="ja-JP" sz="1200" dirty="0" err="1" smtClean="0"/>
              <a:t>PhysCloud</a:t>
            </a:r>
            <a:r>
              <a:rPr kumimoji="1" lang="en-US" altLang="ja-JP" sz="1200" dirty="0" smtClean="0"/>
              <a:t> </a:t>
            </a:r>
            <a:r>
              <a:rPr kumimoji="1" lang="ja-JP" altLang="en-US" sz="1200" dirty="0" smtClean="0"/>
              <a:t>が物理的な位置情報を取得する手順を図で説明します．</a:t>
            </a:r>
            <a:endParaRPr kumimoji="1" lang="en-US" altLang="ja-JP" sz="1200" dirty="0" smtClean="0"/>
          </a:p>
          <a:p>
            <a:r>
              <a:rPr kumimoji="1" lang="ja-JP" altLang="en-US" sz="1200" dirty="0" smtClean="0"/>
              <a:t>  まず，仮想フロントエンドから対象の仮想インスタンスが配置されている仮想ノードの</a:t>
            </a:r>
            <a:r>
              <a:rPr kumimoji="1" lang="en-US" altLang="ja-JP" sz="1200" dirty="0" smtClean="0"/>
              <a:t>IP </a:t>
            </a:r>
            <a:r>
              <a:rPr kumimoji="1" lang="ja-JP" altLang="en-US" sz="1200" dirty="0" smtClean="0"/>
              <a:t>アドレスを取得します．</a:t>
            </a:r>
            <a:endParaRPr kumimoji="1" lang="en-US" altLang="ja-JP" sz="1200" dirty="0" smtClean="0"/>
          </a:p>
          <a:p>
            <a:r>
              <a:rPr kumimoji="1" lang="ja-JP" altLang="en-US" sz="1200" dirty="0" smtClean="0"/>
              <a:t>  次に，物理フロントエンドからその物理インスタンスの</a:t>
            </a:r>
            <a:r>
              <a:rPr kumimoji="1" lang="en-US" altLang="ja-JP" sz="1200" dirty="0" smtClean="0"/>
              <a:t>IP </a:t>
            </a:r>
            <a:r>
              <a:rPr kumimoji="1" lang="ja-JP" altLang="en-US" sz="1200" dirty="0" smtClean="0"/>
              <a:t>アドレスを持つ物理インスタンスの名前を取得します．</a:t>
            </a:r>
            <a:endParaRPr kumimoji="1" lang="en-US" altLang="ja-JP" sz="1200" dirty="0" smtClean="0"/>
          </a:p>
          <a:p>
            <a:r>
              <a:rPr kumimoji="1" lang="ja-JP" altLang="en-US" sz="1200" dirty="0" smtClean="0"/>
              <a:t>  最後に，物理フロントエンドからその物理インスタンスが配置されている物理ノードの</a:t>
            </a:r>
            <a:r>
              <a:rPr kumimoji="1" lang="en-US" altLang="ja-JP" sz="1200" dirty="0" smtClean="0"/>
              <a:t>IP </a:t>
            </a:r>
            <a:r>
              <a:rPr kumimoji="1" lang="ja-JP" altLang="en-US" sz="1200" dirty="0" smtClean="0"/>
              <a:t>アドレスを取得し，これにより、仮想インスタンスがどの物理ノード上で動いて</a:t>
            </a:r>
            <a:r>
              <a:rPr kumimoji="1" lang="ja-JP" altLang="en-US" sz="1600" baseline="0" dirty="0" smtClean="0"/>
              <a:t>いる</a:t>
            </a:r>
            <a:r>
              <a:rPr kumimoji="1" lang="ja-JP" altLang="en-US" sz="1200" dirty="0" smtClean="0"/>
              <a:t>かが分かります．</a:t>
            </a:r>
            <a:endParaRPr kumimoji="1" lang="en-US" altLang="ja-JP" sz="1200" dirty="0" smtClean="0"/>
          </a:p>
          <a:p>
            <a:endParaRPr kumimoji="1"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err="1" smtClean="0"/>
              <a:t>PhysCloud</a:t>
            </a:r>
            <a:r>
              <a:rPr kumimoji="1" lang="en-US" altLang="ja-JP" sz="1200" dirty="0" smtClean="0"/>
              <a:t> </a:t>
            </a:r>
            <a:r>
              <a:rPr kumimoji="1" lang="ja-JP" altLang="en-US" sz="1200" dirty="0" smtClean="0"/>
              <a:t>では物理インスタンスを仮想ノードとして用いるので，仮想ノードの</a:t>
            </a:r>
            <a:r>
              <a:rPr kumimoji="1" lang="en-US" altLang="ja-JP" sz="1200" dirty="0" smtClean="0"/>
              <a:t>IP </a:t>
            </a:r>
            <a:r>
              <a:rPr kumimoji="1" lang="ja-JP" altLang="en-US" sz="1200" dirty="0" smtClean="0"/>
              <a:t>アドレスは対応する物理インスタンスの</a:t>
            </a:r>
            <a:r>
              <a:rPr kumimoji="1" lang="en-US" altLang="ja-JP" sz="1200" dirty="0" smtClean="0"/>
              <a:t>IP </a:t>
            </a:r>
            <a:r>
              <a:rPr kumimoji="1" lang="ja-JP" altLang="en-US" sz="1200" dirty="0" smtClean="0"/>
              <a:t>アドレスと同一です．</a:t>
            </a:r>
            <a:endParaRPr kumimoji="1" lang="en-US" altLang="ja-JP" sz="1200" dirty="0" smtClean="0"/>
          </a:p>
          <a:p>
            <a:endParaRPr kumimoji="1" lang="ja-JP" altLang="en-US" sz="1200" dirty="0"/>
          </a:p>
        </p:txBody>
      </p:sp>
      <p:sp>
        <p:nvSpPr>
          <p:cNvPr id="4" name="スライド番号プレースホルダー 3"/>
          <p:cNvSpPr>
            <a:spLocks noGrp="1"/>
          </p:cNvSpPr>
          <p:nvPr>
            <p:ph type="sldNum" sz="quarter" idx="10"/>
          </p:nvPr>
        </p:nvSpPr>
        <p:spPr/>
        <p:txBody>
          <a:bodyPr/>
          <a:lstStyle/>
          <a:p>
            <a:fld id="{67AD53A7-F20C-4E8B-A6BA-34318C2B948B}" type="slidenum">
              <a:rPr kumimoji="1" lang="ja-JP" altLang="en-US" smtClean="0"/>
              <a:t>16</a:t>
            </a:fld>
            <a:endParaRPr kumimoji="1" lang="ja-JP" altLang="en-US"/>
          </a:p>
        </p:txBody>
      </p:sp>
    </p:spTree>
    <p:extLst>
      <p:ext uri="{BB962C8B-B14F-4D97-AF65-F5344CB8AC3E}">
        <p14:creationId xmlns:p14="http://schemas.microsoft.com/office/powerpoint/2010/main" val="4877931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7AD53A7-F20C-4E8B-A6BA-34318C2B948B}" type="slidenum">
              <a:rPr kumimoji="1" lang="ja-JP" altLang="en-US" smtClean="0"/>
              <a:t>18</a:t>
            </a:fld>
            <a:endParaRPr kumimoji="1" lang="ja-JP" altLang="en-US"/>
          </a:p>
        </p:txBody>
      </p:sp>
    </p:spTree>
    <p:extLst>
      <p:ext uri="{BB962C8B-B14F-4D97-AF65-F5344CB8AC3E}">
        <p14:creationId xmlns:p14="http://schemas.microsoft.com/office/powerpoint/2010/main" val="21310334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7AD53A7-F20C-4E8B-A6BA-34318C2B948B}" type="slidenum">
              <a:rPr kumimoji="1" lang="ja-JP" altLang="en-US" smtClean="0"/>
              <a:t>19</a:t>
            </a:fld>
            <a:endParaRPr kumimoji="1" lang="ja-JP" altLang="en-US"/>
          </a:p>
        </p:txBody>
      </p:sp>
    </p:spTree>
    <p:extLst>
      <p:ext uri="{BB962C8B-B14F-4D97-AF65-F5344CB8AC3E}">
        <p14:creationId xmlns:p14="http://schemas.microsoft.com/office/powerpoint/2010/main" val="21310334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5011F6F-F42C-4512-8626-BCB1ED9A60A8}" type="slidenum">
              <a:rPr lang="ja-JP" altLang="en-US" smtClean="0">
                <a:solidFill>
                  <a:prstClr val="black"/>
                </a:solidFill>
              </a:rPr>
              <a:pPr/>
              <a:t>20</a:t>
            </a:fld>
            <a:endParaRPr lang="ja-JP" altLang="en-US">
              <a:solidFill>
                <a:prstClr val="black"/>
              </a:solidFill>
            </a:endParaRPr>
          </a:p>
        </p:txBody>
      </p:sp>
    </p:spTree>
    <p:extLst>
      <p:ext uri="{BB962C8B-B14F-4D97-AF65-F5344CB8AC3E}">
        <p14:creationId xmlns:p14="http://schemas.microsoft.com/office/powerpoint/2010/main" val="9663392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5011F6F-F42C-4512-8626-BCB1ED9A60A8}" type="slidenum">
              <a:rPr lang="ja-JP" altLang="en-US" smtClean="0">
                <a:solidFill>
                  <a:prstClr val="black"/>
                </a:solidFill>
              </a:rPr>
              <a:pPr/>
              <a:t>24</a:t>
            </a:fld>
            <a:endParaRPr lang="ja-JP" altLang="en-US">
              <a:solidFill>
                <a:prstClr val="black"/>
              </a:solidFill>
            </a:endParaRPr>
          </a:p>
        </p:txBody>
      </p:sp>
    </p:spTree>
    <p:extLst>
      <p:ext uri="{BB962C8B-B14F-4D97-AF65-F5344CB8AC3E}">
        <p14:creationId xmlns:p14="http://schemas.microsoft.com/office/powerpoint/2010/main" val="20148025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solidFill>
                  <a:srgbClr val="FF0000"/>
                </a:solidFill>
              </a:rPr>
              <a:t>クラウドとは，インターネットを利用したコンピュータの利用形態で，その一つに</a:t>
            </a:r>
            <a:r>
              <a:rPr kumimoji="1" lang="en-US" altLang="ja-JP" dirty="0" err="1" smtClean="0">
                <a:solidFill>
                  <a:srgbClr val="FF0000"/>
                </a:solidFill>
              </a:rPr>
              <a:t>IaaS</a:t>
            </a:r>
            <a:r>
              <a:rPr kumimoji="1" lang="ja-JP" altLang="en-US" dirty="0" smtClean="0">
                <a:solidFill>
                  <a:srgbClr val="FF0000"/>
                </a:solidFill>
              </a:rPr>
              <a:t>クラウドがあります．</a:t>
            </a:r>
            <a:endParaRPr kumimoji="1" lang="en-US" altLang="ja-JP" dirty="0" smtClean="0">
              <a:solidFill>
                <a:srgbClr val="FF0000"/>
              </a:solidFill>
            </a:endParaRPr>
          </a:p>
          <a:p>
            <a:pPr marL="0" marR="0" lvl="1"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solidFill>
                  <a:srgbClr val="FF0000"/>
                </a:solidFill>
              </a:rPr>
              <a:t>IaaS</a:t>
            </a:r>
            <a:r>
              <a:rPr kumimoji="1" lang="ja-JP" altLang="en-US" dirty="0" smtClean="0">
                <a:solidFill>
                  <a:srgbClr val="FF0000"/>
                </a:solidFill>
              </a:rPr>
              <a:t>クラウドとは，</a:t>
            </a:r>
            <a:r>
              <a:rPr kumimoji="1" lang="ja-JP" altLang="en-US" dirty="0" smtClean="0">
                <a:solidFill>
                  <a:schemeClr val="tx1"/>
                </a:solidFill>
              </a:rPr>
              <a:t>ユーザにインスタンスと呼ばれる仮想マシンをインターネット経由で提供するサービスです．</a:t>
            </a:r>
            <a:endParaRPr kumimoji="1" lang="en-US" altLang="ja-JP" dirty="0" smtClean="0">
              <a:solidFill>
                <a:schemeClr val="tx1"/>
              </a:solidFill>
            </a:endParaRPr>
          </a:p>
          <a:p>
            <a:pPr marL="0" marR="0" lvl="1"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solidFill>
                  <a:schemeClr val="tx1"/>
                </a:solidFill>
              </a:rPr>
              <a:t>IaaS</a:t>
            </a:r>
            <a:r>
              <a:rPr kumimoji="1" lang="ja-JP" altLang="en-US" dirty="0" smtClean="0">
                <a:solidFill>
                  <a:schemeClr val="tx1"/>
                </a:solidFill>
              </a:rPr>
              <a:t>クラウドのプロバイダはクラウド上にインスタンスを用意し，ユーザに提供し，</a:t>
            </a:r>
            <a:r>
              <a:rPr kumimoji="1" lang="ja-JP" altLang="en-US" dirty="0" smtClean="0">
                <a:solidFill>
                  <a:srgbClr val="FF0000"/>
                </a:solidFill>
              </a:rPr>
              <a:t>ユーザは利用したいときに利用したい分だけ利用できます．</a:t>
            </a:r>
            <a:endParaRPr kumimoji="1" lang="en-US" altLang="ja-JP" dirty="0" smtClean="0">
              <a:solidFill>
                <a:srgbClr val="FF0000"/>
              </a:solidFill>
            </a:endParaRPr>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tx1"/>
                </a:solidFill>
              </a:rPr>
              <a:t>プロバイダの例として</a:t>
            </a:r>
            <a:r>
              <a:rPr kumimoji="1" lang="en-US" altLang="ja-JP" dirty="0" smtClean="0">
                <a:solidFill>
                  <a:schemeClr val="tx1"/>
                </a:solidFill>
              </a:rPr>
              <a:t>Amazon</a:t>
            </a:r>
            <a:r>
              <a:rPr kumimoji="1" lang="ja-JP" altLang="en-US" dirty="0" smtClean="0">
                <a:solidFill>
                  <a:schemeClr val="tx1"/>
                </a:solidFill>
              </a:rPr>
              <a:t>イーシーツーや</a:t>
            </a:r>
            <a:r>
              <a:rPr lang="ja-JP" altLang="en-US" sz="1200" dirty="0" smtClean="0">
                <a:solidFill>
                  <a:schemeClr val="tx1"/>
                </a:solidFill>
              </a:rPr>
              <a:t>ニフティクラウド</a:t>
            </a:r>
            <a:r>
              <a:rPr kumimoji="1" lang="ja-JP" altLang="en-US" dirty="0" smtClean="0">
                <a:solidFill>
                  <a:schemeClr val="tx1"/>
                </a:solidFill>
              </a:rPr>
              <a:t>などがあります．</a:t>
            </a:r>
            <a:endParaRPr lang="en-US" altLang="ja-JP" sz="2400" dirty="0" smtClean="0">
              <a:solidFill>
                <a:schemeClr val="tx1"/>
              </a:solidFill>
            </a:endParaRPr>
          </a:p>
        </p:txBody>
      </p:sp>
      <p:sp>
        <p:nvSpPr>
          <p:cNvPr id="4" name="スライド番号プレースホルダー 3"/>
          <p:cNvSpPr>
            <a:spLocks noGrp="1"/>
          </p:cNvSpPr>
          <p:nvPr>
            <p:ph type="sldNum" sz="quarter" idx="10"/>
          </p:nvPr>
        </p:nvSpPr>
        <p:spPr/>
        <p:txBody>
          <a:bodyPr/>
          <a:lstStyle/>
          <a:p>
            <a:fld id="{67AD53A7-F20C-4E8B-A6BA-34318C2B948B}" type="slidenum">
              <a:rPr kumimoji="1" lang="ja-JP" altLang="en-US" smtClean="0"/>
              <a:t>2</a:t>
            </a:fld>
            <a:endParaRPr kumimoji="1" lang="ja-JP" altLang="en-US"/>
          </a:p>
        </p:txBody>
      </p:sp>
    </p:spTree>
    <p:extLst>
      <p:ext uri="{BB962C8B-B14F-4D97-AF65-F5344CB8AC3E}">
        <p14:creationId xmlns:p14="http://schemas.microsoft.com/office/powerpoint/2010/main" val="330215751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仮想インスタンスの物理的な位置情報を利用して，物理ノードの負荷が偏らないように仮想インスタンスを配置します．</a:t>
            </a:r>
            <a:endParaRPr kumimoji="1" lang="en-US" altLang="ja-JP" dirty="0" smtClean="0"/>
          </a:p>
          <a:p>
            <a:r>
              <a:rPr kumimoji="1" lang="en-US" altLang="ja-JP" dirty="0" err="1" smtClean="0"/>
              <a:t>PhysCloud</a:t>
            </a:r>
            <a:r>
              <a:rPr kumimoji="1" lang="ja-JP" altLang="en-US" dirty="0" smtClean="0"/>
              <a:t>は，取得した物理的な位置情報をもとに，物理ノードの中から，動いている仮想インスタンスの数が最も少ないものを選択し，</a:t>
            </a:r>
            <a:endParaRPr kumimoji="1" lang="en-US" altLang="ja-JP" dirty="0" smtClean="0"/>
          </a:p>
          <a:p>
            <a:r>
              <a:rPr kumimoji="1" lang="ja-JP" altLang="en-US" dirty="0" smtClean="0"/>
              <a:t>☆その物理ノード上の仮想ノードの中の動いている仮想インスタンスの数が最も少ないものを選択し，新しい仮想インスタンスを配置します．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67AD53A7-F20C-4E8B-A6BA-34318C2B948B}" type="slidenum">
              <a:rPr kumimoji="1" lang="ja-JP" altLang="en-US" smtClean="0"/>
              <a:t>25</a:t>
            </a:fld>
            <a:endParaRPr kumimoji="1" lang="ja-JP" altLang="en-US"/>
          </a:p>
        </p:txBody>
      </p:sp>
    </p:spTree>
    <p:extLst>
      <p:ext uri="{BB962C8B-B14F-4D97-AF65-F5344CB8AC3E}">
        <p14:creationId xmlns:p14="http://schemas.microsoft.com/office/powerpoint/2010/main" val="24343106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solidFill>
                  <a:schemeClr val="tx1"/>
                </a:solidFill>
              </a:rPr>
              <a:t>IaaS</a:t>
            </a:r>
            <a:r>
              <a:rPr kumimoji="1" lang="ja-JP" altLang="en-US" dirty="0" smtClean="0">
                <a:solidFill>
                  <a:schemeClr val="tx1"/>
                </a:solidFill>
              </a:rPr>
              <a:t>クラウドのプロバイダは巨大なデータセンタを持つ必要があるため，</a:t>
            </a:r>
            <a:r>
              <a:rPr kumimoji="1" lang="ja-JP" altLang="en-US" sz="1200" b="0" i="0" u="none" strike="noStrike" kern="1200" baseline="0" dirty="0" smtClean="0">
                <a:solidFill>
                  <a:schemeClr val="tx1"/>
                </a:solidFill>
                <a:latin typeface="+mn-lt"/>
                <a:ea typeface="+mn-ea"/>
                <a:cs typeface="+mn-cs"/>
              </a:rPr>
              <a:t>競争力のあるプロバイダの数はそれほど多くありません．</a:t>
            </a:r>
            <a:endParaRPr kumimoji="1" lang="en-US" altLang="ja-JP" sz="1200" b="0" i="0" u="none" strike="noStrike" kern="1200" baseline="0" dirty="0" smtClean="0">
              <a:solidFill>
                <a:schemeClr val="tx1"/>
              </a:solidFill>
              <a:latin typeface="+mn-lt"/>
              <a:ea typeface="+mn-ea"/>
              <a:cs typeface="+mn-cs"/>
            </a:endParaRPr>
          </a:p>
          <a:p>
            <a:r>
              <a:rPr kumimoji="1" lang="ja-JP" altLang="en-US" dirty="0" smtClean="0">
                <a:solidFill>
                  <a:srgbClr val="FF0000"/>
                </a:solidFill>
              </a:rPr>
              <a:t>そのため、現状では，</a:t>
            </a:r>
            <a:r>
              <a:rPr kumimoji="1" lang="ja-JP" altLang="en-US" dirty="0" smtClean="0">
                <a:solidFill>
                  <a:schemeClr val="tx1"/>
                </a:solidFill>
              </a:rPr>
              <a:t>ユーザは既存のクラウドプロバイダの中から最適なプロバイダを選択しなければならなりません．</a:t>
            </a:r>
            <a:endParaRPr kumimoji="1" lang="en-US" altLang="ja-JP" dirty="0" smtClean="0">
              <a:solidFill>
                <a:schemeClr val="tx1"/>
              </a:solidFill>
            </a:endParaRPr>
          </a:p>
          <a:p>
            <a:r>
              <a:rPr kumimoji="1" lang="ja-JP" altLang="en-US" dirty="0" smtClean="0">
                <a:solidFill>
                  <a:srgbClr val="FF0000"/>
                </a:solidFill>
              </a:rPr>
              <a:t>しかし，ユーザの要求はさまざまであり，</a:t>
            </a:r>
            <a:r>
              <a:rPr kumimoji="1" lang="ja-JP" altLang="en-US" dirty="0" smtClean="0">
                <a:solidFill>
                  <a:schemeClr val="tx1"/>
                </a:solidFill>
              </a:rPr>
              <a:t>すべての要求を満たすプロバイダをみつけるのは難しいです．</a:t>
            </a:r>
            <a:endParaRPr kumimoji="1" lang="en-US" altLang="ja-JP" dirty="0" smtClean="0">
              <a:solidFill>
                <a:schemeClr val="tx1"/>
              </a:solidFill>
            </a:endParaRPr>
          </a:p>
          <a:p>
            <a:pPr marL="0" marR="0" lvl="3"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rgbClr val="FF0000"/>
                </a:solidFill>
              </a:rPr>
              <a:t>たとえば，</a:t>
            </a:r>
            <a:r>
              <a:rPr kumimoji="1" lang="ja-JP" altLang="en-US" dirty="0" smtClean="0"/>
              <a:t>ネットワークの構成や</a:t>
            </a:r>
            <a:r>
              <a:rPr lang="ja-JP" altLang="en-US" dirty="0" smtClean="0">
                <a:solidFill>
                  <a:srgbClr val="FF0000"/>
                </a:solidFill>
              </a:rPr>
              <a:t>システムの移動を行う，</a:t>
            </a:r>
            <a:r>
              <a:rPr kumimoji="1" lang="ja-JP" altLang="en-US" dirty="0" smtClean="0">
                <a:solidFill>
                  <a:schemeClr val="tx1"/>
                </a:solidFill>
              </a:rPr>
              <a:t>マイグレーション機能や，</a:t>
            </a:r>
            <a:r>
              <a:rPr kumimoji="1" lang="ja-JP" altLang="en-US" dirty="0" smtClean="0">
                <a:solidFill>
                  <a:srgbClr val="FF0000"/>
                </a:solidFill>
              </a:rPr>
              <a:t>起動，休止機能を提供する，</a:t>
            </a:r>
            <a:r>
              <a:rPr kumimoji="1" lang="ja-JP" altLang="en-US" dirty="0" smtClean="0">
                <a:solidFill>
                  <a:schemeClr val="tx1"/>
                </a:solidFill>
              </a:rPr>
              <a:t>サスペンド・レジューム機能など</a:t>
            </a:r>
            <a:r>
              <a:rPr kumimoji="1" lang="ja-JP" altLang="en-US" dirty="0" smtClean="0">
                <a:solidFill>
                  <a:srgbClr val="FF0000"/>
                </a:solidFill>
              </a:rPr>
              <a:t>ユーザに必要な機能はユーザごとに異なります．</a:t>
            </a:r>
            <a:endParaRPr kumimoji="1" lang="en-US" altLang="ja-JP" dirty="0" smtClean="0">
              <a:solidFill>
                <a:srgbClr val="FF0000"/>
              </a:solidFill>
            </a:endParaRPr>
          </a:p>
        </p:txBody>
      </p:sp>
      <p:sp>
        <p:nvSpPr>
          <p:cNvPr id="4" name="スライド番号プレースホルダー 3"/>
          <p:cNvSpPr>
            <a:spLocks noGrp="1"/>
          </p:cNvSpPr>
          <p:nvPr>
            <p:ph type="sldNum" sz="quarter" idx="10"/>
          </p:nvPr>
        </p:nvSpPr>
        <p:spPr/>
        <p:txBody>
          <a:bodyPr/>
          <a:lstStyle/>
          <a:p>
            <a:fld id="{67AD53A7-F20C-4E8B-A6BA-34318C2B948B}" type="slidenum">
              <a:rPr kumimoji="1" lang="ja-JP" altLang="en-US" smtClean="0"/>
              <a:t>3</a:t>
            </a:fld>
            <a:endParaRPr kumimoji="1" lang="ja-JP" altLang="en-US"/>
          </a:p>
        </p:txBody>
      </p:sp>
    </p:spTree>
    <p:extLst>
      <p:ext uri="{BB962C8B-B14F-4D97-AF65-F5344CB8AC3E}">
        <p14:creationId xmlns:p14="http://schemas.microsoft.com/office/powerpoint/2010/main" val="32176026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rgbClr val="FF0000"/>
                </a:solidFill>
              </a:rPr>
              <a:t>そこで、クラウドプロバイダの選択の問題を解決するために，</a:t>
            </a:r>
            <a:r>
              <a:rPr kumimoji="1" lang="ja-JP" altLang="en-US" dirty="0" smtClean="0">
                <a:solidFill>
                  <a:schemeClr val="tx1"/>
                </a:solidFill>
              </a:rPr>
              <a:t>既存の</a:t>
            </a:r>
            <a:r>
              <a:rPr kumimoji="1" lang="en-US" altLang="ja-JP" dirty="0" err="1" smtClean="0">
                <a:solidFill>
                  <a:schemeClr val="tx1"/>
                </a:solidFill>
              </a:rPr>
              <a:t>IaaS</a:t>
            </a:r>
            <a:r>
              <a:rPr kumimoji="1" lang="en-US" altLang="ja-JP" dirty="0" smtClean="0">
                <a:solidFill>
                  <a:schemeClr val="tx1"/>
                </a:solidFill>
              </a:rPr>
              <a:t> </a:t>
            </a:r>
            <a:r>
              <a:rPr kumimoji="1" lang="ja-JP" altLang="en-US" dirty="0" smtClean="0">
                <a:solidFill>
                  <a:schemeClr val="tx1"/>
                </a:solidFill>
              </a:rPr>
              <a:t>クラウドのインスタンスを用いて仮想的な</a:t>
            </a:r>
            <a:r>
              <a:rPr kumimoji="1" lang="en-US" altLang="ja-JP" dirty="0" err="1" smtClean="0">
                <a:solidFill>
                  <a:schemeClr val="tx1"/>
                </a:solidFill>
              </a:rPr>
              <a:t>IaaS</a:t>
            </a:r>
            <a:r>
              <a:rPr kumimoji="1" lang="ja-JP" altLang="en-US" dirty="0" smtClean="0">
                <a:solidFill>
                  <a:schemeClr val="tx1"/>
                </a:solidFill>
              </a:rPr>
              <a:t>クラウド</a:t>
            </a:r>
            <a:r>
              <a:rPr kumimoji="1" lang="en-US" altLang="en-US" dirty="0" smtClean="0">
                <a:solidFill>
                  <a:schemeClr val="tx1"/>
                </a:solidFill>
              </a:rPr>
              <a:t>である</a:t>
            </a:r>
            <a:r>
              <a:rPr kumimoji="1" lang="ja-JP" altLang="en-US" dirty="0" smtClean="0">
                <a:solidFill>
                  <a:schemeClr val="tx1"/>
                </a:solidFill>
              </a:rPr>
              <a:t>仮想</a:t>
            </a:r>
            <a:r>
              <a:rPr kumimoji="1" lang="en-US" altLang="ja-JP" dirty="0" err="1" smtClean="0">
                <a:solidFill>
                  <a:schemeClr val="tx1"/>
                </a:solidFill>
              </a:rPr>
              <a:t>IaaS</a:t>
            </a:r>
            <a:r>
              <a:rPr kumimoji="1" lang="en-US" altLang="ja-JP" dirty="0" smtClean="0">
                <a:solidFill>
                  <a:schemeClr val="tx1"/>
                </a:solidFill>
              </a:rPr>
              <a:t> </a:t>
            </a:r>
            <a:r>
              <a:rPr kumimoji="1" lang="ja-JP" altLang="en-US" dirty="0" smtClean="0">
                <a:solidFill>
                  <a:schemeClr val="tx1"/>
                </a:solidFill>
              </a:rPr>
              <a:t>クラウドを構築する</a:t>
            </a:r>
            <a:r>
              <a:rPr kumimoji="1" lang="ja-JP" altLang="en-US" dirty="0" smtClean="0">
                <a:solidFill>
                  <a:srgbClr val="FF0000"/>
                </a:solidFill>
              </a:rPr>
              <a:t>方法が考えられます．</a:t>
            </a:r>
            <a:endParaRPr kumimoji="1" lang="en-US" altLang="ja-JP" dirty="0" smtClean="0">
              <a:solidFill>
                <a:srgbClr val="FF0000"/>
              </a:solidFill>
            </a:endParaRPr>
          </a:p>
          <a:p>
            <a:r>
              <a:rPr kumimoji="1" lang="ja-JP" altLang="en-US" sz="1200" b="0" i="0" u="none" strike="noStrike" kern="1200" baseline="0" dirty="0" smtClean="0">
                <a:solidFill>
                  <a:srgbClr val="FF0000"/>
                </a:solidFill>
                <a:latin typeface="+mn-lt"/>
                <a:ea typeface="+mn-ea"/>
                <a:cs typeface="+mn-cs"/>
              </a:rPr>
              <a:t>仮想</a:t>
            </a:r>
            <a:r>
              <a:rPr kumimoji="1" lang="en-US" altLang="ja-JP" sz="1200" b="0" i="0" u="none" strike="noStrike" kern="1200" baseline="0" dirty="0" err="1" smtClean="0">
                <a:solidFill>
                  <a:srgbClr val="FF0000"/>
                </a:solidFill>
                <a:latin typeface="+mn-lt"/>
                <a:ea typeface="+mn-ea"/>
                <a:cs typeface="+mn-cs"/>
              </a:rPr>
              <a:t>IaaS</a:t>
            </a:r>
            <a:r>
              <a:rPr kumimoji="1" lang="en-US" altLang="ja-JP" sz="1200" b="0" i="0" u="none" strike="noStrike" kern="1200" baseline="0" dirty="0" smtClean="0">
                <a:solidFill>
                  <a:srgbClr val="FF0000"/>
                </a:solidFill>
                <a:latin typeface="+mn-lt"/>
                <a:ea typeface="+mn-ea"/>
                <a:cs typeface="+mn-cs"/>
              </a:rPr>
              <a:t> </a:t>
            </a:r>
            <a:r>
              <a:rPr kumimoji="1" lang="ja-JP" altLang="en-US" sz="1200" b="0" i="0" u="none" strike="noStrike" kern="1200" baseline="0" dirty="0" smtClean="0">
                <a:solidFill>
                  <a:srgbClr val="FF0000"/>
                </a:solidFill>
                <a:latin typeface="+mn-lt"/>
                <a:ea typeface="+mn-ea"/>
                <a:cs typeface="+mn-cs"/>
              </a:rPr>
              <a:t>クラウドは，既存の</a:t>
            </a:r>
            <a:r>
              <a:rPr kumimoji="1" lang="en-US" altLang="ja-JP" sz="1200" b="0" i="0" u="none" strike="noStrike" kern="1200" baseline="0" dirty="0" err="1" smtClean="0">
                <a:solidFill>
                  <a:srgbClr val="FF0000"/>
                </a:solidFill>
                <a:latin typeface="+mn-lt"/>
                <a:ea typeface="+mn-ea"/>
                <a:cs typeface="+mn-cs"/>
              </a:rPr>
              <a:t>IaaS</a:t>
            </a:r>
            <a:r>
              <a:rPr kumimoji="1" lang="en-US" altLang="ja-JP" sz="1200" b="0" i="0" u="none" strike="noStrike" kern="1200" baseline="0" dirty="0" smtClean="0">
                <a:solidFill>
                  <a:srgbClr val="FF0000"/>
                </a:solidFill>
                <a:latin typeface="+mn-lt"/>
                <a:ea typeface="+mn-ea"/>
                <a:cs typeface="+mn-cs"/>
              </a:rPr>
              <a:t> </a:t>
            </a:r>
            <a:r>
              <a:rPr kumimoji="1" lang="ja-JP" altLang="en-US" sz="1200" b="0" i="0" u="none" strike="noStrike" kern="1200" baseline="0" dirty="0" smtClean="0">
                <a:solidFill>
                  <a:srgbClr val="FF0000"/>
                </a:solidFill>
                <a:latin typeface="+mn-lt"/>
                <a:ea typeface="+mn-ea"/>
                <a:cs typeface="+mn-cs"/>
              </a:rPr>
              <a:t>クラウド上で提供される</a:t>
            </a:r>
            <a:r>
              <a:rPr kumimoji="1" lang="ja-JP" altLang="en-US" sz="1200" b="0" i="0" u="none" strike="noStrike" kern="1200" baseline="0" dirty="0" smtClean="0">
                <a:solidFill>
                  <a:schemeClr val="tx1"/>
                </a:solidFill>
                <a:latin typeface="+mn-lt"/>
                <a:ea typeface="+mn-ea"/>
                <a:cs typeface="+mn-cs"/>
              </a:rPr>
              <a:t>インスタンスを</a:t>
            </a:r>
            <a:r>
              <a:rPr kumimoji="1" lang="ja-JP" altLang="en-US" sz="1200" b="0" i="0" u="none" strike="noStrike" kern="1200" cap="none" spc="0" normalizeH="0" baseline="0" noProof="0" dirty="0" smtClean="0">
                <a:ln>
                  <a:noFill/>
                </a:ln>
                <a:solidFill>
                  <a:srgbClr val="FFC000"/>
                </a:solidFill>
                <a:effectLst/>
                <a:uLnTx/>
                <a:uFillTx/>
                <a:latin typeface="+mn-lt"/>
                <a:ea typeface="+mn-ea"/>
                <a:cs typeface="+mn-cs"/>
              </a:rPr>
              <a:t>☆</a:t>
            </a:r>
            <a:r>
              <a:rPr kumimoji="1" lang="ja-JP" altLang="en-US" sz="1200" b="0" i="0" u="none" strike="noStrike" kern="1200" baseline="0" dirty="0" smtClean="0">
                <a:solidFill>
                  <a:schemeClr val="tx1"/>
                </a:solidFill>
                <a:latin typeface="+mn-lt"/>
                <a:ea typeface="+mn-ea"/>
                <a:cs typeface="+mn-cs"/>
              </a:rPr>
              <a:t>仮想ノードに見立てます．</a:t>
            </a:r>
            <a:r>
              <a:rPr kumimoji="1" lang="ja-JP" altLang="en-US" sz="1200" b="0" i="0" u="none" strike="noStrike" kern="1200" baseline="0" dirty="0" smtClean="0">
                <a:solidFill>
                  <a:srgbClr val="FF0000"/>
                </a:solidFill>
                <a:latin typeface="+mn-lt"/>
                <a:ea typeface="+mn-ea"/>
                <a:cs typeface="+mn-cs"/>
              </a:rPr>
              <a:t>その仮想ノード上で</a:t>
            </a:r>
            <a:r>
              <a:rPr kumimoji="1" lang="ja-JP" altLang="en-US" sz="1200" b="0" i="0" u="none" strike="noStrike" kern="1200" baseline="0" dirty="0" smtClean="0">
                <a:solidFill>
                  <a:srgbClr val="FFC000"/>
                </a:solidFill>
                <a:latin typeface="+mn-lt"/>
                <a:ea typeface="+mn-ea"/>
                <a:cs typeface="+mn-cs"/>
              </a:rPr>
              <a:t>☆</a:t>
            </a:r>
            <a:r>
              <a:rPr kumimoji="1" lang="ja-JP" altLang="en-US" sz="1200" b="0" i="0" u="none" strike="noStrike" kern="1200" baseline="0" dirty="0" smtClean="0">
                <a:solidFill>
                  <a:schemeClr val="tx1"/>
                </a:solidFill>
                <a:latin typeface="+mn-lt"/>
                <a:ea typeface="+mn-ea"/>
                <a:cs typeface="+mn-cs"/>
              </a:rPr>
              <a:t>さらにインスタンスを動かし</a:t>
            </a:r>
            <a:r>
              <a:rPr kumimoji="1" lang="ja-JP" altLang="en-US" sz="1200" b="0" i="0" u="none" strike="noStrike" kern="1200" baseline="0" dirty="0" smtClean="0">
                <a:solidFill>
                  <a:srgbClr val="FF0000"/>
                </a:solidFill>
                <a:latin typeface="+mn-lt"/>
                <a:ea typeface="+mn-ea"/>
                <a:cs typeface="+mn-cs"/>
              </a:rPr>
              <a:t>そのインスタンスをユーザに提供します．これにより，ユーザの要求を満たす，</a:t>
            </a:r>
            <a:r>
              <a:rPr kumimoji="1" lang="ja-JP" altLang="en-US" sz="1200" b="0" i="0" u="none" strike="noStrike" kern="1200" baseline="0" dirty="0" smtClean="0">
                <a:solidFill>
                  <a:schemeClr val="tx1"/>
                </a:solidFill>
                <a:latin typeface="+mn-lt"/>
                <a:ea typeface="+mn-ea"/>
                <a:cs typeface="+mn-cs"/>
              </a:rPr>
              <a:t>独自の</a:t>
            </a:r>
            <a:r>
              <a:rPr kumimoji="1" lang="en-US" altLang="ja-JP" sz="1200" b="0" i="0" u="none" strike="noStrike" kern="1200" baseline="0" dirty="0" err="1" smtClean="0">
                <a:solidFill>
                  <a:schemeClr val="tx1"/>
                </a:solidFill>
                <a:latin typeface="+mn-lt"/>
                <a:ea typeface="+mn-ea"/>
                <a:cs typeface="+mn-cs"/>
              </a:rPr>
              <a:t>IaaS</a:t>
            </a:r>
            <a:r>
              <a:rPr kumimoji="1" lang="en-US" altLang="ja-JP" sz="1200" b="0" i="0" u="none" strike="noStrike" kern="1200" baseline="0" dirty="0" smtClean="0">
                <a:solidFill>
                  <a:schemeClr val="tx1"/>
                </a:solidFill>
                <a:latin typeface="+mn-lt"/>
                <a:ea typeface="+mn-ea"/>
                <a:cs typeface="+mn-cs"/>
              </a:rPr>
              <a:t> </a:t>
            </a:r>
            <a:r>
              <a:rPr kumimoji="1" lang="ja-JP" altLang="en-US" sz="1200" b="0" i="0" u="none" strike="noStrike" kern="1200" baseline="0" dirty="0" smtClean="0">
                <a:solidFill>
                  <a:schemeClr val="tx1"/>
                </a:solidFill>
                <a:latin typeface="+mn-lt"/>
                <a:ea typeface="+mn-ea"/>
                <a:cs typeface="+mn-cs"/>
              </a:rPr>
              <a:t>クラウドを構築することができるようになります．</a:t>
            </a:r>
            <a:endParaRPr kumimoji="1" lang="en-US" altLang="ja-JP" sz="1200" b="0" i="0" u="none" strike="noStrike" kern="1200" baseline="0" dirty="0" smtClean="0">
              <a:solidFill>
                <a:schemeClr val="tx1"/>
              </a:solidFill>
              <a:latin typeface="+mn-lt"/>
              <a:ea typeface="+mn-ea"/>
              <a:cs typeface="+mn-cs"/>
            </a:endParaRPr>
          </a:p>
          <a:p>
            <a:r>
              <a:rPr kumimoji="1" lang="ja-JP" altLang="en-US" sz="1200" b="0" i="0" u="none" strike="noStrike" kern="1200" baseline="0" dirty="0" smtClean="0">
                <a:solidFill>
                  <a:srgbClr val="FF0000"/>
                </a:solidFill>
                <a:latin typeface="+mn-lt"/>
                <a:ea typeface="+mn-ea"/>
                <a:cs typeface="+mn-cs"/>
              </a:rPr>
              <a:t>また，既存の</a:t>
            </a:r>
            <a:r>
              <a:rPr kumimoji="1" lang="en-US" altLang="ja-JP" sz="1200" b="0" i="0" u="none" strike="noStrike" kern="1200" baseline="0" dirty="0" err="1" smtClean="0">
                <a:solidFill>
                  <a:srgbClr val="FF0000"/>
                </a:solidFill>
                <a:latin typeface="+mn-lt"/>
                <a:ea typeface="+mn-ea"/>
                <a:cs typeface="+mn-cs"/>
              </a:rPr>
              <a:t>IaaS</a:t>
            </a:r>
            <a:r>
              <a:rPr kumimoji="1" lang="ja-JP" altLang="en-US" sz="1200" b="0" i="0" u="none" strike="noStrike" kern="1200" baseline="0" dirty="0" smtClean="0">
                <a:solidFill>
                  <a:srgbClr val="FF0000"/>
                </a:solidFill>
                <a:latin typeface="+mn-lt"/>
                <a:ea typeface="+mn-ea"/>
                <a:cs typeface="+mn-cs"/>
              </a:rPr>
              <a:t>クラウドの資源を利用するので，</a:t>
            </a:r>
            <a:r>
              <a:rPr kumimoji="1" lang="ja-JP" altLang="en-US" sz="1200" b="0" i="0" u="none" strike="noStrike" kern="1200" baseline="0" dirty="0" smtClean="0">
                <a:solidFill>
                  <a:schemeClr val="tx1"/>
                </a:solidFill>
                <a:latin typeface="+mn-lt"/>
                <a:ea typeface="+mn-ea"/>
                <a:cs typeface="+mn-cs"/>
              </a:rPr>
              <a:t>巨大な</a:t>
            </a:r>
            <a:r>
              <a:rPr lang="ja-JP" altLang="en-US" dirty="0" smtClean="0">
                <a:solidFill>
                  <a:schemeClr val="tx1"/>
                </a:solidFill>
              </a:rPr>
              <a:t>データセンタを持たずに</a:t>
            </a:r>
            <a:r>
              <a:rPr kumimoji="1" lang="ja-JP" altLang="en-US" sz="1200" b="0" i="0" u="none" strike="noStrike" kern="1200" baseline="0" dirty="0" smtClean="0">
                <a:solidFill>
                  <a:srgbClr val="FF0000"/>
                </a:solidFill>
                <a:latin typeface="+mn-lt"/>
                <a:ea typeface="+mn-ea"/>
                <a:cs typeface="+mn-cs"/>
              </a:rPr>
              <a:t>二次プロバイダになることができ，より多様なクラウドを提供しやすくなります．</a:t>
            </a:r>
            <a:endParaRPr kumimoji="1" lang="en-US" altLang="ja-JP" sz="1200" b="0" i="0" u="none" strike="noStrike" kern="1200" baseline="0" dirty="0" smtClean="0">
              <a:solidFill>
                <a:srgbClr val="FF0000"/>
              </a:solidFill>
              <a:latin typeface="+mn-lt"/>
              <a:ea typeface="+mn-ea"/>
              <a:cs typeface="+mn-cs"/>
            </a:endParaRPr>
          </a:p>
        </p:txBody>
      </p:sp>
      <p:sp>
        <p:nvSpPr>
          <p:cNvPr id="4" name="スライド番号プレースホルダー 3"/>
          <p:cNvSpPr>
            <a:spLocks noGrp="1"/>
          </p:cNvSpPr>
          <p:nvPr>
            <p:ph type="sldNum" sz="quarter" idx="10"/>
          </p:nvPr>
        </p:nvSpPr>
        <p:spPr/>
        <p:txBody>
          <a:bodyPr/>
          <a:lstStyle/>
          <a:p>
            <a:fld id="{67AD53A7-F20C-4E8B-A6BA-34318C2B948B}" type="slidenum">
              <a:rPr kumimoji="1" lang="ja-JP" altLang="en-US" smtClean="0"/>
              <a:t>4</a:t>
            </a:fld>
            <a:endParaRPr kumimoji="1" lang="ja-JP" altLang="en-US"/>
          </a:p>
        </p:txBody>
      </p:sp>
    </p:spTree>
    <p:extLst>
      <p:ext uri="{BB962C8B-B14F-4D97-AF65-F5344CB8AC3E}">
        <p14:creationId xmlns:p14="http://schemas.microsoft.com/office/powerpoint/2010/main" val="1553346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solidFill>
                  <a:srgbClr val="FF0000"/>
                </a:solidFill>
              </a:rPr>
              <a:t>しかし，</a:t>
            </a:r>
            <a:r>
              <a:rPr kumimoji="1" lang="ja-JP" altLang="en-US" dirty="0" smtClean="0">
                <a:solidFill>
                  <a:schemeClr val="tx1"/>
                </a:solidFill>
              </a:rPr>
              <a:t>仮想</a:t>
            </a:r>
            <a:r>
              <a:rPr kumimoji="1" lang="en-US" altLang="ja-JP" dirty="0" err="1" smtClean="0">
                <a:solidFill>
                  <a:schemeClr val="tx1"/>
                </a:solidFill>
              </a:rPr>
              <a:t>IaaS</a:t>
            </a:r>
            <a:r>
              <a:rPr kumimoji="1" lang="en-US" altLang="ja-JP" dirty="0" smtClean="0">
                <a:solidFill>
                  <a:schemeClr val="tx1"/>
                </a:solidFill>
              </a:rPr>
              <a:t> </a:t>
            </a:r>
            <a:r>
              <a:rPr kumimoji="1" lang="ja-JP" altLang="en-US" dirty="0" smtClean="0">
                <a:solidFill>
                  <a:schemeClr val="tx1"/>
                </a:solidFill>
              </a:rPr>
              <a:t>クラウドでは，従来の</a:t>
            </a:r>
            <a:r>
              <a:rPr kumimoji="1" lang="en-US" altLang="ja-JP" dirty="0" err="1" smtClean="0">
                <a:solidFill>
                  <a:schemeClr val="tx1"/>
                </a:solidFill>
              </a:rPr>
              <a:t>IaaS</a:t>
            </a:r>
            <a:r>
              <a:rPr kumimoji="1" lang="en-US" altLang="ja-JP" dirty="0" smtClean="0">
                <a:solidFill>
                  <a:schemeClr val="tx1"/>
                </a:solidFill>
              </a:rPr>
              <a:t> </a:t>
            </a:r>
            <a:r>
              <a:rPr kumimoji="1" lang="ja-JP" altLang="en-US" dirty="0" smtClean="0">
                <a:solidFill>
                  <a:schemeClr val="tx1"/>
                </a:solidFill>
              </a:rPr>
              <a:t>クラウドにおける物理的な情報の多くが仮想化されてしまうため，物理情報に依存している処理がうまく行えなくなってしまいます．</a:t>
            </a:r>
            <a:endParaRPr kumimoji="1" lang="en-US" altLang="ja-JP" dirty="0" smtClean="0">
              <a:solidFill>
                <a:schemeClr val="tx1"/>
              </a:solidFill>
            </a:endParaRPr>
          </a:p>
          <a:p>
            <a:r>
              <a:rPr kumimoji="1" lang="ja-JP" altLang="en-US" dirty="0" smtClean="0">
                <a:solidFill>
                  <a:schemeClr val="tx1"/>
                </a:solidFill>
              </a:rPr>
              <a:t>例えば，インスタンスの配置がインスタンスの性能に影響を与える可能性があります．</a:t>
            </a:r>
            <a:endParaRPr kumimoji="1" lang="en-US" altLang="ja-JP" dirty="0" smtClean="0">
              <a:solidFill>
                <a:schemeClr val="tx1"/>
              </a:solidFill>
            </a:endParaRPr>
          </a:p>
          <a:p>
            <a:r>
              <a:rPr kumimoji="1" lang="ja-JP" altLang="en-US" dirty="0" smtClean="0">
                <a:solidFill>
                  <a:srgbClr val="FF0000"/>
                </a:solidFill>
              </a:rPr>
              <a:t>従来はインスタンスをノードに配置する際，負荷が均一になるように配置できます．</a:t>
            </a:r>
            <a:endParaRPr kumimoji="1" lang="en-US" altLang="ja-JP" dirty="0" smtClean="0">
              <a:solidFill>
                <a:srgbClr val="FF0000"/>
              </a:solidFill>
            </a:endParaRPr>
          </a:p>
          <a:p>
            <a:r>
              <a:rPr kumimoji="1" lang="ja-JP" altLang="en-US" dirty="0" smtClean="0">
                <a:solidFill>
                  <a:srgbClr val="0070C0"/>
                </a:solidFill>
              </a:rPr>
              <a:t>しかし，仮想</a:t>
            </a:r>
            <a:r>
              <a:rPr kumimoji="1" lang="en-US" altLang="ja-JP" dirty="0" err="1" smtClean="0">
                <a:solidFill>
                  <a:srgbClr val="0070C0"/>
                </a:solidFill>
              </a:rPr>
              <a:t>IaaS</a:t>
            </a:r>
            <a:r>
              <a:rPr kumimoji="1" lang="en-US" altLang="ja-JP" dirty="0" smtClean="0">
                <a:solidFill>
                  <a:srgbClr val="0070C0"/>
                </a:solidFill>
              </a:rPr>
              <a:t> </a:t>
            </a:r>
            <a:r>
              <a:rPr kumimoji="1" lang="ja-JP" altLang="en-US" dirty="0" smtClean="0">
                <a:solidFill>
                  <a:srgbClr val="0070C0"/>
                </a:solidFill>
              </a:rPr>
              <a:t>クラウドでは図のように，仮想ノードにインスタンスが</a:t>
            </a:r>
            <a:r>
              <a:rPr kumimoji="1" lang="en-US" altLang="ja-JP" smtClean="0">
                <a:solidFill>
                  <a:srgbClr val="0070C0"/>
                </a:solidFill>
              </a:rPr>
              <a:t>2</a:t>
            </a:r>
            <a:r>
              <a:rPr kumimoji="1" lang="ja-JP" altLang="en-US" smtClean="0">
                <a:solidFill>
                  <a:srgbClr val="0070C0"/>
                </a:solidFill>
              </a:rPr>
              <a:t>つずつ</a:t>
            </a:r>
            <a:r>
              <a:rPr kumimoji="1" lang="ja-JP" altLang="en-US" dirty="0" smtClean="0">
                <a:solidFill>
                  <a:srgbClr val="0070C0"/>
                </a:solidFill>
              </a:rPr>
              <a:t>配置されていて，仮想ノード間での負荷分散はうまくできていますが，物理ノード上で見ると，</a:t>
            </a:r>
            <a:r>
              <a:rPr kumimoji="1" lang="ja-JP" altLang="en-US" dirty="0" smtClean="0">
                <a:solidFill>
                  <a:srgbClr val="FFC000"/>
                </a:solidFill>
              </a:rPr>
              <a:t>☆</a:t>
            </a:r>
            <a:r>
              <a:rPr kumimoji="1" lang="ja-JP" altLang="en-US" dirty="0" smtClean="0">
                <a:solidFill>
                  <a:srgbClr val="0070C0"/>
                </a:solidFill>
              </a:rPr>
              <a:t>物理ノード</a:t>
            </a:r>
            <a:r>
              <a:rPr kumimoji="1" lang="en-US" altLang="ja-JP" dirty="0" smtClean="0">
                <a:solidFill>
                  <a:srgbClr val="0070C0"/>
                </a:solidFill>
              </a:rPr>
              <a:t>1 </a:t>
            </a:r>
            <a:r>
              <a:rPr kumimoji="1" lang="ja-JP" altLang="en-US" dirty="0" smtClean="0">
                <a:solidFill>
                  <a:srgbClr val="0070C0"/>
                </a:solidFill>
              </a:rPr>
              <a:t>にはインスタンスが</a:t>
            </a:r>
            <a:r>
              <a:rPr kumimoji="1" lang="en-US" altLang="ja-JP" dirty="0" smtClean="0">
                <a:solidFill>
                  <a:srgbClr val="0070C0"/>
                </a:solidFill>
              </a:rPr>
              <a:t>4 </a:t>
            </a:r>
            <a:r>
              <a:rPr kumimoji="1" lang="ja-JP" altLang="en-US" dirty="0" smtClean="0">
                <a:solidFill>
                  <a:srgbClr val="0070C0"/>
                </a:solidFill>
              </a:rPr>
              <a:t>つ配置されているのに対し，物理ノード</a:t>
            </a:r>
            <a:r>
              <a:rPr kumimoji="1" lang="en-US" altLang="ja-JP" dirty="0" smtClean="0">
                <a:solidFill>
                  <a:srgbClr val="0070C0"/>
                </a:solidFill>
              </a:rPr>
              <a:t>2 </a:t>
            </a:r>
            <a:r>
              <a:rPr kumimoji="1" lang="ja-JP" altLang="en-US" dirty="0" err="1" smtClean="0">
                <a:solidFill>
                  <a:srgbClr val="0070C0"/>
                </a:solidFill>
              </a:rPr>
              <a:t>には</a:t>
            </a:r>
            <a:r>
              <a:rPr kumimoji="1" lang="en-US" altLang="ja-JP" dirty="0" smtClean="0">
                <a:solidFill>
                  <a:srgbClr val="0070C0"/>
                </a:solidFill>
              </a:rPr>
              <a:t>2 </a:t>
            </a:r>
            <a:r>
              <a:rPr kumimoji="1" lang="ja-JP" altLang="en-US" dirty="0" smtClean="0">
                <a:solidFill>
                  <a:srgbClr val="0070C0"/>
                </a:solidFill>
              </a:rPr>
              <a:t>つしか配置されていません．</a:t>
            </a:r>
            <a:endParaRPr kumimoji="1" lang="en-US" altLang="ja-JP" dirty="0" smtClean="0">
              <a:solidFill>
                <a:srgbClr val="0070C0"/>
              </a:solidFill>
            </a:endParaRPr>
          </a:p>
          <a:p>
            <a:r>
              <a:rPr kumimoji="1" lang="ja-JP" altLang="en-US" dirty="0" smtClean="0">
                <a:solidFill>
                  <a:srgbClr val="0070C0"/>
                </a:solidFill>
              </a:rPr>
              <a:t>そのため，</a:t>
            </a:r>
            <a:r>
              <a:rPr kumimoji="1" lang="ja-JP" altLang="en-US" dirty="0" smtClean="0">
                <a:solidFill>
                  <a:srgbClr val="FFC000"/>
                </a:solidFill>
              </a:rPr>
              <a:t>☆</a:t>
            </a:r>
            <a:r>
              <a:rPr kumimoji="1" lang="ja-JP" altLang="en-US" dirty="0" smtClean="0">
                <a:solidFill>
                  <a:srgbClr val="0070C0"/>
                </a:solidFill>
              </a:rPr>
              <a:t>物理ノード</a:t>
            </a:r>
            <a:r>
              <a:rPr kumimoji="1" lang="en-US" altLang="ja-JP" dirty="0" smtClean="0">
                <a:solidFill>
                  <a:srgbClr val="0070C0"/>
                </a:solidFill>
              </a:rPr>
              <a:t>1</a:t>
            </a:r>
            <a:r>
              <a:rPr kumimoji="1" lang="ja-JP" altLang="en-US" dirty="0" smtClean="0">
                <a:solidFill>
                  <a:srgbClr val="0070C0"/>
                </a:solidFill>
              </a:rPr>
              <a:t>の方に負荷が偏ってしまい，物理ノード間での負荷分散ができておらず，</a:t>
            </a:r>
            <a:r>
              <a:rPr kumimoji="1" lang="ja-JP" altLang="en-US" dirty="0" smtClean="0">
                <a:solidFill>
                  <a:schemeClr val="tx1"/>
                </a:solidFill>
              </a:rPr>
              <a:t>インスタンスの性能に影響を与える可能性があります．</a:t>
            </a:r>
          </a:p>
        </p:txBody>
      </p:sp>
      <p:sp>
        <p:nvSpPr>
          <p:cNvPr id="4" name="スライド番号プレースホルダー 3"/>
          <p:cNvSpPr>
            <a:spLocks noGrp="1"/>
          </p:cNvSpPr>
          <p:nvPr>
            <p:ph type="sldNum" sz="quarter" idx="10"/>
          </p:nvPr>
        </p:nvSpPr>
        <p:spPr/>
        <p:txBody>
          <a:bodyPr/>
          <a:lstStyle/>
          <a:p>
            <a:fld id="{67AD53A7-F20C-4E8B-A6BA-34318C2B948B}" type="slidenum">
              <a:rPr kumimoji="1" lang="ja-JP" altLang="en-US" smtClean="0"/>
              <a:t>5</a:t>
            </a:fld>
            <a:endParaRPr kumimoji="1" lang="ja-JP" altLang="en-US"/>
          </a:p>
        </p:txBody>
      </p:sp>
    </p:spTree>
    <p:extLst>
      <p:ext uri="{BB962C8B-B14F-4D97-AF65-F5344CB8AC3E}">
        <p14:creationId xmlns:p14="http://schemas.microsoft.com/office/powerpoint/2010/main" val="23511217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solidFill>
                  <a:srgbClr val="FF0000"/>
                </a:solidFill>
              </a:rPr>
              <a:t>そこで，本研究では，</a:t>
            </a:r>
            <a:r>
              <a:rPr kumimoji="1" lang="ja-JP" altLang="en-US" dirty="0" smtClean="0">
                <a:solidFill>
                  <a:schemeClr val="tx1"/>
                </a:solidFill>
              </a:rPr>
              <a:t>インスタンス</a:t>
            </a:r>
            <a:r>
              <a:rPr kumimoji="1" lang="ja-JP" altLang="en-US" dirty="0" smtClean="0">
                <a:solidFill>
                  <a:schemeClr val="tx1"/>
                </a:solidFill>
              </a:rPr>
              <a:t>の</a:t>
            </a:r>
            <a:r>
              <a:rPr kumimoji="1" lang="en-US" altLang="ja-JP" dirty="0" smtClean="0">
                <a:solidFill>
                  <a:schemeClr val="tx1"/>
                </a:solidFill>
              </a:rPr>
              <a:t>,</a:t>
            </a:r>
            <a:r>
              <a:rPr kumimoji="1" lang="ja-JP" altLang="en-US" dirty="0" smtClean="0">
                <a:solidFill>
                  <a:schemeClr val="tx1"/>
                </a:solidFill>
              </a:rPr>
              <a:t>物理的</a:t>
            </a:r>
            <a:r>
              <a:rPr kumimoji="1" lang="ja-JP" altLang="en-US" dirty="0" smtClean="0">
                <a:solidFill>
                  <a:schemeClr val="tx1"/>
                </a:solidFill>
              </a:rPr>
              <a:t>な位置情報</a:t>
            </a:r>
            <a:r>
              <a:rPr kumimoji="1" lang="ja-JP" altLang="en-US" dirty="0" smtClean="0">
                <a:solidFill>
                  <a:schemeClr val="tx1"/>
                </a:solidFill>
              </a:rPr>
              <a:t>を</a:t>
            </a:r>
            <a:r>
              <a:rPr kumimoji="1" lang="en-US" altLang="ja-JP" dirty="0" smtClean="0">
                <a:solidFill>
                  <a:schemeClr val="tx1"/>
                </a:solidFill>
              </a:rPr>
              <a:t>,</a:t>
            </a:r>
            <a:r>
              <a:rPr kumimoji="1" lang="ja-JP" altLang="en-US" dirty="0" smtClean="0">
                <a:solidFill>
                  <a:schemeClr val="tx1"/>
                </a:solidFill>
              </a:rPr>
              <a:t>活用した仮想</a:t>
            </a:r>
            <a:r>
              <a:rPr kumimoji="1" lang="en-US" altLang="ja-JP" dirty="0" err="1" smtClean="0">
                <a:solidFill>
                  <a:schemeClr val="tx1"/>
                </a:solidFill>
              </a:rPr>
              <a:t>IaaS</a:t>
            </a:r>
            <a:r>
              <a:rPr kumimoji="1" lang="en-US" altLang="ja-JP" dirty="0" smtClean="0">
                <a:solidFill>
                  <a:schemeClr val="tx1"/>
                </a:solidFill>
              </a:rPr>
              <a:t> </a:t>
            </a:r>
            <a:r>
              <a:rPr kumimoji="1" lang="ja-JP" altLang="en-US" dirty="0" smtClean="0">
                <a:solidFill>
                  <a:schemeClr val="tx1"/>
                </a:solidFill>
              </a:rPr>
              <a:t>クラウドで</a:t>
            </a:r>
            <a:r>
              <a:rPr kumimoji="1" lang="ja-JP" altLang="en-US" dirty="0" smtClean="0">
                <a:solidFill>
                  <a:schemeClr val="tx1"/>
                </a:solidFill>
              </a:rPr>
              <a:t>ある</a:t>
            </a:r>
            <a:r>
              <a:rPr kumimoji="1" lang="en-US" altLang="ja-JP" dirty="0" smtClean="0">
                <a:solidFill>
                  <a:schemeClr val="tx1"/>
                </a:solidFill>
              </a:rPr>
              <a:t>,</a:t>
            </a:r>
            <a:r>
              <a:rPr kumimoji="1" lang="en-US" altLang="ja-JP" dirty="0" err="1" smtClean="0">
                <a:solidFill>
                  <a:schemeClr val="tx1"/>
                </a:solidFill>
              </a:rPr>
              <a:t>PhysCloud</a:t>
            </a:r>
            <a:r>
              <a:rPr kumimoji="1" lang="en-US" altLang="ja-JP" dirty="0" smtClean="0">
                <a:solidFill>
                  <a:schemeClr val="tx1"/>
                </a:solidFill>
              </a:rPr>
              <a:t> </a:t>
            </a:r>
            <a:r>
              <a:rPr kumimoji="1" lang="ja-JP" altLang="en-US" dirty="0" smtClean="0">
                <a:solidFill>
                  <a:schemeClr val="tx1"/>
                </a:solidFill>
              </a:rPr>
              <a:t>を提案します．</a:t>
            </a:r>
            <a:endParaRPr kumimoji="1" lang="en-US" altLang="ja-JP" dirty="0" smtClean="0">
              <a:solidFill>
                <a:schemeClr val="tx1"/>
              </a:solidFill>
            </a:endParaRPr>
          </a:p>
          <a:p>
            <a:r>
              <a:rPr kumimoji="1" lang="en-US" altLang="ja-JP" dirty="0" err="1" smtClean="0">
                <a:solidFill>
                  <a:srgbClr val="FF0000"/>
                </a:solidFill>
              </a:rPr>
              <a:t>PhysCloud</a:t>
            </a:r>
            <a:r>
              <a:rPr kumimoji="1" lang="ja-JP" altLang="en-US" dirty="0" smtClean="0">
                <a:solidFill>
                  <a:srgbClr val="FF0000"/>
                </a:solidFill>
              </a:rPr>
              <a:t>は，図のように，従来の</a:t>
            </a:r>
            <a:r>
              <a:rPr kumimoji="1" lang="en-US" altLang="ja-JP" dirty="0" err="1" smtClean="0">
                <a:solidFill>
                  <a:srgbClr val="FF0000"/>
                </a:solidFill>
              </a:rPr>
              <a:t>IaaS</a:t>
            </a:r>
            <a:r>
              <a:rPr kumimoji="1" lang="en-US" altLang="ja-JP" dirty="0" smtClean="0">
                <a:solidFill>
                  <a:srgbClr val="FF0000"/>
                </a:solidFill>
              </a:rPr>
              <a:t> </a:t>
            </a:r>
            <a:r>
              <a:rPr kumimoji="1" lang="ja-JP" altLang="en-US" dirty="0" smtClean="0">
                <a:solidFill>
                  <a:srgbClr val="FF0000"/>
                </a:solidFill>
              </a:rPr>
              <a:t>クラウド</a:t>
            </a:r>
            <a:r>
              <a:rPr kumimoji="1" lang="ja-JP" altLang="en-US" dirty="0" smtClean="0">
                <a:solidFill>
                  <a:srgbClr val="FF0000"/>
                </a:solidFill>
              </a:rPr>
              <a:t>と</a:t>
            </a:r>
            <a:r>
              <a:rPr kumimoji="1" lang="en-US" altLang="ja-JP" dirty="0" smtClean="0">
                <a:solidFill>
                  <a:srgbClr val="FF0000"/>
                </a:solidFill>
              </a:rPr>
              <a:t>,</a:t>
            </a:r>
            <a:r>
              <a:rPr kumimoji="1" lang="ja-JP" altLang="en-US" dirty="0" smtClean="0">
                <a:solidFill>
                  <a:srgbClr val="FF0000"/>
                </a:solidFill>
              </a:rPr>
              <a:t>仮想</a:t>
            </a:r>
            <a:r>
              <a:rPr kumimoji="1" lang="en-US" altLang="ja-JP" dirty="0" err="1" smtClean="0">
                <a:solidFill>
                  <a:srgbClr val="FF0000"/>
                </a:solidFill>
              </a:rPr>
              <a:t>IaaS</a:t>
            </a:r>
            <a:r>
              <a:rPr kumimoji="1" lang="en-US" altLang="ja-JP" dirty="0" smtClean="0">
                <a:solidFill>
                  <a:srgbClr val="FF0000"/>
                </a:solidFill>
              </a:rPr>
              <a:t> </a:t>
            </a:r>
            <a:r>
              <a:rPr kumimoji="1" lang="ja-JP" altLang="en-US" dirty="0" smtClean="0">
                <a:solidFill>
                  <a:srgbClr val="FF0000"/>
                </a:solidFill>
              </a:rPr>
              <a:t>クラウド</a:t>
            </a:r>
            <a:r>
              <a:rPr kumimoji="1" lang="ja-JP" altLang="en-US" dirty="0" smtClean="0">
                <a:solidFill>
                  <a:srgbClr val="FF0000"/>
                </a:solidFill>
              </a:rPr>
              <a:t>から</a:t>
            </a:r>
            <a:r>
              <a:rPr kumimoji="1" lang="en-US" altLang="ja-JP" dirty="0" smtClean="0">
                <a:solidFill>
                  <a:srgbClr val="FF0000"/>
                </a:solidFill>
              </a:rPr>
              <a:t>,</a:t>
            </a:r>
            <a:r>
              <a:rPr kumimoji="1" lang="ja-JP" altLang="en-US" dirty="0" smtClean="0">
                <a:solidFill>
                  <a:srgbClr val="FF0000"/>
                </a:solidFill>
              </a:rPr>
              <a:t>情報</a:t>
            </a:r>
            <a:r>
              <a:rPr kumimoji="1" lang="ja-JP" altLang="en-US" dirty="0" smtClean="0">
                <a:solidFill>
                  <a:srgbClr val="FF0000"/>
                </a:solidFill>
              </a:rPr>
              <a:t>を収集し，</a:t>
            </a:r>
            <a:r>
              <a:rPr kumimoji="1" lang="ja-JP" altLang="en-US" dirty="0" smtClean="0">
                <a:solidFill>
                  <a:schemeClr val="tx1"/>
                </a:solidFill>
              </a:rPr>
              <a:t>仮想</a:t>
            </a:r>
            <a:r>
              <a:rPr kumimoji="1" lang="en-US" altLang="ja-JP" dirty="0" err="1" smtClean="0">
                <a:solidFill>
                  <a:schemeClr val="tx1"/>
                </a:solidFill>
              </a:rPr>
              <a:t>IaaS</a:t>
            </a:r>
            <a:r>
              <a:rPr kumimoji="1" lang="en-US" altLang="ja-JP" dirty="0" smtClean="0">
                <a:solidFill>
                  <a:schemeClr val="tx1"/>
                </a:solidFill>
              </a:rPr>
              <a:t> </a:t>
            </a:r>
            <a:r>
              <a:rPr kumimoji="1" lang="ja-JP" altLang="en-US" dirty="0" smtClean="0">
                <a:solidFill>
                  <a:schemeClr val="tx1"/>
                </a:solidFill>
              </a:rPr>
              <a:t>クラウドのインスタンス</a:t>
            </a:r>
            <a:r>
              <a:rPr kumimoji="1" lang="ja-JP" altLang="en-US" dirty="0" smtClean="0">
                <a:solidFill>
                  <a:schemeClr val="tx1"/>
                </a:solidFill>
              </a:rPr>
              <a:t>が</a:t>
            </a:r>
            <a:r>
              <a:rPr kumimoji="1" lang="en-US" altLang="ja-JP" dirty="0" smtClean="0">
                <a:solidFill>
                  <a:schemeClr val="tx1"/>
                </a:solidFill>
              </a:rPr>
              <a:t>,</a:t>
            </a:r>
            <a:r>
              <a:rPr kumimoji="1" lang="ja-JP" altLang="en-US" dirty="0" smtClean="0">
                <a:solidFill>
                  <a:schemeClr val="tx1"/>
                </a:solidFill>
              </a:rPr>
              <a:t>どの</a:t>
            </a:r>
            <a:r>
              <a:rPr kumimoji="1" lang="ja-JP" altLang="en-US" dirty="0" smtClean="0">
                <a:solidFill>
                  <a:schemeClr val="tx1"/>
                </a:solidFill>
              </a:rPr>
              <a:t>物理ノード上で動作しているかを管理します．</a:t>
            </a:r>
            <a:endParaRPr kumimoji="1" lang="en-US" altLang="ja-JP" dirty="0" smtClean="0">
              <a:solidFill>
                <a:schemeClr val="tx1"/>
              </a:solidFill>
            </a:endParaRPr>
          </a:p>
          <a:p>
            <a:r>
              <a:rPr kumimoji="1" lang="ja-JP" altLang="en-US" dirty="0" smtClean="0">
                <a:solidFill>
                  <a:srgbClr val="FF0000"/>
                </a:solidFill>
              </a:rPr>
              <a:t>位置情報は，インスタンス</a:t>
            </a:r>
            <a:r>
              <a:rPr kumimoji="1" lang="ja-JP" altLang="en-US" dirty="0" smtClean="0">
                <a:solidFill>
                  <a:srgbClr val="FF0000"/>
                </a:solidFill>
              </a:rPr>
              <a:t>の</a:t>
            </a:r>
            <a:r>
              <a:rPr kumimoji="1" lang="en-US" altLang="ja-JP" dirty="0" smtClean="0">
                <a:solidFill>
                  <a:srgbClr val="FF0000"/>
                </a:solidFill>
              </a:rPr>
              <a:t>,</a:t>
            </a:r>
            <a:r>
              <a:rPr kumimoji="1" lang="ja-JP" altLang="en-US" dirty="0" smtClean="0">
                <a:solidFill>
                  <a:srgbClr val="FF0000"/>
                </a:solidFill>
              </a:rPr>
              <a:t>仮想</a:t>
            </a:r>
            <a:r>
              <a:rPr kumimoji="1" lang="ja-JP" altLang="en-US" dirty="0" smtClean="0">
                <a:solidFill>
                  <a:srgbClr val="FF0000"/>
                </a:solidFill>
              </a:rPr>
              <a:t>ノードの位置に加えて</a:t>
            </a:r>
            <a:r>
              <a:rPr kumimoji="1" lang="ja-JP" altLang="en-US" dirty="0" smtClean="0">
                <a:solidFill>
                  <a:srgbClr val="0070C0"/>
                </a:solidFill>
              </a:rPr>
              <a:t>，</a:t>
            </a:r>
            <a:r>
              <a:rPr kumimoji="1" lang="ja-JP" altLang="en-US" dirty="0" smtClean="0">
                <a:solidFill>
                  <a:srgbClr val="FF0000"/>
                </a:solidFill>
              </a:rPr>
              <a:t>物理ノードの位置を取得して</a:t>
            </a:r>
            <a:r>
              <a:rPr kumimoji="1" lang="ja-JP" altLang="en-US" dirty="0" smtClean="0">
                <a:solidFill>
                  <a:srgbClr val="0070C0"/>
                </a:solidFill>
              </a:rPr>
              <a:t>，これらを</a:t>
            </a:r>
            <a:r>
              <a:rPr kumimoji="1" lang="ja-JP" altLang="en-US" dirty="0" smtClean="0">
                <a:solidFill>
                  <a:srgbClr val="FF0000"/>
                </a:solidFill>
              </a:rPr>
              <a:t>インスタンスごとに管理します．</a:t>
            </a:r>
            <a:endParaRPr kumimoji="1" lang="en-US" altLang="ja-JP" dirty="0" smtClean="0">
              <a:solidFill>
                <a:srgbClr val="FF0000"/>
              </a:solidFill>
            </a:endParaRPr>
          </a:p>
          <a:p>
            <a:r>
              <a:rPr kumimoji="1" lang="ja-JP" altLang="en-US" dirty="0" smtClean="0">
                <a:solidFill>
                  <a:srgbClr val="FF0000"/>
                </a:solidFill>
              </a:rPr>
              <a:t>そして，取得したインスタンス</a:t>
            </a:r>
            <a:r>
              <a:rPr kumimoji="1" lang="ja-JP" altLang="en-US" dirty="0" smtClean="0">
                <a:solidFill>
                  <a:srgbClr val="FF0000"/>
                </a:solidFill>
              </a:rPr>
              <a:t>の</a:t>
            </a:r>
            <a:r>
              <a:rPr kumimoji="1" lang="en-US" altLang="ja-JP" dirty="0" smtClean="0">
                <a:solidFill>
                  <a:srgbClr val="FF0000"/>
                </a:solidFill>
              </a:rPr>
              <a:t>,</a:t>
            </a:r>
            <a:r>
              <a:rPr kumimoji="1" lang="ja-JP" altLang="en-US" dirty="0" smtClean="0">
                <a:solidFill>
                  <a:srgbClr val="FF0000"/>
                </a:solidFill>
              </a:rPr>
              <a:t>物理的</a:t>
            </a:r>
            <a:r>
              <a:rPr kumimoji="1" lang="ja-JP" altLang="en-US" dirty="0" smtClean="0">
                <a:solidFill>
                  <a:srgbClr val="FF0000"/>
                </a:solidFill>
              </a:rPr>
              <a:t>な位置情報を活用して，</a:t>
            </a:r>
            <a:r>
              <a:rPr kumimoji="1" lang="ja-JP" altLang="en-US" dirty="0" smtClean="0">
                <a:solidFill>
                  <a:schemeClr val="tx1"/>
                </a:solidFill>
              </a:rPr>
              <a:t>物理ノード</a:t>
            </a:r>
            <a:r>
              <a:rPr kumimoji="1" lang="ja-JP" altLang="en-US" dirty="0" smtClean="0">
                <a:solidFill>
                  <a:schemeClr val="tx1"/>
                </a:solidFill>
              </a:rPr>
              <a:t>と仮想</a:t>
            </a:r>
            <a:r>
              <a:rPr kumimoji="1" lang="ja-JP" altLang="en-US" dirty="0" smtClean="0">
                <a:solidFill>
                  <a:schemeClr val="tx1"/>
                </a:solidFill>
              </a:rPr>
              <a:t>ノード</a:t>
            </a:r>
            <a:r>
              <a:rPr kumimoji="1" lang="ja-JP" altLang="en-US" dirty="0" smtClean="0">
                <a:solidFill>
                  <a:schemeClr val="tx1"/>
                </a:solidFill>
              </a:rPr>
              <a:t>の</a:t>
            </a:r>
            <a:r>
              <a:rPr kumimoji="1" lang="en-US" altLang="ja-JP" dirty="0" smtClean="0">
                <a:solidFill>
                  <a:schemeClr val="tx1"/>
                </a:solidFill>
              </a:rPr>
              <a:t>,</a:t>
            </a:r>
            <a:r>
              <a:rPr kumimoji="1" lang="ja-JP" altLang="en-US" dirty="0" smtClean="0">
                <a:solidFill>
                  <a:schemeClr val="tx1"/>
                </a:solidFill>
              </a:rPr>
              <a:t>両方</a:t>
            </a:r>
            <a:r>
              <a:rPr kumimoji="1" lang="ja-JP" altLang="en-US" dirty="0" smtClean="0">
                <a:solidFill>
                  <a:schemeClr val="tx1"/>
                </a:solidFill>
              </a:rPr>
              <a:t>に</a:t>
            </a:r>
            <a:r>
              <a:rPr kumimoji="1" lang="ja-JP" altLang="en-US" dirty="0" smtClean="0">
                <a:solidFill>
                  <a:schemeClr val="tx1"/>
                </a:solidFill>
              </a:rPr>
              <a:t>おける</a:t>
            </a:r>
            <a:r>
              <a:rPr kumimoji="1" lang="en-US" altLang="ja-JP" dirty="0" smtClean="0">
                <a:solidFill>
                  <a:schemeClr val="tx1"/>
                </a:solidFill>
              </a:rPr>
              <a:t>,</a:t>
            </a:r>
            <a:r>
              <a:rPr kumimoji="1" lang="ja-JP" altLang="en-US" dirty="0" smtClean="0">
                <a:solidFill>
                  <a:schemeClr val="tx1"/>
                </a:solidFill>
              </a:rPr>
              <a:t>負荷</a:t>
            </a:r>
            <a:r>
              <a:rPr kumimoji="1" lang="ja-JP" altLang="en-US" dirty="0" smtClean="0">
                <a:solidFill>
                  <a:schemeClr val="tx1"/>
                </a:solidFill>
              </a:rPr>
              <a:t>分散を考慮</a:t>
            </a:r>
            <a:r>
              <a:rPr kumimoji="1" lang="ja-JP" altLang="en-US" dirty="0" smtClean="0">
                <a:solidFill>
                  <a:schemeClr val="tx1"/>
                </a:solidFill>
              </a:rPr>
              <a:t>した</a:t>
            </a:r>
            <a:r>
              <a:rPr kumimoji="1" lang="en-US" altLang="ja-JP" dirty="0" smtClean="0">
                <a:solidFill>
                  <a:schemeClr val="tx1"/>
                </a:solidFill>
              </a:rPr>
              <a:t>,</a:t>
            </a:r>
            <a:r>
              <a:rPr kumimoji="1" lang="ja-JP" altLang="en-US" dirty="0" smtClean="0">
                <a:solidFill>
                  <a:schemeClr val="tx1"/>
                </a:solidFill>
              </a:rPr>
              <a:t>インスタンス</a:t>
            </a:r>
            <a:r>
              <a:rPr kumimoji="1" lang="ja-JP" altLang="en-US" dirty="0" smtClean="0">
                <a:solidFill>
                  <a:schemeClr val="tx1"/>
                </a:solidFill>
              </a:rPr>
              <a:t>配置を行います．</a:t>
            </a:r>
            <a:endParaRPr kumimoji="1" lang="en-US" altLang="ja-JP" dirty="0" smtClean="0">
              <a:solidFill>
                <a:schemeClr val="tx1"/>
              </a:solidFill>
            </a:endParaRPr>
          </a:p>
        </p:txBody>
      </p:sp>
      <p:sp>
        <p:nvSpPr>
          <p:cNvPr id="4" name="スライド番号プレースホルダー 3"/>
          <p:cNvSpPr>
            <a:spLocks noGrp="1"/>
          </p:cNvSpPr>
          <p:nvPr>
            <p:ph type="sldNum" sz="quarter" idx="10"/>
          </p:nvPr>
        </p:nvSpPr>
        <p:spPr/>
        <p:txBody>
          <a:bodyPr/>
          <a:lstStyle/>
          <a:p>
            <a:fld id="{67AD53A7-F20C-4E8B-A6BA-34318C2B948B}" type="slidenum">
              <a:rPr kumimoji="1" lang="ja-JP" altLang="en-US" smtClean="0"/>
              <a:t>6</a:t>
            </a:fld>
            <a:endParaRPr kumimoji="1" lang="ja-JP" altLang="en-US"/>
          </a:p>
        </p:txBody>
      </p:sp>
    </p:spTree>
    <p:extLst>
      <p:ext uri="{BB962C8B-B14F-4D97-AF65-F5344CB8AC3E}">
        <p14:creationId xmlns:p14="http://schemas.microsoft.com/office/powerpoint/2010/main" val="13464857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solidFill>
                  <a:srgbClr val="FF0000"/>
                </a:solidFill>
              </a:rPr>
              <a:t>本研究では，</a:t>
            </a:r>
            <a:r>
              <a:rPr kumimoji="1" lang="en-US" altLang="ja-JP" dirty="0" smtClean="0">
                <a:solidFill>
                  <a:schemeClr val="tx1"/>
                </a:solidFill>
              </a:rPr>
              <a:t>Eucalyptus </a:t>
            </a:r>
            <a:r>
              <a:rPr kumimoji="1" lang="ja-JP" altLang="en-US" dirty="0" smtClean="0">
                <a:solidFill>
                  <a:schemeClr val="tx1"/>
                </a:solidFill>
              </a:rPr>
              <a:t>というオープンソース</a:t>
            </a:r>
            <a:r>
              <a:rPr kumimoji="1" lang="ja-JP" altLang="en-US" dirty="0" smtClean="0">
                <a:solidFill>
                  <a:schemeClr val="tx1"/>
                </a:solidFill>
              </a:rPr>
              <a:t>の</a:t>
            </a:r>
            <a:r>
              <a:rPr kumimoji="1" lang="en-US" altLang="ja-JP" dirty="0" smtClean="0">
                <a:solidFill>
                  <a:schemeClr val="tx1"/>
                </a:solidFill>
              </a:rPr>
              <a:t>,</a:t>
            </a:r>
            <a:r>
              <a:rPr kumimoji="1" lang="ja-JP" altLang="en-US" dirty="0" smtClean="0">
                <a:solidFill>
                  <a:schemeClr val="tx1"/>
                </a:solidFill>
              </a:rPr>
              <a:t>クラウド</a:t>
            </a:r>
            <a:r>
              <a:rPr kumimoji="1" lang="ja-JP" altLang="en-US" dirty="0" smtClean="0">
                <a:solidFill>
                  <a:schemeClr val="tx1"/>
                </a:solidFill>
              </a:rPr>
              <a:t>基盤構築ソフトウェア</a:t>
            </a:r>
            <a:r>
              <a:rPr kumimoji="1" lang="ja-JP" altLang="en-US" dirty="0" smtClean="0">
                <a:solidFill>
                  <a:srgbClr val="FF0000"/>
                </a:solidFill>
              </a:rPr>
              <a:t>を</a:t>
            </a:r>
            <a:r>
              <a:rPr kumimoji="1" lang="ja-JP" altLang="en-US" dirty="0" smtClean="0">
                <a:solidFill>
                  <a:srgbClr val="FF0000"/>
                </a:solidFill>
              </a:rPr>
              <a:t>用いて</a:t>
            </a:r>
            <a:r>
              <a:rPr kumimoji="1" lang="en-US" altLang="ja-JP" dirty="0" smtClean="0">
                <a:solidFill>
                  <a:srgbClr val="FF0000"/>
                </a:solidFill>
              </a:rPr>
              <a:t>,</a:t>
            </a:r>
            <a:r>
              <a:rPr kumimoji="1" lang="ja-JP" altLang="en-US" dirty="0" smtClean="0">
                <a:solidFill>
                  <a:srgbClr val="FF0000"/>
                </a:solidFill>
              </a:rPr>
              <a:t>仮想</a:t>
            </a:r>
            <a:r>
              <a:rPr kumimoji="1" lang="en-US" altLang="ja-JP" dirty="0" err="1" smtClean="0">
                <a:solidFill>
                  <a:srgbClr val="FF0000"/>
                </a:solidFill>
              </a:rPr>
              <a:t>IaaS</a:t>
            </a:r>
            <a:r>
              <a:rPr kumimoji="1" lang="en-US" altLang="ja-JP" dirty="0" smtClean="0">
                <a:solidFill>
                  <a:srgbClr val="FF0000"/>
                </a:solidFill>
              </a:rPr>
              <a:t> </a:t>
            </a:r>
            <a:r>
              <a:rPr kumimoji="1" lang="ja-JP" altLang="en-US" dirty="0" smtClean="0">
                <a:solidFill>
                  <a:srgbClr val="FF0000"/>
                </a:solidFill>
              </a:rPr>
              <a:t>クラウドを構築しました．</a:t>
            </a:r>
            <a:r>
              <a:rPr kumimoji="1" lang="en-US" altLang="ja-JP" dirty="0" smtClean="0">
                <a:solidFill>
                  <a:srgbClr val="FF0000"/>
                </a:solidFill>
              </a:rPr>
              <a:t>Eucalyptus </a:t>
            </a:r>
            <a:r>
              <a:rPr kumimoji="1" lang="ja-JP" altLang="en-US" dirty="0" smtClean="0">
                <a:solidFill>
                  <a:srgbClr val="FF0000"/>
                </a:solidFill>
              </a:rPr>
              <a:t>は，図のように</a:t>
            </a:r>
            <a:r>
              <a:rPr kumimoji="1" lang="ja-JP" altLang="en-US" dirty="0" smtClean="0">
                <a:solidFill>
                  <a:srgbClr val="FF0000"/>
                </a:solidFill>
              </a:rPr>
              <a:t>して</a:t>
            </a:r>
            <a:r>
              <a:rPr kumimoji="1" lang="en-US" altLang="ja-JP" dirty="0" smtClean="0">
                <a:solidFill>
                  <a:srgbClr val="FF0000"/>
                </a:solidFill>
              </a:rPr>
              <a:t>,</a:t>
            </a:r>
            <a:r>
              <a:rPr kumimoji="1" lang="ja-JP" altLang="en-US" dirty="0" smtClean="0">
                <a:solidFill>
                  <a:schemeClr val="tx1"/>
                </a:solidFill>
              </a:rPr>
              <a:t>フロントエンドと</a:t>
            </a:r>
            <a:r>
              <a:rPr kumimoji="1" lang="en-US" altLang="ja-JP" dirty="0" smtClean="0">
                <a:solidFill>
                  <a:schemeClr val="tx1"/>
                </a:solidFill>
              </a:rPr>
              <a:t>,</a:t>
            </a:r>
            <a:r>
              <a:rPr kumimoji="1" lang="ja-JP" altLang="en-US" dirty="0" smtClean="0">
                <a:solidFill>
                  <a:schemeClr val="tx1"/>
                </a:solidFill>
              </a:rPr>
              <a:t>ノード</a:t>
            </a:r>
            <a:r>
              <a:rPr kumimoji="1" lang="ja-JP" altLang="en-US" dirty="0" smtClean="0">
                <a:solidFill>
                  <a:schemeClr val="tx1"/>
                </a:solidFill>
              </a:rPr>
              <a:t>の二つの要素で構成されます．</a:t>
            </a:r>
            <a:endParaRPr kumimoji="1" lang="en-US" altLang="ja-JP" dirty="0" smtClean="0">
              <a:solidFill>
                <a:schemeClr val="tx1"/>
              </a:solidFill>
            </a:endParaRPr>
          </a:p>
          <a:p>
            <a:r>
              <a:rPr kumimoji="1" lang="ja-JP" altLang="en-US" dirty="0" smtClean="0">
                <a:solidFill>
                  <a:schemeClr val="tx1"/>
                </a:solidFill>
              </a:rPr>
              <a:t>フロントエンド</a:t>
            </a:r>
            <a:r>
              <a:rPr kumimoji="1" lang="ja-JP" altLang="en-US" dirty="0" smtClean="0">
                <a:solidFill>
                  <a:schemeClr val="tx1"/>
                </a:solidFill>
              </a:rPr>
              <a:t>は</a:t>
            </a:r>
            <a:r>
              <a:rPr kumimoji="1" lang="en-US" altLang="ja-JP" dirty="0" smtClean="0">
                <a:solidFill>
                  <a:schemeClr val="tx1"/>
                </a:solidFill>
              </a:rPr>
              <a:t>,</a:t>
            </a:r>
            <a:r>
              <a:rPr kumimoji="1" lang="ja-JP" altLang="en-US" dirty="0" smtClean="0">
                <a:solidFill>
                  <a:srgbClr val="FF0000"/>
                </a:solidFill>
              </a:rPr>
              <a:t>いくつ</a:t>
            </a:r>
            <a:r>
              <a:rPr kumimoji="1" lang="ja-JP" altLang="en-US" dirty="0" smtClean="0">
                <a:solidFill>
                  <a:srgbClr val="FF0000"/>
                </a:solidFill>
              </a:rPr>
              <a:t>かのコンポーネントの集合体で，</a:t>
            </a:r>
            <a:r>
              <a:rPr kumimoji="1" lang="ja-JP" altLang="en-US" dirty="0" smtClean="0">
                <a:solidFill>
                  <a:schemeClr val="tx1"/>
                </a:solidFill>
              </a:rPr>
              <a:t>ノードとインスタンス，仮想ネットワークの管理を行います．</a:t>
            </a:r>
            <a:endParaRPr kumimoji="1" lang="en-US" altLang="ja-JP" dirty="0" smtClean="0">
              <a:solidFill>
                <a:schemeClr val="tx1"/>
              </a:solidFill>
            </a:endParaRPr>
          </a:p>
          <a:p>
            <a:r>
              <a:rPr kumimoji="1" lang="ja-JP" altLang="en-US" dirty="0" smtClean="0">
                <a:solidFill>
                  <a:schemeClr val="tx1"/>
                </a:solidFill>
              </a:rPr>
              <a:t>ノードは，</a:t>
            </a:r>
            <a:r>
              <a:rPr kumimoji="1" lang="ja-JP" altLang="en-US" dirty="0" smtClean="0">
                <a:solidFill>
                  <a:srgbClr val="FF0000"/>
                </a:solidFill>
              </a:rPr>
              <a:t>実際に</a:t>
            </a:r>
            <a:r>
              <a:rPr kumimoji="1" lang="ja-JP" altLang="en-US" dirty="0" smtClean="0">
                <a:solidFill>
                  <a:schemeClr val="tx1"/>
                </a:solidFill>
              </a:rPr>
              <a:t>インスタンスを動作させ，</a:t>
            </a:r>
            <a:r>
              <a:rPr kumimoji="1" lang="ja-JP" altLang="en-US" dirty="0" smtClean="0">
                <a:solidFill>
                  <a:srgbClr val="FF0000"/>
                </a:solidFill>
              </a:rPr>
              <a:t>フロントエンドからの要求で，インスタンス</a:t>
            </a:r>
            <a:r>
              <a:rPr kumimoji="1" lang="ja-JP" altLang="en-US" dirty="0" smtClean="0">
                <a:solidFill>
                  <a:srgbClr val="FF0000"/>
                </a:solidFill>
              </a:rPr>
              <a:t>の</a:t>
            </a:r>
            <a:r>
              <a:rPr kumimoji="1" lang="en-US" altLang="ja-JP" dirty="0" smtClean="0">
                <a:solidFill>
                  <a:srgbClr val="FF0000"/>
                </a:solidFill>
              </a:rPr>
              <a:t>,</a:t>
            </a:r>
            <a:r>
              <a:rPr kumimoji="1" lang="ja-JP" altLang="en-US" dirty="0" smtClean="0">
                <a:solidFill>
                  <a:srgbClr val="FF0000"/>
                </a:solidFill>
              </a:rPr>
              <a:t>起動</a:t>
            </a:r>
            <a:r>
              <a:rPr kumimoji="1" lang="ja-JP" altLang="en-US" dirty="0" smtClean="0">
                <a:solidFill>
                  <a:srgbClr val="FF0000"/>
                </a:solidFill>
              </a:rPr>
              <a:t>や停止などの</a:t>
            </a:r>
            <a:r>
              <a:rPr kumimoji="1" lang="ja-JP" altLang="en-US" dirty="0" smtClean="0">
                <a:solidFill>
                  <a:schemeClr val="tx1"/>
                </a:solidFill>
              </a:rPr>
              <a:t>制御を行います．</a:t>
            </a:r>
            <a:r>
              <a:rPr kumimoji="1" lang="ja-JP" altLang="en-US" sz="1200" b="0" i="0" u="none" strike="noStrike" kern="1200" baseline="0" dirty="0" smtClean="0">
                <a:solidFill>
                  <a:srgbClr val="0070C0"/>
                </a:solidFill>
                <a:latin typeface="+mn-lt"/>
                <a:ea typeface="+mn-ea"/>
                <a:cs typeface="+mn-cs"/>
              </a:rPr>
              <a:t>ノードでは，仮想化ソフトウェアの</a:t>
            </a:r>
            <a:r>
              <a:rPr kumimoji="1" lang="en-US" altLang="ja-JP" sz="1200" b="0" i="0" u="none" strike="noStrike" kern="1200" baseline="0" dirty="0" smtClean="0">
                <a:solidFill>
                  <a:srgbClr val="0070C0"/>
                </a:solidFill>
                <a:latin typeface="+mn-lt"/>
                <a:ea typeface="+mn-ea"/>
                <a:cs typeface="+mn-cs"/>
              </a:rPr>
              <a:t>KVM </a:t>
            </a:r>
            <a:r>
              <a:rPr kumimoji="1" lang="ja-JP" altLang="en-US" sz="1200" b="0" i="0" u="none" strike="noStrike" kern="1200" baseline="0" dirty="0" smtClean="0">
                <a:solidFill>
                  <a:srgbClr val="0070C0"/>
                </a:solidFill>
                <a:latin typeface="+mn-lt"/>
                <a:ea typeface="+mn-ea"/>
                <a:cs typeface="+mn-cs"/>
              </a:rPr>
              <a:t>を用いて，複数のインスタンスを同時に動作させます．</a:t>
            </a:r>
            <a:endParaRPr kumimoji="1" lang="ja-JP" altLang="en-US" dirty="0">
              <a:solidFill>
                <a:srgbClr val="0070C0"/>
              </a:solidFill>
            </a:endParaRPr>
          </a:p>
        </p:txBody>
      </p:sp>
      <p:sp>
        <p:nvSpPr>
          <p:cNvPr id="4" name="スライド番号プレースホルダー 3"/>
          <p:cNvSpPr>
            <a:spLocks noGrp="1"/>
          </p:cNvSpPr>
          <p:nvPr>
            <p:ph type="sldNum" sz="quarter" idx="10"/>
          </p:nvPr>
        </p:nvSpPr>
        <p:spPr/>
        <p:txBody>
          <a:bodyPr/>
          <a:lstStyle/>
          <a:p>
            <a:fld id="{67AD53A7-F20C-4E8B-A6BA-34318C2B948B}" type="slidenum">
              <a:rPr kumimoji="1" lang="ja-JP" altLang="en-US" smtClean="0"/>
              <a:t>7</a:t>
            </a:fld>
            <a:endParaRPr kumimoji="1" lang="ja-JP" altLang="en-US"/>
          </a:p>
        </p:txBody>
      </p:sp>
    </p:spTree>
    <p:extLst>
      <p:ext uri="{BB962C8B-B14F-4D97-AF65-F5344CB8AC3E}">
        <p14:creationId xmlns:p14="http://schemas.microsoft.com/office/powerpoint/2010/main" val="17643096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solidFill>
                  <a:srgbClr val="FF0000"/>
                </a:solidFill>
              </a:rPr>
              <a:t>PhysCloud</a:t>
            </a:r>
            <a:r>
              <a:rPr kumimoji="1" lang="en-US" altLang="ja-JP" dirty="0" smtClean="0">
                <a:solidFill>
                  <a:srgbClr val="FF0000"/>
                </a:solidFill>
              </a:rPr>
              <a:t> </a:t>
            </a:r>
            <a:r>
              <a:rPr kumimoji="1" lang="ja-JP" altLang="en-US" dirty="0" smtClean="0">
                <a:solidFill>
                  <a:srgbClr val="FF0000"/>
                </a:solidFill>
              </a:rPr>
              <a:t>は，</a:t>
            </a:r>
            <a:r>
              <a:rPr kumimoji="1" lang="ja-JP" altLang="en-US" dirty="0" smtClean="0">
                <a:solidFill>
                  <a:schemeClr val="tx1"/>
                </a:solidFill>
              </a:rPr>
              <a:t>従来の</a:t>
            </a:r>
            <a:r>
              <a:rPr kumimoji="1" lang="en-US" altLang="ja-JP" dirty="0" err="1" smtClean="0">
                <a:solidFill>
                  <a:schemeClr val="tx1"/>
                </a:solidFill>
              </a:rPr>
              <a:t>IaaS</a:t>
            </a:r>
            <a:r>
              <a:rPr kumimoji="1" lang="en-US" altLang="ja-JP" dirty="0" smtClean="0">
                <a:solidFill>
                  <a:schemeClr val="tx1"/>
                </a:solidFill>
              </a:rPr>
              <a:t> </a:t>
            </a:r>
            <a:r>
              <a:rPr kumimoji="1" lang="ja-JP" altLang="en-US" dirty="0" smtClean="0">
                <a:solidFill>
                  <a:schemeClr val="tx1"/>
                </a:solidFill>
              </a:rPr>
              <a:t>クラウドの上</a:t>
            </a:r>
            <a:r>
              <a:rPr kumimoji="1" lang="ja-JP" altLang="en-US" dirty="0" smtClean="0">
                <a:solidFill>
                  <a:schemeClr val="tx1"/>
                </a:solidFill>
              </a:rPr>
              <a:t>に</a:t>
            </a:r>
            <a:r>
              <a:rPr kumimoji="1" lang="en-US" altLang="ja-JP" dirty="0" smtClean="0">
                <a:solidFill>
                  <a:schemeClr val="tx1"/>
                </a:solidFill>
              </a:rPr>
              <a:t>,Eucalyptus </a:t>
            </a:r>
            <a:r>
              <a:rPr kumimoji="1" lang="ja-JP" altLang="en-US" dirty="0" smtClean="0">
                <a:solidFill>
                  <a:schemeClr val="tx1"/>
                </a:solidFill>
              </a:rPr>
              <a:t>を構築すること</a:t>
            </a:r>
            <a:r>
              <a:rPr kumimoji="1" lang="ja-JP" altLang="en-US" dirty="0" smtClean="0">
                <a:solidFill>
                  <a:schemeClr val="tx1"/>
                </a:solidFill>
              </a:rPr>
              <a:t>で</a:t>
            </a:r>
            <a:r>
              <a:rPr kumimoji="1" lang="en-US" altLang="ja-JP" dirty="0" smtClean="0">
                <a:solidFill>
                  <a:schemeClr val="tx1"/>
                </a:solidFill>
              </a:rPr>
              <a:t>,</a:t>
            </a:r>
            <a:r>
              <a:rPr kumimoji="1" lang="ja-JP" altLang="en-US" dirty="0" smtClean="0">
                <a:solidFill>
                  <a:schemeClr val="tx1"/>
                </a:solidFill>
              </a:rPr>
              <a:t>仮想</a:t>
            </a:r>
            <a:r>
              <a:rPr kumimoji="1" lang="en-US" altLang="ja-JP" dirty="0" err="1" smtClean="0">
                <a:solidFill>
                  <a:schemeClr val="tx1"/>
                </a:solidFill>
              </a:rPr>
              <a:t>IaaS</a:t>
            </a:r>
            <a:r>
              <a:rPr kumimoji="1" lang="en-US" altLang="ja-JP" dirty="0" smtClean="0">
                <a:solidFill>
                  <a:schemeClr val="tx1"/>
                </a:solidFill>
              </a:rPr>
              <a:t> </a:t>
            </a:r>
            <a:r>
              <a:rPr kumimoji="1" lang="ja-JP" altLang="en-US" dirty="0" smtClean="0">
                <a:solidFill>
                  <a:schemeClr val="tx1"/>
                </a:solidFill>
              </a:rPr>
              <a:t>クラウドを実現します．ここで，仮想 </a:t>
            </a:r>
            <a:r>
              <a:rPr kumimoji="1" lang="en-US" altLang="ja-JP" dirty="0" err="1" smtClean="0">
                <a:solidFill>
                  <a:schemeClr val="tx1"/>
                </a:solidFill>
              </a:rPr>
              <a:t>IaaS</a:t>
            </a:r>
            <a:r>
              <a:rPr kumimoji="1" lang="en-US" altLang="ja-JP" dirty="0" smtClean="0">
                <a:solidFill>
                  <a:schemeClr val="tx1"/>
                </a:solidFill>
              </a:rPr>
              <a:t> </a:t>
            </a:r>
            <a:r>
              <a:rPr kumimoji="1" lang="ja-JP" altLang="en-US" dirty="0" smtClean="0">
                <a:solidFill>
                  <a:schemeClr val="tx1"/>
                </a:solidFill>
              </a:rPr>
              <a:t>クラウドを管理するの</a:t>
            </a:r>
            <a:r>
              <a:rPr kumimoji="1" lang="ja-JP" altLang="en-US" dirty="0" smtClean="0">
                <a:solidFill>
                  <a:schemeClr val="tx1"/>
                </a:solidFill>
              </a:rPr>
              <a:t>は</a:t>
            </a:r>
            <a:r>
              <a:rPr kumimoji="1" lang="en-US" altLang="ja-JP" dirty="0" smtClean="0">
                <a:solidFill>
                  <a:schemeClr val="tx1"/>
                </a:solidFill>
              </a:rPr>
              <a:t>,</a:t>
            </a:r>
            <a:r>
              <a:rPr kumimoji="1" lang="ja-JP" altLang="en-US" dirty="0" smtClean="0">
                <a:solidFill>
                  <a:schemeClr val="tx1"/>
                </a:solidFill>
              </a:rPr>
              <a:t>仮想</a:t>
            </a:r>
            <a:r>
              <a:rPr kumimoji="1" lang="ja-JP" altLang="en-US" dirty="0" smtClean="0">
                <a:solidFill>
                  <a:schemeClr val="tx1"/>
                </a:solidFill>
              </a:rPr>
              <a:t>フロントエンドです．また，インスタンス</a:t>
            </a:r>
            <a:r>
              <a:rPr kumimoji="1" lang="ja-JP" altLang="en-US" dirty="0" smtClean="0">
                <a:solidFill>
                  <a:schemeClr val="tx1"/>
                </a:solidFill>
              </a:rPr>
              <a:t>は</a:t>
            </a:r>
            <a:r>
              <a:rPr kumimoji="1" lang="en-US" altLang="ja-JP" dirty="0" smtClean="0">
                <a:solidFill>
                  <a:schemeClr val="tx1"/>
                </a:solidFill>
              </a:rPr>
              <a:t>,</a:t>
            </a:r>
            <a:r>
              <a:rPr kumimoji="1" lang="ja-JP" altLang="en-US" dirty="0" smtClean="0">
                <a:solidFill>
                  <a:schemeClr val="tx1"/>
                </a:solidFill>
              </a:rPr>
              <a:t>仮想</a:t>
            </a:r>
            <a:r>
              <a:rPr kumimoji="1" lang="ja-JP" altLang="en-US" dirty="0" smtClean="0">
                <a:solidFill>
                  <a:schemeClr val="tx1"/>
                </a:solidFill>
              </a:rPr>
              <a:t>ノードに</a:t>
            </a:r>
            <a:r>
              <a:rPr kumimoji="1" lang="ja-JP" altLang="en-US" dirty="0" smtClean="0">
                <a:solidFill>
                  <a:schemeClr val="tx1"/>
                </a:solidFill>
              </a:rPr>
              <a:t>よって</a:t>
            </a:r>
            <a:r>
              <a:rPr kumimoji="1" lang="en-US" altLang="ja-JP" dirty="0" smtClean="0">
                <a:solidFill>
                  <a:schemeClr val="tx1"/>
                </a:solidFill>
              </a:rPr>
              <a:t>,</a:t>
            </a:r>
            <a:r>
              <a:rPr kumimoji="1" lang="ja-JP" altLang="en-US" dirty="0" smtClean="0">
                <a:solidFill>
                  <a:schemeClr val="tx1"/>
                </a:solidFill>
              </a:rPr>
              <a:t>提供</a:t>
            </a:r>
            <a:r>
              <a:rPr kumimoji="1" lang="ja-JP" altLang="en-US" dirty="0" smtClean="0">
                <a:solidFill>
                  <a:schemeClr val="tx1"/>
                </a:solidFill>
              </a:rPr>
              <a:t>され，ネストした仮想化を利用する事に</a:t>
            </a:r>
            <a:r>
              <a:rPr kumimoji="1" lang="ja-JP" altLang="en-US" dirty="0" smtClean="0">
                <a:solidFill>
                  <a:schemeClr val="tx1"/>
                </a:solidFill>
              </a:rPr>
              <a:t>より</a:t>
            </a:r>
            <a:r>
              <a:rPr kumimoji="1" lang="en-US" altLang="ja-JP" dirty="0" smtClean="0">
                <a:solidFill>
                  <a:schemeClr val="tx1"/>
                </a:solidFill>
              </a:rPr>
              <a:t>,</a:t>
            </a:r>
            <a:r>
              <a:rPr kumimoji="1" lang="ja-JP" altLang="en-US" dirty="0" smtClean="0">
                <a:solidFill>
                  <a:schemeClr val="tx1"/>
                </a:solidFill>
              </a:rPr>
              <a:t>実現</a:t>
            </a:r>
            <a:r>
              <a:rPr kumimoji="1" lang="ja-JP" altLang="en-US" dirty="0" smtClean="0">
                <a:solidFill>
                  <a:schemeClr val="tx1"/>
                </a:solidFill>
              </a:rPr>
              <a:t>します．</a:t>
            </a:r>
            <a:endParaRPr kumimoji="1" lang="en-US" altLang="ja-JP" dirty="0" smtClean="0">
              <a:solidFill>
                <a:schemeClr val="tx1"/>
              </a:solidFill>
            </a:endParaRPr>
          </a:p>
          <a:p>
            <a:r>
              <a:rPr kumimoji="1" lang="en-US" altLang="ja-JP" dirty="0" err="1" smtClean="0">
                <a:solidFill>
                  <a:schemeClr val="tx1"/>
                </a:solidFill>
              </a:rPr>
              <a:t>PhysCloud</a:t>
            </a:r>
            <a:r>
              <a:rPr kumimoji="1" lang="en-US" altLang="ja-JP" dirty="0" smtClean="0">
                <a:solidFill>
                  <a:schemeClr val="tx1"/>
                </a:solidFill>
              </a:rPr>
              <a:t> </a:t>
            </a:r>
            <a:r>
              <a:rPr kumimoji="1" lang="ja-JP" altLang="en-US" dirty="0" smtClean="0">
                <a:solidFill>
                  <a:schemeClr val="tx1"/>
                </a:solidFill>
              </a:rPr>
              <a:t>のシステム構成</a:t>
            </a:r>
            <a:r>
              <a:rPr kumimoji="1" lang="ja-JP" altLang="en-US" dirty="0" smtClean="0">
                <a:solidFill>
                  <a:schemeClr val="tx1"/>
                </a:solidFill>
              </a:rPr>
              <a:t>は</a:t>
            </a:r>
            <a:r>
              <a:rPr kumimoji="1" lang="en-US" altLang="ja-JP" dirty="0" smtClean="0">
                <a:solidFill>
                  <a:schemeClr val="tx1"/>
                </a:solidFill>
              </a:rPr>
              <a:t>,</a:t>
            </a:r>
            <a:r>
              <a:rPr kumimoji="1" lang="ja-JP" altLang="en-US" dirty="0" smtClean="0">
                <a:solidFill>
                  <a:schemeClr val="tx1"/>
                </a:solidFill>
              </a:rPr>
              <a:t>図</a:t>
            </a:r>
            <a:r>
              <a:rPr kumimoji="1" lang="ja-JP" altLang="en-US" dirty="0" smtClean="0">
                <a:solidFill>
                  <a:schemeClr val="tx1"/>
                </a:solidFill>
              </a:rPr>
              <a:t>のようになります．</a:t>
            </a:r>
            <a:endParaRPr kumimoji="1" lang="en-US" altLang="ja-JP"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rgbClr val="0070C0"/>
                </a:solidFill>
              </a:rPr>
              <a:t>区別するために，既存の</a:t>
            </a:r>
            <a:r>
              <a:rPr kumimoji="1" lang="en-US" altLang="ja-JP" dirty="0" err="1" smtClean="0">
                <a:solidFill>
                  <a:srgbClr val="0070C0"/>
                </a:solidFill>
              </a:rPr>
              <a:t>IaaS</a:t>
            </a:r>
            <a:r>
              <a:rPr kumimoji="1" lang="en-US" altLang="ja-JP" dirty="0" smtClean="0">
                <a:solidFill>
                  <a:srgbClr val="0070C0"/>
                </a:solidFill>
              </a:rPr>
              <a:t> </a:t>
            </a:r>
            <a:r>
              <a:rPr kumimoji="1" lang="ja-JP" altLang="en-US" dirty="0" smtClean="0">
                <a:solidFill>
                  <a:srgbClr val="0070C0"/>
                </a:solidFill>
              </a:rPr>
              <a:t>クラウドにおけるフロントエンド，ノード，インスタンスを</a:t>
            </a:r>
            <a:r>
              <a:rPr kumimoji="1" lang="ja-JP" altLang="en-US" dirty="0" smtClean="0">
                <a:solidFill>
                  <a:srgbClr val="0070C0"/>
                </a:solidFill>
              </a:rPr>
              <a:t>それぞれ</a:t>
            </a:r>
            <a:r>
              <a:rPr kumimoji="1" lang="en-US" altLang="ja-JP" dirty="0" smtClean="0">
                <a:solidFill>
                  <a:srgbClr val="0070C0"/>
                </a:solidFill>
              </a:rPr>
              <a:t>,</a:t>
            </a:r>
            <a:r>
              <a:rPr kumimoji="1" lang="ja-JP" altLang="en-US" dirty="0" smtClean="0">
                <a:solidFill>
                  <a:srgbClr val="0070C0"/>
                </a:solidFill>
              </a:rPr>
              <a:t>物理</a:t>
            </a:r>
            <a:r>
              <a:rPr kumimoji="1" lang="ja-JP" altLang="en-US" dirty="0" smtClean="0">
                <a:solidFill>
                  <a:srgbClr val="0070C0"/>
                </a:solidFill>
              </a:rPr>
              <a:t>フロントエンド，物理ノード，物理インスタンスと呼び，仮想</a:t>
            </a:r>
            <a:r>
              <a:rPr kumimoji="1" lang="en-US" altLang="ja-JP" dirty="0" err="1" smtClean="0">
                <a:solidFill>
                  <a:srgbClr val="0070C0"/>
                </a:solidFill>
              </a:rPr>
              <a:t>IaaS</a:t>
            </a:r>
            <a:r>
              <a:rPr kumimoji="1" lang="en-US" altLang="ja-JP" dirty="0" smtClean="0">
                <a:solidFill>
                  <a:srgbClr val="0070C0"/>
                </a:solidFill>
              </a:rPr>
              <a:t> </a:t>
            </a:r>
            <a:r>
              <a:rPr kumimoji="1" lang="ja-JP" altLang="en-US" dirty="0" smtClean="0">
                <a:solidFill>
                  <a:srgbClr val="0070C0"/>
                </a:solidFill>
              </a:rPr>
              <a:t>クラウドにおけるものを</a:t>
            </a:r>
            <a:r>
              <a:rPr kumimoji="1" lang="ja-JP" altLang="en-US" dirty="0" smtClean="0">
                <a:solidFill>
                  <a:srgbClr val="0070C0"/>
                </a:solidFill>
              </a:rPr>
              <a:t>それぞれ</a:t>
            </a:r>
            <a:r>
              <a:rPr kumimoji="1" lang="en-US" altLang="ja-JP" dirty="0" smtClean="0">
                <a:solidFill>
                  <a:srgbClr val="0070C0"/>
                </a:solidFill>
              </a:rPr>
              <a:t>,</a:t>
            </a:r>
            <a:r>
              <a:rPr kumimoji="1" lang="ja-JP" altLang="en-US" dirty="0" smtClean="0">
                <a:solidFill>
                  <a:srgbClr val="0070C0"/>
                </a:solidFill>
              </a:rPr>
              <a:t>仮想</a:t>
            </a:r>
            <a:r>
              <a:rPr kumimoji="1" lang="ja-JP" altLang="en-US" dirty="0" smtClean="0">
                <a:solidFill>
                  <a:srgbClr val="0070C0"/>
                </a:solidFill>
              </a:rPr>
              <a:t>フロントエンド，仮想ノード，仮想インスタンスと呼ぶことにします．</a:t>
            </a:r>
            <a:r>
              <a:rPr kumimoji="1" lang="en-US" altLang="ja-JP" dirty="0" err="1" smtClean="0">
                <a:solidFill>
                  <a:srgbClr val="0070C0"/>
                </a:solidFill>
              </a:rPr>
              <a:t>PhysCloud</a:t>
            </a:r>
            <a:r>
              <a:rPr kumimoji="1" lang="ja-JP" altLang="en-US" dirty="0" smtClean="0">
                <a:solidFill>
                  <a:srgbClr val="0070C0"/>
                </a:solidFill>
              </a:rPr>
              <a:t>が提供するインスタンス</a:t>
            </a:r>
            <a:r>
              <a:rPr kumimoji="1" lang="ja-JP" altLang="en-US" dirty="0" smtClean="0">
                <a:solidFill>
                  <a:srgbClr val="0070C0"/>
                </a:solidFill>
              </a:rPr>
              <a:t>は</a:t>
            </a:r>
            <a:r>
              <a:rPr kumimoji="1" lang="en-US" altLang="ja-JP" dirty="0" smtClean="0">
                <a:solidFill>
                  <a:srgbClr val="0070C0"/>
                </a:solidFill>
              </a:rPr>
              <a:t>,</a:t>
            </a:r>
            <a:r>
              <a:rPr kumimoji="1" lang="ja-JP" altLang="en-US" dirty="0" smtClean="0">
                <a:solidFill>
                  <a:srgbClr val="0070C0"/>
                </a:solidFill>
              </a:rPr>
              <a:t>仮想</a:t>
            </a:r>
            <a:r>
              <a:rPr kumimoji="1" lang="ja-JP" altLang="en-US" dirty="0" smtClean="0">
                <a:solidFill>
                  <a:srgbClr val="0070C0"/>
                </a:solidFill>
              </a:rPr>
              <a:t>インスタンス</a:t>
            </a:r>
            <a:r>
              <a:rPr kumimoji="1" lang="ja-JP" altLang="en-US" dirty="0" smtClean="0">
                <a:solidFill>
                  <a:srgbClr val="0070C0"/>
                </a:solidFill>
              </a:rPr>
              <a:t>で</a:t>
            </a:r>
            <a:r>
              <a:rPr kumimoji="1" lang="en-US" altLang="ja-JP" dirty="0" smtClean="0">
                <a:solidFill>
                  <a:srgbClr val="0070C0"/>
                </a:solidFill>
              </a:rPr>
              <a:t>,</a:t>
            </a:r>
            <a:r>
              <a:rPr kumimoji="1" lang="ja-JP" altLang="en-US" dirty="0" smtClean="0">
                <a:solidFill>
                  <a:srgbClr val="0070C0"/>
                </a:solidFill>
              </a:rPr>
              <a:t>図</a:t>
            </a:r>
            <a:r>
              <a:rPr kumimoji="1" lang="ja-JP" altLang="en-US" dirty="0" smtClean="0">
                <a:solidFill>
                  <a:srgbClr val="0070C0"/>
                </a:solidFill>
              </a:rPr>
              <a:t>ではインスタンスと省略します．</a:t>
            </a:r>
            <a:endParaRPr kumimoji="1" lang="ja-JP" altLang="en-US" dirty="0">
              <a:solidFill>
                <a:srgbClr val="0070C0"/>
              </a:solidFill>
            </a:endParaRPr>
          </a:p>
        </p:txBody>
      </p:sp>
      <p:sp>
        <p:nvSpPr>
          <p:cNvPr id="4" name="スライド番号プレースホルダー 3"/>
          <p:cNvSpPr>
            <a:spLocks noGrp="1"/>
          </p:cNvSpPr>
          <p:nvPr>
            <p:ph type="sldNum" sz="quarter" idx="10"/>
          </p:nvPr>
        </p:nvSpPr>
        <p:spPr/>
        <p:txBody>
          <a:bodyPr/>
          <a:lstStyle/>
          <a:p>
            <a:fld id="{67AD53A7-F20C-4E8B-A6BA-34318C2B948B}" type="slidenum">
              <a:rPr kumimoji="1" lang="ja-JP" altLang="en-US" smtClean="0"/>
              <a:t>8</a:t>
            </a:fld>
            <a:endParaRPr kumimoji="1" lang="ja-JP" altLang="en-US"/>
          </a:p>
        </p:txBody>
      </p:sp>
    </p:spTree>
    <p:extLst>
      <p:ext uri="{BB962C8B-B14F-4D97-AF65-F5344CB8AC3E}">
        <p14:creationId xmlns:p14="http://schemas.microsoft.com/office/powerpoint/2010/main" val="3717303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err="1" smtClean="0">
                <a:solidFill>
                  <a:srgbClr val="FF0000"/>
                </a:solidFill>
              </a:rPr>
              <a:t>PhysCloud</a:t>
            </a:r>
            <a:r>
              <a:rPr kumimoji="1" lang="en-US" altLang="ja-JP" sz="1200" dirty="0" smtClean="0">
                <a:solidFill>
                  <a:srgbClr val="FF0000"/>
                </a:solidFill>
              </a:rPr>
              <a:t> </a:t>
            </a:r>
            <a:r>
              <a:rPr kumimoji="1" lang="ja-JP" altLang="en-US" sz="1200" dirty="0" smtClean="0">
                <a:solidFill>
                  <a:srgbClr val="FF0000"/>
                </a:solidFill>
              </a:rPr>
              <a:t>では，</a:t>
            </a:r>
            <a:r>
              <a:rPr lang="ja-JP" altLang="en-US" dirty="0" smtClean="0"/>
              <a:t>仮想フロントエンドと</a:t>
            </a:r>
            <a:r>
              <a:rPr kumimoji="1" lang="ja-JP" altLang="en-US" sz="1200" dirty="0" smtClean="0">
                <a:solidFill>
                  <a:schemeClr val="tx1"/>
                </a:solidFill>
              </a:rPr>
              <a:t>，</a:t>
            </a:r>
            <a:r>
              <a:rPr lang="ja-JP" altLang="en-US" dirty="0" smtClean="0"/>
              <a:t>物理フロントエンドの情報</a:t>
            </a:r>
            <a:r>
              <a:rPr lang="ja-JP" altLang="en-US" dirty="0" smtClean="0"/>
              <a:t>から</a:t>
            </a:r>
            <a:r>
              <a:rPr lang="en-US" altLang="ja-JP" dirty="0" smtClean="0"/>
              <a:t>,</a:t>
            </a:r>
            <a:r>
              <a:rPr lang="ja-JP" altLang="en-US" dirty="0" smtClean="0"/>
              <a:t>仮想</a:t>
            </a:r>
            <a:r>
              <a:rPr lang="ja-JP" altLang="en-US" dirty="0" smtClean="0"/>
              <a:t>インスタンスの位置を特定します</a:t>
            </a:r>
            <a:r>
              <a:rPr kumimoji="1" lang="ja-JP" altLang="en-US" sz="1200" dirty="0" smtClean="0">
                <a:solidFill>
                  <a:schemeClr val="tx1"/>
                </a:solidFill>
              </a:rPr>
              <a:t>．</a:t>
            </a:r>
            <a:r>
              <a:rPr kumimoji="1" lang="ja-JP" altLang="en-US" sz="1200" dirty="0" smtClean="0">
                <a:solidFill>
                  <a:srgbClr val="FF0000"/>
                </a:solidFill>
              </a:rPr>
              <a:t>取得する情報は，</a:t>
            </a:r>
            <a:r>
              <a:rPr lang="ja-JP" altLang="en-US" dirty="0" smtClean="0"/>
              <a:t>仮想インスタンスが動いている物理ノード</a:t>
            </a:r>
            <a:r>
              <a:rPr lang="ja-JP" altLang="en-US" dirty="0" smtClean="0"/>
              <a:t>の</a:t>
            </a:r>
            <a:r>
              <a:rPr lang="en-US" altLang="ja-JP" dirty="0" smtClean="0"/>
              <a:t>,IP</a:t>
            </a:r>
            <a:r>
              <a:rPr lang="ja-JP" altLang="en-US" dirty="0" smtClean="0"/>
              <a:t>アドレスです</a:t>
            </a:r>
            <a:r>
              <a:rPr kumimoji="1" lang="ja-JP" altLang="en-US" sz="1200" dirty="0" smtClean="0">
                <a:solidFill>
                  <a:schemeClr val="tx1"/>
                </a:solidFill>
              </a:rPr>
              <a:t>．</a:t>
            </a:r>
            <a:r>
              <a:rPr kumimoji="1" lang="ja-JP" altLang="en-US" sz="1200" dirty="0" smtClean="0">
                <a:solidFill>
                  <a:srgbClr val="FF0000"/>
                </a:solidFill>
              </a:rPr>
              <a:t>ノードと</a:t>
            </a:r>
            <a:r>
              <a:rPr kumimoji="1" lang="ja-JP" altLang="en-US" dirty="0" smtClean="0">
                <a:solidFill>
                  <a:srgbClr val="0070C0"/>
                </a:solidFill>
              </a:rPr>
              <a:t>，</a:t>
            </a:r>
            <a:r>
              <a:rPr kumimoji="1" lang="en-US" altLang="ja-JP" sz="1200" dirty="0" smtClean="0">
                <a:solidFill>
                  <a:srgbClr val="FF0000"/>
                </a:solidFill>
              </a:rPr>
              <a:t>IP </a:t>
            </a:r>
            <a:r>
              <a:rPr kumimoji="1" lang="ja-JP" altLang="en-US" sz="1200" dirty="0" smtClean="0">
                <a:solidFill>
                  <a:srgbClr val="FF0000"/>
                </a:solidFill>
              </a:rPr>
              <a:t>アドレスの対応づけはフロントエンドによって管理されているため，</a:t>
            </a:r>
            <a:r>
              <a:rPr lang="en-US" altLang="ja-JP" dirty="0" smtClean="0"/>
              <a:t>IP </a:t>
            </a:r>
            <a:r>
              <a:rPr lang="ja-JP" altLang="en-US" dirty="0" smtClean="0"/>
              <a:t>アドレスを</a:t>
            </a:r>
            <a:r>
              <a:rPr kumimoji="1" lang="ja-JP" altLang="en-US" dirty="0" smtClean="0">
                <a:solidFill>
                  <a:srgbClr val="0070C0"/>
                </a:solidFill>
              </a:rPr>
              <a:t>，</a:t>
            </a:r>
            <a:r>
              <a:rPr lang="ja-JP" altLang="en-US" dirty="0" smtClean="0"/>
              <a:t>物理的な位置情報と</a:t>
            </a:r>
            <a:r>
              <a:rPr lang="ja-JP" altLang="en-US" dirty="0" smtClean="0"/>
              <a:t>して</a:t>
            </a:r>
            <a:r>
              <a:rPr lang="en-US" altLang="ja-JP" dirty="0" smtClean="0"/>
              <a:t>,</a:t>
            </a:r>
            <a:r>
              <a:rPr lang="ja-JP" altLang="en-US" dirty="0" smtClean="0"/>
              <a:t>利用</a:t>
            </a:r>
            <a:r>
              <a:rPr lang="ja-JP" altLang="en-US" dirty="0" smtClean="0"/>
              <a:t>する事ができます</a:t>
            </a:r>
            <a:r>
              <a:rPr kumimoji="1" lang="ja-JP" altLang="en-US" sz="1200" dirty="0" smtClean="0">
                <a:solidFill>
                  <a:schemeClr val="tx1"/>
                </a:solidFill>
              </a:rPr>
              <a:t>．</a:t>
            </a:r>
            <a:endParaRPr kumimoji="1" lang="en-US" altLang="ja-JP" sz="1200" dirty="0" smtClean="0">
              <a:solidFill>
                <a:schemeClr val="tx1"/>
              </a:solidFill>
            </a:endParaRPr>
          </a:p>
          <a:p>
            <a:pPr marL="0" marR="0" lvl="1"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err="1" smtClean="0">
                <a:solidFill>
                  <a:schemeClr val="tx1"/>
                </a:solidFill>
              </a:rPr>
              <a:t>PhysCloud</a:t>
            </a:r>
            <a:r>
              <a:rPr kumimoji="1" lang="en-US" altLang="ja-JP" sz="1200" dirty="0" smtClean="0">
                <a:solidFill>
                  <a:schemeClr val="tx1"/>
                </a:solidFill>
              </a:rPr>
              <a:t> </a:t>
            </a:r>
            <a:r>
              <a:rPr kumimoji="1" lang="ja-JP" altLang="en-US" sz="1200" dirty="0" smtClean="0">
                <a:solidFill>
                  <a:schemeClr val="tx1"/>
                </a:solidFill>
              </a:rPr>
              <a:t>が物理的な位置情報を取得する手順</a:t>
            </a:r>
            <a:r>
              <a:rPr kumimoji="1" lang="ja-JP" altLang="en-US" sz="1200" dirty="0" smtClean="0">
                <a:solidFill>
                  <a:schemeClr val="tx1"/>
                </a:solidFill>
              </a:rPr>
              <a:t>を</a:t>
            </a:r>
            <a:r>
              <a:rPr kumimoji="1" lang="en-US" altLang="ja-JP" sz="1200" dirty="0" smtClean="0">
                <a:solidFill>
                  <a:schemeClr val="tx1"/>
                </a:solidFill>
              </a:rPr>
              <a:t>,</a:t>
            </a:r>
            <a:r>
              <a:rPr kumimoji="1" lang="ja-JP" altLang="en-US" sz="1200" dirty="0" smtClean="0">
                <a:solidFill>
                  <a:schemeClr val="tx1"/>
                </a:solidFill>
              </a:rPr>
              <a:t>図で</a:t>
            </a:r>
            <a:r>
              <a:rPr kumimoji="1" lang="en-US" altLang="ja-JP" sz="1200" dirty="0" smtClean="0">
                <a:solidFill>
                  <a:schemeClr val="tx1"/>
                </a:solidFill>
              </a:rPr>
              <a:t>,</a:t>
            </a:r>
            <a:r>
              <a:rPr kumimoji="1" lang="ja-JP" altLang="en-US" sz="1200" dirty="0" smtClean="0">
                <a:solidFill>
                  <a:schemeClr val="tx1"/>
                </a:solidFill>
              </a:rPr>
              <a:t>説明</a:t>
            </a:r>
            <a:r>
              <a:rPr kumimoji="1" lang="ja-JP" altLang="en-US" sz="1200" dirty="0" smtClean="0">
                <a:solidFill>
                  <a:schemeClr val="tx1"/>
                </a:solidFill>
              </a:rPr>
              <a:t>します．</a:t>
            </a:r>
            <a:endParaRPr kumimoji="1" lang="en-US" altLang="ja-JP" sz="1200" dirty="0" smtClean="0">
              <a:solidFill>
                <a:schemeClr val="tx1"/>
              </a:solidFill>
            </a:endParaRPr>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rgbClr val="0070C0"/>
                </a:solidFill>
              </a:rPr>
              <a:t>まず，</a:t>
            </a:r>
            <a:r>
              <a:rPr kumimoji="1" lang="ja-JP" altLang="en-US" sz="1200" dirty="0" smtClean="0">
                <a:solidFill>
                  <a:srgbClr val="FF6600"/>
                </a:solidFill>
              </a:rPr>
              <a:t>☆</a:t>
            </a:r>
            <a:r>
              <a:rPr kumimoji="1" lang="ja-JP" altLang="en-US" sz="1200" dirty="0" smtClean="0">
                <a:solidFill>
                  <a:srgbClr val="0070C0"/>
                </a:solidFill>
              </a:rPr>
              <a:t>仮想フロントエンド</a:t>
            </a:r>
            <a:r>
              <a:rPr kumimoji="1" lang="ja-JP" altLang="en-US" sz="1200" dirty="0" smtClean="0">
                <a:solidFill>
                  <a:srgbClr val="0070C0"/>
                </a:solidFill>
              </a:rPr>
              <a:t>から</a:t>
            </a:r>
            <a:r>
              <a:rPr kumimoji="1" lang="en-US" altLang="ja-JP" sz="1200" dirty="0" smtClean="0">
                <a:solidFill>
                  <a:srgbClr val="0070C0"/>
                </a:solidFill>
              </a:rPr>
              <a:t>,</a:t>
            </a:r>
            <a:r>
              <a:rPr kumimoji="1" lang="ja-JP" altLang="en-US" sz="1200" dirty="0" smtClean="0">
                <a:solidFill>
                  <a:srgbClr val="0070C0"/>
                </a:solidFill>
              </a:rPr>
              <a:t>対象</a:t>
            </a:r>
            <a:r>
              <a:rPr kumimoji="1" lang="ja-JP" altLang="en-US" sz="1200" dirty="0" smtClean="0">
                <a:solidFill>
                  <a:srgbClr val="0070C0"/>
                </a:solidFill>
              </a:rPr>
              <a:t>の仮想インスタンスが配置されて</a:t>
            </a:r>
            <a:r>
              <a:rPr kumimoji="1" lang="ja-JP" altLang="en-US" sz="1200" dirty="0" smtClean="0">
                <a:solidFill>
                  <a:srgbClr val="0070C0"/>
                </a:solidFill>
              </a:rPr>
              <a:t>いる</a:t>
            </a:r>
            <a:r>
              <a:rPr kumimoji="1" lang="en-US" altLang="ja-JP" sz="1200" dirty="0" smtClean="0">
                <a:solidFill>
                  <a:srgbClr val="0070C0"/>
                </a:solidFill>
              </a:rPr>
              <a:t>,</a:t>
            </a:r>
            <a:r>
              <a:rPr kumimoji="1" lang="ja-JP" altLang="en-US" sz="1200" dirty="0" smtClean="0">
                <a:solidFill>
                  <a:srgbClr val="0070C0"/>
                </a:solidFill>
              </a:rPr>
              <a:t>仮想</a:t>
            </a:r>
            <a:r>
              <a:rPr kumimoji="1" lang="ja-JP" altLang="en-US" sz="1200" dirty="0" smtClean="0">
                <a:solidFill>
                  <a:srgbClr val="0070C0"/>
                </a:solidFill>
              </a:rPr>
              <a:t>ノードの</a:t>
            </a:r>
            <a:r>
              <a:rPr kumimoji="1" lang="en-US" altLang="ja-JP" sz="1200" dirty="0" smtClean="0">
                <a:solidFill>
                  <a:srgbClr val="0070C0"/>
                </a:solidFill>
              </a:rPr>
              <a:t>IP </a:t>
            </a:r>
            <a:r>
              <a:rPr kumimoji="1" lang="ja-JP" altLang="en-US" sz="1200" dirty="0" smtClean="0">
                <a:solidFill>
                  <a:srgbClr val="0070C0"/>
                </a:solidFill>
              </a:rPr>
              <a:t>アドレス</a:t>
            </a:r>
            <a:r>
              <a:rPr kumimoji="1" lang="ja-JP" altLang="en-US" sz="1200" dirty="0" smtClean="0">
                <a:solidFill>
                  <a:srgbClr val="0070C0"/>
                </a:solidFill>
              </a:rPr>
              <a:t>を</a:t>
            </a:r>
            <a:r>
              <a:rPr kumimoji="1" lang="en-US" altLang="ja-JP" sz="1200" dirty="0" smtClean="0">
                <a:solidFill>
                  <a:srgbClr val="0070C0"/>
                </a:solidFill>
              </a:rPr>
              <a:t>,</a:t>
            </a:r>
            <a:r>
              <a:rPr kumimoji="1" lang="ja-JP" altLang="en-US" sz="1200" dirty="0" smtClean="0">
                <a:solidFill>
                  <a:srgbClr val="0070C0"/>
                </a:solidFill>
              </a:rPr>
              <a:t>取得</a:t>
            </a:r>
            <a:r>
              <a:rPr kumimoji="1" lang="ja-JP" altLang="en-US" sz="1200" dirty="0" smtClean="0">
                <a:solidFill>
                  <a:srgbClr val="0070C0"/>
                </a:solidFill>
              </a:rPr>
              <a:t>します．</a:t>
            </a:r>
            <a:endParaRPr kumimoji="1" lang="en-US" altLang="ja-JP" sz="1200" dirty="0" smtClean="0">
              <a:solidFill>
                <a:srgbClr val="0070C0"/>
              </a:solidFill>
            </a:endParaRPr>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rgbClr val="0070C0"/>
                </a:solidFill>
              </a:rPr>
              <a:t>次に，物理フロントエンドから情報を取得します．物理フロントエンド上で</a:t>
            </a:r>
            <a:r>
              <a:rPr kumimoji="1" lang="ja-JP" altLang="en-US" dirty="0" smtClean="0">
                <a:solidFill>
                  <a:srgbClr val="0070C0"/>
                </a:solidFill>
              </a:rPr>
              <a:t>，</a:t>
            </a:r>
            <a:r>
              <a:rPr kumimoji="1" lang="ja-JP" altLang="en-US" sz="1200" dirty="0" smtClean="0">
                <a:solidFill>
                  <a:srgbClr val="FF6600"/>
                </a:solidFill>
              </a:rPr>
              <a:t>☆</a:t>
            </a:r>
            <a:r>
              <a:rPr kumimoji="1" lang="ja-JP" altLang="en-US" sz="1200" dirty="0" smtClean="0">
                <a:solidFill>
                  <a:srgbClr val="0070C0"/>
                </a:solidFill>
              </a:rPr>
              <a:t>物理インスタンス</a:t>
            </a:r>
            <a:r>
              <a:rPr kumimoji="1" lang="ja-JP" altLang="en-US" sz="1200" dirty="0" smtClean="0">
                <a:solidFill>
                  <a:srgbClr val="0070C0"/>
                </a:solidFill>
              </a:rPr>
              <a:t>の</a:t>
            </a:r>
            <a:r>
              <a:rPr kumimoji="1" lang="en-US" altLang="ja-JP" sz="1200" dirty="0" smtClean="0">
                <a:solidFill>
                  <a:srgbClr val="0070C0"/>
                </a:solidFill>
              </a:rPr>
              <a:t>,IP </a:t>
            </a:r>
            <a:r>
              <a:rPr kumimoji="1" lang="ja-JP" altLang="en-US" sz="1200" dirty="0" smtClean="0">
                <a:solidFill>
                  <a:srgbClr val="0070C0"/>
                </a:solidFill>
              </a:rPr>
              <a:t>アドレスを</a:t>
            </a:r>
            <a:r>
              <a:rPr kumimoji="1" lang="ja-JP" altLang="en-US" sz="1200" dirty="0" smtClean="0">
                <a:solidFill>
                  <a:srgbClr val="0070C0"/>
                </a:solidFill>
              </a:rPr>
              <a:t>持つ</a:t>
            </a:r>
            <a:r>
              <a:rPr kumimoji="1" lang="en-US" altLang="ja-JP" sz="1200" dirty="0" smtClean="0">
                <a:solidFill>
                  <a:srgbClr val="0070C0"/>
                </a:solidFill>
              </a:rPr>
              <a:t>,</a:t>
            </a:r>
            <a:r>
              <a:rPr kumimoji="1" lang="ja-JP" altLang="en-US" sz="1200" dirty="0" smtClean="0">
                <a:solidFill>
                  <a:srgbClr val="0070C0"/>
                </a:solidFill>
              </a:rPr>
              <a:t>物理</a:t>
            </a:r>
            <a:r>
              <a:rPr kumimoji="1" lang="ja-JP" altLang="en-US" sz="1200" dirty="0" smtClean="0">
                <a:solidFill>
                  <a:srgbClr val="0070C0"/>
                </a:solidFill>
              </a:rPr>
              <a:t>インスタンスの名前</a:t>
            </a:r>
            <a:r>
              <a:rPr kumimoji="1" lang="ja-JP" altLang="en-US" sz="1200" dirty="0" smtClean="0">
                <a:solidFill>
                  <a:srgbClr val="0070C0"/>
                </a:solidFill>
              </a:rPr>
              <a:t>を</a:t>
            </a:r>
            <a:r>
              <a:rPr kumimoji="1" lang="en-US" altLang="ja-JP" sz="1200" dirty="0" smtClean="0">
                <a:solidFill>
                  <a:srgbClr val="0070C0"/>
                </a:solidFill>
              </a:rPr>
              <a:t>,</a:t>
            </a:r>
            <a:r>
              <a:rPr kumimoji="1" lang="ja-JP" altLang="en-US" sz="1200" dirty="0" smtClean="0">
                <a:solidFill>
                  <a:srgbClr val="0070C0"/>
                </a:solidFill>
              </a:rPr>
              <a:t>取得</a:t>
            </a:r>
            <a:r>
              <a:rPr kumimoji="1" lang="ja-JP" altLang="en-US" sz="1200" dirty="0" smtClean="0">
                <a:solidFill>
                  <a:srgbClr val="0070C0"/>
                </a:solidFill>
              </a:rPr>
              <a:t>します．</a:t>
            </a:r>
            <a:r>
              <a:rPr kumimoji="1" lang="ja-JP" altLang="en-US" sz="1200" dirty="0" smtClean="0">
                <a:solidFill>
                  <a:srgbClr val="FF0000"/>
                </a:solidFill>
              </a:rPr>
              <a:t>物理インスタンスと仮想ノードは同じです．</a:t>
            </a:r>
            <a:endParaRPr kumimoji="1" lang="en-US" altLang="ja-JP" sz="1200" dirty="0" smtClean="0">
              <a:solidFill>
                <a:srgbClr val="FF0000"/>
              </a:solidFill>
            </a:endParaRPr>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rgbClr val="0070C0"/>
                </a:solidFill>
              </a:rPr>
              <a:t>次に，</a:t>
            </a:r>
            <a:r>
              <a:rPr kumimoji="1" lang="ja-JP" altLang="en-US" sz="1200" dirty="0" smtClean="0">
                <a:solidFill>
                  <a:srgbClr val="FF6600"/>
                </a:solidFill>
              </a:rPr>
              <a:t>☆</a:t>
            </a:r>
            <a:r>
              <a:rPr kumimoji="1" lang="ja-JP" altLang="en-US" sz="1200" dirty="0" smtClean="0">
                <a:solidFill>
                  <a:srgbClr val="0070C0"/>
                </a:solidFill>
              </a:rPr>
              <a:t>物理フロントエンド</a:t>
            </a:r>
            <a:r>
              <a:rPr kumimoji="1" lang="ja-JP" altLang="en-US" sz="1200" dirty="0" smtClean="0">
                <a:solidFill>
                  <a:srgbClr val="0070C0"/>
                </a:solidFill>
              </a:rPr>
              <a:t>から</a:t>
            </a:r>
            <a:r>
              <a:rPr kumimoji="1" lang="en-US" altLang="ja-JP" sz="1200" dirty="0" smtClean="0">
                <a:solidFill>
                  <a:srgbClr val="0070C0"/>
                </a:solidFill>
              </a:rPr>
              <a:t>,</a:t>
            </a:r>
            <a:r>
              <a:rPr kumimoji="1" lang="ja-JP" altLang="en-US" sz="1200" dirty="0" smtClean="0">
                <a:solidFill>
                  <a:srgbClr val="0070C0"/>
                </a:solidFill>
              </a:rPr>
              <a:t>その</a:t>
            </a:r>
            <a:r>
              <a:rPr kumimoji="1" lang="ja-JP" altLang="en-US" sz="1200" dirty="0" smtClean="0">
                <a:solidFill>
                  <a:srgbClr val="0070C0"/>
                </a:solidFill>
              </a:rPr>
              <a:t>物理インスタンスが配置されて</a:t>
            </a:r>
            <a:r>
              <a:rPr kumimoji="1" lang="ja-JP" altLang="en-US" sz="1200" dirty="0" smtClean="0">
                <a:solidFill>
                  <a:srgbClr val="0070C0"/>
                </a:solidFill>
              </a:rPr>
              <a:t>いる</a:t>
            </a:r>
            <a:r>
              <a:rPr kumimoji="1" lang="en-US" altLang="ja-JP" sz="1200" dirty="0" smtClean="0">
                <a:solidFill>
                  <a:srgbClr val="0070C0"/>
                </a:solidFill>
              </a:rPr>
              <a:t>,</a:t>
            </a:r>
            <a:r>
              <a:rPr kumimoji="1" lang="ja-JP" altLang="en-US" sz="1200" dirty="0" smtClean="0">
                <a:solidFill>
                  <a:srgbClr val="0070C0"/>
                </a:solidFill>
              </a:rPr>
              <a:t>物理</a:t>
            </a:r>
            <a:r>
              <a:rPr kumimoji="1" lang="ja-JP" altLang="en-US" sz="1200" dirty="0" smtClean="0">
                <a:solidFill>
                  <a:srgbClr val="0070C0"/>
                </a:solidFill>
              </a:rPr>
              <a:t>ノードの</a:t>
            </a:r>
            <a:r>
              <a:rPr kumimoji="1" lang="en-US" altLang="ja-JP" sz="1200" dirty="0" smtClean="0">
                <a:solidFill>
                  <a:srgbClr val="0070C0"/>
                </a:solidFill>
              </a:rPr>
              <a:t>IP </a:t>
            </a:r>
            <a:r>
              <a:rPr kumimoji="1" lang="ja-JP" altLang="en-US" sz="1200" dirty="0" smtClean="0">
                <a:solidFill>
                  <a:srgbClr val="0070C0"/>
                </a:solidFill>
              </a:rPr>
              <a:t>アドレス</a:t>
            </a:r>
            <a:r>
              <a:rPr kumimoji="1" lang="ja-JP" altLang="en-US" sz="1200" dirty="0" smtClean="0">
                <a:solidFill>
                  <a:srgbClr val="0070C0"/>
                </a:solidFill>
              </a:rPr>
              <a:t>を</a:t>
            </a:r>
            <a:r>
              <a:rPr kumimoji="1" lang="en-US" altLang="ja-JP" sz="1200" dirty="0" smtClean="0">
                <a:solidFill>
                  <a:srgbClr val="0070C0"/>
                </a:solidFill>
              </a:rPr>
              <a:t>,</a:t>
            </a:r>
            <a:r>
              <a:rPr kumimoji="1" lang="ja-JP" altLang="en-US" sz="1200" dirty="0" smtClean="0">
                <a:solidFill>
                  <a:srgbClr val="0070C0"/>
                </a:solidFill>
              </a:rPr>
              <a:t>取得</a:t>
            </a:r>
            <a:r>
              <a:rPr kumimoji="1" lang="ja-JP" altLang="en-US" sz="1200" dirty="0" smtClean="0">
                <a:solidFill>
                  <a:srgbClr val="0070C0"/>
                </a:solidFill>
              </a:rPr>
              <a:t>します．</a:t>
            </a:r>
            <a:r>
              <a:rPr kumimoji="1" lang="ja-JP" altLang="en-US" sz="1200" dirty="0" smtClean="0">
                <a:solidFill>
                  <a:schemeClr val="tx1"/>
                </a:solidFill>
              </a:rPr>
              <a:t>この情報を取得することにより，仮想インスタンスが，どの物理ノード上で動いているか</a:t>
            </a:r>
            <a:r>
              <a:rPr kumimoji="1" lang="ja-JP" altLang="en-US" sz="1200" dirty="0" smtClean="0">
                <a:solidFill>
                  <a:schemeClr val="tx1"/>
                </a:solidFill>
              </a:rPr>
              <a:t>が</a:t>
            </a:r>
            <a:r>
              <a:rPr kumimoji="1" lang="en-US" altLang="ja-JP" sz="1200" dirty="0" smtClean="0">
                <a:solidFill>
                  <a:schemeClr val="tx1"/>
                </a:solidFill>
              </a:rPr>
              <a:t>,</a:t>
            </a:r>
            <a:r>
              <a:rPr kumimoji="1" lang="ja-JP" altLang="en-US" sz="1200" dirty="0" smtClean="0">
                <a:solidFill>
                  <a:schemeClr val="tx1"/>
                </a:solidFill>
              </a:rPr>
              <a:t>分かります</a:t>
            </a:r>
            <a:r>
              <a:rPr kumimoji="1" lang="ja-JP" altLang="en-US" sz="1200" dirty="0" smtClean="0">
                <a:solidFill>
                  <a:schemeClr val="tx1"/>
                </a:solidFill>
              </a:rPr>
              <a:t>．</a:t>
            </a:r>
          </a:p>
        </p:txBody>
      </p:sp>
      <p:sp>
        <p:nvSpPr>
          <p:cNvPr id="4" name="スライド番号プレースホルダー 3"/>
          <p:cNvSpPr>
            <a:spLocks noGrp="1"/>
          </p:cNvSpPr>
          <p:nvPr>
            <p:ph type="sldNum" sz="quarter" idx="10"/>
          </p:nvPr>
        </p:nvSpPr>
        <p:spPr/>
        <p:txBody>
          <a:bodyPr/>
          <a:lstStyle/>
          <a:p>
            <a:fld id="{67AD53A7-F20C-4E8B-A6BA-34318C2B948B}" type="slidenum">
              <a:rPr kumimoji="1" lang="ja-JP" altLang="en-US" smtClean="0"/>
              <a:t>9</a:t>
            </a:fld>
            <a:endParaRPr kumimoji="1" lang="ja-JP" altLang="en-US"/>
          </a:p>
        </p:txBody>
      </p:sp>
    </p:spTree>
    <p:extLst>
      <p:ext uri="{BB962C8B-B14F-4D97-AF65-F5344CB8AC3E}">
        <p14:creationId xmlns:p14="http://schemas.microsoft.com/office/powerpoint/2010/main" val="4877931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1.jpeg"/></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タイトル 8"/>
          <p:cNvSpPr>
            <a:spLocks noGrp="1"/>
          </p:cNvSpPr>
          <p:nvPr>
            <p:ph type="ctrTitle"/>
          </p:nvPr>
        </p:nvSpPr>
        <p:spPr>
          <a:xfrm>
            <a:off x="683568" y="1752601"/>
            <a:ext cx="7774632"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latin typeface="HG丸ｺﾞｼｯｸM-PRO" panose="020F0600000000000000" pitchFamily="50" charset="-128"/>
                <a:ea typeface="HG丸ｺﾞｼｯｸM-PRO" panose="020F0600000000000000" pitchFamily="50" charset="-128"/>
              </a:defRPr>
            </a:lvl1pPr>
            <a:extLst/>
          </a:lstStyle>
          <a:p>
            <a:r>
              <a:rPr kumimoji="0" lang="ja-JP" altLang="en-US" dirty="0" smtClean="0"/>
              <a:t>マスター タイトルの書式設定</a:t>
            </a:r>
            <a:endParaRPr kumimoji="0" lang="en-US" dirty="0"/>
          </a:p>
        </p:txBody>
      </p:sp>
      <p:sp>
        <p:nvSpPr>
          <p:cNvPr id="17" name="サブタイトル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latin typeface="HG丸ｺﾞｼｯｸM-PRO" panose="020F0600000000000000" pitchFamily="50" charset="-128"/>
                <a:ea typeface="HG丸ｺﾞｼｯｸM-PRO" panose="020F0600000000000000" pitchFamily="50" charset="-128"/>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dirty="0" smtClean="0"/>
              <a:t>マスター サブタイトルの書式設定</a:t>
            </a:r>
            <a:endParaRPr kumimoji="0" lang="en-US" dirty="0"/>
          </a:p>
        </p:txBody>
      </p:sp>
      <p:sp>
        <p:nvSpPr>
          <p:cNvPr id="30" name="日付プレースホルダー 29"/>
          <p:cNvSpPr>
            <a:spLocks noGrp="1"/>
          </p:cNvSpPr>
          <p:nvPr>
            <p:ph type="dt" sz="half" idx="10"/>
          </p:nvPr>
        </p:nvSpPr>
        <p:spPr/>
        <p:txBody>
          <a:bodyPr/>
          <a:lstStyle>
            <a:lvl1pPr>
              <a:defRPr>
                <a:solidFill>
                  <a:srgbClr val="FFFFFF"/>
                </a:solidFill>
              </a:defRPr>
            </a:lvl1pPr>
            <a:extLst/>
          </a:lstStyle>
          <a:p>
            <a:fld id="{BCBDB032-A211-4D3B-A2B2-B2FF1E00541A}" type="datetime1">
              <a:rPr kumimoji="1" lang="ja-JP" altLang="en-US" smtClean="0"/>
              <a:t>2014/02/16</a:t>
            </a:fld>
            <a:endParaRPr kumimoji="1" lang="ja-JP" altLang="en-US"/>
          </a:p>
        </p:txBody>
      </p:sp>
      <p:sp>
        <p:nvSpPr>
          <p:cNvPr id="19" name="フッター プレースホルダー 18"/>
          <p:cNvSpPr>
            <a:spLocks noGrp="1"/>
          </p:cNvSpPr>
          <p:nvPr>
            <p:ph type="ftr" sz="quarter" idx="11"/>
          </p:nvPr>
        </p:nvSpPr>
        <p:spPr/>
        <p:txBody>
          <a:bodyPr/>
          <a:lstStyle>
            <a:lvl1pPr>
              <a:defRPr>
                <a:solidFill>
                  <a:schemeClr val="accent1">
                    <a:tint val="20000"/>
                  </a:schemeClr>
                </a:solidFill>
              </a:defRPr>
            </a:lvl1pPr>
            <a:extLst/>
          </a:lstStyle>
          <a:p>
            <a:endParaRPr kumimoji="1" lang="ja-JP" altLang="en-US"/>
          </a:p>
        </p:txBody>
      </p:sp>
      <p:sp>
        <p:nvSpPr>
          <p:cNvPr id="27" name="スライド番号プレースホルダー 26"/>
          <p:cNvSpPr>
            <a:spLocks noGrp="1"/>
          </p:cNvSpPr>
          <p:nvPr>
            <p:ph type="sldNum" sz="quarter" idx="12"/>
          </p:nvPr>
        </p:nvSpPr>
        <p:spPr/>
        <p:txBody>
          <a:bodyPr/>
          <a:lstStyle>
            <a:lvl1pPr>
              <a:defRPr>
                <a:solidFill>
                  <a:srgbClr val="FFFFFF"/>
                </a:solidFill>
              </a:defRPr>
            </a:lvl1pPr>
            <a:extLst/>
          </a:lstStyle>
          <a:p>
            <a:fld id="{089B26AC-9992-4F5E-9A19-6F773EB6CD8A}" type="slidenum">
              <a:rPr kumimoji="1" lang="ja-JP" altLang="en-US" smtClean="0"/>
              <a:t>‹#›</a:t>
            </a:fld>
            <a:endParaRPr kumimoji="1" lang="ja-JP" altLang="en-US"/>
          </a:p>
        </p:txBody>
      </p:sp>
    </p:spTree>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1481329"/>
            <a:ext cx="8229600" cy="4386071"/>
          </a:xfrm>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fld id="{A6298690-C662-4A7F-BD2B-3584DB906CED}" type="datetime1">
              <a:rPr kumimoji="1" lang="ja-JP" altLang="en-US" smtClean="0"/>
              <a:t>2014/02/16</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p:txBody>
          <a:bodyPr/>
          <a:lstStyle>
            <a:extLst/>
          </a:lstStyle>
          <a:p>
            <a:fld id="{089B26AC-9992-4F5E-9A19-6F773EB6CD8A}"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44013" y="274640"/>
            <a:ext cx="1777470" cy="5592761"/>
          </a:xfrm>
        </p:spPr>
        <p:txBody>
          <a:bodyPr vert="eaVert"/>
          <a:lstStyle>
            <a:extLs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274641"/>
            <a:ext cx="6324600" cy="5592760"/>
          </a:xfrm>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fld id="{542F6BCD-4B93-4DB4-9438-FAC27F54DF27}" type="datetime1">
              <a:rPr kumimoji="1" lang="ja-JP" altLang="en-US" smtClean="0"/>
              <a:t>2014/02/16</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p:txBody>
          <a:bodyPr/>
          <a:lstStyle>
            <a:extLst/>
          </a:lstStyle>
          <a:p>
            <a:fld id="{089B26AC-9992-4F5E-9A19-6F773EB6CD8A}" type="slidenum">
              <a:rPr kumimoji="1" lang="ja-JP" altLang="en-US" smtClean="0"/>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5B7DDC1-8FC9-4C33-A466-1323A052003A}" type="datetime1">
              <a:rPr lang="ja-JP" altLang="en-US" smtClean="0">
                <a:solidFill>
                  <a:prstClr val="black">
                    <a:tint val="75000"/>
                  </a:prstClr>
                </a:solidFill>
              </a:rPr>
              <a:t>2014/02/16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3A6245A7-B387-461F-B0BE-EE9C50F41F5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57166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9BFB788-E71B-48D6-9F30-BEDDF4454E33}" type="datetime1">
              <a:rPr lang="ja-JP" altLang="en-US" smtClean="0">
                <a:solidFill>
                  <a:prstClr val="black">
                    <a:tint val="75000"/>
                  </a:prstClr>
                </a:solidFill>
              </a:rPr>
              <a:t>2014/02/16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3A6245A7-B387-461F-B0BE-EE9C50F41F5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740498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AD64267-D31B-4F0E-AD5A-DDC626F4EF0D}" type="datetime1">
              <a:rPr lang="ja-JP" altLang="en-US" smtClean="0">
                <a:solidFill>
                  <a:prstClr val="black">
                    <a:tint val="75000"/>
                  </a:prstClr>
                </a:solidFill>
              </a:rPr>
              <a:t>2014/02/16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3A6245A7-B387-461F-B0BE-EE9C50F41F5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261413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E755F04-15C3-46DE-BA09-B60ABF45AA0E}" type="datetime1">
              <a:rPr lang="ja-JP" altLang="en-US" smtClean="0">
                <a:solidFill>
                  <a:prstClr val="black">
                    <a:tint val="75000"/>
                  </a:prstClr>
                </a:solidFill>
              </a:rPr>
              <a:t>2014/02/16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3A6245A7-B387-461F-B0BE-EE9C50F41F5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839933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279DFF9-0550-4349-B4E4-AB543E9046CD}" type="datetime1">
              <a:rPr lang="ja-JP" altLang="en-US" smtClean="0">
                <a:solidFill>
                  <a:prstClr val="black">
                    <a:tint val="75000"/>
                  </a:prstClr>
                </a:solidFill>
              </a:rPr>
              <a:t>2014/02/16</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3A6245A7-B387-461F-B0BE-EE9C50F41F5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634721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DF6E3C0-6420-4D54-9BF1-05A92D70DE3A}" type="datetime1">
              <a:rPr lang="ja-JP" altLang="en-US" smtClean="0">
                <a:solidFill>
                  <a:prstClr val="black">
                    <a:tint val="75000"/>
                  </a:prstClr>
                </a:solidFill>
              </a:rPr>
              <a:t>2014/02/16</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3A6245A7-B387-461F-B0BE-EE9C50F41F5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55683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3808688-4555-4725-A1B1-7EB7E5056C33}" type="datetime1">
              <a:rPr lang="ja-JP" altLang="en-US" smtClean="0">
                <a:solidFill>
                  <a:prstClr val="black">
                    <a:tint val="75000"/>
                  </a:prstClr>
                </a:solidFill>
              </a:rPr>
              <a:t>2014/02/16</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3A6245A7-B387-461F-B0BE-EE9C50F41F5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798448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5D865DE-3243-47F2-95F6-829EA82FB21A}" type="datetime1">
              <a:rPr lang="ja-JP" altLang="en-US" smtClean="0">
                <a:solidFill>
                  <a:prstClr val="black">
                    <a:tint val="75000"/>
                  </a:prstClr>
                </a:solidFill>
              </a:rPr>
              <a:t>2014/02/16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3A6245A7-B387-461F-B0BE-EE9C50F41F5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56368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23528" y="1196752"/>
            <a:ext cx="8373616" cy="4525963"/>
          </a:xfrm>
        </p:spPr>
        <p:txBody>
          <a:bodyPr/>
          <a:lstStyle>
            <a:lvl1pPr marL="365760" indent="-256032">
              <a:lnSpc>
                <a:spcPct val="100000"/>
              </a:lnSpc>
              <a:buClr>
                <a:srgbClr val="00B0F0"/>
              </a:buClr>
              <a:buFont typeface="Wingdings" panose="05000000000000000000" pitchFamily="2" charset="2"/>
              <a:buChar char="l"/>
              <a:defRPr sz="2800">
                <a:solidFill>
                  <a:schemeClr val="tx2">
                    <a:lumMod val="75000"/>
                  </a:schemeClr>
                </a:solidFill>
                <a:latin typeface="HG丸ｺﾞｼｯｸM-PRO" panose="020F0600000000000000" pitchFamily="50" charset="-128"/>
                <a:ea typeface="HG丸ｺﾞｼｯｸM-PRO" panose="020F0600000000000000" pitchFamily="50" charset="-128"/>
              </a:defRPr>
            </a:lvl1pPr>
            <a:lvl2pPr>
              <a:buClr>
                <a:srgbClr val="00B0F0"/>
              </a:buClr>
              <a:defRPr sz="2400">
                <a:solidFill>
                  <a:schemeClr val="tx2">
                    <a:lumMod val="75000"/>
                  </a:schemeClr>
                </a:solidFill>
                <a:latin typeface="HG丸ｺﾞｼｯｸM-PRO" panose="020F0600000000000000" pitchFamily="50" charset="-128"/>
                <a:ea typeface="HG丸ｺﾞｼｯｸM-PRO" panose="020F0600000000000000" pitchFamily="50" charset="-128"/>
              </a:defRPr>
            </a:lvl2pPr>
            <a:lvl3pPr>
              <a:buClr>
                <a:srgbClr val="00B0F0"/>
              </a:buClr>
              <a:defRPr sz="2200">
                <a:solidFill>
                  <a:schemeClr val="tx2">
                    <a:lumMod val="75000"/>
                  </a:schemeClr>
                </a:solidFill>
                <a:latin typeface="HG丸ｺﾞｼｯｸM-PRO" panose="020F0600000000000000" pitchFamily="50" charset="-128"/>
                <a:ea typeface="HG丸ｺﾞｼｯｸM-PRO" panose="020F0600000000000000" pitchFamily="50" charset="-128"/>
              </a:defRPr>
            </a:lvl3pPr>
            <a:lvl4pPr marL="1143000" indent="-228600">
              <a:buClr>
                <a:srgbClr val="00B0F0"/>
              </a:buClr>
              <a:buFont typeface="Verdana" panose="020B0604030504040204" pitchFamily="34" charset="0"/>
              <a:buChar char="◦"/>
              <a:defRPr>
                <a:solidFill>
                  <a:schemeClr val="tx2">
                    <a:lumMod val="75000"/>
                  </a:schemeClr>
                </a:solidFill>
                <a:latin typeface="HG丸ｺﾞｼｯｸM-PRO" panose="020F0600000000000000" pitchFamily="50" charset="-128"/>
                <a:ea typeface="HG丸ｺﾞｼｯｸM-PRO" panose="020F0600000000000000" pitchFamily="50" charset="-128"/>
              </a:defRPr>
            </a:lvl4pPr>
            <a:lvl5pPr marL="1485900" indent="-342900">
              <a:buClr>
                <a:srgbClr val="00B0F0"/>
              </a:buClr>
              <a:buFont typeface="Arial" panose="020B0604020202020204" pitchFamily="34" charset="0"/>
              <a:buChar char="•"/>
              <a:defRPr>
                <a:solidFill>
                  <a:schemeClr val="tx2">
                    <a:lumMod val="75000"/>
                  </a:schemeClr>
                </a:solidFill>
                <a:latin typeface="HG丸ｺﾞｼｯｸM-PRO" panose="020F0600000000000000" pitchFamily="50" charset="-128"/>
                <a:ea typeface="HG丸ｺﾞｼｯｸM-PRO" panose="020F0600000000000000" pitchFamily="50" charset="-128"/>
              </a:defRPr>
            </a:lvl5pPr>
            <a:extLst/>
          </a:lstStyle>
          <a:p>
            <a:pPr lvl="0" eaLnBrk="1" latinLnBrk="0" hangingPunct="1"/>
            <a:r>
              <a:rPr lang="ja-JP" altLang="en-US" dirty="0" smtClean="0"/>
              <a:t>マスター テキストの書式設定</a:t>
            </a:r>
          </a:p>
          <a:p>
            <a:pPr lvl="1" eaLnBrk="1" latinLnBrk="0" hangingPunct="1"/>
            <a:r>
              <a:rPr lang="ja-JP" altLang="en-US" dirty="0" smtClean="0"/>
              <a:t>第 </a:t>
            </a:r>
            <a:r>
              <a:rPr lang="en-US" altLang="ja-JP" dirty="0" smtClean="0"/>
              <a:t>2 </a:t>
            </a:r>
            <a:r>
              <a:rPr lang="ja-JP" altLang="en-US" dirty="0" smtClean="0"/>
              <a:t>レベル</a:t>
            </a:r>
          </a:p>
          <a:p>
            <a:pPr lvl="2" eaLnBrk="1" latinLnBrk="0" hangingPunct="1"/>
            <a:r>
              <a:rPr lang="ja-JP" altLang="en-US" dirty="0" smtClean="0"/>
              <a:t>第 </a:t>
            </a:r>
            <a:r>
              <a:rPr lang="en-US" altLang="ja-JP" dirty="0" smtClean="0"/>
              <a:t>3 </a:t>
            </a:r>
            <a:r>
              <a:rPr lang="ja-JP" altLang="en-US" dirty="0" smtClean="0"/>
              <a:t>レベル</a:t>
            </a:r>
          </a:p>
          <a:p>
            <a:pPr lvl="3" eaLnBrk="1" latinLnBrk="0" hangingPunct="1"/>
            <a:r>
              <a:rPr lang="ja-JP" altLang="en-US" dirty="0" smtClean="0"/>
              <a:t>第 </a:t>
            </a:r>
            <a:r>
              <a:rPr lang="en-US" altLang="ja-JP" dirty="0" smtClean="0"/>
              <a:t>4 </a:t>
            </a:r>
            <a:r>
              <a:rPr lang="ja-JP" altLang="en-US" dirty="0" smtClean="0"/>
              <a:t>レベル</a:t>
            </a:r>
          </a:p>
          <a:p>
            <a:pPr lvl="4" eaLnBrk="1" latinLnBrk="0" hangingPunct="1"/>
            <a:r>
              <a:rPr lang="ja-JP" altLang="en-US" dirty="0" smtClean="0"/>
              <a:t>第 </a:t>
            </a:r>
            <a:r>
              <a:rPr lang="en-US" altLang="ja-JP" dirty="0" smtClean="0"/>
              <a:t>5 </a:t>
            </a:r>
            <a:r>
              <a:rPr lang="ja-JP" altLang="en-US" dirty="0" smtClean="0"/>
              <a:t>レベル</a:t>
            </a:r>
            <a:endParaRPr lang="en-US" altLang="ja-JP" dirty="0" smtClean="0"/>
          </a:p>
          <a:p>
            <a:pPr lvl="0" eaLnBrk="1" latinLnBrk="0" hangingPunct="1"/>
            <a:endParaRPr kumimoji="0" lang="en-US" dirty="0"/>
          </a:p>
        </p:txBody>
      </p:sp>
      <p:sp>
        <p:nvSpPr>
          <p:cNvPr id="4" name="日付プレースホルダー 3"/>
          <p:cNvSpPr>
            <a:spLocks noGrp="1"/>
          </p:cNvSpPr>
          <p:nvPr>
            <p:ph type="dt" sz="half" idx="10"/>
          </p:nvPr>
        </p:nvSpPr>
        <p:spPr/>
        <p:txBody>
          <a:bodyPr/>
          <a:lstStyle>
            <a:extLst/>
          </a:lstStyle>
          <a:p>
            <a:fld id="{A3654B55-78E1-4F4A-8F90-FAFA3B79CAE8}" type="datetime1">
              <a:rPr kumimoji="1" lang="ja-JP" altLang="en-US" smtClean="0"/>
              <a:t>2014/02/16</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a:xfrm>
            <a:off x="8532440" y="6465019"/>
            <a:ext cx="581784" cy="365125"/>
          </a:xfrm>
          <a:prstGeom prst="ellipse">
            <a:avLst/>
          </a:prstGeom>
          <a:noFill/>
          <a:ln>
            <a:noFill/>
          </a:ln>
        </p:spPr>
        <p:txBody>
          <a:bodyPr/>
          <a:lstStyle>
            <a:lvl1pPr>
              <a:defRPr>
                <a:solidFill>
                  <a:schemeClr val="tx2"/>
                </a:solidFill>
              </a:defRPr>
            </a:lvl1pPr>
            <a:extLst/>
          </a:lstStyle>
          <a:p>
            <a:fld id="{089B26AC-9992-4F5E-9A19-6F773EB6CD8A}" type="slidenum">
              <a:rPr kumimoji="1" lang="ja-JP" altLang="en-US" smtClean="0"/>
              <a:pPr/>
              <a:t>‹#›</a:t>
            </a:fld>
            <a:endParaRPr kumimoji="1" lang="ja-JP" altLang="en-US"/>
          </a:p>
        </p:txBody>
      </p:sp>
      <p:sp>
        <p:nvSpPr>
          <p:cNvPr id="7" name="タイトル 6"/>
          <p:cNvSpPr>
            <a:spLocks noGrp="1"/>
          </p:cNvSpPr>
          <p:nvPr>
            <p:ph type="title"/>
          </p:nvPr>
        </p:nvSpPr>
        <p:spPr>
          <a:xfrm>
            <a:off x="251520" y="42143"/>
            <a:ext cx="8568952" cy="1143000"/>
          </a:xfrm>
        </p:spPr>
        <p:txBody>
          <a:bodyPr rtlCol="0">
            <a:scene3d>
              <a:camera prst="orthographicFront"/>
              <a:lightRig rig="soft" dir="t"/>
            </a:scene3d>
            <a:sp3d prstMaterial="softEdge"/>
          </a:bodyPr>
          <a:lstStyle>
            <a:lvl1pPr>
              <a:defRPr>
                <a:effectLst/>
                <a:latin typeface="HG丸ｺﾞｼｯｸM-PRO" panose="020F0600000000000000" pitchFamily="50" charset="-128"/>
                <a:ea typeface="HG丸ｺﾞｼｯｸM-PRO" panose="020F0600000000000000" pitchFamily="50" charset="-128"/>
              </a:defRPr>
            </a:lvl1pPr>
            <a:extLst/>
          </a:lstStyle>
          <a:p>
            <a:r>
              <a:rPr kumimoji="0" lang="ja-JP" altLang="en-US" dirty="0" smtClean="0"/>
              <a:t>マスター タイトルの書式設定</a:t>
            </a:r>
            <a:endParaRPr kumimoji="0"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538B52D-0BF2-458C-B50F-98BFB57FF1C6}" type="datetime1">
              <a:rPr lang="ja-JP" altLang="en-US" smtClean="0">
                <a:solidFill>
                  <a:prstClr val="black">
                    <a:tint val="75000"/>
                  </a:prstClr>
                </a:solidFill>
              </a:rPr>
              <a:t>2014/02/16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3A6245A7-B387-461F-B0BE-EE9C50F41F5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142707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44ADCE-9E58-4089-AF4A-96FC84919BE5}" type="datetime1">
              <a:rPr lang="ja-JP" altLang="en-US" smtClean="0">
                <a:solidFill>
                  <a:prstClr val="black">
                    <a:tint val="75000"/>
                  </a:prstClr>
                </a:solidFill>
              </a:rPr>
              <a:t>2014/02/16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3A6245A7-B387-461F-B0BE-EE9C50F41F5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722917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49BB500-1BD0-4D21-8611-6E9237BBD939}" type="datetime1">
              <a:rPr lang="ja-JP" altLang="en-US" smtClean="0">
                <a:solidFill>
                  <a:prstClr val="black">
                    <a:tint val="75000"/>
                  </a:prstClr>
                </a:solidFill>
              </a:rPr>
              <a:t>2014/02/16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3A6245A7-B387-461F-B0BE-EE9C50F41F5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2479831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n-US">
              <a:solidFill>
                <a:prstClr val="white"/>
              </a:solidFill>
            </a:endParaRPr>
          </a:p>
        </p:txBody>
      </p:sp>
      <p:sp>
        <p:nvSpPr>
          <p:cNvPr id="9" name="タイトル 8"/>
          <p:cNvSpPr>
            <a:spLocks noGrp="1"/>
          </p:cNvSpPr>
          <p:nvPr>
            <p:ph type="ctrTitle"/>
          </p:nvPr>
        </p:nvSpPr>
        <p:spPr>
          <a:xfrm>
            <a:off x="683568" y="1752601"/>
            <a:ext cx="7774632"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latin typeface="HG丸ｺﾞｼｯｸM-PRO" panose="020F0600000000000000" pitchFamily="50" charset="-128"/>
                <a:ea typeface="HG丸ｺﾞｼｯｸM-PRO" panose="020F0600000000000000" pitchFamily="50" charset="-128"/>
              </a:defRPr>
            </a:lvl1pPr>
            <a:extLst/>
          </a:lstStyle>
          <a:p>
            <a:r>
              <a:rPr kumimoji="0" lang="ja-JP" altLang="en-US" dirty="0" smtClean="0"/>
              <a:t>マスター タイトルの書式設定</a:t>
            </a:r>
            <a:endParaRPr kumimoji="0" lang="en-US" dirty="0"/>
          </a:p>
        </p:txBody>
      </p:sp>
      <p:sp>
        <p:nvSpPr>
          <p:cNvPr id="17" name="サブタイトル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latin typeface="HG丸ｺﾞｼｯｸM-PRO" panose="020F0600000000000000" pitchFamily="50" charset="-128"/>
                <a:ea typeface="HG丸ｺﾞｼｯｸM-PRO" panose="020F0600000000000000" pitchFamily="50" charset="-128"/>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dirty="0" smtClean="0"/>
              <a:t>マスター サブタイトルの書式設定</a:t>
            </a:r>
            <a:endParaRPr kumimoji="0" lang="en-US" dirty="0"/>
          </a:p>
        </p:txBody>
      </p:sp>
      <p:sp>
        <p:nvSpPr>
          <p:cNvPr id="30" name="日付プレースホルダー 29"/>
          <p:cNvSpPr>
            <a:spLocks noGrp="1"/>
          </p:cNvSpPr>
          <p:nvPr>
            <p:ph type="dt" sz="half" idx="10"/>
          </p:nvPr>
        </p:nvSpPr>
        <p:spPr/>
        <p:txBody>
          <a:bodyPr/>
          <a:lstStyle>
            <a:lvl1pPr>
              <a:defRPr>
                <a:solidFill>
                  <a:srgbClr val="FFFFFF"/>
                </a:solidFill>
              </a:defRPr>
            </a:lvl1pPr>
            <a:extLst/>
          </a:lstStyle>
          <a:p>
            <a:fld id="{BCBDB032-A211-4D3B-A2B2-B2FF1E00541A}" type="datetime1">
              <a:rPr kumimoji="1" lang="ja-JP" altLang="en-US" smtClean="0"/>
              <a:pPr/>
              <a:t>2014/02/16</a:t>
            </a:fld>
            <a:endParaRPr kumimoji="1" lang="ja-JP" altLang="en-US"/>
          </a:p>
        </p:txBody>
      </p:sp>
      <p:sp>
        <p:nvSpPr>
          <p:cNvPr id="19" name="フッター プレースホルダー 18"/>
          <p:cNvSpPr>
            <a:spLocks noGrp="1"/>
          </p:cNvSpPr>
          <p:nvPr>
            <p:ph type="ftr" sz="quarter" idx="11"/>
          </p:nvPr>
        </p:nvSpPr>
        <p:spPr/>
        <p:txBody>
          <a:bodyPr/>
          <a:lstStyle>
            <a:lvl1pPr>
              <a:defRPr>
                <a:solidFill>
                  <a:schemeClr val="accent1">
                    <a:tint val="20000"/>
                  </a:schemeClr>
                </a:solidFill>
              </a:defRPr>
            </a:lvl1pPr>
            <a:extLst/>
          </a:lstStyle>
          <a:p>
            <a:endParaRPr kumimoji="1" lang="ja-JP" altLang="en-US">
              <a:solidFill>
                <a:srgbClr val="2DA2BF">
                  <a:tint val="20000"/>
                </a:srgbClr>
              </a:solidFill>
            </a:endParaRPr>
          </a:p>
        </p:txBody>
      </p:sp>
      <p:sp>
        <p:nvSpPr>
          <p:cNvPr id="27" name="スライド番号プレースホルダー 26"/>
          <p:cNvSpPr>
            <a:spLocks noGrp="1"/>
          </p:cNvSpPr>
          <p:nvPr>
            <p:ph type="sldNum" sz="quarter" idx="12"/>
          </p:nvPr>
        </p:nvSpPr>
        <p:spPr/>
        <p:txBody>
          <a:bodyPr/>
          <a:lstStyle>
            <a:lvl1pPr>
              <a:defRPr>
                <a:solidFill>
                  <a:srgbClr val="FFFFFF"/>
                </a:solidFill>
              </a:defRPr>
            </a:lvl1pPr>
            <a:extLst/>
          </a:lstStyle>
          <a:p>
            <a:fld id="{089B26AC-9992-4F5E-9A19-6F773EB6CD8A}" type="slidenum">
              <a:rPr kumimoji="1" lang="ja-JP" altLang="en-US" smtClean="0"/>
              <a:pPr/>
              <a:t>‹#›</a:t>
            </a:fld>
            <a:endParaRPr kumimoji="1" lang="ja-JP" altLang="en-US"/>
          </a:p>
        </p:txBody>
      </p:sp>
    </p:spTree>
    <p:extLst>
      <p:ext uri="{BB962C8B-B14F-4D97-AF65-F5344CB8AC3E}">
        <p14:creationId xmlns:p14="http://schemas.microsoft.com/office/powerpoint/2010/main" val="2031395974"/>
      </p:ext>
    </p:extLst>
  </p:cSld>
  <p:clrMapOvr>
    <a:masterClrMapping/>
  </p:clrMapOvr>
  <p:timing>
    <p:tnLst>
      <p:par>
        <p:cTn xmlns:p14="http://schemas.microsoft.com/office/powerpoint/2010/mai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23528" y="1268760"/>
            <a:ext cx="8373616" cy="4525963"/>
          </a:xfrm>
        </p:spPr>
        <p:txBody>
          <a:bodyPr/>
          <a:lstStyle>
            <a:lvl1pPr marL="365760" indent="-256032">
              <a:buClr>
                <a:srgbClr val="00B0F0"/>
              </a:buClr>
              <a:buFont typeface="Wingdings" panose="05000000000000000000" pitchFamily="2" charset="2"/>
              <a:buChar char="l"/>
              <a:defRPr sz="2600">
                <a:latin typeface="HG丸ｺﾞｼｯｸM-PRO" panose="020F0600000000000000" pitchFamily="50" charset="-128"/>
                <a:ea typeface="HG丸ｺﾞｼｯｸM-PRO" panose="020F0600000000000000" pitchFamily="50" charset="-128"/>
              </a:defRPr>
            </a:lvl1pPr>
            <a:lvl2pPr>
              <a:buClr>
                <a:srgbClr val="00B0F0"/>
              </a:buClr>
              <a:defRPr sz="2200">
                <a:latin typeface="HG丸ｺﾞｼｯｸM-PRO" panose="020F0600000000000000" pitchFamily="50" charset="-128"/>
                <a:ea typeface="HG丸ｺﾞｼｯｸM-PRO" panose="020F0600000000000000" pitchFamily="50" charset="-128"/>
              </a:defRPr>
            </a:lvl2pPr>
            <a:lvl3pPr>
              <a:buClr>
                <a:srgbClr val="00B0F0"/>
              </a:buClr>
              <a:defRPr>
                <a:latin typeface="HG丸ｺﾞｼｯｸM-PRO" panose="020F0600000000000000" pitchFamily="50" charset="-128"/>
                <a:ea typeface="HG丸ｺﾞｼｯｸM-PRO" panose="020F0600000000000000" pitchFamily="50" charset="-128"/>
              </a:defRPr>
            </a:lvl3pPr>
            <a:lvl4pPr>
              <a:defRPr>
                <a:latin typeface="HG丸ｺﾞｼｯｸM-PRO" panose="020F0600000000000000" pitchFamily="50" charset="-128"/>
                <a:ea typeface="HG丸ｺﾞｼｯｸM-PRO" panose="020F0600000000000000" pitchFamily="50" charset="-128"/>
              </a:defRPr>
            </a:lvl4pPr>
            <a:lvl5pPr>
              <a:defRPr>
                <a:latin typeface="HG丸ｺﾞｼｯｸM-PRO" panose="020F0600000000000000" pitchFamily="50" charset="-128"/>
                <a:ea typeface="HG丸ｺﾞｼｯｸM-PRO" panose="020F0600000000000000" pitchFamily="50" charset="-128"/>
              </a:defRPr>
            </a:lvl5pPr>
            <a:extLst/>
          </a:lstStyle>
          <a:p>
            <a:pPr lvl="0" eaLnBrk="1" latinLnBrk="0" hangingPunct="1"/>
            <a:r>
              <a:rPr lang="ja-JP" altLang="en-US" dirty="0" smtClean="0"/>
              <a:t>マスター テキストの書式設定</a:t>
            </a:r>
          </a:p>
          <a:p>
            <a:pPr lvl="1" eaLnBrk="1" latinLnBrk="0" hangingPunct="1"/>
            <a:r>
              <a:rPr lang="ja-JP" altLang="en-US" dirty="0" smtClean="0"/>
              <a:t>第 </a:t>
            </a:r>
            <a:r>
              <a:rPr lang="en-US" altLang="ja-JP" dirty="0" smtClean="0"/>
              <a:t>2 </a:t>
            </a:r>
            <a:r>
              <a:rPr lang="ja-JP" altLang="en-US" dirty="0" smtClean="0"/>
              <a:t>レベル</a:t>
            </a:r>
          </a:p>
          <a:p>
            <a:pPr lvl="2" eaLnBrk="1" latinLnBrk="0" hangingPunct="1"/>
            <a:r>
              <a:rPr lang="ja-JP" altLang="en-US" dirty="0" smtClean="0"/>
              <a:t>第 </a:t>
            </a:r>
            <a:r>
              <a:rPr lang="en-US" altLang="ja-JP" dirty="0" smtClean="0"/>
              <a:t>3 </a:t>
            </a:r>
            <a:r>
              <a:rPr lang="ja-JP" altLang="en-US" dirty="0" smtClean="0"/>
              <a:t>レベル</a:t>
            </a:r>
          </a:p>
          <a:p>
            <a:pPr lvl="3" eaLnBrk="1" latinLnBrk="0" hangingPunct="1"/>
            <a:r>
              <a:rPr lang="ja-JP" altLang="en-US" dirty="0" smtClean="0"/>
              <a:t>第 </a:t>
            </a:r>
            <a:r>
              <a:rPr lang="en-US" altLang="ja-JP" dirty="0" smtClean="0"/>
              <a:t>4 </a:t>
            </a:r>
            <a:r>
              <a:rPr lang="ja-JP" altLang="en-US" dirty="0" smtClean="0"/>
              <a:t>レベル</a:t>
            </a:r>
          </a:p>
          <a:p>
            <a:pPr lvl="4" eaLnBrk="1" latinLnBrk="0" hangingPunct="1"/>
            <a:r>
              <a:rPr lang="ja-JP" altLang="en-US" dirty="0" smtClean="0"/>
              <a:t>第 </a:t>
            </a:r>
            <a:r>
              <a:rPr lang="en-US" altLang="ja-JP" dirty="0" smtClean="0"/>
              <a:t>5 </a:t>
            </a:r>
            <a:r>
              <a:rPr lang="ja-JP" altLang="en-US" dirty="0" smtClean="0"/>
              <a:t>レベル</a:t>
            </a:r>
            <a:endParaRPr kumimoji="0" lang="en-US" dirty="0"/>
          </a:p>
        </p:txBody>
      </p:sp>
      <p:sp>
        <p:nvSpPr>
          <p:cNvPr id="4" name="日付プレースホルダー 3"/>
          <p:cNvSpPr>
            <a:spLocks noGrp="1"/>
          </p:cNvSpPr>
          <p:nvPr>
            <p:ph type="dt" sz="half" idx="10"/>
          </p:nvPr>
        </p:nvSpPr>
        <p:spPr/>
        <p:txBody>
          <a:bodyPr/>
          <a:lstStyle>
            <a:extLst/>
          </a:lstStyle>
          <a:p>
            <a:fld id="{A3654B55-78E1-4F4A-8F90-FAFA3B79CAE8}" type="datetime1">
              <a:rPr kumimoji="1" lang="ja-JP" altLang="en-US" smtClean="0">
                <a:solidFill>
                  <a:prstClr val="black"/>
                </a:solidFill>
              </a:rPr>
              <a:pPr/>
              <a:t>2014/02/16</a:t>
            </a:fld>
            <a:endParaRPr kumimoji="1" lang="ja-JP" altLang="en-US">
              <a:solidFill>
                <a:prstClr val="black"/>
              </a:solidFill>
            </a:endParaRPr>
          </a:p>
        </p:txBody>
      </p:sp>
      <p:sp>
        <p:nvSpPr>
          <p:cNvPr id="5" name="フッター プレースホルダー 4"/>
          <p:cNvSpPr>
            <a:spLocks noGrp="1"/>
          </p:cNvSpPr>
          <p:nvPr>
            <p:ph type="ftr" sz="quarter" idx="11"/>
          </p:nvPr>
        </p:nvSpPr>
        <p:spPr/>
        <p:txBody>
          <a:bodyPr/>
          <a:lstStyle>
            <a:extLst/>
          </a:lstStyle>
          <a:p>
            <a:endParaRPr kumimoji="1" lang="ja-JP" altLang="en-US">
              <a:solidFill>
                <a:prstClr val="black"/>
              </a:solidFill>
            </a:endParaRPr>
          </a:p>
        </p:txBody>
      </p:sp>
      <p:sp>
        <p:nvSpPr>
          <p:cNvPr id="6" name="スライド番号プレースホルダー 5"/>
          <p:cNvSpPr>
            <a:spLocks noGrp="1"/>
          </p:cNvSpPr>
          <p:nvPr>
            <p:ph type="sldNum" sz="quarter" idx="12"/>
          </p:nvPr>
        </p:nvSpPr>
        <p:spPr>
          <a:xfrm>
            <a:off x="8532440" y="6465019"/>
            <a:ext cx="581784" cy="365125"/>
          </a:xfrm>
          <a:prstGeom prst="ellipse">
            <a:avLst/>
          </a:prstGeom>
          <a:noFill/>
          <a:ln>
            <a:noFill/>
          </a:ln>
        </p:spPr>
        <p:txBody>
          <a:bodyPr/>
          <a:lstStyle>
            <a:lvl1pPr>
              <a:defRPr>
                <a:solidFill>
                  <a:schemeClr val="tx2"/>
                </a:solidFill>
              </a:defRPr>
            </a:lvl1pPr>
            <a:extLst/>
          </a:lstStyle>
          <a:p>
            <a:fld id="{089B26AC-9992-4F5E-9A19-6F773EB6CD8A}" type="slidenum">
              <a:rPr kumimoji="1" lang="ja-JP" altLang="en-US" smtClean="0">
                <a:solidFill>
                  <a:srgbClr val="464646"/>
                </a:solidFill>
              </a:rPr>
              <a:pPr/>
              <a:t>‹#›</a:t>
            </a:fld>
            <a:endParaRPr kumimoji="1" lang="ja-JP" altLang="en-US">
              <a:solidFill>
                <a:srgbClr val="464646"/>
              </a:solidFill>
            </a:endParaRPr>
          </a:p>
        </p:txBody>
      </p:sp>
      <p:sp>
        <p:nvSpPr>
          <p:cNvPr id="7" name="タイトル 6"/>
          <p:cNvSpPr>
            <a:spLocks noGrp="1"/>
          </p:cNvSpPr>
          <p:nvPr>
            <p:ph type="title"/>
          </p:nvPr>
        </p:nvSpPr>
        <p:spPr>
          <a:xfrm>
            <a:off x="251520" y="42143"/>
            <a:ext cx="8568952" cy="1143000"/>
          </a:xfrm>
        </p:spPr>
        <p:txBody>
          <a:bodyPr rtlCol="0">
            <a:scene3d>
              <a:camera prst="orthographicFront"/>
              <a:lightRig rig="soft" dir="t"/>
            </a:scene3d>
            <a:sp3d prstMaterial="softEdge"/>
          </a:bodyPr>
          <a:lstStyle>
            <a:lvl1pPr>
              <a:defRPr>
                <a:effectLst/>
                <a:latin typeface="HG丸ｺﾞｼｯｸM-PRO" panose="020F0600000000000000" pitchFamily="50" charset="-128"/>
                <a:ea typeface="HG丸ｺﾞｼｯｸM-PRO" panose="020F0600000000000000" pitchFamily="50" charset="-128"/>
              </a:defRPr>
            </a:lvl1pPr>
            <a:extLst/>
          </a:lstStyle>
          <a:p>
            <a:r>
              <a:rPr kumimoji="0" lang="ja-JP" altLang="en-US" dirty="0" smtClean="0"/>
              <a:t>マスター タイトルの書式設定</a:t>
            </a:r>
            <a:endParaRPr kumimoji="0" lang="en-US" dirty="0"/>
          </a:p>
        </p:txBody>
      </p:sp>
    </p:spTree>
    <p:extLst>
      <p:ext uri="{BB962C8B-B14F-4D97-AF65-F5344CB8AC3E}">
        <p14:creationId xmlns:p14="http://schemas.microsoft.com/office/powerpoint/2010/main" val="3518263807"/>
      </p:ext>
    </p:extLst>
  </p:cSld>
  <p:clrMapOvr>
    <a:masterClrMapping/>
  </p:clrMapOvr>
  <p:timing>
    <p:tnLst>
      <p:par>
        <p:cTn xmlns:p14="http://schemas.microsoft.com/office/powerpoint/2010/mai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p:txBody>
          <a:bodyPr/>
          <a:lstStyle>
            <a:extLst/>
          </a:lstStyle>
          <a:p>
            <a:fld id="{B86D4CD0-C96A-4501-B907-5F37636B4CC5}" type="datetime1">
              <a:rPr kumimoji="1" lang="ja-JP" altLang="en-US" smtClean="0">
                <a:solidFill>
                  <a:prstClr val="white"/>
                </a:solidFill>
              </a:rPr>
              <a:pPr/>
              <a:t>2014/02/16</a:t>
            </a:fld>
            <a:endParaRPr kumimoji="1" lang="ja-JP" altLang="en-US">
              <a:solidFill>
                <a:prstClr val="white"/>
              </a:solidFill>
            </a:endParaRPr>
          </a:p>
        </p:txBody>
      </p:sp>
      <p:sp>
        <p:nvSpPr>
          <p:cNvPr id="5" name="フッター プレースホルダー 4"/>
          <p:cNvSpPr>
            <a:spLocks noGrp="1"/>
          </p:cNvSpPr>
          <p:nvPr>
            <p:ph type="ftr" sz="quarter" idx="11"/>
          </p:nvPr>
        </p:nvSpPr>
        <p:spPr/>
        <p:txBody>
          <a:bodyPr/>
          <a:lstStyle>
            <a:extLst/>
          </a:lstStyle>
          <a:p>
            <a:endParaRPr kumimoji="1" lang="ja-JP" altLang="en-US">
              <a:solidFill>
                <a:prstClr val="white"/>
              </a:solidFill>
            </a:endParaRPr>
          </a:p>
        </p:txBody>
      </p:sp>
      <p:sp>
        <p:nvSpPr>
          <p:cNvPr id="6" name="スライド番号プレースホルダー 5"/>
          <p:cNvSpPr>
            <a:spLocks noGrp="1"/>
          </p:cNvSpPr>
          <p:nvPr>
            <p:ph type="sldNum" sz="quarter" idx="12"/>
          </p:nvPr>
        </p:nvSpPr>
        <p:spPr/>
        <p:txBody>
          <a:bodyPr/>
          <a:lstStyle>
            <a:extLst/>
          </a:lstStyle>
          <a:p>
            <a:fld id="{089B26AC-9992-4F5E-9A19-6F773EB6CD8A}" type="slidenum">
              <a:rPr kumimoji="1" lang="ja-JP" altLang="en-US" smtClean="0">
                <a:solidFill>
                  <a:prstClr val="white"/>
                </a:solidFill>
              </a:rPr>
              <a:pPr/>
              <a:t>‹#›</a:t>
            </a:fld>
            <a:endParaRPr kumimoji="1" lang="ja-JP" altLang="en-US">
              <a:solidFill>
                <a:prstClr val="white"/>
              </a:solidFill>
            </a:endParaRPr>
          </a:p>
        </p:txBody>
      </p:sp>
      <p:sp>
        <p:nvSpPr>
          <p:cNvPr id="7" name="山形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kumimoji="0" lang="en-US">
              <a:solidFill>
                <a:prstClr val="white"/>
              </a:solidFill>
            </a:endParaRPr>
          </a:p>
        </p:txBody>
      </p:sp>
      <p:sp>
        <p:nvSpPr>
          <p:cNvPr id="8" name="山形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kumimoji="0" lang="en-US">
              <a:solidFill>
                <a:prstClr val="white"/>
              </a:solidFill>
            </a:endParaRPr>
          </a:p>
        </p:txBody>
      </p:sp>
    </p:spTree>
    <p:extLst>
      <p:ext uri="{BB962C8B-B14F-4D97-AF65-F5344CB8AC3E}">
        <p14:creationId xmlns:p14="http://schemas.microsoft.com/office/powerpoint/2010/main" val="3659082825"/>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bg>
      <p:bgRef idx="1002">
        <a:schemeClr val="bg1"/>
      </p:bgRef>
    </p:bg>
    <p:spTree>
      <p:nvGrpSpPr>
        <p:cNvPr id="1" name=""/>
        <p:cNvGrpSpPr/>
        <p:nvPr/>
      </p:nvGrpSpPr>
      <p:grpSpPr>
        <a:xfrm>
          <a:off x="0" y="0"/>
          <a:ext cx="0" cy="0"/>
          <a:chOff x="0" y="0"/>
          <a:chExt cx="0" cy="0"/>
        </a:xfrm>
      </p:grpSpPr>
      <p:sp>
        <p:nvSpPr>
          <p:cNvPr id="3" name="コンテンツ プレースホルダー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ー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p:txBody>
          <a:bodyPr/>
          <a:lstStyle>
            <a:extLst/>
          </a:lstStyle>
          <a:p>
            <a:fld id="{8BF461CF-706D-48F1-BB4C-42F2C137543D}" type="datetime1">
              <a:rPr kumimoji="1" lang="ja-JP" altLang="en-US" smtClean="0">
                <a:solidFill>
                  <a:prstClr val="white"/>
                </a:solidFill>
              </a:rPr>
              <a:pPr/>
              <a:t>2014/02/16</a:t>
            </a:fld>
            <a:endParaRPr kumimoji="1" lang="ja-JP" altLang="en-US">
              <a:solidFill>
                <a:prstClr val="white"/>
              </a:solidFill>
            </a:endParaRPr>
          </a:p>
        </p:txBody>
      </p:sp>
      <p:sp>
        <p:nvSpPr>
          <p:cNvPr id="6" name="フッター プレースホルダー 5"/>
          <p:cNvSpPr>
            <a:spLocks noGrp="1"/>
          </p:cNvSpPr>
          <p:nvPr>
            <p:ph type="ftr" sz="quarter" idx="11"/>
          </p:nvPr>
        </p:nvSpPr>
        <p:spPr/>
        <p:txBody>
          <a:bodyPr/>
          <a:lstStyle>
            <a:extLst/>
          </a:lstStyle>
          <a:p>
            <a:endParaRPr kumimoji="1" lang="ja-JP" altLang="en-US">
              <a:solidFill>
                <a:prstClr val="white"/>
              </a:solidFill>
            </a:endParaRPr>
          </a:p>
        </p:txBody>
      </p:sp>
      <p:sp>
        <p:nvSpPr>
          <p:cNvPr id="7" name="スライド番号プレースホルダー 6"/>
          <p:cNvSpPr>
            <a:spLocks noGrp="1"/>
          </p:cNvSpPr>
          <p:nvPr>
            <p:ph type="sldNum" sz="quarter" idx="12"/>
          </p:nvPr>
        </p:nvSpPr>
        <p:spPr/>
        <p:txBody>
          <a:bodyPr/>
          <a:lstStyle>
            <a:extLst/>
          </a:lstStyle>
          <a:p>
            <a:fld id="{089B26AC-9992-4F5E-9A19-6F773EB6CD8A}" type="slidenum">
              <a:rPr kumimoji="1" lang="ja-JP" altLang="en-US" smtClean="0">
                <a:solidFill>
                  <a:prstClr val="white"/>
                </a:solidFill>
              </a:rPr>
              <a:pPr/>
              <a:t>‹#›</a:t>
            </a:fld>
            <a:endParaRPr kumimoji="1" lang="ja-JP" altLang="en-US">
              <a:solidFill>
                <a:prstClr val="white"/>
              </a:solidFill>
            </a:endParaRPr>
          </a:p>
        </p:txBody>
      </p:sp>
      <p:sp>
        <p:nvSpPr>
          <p:cNvPr id="8" name="タイトル 7"/>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extLst>
      <p:ext uri="{BB962C8B-B14F-4D97-AF65-F5344CB8AC3E}">
        <p14:creationId xmlns:p14="http://schemas.microsoft.com/office/powerpoint/2010/main" val="1578920725"/>
      </p:ext>
    </p:extLst>
  </p:cSld>
  <p:clrMapOvr>
    <a:overrideClrMapping bg1="dk1" tx1="lt1" bg2="dk2" tx2="lt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比較">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8229600" cy="1143000"/>
          </a:xfrm>
        </p:spPr>
        <p:txBody>
          <a:bodyPr anchor="ctr"/>
          <a:lstStyle>
            <a:lvl1pPr>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マスター テキストの書式設定</a:t>
            </a:r>
          </a:p>
        </p:txBody>
      </p:sp>
      <p:sp>
        <p:nvSpPr>
          <p:cNvPr id="4" name="テキスト プレースホルダー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マスター テキストの書式設定</a:t>
            </a:r>
          </a:p>
        </p:txBody>
      </p:sp>
      <p:sp>
        <p:nvSpPr>
          <p:cNvPr id="5" name="コンテンツ プレースホルダー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ー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ー 6"/>
          <p:cNvSpPr>
            <a:spLocks noGrp="1"/>
          </p:cNvSpPr>
          <p:nvPr>
            <p:ph type="dt" sz="half" idx="10"/>
          </p:nvPr>
        </p:nvSpPr>
        <p:spPr/>
        <p:txBody>
          <a:bodyPr/>
          <a:lstStyle>
            <a:extLst/>
          </a:lstStyle>
          <a:p>
            <a:fld id="{A187BB33-4A4B-4D7F-8742-CDF970DBB225}" type="datetime1">
              <a:rPr kumimoji="1" lang="ja-JP" altLang="en-US" smtClean="0">
                <a:solidFill>
                  <a:prstClr val="black"/>
                </a:solidFill>
              </a:rPr>
              <a:pPr/>
              <a:t>2014/02/16</a:t>
            </a:fld>
            <a:endParaRPr kumimoji="1" lang="ja-JP" altLang="en-US">
              <a:solidFill>
                <a:prstClr val="black"/>
              </a:solidFill>
            </a:endParaRPr>
          </a:p>
        </p:txBody>
      </p:sp>
      <p:sp>
        <p:nvSpPr>
          <p:cNvPr id="8" name="フッター プレースホルダー 7"/>
          <p:cNvSpPr>
            <a:spLocks noGrp="1"/>
          </p:cNvSpPr>
          <p:nvPr>
            <p:ph type="ftr" sz="quarter" idx="11"/>
          </p:nvPr>
        </p:nvSpPr>
        <p:spPr/>
        <p:txBody>
          <a:bodyPr/>
          <a:lstStyle>
            <a:extLst/>
          </a:lstStyle>
          <a:p>
            <a:endParaRPr kumimoji="1" lang="ja-JP" altLang="en-US">
              <a:solidFill>
                <a:prstClr val="black"/>
              </a:solidFill>
            </a:endParaRPr>
          </a:p>
        </p:txBody>
      </p:sp>
      <p:sp>
        <p:nvSpPr>
          <p:cNvPr id="9" name="スライド番号プレースホルダー 8"/>
          <p:cNvSpPr>
            <a:spLocks noGrp="1"/>
          </p:cNvSpPr>
          <p:nvPr>
            <p:ph type="sldNum" sz="quarter" idx="12"/>
          </p:nvPr>
        </p:nvSpPr>
        <p:spPr/>
        <p:txBody>
          <a:bodyPr/>
          <a:lstStyle>
            <a:extLst/>
          </a:lstStyle>
          <a:p>
            <a:fld id="{089B26AC-9992-4F5E-9A19-6F773EB6CD8A}" type="slidenum">
              <a:rPr kumimoji="1" lang="ja-JP" altLang="en-US" smtClean="0">
                <a:solidFill>
                  <a:prstClr val="black"/>
                </a:solidFill>
              </a:rPr>
              <a:pPr/>
              <a:t>‹#›</a:t>
            </a:fld>
            <a:endParaRPr kumimoji="1" lang="ja-JP" altLang="en-US">
              <a:solidFill>
                <a:prstClr val="black"/>
              </a:solidFill>
            </a:endParaRPr>
          </a:p>
        </p:txBody>
      </p:sp>
    </p:spTree>
    <p:extLst>
      <p:ext uri="{BB962C8B-B14F-4D97-AF65-F5344CB8AC3E}">
        <p14:creationId xmlns:p14="http://schemas.microsoft.com/office/powerpoint/2010/main" val="1125919409"/>
      </p:ext>
    </p:extLst>
  </p:cSld>
  <p:clrMapOvr>
    <a:overrideClrMapping bg1="lt1" tx1="dk1" bg2="lt2" tx2="dk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bg>
      <p:bgRef idx="1002">
        <a:schemeClr val="bg1"/>
      </p:bgRef>
    </p:bg>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extLst/>
          </a:lstStyle>
          <a:p>
            <a:fld id="{9ABD8A93-959A-4393-8CDB-878D9DED9824}" type="datetime1">
              <a:rPr kumimoji="1" lang="ja-JP" altLang="en-US" smtClean="0">
                <a:solidFill>
                  <a:prstClr val="white"/>
                </a:solidFill>
              </a:rPr>
              <a:pPr/>
              <a:t>2014/02/16</a:t>
            </a:fld>
            <a:endParaRPr kumimoji="1" lang="ja-JP" altLang="en-US">
              <a:solidFill>
                <a:prstClr val="white"/>
              </a:solidFill>
            </a:endParaRPr>
          </a:p>
        </p:txBody>
      </p:sp>
      <p:sp>
        <p:nvSpPr>
          <p:cNvPr id="4" name="フッター プレースホルダー 3"/>
          <p:cNvSpPr>
            <a:spLocks noGrp="1"/>
          </p:cNvSpPr>
          <p:nvPr>
            <p:ph type="ftr" sz="quarter" idx="11"/>
          </p:nvPr>
        </p:nvSpPr>
        <p:spPr/>
        <p:txBody>
          <a:bodyPr/>
          <a:lstStyle>
            <a:extLst/>
          </a:lstStyle>
          <a:p>
            <a:endParaRPr kumimoji="1" lang="ja-JP" altLang="en-US">
              <a:solidFill>
                <a:prstClr val="white"/>
              </a:solidFill>
            </a:endParaRPr>
          </a:p>
        </p:txBody>
      </p:sp>
      <p:sp>
        <p:nvSpPr>
          <p:cNvPr id="5" name="スライド番号プレースホルダー 4"/>
          <p:cNvSpPr>
            <a:spLocks noGrp="1"/>
          </p:cNvSpPr>
          <p:nvPr>
            <p:ph type="sldNum" sz="quarter" idx="12"/>
          </p:nvPr>
        </p:nvSpPr>
        <p:spPr/>
        <p:txBody>
          <a:bodyPr/>
          <a:lstStyle>
            <a:extLst/>
          </a:lstStyle>
          <a:p>
            <a:fld id="{089B26AC-9992-4F5E-9A19-6F773EB6CD8A}" type="slidenum">
              <a:rPr kumimoji="1" lang="ja-JP" altLang="en-US" smtClean="0">
                <a:solidFill>
                  <a:prstClr val="white"/>
                </a:solidFill>
              </a:rPr>
              <a:pPr/>
              <a:t>‹#›</a:t>
            </a:fld>
            <a:endParaRPr kumimoji="1" lang="ja-JP" altLang="en-US">
              <a:solidFill>
                <a:prstClr val="white"/>
              </a:solidFill>
            </a:endParaRPr>
          </a:p>
        </p:txBody>
      </p:sp>
      <p:sp>
        <p:nvSpPr>
          <p:cNvPr id="6" name="タイトル 5"/>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extLst>
      <p:ext uri="{BB962C8B-B14F-4D97-AF65-F5344CB8AC3E}">
        <p14:creationId xmlns:p14="http://schemas.microsoft.com/office/powerpoint/2010/main" val="1585784416"/>
      </p:ext>
    </p:extLst>
  </p:cSld>
  <p:clrMapOvr>
    <a:overrideClrMapping bg1="dk1" tx1="lt1" bg2="dk2" tx2="lt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extLst/>
          </a:lstStyle>
          <a:p>
            <a:fld id="{03C64229-2EDA-4B34-BDF2-001D0702F1C0}" type="datetime1">
              <a:rPr kumimoji="1" lang="ja-JP" altLang="en-US" smtClean="0">
                <a:solidFill>
                  <a:prstClr val="black"/>
                </a:solidFill>
              </a:rPr>
              <a:pPr/>
              <a:t>2014/02/16</a:t>
            </a:fld>
            <a:endParaRPr kumimoji="1" lang="ja-JP" altLang="en-US">
              <a:solidFill>
                <a:prstClr val="black"/>
              </a:solidFill>
            </a:endParaRPr>
          </a:p>
        </p:txBody>
      </p:sp>
      <p:sp>
        <p:nvSpPr>
          <p:cNvPr id="3" name="フッター プレースホルダー 2"/>
          <p:cNvSpPr>
            <a:spLocks noGrp="1"/>
          </p:cNvSpPr>
          <p:nvPr>
            <p:ph type="ftr" sz="quarter" idx="11"/>
          </p:nvPr>
        </p:nvSpPr>
        <p:spPr/>
        <p:txBody>
          <a:bodyPr/>
          <a:lstStyle>
            <a:extLst/>
          </a:lstStyle>
          <a:p>
            <a:endParaRPr kumimoji="1" lang="ja-JP" altLang="en-US">
              <a:solidFill>
                <a:prstClr val="black"/>
              </a:solidFill>
            </a:endParaRPr>
          </a:p>
        </p:txBody>
      </p:sp>
      <p:sp>
        <p:nvSpPr>
          <p:cNvPr id="4" name="スライド番号プレースホルダー 3"/>
          <p:cNvSpPr>
            <a:spLocks noGrp="1"/>
          </p:cNvSpPr>
          <p:nvPr>
            <p:ph type="sldNum" sz="quarter" idx="12"/>
          </p:nvPr>
        </p:nvSpPr>
        <p:spPr/>
        <p:txBody>
          <a:bodyPr/>
          <a:lstStyle>
            <a:extLst/>
          </a:lstStyle>
          <a:p>
            <a:fld id="{089B26AC-9992-4F5E-9A19-6F773EB6CD8A}" type="slidenum">
              <a:rPr kumimoji="1" lang="ja-JP" altLang="en-US" smtClean="0">
                <a:solidFill>
                  <a:prstClr val="black"/>
                </a:solidFill>
              </a:rPr>
              <a:pPr/>
              <a:t>‹#›</a:t>
            </a:fld>
            <a:endParaRPr kumimoji="1" lang="ja-JP" altLang="en-US">
              <a:solidFill>
                <a:prstClr val="black"/>
              </a:solidFill>
            </a:endParaRPr>
          </a:p>
        </p:txBody>
      </p:sp>
    </p:spTree>
    <p:extLst>
      <p:ext uri="{BB962C8B-B14F-4D97-AF65-F5344CB8AC3E}">
        <p14:creationId xmlns:p14="http://schemas.microsoft.com/office/powerpoint/2010/main" val="2376611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p:txBody>
          <a:bodyPr/>
          <a:lstStyle>
            <a:extLst/>
          </a:lstStyle>
          <a:p>
            <a:fld id="{B86D4CD0-C96A-4501-B907-5F37636B4CC5}" type="datetime1">
              <a:rPr kumimoji="1" lang="ja-JP" altLang="en-US" smtClean="0"/>
              <a:t>2014/02/16</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p:txBody>
          <a:bodyPr/>
          <a:lstStyle>
            <a:extLst/>
          </a:lstStyle>
          <a:p>
            <a:fld id="{089B26AC-9992-4F5E-9A19-6F773EB6CD8A}" type="slidenum">
              <a:rPr kumimoji="1" lang="ja-JP" altLang="en-US" smtClean="0"/>
              <a:t>‹#›</a:t>
            </a:fld>
            <a:endParaRPr kumimoji="1" lang="ja-JP" altLang="en-US"/>
          </a:p>
        </p:txBody>
      </p:sp>
      <p:sp>
        <p:nvSpPr>
          <p:cNvPr id="7" name="山形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山形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ja-JP" altLang="en-US" smtClean="0"/>
              <a:t>マスター テキストの書式設定</a:t>
            </a:r>
          </a:p>
        </p:txBody>
      </p:sp>
      <p:sp>
        <p:nvSpPr>
          <p:cNvPr id="4" name="コンテンツ プレースホルダー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a:xfrm>
            <a:off x="6727032" y="6407944"/>
            <a:ext cx="1920240" cy="365760"/>
          </a:xfrm>
        </p:spPr>
        <p:txBody>
          <a:bodyPr/>
          <a:lstStyle>
            <a:extLst/>
          </a:lstStyle>
          <a:p>
            <a:fld id="{9C1B0D8A-12F8-41B3-B9C3-A22DF92BC1B2}" type="datetime1">
              <a:rPr kumimoji="1" lang="ja-JP" altLang="en-US" smtClean="0">
                <a:solidFill>
                  <a:prstClr val="black"/>
                </a:solidFill>
              </a:rPr>
              <a:pPr/>
              <a:t>2014/02/16</a:t>
            </a:fld>
            <a:endParaRPr kumimoji="1" lang="ja-JP" altLang="en-US">
              <a:solidFill>
                <a:prstClr val="black"/>
              </a:solidFill>
            </a:endParaRPr>
          </a:p>
        </p:txBody>
      </p:sp>
      <p:sp>
        <p:nvSpPr>
          <p:cNvPr id="6" name="フッター プレースホルダー 5"/>
          <p:cNvSpPr>
            <a:spLocks noGrp="1"/>
          </p:cNvSpPr>
          <p:nvPr>
            <p:ph type="ftr" sz="quarter" idx="11"/>
          </p:nvPr>
        </p:nvSpPr>
        <p:spPr/>
        <p:txBody>
          <a:bodyPr/>
          <a:lstStyle>
            <a:extLst/>
          </a:lstStyle>
          <a:p>
            <a:endParaRPr kumimoji="1" lang="ja-JP" altLang="en-US">
              <a:solidFill>
                <a:prstClr val="black"/>
              </a:solidFill>
            </a:endParaRPr>
          </a:p>
        </p:txBody>
      </p:sp>
      <p:sp>
        <p:nvSpPr>
          <p:cNvPr id="7" name="スライド番号プレースホルダー 6"/>
          <p:cNvSpPr>
            <a:spLocks noGrp="1"/>
          </p:cNvSpPr>
          <p:nvPr>
            <p:ph type="sldNum" sz="quarter" idx="12"/>
          </p:nvPr>
        </p:nvSpPr>
        <p:spPr/>
        <p:txBody>
          <a:bodyPr/>
          <a:lstStyle>
            <a:extLst/>
          </a:lstStyle>
          <a:p>
            <a:fld id="{089B26AC-9992-4F5E-9A19-6F773EB6CD8A}" type="slidenum">
              <a:rPr kumimoji="1" lang="ja-JP" altLang="en-US" smtClean="0">
                <a:solidFill>
                  <a:prstClr val="black"/>
                </a:solidFill>
              </a:rPr>
              <a:pPr/>
              <a:t>‹#›</a:t>
            </a:fld>
            <a:endParaRPr kumimoji="1" lang="ja-JP" altLang="en-US">
              <a:solidFill>
                <a:prstClr val="black"/>
              </a:solidFill>
            </a:endParaRPr>
          </a:p>
        </p:txBody>
      </p:sp>
    </p:spTree>
    <p:extLst>
      <p:ext uri="{BB962C8B-B14F-4D97-AF65-F5344CB8AC3E}">
        <p14:creationId xmlns:p14="http://schemas.microsoft.com/office/powerpoint/2010/main" val="1117431763"/>
      </p:ext>
    </p:extLst>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2">
        <a:schemeClr val="bg1"/>
      </p:bgRef>
    </p:bg>
    <p:spTree>
      <p:nvGrpSpPr>
        <p:cNvPr id="1" name=""/>
        <p:cNvGrpSpPr/>
        <p:nvPr/>
      </p:nvGrpSpPr>
      <p:grpSpPr>
        <a:xfrm>
          <a:off x="0" y="0"/>
          <a:ext cx="0" cy="0"/>
          <a:chOff x="0" y="0"/>
          <a:chExt cx="0" cy="0"/>
        </a:xfrm>
      </p:grpSpPr>
      <p:sp>
        <p:nvSpPr>
          <p:cNvPr id="4" name="テキスト プレースホルダー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ja-JP" altLang="en-US" smtClean="0"/>
              <a:t>マスター テキストの書式設定</a:t>
            </a:r>
          </a:p>
        </p:txBody>
      </p:sp>
      <p:sp>
        <p:nvSpPr>
          <p:cNvPr id="3" name="図プレースホルダー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ja-JP" altLang="en-US" smtClean="0"/>
              <a:t>アイコンをクリックして図を追加</a:t>
            </a:r>
            <a:endParaRPr kumimoji="0" lang="en-US" dirty="0"/>
          </a:p>
        </p:txBody>
      </p:sp>
      <p:sp>
        <p:nvSpPr>
          <p:cNvPr id="5" name="日付プレースホルダー 4"/>
          <p:cNvSpPr>
            <a:spLocks noGrp="1"/>
          </p:cNvSpPr>
          <p:nvPr>
            <p:ph type="dt" sz="half" idx="10"/>
          </p:nvPr>
        </p:nvSpPr>
        <p:spPr/>
        <p:txBody>
          <a:bodyPr/>
          <a:lstStyle>
            <a:lvl1pPr>
              <a:defRPr>
                <a:solidFill>
                  <a:schemeClr val="tx1"/>
                </a:solidFill>
              </a:defRPr>
            </a:lvl1pPr>
            <a:extLst/>
          </a:lstStyle>
          <a:p>
            <a:fld id="{0F79F17C-9C5F-47B1-8D66-155B576FBB74}" type="datetime1">
              <a:rPr kumimoji="1" lang="ja-JP" altLang="en-US" smtClean="0">
                <a:solidFill>
                  <a:prstClr val="white"/>
                </a:solidFill>
              </a:rPr>
              <a:pPr/>
              <a:t>2014/02/16</a:t>
            </a:fld>
            <a:endParaRPr kumimoji="1" lang="ja-JP" altLang="en-US">
              <a:solidFill>
                <a:prstClr val="white"/>
              </a:solidFill>
            </a:endParaRPr>
          </a:p>
        </p:txBody>
      </p:sp>
      <p:sp>
        <p:nvSpPr>
          <p:cNvPr id="6" name="フッター プレースホルダー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1" lang="ja-JP" altLang="en-US">
              <a:solidFill>
                <a:prstClr val="white"/>
              </a:solidFill>
            </a:endParaRPr>
          </a:p>
        </p:txBody>
      </p:sp>
      <p:sp>
        <p:nvSpPr>
          <p:cNvPr id="7" name="スライド番号プレースホルダー 6"/>
          <p:cNvSpPr>
            <a:spLocks noGrp="1"/>
          </p:cNvSpPr>
          <p:nvPr>
            <p:ph type="sldNum" sz="quarter" idx="12"/>
          </p:nvPr>
        </p:nvSpPr>
        <p:spPr/>
        <p:txBody>
          <a:bodyPr/>
          <a:lstStyle>
            <a:lvl1pPr>
              <a:defRPr>
                <a:solidFill>
                  <a:schemeClr val="tx1"/>
                </a:solidFill>
              </a:defRPr>
            </a:lvl1pPr>
            <a:extLst/>
          </a:lstStyle>
          <a:p>
            <a:fld id="{089B26AC-9992-4F5E-9A19-6F773EB6CD8A}" type="slidenum">
              <a:rPr kumimoji="1" lang="ja-JP" altLang="en-US" smtClean="0">
                <a:solidFill>
                  <a:prstClr val="white"/>
                </a:solidFill>
              </a:rPr>
              <a:pPr/>
              <a:t>‹#›</a:t>
            </a:fld>
            <a:endParaRPr kumimoji="1" lang="ja-JP" altLang="en-US">
              <a:solidFill>
                <a:prstClr val="white"/>
              </a:solidFill>
            </a:endParaRPr>
          </a:p>
        </p:txBody>
      </p:sp>
      <p:sp>
        <p:nvSpPr>
          <p:cNvPr id="2" name="タイトル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ja-JP" altLang="en-US" smtClean="0"/>
              <a:t>マスター タイトルの書式設定</a:t>
            </a:r>
            <a:endParaRPr kumimoji="0" lang="en-US"/>
          </a:p>
        </p:txBody>
      </p:sp>
      <p:sp>
        <p:nvSpPr>
          <p:cNvPr id="8" name="フリーフォーム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solidFill>
                <a:prstClr val="white"/>
              </a:solidFill>
            </a:endParaRPr>
          </a:p>
        </p:txBody>
      </p:sp>
      <p:sp>
        <p:nvSpPr>
          <p:cNvPr id="9" name="フリーフォーム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solidFill>
                <a:prstClr val="white"/>
              </a:solidFill>
            </a:endParaRPr>
          </a:p>
        </p:txBody>
      </p:sp>
      <p:sp>
        <p:nvSpPr>
          <p:cNvPr id="10" name="直角三角形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kumimoji="0" lang="en-US">
              <a:solidFill>
                <a:prstClr val="white"/>
              </a:solidFill>
            </a:endParaRPr>
          </a:p>
        </p:txBody>
      </p:sp>
      <p:cxnSp>
        <p:nvCxnSpPr>
          <p:cNvPr id="11" name="直線コネクタ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山形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kumimoji="0" lang="en-US">
              <a:solidFill>
                <a:prstClr val="white"/>
              </a:solidFill>
            </a:endParaRPr>
          </a:p>
        </p:txBody>
      </p:sp>
      <p:sp>
        <p:nvSpPr>
          <p:cNvPr id="13" name="山形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kumimoji="0" lang="en-US">
              <a:solidFill>
                <a:prstClr val="white"/>
              </a:solidFill>
            </a:endParaRPr>
          </a:p>
        </p:txBody>
      </p:sp>
    </p:spTree>
    <p:extLst>
      <p:ext uri="{BB962C8B-B14F-4D97-AF65-F5344CB8AC3E}">
        <p14:creationId xmlns:p14="http://schemas.microsoft.com/office/powerpoint/2010/main" val="2905861795"/>
      </p:ext>
    </p:extLst>
  </p:cSld>
  <p:clrMapOvr>
    <a:overrideClrMapping bg1="dk1" tx1="lt1" bg2="dk2" tx2="lt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1481329"/>
            <a:ext cx="8229600" cy="4386071"/>
          </a:xfrm>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fld id="{A6298690-C662-4A7F-BD2B-3584DB906CED}" type="datetime1">
              <a:rPr kumimoji="1" lang="ja-JP" altLang="en-US" smtClean="0">
                <a:solidFill>
                  <a:prstClr val="black"/>
                </a:solidFill>
              </a:rPr>
              <a:pPr/>
              <a:t>2014/02/16</a:t>
            </a:fld>
            <a:endParaRPr kumimoji="1" lang="ja-JP" altLang="en-US">
              <a:solidFill>
                <a:prstClr val="black"/>
              </a:solidFill>
            </a:endParaRPr>
          </a:p>
        </p:txBody>
      </p:sp>
      <p:sp>
        <p:nvSpPr>
          <p:cNvPr id="5" name="フッター プレースホルダー 4"/>
          <p:cNvSpPr>
            <a:spLocks noGrp="1"/>
          </p:cNvSpPr>
          <p:nvPr>
            <p:ph type="ftr" sz="quarter" idx="11"/>
          </p:nvPr>
        </p:nvSpPr>
        <p:spPr/>
        <p:txBody>
          <a:bodyPr/>
          <a:lstStyle>
            <a:extLst/>
          </a:lstStyle>
          <a:p>
            <a:endParaRPr kumimoji="1" lang="ja-JP" altLang="en-US">
              <a:solidFill>
                <a:prstClr val="black"/>
              </a:solidFill>
            </a:endParaRPr>
          </a:p>
        </p:txBody>
      </p:sp>
      <p:sp>
        <p:nvSpPr>
          <p:cNvPr id="6" name="スライド番号プレースホルダー 5"/>
          <p:cNvSpPr>
            <a:spLocks noGrp="1"/>
          </p:cNvSpPr>
          <p:nvPr>
            <p:ph type="sldNum" sz="quarter" idx="12"/>
          </p:nvPr>
        </p:nvSpPr>
        <p:spPr/>
        <p:txBody>
          <a:bodyPr/>
          <a:lstStyle>
            <a:extLst/>
          </a:lstStyle>
          <a:p>
            <a:fld id="{089B26AC-9992-4F5E-9A19-6F773EB6CD8A}" type="slidenum">
              <a:rPr kumimoji="1" lang="ja-JP" altLang="en-US" smtClean="0">
                <a:solidFill>
                  <a:prstClr val="black"/>
                </a:solidFill>
              </a:rPr>
              <a:pPr/>
              <a:t>‹#›</a:t>
            </a:fld>
            <a:endParaRPr kumimoji="1" lang="ja-JP" altLang="en-US">
              <a:solidFill>
                <a:prstClr val="black"/>
              </a:solidFill>
            </a:endParaRPr>
          </a:p>
        </p:txBody>
      </p:sp>
    </p:spTree>
    <p:extLst>
      <p:ext uri="{BB962C8B-B14F-4D97-AF65-F5344CB8AC3E}">
        <p14:creationId xmlns:p14="http://schemas.microsoft.com/office/powerpoint/2010/main" val="184372307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44013" y="274640"/>
            <a:ext cx="1777470" cy="5592761"/>
          </a:xfrm>
        </p:spPr>
        <p:txBody>
          <a:bodyPr vert="eaVert"/>
          <a:lstStyle>
            <a:extLs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274641"/>
            <a:ext cx="6324600" cy="5592760"/>
          </a:xfrm>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fld id="{542F6BCD-4B93-4DB4-9438-FAC27F54DF27}" type="datetime1">
              <a:rPr kumimoji="1" lang="ja-JP" altLang="en-US" smtClean="0">
                <a:solidFill>
                  <a:prstClr val="black"/>
                </a:solidFill>
              </a:rPr>
              <a:pPr/>
              <a:t>2014/02/16</a:t>
            </a:fld>
            <a:endParaRPr kumimoji="1" lang="ja-JP" altLang="en-US">
              <a:solidFill>
                <a:prstClr val="black"/>
              </a:solidFill>
            </a:endParaRPr>
          </a:p>
        </p:txBody>
      </p:sp>
      <p:sp>
        <p:nvSpPr>
          <p:cNvPr id="5" name="フッター プレースホルダー 4"/>
          <p:cNvSpPr>
            <a:spLocks noGrp="1"/>
          </p:cNvSpPr>
          <p:nvPr>
            <p:ph type="ftr" sz="quarter" idx="11"/>
          </p:nvPr>
        </p:nvSpPr>
        <p:spPr/>
        <p:txBody>
          <a:bodyPr/>
          <a:lstStyle>
            <a:extLst/>
          </a:lstStyle>
          <a:p>
            <a:endParaRPr kumimoji="1" lang="ja-JP" altLang="en-US">
              <a:solidFill>
                <a:prstClr val="black"/>
              </a:solidFill>
            </a:endParaRPr>
          </a:p>
        </p:txBody>
      </p:sp>
      <p:sp>
        <p:nvSpPr>
          <p:cNvPr id="6" name="スライド番号プレースホルダー 5"/>
          <p:cNvSpPr>
            <a:spLocks noGrp="1"/>
          </p:cNvSpPr>
          <p:nvPr>
            <p:ph type="sldNum" sz="quarter" idx="12"/>
          </p:nvPr>
        </p:nvSpPr>
        <p:spPr/>
        <p:txBody>
          <a:bodyPr/>
          <a:lstStyle>
            <a:extLst/>
          </a:lstStyle>
          <a:p>
            <a:fld id="{089B26AC-9992-4F5E-9A19-6F773EB6CD8A}" type="slidenum">
              <a:rPr kumimoji="1" lang="ja-JP" altLang="en-US" smtClean="0">
                <a:solidFill>
                  <a:prstClr val="black"/>
                </a:solidFill>
              </a:rPr>
              <a:pPr/>
              <a:t>‹#›</a:t>
            </a:fld>
            <a:endParaRPr kumimoji="1" lang="ja-JP" altLang="en-US">
              <a:solidFill>
                <a:prstClr val="black"/>
              </a:solidFill>
            </a:endParaRPr>
          </a:p>
        </p:txBody>
      </p:sp>
    </p:spTree>
    <p:extLst>
      <p:ext uri="{BB962C8B-B14F-4D97-AF65-F5344CB8AC3E}">
        <p14:creationId xmlns:p14="http://schemas.microsoft.com/office/powerpoint/2010/main" val="2483755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bg>
      <p:bgRef idx="1002">
        <a:schemeClr val="bg1"/>
      </p:bgRef>
    </p:bg>
    <p:spTree>
      <p:nvGrpSpPr>
        <p:cNvPr id="1" name=""/>
        <p:cNvGrpSpPr/>
        <p:nvPr/>
      </p:nvGrpSpPr>
      <p:grpSpPr>
        <a:xfrm>
          <a:off x="0" y="0"/>
          <a:ext cx="0" cy="0"/>
          <a:chOff x="0" y="0"/>
          <a:chExt cx="0" cy="0"/>
        </a:xfrm>
      </p:grpSpPr>
      <p:sp>
        <p:nvSpPr>
          <p:cNvPr id="3" name="コンテンツ プレースホルダー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ー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p:txBody>
          <a:bodyPr/>
          <a:lstStyle>
            <a:extLst/>
          </a:lstStyle>
          <a:p>
            <a:fld id="{8BF461CF-706D-48F1-BB4C-42F2C137543D}" type="datetime1">
              <a:rPr kumimoji="1" lang="ja-JP" altLang="en-US" smtClean="0"/>
              <a:t>2014/02/16</a:t>
            </a:fld>
            <a:endParaRPr kumimoji="1" lang="ja-JP" altLang="en-US"/>
          </a:p>
        </p:txBody>
      </p:sp>
      <p:sp>
        <p:nvSpPr>
          <p:cNvPr id="6" name="フッター プレースホルダー 5"/>
          <p:cNvSpPr>
            <a:spLocks noGrp="1"/>
          </p:cNvSpPr>
          <p:nvPr>
            <p:ph type="ftr" sz="quarter" idx="11"/>
          </p:nvPr>
        </p:nvSpPr>
        <p:spPr/>
        <p:txBody>
          <a:bodyPr/>
          <a:lstStyle>
            <a:extLst/>
          </a:lstStyle>
          <a:p>
            <a:endParaRPr kumimoji="1" lang="ja-JP" altLang="en-US"/>
          </a:p>
        </p:txBody>
      </p:sp>
      <p:sp>
        <p:nvSpPr>
          <p:cNvPr id="7" name="スライド番号プレースホルダー 6"/>
          <p:cNvSpPr>
            <a:spLocks noGrp="1"/>
          </p:cNvSpPr>
          <p:nvPr>
            <p:ph type="sldNum" sz="quarter" idx="12"/>
          </p:nvPr>
        </p:nvSpPr>
        <p:spPr/>
        <p:txBody>
          <a:bodyPr/>
          <a:lstStyle>
            <a:extLst/>
          </a:lstStyle>
          <a:p>
            <a:fld id="{089B26AC-9992-4F5E-9A19-6F773EB6CD8A}" type="slidenum">
              <a:rPr kumimoji="1" lang="ja-JP" altLang="en-US" smtClean="0"/>
              <a:t>‹#›</a:t>
            </a:fld>
            <a:endParaRPr kumimoji="1" lang="ja-JP" altLang="en-US"/>
          </a:p>
        </p:txBody>
      </p:sp>
      <p:sp>
        <p:nvSpPr>
          <p:cNvPr id="8" name="タイトル 7"/>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8229600" cy="1143000"/>
          </a:xfrm>
        </p:spPr>
        <p:txBody>
          <a:bodyPr anchor="ctr"/>
          <a:lstStyle>
            <a:lvl1pPr>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マスター テキストの書式設定</a:t>
            </a:r>
          </a:p>
        </p:txBody>
      </p:sp>
      <p:sp>
        <p:nvSpPr>
          <p:cNvPr id="4" name="テキスト プレースホルダー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マスター テキストの書式設定</a:t>
            </a:r>
          </a:p>
        </p:txBody>
      </p:sp>
      <p:sp>
        <p:nvSpPr>
          <p:cNvPr id="5" name="コンテンツ プレースホルダー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ー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ー 6"/>
          <p:cNvSpPr>
            <a:spLocks noGrp="1"/>
          </p:cNvSpPr>
          <p:nvPr>
            <p:ph type="dt" sz="half" idx="10"/>
          </p:nvPr>
        </p:nvSpPr>
        <p:spPr/>
        <p:txBody>
          <a:bodyPr/>
          <a:lstStyle>
            <a:extLst/>
          </a:lstStyle>
          <a:p>
            <a:fld id="{A187BB33-4A4B-4D7F-8742-CDF970DBB225}" type="datetime1">
              <a:rPr kumimoji="1" lang="ja-JP" altLang="en-US" smtClean="0"/>
              <a:t>2014/02/16</a:t>
            </a:fld>
            <a:endParaRPr kumimoji="1" lang="ja-JP" altLang="en-US"/>
          </a:p>
        </p:txBody>
      </p:sp>
      <p:sp>
        <p:nvSpPr>
          <p:cNvPr id="8" name="フッター プレースホルダー 7"/>
          <p:cNvSpPr>
            <a:spLocks noGrp="1"/>
          </p:cNvSpPr>
          <p:nvPr>
            <p:ph type="ftr" sz="quarter" idx="11"/>
          </p:nvPr>
        </p:nvSpPr>
        <p:spPr/>
        <p:txBody>
          <a:bodyPr/>
          <a:lstStyle>
            <a:extLst/>
          </a:lstStyle>
          <a:p>
            <a:endParaRPr kumimoji="1" lang="ja-JP" altLang="en-US"/>
          </a:p>
        </p:txBody>
      </p:sp>
      <p:sp>
        <p:nvSpPr>
          <p:cNvPr id="9" name="スライド番号プレースホルダー 8"/>
          <p:cNvSpPr>
            <a:spLocks noGrp="1"/>
          </p:cNvSpPr>
          <p:nvPr>
            <p:ph type="sldNum" sz="quarter" idx="12"/>
          </p:nvPr>
        </p:nvSpPr>
        <p:spPr/>
        <p:txBody>
          <a:bodyPr/>
          <a:lstStyle>
            <a:extLst/>
          </a:lstStyle>
          <a:p>
            <a:fld id="{089B26AC-9992-4F5E-9A19-6F773EB6CD8A}" type="slidenum">
              <a:rPr kumimoji="1" lang="ja-JP" altLang="en-US" smtClean="0"/>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bg>
      <p:bgRef idx="1002">
        <a:schemeClr val="bg1"/>
      </p:bgRef>
    </p:bg>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extLst/>
          </a:lstStyle>
          <a:p>
            <a:fld id="{9ABD8A93-959A-4393-8CDB-878D9DED9824}" type="datetime1">
              <a:rPr kumimoji="1" lang="ja-JP" altLang="en-US" smtClean="0"/>
              <a:t>2014/02/16</a:t>
            </a:fld>
            <a:endParaRPr kumimoji="1" lang="ja-JP" altLang="en-US"/>
          </a:p>
        </p:txBody>
      </p:sp>
      <p:sp>
        <p:nvSpPr>
          <p:cNvPr id="4" name="フッター プレースホルダー 3"/>
          <p:cNvSpPr>
            <a:spLocks noGrp="1"/>
          </p:cNvSpPr>
          <p:nvPr>
            <p:ph type="ftr" sz="quarter" idx="11"/>
          </p:nvPr>
        </p:nvSpPr>
        <p:spPr/>
        <p:txBody>
          <a:bodyPr/>
          <a:lstStyle>
            <a:extLst/>
          </a:lstStyle>
          <a:p>
            <a:endParaRPr kumimoji="1" lang="ja-JP" altLang="en-US"/>
          </a:p>
        </p:txBody>
      </p:sp>
      <p:sp>
        <p:nvSpPr>
          <p:cNvPr id="5" name="スライド番号プレースホルダー 4"/>
          <p:cNvSpPr>
            <a:spLocks noGrp="1"/>
          </p:cNvSpPr>
          <p:nvPr>
            <p:ph type="sldNum" sz="quarter" idx="12"/>
          </p:nvPr>
        </p:nvSpPr>
        <p:spPr/>
        <p:txBody>
          <a:bodyPr/>
          <a:lstStyle>
            <a:extLst/>
          </a:lstStyle>
          <a:p>
            <a:fld id="{089B26AC-9992-4F5E-9A19-6F773EB6CD8A}" type="slidenum">
              <a:rPr kumimoji="1" lang="ja-JP" altLang="en-US" smtClean="0"/>
              <a:t>‹#›</a:t>
            </a:fld>
            <a:endParaRPr kumimoji="1" lang="ja-JP" altLang="en-US"/>
          </a:p>
        </p:txBody>
      </p:sp>
      <p:sp>
        <p:nvSpPr>
          <p:cNvPr id="6" name="タイトル 5"/>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extLst/>
          </a:lstStyle>
          <a:p>
            <a:fld id="{03C64229-2EDA-4B34-BDF2-001D0702F1C0}" type="datetime1">
              <a:rPr kumimoji="1" lang="ja-JP" altLang="en-US" smtClean="0"/>
              <a:t>2014/02/16</a:t>
            </a:fld>
            <a:endParaRPr kumimoji="1" lang="ja-JP" altLang="en-US"/>
          </a:p>
        </p:txBody>
      </p:sp>
      <p:sp>
        <p:nvSpPr>
          <p:cNvPr id="3" name="フッター プレースホルダー 2"/>
          <p:cNvSpPr>
            <a:spLocks noGrp="1"/>
          </p:cNvSpPr>
          <p:nvPr>
            <p:ph type="ftr" sz="quarter" idx="11"/>
          </p:nvPr>
        </p:nvSpPr>
        <p:spPr/>
        <p:txBody>
          <a:bodyPr/>
          <a:lstStyle>
            <a:extLst/>
          </a:lstStyle>
          <a:p>
            <a:endParaRPr kumimoji="1" lang="ja-JP" altLang="en-US"/>
          </a:p>
        </p:txBody>
      </p:sp>
      <p:sp>
        <p:nvSpPr>
          <p:cNvPr id="4" name="スライド番号プレースホルダー 3"/>
          <p:cNvSpPr>
            <a:spLocks noGrp="1"/>
          </p:cNvSpPr>
          <p:nvPr>
            <p:ph type="sldNum" sz="quarter" idx="12"/>
          </p:nvPr>
        </p:nvSpPr>
        <p:spPr/>
        <p:txBody>
          <a:bodyPr/>
          <a:lstStyle>
            <a:extLst/>
          </a:lstStyle>
          <a:p>
            <a:fld id="{089B26AC-9992-4F5E-9A19-6F773EB6CD8A}"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ja-JP" altLang="en-US" smtClean="0"/>
              <a:t>マスター テキストの書式設定</a:t>
            </a:r>
          </a:p>
        </p:txBody>
      </p:sp>
      <p:sp>
        <p:nvSpPr>
          <p:cNvPr id="4" name="コンテンツ プレースホルダー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a:xfrm>
            <a:off x="6727032" y="6407944"/>
            <a:ext cx="1920240" cy="365760"/>
          </a:xfrm>
        </p:spPr>
        <p:txBody>
          <a:bodyPr/>
          <a:lstStyle>
            <a:extLst/>
          </a:lstStyle>
          <a:p>
            <a:fld id="{9C1B0D8A-12F8-41B3-B9C3-A22DF92BC1B2}" type="datetime1">
              <a:rPr kumimoji="1" lang="ja-JP" altLang="en-US" smtClean="0"/>
              <a:t>2014/02/16</a:t>
            </a:fld>
            <a:endParaRPr kumimoji="1" lang="ja-JP" altLang="en-US"/>
          </a:p>
        </p:txBody>
      </p:sp>
      <p:sp>
        <p:nvSpPr>
          <p:cNvPr id="6" name="フッター プレースホルダー 5"/>
          <p:cNvSpPr>
            <a:spLocks noGrp="1"/>
          </p:cNvSpPr>
          <p:nvPr>
            <p:ph type="ftr" sz="quarter" idx="11"/>
          </p:nvPr>
        </p:nvSpPr>
        <p:spPr/>
        <p:txBody>
          <a:bodyPr/>
          <a:lstStyle>
            <a:extLst/>
          </a:lstStyle>
          <a:p>
            <a:endParaRPr kumimoji="1" lang="ja-JP" altLang="en-US"/>
          </a:p>
        </p:txBody>
      </p:sp>
      <p:sp>
        <p:nvSpPr>
          <p:cNvPr id="7" name="スライド番号プレースホルダー 6"/>
          <p:cNvSpPr>
            <a:spLocks noGrp="1"/>
          </p:cNvSpPr>
          <p:nvPr>
            <p:ph type="sldNum" sz="quarter" idx="12"/>
          </p:nvPr>
        </p:nvSpPr>
        <p:spPr/>
        <p:txBody>
          <a:bodyPr/>
          <a:lstStyle>
            <a:extLst/>
          </a:lstStyle>
          <a:p>
            <a:fld id="{089B26AC-9992-4F5E-9A19-6F773EB6CD8A}" type="slidenum">
              <a:rPr kumimoji="1" lang="ja-JP" altLang="en-US" smtClean="0"/>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2">
        <a:schemeClr val="bg1"/>
      </p:bgRef>
    </p:bg>
    <p:spTree>
      <p:nvGrpSpPr>
        <p:cNvPr id="1" name=""/>
        <p:cNvGrpSpPr/>
        <p:nvPr/>
      </p:nvGrpSpPr>
      <p:grpSpPr>
        <a:xfrm>
          <a:off x="0" y="0"/>
          <a:ext cx="0" cy="0"/>
          <a:chOff x="0" y="0"/>
          <a:chExt cx="0" cy="0"/>
        </a:xfrm>
      </p:grpSpPr>
      <p:sp>
        <p:nvSpPr>
          <p:cNvPr id="4" name="テキスト プレースホルダー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ja-JP" altLang="en-US" smtClean="0"/>
              <a:t>マスター テキストの書式設定</a:t>
            </a:r>
          </a:p>
        </p:txBody>
      </p:sp>
      <p:sp>
        <p:nvSpPr>
          <p:cNvPr id="3" name="図プレースホルダー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ja-JP" altLang="en-US" smtClean="0"/>
              <a:t>アイコンをクリックして図を追加</a:t>
            </a:r>
            <a:endParaRPr kumimoji="0" lang="en-US" dirty="0"/>
          </a:p>
        </p:txBody>
      </p:sp>
      <p:sp>
        <p:nvSpPr>
          <p:cNvPr id="5" name="日付プレースホルダー 4"/>
          <p:cNvSpPr>
            <a:spLocks noGrp="1"/>
          </p:cNvSpPr>
          <p:nvPr>
            <p:ph type="dt" sz="half" idx="10"/>
          </p:nvPr>
        </p:nvSpPr>
        <p:spPr/>
        <p:txBody>
          <a:bodyPr/>
          <a:lstStyle>
            <a:lvl1pPr>
              <a:defRPr>
                <a:solidFill>
                  <a:schemeClr val="tx1"/>
                </a:solidFill>
              </a:defRPr>
            </a:lvl1pPr>
            <a:extLst/>
          </a:lstStyle>
          <a:p>
            <a:fld id="{0F79F17C-9C5F-47B1-8D66-155B576FBB74}" type="datetime1">
              <a:rPr kumimoji="1" lang="ja-JP" altLang="en-US" smtClean="0"/>
              <a:t>2014/02/16</a:t>
            </a:fld>
            <a:endParaRPr kumimoji="1" lang="ja-JP" altLang="en-US"/>
          </a:p>
        </p:txBody>
      </p:sp>
      <p:sp>
        <p:nvSpPr>
          <p:cNvPr id="6" name="フッター プレースホルダー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1" lang="ja-JP" altLang="en-US"/>
          </a:p>
        </p:txBody>
      </p:sp>
      <p:sp>
        <p:nvSpPr>
          <p:cNvPr id="7" name="スライド番号プレースホルダー 6"/>
          <p:cNvSpPr>
            <a:spLocks noGrp="1"/>
          </p:cNvSpPr>
          <p:nvPr>
            <p:ph type="sldNum" sz="quarter" idx="12"/>
          </p:nvPr>
        </p:nvSpPr>
        <p:spPr/>
        <p:txBody>
          <a:bodyPr/>
          <a:lstStyle>
            <a:lvl1pPr>
              <a:defRPr>
                <a:solidFill>
                  <a:schemeClr val="tx1"/>
                </a:solidFill>
              </a:defRPr>
            </a:lvl1pPr>
            <a:extLst/>
          </a:lstStyle>
          <a:p>
            <a:fld id="{089B26AC-9992-4F5E-9A19-6F773EB6CD8A}" type="slidenum">
              <a:rPr kumimoji="1" lang="ja-JP" altLang="en-US" smtClean="0"/>
              <a:t>‹#›</a:t>
            </a:fld>
            <a:endParaRPr kumimoji="1" lang="ja-JP" altLang="en-US"/>
          </a:p>
        </p:txBody>
      </p:sp>
      <p:sp>
        <p:nvSpPr>
          <p:cNvPr id="2" name="タイトル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ja-JP" altLang="en-US" smtClean="0"/>
              <a:t>マスター タイトルの書式設定</a:t>
            </a:r>
            <a:endParaRPr kumimoji="0" lang="en-US"/>
          </a:p>
        </p:txBody>
      </p:sp>
      <p:sp>
        <p:nvSpPr>
          <p:cNvPr id="8" name="フリーフォーム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フリーフォーム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直角三角形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直線コネクタ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山形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山形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3.xml"/><Relationship Id="rId12" Type="http://schemas.openxmlformats.org/officeDocument/2006/relationships/theme" Target="../theme/theme3.xml"/><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タイトル プレースホルダー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ja-JP" altLang="en-US" smtClean="0"/>
              <a:t>マスター タイトルの書式設定</a:t>
            </a:r>
            <a:endParaRPr kumimoji="0" lang="en-US"/>
          </a:p>
        </p:txBody>
      </p:sp>
      <p:sp>
        <p:nvSpPr>
          <p:cNvPr id="30" name="テキスト プレースホルダー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ja-JP" altLang="en-US" dirty="0" smtClean="0"/>
              <a:t>マスター テキストの書式設定</a:t>
            </a:r>
          </a:p>
          <a:p>
            <a:pPr lvl="1" eaLnBrk="1" latinLnBrk="0" hangingPunct="1"/>
            <a:r>
              <a:rPr kumimoji="0" lang="ja-JP" altLang="en-US" dirty="0" smtClean="0"/>
              <a:t>第 </a:t>
            </a:r>
            <a:r>
              <a:rPr kumimoji="0" lang="en-US" altLang="ja-JP" dirty="0" smtClean="0"/>
              <a:t>2 </a:t>
            </a:r>
            <a:r>
              <a:rPr kumimoji="0" lang="ja-JP" altLang="en-US" dirty="0" smtClean="0"/>
              <a:t>レベル</a:t>
            </a:r>
          </a:p>
          <a:p>
            <a:pPr lvl="2" eaLnBrk="1" latinLnBrk="0" hangingPunct="1"/>
            <a:r>
              <a:rPr kumimoji="0" lang="ja-JP" altLang="en-US" dirty="0" smtClean="0"/>
              <a:t>第 </a:t>
            </a:r>
            <a:r>
              <a:rPr kumimoji="0" lang="en-US" altLang="ja-JP" dirty="0" smtClean="0"/>
              <a:t>3 </a:t>
            </a:r>
            <a:r>
              <a:rPr kumimoji="0" lang="ja-JP" altLang="en-US" dirty="0" smtClean="0"/>
              <a:t>レベル</a:t>
            </a:r>
          </a:p>
          <a:p>
            <a:pPr lvl="3" eaLnBrk="1" latinLnBrk="0" hangingPunct="1"/>
            <a:r>
              <a:rPr kumimoji="0" lang="ja-JP" altLang="en-US" dirty="0" smtClean="0"/>
              <a:t>第 </a:t>
            </a:r>
            <a:r>
              <a:rPr kumimoji="0" lang="en-US" altLang="ja-JP" dirty="0" smtClean="0"/>
              <a:t>4 </a:t>
            </a:r>
            <a:r>
              <a:rPr kumimoji="0" lang="ja-JP" altLang="en-US" dirty="0" smtClean="0"/>
              <a:t>レベル</a:t>
            </a:r>
          </a:p>
          <a:p>
            <a:pPr lvl="4" eaLnBrk="1" latinLnBrk="0" hangingPunct="1"/>
            <a:r>
              <a:rPr kumimoji="0" lang="ja-JP" altLang="en-US" dirty="0" smtClean="0"/>
              <a:t>第 </a:t>
            </a:r>
            <a:r>
              <a:rPr kumimoji="0" lang="en-US" altLang="ja-JP" dirty="0" smtClean="0"/>
              <a:t>5 </a:t>
            </a:r>
            <a:r>
              <a:rPr kumimoji="0" lang="ja-JP" altLang="en-US" dirty="0" smtClean="0"/>
              <a:t>レベル</a:t>
            </a:r>
            <a:endParaRPr kumimoji="0" lang="en-US" dirty="0"/>
          </a:p>
        </p:txBody>
      </p:sp>
      <p:sp>
        <p:nvSpPr>
          <p:cNvPr id="10" name="日付プレースホルダー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3D70CD2-C992-42A0-9B4C-F0DFDAC55D0B}" type="datetime1">
              <a:rPr kumimoji="1" lang="ja-JP" altLang="en-US" smtClean="0"/>
              <a:t>2014/02/16</a:t>
            </a:fld>
            <a:endParaRPr kumimoji="1" lang="ja-JP" altLang="en-US"/>
          </a:p>
        </p:txBody>
      </p:sp>
      <p:sp>
        <p:nvSpPr>
          <p:cNvPr id="22" name="フッター プレースホルダー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kumimoji="1" lang="ja-JP" altLang="en-US"/>
          </a:p>
        </p:txBody>
      </p:sp>
      <p:sp>
        <p:nvSpPr>
          <p:cNvPr id="18" name="スライド番号プレースホルダー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89B26AC-9992-4F5E-9A19-6F773EB6CD8A}"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xmlns:p14="http://schemas.microsoft.com/office/powerpoint/2010/main" id="1" dur="indefinite" restart="never" nodeType="tmRoot"/>
      </p:par>
    </p:tnLst>
  </p:timing>
  <p:hf hdr="0" ftr="0" dt="0"/>
  <p:txStyles>
    <p:titleStyle>
      <a:lvl1pPr algn="l" rtl="0" eaLnBrk="1" latinLnBrk="0" hangingPunct="1">
        <a:spcBef>
          <a:spcPct val="0"/>
        </a:spcBef>
        <a:buNone/>
        <a:defRPr kumimoji="1"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1"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1"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1"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1"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1"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1"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1" sz="1600" kern="1200" baseline="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282611-55A7-4A97-8AA9-FCEF33AD26BE}" type="datetime1">
              <a:rPr lang="ja-JP" altLang="en-US" smtClean="0">
                <a:solidFill>
                  <a:prstClr val="black">
                    <a:tint val="75000"/>
                  </a:prstClr>
                </a:solidFill>
              </a:rPr>
              <a:t>2014/02/16</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6245A7-B387-461F-B0BE-EE9C50F41F5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3145567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タイトル プレースホルダー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ja-JP" altLang="en-US" smtClean="0"/>
              <a:t>マスター タイトルの書式設定</a:t>
            </a:r>
            <a:endParaRPr kumimoji="0" lang="en-US"/>
          </a:p>
        </p:txBody>
      </p:sp>
      <p:sp>
        <p:nvSpPr>
          <p:cNvPr id="30" name="テキスト プレースホルダー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ja-JP" altLang="en-US" dirty="0" smtClean="0"/>
              <a:t>マスター テキストの書式設定</a:t>
            </a:r>
          </a:p>
          <a:p>
            <a:pPr lvl="1" eaLnBrk="1" latinLnBrk="0" hangingPunct="1"/>
            <a:r>
              <a:rPr kumimoji="0" lang="ja-JP" altLang="en-US" dirty="0" smtClean="0"/>
              <a:t>第 </a:t>
            </a:r>
            <a:r>
              <a:rPr kumimoji="0" lang="en-US" altLang="ja-JP" dirty="0" smtClean="0"/>
              <a:t>2 </a:t>
            </a:r>
            <a:r>
              <a:rPr kumimoji="0" lang="ja-JP" altLang="en-US" dirty="0" smtClean="0"/>
              <a:t>レベル</a:t>
            </a:r>
          </a:p>
          <a:p>
            <a:pPr lvl="2" eaLnBrk="1" latinLnBrk="0" hangingPunct="1"/>
            <a:r>
              <a:rPr kumimoji="0" lang="ja-JP" altLang="en-US" dirty="0" smtClean="0"/>
              <a:t>第 </a:t>
            </a:r>
            <a:r>
              <a:rPr kumimoji="0" lang="en-US" altLang="ja-JP" dirty="0" smtClean="0"/>
              <a:t>3 </a:t>
            </a:r>
            <a:r>
              <a:rPr kumimoji="0" lang="ja-JP" altLang="en-US" dirty="0" smtClean="0"/>
              <a:t>レベル</a:t>
            </a:r>
          </a:p>
          <a:p>
            <a:pPr lvl="3" eaLnBrk="1" latinLnBrk="0" hangingPunct="1"/>
            <a:r>
              <a:rPr kumimoji="0" lang="ja-JP" altLang="en-US" dirty="0" smtClean="0"/>
              <a:t>第 </a:t>
            </a:r>
            <a:r>
              <a:rPr kumimoji="0" lang="en-US" altLang="ja-JP" dirty="0" smtClean="0"/>
              <a:t>4 </a:t>
            </a:r>
            <a:r>
              <a:rPr kumimoji="0" lang="ja-JP" altLang="en-US" dirty="0" smtClean="0"/>
              <a:t>レベル</a:t>
            </a:r>
          </a:p>
          <a:p>
            <a:pPr lvl="4" eaLnBrk="1" latinLnBrk="0" hangingPunct="1"/>
            <a:r>
              <a:rPr kumimoji="0" lang="ja-JP" altLang="en-US" dirty="0" smtClean="0"/>
              <a:t>第 </a:t>
            </a:r>
            <a:r>
              <a:rPr kumimoji="0" lang="en-US" altLang="ja-JP" dirty="0" smtClean="0"/>
              <a:t>5 </a:t>
            </a:r>
            <a:r>
              <a:rPr kumimoji="0" lang="ja-JP" altLang="en-US" dirty="0" smtClean="0"/>
              <a:t>レベル</a:t>
            </a:r>
            <a:endParaRPr kumimoji="0" lang="en-US" dirty="0"/>
          </a:p>
        </p:txBody>
      </p:sp>
      <p:sp>
        <p:nvSpPr>
          <p:cNvPr id="10" name="日付プレースホルダー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3D70CD2-C992-42A0-9B4C-F0DFDAC55D0B}" type="datetime1">
              <a:rPr kumimoji="1" lang="ja-JP" altLang="en-US" smtClean="0">
                <a:solidFill>
                  <a:prstClr val="black"/>
                </a:solidFill>
              </a:rPr>
              <a:pPr/>
              <a:t>2014/02/16</a:t>
            </a:fld>
            <a:endParaRPr kumimoji="1" lang="ja-JP" altLang="en-US">
              <a:solidFill>
                <a:prstClr val="black"/>
              </a:solidFill>
            </a:endParaRPr>
          </a:p>
        </p:txBody>
      </p:sp>
      <p:sp>
        <p:nvSpPr>
          <p:cNvPr id="22" name="フッター プレースホルダー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kumimoji="1" lang="ja-JP" altLang="en-US">
              <a:solidFill>
                <a:prstClr val="black"/>
              </a:solidFill>
            </a:endParaRPr>
          </a:p>
        </p:txBody>
      </p:sp>
      <p:sp>
        <p:nvSpPr>
          <p:cNvPr id="18" name="スライド番号プレースホルダー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89B26AC-9992-4F5E-9A19-6F773EB6CD8A}" type="slidenum">
              <a:rPr kumimoji="1" lang="ja-JP" altLang="en-US" smtClean="0">
                <a:solidFill>
                  <a:prstClr val="black"/>
                </a:solidFill>
              </a:rPr>
              <a:pPr/>
              <a:t>‹#›</a:t>
            </a:fld>
            <a:endParaRPr kumimoji="1" lang="ja-JP" altLang="en-US">
              <a:solidFill>
                <a:prstClr val="black"/>
              </a:solidFill>
            </a:endParaRPr>
          </a:p>
        </p:txBody>
      </p:sp>
    </p:spTree>
    <p:extLst>
      <p:ext uri="{BB962C8B-B14F-4D97-AF65-F5344CB8AC3E}">
        <p14:creationId xmlns:p14="http://schemas.microsoft.com/office/powerpoint/2010/main" val="277520290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xmlns:p14="http://schemas.microsoft.com/office/powerpoint/2010/main" id="1" dur="indefinite" restart="never" nodeType="tmRoot"/>
      </p:par>
    </p:tnLst>
  </p:timing>
  <p:hf hdr="0" ftr="0" dt="0"/>
  <p:txStyles>
    <p:titleStyle>
      <a:lvl1pPr algn="l" rtl="0" eaLnBrk="1" latinLnBrk="0" hangingPunct="1">
        <a:spcBef>
          <a:spcPct val="0"/>
        </a:spcBef>
        <a:buNone/>
        <a:defRPr kumimoji="1"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1"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1"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1"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1"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1"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1"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1" sz="1600" kern="1200" baseline="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8.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chart" Target="../charts/char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51520" y="1412776"/>
            <a:ext cx="8204448" cy="1829761"/>
          </a:xfrm>
        </p:spPr>
        <p:txBody>
          <a:bodyPr>
            <a:normAutofit/>
            <a:scene3d>
              <a:camera prst="orthographicFront"/>
              <a:lightRig rig="soft" dir="t"/>
            </a:scene3d>
            <a:sp3d prstMaterial="softEdge"/>
          </a:bodyPr>
          <a:lstStyle/>
          <a:p>
            <a:r>
              <a:rPr lang="ja-JP" altLang="en-US" dirty="0"/>
              <a:t>物理的な位置情報を</a:t>
            </a:r>
            <a:r>
              <a:rPr lang="ja-JP" altLang="en-US" dirty="0" smtClean="0"/>
              <a:t>活用した仮想</a:t>
            </a:r>
            <a:r>
              <a:rPr lang="ja-JP" altLang="en-US" dirty="0"/>
              <a:t>クラウドの構築</a:t>
            </a:r>
            <a:endParaRPr kumimoji="1" lang="ja-JP" altLang="en-US" dirty="0"/>
          </a:p>
        </p:txBody>
      </p:sp>
      <p:sp>
        <p:nvSpPr>
          <p:cNvPr id="3" name="サブタイトル 2"/>
          <p:cNvSpPr>
            <a:spLocks noGrp="1"/>
          </p:cNvSpPr>
          <p:nvPr>
            <p:ph type="subTitle" idx="1"/>
          </p:nvPr>
        </p:nvSpPr>
        <p:spPr>
          <a:xfrm>
            <a:off x="683568" y="3861048"/>
            <a:ext cx="7772400" cy="2088232"/>
          </a:xfrm>
        </p:spPr>
        <p:txBody>
          <a:bodyPr>
            <a:noAutofit/>
          </a:bodyPr>
          <a:lstStyle/>
          <a:p>
            <a:r>
              <a:rPr kumimoji="1" lang="ja-JP" altLang="en-US" sz="3000" dirty="0" smtClean="0"/>
              <a:t>九州工業大学 情報工学部</a:t>
            </a:r>
            <a:endParaRPr kumimoji="1" lang="en-US" altLang="ja-JP" sz="3000" dirty="0" smtClean="0"/>
          </a:p>
          <a:p>
            <a:r>
              <a:rPr lang="ja-JP" altLang="en-US" sz="3000" dirty="0" smtClean="0"/>
              <a:t>機械情報工学科</a:t>
            </a:r>
            <a:endParaRPr lang="en-US" altLang="ja-JP" sz="3000" dirty="0" smtClean="0"/>
          </a:p>
          <a:p>
            <a:r>
              <a:rPr kumimoji="1" lang="ja-JP" altLang="en-US" sz="3000" dirty="0" smtClean="0"/>
              <a:t>光来研究室</a:t>
            </a:r>
            <a:endParaRPr kumimoji="1" lang="en-US" altLang="ja-JP" sz="3000" dirty="0" smtClean="0"/>
          </a:p>
          <a:p>
            <a:r>
              <a:rPr lang="en-US" altLang="ja-JP" sz="3000" dirty="0" smtClean="0"/>
              <a:t>10237035</a:t>
            </a:r>
            <a:r>
              <a:rPr lang="ja-JP" altLang="en-US" sz="3000" dirty="0" smtClean="0"/>
              <a:t> 猿渡 貴彦</a:t>
            </a:r>
            <a:endParaRPr kumimoji="1" lang="ja-JP" altLang="en-US" sz="3000" dirty="0"/>
          </a:p>
        </p:txBody>
      </p:sp>
      <p:sp>
        <p:nvSpPr>
          <p:cNvPr id="4" name="スライド番号プレースホルダー 3"/>
          <p:cNvSpPr>
            <a:spLocks noGrp="1"/>
          </p:cNvSpPr>
          <p:nvPr>
            <p:ph type="sldNum" sz="quarter" idx="12"/>
          </p:nvPr>
        </p:nvSpPr>
        <p:spPr/>
        <p:txBody>
          <a:bodyPr/>
          <a:lstStyle/>
          <a:p>
            <a:fld id="{089B26AC-9992-4F5E-9A19-6F773EB6CD8A}" type="slidenum">
              <a:rPr kumimoji="1" lang="ja-JP" altLang="en-US" smtClean="0"/>
              <a:t>1</a:t>
            </a:fld>
            <a:endParaRPr kumimoji="1" lang="ja-JP" altLang="en-US"/>
          </a:p>
        </p:txBody>
      </p:sp>
      <p:cxnSp>
        <p:nvCxnSpPr>
          <p:cNvPr id="6" name="直線コネクタ 5"/>
          <p:cNvCxnSpPr/>
          <p:nvPr/>
        </p:nvCxnSpPr>
        <p:spPr>
          <a:xfrm flipH="1">
            <a:off x="251520" y="3501008"/>
            <a:ext cx="8568952"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858989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sz="2800" dirty="0">
                <a:solidFill>
                  <a:schemeClr val="tx2">
                    <a:lumMod val="75000"/>
                  </a:schemeClr>
                </a:solidFill>
              </a:rPr>
              <a:t>物理</a:t>
            </a:r>
            <a:r>
              <a:rPr lang="ja-JP" altLang="en-US" sz="2800" dirty="0" smtClean="0">
                <a:solidFill>
                  <a:schemeClr val="tx2">
                    <a:lumMod val="75000"/>
                  </a:schemeClr>
                </a:solidFill>
              </a:rPr>
              <a:t>ノードの負荷が</a:t>
            </a:r>
            <a:r>
              <a:rPr lang="ja-JP" altLang="en-US" sz="2800" dirty="0">
                <a:solidFill>
                  <a:schemeClr val="tx2">
                    <a:lumMod val="75000"/>
                  </a:schemeClr>
                </a:solidFill>
              </a:rPr>
              <a:t>偏らない</a:t>
            </a:r>
            <a:r>
              <a:rPr lang="ja-JP" altLang="en-US" sz="2800" dirty="0" smtClean="0">
                <a:solidFill>
                  <a:schemeClr val="tx2">
                    <a:lumMod val="75000"/>
                  </a:schemeClr>
                </a:solidFill>
              </a:rPr>
              <a:t>ように仮想インスタンスを配置</a:t>
            </a:r>
            <a:endParaRPr lang="en-US" altLang="ja-JP" sz="2800" dirty="0" smtClean="0">
              <a:solidFill>
                <a:schemeClr val="tx2">
                  <a:lumMod val="75000"/>
                </a:schemeClr>
              </a:solidFill>
            </a:endParaRPr>
          </a:p>
          <a:p>
            <a:r>
              <a:rPr kumimoji="1" lang="ja-JP" altLang="en-US" sz="2800" dirty="0" smtClean="0">
                <a:solidFill>
                  <a:schemeClr val="tx2">
                    <a:lumMod val="75000"/>
                  </a:schemeClr>
                </a:solidFill>
              </a:rPr>
              <a:t>仮想ノードに順番にインスタンスを配置</a:t>
            </a:r>
            <a:endParaRPr kumimoji="1" lang="en-US" altLang="ja-JP" sz="2800" dirty="0" smtClean="0">
              <a:solidFill>
                <a:schemeClr val="tx2">
                  <a:lumMod val="75000"/>
                </a:schemeClr>
              </a:solidFill>
            </a:endParaRPr>
          </a:p>
          <a:p>
            <a:pPr lvl="1"/>
            <a:r>
              <a:rPr kumimoji="1" lang="ja-JP" altLang="en-US" sz="2400" dirty="0" smtClean="0">
                <a:solidFill>
                  <a:schemeClr val="tx2">
                    <a:lumMod val="75000"/>
                  </a:schemeClr>
                </a:solidFill>
              </a:rPr>
              <a:t>物理的な位置情報を取得し，インスタンスが</a:t>
            </a:r>
            <a:r>
              <a:rPr lang="ja-JP" altLang="en-US" sz="2400" dirty="0">
                <a:solidFill>
                  <a:schemeClr val="tx2">
                    <a:lumMod val="75000"/>
                  </a:schemeClr>
                </a:solidFill>
              </a:rPr>
              <a:t>少ない</a:t>
            </a:r>
            <a:r>
              <a:rPr lang="ja-JP" altLang="en-US" sz="2400" dirty="0" smtClean="0">
                <a:solidFill>
                  <a:schemeClr val="tx2">
                    <a:lumMod val="75000"/>
                  </a:schemeClr>
                </a:solidFill>
              </a:rPr>
              <a:t>物理ノードを</a:t>
            </a:r>
            <a:r>
              <a:rPr lang="ja-JP" altLang="en-US" sz="2400" dirty="0">
                <a:solidFill>
                  <a:schemeClr val="tx2">
                    <a:lumMod val="75000"/>
                  </a:schemeClr>
                </a:solidFill>
              </a:rPr>
              <a:t>優先して配置</a:t>
            </a:r>
            <a:endParaRPr kumimoji="1" lang="ja-JP" altLang="en-US" sz="2400" dirty="0">
              <a:solidFill>
                <a:schemeClr val="tx2">
                  <a:lumMod val="75000"/>
                </a:schemeClr>
              </a:solidFill>
            </a:endParaRPr>
          </a:p>
        </p:txBody>
      </p:sp>
      <p:sp>
        <p:nvSpPr>
          <p:cNvPr id="3" name="タイトル 2"/>
          <p:cNvSpPr>
            <a:spLocks noGrp="1"/>
          </p:cNvSpPr>
          <p:nvPr>
            <p:ph type="title"/>
          </p:nvPr>
        </p:nvSpPr>
        <p:spPr>
          <a:xfrm>
            <a:off x="251520" y="42143"/>
            <a:ext cx="8784976" cy="1143000"/>
          </a:xfrm>
        </p:spPr>
        <p:txBody>
          <a:bodyPr>
            <a:noAutofit/>
          </a:bodyPr>
          <a:lstStyle/>
          <a:p>
            <a:r>
              <a:rPr lang="ja-JP" altLang="en-US" sz="3900" dirty="0"/>
              <a:t>位置情報を利用</a:t>
            </a:r>
            <a:r>
              <a:rPr lang="ja-JP" altLang="en-US" sz="3900" dirty="0" smtClean="0"/>
              <a:t>したインスタンス配置</a:t>
            </a:r>
            <a:endParaRPr kumimoji="1" lang="ja-JP" altLang="en-US" sz="3900" dirty="0"/>
          </a:p>
        </p:txBody>
      </p:sp>
      <p:sp>
        <p:nvSpPr>
          <p:cNvPr id="25" name="角丸四角形 24"/>
          <p:cNvSpPr/>
          <p:nvPr/>
        </p:nvSpPr>
        <p:spPr>
          <a:xfrm>
            <a:off x="1209074" y="3802531"/>
            <a:ext cx="2946114" cy="2646801"/>
          </a:xfrm>
          <a:prstGeom prst="roundRect">
            <a:avLst/>
          </a:prstGeom>
          <a:solidFill>
            <a:sysClr val="window" lastClr="FFFFFF"/>
          </a:solidFill>
          <a:ln w="57150" cap="flat" cmpd="sng" algn="ctr">
            <a:solidFill>
              <a:srgbClr val="00B0F0"/>
            </a:solidFill>
            <a:prstDash val="solid"/>
          </a:ln>
          <a:effectLst/>
        </p:spPr>
        <p:txBody>
          <a:bodyPr rtlCol="0" anchor="ctr"/>
          <a:lstStyle/>
          <a:p>
            <a:pPr algn="ctr">
              <a:defRPr/>
            </a:pPr>
            <a:endParaRPr kumimoji="0" lang="en-US" altLang="ja-JP" kern="0" dirty="0" smtClean="0">
              <a:solidFill>
                <a:prstClr val="black"/>
              </a:solidFill>
              <a:latin typeface="HG丸ｺﾞｼｯｸM-PRO" panose="020F0600000000000000" pitchFamily="50" charset="-128"/>
              <a:ea typeface="HG丸ｺﾞｼｯｸM-PRO" panose="020F0600000000000000" pitchFamily="50" charset="-128"/>
            </a:endParaRPr>
          </a:p>
          <a:p>
            <a:pPr algn="ctr">
              <a:defRPr/>
            </a:pPr>
            <a:endParaRPr kumimoji="0" lang="en-US" altLang="ja-JP" kern="0" dirty="0">
              <a:solidFill>
                <a:prstClr val="black"/>
              </a:solidFill>
              <a:latin typeface="HG丸ｺﾞｼｯｸM-PRO" panose="020F0600000000000000" pitchFamily="50" charset="-128"/>
              <a:ea typeface="HG丸ｺﾞｼｯｸM-PRO" panose="020F0600000000000000" pitchFamily="50" charset="-128"/>
            </a:endParaRPr>
          </a:p>
          <a:p>
            <a:pPr algn="ctr">
              <a:defRPr/>
            </a:pPr>
            <a:endParaRPr kumimoji="0" lang="en-US" altLang="ja-JP" kern="0" dirty="0" smtClean="0">
              <a:solidFill>
                <a:prstClr val="black"/>
              </a:solidFill>
              <a:latin typeface="HG丸ｺﾞｼｯｸM-PRO" panose="020F0600000000000000" pitchFamily="50" charset="-128"/>
              <a:ea typeface="HG丸ｺﾞｼｯｸM-PRO" panose="020F0600000000000000" pitchFamily="50" charset="-128"/>
            </a:endParaRPr>
          </a:p>
          <a:p>
            <a:pPr algn="ctr">
              <a:defRPr/>
            </a:pPr>
            <a:endParaRPr kumimoji="0" lang="en-US" altLang="ja-JP" kern="0" dirty="0">
              <a:solidFill>
                <a:prstClr val="black"/>
              </a:solidFill>
              <a:latin typeface="HG丸ｺﾞｼｯｸM-PRO" panose="020F0600000000000000" pitchFamily="50" charset="-128"/>
              <a:ea typeface="HG丸ｺﾞｼｯｸM-PRO" panose="020F0600000000000000" pitchFamily="50" charset="-128"/>
            </a:endParaRPr>
          </a:p>
          <a:p>
            <a:pPr algn="ctr">
              <a:defRPr/>
            </a:pPr>
            <a:endParaRPr kumimoji="0" lang="en-US" altLang="ja-JP" kern="0" dirty="0" smtClean="0">
              <a:solidFill>
                <a:prstClr val="black"/>
              </a:solidFill>
              <a:latin typeface="HG丸ｺﾞｼｯｸM-PRO" panose="020F0600000000000000" pitchFamily="50" charset="-128"/>
              <a:ea typeface="HG丸ｺﾞｼｯｸM-PRO" panose="020F0600000000000000" pitchFamily="50" charset="-128"/>
            </a:endParaRPr>
          </a:p>
          <a:p>
            <a:pPr algn="ctr">
              <a:defRPr/>
            </a:pPr>
            <a:endParaRPr kumimoji="0" lang="en-US" altLang="ja-JP" kern="0" dirty="0">
              <a:solidFill>
                <a:prstClr val="black"/>
              </a:solidFill>
              <a:latin typeface="HG丸ｺﾞｼｯｸM-PRO" panose="020F0600000000000000" pitchFamily="50" charset="-128"/>
              <a:ea typeface="HG丸ｺﾞｼｯｸM-PRO" panose="020F0600000000000000" pitchFamily="50" charset="-128"/>
            </a:endParaRPr>
          </a:p>
          <a:p>
            <a:pPr algn="ctr">
              <a:defRPr/>
            </a:pPr>
            <a:endParaRPr kumimoji="0" lang="en-US" altLang="ja-JP" kern="0" dirty="0" smtClean="0">
              <a:solidFill>
                <a:prstClr val="black"/>
              </a:solidFill>
              <a:latin typeface="HG丸ｺﾞｼｯｸM-PRO" panose="020F0600000000000000" pitchFamily="50" charset="-128"/>
              <a:ea typeface="HG丸ｺﾞｼｯｸM-PRO" panose="020F0600000000000000" pitchFamily="50" charset="-128"/>
            </a:endParaRPr>
          </a:p>
          <a:p>
            <a:pPr algn="ctr">
              <a:defRPr/>
            </a:pPr>
            <a:endParaRPr kumimoji="0" lang="en-US" altLang="ja-JP" kern="0" dirty="0">
              <a:solidFill>
                <a:prstClr val="black"/>
              </a:solidFill>
              <a:latin typeface="HG丸ｺﾞｼｯｸM-PRO" panose="020F0600000000000000" pitchFamily="50" charset="-128"/>
              <a:ea typeface="HG丸ｺﾞｼｯｸM-PRO" panose="020F0600000000000000" pitchFamily="50" charset="-128"/>
            </a:endParaRPr>
          </a:p>
          <a:p>
            <a:pPr algn="ctr">
              <a:defRPr/>
            </a:pPr>
            <a:r>
              <a:rPr kumimoji="0" lang="ja-JP" altLang="en-US" kern="0" dirty="0" smtClean="0">
                <a:solidFill>
                  <a:prstClr val="black"/>
                </a:solidFill>
                <a:latin typeface="HG丸ｺﾞｼｯｸM-PRO" panose="020F0600000000000000" pitchFamily="50" charset="-128"/>
                <a:ea typeface="HG丸ｺﾞｼｯｸM-PRO" panose="020F0600000000000000" pitchFamily="50" charset="-128"/>
              </a:rPr>
              <a:t>物理ノード</a:t>
            </a:r>
            <a:r>
              <a:rPr kumimoji="0" lang="en-US" altLang="ja-JP" kern="0" dirty="0" smtClean="0">
                <a:solidFill>
                  <a:prstClr val="black"/>
                </a:solidFill>
                <a:latin typeface="HG丸ｺﾞｼｯｸM-PRO" panose="020F0600000000000000" pitchFamily="50" charset="-128"/>
                <a:ea typeface="HG丸ｺﾞｼｯｸM-PRO" panose="020F0600000000000000" pitchFamily="50" charset="-128"/>
              </a:rPr>
              <a:t>1</a:t>
            </a:r>
            <a:endParaRPr kumimoji="0" lang="ja-JP" altLang="en-US" kern="0" dirty="0">
              <a:solidFill>
                <a:prstClr val="black"/>
              </a:solidFill>
              <a:latin typeface="HG丸ｺﾞｼｯｸM-PRO" panose="020F0600000000000000" pitchFamily="50" charset="-128"/>
              <a:ea typeface="HG丸ｺﾞｼｯｸM-PRO" panose="020F0600000000000000" pitchFamily="50" charset="-128"/>
            </a:endParaRPr>
          </a:p>
        </p:txBody>
      </p:sp>
      <p:sp>
        <p:nvSpPr>
          <p:cNvPr id="26" name="角丸四角形 25"/>
          <p:cNvSpPr/>
          <p:nvPr/>
        </p:nvSpPr>
        <p:spPr>
          <a:xfrm>
            <a:off x="4418039" y="3802531"/>
            <a:ext cx="3826369" cy="2646801"/>
          </a:xfrm>
          <a:prstGeom prst="roundRect">
            <a:avLst/>
          </a:prstGeom>
          <a:solidFill>
            <a:sysClr val="window" lastClr="FFFFFF"/>
          </a:solidFill>
          <a:ln w="57150" cap="flat" cmpd="sng" algn="ctr">
            <a:solidFill>
              <a:srgbClr val="00B0F0"/>
            </a:solidFill>
            <a:prstDash val="solid"/>
          </a:ln>
          <a:effectLst/>
        </p:spPr>
        <p:txBody>
          <a:bodyPr rtlCol="0" anchor="ctr"/>
          <a:lstStyle/>
          <a:p>
            <a:pPr algn="ctr">
              <a:defRPr/>
            </a:pPr>
            <a:endParaRPr kumimoji="0" lang="en-US" altLang="ja-JP" kern="0" dirty="0" smtClean="0">
              <a:solidFill>
                <a:prstClr val="black"/>
              </a:solidFill>
              <a:latin typeface="Calibri"/>
            </a:endParaRPr>
          </a:p>
          <a:p>
            <a:pPr algn="ctr">
              <a:defRPr/>
            </a:pPr>
            <a:endParaRPr kumimoji="0" lang="en-US" altLang="ja-JP" kern="0" dirty="0">
              <a:solidFill>
                <a:prstClr val="black"/>
              </a:solidFill>
              <a:latin typeface="Calibri"/>
            </a:endParaRPr>
          </a:p>
          <a:p>
            <a:pPr algn="ctr">
              <a:defRPr/>
            </a:pPr>
            <a:endParaRPr kumimoji="0" lang="en-US" altLang="ja-JP" kern="0" dirty="0" smtClean="0">
              <a:solidFill>
                <a:prstClr val="black"/>
              </a:solidFill>
              <a:latin typeface="Calibri"/>
            </a:endParaRPr>
          </a:p>
          <a:p>
            <a:pPr algn="ctr">
              <a:defRPr/>
            </a:pPr>
            <a:endParaRPr kumimoji="0" lang="en-US" altLang="ja-JP" kern="0" dirty="0">
              <a:solidFill>
                <a:prstClr val="black"/>
              </a:solidFill>
              <a:latin typeface="Calibri"/>
            </a:endParaRPr>
          </a:p>
          <a:p>
            <a:pPr algn="ctr">
              <a:defRPr/>
            </a:pPr>
            <a:endParaRPr kumimoji="0" lang="en-US" altLang="ja-JP" kern="0" dirty="0" smtClean="0">
              <a:solidFill>
                <a:prstClr val="black"/>
              </a:solidFill>
              <a:latin typeface="Calibri"/>
            </a:endParaRPr>
          </a:p>
          <a:p>
            <a:pPr algn="ctr">
              <a:defRPr/>
            </a:pPr>
            <a:endParaRPr kumimoji="0" lang="en-US" altLang="ja-JP" kern="0" dirty="0">
              <a:solidFill>
                <a:prstClr val="black"/>
              </a:solidFill>
              <a:latin typeface="Calibri"/>
            </a:endParaRPr>
          </a:p>
          <a:p>
            <a:pPr algn="ctr">
              <a:defRPr/>
            </a:pPr>
            <a:endParaRPr kumimoji="0" lang="en-US" altLang="ja-JP" kern="0" dirty="0" smtClean="0">
              <a:solidFill>
                <a:prstClr val="black"/>
              </a:solidFill>
              <a:latin typeface="Calibri"/>
            </a:endParaRPr>
          </a:p>
          <a:p>
            <a:pPr algn="ctr">
              <a:defRPr/>
            </a:pPr>
            <a:endParaRPr kumimoji="0" lang="en-US" altLang="ja-JP" kern="0" dirty="0">
              <a:solidFill>
                <a:prstClr val="black"/>
              </a:solidFill>
              <a:latin typeface="Calibri"/>
            </a:endParaRPr>
          </a:p>
          <a:p>
            <a:pPr algn="ctr">
              <a:defRPr/>
            </a:pPr>
            <a:r>
              <a:rPr kumimoji="0" lang="ja-JP" altLang="en-US" kern="0" dirty="0" smtClean="0">
                <a:solidFill>
                  <a:prstClr val="black"/>
                </a:solidFill>
                <a:latin typeface="HG丸ｺﾞｼｯｸM-PRO" panose="020F0600000000000000" pitchFamily="50" charset="-128"/>
                <a:ea typeface="HG丸ｺﾞｼｯｸM-PRO" panose="020F0600000000000000" pitchFamily="50" charset="-128"/>
              </a:rPr>
              <a:t>物理ノード</a:t>
            </a:r>
            <a:r>
              <a:rPr kumimoji="0" lang="en-US" altLang="ja-JP" kern="0" dirty="0" smtClean="0">
                <a:solidFill>
                  <a:prstClr val="black"/>
                </a:solidFill>
                <a:latin typeface="HG丸ｺﾞｼｯｸM-PRO" panose="020F0600000000000000" pitchFamily="50" charset="-128"/>
                <a:ea typeface="HG丸ｺﾞｼｯｸM-PRO" panose="020F0600000000000000" pitchFamily="50" charset="-128"/>
              </a:rPr>
              <a:t>2</a:t>
            </a:r>
            <a:endParaRPr kumimoji="0" lang="ja-JP" altLang="en-US" kern="0" dirty="0">
              <a:solidFill>
                <a:prstClr val="black"/>
              </a:solidFill>
              <a:latin typeface="HG丸ｺﾞｼｯｸM-PRO" panose="020F0600000000000000" pitchFamily="50" charset="-128"/>
              <a:ea typeface="HG丸ｺﾞｼｯｸM-PRO" panose="020F0600000000000000" pitchFamily="50" charset="-128"/>
            </a:endParaRPr>
          </a:p>
        </p:txBody>
      </p:sp>
      <p:sp>
        <p:nvSpPr>
          <p:cNvPr id="28" name="角丸四角形 27"/>
          <p:cNvSpPr/>
          <p:nvPr/>
        </p:nvSpPr>
        <p:spPr>
          <a:xfrm>
            <a:off x="4636905" y="3953837"/>
            <a:ext cx="1643996" cy="2008934"/>
          </a:xfrm>
          <a:prstGeom prst="roundRect">
            <a:avLst/>
          </a:prstGeom>
          <a:solidFill>
            <a:sysClr val="window" lastClr="FFFFFF"/>
          </a:solidFill>
          <a:ln w="57150" cap="flat" cmpd="sng" algn="ctr">
            <a:solidFill>
              <a:srgbClr val="F79646"/>
            </a:solidFill>
            <a:prstDash val="solid"/>
          </a:ln>
          <a:effectLst/>
        </p:spPr>
        <p:txBody>
          <a:bodyPr rtlCol="0" anchor="ctr"/>
          <a:lstStyle/>
          <a:p>
            <a:pPr algn="ctr">
              <a:defRPr/>
            </a:pPr>
            <a:endParaRPr kumimoji="0" lang="en-US" altLang="ja-JP" sz="1600" kern="0" dirty="0">
              <a:solidFill>
                <a:srgbClr val="000000"/>
              </a:solidFill>
              <a:latin typeface="HG丸ｺﾞｼｯｸM-PRO" panose="020F0600000000000000" pitchFamily="50" charset="-128"/>
              <a:ea typeface="HG丸ｺﾞｼｯｸM-PRO" panose="020F0600000000000000" pitchFamily="50" charset="-128"/>
            </a:endParaRPr>
          </a:p>
          <a:p>
            <a:pPr algn="ctr">
              <a:defRPr/>
            </a:pPr>
            <a:endParaRPr kumimoji="0" lang="en-US" altLang="ja-JP" sz="1600" kern="0" dirty="0" smtClean="0">
              <a:solidFill>
                <a:srgbClr val="000000"/>
              </a:solidFill>
              <a:latin typeface="HG丸ｺﾞｼｯｸM-PRO" panose="020F0600000000000000" pitchFamily="50" charset="-128"/>
              <a:ea typeface="HG丸ｺﾞｼｯｸM-PRO" panose="020F0600000000000000" pitchFamily="50" charset="-128"/>
            </a:endParaRPr>
          </a:p>
          <a:p>
            <a:pPr algn="ctr">
              <a:defRPr/>
            </a:pPr>
            <a:endParaRPr kumimoji="0" lang="en-US" altLang="ja-JP" sz="1600" kern="0" dirty="0">
              <a:solidFill>
                <a:srgbClr val="000000"/>
              </a:solidFill>
              <a:latin typeface="HG丸ｺﾞｼｯｸM-PRO" panose="020F0600000000000000" pitchFamily="50" charset="-128"/>
              <a:ea typeface="HG丸ｺﾞｼｯｸM-PRO" panose="020F0600000000000000" pitchFamily="50" charset="-128"/>
            </a:endParaRPr>
          </a:p>
          <a:p>
            <a:pPr algn="ctr">
              <a:defRPr/>
            </a:pPr>
            <a:endParaRPr kumimoji="0" lang="en-US" altLang="ja-JP" sz="1600" kern="0" dirty="0" smtClean="0">
              <a:solidFill>
                <a:srgbClr val="000000"/>
              </a:solidFill>
              <a:latin typeface="HG丸ｺﾞｼｯｸM-PRO" panose="020F0600000000000000" pitchFamily="50" charset="-128"/>
              <a:ea typeface="HG丸ｺﾞｼｯｸM-PRO" panose="020F0600000000000000" pitchFamily="50" charset="-128"/>
            </a:endParaRPr>
          </a:p>
          <a:p>
            <a:pPr algn="ctr">
              <a:defRPr/>
            </a:pPr>
            <a:endParaRPr kumimoji="0" lang="en-US" altLang="ja-JP" sz="1600" kern="0" dirty="0">
              <a:solidFill>
                <a:srgbClr val="000000"/>
              </a:solidFill>
              <a:latin typeface="HG丸ｺﾞｼｯｸM-PRO" panose="020F0600000000000000" pitchFamily="50" charset="-128"/>
              <a:ea typeface="HG丸ｺﾞｼｯｸM-PRO" panose="020F0600000000000000" pitchFamily="50" charset="-128"/>
            </a:endParaRPr>
          </a:p>
        </p:txBody>
      </p:sp>
      <p:sp>
        <p:nvSpPr>
          <p:cNvPr id="29" name="角丸四角形 28"/>
          <p:cNvSpPr/>
          <p:nvPr/>
        </p:nvSpPr>
        <p:spPr>
          <a:xfrm>
            <a:off x="4780921" y="5457342"/>
            <a:ext cx="1283956" cy="322473"/>
          </a:xfrm>
          <a:prstGeom prst="roundRect">
            <a:avLst/>
          </a:prstGeom>
          <a:gradFill rotWithShape="1">
            <a:gsLst>
              <a:gs pos="0">
                <a:srgbClr val="C0504D">
                  <a:tint val="50000"/>
                  <a:satMod val="300000"/>
                </a:srgbClr>
              </a:gs>
              <a:gs pos="35000">
                <a:srgbClr val="C0504D">
                  <a:tint val="37000"/>
                  <a:satMod val="300000"/>
                </a:srgbClr>
              </a:gs>
              <a:gs pos="100000">
                <a:srgbClr val="C0504D">
                  <a:tint val="15000"/>
                  <a:satMod val="350000"/>
                </a:srgbClr>
              </a:gs>
            </a:gsLst>
            <a:lin ang="16200000" scaled="1"/>
          </a:gradFill>
          <a:ln w="9525" cap="flat" cmpd="sng" algn="ctr">
            <a:solidFill>
              <a:srgbClr val="C0504D">
                <a:shade val="95000"/>
                <a:satMod val="105000"/>
              </a:srgbClr>
            </a:solidFill>
            <a:prstDash val="solid"/>
          </a:ln>
          <a:effectLst/>
        </p:spPr>
        <p:txBody>
          <a:bodyPr rtlCol="0" anchor="ctr"/>
          <a:lstStyle/>
          <a:p>
            <a:pPr algn="ctr">
              <a:defRPr/>
            </a:pPr>
            <a:r>
              <a:rPr kumimoji="0" lang="en-US" altLang="ja-JP" sz="1400" kern="0" dirty="0" smtClean="0">
                <a:solidFill>
                  <a:prstClr val="black"/>
                </a:solidFill>
                <a:latin typeface="HG丸ｺﾞｼｯｸM-PRO" panose="020F0600000000000000" pitchFamily="50" charset="-128"/>
                <a:ea typeface="HG丸ｺﾞｼｯｸM-PRO" panose="020F0600000000000000" pitchFamily="50" charset="-128"/>
              </a:rPr>
              <a:t>KVM</a:t>
            </a:r>
            <a:endParaRPr kumimoji="0" lang="ja-JP" altLang="en-US" sz="1400" kern="0" dirty="0">
              <a:solidFill>
                <a:prstClr val="black"/>
              </a:solidFill>
              <a:latin typeface="HG丸ｺﾞｼｯｸM-PRO" panose="020F0600000000000000" pitchFamily="50" charset="-128"/>
              <a:ea typeface="HG丸ｺﾞｼｯｸM-PRO" panose="020F0600000000000000" pitchFamily="50" charset="-128"/>
            </a:endParaRPr>
          </a:p>
        </p:txBody>
      </p:sp>
      <p:sp>
        <p:nvSpPr>
          <p:cNvPr id="30" name="角丸四角形 29"/>
          <p:cNvSpPr/>
          <p:nvPr/>
        </p:nvSpPr>
        <p:spPr>
          <a:xfrm>
            <a:off x="4696725" y="4694558"/>
            <a:ext cx="726174" cy="630524"/>
          </a:xfrm>
          <a:prstGeom prst="round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p:spPr>
        <p:txBody>
          <a:bodyPr rtlCol="0" anchor="ctr"/>
          <a:lstStyle/>
          <a:p>
            <a:pPr algn="ctr">
              <a:defRPr/>
            </a:pPr>
            <a:r>
              <a:rPr kumimoji="0" lang="ja-JP" altLang="en-US" sz="1200" kern="0" dirty="0" smtClean="0">
                <a:solidFill>
                  <a:prstClr val="black"/>
                </a:solidFill>
                <a:latin typeface="HG丸ｺﾞｼｯｸM-PRO" panose="020F0600000000000000" pitchFamily="50" charset="-128"/>
                <a:ea typeface="HG丸ｺﾞｼｯｸM-PRO" panose="020F0600000000000000" pitchFamily="50" charset="-128"/>
              </a:rPr>
              <a:t>インスタンス</a:t>
            </a:r>
            <a:endParaRPr kumimoji="0" lang="ja-JP" altLang="en-US" sz="1200" kern="0" dirty="0">
              <a:solidFill>
                <a:prstClr val="black"/>
              </a:solidFill>
              <a:latin typeface="HG丸ｺﾞｼｯｸM-PRO" panose="020F0600000000000000" pitchFamily="50" charset="-128"/>
              <a:ea typeface="HG丸ｺﾞｼｯｸM-PRO" panose="020F0600000000000000" pitchFamily="50" charset="-128"/>
            </a:endParaRPr>
          </a:p>
        </p:txBody>
      </p:sp>
      <p:sp>
        <p:nvSpPr>
          <p:cNvPr id="31" name="角丸四角形 30"/>
          <p:cNvSpPr/>
          <p:nvPr/>
        </p:nvSpPr>
        <p:spPr>
          <a:xfrm>
            <a:off x="6377285" y="3953837"/>
            <a:ext cx="1643996" cy="2008934"/>
          </a:xfrm>
          <a:prstGeom prst="roundRect">
            <a:avLst/>
          </a:prstGeom>
          <a:solidFill>
            <a:sysClr val="window" lastClr="FFFFFF"/>
          </a:solidFill>
          <a:ln w="57150" cap="flat" cmpd="sng" algn="ctr">
            <a:solidFill>
              <a:srgbClr val="F79646"/>
            </a:solidFill>
            <a:prstDash val="solid"/>
          </a:ln>
          <a:effectLst/>
        </p:spPr>
        <p:txBody>
          <a:bodyPr rtlCol="0" anchor="ctr"/>
          <a:lstStyle/>
          <a:p>
            <a:pPr algn="ctr">
              <a:defRPr/>
            </a:pPr>
            <a:endParaRPr kumimoji="0" lang="en-US" altLang="ja-JP" sz="1600" kern="0" dirty="0">
              <a:solidFill>
                <a:srgbClr val="000000"/>
              </a:solidFill>
              <a:latin typeface="HG丸ｺﾞｼｯｸM-PRO" panose="020F0600000000000000" pitchFamily="50" charset="-128"/>
              <a:ea typeface="HG丸ｺﾞｼｯｸM-PRO" panose="020F0600000000000000" pitchFamily="50" charset="-128"/>
            </a:endParaRPr>
          </a:p>
          <a:p>
            <a:pPr algn="ctr">
              <a:defRPr/>
            </a:pPr>
            <a:endParaRPr kumimoji="0" lang="en-US" altLang="ja-JP" sz="1600" kern="0" dirty="0" smtClean="0">
              <a:solidFill>
                <a:srgbClr val="000000"/>
              </a:solidFill>
              <a:latin typeface="HG丸ｺﾞｼｯｸM-PRO" panose="020F0600000000000000" pitchFamily="50" charset="-128"/>
              <a:ea typeface="HG丸ｺﾞｼｯｸM-PRO" panose="020F0600000000000000" pitchFamily="50" charset="-128"/>
            </a:endParaRPr>
          </a:p>
          <a:p>
            <a:pPr algn="ctr">
              <a:defRPr/>
            </a:pPr>
            <a:endParaRPr kumimoji="0" lang="en-US" altLang="ja-JP" sz="1600" kern="0" dirty="0">
              <a:solidFill>
                <a:srgbClr val="000000"/>
              </a:solidFill>
              <a:latin typeface="HG丸ｺﾞｼｯｸM-PRO" panose="020F0600000000000000" pitchFamily="50" charset="-128"/>
              <a:ea typeface="HG丸ｺﾞｼｯｸM-PRO" panose="020F0600000000000000" pitchFamily="50" charset="-128"/>
            </a:endParaRPr>
          </a:p>
          <a:p>
            <a:pPr algn="ctr">
              <a:defRPr/>
            </a:pPr>
            <a:endParaRPr kumimoji="0" lang="en-US" altLang="ja-JP" sz="1600" kern="0" dirty="0" smtClean="0">
              <a:solidFill>
                <a:srgbClr val="000000"/>
              </a:solidFill>
              <a:latin typeface="HG丸ｺﾞｼｯｸM-PRO" panose="020F0600000000000000" pitchFamily="50" charset="-128"/>
              <a:ea typeface="HG丸ｺﾞｼｯｸM-PRO" panose="020F0600000000000000" pitchFamily="50" charset="-128"/>
            </a:endParaRPr>
          </a:p>
          <a:p>
            <a:pPr algn="ctr">
              <a:defRPr/>
            </a:pPr>
            <a:endParaRPr kumimoji="0" lang="en-US" altLang="ja-JP" sz="1600" kern="0" dirty="0">
              <a:solidFill>
                <a:srgbClr val="000000"/>
              </a:solidFill>
              <a:latin typeface="HG丸ｺﾞｼｯｸM-PRO" panose="020F0600000000000000" pitchFamily="50" charset="-128"/>
              <a:ea typeface="HG丸ｺﾞｼｯｸM-PRO" panose="020F0600000000000000" pitchFamily="50" charset="-128"/>
            </a:endParaRPr>
          </a:p>
        </p:txBody>
      </p:sp>
      <p:sp>
        <p:nvSpPr>
          <p:cNvPr id="32" name="角丸四角形 31"/>
          <p:cNvSpPr/>
          <p:nvPr/>
        </p:nvSpPr>
        <p:spPr>
          <a:xfrm>
            <a:off x="6521301" y="5457342"/>
            <a:ext cx="1283956" cy="322473"/>
          </a:xfrm>
          <a:prstGeom prst="roundRect">
            <a:avLst/>
          </a:prstGeom>
          <a:gradFill rotWithShape="1">
            <a:gsLst>
              <a:gs pos="0">
                <a:srgbClr val="C0504D">
                  <a:tint val="50000"/>
                  <a:satMod val="300000"/>
                </a:srgbClr>
              </a:gs>
              <a:gs pos="35000">
                <a:srgbClr val="C0504D">
                  <a:tint val="37000"/>
                  <a:satMod val="300000"/>
                </a:srgbClr>
              </a:gs>
              <a:gs pos="100000">
                <a:srgbClr val="C0504D">
                  <a:tint val="15000"/>
                  <a:satMod val="350000"/>
                </a:srgbClr>
              </a:gs>
            </a:gsLst>
            <a:lin ang="16200000" scaled="1"/>
          </a:gradFill>
          <a:ln w="9525" cap="flat" cmpd="sng" algn="ctr">
            <a:solidFill>
              <a:srgbClr val="C0504D">
                <a:shade val="95000"/>
                <a:satMod val="105000"/>
              </a:srgbClr>
            </a:solidFill>
            <a:prstDash val="solid"/>
          </a:ln>
          <a:effectLst/>
        </p:spPr>
        <p:txBody>
          <a:bodyPr rtlCol="0" anchor="ctr"/>
          <a:lstStyle/>
          <a:p>
            <a:pPr algn="ctr">
              <a:defRPr/>
            </a:pPr>
            <a:r>
              <a:rPr kumimoji="0" lang="en-US" altLang="ja-JP" sz="1400" kern="0" dirty="0" smtClean="0">
                <a:solidFill>
                  <a:prstClr val="black"/>
                </a:solidFill>
                <a:latin typeface="HG丸ｺﾞｼｯｸM-PRO" panose="020F0600000000000000" pitchFamily="50" charset="-128"/>
                <a:ea typeface="HG丸ｺﾞｼｯｸM-PRO" panose="020F0600000000000000" pitchFamily="50" charset="-128"/>
              </a:rPr>
              <a:t>KVM</a:t>
            </a:r>
            <a:endParaRPr kumimoji="0" lang="ja-JP" altLang="en-US" sz="1400" kern="0" dirty="0">
              <a:solidFill>
                <a:prstClr val="black"/>
              </a:solidFill>
              <a:latin typeface="HG丸ｺﾞｼｯｸM-PRO" panose="020F0600000000000000" pitchFamily="50" charset="-128"/>
              <a:ea typeface="HG丸ｺﾞｼｯｸM-PRO" panose="020F0600000000000000" pitchFamily="50" charset="-128"/>
            </a:endParaRPr>
          </a:p>
        </p:txBody>
      </p:sp>
      <p:sp>
        <p:nvSpPr>
          <p:cNvPr id="33" name="角丸四角形 32"/>
          <p:cNvSpPr/>
          <p:nvPr/>
        </p:nvSpPr>
        <p:spPr>
          <a:xfrm>
            <a:off x="6437105" y="4694558"/>
            <a:ext cx="726174" cy="630524"/>
          </a:xfrm>
          <a:prstGeom prst="round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p:spPr>
        <p:txBody>
          <a:bodyPr rtlCol="0" anchor="ctr"/>
          <a:lstStyle/>
          <a:p>
            <a:pPr algn="ctr">
              <a:defRPr/>
            </a:pPr>
            <a:r>
              <a:rPr kumimoji="0" lang="ja-JP" altLang="en-US" sz="1200" kern="0" dirty="0" smtClean="0">
                <a:solidFill>
                  <a:prstClr val="black"/>
                </a:solidFill>
                <a:latin typeface="HG丸ｺﾞｼｯｸM-PRO" panose="020F0600000000000000" pitchFamily="50" charset="-128"/>
                <a:ea typeface="HG丸ｺﾞｼｯｸM-PRO" panose="020F0600000000000000" pitchFamily="50" charset="-128"/>
              </a:rPr>
              <a:t>インスタンス</a:t>
            </a:r>
            <a:endParaRPr kumimoji="0" lang="ja-JP" altLang="en-US" sz="1200" kern="0" dirty="0">
              <a:solidFill>
                <a:prstClr val="black"/>
              </a:solidFill>
              <a:latin typeface="HG丸ｺﾞｼｯｸM-PRO" panose="020F0600000000000000" pitchFamily="50" charset="-128"/>
              <a:ea typeface="HG丸ｺﾞｼｯｸM-PRO" panose="020F0600000000000000" pitchFamily="50" charset="-128"/>
            </a:endParaRPr>
          </a:p>
        </p:txBody>
      </p:sp>
      <p:sp>
        <p:nvSpPr>
          <p:cNvPr id="34" name="角丸四角形 33"/>
          <p:cNvSpPr/>
          <p:nvPr/>
        </p:nvSpPr>
        <p:spPr>
          <a:xfrm>
            <a:off x="1359922" y="3953837"/>
            <a:ext cx="2592288" cy="2008934"/>
          </a:xfrm>
          <a:prstGeom prst="roundRect">
            <a:avLst/>
          </a:prstGeom>
          <a:solidFill>
            <a:sysClr val="window" lastClr="FFFFFF"/>
          </a:solidFill>
          <a:ln w="57150" cap="flat" cmpd="sng" algn="ctr">
            <a:solidFill>
              <a:srgbClr val="F79646"/>
            </a:solidFill>
            <a:prstDash val="solid"/>
          </a:ln>
          <a:effectLst/>
        </p:spPr>
        <p:txBody>
          <a:bodyPr rtlCol="0" anchor="ctr"/>
          <a:lstStyle/>
          <a:p>
            <a:pPr algn="ctr">
              <a:defRPr/>
            </a:pPr>
            <a:endParaRPr kumimoji="0" lang="en-US" altLang="ja-JP" sz="1600" kern="0" dirty="0">
              <a:solidFill>
                <a:srgbClr val="000000"/>
              </a:solidFill>
              <a:latin typeface="HG丸ｺﾞｼｯｸM-PRO" panose="020F0600000000000000" pitchFamily="50" charset="-128"/>
              <a:ea typeface="HG丸ｺﾞｼｯｸM-PRO" panose="020F0600000000000000" pitchFamily="50" charset="-128"/>
            </a:endParaRPr>
          </a:p>
          <a:p>
            <a:pPr algn="ctr">
              <a:defRPr/>
            </a:pPr>
            <a:endParaRPr kumimoji="0" lang="en-US" altLang="ja-JP" sz="1600" kern="0" dirty="0" smtClean="0">
              <a:solidFill>
                <a:srgbClr val="000000"/>
              </a:solidFill>
              <a:latin typeface="HG丸ｺﾞｼｯｸM-PRO" panose="020F0600000000000000" pitchFamily="50" charset="-128"/>
              <a:ea typeface="HG丸ｺﾞｼｯｸM-PRO" panose="020F0600000000000000" pitchFamily="50" charset="-128"/>
            </a:endParaRPr>
          </a:p>
          <a:p>
            <a:pPr algn="ctr">
              <a:defRPr/>
            </a:pPr>
            <a:endParaRPr kumimoji="0" lang="en-US" altLang="ja-JP" sz="1600" kern="0" dirty="0">
              <a:solidFill>
                <a:srgbClr val="000000"/>
              </a:solidFill>
              <a:latin typeface="HG丸ｺﾞｼｯｸM-PRO" panose="020F0600000000000000" pitchFamily="50" charset="-128"/>
              <a:ea typeface="HG丸ｺﾞｼｯｸM-PRO" panose="020F0600000000000000" pitchFamily="50" charset="-128"/>
            </a:endParaRPr>
          </a:p>
          <a:p>
            <a:pPr algn="ctr">
              <a:defRPr/>
            </a:pPr>
            <a:endParaRPr kumimoji="0" lang="en-US" altLang="ja-JP" sz="1600" kern="0" dirty="0" smtClean="0">
              <a:solidFill>
                <a:srgbClr val="000000"/>
              </a:solidFill>
              <a:latin typeface="HG丸ｺﾞｼｯｸM-PRO" panose="020F0600000000000000" pitchFamily="50" charset="-128"/>
              <a:ea typeface="HG丸ｺﾞｼｯｸM-PRO" panose="020F0600000000000000" pitchFamily="50" charset="-128"/>
            </a:endParaRPr>
          </a:p>
          <a:p>
            <a:pPr algn="ctr">
              <a:defRPr/>
            </a:pPr>
            <a:endParaRPr kumimoji="0" lang="en-US" altLang="ja-JP" sz="1600" kern="0" dirty="0">
              <a:solidFill>
                <a:srgbClr val="000000"/>
              </a:solidFill>
              <a:latin typeface="HG丸ｺﾞｼｯｸM-PRO" panose="020F0600000000000000" pitchFamily="50" charset="-128"/>
              <a:ea typeface="HG丸ｺﾞｼｯｸM-PRO" panose="020F0600000000000000" pitchFamily="50" charset="-128"/>
            </a:endParaRPr>
          </a:p>
        </p:txBody>
      </p:sp>
      <p:sp>
        <p:nvSpPr>
          <p:cNvPr id="35" name="角丸四角形 34"/>
          <p:cNvSpPr/>
          <p:nvPr/>
        </p:nvSpPr>
        <p:spPr>
          <a:xfrm>
            <a:off x="1575946" y="5445224"/>
            <a:ext cx="2179025" cy="334591"/>
          </a:xfrm>
          <a:prstGeom prst="roundRect">
            <a:avLst/>
          </a:prstGeom>
          <a:gradFill rotWithShape="1">
            <a:gsLst>
              <a:gs pos="0">
                <a:srgbClr val="C0504D">
                  <a:tint val="50000"/>
                  <a:satMod val="300000"/>
                </a:srgbClr>
              </a:gs>
              <a:gs pos="35000">
                <a:srgbClr val="C0504D">
                  <a:tint val="37000"/>
                  <a:satMod val="300000"/>
                </a:srgbClr>
              </a:gs>
              <a:gs pos="100000">
                <a:srgbClr val="C0504D">
                  <a:tint val="15000"/>
                  <a:satMod val="350000"/>
                </a:srgbClr>
              </a:gs>
            </a:gsLst>
            <a:lin ang="16200000" scaled="1"/>
          </a:gradFill>
          <a:ln w="9525" cap="flat" cmpd="sng" algn="ctr">
            <a:solidFill>
              <a:srgbClr val="C0504D">
                <a:shade val="95000"/>
                <a:satMod val="105000"/>
              </a:srgbClr>
            </a:solidFill>
            <a:prstDash val="solid"/>
          </a:ln>
          <a:effectLst/>
        </p:spPr>
        <p:txBody>
          <a:bodyPr rtlCol="0" anchor="ctr"/>
          <a:lstStyle/>
          <a:p>
            <a:pPr algn="ctr">
              <a:defRPr/>
            </a:pPr>
            <a:r>
              <a:rPr kumimoji="0" lang="en-US" altLang="ja-JP" sz="1400" kern="0" dirty="0" smtClean="0">
                <a:solidFill>
                  <a:prstClr val="black"/>
                </a:solidFill>
                <a:latin typeface="HG丸ｺﾞｼｯｸM-PRO" panose="020F0600000000000000" pitchFamily="50" charset="-128"/>
                <a:ea typeface="HG丸ｺﾞｼｯｸM-PRO" panose="020F0600000000000000" pitchFamily="50" charset="-128"/>
              </a:rPr>
              <a:t>KVM</a:t>
            </a:r>
            <a:endParaRPr kumimoji="0" lang="ja-JP" altLang="en-US" sz="1400" kern="0" dirty="0">
              <a:solidFill>
                <a:prstClr val="black"/>
              </a:solidFill>
              <a:latin typeface="HG丸ｺﾞｼｯｸM-PRO" panose="020F0600000000000000" pitchFamily="50" charset="-128"/>
              <a:ea typeface="HG丸ｺﾞｼｯｸM-PRO" panose="020F0600000000000000" pitchFamily="50" charset="-128"/>
            </a:endParaRPr>
          </a:p>
        </p:txBody>
      </p:sp>
      <p:sp>
        <p:nvSpPr>
          <p:cNvPr id="36" name="角丸四角形 35"/>
          <p:cNvSpPr/>
          <p:nvPr/>
        </p:nvSpPr>
        <p:spPr>
          <a:xfrm>
            <a:off x="3112993" y="4694661"/>
            <a:ext cx="726174" cy="630524"/>
          </a:xfrm>
          <a:prstGeom prst="round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p:spPr>
        <p:txBody>
          <a:bodyPr rtlCol="0" anchor="ctr"/>
          <a:lstStyle/>
          <a:p>
            <a:pPr algn="ctr">
              <a:defRPr/>
            </a:pPr>
            <a:r>
              <a:rPr kumimoji="0" lang="ja-JP" altLang="en-US" sz="1200" kern="0" dirty="0" smtClean="0">
                <a:solidFill>
                  <a:prstClr val="black"/>
                </a:solidFill>
                <a:latin typeface="HG丸ｺﾞｼｯｸM-PRO" panose="020F0600000000000000" pitchFamily="50" charset="-128"/>
                <a:ea typeface="HG丸ｺﾞｼｯｸM-PRO" panose="020F0600000000000000" pitchFamily="50" charset="-128"/>
              </a:rPr>
              <a:t>インスタンス</a:t>
            </a:r>
            <a:endParaRPr kumimoji="0" lang="ja-JP" altLang="en-US" sz="1200" kern="0" dirty="0">
              <a:solidFill>
                <a:prstClr val="black"/>
              </a:solidFill>
              <a:latin typeface="HG丸ｺﾞｼｯｸM-PRO" panose="020F0600000000000000" pitchFamily="50" charset="-128"/>
              <a:ea typeface="HG丸ｺﾞｼｯｸM-PRO" panose="020F0600000000000000" pitchFamily="50" charset="-128"/>
            </a:endParaRPr>
          </a:p>
        </p:txBody>
      </p:sp>
      <p:sp>
        <p:nvSpPr>
          <p:cNvPr id="37" name="角丸四角形 36"/>
          <p:cNvSpPr/>
          <p:nvPr/>
        </p:nvSpPr>
        <p:spPr>
          <a:xfrm>
            <a:off x="2314811" y="4694558"/>
            <a:ext cx="726174" cy="630524"/>
          </a:xfrm>
          <a:prstGeom prst="round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p:spPr>
        <p:txBody>
          <a:bodyPr rtlCol="0" anchor="ctr"/>
          <a:lstStyle/>
          <a:p>
            <a:pPr algn="ctr">
              <a:defRPr/>
            </a:pPr>
            <a:r>
              <a:rPr kumimoji="0" lang="ja-JP" altLang="en-US" sz="1200" kern="0" dirty="0" smtClean="0">
                <a:solidFill>
                  <a:prstClr val="black"/>
                </a:solidFill>
                <a:latin typeface="HG丸ｺﾞｼｯｸM-PRO" panose="020F0600000000000000" pitchFamily="50" charset="-128"/>
                <a:ea typeface="HG丸ｺﾞｼｯｸM-PRO" panose="020F0600000000000000" pitchFamily="50" charset="-128"/>
              </a:rPr>
              <a:t>インスタンス</a:t>
            </a:r>
            <a:endParaRPr kumimoji="0" lang="ja-JP" altLang="en-US" sz="1200" kern="0" dirty="0">
              <a:solidFill>
                <a:prstClr val="black"/>
              </a:solidFill>
              <a:latin typeface="HG丸ｺﾞｼｯｸM-PRO" panose="020F0600000000000000" pitchFamily="50" charset="-128"/>
              <a:ea typeface="HG丸ｺﾞｼｯｸM-PRO" panose="020F0600000000000000" pitchFamily="50" charset="-128"/>
            </a:endParaRPr>
          </a:p>
        </p:txBody>
      </p:sp>
      <p:cxnSp>
        <p:nvCxnSpPr>
          <p:cNvPr id="39" name="カギ線コネクタ 38"/>
          <p:cNvCxnSpPr>
            <a:endCxn id="37" idx="0"/>
          </p:cNvCxnSpPr>
          <p:nvPr/>
        </p:nvCxnSpPr>
        <p:spPr>
          <a:xfrm>
            <a:off x="215458" y="3573016"/>
            <a:ext cx="2462440" cy="1121542"/>
          </a:xfrm>
          <a:prstGeom prst="bentConnector2">
            <a:avLst/>
          </a:prstGeom>
          <a:noFill/>
          <a:ln w="38100" cap="flat" cmpd="sng" algn="ctr">
            <a:solidFill>
              <a:schemeClr val="tx2"/>
            </a:solidFill>
            <a:prstDash val="solid"/>
            <a:tailEnd type="arrow"/>
          </a:ln>
          <a:effectLst/>
        </p:spPr>
      </p:cxnSp>
      <p:cxnSp>
        <p:nvCxnSpPr>
          <p:cNvPr id="40" name="カギ線コネクタ 39"/>
          <p:cNvCxnSpPr>
            <a:endCxn id="30" idx="0"/>
          </p:cNvCxnSpPr>
          <p:nvPr/>
        </p:nvCxnSpPr>
        <p:spPr>
          <a:xfrm>
            <a:off x="215458" y="3573016"/>
            <a:ext cx="4844354" cy="1121542"/>
          </a:xfrm>
          <a:prstGeom prst="bentConnector2">
            <a:avLst/>
          </a:prstGeom>
          <a:noFill/>
          <a:ln w="38100" cap="flat" cmpd="sng" algn="ctr">
            <a:solidFill>
              <a:schemeClr val="tx2"/>
            </a:solidFill>
            <a:prstDash val="solid"/>
            <a:tailEnd type="arrow"/>
          </a:ln>
          <a:effectLst/>
        </p:spPr>
      </p:cxnSp>
      <p:cxnSp>
        <p:nvCxnSpPr>
          <p:cNvPr id="41" name="カギ線コネクタ 40"/>
          <p:cNvCxnSpPr>
            <a:endCxn id="33" idx="0"/>
          </p:cNvCxnSpPr>
          <p:nvPr/>
        </p:nvCxnSpPr>
        <p:spPr>
          <a:xfrm>
            <a:off x="215458" y="3573016"/>
            <a:ext cx="6584734" cy="1121542"/>
          </a:xfrm>
          <a:prstGeom prst="bentConnector2">
            <a:avLst/>
          </a:prstGeom>
          <a:noFill/>
          <a:ln w="38100" cap="flat" cmpd="sng" algn="ctr">
            <a:solidFill>
              <a:schemeClr val="tx2"/>
            </a:solidFill>
            <a:prstDash val="solid"/>
            <a:tailEnd type="arrow"/>
          </a:ln>
          <a:effectLst/>
        </p:spPr>
      </p:cxnSp>
      <p:cxnSp>
        <p:nvCxnSpPr>
          <p:cNvPr id="42" name="カギ線コネクタ 41"/>
          <p:cNvCxnSpPr>
            <a:endCxn id="36" idx="0"/>
          </p:cNvCxnSpPr>
          <p:nvPr/>
        </p:nvCxnSpPr>
        <p:spPr>
          <a:xfrm>
            <a:off x="215458" y="3573016"/>
            <a:ext cx="3260622" cy="1121645"/>
          </a:xfrm>
          <a:prstGeom prst="bentConnector2">
            <a:avLst/>
          </a:prstGeom>
          <a:noFill/>
          <a:ln w="38100" cap="flat" cmpd="sng" algn="ctr">
            <a:solidFill>
              <a:schemeClr val="tx2"/>
            </a:solidFill>
            <a:prstDash val="solid"/>
            <a:tailEnd type="arrow"/>
          </a:ln>
          <a:effectLst/>
        </p:spPr>
      </p:cxnSp>
      <p:cxnSp>
        <p:nvCxnSpPr>
          <p:cNvPr id="44" name="カギ線コネクタ 43"/>
          <p:cNvCxnSpPr>
            <a:endCxn id="54" idx="0"/>
          </p:cNvCxnSpPr>
          <p:nvPr/>
        </p:nvCxnSpPr>
        <p:spPr>
          <a:xfrm>
            <a:off x="215458" y="3573016"/>
            <a:ext cx="7397643" cy="1121645"/>
          </a:xfrm>
          <a:prstGeom prst="bentConnector2">
            <a:avLst/>
          </a:prstGeom>
          <a:noFill/>
          <a:ln w="38100" cap="flat" cmpd="sng" algn="ctr">
            <a:solidFill>
              <a:schemeClr val="tx2"/>
            </a:solidFill>
            <a:prstDash val="lgDash"/>
            <a:tailEnd type="arrow"/>
          </a:ln>
          <a:effectLst/>
        </p:spPr>
      </p:cxnSp>
      <p:sp>
        <p:nvSpPr>
          <p:cNvPr id="7182" name="乗算記号 7181"/>
          <p:cNvSpPr/>
          <p:nvPr/>
        </p:nvSpPr>
        <p:spPr>
          <a:xfrm>
            <a:off x="7191022" y="3717032"/>
            <a:ext cx="852295" cy="865611"/>
          </a:xfrm>
          <a:prstGeom prst="mathMultiply">
            <a:avLst/>
          </a:prstGeom>
          <a:solidFill>
            <a:srgbClr val="FF0000"/>
          </a:solidFill>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ja-JP" altLang="en-US">
              <a:solidFill>
                <a:prstClr val="white"/>
              </a:solidFill>
              <a:latin typeface="HG丸ｺﾞｼｯｸM-PRO" panose="020F0600000000000000" pitchFamily="50" charset="-128"/>
              <a:ea typeface="HG丸ｺﾞｼｯｸM-PRO" panose="020F0600000000000000" pitchFamily="50" charset="-128"/>
            </a:endParaRPr>
          </a:p>
        </p:txBody>
      </p:sp>
      <p:sp>
        <p:nvSpPr>
          <p:cNvPr id="5" name="スライド番号プレースホルダー 4"/>
          <p:cNvSpPr>
            <a:spLocks noGrp="1"/>
          </p:cNvSpPr>
          <p:nvPr>
            <p:ph type="sldNum" sz="quarter" idx="12"/>
          </p:nvPr>
        </p:nvSpPr>
        <p:spPr/>
        <p:txBody>
          <a:bodyPr/>
          <a:lstStyle/>
          <a:p>
            <a:fld id="{089B26AC-9992-4F5E-9A19-6F773EB6CD8A}" type="slidenum">
              <a:rPr kumimoji="1" lang="ja-JP" altLang="en-US" smtClean="0">
                <a:solidFill>
                  <a:srgbClr val="464646"/>
                </a:solidFill>
              </a:rPr>
              <a:pPr/>
              <a:t>10</a:t>
            </a:fld>
            <a:endParaRPr kumimoji="1" lang="ja-JP" altLang="en-US" dirty="0">
              <a:solidFill>
                <a:srgbClr val="464646"/>
              </a:solidFill>
            </a:endParaRPr>
          </a:p>
        </p:txBody>
      </p:sp>
      <p:cxnSp>
        <p:nvCxnSpPr>
          <p:cNvPr id="43" name="カギ線コネクタ 42"/>
          <p:cNvCxnSpPr>
            <a:endCxn id="45" idx="0"/>
          </p:cNvCxnSpPr>
          <p:nvPr/>
        </p:nvCxnSpPr>
        <p:spPr>
          <a:xfrm>
            <a:off x="215458" y="3573016"/>
            <a:ext cx="5596738" cy="1121542"/>
          </a:xfrm>
          <a:prstGeom prst="bentConnector2">
            <a:avLst/>
          </a:prstGeom>
          <a:noFill/>
          <a:ln w="38100" cap="flat" cmpd="sng" algn="ctr">
            <a:solidFill>
              <a:schemeClr val="tx2"/>
            </a:solidFill>
            <a:prstDash val="lgDash"/>
            <a:tailEnd type="arrow"/>
          </a:ln>
          <a:effectLst/>
        </p:spPr>
      </p:cxnSp>
      <p:sp>
        <p:nvSpPr>
          <p:cNvPr id="46" name="乗算記号 45"/>
          <p:cNvSpPr/>
          <p:nvPr/>
        </p:nvSpPr>
        <p:spPr>
          <a:xfrm>
            <a:off x="5385758" y="3717032"/>
            <a:ext cx="852295" cy="865611"/>
          </a:xfrm>
          <a:prstGeom prst="mathMultiply">
            <a:avLst/>
          </a:prstGeom>
          <a:solidFill>
            <a:srgbClr val="FF0000"/>
          </a:solidFill>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ja-JP" altLang="en-US">
              <a:solidFill>
                <a:prstClr val="white"/>
              </a:solidFill>
              <a:latin typeface="HG丸ｺﾞｼｯｸM-PRO" panose="020F0600000000000000" pitchFamily="50" charset="-128"/>
              <a:ea typeface="HG丸ｺﾞｼｯｸM-PRO" panose="020F0600000000000000" pitchFamily="50" charset="-128"/>
            </a:endParaRPr>
          </a:p>
        </p:txBody>
      </p:sp>
      <p:cxnSp>
        <p:nvCxnSpPr>
          <p:cNvPr id="53" name="カギ線コネクタ 52"/>
          <p:cNvCxnSpPr>
            <a:endCxn id="54" idx="0"/>
          </p:cNvCxnSpPr>
          <p:nvPr/>
        </p:nvCxnSpPr>
        <p:spPr>
          <a:xfrm>
            <a:off x="423818" y="3573016"/>
            <a:ext cx="7189283" cy="1121645"/>
          </a:xfrm>
          <a:prstGeom prst="bentConnector2">
            <a:avLst/>
          </a:prstGeom>
          <a:noFill/>
          <a:ln w="38100" cap="flat" cmpd="sng" algn="ctr">
            <a:solidFill>
              <a:schemeClr val="tx2"/>
            </a:solidFill>
            <a:prstDash val="solid"/>
            <a:tailEnd type="arrow"/>
          </a:ln>
          <a:effectLst/>
        </p:spPr>
      </p:cxnSp>
      <p:sp>
        <p:nvSpPr>
          <p:cNvPr id="54" name="角丸四角形 53"/>
          <p:cNvSpPr/>
          <p:nvPr/>
        </p:nvSpPr>
        <p:spPr>
          <a:xfrm>
            <a:off x="7250014" y="4694661"/>
            <a:ext cx="726174" cy="630524"/>
          </a:xfrm>
          <a:prstGeom prst="round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p:spPr>
        <p:txBody>
          <a:bodyPr rtlCol="0" anchor="ctr"/>
          <a:lstStyle/>
          <a:p>
            <a:pPr algn="ctr">
              <a:defRPr/>
            </a:pPr>
            <a:r>
              <a:rPr kumimoji="0" lang="ja-JP" altLang="en-US" sz="1200" kern="0" dirty="0" smtClean="0">
                <a:solidFill>
                  <a:prstClr val="black"/>
                </a:solidFill>
                <a:latin typeface="HG丸ｺﾞｼｯｸM-PRO" panose="020F0600000000000000" pitchFamily="50" charset="-128"/>
                <a:ea typeface="HG丸ｺﾞｼｯｸM-PRO" panose="020F0600000000000000" pitchFamily="50" charset="-128"/>
              </a:rPr>
              <a:t>インスタンス</a:t>
            </a:r>
            <a:endParaRPr kumimoji="0" lang="ja-JP" altLang="en-US" sz="1200" kern="0" dirty="0">
              <a:solidFill>
                <a:prstClr val="black"/>
              </a:solidFill>
              <a:latin typeface="HG丸ｺﾞｼｯｸM-PRO" panose="020F0600000000000000" pitchFamily="50" charset="-128"/>
              <a:ea typeface="HG丸ｺﾞｼｯｸM-PRO" panose="020F0600000000000000" pitchFamily="50" charset="-128"/>
            </a:endParaRPr>
          </a:p>
        </p:txBody>
      </p:sp>
      <p:cxnSp>
        <p:nvCxnSpPr>
          <p:cNvPr id="56" name="カギ線コネクタ 55"/>
          <p:cNvCxnSpPr>
            <a:endCxn id="57" idx="0"/>
          </p:cNvCxnSpPr>
          <p:nvPr/>
        </p:nvCxnSpPr>
        <p:spPr>
          <a:xfrm>
            <a:off x="423818" y="3573016"/>
            <a:ext cx="1437113" cy="1121542"/>
          </a:xfrm>
          <a:prstGeom prst="bentConnector2">
            <a:avLst/>
          </a:prstGeom>
          <a:noFill/>
          <a:ln w="38100" cap="flat" cmpd="sng" algn="ctr">
            <a:solidFill>
              <a:schemeClr val="tx2"/>
            </a:solidFill>
            <a:prstDash val="solid"/>
            <a:tailEnd type="arrow"/>
          </a:ln>
          <a:effectLst/>
        </p:spPr>
      </p:cxnSp>
      <p:sp>
        <p:nvSpPr>
          <p:cNvPr id="57" name="角丸四角形 56"/>
          <p:cNvSpPr/>
          <p:nvPr/>
        </p:nvSpPr>
        <p:spPr>
          <a:xfrm>
            <a:off x="1497844" y="4694558"/>
            <a:ext cx="726174" cy="630524"/>
          </a:xfrm>
          <a:prstGeom prst="round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p:spPr>
        <p:txBody>
          <a:bodyPr rtlCol="0" anchor="ctr"/>
          <a:lstStyle/>
          <a:p>
            <a:pPr algn="ctr">
              <a:defRPr/>
            </a:pPr>
            <a:r>
              <a:rPr kumimoji="0" lang="ja-JP" altLang="en-US" sz="1200" kern="0" dirty="0" smtClean="0">
                <a:solidFill>
                  <a:prstClr val="black"/>
                </a:solidFill>
                <a:latin typeface="HG丸ｺﾞｼｯｸM-PRO" panose="020F0600000000000000" pitchFamily="50" charset="-128"/>
                <a:ea typeface="HG丸ｺﾞｼｯｸM-PRO" panose="020F0600000000000000" pitchFamily="50" charset="-128"/>
              </a:rPr>
              <a:t>インスタンス</a:t>
            </a:r>
            <a:endParaRPr kumimoji="0" lang="ja-JP" altLang="en-US" sz="1200" kern="0" dirty="0">
              <a:solidFill>
                <a:prstClr val="black"/>
              </a:solidFill>
              <a:latin typeface="HG丸ｺﾞｼｯｸM-PRO" panose="020F0600000000000000" pitchFamily="50" charset="-128"/>
              <a:ea typeface="HG丸ｺﾞｼｯｸM-PRO" panose="020F0600000000000000" pitchFamily="50" charset="-128"/>
            </a:endParaRPr>
          </a:p>
        </p:txBody>
      </p:sp>
      <p:sp>
        <p:nvSpPr>
          <p:cNvPr id="45" name="角丸四角形 44"/>
          <p:cNvSpPr/>
          <p:nvPr/>
        </p:nvSpPr>
        <p:spPr>
          <a:xfrm>
            <a:off x="5449109" y="4694558"/>
            <a:ext cx="726174" cy="630524"/>
          </a:xfrm>
          <a:prstGeom prst="round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p:spPr>
        <p:txBody>
          <a:bodyPr rtlCol="0" anchor="ctr"/>
          <a:lstStyle/>
          <a:p>
            <a:pPr algn="ctr">
              <a:defRPr/>
            </a:pPr>
            <a:r>
              <a:rPr kumimoji="0" lang="ja-JP" altLang="en-US" sz="1200" kern="0" dirty="0" smtClean="0">
                <a:solidFill>
                  <a:prstClr val="black"/>
                </a:solidFill>
                <a:latin typeface="HG丸ｺﾞｼｯｸM-PRO" panose="020F0600000000000000" pitchFamily="50" charset="-128"/>
                <a:ea typeface="HG丸ｺﾞｼｯｸM-PRO" panose="020F0600000000000000" pitchFamily="50" charset="-128"/>
              </a:rPr>
              <a:t>インスタンス</a:t>
            </a:r>
            <a:endParaRPr kumimoji="0" lang="ja-JP" altLang="en-US" sz="1200" kern="0" dirty="0">
              <a:solidFill>
                <a:prstClr val="black"/>
              </a:solidFill>
              <a:latin typeface="HG丸ｺﾞｼｯｸM-PRO" panose="020F0600000000000000" pitchFamily="50" charset="-128"/>
              <a:ea typeface="HG丸ｺﾞｼｯｸM-PRO" panose="020F0600000000000000" pitchFamily="50" charset="-128"/>
            </a:endParaRPr>
          </a:p>
        </p:txBody>
      </p:sp>
      <p:cxnSp>
        <p:nvCxnSpPr>
          <p:cNvPr id="55" name="カギ線コネクタ 54"/>
          <p:cNvCxnSpPr>
            <a:endCxn id="45" idx="0"/>
          </p:cNvCxnSpPr>
          <p:nvPr/>
        </p:nvCxnSpPr>
        <p:spPr>
          <a:xfrm>
            <a:off x="215458" y="3573016"/>
            <a:ext cx="5596738" cy="1121542"/>
          </a:xfrm>
          <a:prstGeom prst="bentConnector2">
            <a:avLst/>
          </a:prstGeom>
          <a:noFill/>
          <a:ln w="38100" cap="flat" cmpd="sng" algn="ctr">
            <a:solidFill>
              <a:schemeClr val="tx2"/>
            </a:solidFill>
            <a:prstDash val="solid"/>
            <a:tailEnd type="arrow"/>
          </a:ln>
          <a:effectLst/>
        </p:spPr>
      </p:cxnSp>
      <p:sp>
        <p:nvSpPr>
          <p:cNvPr id="38" name="テキスト ボックス 37"/>
          <p:cNvSpPr txBox="1"/>
          <p:nvPr/>
        </p:nvSpPr>
        <p:spPr>
          <a:xfrm>
            <a:off x="34062" y="6637778"/>
            <a:ext cx="569387" cy="246221"/>
          </a:xfrm>
          <a:prstGeom prst="rect">
            <a:avLst/>
          </a:prstGeom>
          <a:noFill/>
        </p:spPr>
        <p:txBody>
          <a:bodyPr wrap="none" rtlCol="0">
            <a:spAutoFit/>
          </a:bodyPr>
          <a:lstStyle/>
          <a:p>
            <a:r>
              <a:rPr kumimoji="1" lang="ja-JP" altLang="en-US" sz="1000" dirty="0" smtClean="0">
                <a:solidFill>
                  <a:schemeClr val="tx1">
                    <a:lumMod val="50000"/>
                    <a:lumOff val="50000"/>
                  </a:schemeClr>
                </a:solidFill>
              </a:rPr>
              <a:t>☆</a:t>
            </a:r>
            <a:r>
              <a:rPr lang="ja-JP" altLang="en-US" sz="1000" dirty="0" smtClean="0">
                <a:solidFill>
                  <a:schemeClr val="tx1">
                    <a:lumMod val="50000"/>
                    <a:lumOff val="50000"/>
                  </a:schemeClr>
                </a:solidFill>
              </a:rPr>
              <a:t>☆☆</a:t>
            </a:r>
            <a:endParaRPr kumimoji="1" lang="ja-JP" altLang="en-US" sz="1000" dirty="0">
              <a:solidFill>
                <a:schemeClr val="tx1">
                  <a:lumMod val="50000"/>
                  <a:lumOff val="50000"/>
                </a:schemeClr>
              </a:solidFill>
            </a:endParaRPr>
          </a:p>
        </p:txBody>
      </p:sp>
      <p:sp>
        <p:nvSpPr>
          <p:cNvPr id="47" name="テキスト ボックス 46"/>
          <p:cNvSpPr txBox="1"/>
          <p:nvPr/>
        </p:nvSpPr>
        <p:spPr>
          <a:xfrm>
            <a:off x="8390791" y="6637778"/>
            <a:ext cx="569387" cy="246221"/>
          </a:xfrm>
          <a:prstGeom prst="rect">
            <a:avLst/>
          </a:prstGeom>
          <a:noFill/>
        </p:spPr>
        <p:txBody>
          <a:bodyPr wrap="none" rtlCol="0">
            <a:spAutoFit/>
          </a:bodyPr>
          <a:lstStyle/>
          <a:p>
            <a:r>
              <a:rPr kumimoji="1" lang="ja-JP" altLang="en-US" sz="1000" dirty="0" smtClean="0">
                <a:solidFill>
                  <a:schemeClr val="tx1">
                    <a:lumMod val="50000"/>
                    <a:lumOff val="50000"/>
                  </a:schemeClr>
                </a:solidFill>
              </a:rPr>
              <a:t>☆</a:t>
            </a:r>
            <a:r>
              <a:rPr lang="ja-JP" altLang="en-US" sz="1000" dirty="0" smtClean="0">
                <a:solidFill>
                  <a:schemeClr val="tx1">
                    <a:lumMod val="50000"/>
                    <a:lumOff val="50000"/>
                  </a:schemeClr>
                </a:solidFill>
              </a:rPr>
              <a:t>☆☆</a:t>
            </a:r>
            <a:endParaRPr kumimoji="1" lang="ja-JP" altLang="en-US" sz="1000" dirty="0">
              <a:solidFill>
                <a:schemeClr val="tx1">
                  <a:lumMod val="50000"/>
                  <a:lumOff val="50000"/>
                </a:schemeClr>
              </a:solidFill>
            </a:endParaRPr>
          </a:p>
        </p:txBody>
      </p:sp>
    </p:spTree>
    <p:extLst>
      <p:ext uri="{BB962C8B-B14F-4D97-AF65-F5344CB8AC3E}">
        <p14:creationId xmlns:p14="http://schemas.microsoft.com/office/powerpoint/2010/main" val="20992593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fade">
                                      <p:cBhvr>
                                        <p:cTn id="7" dur="500"/>
                                        <p:tgtEl>
                                          <p:spTgt spid="41"/>
                                        </p:tgtEl>
                                      </p:cBhvr>
                                    </p:animEffect>
                                  </p:childTnLst>
                                </p:cTn>
                              </p:par>
                            </p:childTnLst>
                          </p:cTn>
                        </p:par>
                        <p:par>
                          <p:cTn id="8" fill="hold">
                            <p:stCondLst>
                              <p:cond delay="500"/>
                            </p:stCondLst>
                            <p:childTnLst>
                              <p:par>
                                <p:cTn id="9" presetID="47" presetClass="entr" presetSubtype="0" fill="hold" grpId="0"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fade">
                                      <p:cBhvr>
                                        <p:cTn id="11" dur="1000"/>
                                        <p:tgtEl>
                                          <p:spTgt spid="33"/>
                                        </p:tgtEl>
                                      </p:cBhvr>
                                    </p:animEffect>
                                    <p:anim calcmode="lin" valueType="num">
                                      <p:cBhvr>
                                        <p:cTn id="12" dur="1000" fill="hold"/>
                                        <p:tgtEl>
                                          <p:spTgt spid="33"/>
                                        </p:tgtEl>
                                        <p:attrNameLst>
                                          <p:attrName>ppt_x</p:attrName>
                                        </p:attrNameLst>
                                      </p:cBhvr>
                                      <p:tavLst>
                                        <p:tav tm="0">
                                          <p:val>
                                            <p:strVal val="#ppt_x"/>
                                          </p:val>
                                        </p:tav>
                                        <p:tav tm="100000">
                                          <p:val>
                                            <p:strVal val="#ppt_x"/>
                                          </p:val>
                                        </p:tav>
                                      </p:tavLst>
                                    </p:anim>
                                    <p:anim calcmode="lin" valueType="num">
                                      <p:cBhvr>
                                        <p:cTn id="13" dur="1000" fill="hold"/>
                                        <p:tgtEl>
                                          <p:spTgt spid="33"/>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10" presetClass="exit" presetSubtype="0" fill="hold" nodeType="afterEffect">
                                  <p:stCondLst>
                                    <p:cond delay="0"/>
                                  </p:stCondLst>
                                  <p:childTnLst>
                                    <p:animEffect transition="out" filter="fade">
                                      <p:cBhvr>
                                        <p:cTn id="16" dur="500"/>
                                        <p:tgtEl>
                                          <p:spTgt spid="41"/>
                                        </p:tgtEl>
                                      </p:cBhvr>
                                    </p:animEffect>
                                    <p:set>
                                      <p:cBhvr>
                                        <p:cTn id="17" dur="1" fill="hold">
                                          <p:stCondLst>
                                            <p:cond delay="499"/>
                                          </p:stCondLst>
                                        </p:cTn>
                                        <p:tgtEl>
                                          <p:spTgt spid="41"/>
                                        </p:tgtEl>
                                        <p:attrNameLst>
                                          <p:attrName>style.visibility</p:attrName>
                                        </p:attrNameLst>
                                      </p:cBhvr>
                                      <p:to>
                                        <p:strVal val="hidden"/>
                                      </p:to>
                                    </p:set>
                                  </p:childTnLst>
                                </p:cTn>
                              </p:par>
                              <p:par>
                                <p:cTn id="18" presetID="10" presetClass="entr" presetSubtype="0" fill="hold" nodeType="withEffect">
                                  <p:stCondLst>
                                    <p:cond delay="0"/>
                                  </p:stCondLst>
                                  <p:childTnLst>
                                    <p:set>
                                      <p:cBhvr>
                                        <p:cTn id="19" dur="1" fill="hold">
                                          <p:stCondLst>
                                            <p:cond delay="0"/>
                                          </p:stCondLst>
                                        </p:cTn>
                                        <p:tgtEl>
                                          <p:spTgt spid="40"/>
                                        </p:tgtEl>
                                        <p:attrNameLst>
                                          <p:attrName>style.visibility</p:attrName>
                                        </p:attrNameLst>
                                      </p:cBhvr>
                                      <p:to>
                                        <p:strVal val="visible"/>
                                      </p:to>
                                    </p:set>
                                    <p:animEffect transition="in" filter="fade">
                                      <p:cBhvr>
                                        <p:cTn id="20" dur="500"/>
                                        <p:tgtEl>
                                          <p:spTgt spid="40"/>
                                        </p:tgtEl>
                                      </p:cBhvr>
                                    </p:animEffect>
                                  </p:childTnLst>
                                </p:cTn>
                              </p:par>
                            </p:childTnLst>
                          </p:cTn>
                        </p:par>
                        <p:par>
                          <p:cTn id="21" fill="hold">
                            <p:stCondLst>
                              <p:cond delay="2000"/>
                            </p:stCondLst>
                            <p:childTnLst>
                              <p:par>
                                <p:cTn id="22" presetID="47" presetClass="entr" presetSubtype="0" fill="hold" grpId="0" nodeType="afterEffect">
                                  <p:stCondLst>
                                    <p:cond delay="0"/>
                                  </p:stCondLst>
                                  <p:childTnLst>
                                    <p:set>
                                      <p:cBhvr>
                                        <p:cTn id="23" dur="1" fill="hold">
                                          <p:stCondLst>
                                            <p:cond delay="0"/>
                                          </p:stCondLst>
                                        </p:cTn>
                                        <p:tgtEl>
                                          <p:spTgt spid="30"/>
                                        </p:tgtEl>
                                        <p:attrNameLst>
                                          <p:attrName>style.visibility</p:attrName>
                                        </p:attrNameLst>
                                      </p:cBhvr>
                                      <p:to>
                                        <p:strVal val="visible"/>
                                      </p:to>
                                    </p:set>
                                    <p:animEffect transition="in" filter="fade">
                                      <p:cBhvr>
                                        <p:cTn id="24" dur="1000"/>
                                        <p:tgtEl>
                                          <p:spTgt spid="30"/>
                                        </p:tgtEl>
                                      </p:cBhvr>
                                    </p:animEffect>
                                    <p:anim calcmode="lin" valueType="num">
                                      <p:cBhvr>
                                        <p:cTn id="25" dur="1000" fill="hold"/>
                                        <p:tgtEl>
                                          <p:spTgt spid="30"/>
                                        </p:tgtEl>
                                        <p:attrNameLst>
                                          <p:attrName>ppt_x</p:attrName>
                                        </p:attrNameLst>
                                      </p:cBhvr>
                                      <p:tavLst>
                                        <p:tav tm="0">
                                          <p:val>
                                            <p:strVal val="#ppt_x"/>
                                          </p:val>
                                        </p:tav>
                                        <p:tav tm="100000">
                                          <p:val>
                                            <p:strVal val="#ppt_x"/>
                                          </p:val>
                                        </p:tav>
                                      </p:tavLst>
                                    </p:anim>
                                    <p:anim calcmode="lin" valueType="num">
                                      <p:cBhvr>
                                        <p:cTn id="26" dur="1000" fill="hold"/>
                                        <p:tgtEl>
                                          <p:spTgt spid="30"/>
                                        </p:tgtEl>
                                        <p:attrNameLst>
                                          <p:attrName>ppt_y</p:attrName>
                                        </p:attrNameLst>
                                      </p:cBhvr>
                                      <p:tavLst>
                                        <p:tav tm="0">
                                          <p:val>
                                            <p:strVal val="#ppt_y-.1"/>
                                          </p:val>
                                        </p:tav>
                                        <p:tav tm="100000">
                                          <p:val>
                                            <p:strVal val="#ppt_y"/>
                                          </p:val>
                                        </p:tav>
                                      </p:tavLst>
                                    </p:anim>
                                  </p:childTnLst>
                                </p:cTn>
                              </p:par>
                            </p:childTnLst>
                          </p:cTn>
                        </p:par>
                        <p:par>
                          <p:cTn id="27" fill="hold">
                            <p:stCondLst>
                              <p:cond delay="3000"/>
                            </p:stCondLst>
                            <p:childTnLst>
                              <p:par>
                                <p:cTn id="28" presetID="10" presetClass="exit" presetSubtype="0" fill="hold" nodeType="afterEffect">
                                  <p:stCondLst>
                                    <p:cond delay="0"/>
                                  </p:stCondLst>
                                  <p:childTnLst>
                                    <p:animEffect transition="out" filter="fade">
                                      <p:cBhvr>
                                        <p:cTn id="29" dur="500"/>
                                        <p:tgtEl>
                                          <p:spTgt spid="40"/>
                                        </p:tgtEl>
                                      </p:cBhvr>
                                    </p:animEffect>
                                    <p:set>
                                      <p:cBhvr>
                                        <p:cTn id="30" dur="1" fill="hold">
                                          <p:stCondLst>
                                            <p:cond delay="499"/>
                                          </p:stCondLst>
                                        </p:cTn>
                                        <p:tgtEl>
                                          <p:spTgt spid="40"/>
                                        </p:tgtEl>
                                        <p:attrNameLst>
                                          <p:attrName>style.visibility</p:attrName>
                                        </p:attrNameLst>
                                      </p:cBhvr>
                                      <p:to>
                                        <p:strVal val="hidden"/>
                                      </p:to>
                                    </p:set>
                                  </p:childTnLst>
                                </p:cTn>
                              </p:par>
                              <p:par>
                                <p:cTn id="31" presetID="10" presetClass="entr" presetSubtype="0" fill="hold" nodeType="withEffect">
                                  <p:stCondLst>
                                    <p:cond delay="0"/>
                                  </p:stCondLst>
                                  <p:childTnLst>
                                    <p:set>
                                      <p:cBhvr>
                                        <p:cTn id="32" dur="1" fill="hold">
                                          <p:stCondLst>
                                            <p:cond delay="0"/>
                                          </p:stCondLst>
                                        </p:cTn>
                                        <p:tgtEl>
                                          <p:spTgt spid="39"/>
                                        </p:tgtEl>
                                        <p:attrNameLst>
                                          <p:attrName>style.visibility</p:attrName>
                                        </p:attrNameLst>
                                      </p:cBhvr>
                                      <p:to>
                                        <p:strVal val="visible"/>
                                      </p:to>
                                    </p:set>
                                    <p:animEffect transition="in" filter="fade">
                                      <p:cBhvr>
                                        <p:cTn id="33" dur="500"/>
                                        <p:tgtEl>
                                          <p:spTgt spid="39"/>
                                        </p:tgtEl>
                                      </p:cBhvr>
                                    </p:animEffect>
                                  </p:childTnLst>
                                </p:cTn>
                              </p:par>
                            </p:childTnLst>
                          </p:cTn>
                        </p:par>
                        <p:par>
                          <p:cTn id="34" fill="hold">
                            <p:stCondLst>
                              <p:cond delay="3500"/>
                            </p:stCondLst>
                            <p:childTnLst>
                              <p:par>
                                <p:cTn id="35" presetID="47" presetClass="entr" presetSubtype="0" fill="hold" grpId="0" nodeType="afterEffect">
                                  <p:stCondLst>
                                    <p:cond delay="0"/>
                                  </p:stCondLst>
                                  <p:childTnLst>
                                    <p:set>
                                      <p:cBhvr>
                                        <p:cTn id="36" dur="1" fill="hold">
                                          <p:stCondLst>
                                            <p:cond delay="0"/>
                                          </p:stCondLst>
                                        </p:cTn>
                                        <p:tgtEl>
                                          <p:spTgt spid="37"/>
                                        </p:tgtEl>
                                        <p:attrNameLst>
                                          <p:attrName>style.visibility</p:attrName>
                                        </p:attrNameLst>
                                      </p:cBhvr>
                                      <p:to>
                                        <p:strVal val="visible"/>
                                      </p:to>
                                    </p:set>
                                    <p:animEffect transition="in" filter="fade">
                                      <p:cBhvr>
                                        <p:cTn id="37" dur="1000"/>
                                        <p:tgtEl>
                                          <p:spTgt spid="37"/>
                                        </p:tgtEl>
                                      </p:cBhvr>
                                    </p:animEffect>
                                    <p:anim calcmode="lin" valueType="num">
                                      <p:cBhvr>
                                        <p:cTn id="38" dur="1000" fill="hold"/>
                                        <p:tgtEl>
                                          <p:spTgt spid="37"/>
                                        </p:tgtEl>
                                        <p:attrNameLst>
                                          <p:attrName>ppt_x</p:attrName>
                                        </p:attrNameLst>
                                      </p:cBhvr>
                                      <p:tavLst>
                                        <p:tav tm="0">
                                          <p:val>
                                            <p:strVal val="#ppt_x"/>
                                          </p:val>
                                        </p:tav>
                                        <p:tav tm="100000">
                                          <p:val>
                                            <p:strVal val="#ppt_x"/>
                                          </p:val>
                                        </p:tav>
                                      </p:tavLst>
                                    </p:anim>
                                    <p:anim calcmode="lin" valueType="num">
                                      <p:cBhvr>
                                        <p:cTn id="39" dur="1000" fill="hold"/>
                                        <p:tgtEl>
                                          <p:spTgt spid="37"/>
                                        </p:tgtEl>
                                        <p:attrNameLst>
                                          <p:attrName>ppt_y</p:attrName>
                                        </p:attrNameLst>
                                      </p:cBhvr>
                                      <p:tavLst>
                                        <p:tav tm="0">
                                          <p:val>
                                            <p:strVal val="#ppt_y-.1"/>
                                          </p:val>
                                        </p:tav>
                                        <p:tav tm="100000">
                                          <p:val>
                                            <p:strVal val="#ppt_y"/>
                                          </p:val>
                                        </p:tav>
                                      </p:tavLst>
                                    </p:anim>
                                  </p:childTnLst>
                                </p:cTn>
                              </p:par>
                            </p:childTnLst>
                          </p:cTn>
                        </p:par>
                        <p:par>
                          <p:cTn id="40" fill="hold">
                            <p:stCondLst>
                              <p:cond delay="4500"/>
                            </p:stCondLst>
                            <p:childTnLst>
                              <p:par>
                                <p:cTn id="41" presetID="10" presetClass="exit" presetSubtype="0" fill="hold" nodeType="afterEffect">
                                  <p:stCondLst>
                                    <p:cond delay="0"/>
                                  </p:stCondLst>
                                  <p:childTnLst>
                                    <p:animEffect transition="out" filter="fade">
                                      <p:cBhvr>
                                        <p:cTn id="42" dur="500"/>
                                        <p:tgtEl>
                                          <p:spTgt spid="39"/>
                                        </p:tgtEl>
                                      </p:cBhvr>
                                    </p:animEffect>
                                    <p:set>
                                      <p:cBhvr>
                                        <p:cTn id="43" dur="1" fill="hold">
                                          <p:stCondLst>
                                            <p:cond delay="499"/>
                                          </p:stCondLst>
                                        </p:cTn>
                                        <p:tgtEl>
                                          <p:spTgt spid="39"/>
                                        </p:tgtEl>
                                        <p:attrNameLst>
                                          <p:attrName>style.visibility</p:attrName>
                                        </p:attrNameLst>
                                      </p:cBhvr>
                                      <p:to>
                                        <p:strVal val="hidden"/>
                                      </p:to>
                                    </p:se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44"/>
                                        </p:tgtEl>
                                        <p:attrNameLst>
                                          <p:attrName>style.visibility</p:attrName>
                                        </p:attrNameLst>
                                      </p:cBhvr>
                                      <p:to>
                                        <p:strVal val="visible"/>
                                      </p:to>
                                    </p:set>
                                    <p:animEffect transition="in" filter="fade">
                                      <p:cBhvr>
                                        <p:cTn id="48" dur="900"/>
                                        <p:tgtEl>
                                          <p:spTgt spid="44"/>
                                        </p:tgtEl>
                                      </p:cBhvr>
                                    </p:animEffect>
                                  </p:childTnLst>
                                </p:cTn>
                              </p:par>
                            </p:childTnLst>
                          </p:cTn>
                        </p:par>
                        <p:par>
                          <p:cTn id="49" fill="hold">
                            <p:stCondLst>
                              <p:cond delay="900"/>
                            </p:stCondLst>
                            <p:childTnLst>
                              <p:par>
                                <p:cTn id="50" presetID="1" presetClass="entr" presetSubtype="0" fill="hold" nodeType="afterEffect">
                                  <p:stCondLst>
                                    <p:cond delay="500"/>
                                  </p:stCondLst>
                                  <p:childTnLst>
                                    <p:set>
                                      <p:cBhvr>
                                        <p:cTn id="51" dur="1" fill="hold">
                                          <p:stCondLst>
                                            <p:cond delay="0"/>
                                          </p:stCondLst>
                                        </p:cTn>
                                        <p:tgtEl>
                                          <p:spTgt spid="44"/>
                                        </p:tgtEl>
                                        <p:attrNameLst>
                                          <p:attrName>style.visibility</p:attrName>
                                        </p:attrNameLst>
                                      </p:cBhvr>
                                      <p:to>
                                        <p:strVal val="visible"/>
                                      </p:to>
                                    </p:set>
                                  </p:childTnLst>
                                </p:cTn>
                              </p:par>
                            </p:childTnLst>
                          </p:cTn>
                        </p:par>
                        <p:par>
                          <p:cTn id="52" fill="hold">
                            <p:stCondLst>
                              <p:cond delay="1400"/>
                            </p:stCondLst>
                            <p:childTnLst>
                              <p:par>
                                <p:cTn id="53" presetID="53" presetClass="entr" presetSubtype="16" fill="hold" grpId="0" nodeType="afterEffect">
                                  <p:stCondLst>
                                    <p:cond delay="0"/>
                                  </p:stCondLst>
                                  <p:childTnLst>
                                    <p:set>
                                      <p:cBhvr>
                                        <p:cTn id="54" dur="1" fill="hold">
                                          <p:stCondLst>
                                            <p:cond delay="0"/>
                                          </p:stCondLst>
                                        </p:cTn>
                                        <p:tgtEl>
                                          <p:spTgt spid="7182"/>
                                        </p:tgtEl>
                                        <p:attrNameLst>
                                          <p:attrName>style.visibility</p:attrName>
                                        </p:attrNameLst>
                                      </p:cBhvr>
                                      <p:to>
                                        <p:strVal val="visible"/>
                                      </p:to>
                                    </p:set>
                                    <p:anim calcmode="lin" valueType="num">
                                      <p:cBhvr>
                                        <p:cTn id="55" dur="300" fill="hold"/>
                                        <p:tgtEl>
                                          <p:spTgt spid="7182"/>
                                        </p:tgtEl>
                                        <p:attrNameLst>
                                          <p:attrName>ppt_w</p:attrName>
                                        </p:attrNameLst>
                                      </p:cBhvr>
                                      <p:tavLst>
                                        <p:tav tm="0">
                                          <p:val>
                                            <p:fltVal val="0"/>
                                          </p:val>
                                        </p:tav>
                                        <p:tav tm="100000">
                                          <p:val>
                                            <p:strVal val="#ppt_w"/>
                                          </p:val>
                                        </p:tav>
                                      </p:tavLst>
                                    </p:anim>
                                    <p:anim calcmode="lin" valueType="num">
                                      <p:cBhvr>
                                        <p:cTn id="56" dur="300" fill="hold"/>
                                        <p:tgtEl>
                                          <p:spTgt spid="7182"/>
                                        </p:tgtEl>
                                        <p:attrNameLst>
                                          <p:attrName>ppt_h</p:attrName>
                                        </p:attrNameLst>
                                      </p:cBhvr>
                                      <p:tavLst>
                                        <p:tav tm="0">
                                          <p:val>
                                            <p:fltVal val="0"/>
                                          </p:val>
                                        </p:tav>
                                        <p:tav tm="100000">
                                          <p:val>
                                            <p:strVal val="#ppt_h"/>
                                          </p:val>
                                        </p:tav>
                                      </p:tavLst>
                                    </p:anim>
                                    <p:animEffect transition="in" filter="fade">
                                      <p:cBhvr>
                                        <p:cTn id="57" dur="300"/>
                                        <p:tgtEl>
                                          <p:spTgt spid="7182"/>
                                        </p:tgtEl>
                                      </p:cBhvr>
                                    </p:animEffect>
                                  </p:childTnLst>
                                </p:cTn>
                              </p:par>
                            </p:childTnLst>
                          </p:cTn>
                        </p:par>
                        <p:par>
                          <p:cTn id="58" fill="hold">
                            <p:stCondLst>
                              <p:cond delay="1700"/>
                            </p:stCondLst>
                            <p:childTnLst>
                              <p:par>
                                <p:cTn id="59" presetID="1" presetClass="entr" presetSubtype="0" fill="hold" grpId="2" nodeType="afterEffect">
                                  <p:stCondLst>
                                    <p:cond delay="600"/>
                                  </p:stCondLst>
                                  <p:childTnLst>
                                    <p:set>
                                      <p:cBhvr>
                                        <p:cTn id="60" dur="1" fill="hold">
                                          <p:stCondLst>
                                            <p:cond delay="0"/>
                                          </p:stCondLst>
                                        </p:cTn>
                                        <p:tgtEl>
                                          <p:spTgt spid="7182"/>
                                        </p:tgtEl>
                                        <p:attrNameLst>
                                          <p:attrName>style.visibility</p:attrName>
                                        </p:attrNameLst>
                                      </p:cBhvr>
                                      <p:to>
                                        <p:strVal val="visible"/>
                                      </p:to>
                                    </p:set>
                                  </p:childTnLst>
                                </p:cTn>
                              </p:par>
                            </p:childTnLst>
                          </p:cTn>
                        </p:par>
                        <p:par>
                          <p:cTn id="61" fill="hold">
                            <p:stCondLst>
                              <p:cond delay="2300"/>
                            </p:stCondLst>
                            <p:childTnLst>
                              <p:par>
                                <p:cTn id="62" presetID="10" presetClass="exit" presetSubtype="0" fill="hold" grpId="1" nodeType="afterEffect">
                                  <p:stCondLst>
                                    <p:cond delay="0"/>
                                  </p:stCondLst>
                                  <p:childTnLst>
                                    <p:animEffect transition="out" filter="fade">
                                      <p:cBhvr>
                                        <p:cTn id="63" dur="500"/>
                                        <p:tgtEl>
                                          <p:spTgt spid="7182"/>
                                        </p:tgtEl>
                                      </p:cBhvr>
                                    </p:animEffect>
                                    <p:set>
                                      <p:cBhvr>
                                        <p:cTn id="64" dur="1" fill="hold">
                                          <p:stCondLst>
                                            <p:cond delay="499"/>
                                          </p:stCondLst>
                                        </p:cTn>
                                        <p:tgtEl>
                                          <p:spTgt spid="7182"/>
                                        </p:tgtEl>
                                        <p:attrNameLst>
                                          <p:attrName>style.visibility</p:attrName>
                                        </p:attrNameLst>
                                      </p:cBhvr>
                                      <p:to>
                                        <p:strVal val="hidden"/>
                                      </p:to>
                                    </p:set>
                                  </p:childTnLst>
                                </p:cTn>
                              </p:par>
                              <p:par>
                                <p:cTn id="65" presetID="10" presetClass="exit" presetSubtype="0" fill="hold" nodeType="withEffect">
                                  <p:stCondLst>
                                    <p:cond delay="0"/>
                                  </p:stCondLst>
                                  <p:childTnLst>
                                    <p:animEffect transition="out" filter="fade">
                                      <p:cBhvr>
                                        <p:cTn id="66" dur="500"/>
                                        <p:tgtEl>
                                          <p:spTgt spid="44"/>
                                        </p:tgtEl>
                                      </p:cBhvr>
                                    </p:animEffect>
                                    <p:set>
                                      <p:cBhvr>
                                        <p:cTn id="67" dur="1" fill="hold">
                                          <p:stCondLst>
                                            <p:cond delay="499"/>
                                          </p:stCondLst>
                                        </p:cTn>
                                        <p:tgtEl>
                                          <p:spTgt spid="44"/>
                                        </p:tgtEl>
                                        <p:attrNameLst>
                                          <p:attrName>style.visibility</p:attrName>
                                        </p:attrNameLst>
                                      </p:cBhvr>
                                      <p:to>
                                        <p:strVal val="hidden"/>
                                      </p:to>
                                    </p:set>
                                  </p:childTnLst>
                                </p:cTn>
                              </p:par>
                            </p:childTnLst>
                          </p:cTn>
                        </p:par>
                        <p:par>
                          <p:cTn id="68" fill="hold">
                            <p:stCondLst>
                              <p:cond delay="2800"/>
                            </p:stCondLst>
                            <p:childTnLst>
                              <p:par>
                                <p:cTn id="69" presetID="10" presetClass="entr" presetSubtype="0" fill="hold" nodeType="afterEffect">
                                  <p:stCondLst>
                                    <p:cond delay="0"/>
                                  </p:stCondLst>
                                  <p:childTnLst>
                                    <p:set>
                                      <p:cBhvr>
                                        <p:cTn id="70" dur="1" fill="hold">
                                          <p:stCondLst>
                                            <p:cond delay="0"/>
                                          </p:stCondLst>
                                        </p:cTn>
                                        <p:tgtEl>
                                          <p:spTgt spid="43"/>
                                        </p:tgtEl>
                                        <p:attrNameLst>
                                          <p:attrName>style.visibility</p:attrName>
                                        </p:attrNameLst>
                                      </p:cBhvr>
                                      <p:to>
                                        <p:strVal val="visible"/>
                                      </p:to>
                                    </p:set>
                                    <p:animEffect transition="in" filter="fade">
                                      <p:cBhvr>
                                        <p:cTn id="71" dur="500"/>
                                        <p:tgtEl>
                                          <p:spTgt spid="43"/>
                                        </p:tgtEl>
                                      </p:cBhvr>
                                    </p:animEffect>
                                  </p:childTnLst>
                                </p:cTn>
                              </p:par>
                            </p:childTnLst>
                          </p:cTn>
                        </p:par>
                        <p:par>
                          <p:cTn id="72" fill="hold">
                            <p:stCondLst>
                              <p:cond delay="3300"/>
                            </p:stCondLst>
                            <p:childTnLst>
                              <p:par>
                                <p:cTn id="73" presetID="10" presetClass="entr" presetSubtype="0" fill="hold" grpId="0" nodeType="afterEffect">
                                  <p:stCondLst>
                                    <p:cond delay="0"/>
                                  </p:stCondLst>
                                  <p:childTnLst>
                                    <p:set>
                                      <p:cBhvr>
                                        <p:cTn id="74" dur="1" fill="hold">
                                          <p:stCondLst>
                                            <p:cond delay="0"/>
                                          </p:stCondLst>
                                        </p:cTn>
                                        <p:tgtEl>
                                          <p:spTgt spid="46"/>
                                        </p:tgtEl>
                                        <p:attrNameLst>
                                          <p:attrName>style.visibility</p:attrName>
                                        </p:attrNameLst>
                                      </p:cBhvr>
                                      <p:to>
                                        <p:strVal val="visible"/>
                                      </p:to>
                                    </p:set>
                                    <p:animEffect transition="in" filter="fade">
                                      <p:cBhvr>
                                        <p:cTn id="75" dur="500"/>
                                        <p:tgtEl>
                                          <p:spTgt spid="46"/>
                                        </p:tgtEl>
                                      </p:cBhvr>
                                    </p:animEffect>
                                  </p:childTnLst>
                                </p:cTn>
                              </p:par>
                            </p:childTnLst>
                          </p:cTn>
                        </p:par>
                        <p:par>
                          <p:cTn id="76" fill="hold">
                            <p:stCondLst>
                              <p:cond delay="3800"/>
                            </p:stCondLst>
                            <p:childTnLst>
                              <p:par>
                                <p:cTn id="77" presetID="10" presetClass="exit" presetSubtype="0" fill="hold" nodeType="afterEffect">
                                  <p:stCondLst>
                                    <p:cond delay="500"/>
                                  </p:stCondLst>
                                  <p:childTnLst>
                                    <p:animEffect transition="out" filter="fade">
                                      <p:cBhvr>
                                        <p:cTn id="78" dur="500"/>
                                        <p:tgtEl>
                                          <p:spTgt spid="43"/>
                                        </p:tgtEl>
                                      </p:cBhvr>
                                    </p:animEffect>
                                    <p:set>
                                      <p:cBhvr>
                                        <p:cTn id="79" dur="1" fill="hold">
                                          <p:stCondLst>
                                            <p:cond delay="499"/>
                                          </p:stCondLst>
                                        </p:cTn>
                                        <p:tgtEl>
                                          <p:spTgt spid="43"/>
                                        </p:tgtEl>
                                        <p:attrNameLst>
                                          <p:attrName>style.visibility</p:attrName>
                                        </p:attrNameLst>
                                      </p:cBhvr>
                                      <p:to>
                                        <p:strVal val="hidden"/>
                                      </p:to>
                                    </p:set>
                                  </p:childTnLst>
                                </p:cTn>
                              </p:par>
                              <p:par>
                                <p:cTn id="80" presetID="10" presetClass="exit" presetSubtype="0" fill="hold" grpId="1" nodeType="withEffect">
                                  <p:stCondLst>
                                    <p:cond delay="500"/>
                                  </p:stCondLst>
                                  <p:childTnLst>
                                    <p:animEffect transition="out" filter="fade">
                                      <p:cBhvr>
                                        <p:cTn id="81" dur="500"/>
                                        <p:tgtEl>
                                          <p:spTgt spid="46"/>
                                        </p:tgtEl>
                                      </p:cBhvr>
                                    </p:animEffect>
                                    <p:set>
                                      <p:cBhvr>
                                        <p:cTn id="82" dur="1" fill="hold">
                                          <p:stCondLst>
                                            <p:cond delay="499"/>
                                          </p:stCondLst>
                                        </p:cTn>
                                        <p:tgtEl>
                                          <p:spTgt spid="46"/>
                                        </p:tgtEl>
                                        <p:attrNameLst>
                                          <p:attrName>style.visibility</p:attrName>
                                        </p:attrNameLst>
                                      </p:cBhvr>
                                      <p:to>
                                        <p:strVal val="hidden"/>
                                      </p:to>
                                    </p:set>
                                  </p:childTnLst>
                                </p:cTn>
                              </p:par>
                            </p:childTnLst>
                          </p:cTn>
                        </p:par>
                        <p:par>
                          <p:cTn id="83" fill="hold">
                            <p:stCondLst>
                              <p:cond delay="4800"/>
                            </p:stCondLst>
                            <p:childTnLst>
                              <p:par>
                                <p:cTn id="84" presetID="10" presetClass="entr" presetSubtype="0" fill="hold" nodeType="afterEffect">
                                  <p:stCondLst>
                                    <p:cond delay="0"/>
                                  </p:stCondLst>
                                  <p:childTnLst>
                                    <p:set>
                                      <p:cBhvr>
                                        <p:cTn id="85" dur="1" fill="hold">
                                          <p:stCondLst>
                                            <p:cond delay="0"/>
                                          </p:stCondLst>
                                        </p:cTn>
                                        <p:tgtEl>
                                          <p:spTgt spid="42"/>
                                        </p:tgtEl>
                                        <p:attrNameLst>
                                          <p:attrName>style.visibility</p:attrName>
                                        </p:attrNameLst>
                                      </p:cBhvr>
                                      <p:to>
                                        <p:strVal val="visible"/>
                                      </p:to>
                                    </p:set>
                                    <p:animEffect transition="in" filter="fade">
                                      <p:cBhvr>
                                        <p:cTn id="86" dur="500"/>
                                        <p:tgtEl>
                                          <p:spTgt spid="42"/>
                                        </p:tgtEl>
                                      </p:cBhvr>
                                    </p:animEffect>
                                  </p:childTnLst>
                                </p:cTn>
                              </p:par>
                            </p:childTnLst>
                          </p:cTn>
                        </p:par>
                        <p:par>
                          <p:cTn id="87" fill="hold">
                            <p:stCondLst>
                              <p:cond delay="5300"/>
                            </p:stCondLst>
                            <p:childTnLst>
                              <p:par>
                                <p:cTn id="88" presetID="47" presetClass="entr" presetSubtype="0" fill="hold" grpId="0" nodeType="afterEffect">
                                  <p:stCondLst>
                                    <p:cond delay="0"/>
                                  </p:stCondLst>
                                  <p:childTnLst>
                                    <p:set>
                                      <p:cBhvr>
                                        <p:cTn id="89" dur="1" fill="hold">
                                          <p:stCondLst>
                                            <p:cond delay="0"/>
                                          </p:stCondLst>
                                        </p:cTn>
                                        <p:tgtEl>
                                          <p:spTgt spid="36"/>
                                        </p:tgtEl>
                                        <p:attrNameLst>
                                          <p:attrName>style.visibility</p:attrName>
                                        </p:attrNameLst>
                                      </p:cBhvr>
                                      <p:to>
                                        <p:strVal val="visible"/>
                                      </p:to>
                                    </p:set>
                                    <p:animEffect transition="in" filter="fade">
                                      <p:cBhvr>
                                        <p:cTn id="90" dur="1000"/>
                                        <p:tgtEl>
                                          <p:spTgt spid="36"/>
                                        </p:tgtEl>
                                      </p:cBhvr>
                                    </p:animEffect>
                                    <p:anim calcmode="lin" valueType="num">
                                      <p:cBhvr>
                                        <p:cTn id="91" dur="1000" fill="hold"/>
                                        <p:tgtEl>
                                          <p:spTgt spid="36"/>
                                        </p:tgtEl>
                                        <p:attrNameLst>
                                          <p:attrName>ppt_x</p:attrName>
                                        </p:attrNameLst>
                                      </p:cBhvr>
                                      <p:tavLst>
                                        <p:tav tm="0">
                                          <p:val>
                                            <p:strVal val="#ppt_x"/>
                                          </p:val>
                                        </p:tav>
                                        <p:tav tm="100000">
                                          <p:val>
                                            <p:strVal val="#ppt_x"/>
                                          </p:val>
                                        </p:tav>
                                      </p:tavLst>
                                    </p:anim>
                                    <p:anim calcmode="lin" valueType="num">
                                      <p:cBhvr>
                                        <p:cTn id="92" dur="1000" fill="hold"/>
                                        <p:tgtEl>
                                          <p:spTgt spid="36"/>
                                        </p:tgtEl>
                                        <p:attrNameLst>
                                          <p:attrName>ppt_y</p:attrName>
                                        </p:attrNameLst>
                                      </p:cBhvr>
                                      <p:tavLst>
                                        <p:tav tm="0">
                                          <p:val>
                                            <p:strVal val="#ppt_y-.1"/>
                                          </p:val>
                                        </p:tav>
                                        <p:tav tm="100000">
                                          <p:val>
                                            <p:strVal val="#ppt_y"/>
                                          </p:val>
                                        </p:tav>
                                      </p:tavLst>
                                    </p:anim>
                                  </p:childTnLst>
                                </p:cTn>
                              </p:par>
                            </p:childTnLst>
                          </p:cTn>
                        </p:par>
                        <p:par>
                          <p:cTn id="93" fill="hold">
                            <p:stCondLst>
                              <p:cond delay="6300"/>
                            </p:stCondLst>
                            <p:childTnLst>
                              <p:par>
                                <p:cTn id="94" presetID="10" presetClass="exit" presetSubtype="0" fill="hold" nodeType="afterEffect">
                                  <p:stCondLst>
                                    <p:cond delay="0"/>
                                  </p:stCondLst>
                                  <p:childTnLst>
                                    <p:animEffect transition="out" filter="fade">
                                      <p:cBhvr>
                                        <p:cTn id="95" dur="500"/>
                                        <p:tgtEl>
                                          <p:spTgt spid="42"/>
                                        </p:tgtEl>
                                      </p:cBhvr>
                                    </p:animEffect>
                                    <p:set>
                                      <p:cBhvr>
                                        <p:cTn id="96" dur="1" fill="hold">
                                          <p:stCondLst>
                                            <p:cond delay="499"/>
                                          </p:stCondLst>
                                        </p:cTn>
                                        <p:tgtEl>
                                          <p:spTgt spid="42"/>
                                        </p:tgtEl>
                                        <p:attrNameLst>
                                          <p:attrName>style.visibility</p:attrName>
                                        </p:attrNameLst>
                                      </p:cBhvr>
                                      <p:to>
                                        <p:strVal val="hidden"/>
                                      </p:to>
                                    </p:set>
                                  </p:childTnLst>
                                </p:cTn>
                              </p:par>
                            </p:childTnLst>
                          </p:cTn>
                        </p:par>
                      </p:childTnLst>
                    </p:cTn>
                  </p:par>
                  <p:par>
                    <p:cTn id="97" fill="hold">
                      <p:stCondLst>
                        <p:cond delay="indefinite"/>
                      </p:stCondLst>
                      <p:childTnLst>
                        <p:par>
                          <p:cTn id="98" fill="hold">
                            <p:stCondLst>
                              <p:cond delay="0"/>
                            </p:stCondLst>
                            <p:childTnLst>
                              <p:par>
                                <p:cTn id="99" presetID="10" presetClass="entr" presetSubtype="0" fill="hold" nodeType="clickEffect">
                                  <p:stCondLst>
                                    <p:cond delay="0"/>
                                  </p:stCondLst>
                                  <p:childTnLst>
                                    <p:set>
                                      <p:cBhvr>
                                        <p:cTn id="100" dur="1" fill="hold">
                                          <p:stCondLst>
                                            <p:cond delay="0"/>
                                          </p:stCondLst>
                                        </p:cTn>
                                        <p:tgtEl>
                                          <p:spTgt spid="53"/>
                                        </p:tgtEl>
                                        <p:attrNameLst>
                                          <p:attrName>style.visibility</p:attrName>
                                        </p:attrNameLst>
                                      </p:cBhvr>
                                      <p:to>
                                        <p:strVal val="visible"/>
                                      </p:to>
                                    </p:set>
                                    <p:animEffect transition="in" filter="fade">
                                      <p:cBhvr>
                                        <p:cTn id="101" dur="500"/>
                                        <p:tgtEl>
                                          <p:spTgt spid="53"/>
                                        </p:tgtEl>
                                      </p:cBhvr>
                                    </p:animEffect>
                                  </p:childTnLst>
                                </p:cTn>
                              </p:par>
                            </p:childTnLst>
                          </p:cTn>
                        </p:par>
                        <p:par>
                          <p:cTn id="102" fill="hold">
                            <p:stCondLst>
                              <p:cond delay="500"/>
                            </p:stCondLst>
                            <p:childTnLst>
                              <p:par>
                                <p:cTn id="103" presetID="47" presetClass="entr" presetSubtype="0" fill="hold" grpId="0" nodeType="afterEffect">
                                  <p:stCondLst>
                                    <p:cond delay="0"/>
                                  </p:stCondLst>
                                  <p:childTnLst>
                                    <p:set>
                                      <p:cBhvr>
                                        <p:cTn id="104" dur="1" fill="hold">
                                          <p:stCondLst>
                                            <p:cond delay="0"/>
                                          </p:stCondLst>
                                        </p:cTn>
                                        <p:tgtEl>
                                          <p:spTgt spid="54"/>
                                        </p:tgtEl>
                                        <p:attrNameLst>
                                          <p:attrName>style.visibility</p:attrName>
                                        </p:attrNameLst>
                                      </p:cBhvr>
                                      <p:to>
                                        <p:strVal val="visible"/>
                                      </p:to>
                                    </p:set>
                                    <p:animEffect transition="in" filter="fade">
                                      <p:cBhvr>
                                        <p:cTn id="105" dur="1000"/>
                                        <p:tgtEl>
                                          <p:spTgt spid="54"/>
                                        </p:tgtEl>
                                      </p:cBhvr>
                                    </p:animEffect>
                                    <p:anim calcmode="lin" valueType="num">
                                      <p:cBhvr>
                                        <p:cTn id="106" dur="1000" fill="hold"/>
                                        <p:tgtEl>
                                          <p:spTgt spid="54"/>
                                        </p:tgtEl>
                                        <p:attrNameLst>
                                          <p:attrName>ppt_x</p:attrName>
                                        </p:attrNameLst>
                                      </p:cBhvr>
                                      <p:tavLst>
                                        <p:tav tm="0">
                                          <p:val>
                                            <p:strVal val="#ppt_x"/>
                                          </p:val>
                                        </p:tav>
                                        <p:tav tm="100000">
                                          <p:val>
                                            <p:strVal val="#ppt_x"/>
                                          </p:val>
                                        </p:tav>
                                      </p:tavLst>
                                    </p:anim>
                                    <p:anim calcmode="lin" valueType="num">
                                      <p:cBhvr>
                                        <p:cTn id="107" dur="1000" fill="hold"/>
                                        <p:tgtEl>
                                          <p:spTgt spid="54"/>
                                        </p:tgtEl>
                                        <p:attrNameLst>
                                          <p:attrName>ppt_y</p:attrName>
                                        </p:attrNameLst>
                                      </p:cBhvr>
                                      <p:tavLst>
                                        <p:tav tm="0">
                                          <p:val>
                                            <p:strVal val="#ppt_y-.1"/>
                                          </p:val>
                                        </p:tav>
                                        <p:tav tm="100000">
                                          <p:val>
                                            <p:strVal val="#ppt_y"/>
                                          </p:val>
                                        </p:tav>
                                      </p:tavLst>
                                    </p:anim>
                                  </p:childTnLst>
                                </p:cTn>
                              </p:par>
                            </p:childTnLst>
                          </p:cTn>
                        </p:par>
                        <p:par>
                          <p:cTn id="108" fill="hold">
                            <p:stCondLst>
                              <p:cond delay="1500"/>
                            </p:stCondLst>
                            <p:childTnLst>
                              <p:par>
                                <p:cTn id="109" presetID="10" presetClass="exit" presetSubtype="0" fill="hold" nodeType="afterEffect">
                                  <p:stCondLst>
                                    <p:cond delay="0"/>
                                  </p:stCondLst>
                                  <p:childTnLst>
                                    <p:animEffect transition="out" filter="fade">
                                      <p:cBhvr>
                                        <p:cTn id="110" dur="500"/>
                                        <p:tgtEl>
                                          <p:spTgt spid="53"/>
                                        </p:tgtEl>
                                      </p:cBhvr>
                                    </p:animEffect>
                                    <p:set>
                                      <p:cBhvr>
                                        <p:cTn id="111" dur="1" fill="hold">
                                          <p:stCondLst>
                                            <p:cond delay="499"/>
                                          </p:stCondLst>
                                        </p:cTn>
                                        <p:tgtEl>
                                          <p:spTgt spid="53"/>
                                        </p:tgtEl>
                                        <p:attrNameLst>
                                          <p:attrName>style.visibility</p:attrName>
                                        </p:attrNameLst>
                                      </p:cBhvr>
                                      <p:to>
                                        <p:strVal val="hidden"/>
                                      </p:to>
                                    </p:set>
                                  </p:childTnLst>
                                </p:cTn>
                              </p:par>
                            </p:childTnLst>
                          </p:cTn>
                        </p:par>
                        <p:par>
                          <p:cTn id="112" fill="hold">
                            <p:stCondLst>
                              <p:cond delay="2000"/>
                            </p:stCondLst>
                            <p:childTnLst>
                              <p:par>
                                <p:cTn id="113" presetID="10" presetClass="entr" presetSubtype="0" fill="hold" nodeType="afterEffect">
                                  <p:stCondLst>
                                    <p:cond delay="0"/>
                                  </p:stCondLst>
                                  <p:childTnLst>
                                    <p:set>
                                      <p:cBhvr>
                                        <p:cTn id="114" dur="1" fill="hold">
                                          <p:stCondLst>
                                            <p:cond delay="0"/>
                                          </p:stCondLst>
                                        </p:cTn>
                                        <p:tgtEl>
                                          <p:spTgt spid="56"/>
                                        </p:tgtEl>
                                        <p:attrNameLst>
                                          <p:attrName>style.visibility</p:attrName>
                                        </p:attrNameLst>
                                      </p:cBhvr>
                                      <p:to>
                                        <p:strVal val="visible"/>
                                      </p:to>
                                    </p:set>
                                    <p:animEffect transition="in" filter="fade">
                                      <p:cBhvr>
                                        <p:cTn id="115" dur="500"/>
                                        <p:tgtEl>
                                          <p:spTgt spid="56"/>
                                        </p:tgtEl>
                                      </p:cBhvr>
                                    </p:animEffect>
                                  </p:childTnLst>
                                </p:cTn>
                              </p:par>
                            </p:childTnLst>
                          </p:cTn>
                        </p:par>
                        <p:par>
                          <p:cTn id="116" fill="hold">
                            <p:stCondLst>
                              <p:cond delay="2500"/>
                            </p:stCondLst>
                            <p:childTnLst>
                              <p:par>
                                <p:cTn id="117" presetID="47" presetClass="entr" presetSubtype="0" fill="hold" grpId="0" nodeType="afterEffect">
                                  <p:stCondLst>
                                    <p:cond delay="0"/>
                                  </p:stCondLst>
                                  <p:childTnLst>
                                    <p:set>
                                      <p:cBhvr>
                                        <p:cTn id="118" dur="1" fill="hold">
                                          <p:stCondLst>
                                            <p:cond delay="0"/>
                                          </p:stCondLst>
                                        </p:cTn>
                                        <p:tgtEl>
                                          <p:spTgt spid="57"/>
                                        </p:tgtEl>
                                        <p:attrNameLst>
                                          <p:attrName>style.visibility</p:attrName>
                                        </p:attrNameLst>
                                      </p:cBhvr>
                                      <p:to>
                                        <p:strVal val="visible"/>
                                      </p:to>
                                    </p:set>
                                    <p:animEffect transition="in" filter="fade">
                                      <p:cBhvr>
                                        <p:cTn id="119" dur="1000"/>
                                        <p:tgtEl>
                                          <p:spTgt spid="57"/>
                                        </p:tgtEl>
                                      </p:cBhvr>
                                    </p:animEffect>
                                    <p:anim calcmode="lin" valueType="num">
                                      <p:cBhvr>
                                        <p:cTn id="120" dur="1000" fill="hold"/>
                                        <p:tgtEl>
                                          <p:spTgt spid="57"/>
                                        </p:tgtEl>
                                        <p:attrNameLst>
                                          <p:attrName>ppt_x</p:attrName>
                                        </p:attrNameLst>
                                      </p:cBhvr>
                                      <p:tavLst>
                                        <p:tav tm="0">
                                          <p:val>
                                            <p:strVal val="#ppt_x"/>
                                          </p:val>
                                        </p:tav>
                                        <p:tav tm="100000">
                                          <p:val>
                                            <p:strVal val="#ppt_x"/>
                                          </p:val>
                                        </p:tav>
                                      </p:tavLst>
                                    </p:anim>
                                    <p:anim calcmode="lin" valueType="num">
                                      <p:cBhvr>
                                        <p:cTn id="121" dur="1000" fill="hold"/>
                                        <p:tgtEl>
                                          <p:spTgt spid="57"/>
                                        </p:tgtEl>
                                        <p:attrNameLst>
                                          <p:attrName>ppt_y</p:attrName>
                                        </p:attrNameLst>
                                      </p:cBhvr>
                                      <p:tavLst>
                                        <p:tav tm="0">
                                          <p:val>
                                            <p:strVal val="#ppt_y-.1"/>
                                          </p:val>
                                        </p:tav>
                                        <p:tav tm="100000">
                                          <p:val>
                                            <p:strVal val="#ppt_y"/>
                                          </p:val>
                                        </p:tav>
                                      </p:tavLst>
                                    </p:anim>
                                  </p:childTnLst>
                                </p:cTn>
                              </p:par>
                            </p:childTnLst>
                          </p:cTn>
                        </p:par>
                        <p:par>
                          <p:cTn id="122" fill="hold">
                            <p:stCondLst>
                              <p:cond delay="3500"/>
                            </p:stCondLst>
                            <p:childTnLst>
                              <p:par>
                                <p:cTn id="123" presetID="10" presetClass="exit" presetSubtype="0" fill="hold" nodeType="afterEffect">
                                  <p:stCondLst>
                                    <p:cond delay="0"/>
                                  </p:stCondLst>
                                  <p:childTnLst>
                                    <p:animEffect transition="out" filter="fade">
                                      <p:cBhvr>
                                        <p:cTn id="124" dur="500"/>
                                        <p:tgtEl>
                                          <p:spTgt spid="56"/>
                                        </p:tgtEl>
                                      </p:cBhvr>
                                    </p:animEffect>
                                    <p:set>
                                      <p:cBhvr>
                                        <p:cTn id="125" dur="1" fill="hold">
                                          <p:stCondLst>
                                            <p:cond delay="499"/>
                                          </p:stCondLst>
                                        </p:cTn>
                                        <p:tgtEl>
                                          <p:spTgt spid="56"/>
                                        </p:tgtEl>
                                        <p:attrNameLst>
                                          <p:attrName>style.visibility</p:attrName>
                                        </p:attrNameLst>
                                      </p:cBhvr>
                                      <p:to>
                                        <p:strVal val="hidden"/>
                                      </p:to>
                                    </p:set>
                                  </p:childTnLst>
                                </p:cTn>
                              </p:par>
                            </p:childTnLst>
                          </p:cTn>
                        </p:par>
                        <p:par>
                          <p:cTn id="126" fill="hold">
                            <p:stCondLst>
                              <p:cond delay="4000"/>
                            </p:stCondLst>
                            <p:childTnLst>
                              <p:par>
                                <p:cTn id="127" presetID="10" presetClass="entr" presetSubtype="0" fill="hold" nodeType="afterEffect">
                                  <p:stCondLst>
                                    <p:cond delay="0"/>
                                  </p:stCondLst>
                                  <p:childTnLst>
                                    <p:set>
                                      <p:cBhvr>
                                        <p:cTn id="128" dur="1" fill="hold">
                                          <p:stCondLst>
                                            <p:cond delay="0"/>
                                          </p:stCondLst>
                                        </p:cTn>
                                        <p:tgtEl>
                                          <p:spTgt spid="55"/>
                                        </p:tgtEl>
                                        <p:attrNameLst>
                                          <p:attrName>style.visibility</p:attrName>
                                        </p:attrNameLst>
                                      </p:cBhvr>
                                      <p:to>
                                        <p:strVal val="visible"/>
                                      </p:to>
                                    </p:set>
                                    <p:animEffect transition="in" filter="fade">
                                      <p:cBhvr>
                                        <p:cTn id="129" dur="500"/>
                                        <p:tgtEl>
                                          <p:spTgt spid="55"/>
                                        </p:tgtEl>
                                      </p:cBhvr>
                                    </p:animEffect>
                                  </p:childTnLst>
                                </p:cTn>
                              </p:par>
                            </p:childTnLst>
                          </p:cTn>
                        </p:par>
                        <p:par>
                          <p:cTn id="130" fill="hold">
                            <p:stCondLst>
                              <p:cond delay="4500"/>
                            </p:stCondLst>
                            <p:childTnLst>
                              <p:par>
                                <p:cTn id="131" presetID="47" presetClass="entr" presetSubtype="0" fill="hold" grpId="0" nodeType="afterEffect">
                                  <p:stCondLst>
                                    <p:cond delay="0"/>
                                  </p:stCondLst>
                                  <p:childTnLst>
                                    <p:set>
                                      <p:cBhvr>
                                        <p:cTn id="132" dur="1" fill="hold">
                                          <p:stCondLst>
                                            <p:cond delay="0"/>
                                          </p:stCondLst>
                                        </p:cTn>
                                        <p:tgtEl>
                                          <p:spTgt spid="45"/>
                                        </p:tgtEl>
                                        <p:attrNameLst>
                                          <p:attrName>style.visibility</p:attrName>
                                        </p:attrNameLst>
                                      </p:cBhvr>
                                      <p:to>
                                        <p:strVal val="visible"/>
                                      </p:to>
                                    </p:set>
                                    <p:animEffect transition="in" filter="fade">
                                      <p:cBhvr>
                                        <p:cTn id="133" dur="1000"/>
                                        <p:tgtEl>
                                          <p:spTgt spid="45"/>
                                        </p:tgtEl>
                                      </p:cBhvr>
                                    </p:animEffect>
                                    <p:anim calcmode="lin" valueType="num">
                                      <p:cBhvr>
                                        <p:cTn id="134" dur="1000" fill="hold"/>
                                        <p:tgtEl>
                                          <p:spTgt spid="45"/>
                                        </p:tgtEl>
                                        <p:attrNameLst>
                                          <p:attrName>ppt_x</p:attrName>
                                        </p:attrNameLst>
                                      </p:cBhvr>
                                      <p:tavLst>
                                        <p:tav tm="0">
                                          <p:val>
                                            <p:strVal val="#ppt_x"/>
                                          </p:val>
                                        </p:tav>
                                        <p:tav tm="100000">
                                          <p:val>
                                            <p:strVal val="#ppt_x"/>
                                          </p:val>
                                        </p:tav>
                                      </p:tavLst>
                                    </p:anim>
                                    <p:anim calcmode="lin" valueType="num">
                                      <p:cBhvr>
                                        <p:cTn id="135" dur="1000" fill="hold"/>
                                        <p:tgtEl>
                                          <p:spTgt spid="45"/>
                                        </p:tgtEl>
                                        <p:attrNameLst>
                                          <p:attrName>ppt_y</p:attrName>
                                        </p:attrNameLst>
                                      </p:cBhvr>
                                      <p:tavLst>
                                        <p:tav tm="0">
                                          <p:val>
                                            <p:strVal val="#ppt_y-.1"/>
                                          </p:val>
                                        </p:tav>
                                        <p:tav tm="100000">
                                          <p:val>
                                            <p:strVal val="#ppt_y"/>
                                          </p:val>
                                        </p:tav>
                                      </p:tavLst>
                                    </p:anim>
                                  </p:childTnLst>
                                </p:cTn>
                              </p:par>
                            </p:childTnLst>
                          </p:cTn>
                        </p:par>
                        <p:par>
                          <p:cTn id="136" fill="hold">
                            <p:stCondLst>
                              <p:cond delay="5500"/>
                            </p:stCondLst>
                            <p:childTnLst>
                              <p:par>
                                <p:cTn id="137" presetID="10" presetClass="exit" presetSubtype="0" fill="hold" nodeType="afterEffect">
                                  <p:stCondLst>
                                    <p:cond delay="0"/>
                                  </p:stCondLst>
                                  <p:childTnLst>
                                    <p:animEffect transition="out" filter="fade">
                                      <p:cBhvr>
                                        <p:cTn id="138" dur="500"/>
                                        <p:tgtEl>
                                          <p:spTgt spid="55"/>
                                        </p:tgtEl>
                                      </p:cBhvr>
                                    </p:animEffect>
                                    <p:set>
                                      <p:cBhvr>
                                        <p:cTn id="139" dur="1" fill="hold">
                                          <p:stCondLst>
                                            <p:cond delay="499"/>
                                          </p:stCondLst>
                                        </p:cTn>
                                        <p:tgtEl>
                                          <p:spTgt spid="5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3" grpId="0" animBg="1"/>
      <p:bldP spid="36" grpId="0" animBg="1"/>
      <p:bldP spid="37" grpId="0" animBg="1"/>
      <p:bldP spid="7182" grpId="0" animBg="1"/>
      <p:bldP spid="7182" grpId="1" animBg="1"/>
      <p:bldP spid="7182" grpId="2" animBg="1"/>
      <p:bldP spid="46" grpId="0" animBg="1"/>
      <p:bldP spid="46" grpId="1" animBg="1"/>
      <p:bldP spid="54" grpId="0" animBg="1"/>
      <p:bldP spid="57" grpId="0" animBg="1"/>
      <p:bldP spid="4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a:t>物理的な位置情報を活用して仮想インスタンスを配置</a:t>
            </a:r>
            <a:r>
              <a:rPr lang="ja-JP" altLang="en-US" dirty="0" smtClean="0"/>
              <a:t>できるかどうかを</a:t>
            </a:r>
            <a:r>
              <a:rPr lang="ja-JP" altLang="en-US" dirty="0"/>
              <a:t>確かめた</a:t>
            </a:r>
          </a:p>
          <a:p>
            <a:pPr lvl="1"/>
            <a:r>
              <a:rPr lang="en-US" altLang="ja-JP" dirty="0"/>
              <a:t>4</a:t>
            </a:r>
            <a:r>
              <a:rPr lang="ja-JP" altLang="en-US" dirty="0"/>
              <a:t>つの仮想インスタンスの</a:t>
            </a:r>
            <a:r>
              <a:rPr lang="ja-JP" altLang="en-US" dirty="0" smtClean="0"/>
              <a:t>配置状況を調べた</a:t>
            </a:r>
            <a:endParaRPr kumimoji="1" lang="ja-JP" altLang="en-US" dirty="0"/>
          </a:p>
        </p:txBody>
      </p:sp>
      <p:sp>
        <p:nvSpPr>
          <p:cNvPr id="3" name="タイトル 2"/>
          <p:cNvSpPr>
            <a:spLocks noGrp="1"/>
          </p:cNvSpPr>
          <p:nvPr>
            <p:ph type="title"/>
          </p:nvPr>
        </p:nvSpPr>
        <p:spPr/>
        <p:txBody>
          <a:bodyPr/>
          <a:lstStyle/>
          <a:p>
            <a:r>
              <a:rPr kumimoji="1" lang="ja-JP" altLang="en-US" dirty="0" smtClean="0"/>
              <a:t>実験</a:t>
            </a:r>
            <a:endParaRPr kumimoji="1" lang="ja-JP" altLang="en-US" dirty="0"/>
          </a:p>
        </p:txBody>
      </p:sp>
      <p:sp>
        <p:nvSpPr>
          <p:cNvPr id="4" name="スライド番号プレースホルダー 3"/>
          <p:cNvSpPr>
            <a:spLocks noGrp="1"/>
          </p:cNvSpPr>
          <p:nvPr>
            <p:ph type="sldNum" sz="quarter" idx="12"/>
          </p:nvPr>
        </p:nvSpPr>
        <p:spPr/>
        <p:txBody>
          <a:bodyPr/>
          <a:lstStyle/>
          <a:p>
            <a:fld id="{089B26AC-9992-4F5E-9A19-6F773EB6CD8A}" type="slidenum">
              <a:rPr kumimoji="1" lang="ja-JP" altLang="en-US" smtClean="0"/>
              <a:t>11</a:t>
            </a:fld>
            <a:endParaRPr kumimoji="1" lang="ja-JP" altLang="en-US"/>
          </a:p>
        </p:txBody>
      </p:sp>
      <p:graphicFrame>
        <p:nvGraphicFramePr>
          <p:cNvPr id="7" name="表 6"/>
          <p:cNvGraphicFramePr>
            <a:graphicFrameLocks noGrp="1"/>
          </p:cNvGraphicFramePr>
          <p:nvPr>
            <p:extLst>
              <p:ext uri="{D42A27DB-BD31-4B8C-83A1-F6EECF244321}">
                <p14:modId xmlns:p14="http://schemas.microsoft.com/office/powerpoint/2010/main" val="2468768505"/>
              </p:ext>
            </p:extLst>
          </p:nvPr>
        </p:nvGraphicFramePr>
        <p:xfrm>
          <a:off x="4499992" y="2708920"/>
          <a:ext cx="3528390" cy="1008111"/>
        </p:xfrm>
        <a:graphic>
          <a:graphicData uri="http://schemas.openxmlformats.org/drawingml/2006/table">
            <a:tbl>
              <a:tblPr firstRow="1" bandRow="1">
                <a:tableStyleId>{5940675A-B579-460E-94D1-54222C63F5DA}</a:tableStyleId>
              </a:tblPr>
              <a:tblGrid>
                <a:gridCol w="1176130"/>
                <a:gridCol w="1176130"/>
                <a:gridCol w="1176130"/>
              </a:tblGrid>
              <a:tr h="336037">
                <a:tc gridSpan="3">
                  <a:txBody>
                    <a:bodyPr/>
                    <a:lstStyle/>
                    <a:p>
                      <a:pPr algn="ctr"/>
                      <a:r>
                        <a:rPr kumimoji="1" lang="ja-JP" altLang="en-US" sz="1600" dirty="0" smtClean="0">
                          <a:latin typeface="HG丸ｺﾞｼｯｸM-PRO" panose="020F0600000000000000" pitchFamily="50" charset="-128"/>
                          <a:ea typeface="HG丸ｺﾞｼｯｸM-PRO" panose="020F0600000000000000" pitchFamily="50" charset="-128"/>
                        </a:rPr>
                        <a:t>仮想フロントエンド，仮想ノード</a:t>
                      </a:r>
                      <a:endParaRPr kumimoji="1" lang="ja-JP" altLang="en-US" sz="16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hMerge="1">
                  <a:txBody>
                    <a:bodyPr/>
                    <a:lstStyle/>
                    <a:p>
                      <a:pPr algn="ctr"/>
                      <a:endParaRPr kumimoji="1" lang="ja-JP" altLang="en-US" dirty="0"/>
                    </a:p>
                  </a:txBody>
                  <a:tcPr/>
                </a:tc>
                <a:tc hMerge="1">
                  <a:txBody>
                    <a:bodyPr/>
                    <a:lstStyle/>
                    <a:p>
                      <a:pPr algn="ctr"/>
                      <a:endParaRPr kumimoji="1" lang="ja-JP" altLang="en-US" dirty="0"/>
                    </a:p>
                  </a:txBody>
                  <a:tcPr/>
                </a:tc>
              </a:tr>
              <a:tr h="336037">
                <a:tc>
                  <a:txBody>
                    <a:bodyPr/>
                    <a:lstStyle/>
                    <a:p>
                      <a:pPr algn="ctr"/>
                      <a:r>
                        <a:rPr kumimoji="1" lang="en-US" altLang="ja-JP" sz="1600" dirty="0" smtClean="0">
                          <a:latin typeface="HG丸ｺﾞｼｯｸM-PRO" panose="020F0600000000000000" pitchFamily="50" charset="-128"/>
                          <a:ea typeface="HG丸ｺﾞｼｯｸM-PRO" panose="020F0600000000000000" pitchFamily="50" charset="-128"/>
                        </a:rPr>
                        <a:t>CPU</a:t>
                      </a:r>
                      <a:endParaRPr kumimoji="1" lang="ja-JP" altLang="en-US" sz="16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ctr"/>
                      <a:r>
                        <a:rPr kumimoji="1" lang="ja-JP" altLang="en-US" sz="1600" dirty="0" smtClean="0">
                          <a:latin typeface="HG丸ｺﾞｼｯｸM-PRO" panose="020F0600000000000000" pitchFamily="50" charset="-128"/>
                          <a:ea typeface="HG丸ｺﾞｼｯｸM-PRO" panose="020F0600000000000000" pitchFamily="50" charset="-128"/>
                        </a:rPr>
                        <a:t>メモリ</a:t>
                      </a:r>
                      <a:endParaRPr kumimoji="1" lang="ja-JP" altLang="en-US" sz="16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ctr"/>
                      <a:r>
                        <a:rPr kumimoji="1" lang="ja-JP" altLang="en-US" sz="1600" dirty="0" smtClean="0">
                          <a:latin typeface="HG丸ｺﾞｼｯｸM-PRO" panose="020F0600000000000000" pitchFamily="50" charset="-128"/>
                          <a:ea typeface="HG丸ｺﾞｼｯｸM-PRO" panose="020F0600000000000000" pitchFamily="50" charset="-128"/>
                        </a:rPr>
                        <a:t>ディスク</a:t>
                      </a:r>
                      <a:endParaRPr kumimoji="1" lang="ja-JP" altLang="en-US" sz="16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36037">
                <a:tc>
                  <a:txBody>
                    <a:bodyPr/>
                    <a:lstStyle/>
                    <a:p>
                      <a:pPr algn="ctr"/>
                      <a:r>
                        <a:rPr kumimoji="1" lang="en-US" altLang="ja-JP" sz="1600" dirty="0" smtClean="0">
                          <a:latin typeface="HG丸ｺﾞｼｯｸM-PRO" panose="020F0600000000000000" pitchFamily="50" charset="-128"/>
                          <a:ea typeface="HG丸ｺﾞｼｯｸM-PRO" panose="020F0600000000000000" pitchFamily="50" charset="-128"/>
                        </a:rPr>
                        <a:t>3</a:t>
                      </a:r>
                      <a:r>
                        <a:rPr kumimoji="1" lang="ja-JP" altLang="en-US" sz="1600" dirty="0" smtClean="0">
                          <a:latin typeface="HG丸ｺﾞｼｯｸM-PRO" panose="020F0600000000000000" pitchFamily="50" charset="-128"/>
                          <a:ea typeface="HG丸ｺﾞｼｯｸM-PRO" panose="020F0600000000000000" pitchFamily="50" charset="-128"/>
                        </a:rPr>
                        <a:t>コア</a:t>
                      </a:r>
                      <a:endParaRPr kumimoji="1" lang="ja-JP" altLang="en-US" sz="16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ctr"/>
                      <a:r>
                        <a:rPr kumimoji="1" lang="en-US" altLang="ja-JP" sz="1600" dirty="0" smtClean="0">
                          <a:latin typeface="HG丸ｺﾞｼｯｸM-PRO" panose="020F0600000000000000" pitchFamily="50" charset="-128"/>
                          <a:ea typeface="HG丸ｺﾞｼｯｸM-PRO" panose="020F0600000000000000" pitchFamily="50" charset="-128"/>
                        </a:rPr>
                        <a:t>2GB</a:t>
                      </a:r>
                      <a:endParaRPr kumimoji="1" lang="ja-JP" altLang="en-US" sz="16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ctr"/>
                      <a:r>
                        <a:rPr kumimoji="1" lang="en-US" altLang="ja-JP" sz="1600" dirty="0" smtClean="0">
                          <a:latin typeface="HG丸ｺﾞｼｯｸM-PRO" panose="020F0600000000000000" pitchFamily="50" charset="-128"/>
                          <a:ea typeface="HG丸ｺﾞｼｯｸM-PRO" panose="020F0600000000000000" pitchFamily="50" charset="-128"/>
                        </a:rPr>
                        <a:t>30GB</a:t>
                      </a:r>
                      <a:endParaRPr kumimoji="1" lang="ja-JP" altLang="en-US" sz="16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bl>
          </a:graphicData>
        </a:graphic>
      </p:graphicFrame>
      <p:graphicFrame>
        <p:nvGraphicFramePr>
          <p:cNvPr id="8" name="コンテンツ プレースホルダー 4"/>
          <p:cNvGraphicFramePr>
            <a:graphicFrameLocks/>
          </p:cNvGraphicFramePr>
          <p:nvPr>
            <p:extLst>
              <p:ext uri="{D42A27DB-BD31-4B8C-83A1-F6EECF244321}">
                <p14:modId xmlns:p14="http://schemas.microsoft.com/office/powerpoint/2010/main" val="2856380220"/>
              </p:ext>
            </p:extLst>
          </p:nvPr>
        </p:nvGraphicFramePr>
        <p:xfrm>
          <a:off x="1043608" y="2708920"/>
          <a:ext cx="3384376" cy="1014904"/>
        </p:xfrm>
        <a:graphic>
          <a:graphicData uri="http://schemas.openxmlformats.org/drawingml/2006/table">
            <a:tbl>
              <a:tblPr firstRow="1" bandRow="1">
                <a:tableStyleId>{5940675A-B579-460E-94D1-54222C63F5DA}</a:tableStyleId>
              </a:tblPr>
              <a:tblGrid>
                <a:gridCol w="2289854"/>
                <a:gridCol w="1094522"/>
              </a:tblGrid>
              <a:tr h="339812">
                <a:tc gridSpan="2">
                  <a:txBody>
                    <a:bodyPr/>
                    <a:lstStyle/>
                    <a:p>
                      <a:pPr algn="ctr"/>
                      <a:r>
                        <a:rPr kumimoji="1" lang="ja-JP" altLang="en-US" sz="1600" dirty="0" smtClean="0">
                          <a:latin typeface="HG丸ｺﾞｼｯｸM-PRO" panose="020F0600000000000000" pitchFamily="50" charset="-128"/>
                          <a:ea typeface="HG丸ｺﾞｼｯｸM-PRO" panose="020F0600000000000000" pitchFamily="50" charset="-128"/>
                        </a:rPr>
                        <a:t>物理ノード</a:t>
                      </a:r>
                      <a:endParaRPr kumimoji="1" lang="ja-JP" altLang="en-US" sz="16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dirty="0"/>
                    </a:p>
                  </a:txBody>
                  <a:tcPr/>
                </a:tc>
              </a:tr>
              <a:tr h="339812">
                <a:tc>
                  <a:txBody>
                    <a:bodyPr/>
                    <a:lstStyle/>
                    <a:p>
                      <a:pPr algn="ctr"/>
                      <a:r>
                        <a:rPr kumimoji="1" lang="en-US" altLang="ja-JP" sz="1600" dirty="0" smtClean="0">
                          <a:latin typeface="HG丸ｺﾞｼｯｸM-PRO" panose="020F0600000000000000" pitchFamily="50" charset="-128"/>
                          <a:ea typeface="HG丸ｺﾞｼｯｸM-PRO" panose="020F0600000000000000" pitchFamily="50" charset="-128"/>
                        </a:rPr>
                        <a:t>CPU</a:t>
                      </a:r>
                      <a:endParaRPr kumimoji="1" lang="ja-JP" altLang="en-US" sz="16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600" dirty="0" smtClean="0">
                          <a:latin typeface="HG丸ｺﾞｼｯｸM-PRO" panose="020F0600000000000000" pitchFamily="50" charset="-128"/>
                          <a:ea typeface="HG丸ｺﾞｼｯｸM-PRO" panose="020F0600000000000000" pitchFamily="50" charset="-128"/>
                        </a:rPr>
                        <a:t>メモリ</a:t>
                      </a:r>
                      <a:endParaRPr kumimoji="1" lang="ja-JP" altLang="en-US" sz="16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r>
              <a:tr h="328488">
                <a:tc>
                  <a:txBody>
                    <a:bodyPr/>
                    <a:lstStyle/>
                    <a:p>
                      <a:pPr algn="ctr"/>
                      <a:r>
                        <a:rPr kumimoji="1" lang="en-US" altLang="ja-JP" sz="1600" dirty="0" smtClean="0">
                          <a:latin typeface="HG丸ｺﾞｼｯｸM-PRO" panose="020F0600000000000000" pitchFamily="50" charset="-128"/>
                          <a:ea typeface="HG丸ｺﾞｼｯｸM-PRO" panose="020F0600000000000000" pitchFamily="50" charset="-128"/>
                        </a:rPr>
                        <a:t>Intel Xeon E3-1290 </a:t>
                      </a:r>
                      <a:endParaRPr kumimoji="1" lang="ja-JP" altLang="en-US" sz="16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600" dirty="0" smtClean="0">
                          <a:latin typeface="HG丸ｺﾞｼｯｸM-PRO" panose="020F0600000000000000" pitchFamily="50" charset="-128"/>
                          <a:ea typeface="HG丸ｺﾞｼｯｸM-PRO" panose="020F0600000000000000" pitchFamily="50" charset="-128"/>
                        </a:rPr>
                        <a:t>8GB</a:t>
                      </a:r>
                      <a:endParaRPr kumimoji="1" lang="ja-JP" altLang="en-US" sz="16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31" name="角丸四角形 30"/>
          <p:cNvSpPr/>
          <p:nvPr/>
        </p:nvSpPr>
        <p:spPr>
          <a:xfrm>
            <a:off x="611560" y="3861048"/>
            <a:ext cx="4248472" cy="2808312"/>
          </a:xfrm>
          <a:prstGeom prst="roundRect">
            <a:avLst/>
          </a:prstGeom>
          <a:solidFill>
            <a:sysClr val="window" lastClr="FFFFFF"/>
          </a:solidFill>
          <a:ln w="57150" cap="flat" cmpd="sng" algn="ctr">
            <a:solidFill>
              <a:srgbClr val="00B0F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2" name="角丸四角形 31"/>
          <p:cNvSpPr/>
          <p:nvPr/>
        </p:nvSpPr>
        <p:spPr>
          <a:xfrm>
            <a:off x="5148065" y="3861048"/>
            <a:ext cx="3312367" cy="2807854"/>
          </a:xfrm>
          <a:prstGeom prst="roundRect">
            <a:avLst/>
          </a:prstGeom>
          <a:solidFill>
            <a:sysClr val="window" lastClr="FFFFFF"/>
          </a:solidFill>
          <a:ln w="57150" cap="flat" cmpd="sng" algn="ctr">
            <a:solidFill>
              <a:srgbClr val="00B0F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3" name="角丸四角形 32"/>
          <p:cNvSpPr/>
          <p:nvPr/>
        </p:nvSpPr>
        <p:spPr>
          <a:xfrm>
            <a:off x="683568" y="4106410"/>
            <a:ext cx="1080120" cy="1770862"/>
          </a:xfrm>
          <a:prstGeom prst="round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500" i="0" u="none" strike="noStrike" kern="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物理</a:t>
            </a:r>
            <a:endParaRPr kumimoji="0" lang="en-US" altLang="ja-JP" sz="1500" i="0" u="none" strike="noStrike" kern="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50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フロント</a:t>
            </a:r>
            <a:endParaRPr kumimoji="0" lang="en-US" altLang="ja-JP" sz="1500" i="0" u="none" strike="noStrike" kern="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500" i="0" u="none" strike="noStrike" kern="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エンド</a:t>
            </a:r>
          </a:p>
        </p:txBody>
      </p:sp>
      <p:sp>
        <p:nvSpPr>
          <p:cNvPr id="34" name="角丸四角形 33"/>
          <p:cNvSpPr/>
          <p:nvPr/>
        </p:nvSpPr>
        <p:spPr>
          <a:xfrm>
            <a:off x="1907704" y="5445223"/>
            <a:ext cx="2880320" cy="404451"/>
          </a:xfrm>
          <a:prstGeom prst="roundRect">
            <a:avLst/>
          </a:prstGeom>
          <a:gradFill rotWithShape="1">
            <a:gsLst>
              <a:gs pos="0">
                <a:srgbClr val="C0504D">
                  <a:tint val="50000"/>
                  <a:satMod val="300000"/>
                </a:srgbClr>
              </a:gs>
              <a:gs pos="35000">
                <a:srgbClr val="C0504D">
                  <a:tint val="37000"/>
                  <a:satMod val="300000"/>
                </a:srgbClr>
              </a:gs>
              <a:gs pos="100000">
                <a:srgbClr val="C0504D">
                  <a:tint val="15000"/>
                  <a:satMod val="350000"/>
                </a:srgbClr>
              </a:gs>
            </a:gsLst>
            <a:lin ang="16200000" scaled="1"/>
          </a:gradFill>
          <a:ln w="9525" cap="flat" cmpd="sng" algn="ctr">
            <a:solidFill>
              <a:srgbClr val="C0504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i="0" u="none" strike="noStrike" kern="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KVM</a:t>
            </a:r>
            <a:endParaRPr kumimoji="0" lang="ja-JP" altLang="en-US" sz="2000" i="0" u="none" strike="noStrike" kern="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5" name="角丸四角形 34"/>
          <p:cNvSpPr/>
          <p:nvPr/>
        </p:nvSpPr>
        <p:spPr>
          <a:xfrm>
            <a:off x="1907704" y="4005065"/>
            <a:ext cx="1368152" cy="1296144"/>
          </a:xfrm>
          <a:prstGeom prst="round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6" name="テキスト ボックス 35"/>
          <p:cNvSpPr txBox="1"/>
          <p:nvPr/>
        </p:nvSpPr>
        <p:spPr>
          <a:xfrm>
            <a:off x="1641058" y="5992494"/>
            <a:ext cx="2210862" cy="646331"/>
          </a:xfrm>
          <a:prstGeom prst="rect">
            <a:avLst/>
          </a:prstGeom>
          <a:noFill/>
          <a:effectLst/>
        </p:spPr>
        <p:txBody>
          <a:bodyPr wrap="none" rtlCol="0">
            <a:spAutoFit/>
          </a:bodyPr>
          <a:lstStyle/>
          <a:p>
            <a:pPr algn="ctr"/>
            <a:r>
              <a:rPr lang="ja-JP" altLang="en-US" dirty="0">
                <a:solidFill>
                  <a:prstClr val="black"/>
                </a:solidFill>
                <a:latin typeface="HG丸ｺﾞｼｯｸM-PRO" panose="020F0600000000000000" pitchFamily="50" charset="-128"/>
                <a:ea typeface="HG丸ｺﾞｼｯｸM-PRO" panose="020F0600000000000000" pitchFamily="50" charset="-128"/>
              </a:rPr>
              <a:t>物理ノード</a:t>
            </a:r>
            <a:r>
              <a:rPr lang="en-US" altLang="ja-JP" dirty="0">
                <a:solidFill>
                  <a:prstClr val="black"/>
                </a:solidFill>
                <a:latin typeface="HG丸ｺﾞｼｯｸM-PRO" panose="020F0600000000000000" pitchFamily="50" charset="-128"/>
                <a:ea typeface="HG丸ｺﾞｼｯｸM-PRO" panose="020F0600000000000000" pitchFamily="50" charset="-128"/>
              </a:rPr>
              <a:t>1</a:t>
            </a:r>
          </a:p>
          <a:p>
            <a:pPr algn="ctr"/>
            <a:r>
              <a:rPr lang="en-US" altLang="ja-JP" b="1" dirty="0">
                <a:solidFill>
                  <a:prstClr val="black"/>
                </a:solidFill>
                <a:latin typeface="HG丸ｺﾞｼｯｸM-PRO" panose="020F0600000000000000" pitchFamily="50" charset="-128"/>
                <a:ea typeface="HG丸ｺﾞｼｯｸM-PRO" panose="020F0600000000000000" pitchFamily="50" charset="-128"/>
              </a:rPr>
              <a:t>(192.168.100.4)</a:t>
            </a:r>
            <a:endParaRPr lang="ja-JP" altLang="en-US"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37" name="角丸四角形 36"/>
          <p:cNvSpPr/>
          <p:nvPr/>
        </p:nvSpPr>
        <p:spPr>
          <a:xfrm>
            <a:off x="5292080" y="5445224"/>
            <a:ext cx="3024336" cy="432047"/>
          </a:xfrm>
          <a:prstGeom prst="roundRect">
            <a:avLst/>
          </a:prstGeom>
          <a:gradFill rotWithShape="1">
            <a:gsLst>
              <a:gs pos="0">
                <a:srgbClr val="C0504D">
                  <a:tint val="50000"/>
                  <a:satMod val="300000"/>
                </a:srgbClr>
              </a:gs>
              <a:gs pos="35000">
                <a:srgbClr val="C0504D">
                  <a:tint val="37000"/>
                  <a:satMod val="300000"/>
                </a:srgbClr>
              </a:gs>
              <a:gs pos="100000">
                <a:srgbClr val="C0504D">
                  <a:tint val="15000"/>
                  <a:satMod val="350000"/>
                </a:srgbClr>
              </a:gs>
            </a:gsLst>
            <a:lin ang="16200000" scaled="1"/>
          </a:gradFill>
          <a:ln w="9525" cap="flat" cmpd="sng" algn="ctr">
            <a:solidFill>
              <a:srgbClr val="C0504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i="0" u="none" strike="noStrike" kern="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KVM</a:t>
            </a:r>
            <a:endParaRPr kumimoji="0" lang="ja-JP" altLang="en-US" sz="2000" i="0" u="none" strike="noStrike" kern="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8" name="角丸四角形 37"/>
          <p:cNvSpPr/>
          <p:nvPr/>
        </p:nvSpPr>
        <p:spPr>
          <a:xfrm>
            <a:off x="5320259" y="4005064"/>
            <a:ext cx="1411981" cy="1297884"/>
          </a:xfrm>
          <a:prstGeom prst="roundRect">
            <a:avLst/>
          </a:prstGeom>
          <a:solidFill>
            <a:sysClr val="window" lastClr="FFFFFF"/>
          </a:solidFill>
          <a:ln w="57150" cap="flat" cmpd="sng" algn="ctr">
            <a:solidFill>
              <a:srgbClr val="F7964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9" name="角丸四角形 38"/>
          <p:cNvSpPr/>
          <p:nvPr/>
        </p:nvSpPr>
        <p:spPr>
          <a:xfrm>
            <a:off x="5450497" y="4869529"/>
            <a:ext cx="1152128" cy="287663"/>
          </a:xfrm>
          <a:prstGeom prst="roundRect">
            <a:avLst/>
          </a:prstGeom>
          <a:gradFill rotWithShape="1">
            <a:gsLst>
              <a:gs pos="0">
                <a:srgbClr val="C0504D">
                  <a:tint val="50000"/>
                  <a:satMod val="300000"/>
                </a:srgbClr>
              </a:gs>
              <a:gs pos="35000">
                <a:srgbClr val="C0504D">
                  <a:tint val="37000"/>
                  <a:satMod val="300000"/>
                </a:srgbClr>
              </a:gs>
              <a:gs pos="100000">
                <a:srgbClr val="C0504D">
                  <a:tint val="15000"/>
                  <a:satMod val="350000"/>
                </a:srgbClr>
              </a:gs>
            </a:gsLst>
            <a:lin ang="16200000" scaled="1"/>
          </a:gradFill>
          <a:ln w="9525" cap="flat" cmpd="sng" algn="ctr">
            <a:solidFill>
              <a:srgbClr val="C0504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4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KVM</a:t>
            </a:r>
            <a:endParaRPr kumimoji="0" lang="ja-JP" altLang="en-US" sz="14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4" name="テキスト ボックス 43"/>
          <p:cNvSpPr txBox="1"/>
          <p:nvPr/>
        </p:nvSpPr>
        <p:spPr>
          <a:xfrm>
            <a:off x="5724128" y="5992493"/>
            <a:ext cx="2210862" cy="646331"/>
          </a:xfrm>
          <a:prstGeom prst="rect">
            <a:avLst/>
          </a:prstGeom>
          <a:noFill/>
          <a:effectLst/>
        </p:spPr>
        <p:txBody>
          <a:bodyPr wrap="none" rtlCol="0">
            <a:spAutoFit/>
          </a:bodyPr>
          <a:lstStyle/>
          <a:p>
            <a:pPr algn="ctr"/>
            <a:r>
              <a:rPr lang="ja-JP" altLang="en-US" dirty="0">
                <a:solidFill>
                  <a:prstClr val="black"/>
                </a:solidFill>
                <a:latin typeface="HG丸ｺﾞｼｯｸM-PRO" panose="020F0600000000000000" pitchFamily="50" charset="-128"/>
                <a:ea typeface="HG丸ｺﾞｼｯｸM-PRO" panose="020F0600000000000000" pitchFamily="50" charset="-128"/>
              </a:rPr>
              <a:t>物理ノード</a:t>
            </a:r>
            <a:r>
              <a:rPr lang="en-US" altLang="ja-JP" dirty="0">
                <a:solidFill>
                  <a:prstClr val="black"/>
                </a:solidFill>
                <a:latin typeface="HG丸ｺﾞｼｯｸM-PRO" panose="020F0600000000000000" pitchFamily="50" charset="-128"/>
                <a:ea typeface="HG丸ｺﾞｼｯｸM-PRO" panose="020F0600000000000000" pitchFamily="50" charset="-128"/>
              </a:rPr>
              <a:t>2</a:t>
            </a:r>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pPr algn="ctr"/>
            <a:r>
              <a:rPr lang="en-US" altLang="ja-JP" b="1" dirty="0">
                <a:solidFill>
                  <a:prstClr val="black"/>
                </a:solidFill>
                <a:latin typeface="HG丸ｺﾞｼｯｸM-PRO" panose="020F0600000000000000" pitchFamily="50" charset="-128"/>
                <a:ea typeface="HG丸ｺﾞｼｯｸM-PRO" panose="020F0600000000000000" pitchFamily="50" charset="-128"/>
              </a:rPr>
              <a:t>(192.168.100.2)</a:t>
            </a:r>
            <a:endParaRPr lang="ja-JP" altLang="en-US"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50" name="テキスト ボックス 49"/>
          <p:cNvSpPr txBox="1"/>
          <p:nvPr/>
        </p:nvSpPr>
        <p:spPr>
          <a:xfrm>
            <a:off x="5134696" y="4005064"/>
            <a:ext cx="1757713" cy="523220"/>
          </a:xfrm>
          <a:prstGeom prst="rect">
            <a:avLst/>
          </a:prstGeom>
          <a:noFill/>
          <a:effectLst/>
        </p:spPr>
        <p:txBody>
          <a:bodyPr wrap="none" rtlCol="0">
            <a:spAutoFit/>
          </a:bodyPr>
          <a:lstStyle/>
          <a:p>
            <a:pPr algn="ctr"/>
            <a:r>
              <a:rPr lang="ja-JP" altLang="en-US" sz="1400" dirty="0">
                <a:solidFill>
                  <a:prstClr val="black"/>
                </a:solidFill>
                <a:latin typeface="HG丸ｺﾞｼｯｸM-PRO" panose="020F0600000000000000" pitchFamily="50" charset="-128"/>
                <a:ea typeface="HG丸ｺﾞｼｯｸM-PRO" panose="020F0600000000000000" pitchFamily="50" charset="-128"/>
              </a:rPr>
              <a:t>仮想ノード</a:t>
            </a:r>
            <a:r>
              <a:rPr lang="en-US" altLang="ja-JP" sz="1400" dirty="0">
                <a:solidFill>
                  <a:prstClr val="black"/>
                </a:solidFill>
                <a:latin typeface="HG丸ｺﾞｼｯｸM-PRO" panose="020F0600000000000000" pitchFamily="50" charset="-128"/>
                <a:ea typeface="HG丸ｺﾞｼｯｸM-PRO" panose="020F0600000000000000" pitchFamily="50" charset="-128"/>
              </a:rPr>
              <a:t>2</a:t>
            </a:r>
          </a:p>
          <a:p>
            <a:r>
              <a:rPr lang="en-US" altLang="ja-JP" sz="1400" b="1" dirty="0">
                <a:solidFill>
                  <a:prstClr val="black"/>
                </a:solidFill>
                <a:latin typeface="HG丸ｺﾞｼｯｸM-PRO" panose="020F0600000000000000" pitchFamily="50" charset="-128"/>
                <a:ea typeface="HG丸ｺﾞｼｯｸM-PRO" panose="020F0600000000000000" pitchFamily="50" charset="-128"/>
              </a:rPr>
              <a:t>(192.168.100.7)</a:t>
            </a:r>
          </a:p>
        </p:txBody>
      </p:sp>
      <p:sp>
        <p:nvSpPr>
          <p:cNvPr id="52" name="正方形/長方形 51"/>
          <p:cNvSpPr/>
          <p:nvPr/>
        </p:nvSpPr>
        <p:spPr>
          <a:xfrm>
            <a:off x="1763688" y="4221088"/>
            <a:ext cx="1645352" cy="692497"/>
          </a:xfrm>
          <a:prstGeom prst="rect">
            <a:avLst/>
          </a:prstGeom>
          <a:effectLst/>
        </p:spPr>
        <p:txBody>
          <a:bodyPr wrap="none">
            <a:spAutoFit/>
          </a:bodyPr>
          <a:lstStyle/>
          <a:p>
            <a:pPr algn="ctr"/>
            <a:r>
              <a:rPr lang="ja-JP" altLang="en-US" sz="1300" dirty="0">
                <a:solidFill>
                  <a:prstClr val="black"/>
                </a:solidFill>
                <a:latin typeface="HG丸ｺﾞｼｯｸM-PRO" panose="020F0600000000000000" pitchFamily="50" charset="-128"/>
                <a:ea typeface="HG丸ｺﾞｼｯｸM-PRO" panose="020F0600000000000000" pitchFamily="50" charset="-128"/>
              </a:rPr>
              <a:t>仮想</a:t>
            </a:r>
            <a:endParaRPr lang="en-US" altLang="ja-JP" sz="1300" dirty="0">
              <a:solidFill>
                <a:prstClr val="black"/>
              </a:solidFill>
              <a:latin typeface="HG丸ｺﾞｼｯｸM-PRO" panose="020F0600000000000000" pitchFamily="50" charset="-128"/>
              <a:ea typeface="HG丸ｺﾞｼｯｸM-PRO" panose="020F0600000000000000" pitchFamily="50" charset="-128"/>
            </a:endParaRPr>
          </a:p>
          <a:p>
            <a:pPr algn="ctr"/>
            <a:r>
              <a:rPr lang="ja-JP" altLang="en-US" sz="1300" dirty="0">
                <a:solidFill>
                  <a:prstClr val="black"/>
                </a:solidFill>
                <a:latin typeface="HG丸ｺﾞｼｯｸM-PRO" panose="020F0600000000000000" pitchFamily="50" charset="-128"/>
                <a:ea typeface="HG丸ｺﾞｼｯｸM-PRO" panose="020F0600000000000000" pitchFamily="50" charset="-128"/>
              </a:rPr>
              <a:t>フロントエンド</a:t>
            </a:r>
            <a:endParaRPr lang="en-US" altLang="ja-JP" sz="1300" dirty="0">
              <a:solidFill>
                <a:prstClr val="black"/>
              </a:solidFill>
              <a:latin typeface="HG丸ｺﾞｼｯｸM-PRO" panose="020F0600000000000000" pitchFamily="50" charset="-128"/>
              <a:ea typeface="HG丸ｺﾞｼｯｸM-PRO" panose="020F0600000000000000" pitchFamily="50" charset="-128"/>
            </a:endParaRPr>
          </a:p>
          <a:p>
            <a:pPr algn="ctr"/>
            <a:r>
              <a:rPr lang="en-US" altLang="ja-JP" sz="1300" b="1" dirty="0">
                <a:solidFill>
                  <a:prstClr val="black"/>
                </a:solidFill>
                <a:latin typeface="HG丸ｺﾞｼｯｸM-PRO" panose="020F0600000000000000" pitchFamily="50" charset="-128"/>
                <a:ea typeface="HG丸ｺﾞｼｯｸM-PRO" panose="020F0600000000000000" pitchFamily="50" charset="-128"/>
              </a:rPr>
              <a:t>(192.168.100.5)</a:t>
            </a:r>
          </a:p>
        </p:txBody>
      </p:sp>
      <p:sp>
        <p:nvSpPr>
          <p:cNvPr id="53" name="角丸四角形 52"/>
          <p:cNvSpPr/>
          <p:nvPr/>
        </p:nvSpPr>
        <p:spPr>
          <a:xfrm>
            <a:off x="6876256" y="4005064"/>
            <a:ext cx="1411981" cy="1296144"/>
          </a:xfrm>
          <a:prstGeom prst="roundRect">
            <a:avLst/>
          </a:prstGeom>
          <a:solidFill>
            <a:sysClr val="window" lastClr="FFFFFF"/>
          </a:solidFill>
          <a:ln w="57150" cap="flat" cmpd="sng" algn="ctr">
            <a:solidFill>
              <a:srgbClr val="F7964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54" name="角丸四角形 53"/>
          <p:cNvSpPr/>
          <p:nvPr/>
        </p:nvSpPr>
        <p:spPr>
          <a:xfrm>
            <a:off x="7006494" y="4869529"/>
            <a:ext cx="1152128" cy="287663"/>
          </a:xfrm>
          <a:prstGeom prst="roundRect">
            <a:avLst/>
          </a:prstGeom>
          <a:gradFill rotWithShape="1">
            <a:gsLst>
              <a:gs pos="0">
                <a:srgbClr val="C0504D">
                  <a:tint val="50000"/>
                  <a:satMod val="300000"/>
                </a:srgbClr>
              </a:gs>
              <a:gs pos="35000">
                <a:srgbClr val="C0504D">
                  <a:tint val="37000"/>
                  <a:satMod val="300000"/>
                </a:srgbClr>
              </a:gs>
              <a:gs pos="100000">
                <a:srgbClr val="C0504D">
                  <a:tint val="15000"/>
                  <a:satMod val="350000"/>
                </a:srgbClr>
              </a:gs>
            </a:gsLst>
            <a:lin ang="16200000" scaled="1"/>
          </a:gradFill>
          <a:ln w="9525" cap="flat" cmpd="sng" algn="ctr">
            <a:solidFill>
              <a:srgbClr val="C0504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4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KVM</a:t>
            </a:r>
            <a:endParaRPr kumimoji="0" lang="ja-JP" altLang="en-US" sz="14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51" name="テキスト ボックス 50"/>
          <p:cNvSpPr txBox="1"/>
          <p:nvPr/>
        </p:nvSpPr>
        <p:spPr>
          <a:xfrm>
            <a:off x="6691888" y="4005064"/>
            <a:ext cx="1757713" cy="523220"/>
          </a:xfrm>
          <a:prstGeom prst="rect">
            <a:avLst/>
          </a:prstGeom>
          <a:noFill/>
          <a:effectLst/>
        </p:spPr>
        <p:txBody>
          <a:bodyPr wrap="none" rtlCol="0">
            <a:spAutoFit/>
          </a:bodyPr>
          <a:lstStyle/>
          <a:p>
            <a:pPr algn="ctr"/>
            <a:r>
              <a:rPr lang="ja-JP" altLang="en-US" sz="1400" dirty="0">
                <a:solidFill>
                  <a:prstClr val="black"/>
                </a:solidFill>
                <a:latin typeface="HG丸ｺﾞｼｯｸM-PRO" panose="020F0600000000000000" pitchFamily="50" charset="-128"/>
                <a:ea typeface="HG丸ｺﾞｼｯｸM-PRO" panose="020F0600000000000000" pitchFamily="50" charset="-128"/>
              </a:rPr>
              <a:t>仮想ノード</a:t>
            </a:r>
            <a:r>
              <a:rPr lang="en-US" altLang="ja-JP" sz="1400" dirty="0">
                <a:solidFill>
                  <a:prstClr val="black"/>
                </a:solidFill>
                <a:latin typeface="HG丸ｺﾞｼｯｸM-PRO" panose="020F0600000000000000" pitchFamily="50" charset="-128"/>
                <a:ea typeface="HG丸ｺﾞｼｯｸM-PRO" panose="020F0600000000000000" pitchFamily="50" charset="-128"/>
              </a:rPr>
              <a:t>3</a:t>
            </a:r>
          </a:p>
          <a:p>
            <a:r>
              <a:rPr lang="en-US" altLang="ja-JP" sz="1400" b="1" dirty="0">
                <a:solidFill>
                  <a:prstClr val="black"/>
                </a:solidFill>
                <a:latin typeface="HG丸ｺﾞｼｯｸM-PRO" panose="020F0600000000000000" pitchFamily="50" charset="-128"/>
                <a:ea typeface="HG丸ｺﾞｼｯｸM-PRO" panose="020F0600000000000000" pitchFamily="50" charset="-128"/>
              </a:rPr>
              <a:t>(192.168.100.8)</a:t>
            </a:r>
          </a:p>
        </p:txBody>
      </p:sp>
      <p:sp>
        <p:nvSpPr>
          <p:cNvPr id="57" name="角丸四角形 56"/>
          <p:cNvSpPr/>
          <p:nvPr/>
        </p:nvSpPr>
        <p:spPr>
          <a:xfrm>
            <a:off x="3347864" y="4005064"/>
            <a:ext cx="1411981" cy="1296144"/>
          </a:xfrm>
          <a:prstGeom prst="roundRect">
            <a:avLst/>
          </a:prstGeom>
          <a:solidFill>
            <a:sysClr val="window" lastClr="FFFFFF"/>
          </a:solidFill>
          <a:ln w="57150" cap="flat" cmpd="sng" algn="ctr">
            <a:solidFill>
              <a:srgbClr val="F7964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58" name="角丸四角形 57"/>
          <p:cNvSpPr/>
          <p:nvPr/>
        </p:nvSpPr>
        <p:spPr>
          <a:xfrm>
            <a:off x="3478102" y="4869529"/>
            <a:ext cx="1152128" cy="287663"/>
          </a:xfrm>
          <a:prstGeom prst="roundRect">
            <a:avLst/>
          </a:prstGeom>
          <a:gradFill rotWithShape="1">
            <a:gsLst>
              <a:gs pos="0">
                <a:srgbClr val="C0504D">
                  <a:tint val="50000"/>
                  <a:satMod val="300000"/>
                </a:srgbClr>
              </a:gs>
              <a:gs pos="35000">
                <a:srgbClr val="C0504D">
                  <a:tint val="37000"/>
                  <a:satMod val="300000"/>
                </a:srgbClr>
              </a:gs>
              <a:gs pos="100000">
                <a:srgbClr val="C0504D">
                  <a:tint val="15000"/>
                  <a:satMod val="350000"/>
                </a:srgbClr>
              </a:gs>
            </a:gsLst>
            <a:lin ang="16200000" scaled="1"/>
          </a:gradFill>
          <a:ln w="9525" cap="flat" cmpd="sng" algn="ctr">
            <a:solidFill>
              <a:srgbClr val="C0504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4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KVM</a:t>
            </a:r>
            <a:endParaRPr kumimoji="0" lang="ja-JP" altLang="en-US" sz="14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9" name="テキスト ボックス 48"/>
          <p:cNvSpPr txBox="1"/>
          <p:nvPr/>
        </p:nvSpPr>
        <p:spPr>
          <a:xfrm>
            <a:off x="3174327" y="4005064"/>
            <a:ext cx="1757713" cy="523220"/>
          </a:xfrm>
          <a:prstGeom prst="rect">
            <a:avLst/>
          </a:prstGeom>
          <a:noFill/>
          <a:effectLst/>
        </p:spPr>
        <p:txBody>
          <a:bodyPr wrap="none" rtlCol="0">
            <a:spAutoFit/>
          </a:bodyPr>
          <a:lstStyle/>
          <a:p>
            <a:pPr algn="ctr"/>
            <a:r>
              <a:rPr lang="ja-JP" altLang="en-US" sz="1400" dirty="0">
                <a:solidFill>
                  <a:prstClr val="black"/>
                </a:solidFill>
                <a:latin typeface="HG丸ｺﾞｼｯｸM-PRO" panose="020F0600000000000000" pitchFamily="50" charset="-128"/>
                <a:ea typeface="HG丸ｺﾞｼｯｸM-PRO" panose="020F0600000000000000" pitchFamily="50" charset="-128"/>
              </a:rPr>
              <a:t>仮想ノード</a:t>
            </a:r>
            <a:r>
              <a:rPr lang="en-US" altLang="ja-JP" sz="1400" dirty="0">
                <a:solidFill>
                  <a:prstClr val="black"/>
                </a:solidFill>
                <a:latin typeface="HG丸ｺﾞｼｯｸM-PRO" panose="020F0600000000000000" pitchFamily="50" charset="-128"/>
                <a:ea typeface="HG丸ｺﾞｼｯｸM-PRO" panose="020F0600000000000000" pitchFamily="50" charset="-128"/>
              </a:rPr>
              <a:t>1</a:t>
            </a:r>
          </a:p>
          <a:p>
            <a:pPr algn="ctr"/>
            <a:r>
              <a:rPr lang="en-US" altLang="ja-JP" sz="1400" b="1" dirty="0">
                <a:solidFill>
                  <a:prstClr val="black"/>
                </a:solidFill>
                <a:latin typeface="HG丸ｺﾞｼｯｸM-PRO" panose="020F0600000000000000" pitchFamily="50" charset="-128"/>
                <a:ea typeface="HG丸ｺﾞｼｯｸM-PRO" panose="020F0600000000000000" pitchFamily="50" charset="-128"/>
              </a:rPr>
              <a:t>(192.168.100.6)</a:t>
            </a:r>
          </a:p>
        </p:txBody>
      </p:sp>
    </p:spTree>
    <p:extLst>
      <p:ext uri="{BB962C8B-B14F-4D97-AF65-F5344CB8AC3E}">
        <p14:creationId xmlns:p14="http://schemas.microsoft.com/office/powerpoint/2010/main" val="324617466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23528" y="1196752"/>
            <a:ext cx="8373616" cy="5472608"/>
          </a:xfrm>
        </p:spPr>
        <p:txBody>
          <a:bodyPr/>
          <a:lstStyle/>
          <a:p>
            <a:r>
              <a:rPr lang="ja-JP" altLang="en-US" dirty="0" smtClean="0"/>
              <a:t>物理</a:t>
            </a:r>
            <a:r>
              <a:rPr lang="ja-JP" altLang="en-US" dirty="0"/>
              <a:t>ノード上で</a:t>
            </a:r>
            <a:r>
              <a:rPr lang="en-US" altLang="ja-JP" dirty="0"/>
              <a:t>2</a:t>
            </a:r>
            <a:r>
              <a:rPr lang="ja-JP" altLang="en-US" dirty="0" err="1"/>
              <a:t>つずつ均</a:t>
            </a:r>
            <a:r>
              <a:rPr lang="ja-JP" altLang="en-US" dirty="0"/>
              <a:t>等に仮想インスタンスを起動できていることを確認</a:t>
            </a:r>
          </a:p>
          <a:p>
            <a:endParaRPr lang="en-US" altLang="ja-JP" dirty="0" smtClean="0"/>
          </a:p>
          <a:p>
            <a:endParaRPr lang="en-US" altLang="ja-JP" dirty="0"/>
          </a:p>
          <a:p>
            <a:endParaRPr lang="en-US" altLang="ja-JP" dirty="0" smtClean="0"/>
          </a:p>
          <a:p>
            <a:endParaRPr lang="en-US" altLang="ja-JP" dirty="0"/>
          </a:p>
          <a:p>
            <a:pPr marL="109728" indent="0">
              <a:buNone/>
            </a:pPr>
            <a:endParaRPr lang="en-US" altLang="ja-JP" dirty="0"/>
          </a:p>
          <a:p>
            <a:endParaRPr lang="ja-JP" altLang="en-US" dirty="0"/>
          </a:p>
        </p:txBody>
      </p:sp>
      <p:sp>
        <p:nvSpPr>
          <p:cNvPr id="3" name="タイトル 2"/>
          <p:cNvSpPr>
            <a:spLocks noGrp="1"/>
          </p:cNvSpPr>
          <p:nvPr>
            <p:ph type="title"/>
          </p:nvPr>
        </p:nvSpPr>
        <p:spPr/>
        <p:txBody>
          <a:bodyPr/>
          <a:lstStyle/>
          <a:p>
            <a:r>
              <a:rPr kumimoji="1" lang="ja-JP" altLang="en-US" dirty="0" smtClean="0"/>
              <a:t>実験結果</a:t>
            </a:r>
            <a:endParaRPr kumimoji="1" lang="ja-JP" altLang="en-US" dirty="0"/>
          </a:p>
        </p:txBody>
      </p:sp>
      <p:pic>
        <p:nvPicPr>
          <p:cNvPr id="4" name="Picture 2" descr="C:\Users\takahikoo\Dropbox\Document\大学\4年\卒論\そつろん発表スライド\zu7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1885" y="4956915"/>
            <a:ext cx="8013701" cy="1208390"/>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5" name="スライド番号プレースホルダー 4"/>
          <p:cNvSpPr>
            <a:spLocks noGrp="1"/>
          </p:cNvSpPr>
          <p:nvPr>
            <p:ph type="sldNum" sz="quarter" idx="12"/>
          </p:nvPr>
        </p:nvSpPr>
        <p:spPr/>
        <p:txBody>
          <a:bodyPr/>
          <a:lstStyle/>
          <a:p>
            <a:fld id="{089B26AC-9992-4F5E-9A19-6F773EB6CD8A}" type="slidenum">
              <a:rPr kumimoji="1" lang="ja-JP" altLang="en-US" smtClean="0"/>
              <a:t>12</a:t>
            </a:fld>
            <a:endParaRPr kumimoji="1" lang="ja-JP" altLang="en-US"/>
          </a:p>
        </p:txBody>
      </p:sp>
      <p:sp>
        <p:nvSpPr>
          <p:cNvPr id="23" name="正方形/長方形 22"/>
          <p:cNvSpPr/>
          <p:nvPr/>
        </p:nvSpPr>
        <p:spPr>
          <a:xfrm>
            <a:off x="401018" y="4956915"/>
            <a:ext cx="8280920" cy="1208390"/>
          </a:xfrm>
          <a:prstGeom prst="rect">
            <a:avLst/>
          </a:prstGeom>
          <a:noFill/>
          <a:ln w="19050" cmpd="sng">
            <a:solidFill>
              <a:schemeClr val="tx2"/>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noFill/>
            </a:endParaRPr>
          </a:p>
        </p:txBody>
      </p:sp>
      <p:sp>
        <p:nvSpPr>
          <p:cNvPr id="22" name="角丸四角形 21"/>
          <p:cNvSpPr/>
          <p:nvPr/>
        </p:nvSpPr>
        <p:spPr>
          <a:xfrm>
            <a:off x="539552" y="2564905"/>
            <a:ext cx="3783753" cy="2016224"/>
          </a:xfrm>
          <a:prstGeom prst="roundRect">
            <a:avLst/>
          </a:prstGeom>
          <a:solidFill>
            <a:sysClr val="window" lastClr="FFFFFF"/>
          </a:solidFill>
          <a:ln w="57150" cap="flat" cmpd="sng" algn="ctr">
            <a:solidFill>
              <a:srgbClr val="00B0F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kern="0" dirty="0">
              <a:solidFill>
                <a:prstClr val="black"/>
              </a:solidFill>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kern="0" dirty="0">
              <a:solidFill>
                <a:prstClr val="black"/>
              </a:solidFill>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kern="0" dirty="0">
              <a:solidFill>
                <a:prstClr val="black"/>
              </a:solidFill>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物理ノード</a:t>
            </a:r>
            <a:r>
              <a:rPr kumimoji="0" lang="en-US" altLang="ja-JP" sz="18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1</a:t>
            </a:r>
            <a:endParaRPr kumimoji="0" lang="ja-JP" altLang="en-US" sz="18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24" name="角丸四角形 23"/>
          <p:cNvSpPr/>
          <p:nvPr/>
        </p:nvSpPr>
        <p:spPr>
          <a:xfrm>
            <a:off x="4689643" y="2564904"/>
            <a:ext cx="3826369" cy="2016225"/>
          </a:xfrm>
          <a:prstGeom prst="roundRect">
            <a:avLst/>
          </a:prstGeom>
          <a:solidFill>
            <a:sysClr val="window" lastClr="FFFFFF"/>
          </a:solidFill>
          <a:ln w="57150" cap="flat" cmpd="sng" algn="ctr">
            <a:solidFill>
              <a:srgbClr val="00B0F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kern="0" dirty="0">
              <a:solidFill>
                <a:prstClr val="black"/>
              </a:solidFill>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kern="0" dirty="0">
              <a:solidFill>
                <a:prstClr val="black"/>
              </a:solidFill>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kern="0" dirty="0">
              <a:solidFill>
                <a:prstClr val="black"/>
              </a:solidFill>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物理ノード</a:t>
            </a:r>
            <a:r>
              <a:rPr kumimoji="0" lang="en-US" altLang="ja-JP" sz="18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2</a:t>
            </a:r>
            <a:endParaRPr kumimoji="0" lang="ja-JP" altLang="en-US" sz="18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25" name="角丸四角形 24"/>
          <p:cNvSpPr/>
          <p:nvPr/>
        </p:nvSpPr>
        <p:spPr>
          <a:xfrm>
            <a:off x="767163" y="2716210"/>
            <a:ext cx="1656185" cy="1503505"/>
          </a:xfrm>
          <a:prstGeom prst="round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p:txBody>
      </p:sp>
      <p:sp>
        <p:nvSpPr>
          <p:cNvPr id="26" name="角丸四角形 25"/>
          <p:cNvSpPr/>
          <p:nvPr/>
        </p:nvSpPr>
        <p:spPr>
          <a:xfrm>
            <a:off x="4908509" y="2716210"/>
            <a:ext cx="1643996" cy="1503505"/>
          </a:xfrm>
          <a:prstGeom prst="roundRect">
            <a:avLst/>
          </a:prstGeom>
          <a:solidFill>
            <a:sysClr val="window" lastClr="FFFFFF"/>
          </a:solidFill>
          <a:ln w="57150" cap="flat" cmpd="sng" algn="ctr">
            <a:solidFill>
              <a:srgbClr val="F7964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p:txBody>
      </p:sp>
      <p:sp>
        <p:nvSpPr>
          <p:cNvPr id="27" name="角丸四角形 26"/>
          <p:cNvSpPr/>
          <p:nvPr/>
        </p:nvSpPr>
        <p:spPr>
          <a:xfrm>
            <a:off x="4968329" y="3456931"/>
            <a:ext cx="726174" cy="630524"/>
          </a:xfrm>
          <a:prstGeom prst="round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400" b="0" i="0" u="none" strike="noStrike" kern="0" cap="none" spc="0" normalizeH="0" baseline="0" noProof="0" dirty="0" err="1"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i</a:t>
            </a:r>
            <a:r>
              <a:rPr kumimoji="0" lang="en-US" altLang="ja-JP" sz="14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4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5C084005</a:t>
            </a:r>
            <a:endParaRPr kumimoji="0" lang="ja-JP" altLang="en-US" sz="14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角丸四角形 27"/>
          <p:cNvSpPr/>
          <p:nvPr/>
        </p:nvSpPr>
        <p:spPr>
          <a:xfrm>
            <a:off x="6648889" y="2716210"/>
            <a:ext cx="1643996" cy="1503505"/>
          </a:xfrm>
          <a:prstGeom prst="roundRect">
            <a:avLst/>
          </a:prstGeom>
          <a:solidFill>
            <a:sysClr val="window" lastClr="FFFFFF"/>
          </a:solidFill>
          <a:ln w="57150" cap="flat" cmpd="sng" algn="ctr">
            <a:solidFill>
              <a:srgbClr val="F7964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p:txBody>
      </p:sp>
      <p:sp>
        <p:nvSpPr>
          <p:cNvPr id="29" name="角丸四角形 28"/>
          <p:cNvSpPr/>
          <p:nvPr/>
        </p:nvSpPr>
        <p:spPr>
          <a:xfrm>
            <a:off x="6708709" y="3456931"/>
            <a:ext cx="726174" cy="630524"/>
          </a:xfrm>
          <a:prstGeom prst="round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4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i-EDF344C9</a:t>
            </a:r>
            <a:endParaRPr kumimoji="0" lang="ja-JP" altLang="en-US" sz="14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角丸四角形 29"/>
          <p:cNvSpPr/>
          <p:nvPr/>
        </p:nvSpPr>
        <p:spPr>
          <a:xfrm>
            <a:off x="2526595" y="2716210"/>
            <a:ext cx="1643996" cy="1503505"/>
          </a:xfrm>
          <a:prstGeom prst="roundRect">
            <a:avLst/>
          </a:prstGeom>
          <a:solidFill>
            <a:sysClr val="window" lastClr="FFFFFF"/>
          </a:solidFill>
          <a:ln w="57150" cap="flat" cmpd="sng" algn="ctr">
            <a:solidFill>
              <a:srgbClr val="F7964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p:txBody>
      </p:sp>
      <p:sp>
        <p:nvSpPr>
          <p:cNvPr id="31" name="角丸四角形 30"/>
          <p:cNvSpPr/>
          <p:nvPr/>
        </p:nvSpPr>
        <p:spPr>
          <a:xfrm>
            <a:off x="3384597" y="3457034"/>
            <a:ext cx="726174" cy="630524"/>
          </a:xfrm>
          <a:prstGeom prst="round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4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i-D5E93F43</a:t>
            </a:r>
            <a:endParaRPr kumimoji="0" lang="ja-JP" altLang="en-US" sz="14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角丸四角形 31"/>
          <p:cNvSpPr/>
          <p:nvPr/>
        </p:nvSpPr>
        <p:spPr>
          <a:xfrm>
            <a:off x="2586415" y="3456931"/>
            <a:ext cx="726174" cy="630524"/>
          </a:xfrm>
          <a:prstGeom prst="round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400" b="0" i="0" u="none" strike="noStrike" kern="0" cap="none" spc="0" normalizeH="0" baseline="0" noProof="0" dirty="0" err="1"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i</a:t>
            </a:r>
            <a:r>
              <a:rPr kumimoji="0" lang="en-US" altLang="ja-JP" sz="14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4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8CFD42B8</a:t>
            </a:r>
            <a:endParaRPr kumimoji="0" lang="ja-JP" altLang="en-US" sz="14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正方形/長方形 35"/>
          <p:cNvSpPr/>
          <p:nvPr/>
        </p:nvSpPr>
        <p:spPr>
          <a:xfrm>
            <a:off x="660543" y="3068961"/>
            <a:ext cx="1869423" cy="784830"/>
          </a:xfrm>
          <a:prstGeom prst="rect">
            <a:avLst/>
          </a:prstGeom>
          <a:effectLst/>
        </p:spPr>
        <p:txBody>
          <a:bodyPr wrap="none">
            <a:spAutoFit/>
          </a:bodyPr>
          <a:lstStyle/>
          <a:p>
            <a:pPr algn="ctr"/>
            <a:r>
              <a:rPr lang="ja-JP" altLang="en-US" sz="1500" dirty="0">
                <a:solidFill>
                  <a:prstClr val="black"/>
                </a:solidFill>
                <a:latin typeface="HG丸ｺﾞｼｯｸM-PRO" panose="020F0600000000000000" pitchFamily="50" charset="-128"/>
                <a:ea typeface="HG丸ｺﾞｼｯｸM-PRO" panose="020F0600000000000000" pitchFamily="50" charset="-128"/>
              </a:rPr>
              <a:t>仮想</a:t>
            </a:r>
            <a:endParaRPr lang="en-US" altLang="ja-JP" sz="1500" dirty="0">
              <a:solidFill>
                <a:prstClr val="black"/>
              </a:solidFill>
              <a:latin typeface="HG丸ｺﾞｼｯｸM-PRO" panose="020F0600000000000000" pitchFamily="50" charset="-128"/>
              <a:ea typeface="HG丸ｺﾞｼｯｸM-PRO" panose="020F0600000000000000" pitchFamily="50" charset="-128"/>
            </a:endParaRPr>
          </a:p>
          <a:p>
            <a:pPr algn="ctr"/>
            <a:r>
              <a:rPr lang="ja-JP" altLang="en-US" sz="1500" dirty="0">
                <a:solidFill>
                  <a:prstClr val="black"/>
                </a:solidFill>
                <a:latin typeface="HG丸ｺﾞｼｯｸM-PRO" panose="020F0600000000000000" pitchFamily="50" charset="-128"/>
                <a:ea typeface="HG丸ｺﾞｼｯｸM-PRO" panose="020F0600000000000000" pitchFamily="50" charset="-128"/>
              </a:rPr>
              <a:t>フロントエンド</a:t>
            </a:r>
            <a:endParaRPr lang="en-US" altLang="ja-JP" sz="1500" dirty="0">
              <a:solidFill>
                <a:prstClr val="black"/>
              </a:solidFill>
              <a:latin typeface="HG丸ｺﾞｼｯｸM-PRO" panose="020F0600000000000000" pitchFamily="50" charset="-128"/>
              <a:ea typeface="HG丸ｺﾞｼｯｸM-PRO" panose="020F0600000000000000" pitchFamily="50" charset="-128"/>
            </a:endParaRPr>
          </a:p>
          <a:p>
            <a:pPr algn="ctr"/>
            <a:r>
              <a:rPr lang="en-US" altLang="ja-JP" sz="1500" dirty="0">
                <a:solidFill>
                  <a:prstClr val="black"/>
                </a:solidFill>
                <a:latin typeface="HG丸ｺﾞｼｯｸM-PRO" panose="020F0600000000000000" pitchFamily="50" charset="-128"/>
                <a:ea typeface="HG丸ｺﾞｼｯｸM-PRO" panose="020F0600000000000000" pitchFamily="50" charset="-128"/>
              </a:rPr>
              <a:t>(192.168.100.5)</a:t>
            </a:r>
          </a:p>
        </p:txBody>
      </p:sp>
      <p:cxnSp>
        <p:nvCxnSpPr>
          <p:cNvPr id="37" name="カギ線コネクタ 36"/>
          <p:cNvCxnSpPr>
            <a:stCxn id="25" idx="0"/>
            <a:endCxn id="27" idx="0"/>
          </p:cNvCxnSpPr>
          <p:nvPr/>
        </p:nvCxnSpPr>
        <p:spPr>
          <a:xfrm rot="16200000" flipH="1">
            <a:off x="3092975" y="1218490"/>
            <a:ext cx="740721" cy="3736160"/>
          </a:xfrm>
          <a:prstGeom prst="bentConnector3">
            <a:avLst>
              <a:gd name="adj1" fmla="val -37876"/>
            </a:avLst>
          </a:prstGeom>
          <a:noFill/>
          <a:ln w="38100" cap="flat" cmpd="sng" algn="ctr">
            <a:solidFill>
              <a:schemeClr val="tx2"/>
            </a:solidFill>
            <a:prstDash val="solid"/>
            <a:tailEnd type="arrow"/>
          </a:ln>
          <a:effectLst/>
        </p:spPr>
      </p:cxnSp>
      <p:cxnSp>
        <p:nvCxnSpPr>
          <p:cNvPr id="39" name="カギ線コネクタ 38"/>
          <p:cNvCxnSpPr>
            <a:stCxn id="25" idx="0"/>
            <a:endCxn id="31" idx="0"/>
          </p:cNvCxnSpPr>
          <p:nvPr/>
        </p:nvCxnSpPr>
        <p:spPr>
          <a:xfrm rot="16200000" flipH="1">
            <a:off x="2301058" y="2010408"/>
            <a:ext cx="740824" cy="2152428"/>
          </a:xfrm>
          <a:prstGeom prst="bentConnector3">
            <a:avLst>
              <a:gd name="adj1" fmla="val -36468"/>
            </a:avLst>
          </a:prstGeom>
          <a:noFill/>
          <a:ln w="38100" cap="flat" cmpd="sng" algn="ctr">
            <a:solidFill>
              <a:schemeClr val="tx2"/>
            </a:solidFill>
            <a:prstDash val="solid"/>
            <a:tailEnd type="arrow"/>
          </a:ln>
          <a:effectLst/>
        </p:spPr>
      </p:cxnSp>
      <p:cxnSp>
        <p:nvCxnSpPr>
          <p:cNvPr id="40" name="カギ線コネクタ 39"/>
          <p:cNvCxnSpPr>
            <a:stCxn id="25" idx="0"/>
            <a:endCxn id="32" idx="0"/>
          </p:cNvCxnSpPr>
          <p:nvPr/>
        </p:nvCxnSpPr>
        <p:spPr>
          <a:xfrm rot="16200000" flipH="1">
            <a:off x="1902018" y="2409447"/>
            <a:ext cx="740721" cy="1354246"/>
          </a:xfrm>
          <a:prstGeom prst="bentConnector3">
            <a:avLst>
              <a:gd name="adj1" fmla="val -37876"/>
            </a:avLst>
          </a:prstGeom>
          <a:noFill/>
          <a:ln w="38100" cap="flat" cmpd="sng" algn="ctr">
            <a:solidFill>
              <a:schemeClr val="tx2"/>
            </a:solidFill>
            <a:prstDash val="solid"/>
            <a:tailEnd type="arrow"/>
          </a:ln>
          <a:effectLst/>
        </p:spPr>
      </p:cxnSp>
      <p:cxnSp>
        <p:nvCxnSpPr>
          <p:cNvPr id="41" name="カギ線コネクタ 40"/>
          <p:cNvCxnSpPr>
            <a:stCxn id="25" idx="0"/>
            <a:endCxn id="29" idx="0"/>
          </p:cNvCxnSpPr>
          <p:nvPr/>
        </p:nvCxnSpPr>
        <p:spPr>
          <a:xfrm rot="16200000" flipH="1">
            <a:off x="3963165" y="348300"/>
            <a:ext cx="740721" cy="5476540"/>
          </a:xfrm>
          <a:prstGeom prst="bentConnector3">
            <a:avLst>
              <a:gd name="adj1" fmla="val -37876"/>
            </a:avLst>
          </a:prstGeom>
          <a:noFill/>
          <a:ln w="38100" cap="flat" cmpd="sng" algn="ctr">
            <a:solidFill>
              <a:schemeClr val="tx2"/>
            </a:solidFill>
            <a:prstDash val="solid"/>
            <a:tailEnd type="arrow"/>
          </a:ln>
          <a:effectLst/>
        </p:spPr>
      </p:cxnSp>
      <p:sp>
        <p:nvSpPr>
          <p:cNvPr id="33" name="テキスト ボックス 32"/>
          <p:cNvSpPr txBox="1"/>
          <p:nvPr/>
        </p:nvSpPr>
        <p:spPr>
          <a:xfrm>
            <a:off x="2404029" y="2780928"/>
            <a:ext cx="1869423" cy="553998"/>
          </a:xfrm>
          <a:prstGeom prst="rect">
            <a:avLst/>
          </a:prstGeom>
          <a:noFill/>
          <a:effectLst/>
        </p:spPr>
        <p:txBody>
          <a:bodyPr wrap="none" rtlCol="0">
            <a:spAutoFit/>
          </a:bodyPr>
          <a:lstStyle/>
          <a:p>
            <a:pPr algn="ctr"/>
            <a:r>
              <a:rPr lang="ja-JP" altLang="en-US" sz="1500" dirty="0">
                <a:solidFill>
                  <a:prstClr val="black"/>
                </a:solidFill>
                <a:latin typeface="HG丸ｺﾞｼｯｸM-PRO" panose="020F0600000000000000" pitchFamily="50" charset="-128"/>
                <a:ea typeface="HG丸ｺﾞｼｯｸM-PRO" panose="020F0600000000000000" pitchFamily="50" charset="-128"/>
              </a:rPr>
              <a:t>仮想ノード</a:t>
            </a:r>
            <a:r>
              <a:rPr lang="en-US" altLang="ja-JP" sz="1500" dirty="0">
                <a:solidFill>
                  <a:prstClr val="black"/>
                </a:solidFill>
                <a:latin typeface="HG丸ｺﾞｼｯｸM-PRO" panose="020F0600000000000000" pitchFamily="50" charset="-128"/>
                <a:ea typeface="HG丸ｺﾞｼｯｸM-PRO" panose="020F0600000000000000" pitchFamily="50" charset="-128"/>
              </a:rPr>
              <a:t>1</a:t>
            </a:r>
          </a:p>
          <a:p>
            <a:pPr algn="ctr"/>
            <a:r>
              <a:rPr lang="en-US" altLang="ja-JP" sz="1500" dirty="0">
                <a:solidFill>
                  <a:prstClr val="black"/>
                </a:solidFill>
                <a:latin typeface="HG丸ｺﾞｼｯｸM-PRO" panose="020F0600000000000000" pitchFamily="50" charset="-128"/>
                <a:ea typeface="HG丸ｺﾞｼｯｸM-PRO" panose="020F0600000000000000" pitchFamily="50" charset="-128"/>
              </a:rPr>
              <a:t>(192.168.100.6)</a:t>
            </a:r>
          </a:p>
        </p:txBody>
      </p:sp>
      <p:sp>
        <p:nvSpPr>
          <p:cNvPr id="34" name="テキスト ボックス 33"/>
          <p:cNvSpPr txBox="1"/>
          <p:nvPr/>
        </p:nvSpPr>
        <p:spPr>
          <a:xfrm>
            <a:off x="4815424" y="2810599"/>
            <a:ext cx="1869423" cy="553998"/>
          </a:xfrm>
          <a:prstGeom prst="rect">
            <a:avLst/>
          </a:prstGeom>
          <a:noFill/>
          <a:effectLst/>
        </p:spPr>
        <p:txBody>
          <a:bodyPr wrap="none" rtlCol="0">
            <a:spAutoFit/>
          </a:bodyPr>
          <a:lstStyle/>
          <a:p>
            <a:pPr algn="ctr"/>
            <a:r>
              <a:rPr lang="ja-JP" altLang="en-US" sz="1500" dirty="0">
                <a:solidFill>
                  <a:prstClr val="black"/>
                </a:solidFill>
                <a:latin typeface="HG丸ｺﾞｼｯｸM-PRO" panose="020F0600000000000000" pitchFamily="50" charset="-128"/>
                <a:ea typeface="HG丸ｺﾞｼｯｸM-PRO" panose="020F0600000000000000" pitchFamily="50" charset="-128"/>
              </a:rPr>
              <a:t>仮想ノード</a:t>
            </a:r>
            <a:r>
              <a:rPr lang="en-US" altLang="ja-JP" sz="1500" dirty="0">
                <a:solidFill>
                  <a:prstClr val="black"/>
                </a:solidFill>
                <a:latin typeface="HG丸ｺﾞｼｯｸM-PRO" panose="020F0600000000000000" pitchFamily="50" charset="-128"/>
                <a:ea typeface="HG丸ｺﾞｼｯｸM-PRO" panose="020F0600000000000000" pitchFamily="50" charset="-128"/>
              </a:rPr>
              <a:t>2</a:t>
            </a:r>
          </a:p>
          <a:p>
            <a:r>
              <a:rPr lang="en-US" altLang="ja-JP" sz="1500" dirty="0">
                <a:solidFill>
                  <a:prstClr val="black"/>
                </a:solidFill>
                <a:latin typeface="HG丸ｺﾞｼｯｸM-PRO" panose="020F0600000000000000" pitchFamily="50" charset="-128"/>
                <a:ea typeface="HG丸ｺﾞｼｯｸM-PRO" panose="020F0600000000000000" pitchFamily="50" charset="-128"/>
              </a:rPr>
              <a:t>(192.168.100.7)</a:t>
            </a:r>
          </a:p>
        </p:txBody>
      </p:sp>
      <p:sp>
        <p:nvSpPr>
          <p:cNvPr id="35" name="テキスト ボックス 34"/>
          <p:cNvSpPr txBox="1"/>
          <p:nvPr/>
        </p:nvSpPr>
        <p:spPr>
          <a:xfrm>
            <a:off x="6543616" y="2810598"/>
            <a:ext cx="1869423" cy="553998"/>
          </a:xfrm>
          <a:prstGeom prst="rect">
            <a:avLst/>
          </a:prstGeom>
          <a:noFill/>
          <a:effectLst/>
        </p:spPr>
        <p:txBody>
          <a:bodyPr wrap="none" rtlCol="0">
            <a:spAutoFit/>
          </a:bodyPr>
          <a:lstStyle/>
          <a:p>
            <a:pPr algn="ctr"/>
            <a:r>
              <a:rPr lang="ja-JP" altLang="en-US" sz="1500" dirty="0">
                <a:solidFill>
                  <a:prstClr val="black"/>
                </a:solidFill>
                <a:latin typeface="HG丸ｺﾞｼｯｸM-PRO" panose="020F0600000000000000" pitchFamily="50" charset="-128"/>
                <a:ea typeface="HG丸ｺﾞｼｯｸM-PRO" panose="020F0600000000000000" pitchFamily="50" charset="-128"/>
              </a:rPr>
              <a:t>仮想ノード</a:t>
            </a:r>
            <a:r>
              <a:rPr lang="en-US" altLang="ja-JP" sz="1500" dirty="0">
                <a:solidFill>
                  <a:prstClr val="black"/>
                </a:solidFill>
                <a:latin typeface="HG丸ｺﾞｼｯｸM-PRO" panose="020F0600000000000000" pitchFamily="50" charset="-128"/>
                <a:ea typeface="HG丸ｺﾞｼｯｸM-PRO" panose="020F0600000000000000" pitchFamily="50" charset="-128"/>
              </a:rPr>
              <a:t>3</a:t>
            </a:r>
          </a:p>
          <a:p>
            <a:r>
              <a:rPr lang="en-US" altLang="ja-JP" sz="1500" dirty="0">
                <a:solidFill>
                  <a:prstClr val="black"/>
                </a:solidFill>
                <a:latin typeface="HG丸ｺﾞｼｯｸM-PRO" panose="020F0600000000000000" pitchFamily="50" charset="-128"/>
                <a:ea typeface="HG丸ｺﾞｼｯｸM-PRO" panose="020F0600000000000000" pitchFamily="50" charset="-128"/>
              </a:rPr>
              <a:t>(192.168.100.8)</a:t>
            </a:r>
          </a:p>
        </p:txBody>
      </p:sp>
      <p:sp>
        <p:nvSpPr>
          <p:cNvPr id="53" name="テキスト ボックス 52"/>
          <p:cNvSpPr txBox="1"/>
          <p:nvPr/>
        </p:nvSpPr>
        <p:spPr>
          <a:xfrm>
            <a:off x="34062" y="6637778"/>
            <a:ext cx="569387" cy="246221"/>
          </a:xfrm>
          <a:prstGeom prst="rect">
            <a:avLst/>
          </a:prstGeom>
          <a:noFill/>
        </p:spPr>
        <p:txBody>
          <a:bodyPr wrap="none" rtlCol="0">
            <a:spAutoFit/>
          </a:bodyPr>
          <a:lstStyle/>
          <a:p>
            <a:r>
              <a:rPr kumimoji="1" lang="ja-JP" altLang="en-US" sz="1000" dirty="0" smtClean="0">
                <a:solidFill>
                  <a:schemeClr val="tx1">
                    <a:lumMod val="50000"/>
                    <a:lumOff val="50000"/>
                  </a:schemeClr>
                </a:solidFill>
              </a:rPr>
              <a:t>☆</a:t>
            </a:r>
            <a:r>
              <a:rPr lang="ja-JP" altLang="en-US" sz="1000" dirty="0" smtClean="0">
                <a:solidFill>
                  <a:schemeClr val="tx1">
                    <a:lumMod val="50000"/>
                    <a:lumOff val="50000"/>
                  </a:schemeClr>
                </a:solidFill>
              </a:rPr>
              <a:t>☆☆</a:t>
            </a:r>
            <a:endParaRPr kumimoji="1" lang="ja-JP" altLang="en-US" sz="1000" dirty="0">
              <a:solidFill>
                <a:schemeClr val="tx1">
                  <a:lumMod val="50000"/>
                  <a:lumOff val="50000"/>
                </a:schemeClr>
              </a:solidFill>
            </a:endParaRPr>
          </a:p>
        </p:txBody>
      </p:sp>
      <p:sp>
        <p:nvSpPr>
          <p:cNvPr id="38" name="テキスト ボックス 37"/>
          <p:cNvSpPr txBox="1"/>
          <p:nvPr/>
        </p:nvSpPr>
        <p:spPr>
          <a:xfrm>
            <a:off x="8390791" y="6637778"/>
            <a:ext cx="569387" cy="246221"/>
          </a:xfrm>
          <a:prstGeom prst="rect">
            <a:avLst/>
          </a:prstGeom>
          <a:noFill/>
        </p:spPr>
        <p:txBody>
          <a:bodyPr wrap="none" rtlCol="0">
            <a:spAutoFit/>
          </a:bodyPr>
          <a:lstStyle/>
          <a:p>
            <a:r>
              <a:rPr kumimoji="1" lang="ja-JP" altLang="en-US" sz="1000" dirty="0" smtClean="0">
                <a:solidFill>
                  <a:schemeClr val="tx1">
                    <a:lumMod val="50000"/>
                    <a:lumOff val="50000"/>
                  </a:schemeClr>
                </a:solidFill>
              </a:rPr>
              <a:t>☆</a:t>
            </a:r>
            <a:r>
              <a:rPr lang="ja-JP" altLang="en-US" sz="1000" dirty="0" smtClean="0">
                <a:solidFill>
                  <a:schemeClr val="tx1">
                    <a:lumMod val="50000"/>
                    <a:lumOff val="50000"/>
                  </a:schemeClr>
                </a:solidFill>
              </a:rPr>
              <a:t>☆☆</a:t>
            </a:r>
            <a:endParaRPr kumimoji="1" lang="ja-JP" altLang="en-US" sz="1000" dirty="0">
              <a:solidFill>
                <a:schemeClr val="tx1">
                  <a:lumMod val="50000"/>
                  <a:lumOff val="50000"/>
                </a:schemeClr>
              </a:solidFill>
            </a:endParaRPr>
          </a:p>
        </p:txBody>
      </p:sp>
    </p:spTree>
    <p:extLst>
      <p:ext uri="{BB962C8B-B14F-4D97-AF65-F5344CB8AC3E}">
        <p14:creationId xmlns:p14="http://schemas.microsoft.com/office/powerpoint/2010/main" val="275141833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fade">
                                      <p:cBhvr>
                                        <p:cTn id="7" dur="500"/>
                                        <p:tgtEl>
                                          <p:spTgt spid="37"/>
                                        </p:tgtEl>
                                      </p:cBhvr>
                                    </p:animEffect>
                                  </p:childTnLst>
                                </p:cTn>
                              </p:par>
                            </p:childTnLst>
                          </p:cTn>
                        </p:par>
                        <p:par>
                          <p:cTn id="8" fill="hold">
                            <p:stCondLst>
                              <p:cond delay="500"/>
                            </p:stCondLst>
                            <p:childTnLst>
                              <p:par>
                                <p:cTn id="9" presetID="47" presetClass="entr" presetSubtype="0" fill="hold" grpId="0" nodeType="afterEffect">
                                  <p:stCondLst>
                                    <p:cond delay="0"/>
                                  </p:stCondLst>
                                  <p:childTnLst>
                                    <p:set>
                                      <p:cBhvr>
                                        <p:cTn id="10" dur="1" fill="hold">
                                          <p:stCondLst>
                                            <p:cond delay="0"/>
                                          </p:stCondLst>
                                        </p:cTn>
                                        <p:tgtEl>
                                          <p:spTgt spid="27"/>
                                        </p:tgtEl>
                                        <p:attrNameLst>
                                          <p:attrName>style.visibility</p:attrName>
                                        </p:attrNameLst>
                                      </p:cBhvr>
                                      <p:to>
                                        <p:strVal val="visible"/>
                                      </p:to>
                                    </p:set>
                                    <p:animEffect transition="in" filter="fade">
                                      <p:cBhvr>
                                        <p:cTn id="11" dur="1000"/>
                                        <p:tgtEl>
                                          <p:spTgt spid="27"/>
                                        </p:tgtEl>
                                      </p:cBhvr>
                                    </p:animEffect>
                                    <p:anim calcmode="lin" valueType="num">
                                      <p:cBhvr>
                                        <p:cTn id="12" dur="1000" fill="hold"/>
                                        <p:tgtEl>
                                          <p:spTgt spid="27"/>
                                        </p:tgtEl>
                                        <p:attrNameLst>
                                          <p:attrName>ppt_x</p:attrName>
                                        </p:attrNameLst>
                                      </p:cBhvr>
                                      <p:tavLst>
                                        <p:tav tm="0">
                                          <p:val>
                                            <p:strVal val="#ppt_x"/>
                                          </p:val>
                                        </p:tav>
                                        <p:tav tm="100000">
                                          <p:val>
                                            <p:strVal val="#ppt_x"/>
                                          </p:val>
                                        </p:tav>
                                      </p:tavLst>
                                    </p:anim>
                                    <p:anim calcmode="lin" valueType="num">
                                      <p:cBhvr>
                                        <p:cTn id="13" dur="1000" fill="hold"/>
                                        <p:tgtEl>
                                          <p:spTgt spid="27"/>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10" presetClass="exit" presetSubtype="0" fill="hold" nodeType="afterEffect">
                                  <p:stCondLst>
                                    <p:cond delay="0"/>
                                  </p:stCondLst>
                                  <p:childTnLst>
                                    <p:animEffect transition="out" filter="fade">
                                      <p:cBhvr>
                                        <p:cTn id="16" dur="500"/>
                                        <p:tgtEl>
                                          <p:spTgt spid="37"/>
                                        </p:tgtEl>
                                      </p:cBhvr>
                                    </p:animEffect>
                                    <p:set>
                                      <p:cBhvr>
                                        <p:cTn id="17" dur="1" fill="hold">
                                          <p:stCondLst>
                                            <p:cond delay="499"/>
                                          </p:stCondLst>
                                        </p:cTn>
                                        <p:tgtEl>
                                          <p:spTgt spid="3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1"/>
                                        </p:tgtEl>
                                        <p:attrNameLst>
                                          <p:attrName>style.visibility</p:attrName>
                                        </p:attrNameLst>
                                      </p:cBhvr>
                                      <p:to>
                                        <p:strVal val="visible"/>
                                      </p:to>
                                    </p:set>
                                    <p:animEffect transition="in" filter="fade">
                                      <p:cBhvr>
                                        <p:cTn id="22" dur="500"/>
                                        <p:tgtEl>
                                          <p:spTgt spid="41"/>
                                        </p:tgtEl>
                                      </p:cBhvr>
                                    </p:animEffect>
                                  </p:childTnLst>
                                </p:cTn>
                              </p:par>
                            </p:childTnLst>
                          </p:cTn>
                        </p:par>
                        <p:par>
                          <p:cTn id="23" fill="hold">
                            <p:stCondLst>
                              <p:cond delay="500"/>
                            </p:stCondLst>
                            <p:childTnLst>
                              <p:par>
                                <p:cTn id="24" presetID="47" presetClass="entr" presetSubtype="0" fill="hold" grpId="0" nodeType="afterEffect">
                                  <p:stCondLst>
                                    <p:cond delay="0"/>
                                  </p:stCondLst>
                                  <p:childTnLst>
                                    <p:set>
                                      <p:cBhvr>
                                        <p:cTn id="25" dur="1" fill="hold">
                                          <p:stCondLst>
                                            <p:cond delay="0"/>
                                          </p:stCondLst>
                                        </p:cTn>
                                        <p:tgtEl>
                                          <p:spTgt spid="29"/>
                                        </p:tgtEl>
                                        <p:attrNameLst>
                                          <p:attrName>style.visibility</p:attrName>
                                        </p:attrNameLst>
                                      </p:cBhvr>
                                      <p:to>
                                        <p:strVal val="visible"/>
                                      </p:to>
                                    </p:set>
                                    <p:animEffect transition="in" filter="fade">
                                      <p:cBhvr>
                                        <p:cTn id="26" dur="1000"/>
                                        <p:tgtEl>
                                          <p:spTgt spid="29"/>
                                        </p:tgtEl>
                                      </p:cBhvr>
                                    </p:animEffect>
                                    <p:anim calcmode="lin" valueType="num">
                                      <p:cBhvr>
                                        <p:cTn id="27" dur="1000" fill="hold"/>
                                        <p:tgtEl>
                                          <p:spTgt spid="29"/>
                                        </p:tgtEl>
                                        <p:attrNameLst>
                                          <p:attrName>ppt_x</p:attrName>
                                        </p:attrNameLst>
                                      </p:cBhvr>
                                      <p:tavLst>
                                        <p:tav tm="0">
                                          <p:val>
                                            <p:strVal val="#ppt_x"/>
                                          </p:val>
                                        </p:tav>
                                        <p:tav tm="100000">
                                          <p:val>
                                            <p:strVal val="#ppt_x"/>
                                          </p:val>
                                        </p:tav>
                                      </p:tavLst>
                                    </p:anim>
                                    <p:anim calcmode="lin" valueType="num">
                                      <p:cBhvr>
                                        <p:cTn id="28" dur="1000" fill="hold"/>
                                        <p:tgtEl>
                                          <p:spTgt spid="29"/>
                                        </p:tgtEl>
                                        <p:attrNameLst>
                                          <p:attrName>ppt_y</p:attrName>
                                        </p:attrNameLst>
                                      </p:cBhvr>
                                      <p:tavLst>
                                        <p:tav tm="0">
                                          <p:val>
                                            <p:strVal val="#ppt_y-.1"/>
                                          </p:val>
                                        </p:tav>
                                        <p:tav tm="100000">
                                          <p:val>
                                            <p:strVal val="#ppt_y"/>
                                          </p:val>
                                        </p:tav>
                                      </p:tavLst>
                                    </p:anim>
                                  </p:childTnLst>
                                </p:cTn>
                              </p:par>
                            </p:childTnLst>
                          </p:cTn>
                        </p:par>
                        <p:par>
                          <p:cTn id="29" fill="hold">
                            <p:stCondLst>
                              <p:cond delay="1500"/>
                            </p:stCondLst>
                            <p:childTnLst>
                              <p:par>
                                <p:cTn id="30" presetID="10" presetClass="exit" presetSubtype="0" fill="hold" nodeType="afterEffect">
                                  <p:stCondLst>
                                    <p:cond delay="0"/>
                                  </p:stCondLst>
                                  <p:childTnLst>
                                    <p:animEffect transition="out" filter="fade">
                                      <p:cBhvr>
                                        <p:cTn id="31" dur="500"/>
                                        <p:tgtEl>
                                          <p:spTgt spid="41"/>
                                        </p:tgtEl>
                                      </p:cBhvr>
                                    </p:animEffect>
                                    <p:set>
                                      <p:cBhvr>
                                        <p:cTn id="32" dur="1" fill="hold">
                                          <p:stCondLst>
                                            <p:cond delay="499"/>
                                          </p:stCondLst>
                                        </p:cTn>
                                        <p:tgtEl>
                                          <p:spTgt spid="41"/>
                                        </p:tgtEl>
                                        <p:attrNameLst>
                                          <p:attrName>style.visibility</p:attrName>
                                        </p:attrNameLst>
                                      </p:cBhvr>
                                      <p:to>
                                        <p:strVal val="hidden"/>
                                      </p:to>
                                    </p:set>
                                  </p:childTnLst>
                                </p:cTn>
                              </p:par>
                            </p:childTnLst>
                          </p:cTn>
                        </p:par>
                        <p:par>
                          <p:cTn id="33" fill="hold">
                            <p:stCondLst>
                              <p:cond delay="2000"/>
                            </p:stCondLst>
                            <p:childTnLst>
                              <p:par>
                                <p:cTn id="34" presetID="10" presetClass="entr" presetSubtype="0" fill="hold" nodeType="afterEffect">
                                  <p:stCondLst>
                                    <p:cond delay="1000"/>
                                  </p:stCondLst>
                                  <p:childTnLst>
                                    <p:set>
                                      <p:cBhvr>
                                        <p:cTn id="35" dur="1" fill="hold">
                                          <p:stCondLst>
                                            <p:cond delay="0"/>
                                          </p:stCondLst>
                                        </p:cTn>
                                        <p:tgtEl>
                                          <p:spTgt spid="40"/>
                                        </p:tgtEl>
                                        <p:attrNameLst>
                                          <p:attrName>style.visibility</p:attrName>
                                        </p:attrNameLst>
                                      </p:cBhvr>
                                      <p:to>
                                        <p:strVal val="visible"/>
                                      </p:to>
                                    </p:set>
                                    <p:animEffect transition="in" filter="fade">
                                      <p:cBhvr>
                                        <p:cTn id="36" dur="500"/>
                                        <p:tgtEl>
                                          <p:spTgt spid="40"/>
                                        </p:tgtEl>
                                      </p:cBhvr>
                                    </p:animEffect>
                                  </p:childTnLst>
                                </p:cTn>
                              </p:par>
                            </p:childTnLst>
                          </p:cTn>
                        </p:par>
                        <p:par>
                          <p:cTn id="37" fill="hold">
                            <p:stCondLst>
                              <p:cond delay="3500"/>
                            </p:stCondLst>
                            <p:childTnLst>
                              <p:par>
                                <p:cTn id="38" presetID="47" presetClass="entr" presetSubtype="0" fill="hold" grpId="0" nodeType="afterEffect">
                                  <p:stCondLst>
                                    <p:cond delay="0"/>
                                  </p:stCondLst>
                                  <p:childTnLst>
                                    <p:set>
                                      <p:cBhvr>
                                        <p:cTn id="39" dur="1" fill="hold">
                                          <p:stCondLst>
                                            <p:cond delay="0"/>
                                          </p:stCondLst>
                                        </p:cTn>
                                        <p:tgtEl>
                                          <p:spTgt spid="32"/>
                                        </p:tgtEl>
                                        <p:attrNameLst>
                                          <p:attrName>style.visibility</p:attrName>
                                        </p:attrNameLst>
                                      </p:cBhvr>
                                      <p:to>
                                        <p:strVal val="visible"/>
                                      </p:to>
                                    </p:set>
                                    <p:animEffect transition="in" filter="fade">
                                      <p:cBhvr>
                                        <p:cTn id="40" dur="1000"/>
                                        <p:tgtEl>
                                          <p:spTgt spid="32"/>
                                        </p:tgtEl>
                                      </p:cBhvr>
                                    </p:animEffect>
                                    <p:anim calcmode="lin" valueType="num">
                                      <p:cBhvr>
                                        <p:cTn id="41" dur="1000" fill="hold"/>
                                        <p:tgtEl>
                                          <p:spTgt spid="32"/>
                                        </p:tgtEl>
                                        <p:attrNameLst>
                                          <p:attrName>ppt_x</p:attrName>
                                        </p:attrNameLst>
                                      </p:cBhvr>
                                      <p:tavLst>
                                        <p:tav tm="0">
                                          <p:val>
                                            <p:strVal val="#ppt_x"/>
                                          </p:val>
                                        </p:tav>
                                        <p:tav tm="100000">
                                          <p:val>
                                            <p:strVal val="#ppt_x"/>
                                          </p:val>
                                        </p:tav>
                                      </p:tavLst>
                                    </p:anim>
                                    <p:anim calcmode="lin" valueType="num">
                                      <p:cBhvr>
                                        <p:cTn id="42" dur="1000" fill="hold"/>
                                        <p:tgtEl>
                                          <p:spTgt spid="32"/>
                                        </p:tgtEl>
                                        <p:attrNameLst>
                                          <p:attrName>ppt_y</p:attrName>
                                        </p:attrNameLst>
                                      </p:cBhvr>
                                      <p:tavLst>
                                        <p:tav tm="0">
                                          <p:val>
                                            <p:strVal val="#ppt_y-.1"/>
                                          </p:val>
                                        </p:tav>
                                        <p:tav tm="100000">
                                          <p:val>
                                            <p:strVal val="#ppt_y"/>
                                          </p:val>
                                        </p:tav>
                                      </p:tavLst>
                                    </p:anim>
                                  </p:childTnLst>
                                </p:cTn>
                              </p:par>
                            </p:childTnLst>
                          </p:cTn>
                        </p:par>
                        <p:par>
                          <p:cTn id="43" fill="hold">
                            <p:stCondLst>
                              <p:cond delay="4500"/>
                            </p:stCondLst>
                            <p:childTnLst>
                              <p:par>
                                <p:cTn id="44" presetID="10" presetClass="exit" presetSubtype="0" fill="hold" nodeType="afterEffect">
                                  <p:stCondLst>
                                    <p:cond delay="0"/>
                                  </p:stCondLst>
                                  <p:childTnLst>
                                    <p:animEffect transition="out" filter="fade">
                                      <p:cBhvr>
                                        <p:cTn id="45" dur="500"/>
                                        <p:tgtEl>
                                          <p:spTgt spid="40"/>
                                        </p:tgtEl>
                                      </p:cBhvr>
                                    </p:animEffect>
                                    <p:set>
                                      <p:cBhvr>
                                        <p:cTn id="46" dur="1" fill="hold">
                                          <p:stCondLst>
                                            <p:cond delay="499"/>
                                          </p:stCondLst>
                                        </p:cTn>
                                        <p:tgtEl>
                                          <p:spTgt spid="40"/>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39"/>
                                        </p:tgtEl>
                                        <p:attrNameLst>
                                          <p:attrName>style.visibility</p:attrName>
                                        </p:attrNameLst>
                                      </p:cBhvr>
                                      <p:to>
                                        <p:strVal val="visible"/>
                                      </p:to>
                                    </p:set>
                                    <p:animEffect transition="in" filter="fade">
                                      <p:cBhvr>
                                        <p:cTn id="51" dur="500"/>
                                        <p:tgtEl>
                                          <p:spTgt spid="39"/>
                                        </p:tgtEl>
                                      </p:cBhvr>
                                    </p:animEffect>
                                  </p:childTnLst>
                                </p:cTn>
                              </p:par>
                            </p:childTnLst>
                          </p:cTn>
                        </p:par>
                        <p:par>
                          <p:cTn id="52" fill="hold">
                            <p:stCondLst>
                              <p:cond delay="500"/>
                            </p:stCondLst>
                            <p:childTnLst>
                              <p:par>
                                <p:cTn id="53" presetID="47" presetClass="entr" presetSubtype="0" fill="hold" grpId="0" nodeType="afterEffect">
                                  <p:stCondLst>
                                    <p:cond delay="0"/>
                                  </p:stCondLst>
                                  <p:childTnLst>
                                    <p:set>
                                      <p:cBhvr>
                                        <p:cTn id="54" dur="1" fill="hold">
                                          <p:stCondLst>
                                            <p:cond delay="0"/>
                                          </p:stCondLst>
                                        </p:cTn>
                                        <p:tgtEl>
                                          <p:spTgt spid="31"/>
                                        </p:tgtEl>
                                        <p:attrNameLst>
                                          <p:attrName>style.visibility</p:attrName>
                                        </p:attrNameLst>
                                      </p:cBhvr>
                                      <p:to>
                                        <p:strVal val="visible"/>
                                      </p:to>
                                    </p:set>
                                    <p:animEffect transition="in" filter="fade">
                                      <p:cBhvr>
                                        <p:cTn id="55" dur="1000"/>
                                        <p:tgtEl>
                                          <p:spTgt spid="31"/>
                                        </p:tgtEl>
                                      </p:cBhvr>
                                    </p:animEffect>
                                    <p:anim calcmode="lin" valueType="num">
                                      <p:cBhvr>
                                        <p:cTn id="56" dur="1000" fill="hold"/>
                                        <p:tgtEl>
                                          <p:spTgt spid="31"/>
                                        </p:tgtEl>
                                        <p:attrNameLst>
                                          <p:attrName>ppt_x</p:attrName>
                                        </p:attrNameLst>
                                      </p:cBhvr>
                                      <p:tavLst>
                                        <p:tav tm="0">
                                          <p:val>
                                            <p:strVal val="#ppt_x"/>
                                          </p:val>
                                        </p:tav>
                                        <p:tav tm="100000">
                                          <p:val>
                                            <p:strVal val="#ppt_x"/>
                                          </p:val>
                                        </p:tav>
                                      </p:tavLst>
                                    </p:anim>
                                    <p:anim calcmode="lin" valueType="num">
                                      <p:cBhvr>
                                        <p:cTn id="57" dur="1000" fill="hold"/>
                                        <p:tgtEl>
                                          <p:spTgt spid="31"/>
                                        </p:tgtEl>
                                        <p:attrNameLst>
                                          <p:attrName>ppt_y</p:attrName>
                                        </p:attrNameLst>
                                      </p:cBhvr>
                                      <p:tavLst>
                                        <p:tav tm="0">
                                          <p:val>
                                            <p:strVal val="#ppt_y-.1"/>
                                          </p:val>
                                        </p:tav>
                                        <p:tav tm="100000">
                                          <p:val>
                                            <p:strVal val="#ppt_y"/>
                                          </p:val>
                                        </p:tav>
                                      </p:tavLst>
                                    </p:anim>
                                  </p:childTnLst>
                                </p:cTn>
                              </p:par>
                            </p:childTnLst>
                          </p:cTn>
                        </p:par>
                        <p:par>
                          <p:cTn id="58" fill="hold">
                            <p:stCondLst>
                              <p:cond delay="1500"/>
                            </p:stCondLst>
                            <p:childTnLst>
                              <p:par>
                                <p:cTn id="59" presetID="10" presetClass="exit" presetSubtype="0" fill="hold" nodeType="afterEffect">
                                  <p:stCondLst>
                                    <p:cond delay="0"/>
                                  </p:stCondLst>
                                  <p:childTnLst>
                                    <p:animEffect transition="out" filter="fade">
                                      <p:cBhvr>
                                        <p:cTn id="60" dur="500"/>
                                        <p:tgtEl>
                                          <p:spTgt spid="39"/>
                                        </p:tgtEl>
                                      </p:cBhvr>
                                    </p:animEffect>
                                    <p:set>
                                      <p:cBhvr>
                                        <p:cTn id="61" dur="1" fill="hold">
                                          <p:stCondLst>
                                            <p:cond delay="499"/>
                                          </p:stCondLst>
                                        </p:cTn>
                                        <p:tgtEl>
                                          <p:spTgt spid="3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9" grpId="0" animBg="1"/>
      <p:bldP spid="31" grpId="0" animBg="1"/>
      <p:bldP spid="3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23528" y="1268760"/>
            <a:ext cx="8373616" cy="5472608"/>
          </a:xfrm>
        </p:spPr>
        <p:txBody>
          <a:bodyPr>
            <a:normAutofit/>
          </a:bodyPr>
          <a:lstStyle/>
          <a:p>
            <a:r>
              <a:rPr lang="en-US" altLang="ja-JP" dirty="0" smtClean="0"/>
              <a:t>Inception [Liu et </a:t>
            </a:r>
            <a:r>
              <a:rPr lang="en-US" altLang="ja-JP" dirty="0"/>
              <a:t>al.'13</a:t>
            </a:r>
            <a:r>
              <a:rPr lang="en-US" altLang="ja-JP" dirty="0" smtClean="0"/>
              <a:t>]</a:t>
            </a:r>
          </a:p>
          <a:p>
            <a:pPr lvl="1"/>
            <a:r>
              <a:rPr lang="en-US" altLang="ja-JP" dirty="0" err="1"/>
              <a:t>OpenStack</a:t>
            </a:r>
            <a:r>
              <a:rPr lang="en-US" altLang="ja-JP" dirty="0"/>
              <a:t> </a:t>
            </a:r>
            <a:r>
              <a:rPr lang="ja-JP" altLang="en-US" dirty="0"/>
              <a:t>を用いた仮想 </a:t>
            </a:r>
            <a:r>
              <a:rPr lang="en-US" altLang="ja-JP" dirty="0" err="1"/>
              <a:t>IaaS</a:t>
            </a:r>
            <a:r>
              <a:rPr lang="en-US" altLang="ja-JP" dirty="0"/>
              <a:t> </a:t>
            </a:r>
            <a:r>
              <a:rPr lang="ja-JP" altLang="en-US" dirty="0"/>
              <a:t>クラウドを提案</a:t>
            </a:r>
          </a:p>
          <a:p>
            <a:pPr lvl="1"/>
            <a:r>
              <a:rPr lang="ja-JP" altLang="en-US" dirty="0"/>
              <a:t>物理的な情報の扱いは考慮されていない</a:t>
            </a:r>
          </a:p>
          <a:p>
            <a:pPr lvl="2"/>
            <a:endParaRPr lang="ja-JP" altLang="en-US" sz="1000" dirty="0"/>
          </a:p>
          <a:p>
            <a:r>
              <a:rPr lang="en-US" altLang="ja-JP" dirty="0" err="1" smtClean="0"/>
              <a:t>xCloud</a:t>
            </a:r>
            <a:r>
              <a:rPr lang="ja-JP" altLang="en-US" dirty="0" smtClean="0"/>
              <a:t> </a:t>
            </a:r>
            <a:r>
              <a:rPr lang="en-US" altLang="ja-JP" dirty="0" smtClean="0"/>
              <a:t>[</a:t>
            </a:r>
            <a:r>
              <a:rPr lang="en-US" altLang="ja-JP" dirty="0"/>
              <a:t>Williams et al.</a:t>
            </a:r>
            <a:r>
              <a:rPr lang="en-US" altLang="ja-JP" dirty="0" smtClean="0"/>
              <a:t>'11]</a:t>
            </a:r>
            <a:endParaRPr lang="en-US" altLang="ja-JP" dirty="0"/>
          </a:p>
          <a:p>
            <a:pPr lvl="1"/>
            <a:r>
              <a:rPr lang="ja-JP" altLang="en-US" dirty="0"/>
              <a:t>既存のクラウド上に独自の仮想化システムを構築</a:t>
            </a:r>
          </a:p>
          <a:p>
            <a:pPr lvl="1"/>
            <a:r>
              <a:rPr lang="ja-JP" altLang="en-US" dirty="0"/>
              <a:t>マイグレーション未対応のクラウド上でも仮想マシンのマイグレーションが可能</a:t>
            </a:r>
          </a:p>
          <a:p>
            <a:pPr lvl="1"/>
            <a:endParaRPr lang="en-US" altLang="ja-JP" sz="1000" dirty="0"/>
          </a:p>
          <a:p>
            <a:pPr lvl="0"/>
            <a:r>
              <a:rPr lang="en-US" altLang="ja-JP" dirty="0"/>
              <a:t>HVX [Fishman et al.'13]</a:t>
            </a:r>
          </a:p>
          <a:p>
            <a:pPr lvl="1"/>
            <a:r>
              <a:rPr lang="ja-JP" altLang="en-US" dirty="0"/>
              <a:t>既存のクラウド上で別の仮想化システム用に作成された仮想マシンを実行可能</a:t>
            </a:r>
          </a:p>
          <a:p>
            <a:pPr lvl="2"/>
            <a:r>
              <a:rPr lang="ja-JP" altLang="en-US" dirty="0"/>
              <a:t>仮想ハードウェアを</a:t>
            </a:r>
            <a:r>
              <a:rPr lang="ja-JP" altLang="en-US" dirty="0" smtClean="0"/>
              <a:t>エミュレーション</a:t>
            </a:r>
            <a:endParaRPr lang="ja-JP" altLang="en-US" dirty="0"/>
          </a:p>
        </p:txBody>
      </p:sp>
      <p:sp>
        <p:nvSpPr>
          <p:cNvPr id="3" name="タイトル 2"/>
          <p:cNvSpPr>
            <a:spLocks noGrp="1"/>
          </p:cNvSpPr>
          <p:nvPr>
            <p:ph type="title"/>
          </p:nvPr>
        </p:nvSpPr>
        <p:spPr/>
        <p:txBody>
          <a:bodyPr/>
          <a:lstStyle/>
          <a:p>
            <a:r>
              <a:rPr kumimoji="1" lang="ja-JP" altLang="en-US" dirty="0" smtClean="0"/>
              <a:t>関連研究</a:t>
            </a:r>
            <a:endParaRPr kumimoji="1" lang="ja-JP" altLang="en-US" dirty="0"/>
          </a:p>
        </p:txBody>
      </p:sp>
      <p:sp>
        <p:nvSpPr>
          <p:cNvPr id="4" name="スライド番号プレースホルダー 3"/>
          <p:cNvSpPr>
            <a:spLocks noGrp="1"/>
          </p:cNvSpPr>
          <p:nvPr>
            <p:ph type="sldNum" sz="quarter" idx="12"/>
          </p:nvPr>
        </p:nvSpPr>
        <p:spPr/>
        <p:txBody>
          <a:bodyPr/>
          <a:lstStyle/>
          <a:p>
            <a:fld id="{089B26AC-9992-4F5E-9A19-6F773EB6CD8A}" type="slidenum">
              <a:rPr kumimoji="1" lang="ja-JP" altLang="en-US" smtClean="0"/>
              <a:t>13</a:t>
            </a:fld>
            <a:endParaRPr kumimoji="1" lang="ja-JP" altLang="en-US"/>
          </a:p>
        </p:txBody>
      </p:sp>
    </p:spTree>
    <p:extLst>
      <p:ext uri="{BB962C8B-B14F-4D97-AF65-F5344CB8AC3E}">
        <p14:creationId xmlns:p14="http://schemas.microsoft.com/office/powerpoint/2010/main" val="376933212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a:bodyPr>
          <a:lstStyle/>
          <a:p>
            <a:r>
              <a:rPr lang="ja-JP" altLang="en-US" dirty="0"/>
              <a:t>物理的</a:t>
            </a:r>
            <a:r>
              <a:rPr lang="ja-JP" altLang="en-US" dirty="0" smtClean="0"/>
              <a:t>な</a:t>
            </a:r>
            <a:r>
              <a:rPr lang="ja-JP" altLang="en-US" dirty="0"/>
              <a:t>位置</a:t>
            </a:r>
            <a:r>
              <a:rPr lang="ja-JP" altLang="en-US" dirty="0" smtClean="0"/>
              <a:t>情報を活用する仮想 </a:t>
            </a:r>
            <a:r>
              <a:rPr lang="en-US" altLang="ja-JP" dirty="0" err="1" smtClean="0"/>
              <a:t>IaaS</a:t>
            </a:r>
            <a:r>
              <a:rPr lang="ja-JP" altLang="en-US" dirty="0" smtClean="0"/>
              <a:t> クラウド</a:t>
            </a:r>
            <a:r>
              <a:rPr lang="en-US" altLang="ja-JP" dirty="0" err="1" smtClean="0"/>
              <a:t>PhysCloud</a:t>
            </a:r>
            <a:r>
              <a:rPr lang="ja-JP" altLang="en-US" dirty="0" smtClean="0"/>
              <a:t> を提案</a:t>
            </a:r>
            <a:endParaRPr kumimoji="1" lang="en-US" altLang="ja-JP" dirty="0" smtClean="0"/>
          </a:p>
          <a:p>
            <a:pPr lvl="1"/>
            <a:r>
              <a:rPr lang="ja-JP" altLang="en-US" dirty="0"/>
              <a:t>既存</a:t>
            </a:r>
            <a:r>
              <a:rPr lang="ja-JP" altLang="en-US" dirty="0" smtClean="0"/>
              <a:t>の </a:t>
            </a:r>
            <a:r>
              <a:rPr lang="en-US" altLang="ja-JP" dirty="0" err="1" smtClean="0"/>
              <a:t>IaaS</a:t>
            </a:r>
            <a:r>
              <a:rPr lang="en-US" altLang="ja-JP" dirty="0" smtClean="0"/>
              <a:t> </a:t>
            </a:r>
            <a:r>
              <a:rPr lang="ja-JP" altLang="en-US" dirty="0"/>
              <a:t>クラウド上に構築される仮想的</a:t>
            </a:r>
            <a:r>
              <a:rPr lang="ja-JP" altLang="en-US" dirty="0" smtClean="0"/>
              <a:t>な </a:t>
            </a:r>
            <a:r>
              <a:rPr lang="en-US" altLang="ja-JP" dirty="0" err="1" smtClean="0"/>
              <a:t>IaaS</a:t>
            </a:r>
            <a:r>
              <a:rPr lang="en-US" altLang="ja-JP" dirty="0" smtClean="0"/>
              <a:t> </a:t>
            </a:r>
            <a:r>
              <a:rPr lang="ja-JP" altLang="en-US" dirty="0"/>
              <a:t>クラウド</a:t>
            </a:r>
            <a:endParaRPr lang="en-US" altLang="ja-JP" dirty="0" smtClean="0"/>
          </a:p>
          <a:p>
            <a:pPr lvl="1"/>
            <a:r>
              <a:rPr lang="ja-JP" altLang="en-US" dirty="0"/>
              <a:t>仮想インスタンスの物理的な位置情報を利用した負荷分散</a:t>
            </a:r>
            <a:endParaRPr kumimoji="1" lang="en-US" altLang="ja-JP" dirty="0"/>
          </a:p>
          <a:p>
            <a:pPr lvl="2"/>
            <a:r>
              <a:rPr lang="ja-JP" altLang="en-US" dirty="0" smtClean="0"/>
              <a:t>負荷を</a:t>
            </a:r>
            <a:r>
              <a:rPr lang="ja-JP" altLang="en-US" dirty="0"/>
              <a:t>考慮して仮想</a:t>
            </a:r>
            <a:r>
              <a:rPr lang="ja-JP" altLang="en-US" dirty="0" smtClean="0"/>
              <a:t>インスタンス</a:t>
            </a:r>
            <a:r>
              <a:rPr lang="ja-JP" altLang="en-US" dirty="0"/>
              <a:t>を配置</a:t>
            </a:r>
            <a:endParaRPr lang="en-US" altLang="ja-JP" dirty="0" smtClean="0"/>
          </a:p>
          <a:p>
            <a:pPr lvl="1"/>
            <a:endParaRPr lang="en-US" altLang="ja-JP" sz="1600" dirty="0" smtClean="0"/>
          </a:p>
          <a:p>
            <a:r>
              <a:rPr kumimoji="1" lang="ja-JP" altLang="en-US" dirty="0" smtClean="0"/>
              <a:t>今後</a:t>
            </a:r>
            <a:r>
              <a:rPr lang="ja-JP" altLang="en-US" dirty="0" smtClean="0"/>
              <a:t>の</a:t>
            </a:r>
            <a:r>
              <a:rPr kumimoji="1" lang="ja-JP" altLang="en-US" dirty="0" smtClean="0"/>
              <a:t>課題</a:t>
            </a:r>
            <a:endParaRPr kumimoji="1" lang="en-US" altLang="ja-JP" dirty="0" smtClean="0"/>
          </a:p>
          <a:p>
            <a:pPr lvl="1"/>
            <a:r>
              <a:rPr lang="ja-JP" altLang="en-US" dirty="0" smtClean="0"/>
              <a:t>既存のクラウド</a:t>
            </a:r>
            <a:r>
              <a:rPr lang="ja-JP" altLang="en-US" dirty="0"/>
              <a:t>全体の負荷を考慮できるように</a:t>
            </a:r>
            <a:r>
              <a:rPr lang="ja-JP" altLang="en-US" dirty="0" smtClean="0"/>
              <a:t>する</a:t>
            </a:r>
            <a:endParaRPr lang="en-US" altLang="ja-JP" dirty="0" smtClean="0"/>
          </a:p>
          <a:p>
            <a:pPr lvl="2"/>
            <a:endParaRPr lang="en-US" altLang="ja-JP" dirty="0" smtClean="0"/>
          </a:p>
          <a:p>
            <a:pPr lvl="1"/>
            <a:endParaRPr kumimoji="1" lang="ja-JP" altLang="en-US" dirty="0"/>
          </a:p>
        </p:txBody>
      </p:sp>
      <p:sp>
        <p:nvSpPr>
          <p:cNvPr id="3" name="タイトル 2"/>
          <p:cNvSpPr>
            <a:spLocks noGrp="1"/>
          </p:cNvSpPr>
          <p:nvPr>
            <p:ph type="title"/>
          </p:nvPr>
        </p:nvSpPr>
        <p:spPr/>
        <p:txBody>
          <a:bodyPr/>
          <a:lstStyle/>
          <a:p>
            <a:r>
              <a:rPr lang="ja-JP" altLang="en-US" dirty="0"/>
              <a:t>ま</a:t>
            </a:r>
            <a:r>
              <a:rPr kumimoji="1" lang="ja-JP" altLang="en-US" dirty="0" smtClean="0"/>
              <a:t>とめ</a:t>
            </a:r>
            <a:endParaRPr kumimoji="1" lang="ja-JP" altLang="en-US" dirty="0"/>
          </a:p>
        </p:txBody>
      </p:sp>
      <p:sp>
        <p:nvSpPr>
          <p:cNvPr id="4" name="スライド番号プレースホルダー 3"/>
          <p:cNvSpPr>
            <a:spLocks noGrp="1"/>
          </p:cNvSpPr>
          <p:nvPr>
            <p:ph type="sldNum" sz="quarter" idx="12"/>
          </p:nvPr>
        </p:nvSpPr>
        <p:spPr/>
        <p:txBody>
          <a:bodyPr/>
          <a:lstStyle/>
          <a:p>
            <a:fld id="{089B26AC-9992-4F5E-9A19-6F773EB6CD8A}" type="slidenum">
              <a:rPr kumimoji="1" lang="ja-JP" altLang="en-US" smtClean="0"/>
              <a:t>14</a:t>
            </a:fld>
            <a:endParaRPr kumimoji="1" lang="ja-JP" altLang="en-US"/>
          </a:p>
        </p:txBody>
      </p:sp>
    </p:spTree>
    <p:extLst>
      <p:ext uri="{BB962C8B-B14F-4D97-AF65-F5344CB8AC3E}">
        <p14:creationId xmlns:p14="http://schemas.microsoft.com/office/powerpoint/2010/main" val="149257528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3A6245A7-B387-461F-B0BE-EE9C50F41F5B}" type="slidenum">
              <a:rPr lang="ja-JP" altLang="en-US" smtClean="0">
                <a:solidFill>
                  <a:prstClr val="black">
                    <a:tint val="75000"/>
                  </a:prstClr>
                </a:solidFill>
              </a:rPr>
              <a:pPr/>
              <a:t>15</a:t>
            </a:fld>
            <a:endParaRPr lang="ja-JP" altLang="en-US">
              <a:solidFill>
                <a:prstClr val="black">
                  <a:tint val="75000"/>
                </a:prstClr>
              </a:solidFill>
            </a:endParaRPr>
          </a:p>
        </p:txBody>
      </p:sp>
      <p:sp>
        <p:nvSpPr>
          <p:cNvPr id="22" name="角丸四角形 21"/>
          <p:cNvSpPr/>
          <p:nvPr/>
        </p:nvSpPr>
        <p:spPr>
          <a:xfrm>
            <a:off x="2555777" y="1052736"/>
            <a:ext cx="3888431" cy="4536504"/>
          </a:xfrm>
          <a:prstGeom prst="roundRect">
            <a:avLst/>
          </a:prstGeom>
          <a:ln w="57150">
            <a:solidFill>
              <a:schemeClr val="accent6"/>
            </a:solid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r>
              <a:rPr lang="en-US" altLang="ja-JP" sz="2400" b="1" dirty="0" smtClean="0">
                <a:solidFill>
                  <a:srgbClr val="000000"/>
                </a:solidFill>
                <a:latin typeface="HG丸ｺﾞｼｯｸM-PRO" panose="020F0600000000000000" pitchFamily="50" charset="-128"/>
                <a:ea typeface="HG丸ｺﾞｼｯｸM-PRO" panose="020F0600000000000000" pitchFamily="50" charset="-128"/>
              </a:rPr>
              <a:t>Provider VM</a:t>
            </a: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smtClean="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smtClean="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smtClean="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smtClean="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smtClean="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smtClean="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p:txBody>
      </p:sp>
      <p:sp>
        <p:nvSpPr>
          <p:cNvPr id="23" name="角丸四角形 22"/>
          <p:cNvSpPr/>
          <p:nvPr/>
        </p:nvSpPr>
        <p:spPr>
          <a:xfrm>
            <a:off x="3329930" y="1988840"/>
            <a:ext cx="2322191" cy="2243549"/>
          </a:xfrm>
          <a:prstGeom prst="roundRect">
            <a:avLst/>
          </a:prstGeom>
          <a:ln/>
          <a:effectLst/>
        </p:spPr>
        <p:style>
          <a:lnRef idx="1">
            <a:schemeClr val="accent5"/>
          </a:lnRef>
          <a:fillRef idx="2">
            <a:schemeClr val="accent5"/>
          </a:fillRef>
          <a:effectRef idx="1">
            <a:schemeClr val="accent5"/>
          </a:effectRef>
          <a:fontRef idx="minor">
            <a:schemeClr val="dk1"/>
          </a:fontRef>
        </p:style>
        <p:txBody>
          <a:bodyPr rtlCol="0" anchor="ctr"/>
          <a:lstStyle/>
          <a:p>
            <a:pPr algn="ctr"/>
            <a:r>
              <a:rPr lang="en-US" altLang="ja-JP" sz="2400" dirty="0" smtClean="0">
                <a:solidFill>
                  <a:prstClr val="black"/>
                </a:solidFill>
                <a:latin typeface="HG丸ｺﾞｼｯｸM-PRO" panose="020F0600000000000000" pitchFamily="50" charset="-128"/>
                <a:ea typeface="HG丸ｺﾞｼｯｸM-PRO" panose="020F0600000000000000" pitchFamily="50" charset="-128"/>
              </a:rPr>
              <a:t>VM</a:t>
            </a:r>
            <a:endParaRPr lang="ja-JP" altLang="en-US" sz="2400" dirty="0">
              <a:solidFill>
                <a:prstClr val="black"/>
              </a:solidFill>
              <a:latin typeface="HG丸ｺﾞｼｯｸM-PRO" panose="020F0600000000000000" pitchFamily="50" charset="-128"/>
              <a:ea typeface="HG丸ｺﾞｼｯｸM-PRO" panose="020F0600000000000000" pitchFamily="50" charset="-128"/>
            </a:endParaRPr>
          </a:p>
        </p:txBody>
      </p:sp>
      <p:sp>
        <p:nvSpPr>
          <p:cNvPr id="25" name="角丸四角形 24"/>
          <p:cNvSpPr/>
          <p:nvPr/>
        </p:nvSpPr>
        <p:spPr>
          <a:xfrm>
            <a:off x="2903252" y="4452198"/>
            <a:ext cx="3154873" cy="849010"/>
          </a:xfrm>
          <a:prstGeom prst="roundRect">
            <a:avLst/>
          </a:prstGeom>
          <a:ln/>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ja-JP" dirty="0" smtClean="0">
                <a:solidFill>
                  <a:prstClr val="black"/>
                </a:solidFill>
                <a:latin typeface="HG丸ｺﾞｼｯｸM-PRO" panose="020F0600000000000000" pitchFamily="50" charset="-128"/>
                <a:ea typeface="HG丸ｺﾞｼｯｸM-PRO" panose="020F0600000000000000" pitchFamily="50" charset="-128"/>
              </a:rPr>
              <a:t>HVX   VMM</a:t>
            </a:r>
            <a:endParaRPr lang="ja-JP" altLang="en-US" dirty="0">
              <a:solidFill>
                <a:prstClr val="black"/>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7723142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cxnSp>
        <p:nvCxnSpPr>
          <p:cNvPr id="32" name="直線矢印コネクタ 31"/>
          <p:cNvCxnSpPr>
            <a:stCxn id="20" idx="2"/>
          </p:cNvCxnSpPr>
          <p:nvPr/>
        </p:nvCxnSpPr>
        <p:spPr>
          <a:xfrm>
            <a:off x="7488324" y="4302048"/>
            <a:ext cx="0" cy="1287192"/>
          </a:xfrm>
          <a:prstGeom prst="straightConnector1">
            <a:avLst/>
          </a:prstGeom>
          <a:noFill/>
          <a:ln w="57150" cap="flat" cmpd="sng" algn="ctr">
            <a:solidFill>
              <a:srgbClr val="00B0F0"/>
            </a:solidFill>
            <a:prstDash val="solid"/>
            <a:tailEnd type="none"/>
          </a:ln>
          <a:effectLst/>
        </p:spPr>
      </p:cxnSp>
      <p:sp>
        <p:nvSpPr>
          <p:cNvPr id="2" name="コンテンツ プレースホルダー 1"/>
          <p:cNvSpPr>
            <a:spLocks noGrp="1"/>
          </p:cNvSpPr>
          <p:nvPr>
            <p:ph idx="1"/>
          </p:nvPr>
        </p:nvSpPr>
        <p:spPr/>
        <p:txBody>
          <a:bodyPr/>
          <a:lstStyle/>
          <a:p>
            <a:r>
              <a:rPr kumimoji="1" lang="ja-JP" altLang="en-US" dirty="0" smtClean="0"/>
              <a:t>物理ノードの</a:t>
            </a:r>
            <a:r>
              <a:rPr kumimoji="1" lang="en-US" altLang="ja-JP" dirty="0" smtClean="0"/>
              <a:t>IP</a:t>
            </a:r>
            <a:r>
              <a:rPr kumimoji="1" lang="ja-JP" altLang="en-US" dirty="0" smtClean="0"/>
              <a:t>アドレスを取得</a:t>
            </a:r>
            <a:endParaRPr kumimoji="1" lang="en-US" altLang="ja-JP" dirty="0" smtClean="0"/>
          </a:p>
          <a:p>
            <a:pPr lvl="1"/>
            <a:r>
              <a:rPr lang="ja-JP" altLang="en-US" dirty="0" smtClean="0"/>
              <a:t>フロントエンドで管理されている</a:t>
            </a:r>
            <a:endParaRPr lang="en-US" altLang="ja-JP" dirty="0" smtClean="0"/>
          </a:p>
          <a:p>
            <a:pPr lvl="1"/>
            <a:r>
              <a:rPr lang="ja-JP" altLang="en-US" dirty="0"/>
              <a:t>ノードと対応づけられている</a:t>
            </a:r>
            <a:r>
              <a:rPr lang="en-US" altLang="ja-JP" dirty="0" smtClean="0"/>
              <a:t>IP </a:t>
            </a:r>
            <a:r>
              <a:rPr lang="ja-JP" altLang="en-US" dirty="0" smtClean="0"/>
              <a:t>アドレスを物理的</a:t>
            </a:r>
            <a:r>
              <a:rPr lang="ja-JP" altLang="en-US" dirty="0"/>
              <a:t>な位置情報として</a:t>
            </a:r>
            <a:r>
              <a:rPr lang="ja-JP" altLang="en-US" dirty="0" smtClean="0"/>
              <a:t>利用する</a:t>
            </a:r>
            <a:endParaRPr lang="en-US" altLang="ja-JP" dirty="0" smtClean="0"/>
          </a:p>
          <a:p>
            <a:pPr lvl="1"/>
            <a:endParaRPr kumimoji="1" lang="en-US" altLang="ja-JP" sz="1000" dirty="0"/>
          </a:p>
          <a:p>
            <a:r>
              <a:rPr kumimoji="1" lang="ja-JP" altLang="en-US" dirty="0" smtClean="0"/>
              <a:t>物理情報を取得する手順</a:t>
            </a:r>
            <a:endParaRPr kumimoji="1" lang="ja-JP" altLang="en-US" dirty="0"/>
          </a:p>
        </p:txBody>
      </p:sp>
      <p:sp>
        <p:nvSpPr>
          <p:cNvPr id="3" name="タイトル 2"/>
          <p:cNvSpPr>
            <a:spLocks noGrp="1"/>
          </p:cNvSpPr>
          <p:nvPr>
            <p:ph type="title"/>
          </p:nvPr>
        </p:nvSpPr>
        <p:spPr/>
        <p:txBody>
          <a:bodyPr/>
          <a:lstStyle/>
          <a:p>
            <a:r>
              <a:rPr lang="ja-JP" altLang="en-US" dirty="0"/>
              <a:t>物理的な位置情報の取得</a:t>
            </a:r>
            <a:endParaRPr kumimoji="1" lang="ja-JP" altLang="en-US" dirty="0"/>
          </a:p>
        </p:txBody>
      </p:sp>
      <p:sp>
        <p:nvSpPr>
          <p:cNvPr id="5" name="スライド番号プレースホルダー 4"/>
          <p:cNvSpPr>
            <a:spLocks noGrp="1"/>
          </p:cNvSpPr>
          <p:nvPr>
            <p:ph type="sldNum" sz="quarter" idx="12"/>
          </p:nvPr>
        </p:nvSpPr>
        <p:spPr/>
        <p:txBody>
          <a:bodyPr/>
          <a:lstStyle/>
          <a:p>
            <a:fld id="{089B26AC-9992-4F5E-9A19-6F773EB6CD8A}" type="slidenum">
              <a:rPr kumimoji="1" lang="ja-JP" altLang="en-US" smtClean="0"/>
              <a:t>16</a:t>
            </a:fld>
            <a:endParaRPr kumimoji="1" lang="ja-JP" altLang="en-US"/>
          </a:p>
        </p:txBody>
      </p:sp>
      <p:sp>
        <p:nvSpPr>
          <p:cNvPr id="15" name="角丸四角形 14"/>
          <p:cNvSpPr/>
          <p:nvPr/>
        </p:nvSpPr>
        <p:spPr>
          <a:xfrm>
            <a:off x="179512" y="4881344"/>
            <a:ext cx="5472608" cy="1656184"/>
          </a:xfrm>
          <a:prstGeom prst="round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rPr>
              <a:t>物理フロントエンド</a:t>
            </a:r>
            <a:endParaRPr kumimoji="0" lang="en-US" altLang="ja-JP" sz="20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20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20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20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20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p:txBody>
      </p:sp>
      <p:sp>
        <p:nvSpPr>
          <p:cNvPr id="16" name="角丸四角形 15"/>
          <p:cNvSpPr/>
          <p:nvPr/>
        </p:nvSpPr>
        <p:spPr>
          <a:xfrm>
            <a:off x="179512" y="3573016"/>
            <a:ext cx="5472608" cy="1092304"/>
          </a:xfrm>
          <a:prstGeom prst="round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rPr>
              <a:t>仮想フロントエンド</a:t>
            </a:r>
            <a:endParaRPr kumimoji="0" lang="en-US" altLang="ja-JP" sz="20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20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20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p:txBody>
      </p:sp>
      <p:cxnSp>
        <p:nvCxnSpPr>
          <p:cNvPr id="17" name="直線矢印コネクタ 31"/>
          <p:cNvCxnSpPr>
            <a:endCxn id="22" idx="1"/>
          </p:cNvCxnSpPr>
          <p:nvPr/>
        </p:nvCxnSpPr>
        <p:spPr>
          <a:xfrm>
            <a:off x="5652120" y="5739708"/>
            <a:ext cx="648072" cy="0"/>
          </a:xfrm>
          <a:prstGeom prst="straightConnector1">
            <a:avLst/>
          </a:prstGeom>
          <a:noFill/>
          <a:ln w="38100" cap="flat" cmpd="sng" algn="ctr">
            <a:solidFill>
              <a:srgbClr val="FF0000"/>
            </a:solidFill>
            <a:prstDash val="solid"/>
            <a:tailEnd type="arrow"/>
          </a:ln>
          <a:effectLst/>
        </p:spPr>
      </p:cxnSp>
      <p:graphicFrame>
        <p:nvGraphicFramePr>
          <p:cNvPr id="19" name="表 18"/>
          <p:cNvGraphicFramePr>
            <a:graphicFrameLocks noGrp="1"/>
          </p:cNvGraphicFramePr>
          <p:nvPr>
            <p:extLst>
              <p:ext uri="{D42A27DB-BD31-4B8C-83A1-F6EECF244321}">
                <p14:modId xmlns:p14="http://schemas.microsoft.com/office/powerpoint/2010/main" val="1203376132"/>
              </p:ext>
            </p:extLst>
          </p:nvPr>
        </p:nvGraphicFramePr>
        <p:xfrm>
          <a:off x="251520" y="4077072"/>
          <a:ext cx="5256584" cy="370840"/>
        </p:xfrm>
        <a:graphic>
          <a:graphicData uri="http://schemas.openxmlformats.org/drawingml/2006/table">
            <a:tbl>
              <a:tblPr firstRow="1" bandRow="1"/>
              <a:tblGrid>
                <a:gridCol w="5256584"/>
              </a:tblGrid>
              <a:tr h="370840">
                <a:tc>
                  <a:txBody>
                    <a:bodyPr/>
                    <a:lstStyle>
                      <a:lvl1pPr marL="0" algn="l" rtl="0" eaLnBrk="1" latinLnBrk="0" hangingPunct="1">
                        <a:defRPr kumimoji="1" kern="1200">
                          <a:solidFill>
                            <a:schemeClr val="tx1"/>
                          </a:solidFill>
                          <a:latin typeface="Calibri"/>
                          <a:ea typeface=""/>
                          <a:cs typeface=""/>
                        </a:defRPr>
                      </a:lvl1pPr>
                      <a:lvl2pPr marL="457200" algn="l" rtl="0" eaLnBrk="1" latinLnBrk="0" hangingPunct="1">
                        <a:defRPr kumimoji="1" kern="1200">
                          <a:solidFill>
                            <a:schemeClr val="tx1"/>
                          </a:solidFill>
                          <a:latin typeface="Calibri"/>
                          <a:ea typeface=""/>
                          <a:cs typeface=""/>
                        </a:defRPr>
                      </a:lvl2pPr>
                      <a:lvl3pPr marL="914400" algn="l" rtl="0" eaLnBrk="1" latinLnBrk="0" hangingPunct="1">
                        <a:defRPr kumimoji="1" kern="1200">
                          <a:solidFill>
                            <a:schemeClr val="tx1"/>
                          </a:solidFill>
                          <a:latin typeface="Calibri"/>
                          <a:ea typeface=""/>
                          <a:cs typeface=""/>
                        </a:defRPr>
                      </a:lvl3pPr>
                      <a:lvl4pPr marL="1371600" algn="l" rtl="0" eaLnBrk="1" latinLnBrk="0" hangingPunct="1">
                        <a:defRPr kumimoji="1" kern="1200">
                          <a:solidFill>
                            <a:schemeClr val="tx1"/>
                          </a:solidFill>
                          <a:latin typeface="Calibri"/>
                          <a:ea typeface=""/>
                          <a:cs typeface=""/>
                        </a:defRPr>
                      </a:lvl4pPr>
                      <a:lvl5pPr marL="1828800" algn="l" rtl="0" eaLnBrk="1" latinLnBrk="0" hangingPunct="1">
                        <a:defRPr kumimoji="1" kern="1200">
                          <a:solidFill>
                            <a:schemeClr val="tx1"/>
                          </a:solidFill>
                          <a:latin typeface="Calibri"/>
                          <a:ea typeface=""/>
                          <a:cs typeface=""/>
                        </a:defRPr>
                      </a:lvl5pPr>
                      <a:lvl6pPr marL="2286000" algn="l" rtl="0" eaLnBrk="1" latinLnBrk="0" hangingPunct="1">
                        <a:defRPr kumimoji="1" kern="1200">
                          <a:solidFill>
                            <a:schemeClr val="tx1"/>
                          </a:solidFill>
                          <a:latin typeface="Calibri"/>
                          <a:ea typeface=""/>
                          <a:cs typeface=""/>
                        </a:defRPr>
                      </a:lvl6pPr>
                      <a:lvl7pPr marL="2743200" algn="l" rtl="0" eaLnBrk="1" latinLnBrk="0" hangingPunct="1">
                        <a:defRPr kumimoji="1" kern="1200">
                          <a:solidFill>
                            <a:schemeClr val="tx1"/>
                          </a:solidFill>
                          <a:latin typeface="Calibri"/>
                          <a:ea typeface=""/>
                          <a:cs typeface=""/>
                        </a:defRPr>
                      </a:lvl7pPr>
                      <a:lvl8pPr marL="3200400" algn="l" rtl="0" eaLnBrk="1" latinLnBrk="0" hangingPunct="1">
                        <a:defRPr kumimoji="1" kern="1200">
                          <a:solidFill>
                            <a:schemeClr val="tx1"/>
                          </a:solidFill>
                          <a:latin typeface="Calibri"/>
                          <a:ea typeface=""/>
                          <a:cs typeface=""/>
                        </a:defRPr>
                      </a:lvl8pPr>
                      <a:lvl9pPr marL="3657600" algn="l" rtl="0" eaLnBrk="1" latinLnBrk="0" hangingPunct="1">
                        <a:defRPr kumimoji="1" kern="1200">
                          <a:solidFill>
                            <a:schemeClr val="tx1"/>
                          </a:solidFill>
                          <a:latin typeface="Calibri"/>
                          <a:ea typeface=""/>
                          <a:cs typeface=""/>
                        </a:defRPr>
                      </a:lvl9pPr>
                    </a:lstStyle>
                    <a:p>
                      <a:r>
                        <a:rPr lang="ja-JP" altLang="en-US" sz="1800" dirty="0" smtClean="0">
                          <a:latin typeface="HG丸ｺﾞｼｯｸM-PRO" panose="020F0600000000000000" pitchFamily="50" charset="-128"/>
                          <a:ea typeface="HG丸ｺﾞｼｯｸM-PRO" panose="020F0600000000000000" pitchFamily="50" charset="-128"/>
                        </a:rPr>
                        <a:t>仮想インスタンス名 → 仮想ノードの</a:t>
                      </a:r>
                      <a:r>
                        <a:rPr lang="en-US" altLang="ja-JP" sz="1800" dirty="0" smtClean="0">
                          <a:latin typeface="HG丸ｺﾞｼｯｸM-PRO" panose="020F0600000000000000" pitchFamily="50" charset="-128"/>
                          <a:ea typeface="HG丸ｺﾞｼｯｸM-PRO" panose="020F0600000000000000" pitchFamily="50" charset="-128"/>
                        </a:rPr>
                        <a:t>IP</a:t>
                      </a:r>
                      <a:r>
                        <a:rPr lang="ja-JP" altLang="en-US" sz="1800" dirty="0" smtClean="0">
                          <a:latin typeface="HG丸ｺﾞｼｯｸM-PRO" panose="020F0600000000000000" pitchFamily="50" charset="-128"/>
                          <a:ea typeface="HG丸ｺﾞｼｯｸM-PRO" panose="020F0600000000000000" pitchFamily="50" charset="-128"/>
                        </a:rPr>
                        <a:t>アドレス</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 lastClr="FFFFFF"/>
                    </a:solidFill>
                  </a:tcPr>
                </a:tc>
              </a:tr>
            </a:tbl>
          </a:graphicData>
        </a:graphic>
      </p:graphicFrame>
      <p:graphicFrame>
        <p:nvGraphicFramePr>
          <p:cNvPr id="20" name="表 19"/>
          <p:cNvGraphicFramePr>
            <a:graphicFrameLocks noGrp="1"/>
          </p:cNvGraphicFramePr>
          <p:nvPr>
            <p:extLst>
              <p:ext uri="{D42A27DB-BD31-4B8C-83A1-F6EECF244321}">
                <p14:modId xmlns:p14="http://schemas.microsoft.com/office/powerpoint/2010/main" val="1474301089"/>
              </p:ext>
            </p:extLst>
          </p:nvPr>
        </p:nvGraphicFramePr>
        <p:xfrm>
          <a:off x="6300192" y="3936288"/>
          <a:ext cx="2376264" cy="365760"/>
        </p:xfrm>
        <a:graphic>
          <a:graphicData uri="http://schemas.openxmlformats.org/drawingml/2006/table">
            <a:tbl>
              <a:tblPr firstRow="1" bandRow="1"/>
              <a:tblGrid>
                <a:gridCol w="2376264"/>
              </a:tblGrid>
              <a:tr h="306039">
                <a:tc>
                  <a:txBody>
                    <a:bodyPr/>
                    <a:lstStyle>
                      <a:lvl1pPr marL="0" algn="l" rtl="0" eaLnBrk="1" latinLnBrk="0" hangingPunct="1">
                        <a:defRPr kumimoji="1" kern="1200">
                          <a:solidFill>
                            <a:schemeClr val="tx1"/>
                          </a:solidFill>
                          <a:latin typeface="Calibri"/>
                          <a:ea typeface=""/>
                          <a:cs typeface=""/>
                        </a:defRPr>
                      </a:lvl1pPr>
                      <a:lvl2pPr marL="457200" algn="l" rtl="0" eaLnBrk="1" latinLnBrk="0" hangingPunct="1">
                        <a:defRPr kumimoji="1" kern="1200">
                          <a:solidFill>
                            <a:schemeClr val="tx1"/>
                          </a:solidFill>
                          <a:latin typeface="Calibri"/>
                          <a:ea typeface=""/>
                          <a:cs typeface=""/>
                        </a:defRPr>
                      </a:lvl2pPr>
                      <a:lvl3pPr marL="914400" algn="l" rtl="0" eaLnBrk="1" latinLnBrk="0" hangingPunct="1">
                        <a:defRPr kumimoji="1" kern="1200">
                          <a:solidFill>
                            <a:schemeClr val="tx1"/>
                          </a:solidFill>
                          <a:latin typeface="Calibri"/>
                          <a:ea typeface=""/>
                          <a:cs typeface=""/>
                        </a:defRPr>
                      </a:lvl3pPr>
                      <a:lvl4pPr marL="1371600" algn="l" rtl="0" eaLnBrk="1" latinLnBrk="0" hangingPunct="1">
                        <a:defRPr kumimoji="1" kern="1200">
                          <a:solidFill>
                            <a:schemeClr val="tx1"/>
                          </a:solidFill>
                          <a:latin typeface="Calibri"/>
                          <a:ea typeface=""/>
                          <a:cs typeface=""/>
                        </a:defRPr>
                      </a:lvl4pPr>
                      <a:lvl5pPr marL="1828800" algn="l" rtl="0" eaLnBrk="1" latinLnBrk="0" hangingPunct="1">
                        <a:defRPr kumimoji="1" kern="1200">
                          <a:solidFill>
                            <a:schemeClr val="tx1"/>
                          </a:solidFill>
                          <a:latin typeface="Calibri"/>
                          <a:ea typeface=""/>
                          <a:cs typeface=""/>
                        </a:defRPr>
                      </a:lvl5pPr>
                      <a:lvl6pPr marL="2286000" algn="l" rtl="0" eaLnBrk="1" latinLnBrk="0" hangingPunct="1">
                        <a:defRPr kumimoji="1" kern="1200">
                          <a:solidFill>
                            <a:schemeClr val="tx1"/>
                          </a:solidFill>
                          <a:latin typeface="Calibri"/>
                          <a:ea typeface=""/>
                          <a:cs typeface=""/>
                        </a:defRPr>
                      </a:lvl6pPr>
                      <a:lvl7pPr marL="2743200" algn="l" rtl="0" eaLnBrk="1" latinLnBrk="0" hangingPunct="1">
                        <a:defRPr kumimoji="1" kern="1200">
                          <a:solidFill>
                            <a:schemeClr val="tx1"/>
                          </a:solidFill>
                          <a:latin typeface="Calibri"/>
                          <a:ea typeface=""/>
                          <a:cs typeface=""/>
                        </a:defRPr>
                      </a:lvl7pPr>
                      <a:lvl8pPr marL="3200400" algn="l" rtl="0" eaLnBrk="1" latinLnBrk="0" hangingPunct="1">
                        <a:defRPr kumimoji="1" kern="1200">
                          <a:solidFill>
                            <a:schemeClr val="tx1"/>
                          </a:solidFill>
                          <a:latin typeface="Calibri"/>
                          <a:ea typeface=""/>
                          <a:cs typeface=""/>
                        </a:defRPr>
                      </a:lvl8pPr>
                      <a:lvl9pPr marL="3657600" algn="l" rtl="0" eaLnBrk="1" latinLnBrk="0" hangingPunct="1">
                        <a:defRPr kumimoji="1" kern="1200">
                          <a:solidFill>
                            <a:schemeClr val="tx1"/>
                          </a:solidFill>
                          <a:latin typeface="Calibri"/>
                          <a:ea typeface=""/>
                          <a:cs typeface=""/>
                        </a:defRPr>
                      </a:lvl9pPr>
                    </a:lstStyle>
                    <a:p>
                      <a:pPr algn="ctr"/>
                      <a:r>
                        <a:rPr lang="ja-JP" altLang="en-US" sz="1800" dirty="0" smtClean="0">
                          <a:latin typeface="HG丸ｺﾞｼｯｸM-PRO" panose="020F0600000000000000" pitchFamily="50" charset="-128"/>
                          <a:ea typeface="HG丸ｺﾞｼｯｸM-PRO" panose="020F0600000000000000" pitchFamily="50" charset="-128"/>
                        </a:rPr>
                        <a:t>仮想インスタンス名 </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 lastClr="FFFFFF"/>
                    </a:solidFill>
                  </a:tcPr>
                </a:tc>
              </a:tr>
            </a:tbl>
          </a:graphicData>
        </a:graphic>
      </p:graphicFrame>
      <p:cxnSp>
        <p:nvCxnSpPr>
          <p:cNvPr id="21" name="直線矢印コネクタ 31"/>
          <p:cNvCxnSpPr>
            <a:stCxn id="20" idx="1"/>
            <a:endCxn id="16" idx="3"/>
          </p:cNvCxnSpPr>
          <p:nvPr/>
        </p:nvCxnSpPr>
        <p:spPr>
          <a:xfrm flipH="1">
            <a:off x="5652120" y="4119168"/>
            <a:ext cx="648072" cy="0"/>
          </a:xfrm>
          <a:prstGeom prst="straightConnector1">
            <a:avLst/>
          </a:prstGeom>
          <a:noFill/>
          <a:ln w="38100" cap="flat" cmpd="sng" algn="ctr">
            <a:solidFill>
              <a:srgbClr val="FF0000"/>
            </a:solidFill>
            <a:prstDash val="solid"/>
            <a:tailEnd type="arrow"/>
          </a:ln>
          <a:effectLst/>
        </p:spPr>
      </p:cxnSp>
      <p:graphicFrame>
        <p:nvGraphicFramePr>
          <p:cNvPr id="22" name="表 21"/>
          <p:cNvGraphicFramePr>
            <a:graphicFrameLocks noGrp="1"/>
          </p:cNvGraphicFramePr>
          <p:nvPr>
            <p:extLst>
              <p:ext uri="{D42A27DB-BD31-4B8C-83A1-F6EECF244321}">
                <p14:modId xmlns:p14="http://schemas.microsoft.com/office/powerpoint/2010/main" val="3357189152"/>
              </p:ext>
            </p:extLst>
          </p:nvPr>
        </p:nvGraphicFramePr>
        <p:xfrm>
          <a:off x="6300192" y="5554288"/>
          <a:ext cx="2681536" cy="370840"/>
        </p:xfrm>
        <a:graphic>
          <a:graphicData uri="http://schemas.openxmlformats.org/drawingml/2006/table">
            <a:tbl>
              <a:tblPr firstRow="1" bandRow="1"/>
              <a:tblGrid>
                <a:gridCol w="2681536"/>
              </a:tblGrid>
              <a:tr h="370840">
                <a:tc>
                  <a:txBody>
                    <a:bodyPr/>
                    <a:lstStyle>
                      <a:lvl1pPr marL="0" algn="l" rtl="0" eaLnBrk="1" latinLnBrk="0" hangingPunct="1">
                        <a:defRPr kumimoji="1" kern="1200">
                          <a:solidFill>
                            <a:schemeClr val="tx1"/>
                          </a:solidFill>
                          <a:latin typeface="Calibri"/>
                          <a:ea typeface=""/>
                          <a:cs typeface=""/>
                        </a:defRPr>
                      </a:lvl1pPr>
                      <a:lvl2pPr marL="457200" algn="l" rtl="0" eaLnBrk="1" latinLnBrk="0" hangingPunct="1">
                        <a:defRPr kumimoji="1" kern="1200">
                          <a:solidFill>
                            <a:schemeClr val="tx1"/>
                          </a:solidFill>
                          <a:latin typeface="Calibri"/>
                          <a:ea typeface=""/>
                          <a:cs typeface=""/>
                        </a:defRPr>
                      </a:lvl2pPr>
                      <a:lvl3pPr marL="914400" algn="l" rtl="0" eaLnBrk="1" latinLnBrk="0" hangingPunct="1">
                        <a:defRPr kumimoji="1" kern="1200">
                          <a:solidFill>
                            <a:schemeClr val="tx1"/>
                          </a:solidFill>
                          <a:latin typeface="Calibri"/>
                          <a:ea typeface=""/>
                          <a:cs typeface=""/>
                        </a:defRPr>
                      </a:lvl3pPr>
                      <a:lvl4pPr marL="1371600" algn="l" rtl="0" eaLnBrk="1" latinLnBrk="0" hangingPunct="1">
                        <a:defRPr kumimoji="1" kern="1200">
                          <a:solidFill>
                            <a:schemeClr val="tx1"/>
                          </a:solidFill>
                          <a:latin typeface="Calibri"/>
                          <a:ea typeface=""/>
                          <a:cs typeface=""/>
                        </a:defRPr>
                      </a:lvl4pPr>
                      <a:lvl5pPr marL="1828800" algn="l" rtl="0" eaLnBrk="1" latinLnBrk="0" hangingPunct="1">
                        <a:defRPr kumimoji="1" kern="1200">
                          <a:solidFill>
                            <a:schemeClr val="tx1"/>
                          </a:solidFill>
                          <a:latin typeface="Calibri"/>
                          <a:ea typeface=""/>
                          <a:cs typeface=""/>
                        </a:defRPr>
                      </a:lvl5pPr>
                      <a:lvl6pPr marL="2286000" algn="l" rtl="0" eaLnBrk="1" latinLnBrk="0" hangingPunct="1">
                        <a:defRPr kumimoji="1" kern="1200">
                          <a:solidFill>
                            <a:schemeClr val="tx1"/>
                          </a:solidFill>
                          <a:latin typeface="Calibri"/>
                          <a:ea typeface=""/>
                          <a:cs typeface=""/>
                        </a:defRPr>
                      </a:lvl6pPr>
                      <a:lvl7pPr marL="2743200" algn="l" rtl="0" eaLnBrk="1" latinLnBrk="0" hangingPunct="1">
                        <a:defRPr kumimoji="1" kern="1200">
                          <a:solidFill>
                            <a:schemeClr val="tx1"/>
                          </a:solidFill>
                          <a:latin typeface="Calibri"/>
                          <a:ea typeface=""/>
                          <a:cs typeface=""/>
                        </a:defRPr>
                      </a:lvl7pPr>
                      <a:lvl8pPr marL="3200400" algn="l" rtl="0" eaLnBrk="1" latinLnBrk="0" hangingPunct="1">
                        <a:defRPr kumimoji="1" kern="1200">
                          <a:solidFill>
                            <a:schemeClr val="tx1"/>
                          </a:solidFill>
                          <a:latin typeface="Calibri"/>
                          <a:ea typeface=""/>
                          <a:cs typeface=""/>
                        </a:defRPr>
                      </a:lvl8pPr>
                      <a:lvl9pPr marL="3657600" algn="l" rtl="0" eaLnBrk="1" latinLnBrk="0" hangingPunct="1">
                        <a:defRPr kumimoji="1" kern="1200">
                          <a:solidFill>
                            <a:schemeClr val="tx1"/>
                          </a:solidFill>
                          <a:latin typeface="Calibri"/>
                          <a:ea typeface=""/>
                          <a:cs typeface=""/>
                        </a:defRPr>
                      </a:lvl9pPr>
                    </a:lstStyle>
                    <a:p>
                      <a:pPr algn="l"/>
                      <a:r>
                        <a:rPr lang="ja-JP" altLang="en-US" sz="1800" dirty="0" smtClean="0">
                          <a:latin typeface="HG丸ｺﾞｼｯｸM-PRO" panose="020F0600000000000000" pitchFamily="50" charset="-128"/>
                          <a:ea typeface="HG丸ｺﾞｼｯｸM-PRO" panose="020F0600000000000000" pitchFamily="50" charset="-128"/>
                        </a:rPr>
                        <a:t>物理ノードの</a:t>
                      </a:r>
                      <a:r>
                        <a:rPr lang="en-US" altLang="ja-JP" sz="1800" dirty="0" smtClean="0">
                          <a:latin typeface="HG丸ｺﾞｼｯｸM-PRO" panose="020F0600000000000000" pitchFamily="50" charset="-128"/>
                          <a:ea typeface="HG丸ｺﾞｼｯｸM-PRO" panose="020F0600000000000000" pitchFamily="50" charset="-128"/>
                        </a:rPr>
                        <a:t>IP</a:t>
                      </a:r>
                      <a:r>
                        <a:rPr lang="ja-JP" altLang="en-US" sz="1800" dirty="0" smtClean="0">
                          <a:latin typeface="HG丸ｺﾞｼｯｸM-PRO" panose="020F0600000000000000" pitchFamily="50" charset="-128"/>
                          <a:ea typeface="HG丸ｺﾞｼｯｸM-PRO" panose="020F0600000000000000" pitchFamily="50" charset="-128"/>
                        </a:rPr>
                        <a:t>アドレス</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 lastClr="FFFFFF"/>
                    </a:solidFill>
                  </a:tcPr>
                </a:tc>
              </a:tr>
            </a:tbl>
          </a:graphicData>
        </a:graphic>
      </p:graphicFrame>
      <p:graphicFrame>
        <p:nvGraphicFramePr>
          <p:cNvPr id="28" name="表 27"/>
          <p:cNvGraphicFramePr>
            <a:graphicFrameLocks noGrp="1"/>
          </p:cNvGraphicFramePr>
          <p:nvPr>
            <p:extLst>
              <p:ext uri="{D42A27DB-BD31-4B8C-83A1-F6EECF244321}">
                <p14:modId xmlns:p14="http://schemas.microsoft.com/office/powerpoint/2010/main" val="752344937"/>
              </p:ext>
            </p:extLst>
          </p:nvPr>
        </p:nvGraphicFramePr>
        <p:xfrm>
          <a:off x="323528" y="5438709"/>
          <a:ext cx="5184576" cy="453607"/>
        </p:xfrm>
        <a:graphic>
          <a:graphicData uri="http://schemas.openxmlformats.org/drawingml/2006/table">
            <a:tbl>
              <a:tblPr firstRow="1" bandRow="1">
                <a:effectLst/>
                <a:tableStyleId>{2D5ABB26-0587-4C30-8999-92F81FD0307C}</a:tableStyleId>
              </a:tblPr>
              <a:tblGrid>
                <a:gridCol w="5184576"/>
              </a:tblGrid>
              <a:tr h="453607">
                <a:tc>
                  <a:txBody>
                    <a:bodyPr/>
                    <a:lstStyle/>
                    <a:p>
                      <a:r>
                        <a:rPr kumimoji="1" lang="ja-JP" altLang="en-US" dirty="0" smtClean="0">
                          <a:latin typeface="HG丸ｺﾞｼｯｸM-PRO" panose="020F0600000000000000" pitchFamily="50" charset="-128"/>
                          <a:ea typeface="HG丸ｺﾞｼｯｸM-PRO" panose="020F0600000000000000" pitchFamily="50" charset="-128"/>
                        </a:rPr>
                        <a:t>仮想ノードの</a:t>
                      </a:r>
                      <a:r>
                        <a:rPr kumimoji="1" lang="en-US" altLang="ja-JP" dirty="0" smtClean="0">
                          <a:latin typeface="HG丸ｺﾞｼｯｸM-PRO" panose="020F0600000000000000" pitchFamily="50" charset="-128"/>
                          <a:ea typeface="HG丸ｺﾞｼｯｸM-PRO" panose="020F0600000000000000" pitchFamily="50" charset="-128"/>
                        </a:rPr>
                        <a:t>IP</a:t>
                      </a:r>
                      <a:r>
                        <a:rPr kumimoji="1" lang="ja-JP" altLang="en-US" dirty="0" smtClean="0">
                          <a:latin typeface="HG丸ｺﾞｼｯｸM-PRO" panose="020F0600000000000000" pitchFamily="50" charset="-128"/>
                          <a:ea typeface="HG丸ｺﾞｼｯｸM-PRO" panose="020F0600000000000000" pitchFamily="50" charset="-128"/>
                        </a:rPr>
                        <a:t>アドレス→ 物理インスタンス名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31" name="表 30"/>
          <p:cNvGraphicFramePr>
            <a:graphicFrameLocks noGrp="1"/>
          </p:cNvGraphicFramePr>
          <p:nvPr>
            <p:extLst>
              <p:ext uri="{D42A27DB-BD31-4B8C-83A1-F6EECF244321}">
                <p14:modId xmlns:p14="http://schemas.microsoft.com/office/powerpoint/2010/main" val="2999392854"/>
              </p:ext>
            </p:extLst>
          </p:nvPr>
        </p:nvGraphicFramePr>
        <p:xfrm>
          <a:off x="323528" y="5870757"/>
          <a:ext cx="5184576" cy="432048"/>
        </p:xfrm>
        <a:graphic>
          <a:graphicData uri="http://schemas.openxmlformats.org/drawingml/2006/table">
            <a:tbl>
              <a:tblPr firstRow="1" bandRow="1">
                <a:effectLst/>
                <a:tableStyleId>{2D5ABB26-0587-4C30-8999-92F81FD0307C}</a:tableStyleId>
              </a:tblPr>
              <a:tblGrid>
                <a:gridCol w="5184576"/>
              </a:tblGrid>
              <a:tr h="432048">
                <a:tc>
                  <a:txBody>
                    <a:bodyPr/>
                    <a:lstStyle/>
                    <a:p>
                      <a:r>
                        <a:rPr kumimoji="1" lang="ja-JP" altLang="en-US" dirty="0" smtClean="0">
                          <a:latin typeface="HG丸ｺﾞｼｯｸM-PRO" panose="020F0600000000000000" pitchFamily="50" charset="-128"/>
                          <a:ea typeface="HG丸ｺﾞｼｯｸM-PRO" panose="020F0600000000000000" pitchFamily="50" charset="-128"/>
                        </a:rPr>
                        <a:t>物理インスタンス名→ 物理ノードの</a:t>
                      </a:r>
                      <a:r>
                        <a:rPr kumimoji="1" lang="en-US" altLang="ja-JP" dirty="0" smtClean="0">
                          <a:latin typeface="HG丸ｺﾞｼｯｸM-PRO" panose="020F0600000000000000" pitchFamily="50" charset="-128"/>
                          <a:ea typeface="HG丸ｺﾞｼｯｸM-PRO" panose="020F0600000000000000" pitchFamily="50" charset="-128"/>
                        </a:rPr>
                        <a:t>IP</a:t>
                      </a:r>
                      <a:r>
                        <a:rPr kumimoji="1" lang="ja-JP" altLang="en-US" dirty="0" smtClean="0">
                          <a:latin typeface="HG丸ｺﾞｼｯｸM-PRO" panose="020F0600000000000000" pitchFamily="50" charset="-128"/>
                          <a:ea typeface="HG丸ｺﾞｼｯｸM-PRO" panose="020F0600000000000000" pitchFamily="50" charset="-128"/>
                        </a:rPr>
                        <a:t>アドレス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42" name="テキスト ボックス 41"/>
          <p:cNvSpPr txBox="1"/>
          <p:nvPr/>
        </p:nvSpPr>
        <p:spPr>
          <a:xfrm>
            <a:off x="34062" y="6637778"/>
            <a:ext cx="569387" cy="246221"/>
          </a:xfrm>
          <a:prstGeom prst="rect">
            <a:avLst/>
          </a:prstGeom>
          <a:noFill/>
        </p:spPr>
        <p:txBody>
          <a:bodyPr wrap="none" rtlCol="0">
            <a:spAutoFit/>
          </a:bodyPr>
          <a:lstStyle/>
          <a:p>
            <a:r>
              <a:rPr kumimoji="1" lang="ja-JP" altLang="en-US" sz="1000" dirty="0" smtClean="0">
                <a:solidFill>
                  <a:schemeClr val="tx1">
                    <a:lumMod val="50000"/>
                    <a:lumOff val="50000"/>
                  </a:schemeClr>
                </a:solidFill>
              </a:rPr>
              <a:t>☆</a:t>
            </a:r>
            <a:r>
              <a:rPr lang="ja-JP" altLang="en-US" sz="1000" dirty="0" smtClean="0">
                <a:solidFill>
                  <a:schemeClr val="tx1">
                    <a:lumMod val="50000"/>
                    <a:lumOff val="50000"/>
                  </a:schemeClr>
                </a:solidFill>
              </a:rPr>
              <a:t>☆☆</a:t>
            </a:r>
            <a:endParaRPr kumimoji="1" lang="ja-JP" altLang="en-US" sz="1000" dirty="0">
              <a:solidFill>
                <a:schemeClr val="tx1">
                  <a:lumMod val="50000"/>
                  <a:lumOff val="50000"/>
                </a:schemeClr>
              </a:solidFill>
            </a:endParaRPr>
          </a:p>
        </p:txBody>
      </p:sp>
    </p:spTree>
    <p:extLst>
      <p:ext uri="{BB962C8B-B14F-4D97-AF65-F5344CB8AC3E}">
        <p14:creationId xmlns:p14="http://schemas.microsoft.com/office/powerpoint/2010/main" val="3188715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fade">
                                      <p:cBhvr>
                                        <p:cTn id="11" dur="500"/>
                                        <p:tgtEl>
                                          <p:spTgt spid="19"/>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28"/>
                                        </p:tgtEl>
                                        <p:attrNameLst>
                                          <p:attrName>style.visibility</p:attrName>
                                        </p:attrNameLst>
                                      </p:cBhvr>
                                      <p:to>
                                        <p:strVal val="visible"/>
                                      </p:to>
                                    </p:set>
                                    <p:animEffect transition="in" filter="fade">
                                      <p:cBhvr>
                                        <p:cTn id="16" dur="500"/>
                                        <p:tgtEl>
                                          <p:spTgt spid="28"/>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1"/>
                                        </p:tgtEl>
                                        <p:attrNameLst>
                                          <p:attrName>style.visibility</p:attrName>
                                        </p:attrNameLst>
                                      </p:cBhvr>
                                      <p:to>
                                        <p:strVal val="visible"/>
                                      </p:to>
                                    </p:set>
                                    <p:animEffect transition="in" filter="fade">
                                      <p:cBhvr>
                                        <p:cTn id="21" dur="500"/>
                                        <p:tgtEl>
                                          <p:spTgt spid="31"/>
                                        </p:tgtEl>
                                      </p:cBhvr>
                                    </p:animEffect>
                                  </p:childTnLst>
                                </p:cTn>
                              </p:par>
                            </p:childTnLst>
                          </p:cTn>
                        </p:par>
                        <p:par>
                          <p:cTn id="22" fill="hold">
                            <p:stCondLst>
                              <p:cond delay="500"/>
                            </p:stCondLst>
                            <p:childTnLst>
                              <p:par>
                                <p:cTn id="23" presetID="10" presetClass="entr" presetSubtype="0" fill="hold" nodeType="afterEffect">
                                  <p:stCondLst>
                                    <p:cond delay="500"/>
                                  </p:stCondLst>
                                  <p:childTnLst>
                                    <p:set>
                                      <p:cBhvr>
                                        <p:cTn id="24" dur="1" fill="hold">
                                          <p:stCondLst>
                                            <p:cond delay="0"/>
                                          </p:stCondLst>
                                        </p:cTn>
                                        <p:tgtEl>
                                          <p:spTgt spid="17"/>
                                        </p:tgtEl>
                                        <p:attrNameLst>
                                          <p:attrName>style.visibility</p:attrName>
                                        </p:attrNameLst>
                                      </p:cBhvr>
                                      <p:to>
                                        <p:strVal val="visible"/>
                                      </p:to>
                                    </p:set>
                                    <p:animEffect transition="in" filter="fade">
                                      <p:cBhvr>
                                        <p:cTn id="25" dur="500"/>
                                        <p:tgtEl>
                                          <p:spTgt spid="17"/>
                                        </p:tgtEl>
                                      </p:cBhvr>
                                    </p:animEffect>
                                  </p:childTnLst>
                                </p:cTn>
                              </p:par>
                            </p:childTnLst>
                          </p:cTn>
                        </p:par>
                        <p:par>
                          <p:cTn id="26" fill="hold">
                            <p:stCondLst>
                              <p:cond delay="1500"/>
                            </p:stCondLst>
                            <p:childTnLst>
                              <p:par>
                                <p:cTn id="27" presetID="10" presetClass="entr" presetSubtype="0" fill="hold" nodeType="afterEffect">
                                  <p:stCondLst>
                                    <p:cond delay="0"/>
                                  </p:stCondLst>
                                  <p:childTnLst>
                                    <p:set>
                                      <p:cBhvr>
                                        <p:cTn id="28" dur="1" fill="hold">
                                          <p:stCondLst>
                                            <p:cond delay="0"/>
                                          </p:stCondLst>
                                        </p:cTn>
                                        <p:tgtEl>
                                          <p:spTgt spid="22"/>
                                        </p:tgtEl>
                                        <p:attrNameLst>
                                          <p:attrName>style.visibility</p:attrName>
                                        </p:attrNameLst>
                                      </p:cBhvr>
                                      <p:to>
                                        <p:strVal val="visible"/>
                                      </p:to>
                                    </p:set>
                                    <p:animEffect transition="in" filter="fade">
                                      <p:cBhvr>
                                        <p:cTn id="29" dur="500"/>
                                        <p:tgtEl>
                                          <p:spTgt spid="22"/>
                                        </p:tgtEl>
                                      </p:cBhvr>
                                    </p:animEffect>
                                  </p:childTnLst>
                                </p:cTn>
                              </p:par>
                            </p:childTnLst>
                          </p:cTn>
                        </p:par>
                        <p:par>
                          <p:cTn id="30" fill="hold">
                            <p:stCondLst>
                              <p:cond delay="2000"/>
                            </p:stCondLst>
                            <p:childTnLst>
                              <p:par>
                                <p:cTn id="31" presetID="10" presetClass="entr" presetSubtype="0" fill="hold" nodeType="afterEffect">
                                  <p:stCondLst>
                                    <p:cond delay="0"/>
                                  </p:stCondLst>
                                  <p:childTnLst>
                                    <p:set>
                                      <p:cBhvr>
                                        <p:cTn id="32" dur="1" fill="hold">
                                          <p:stCondLst>
                                            <p:cond delay="0"/>
                                          </p:stCondLst>
                                        </p:cTn>
                                        <p:tgtEl>
                                          <p:spTgt spid="32"/>
                                        </p:tgtEl>
                                        <p:attrNameLst>
                                          <p:attrName>style.visibility</p:attrName>
                                        </p:attrNameLst>
                                      </p:cBhvr>
                                      <p:to>
                                        <p:strVal val="visible"/>
                                      </p:to>
                                    </p:set>
                                    <p:animEffect transition="in" filter="fade">
                                      <p:cBhvr>
                                        <p:cTn id="33"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 name="角丸四角形 14"/>
          <p:cNvSpPr/>
          <p:nvPr/>
        </p:nvSpPr>
        <p:spPr>
          <a:xfrm>
            <a:off x="231885" y="619063"/>
            <a:ext cx="4042393" cy="2465639"/>
          </a:xfrm>
          <a:prstGeom prst="roundRect">
            <a:avLst/>
          </a:prstGeom>
          <a:ln w="57150">
            <a:solidFill>
              <a:srgbClr val="00B0F0"/>
            </a:solid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2000" dirty="0">
                <a:solidFill>
                  <a:srgbClr val="000000"/>
                </a:solidFill>
                <a:latin typeface="HG丸ｺﾞｼｯｸM-PRO" panose="020F0600000000000000" pitchFamily="50" charset="-128"/>
                <a:ea typeface="HG丸ｺﾞｼｯｸM-PRO" panose="020F0600000000000000" pitchFamily="50" charset="-128"/>
              </a:rPr>
              <a:t>物理ノード</a:t>
            </a:r>
            <a:r>
              <a:rPr lang="en-US" altLang="ja-JP" sz="2000" dirty="0">
                <a:solidFill>
                  <a:srgbClr val="000000"/>
                </a:solidFill>
                <a:latin typeface="HG丸ｺﾞｼｯｸM-PRO" panose="020F0600000000000000" pitchFamily="50" charset="-128"/>
                <a:ea typeface="HG丸ｺﾞｼｯｸM-PRO" panose="020F0600000000000000" pitchFamily="50" charset="-128"/>
              </a:rPr>
              <a:t>1</a:t>
            </a: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ja-JP" altLang="en-US" dirty="0">
              <a:solidFill>
                <a:prstClr val="black"/>
              </a:solidFill>
              <a:latin typeface="HG丸ｺﾞｼｯｸM-PRO" panose="020F0600000000000000" pitchFamily="50" charset="-128"/>
              <a:ea typeface="HG丸ｺﾞｼｯｸM-PRO" panose="020F0600000000000000" pitchFamily="50" charset="-128"/>
            </a:endParaRPr>
          </a:p>
        </p:txBody>
      </p:sp>
      <p:sp>
        <p:nvSpPr>
          <p:cNvPr id="16" name="角丸四角形 15"/>
          <p:cNvSpPr/>
          <p:nvPr/>
        </p:nvSpPr>
        <p:spPr>
          <a:xfrm>
            <a:off x="4552365" y="619063"/>
            <a:ext cx="4042393" cy="2465639"/>
          </a:xfrm>
          <a:prstGeom prst="roundRect">
            <a:avLst/>
          </a:prstGeom>
          <a:ln w="57150">
            <a:solidFill>
              <a:srgbClr val="00B0F0"/>
            </a:solid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2000" dirty="0">
                <a:solidFill>
                  <a:srgbClr val="000000"/>
                </a:solidFill>
                <a:latin typeface="HG丸ｺﾞｼｯｸM-PRO" panose="020F0600000000000000" pitchFamily="50" charset="-128"/>
                <a:ea typeface="HG丸ｺﾞｼｯｸM-PRO" panose="020F0600000000000000" pitchFamily="50" charset="-128"/>
              </a:rPr>
              <a:t>物理ノード</a:t>
            </a:r>
            <a:r>
              <a:rPr lang="en-US" altLang="ja-JP" sz="2000" dirty="0">
                <a:solidFill>
                  <a:srgbClr val="000000"/>
                </a:solidFill>
                <a:latin typeface="HG丸ｺﾞｼｯｸM-PRO" panose="020F0600000000000000" pitchFamily="50" charset="-128"/>
                <a:ea typeface="HG丸ｺﾞｼｯｸM-PRO" panose="020F0600000000000000" pitchFamily="50" charset="-128"/>
              </a:rPr>
              <a:t>2</a:t>
            </a: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ja-JP" altLang="en-US" dirty="0">
              <a:solidFill>
                <a:prstClr val="black"/>
              </a:solidFill>
              <a:latin typeface="HG丸ｺﾞｼｯｸM-PRO" panose="020F0600000000000000" pitchFamily="50" charset="-128"/>
              <a:ea typeface="HG丸ｺﾞｼｯｸM-PRO" panose="020F0600000000000000" pitchFamily="50" charset="-128"/>
            </a:endParaRPr>
          </a:p>
        </p:txBody>
      </p:sp>
      <p:sp>
        <p:nvSpPr>
          <p:cNvPr id="17" name="角丸四角形 16"/>
          <p:cNvSpPr/>
          <p:nvPr/>
        </p:nvSpPr>
        <p:spPr>
          <a:xfrm>
            <a:off x="351974" y="864844"/>
            <a:ext cx="1795680" cy="1458370"/>
          </a:xfrm>
          <a:prstGeom prst="roundRect">
            <a:avLst/>
          </a:prstGeom>
          <a:ln/>
          <a:effectLst/>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900" dirty="0" smtClean="0">
                <a:solidFill>
                  <a:srgbClr val="000000"/>
                </a:solidFill>
                <a:latin typeface="HG丸ｺﾞｼｯｸM-PRO" panose="020F0600000000000000" pitchFamily="50" charset="-128"/>
                <a:ea typeface="HG丸ｺﾞｼｯｸM-PRO" panose="020F0600000000000000" pitchFamily="50" charset="-128"/>
              </a:rPr>
              <a:t>インスタンス</a:t>
            </a:r>
            <a:endParaRPr lang="ja-JP" altLang="en-US" sz="19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20" name="角丸四角形 19"/>
          <p:cNvSpPr/>
          <p:nvPr/>
        </p:nvSpPr>
        <p:spPr>
          <a:xfrm>
            <a:off x="5675721" y="864844"/>
            <a:ext cx="1795680" cy="1458370"/>
          </a:xfrm>
          <a:prstGeom prst="roundRect">
            <a:avLst/>
          </a:prstGeom>
          <a:ln/>
          <a:effectLst/>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900" dirty="0" smtClean="0">
                <a:solidFill>
                  <a:srgbClr val="000000"/>
                </a:solidFill>
                <a:latin typeface="HG丸ｺﾞｼｯｸM-PRO" panose="020F0600000000000000" pitchFamily="50" charset="-128"/>
                <a:ea typeface="HG丸ｺﾞｼｯｸM-PRO" panose="020F0600000000000000" pitchFamily="50" charset="-128"/>
              </a:rPr>
              <a:t>インスタンス</a:t>
            </a:r>
            <a:endParaRPr lang="ja-JP" altLang="en-US" sz="19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10" name="角丸四角形 9"/>
          <p:cNvSpPr/>
          <p:nvPr/>
        </p:nvSpPr>
        <p:spPr>
          <a:xfrm>
            <a:off x="2348699" y="864844"/>
            <a:ext cx="1795680" cy="1458370"/>
          </a:xfrm>
          <a:prstGeom prst="roundRect">
            <a:avLst/>
          </a:prstGeom>
          <a:ln/>
          <a:effectLst/>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900" dirty="0" smtClean="0">
                <a:solidFill>
                  <a:srgbClr val="000000"/>
                </a:solidFill>
                <a:latin typeface="HG丸ｺﾞｼｯｸM-PRO" panose="020F0600000000000000" pitchFamily="50" charset="-128"/>
                <a:ea typeface="HG丸ｺﾞｼｯｸM-PRO" panose="020F0600000000000000" pitchFamily="50" charset="-128"/>
              </a:rPr>
              <a:t>インスタンス</a:t>
            </a:r>
            <a:endParaRPr lang="ja-JP" altLang="en-US" sz="19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p:txBody>
          <a:bodyPr/>
          <a:lstStyle/>
          <a:p>
            <a:fld id="{3A6245A7-B387-461F-B0BE-EE9C50F41F5B}" type="slidenum">
              <a:rPr lang="ja-JP" altLang="en-US" smtClean="0">
                <a:solidFill>
                  <a:prstClr val="black">
                    <a:tint val="75000"/>
                  </a:prstClr>
                </a:solidFill>
              </a:rPr>
              <a:pPr/>
              <a:t>17</a:t>
            </a:fld>
            <a:endParaRPr lang="ja-JP" altLang="en-US">
              <a:solidFill>
                <a:prstClr val="black">
                  <a:tint val="75000"/>
                </a:prstClr>
              </a:solidFill>
            </a:endParaRPr>
          </a:p>
        </p:txBody>
      </p:sp>
      <p:sp>
        <p:nvSpPr>
          <p:cNvPr id="3" name="円/楕円 2"/>
          <p:cNvSpPr/>
          <p:nvPr/>
        </p:nvSpPr>
        <p:spPr>
          <a:xfrm>
            <a:off x="6300192" y="5085184"/>
            <a:ext cx="1584176" cy="1440160"/>
          </a:xfrm>
          <a:prstGeom prst="ellipse">
            <a:avLst/>
          </a:prstGeom>
          <a:noFill/>
          <a:ln w="28575" cmpd="sng">
            <a:solidFill>
              <a:srgbClr val="00B0F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5" name="円/楕円 4"/>
          <p:cNvSpPr/>
          <p:nvPr/>
        </p:nvSpPr>
        <p:spPr>
          <a:xfrm>
            <a:off x="6660232" y="5085184"/>
            <a:ext cx="864096" cy="1440160"/>
          </a:xfrm>
          <a:prstGeom prst="ellipse">
            <a:avLst/>
          </a:prstGeom>
          <a:noFill/>
          <a:ln w="28575" cmpd="sng">
            <a:solidFill>
              <a:srgbClr val="00B0F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28" name="直線コネクタ 27"/>
          <p:cNvCxnSpPr>
            <a:stCxn id="3" idx="6"/>
            <a:endCxn id="3" idx="2"/>
          </p:cNvCxnSpPr>
          <p:nvPr/>
        </p:nvCxnSpPr>
        <p:spPr>
          <a:xfrm flipH="1">
            <a:off x="6300192" y="5805264"/>
            <a:ext cx="1584176" cy="0"/>
          </a:xfrm>
          <a:prstGeom prst="line">
            <a:avLst/>
          </a:prstGeom>
          <a:ln w="28575" cmpd="sng">
            <a:solidFill>
              <a:srgbClr val="00B0F0"/>
            </a:solidFill>
          </a:ln>
          <a:effectLst/>
        </p:spPr>
        <p:style>
          <a:lnRef idx="2">
            <a:schemeClr val="accent1"/>
          </a:lnRef>
          <a:fillRef idx="0">
            <a:schemeClr val="accent1"/>
          </a:fillRef>
          <a:effectRef idx="1">
            <a:schemeClr val="accent1"/>
          </a:effectRef>
          <a:fontRef idx="minor">
            <a:schemeClr val="tx1"/>
          </a:fontRef>
        </p:style>
      </p:cxnSp>
      <p:cxnSp>
        <p:nvCxnSpPr>
          <p:cNvPr id="30" name="直線コネクタ 29"/>
          <p:cNvCxnSpPr>
            <a:stCxn id="5" idx="0"/>
            <a:endCxn id="5" idx="4"/>
          </p:cNvCxnSpPr>
          <p:nvPr/>
        </p:nvCxnSpPr>
        <p:spPr>
          <a:xfrm>
            <a:off x="7092280" y="5085184"/>
            <a:ext cx="0" cy="1440160"/>
          </a:xfrm>
          <a:prstGeom prst="line">
            <a:avLst/>
          </a:prstGeom>
          <a:ln w="28575" cmpd="sng">
            <a:solidFill>
              <a:srgbClr val="00B0F0"/>
            </a:solidFill>
          </a:ln>
          <a:effectLst/>
        </p:spPr>
        <p:style>
          <a:lnRef idx="2">
            <a:schemeClr val="accent1"/>
          </a:lnRef>
          <a:fillRef idx="0">
            <a:schemeClr val="accent1"/>
          </a:fillRef>
          <a:effectRef idx="1">
            <a:schemeClr val="accent1"/>
          </a:effectRef>
          <a:fontRef idx="minor">
            <a:schemeClr val="tx1"/>
          </a:fontRef>
        </p:style>
      </p:cxnSp>
      <p:cxnSp>
        <p:nvCxnSpPr>
          <p:cNvPr id="34" name="曲線コネクタ 33"/>
          <p:cNvCxnSpPr>
            <a:stCxn id="3" idx="7"/>
            <a:endCxn id="3" idx="1"/>
          </p:cNvCxnSpPr>
          <p:nvPr/>
        </p:nvCxnSpPr>
        <p:spPr>
          <a:xfrm rot="16200000" flipV="1">
            <a:off x="7092280" y="4736000"/>
            <a:ext cx="12700" cy="1120182"/>
          </a:xfrm>
          <a:prstGeom prst="curvedConnector3">
            <a:avLst>
              <a:gd name="adj1" fmla="val -1482370"/>
            </a:avLst>
          </a:prstGeom>
          <a:ln w="28575" cmpd="sng">
            <a:solidFill>
              <a:srgbClr val="00B0F0"/>
            </a:solidFill>
          </a:ln>
          <a:effectLst/>
        </p:spPr>
        <p:style>
          <a:lnRef idx="2">
            <a:schemeClr val="accent1"/>
          </a:lnRef>
          <a:fillRef idx="0">
            <a:schemeClr val="accent1"/>
          </a:fillRef>
          <a:effectRef idx="1">
            <a:schemeClr val="accent1"/>
          </a:effectRef>
          <a:fontRef idx="minor">
            <a:schemeClr val="tx1"/>
          </a:fontRef>
        </p:style>
      </p:cxnSp>
      <p:cxnSp>
        <p:nvCxnSpPr>
          <p:cNvPr id="37" name="曲線コネクタ 36"/>
          <p:cNvCxnSpPr>
            <a:stCxn id="3" idx="5"/>
            <a:endCxn id="3" idx="3"/>
          </p:cNvCxnSpPr>
          <p:nvPr/>
        </p:nvCxnSpPr>
        <p:spPr>
          <a:xfrm rot="5400000">
            <a:off x="7092280" y="5754346"/>
            <a:ext cx="12700" cy="1120182"/>
          </a:xfrm>
          <a:prstGeom prst="curvedConnector3">
            <a:avLst>
              <a:gd name="adj1" fmla="val -1597331"/>
            </a:avLst>
          </a:prstGeom>
          <a:ln w="28575" cmpd="sng">
            <a:solidFill>
              <a:srgbClr val="00B0F0"/>
            </a:solidFill>
          </a:ln>
          <a:effectLst/>
        </p:spPr>
        <p:style>
          <a:lnRef idx="2">
            <a:schemeClr val="accent1"/>
          </a:lnRef>
          <a:fillRef idx="0">
            <a:schemeClr val="accent1"/>
          </a:fillRef>
          <a:effectRef idx="1">
            <a:schemeClr val="accent1"/>
          </a:effectRef>
          <a:fontRef idx="minor">
            <a:schemeClr val="tx1"/>
          </a:fontRef>
        </p:style>
      </p:cxnSp>
      <p:sp>
        <p:nvSpPr>
          <p:cNvPr id="4" name="正方形/長方形 3"/>
          <p:cNvSpPr/>
          <p:nvPr/>
        </p:nvSpPr>
        <p:spPr>
          <a:xfrm>
            <a:off x="1187624" y="3573016"/>
            <a:ext cx="2520280" cy="3024336"/>
          </a:xfrm>
          <a:prstGeom prst="rect">
            <a:avLst/>
          </a:prstGeom>
          <a:solidFill>
            <a:srgbClr val="FFFFFF"/>
          </a:solid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1331640" y="3789040"/>
            <a:ext cx="1017059" cy="1152128"/>
          </a:xfrm>
          <a:prstGeom prst="rect">
            <a:avLst/>
          </a:prstGeom>
          <a:solidFill>
            <a:srgbClr val="00B0F0"/>
          </a:solid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2483768" y="3788623"/>
            <a:ext cx="1017059" cy="1152128"/>
          </a:xfrm>
          <a:prstGeom prst="rect">
            <a:avLst/>
          </a:prstGeom>
          <a:solidFill>
            <a:srgbClr val="00B0F0"/>
          </a:solid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1331639" y="5168659"/>
            <a:ext cx="1017059" cy="1152128"/>
          </a:xfrm>
          <a:prstGeom prst="rect">
            <a:avLst/>
          </a:prstGeom>
          <a:solidFill>
            <a:srgbClr val="00B0F0"/>
          </a:solid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2483767" y="5168659"/>
            <a:ext cx="1017059" cy="1152128"/>
          </a:xfrm>
          <a:prstGeom prst="rect">
            <a:avLst/>
          </a:prstGeom>
          <a:solidFill>
            <a:srgbClr val="00B0F0"/>
          </a:solid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フローチャート : 磁気ディスク 6"/>
          <p:cNvSpPr/>
          <p:nvPr/>
        </p:nvSpPr>
        <p:spPr>
          <a:xfrm>
            <a:off x="4144379" y="3789040"/>
            <a:ext cx="2011797" cy="2160240"/>
          </a:xfrm>
          <a:prstGeom prst="flowChartMagneticDisk">
            <a:avLst/>
          </a:prstGeom>
          <a:ln w="28575"/>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19972227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 name="角丸四角形 14"/>
          <p:cNvSpPr/>
          <p:nvPr/>
        </p:nvSpPr>
        <p:spPr>
          <a:xfrm>
            <a:off x="323528" y="2372921"/>
            <a:ext cx="4042393" cy="2465639"/>
          </a:xfrm>
          <a:prstGeom prst="roundRect">
            <a:avLst/>
          </a:prstGeom>
          <a:ln w="57150">
            <a:solidFill>
              <a:srgbClr val="00B0F0"/>
            </a:solid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2000" dirty="0">
                <a:solidFill>
                  <a:srgbClr val="000000"/>
                </a:solidFill>
                <a:latin typeface="HG丸ｺﾞｼｯｸM-PRO" panose="020F0600000000000000" pitchFamily="50" charset="-128"/>
                <a:ea typeface="HG丸ｺﾞｼｯｸM-PRO" panose="020F0600000000000000" pitchFamily="50" charset="-128"/>
              </a:rPr>
              <a:t>物理ノード</a:t>
            </a:r>
            <a:r>
              <a:rPr lang="en-US" altLang="ja-JP" sz="2000" dirty="0">
                <a:solidFill>
                  <a:srgbClr val="000000"/>
                </a:solidFill>
                <a:latin typeface="HG丸ｺﾞｼｯｸM-PRO" panose="020F0600000000000000" pitchFamily="50" charset="-128"/>
                <a:ea typeface="HG丸ｺﾞｼｯｸM-PRO" panose="020F0600000000000000" pitchFamily="50" charset="-128"/>
              </a:rPr>
              <a:t>1</a:t>
            </a: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ja-JP" altLang="en-US" dirty="0">
              <a:solidFill>
                <a:prstClr val="black"/>
              </a:solidFill>
              <a:latin typeface="HG丸ｺﾞｼｯｸM-PRO" panose="020F0600000000000000" pitchFamily="50" charset="-128"/>
              <a:ea typeface="HG丸ｺﾞｼｯｸM-PRO" panose="020F0600000000000000" pitchFamily="50" charset="-128"/>
            </a:endParaRPr>
          </a:p>
        </p:txBody>
      </p:sp>
      <p:sp>
        <p:nvSpPr>
          <p:cNvPr id="16" name="角丸四角形 15"/>
          <p:cNvSpPr/>
          <p:nvPr/>
        </p:nvSpPr>
        <p:spPr>
          <a:xfrm>
            <a:off x="4644008" y="2372921"/>
            <a:ext cx="4042393" cy="2465639"/>
          </a:xfrm>
          <a:prstGeom prst="roundRect">
            <a:avLst/>
          </a:prstGeom>
          <a:ln w="57150">
            <a:solidFill>
              <a:srgbClr val="00B0F0"/>
            </a:solid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2000" dirty="0">
                <a:solidFill>
                  <a:srgbClr val="000000"/>
                </a:solidFill>
                <a:latin typeface="HG丸ｺﾞｼｯｸM-PRO" panose="020F0600000000000000" pitchFamily="50" charset="-128"/>
                <a:ea typeface="HG丸ｺﾞｼｯｸM-PRO" panose="020F0600000000000000" pitchFamily="50" charset="-128"/>
              </a:rPr>
              <a:t>物理ノード</a:t>
            </a:r>
            <a:r>
              <a:rPr lang="en-US" altLang="ja-JP" sz="2000" dirty="0">
                <a:solidFill>
                  <a:srgbClr val="000000"/>
                </a:solidFill>
                <a:latin typeface="HG丸ｺﾞｼｯｸM-PRO" panose="020F0600000000000000" pitchFamily="50" charset="-128"/>
                <a:ea typeface="HG丸ｺﾞｼｯｸM-PRO" panose="020F0600000000000000" pitchFamily="50" charset="-128"/>
              </a:rPr>
              <a:t>2</a:t>
            </a: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ja-JP" altLang="en-US" dirty="0">
              <a:solidFill>
                <a:prstClr val="black"/>
              </a:solidFill>
              <a:latin typeface="HG丸ｺﾞｼｯｸM-PRO" panose="020F0600000000000000" pitchFamily="50" charset="-128"/>
              <a:ea typeface="HG丸ｺﾞｼｯｸM-PRO" panose="020F0600000000000000" pitchFamily="50" charset="-128"/>
            </a:endParaRPr>
          </a:p>
        </p:txBody>
      </p:sp>
      <p:sp>
        <p:nvSpPr>
          <p:cNvPr id="17" name="角丸四角形 16"/>
          <p:cNvSpPr/>
          <p:nvPr/>
        </p:nvSpPr>
        <p:spPr>
          <a:xfrm>
            <a:off x="443617" y="2618702"/>
            <a:ext cx="1795680" cy="1458370"/>
          </a:xfrm>
          <a:prstGeom prst="roundRect">
            <a:avLst/>
          </a:prstGeom>
          <a:ln/>
          <a:effectLst/>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2000" dirty="0">
                <a:solidFill>
                  <a:srgbClr val="000000"/>
                </a:solidFill>
                <a:latin typeface="HG丸ｺﾞｼｯｸM-PRO" panose="020F0600000000000000" pitchFamily="50" charset="-128"/>
                <a:ea typeface="HG丸ｺﾞｼｯｸM-PRO" panose="020F0600000000000000" pitchFamily="50" charset="-128"/>
              </a:rPr>
              <a:t>仮想ノード</a:t>
            </a:r>
          </a:p>
        </p:txBody>
      </p:sp>
      <p:sp>
        <p:nvSpPr>
          <p:cNvPr id="18" name="角丸四角形 17"/>
          <p:cNvSpPr/>
          <p:nvPr/>
        </p:nvSpPr>
        <p:spPr>
          <a:xfrm>
            <a:off x="472389" y="2825463"/>
            <a:ext cx="758181" cy="703978"/>
          </a:xfrm>
          <a:prstGeom prst="roundRect">
            <a:avLst/>
          </a:prstGeom>
          <a:ln/>
          <a:effectLst/>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300" dirty="0">
                <a:solidFill>
                  <a:prstClr val="black"/>
                </a:solidFill>
                <a:latin typeface="HG丸ｺﾞｼｯｸM-PRO" panose="020F0600000000000000" pitchFamily="50" charset="-128"/>
                <a:ea typeface="HG丸ｺﾞｼｯｸM-PRO" panose="020F0600000000000000" pitchFamily="50" charset="-128"/>
              </a:rPr>
              <a:t>インスタンス</a:t>
            </a:r>
          </a:p>
        </p:txBody>
      </p:sp>
      <p:sp>
        <p:nvSpPr>
          <p:cNvPr id="19" name="角丸四角形 18"/>
          <p:cNvSpPr/>
          <p:nvPr/>
        </p:nvSpPr>
        <p:spPr>
          <a:xfrm>
            <a:off x="1414252" y="2825463"/>
            <a:ext cx="758181" cy="703978"/>
          </a:xfrm>
          <a:prstGeom prst="roundRect">
            <a:avLst/>
          </a:prstGeom>
          <a:ln/>
          <a:effectLst/>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300" dirty="0">
                <a:solidFill>
                  <a:prstClr val="black"/>
                </a:solidFill>
                <a:latin typeface="HG丸ｺﾞｼｯｸM-PRO" panose="020F0600000000000000" pitchFamily="50" charset="-128"/>
                <a:ea typeface="HG丸ｺﾞｼｯｸM-PRO" panose="020F0600000000000000" pitchFamily="50" charset="-128"/>
              </a:rPr>
              <a:t>インスタンス</a:t>
            </a:r>
          </a:p>
        </p:txBody>
      </p:sp>
      <p:sp>
        <p:nvSpPr>
          <p:cNvPr id="20" name="角丸四角形 19"/>
          <p:cNvSpPr/>
          <p:nvPr/>
        </p:nvSpPr>
        <p:spPr>
          <a:xfrm>
            <a:off x="5767364" y="2618702"/>
            <a:ext cx="1795680" cy="1458370"/>
          </a:xfrm>
          <a:prstGeom prst="roundRect">
            <a:avLst/>
          </a:prstGeom>
          <a:ln/>
          <a:effectLst/>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2000" dirty="0">
                <a:solidFill>
                  <a:srgbClr val="000000"/>
                </a:solidFill>
                <a:latin typeface="HG丸ｺﾞｼｯｸM-PRO" panose="020F0600000000000000" pitchFamily="50" charset="-128"/>
                <a:ea typeface="HG丸ｺﾞｼｯｸM-PRO" panose="020F0600000000000000" pitchFamily="50" charset="-128"/>
              </a:rPr>
              <a:t>仮想ノード</a:t>
            </a:r>
          </a:p>
        </p:txBody>
      </p:sp>
      <p:sp>
        <p:nvSpPr>
          <p:cNvPr id="21" name="角丸四角形 20"/>
          <p:cNvSpPr/>
          <p:nvPr/>
        </p:nvSpPr>
        <p:spPr>
          <a:xfrm>
            <a:off x="5830043" y="2825463"/>
            <a:ext cx="758181" cy="703978"/>
          </a:xfrm>
          <a:prstGeom prst="roundRect">
            <a:avLst/>
          </a:prstGeom>
          <a:ln/>
          <a:effectLst/>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300" dirty="0">
                <a:solidFill>
                  <a:prstClr val="black"/>
                </a:solidFill>
                <a:latin typeface="HG丸ｺﾞｼｯｸM-PRO" panose="020F0600000000000000" pitchFamily="50" charset="-128"/>
                <a:ea typeface="HG丸ｺﾞｼｯｸM-PRO" panose="020F0600000000000000" pitchFamily="50" charset="-128"/>
              </a:rPr>
              <a:t>インスタンス</a:t>
            </a:r>
          </a:p>
        </p:txBody>
      </p:sp>
      <p:sp>
        <p:nvSpPr>
          <p:cNvPr id="22" name="角丸四角形 21"/>
          <p:cNvSpPr/>
          <p:nvPr/>
        </p:nvSpPr>
        <p:spPr>
          <a:xfrm>
            <a:off x="6737999" y="2825463"/>
            <a:ext cx="758181" cy="703978"/>
          </a:xfrm>
          <a:prstGeom prst="roundRect">
            <a:avLst/>
          </a:prstGeom>
          <a:ln/>
          <a:effectLst/>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300" dirty="0">
                <a:solidFill>
                  <a:prstClr val="black"/>
                </a:solidFill>
                <a:latin typeface="HG丸ｺﾞｼｯｸM-PRO" panose="020F0600000000000000" pitchFamily="50" charset="-128"/>
                <a:ea typeface="HG丸ｺﾞｼｯｸM-PRO" panose="020F0600000000000000" pitchFamily="50" charset="-128"/>
              </a:rPr>
              <a:t>インスタンス</a:t>
            </a:r>
          </a:p>
        </p:txBody>
      </p:sp>
      <p:sp>
        <p:nvSpPr>
          <p:cNvPr id="10" name="角丸四角形 9"/>
          <p:cNvSpPr/>
          <p:nvPr/>
        </p:nvSpPr>
        <p:spPr>
          <a:xfrm>
            <a:off x="2440342" y="2618702"/>
            <a:ext cx="1795680" cy="1458370"/>
          </a:xfrm>
          <a:prstGeom prst="roundRect">
            <a:avLst/>
          </a:prstGeom>
          <a:ln/>
          <a:effectLst/>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2000" dirty="0">
                <a:solidFill>
                  <a:srgbClr val="000000"/>
                </a:solidFill>
                <a:latin typeface="HG丸ｺﾞｼｯｸM-PRO" panose="020F0600000000000000" pitchFamily="50" charset="-128"/>
                <a:ea typeface="HG丸ｺﾞｼｯｸM-PRO" panose="020F0600000000000000" pitchFamily="50" charset="-128"/>
              </a:rPr>
              <a:t>仮想ノード</a:t>
            </a:r>
          </a:p>
        </p:txBody>
      </p:sp>
      <p:sp>
        <p:nvSpPr>
          <p:cNvPr id="13" name="角丸四角形 12"/>
          <p:cNvSpPr/>
          <p:nvPr/>
        </p:nvSpPr>
        <p:spPr>
          <a:xfrm>
            <a:off x="2483768" y="2825463"/>
            <a:ext cx="758181" cy="703978"/>
          </a:xfrm>
          <a:prstGeom prst="roundRect">
            <a:avLst/>
          </a:prstGeom>
          <a:ln/>
          <a:effectLst/>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300" dirty="0">
                <a:solidFill>
                  <a:prstClr val="black"/>
                </a:solidFill>
                <a:latin typeface="HG丸ｺﾞｼｯｸM-PRO" panose="020F0600000000000000" pitchFamily="50" charset="-128"/>
                <a:ea typeface="HG丸ｺﾞｼｯｸM-PRO" panose="020F0600000000000000" pitchFamily="50" charset="-128"/>
              </a:rPr>
              <a:t>インスタンス</a:t>
            </a:r>
          </a:p>
        </p:txBody>
      </p:sp>
      <p:sp>
        <p:nvSpPr>
          <p:cNvPr id="14" name="角丸四角形 13"/>
          <p:cNvSpPr/>
          <p:nvPr/>
        </p:nvSpPr>
        <p:spPr>
          <a:xfrm>
            <a:off x="3425631" y="2825463"/>
            <a:ext cx="758181" cy="703978"/>
          </a:xfrm>
          <a:prstGeom prst="roundRect">
            <a:avLst/>
          </a:prstGeom>
          <a:ln/>
          <a:effectLst/>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300" dirty="0">
                <a:solidFill>
                  <a:prstClr val="black"/>
                </a:solidFill>
                <a:latin typeface="HG丸ｺﾞｼｯｸM-PRO" panose="020F0600000000000000" pitchFamily="50" charset="-128"/>
                <a:ea typeface="HG丸ｺﾞｼｯｸM-PRO" panose="020F0600000000000000" pitchFamily="50" charset="-128"/>
              </a:rPr>
              <a:t>インスタンス</a:t>
            </a:r>
          </a:p>
        </p:txBody>
      </p:sp>
      <p:sp>
        <p:nvSpPr>
          <p:cNvPr id="2" name="スライド番号プレースホルダー 1"/>
          <p:cNvSpPr>
            <a:spLocks noGrp="1"/>
          </p:cNvSpPr>
          <p:nvPr>
            <p:ph type="sldNum" sz="quarter" idx="12"/>
          </p:nvPr>
        </p:nvSpPr>
        <p:spPr/>
        <p:txBody>
          <a:bodyPr/>
          <a:lstStyle/>
          <a:p>
            <a:fld id="{3A6245A7-B387-461F-B0BE-EE9C50F41F5B}" type="slidenum">
              <a:rPr lang="ja-JP" altLang="en-US" smtClean="0">
                <a:solidFill>
                  <a:prstClr val="black">
                    <a:tint val="75000"/>
                  </a:prstClr>
                </a:solidFill>
              </a:rPr>
              <a:pPr/>
              <a:t>18</a:t>
            </a:fld>
            <a:endParaRPr lang="ja-JP" altLang="en-US">
              <a:solidFill>
                <a:prstClr val="black">
                  <a:tint val="75000"/>
                </a:prstClr>
              </a:solidFill>
            </a:endParaRPr>
          </a:p>
        </p:txBody>
      </p:sp>
    </p:spTree>
    <p:extLst>
      <p:ext uri="{BB962C8B-B14F-4D97-AF65-F5344CB8AC3E}">
        <p14:creationId xmlns:p14="http://schemas.microsoft.com/office/powerpoint/2010/main" val="304939477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3A6245A7-B387-461F-B0BE-EE9C50F41F5B}" type="slidenum">
              <a:rPr lang="ja-JP" altLang="en-US" smtClean="0">
                <a:solidFill>
                  <a:prstClr val="black">
                    <a:tint val="75000"/>
                  </a:prstClr>
                </a:solidFill>
              </a:rPr>
              <a:pPr/>
              <a:t>19</a:t>
            </a:fld>
            <a:endParaRPr lang="ja-JP" altLang="en-US">
              <a:solidFill>
                <a:prstClr val="black">
                  <a:tint val="75000"/>
                </a:prstClr>
              </a:solidFill>
            </a:endParaRPr>
          </a:p>
        </p:txBody>
      </p:sp>
      <p:sp>
        <p:nvSpPr>
          <p:cNvPr id="24" name="角丸四角形 23"/>
          <p:cNvSpPr/>
          <p:nvPr/>
        </p:nvSpPr>
        <p:spPr>
          <a:xfrm>
            <a:off x="323528" y="2372921"/>
            <a:ext cx="4042393" cy="2465639"/>
          </a:xfrm>
          <a:prstGeom prst="roundRect">
            <a:avLst/>
          </a:prstGeom>
          <a:ln/>
          <a:effectLst/>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2000" dirty="0" smtClean="0">
                <a:solidFill>
                  <a:srgbClr val="000000"/>
                </a:solidFill>
                <a:latin typeface="HG丸ｺﾞｼｯｸM-PRO" panose="020F0600000000000000" pitchFamily="50" charset="-128"/>
                <a:ea typeface="HG丸ｺﾞｼｯｸM-PRO" panose="020F0600000000000000" pitchFamily="50" charset="-128"/>
              </a:rPr>
              <a:t>インスタンス</a:t>
            </a:r>
            <a:endParaRPr lang="en-US" altLang="ja-JP" sz="2000" dirty="0" smtClean="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ja-JP" altLang="en-US" dirty="0">
              <a:solidFill>
                <a:prstClr val="black"/>
              </a:solidFill>
              <a:latin typeface="HG丸ｺﾞｼｯｸM-PRO" panose="020F0600000000000000" pitchFamily="50" charset="-128"/>
              <a:ea typeface="HG丸ｺﾞｼｯｸM-PRO" panose="020F0600000000000000" pitchFamily="50" charset="-128"/>
            </a:endParaRPr>
          </a:p>
        </p:txBody>
      </p:sp>
      <p:sp>
        <p:nvSpPr>
          <p:cNvPr id="25" name="角丸四角形 24"/>
          <p:cNvSpPr/>
          <p:nvPr/>
        </p:nvSpPr>
        <p:spPr>
          <a:xfrm>
            <a:off x="4644008" y="2372921"/>
            <a:ext cx="4042393" cy="2465639"/>
          </a:xfrm>
          <a:prstGeom prst="roundRect">
            <a:avLst/>
          </a:prstGeom>
          <a:ln/>
          <a:effectLst/>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ltLang="ja-JP" sz="2000"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2000"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2000"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2000"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2000"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2000"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2000"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2000" dirty="0" smtClean="0">
                <a:solidFill>
                  <a:srgbClr val="000000"/>
                </a:solidFill>
                <a:latin typeface="HG丸ｺﾞｼｯｸM-PRO" panose="020F0600000000000000" pitchFamily="50" charset="-128"/>
                <a:ea typeface="HG丸ｺﾞｼｯｸM-PRO" panose="020F0600000000000000" pitchFamily="50" charset="-128"/>
              </a:rPr>
              <a:t>インスタンス</a:t>
            </a:r>
            <a:endParaRPr lang="en-US" altLang="ja-JP" sz="2000" dirty="0" smtClean="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2000"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2000"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2000"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2000"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2000"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2000" dirty="0">
              <a:solidFill>
                <a:srgbClr val="000000"/>
              </a:solidFill>
              <a:latin typeface="HG丸ｺﾞｼｯｸM-PRO" panose="020F0600000000000000" pitchFamily="50" charset="-128"/>
              <a:ea typeface="HG丸ｺﾞｼｯｸM-PRO" panose="020F0600000000000000" pitchFamily="50" charset="-128"/>
            </a:endParaRPr>
          </a:p>
          <a:p>
            <a:pPr algn="ctr"/>
            <a:endParaRPr lang="ja-JP" altLang="en-US" sz="2000" dirty="0">
              <a:solidFill>
                <a:prstClr val="black"/>
              </a:solidFill>
              <a:latin typeface="HG丸ｺﾞｼｯｸM-PRO" panose="020F0600000000000000" pitchFamily="50" charset="-128"/>
              <a:ea typeface="HG丸ｺﾞｼｯｸM-PRO" panose="020F0600000000000000" pitchFamily="50" charset="-128"/>
            </a:endParaRPr>
          </a:p>
        </p:txBody>
      </p:sp>
      <p:sp>
        <p:nvSpPr>
          <p:cNvPr id="6" name="フローチャート : 磁気ディスク 5"/>
          <p:cNvSpPr/>
          <p:nvPr/>
        </p:nvSpPr>
        <p:spPr>
          <a:xfrm>
            <a:off x="1187624" y="5341511"/>
            <a:ext cx="609062" cy="598720"/>
          </a:xfrm>
          <a:prstGeom prst="flowChartMagneticDisk">
            <a:avLst/>
          </a:prstGeom>
          <a:ln/>
          <a:effectLst/>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72055474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en-US" altLang="ja-JP" dirty="0"/>
              <a:t>Infrastructure as a Service (</a:t>
            </a:r>
            <a:r>
              <a:rPr lang="en-US" altLang="ja-JP" dirty="0" err="1"/>
              <a:t>IaaS</a:t>
            </a:r>
            <a:r>
              <a:rPr lang="en-US" altLang="ja-JP" dirty="0"/>
              <a:t>)</a:t>
            </a:r>
          </a:p>
          <a:p>
            <a:pPr lvl="1"/>
            <a:r>
              <a:rPr lang="ja-JP" altLang="en-US" dirty="0" smtClean="0"/>
              <a:t>ユーザ</a:t>
            </a:r>
            <a:r>
              <a:rPr lang="ja-JP" altLang="en-US" dirty="0"/>
              <a:t>に</a:t>
            </a:r>
            <a:r>
              <a:rPr lang="ja-JP" altLang="en-US" dirty="0" smtClean="0"/>
              <a:t>インスタンス（仮想マシン）を</a:t>
            </a:r>
            <a:r>
              <a:rPr lang="ja-JP" altLang="en-US" dirty="0"/>
              <a:t>インターネット</a:t>
            </a:r>
            <a:r>
              <a:rPr lang="ja-JP" altLang="en-US" dirty="0" smtClean="0"/>
              <a:t>経由で提供するサービス</a:t>
            </a:r>
            <a:endParaRPr lang="en-US" altLang="ja-JP" dirty="0" smtClean="0"/>
          </a:p>
          <a:p>
            <a:pPr lvl="1"/>
            <a:endParaRPr lang="en-US" altLang="ja-JP" sz="1000" dirty="0"/>
          </a:p>
          <a:p>
            <a:pPr marL="365760" lvl="2" indent="-256032">
              <a:spcBef>
                <a:spcPts val="400"/>
              </a:spcBef>
              <a:buSzPct val="68000"/>
              <a:buFont typeface="Wingdings" panose="05000000000000000000" pitchFamily="2" charset="2"/>
              <a:buChar char="l"/>
            </a:pPr>
            <a:r>
              <a:rPr lang="en-US" altLang="ja-JP" sz="2800" dirty="0" err="1" smtClean="0"/>
              <a:t>IaaS</a:t>
            </a:r>
            <a:r>
              <a:rPr lang="ja-JP" altLang="en-US" sz="2800" dirty="0" smtClean="0"/>
              <a:t>クラウドのプロバイダ</a:t>
            </a:r>
            <a:endParaRPr lang="en-US" altLang="ja-JP" sz="2800" dirty="0" smtClean="0"/>
          </a:p>
          <a:p>
            <a:pPr lvl="1"/>
            <a:r>
              <a:rPr lang="ja-JP" altLang="en-US" dirty="0" smtClean="0"/>
              <a:t>クラウド上にインスタンスを用意しユーザに提供</a:t>
            </a:r>
            <a:endParaRPr lang="en-US" altLang="ja-JP" dirty="0"/>
          </a:p>
          <a:p>
            <a:pPr lvl="1"/>
            <a:r>
              <a:rPr lang="ja-JP" altLang="en-US" sz="2100" dirty="0" smtClean="0"/>
              <a:t>例</a:t>
            </a:r>
            <a:r>
              <a:rPr lang="ja-JP" altLang="en-US" sz="2100" dirty="0"/>
              <a:t>：</a:t>
            </a:r>
            <a:r>
              <a:rPr lang="en-US" altLang="ja-JP" sz="2100" dirty="0"/>
              <a:t>Amazon</a:t>
            </a:r>
            <a:r>
              <a:rPr lang="ja-JP" altLang="en-US" sz="2100" dirty="0"/>
              <a:t> </a:t>
            </a:r>
            <a:r>
              <a:rPr lang="en-US" altLang="ja-JP" sz="2100" dirty="0"/>
              <a:t>EC2</a:t>
            </a:r>
            <a:r>
              <a:rPr lang="ja-JP" altLang="en-US" sz="2100" dirty="0" err="1" smtClean="0"/>
              <a:t>，</a:t>
            </a:r>
            <a:r>
              <a:rPr lang="ja-JP" altLang="en-US" sz="2100" dirty="0" smtClean="0"/>
              <a:t>ニフティクラウド</a:t>
            </a:r>
          </a:p>
          <a:p>
            <a:endParaRPr kumimoji="1" lang="ja-JP" altLang="en-US" dirty="0"/>
          </a:p>
        </p:txBody>
      </p:sp>
      <p:sp>
        <p:nvSpPr>
          <p:cNvPr id="13" name="雲 12"/>
          <p:cNvSpPr/>
          <p:nvPr/>
        </p:nvSpPr>
        <p:spPr>
          <a:xfrm>
            <a:off x="2392652" y="4147997"/>
            <a:ext cx="5995772" cy="2141603"/>
          </a:xfrm>
          <a:prstGeom prst="cloud">
            <a:avLst/>
          </a:prstGeom>
          <a:gradFill flip="none" rotWithShape="1">
            <a:gsLst>
              <a:gs pos="0">
                <a:srgbClr val="71DAFF">
                  <a:tint val="66000"/>
                  <a:satMod val="160000"/>
                </a:srgbClr>
              </a:gs>
              <a:gs pos="50000">
                <a:srgbClr val="71DAFF">
                  <a:tint val="44500"/>
                  <a:satMod val="160000"/>
                </a:srgbClr>
              </a:gs>
              <a:gs pos="100000">
                <a:srgbClr val="71DAFF">
                  <a:tint val="23500"/>
                  <a:satMod val="160000"/>
                </a:srgbClr>
              </a:gs>
            </a:gsLst>
            <a:lin ang="16200000" scaled="1"/>
            <a:tileRect/>
          </a:gradFill>
          <a:ln w="57150">
            <a:no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2"/>
          </p:nvPr>
        </p:nvSpPr>
        <p:spPr/>
        <p:txBody>
          <a:bodyPr/>
          <a:lstStyle/>
          <a:p>
            <a:fld id="{089B26AC-9992-4F5E-9A19-6F773EB6CD8A}" type="slidenum">
              <a:rPr kumimoji="1" lang="ja-JP" altLang="en-US" smtClean="0"/>
              <a:t>2</a:t>
            </a:fld>
            <a:endParaRPr kumimoji="1" lang="ja-JP" altLang="en-US" dirty="0"/>
          </a:p>
        </p:txBody>
      </p:sp>
      <p:sp>
        <p:nvSpPr>
          <p:cNvPr id="3" name="タイトル 2"/>
          <p:cNvSpPr>
            <a:spLocks noGrp="1"/>
          </p:cNvSpPr>
          <p:nvPr>
            <p:ph type="title"/>
          </p:nvPr>
        </p:nvSpPr>
        <p:spPr/>
        <p:txBody>
          <a:bodyPr/>
          <a:lstStyle/>
          <a:p>
            <a:r>
              <a:rPr lang="en-US" altLang="ja-JP" dirty="0" err="1"/>
              <a:t>IaaS</a:t>
            </a:r>
            <a:r>
              <a:rPr lang="ja-JP" altLang="en-US" dirty="0"/>
              <a:t>クラウド</a:t>
            </a:r>
            <a:endParaRPr kumimoji="1" lang="ja-JP" altLang="en-US" dirty="0">
              <a:solidFill>
                <a:srgbClr val="00B0F0"/>
              </a:solidFill>
            </a:endParaRPr>
          </a:p>
        </p:txBody>
      </p:sp>
      <p:sp>
        <p:nvSpPr>
          <p:cNvPr id="5" name="角丸四角形 4"/>
          <p:cNvSpPr/>
          <p:nvPr/>
        </p:nvSpPr>
        <p:spPr>
          <a:xfrm>
            <a:off x="611560" y="5913276"/>
            <a:ext cx="1080120" cy="432048"/>
          </a:xfrm>
          <a:prstGeom prst="roundRect">
            <a:avLst/>
          </a:prstGeom>
          <a:solidFill>
            <a:srgbClr val="00B0F0"/>
          </a:solidFill>
          <a:ln>
            <a:solidFill>
              <a:srgbClr val="00B0F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latin typeface="HG丸ｺﾞｼｯｸM-PRO" panose="020F0600000000000000" pitchFamily="50" charset="-128"/>
                <a:ea typeface="HG丸ｺﾞｼｯｸM-PRO" panose="020F0600000000000000" pitchFamily="50" charset="-128"/>
              </a:rPr>
              <a:t>ユーザ</a:t>
            </a:r>
            <a:endParaRPr kumimoji="1" lang="ja-JP" altLang="en-US" dirty="0">
              <a:latin typeface="HG丸ｺﾞｼｯｸM-PRO" panose="020F0600000000000000" pitchFamily="50" charset="-128"/>
              <a:ea typeface="HG丸ｺﾞｼｯｸM-PRO" panose="020F0600000000000000" pitchFamily="50" charset="-128"/>
            </a:endParaRPr>
          </a:p>
        </p:txBody>
      </p:sp>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6138" y="4509120"/>
            <a:ext cx="1108364" cy="108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8" name="直線コネクタ 7"/>
          <p:cNvCxnSpPr>
            <a:stCxn id="5" idx="0"/>
          </p:cNvCxnSpPr>
          <p:nvPr/>
        </p:nvCxnSpPr>
        <p:spPr>
          <a:xfrm flipV="1">
            <a:off x="1151620" y="5265204"/>
            <a:ext cx="144016" cy="648072"/>
          </a:xfrm>
          <a:prstGeom prst="line">
            <a:avLst/>
          </a:prstGeom>
          <a:ln w="38100" cmpd="sng">
            <a:solidFill>
              <a:schemeClr val="tx2"/>
            </a:solidFill>
            <a:tailEnd type="arrow"/>
          </a:ln>
          <a:effectLst/>
        </p:spPr>
        <p:style>
          <a:lnRef idx="2">
            <a:schemeClr val="accent1"/>
          </a:lnRef>
          <a:fillRef idx="0">
            <a:schemeClr val="accent1"/>
          </a:fillRef>
          <a:effectRef idx="1">
            <a:schemeClr val="accent1"/>
          </a:effectRef>
          <a:fontRef idx="minor">
            <a:schemeClr val="tx1"/>
          </a:fontRef>
        </p:style>
      </p:cxnSp>
      <p:sp>
        <p:nvSpPr>
          <p:cNvPr id="19" name="角丸四角形 18"/>
          <p:cNvSpPr/>
          <p:nvPr/>
        </p:nvSpPr>
        <p:spPr>
          <a:xfrm>
            <a:off x="3275856" y="4619515"/>
            <a:ext cx="1204497" cy="1003345"/>
          </a:xfrm>
          <a:prstGeom prst="roundRect">
            <a:avLst/>
          </a:prstGeom>
          <a:gradFill rotWithShape="1">
            <a:gsLst>
              <a:gs pos="0">
                <a:srgbClr val="F79646">
                  <a:tint val="50000"/>
                  <a:satMod val="300000"/>
                </a:srgbClr>
              </a:gs>
              <a:gs pos="35000">
                <a:srgbClr val="F79646">
                  <a:tint val="37000"/>
                  <a:satMod val="300000"/>
                </a:srgbClr>
              </a:gs>
              <a:gs pos="100000">
                <a:srgbClr val="F79646">
                  <a:tint val="15000"/>
                  <a:satMod val="350000"/>
                </a:srgbClr>
              </a:gs>
            </a:gsLst>
            <a:lin ang="16200000" scaled="1"/>
          </a:gradFill>
          <a:ln w="9525" cap="flat" cmpd="sng" algn="ctr">
            <a:solidFill>
              <a:srgbClr val="F79646">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rPr>
              <a:t>インスタンス</a:t>
            </a:r>
          </a:p>
        </p:txBody>
      </p:sp>
      <p:cxnSp>
        <p:nvCxnSpPr>
          <p:cNvPr id="12" name="直線コネクタ 11"/>
          <p:cNvCxnSpPr/>
          <p:nvPr/>
        </p:nvCxnSpPr>
        <p:spPr>
          <a:xfrm flipV="1">
            <a:off x="1763688" y="5121186"/>
            <a:ext cx="1656184" cy="2"/>
          </a:xfrm>
          <a:prstGeom prst="line">
            <a:avLst/>
          </a:prstGeom>
          <a:ln w="38100" cmpd="sng">
            <a:solidFill>
              <a:srgbClr val="464646"/>
            </a:solidFill>
            <a:tailEnd type="arrow"/>
          </a:ln>
          <a:effectLst/>
        </p:spPr>
        <p:style>
          <a:lnRef idx="2">
            <a:schemeClr val="accent1"/>
          </a:lnRef>
          <a:fillRef idx="0">
            <a:schemeClr val="accent1"/>
          </a:fillRef>
          <a:effectRef idx="1">
            <a:schemeClr val="accent1"/>
          </a:effectRef>
          <a:fontRef idx="minor">
            <a:schemeClr val="tx1"/>
          </a:fontRef>
        </p:style>
      </p:cxnSp>
      <p:sp>
        <p:nvSpPr>
          <p:cNvPr id="20" name="角丸四角形 19"/>
          <p:cNvSpPr/>
          <p:nvPr/>
        </p:nvSpPr>
        <p:spPr>
          <a:xfrm>
            <a:off x="4716016" y="4619514"/>
            <a:ext cx="1204497" cy="1003345"/>
          </a:xfrm>
          <a:prstGeom prst="roundRect">
            <a:avLst/>
          </a:prstGeom>
          <a:gradFill rotWithShape="1">
            <a:gsLst>
              <a:gs pos="0">
                <a:srgbClr val="F79646">
                  <a:tint val="50000"/>
                  <a:satMod val="300000"/>
                </a:srgbClr>
              </a:gs>
              <a:gs pos="35000">
                <a:srgbClr val="F79646">
                  <a:tint val="37000"/>
                  <a:satMod val="300000"/>
                </a:srgbClr>
              </a:gs>
              <a:gs pos="100000">
                <a:srgbClr val="F79646">
                  <a:tint val="15000"/>
                  <a:satMod val="350000"/>
                </a:srgbClr>
              </a:gs>
            </a:gsLst>
            <a:lin ang="16200000" scaled="1"/>
          </a:gradFill>
          <a:ln w="9525" cap="flat" cmpd="sng" algn="ctr">
            <a:solidFill>
              <a:srgbClr val="F79646">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rPr>
              <a:t>インスタンス</a:t>
            </a:r>
          </a:p>
        </p:txBody>
      </p:sp>
      <p:sp>
        <p:nvSpPr>
          <p:cNvPr id="21" name="角丸四角形 20"/>
          <p:cNvSpPr/>
          <p:nvPr/>
        </p:nvSpPr>
        <p:spPr>
          <a:xfrm>
            <a:off x="6156176" y="4619515"/>
            <a:ext cx="1204497" cy="1003345"/>
          </a:xfrm>
          <a:prstGeom prst="roundRect">
            <a:avLst/>
          </a:prstGeom>
          <a:gradFill rotWithShape="1">
            <a:gsLst>
              <a:gs pos="0">
                <a:srgbClr val="F79646">
                  <a:tint val="50000"/>
                  <a:satMod val="300000"/>
                </a:srgbClr>
              </a:gs>
              <a:gs pos="35000">
                <a:srgbClr val="F79646">
                  <a:tint val="37000"/>
                  <a:satMod val="300000"/>
                </a:srgbClr>
              </a:gs>
              <a:gs pos="100000">
                <a:srgbClr val="F79646">
                  <a:tint val="15000"/>
                  <a:satMod val="350000"/>
                </a:srgbClr>
              </a:gs>
            </a:gsLst>
            <a:lin ang="16200000" scaled="1"/>
          </a:gradFill>
          <a:ln w="9525" cap="flat" cmpd="sng" algn="ctr">
            <a:solidFill>
              <a:srgbClr val="F79646">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rPr>
              <a:t>インスタンス</a:t>
            </a:r>
          </a:p>
        </p:txBody>
      </p:sp>
    </p:spTree>
    <p:extLst>
      <p:ext uri="{BB962C8B-B14F-4D97-AF65-F5344CB8AC3E}">
        <p14:creationId xmlns:p14="http://schemas.microsoft.com/office/powerpoint/2010/main" val="40757772"/>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角丸四角形 1"/>
          <p:cNvSpPr/>
          <p:nvPr/>
        </p:nvSpPr>
        <p:spPr>
          <a:xfrm>
            <a:off x="2774547" y="3456323"/>
            <a:ext cx="4042393" cy="2465639"/>
          </a:xfrm>
          <a:prstGeom prst="roundRect">
            <a:avLst/>
          </a:prstGeom>
          <a:ln w="57150">
            <a:solidFill>
              <a:srgbClr val="00B0F0"/>
            </a:solid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2000" dirty="0">
                <a:solidFill>
                  <a:srgbClr val="000000"/>
                </a:solidFill>
                <a:latin typeface="HG丸ｺﾞｼｯｸM-PRO" panose="020F0600000000000000" pitchFamily="50" charset="-128"/>
                <a:ea typeface="HG丸ｺﾞｼｯｸM-PRO" panose="020F0600000000000000" pitchFamily="50" charset="-128"/>
              </a:rPr>
              <a:t>物理ノード</a:t>
            </a:r>
            <a:r>
              <a:rPr lang="en-US" altLang="ja-JP" sz="2000" dirty="0">
                <a:solidFill>
                  <a:srgbClr val="000000"/>
                </a:solidFill>
                <a:latin typeface="HG丸ｺﾞｼｯｸM-PRO" panose="020F0600000000000000" pitchFamily="50" charset="-128"/>
                <a:ea typeface="HG丸ｺﾞｼｯｸM-PRO" panose="020F0600000000000000" pitchFamily="50" charset="-128"/>
              </a:rPr>
              <a:t>1</a:t>
            </a: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ja-JP" altLang="en-US" dirty="0">
              <a:solidFill>
                <a:prstClr val="black"/>
              </a:solidFill>
              <a:latin typeface="HG丸ｺﾞｼｯｸM-PRO" panose="020F0600000000000000" pitchFamily="50" charset="-128"/>
              <a:ea typeface="HG丸ｺﾞｼｯｸM-PRO" panose="020F0600000000000000" pitchFamily="50" charset="-128"/>
            </a:endParaRPr>
          </a:p>
        </p:txBody>
      </p:sp>
      <p:sp>
        <p:nvSpPr>
          <p:cNvPr id="3" name="角丸四角形 2"/>
          <p:cNvSpPr/>
          <p:nvPr/>
        </p:nvSpPr>
        <p:spPr>
          <a:xfrm>
            <a:off x="7095027" y="3456323"/>
            <a:ext cx="4042393" cy="2465639"/>
          </a:xfrm>
          <a:prstGeom prst="roundRect">
            <a:avLst/>
          </a:prstGeom>
          <a:ln w="57150">
            <a:solidFill>
              <a:srgbClr val="00B0F0"/>
            </a:solid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2000" dirty="0">
                <a:solidFill>
                  <a:srgbClr val="000000"/>
                </a:solidFill>
                <a:latin typeface="HG丸ｺﾞｼｯｸM-PRO" panose="020F0600000000000000" pitchFamily="50" charset="-128"/>
                <a:ea typeface="HG丸ｺﾞｼｯｸM-PRO" panose="020F0600000000000000" pitchFamily="50" charset="-128"/>
              </a:rPr>
              <a:t>物理ノード</a:t>
            </a:r>
            <a:r>
              <a:rPr lang="en-US" altLang="ja-JP" sz="2000" dirty="0">
                <a:solidFill>
                  <a:srgbClr val="000000"/>
                </a:solidFill>
                <a:latin typeface="HG丸ｺﾞｼｯｸM-PRO" panose="020F0600000000000000" pitchFamily="50" charset="-128"/>
                <a:ea typeface="HG丸ｺﾞｼｯｸM-PRO" panose="020F0600000000000000" pitchFamily="50" charset="-128"/>
              </a:rPr>
              <a:t>2</a:t>
            </a: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ja-JP" altLang="en-US" dirty="0">
              <a:solidFill>
                <a:prstClr val="black"/>
              </a:solidFill>
              <a:latin typeface="HG丸ｺﾞｼｯｸM-PRO" panose="020F0600000000000000" pitchFamily="50" charset="-128"/>
              <a:ea typeface="HG丸ｺﾞｼｯｸM-PRO" panose="020F0600000000000000" pitchFamily="50" charset="-128"/>
            </a:endParaRPr>
          </a:p>
        </p:txBody>
      </p:sp>
      <p:sp>
        <p:nvSpPr>
          <p:cNvPr id="4" name="角丸四角形 3"/>
          <p:cNvSpPr/>
          <p:nvPr/>
        </p:nvSpPr>
        <p:spPr>
          <a:xfrm>
            <a:off x="2868730" y="3712484"/>
            <a:ext cx="1816126" cy="1458370"/>
          </a:xfrm>
          <a:prstGeom prst="roundRect">
            <a:avLst/>
          </a:prstGeom>
          <a:ln/>
          <a:effectLst/>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2000" dirty="0">
                <a:solidFill>
                  <a:srgbClr val="000000"/>
                </a:solidFill>
                <a:latin typeface="HG丸ｺﾞｼｯｸM-PRO" panose="020F0600000000000000" pitchFamily="50" charset="-128"/>
                <a:ea typeface="HG丸ｺﾞｼｯｸM-PRO" panose="020F0600000000000000" pitchFamily="50" charset="-128"/>
              </a:rPr>
              <a:t>仮想ノード</a:t>
            </a:r>
            <a:r>
              <a:rPr lang="en-US" altLang="ja-JP" sz="2000" dirty="0">
                <a:solidFill>
                  <a:srgbClr val="000000"/>
                </a:solidFill>
                <a:latin typeface="HG丸ｺﾞｼｯｸM-PRO" panose="020F0600000000000000" pitchFamily="50" charset="-128"/>
                <a:ea typeface="HG丸ｺﾞｼｯｸM-PRO" panose="020F0600000000000000" pitchFamily="50" charset="-128"/>
              </a:rPr>
              <a:t>1</a:t>
            </a:r>
            <a:endParaRPr lang="ja-JP" altLang="en-US" sz="20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5" name="角丸四角形 4"/>
          <p:cNvSpPr/>
          <p:nvPr/>
        </p:nvSpPr>
        <p:spPr>
          <a:xfrm>
            <a:off x="3024478" y="3901763"/>
            <a:ext cx="758181" cy="703978"/>
          </a:xfrm>
          <a:prstGeom prst="roundRect">
            <a:avLst/>
          </a:prstGeom>
          <a:ln/>
          <a:effectLst/>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300" dirty="0">
                <a:solidFill>
                  <a:prstClr val="black"/>
                </a:solidFill>
                <a:latin typeface="HG丸ｺﾞｼｯｸM-PRO" panose="020F0600000000000000" pitchFamily="50" charset="-128"/>
                <a:ea typeface="HG丸ｺﾞｼｯｸM-PRO" panose="020F0600000000000000" pitchFamily="50" charset="-128"/>
              </a:rPr>
              <a:t>インスタンス</a:t>
            </a:r>
            <a:r>
              <a:rPr lang="en-US" altLang="ja-JP" sz="1300" dirty="0">
                <a:solidFill>
                  <a:prstClr val="black"/>
                </a:solidFill>
                <a:latin typeface="HG丸ｺﾞｼｯｸM-PRO" panose="020F0600000000000000" pitchFamily="50" charset="-128"/>
                <a:ea typeface="HG丸ｺﾞｼｯｸM-PRO" panose="020F0600000000000000" pitchFamily="50" charset="-128"/>
              </a:rPr>
              <a:t>1</a:t>
            </a:r>
            <a:endParaRPr lang="ja-JP" altLang="en-US" sz="13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0" name="角丸四角形 9"/>
          <p:cNvSpPr/>
          <p:nvPr/>
        </p:nvSpPr>
        <p:spPr>
          <a:xfrm>
            <a:off x="-2448854" y="3741597"/>
            <a:ext cx="5032236" cy="2063668"/>
          </a:xfrm>
          <a:prstGeom prst="roundRect">
            <a:avLst/>
          </a:prstGeom>
          <a:solidFill>
            <a:schemeClr val="accent4">
              <a:lumMod val="40000"/>
              <a:lumOff val="60000"/>
            </a:schemeClr>
          </a:solidFill>
          <a:ln w="28575">
            <a:solidFill>
              <a:srgbClr val="7030A0"/>
            </a:solidFill>
            <a:prstDash val="lgDash"/>
          </a:ln>
          <a:effectLst/>
        </p:spPr>
        <p:style>
          <a:lnRef idx="2">
            <a:schemeClr val="dk1"/>
          </a:lnRef>
          <a:fillRef idx="1">
            <a:schemeClr val="lt1"/>
          </a:fillRef>
          <a:effectRef idx="0">
            <a:schemeClr val="dk1"/>
          </a:effectRef>
          <a:fontRef idx="minor">
            <a:schemeClr val="dk1"/>
          </a:fontRef>
        </p:style>
        <p:txBody>
          <a:bodyPr rtlCol="0" anchor="ctr"/>
          <a:lstStyle/>
          <a:p>
            <a:endParaRPr lang="en-US" altLang="ja-JP" dirty="0">
              <a:solidFill>
                <a:srgbClr val="000000"/>
              </a:solidFill>
              <a:latin typeface="HG丸ｺﾞｼｯｸM-PRO" panose="020F0600000000000000" pitchFamily="50" charset="-128"/>
              <a:ea typeface="HG丸ｺﾞｼｯｸM-PRO" panose="020F0600000000000000" pitchFamily="50" charset="-128"/>
            </a:endParaRPr>
          </a:p>
        </p:txBody>
      </p:sp>
      <p:sp>
        <p:nvSpPr>
          <p:cNvPr id="30" name="角丸四角形 29"/>
          <p:cNvSpPr/>
          <p:nvPr/>
        </p:nvSpPr>
        <p:spPr>
          <a:xfrm>
            <a:off x="4846853" y="3712484"/>
            <a:ext cx="1816126" cy="1458370"/>
          </a:xfrm>
          <a:prstGeom prst="roundRect">
            <a:avLst/>
          </a:prstGeom>
          <a:ln/>
          <a:effectLst/>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2000" dirty="0">
                <a:solidFill>
                  <a:srgbClr val="000000"/>
                </a:solidFill>
                <a:latin typeface="HG丸ｺﾞｼｯｸM-PRO" panose="020F0600000000000000" pitchFamily="50" charset="-128"/>
                <a:ea typeface="HG丸ｺﾞｼｯｸM-PRO" panose="020F0600000000000000" pitchFamily="50" charset="-128"/>
              </a:rPr>
              <a:t>仮想ノード</a:t>
            </a:r>
            <a:r>
              <a:rPr lang="en-US" altLang="ja-JP" sz="2000" dirty="0">
                <a:solidFill>
                  <a:srgbClr val="000000"/>
                </a:solidFill>
                <a:latin typeface="HG丸ｺﾞｼｯｸM-PRO" panose="020F0600000000000000" pitchFamily="50" charset="-128"/>
                <a:ea typeface="HG丸ｺﾞｼｯｸM-PRO" panose="020F0600000000000000" pitchFamily="50" charset="-128"/>
              </a:rPr>
              <a:t>2</a:t>
            </a:r>
            <a:endParaRPr lang="ja-JP" altLang="en-US" sz="20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31" name="角丸四角形 30"/>
          <p:cNvSpPr/>
          <p:nvPr/>
        </p:nvSpPr>
        <p:spPr>
          <a:xfrm>
            <a:off x="5002601" y="3901763"/>
            <a:ext cx="758181" cy="703978"/>
          </a:xfrm>
          <a:prstGeom prst="roundRect">
            <a:avLst/>
          </a:prstGeom>
          <a:ln/>
          <a:effectLst/>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300" dirty="0">
                <a:solidFill>
                  <a:prstClr val="black"/>
                </a:solidFill>
                <a:latin typeface="HG丸ｺﾞｼｯｸM-PRO" panose="020F0600000000000000" pitchFamily="50" charset="-128"/>
                <a:ea typeface="HG丸ｺﾞｼｯｸM-PRO" panose="020F0600000000000000" pitchFamily="50" charset="-128"/>
              </a:rPr>
              <a:t>インスタンス</a:t>
            </a:r>
            <a:r>
              <a:rPr lang="en-US" altLang="ja-JP" sz="1300" dirty="0">
                <a:solidFill>
                  <a:prstClr val="black"/>
                </a:solidFill>
                <a:latin typeface="HG丸ｺﾞｼｯｸM-PRO" panose="020F0600000000000000" pitchFamily="50" charset="-128"/>
                <a:ea typeface="HG丸ｺﾞｼｯｸM-PRO" panose="020F0600000000000000" pitchFamily="50" charset="-128"/>
              </a:rPr>
              <a:t>2</a:t>
            </a:r>
            <a:endParaRPr lang="ja-JP" altLang="en-US" sz="1300" dirty="0">
              <a:solidFill>
                <a:prstClr val="black"/>
              </a:solidFill>
              <a:latin typeface="HG丸ｺﾞｼｯｸM-PRO" panose="020F0600000000000000" pitchFamily="50" charset="-128"/>
              <a:ea typeface="HG丸ｺﾞｼｯｸM-PRO" panose="020F0600000000000000" pitchFamily="50" charset="-128"/>
            </a:endParaRPr>
          </a:p>
        </p:txBody>
      </p:sp>
      <p:sp>
        <p:nvSpPr>
          <p:cNvPr id="32" name="角丸四角形 31"/>
          <p:cNvSpPr/>
          <p:nvPr/>
        </p:nvSpPr>
        <p:spPr>
          <a:xfrm>
            <a:off x="7300099" y="3712484"/>
            <a:ext cx="1816126" cy="1458370"/>
          </a:xfrm>
          <a:prstGeom prst="roundRect">
            <a:avLst/>
          </a:prstGeom>
          <a:ln/>
          <a:effectLst/>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2000" dirty="0">
                <a:solidFill>
                  <a:srgbClr val="000000"/>
                </a:solidFill>
                <a:latin typeface="HG丸ｺﾞｼｯｸM-PRO" panose="020F0600000000000000" pitchFamily="50" charset="-128"/>
                <a:ea typeface="HG丸ｺﾞｼｯｸM-PRO" panose="020F0600000000000000" pitchFamily="50" charset="-128"/>
              </a:rPr>
              <a:t>仮想ノード</a:t>
            </a:r>
            <a:r>
              <a:rPr lang="en-US" altLang="ja-JP" sz="2000" dirty="0">
                <a:solidFill>
                  <a:srgbClr val="000000"/>
                </a:solidFill>
                <a:latin typeface="HG丸ｺﾞｼｯｸM-PRO" panose="020F0600000000000000" pitchFamily="50" charset="-128"/>
                <a:ea typeface="HG丸ｺﾞｼｯｸM-PRO" panose="020F0600000000000000" pitchFamily="50" charset="-128"/>
              </a:rPr>
              <a:t>3</a:t>
            </a:r>
            <a:endParaRPr lang="ja-JP" altLang="en-US" sz="20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33" name="角丸四角形 32"/>
          <p:cNvSpPr/>
          <p:nvPr/>
        </p:nvSpPr>
        <p:spPr>
          <a:xfrm>
            <a:off x="7455847" y="3901763"/>
            <a:ext cx="758181" cy="703978"/>
          </a:xfrm>
          <a:prstGeom prst="roundRect">
            <a:avLst/>
          </a:prstGeom>
          <a:ln/>
          <a:effectLst/>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300" dirty="0">
                <a:solidFill>
                  <a:prstClr val="black"/>
                </a:solidFill>
                <a:latin typeface="HG丸ｺﾞｼｯｸM-PRO" panose="020F0600000000000000" pitchFamily="50" charset="-128"/>
                <a:ea typeface="HG丸ｺﾞｼｯｸM-PRO" panose="020F0600000000000000" pitchFamily="50" charset="-128"/>
              </a:rPr>
              <a:t>インスタンス</a:t>
            </a:r>
            <a:r>
              <a:rPr lang="en-US" altLang="ja-JP" sz="1300" dirty="0">
                <a:solidFill>
                  <a:prstClr val="black"/>
                </a:solidFill>
                <a:latin typeface="HG丸ｺﾞｼｯｸM-PRO" panose="020F0600000000000000" pitchFamily="50" charset="-128"/>
                <a:ea typeface="HG丸ｺﾞｼｯｸM-PRO" panose="020F0600000000000000" pitchFamily="50" charset="-128"/>
              </a:rPr>
              <a:t>3</a:t>
            </a:r>
          </a:p>
        </p:txBody>
      </p:sp>
      <p:sp>
        <p:nvSpPr>
          <p:cNvPr id="95" name="テキスト ボックス 94"/>
          <p:cNvSpPr txBox="1"/>
          <p:nvPr/>
        </p:nvSpPr>
        <p:spPr>
          <a:xfrm>
            <a:off x="-2312153" y="3755171"/>
            <a:ext cx="1107996" cy="369332"/>
          </a:xfrm>
          <a:prstGeom prst="rect">
            <a:avLst/>
          </a:prstGeom>
          <a:noFill/>
          <a:effectLst/>
        </p:spPr>
        <p:txBody>
          <a:bodyPr wrap="none" rtlCol="0">
            <a:spAutoFit/>
          </a:bodyPr>
          <a:lstStyle/>
          <a:p>
            <a:r>
              <a:rPr lang="ja-JP" altLang="en-US" dirty="0">
                <a:solidFill>
                  <a:prstClr val="black"/>
                </a:solidFill>
                <a:latin typeface="HG丸ｺﾞｼｯｸM-PRO" panose="020F0600000000000000" pitchFamily="50" charset="-128"/>
                <a:ea typeface="HG丸ｺﾞｼｯｸM-PRO" panose="020F0600000000000000" pitchFamily="50" charset="-128"/>
              </a:rPr>
              <a:t>位置情報</a:t>
            </a:r>
          </a:p>
        </p:txBody>
      </p:sp>
      <p:graphicFrame>
        <p:nvGraphicFramePr>
          <p:cNvPr id="12" name="表 11"/>
          <p:cNvGraphicFramePr>
            <a:graphicFrameLocks noGrp="1"/>
          </p:cNvGraphicFramePr>
          <p:nvPr>
            <p:extLst>
              <p:ext uri="{D42A27DB-BD31-4B8C-83A1-F6EECF244321}">
                <p14:modId xmlns:p14="http://schemas.microsoft.com/office/powerpoint/2010/main" val="912013231"/>
              </p:ext>
            </p:extLst>
          </p:nvPr>
        </p:nvGraphicFramePr>
        <p:xfrm>
          <a:off x="-2312153" y="4275821"/>
          <a:ext cx="4752528" cy="1112520"/>
        </p:xfrm>
        <a:graphic>
          <a:graphicData uri="http://schemas.openxmlformats.org/drawingml/2006/table">
            <a:tbl>
              <a:tblPr firstRow="1" bandRow="1">
                <a:tableStyleId>{5940675A-B579-460E-94D1-54222C63F5DA}</a:tableStyleId>
              </a:tblPr>
              <a:tblGrid>
                <a:gridCol w="1584177"/>
                <a:gridCol w="1584175"/>
                <a:gridCol w="1584176"/>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latin typeface="HG丸ｺﾞｼｯｸM-PRO" panose="020F0600000000000000" pitchFamily="50" charset="-128"/>
                          <a:ea typeface="HG丸ｺﾞｼｯｸM-PRO" panose="020F0600000000000000" pitchFamily="50" charset="-128"/>
                        </a:rPr>
                        <a:t>インスタンス</a:t>
                      </a:r>
                      <a:r>
                        <a:rPr kumimoji="1" lang="en-US" altLang="ja-JP" sz="1600" b="1" dirty="0" smtClean="0">
                          <a:solidFill>
                            <a:schemeClr val="bg1"/>
                          </a:solidFill>
                          <a:latin typeface="HG丸ｺﾞｼｯｸM-PRO" panose="020F0600000000000000" pitchFamily="50" charset="-128"/>
                          <a:ea typeface="HG丸ｺﾞｼｯｸM-PRO" panose="020F0600000000000000" pitchFamily="50" charset="-128"/>
                        </a:rPr>
                        <a:t>1</a:t>
                      </a:r>
                      <a:endParaRPr kumimoji="1" lang="ja-JP" altLang="en-US" sz="1600" b="1" dirty="0" smtClean="0">
                        <a:solidFill>
                          <a:schemeClr val="bg1"/>
                        </a:solidFill>
                        <a:latin typeface="HG丸ｺﾞｼｯｸM-PRO" panose="020F0600000000000000" pitchFamily="50" charset="-128"/>
                        <a:ea typeface="HG丸ｺﾞｼｯｸM-PRO" panose="020F0600000000000000" pitchFamily="50" charset="-128"/>
                      </a:endParaRPr>
                    </a:p>
                  </a:txBody>
                  <a:tcPr>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latin typeface="HG丸ｺﾞｼｯｸM-PRO" panose="020F0600000000000000" pitchFamily="50" charset="-128"/>
                          <a:ea typeface="HG丸ｺﾞｼｯｸM-PRO" panose="020F0600000000000000" pitchFamily="50" charset="-128"/>
                        </a:rPr>
                        <a:t>インスタンス</a:t>
                      </a:r>
                      <a:r>
                        <a:rPr kumimoji="1" lang="en-US" altLang="ja-JP" sz="1600" b="1" dirty="0" smtClean="0">
                          <a:solidFill>
                            <a:schemeClr val="bg1"/>
                          </a:solidFill>
                          <a:latin typeface="HG丸ｺﾞｼｯｸM-PRO" panose="020F0600000000000000" pitchFamily="50" charset="-128"/>
                          <a:ea typeface="HG丸ｺﾞｼｯｸM-PRO" panose="020F0600000000000000" pitchFamily="50" charset="-128"/>
                        </a:rPr>
                        <a:t>2</a:t>
                      </a:r>
                      <a:endParaRPr kumimoji="1" lang="ja-JP" altLang="en-US" sz="1600" b="1" dirty="0" smtClean="0">
                        <a:solidFill>
                          <a:schemeClr val="bg1"/>
                        </a:solidFill>
                        <a:latin typeface="HG丸ｺﾞｼｯｸM-PRO" panose="020F0600000000000000" pitchFamily="50" charset="-128"/>
                        <a:ea typeface="HG丸ｺﾞｼｯｸM-PRO" panose="020F0600000000000000" pitchFamily="50" charset="-128"/>
                      </a:endParaRPr>
                    </a:p>
                  </a:txBody>
                  <a:tcPr>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latin typeface="HG丸ｺﾞｼｯｸM-PRO" panose="020F0600000000000000" pitchFamily="50" charset="-128"/>
                          <a:ea typeface="HG丸ｺﾞｼｯｸM-PRO" panose="020F0600000000000000" pitchFamily="50" charset="-128"/>
                        </a:rPr>
                        <a:t>インスタンス</a:t>
                      </a:r>
                      <a:r>
                        <a:rPr kumimoji="1" lang="en-US" altLang="ja-JP" sz="1600" b="1" dirty="0" smtClean="0">
                          <a:solidFill>
                            <a:schemeClr val="bg1"/>
                          </a:solidFill>
                          <a:latin typeface="HG丸ｺﾞｼｯｸM-PRO" panose="020F0600000000000000" pitchFamily="50" charset="-128"/>
                          <a:ea typeface="HG丸ｺﾞｼｯｸM-PRO" panose="020F0600000000000000" pitchFamily="50" charset="-128"/>
                        </a:rPr>
                        <a:t>3</a:t>
                      </a:r>
                      <a:endParaRPr kumimoji="1" lang="ja-JP" altLang="en-US" sz="1600" b="1" dirty="0" smtClean="0">
                        <a:solidFill>
                          <a:schemeClr val="bg1"/>
                        </a:solidFill>
                        <a:latin typeface="HG丸ｺﾞｼｯｸM-PRO" panose="020F0600000000000000" pitchFamily="50" charset="-128"/>
                        <a:ea typeface="HG丸ｺﾞｼｯｸM-PRO" panose="020F0600000000000000" pitchFamily="50" charset="-128"/>
                      </a:endParaRPr>
                    </a:p>
                  </a:txBody>
                  <a:tcPr>
                    <a:solidFill>
                      <a:schemeClr val="accent1"/>
                    </a:solidFill>
                  </a:tcPr>
                </a:tc>
              </a:tr>
              <a:tr h="370840">
                <a:tc>
                  <a:txBody>
                    <a:bodyPr/>
                    <a:lstStyle/>
                    <a:p>
                      <a:pPr algn="l"/>
                      <a:r>
                        <a:rPr kumimoji="1" lang="ja-JP" altLang="en-US" sz="1600" dirty="0" smtClean="0">
                          <a:latin typeface="HG丸ｺﾞｼｯｸM-PRO" panose="020F0600000000000000" pitchFamily="50" charset="-128"/>
                          <a:ea typeface="HG丸ｺﾞｼｯｸM-PRO" panose="020F0600000000000000" pitchFamily="50" charset="-128"/>
                        </a:rPr>
                        <a:t>仮想ノード</a:t>
                      </a:r>
                      <a:r>
                        <a:rPr kumimoji="1" lang="en-US" altLang="ja-JP" sz="1600" dirty="0" smtClean="0">
                          <a:latin typeface="HG丸ｺﾞｼｯｸM-PRO" panose="020F0600000000000000" pitchFamily="50" charset="-128"/>
                          <a:ea typeface="HG丸ｺﾞｼｯｸM-PRO" panose="020F0600000000000000" pitchFamily="50" charset="-128"/>
                        </a:rPr>
                        <a:t>1</a:t>
                      </a:r>
                      <a:endParaRPr kumimoji="1" lang="ja-JP" altLang="en-US" sz="1600" dirty="0">
                        <a:latin typeface="HG丸ｺﾞｼｯｸM-PRO" panose="020F0600000000000000" pitchFamily="50" charset="-128"/>
                        <a:ea typeface="HG丸ｺﾞｼｯｸM-PRO" panose="020F0600000000000000" pitchFamily="50" charset="-128"/>
                      </a:endParaRPr>
                    </a:p>
                  </a:txBody>
                  <a:tcPr>
                    <a:solidFill>
                      <a:schemeClr val="bg1"/>
                    </a:solidFill>
                  </a:tcPr>
                </a:tc>
                <a:tc>
                  <a:txBody>
                    <a:bodyPr/>
                    <a:lstStyle/>
                    <a:p>
                      <a:pPr algn="l"/>
                      <a:r>
                        <a:rPr kumimoji="1" lang="ja-JP" altLang="en-US" sz="1600" dirty="0" smtClean="0">
                          <a:latin typeface="HG丸ｺﾞｼｯｸM-PRO" panose="020F0600000000000000" pitchFamily="50" charset="-128"/>
                          <a:ea typeface="HG丸ｺﾞｼｯｸM-PRO" panose="020F0600000000000000" pitchFamily="50" charset="-128"/>
                        </a:rPr>
                        <a:t>仮想ノード</a:t>
                      </a:r>
                      <a:r>
                        <a:rPr kumimoji="1" lang="en-US" altLang="ja-JP" sz="1600" dirty="0" smtClean="0">
                          <a:latin typeface="HG丸ｺﾞｼｯｸM-PRO" panose="020F0600000000000000" pitchFamily="50" charset="-128"/>
                          <a:ea typeface="HG丸ｺﾞｼｯｸM-PRO" panose="020F0600000000000000" pitchFamily="50" charset="-128"/>
                        </a:rPr>
                        <a:t>2</a:t>
                      </a:r>
                      <a:endParaRPr kumimoji="1" lang="ja-JP" altLang="en-US" sz="1600" dirty="0">
                        <a:latin typeface="HG丸ｺﾞｼｯｸM-PRO" panose="020F0600000000000000" pitchFamily="50" charset="-128"/>
                        <a:ea typeface="HG丸ｺﾞｼｯｸM-PRO" panose="020F0600000000000000" pitchFamily="50" charset="-128"/>
                      </a:endParaRPr>
                    </a:p>
                  </a:txBody>
                  <a:tcPr>
                    <a:solidFill>
                      <a:schemeClr val="bg1"/>
                    </a:solidFill>
                  </a:tcPr>
                </a:tc>
                <a:tc>
                  <a:txBody>
                    <a:bodyPr/>
                    <a:lstStyle/>
                    <a:p>
                      <a:pPr algn="l"/>
                      <a:r>
                        <a:rPr kumimoji="1" lang="ja-JP" altLang="en-US" sz="1600" dirty="0" smtClean="0">
                          <a:latin typeface="HG丸ｺﾞｼｯｸM-PRO" panose="020F0600000000000000" pitchFamily="50" charset="-128"/>
                          <a:ea typeface="HG丸ｺﾞｼｯｸM-PRO" panose="020F0600000000000000" pitchFamily="50" charset="-128"/>
                        </a:rPr>
                        <a:t>仮想ノード</a:t>
                      </a:r>
                      <a:r>
                        <a:rPr kumimoji="1" lang="en-US" altLang="ja-JP" sz="1600" dirty="0" smtClean="0">
                          <a:latin typeface="HG丸ｺﾞｼｯｸM-PRO" panose="020F0600000000000000" pitchFamily="50" charset="-128"/>
                          <a:ea typeface="HG丸ｺﾞｼｯｸM-PRO" panose="020F0600000000000000" pitchFamily="50" charset="-128"/>
                        </a:rPr>
                        <a:t>3</a:t>
                      </a:r>
                      <a:endParaRPr kumimoji="1" lang="ja-JP" altLang="en-US" sz="1600" dirty="0">
                        <a:latin typeface="HG丸ｺﾞｼｯｸM-PRO" panose="020F0600000000000000" pitchFamily="50" charset="-128"/>
                        <a:ea typeface="HG丸ｺﾞｼｯｸM-PRO" panose="020F0600000000000000" pitchFamily="50" charset="-128"/>
                      </a:endParaRPr>
                    </a:p>
                  </a:txBody>
                  <a:tcPr>
                    <a:solidFill>
                      <a:schemeClr val="bg1"/>
                    </a:solidFill>
                  </a:tcPr>
                </a:tc>
              </a:tr>
              <a:tr h="370840">
                <a:tc>
                  <a:txBody>
                    <a:bodyPr/>
                    <a:lstStyle/>
                    <a:p>
                      <a:pPr algn="l"/>
                      <a:r>
                        <a:rPr kumimoji="1" lang="ja-JP" altLang="en-US" sz="1600" dirty="0" smtClean="0">
                          <a:solidFill>
                            <a:srgbClr val="FF0000"/>
                          </a:solidFill>
                          <a:latin typeface="HG丸ｺﾞｼｯｸM-PRO" panose="020F0600000000000000" pitchFamily="50" charset="-128"/>
                          <a:ea typeface="HG丸ｺﾞｼｯｸM-PRO" panose="020F0600000000000000" pitchFamily="50" charset="-128"/>
                        </a:rPr>
                        <a:t>＋物理ノード</a:t>
                      </a:r>
                      <a:r>
                        <a:rPr kumimoji="1" lang="en-US" altLang="ja-JP" sz="1600" dirty="0" smtClean="0">
                          <a:solidFill>
                            <a:srgbClr val="FF0000"/>
                          </a:solidFill>
                          <a:latin typeface="HG丸ｺﾞｼｯｸM-PRO" panose="020F0600000000000000" pitchFamily="50" charset="-128"/>
                          <a:ea typeface="HG丸ｺﾞｼｯｸM-PRO" panose="020F0600000000000000" pitchFamily="50" charset="-128"/>
                        </a:rPr>
                        <a:t>1</a:t>
                      </a:r>
                      <a:endParaRPr kumimoji="1" lang="ja-JP" altLang="en-US" sz="1600" dirty="0">
                        <a:solidFill>
                          <a:srgbClr val="FF0000"/>
                        </a:solidFill>
                        <a:latin typeface="HG丸ｺﾞｼｯｸM-PRO" panose="020F0600000000000000" pitchFamily="50" charset="-128"/>
                        <a:ea typeface="HG丸ｺﾞｼｯｸM-PRO" panose="020F0600000000000000" pitchFamily="50" charset="-128"/>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rgbClr val="FF0000"/>
                          </a:solidFill>
                          <a:latin typeface="HG丸ｺﾞｼｯｸM-PRO" panose="020F0600000000000000" pitchFamily="50" charset="-128"/>
                          <a:ea typeface="HG丸ｺﾞｼｯｸM-PRO" panose="020F0600000000000000" pitchFamily="50" charset="-128"/>
                        </a:rPr>
                        <a:t>＋物理ノード</a:t>
                      </a:r>
                      <a:r>
                        <a:rPr kumimoji="1" lang="en-US" altLang="ja-JP" sz="1600" dirty="0" smtClean="0">
                          <a:solidFill>
                            <a:srgbClr val="FF0000"/>
                          </a:solidFill>
                          <a:latin typeface="HG丸ｺﾞｼｯｸM-PRO" panose="020F0600000000000000" pitchFamily="50" charset="-128"/>
                          <a:ea typeface="HG丸ｺﾞｼｯｸM-PRO" panose="020F0600000000000000" pitchFamily="50" charset="-128"/>
                        </a:rPr>
                        <a:t>1</a:t>
                      </a:r>
                      <a:endParaRPr kumimoji="1" lang="ja-JP" altLang="en-US" sz="1600" dirty="0" smtClean="0">
                        <a:solidFill>
                          <a:srgbClr val="FF0000"/>
                        </a:solidFill>
                        <a:latin typeface="HG丸ｺﾞｼｯｸM-PRO" panose="020F0600000000000000" pitchFamily="50" charset="-128"/>
                        <a:ea typeface="HG丸ｺﾞｼｯｸM-PRO" panose="020F0600000000000000" pitchFamily="50" charset="-128"/>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rgbClr val="FF0000"/>
                          </a:solidFill>
                          <a:latin typeface="HG丸ｺﾞｼｯｸM-PRO" panose="020F0600000000000000" pitchFamily="50" charset="-128"/>
                          <a:ea typeface="HG丸ｺﾞｼｯｸM-PRO" panose="020F0600000000000000" pitchFamily="50" charset="-128"/>
                        </a:rPr>
                        <a:t>＋物理ノード</a:t>
                      </a:r>
                      <a:r>
                        <a:rPr kumimoji="1" lang="en-US" altLang="ja-JP" sz="1600" dirty="0" smtClean="0">
                          <a:solidFill>
                            <a:srgbClr val="FF0000"/>
                          </a:solidFill>
                          <a:latin typeface="HG丸ｺﾞｼｯｸM-PRO" panose="020F0600000000000000" pitchFamily="50" charset="-128"/>
                          <a:ea typeface="HG丸ｺﾞｼｯｸM-PRO" panose="020F0600000000000000" pitchFamily="50" charset="-128"/>
                        </a:rPr>
                        <a:t>2</a:t>
                      </a:r>
                      <a:endParaRPr kumimoji="1" lang="ja-JP" altLang="en-US" sz="1600" dirty="0" smtClean="0">
                        <a:solidFill>
                          <a:srgbClr val="FF0000"/>
                        </a:solidFill>
                        <a:latin typeface="HG丸ｺﾞｼｯｸM-PRO" panose="020F0600000000000000" pitchFamily="50" charset="-128"/>
                        <a:ea typeface="HG丸ｺﾞｼｯｸM-PRO" panose="020F0600000000000000" pitchFamily="50" charset="-128"/>
                      </a:endParaRPr>
                    </a:p>
                  </a:txBody>
                  <a:tcPr>
                    <a:solidFill>
                      <a:schemeClr val="bg1"/>
                    </a:solidFill>
                  </a:tcPr>
                </a:tc>
              </a:tr>
            </a:tbl>
          </a:graphicData>
        </a:graphic>
      </p:graphicFrame>
      <p:cxnSp>
        <p:nvCxnSpPr>
          <p:cNvPr id="39" name="カギ線コネクタ 38"/>
          <p:cNvCxnSpPr>
            <a:stCxn id="32" idx="0"/>
            <a:endCxn id="10" idx="0"/>
          </p:cNvCxnSpPr>
          <p:nvPr/>
        </p:nvCxnSpPr>
        <p:spPr>
          <a:xfrm rot="16200000" flipH="1" flipV="1">
            <a:off x="4123156" y="-343409"/>
            <a:ext cx="29113" cy="8140898"/>
          </a:xfrm>
          <a:prstGeom prst="bentConnector3">
            <a:avLst>
              <a:gd name="adj1" fmla="val -2181156"/>
            </a:avLst>
          </a:prstGeom>
          <a:ln>
            <a:tailEnd type="arrow"/>
          </a:ln>
          <a:effectLst/>
        </p:spPr>
        <p:style>
          <a:lnRef idx="3">
            <a:schemeClr val="dk1"/>
          </a:lnRef>
          <a:fillRef idx="0">
            <a:schemeClr val="dk1"/>
          </a:fillRef>
          <a:effectRef idx="2">
            <a:schemeClr val="dk1"/>
          </a:effectRef>
          <a:fontRef idx="minor">
            <a:schemeClr val="tx1"/>
          </a:fontRef>
        </p:style>
      </p:cxnSp>
      <p:cxnSp>
        <p:nvCxnSpPr>
          <p:cNvPr id="42" name="直線コネクタ 41"/>
          <p:cNvCxnSpPr/>
          <p:nvPr/>
        </p:nvCxnSpPr>
        <p:spPr>
          <a:xfrm flipV="1">
            <a:off x="7836675" y="3068960"/>
            <a:ext cx="0" cy="832804"/>
          </a:xfrm>
          <a:prstGeom prst="line">
            <a:avLst/>
          </a:prstGeom>
        </p:spPr>
        <p:style>
          <a:lnRef idx="3">
            <a:schemeClr val="dk1"/>
          </a:lnRef>
          <a:fillRef idx="0">
            <a:schemeClr val="dk1"/>
          </a:fillRef>
          <a:effectRef idx="2">
            <a:schemeClr val="dk1"/>
          </a:effectRef>
          <a:fontRef idx="minor">
            <a:schemeClr val="tx1"/>
          </a:fontRef>
        </p:style>
      </p:cxnSp>
      <p:cxnSp>
        <p:nvCxnSpPr>
          <p:cNvPr id="47" name="直線コネクタ 46"/>
          <p:cNvCxnSpPr/>
          <p:nvPr/>
        </p:nvCxnSpPr>
        <p:spPr>
          <a:xfrm flipV="1">
            <a:off x="5381691" y="3068960"/>
            <a:ext cx="0" cy="832804"/>
          </a:xfrm>
          <a:prstGeom prst="line">
            <a:avLst/>
          </a:prstGeom>
        </p:spPr>
        <p:style>
          <a:lnRef idx="3">
            <a:schemeClr val="dk1"/>
          </a:lnRef>
          <a:fillRef idx="0">
            <a:schemeClr val="dk1"/>
          </a:fillRef>
          <a:effectRef idx="2">
            <a:schemeClr val="dk1"/>
          </a:effectRef>
          <a:fontRef idx="minor">
            <a:schemeClr val="tx1"/>
          </a:fontRef>
        </p:style>
      </p:cxnSp>
      <p:cxnSp>
        <p:nvCxnSpPr>
          <p:cNvPr id="48" name="直線コネクタ 47"/>
          <p:cNvCxnSpPr/>
          <p:nvPr/>
        </p:nvCxnSpPr>
        <p:spPr>
          <a:xfrm flipV="1">
            <a:off x="3403568" y="3068960"/>
            <a:ext cx="0" cy="832804"/>
          </a:xfrm>
          <a:prstGeom prst="line">
            <a:avLst/>
          </a:prstGeom>
        </p:spPr>
        <p:style>
          <a:lnRef idx="3">
            <a:schemeClr val="dk1"/>
          </a:lnRef>
          <a:fillRef idx="0">
            <a:schemeClr val="dk1"/>
          </a:fillRef>
          <a:effectRef idx="2">
            <a:schemeClr val="dk1"/>
          </a:effectRef>
          <a:fontRef idx="minor">
            <a:schemeClr val="tx1"/>
          </a:fontRef>
        </p:style>
      </p:cxnSp>
      <p:cxnSp>
        <p:nvCxnSpPr>
          <p:cNvPr id="49" name="直線コネクタ 48"/>
          <p:cNvCxnSpPr>
            <a:stCxn id="30" idx="0"/>
          </p:cNvCxnSpPr>
          <p:nvPr/>
        </p:nvCxnSpPr>
        <p:spPr>
          <a:xfrm flipV="1">
            <a:off x="5754916" y="3068960"/>
            <a:ext cx="5866" cy="643524"/>
          </a:xfrm>
          <a:prstGeom prst="line">
            <a:avLst/>
          </a:prstGeom>
        </p:spPr>
        <p:style>
          <a:lnRef idx="3">
            <a:schemeClr val="dk1"/>
          </a:lnRef>
          <a:fillRef idx="0">
            <a:schemeClr val="dk1"/>
          </a:fillRef>
          <a:effectRef idx="2">
            <a:schemeClr val="dk1"/>
          </a:effectRef>
          <a:fontRef idx="minor">
            <a:schemeClr val="tx1"/>
          </a:fontRef>
        </p:style>
      </p:cxnSp>
      <p:cxnSp>
        <p:nvCxnSpPr>
          <p:cNvPr id="52" name="直線コネクタ 51"/>
          <p:cNvCxnSpPr/>
          <p:nvPr/>
        </p:nvCxnSpPr>
        <p:spPr>
          <a:xfrm flipV="1">
            <a:off x="3782659" y="3068960"/>
            <a:ext cx="0" cy="643524"/>
          </a:xfrm>
          <a:prstGeom prst="line">
            <a:avLst/>
          </a:prstGeom>
        </p:spPr>
        <p:style>
          <a:lnRef idx="3">
            <a:schemeClr val="dk1"/>
          </a:lnRef>
          <a:fillRef idx="0">
            <a:schemeClr val="dk1"/>
          </a:fillRef>
          <a:effectRef idx="2">
            <a:schemeClr val="dk1"/>
          </a:effectRef>
          <a:fontRef idx="minor">
            <a:schemeClr val="tx1"/>
          </a:fontRef>
        </p:style>
      </p:cxnSp>
      <p:sp>
        <p:nvSpPr>
          <p:cNvPr id="6" name="スライド番号プレースホルダー 5"/>
          <p:cNvSpPr>
            <a:spLocks noGrp="1"/>
          </p:cNvSpPr>
          <p:nvPr>
            <p:ph type="sldNum" sz="quarter" idx="12"/>
          </p:nvPr>
        </p:nvSpPr>
        <p:spPr/>
        <p:txBody>
          <a:bodyPr/>
          <a:lstStyle/>
          <a:p>
            <a:fld id="{3A6245A7-B387-461F-B0BE-EE9C50F41F5B}" type="slidenum">
              <a:rPr lang="ja-JP" altLang="en-US" smtClean="0">
                <a:solidFill>
                  <a:prstClr val="black">
                    <a:tint val="75000"/>
                  </a:prstClr>
                </a:solidFill>
              </a:rPr>
              <a:pPr/>
              <a:t>20</a:t>
            </a:fld>
            <a:endParaRPr lang="ja-JP" altLang="en-US">
              <a:solidFill>
                <a:prstClr val="black">
                  <a:tint val="75000"/>
                </a:prstClr>
              </a:solidFill>
            </a:endParaRPr>
          </a:p>
        </p:txBody>
      </p:sp>
    </p:spTree>
    <p:extLst>
      <p:ext uri="{BB962C8B-B14F-4D97-AF65-F5344CB8AC3E}">
        <p14:creationId xmlns:p14="http://schemas.microsoft.com/office/powerpoint/2010/main" val="14930887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角丸四角形 1"/>
          <p:cNvSpPr/>
          <p:nvPr/>
        </p:nvSpPr>
        <p:spPr>
          <a:xfrm>
            <a:off x="3347865" y="2911070"/>
            <a:ext cx="2088232" cy="1771116"/>
          </a:xfrm>
          <a:prstGeom prst="roundRect">
            <a:avLst/>
          </a:prstGeom>
          <a:ln w="57150">
            <a:solidFill>
              <a:schemeClr val="accent6"/>
            </a:solid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dirty="0">
                <a:solidFill>
                  <a:srgbClr val="000000"/>
                </a:solidFill>
                <a:latin typeface="HG丸ｺﾞｼｯｸM-PRO" panose="020F0600000000000000" pitchFamily="50" charset="-128"/>
                <a:ea typeface="HG丸ｺﾞｼｯｸM-PRO" panose="020F0600000000000000" pitchFamily="50" charset="-128"/>
              </a:rPr>
              <a:t>ノード</a:t>
            </a:r>
            <a:endParaRPr lang="en-US" altLang="ja-JP" dirty="0">
              <a:solidFill>
                <a:srgbClr val="000000"/>
              </a:solidFill>
              <a:latin typeface="HG丸ｺﾞｼｯｸM-PRO" panose="020F0600000000000000" pitchFamily="50" charset="-128"/>
              <a:ea typeface="HG丸ｺﾞｼｯｸM-PRO" panose="020F0600000000000000" pitchFamily="50" charset="-128"/>
            </a:endParaRPr>
          </a:p>
        </p:txBody>
      </p:sp>
      <p:sp>
        <p:nvSpPr>
          <p:cNvPr id="3" name="角丸四角形 2"/>
          <p:cNvSpPr/>
          <p:nvPr/>
        </p:nvSpPr>
        <p:spPr>
          <a:xfrm>
            <a:off x="1043608" y="2914290"/>
            <a:ext cx="2088232" cy="1771116"/>
          </a:xfrm>
          <a:prstGeom prst="roundRect">
            <a:avLst/>
          </a:prstGeom>
          <a:ln/>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900" dirty="0">
                <a:solidFill>
                  <a:srgbClr val="000000"/>
                </a:solidFill>
                <a:latin typeface="HG丸ｺﾞｼｯｸM-PRO" panose="020F0600000000000000" pitchFamily="50" charset="-128"/>
                <a:ea typeface="HG丸ｺﾞｼｯｸM-PRO" panose="020F0600000000000000" pitchFamily="50" charset="-128"/>
              </a:rPr>
              <a:t>フロントエンド</a:t>
            </a:r>
          </a:p>
        </p:txBody>
      </p:sp>
      <p:sp>
        <p:nvSpPr>
          <p:cNvPr id="4" name="角丸四角形 3"/>
          <p:cNvSpPr/>
          <p:nvPr/>
        </p:nvSpPr>
        <p:spPr>
          <a:xfrm>
            <a:off x="3525787" y="3095870"/>
            <a:ext cx="758181" cy="703978"/>
          </a:xfrm>
          <a:prstGeom prst="roundRect">
            <a:avLst/>
          </a:prstGeom>
          <a:ln/>
          <a:effectLst/>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300" dirty="0">
                <a:solidFill>
                  <a:prstClr val="black"/>
                </a:solidFill>
                <a:latin typeface="HG丸ｺﾞｼｯｸM-PRO" panose="020F0600000000000000" pitchFamily="50" charset="-128"/>
                <a:ea typeface="HG丸ｺﾞｼｯｸM-PRO" panose="020F0600000000000000" pitchFamily="50" charset="-128"/>
              </a:rPr>
              <a:t>インスタンス</a:t>
            </a:r>
          </a:p>
        </p:txBody>
      </p:sp>
      <p:sp>
        <p:nvSpPr>
          <p:cNvPr id="7" name="角丸四角形 6"/>
          <p:cNvSpPr/>
          <p:nvPr/>
        </p:nvSpPr>
        <p:spPr>
          <a:xfrm>
            <a:off x="4461891" y="3095870"/>
            <a:ext cx="758181" cy="703978"/>
          </a:xfrm>
          <a:prstGeom prst="roundRect">
            <a:avLst/>
          </a:prstGeom>
          <a:ln/>
          <a:effectLst/>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300" dirty="0">
                <a:solidFill>
                  <a:prstClr val="black"/>
                </a:solidFill>
                <a:latin typeface="HG丸ｺﾞｼｯｸM-PRO" panose="020F0600000000000000" pitchFamily="50" charset="-128"/>
                <a:ea typeface="HG丸ｺﾞｼｯｸM-PRO" panose="020F0600000000000000" pitchFamily="50" charset="-128"/>
              </a:rPr>
              <a:t>インスタンス</a:t>
            </a:r>
          </a:p>
        </p:txBody>
      </p:sp>
      <p:sp>
        <p:nvSpPr>
          <p:cNvPr id="8" name="角丸四角形 7"/>
          <p:cNvSpPr/>
          <p:nvPr/>
        </p:nvSpPr>
        <p:spPr>
          <a:xfrm>
            <a:off x="3518742" y="3933056"/>
            <a:ext cx="1694284" cy="360040"/>
          </a:xfrm>
          <a:prstGeom prst="roundRect">
            <a:avLst/>
          </a:prstGeom>
          <a:ln/>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ja-JP" sz="1300" dirty="0">
                <a:solidFill>
                  <a:prstClr val="black"/>
                </a:solidFill>
                <a:latin typeface="HG丸ｺﾞｼｯｸM-PRO" panose="020F0600000000000000" pitchFamily="50" charset="-128"/>
                <a:ea typeface="HG丸ｺﾞｼｯｸM-PRO" panose="020F0600000000000000" pitchFamily="50" charset="-128"/>
              </a:rPr>
              <a:t>KVM</a:t>
            </a:r>
            <a:endParaRPr lang="ja-JP" altLang="en-US" sz="1300" dirty="0">
              <a:solidFill>
                <a:prstClr val="black"/>
              </a:solidFill>
              <a:latin typeface="HG丸ｺﾞｼｯｸM-PRO" panose="020F0600000000000000" pitchFamily="50" charset="-128"/>
              <a:ea typeface="HG丸ｺﾞｼｯｸM-PRO" panose="020F0600000000000000" pitchFamily="50" charset="-128"/>
            </a:endParaRPr>
          </a:p>
        </p:txBody>
      </p:sp>
      <p:sp>
        <p:nvSpPr>
          <p:cNvPr id="9" name="角丸四角形 8"/>
          <p:cNvSpPr/>
          <p:nvPr/>
        </p:nvSpPr>
        <p:spPr>
          <a:xfrm>
            <a:off x="5588497" y="2911070"/>
            <a:ext cx="2088232" cy="1771116"/>
          </a:xfrm>
          <a:prstGeom prst="roundRect">
            <a:avLst/>
          </a:prstGeom>
          <a:ln w="57150">
            <a:solidFill>
              <a:schemeClr val="accent6"/>
            </a:solid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dirty="0">
                <a:solidFill>
                  <a:srgbClr val="000000"/>
                </a:solidFill>
                <a:latin typeface="HG丸ｺﾞｼｯｸM-PRO" panose="020F0600000000000000" pitchFamily="50" charset="-128"/>
                <a:ea typeface="HG丸ｺﾞｼｯｸM-PRO" panose="020F0600000000000000" pitchFamily="50" charset="-128"/>
              </a:rPr>
              <a:t>ノード</a:t>
            </a:r>
            <a:endParaRPr lang="en-US" altLang="ja-JP" dirty="0">
              <a:solidFill>
                <a:srgbClr val="000000"/>
              </a:solidFill>
              <a:latin typeface="HG丸ｺﾞｼｯｸM-PRO" panose="020F0600000000000000" pitchFamily="50" charset="-128"/>
              <a:ea typeface="HG丸ｺﾞｼｯｸM-PRO" panose="020F0600000000000000" pitchFamily="50" charset="-128"/>
            </a:endParaRPr>
          </a:p>
        </p:txBody>
      </p:sp>
      <p:sp>
        <p:nvSpPr>
          <p:cNvPr id="10" name="角丸四角形 9"/>
          <p:cNvSpPr/>
          <p:nvPr/>
        </p:nvSpPr>
        <p:spPr>
          <a:xfrm>
            <a:off x="5766419" y="3095870"/>
            <a:ext cx="758181" cy="703978"/>
          </a:xfrm>
          <a:prstGeom prst="roundRect">
            <a:avLst/>
          </a:prstGeom>
          <a:ln/>
          <a:effectLst/>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300" dirty="0">
                <a:solidFill>
                  <a:prstClr val="black"/>
                </a:solidFill>
                <a:latin typeface="HG丸ｺﾞｼｯｸM-PRO" panose="020F0600000000000000" pitchFamily="50" charset="-128"/>
                <a:ea typeface="HG丸ｺﾞｼｯｸM-PRO" panose="020F0600000000000000" pitchFamily="50" charset="-128"/>
              </a:rPr>
              <a:t>インスタンス</a:t>
            </a:r>
          </a:p>
        </p:txBody>
      </p:sp>
      <p:sp>
        <p:nvSpPr>
          <p:cNvPr id="11" name="角丸四角形 10"/>
          <p:cNvSpPr/>
          <p:nvPr/>
        </p:nvSpPr>
        <p:spPr>
          <a:xfrm>
            <a:off x="6702523" y="3095870"/>
            <a:ext cx="758181" cy="703978"/>
          </a:xfrm>
          <a:prstGeom prst="roundRect">
            <a:avLst/>
          </a:prstGeom>
          <a:ln/>
          <a:effectLst/>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300" dirty="0">
                <a:solidFill>
                  <a:prstClr val="black"/>
                </a:solidFill>
                <a:latin typeface="HG丸ｺﾞｼｯｸM-PRO" panose="020F0600000000000000" pitchFamily="50" charset="-128"/>
                <a:ea typeface="HG丸ｺﾞｼｯｸM-PRO" panose="020F0600000000000000" pitchFamily="50" charset="-128"/>
              </a:rPr>
              <a:t>インスタンス</a:t>
            </a:r>
          </a:p>
        </p:txBody>
      </p:sp>
      <p:sp>
        <p:nvSpPr>
          <p:cNvPr id="12" name="角丸四角形 11"/>
          <p:cNvSpPr/>
          <p:nvPr/>
        </p:nvSpPr>
        <p:spPr>
          <a:xfrm>
            <a:off x="5759374" y="3933056"/>
            <a:ext cx="1694284" cy="360040"/>
          </a:xfrm>
          <a:prstGeom prst="roundRect">
            <a:avLst/>
          </a:prstGeom>
          <a:ln/>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ja-JP" sz="1300" dirty="0">
                <a:solidFill>
                  <a:prstClr val="black"/>
                </a:solidFill>
                <a:latin typeface="HG丸ｺﾞｼｯｸM-PRO" panose="020F0600000000000000" pitchFamily="50" charset="-128"/>
                <a:ea typeface="HG丸ｺﾞｼｯｸM-PRO" panose="020F0600000000000000" pitchFamily="50" charset="-128"/>
              </a:rPr>
              <a:t>KVM</a:t>
            </a:r>
            <a:endParaRPr lang="ja-JP" altLang="en-US" sz="1300" dirty="0">
              <a:solidFill>
                <a:prstClr val="black"/>
              </a:solidFill>
              <a:latin typeface="HG丸ｺﾞｼｯｸM-PRO" panose="020F0600000000000000" pitchFamily="50" charset="-128"/>
              <a:ea typeface="HG丸ｺﾞｼｯｸM-PRO" panose="020F0600000000000000" pitchFamily="50" charset="-128"/>
            </a:endParaRPr>
          </a:p>
        </p:txBody>
      </p:sp>
      <p:sp>
        <p:nvSpPr>
          <p:cNvPr id="5" name="スライド番号プレースホルダー 4"/>
          <p:cNvSpPr>
            <a:spLocks noGrp="1"/>
          </p:cNvSpPr>
          <p:nvPr>
            <p:ph type="sldNum" sz="quarter" idx="12"/>
          </p:nvPr>
        </p:nvSpPr>
        <p:spPr/>
        <p:txBody>
          <a:bodyPr/>
          <a:lstStyle/>
          <a:p>
            <a:fld id="{3A6245A7-B387-461F-B0BE-EE9C50F41F5B}" type="slidenum">
              <a:rPr lang="ja-JP" altLang="en-US" smtClean="0">
                <a:solidFill>
                  <a:prstClr val="black">
                    <a:tint val="75000"/>
                  </a:prstClr>
                </a:solidFill>
              </a:rPr>
              <a:pPr/>
              <a:t>21</a:t>
            </a:fld>
            <a:endParaRPr lang="ja-JP" altLang="en-US">
              <a:solidFill>
                <a:prstClr val="black">
                  <a:tint val="75000"/>
                </a:prstClr>
              </a:solidFill>
            </a:endParaRPr>
          </a:p>
        </p:txBody>
      </p:sp>
    </p:spTree>
    <p:extLst>
      <p:ext uri="{BB962C8B-B14F-4D97-AF65-F5344CB8AC3E}">
        <p14:creationId xmlns:p14="http://schemas.microsoft.com/office/powerpoint/2010/main" val="166698064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角丸四角形 1"/>
          <p:cNvSpPr/>
          <p:nvPr/>
        </p:nvSpPr>
        <p:spPr>
          <a:xfrm>
            <a:off x="-36512" y="2060848"/>
            <a:ext cx="4952310" cy="3526651"/>
          </a:xfrm>
          <a:prstGeom prst="roundRect">
            <a:avLst/>
          </a:prstGeom>
          <a:ln w="57150">
            <a:solidFill>
              <a:srgbClr val="00B0F0"/>
            </a:solid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dirty="0">
              <a:solidFill>
                <a:prstClr val="black"/>
              </a:solidFill>
              <a:latin typeface="HG丸ｺﾞｼｯｸM-PRO" panose="020F0600000000000000" pitchFamily="50" charset="-128"/>
              <a:ea typeface="HG丸ｺﾞｼｯｸM-PRO" panose="020F0600000000000000" pitchFamily="50" charset="-128"/>
            </a:endParaRPr>
          </a:p>
        </p:txBody>
      </p:sp>
      <p:sp>
        <p:nvSpPr>
          <p:cNvPr id="3" name="角丸四角形 2"/>
          <p:cNvSpPr/>
          <p:nvPr/>
        </p:nvSpPr>
        <p:spPr>
          <a:xfrm>
            <a:off x="5282135" y="2060848"/>
            <a:ext cx="3826369" cy="3526193"/>
          </a:xfrm>
          <a:prstGeom prst="roundRect">
            <a:avLst/>
          </a:prstGeom>
          <a:ln w="57150">
            <a:solidFill>
              <a:srgbClr val="00B0F0"/>
            </a:solid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dirty="0">
              <a:solidFill>
                <a:prstClr val="black"/>
              </a:solidFill>
              <a:latin typeface="HG丸ｺﾞｼｯｸM-PRO" panose="020F0600000000000000" pitchFamily="50" charset="-128"/>
              <a:ea typeface="HG丸ｺﾞｼｯｸM-PRO" panose="020F0600000000000000" pitchFamily="50" charset="-128"/>
            </a:endParaRPr>
          </a:p>
        </p:txBody>
      </p:sp>
      <p:sp>
        <p:nvSpPr>
          <p:cNvPr id="4" name="角丸四角形 3"/>
          <p:cNvSpPr/>
          <p:nvPr/>
        </p:nvSpPr>
        <p:spPr>
          <a:xfrm>
            <a:off x="63511" y="2492896"/>
            <a:ext cx="1152128" cy="2274918"/>
          </a:xfrm>
          <a:prstGeom prst="roundRect">
            <a:avLst/>
          </a:prstGeom>
          <a:ln/>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600" dirty="0">
                <a:solidFill>
                  <a:srgbClr val="000000"/>
                </a:solidFill>
                <a:latin typeface="HG丸ｺﾞｼｯｸM-PRO" panose="020F0600000000000000" pitchFamily="50" charset="-128"/>
                <a:ea typeface="HG丸ｺﾞｼｯｸM-PRO" panose="020F0600000000000000" pitchFamily="50" charset="-128"/>
              </a:rPr>
              <a:t>物理</a:t>
            </a:r>
            <a:endParaRPr lang="en-US" altLang="ja-JP" sz="1600"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1600" dirty="0">
                <a:solidFill>
                  <a:srgbClr val="000000"/>
                </a:solidFill>
                <a:latin typeface="HG丸ｺﾞｼｯｸM-PRO" panose="020F0600000000000000" pitchFamily="50" charset="-128"/>
                <a:ea typeface="HG丸ｺﾞｼｯｸM-PRO" panose="020F0600000000000000" pitchFamily="50" charset="-128"/>
              </a:rPr>
              <a:t>フロント</a:t>
            </a:r>
            <a:endParaRPr lang="en-US" altLang="ja-JP" sz="1600"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1600" dirty="0">
                <a:solidFill>
                  <a:srgbClr val="000000"/>
                </a:solidFill>
                <a:latin typeface="HG丸ｺﾞｼｯｸM-PRO" panose="020F0600000000000000" pitchFamily="50" charset="-128"/>
                <a:ea typeface="HG丸ｺﾞｼｯｸM-PRO" panose="020F0600000000000000" pitchFamily="50" charset="-128"/>
              </a:rPr>
              <a:t>エンド</a:t>
            </a:r>
          </a:p>
        </p:txBody>
      </p:sp>
      <p:sp>
        <p:nvSpPr>
          <p:cNvPr id="9" name="角丸四角形 8"/>
          <p:cNvSpPr/>
          <p:nvPr/>
        </p:nvSpPr>
        <p:spPr>
          <a:xfrm>
            <a:off x="1359655" y="4314524"/>
            <a:ext cx="3456385" cy="453290"/>
          </a:xfrm>
          <a:prstGeom prst="roundRect">
            <a:avLst/>
          </a:prstGeom>
          <a:ln/>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ja-JP" sz="2000" dirty="0">
                <a:solidFill>
                  <a:srgbClr val="000000"/>
                </a:solidFill>
                <a:latin typeface="HG丸ｺﾞｼｯｸM-PRO" panose="020F0600000000000000" pitchFamily="50" charset="-128"/>
                <a:ea typeface="HG丸ｺﾞｼｯｸM-PRO" panose="020F0600000000000000" pitchFamily="50" charset="-128"/>
              </a:rPr>
              <a:t>KVM</a:t>
            </a:r>
            <a:endParaRPr lang="ja-JP" altLang="en-US" sz="20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10" name="角丸四角形 9"/>
          <p:cNvSpPr/>
          <p:nvPr/>
        </p:nvSpPr>
        <p:spPr>
          <a:xfrm>
            <a:off x="1359655" y="2212154"/>
            <a:ext cx="1656185" cy="2008934"/>
          </a:xfrm>
          <a:prstGeom prst="roundRect">
            <a:avLst/>
          </a:prstGeom>
          <a:ln/>
          <a:effectLst/>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ltLang="ja-JP" sz="16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11" name="テキスト ボックス 10"/>
          <p:cNvSpPr txBox="1"/>
          <p:nvPr/>
        </p:nvSpPr>
        <p:spPr>
          <a:xfrm>
            <a:off x="1334212" y="4910633"/>
            <a:ext cx="2210862" cy="646331"/>
          </a:xfrm>
          <a:prstGeom prst="rect">
            <a:avLst/>
          </a:prstGeom>
          <a:noFill/>
          <a:effectLst/>
        </p:spPr>
        <p:txBody>
          <a:bodyPr wrap="none" rtlCol="0">
            <a:spAutoFit/>
          </a:bodyPr>
          <a:lstStyle/>
          <a:p>
            <a:pPr algn="ctr"/>
            <a:r>
              <a:rPr lang="ja-JP" altLang="en-US" dirty="0">
                <a:solidFill>
                  <a:prstClr val="black"/>
                </a:solidFill>
                <a:latin typeface="HG丸ｺﾞｼｯｸM-PRO" panose="020F0600000000000000" pitchFamily="50" charset="-128"/>
                <a:ea typeface="HG丸ｺﾞｼｯｸM-PRO" panose="020F0600000000000000" pitchFamily="50" charset="-128"/>
              </a:rPr>
              <a:t>物理ノード</a:t>
            </a:r>
            <a:r>
              <a:rPr lang="en-US" altLang="ja-JP" dirty="0">
                <a:solidFill>
                  <a:prstClr val="black"/>
                </a:solidFill>
                <a:latin typeface="HG丸ｺﾞｼｯｸM-PRO" panose="020F0600000000000000" pitchFamily="50" charset="-128"/>
                <a:ea typeface="HG丸ｺﾞｼｯｸM-PRO" panose="020F0600000000000000" pitchFamily="50" charset="-128"/>
              </a:rPr>
              <a:t>1</a:t>
            </a:r>
          </a:p>
          <a:p>
            <a:pPr algn="ctr"/>
            <a:r>
              <a:rPr lang="en-US" altLang="ja-JP" dirty="0">
                <a:solidFill>
                  <a:prstClr val="black"/>
                </a:solidFill>
                <a:latin typeface="HG丸ｺﾞｼｯｸM-PRO" panose="020F0600000000000000" pitchFamily="50" charset="-128"/>
                <a:ea typeface="HG丸ｺﾞｼｯｸM-PRO" panose="020F0600000000000000" pitchFamily="50" charset="-128"/>
              </a:rPr>
              <a:t>(192.168.100.4)</a:t>
            </a:r>
            <a:endParaRPr lang="ja-JP" altLang="en-US" dirty="0">
              <a:solidFill>
                <a:prstClr val="black"/>
              </a:solidFill>
              <a:latin typeface="HG丸ｺﾞｼｯｸM-PRO" panose="020F0600000000000000" pitchFamily="50" charset="-128"/>
              <a:ea typeface="HG丸ｺﾞｼｯｸM-PRO" panose="020F0600000000000000" pitchFamily="50" charset="-128"/>
            </a:endParaRPr>
          </a:p>
        </p:txBody>
      </p:sp>
      <p:sp>
        <p:nvSpPr>
          <p:cNvPr id="12" name="角丸四角形 11"/>
          <p:cNvSpPr/>
          <p:nvPr/>
        </p:nvSpPr>
        <p:spPr>
          <a:xfrm>
            <a:off x="5501001" y="4314524"/>
            <a:ext cx="3384376" cy="453290"/>
          </a:xfrm>
          <a:prstGeom prst="roundRect">
            <a:avLst/>
          </a:prstGeom>
          <a:ln/>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ja-JP" sz="2000" dirty="0">
                <a:solidFill>
                  <a:srgbClr val="000000"/>
                </a:solidFill>
                <a:latin typeface="HG丸ｺﾞｼｯｸM-PRO" panose="020F0600000000000000" pitchFamily="50" charset="-128"/>
                <a:ea typeface="HG丸ｺﾞｼｯｸM-PRO" panose="020F0600000000000000" pitchFamily="50" charset="-128"/>
              </a:rPr>
              <a:t>KVM</a:t>
            </a:r>
            <a:endParaRPr lang="ja-JP" altLang="en-US" sz="20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13" name="角丸四角形 12"/>
          <p:cNvSpPr/>
          <p:nvPr/>
        </p:nvSpPr>
        <p:spPr>
          <a:xfrm>
            <a:off x="5501001" y="2212154"/>
            <a:ext cx="1643996" cy="2008934"/>
          </a:xfrm>
          <a:prstGeom prst="roundRect">
            <a:avLst/>
          </a:prstGeom>
          <a:ln w="57150">
            <a:solidFill>
              <a:schemeClr val="accent6"/>
            </a:solid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ltLang="ja-JP" sz="1600"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1600"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1600"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1600"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16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14" name="角丸四角形 13"/>
          <p:cNvSpPr/>
          <p:nvPr/>
        </p:nvSpPr>
        <p:spPr>
          <a:xfrm>
            <a:off x="5645017" y="3715659"/>
            <a:ext cx="1283956" cy="322473"/>
          </a:xfrm>
          <a:prstGeom prst="roundRect">
            <a:avLst/>
          </a:prstGeom>
          <a:ln/>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ja-JP" sz="1400" dirty="0">
                <a:solidFill>
                  <a:prstClr val="black"/>
                </a:solidFill>
                <a:latin typeface="HG丸ｺﾞｼｯｸM-PRO" panose="020F0600000000000000" pitchFamily="50" charset="-128"/>
                <a:ea typeface="HG丸ｺﾞｼｯｸM-PRO" panose="020F0600000000000000" pitchFamily="50" charset="-128"/>
              </a:rPr>
              <a:t>KVM</a:t>
            </a:r>
            <a:endParaRPr lang="ja-JP" altLang="en-US" sz="14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8" name="角丸四角形 17"/>
          <p:cNvSpPr/>
          <p:nvPr/>
        </p:nvSpPr>
        <p:spPr>
          <a:xfrm>
            <a:off x="5560821" y="2952875"/>
            <a:ext cx="726174" cy="630524"/>
          </a:xfrm>
          <a:prstGeom prst="roundRect">
            <a:avLst/>
          </a:prstGeom>
          <a:ln/>
          <a:effectLst/>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200" dirty="0">
                <a:solidFill>
                  <a:prstClr val="black"/>
                </a:solidFill>
                <a:latin typeface="HG丸ｺﾞｼｯｸM-PRO" panose="020F0600000000000000" pitchFamily="50" charset="-128"/>
                <a:ea typeface="HG丸ｺﾞｼｯｸM-PRO" panose="020F0600000000000000" pitchFamily="50" charset="-128"/>
              </a:rPr>
              <a:t>インスタンス</a:t>
            </a:r>
          </a:p>
        </p:txBody>
      </p:sp>
      <p:sp>
        <p:nvSpPr>
          <p:cNvPr id="19" name="角丸四角形 18"/>
          <p:cNvSpPr/>
          <p:nvPr/>
        </p:nvSpPr>
        <p:spPr>
          <a:xfrm>
            <a:off x="7241381" y="2212154"/>
            <a:ext cx="1643996" cy="2008934"/>
          </a:xfrm>
          <a:prstGeom prst="roundRect">
            <a:avLst/>
          </a:prstGeom>
          <a:ln w="57150">
            <a:solidFill>
              <a:schemeClr val="accent6"/>
            </a:solid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ltLang="ja-JP" sz="1600"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1600"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1600"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1600"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16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20" name="角丸四角形 19"/>
          <p:cNvSpPr/>
          <p:nvPr/>
        </p:nvSpPr>
        <p:spPr>
          <a:xfrm>
            <a:off x="7385397" y="3715659"/>
            <a:ext cx="1283956" cy="322473"/>
          </a:xfrm>
          <a:prstGeom prst="roundRect">
            <a:avLst/>
          </a:prstGeom>
          <a:ln/>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ja-JP" sz="1400" dirty="0">
                <a:solidFill>
                  <a:prstClr val="black"/>
                </a:solidFill>
                <a:latin typeface="HG丸ｺﾞｼｯｸM-PRO" panose="020F0600000000000000" pitchFamily="50" charset="-128"/>
                <a:ea typeface="HG丸ｺﾞｼｯｸM-PRO" panose="020F0600000000000000" pitchFamily="50" charset="-128"/>
              </a:rPr>
              <a:t>KVM</a:t>
            </a:r>
            <a:endParaRPr lang="ja-JP" altLang="en-US" sz="1400" dirty="0">
              <a:solidFill>
                <a:prstClr val="black"/>
              </a:solidFill>
              <a:latin typeface="HG丸ｺﾞｼｯｸM-PRO" panose="020F0600000000000000" pitchFamily="50" charset="-128"/>
              <a:ea typeface="HG丸ｺﾞｼｯｸM-PRO" panose="020F0600000000000000" pitchFamily="50" charset="-128"/>
            </a:endParaRPr>
          </a:p>
        </p:txBody>
      </p:sp>
      <p:sp>
        <p:nvSpPr>
          <p:cNvPr id="22" name="角丸四角形 21"/>
          <p:cNvSpPr/>
          <p:nvPr/>
        </p:nvSpPr>
        <p:spPr>
          <a:xfrm>
            <a:off x="7301201" y="2952875"/>
            <a:ext cx="726174" cy="630524"/>
          </a:xfrm>
          <a:prstGeom prst="roundRect">
            <a:avLst/>
          </a:prstGeom>
          <a:ln/>
          <a:effectLst/>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200" dirty="0">
                <a:solidFill>
                  <a:prstClr val="black"/>
                </a:solidFill>
                <a:latin typeface="HG丸ｺﾞｼｯｸM-PRO" panose="020F0600000000000000" pitchFamily="50" charset="-128"/>
                <a:ea typeface="HG丸ｺﾞｼｯｸM-PRO" panose="020F0600000000000000" pitchFamily="50" charset="-128"/>
              </a:rPr>
              <a:t>インスタンス</a:t>
            </a:r>
          </a:p>
        </p:txBody>
      </p:sp>
      <p:sp>
        <p:nvSpPr>
          <p:cNvPr id="23" name="テキスト ボックス 22"/>
          <p:cNvSpPr txBox="1"/>
          <p:nvPr/>
        </p:nvSpPr>
        <p:spPr>
          <a:xfrm>
            <a:off x="6089888" y="4910632"/>
            <a:ext cx="2210862" cy="646331"/>
          </a:xfrm>
          <a:prstGeom prst="rect">
            <a:avLst/>
          </a:prstGeom>
          <a:noFill/>
          <a:effectLst/>
        </p:spPr>
        <p:txBody>
          <a:bodyPr wrap="none" rtlCol="0">
            <a:spAutoFit/>
          </a:bodyPr>
          <a:lstStyle/>
          <a:p>
            <a:pPr algn="ctr"/>
            <a:r>
              <a:rPr lang="ja-JP" altLang="en-US" dirty="0">
                <a:solidFill>
                  <a:prstClr val="black"/>
                </a:solidFill>
                <a:latin typeface="HG丸ｺﾞｼｯｸM-PRO" panose="020F0600000000000000" pitchFamily="50" charset="-128"/>
                <a:ea typeface="HG丸ｺﾞｼｯｸM-PRO" panose="020F0600000000000000" pitchFamily="50" charset="-128"/>
              </a:rPr>
              <a:t>物理ノード</a:t>
            </a:r>
            <a:r>
              <a:rPr lang="en-US" altLang="ja-JP" dirty="0">
                <a:solidFill>
                  <a:prstClr val="black"/>
                </a:solidFill>
                <a:latin typeface="HG丸ｺﾞｼｯｸM-PRO" panose="020F0600000000000000" pitchFamily="50" charset="-128"/>
                <a:ea typeface="HG丸ｺﾞｼｯｸM-PRO" panose="020F0600000000000000" pitchFamily="50" charset="-128"/>
              </a:rPr>
              <a:t>2</a:t>
            </a:r>
          </a:p>
          <a:p>
            <a:pPr algn="ctr"/>
            <a:r>
              <a:rPr lang="en-US" altLang="ja-JP" dirty="0">
                <a:solidFill>
                  <a:prstClr val="black"/>
                </a:solidFill>
                <a:latin typeface="HG丸ｺﾞｼｯｸM-PRO" panose="020F0600000000000000" pitchFamily="50" charset="-128"/>
                <a:ea typeface="HG丸ｺﾞｼｯｸM-PRO" panose="020F0600000000000000" pitchFamily="50" charset="-128"/>
              </a:rPr>
              <a:t>(192.168.100.2)</a:t>
            </a:r>
            <a:endParaRPr lang="ja-JP" altLang="en-US" dirty="0">
              <a:solidFill>
                <a:prstClr val="black"/>
              </a:solidFill>
              <a:latin typeface="HG丸ｺﾞｼｯｸM-PRO" panose="020F0600000000000000" pitchFamily="50" charset="-128"/>
              <a:ea typeface="HG丸ｺﾞｼｯｸM-PRO" panose="020F0600000000000000" pitchFamily="50" charset="-128"/>
            </a:endParaRPr>
          </a:p>
        </p:txBody>
      </p:sp>
      <p:sp>
        <p:nvSpPr>
          <p:cNvPr id="25" name="角丸四角形 24"/>
          <p:cNvSpPr/>
          <p:nvPr/>
        </p:nvSpPr>
        <p:spPr>
          <a:xfrm>
            <a:off x="3119087" y="2212154"/>
            <a:ext cx="1643996" cy="2008934"/>
          </a:xfrm>
          <a:prstGeom prst="roundRect">
            <a:avLst/>
          </a:prstGeom>
          <a:ln w="57150">
            <a:solidFill>
              <a:schemeClr val="accent6"/>
            </a:solid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ltLang="ja-JP" sz="1600"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1600"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1600"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1600"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16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26" name="角丸四角形 25"/>
          <p:cNvSpPr/>
          <p:nvPr/>
        </p:nvSpPr>
        <p:spPr>
          <a:xfrm>
            <a:off x="3263103" y="3715659"/>
            <a:ext cx="1283956" cy="322473"/>
          </a:xfrm>
          <a:prstGeom prst="roundRect">
            <a:avLst/>
          </a:prstGeom>
          <a:ln/>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ja-JP" sz="1400" dirty="0">
                <a:solidFill>
                  <a:prstClr val="black"/>
                </a:solidFill>
                <a:latin typeface="HG丸ｺﾞｼｯｸM-PRO" panose="020F0600000000000000" pitchFamily="50" charset="-128"/>
                <a:ea typeface="HG丸ｺﾞｼｯｸM-PRO" panose="020F0600000000000000" pitchFamily="50" charset="-128"/>
              </a:rPr>
              <a:t>KVM</a:t>
            </a:r>
            <a:endParaRPr lang="ja-JP" altLang="en-US" sz="1400" dirty="0">
              <a:solidFill>
                <a:prstClr val="black"/>
              </a:solidFill>
              <a:latin typeface="HG丸ｺﾞｼｯｸM-PRO" panose="020F0600000000000000" pitchFamily="50" charset="-128"/>
              <a:ea typeface="HG丸ｺﾞｼｯｸM-PRO" panose="020F0600000000000000" pitchFamily="50" charset="-128"/>
            </a:endParaRPr>
          </a:p>
        </p:txBody>
      </p:sp>
      <p:sp>
        <p:nvSpPr>
          <p:cNvPr id="27" name="角丸四角形 26"/>
          <p:cNvSpPr/>
          <p:nvPr/>
        </p:nvSpPr>
        <p:spPr>
          <a:xfrm>
            <a:off x="3977089" y="2952978"/>
            <a:ext cx="726174" cy="630524"/>
          </a:xfrm>
          <a:prstGeom prst="roundRect">
            <a:avLst/>
          </a:prstGeom>
          <a:ln/>
          <a:effectLst/>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200" dirty="0">
                <a:solidFill>
                  <a:prstClr val="black"/>
                </a:solidFill>
                <a:latin typeface="HG丸ｺﾞｼｯｸM-PRO" panose="020F0600000000000000" pitchFamily="50" charset="-128"/>
                <a:ea typeface="HG丸ｺﾞｼｯｸM-PRO" panose="020F0600000000000000" pitchFamily="50" charset="-128"/>
              </a:rPr>
              <a:t>インスタンス</a:t>
            </a:r>
          </a:p>
        </p:txBody>
      </p:sp>
      <p:sp>
        <p:nvSpPr>
          <p:cNvPr id="28" name="角丸四角形 27"/>
          <p:cNvSpPr/>
          <p:nvPr/>
        </p:nvSpPr>
        <p:spPr>
          <a:xfrm>
            <a:off x="3178907" y="2952875"/>
            <a:ext cx="726174" cy="630524"/>
          </a:xfrm>
          <a:prstGeom prst="roundRect">
            <a:avLst/>
          </a:prstGeom>
          <a:ln/>
          <a:effectLst/>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200" dirty="0">
                <a:solidFill>
                  <a:prstClr val="black"/>
                </a:solidFill>
                <a:latin typeface="HG丸ｺﾞｼｯｸM-PRO" panose="020F0600000000000000" pitchFamily="50" charset="-128"/>
                <a:ea typeface="HG丸ｺﾞｼｯｸM-PRO" panose="020F0600000000000000" pitchFamily="50" charset="-128"/>
              </a:rPr>
              <a:t>インスタンス</a:t>
            </a:r>
          </a:p>
        </p:txBody>
      </p:sp>
      <p:sp>
        <p:nvSpPr>
          <p:cNvPr id="29" name="テキスト ボックス 28"/>
          <p:cNvSpPr txBox="1"/>
          <p:nvPr/>
        </p:nvSpPr>
        <p:spPr>
          <a:xfrm>
            <a:off x="3031652" y="2276872"/>
            <a:ext cx="1869423" cy="553998"/>
          </a:xfrm>
          <a:prstGeom prst="rect">
            <a:avLst/>
          </a:prstGeom>
          <a:noFill/>
          <a:effectLst/>
        </p:spPr>
        <p:txBody>
          <a:bodyPr wrap="none" rtlCol="0">
            <a:spAutoFit/>
          </a:bodyPr>
          <a:lstStyle/>
          <a:p>
            <a:pPr algn="ctr"/>
            <a:r>
              <a:rPr lang="ja-JP" altLang="en-US" sz="1500" dirty="0">
                <a:solidFill>
                  <a:prstClr val="black"/>
                </a:solidFill>
                <a:latin typeface="HG丸ｺﾞｼｯｸM-PRO" panose="020F0600000000000000" pitchFamily="50" charset="-128"/>
                <a:ea typeface="HG丸ｺﾞｼｯｸM-PRO" panose="020F0600000000000000" pitchFamily="50" charset="-128"/>
              </a:rPr>
              <a:t>仮想ノード</a:t>
            </a:r>
            <a:r>
              <a:rPr lang="en-US" altLang="ja-JP" sz="1500" dirty="0">
                <a:solidFill>
                  <a:prstClr val="black"/>
                </a:solidFill>
                <a:latin typeface="HG丸ｺﾞｼｯｸM-PRO" panose="020F0600000000000000" pitchFamily="50" charset="-128"/>
                <a:ea typeface="HG丸ｺﾞｼｯｸM-PRO" panose="020F0600000000000000" pitchFamily="50" charset="-128"/>
              </a:rPr>
              <a:t>1</a:t>
            </a:r>
          </a:p>
          <a:p>
            <a:pPr algn="ctr"/>
            <a:r>
              <a:rPr lang="en-US" altLang="ja-JP" sz="1500" dirty="0">
                <a:solidFill>
                  <a:prstClr val="black"/>
                </a:solidFill>
                <a:latin typeface="HG丸ｺﾞｼｯｸM-PRO" panose="020F0600000000000000" pitchFamily="50" charset="-128"/>
                <a:ea typeface="HG丸ｺﾞｼｯｸM-PRO" panose="020F0600000000000000" pitchFamily="50" charset="-128"/>
              </a:rPr>
              <a:t>(192.168.100.6)</a:t>
            </a:r>
          </a:p>
        </p:txBody>
      </p:sp>
      <p:sp>
        <p:nvSpPr>
          <p:cNvPr id="30" name="テキスト ボックス 29"/>
          <p:cNvSpPr txBox="1"/>
          <p:nvPr/>
        </p:nvSpPr>
        <p:spPr>
          <a:xfrm>
            <a:off x="5407916" y="2306543"/>
            <a:ext cx="1869423" cy="553998"/>
          </a:xfrm>
          <a:prstGeom prst="rect">
            <a:avLst/>
          </a:prstGeom>
          <a:noFill/>
          <a:effectLst/>
        </p:spPr>
        <p:txBody>
          <a:bodyPr wrap="none" rtlCol="0">
            <a:spAutoFit/>
          </a:bodyPr>
          <a:lstStyle/>
          <a:p>
            <a:pPr algn="ctr"/>
            <a:r>
              <a:rPr lang="ja-JP" altLang="en-US" sz="1500" dirty="0">
                <a:solidFill>
                  <a:prstClr val="black"/>
                </a:solidFill>
                <a:latin typeface="HG丸ｺﾞｼｯｸM-PRO" panose="020F0600000000000000" pitchFamily="50" charset="-128"/>
                <a:ea typeface="HG丸ｺﾞｼｯｸM-PRO" panose="020F0600000000000000" pitchFamily="50" charset="-128"/>
              </a:rPr>
              <a:t>仮想ノード</a:t>
            </a:r>
            <a:r>
              <a:rPr lang="en-US" altLang="ja-JP" sz="1500" dirty="0">
                <a:solidFill>
                  <a:prstClr val="black"/>
                </a:solidFill>
                <a:latin typeface="HG丸ｺﾞｼｯｸM-PRO" panose="020F0600000000000000" pitchFamily="50" charset="-128"/>
                <a:ea typeface="HG丸ｺﾞｼｯｸM-PRO" panose="020F0600000000000000" pitchFamily="50" charset="-128"/>
              </a:rPr>
              <a:t>2</a:t>
            </a:r>
          </a:p>
          <a:p>
            <a:r>
              <a:rPr lang="en-US" altLang="ja-JP" sz="1500" dirty="0">
                <a:solidFill>
                  <a:prstClr val="black"/>
                </a:solidFill>
                <a:latin typeface="HG丸ｺﾞｼｯｸM-PRO" panose="020F0600000000000000" pitchFamily="50" charset="-128"/>
                <a:ea typeface="HG丸ｺﾞｼｯｸM-PRO" panose="020F0600000000000000" pitchFamily="50" charset="-128"/>
              </a:rPr>
              <a:t>(192.168.100.7)</a:t>
            </a:r>
          </a:p>
        </p:txBody>
      </p:sp>
      <p:sp>
        <p:nvSpPr>
          <p:cNvPr id="31" name="テキスト ボックス 30"/>
          <p:cNvSpPr txBox="1"/>
          <p:nvPr/>
        </p:nvSpPr>
        <p:spPr>
          <a:xfrm>
            <a:off x="7136108" y="2306542"/>
            <a:ext cx="1869423" cy="553998"/>
          </a:xfrm>
          <a:prstGeom prst="rect">
            <a:avLst/>
          </a:prstGeom>
          <a:noFill/>
          <a:effectLst/>
        </p:spPr>
        <p:txBody>
          <a:bodyPr wrap="none" rtlCol="0">
            <a:spAutoFit/>
          </a:bodyPr>
          <a:lstStyle/>
          <a:p>
            <a:pPr algn="ctr"/>
            <a:r>
              <a:rPr lang="ja-JP" altLang="en-US" sz="1500" dirty="0">
                <a:solidFill>
                  <a:prstClr val="black"/>
                </a:solidFill>
                <a:latin typeface="HG丸ｺﾞｼｯｸM-PRO" panose="020F0600000000000000" pitchFamily="50" charset="-128"/>
                <a:ea typeface="HG丸ｺﾞｼｯｸM-PRO" panose="020F0600000000000000" pitchFamily="50" charset="-128"/>
              </a:rPr>
              <a:t>仮想ノード</a:t>
            </a:r>
            <a:r>
              <a:rPr lang="en-US" altLang="ja-JP" sz="1500" dirty="0">
                <a:solidFill>
                  <a:prstClr val="black"/>
                </a:solidFill>
                <a:latin typeface="HG丸ｺﾞｼｯｸM-PRO" panose="020F0600000000000000" pitchFamily="50" charset="-128"/>
                <a:ea typeface="HG丸ｺﾞｼｯｸM-PRO" panose="020F0600000000000000" pitchFamily="50" charset="-128"/>
              </a:rPr>
              <a:t>3</a:t>
            </a:r>
          </a:p>
          <a:p>
            <a:r>
              <a:rPr lang="en-US" altLang="ja-JP" sz="1500" dirty="0">
                <a:solidFill>
                  <a:prstClr val="black"/>
                </a:solidFill>
                <a:latin typeface="HG丸ｺﾞｼｯｸM-PRO" panose="020F0600000000000000" pitchFamily="50" charset="-128"/>
                <a:ea typeface="HG丸ｺﾞｼｯｸM-PRO" panose="020F0600000000000000" pitchFamily="50" charset="-128"/>
              </a:rPr>
              <a:t>(192.168.100.8)</a:t>
            </a:r>
          </a:p>
        </p:txBody>
      </p:sp>
      <p:sp>
        <p:nvSpPr>
          <p:cNvPr id="33" name="正方形/長方形 32"/>
          <p:cNvSpPr/>
          <p:nvPr/>
        </p:nvSpPr>
        <p:spPr>
          <a:xfrm>
            <a:off x="1253035" y="2754956"/>
            <a:ext cx="1869423" cy="784830"/>
          </a:xfrm>
          <a:prstGeom prst="rect">
            <a:avLst/>
          </a:prstGeom>
          <a:effectLst/>
        </p:spPr>
        <p:txBody>
          <a:bodyPr wrap="none">
            <a:spAutoFit/>
          </a:bodyPr>
          <a:lstStyle/>
          <a:p>
            <a:pPr algn="ctr"/>
            <a:r>
              <a:rPr lang="ja-JP" altLang="en-US" sz="1500" dirty="0">
                <a:solidFill>
                  <a:prstClr val="black"/>
                </a:solidFill>
                <a:latin typeface="HG丸ｺﾞｼｯｸM-PRO" panose="020F0600000000000000" pitchFamily="50" charset="-128"/>
                <a:ea typeface="HG丸ｺﾞｼｯｸM-PRO" panose="020F0600000000000000" pitchFamily="50" charset="-128"/>
              </a:rPr>
              <a:t>仮想</a:t>
            </a:r>
            <a:endParaRPr lang="en-US" altLang="ja-JP" sz="1500" dirty="0">
              <a:solidFill>
                <a:prstClr val="black"/>
              </a:solidFill>
              <a:latin typeface="HG丸ｺﾞｼｯｸM-PRO" panose="020F0600000000000000" pitchFamily="50" charset="-128"/>
              <a:ea typeface="HG丸ｺﾞｼｯｸM-PRO" panose="020F0600000000000000" pitchFamily="50" charset="-128"/>
            </a:endParaRPr>
          </a:p>
          <a:p>
            <a:pPr algn="ctr"/>
            <a:r>
              <a:rPr lang="ja-JP" altLang="en-US" sz="1500" dirty="0">
                <a:solidFill>
                  <a:prstClr val="black"/>
                </a:solidFill>
                <a:latin typeface="HG丸ｺﾞｼｯｸM-PRO" panose="020F0600000000000000" pitchFamily="50" charset="-128"/>
                <a:ea typeface="HG丸ｺﾞｼｯｸM-PRO" panose="020F0600000000000000" pitchFamily="50" charset="-128"/>
              </a:rPr>
              <a:t>フロントエンド</a:t>
            </a:r>
            <a:endParaRPr lang="en-US" altLang="ja-JP" sz="1500" dirty="0">
              <a:solidFill>
                <a:prstClr val="black"/>
              </a:solidFill>
              <a:latin typeface="HG丸ｺﾞｼｯｸM-PRO" panose="020F0600000000000000" pitchFamily="50" charset="-128"/>
              <a:ea typeface="HG丸ｺﾞｼｯｸM-PRO" panose="020F0600000000000000" pitchFamily="50" charset="-128"/>
            </a:endParaRPr>
          </a:p>
          <a:p>
            <a:pPr algn="ctr"/>
            <a:r>
              <a:rPr lang="en-US" altLang="ja-JP" sz="1500" dirty="0">
                <a:solidFill>
                  <a:prstClr val="black"/>
                </a:solidFill>
                <a:latin typeface="HG丸ｺﾞｼｯｸM-PRO" panose="020F0600000000000000" pitchFamily="50" charset="-128"/>
                <a:ea typeface="HG丸ｺﾞｼｯｸM-PRO" panose="020F0600000000000000" pitchFamily="50" charset="-128"/>
              </a:rPr>
              <a:t>(192.168.100.5)</a:t>
            </a:r>
          </a:p>
        </p:txBody>
      </p:sp>
      <p:sp>
        <p:nvSpPr>
          <p:cNvPr id="5" name="スライド番号プレースホルダー 4"/>
          <p:cNvSpPr>
            <a:spLocks noGrp="1"/>
          </p:cNvSpPr>
          <p:nvPr>
            <p:ph type="sldNum" sz="quarter" idx="12"/>
          </p:nvPr>
        </p:nvSpPr>
        <p:spPr/>
        <p:txBody>
          <a:bodyPr/>
          <a:lstStyle/>
          <a:p>
            <a:fld id="{3A6245A7-B387-461F-B0BE-EE9C50F41F5B}" type="slidenum">
              <a:rPr lang="ja-JP" altLang="en-US" smtClean="0">
                <a:solidFill>
                  <a:prstClr val="black">
                    <a:tint val="75000"/>
                  </a:prstClr>
                </a:solidFill>
              </a:rPr>
              <a:pPr/>
              <a:t>22</a:t>
            </a:fld>
            <a:endParaRPr lang="ja-JP" altLang="en-US">
              <a:solidFill>
                <a:prstClr val="black">
                  <a:tint val="75000"/>
                </a:prstClr>
              </a:solidFill>
            </a:endParaRPr>
          </a:p>
        </p:txBody>
      </p:sp>
    </p:spTree>
    <p:extLst>
      <p:ext uri="{BB962C8B-B14F-4D97-AF65-F5344CB8AC3E}">
        <p14:creationId xmlns:p14="http://schemas.microsoft.com/office/powerpoint/2010/main" val="24412214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角丸四角形 1"/>
          <p:cNvSpPr/>
          <p:nvPr/>
        </p:nvSpPr>
        <p:spPr>
          <a:xfrm>
            <a:off x="1403648" y="2060848"/>
            <a:ext cx="3700159" cy="3526651"/>
          </a:xfrm>
          <a:prstGeom prst="roundRect">
            <a:avLst/>
          </a:prstGeom>
          <a:ln w="57150">
            <a:solidFill>
              <a:srgbClr val="00B0F0"/>
            </a:solid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dirty="0">
              <a:solidFill>
                <a:prstClr val="black"/>
              </a:solidFill>
              <a:latin typeface="HG丸ｺﾞｼｯｸM-PRO" panose="020F0600000000000000" pitchFamily="50" charset="-128"/>
              <a:ea typeface="HG丸ｺﾞｼｯｸM-PRO" panose="020F0600000000000000" pitchFamily="50" charset="-128"/>
            </a:endParaRPr>
          </a:p>
        </p:txBody>
      </p:sp>
      <p:sp>
        <p:nvSpPr>
          <p:cNvPr id="3" name="角丸四角形 2"/>
          <p:cNvSpPr/>
          <p:nvPr/>
        </p:nvSpPr>
        <p:spPr>
          <a:xfrm>
            <a:off x="5282135" y="2060848"/>
            <a:ext cx="3826369" cy="3526193"/>
          </a:xfrm>
          <a:prstGeom prst="roundRect">
            <a:avLst/>
          </a:prstGeom>
          <a:ln w="57150">
            <a:solidFill>
              <a:srgbClr val="00B0F0"/>
            </a:solid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dirty="0">
              <a:solidFill>
                <a:prstClr val="black"/>
              </a:solidFill>
              <a:latin typeface="HG丸ｺﾞｼｯｸM-PRO" panose="020F0600000000000000" pitchFamily="50" charset="-128"/>
              <a:ea typeface="HG丸ｺﾞｼｯｸM-PRO" panose="020F0600000000000000" pitchFamily="50" charset="-128"/>
            </a:endParaRPr>
          </a:p>
        </p:txBody>
      </p:sp>
      <p:sp>
        <p:nvSpPr>
          <p:cNvPr id="4" name="角丸四角形 3"/>
          <p:cNvSpPr/>
          <p:nvPr/>
        </p:nvSpPr>
        <p:spPr>
          <a:xfrm>
            <a:off x="63511" y="2212153"/>
            <a:ext cx="1152128" cy="3375346"/>
          </a:xfrm>
          <a:prstGeom prst="roundRect">
            <a:avLst/>
          </a:prstGeom>
          <a:ln/>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600" dirty="0">
                <a:solidFill>
                  <a:srgbClr val="000000"/>
                </a:solidFill>
                <a:latin typeface="HG丸ｺﾞｼｯｸM-PRO" panose="020F0600000000000000" pitchFamily="50" charset="-128"/>
                <a:ea typeface="HG丸ｺﾞｼｯｸM-PRO" panose="020F0600000000000000" pitchFamily="50" charset="-128"/>
              </a:rPr>
              <a:t>物理</a:t>
            </a:r>
            <a:endParaRPr lang="en-US" altLang="ja-JP" sz="1600"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1600" dirty="0">
                <a:solidFill>
                  <a:srgbClr val="000000"/>
                </a:solidFill>
                <a:latin typeface="HG丸ｺﾞｼｯｸM-PRO" panose="020F0600000000000000" pitchFamily="50" charset="-128"/>
                <a:ea typeface="HG丸ｺﾞｼｯｸM-PRO" panose="020F0600000000000000" pitchFamily="50" charset="-128"/>
              </a:rPr>
              <a:t>フロント</a:t>
            </a:r>
            <a:endParaRPr lang="en-US" altLang="ja-JP" sz="1600" dirty="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sz="1600" dirty="0">
                <a:solidFill>
                  <a:srgbClr val="000000"/>
                </a:solidFill>
                <a:latin typeface="HG丸ｺﾞｼｯｸM-PRO" panose="020F0600000000000000" pitchFamily="50" charset="-128"/>
                <a:ea typeface="HG丸ｺﾞｼｯｸM-PRO" panose="020F0600000000000000" pitchFamily="50" charset="-128"/>
              </a:rPr>
              <a:t>エンド</a:t>
            </a:r>
          </a:p>
        </p:txBody>
      </p:sp>
      <p:sp>
        <p:nvSpPr>
          <p:cNvPr id="9" name="角丸四角形 8"/>
          <p:cNvSpPr/>
          <p:nvPr/>
        </p:nvSpPr>
        <p:spPr>
          <a:xfrm>
            <a:off x="1547665" y="4314524"/>
            <a:ext cx="3456385" cy="453290"/>
          </a:xfrm>
          <a:prstGeom prst="roundRect">
            <a:avLst/>
          </a:prstGeom>
          <a:ln/>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ja-JP" sz="2000" dirty="0">
                <a:solidFill>
                  <a:srgbClr val="000000"/>
                </a:solidFill>
                <a:latin typeface="HG丸ｺﾞｼｯｸM-PRO" panose="020F0600000000000000" pitchFamily="50" charset="-128"/>
                <a:ea typeface="HG丸ｺﾞｼｯｸM-PRO" panose="020F0600000000000000" pitchFamily="50" charset="-128"/>
              </a:rPr>
              <a:t>KVM</a:t>
            </a:r>
            <a:endParaRPr lang="ja-JP" altLang="en-US" sz="20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10" name="角丸四角形 9"/>
          <p:cNvSpPr/>
          <p:nvPr/>
        </p:nvSpPr>
        <p:spPr>
          <a:xfrm>
            <a:off x="1547665" y="2212154"/>
            <a:ext cx="1656185" cy="2008934"/>
          </a:xfrm>
          <a:prstGeom prst="roundRect">
            <a:avLst/>
          </a:prstGeom>
          <a:ln/>
          <a:effectLst/>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ltLang="ja-JP" sz="16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11" name="テキスト ボックス 10"/>
          <p:cNvSpPr txBox="1"/>
          <p:nvPr/>
        </p:nvSpPr>
        <p:spPr>
          <a:xfrm>
            <a:off x="2520682" y="5003884"/>
            <a:ext cx="1510349" cy="369332"/>
          </a:xfrm>
          <a:prstGeom prst="rect">
            <a:avLst/>
          </a:prstGeom>
          <a:noFill/>
          <a:effectLst/>
        </p:spPr>
        <p:txBody>
          <a:bodyPr wrap="none" rtlCol="0">
            <a:spAutoFit/>
          </a:bodyPr>
          <a:lstStyle/>
          <a:p>
            <a:pPr algn="ctr"/>
            <a:r>
              <a:rPr lang="ja-JP" altLang="en-US" dirty="0">
                <a:solidFill>
                  <a:prstClr val="black"/>
                </a:solidFill>
                <a:latin typeface="HG丸ｺﾞｼｯｸM-PRO" panose="020F0600000000000000" pitchFamily="50" charset="-128"/>
                <a:ea typeface="HG丸ｺﾞｼｯｸM-PRO" panose="020F0600000000000000" pitchFamily="50" charset="-128"/>
              </a:rPr>
              <a:t>物理ノード</a:t>
            </a:r>
            <a:r>
              <a:rPr lang="en-US" altLang="ja-JP" dirty="0" smtClean="0">
                <a:solidFill>
                  <a:prstClr val="black"/>
                </a:solidFill>
                <a:latin typeface="HG丸ｺﾞｼｯｸM-PRO" panose="020F0600000000000000" pitchFamily="50" charset="-128"/>
                <a:ea typeface="HG丸ｺﾞｼｯｸM-PRO" panose="020F0600000000000000" pitchFamily="50" charset="-128"/>
              </a:rPr>
              <a:t>1</a:t>
            </a:r>
            <a:endParaRPr lang="ja-JP" altLang="en-US" dirty="0">
              <a:solidFill>
                <a:prstClr val="black"/>
              </a:solidFill>
              <a:latin typeface="HG丸ｺﾞｼｯｸM-PRO" panose="020F0600000000000000" pitchFamily="50" charset="-128"/>
              <a:ea typeface="HG丸ｺﾞｼｯｸM-PRO" panose="020F0600000000000000" pitchFamily="50" charset="-128"/>
            </a:endParaRPr>
          </a:p>
        </p:txBody>
      </p:sp>
      <p:sp>
        <p:nvSpPr>
          <p:cNvPr id="12" name="角丸四角形 11"/>
          <p:cNvSpPr/>
          <p:nvPr/>
        </p:nvSpPr>
        <p:spPr>
          <a:xfrm>
            <a:off x="5501001" y="4314524"/>
            <a:ext cx="3384376" cy="453290"/>
          </a:xfrm>
          <a:prstGeom prst="roundRect">
            <a:avLst/>
          </a:prstGeom>
          <a:ln/>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ja-JP" sz="2000" dirty="0">
                <a:solidFill>
                  <a:srgbClr val="000000"/>
                </a:solidFill>
                <a:latin typeface="HG丸ｺﾞｼｯｸM-PRO" panose="020F0600000000000000" pitchFamily="50" charset="-128"/>
                <a:ea typeface="HG丸ｺﾞｼｯｸM-PRO" panose="020F0600000000000000" pitchFamily="50" charset="-128"/>
              </a:rPr>
              <a:t>KVM</a:t>
            </a:r>
            <a:endParaRPr lang="ja-JP" altLang="en-US" sz="20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13" name="角丸四角形 12"/>
          <p:cNvSpPr/>
          <p:nvPr/>
        </p:nvSpPr>
        <p:spPr>
          <a:xfrm>
            <a:off x="5501001" y="2212154"/>
            <a:ext cx="1643996" cy="2008934"/>
          </a:xfrm>
          <a:prstGeom prst="roundRect">
            <a:avLst/>
          </a:prstGeom>
          <a:ln w="57150">
            <a:solidFill>
              <a:schemeClr val="accent6"/>
            </a:solid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ltLang="ja-JP" sz="1600"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1600"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1600"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1600"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16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14" name="角丸四角形 13"/>
          <p:cNvSpPr/>
          <p:nvPr/>
        </p:nvSpPr>
        <p:spPr>
          <a:xfrm>
            <a:off x="5645017" y="3715659"/>
            <a:ext cx="1283956" cy="322473"/>
          </a:xfrm>
          <a:prstGeom prst="roundRect">
            <a:avLst/>
          </a:prstGeom>
          <a:ln/>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ja-JP" sz="1400" dirty="0">
                <a:solidFill>
                  <a:prstClr val="black"/>
                </a:solidFill>
                <a:latin typeface="HG丸ｺﾞｼｯｸM-PRO" panose="020F0600000000000000" pitchFamily="50" charset="-128"/>
                <a:ea typeface="HG丸ｺﾞｼｯｸM-PRO" panose="020F0600000000000000" pitchFamily="50" charset="-128"/>
              </a:rPr>
              <a:t>KVM</a:t>
            </a:r>
            <a:endParaRPr lang="ja-JP" altLang="en-US" sz="14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8" name="角丸四角形 17"/>
          <p:cNvSpPr/>
          <p:nvPr/>
        </p:nvSpPr>
        <p:spPr>
          <a:xfrm>
            <a:off x="5560821" y="2952875"/>
            <a:ext cx="726174" cy="630524"/>
          </a:xfrm>
          <a:prstGeom prst="roundRect">
            <a:avLst/>
          </a:prstGeom>
          <a:ln/>
          <a:effectLst/>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200" dirty="0">
                <a:solidFill>
                  <a:prstClr val="black"/>
                </a:solidFill>
                <a:latin typeface="HG丸ｺﾞｼｯｸM-PRO" panose="020F0600000000000000" pitchFamily="50" charset="-128"/>
                <a:ea typeface="HG丸ｺﾞｼｯｸM-PRO" panose="020F0600000000000000" pitchFamily="50" charset="-128"/>
              </a:rPr>
              <a:t>インスタンス</a:t>
            </a:r>
          </a:p>
        </p:txBody>
      </p:sp>
      <p:sp>
        <p:nvSpPr>
          <p:cNvPr id="19" name="角丸四角形 18"/>
          <p:cNvSpPr/>
          <p:nvPr/>
        </p:nvSpPr>
        <p:spPr>
          <a:xfrm>
            <a:off x="7241381" y="2212154"/>
            <a:ext cx="1643996" cy="2008934"/>
          </a:xfrm>
          <a:prstGeom prst="roundRect">
            <a:avLst/>
          </a:prstGeom>
          <a:ln w="57150">
            <a:solidFill>
              <a:schemeClr val="accent6"/>
            </a:solid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ltLang="ja-JP" sz="1600"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1600"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1600"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1600"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16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20" name="角丸四角形 19"/>
          <p:cNvSpPr/>
          <p:nvPr/>
        </p:nvSpPr>
        <p:spPr>
          <a:xfrm>
            <a:off x="7385397" y="3715659"/>
            <a:ext cx="1283956" cy="322473"/>
          </a:xfrm>
          <a:prstGeom prst="roundRect">
            <a:avLst/>
          </a:prstGeom>
          <a:ln/>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ja-JP" sz="1400" dirty="0">
                <a:solidFill>
                  <a:prstClr val="black"/>
                </a:solidFill>
                <a:latin typeface="HG丸ｺﾞｼｯｸM-PRO" panose="020F0600000000000000" pitchFamily="50" charset="-128"/>
                <a:ea typeface="HG丸ｺﾞｼｯｸM-PRO" panose="020F0600000000000000" pitchFamily="50" charset="-128"/>
              </a:rPr>
              <a:t>KVM</a:t>
            </a:r>
            <a:endParaRPr lang="ja-JP" altLang="en-US" sz="1400" dirty="0">
              <a:solidFill>
                <a:prstClr val="black"/>
              </a:solidFill>
              <a:latin typeface="HG丸ｺﾞｼｯｸM-PRO" panose="020F0600000000000000" pitchFamily="50" charset="-128"/>
              <a:ea typeface="HG丸ｺﾞｼｯｸM-PRO" panose="020F0600000000000000" pitchFamily="50" charset="-128"/>
            </a:endParaRPr>
          </a:p>
        </p:txBody>
      </p:sp>
      <p:sp>
        <p:nvSpPr>
          <p:cNvPr id="22" name="角丸四角形 21"/>
          <p:cNvSpPr/>
          <p:nvPr/>
        </p:nvSpPr>
        <p:spPr>
          <a:xfrm>
            <a:off x="7301201" y="2952875"/>
            <a:ext cx="726174" cy="630524"/>
          </a:xfrm>
          <a:prstGeom prst="roundRect">
            <a:avLst/>
          </a:prstGeom>
          <a:ln/>
          <a:effectLst/>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200" dirty="0">
                <a:solidFill>
                  <a:prstClr val="black"/>
                </a:solidFill>
                <a:latin typeface="HG丸ｺﾞｼｯｸM-PRO" panose="020F0600000000000000" pitchFamily="50" charset="-128"/>
                <a:ea typeface="HG丸ｺﾞｼｯｸM-PRO" panose="020F0600000000000000" pitchFamily="50" charset="-128"/>
              </a:rPr>
              <a:t>インスタンス</a:t>
            </a:r>
          </a:p>
        </p:txBody>
      </p:sp>
      <p:sp>
        <p:nvSpPr>
          <p:cNvPr id="23" name="テキスト ボックス 22"/>
          <p:cNvSpPr txBox="1"/>
          <p:nvPr/>
        </p:nvSpPr>
        <p:spPr>
          <a:xfrm>
            <a:off x="6440144" y="5003884"/>
            <a:ext cx="1510349" cy="369332"/>
          </a:xfrm>
          <a:prstGeom prst="rect">
            <a:avLst/>
          </a:prstGeom>
          <a:noFill/>
          <a:effectLst/>
        </p:spPr>
        <p:txBody>
          <a:bodyPr wrap="none" rtlCol="0">
            <a:spAutoFit/>
          </a:bodyPr>
          <a:lstStyle/>
          <a:p>
            <a:pPr algn="ctr"/>
            <a:r>
              <a:rPr lang="ja-JP" altLang="en-US" dirty="0">
                <a:solidFill>
                  <a:prstClr val="black"/>
                </a:solidFill>
                <a:latin typeface="HG丸ｺﾞｼｯｸM-PRO" panose="020F0600000000000000" pitchFamily="50" charset="-128"/>
                <a:ea typeface="HG丸ｺﾞｼｯｸM-PRO" panose="020F0600000000000000" pitchFamily="50" charset="-128"/>
              </a:rPr>
              <a:t>物理ノード</a:t>
            </a:r>
            <a:r>
              <a:rPr lang="en-US" altLang="ja-JP" dirty="0" smtClean="0">
                <a:solidFill>
                  <a:prstClr val="black"/>
                </a:solidFill>
                <a:latin typeface="HG丸ｺﾞｼｯｸM-PRO" panose="020F0600000000000000" pitchFamily="50" charset="-128"/>
                <a:ea typeface="HG丸ｺﾞｼｯｸM-PRO" panose="020F0600000000000000" pitchFamily="50" charset="-128"/>
              </a:rPr>
              <a:t>2</a:t>
            </a:r>
            <a:endParaRPr lang="ja-JP" altLang="en-US" dirty="0">
              <a:solidFill>
                <a:prstClr val="black"/>
              </a:solidFill>
              <a:latin typeface="HG丸ｺﾞｼｯｸM-PRO" panose="020F0600000000000000" pitchFamily="50" charset="-128"/>
              <a:ea typeface="HG丸ｺﾞｼｯｸM-PRO" panose="020F0600000000000000" pitchFamily="50" charset="-128"/>
            </a:endParaRPr>
          </a:p>
        </p:txBody>
      </p:sp>
      <p:sp>
        <p:nvSpPr>
          <p:cNvPr id="25" name="角丸四角形 24"/>
          <p:cNvSpPr/>
          <p:nvPr/>
        </p:nvSpPr>
        <p:spPr>
          <a:xfrm>
            <a:off x="3307097" y="2212154"/>
            <a:ext cx="1643996" cy="2008934"/>
          </a:xfrm>
          <a:prstGeom prst="roundRect">
            <a:avLst/>
          </a:prstGeom>
          <a:ln w="57150">
            <a:solidFill>
              <a:schemeClr val="accent6"/>
            </a:solid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ltLang="ja-JP" sz="1600"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1600"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1600"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1600"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16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26" name="角丸四角形 25"/>
          <p:cNvSpPr/>
          <p:nvPr/>
        </p:nvSpPr>
        <p:spPr>
          <a:xfrm>
            <a:off x="3451113" y="3715659"/>
            <a:ext cx="1283956" cy="322473"/>
          </a:xfrm>
          <a:prstGeom prst="roundRect">
            <a:avLst/>
          </a:prstGeom>
          <a:ln/>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ja-JP" sz="1400" dirty="0">
                <a:solidFill>
                  <a:prstClr val="black"/>
                </a:solidFill>
                <a:latin typeface="HG丸ｺﾞｼｯｸM-PRO" panose="020F0600000000000000" pitchFamily="50" charset="-128"/>
                <a:ea typeface="HG丸ｺﾞｼｯｸM-PRO" panose="020F0600000000000000" pitchFamily="50" charset="-128"/>
              </a:rPr>
              <a:t>KVM</a:t>
            </a:r>
            <a:endParaRPr lang="ja-JP" altLang="en-US" sz="1400" dirty="0">
              <a:solidFill>
                <a:prstClr val="black"/>
              </a:solidFill>
              <a:latin typeface="HG丸ｺﾞｼｯｸM-PRO" panose="020F0600000000000000" pitchFamily="50" charset="-128"/>
              <a:ea typeface="HG丸ｺﾞｼｯｸM-PRO" panose="020F0600000000000000" pitchFamily="50" charset="-128"/>
            </a:endParaRPr>
          </a:p>
        </p:txBody>
      </p:sp>
      <p:sp>
        <p:nvSpPr>
          <p:cNvPr id="27" name="角丸四角形 26"/>
          <p:cNvSpPr/>
          <p:nvPr/>
        </p:nvSpPr>
        <p:spPr>
          <a:xfrm>
            <a:off x="4165099" y="2952978"/>
            <a:ext cx="726174" cy="630524"/>
          </a:xfrm>
          <a:prstGeom prst="roundRect">
            <a:avLst/>
          </a:prstGeom>
          <a:ln/>
          <a:effectLst/>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200" dirty="0">
                <a:solidFill>
                  <a:prstClr val="black"/>
                </a:solidFill>
                <a:latin typeface="HG丸ｺﾞｼｯｸM-PRO" panose="020F0600000000000000" pitchFamily="50" charset="-128"/>
                <a:ea typeface="HG丸ｺﾞｼｯｸM-PRO" panose="020F0600000000000000" pitchFamily="50" charset="-128"/>
              </a:rPr>
              <a:t>インスタンス</a:t>
            </a:r>
          </a:p>
        </p:txBody>
      </p:sp>
      <p:sp>
        <p:nvSpPr>
          <p:cNvPr id="28" name="角丸四角形 27"/>
          <p:cNvSpPr/>
          <p:nvPr/>
        </p:nvSpPr>
        <p:spPr>
          <a:xfrm>
            <a:off x="3366917" y="2952875"/>
            <a:ext cx="726174" cy="630524"/>
          </a:xfrm>
          <a:prstGeom prst="roundRect">
            <a:avLst/>
          </a:prstGeom>
          <a:ln/>
          <a:effectLst/>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200" dirty="0">
                <a:solidFill>
                  <a:prstClr val="black"/>
                </a:solidFill>
                <a:latin typeface="HG丸ｺﾞｼｯｸM-PRO" panose="020F0600000000000000" pitchFamily="50" charset="-128"/>
                <a:ea typeface="HG丸ｺﾞｼｯｸM-PRO" panose="020F0600000000000000" pitchFamily="50" charset="-128"/>
              </a:rPr>
              <a:t>インスタンス</a:t>
            </a:r>
          </a:p>
        </p:txBody>
      </p:sp>
      <p:sp>
        <p:nvSpPr>
          <p:cNvPr id="29" name="テキスト ボックス 28"/>
          <p:cNvSpPr txBox="1"/>
          <p:nvPr/>
        </p:nvSpPr>
        <p:spPr>
          <a:xfrm>
            <a:off x="3497036" y="2348983"/>
            <a:ext cx="1289134" cy="323165"/>
          </a:xfrm>
          <a:prstGeom prst="rect">
            <a:avLst/>
          </a:prstGeom>
          <a:noFill/>
          <a:effectLst/>
        </p:spPr>
        <p:txBody>
          <a:bodyPr wrap="none" rtlCol="0">
            <a:spAutoFit/>
          </a:bodyPr>
          <a:lstStyle/>
          <a:p>
            <a:pPr algn="ctr"/>
            <a:r>
              <a:rPr lang="ja-JP" altLang="en-US" sz="1500" dirty="0">
                <a:solidFill>
                  <a:prstClr val="black"/>
                </a:solidFill>
                <a:latin typeface="HG丸ｺﾞｼｯｸM-PRO" panose="020F0600000000000000" pitchFamily="50" charset="-128"/>
                <a:ea typeface="HG丸ｺﾞｼｯｸM-PRO" panose="020F0600000000000000" pitchFamily="50" charset="-128"/>
              </a:rPr>
              <a:t>仮想ノード</a:t>
            </a:r>
            <a:r>
              <a:rPr lang="en-US" altLang="ja-JP" sz="1500" dirty="0" smtClean="0">
                <a:solidFill>
                  <a:prstClr val="black"/>
                </a:solidFill>
                <a:latin typeface="HG丸ｺﾞｼｯｸM-PRO" panose="020F0600000000000000" pitchFamily="50" charset="-128"/>
                <a:ea typeface="HG丸ｺﾞｼｯｸM-PRO" panose="020F0600000000000000" pitchFamily="50" charset="-128"/>
              </a:rPr>
              <a:t>1</a:t>
            </a:r>
            <a:endParaRPr lang="en-US" altLang="ja-JP" sz="1500" dirty="0">
              <a:solidFill>
                <a:prstClr val="black"/>
              </a:solidFill>
              <a:latin typeface="HG丸ｺﾞｼｯｸM-PRO" panose="020F0600000000000000" pitchFamily="50" charset="-128"/>
              <a:ea typeface="HG丸ｺﾞｼｯｸM-PRO" panose="020F0600000000000000" pitchFamily="50" charset="-128"/>
            </a:endParaRPr>
          </a:p>
        </p:txBody>
      </p:sp>
      <p:sp>
        <p:nvSpPr>
          <p:cNvPr id="30" name="テキスト ボックス 29"/>
          <p:cNvSpPr txBox="1"/>
          <p:nvPr/>
        </p:nvSpPr>
        <p:spPr>
          <a:xfrm>
            <a:off x="5698060" y="2348983"/>
            <a:ext cx="1289134" cy="323165"/>
          </a:xfrm>
          <a:prstGeom prst="rect">
            <a:avLst/>
          </a:prstGeom>
          <a:noFill/>
          <a:effectLst/>
        </p:spPr>
        <p:txBody>
          <a:bodyPr wrap="none" rtlCol="0">
            <a:spAutoFit/>
          </a:bodyPr>
          <a:lstStyle/>
          <a:p>
            <a:pPr algn="ctr"/>
            <a:r>
              <a:rPr lang="ja-JP" altLang="en-US" sz="1500" dirty="0">
                <a:solidFill>
                  <a:prstClr val="black"/>
                </a:solidFill>
                <a:latin typeface="HG丸ｺﾞｼｯｸM-PRO" panose="020F0600000000000000" pitchFamily="50" charset="-128"/>
                <a:ea typeface="HG丸ｺﾞｼｯｸM-PRO" panose="020F0600000000000000" pitchFamily="50" charset="-128"/>
              </a:rPr>
              <a:t>仮想ノード</a:t>
            </a:r>
            <a:r>
              <a:rPr lang="en-US" altLang="ja-JP" sz="1500" dirty="0" smtClean="0">
                <a:solidFill>
                  <a:prstClr val="black"/>
                </a:solidFill>
                <a:latin typeface="HG丸ｺﾞｼｯｸM-PRO" panose="020F0600000000000000" pitchFamily="50" charset="-128"/>
                <a:ea typeface="HG丸ｺﾞｼｯｸM-PRO" panose="020F0600000000000000" pitchFamily="50" charset="-128"/>
              </a:rPr>
              <a:t>2</a:t>
            </a:r>
            <a:endParaRPr lang="en-US" altLang="ja-JP" sz="1500" dirty="0">
              <a:solidFill>
                <a:prstClr val="black"/>
              </a:solidFill>
              <a:latin typeface="HG丸ｺﾞｼｯｸM-PRO" panose="020F0600000000000000" pitchFamily="50" charset="-128"/>
              <a:ea typeface="HG丸ｺﾞｼｯｸM-PRO" panose="020F0600000000000000" pitchFamily="50" charset="-128"/>
            </a:endParaRPr>
          </a:p>
        </p:txBody>
      </p:sp>
      <p:sp>
        <p:nvSpPr>
          <p:cNvPr id="31" name="テキスト ボックス 30"/>
          <p:cNvSpPr txBox="1"/>
          <p:nvPr/>
        </p:nvSpPr>
        <p:spPr>
          <a:xfrm>
            <a:off x="7426252" y="2348983"/>
            <a:ext cx="1289135" cy="323165"/>
          </a:xfrm>
          <a:prstGeom prst="rect">
            <a:avLst/>
          </a:prstGeom>
          <a:noFill/>
          <a:effectLst/>
        </p:spPr>
        <p:txBody>
          <a:bodyPr wrap="none" rtlCol="0">
            <a:spAutoFit/>
          </a:bodyPr>
          <a:lstStyle/>
          <a:p>
            <a:pPr algn="ctr"/>
            <a:r>
              <a:rPr lang="ja-JP" altLang="en-US" sz="1500" dirty="0">
                <a:solidFill>
                  <a:prstClr val="black"/>
                </a:solidFill>
                <a:latin typeface="HG丸ｺﾞｼｯｸM-PRO" panose="020F0600000000000000" pitchFamily="50" charset="-128"/>
                <a:ea typeface="HG丸ｺﾞｼｯｸM-PRO" panose="020F0600000000000000" pitchFamily="50" charset="-128"/>
              </a:rPr>
              <a:t>仮想ノード</a:t>
            </a:r>
            <a:r>
              <a:rPr lang="en-US" altLang="ja-JP" sz="1500" dirty="0" smtClean="0">
                <a:solidFill>
                  <a:prstClr val="black"/>
                </a:solidFill>
                <a:latin typeface="HG丸ｺﾞｼｯｸM-PRO" panose="020F0600000000000000" pitchFamily="50" charset="-128"/>
                <a:ea typeface="HG丸ｺﾞｼｯｸM-PRO" panose="020F0600000000000000" pitchFamily="50" charset="-128"/>
              </a:rPr>
              <a:t>3</a:t>
            </a:r>
            <a:endParaRPr lang="en-US" altLang="ja-JP" sz="1500" dirty="0">
              <a:solidFill>
                <a:prstClr val="black"/>
              </a:solidFill>
              <a:latin typeface="HG丸ｺﾞｼｯｸM-PRO" panose="020F0600000000000000" pitchFamily="50" charset="-128"/>
              <a:ea typeface="HG丸ｺﾞｼｯｸM-PRO" panose="020F0600000000000000" pitchFamily="50" charset="-128"/>
            </a:endParaRPr>
          </a:p>
        </p:txBody>
      </p:sp>
      <p:sp>
        <p:nvSpPr>
          <p:cNvPr id="33" name="正方形/長方形 32"/>
          <p:cNvSpPr/>
          <p:nvPr/>
        </p:nvSpPr>
        <p:spPr>
          <a:xfrm>
            <a:off x="1610163" y="2852936"/>
            <a:ext cx="1531188" cy="553998"/>
          </a:xfrm>
          <a:prstGeom prst="rect">
            <a:avLst/>
          </a:prstGeom>
          <a:effectLst/>
        </p:spPr>
        <p:txBody>
          <a:bodyPr wrap="none">
            <a:spAutoFit/>
          </a:bodyPr>
          <a:lstStyle/>
          <a:p>
            <a:pPr algn="ctr"/>
            <a:r>
              <a:rPr lang="ja-JP" altLang="en-US" sz="1500" dirty="0">
                <a:solidFill>
                  <a:prstClr val="black"/>
                </a:solidFill>
                <a:latin typeface="HG丸ｺﾞｼｯｸM-PRO" panose="020F0600000000000000" pitchFamily="50" charset="-128"/>
                <a:ea typeface="HG丸ｺﾞｼｯｸM-PRO" panose="020F0600000000000000" pitchFamily="50" charset="-128"/>
              </a:rPr>
              <a:t>仮想</a:t>
            </a:r>
            <a:endParaRPr lang="en-US" altLang="ja-JP" sz="1500" dirty="0">
              <a:solidFill>
                <a:prstClr val="black"/>
              </a:solidFill>
              <a:latin typeface="HG丸ｺﾞｼｯｸM-PRO" panose="020F0600000000000000" pitchFamily="50" charset="-128"/>
              <a:ea typeface="HG丸ｺﾞｼｯｸM-PRO" panose="020F0600000000000000" pitchFamily="50" charset="-128"/>
            </a:endParaRPr>
          </a:p>
          <a:p>
            <a:pPr algn="ctr"/>
            <a:r>
              <a:rPr lang="ja-JP" altLang="en-US" sz="1500" dirty="0" smtClean="0">
                <a:solidFill>
                  <a:prstClr val="black"/>
                </a:solidFill>
                <a:latin typeface="HG丸ｺﾞｼｯｸM-PRO" panose="020F0600000000000000" pitchFamily="50" charset="-128"/>
                <a:ea typeface="HG丸ｺﾞｼｯｸM-PRO" panose="020F0600000000000000" pitchFamily="50" charset="-128"/>
              </a:rPr>
              <a:t>フロントエンド</a:t>
            </a:r>
            <a:endParaRPr lang="en-US" altLang="ja-JP" sz="1500" dirty="0">
              <a:solidFill>
                <a:prstClr val="black"/>
              </a:solidFill>
              <a:latin typeface="HG丸ｺﾞｼｯｸM-PRO" panose="020F0600000000000000" pitchFamily="50" charset="-128"/>
              <a:ea typeface="HG丸ｺﾞｼｯｸM-PRO" panose="020F0600000000000000" pitchFamily="50" charset="-128"/>
            </a:endParaRPr>
          </a:p>
        </p:txBody>
      </p:sp>
      <p:sp>
        <p:nvSpPr>
          <p:cNvPr id="5" name="スライド番号プレースホルダー 4"/>
          <p:cNvSpPr>
            <a:spLocks noGrp="1"/>
          </p:cNvSpPr>
          <p:nvPr>
            <p:ph type="sldNum" sz="quarter" idx="12"/>
          </p:nvPr>
        </p:nvSpPr>
        <p:spPr/>
        <p:txBody>
          <a:bodyPr/>
          <a:lstStyle/>
          <a:p>
            <a:fld id="{3A6245A7-B387-461F-B0BE-EE9C50F41F5B}" type="slidenum">
              <a:rPr lang="ja-JP" altLang="en-US" smtClean="0">
                <a:solidFill>
                  <a:prstClr val="black">
                    <a:tint val="75000"/>
                  </a:prstClr>
                </a:solidFill>
              </a:rPr>
              <a:pPr/>
              <a:t>23</a:t>
            </a:fld>
            <a:endParaRPr lang="ja-JP" altLang="en-US">
              <a:solidFill>
                <a:prstClr val="black">
                  <a:tint val="75000"/>
                </a:prstClr>
              </a:solidFill>
            </a:endParaRPr>
          </a:p>
        </p:txBody>
      </p:sp>
    </p:spTree>
    <p:extLst>
      <p:ext uri="{BB962C8B-B14F-4D97-AF65-F5344CB8AC3E}">
        <p14:creationId xmlns:p14="http://schemas.microsoft.com/office/powerpoint/2010/main" val="370371833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角丸四角形 1"/>
          <p:cNvSpPr/>
          <p:nvPr/>
        </p:nvSpPr>
        <p:spPr>
          <a:xfrm>
            <a:off x="251520" y="3212976"/>
            <a:ext cx="5472608" cy="1656184"/>
          </a:xfrm>
          <a:prstGeom prst="roundRect">
            <a:avLst/>
          </a:prstGeom>
          <a:ln/>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2000" dirty="0">
                <a:solidFill>
                  <a:srgbClr val="000000"/>
                </a:solidFill>
                <a:latin typeface="HG丸ｺﾞｼｯｸM-PRO" panose="020F0600000000000000" pitchFamily="50" charset="-128"/>
                <a:ea typeface="HG丸ｺﾞｼｯｸM-PRO" panose="020F0600000000000000" pitchFamily="50" charset="-128"/>
              </a:rPr>
              <a:t>物理フロントエンド</a:t>
            </a:r>
            <a:endParaRPr lang="en-US" altLang="ja-JP" sz="2000"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2000"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2000"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2000" dirty="0">
              <a:solidFill>
                <a:srgbClr val="000000"/>
              </a:solidFill>
              <a:latin typeface="HG丸ｺﾞｼｯｸM-PRO" panose="020F0600000000000000" pitchFamily="50" charset="-128"/>
              <a:ea typeface="HG丸ｺﾞｼｯｸM-PRO" panose="020F0600000000000000" pitchFamily="50" charset="-128"/>
            </a:endParaRPr>
          </a:p>
          <a:p>
            <a:pPr algn="ctr"/>
            <a:endParaRPr lang="ja-JP" altLang="en-US" sz="20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3" name="角丸四角形 2"/>
          <p:cNvSpPr/>
          <p:nvPr/>
        </p:nvSpPr>
        <p:spPr>
          <a:xfrm>
            <a:off x="251520" y="1904648"/>
            <a:ext cx="5472608" cy="1092304"/>
          </a:xfrm>
          <a:prstGeom prst="roundRect">
            <a:avLst/>
          </a:prstGeom>
          <a:ln/>
          <a:effectLst/>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2000" dirty="0">
                <a:solidFill>
                  <a:srgbClr val="000000"/>
                </a:solidFill>
                <a:latin typeface="HG丸ｺﾞｼｯｸM-PRO" panose="020F0600000000000000" pitchFamily="50" charset="-128"/>
                <a:ea typeface="HG丸ｺﾞｼｯｸM-PRO" panose="020F0600000000000000" pitchFamily="50" charset="-128"/>
              </a:rPr>
              <a:t>仮想フロントエンド</a:t>
            </a:r>
            <a:endParaRPr lang="en-US" altLang="ja-JP" sz="2000"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2000"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sz="2000" dirty="0">
              <a:solidFill>
                <a:srgbClr val="000000"/>
              </a:solidFill>
              <a:latin typeface="HG丸ｺﾞｼｯｸM-PRO" panose="020F0600000000000000" pitchFamily="50" charset="-128"/>
              <a:ea typeface="HG丸ｺﾞｼｯｸM-PRO" panose="020F0600000000000000" pitchFamily="50" charset="-128"/>
            </a:endParaRPr>
          </a:p>
        </p:txBody>
      </p:sp>
      <p:cxnSp>
        <p:nvCxnSpPr>
          <p:cNvPr id="7" name="直線矢印コネクタ 31"/>
          <p:cNvCxnSpPr/>
          <p:nvPr/>
        </p:nvCxnSpPr>
        <p:spPr>
          <a:xfrm>
            <a:off x="5724128" y="3961364"/>
            <a:ext cx="792088" cy="0"/>
          </a:xfrm>
          <a:prstGeom prst="straightConnector1">
            <a:avLst/>
          </a:prstGeom>
          <a:ln>
            <a:solidFill>
              <a:srgbClr val="FF0000"/>
            </a:solidFill>
            <a:tailEnd type="arrow"/>
          </a:ln>
          <a:effectLst/>
        </p:spPr>
        <p:style>
          <a:lnRef idx="3">
            <a:schemeClr val="accent2"/>
          </a:lnRef>
          <a:fillRef idx="0">
            <a:schemeClr val="accent2"/>
          </a:fillRef>
          <a:effectRef idx="2">
            <a:schemeClr val="accent2"/>
          </a:effectRef>
          <a:fontRef idx="minor">
            <a:schemeClr val="tx1"/>
          </a:fontRef>
        </p:style>
      </p:cxnSp>
      <p:graphicFrame>
        <p:nvGraphicFramePr>
          <p:cNvPr id="18" name="表 17"/>
          <p:cNvGraphicFramePr>
            <a:graphicFrameLocks noGrp="1"/>
          </p:cNvGraphicFramePr>
          <p:nvPr>
            <p:extLst>
              <p:ext uri="{D42A27DB-BD31-4B8C-83A1-F6EECF244321}">
                <p14:modId xmlns:p14="http://schemas.microsoft.com/office/powerpoint/2010/main" val="2369242150"/>
              </p:ext>
            </p:extLst>
          </p:nvPr>
        </p:nvGraphicFramePr>
        <p:xfrm>
          <a:off x="359532" y="3789040"/>
          <a:ext cx="5256584" cy="792088"/>
        </p:xfrm>
        <a:graphic>
          <a:graphicData uri="http://schemas.openxmlformats.org/drawingml/2006/table">
            <a:tbl>
              <a:tblPr firstRow="1" bandRow="1">
                <a:tableStyleId>{5940675A-B579-460E-94D1-54222C63F5DA}</a:tableStyleId>
              </a:tblPr>
              <a:tblGrid>
                <a:gridCol w="5256584"/>
              </a:tblGrid>
              <a:tr h="387652">
                <a:tc>
                  <a:txBody>
                    <a:bodyPr/>
                    <a:lstStyle/>
                    <a:p>
                      <a:r>
                        <a:rPr lang="ja-JP" altLang="en-US" sz="1800" dirty="0" smtClean="0">
                          <a:latin typeface="HG丸ｺﾞｼｯｸM-PRO" panose="020F0600000000000000" pitchFamily="50" charset="-128"/>
                          <a:ea typeface="HG丸ｺﾞｼｯｸM-PRO" panose="020F0600000000000000" pitchFamily="50" charset="-128"/>
                        </a:rPr>
                        <a:t>仮想ノードの</a:t>
                      </a:r>
                      <a:r>
                        <a:rPr lang="en-US" altLang="ja-JP" sz="1800" dirty="0" smtClean="0">
                          <a:latin typeface="HG丸ｺﾞｼｯｸM-PRO" panose="020F0600000000000000" pitchFamily="50" charset="-128"/>
                          <a:ea typeface="HG丸ｺﾞｼｯｸM-PRO" panose="020F0600000000000000" pitchFamily="50" charset="-128"/>
                        </a:rPr>
                        <a:t>IP</a:t>
                      </a:r>
                      <a:r>
                        <a:rPr lang="ja-JP" altLang="en-US" sz="1800" dirty="0" smtClean="0">
                          <a:latin typeface="HG丸ｺﾞｼｯｸM-PRO" panose="020F0600000000000000" pitchFamily="50" charset="-128"/>
                          <a:ea typeface="HG丸ｺﾞｼｯｸM-PRO" panose="020F0600000000000000" pitchFamily="50" charset="-128"/>
                        </a:rPr>
                        <a:t>アドレス→ 物理インスタンス名</a:t>
                      </a:r>
                      <a:endParaRPr kumimoji="1" lang="ja-JP" altLang="en-US" sz="1800" dirty="0" smtClean="0">
                        <a:latin typeface="HG丸ｺﾞｼｯｸM-PRO" panose="020F0600000000000000" pitchFamily="50" charset="-128"/>
                        <a:ea typeface="HG丸ｺﾞｼｯｸM-PRO" panose="020F0600000000000000" pitchFamily="50" charset="-128"/>
                      </a:endParaRPr>
                    </a:p>
                  </a:txBody>
                  <a:tcPr>
                    <a:solidFill>
                      <a:schemeClr val="bg1"/>
                    </a:solidFill>
                  </a:tcPr>
                </a:tc>
              </a:tr>
              <a:tr h="404436">
                <a:tc>
                  <a:txBody>
                    <a:bodyPr/>
                    <a:lstStyle/>
                    <a:p>
                      <a:r>
                        <a:rPr lang="ja-JP" altLang="en-US" sz="1800" dirty="0" smtClean="0">
                          <a:latin typeface="HG丸ｺﾞｼｯｸM-PRO" panose="020F0600000000000000" pitchFamily="50" charset="-128"/>
                          <a:ea typeface="HG丸ｺﾞｼｯｸM-PRO" panose="020F0600000000000000" pitchFamily="50" charset="-128"/>
                        </a:rPr>
                        <a:t>物理インスタンス名→ 物理ノードの</a:t>
                      </a:r>
                      <a:r>
                        <a:rPr lang="en-US" altLang="ja-JP" sz="1800" dirty="0" smtClean="0">
                          <a:latin typeface="HG丸ｺﾞｼｯｸM-PRO" panose="020F0600000000000000" pitchFamily="50" charset="-128"/>
                          <a:ea typeface="HG丸ｺﾞｼｯｸM-PRO" panose="020F0600000000000000" pitchFamily="50" charset="-128"/>
                        </a:rPr>
                        <a:t>IP</a:t>
                      </a:r>
                      <a:r>
                        <a:rPr lang="ja-JP" altLang="en-US" sz="1800" dirty="0" smtClean="0">
                          <a:latin typeface="HG丸ｺﾞｼｯｸM-PRO" panose="020F0600000000000000" pitchFamily="50" charset="-128"/>
                          <a:ea typeface="HG丸ｺﾞｼｯｸM-PRO" panose="020F0600000000000000" pitchFamily="50" charset="-128"/>
                        </a:rPr>
                        <a:t>アドレス</a:t>
                      </a:r>
                      <a:endParaRPr kumimoji="1" lang="ja-JP" altLang="en-US" sz="1800" dirty="0" smtClean="0">
                        <a:latin typeface="HG丸ｺﾞｼｯｸM-PRO" panose="020F0600000000000000" pitchFamily="50" charset="-128"/>
                        <a:ea typeface="HG丸ｺﾞｼｯｸM-PRO" panose="020F0600000000000000" pitchFamily="50" charset="-128"/>
                      </a:endParaRPr>
                    </a:p>
                  </a:txBody>
                  <a:tcPr>
                    <a:solidFill>
                      <a:schemeClr val="bg1"/>
                    </a:solidFill>
                  </a:tcPr>
                </a:tc>
              </a:tr>
            </a:tbl>
          </a:graphicData>
        </a:graphic>
      </p:graphicFrame>
      <p:graphicFrame>
        <p:nvGraphicFramePr>
          <p:cNvPr id="20" name="表 19"/>
          <p:cNvGraphicFramePr>
            <a:graphicFrameLocks noGrp="1"/>
          </p:cNvGraphicFramePr>
          <p:nvPr>
            <p:extLst>
              <p:ext uri="{D42A27DB-BD31-4B8C-83A1-F6EECF244321}">
                <p14:modId xmlns:p14="http://schemas.microsoft.com/office/powerpoint/2010/main" val="2175613694"/>
              </p:ext>
            </p:extLst>
          </p:nvPr>
        </p:nvGraphicFramePr>
        <p:xfrm>
          <a:off x="323528" y="2408704"/>
          <a:ext cx="5256584" cy="370840"/>
        </p:xfrm>
        <a:graphic>
          <a:graphicData uri="http://schemas.openxmlformats.org/drawingml/2006/table">
            <a:tbl>
              <a:tblPr firstRow="1" bandRow="1">
                <a:tableStyleId>{5940675A-B579-460E-94D1-54222C63F5DA}</a:tableStyleId>
              </a:tblPr>
              <a:tblGrid>
                <a:gridCol w="5256584"/>
              </a:tblGrid>
              <a:tr h="370840">
                <a:tc>
                  <a:txBody>
                    <a:bodyPr/>
                    <a:lstStyle/>
                    <a:p>
                      <a:r>
                        <a:rPr lang="ja-JP" altLang="en-US" sz="1800" dirty="0" smtClean="0">
                          <a:latin typeface="HG丸ｺﾞｼｯｸM-PRO" panose="020F0600000000000000" pitchFamily="50" charset="-128"/>
                          <a:ea typeface="HG丸ｺﾞｼｯｸM-PRO" panose="020F0600000000000000" pitchFamily="50" charset="-128"/>
                        </a:rPr>
                        <a:t>仮想インスタンス名 → 仮想ノードの</a:t>
                      </a:r>
                      <a:r>
                        <a:rPr lang="en-US" altLang="ja-JP" sz="1800" dirty="0" smtClean="0">
                          <a:latin typeface="HG丸ｺﾞｼｯｸM-PRO" panose="020F0600000000000000" pitchFamily="50" charset="-128"/>
                          <a:ea typeface="HG丸ｺﾞｼｯｸM-PRO" panose="020F0600000000000000" pitchFamily="50" charset="-128"/>
                        </a:rPr>
                        <a:t>IP</a:t>
                      </a:r>
                      <a:r>
                        <a:rPr lang="ja-JP" altLang="en-US" sz="1800" dirty="0" smtClean="0">
                          <a:latin typeface="HG丸ｺﾞｼｯｸM-PRO" panose="020F0600000000000000" pitchFamily="50" charset="-128"/>
                          <a:ea typeface="HG丸ｺﾞｼｯｸM-PRO" panose="020F0600000000000000" pitchFamily="50" charset="-128"/>
                        </a:rPr>
                        <a:t>アドレス</a:t>
                      </a:r>
                    </a:p>
                  </a:txBody>
                  <a:tcPr>
                    <a:solidFill>
                      <a:schemeClr val="bg1"/>
                    </a:solidFill>
                  </a:tcPr>
                </a:tc>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3143071529"/>
              </p:ext>
            </p:extLst>
          </p:nvPr>
        </p:nvGraphicFramePr>
        <p:xfrm>
          <a:off x="6509758" y="2245060"/>
          <a:ext cx="2376264" cy="370840"/>
        </p:xfrm>
        <a:graphic>
          <a:graphicData uri="http://schemas.openxmlformats.org/drawingml/2006/table">
            <a:tbl>
              <a:tblPr firstRow="1" bandRow="1">
                <a:tableStyleId>{5940675A-B579-460E-94D1-54222C63F5DA}</a:tableStyleId>
              </a:tblPr>
              <a:tblGrid>
                <a:gridCol w="2376264"/>
              </a:tblGrid>
              <a:tr h="370840">
                <a:tc>
                  <a:txBody>
                    <a:bodyPr/>
                    <a:lstStyle/>
                    <a:p>
                      <a:pPr algn="ctr"/>
                      <a:r>
                        <a:rPr lang="ja-JP" altLang="en-US" sz="1800" dirty="0" smtClean="0">
                          <a:latin typeface="HG丸ｺﾞｼｯｸM-PRO" panose="020F0600000000000000" pitchFamily="50" charset="-128"/>
                          <a:ea typeface="HG丸ｺﾞｼｯｸM-PRO" panose="020F0600000000000000" pitchFamily="50" charset="-128"/>
                        </a:rPr>
                        <a:t>仮想インスタンス名 </a:t>
                      </a:r>
                    </a:p>
                  </a:txBody>
                  <a:tcPr>
                    <a:solidFill>
                      <a:schemeClr val="bg1"/>
                    </a:solidFill>
                  </a:tcPr>
                </a:tc>
              </a:tr>
            </a:tbl>
          </a:graphicData>
        </a:graphic>
      </p:graphicFrame>
      <p:cxnSp>
        <p:nvCxnSpPr>
          <p:cNvPr id="9" name="直線矢印コネクタ 31"/>
          <p:cNvCxnSpPr>
            <a:stCxn id="8" idx="1"/>
          </p:cNvCxnSpPr>
          <p:nvPr/>
        </p:nvCxnSpPr>
        <p:spPr>
          <a:xfrm flipH="1">
            <a:off x="5717670" y="2430480"/>
            <a:ext cx="792088" cy="20320"/>
          </a:xfrm>
          <a:prstGeom prst="straightConnector1">
            <a:avLst/>
          </a:prstGeom>
          <a:ln>
            <a:solidFill>
              <a:srgbClr val="FF0000"/>
            </a:solidFill>
            <a:tailEnd type="arrow"/>
          </a:ln>
          <a:effectLst/>
        </p:spPr>
        <p:style>
          <a:lnRef idx="3">
            <a:schemeClr val="accent2"/>
          </a:lnRef>
          <a:fillRef idx="0">
            <a:schemeClr val="accent2"/>
          </a:fillRef>
          <a:effectRef idx="2">
            <a:schemeClr val="accent2"/>
          </a:effectRef>
          <a:fontRef idx="minor">
            <a:schemeClr val="tx1"/>
          </a:fontRef>
        </p:style>
      </p:cxnSp>
      <p:graphicFrame>
        <p:nvGraphicFramePr>
          <p:cNvPr id="11" name="表 10"/>
          <p:cNvGraphicFramePr>
            <a:graphicFrameLocks noGrp="1"/>
          </p:cNvGraphicFramePr>
          <p:nvPr>
            <p:extLst>
              <p:ext uri="{D42A27DB-BD31-4B8C-83A1-F6EECF244321}">
                <p14:modId xmlns:p14="http://schemas.microsoft.com/office/powerpoint/2010/main" val="4121070395"/>
              </p:ext>
            </p:extLst>
          </p:nvPr>
        </p:nvGraphicFramePr>
        <p:xfrm>
          <a:off x="6534472" y="3789040"/>
          <a:ext cx="2790056" cy="370840"/>
        </p:xfrm>
        <a:graphic>
          <a:graphicData uri="http://schemas.openxmlformats.org/drawingml/2006/table">
            <a:tbl>
              <a:tblPr firstRow="1" bandRow="1">
                <a:tableStyleId>{5940675A-B579-460E-94D1-54222C63F5DA}</a:tableStyleId>
              </a:tblPr>
              <a:tblGrid>
                <a:gridCol w="2790056"/>
              </a:tblGrid>
              <a:tr h="370840">
                <a:tc>
                  <a:txBody>
                    <a:bodyPr/>
                    <a:lstStyle/>
                    <a:p>
                      <a:pPr algn="l"/>
                      <a:r>
                        <a:rPr lang="ja-JP" altLang="en-US" sz="1800" dirty="0" smtClean="0">
                          <a:latin typeface="HG丸ｺﾞｼｯｸM-PRO" panose="020F0600000000000000" pitchFamily="50" charset="-128"/>
                          <a:ea typeface="HG丸ｺﾞｼｯｸM-PRO" panose="020F0600000000000000" pitchFamily="50" charset="-128"/>
                        </a:rPr>
                        <a:t>物理ノードの</a:t>
                      </a:r>
                      <a:r>
                        <a:rPr lang="en-US" altLang="ja-JP" sz="1800" dirty="0" smtClean="0">
                          <a:latin typeface="HG丸ｺﾞｼｯｸM-PRO" panose="020F0600000000000000" pitchFamily="50" charset="-128"/>
                          <a:ea typeface="HG丸ｺﾞｼｯｸM-PRO" panose="020F0600000000000000" pitchFamily="50" charset="-128"/>
                        </a:rPr>
                        <a:t>IP</a:t>
                      </a:r>
                      <a:r>
                        <a:rPr lang="ja-JP" altLang="en-US" sz="1800" dirty="0" smtClean="0">
                          <a:latin typeface="HG丸ｺﾞｼｯｸM-PRO" panose="020F0600000000000000" pitchFamily="50" charset="-128"/>
                          <a:ea typeface="HG丸ｺﾞｼｯｸM-PRO" panose="020F0600000000000000" pitchFamily="50" charset="-128"/>
                        </a:rPr>
                        <a:t>アドレス</a:t>
                      </a:r>
                    </a:p>
                  </a:txBody>
                  <a:tcPr>
                    <a:solidFill>
                      <a:schemeClr val="bg1"/>
                    </a:solidFill>
                  </a:tcPr>
                </a:tc>
              </a:tr>
            </a:tbl>
          </a:graphicData>
        </a:graphic>
      </p:graphicFrame>
      <p:sp>
        <p:nvSpPr>
          <p:cNvPr id="4" name="スライド番号プレースホルダー 3"/>
          <p:cNvSpPr>
            <a:spLocks noGrp="1"/>
          </p:cNvSpPr>
          <p:nvPr>
            <p:ph type="sldNum" sz="quarter" idx="12"/>
          </p:nvPr>
        </p:nvSpPr>
        <p:spPr/>
        <p:txBody>
          <a:bodyPr/>
          <a:lstStyle/>
          <a:p>
            <a:fld id="{3A6245A7-B387-461F-B0BE-EE9C50F41F5B}" type="slidenum">
              <a:rPr lang="ja-JP" altLang="en-US" smtClean="0">
                <a:solidFill>
                  <a:prstClr val="black">
                    <a:tint val="75000"/>
                  </a:prstClr>
                </a:solidFill>
              </a:rPr>
              <a:pPr/>
              <a:t>24</a:t>
            </a:fld>
            <a:endParaRPr lang="ja-JP" altLang="en-US">
              <a:solidFill>
                <a:prstClr val="black">
                  <a:tint val="75000"/>
                </a:prstClr>
              </a:solidFill>
            </a:endParaRPr>
          </a:p>
        </p:txBody>
      </p:sp>
    </p:spTree>
    <p:extLst>
      <p:ext uri="{BB962C8B-B14F-4D97-AF65-F5344CB8AC3E}">
        <p14:creationId xmlns:p14="http://schemas.microsoft.com/office/powerpoint/2010/main" val="210391657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a:t>物理</a:t>
            </a:r>
            <a:r>
              <a:rPr lang="ja-JP" altLang="en-US" dirty="0" smtClean="0"/>
              <a:t>ノードの負荷が</a:t>
            </a:r>
            <a:r>
              <a:rPr lang="ja-JP" altLang="en-US" dirty="0"/>
              <a:t>偏らない</a:t>
            </a:r>
            <a:r>
              <a:rPr lang="ja-JP" altLang="en-US" dirty="0" smtClean="0"/>
              <a:t>ように仮想インスタンスを配置</a:t>
            </a:r>
            <a:endParaRPr lang="en-US" altLang="ja-JP" dirty="0" smtClean="0"/>
          </a:p>
          <a:p>
            <a:pPr lvl="1"/>
            <a:r>
              <a:rPr kumimoji="1" lang="ja-JP" altLang="en-US" dirty="0" smtClean="0"/>
              <a:t>物理的な位置情報を取得しておき，インスタンスが少ないノードに配置する</a:t>
            </a:r>
            <a:endParaRPr kumimoji="1" lang="ja-JP" altLang="en-US" dirty="0"/>
          </a:p>
        </p:txBody>
      </p:sp>
      <p:sp>
        <p:nvSpPr>
          <p:cNvPr id="3" name="タイトル 2"/>
          <p:cNvSpPr>
            <a:spLocks noGrp="1"/>
          </p:cNvSpPr>
          <p:nvPr>
            <p:ph type="title"/>
          </p:nvPr>
        </p:nvSpPr>
        <p:spPr>
          <a:xfrm>
            <a:off x="251520" y="42143"/>
            <a:ext cx="8784976" cy="1143000"/>
          </a:xfrm>
        </p:spPr>
        <p:txBody>
          <a:bodyPr>
            <a:noAutofit/>
          </a:bodyPr>
          <a:lstStyle/>
          <a:p>
            <a:r>
              <a:rPr lang="ja-JP" altLang="en-US" sz="3900" dirty="0"/>
              <a:t>位置情報を利用</a:t>
            </a:r>
            <a:r>
              <a:rPr lang="ja-JP" altLang="en-US" sz="3900" dirty="0" smtClean="0"/>
              <a:t>したインスタンス配置</a:t>
            </a:r>
            <a:endParaRPr kumimoji="1" lang="ja-JP" altLang="en-US" sz="3900" dirty="0"/>
          </a:p>
        </p:txBody>
      </p:sp>
      <p:sp>
        <p:nvSpPr>
          <p:cNvPr id="25" name="角丸四角形 24"/>
          <p:cNvSpPr/>
          <p:nvPr/>
        </p:nvSpPr>
        <p:spPr>
          <a:xfrm>
            <a:off x="526506" y="3802531"/>
            <a:ext cx="3888432" cy="2646801"/>
          </a:xfrm>
          <a:prstGeom prst="roundRect">
            <a:avLst/>
          </a:prstGeom>
          <a:solidFill>
            <a:sysClr val="window" lastClr="FFFFFF"/>
          </a:solidFill>
          <a:ln w="57150" cap="flat" cmpd="sng" algn="ctr">
            <a:solidFill>
              <a:srgbClr val="00B0F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kern="0" dirty="0">
              <a:solidFill>
                <a:prstClr val="black"/>
              </a:solidFill>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kern="0" dirty="0">
              <a:solidFill>
                <a:prstClr val="black"/>
              </a:solidFill>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kern="0" dirty="0">
              <a:solidFill>
                <a:prstClr val="black"/>
              </a:solidFill>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kern="0" dirty="0">
              <a:solidFill>
                <a:prstClr val="black"/>
              </a:solidFill>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物理ノード</a:t>
            </a:r>
            <a:endParaRPr kumimoji="0" lang="ja-JP" altLang="en-US" sz="18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26" name="角丸四角形 25"/>
          <p:cNvSpPr/>
          <p:nvPr/>
        </p:nvSpPr>
        <p:spPr>
          <a:xfrm>
            <a:off x="4677789" y="3802531"/>
            <a:ext cx="3826369" cy="2646801"/>
          </a:xfrm>
          <a:prstGeom prst="roundRect">
            <a:avLst/>
          </a:prstGeom>
          <a:solidFill>
            <a:sysClr val="window" lastClr="FFFFFF"/>
          </a:solidFill>
          <a:ln w="57150" cap="flat" cmpd="sng" algn="ctr">
            <a:solidFill>
              <a:srgbClr val="00B0F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smtClean="0">
              <a:ln>
                <a:noFill/>
              </a:ln>
              <a:solidFill>
                <a:prstClr val="black"/>
              </a:solidFill>
              <a:effectLst/>
              <a:uLnTx/>
              <a:uFillTx/>
              <a:latin typeface="Calibri"/>
              <a:ea typeface="ＭＳ Ｐゴシック"/>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kern="0" dirty="0">
              <a:solidFill>
                <a:prstClr val="black"/>
              </a:solidFill>
              <a:latin typeface="Calibri"/>
              <a:ea typeface="ＭＳ Ｐゴシック"/>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smtClean="0">
              <a:ln>
                <a:noFill/>
              </a:ln>
              <a:solidFill>
                <a:prstClr val="black"/>
              </a:solidFill>
              <a:effectLst/>
              <a:uLnTx/>
              <a:uFillTx/>
              <a:latin typeface="Calibri"/>
              <a:ea typeface="ＭＳ Ｐゴシック"/>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kern="0" dirty="0">
              <a:solidFill>
                <a:prstClr val="black"/>
              </a:solidFill>
              <a:latin typeface="Calibri"/>
              <a:ea typeface="ＭＳ Ｐゴシック"/>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smtClean="0">
              <a:ln>
                <a:noFill/>
              </a:ln>
              <a:solidFill>
                <a:prstClr val="black"/>
              </a:solidFill>
              <a:effectLst/>
              <a:uLnTx/>
              <a:uFillTx/>
              <a:latin typeface="Calibri"/>
              <a:ea typeface="ＭＳ Ｐゴシック"/>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kern="0" dirty="0">
              <a:solidFill>
                <a:prstClr val="black"/>
              </a:solidFill>
              <a:latin typeface="Calibri"/>
              <a:ea typeface="ＭＳ Ｐゴシック"/>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smtClean="0">
              <a:ln>
                <a:noFill/>
              </a:ln>
              <a:solidFill>
                <a:prstClr val="black"/>
              </a:solidFill>
              <a:effectLst/>
              <a:uLnTx/>
              <a:uFillTx/>
              <a:latin typeface="Calibri"/>
              <a:ea typeface="ＭＳ Ｐゴシック"/>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kern="0" dirty="0">
              <a:solidFill>
                <a:prstClr val="black"/>
              </a:solidFill>
              <a:latin typeface="Calibri"/>
              <a:ea typeface="ＭＳ Ｐゴシック"/>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物理ノード</a:t>
            </a:r>
            <a:endParaRPr kumimoji="0" lang="ja-JP" altLang="en-US" sz="18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27" name="角丸四角形 26"/>
          <p:cNvSpPr/>
          <p:nvPr/>
        </p:nvSpPr>
        <p:spPr>
          <a:xfrm>
            <a:off x="755309" y="3953836"/>
            <a:ext cx="1656185" cy="2008934"/>
          </a:xfrm>
          <a:prstGeom prst="round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p:txBody>
      </p:sp>
      <p:sp>
        <p:nvSpPr>
          <p:cNvPr id="28" name="角丸四角形 27"/>
          <p:cNvSpPr/>
          <p:nvPr/>
        </p:nvSpPr>
        <p:spPr>
          <a:xfrm>
            <a:off x="4896655" y="3953837"/>
            <a:ext cx="1643996" cy="2008934"/>
          </a:xfrm>
          <a:prstGeom prst="roundRect">
            <a:avLst/>
          </a:prstGeom>
          <a:solidFill>
            <a:sysClr val="window" lastClr="FFFFFF"/>
          </a:solidFill>
          <a:ln w="57150" cap="flat" cmpd="sng" algn="ctr">
            <a:solidFill>
              <a:srgbClr val="F7964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p:txBody>
      </p:sp>
      <p:sp>
        <p:nvSpPr>
          <p:cNvPr id="29" name="角丸四角形 28"/>
          <p:cNvSpPr/>
          <p:nvPr/>
        </p:nvSpPr>
        <p:spPr>
          <a:xfrm>
            <a:off x="5040671" y="5457342"/>
            <a:ext cx="1283956" cy="322473"/>
          </a:xfrm>
          <a:prstGeom prst="roundRect">
            <a:avLst/>
          </a:prstGeom>
          <a:gradFill rotWithShape="1">
            <a:gsLst>
              <a:gs pos="0">
                <a:srgbClr val="C0504D">
                  <a:tint val="50000"/>
                  <a:satMod val="300000"/>
                </a:srgbClr>
              </a:gs>
              <a:gs pos="35000">
                <a:srgbClr val="C0504D">
                  <a:tint val="37000"/>
                  <a:satMod val="300000"/>
                </a:srgbClr>
              </a:gs>
              <a:gs pos="100000">
                <a:srgbClr val="C0504D">
                  <a:tint val="15000"/>
                  <a:satMod val="350000"/>
                </a:srgbClr>
              </a:gs>
            </a:gsLst>
            <a:lin ang="16200000" scaled="1"/>
          </a:gradFill>
          <a:ln w="9525" cap="flat" cmpd="sng" algn="ctr">
            <a:solidFill>
              <a:srgbClr val="C0504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4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KVM</a:t>
            </a:r>
            <a:endParaRPr kumimoji="0" lang="ja-JP" altLang="en-US" sz="14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30" name="角丸四角形 29"/>
          <p:cNvSpPr/>
          <p:nvPr/>
        </p:nvSpPr>
        <p:spPr>
          <a:xfrm>
            <a:off x="4956475" y="4694558"/>
            <a:ext cx="726174" cy="630524"/>
          </a:xfrm>
          <a:prstGeom prst="round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インスタンス</a:t>
            </a:r>
            <a:endParaRPr kumimoji="0" lang="ja-JP" altLang="en-US" sz="12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31" name="角丸四角形 30"/>
          <p:cNvSpPr/>
          <p:nvPr/>
        </p:nvSpPr>
        <p:spPr>
          <a:xfrm>
            <a:off x="6637035" y="3953837"/>
            <a:ext cx="1643996" cy="2008934"/>
          </a:xfrm>
          <a:prstGeom prst="roundRect">
            <a:avLst/>
          </a:prstGeom>
          <a:solidFill>
            <a:sysClr val="window" lastClr="FFFFFF"/>
          </a:solidFill>
          <a:ln w="57150" cap="flat" cmpd="sng" algn="ctr">
            <a:solidFill>
              <a:srgbClr val="F7964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p:txBody>
      </p:sp>
      <p:sp>
        <p:nvSpPr>
          <p:cNvPr id="32" name="角丸四角形 31"/>
          <p:cNvSpPr/>
          <p:nvPr/>
        </p:nvSpPr>
        <p:spPr>
          <a:xfrm>
            <a:off x="6781051" y="5457342"/>
            <a:ext cx="1283956" cy="322473"/>
          </a:xfrm>
          <a:prstGeom prst="roundRect">
            <a:avLst/>
          </a:prstGeom>
          <a:gradFill rotWithShape="1">
            <a:gsLst>
              <a:gs pos="0">
                <a:srgbClr val="C0504D">
                  <a:tint val="50000"/>
                  <a:satMod val="300000"/>
                </a:srgbClr>
              </a:gs>
              <a:gs pos="35000">
                <a:srgbClr val="C0504D">
                  <a:tint val="37000"/>
                  <a:satMod val="300000"/>
                </a:srgbClr>
              </a:gs>
              <a:gs pos="100000">
                <a:srgbClr val="C0504D">
                  <a:tint val="15000"/>
                  <a:satMod val="350000"/>
                </a:srgbClr>
              </a:gs>
            </a:gsLst>
            <a:lin ang="16200000" scaled="1"/>
          </a:gradFill>
          <a:ln w="9525" cap="flat" cmpd="sng" algn="ctr">
            <a:solidFill>
              <a:srgbClr val="C0504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4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KVM</a:t>
            </a:r>
            <a:endParaRPr kumimoji="0" lang="ja-JP" altLang="en-US" sz="14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33" name="角丸四角形 32"/>
          <p:cNvSpPr/>
          <p:nvPr/>
        </p:nvSpPr>
        <p:spPr>
          <a:xfrm>
            <a:off x="6696855" y="4694558"/>
            <a:ext cx="726174" cy="630524"/>
          </a:xfrm>
          <a:prstGeom prst="round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インスタンス</a:t>
            </a:r>
            <a:endParaRPr kumimoji="0" lang="ja-JP" altLang="en-US" sz="12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34" name="角丸四角形 33"/>
          <p:cNvSpPr/>
          <p:nvPr/>
        </p:nvSpPr>
        <p:spPr>
          <a:xfrm>
            <a:off x="2514741" y="3953837"/>
            <a:ext cx="1643996" cy="2008934"/>
          </a:xfrm>
          <a:prstGeom prst="roundRect">
            <a:avLst/>
          </a:prstGeom>
          <a:solidFill>
            <a:sysClr val="window" lastClr="FFFFFF"/>
          </a:solidFill>
          <a:ln w="57150" cap="flat" cmpd="sng" algn="ctr">
            <a:solidFill>
              <a:srgbClr val="F7964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p:txBody>
      </p:sp>
      <p:sp>
        <p:nvSpPr>
          <p:cNvPr id="35" name="角丸四角形 34"/>
          <p:cNvSpPr/>
          <p:nvPr/>
        </p:nvSpPr>
        <p:spPr>
          <a:xfrm>
            <a:off x="2658757" y="5457342"/>
            <a:ext cx="1283956" cy="322473"/>
          </a:xfrm>
          <a:prstGeom prst="roundRect">
            <a:avLst/>
          </a:prstGeom>
          <a:gradFill rotWithShape="1">
            <a:gsLst>
              <a:gs pos="0">
                <a:srgbClr val="C0504D">
                  <a:tint val="50000"/>
                  <a:satMod val="300000"/>
                </a:srgbClr>
              </a:gs>
              <a:gs pos="35000">
                <a:srgbClr val="C0504D">
                  <a:tint val="37000"/>
                  <a:satMod val="300000"/>
                </a:srgbClr>
              </a:gs>
              <a:gs pos="100000">
                <a:srgbClr val="C0504D">
                  <a:tint val="15000"/>
                  <a:satMod val="350000"/>
                </a:srgbClr>
              </a:gs>
            </a:gsLst>
            <a:lin ang="16200000" scaled="1"/>
          </a:gradFill>
          <a:ln w="9525" cap="flat" cmpd="sng" algn="ctr">
            <a:solidFill>
              <a:srgbClr val="C0504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4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KVM</a:t>
            </a:r>
            <a:endParaRPr kumimoji="0" lang="ja-JP" altLang="en-US" sz="14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36" name="角丸四角形 35"/>
          <p:cNvSpPr/>
          <p:nvPr/>
        </p:nvSpPr>
        <p:spPr>
          <a:xfrm>
            <a:off x="3372743" y="4694661"/>
            <a:ext cx="726174" cy="630524"/>
          </a:xfrm>
          <a:prstGeom prst="round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インスタンス</a:t>
            </a:r>
            <a:endParaRPr kumimoji="0" lang="ja-JP" altLang="en-US" sz="12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37" name="角丸四角形 36"/>
          <p:cNvSpPr/>
          <p:nvPr/>
        </p:nvSpPr>
        <p:spPr>
          <a:xfrm>
            <a:off x="2574561" y="4694558"/>
            <a:ext cx="726174" cy="630524"/>
          </a:xfrm>
          <a:prstGeom prst="round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インスタンス</a:t>
            </a:r>
            <a:endParaRPr kumimoji="0" lang="ja-JP" altLang="en-US" sz="12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38" name="正方形/長方形 37"/>
          <p:cNvSpPr/>
          <p:nvPr/>
        </p:nvSpPr>
        <p:spPr>
          <a:xfrm>
            <a:off x="772922" y="4582643"/>
            <a:ext cx="1620957" cy="584775"/>
          </a:xfrm>
          <a:prstGeom prst="rect">
            <a:avLst/>
          </a:prstGeom>
          <a:effectLst/>
        </p:spPr>
        <p:txBody>
          <a:bodyPr wrap="none">
            <a:spAutoFit/>
          </a:bodyPr>
          <a:lstStyle/>
          <a:p>
            <a:pPr algn="ctr"/>
            <a:r>
              <a:rPr lang="ja-JP" altLang="en-US" sz="1600" dirty="0">
                <a:solidFill>
                  <a:prstClr val="black"/>
                </a:solidFill>
                <a:latin typeface="HG丸ｺﾞｼｯｸM-PRO" panose="020F0600000000000000" pitchFamily="50" charset="-128"/>
                <a:ea typeface="HG丸ｺﾞｼｯｸM-PRO" panose="020F0600000000000000" pitchFamily="50" charset="-128"/>
              </a:rPr>
              <a:t>仮想</a:t>
            </a:r>
            <a:endParaRPr lang="en-US" altLang="ja-JP" sz="1600" dirty="0">
              <a:solidFill>
                <a:prstClr val="black"/>
              </a:solidFill>
              <a:latin typeface="HG丸ｺﾞｼｯｸM-PRO" panose="020F0600000000000000" pitchFamily="50" charset="-128"/>
              <a:ea typeface="HG丸ｺﾞｼｯｸM-PRO" panose="020F0600000000000000" pitchFamily="50" charset="-128"/>
            </a:endParaRPr>
          </a:p>
          <a:p>
            <a:pPr algn="ctr"/>
            <a:r>
              <a:rPr lang="ja-JP" altLang="en-US" sz="1600" dirty="0" smtClean="0">
                <a:solidFill>
                  <a:prstClr val="black"/>
                </a:solidFill>
                <a:latin typeface="HG丸ｺﾞｼｯｸM-PRO" panose="020F0600000000000000" pitchFamily="50" charset="-128"/>
                <a:ea typeface="HG丸ｺﾞｼｯｸM-PRO" panose="020F0600000000000000" pitchFamily="50" charset="-128"/>
              </a:rPr>
              <a:t>フロントエンド</a:t>
            </a:r>
            <a:endParaRPr lang="en-US" altLang="ja-JP" sz="1600" dirty="0">
              <a:solidFill>
                <a:prstClr val="black"/>
              </a:solidFill>
              <a:latin typeface="HG丸ｺﾞｼｯｸM-PRO" panose="020F0600000000000000" pitchFamily="50" charset="-128"/>
              <a:ea typeface="HG丸ｺﾞｼｯｸM-PRO" panose="020F0600000000000000" pitchFamily="50" charset="-128"/>
            </a:endParaRPr>
          </a:p>
        </p:txBody>
      </p:sp>
      <p:sp>
        <p:nvSpPr>
          <p:cNvPr id="5" name="スライド番号プレースホルダー 4"/>
          <p:cNvSpPr>
            <a:spLocks noGrp="1"/>
          </p:cNvSpPr>
          <p:nvPr>
            <p:ph type="sldNum" sz="quarter" idx="12"/>
          </p:nvPr>
        </p:nvSpPr>
        <p:spPr/>
        <p:txBody>
          <a:bodyPr/>
          <a:lstStyle/>
          <a:p>
            <a:fld id="{089B26AC-9992-4F5E-9A19-6F773EB6CD8A}" type="slidenum">
              <a:rPr kumimoji="1" lang="ja-JP" altLang="en-US" smtClean="0"/>
              <a:t>25</a:t>
            </a:fld>
            <a:endParaRPr kumimoji="1" lang="ja-JP" altLang="en-US" dirty="0"/>
          </a:p>
        </p:txBody>
      </p:sp>
      <p:cxnSp>
        <p:nvCxnSpPr>
          <p:cNvPr id="42" name="カギ線コネクタ 41"/>
          <p:cNvCxnSpPr>
            <a:stCxn id="27" idx="0"/>
            <a:endCxn id="36" idx="0"/>
          </p:cNvCxnSpPr>
          <p:nvPr/>
        </p:nvCxnSpPr>
        <p:spPr>
          <a:xfrm rot="16200000" flipH="1">
            <a:off x="2289203" y="3248034"/>
            <a:ext cx="740825" cy="2152428"/>
          </a:xfrm>
          <a:prstGeom prst="bentConnector3">
            <a:avLst>
              <a:gd name="adj1" fmla="val -53869"/>
            </a:avLst>
          </a:prstGeom>
          <a:noFill/>
          <a:ln w="38100" cap="flat" cmpd="sng" algn="ctr">
            <a:solidFill>
              <a:srgbClr val="FF0000"/>
            </a:solidFill>
            <a:prstDash val="solid"/>
            <a:tailEnd type="arrow"/>
          </a:ln>
          <a:effectLst/>
        </p:spPr>
      </p:cxnSp>
      <p:sp>
        <p:nvSpPr>
          <p:cNvPr id="48" name="角丸四角形 47"/>
          <p:cNvSpPr/>
          <p:nvPr/>
        </p:nvSpPr>
        <p:spPr>
          <a:xfrm>
            <a:off x="772922" y="5524681"/>
            <a:ext cx="1660252" cy="382906"/>
          </a:xfrm>
          <a:prstGeom prst="roundRect">
            <a:avLst/>
          </a:prstGeom>
          <a:solidFill>
            <a:srgbClr val="8064A2">
              <a:lumMod val="40000"/>
              <a:lumOff val="60000"/>
            </a:srgbClr>
          </a:solidFill>
          <a:ln w="28575" cap="flat" cmpd="sng" algn="ctr">
            <a:solidFill>
              <a:srgbClr val="7030A0"/>
            </a:solidFill>
            <a:prstDash val="lgDash"/>
          </a:ln>
          <a:effectLst/>
        </p:spPr>
        <p:txBody>
          <a:bodyPr rtlCol="0" anchor="ctr"/>
          <a:lstStyle/>
          <a:p>
            <a:pPr algn="ctr"/>
            <a:r>
              <a:rPr lang="ja-JP" altLang="en-US" sz="1400" dirty="0">
                <a:solidFill>
                  <a:prstClr val="black"/>
                </a:solidFill>
                <a:latin typeface="HG丸ｺﾞｼｯｸM-PRO" panose="020F0600000000000000" pitchFamily="50" charset="-128"/>
                <a:ea typeface="HG丸ｺﾞｼｯｸM-PRO" panose="020F0600000000000000" pitchFamily="50" charset="-128"/>
              </a:rPr>
              <a:t>物理的な位置情報</a:t>
            </a:r>
          </a:p>
        </p:txBody>
      </p:sp>
      <p:sp>
        <p:nvSpPr>
          <p:cNvPr id="20" name="加算記号 19"/>
          <p:cNvSpPr/>
          <p:nvPr/>
        </p:nvSpPr>
        <p:spPr>
          <a:xfrm>
            <a:off x="1423028" y="5159376"/>
            <a:ext cx="360040" cy="331411"/>
          </a:xfrm>
          <a:prstGeom prst="mathPlus">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1048097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8"/>
                                        </p:tgtEl>
                                        <p:attrNameLst>
                                          <p:attrName>style.visibility</p:attrName>
                                        </p:attrNameLst>
                                      </p:cBhvr>
                                      <p:to>
                                        <p:strVal val="visible"/>
                                      </p:to>
                                    </p:set>
                                    <p:animEffect transition="in" filter="fade">
                                      <p:cBhvr>
                                        <p:cTn id="11" dur="500"/>
                                        <p:tgtEl>
                                          <p:spTgt spid="48"/>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42"/>
                                        </p:tgtEl>
                                        <p:attrNameLst>
                                          <p:attrName>style.visibility</p:attrName>
                                        </p:attrNameLst>
                                      </p:cBhvr>
                                      <p:to>
                                        <p:strVal val="visible"/>
                                      </p:to>
                                    </p:set>
                                    <p:animEffect transition="in" filter="fade">
                                      <p:cBhvr>
                                        <p:cTn id="15" dur="500"/>
                                        <p:tgtEl>
                                          <p:spTgt spid="42"/>
                                        </p:tgtEl>
                                      </p:cBhvr>
                                    </p:animEffect>
                                  </p:childTnLst>
                                </p:cTn>
                              </p:par>
                            </p:childTnLst>
                          </p:cTn>
                        </p:par>
                        <p:par>
                          <p:cTn id="16" fill="hold">
                            <p:stCondLst>
                              <p:cond delay="1500"/>
                            </p:stCondLst>
                            <p:childTnLst>
                              <p:par>
                                <p:cTn id="17" presetID="47" presetClass="entr" presetSubtype="0" fill="hold" grpId="0" nodeType="afterEffect">
                                  <p:stCondLst>
                                    <p:cond delay="0"/>
                                  </p:stCondLst>
                                  <p:childTnLst>
                                    <p:set>
                                      <p:cBhvr>
                                        <p:cTn id="18" dur="1" fill="hold">
                                          <p:stCondLst>
                                            <p:cond delay="0"/>
                                          </p:stCondLst>
                                        </p:cTn>
                                        <p:tgtEl>
                                          <p:spTgt spid="36"/>
                                        </p:tgtEl>
                                        <p:attrNameLst>
                                          <p:attrName>style.visibility</p:attrName>
                                        </p:attrNameLst>
                                      </p:cBhvr>
                                      <p:to>
                                        <p:strVal val="visible"/>
                                      </p:to>
                                    </p:set>
                                    <p:animEffect transition="in" filter="fade">
                                      <p:cBhvr>
                                        <p:cTn id="19" dur="1000"/>
                                        <p:tgtEl>
                                          <p:spTgt spid="36"/>
                                        </p:tgtEl>
                                      </p:cBhvr>
                                    </p:animEffect>
                                    <p:anim calcmode="lin" valueType="num">
                                      <p:cBhvr>
                                        <p:cTn id="20" dur="1000" fill="hold"/>
                                        <p:tgtEl>
                                          <p:spTgt spid="36"/>
                                        </p:tgtEl>
                                        <p:attrNameLst>
                                          <p:attrName>ppt_x</p:attrName>
                                        </p:attrNameLst>
                                      </p:cBhvr>
                                      <p:tavLst>
                                        <p:tav tm="0">
                                          <p:val>
                                            <p:strVal val="#ppt_x"/>
                                          </p:val>
                                        </p:tav>
                                        <p:tav tm="100000">
                                          <p:val>
                                            <p:strVal val="#ppt_x"/>
                                          </p:val>
                                        </p:tav>
                                      </p:tavLst>
                                    </p:anim>
                                    <p:anim calcmode="lin" valueType="num">
                                      <p:cBhvr>
                                        <p:cTn id="21"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48" grpId="0" animBg="1"/>
      <p:bldP spid="20" grpId="0" animBg="1"/>
    </p:bld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3A6245A7-B387-461F-B0BE-EE9C50F41F5B}" type="slidenum">
              <a:rPr lang="ja-JP" altLang="en-US" smtClean="0">
                <a:solidFill>
                  <a:prstClr val="black">
                    <a:tint val="75000"/>
                  </a:prstClr>
                </a:solidFill>
              </a:rPr>
              <a:pPr/>
              <a:t>26</a:t>
            </a:fld>
            <a:endParaRPr lang="ja-JP" altLang="en-US">
              <a:solidFill>
                <a:prstClr val="black">
                  <a:tint val="75000"/>
                </a:prstClr>
              </a:solidFill>
            </a:endParaRPr>
          </a:p>
        </p:txBody>
      </p:sp>
      <p:sp>
        <p:nvSpPr>
          <p:cNvPr id="5" name="角丸四角形 4"/>
          <p:cNvSpPr/>
          <p:nvPr/>
        </p:nvSpPr>
        <p:spPr>
          <a:xfrm>
            <a:off x="497430" y="2492896"/>
            <a:ext cx="3783753" cy="2016224"/>
          </a:xfrm>
          <a:prstGeom prst="roundRect">
            <a:avLst/>
          </a:prstGeom>
          <a:solidFill>
            <a:sysClr val="window" lastClr="FFFFFF"/>
          </a:solidFill>
          <a:ln w="57150" cap="flat" cmpd="sng" algn="ctr">
            <a:solidFill>
              <a:srgbClr val="00B0F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kern="0" dirty="0">
              <a:solidFill>
                <a:prstClr val="black"/>
              </a:solidFill>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kern="0" dirty="0">
              <a:solidFill>
                <a:prstClr val="black"/>
              </a:solidFill>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kern="0" dirty="0">
              <a:solidFill>
                <a:prstClr val="black"/>
              </a:solidFill>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物理ノード</a:t>
            </a:r>
            <a:r>
              <a:rPr kumimoji="0" lang="en-US" altLang="ja-JP" sz="18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1</a:t>
            </a:r>
            <a:endParaRPr kumimoji="0" lang="ja-JP" altLang="en-US" sz="18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6" name="角丸四角形 5"/>
          <p:cNvSpPr/>
          <p:nvPr/>
        </p:nvSpPr>
        <p:spPr>
          <a:xfrm>
            <a:off x="4647521" y="2492895"/>
            <a:ext cx="3826369" cy="2016225"/>
          </a:xfrm>
          <a:prstGeom prst="roundRect">
            <a:avLst/>
          </a:prstGeom>
          <a:solidFill>
            <a:sysClr val="window" lastClr="FFFFFF"/>
          </a:solidFill>
          <a:ln w="57150" cap="flat" cmpd="sng" algn="ctr">
            <a:solidFill>
              <a:srgbClr val="00B0F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kern="0" dirty="0">
              <a:solidFill>
                <a:prstClr val="black"/>
              </a:solidFill>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kern="0" dirty="0">
              <a:solidFill>
                <a:prstClr val="black"/>
              </a:solidFill>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kern="0" dirty="0">
              <a:solidFill>
                <a:prstClr val="black"/>
              </a:solidFill>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物理ノード</a:t>
            </a:r>
            <a:r>
              <a:rPr kumimoji="0" lang="en-US" altLang="ja-JP" sz="18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2</a:t>
            </a:r>
            <a:endParaRPr kumimoji="0" lang="ja-JP" altLang="en-US" sz="18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7" name="角丸四角形 6"/>
          <p:cNvSpPr/>
          <p:nvPr/>
        </p:nvSpPr>
        <p:spPr>
          <a:xfrm>
            <a:off x="725041" y="2644201"/>
            <a:ext cx="1656185" cy="1503505"/>
          </a:xfrm>
          <a:prstGeom prst="round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p:txBody>
      </p:sp>
      <p:sp>
        <p:nvSpPr>
          <p:cNvPr id="8" name="角丸四角形 7"/>
          <p:cNvSpPr/>
          <p:nvPr/>
        </p:nvSpPr>
        <p:spPr>
          <a:xfrm>
            <a:off x="4866387" y="2644201"/>
            <a:ext cx="1643996" cy="1503505"/>
          </a:xfrm>
          <a:prstGeom prst="roundRect">
            <a:avLst/>
          </a:prstGeom>
          <a:solidFill>
            <a:sysClr val="window" lastClr="FFFFFF"/>
          </a:solidFill>
          <a:ln w="57150" cap="flat" cmpd="sng" algn="ctr">
            <a:solidFill>
              <a:srgbClr val="F7964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p:txBody>
      </p:sp>
      <p:sp>
        <p:nvSpPr>
          <p:cNvPr id="9" name="角丸四角形 8"/>
          <p:cNvSpPr/>
          <p:nvPr/>
        </p:nvSpPr>
        <p:spPr>
          <a:xfrm>
            <a:off x="4926207" y="3384922"/>
            <a:ext cx="726174" cy="630524"/>
          </a:xfrm>
          <a:prstGeom prst="round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インスタンス</a:t>
            </a:r>
          </a:p>
        </p:txBody>
      </p:sp>
      <p:sp>
        <p:nvSpPr>
          <p:cNvPr id="10" name="角丸四角形 9"/>
          <p:cNvSpPr/>
          <p:nvPr/>
        </p:nvSpPr>
        <p:spPr>
          <a:xfrm>
            <a:off x="6606767" y="2644201"/>
            <a:ext cx="1643996" cy="1503505"/>
          </a:xfrm>
          <a:prstGeom prst="roundRect">
            <a:avLst/>
          </a:prstGeom>
          <a:solidFill>
            <a:sysClr val="window" lastClr="FFFFFF"/>
          </a:solidFill>
          <a:ln w="57150" cap="flat" cmpd="sng" algn="ctr">
            <a:solidFill>
              <a:srgbClr val="F7964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p:txBody>
      </p:sp>
      <p:sp>
        <p:nvSpPr>
          <p:cNvPr id="11" name="角丸四角形 10"/>
          <p:cNvSpPr/>
          <p:nvPr/>
        </p:nvSpPr>
        <p:spPr>
          <a:xfrm>
            <a:off x="6666587" y="3384922"/>
            <a:ext cx="726174" cy="630524"/>
          </a:xfrm>
          <a:prstGeom prst="round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インスタンス</a:t>
            </a:r>
          </a:p>
        </p:txBody>
      </p:sp>
      <p:sp>
        <p:nvSpPr>
          <p:cNvPr id="12" name="角丸四角形 11"/>
          <p:cNvSpPr/>
          <p:nvPr/>
        </p:nvSpPr>
        <p:spPr>
          <a:xfrm>
            <a:off x="2484473" y="2644201"/>
            <a:ext cx="1643996" cy="1503505"/>
          </a:xfrm>
          <a:prstGeom prst="roundRect">
            <a:avLst/>
          </a:prstGeom>
          <a:solidFill>
            <a:sysClr val="window" lastClr="FFFFFF"/>
          </a:solidFill>
          <a:ln w="57150" cap="flat" cmpd="sng" algn="ctr">
            <a:solidFill>
              <a:srgbClr val="F7964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p:txBody>
      </p:sp>
      <p:sp>
        <p:nvSpPr>
          <p:cNvPr id="13" name="角丸四角形 12"/>
          <p:cNvSpPr/>
          <p:nvPr/>
        </p:nvSpPr>
        <p:spPr>
          <a:xfrm>
            <a:off x="3342475" y="3385025"/>
            <a:ext cx="726174" cy="630524"/>
          </a:xfrm>
          <a:prstGeom prst="round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インスタンス</a:t>
            </a:r>
          </a:p>
        </p:txBody>
      </p:sp>
      <p:sp>
        <p:nvSpPr>
          <p:cNvPr id="14" name="角丸四角形 13"/>
          <p:cNvSpPr/>
          <p:nvPr/>
        </p:nvSpPr>
        <p:spPr>
          <a:xfrm>
            <a:off x="2544293" y="3384922"/>
            <a:ext cx="726174" cy="630524"/>
          </a:xfrm>
          <a:prstGeom prst="round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インスタンス</a:t>
            </a:r>
          </a:p>
        </p:txBody>
      </p:sp>
      <p:sp>
        <p:nvSpPr>
          <p:cNvPr id="15" name="テキスト ボックス 14"/>
          <p:cNvSpPr txBox="1"/>
          <p:nvPr/>
        </p:nvSpPr>
        <p:spPr>
          <a:xfrm>
            <a:off x="2361907" y="2708919"/>
            <a:ext cx="1869423" cy="553998"/>
          </a:xfrm>
          <a:prstGeom prst="rect">
            <a:avLst/>
          </a:prstGeom>
          <a:noFill/>
          <a:effectLst/>
        </p:spPr>
        <p:txBody>
          <a:bodyPr wrap="none" rtlCol="0">
            <a:spAutoFit/>
          </a:bodyPr>
          <a:lstStyle/>
          <a:p>
            <a:pPr algn="ctr"/>
            <a:r>
              <a:rPr lang="ja-JP" altLang="en-US" sz="1500" dirty="0">
                <a:solidFill>
                  <a:prstClr val="black"/>
                </a:solidFill>
                <a:latin typeface="HG丸ｺﾞｼｯｸM-PRO" panose="020F0600000000000000" pitchFamily="50" charset="-128"/>
                <a:ea typeface="HG丸ｺﾞｼｯｸM-PRO" panose="020F0600000000000000" pitchFamily="50" charset="-128"/>
              </a:rPr>
              <a:t>仮想ノード</a:t>
            </a:r>
            <a:r>
              <a:rPr lang="en-US" altLang="ja-JP" sz="1500" dirty="0">
                <a:solidFill>
                  <a:prstClr val="black"/>
                </a:solidFill>
                <a:latin typeface="HG丸ｺﾞｼｯｸM-PRO" panose="020F0600000000000000" pitchFamily="50" charset="-128"/>
                <a:ea typeface="HG丸ｺﾞｼｯｸM-PRO" panose="020F0600000000000000" pitchFamily="50" charset="-128"/>
              </a:rPr>
              <a:t>1</a:t>
            </a:r>
          </a:p>
          <a:p>
            <a:pPr algn="ctr"/>
            <a:r>
              <a:rPr lang="en-US" altLang="ja-JP" sz="1500" dirty="0">
                <a:solidFill>
                  <a:prstClr val="black"/>
                </a:solidFill>
                <a:latin typeface="HG丸ｺﾞｼｯｸM-PRO" panose="020F0600000000000000" pitchFamily="50" charset="-128"/>
                <a:ea typeface="HG丸ｺﾞｼｯｸM-PRO" panose="020F0600000000000000" pitchFamily="50" charset="-128"/>
              </a:rPr>
              <a:t>(192.168.100.6)</a:t>
            </a:r>
          </a:p>
        </p:txBody>
      </p:sp>
      <p:sp>
        <p:nvSpPr>
          <p:cNvPr id="16" name="テキスト ボックス 15"/>
          <p:cNvSpPr txBox="1"/>
          <p:nvPr/>
        </p:nvSpPr>
        <p:spPr>
          <a:xfrm>
            <a:off x="4773302" y="2738590"/>
            <a:ext cx="1869423" cy="553998"/>
          </a:xfrm>
          <a:prstGeom prst="rect">
            <a:avLst/>
          </a:prstGeom>
          <a:noFill/>
          <a:effectLst/>
        </p:spPr>
        <p:txBody>
          <a:bodyPr wrap="none" rtlCol="0">
            <a:spAutoFit/>
          </a:bodyPr>
          <a:lstStyle/>
          <a:p>
            <a:pPr algn="ctr"/>
            <a:r>
              <a:rPr lang="ja-JP" altLang="en-US" sz="1500" dirty="0">
                <a:solidFill>
                  <a:prstClr val="black"/>
                </a:solidFill>
                <a:latin typeface="HG丸ｺﾞｼｯｸM-PRO" panose="020F0600000000000000" pitchFamily="50" charset="-128"/>
                <a:ea typeface="HG丸ｺﾞｼｯｸM-PRO" panose="020F0600000000000000" pitchFamily="50" charset="-128"/>
              </a:rPr>
              <a:t>仮想ノード</a:t>
            </a:r>
            <a:r>
              <a:rPr lang="en-US" altLang="ja-JP" sz="1500" dirty="0">
                <a:solidFill>
                  <a:prstClr val="black"/>
                </a:solidFill>
                <a:latin typeface="HG丸ｺﾞｼｯｸM-PRO" panose="020F0600000000000000" pitchFamily="50" charset="-128"/>
                <a:ea typeface="HG丸ｺﾞｼｯｸM-PRO" panose="020F0600000000000000" pitchFamily="50" charset="-128"/>
              </a:rPr>
              <a:t>2</a:t>
            </a:r>
          </a:p>
          <a:p>
            <a:r>
              <a:rPr lang="en-US" altLang="ja-JP" sz="1500" dirty="0">
                <a:solidFill>
                  <a:prstClr val="black"/>
                </a:solidFill>
                <a:latin typeface="HG丸ｺﾞｼｯｸM-PRO" panose="020F0600000000000000" pitchFamily="50" charset="-128"/>
                <a:ea typeface="HG丸ｺﾞｼｯｸM-PRO" panose="020F0600000000000000" pitchFamily="50" charset="-128"/>
              </a:rPr>
              <a:t>(192.168.100.7)</a:t>
            </a:r>
          </a:p>
        </p:txBody>
      </p:sp>
      <p:sp>
        <p:nvSpPr>
          <p:cNvPr id="17" name="テキスト ボックス 16"/>
          <p:cNvSpPr txBox="1"/>
          <p:nvPr/>
        </p:nvSpPr>
        <p:spPr>
          <a:xfrm>
            <a:off x="6501494" y="2738589"/>
            <a:ext cx="1869423" cy="553998"/>
          </a:xfrm>
          <a:prstGeom prst="rect">
            <a:avLst/>
          </a:prstGeom>
          <a:noFill/>
          <a:effectLst/>
        </p:spPr>
        <p:txBody>
          <a:bodyPr wrap="none" rtlCol="0">
            <a:spAutoFit/>
          </a:bodyPr>
          <a:lstStyle/>
          <a:p>
            <a:pPr algn="ctr"/>
            <a:r>
              <a:rPr lang="ja-JP" altLang="en-US" sz="1500" dirty="0">
                <a:solidFill>
                  <a:prstClr val="black"/>
                </a:solidFill>
                <a:latin typeface="HG丸ｺﾞｼｯｸM-PRO" panose="020F0600000000000000" pitchFamily="50" charset="-128"/>
                <a:ea typeface="HG丸ｺﾞｼｯｸM-PRO" panose="020F0600000000000000" pitchFamily="50" charset="-128"/>
              </a:rPr>
              <a:t>仮想ノード</a:t>
            </a:r>
            <a:r>
              <a:rPr lang="en-US" altLang="ja-JP" sz="1500" dirty="0">
                <a:solidFill>
                  <a:prstClr val="black"/>
                </a:solidFill>
                <a:latin typeface="HG丸ｺﾞｼｯｸM-PRO" panose="020F0600000000000000" pitchFamily="50" charset="-128"/>
                <a:ea typeface="HG丸ｺﾞｼｯｸM-PRO" panose="020F0600000000000000" pitchFamily="50" charset="-128"/>
              </a:rPr>
              <a:t>3</a:t>
            </a:r>
          </a:p>
          <a:p>
            <a:r>
              <a:rPr lang="en-US" altLang="ja-JP" sz="1500" dirty="0">
                <a:solidFill>
                  <a:prstClr val="black"/>
                </a:solidFill>
                <a:latin typeface="HG丸ｺﾞｼｯｸM-PRO" panose="020F0600000000000000" pitchFamily="50" charset="-128"/>
                <a:ea typeface="HG丸ｺﾞｼｯｸM-PRO" panose="020F0600000000000000" pitchFamily="50" charset="-128"/>
              </a:rPr>
              <a:t>(192.168.100.8)</a:t>
            </a:r>
          </a:p>
        </p:txBody>
      </p:sp>
      <p:sp>
        <p:nvSpPr>
          <p:cNvPr id="18" name="正方形/長方形 17"/>
          <p:cNvSpPr/>
          <p:nvPr/>
        </p:nvSpPr>
        <p:spPr>
          <a:xfrm>
            <a:off x="618421" y="2996952"/>
            <a:ext cx="1869423" cy="784830"/>
          </a:xfrm>
          <a:prstGeom prst="rect">
            <a:avLst/>
          </a:prstGeom>
          <a:effectLst/>
        </p:spPr>
        <p:txBody>
          <a:bodyPr wrap="none">
            <a:spAutoFit/>
          </a:bodyPr>
          <a:lstStyle/>
          <a:p>
            <a:pPr algn="ctr"/>
            <a:r>
              <a:rPr lang="ja-JP" altLang="en-US" sz="1500" dirty="0">
                <a:solidFill>
                  <a:prstClr val="black"/>
                </a:solidFill>
                <a:latin typeface="HG丸ｺﾞｼｯｸM-PRO" panose="020F0600000000000000" pitchFamily="50" charset="-128"/>
                <a:ea typeface="HG丸ｺﾞｼｯｸM-PRO" panose="020F0600000000000000" pitchFamily="50" charset="-128"/>
              </a:rPr>
              <a:t>仮想</a:t>
            </a:r>
            <a:endParaRPr lang="en-US" altLang="ja-JP" sz="1500" dirty="0">
              <a:solidFill>
                <a:prstClr val="black"/>
              </a:solidFill>
              <a:latin typeface="HG丸ｺﾞｼｯｸM-PRO" panose="020F0600000000000000" pitchFamily="50" charset="-128"/>
              <a:ea typeface="HG丸ｺﾞｼｯｸM-PRO" panose="020F0600000000000000" pitchFamily="50" charset="-128"/>
            </a:endParaRPr>
          </a:p>
          <a:p>
            <a:pPr algn="ctr"/>
            <a:r>
              <a:rPr lang="ja-JP" altLang="en-US" sz="1500" dirty="0">
                <a:solidFill>
                  <a:prstClr val="black"/>
                </a:solidFill>
                <a:latin typeface="HG丸ｺﾞｼｯｸM-PRO" panose="020F0600000000000000" pitchFamily="50" charset="-128"/>
                <a:ea typeface="HG丸ｺﾞｼｯｸM-PRO" panose="020F0600000000000000" pitchFamily="50" charset="-128"/>
              </a:rPr>
              <a:t>フロントエンド</a:t>
            </a:r>
            <a:endParaRPr lang="en-US" altLang="ja-JP" sz="1500" dirty="0">
              <a:solidFill>
                <a:prstClr val="black"/>
              </a:solidFill>
              <a:latin typeface="HG丸ｺﾞｼｯｸM-PRO" panose="020F0600000000000000" pitchFamily="50" charset="-128"/>
              <a:ea typeface="HG丸ｺﾞｼｯｸM-PRO" panose="020F0600000000000000" pitchFamily="50" charset="-128"/>
            </a:endParaRPr>
          </a:p>
          <a:p>
            <a:pPr algn="ctr"/>
            <a:r>
              <a:rPr lang="en-US" altLang="ja-JP" sz="1500" dirty="0">
                <a:solidFill>
                  <a:prstClr val="black"/>
                </a:solidFill>
                <a:latin typeface="HG丸ｺﾞｼｯｸM-PRO" panose="020F0600000000000000" pitchFamily="50" charset="-128"/>
                <a:ea typeface="HG丸ｺﾞｼｯｸM-PRO" panose="020F0600000000000000" pitchFamily="50" charset="-128"/>
              </a:rPr>
              <a:t>(192.168.100.5)</a:t>
            </a:r>
          </a:p>
        </p:txBody>
      </p:sp>
    </p:spTree>
    <p:extLst>
      <p:ext uri="{BB962C8B-B14F-4D97-AF65-F5344CB8AC3E}">
        <p14:creationId xmlns:p14="http://schemas.microsoft.com/office/powerpoint/2010/main" val="11237591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3A6245A7-B387-461F-B0BE-EE9C50F41F5B}" type="slidenum">
              <a:rPr lang="ja-JP" altLang="en-US" smtClean="0">
                <a:solidFill>
                  <a:prstClr val="black">
                    <a:tint val="75000"/>
                  </a:prstClr>
                </a:solidFill>
              </a:rPr>
              <a:pPr/>
              <a:t>27</a:t>
            </a:fld>
            <a:endParaRPr lang="ja-JP" altLang="en-US">
              <a:solidFill>
                <a:prstClr val="black">
                  <a:tint val="75000"/>
                </a:prstClr>
              </a:solidFill>
            </a:endParaRPr>
          </a:p>
        </p:txBody>
      </p:sp>
      <p:graphicFrame>
        <p:nvGraphicFramePr>
          <p:cNvPr id="5" name="グラフ 4"/>
          <p:cNvGraphicFramePr/>
          <p:nvPr>
            <p:extLst>
              <p:ext uri="{D42A27DB-BD31-4B8C-83A1-F6EECF244321}">
                <p14:modId xmlns:p14="http://schemas.microsoft.com/office/powerpoint/2010/main" val="1315736570"/>
              </p:ext>
            </p:extLst>
          </p:nvPr>
        </p:nvGraphicFramePr>
        <p:xfrm>
          <a:off x="-828600" y="836712"/>
          <a:ext cx="9036496" cy="489654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0853205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a:bodyPr>
          <a:lstStyle/>
          <a:p>
            <a:r>
              <a:rPr lang="en-US" altLang="ja-JP" dirty="0" err="1"/>
              <a:t>IaaS</a:t>
            </a:r>
            <a:r>
              <a:rPr lang="en-US" altLang="ja-JP" dirty="0"/>
              <a:t> </a:t>
            </a:r>
            <a:r>
              <a:rPr lang="ja-JP" altLang="en-US" dirty="0"/>
              <a:t>クラウドのプロバイダは巨大なデータセンタを持つ必要がある</a:t>
            </a:r>
            <a:endParaRPr lang="en-US" altLang="ja-JP" dirty="0"/>
          </a:p>
          <a:p>
            <a:pPr lvl="1"/>
            <a:r>
              <a:rPr lang="ja-JP" altLang="en-US" dirty="0" smtClean="0"/>
              <a:t>競争力</a:t>
            </a:r>
            <a:r>
              <a:rPr lang="ja-JP" altLang="en-US" dirty="0"/>
              <a:t>のあるクラウドプロバイダ</a:t>
            </a:r>
            <a:r>
              <a:rPr lang="ja-JP" altLang="en-US" dirty="0" smtClean="0"/>
              <a:t>は多く</a:t>
            </a:r>
            <a:r>
              <a:rPr lang="ja-JP" altLang="en-US" dirty="0"/>
              <a:t>ない</a:t>
            </a:r>
            <a:endParaRPr lang="en-US" altLang="ja-JP" dirty="0"/>
          </a:p>
          <a:p>
            <a:endParaRPr lang="en-US" altLang="ja-JP" sz="1000" dirty="0" smtClean="0"/>
          </a:p>
          <a:p>
            <a:r>
              <a:rPr lang="ja-JP" altLang="en-US" dirty="0" smtClean="0"/>
              <a:t>ユーザは</a:t>
            </a:r>
            <a:r>
              <a:rPr lang="ja-JP" altLang="en-US" dirty="0"/>
              <a:t>既存</a:t>
            </a:r>
            <a:r>
              <a:rPr lang="ja-JP" altLang="en-US" dirty="0" smtClean="0"/>
              <a:t>のプロバイダ</a:t>
            </a:r>
            <a:r>
              <a:rPr lang="ja-JP" altLang="en-US" dirty="0"/>
              <a:t>の中から最適なプロバイダを</a:t>
            </a:r>
            <a:r>
              <a:rPr lang="ja-JP" altLang="en-US" dirty="0" smtClean="0"/>
              <a:t>選択</a:t>
            </a:r>
            <a:endParaRPr lang="en-US" altLang="ja-JP" dirty="0" smtClean="0"/>
          </a:p>
          <a:p>
            <a:r>
              <a:rPr kumimoji="1" lang="ja-JP" altLang="en-US" dirty="0" smtClean="0"/>
              <a:t>要求を満たす</a:t>
            </a:r>
            <a:r>
              <a:rPr lang="ja-JP" altLang="en-US" dirty="0" smtClean="0"/>
              <a:t>プロバイダを見つけるのは難しい</a:t>
            </a:r>
            <a:endParaRPr lang="en-US" altLang="ja-JP" dirty="0" smtClean="0"/>
          </a:p>
          <a:p>
            <a:pPr lvl="2"/>
            <a:r>
              <a:rPr kumimoji="1" lang="ja-JP" altLang="en-US" dirty="0" smtClean="0"/>
              <a:t>ネットワーク構成</a:t>
            </a:r>
            <a:endParaRPr kumimoji="1" lang="en-US" altLang="ja-JP" dirty="0" smtClean="0"/>
          </a:p>
          <a:p>
            <a:pPr lvl="2"/>
            <a:r>
              <a:rPr lang="ja-JP" altLang="en-US" dirty="0" smtClean="0"/>
              <a:t>マイグレーション機能</a:t>
            </a:r>
            <a:endParaRPr lang="en-US" altLang="ja-JP" dirty="0" smtClean="0"/>
          </a:p>
          <a:p>
            <a:pPr lvl="2"/>
            <a:r>
              <a:rPr kumimoji="1" lang="ja-JP" altLang="en-US" dirty="0" smtClean="0"/>
              <a:t>サスペンド・レジューム機能など</a:t>
            </a:r>
            <a:endParaRPr kumimoji="1" lang="en-US" altLang="ja-JP" dirty="0" smtClean="0"/>
          </a:p>
        </p:txBody>
      </p:sp>
      <p:sp>
        <p:nvSpPr>
          <p:cNvPr id="4" name="スライド番号プレースホルダー 3"/>
          <p:cNvSpPr>
            <a:spLocks noGrp="1"/>
          </p:cNvSpPr>
          <p:nvPr>
            <p:ph type="sldNum" sz="quarter" idx="12"/>
          </p:nvPr>
        </p:nvSpPr>
        <p:spPr/>
        <p:txBody>
          <a:bodyPr/>
          <a:lstStyle/>
          <a:p>
            <a:fld id="{089B26AC-9992-4F5E-9A19-6F773EB6CD8A}" type="slidenum">
              <a:rPr kumimoji="1" lang="ja-JP" altLang="en-US" smtClean="0"/>
              <a:t>3</a:t>
            </a:fld>
            <a:endParaRPr kumimoji="1" lang="ja-JP" altLang="en-US"/>
          </a:p>
        </p:txBody>
      </p:sp>
      <p:sp>
        <p:nvSpPr>
          <p:cNvPr id="3" name="タイトル 2"/>
          <p:cNvSpPr>
            <a:spLocks noGrp="1"/>
          </p:cNvSpPr>
          <p:nvPr>
            <p:ph type="title"/>
          </p:nvPr>
        </p:nvSpPr>
        <p:spPr/>
        <p:txBody>
          <a:bodyPr>
            <a:normAutofit/>
          </a:bodyPr>
          <a:lstStyle/>
          <a:p>
            <a:r>
              <a:rPr lang="ja-JP" altLang="en-US" dirty="0" smtClean="0"/>
              <a:t>クラウド</a:t>
            </a:r>
            <a:r>
              <a:rPr kumimoji="1" lang="ja-JP" altLang="en-US" dirty="0" smtClean="0"/>
              <a:t>プロバイダの選択の難しさ</a:t>
            </a:r>
            <a:endParaRPr kumimoji="1" lang="ja-JP" altLang="en-US" dirty="0"/>
          </a:p>
        </p:txBody>
      </p:sp>
      <p:sp>
        <p:nvSpPr>
          <p:cNvPr id="20" name="フローチャート : 磁気ディスク 19"/>
          <p:cNvSpPr/>
          <p:nvPr/>
        </p:nvSpPr>
        <p:spPr>
          <a:xfrm>
            <a:off x="6948264" y="4374830"/>
            <a:ext cx="1728192" cy="1711297"/>
          </a:xfrm>
          <a:prstGeom prst="flowChartMagneticDisk">
            <a:avLst/>
          </a:prstGeom>
          <a:gradFill rotWithShape="1">
            <a:gsLst>
              <a:gs pos="0">
                <a:srgbClr val="8064A2">
                  <a:tint val="50000"/>
                  <a:satMod val="300000"/>
                </a:srgbClr>
              </a:gs>
              <a:gs pos="35000">
                <a:srgbClr val="8064A2">
                  <a:tint val="37000"/>
                  <a:satMod val="300000"/>
                </a:srgbClr>
              </a:gs>
              <a:gs pos="100000">
                <a:srgbClr val="8064A2">
                  <a:tint val="15000"/>
                  <a:satMod val="350000"/>
                </a:srgbClr>
              </a:gs>
            </a:gsLst>
            <a:lin ang="16200000" scaled="1"/>
          </a:gradFill>
          <a:ln w="28575" cap="flat" cmpd="sng" algn="ctr">
            <a:solidFill>
              <a:srgbClr val="8064A2">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データセンタ</a:t>
            </a:r>
            <a:endParaRPr kumimoji="0" lang="en-US" altLang="ja-JP" sz="18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5" name="雲 4"/>
          <p:cNvSpPr/>
          <p:nvPr/>
        </p:nvSpPr>
        <p:spPr>
          <a:xfrm>
            <a:off x="4572000" y="5460350"/>
            <a:ext cx="3482551" cy="1226113"/>
          </a:xfrm>
          <a:prstGeom prst="cloud">
            <a:avLst/>
          </a:prstGeom>
          <a:gradFill flip="none" rotWithShape="1">
            <a:gsLst>
              <a:gs pos="0">
                <a:srgbClr val="71DAFF">
                  <a:tint val="66000"/>
                  <a:satMod val="160000"/>
                </a:srgbClr>
              </a:gs>
              <a:gs pos="50000">
                <a:srgbClr val="71DAFF">
                  <a:tint val="44500"/>
                  <a:satMod val="160000"/>
                </a:srgbClr>
              </a:gs>
              <a:gs pos="100000">
                <a:srgbClr val="71DAFF">
                  <a:tint val="23500"/>
                  <a:satMod val="160000"/>
                </a:srgbClr>
              </a:gs>
            </a:gsLst>
            <a:lin ang="16200000" scaled="1"/>
            <a:tileRect/>
          </a:gradFill>
          <a:ln w="57150">
            <a:no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07351659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smtClean="0"/>
              <a:t>既存の </a:t>
            </a:r>
            <a:r>
              <a:rPr lang="en-US" altLang="ja-JP" dirty="0" err="1" smtClean="0"/>
              <a:t>IaaS</a:t>
            </a:r>
            <a:r>
              <a:rPr lang="en-US" altLang="ja-JP" dirty="0" smtClean="0"/>
              <a:t> </a:t>
            </a:r>
            <a:r>
              <a:rPr lang="ja-JP" altLang="en-US" dirty="0"/>
              <a:t>クラウドの</a:t>
            </a:r>
            <a:r>
              <a:rPr lang="ja-JP" altLang="en-US" dirty="0" smtClean="0"/>
              <a:t>インスタンスを用いて 仮想的な</a:t>
            </a:r>
            <a:r>
              <a:rPr lang="en-US" altLang="ja-JP" dirty="0" err="1" smtClean="0"/>
              <a:t>IaaS</a:t>
            </a:r>
            <a:r>
              <a:rPr lang="en-US" altLang="ja-JP" dirty="0" smtClean="0"/>
              <a:t> </a:t>
            </a:r>
            <a:r>
              <a:rPr lang="ja-JP" altLang="en-US" dirty="0" smtClean="0"/>
              <a:t>クラウドを構築</a:t>
            </a:r>
            <a:endParaRPr lang="en-US" altLang="ja-JP" dirty="0" smtClean="0"/>
          </a:p>
          <a:p>
            <a:pPr lvl="1"/>
            <a:r>
              <a:rPr lang="ja-JP" altLang="en-US" dirty="0"/>
              <a:t>インスタンスを仮想的なノード </a:t>
            </a:r>
            <a:r>
              <a:rPr lang="en-US" altLang="ja-JP" dirty="0"/>
              <a:t>(</a:t>
            </a:r>
            <a:r>
              <a:rPr lang="ja-JP" altLang="en-US" dirty="0"/>
              <a:t>マシン</a:t>
            </a:r>
            <a:r>
              <a:rPr lang="en-US" altLang="ja-JP" dirty="0"/>
              <a:t>)</a:t>
            </a:r>
            <a:r>
              <a:rPr lang="ja-JP" altLang="en-US" dirty="0"/>
              <a:t>に</a:t>
            </a:r>
            <a:r>
              <a:rPr lang="ja-JP" altLang="en-US" dirty="0" smtClean="0"/>
              <a:t>見立てる</a:t>
            </a:r>
            <a:endParaRPr lang="en-US" altLang="ja-JP" dirty="0" smtClean="0"/>
          </a:p>
          <a:p>
            <a:pPr lvl="1"/>
            <a:r>
              <a:rPr lang="ja-JP" altLang="en-US" dirty="0"/>
              <a:t>その上でさらにインスタンスを動かす</a:t>
            </a:r>
          </a:p>
          <a:p>
            <a:pPr marL="109728" indent="0">
              <a:buNone/>
            </a:pPr>
            <a:endParaRPr lang="en-US" altLang="ja-JP" sz="1000" dirty="0" smtClean="0"/>
          </a:p>
          <a:p>
            <a:r>
              <a:rPr lang="ja-JP" altLang="en-US" dirty="0"/>
              <a:t>ユーザ独自のクラウドを構築可能</a:t>
            </a:r>
          </a:p>
          <a:p>
            <a:pPr lvl="1"/>
            <a:r>
              <a:rPr lang="ja-JP" altLang="en-US" dirty="0" smtClean="0"/>
              <a:t>巨大なデータセンタを必要としない</a:t>
            </a:r>
            <a:endParaRPr lang="en-US" altLang="ja-JP" dirty="0"/>
          </a:p>
        </p:txBody>
      </p:sp>
      <p:sp>
        <p:nvSpPr>
          <p:cNvPr id="10" name="雲 9"/>
          <p:cNvSpPr/>
          <p:nvPr/>
        </p:nvSpPr>
        <p:spPr>
          <a:xfrm>
            <a:off x="346966" y="4077072"/>
            <a:ext cx="8420071" cy="2664296"/>
          </a:xfrm>
          <a:prstGeom prst="cloud">
            <a:avLst/>
          </a:prstGeom>
          <a:gradFill flip="none" rotWithShape="1">
            <a:gsLst>
              <a:gs pos="0">
                <a:srgbClr val="71DAFF">
                  <a:tint val="66000"/>
                  <a:satMod val="160000"/>
                </a:srgbClr>
              </a:gs>
              <a:gs pos="50000">
                <a:srgbClr val="71DAFF">
                  <a:tint val="44500"/>
                  <a:satMod val="160000"/>
                </a:srgbClr>
              </a:gs>
              <a:gs pos="100000">
                <a:srgbClr val="71DAFF">
                  <a:tint val="23500"/>
                  <a:satMod val="160000"/>
                </a:srgbClr>
              </a:gs>
            </a:gsLst>
            <a:lin ang="16200000" scaled="1"/>
            <a:tileRect/>
          </a:gradFill>
          <a:ln w="57150">
            <a:no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p:txBody>
      </p:sp>
      <p:sp>
        <p:nvSpPr>
          <p:cNvPr id="3" name="タイトル 2"/>
          <p:cNvSpPr>
            <a:spLocks noGrp="1"/>
          </p:cNvSpPr>
          <p:nvPr>
            <p:ph type="title"/>
          </p:nvPr>
        </p:nvSpPr>
        <p:spPr/>
        <p:txBody>
          <a:bodyPr/>
          <a:lstStyle/>
          <a:p>
            <a:r>
              <a:rPr lang="ja-JP" altLang="en-US" dirty="0" smtClean="0"/>
              <a:t>仮想 </a:t>
            </a:r>
            <a:r>
              <a:rPr lang="en-US" altLang="ja-JP" dirty="0" err="1" smtClean="0"/>
              <a:t>IaaS</a:t>
            </a:r>
            <a:r>
              <a:rPr lang="en-US" altLang="ja-JP" dirty="0" smtClean="0"/>
              <a:t> </a:t>
            </a:r>
            <a:r>
              <a:rPr lang="ja-JP" altLang="en-US" dirty="0"/>
              <a:t>クラウド</a:t>
            </a:r>
            <a:endParaRPr kumimoji="1" lang="ja-JP" altLang="en-US" dirty="0"/>
          </a:p>
        </p:txBody>
      </p:sp>
      <p:sp>
        <p:nvSpPr>
          <p:cNvPr id="4" name="スライド番号プレースホルダー 3"/>
          <p:cNvSpPr>
            <a:spLocks noGrp="1"/>
          </p:cNvSpPr>
          <p:nvPr>
            <p:ph type="sldNum" sz="quarter" idx="12"/>
          </p:nvPr>
        </p:nvSpPr>
        <p:spPr/>
        <p:txBody>
          <a:bodyPr/>
          <a:lstStyle/>
          <a:p>
            <a:fld id="{089B26AC-9992-4F5E-9A19-6F773EB6CD8A}" type="slidenum">
              <a:rPr kumimoji="1" lang="ja-JP" altLang="en-US" smtClean="0"/>
              <a:t>4</a:t>
            </a:fld>
            <a:endParaRPr kumimoji="1" lang="ja-JP" altLang="en-US"/>
          </a:p>
        </p:txBody>
      </p:sp>
      <p:sp>
        <p:nvSpPr>
          <p:cNvPr id="11" name="角丸四角形 10"/>
          <p:cNvSpPr/>
          <p:nvPr/>
        </p:nvSpPr>
        <p:spPr>
          <a:xfrm>
            <a:off x="1983704" y="4509120"/>
            <a:ext cx="2273039" cy="1648534"/>
          </a:xfrm>
          <a:prstGeom prst="roundRect">
            <a:avLst/>
          </a:prstGeom>
          <a:gradFill rotWithShape="1">
            <a:gsLst>
              <a:gs pos="0">
                <a:srgbClr val="F79646">
                  <a:tint val="50000"/>
                  <a:satMod val="300000"/>
                </a:srgbClr>
              </a:gs>
              <a:gs pos="35000">
                <a:srgbClr val="F79646">
                  <a:tint val="37000"/>
                  <a:satMod val="300000"/>
                </a:srgbClr>
              </a:gs>
              <a:gs pos="100000">
                <a:srgbClr val="F79646">
                  <a:tint val="15000"/>
                  <a:satMod val="350000"/>
                </a:srgbClr>
              </a:gs>
            </a:gsLst>
            <a:lin ang="16200000" scaled="1"/>
          </a:gradFill>
          <a:ln w="9525" cap="flat" cmpd="sng" algn="ctr">
            <a:solidFill>
              <a:srgbClr val="F79646">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rPr>
              <a:t>インスタンス</a:t>
            </a:r>
            <a:endParaRPr kumimoji="0" lang="en-US" altLang="ja-JP" sz="18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p:txBody>
      </p:sp>
      <p:sp>
        <p:nvSpPr>
          <p:cNvPr id="12" name="角丸四角形 11"/>
          <p:cNvSpPr/>
          <p:nvPr/>
        </p:nvSpPr>
        <p:spPr>
          <a:xfrm>
            <a:off x="4623613" y="4509120"/>
            <a:ext cx="2273039" cy="1648534"/>
          </a:xfrm>
          <a:prstGeom prst="roundRect">
            <a:avLst/>
          </a:prstGeom>
          <a:gradFill rotWithShape="1">
            <a:gsLst>
              <a:gs pos="0">
                <a:srgbClr val="F79646">
                  <a:tint val="50000"/>
                  <a:satMod val="300000"/>
                </a:srgbClr>
              </a:gs>
              <a:gs pos="35000">
                <a:srgbClr val="F79646">
                  <a:tint val="37000"/>
                  <a:satMod val="300000"/>
                </a:srgbClr>
              </a:gs>
              <a:gs pos="100000">
                <a:srgbClr val="F79646">
                  <a:tint val="15000"/>
                  <a:satMod val="350000"/>
                </a:srgbClr>
              </a:gs>
            </a:gsLst>
            <a:lin ang="16200000" scaled="1"/>
          </a:gradFill>
          <a:ln w="9525" cap="flat" cmpd="sng" algn="ctr">
            <a:solidFill>
              <a:srgbClr val="F79646">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rPr>
              <a:t>インスタンス</a:t>
            </a:r>
            <a:endParaRPr kumimoji="0" lang="en-US" altLang="ja-JP" sz="18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p:txBody>
      </p:sp>
      <p:sp>
        <p:nvSpPr>
          <p:cNvPr id="16" name="角丸四角形 15"/>
          <p:cNvSpPr/>
          <p:nvPr/>
        </p:nvSpPr>
        <p:spPr>
          <a:xfrm>
            <a:off x="1979712" y="4509120"/>
            <a:ext cx="2273039" cy="1648534"/>
          </a:xfrm>
          <a:prstGeom prst="roundRect">
            <a:avLst/>
          </a:prstGeom>
          <a:gradFill rotWithShape="1">
            <a:gsLst>
              <a:gs pos="0">
                <a:srgbClr val="F79646">
                  <a:tint val="50000"/>
                  <a:satMod val="300000"/>
                </a:srgbClr>
              </a:gs>
              <a:gs pos="35000">
                <a:srgbClr val="F79646">
                  <a:tint val="37000"/>
                  <a:satMod val="300000"/>
                </a:srgbClr>
              </a:gs>
              <a:gs pos="100000">
                <a:srgbClr val="F79646">
                  <a:tint val="15000"/>
                  <a:satMod val="350000"/>
                </a:srgbClr>
              </a:gs>
            </a:gsLst>
            <a:lin ang="16200000" scaled="1"/>
          </a:gradFill>
          <a:ln w="9525" cap="flat" cmpd="sng" algn="ctr">
            <a:solidFill>
              <a:srgbClr val="F79646">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kern="0" dirty="0">
              <a:solidFill>
                <a:srgbClr val="000000"/>
              </a:solidFill>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kern="0" dirty="0">
              <a:solidFill>
                <a:srgbClr val="000000"/>
              </a:solidFill>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rPr>
              <a:t>仮想ノード</a:t>
            </a:r>
            <a:endParaRPr kumimoji="0" lang="en-US" altLang="ja-JP" sz="18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p:txBody>
      </p:sp>
      <p:sp>
        <p:nvSpPr>
          <p:cNvPr id="17" name="角丸四角形 16"/>
          <p:cNvSpPr/>
          <p:nvPr/>
        </p:nvSpPr>
        <p:spPr>
          <a:xfrm>
            <a:off x="4644009" y="4509120"/>
            <a:ext cx="2232248" cy="1648534"/>
          </a:xfrm>
          <a:prstGeom prst="roundRect">
            <a:avLst/>
          </a:prstGeom>
          <a:gradFill rotWithShape="1">
            <a:gsLst>
              <a:gs pos="0">
                <a:srgbClr val="F79646">
                  <a:tint val="50000"/>
                  <a:satMod val="300000"/>
                </a:srgbClr>
              </a:gs>
              <a:gs pos="35000">
                <a:srgbClr val="F79646">
                  <a:tint val="37000"/>
                  <a:satMod val="300000"/>
                </a:srgbClr>
              </a:gs>
              <a:gs pos="100000">
                <a:srgbClr val="F79646">
                  <a:tint val="15000"/>
                  <a:satMod val="350000"/>
                </a:srgbClr>
              </a:gs>
            </a:gsLst>
            <a:lin ang="16200000" scaled="1"/>
          </a:gradFill>
          <a:ln w="9525" cap="flat" cmpd="sng" algn="ctr">
            <a:solidFill>
              <a:srgbClr val="F79646">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kern="0" dirty="0">
              <a:solidFill>
                <a:srgbClr val="000000"/>
              </a:solidFill>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kern="0" dirty="0">
              <a:solidFill>
                <a:srgbClr val="000000"/>
              </a:solidFill>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rPr>
              <a:t>仮想ノード</a:t>
            </a:r>
            <a:endParaRPr kumimoji="0" lang="en-US" altLang="ja-JP" sz="18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p:txBody>
      </p:sp>
      <p:sp>
        <p:nvSpPr>
          <p:cNvPr id="18" name="雲 17"/>
          <p:cNvSpPr/>
          <p:nvPr/>
        </p:nvSpPr>
        <p:spPr>
          <a:xfrm>
            <a:off x="2177586" y="4293096"/>
            <a:ext cx="4464496" cy="1480356"/>
          </a:xfrm>
          <a:prstGeom prst="cloud">
            <a:avLst/>
          </a:prstGeom>
          <a:gradFill flip="none" rotWithShape="1">
            <a:gsLst>
              <a:gs pos="0">
                <a:schemeClr val="accent3">
                  <a:lumMod val="60000"/>
                  <a:lumOff val="40000"/>
                  <a:tint val="66000"/>
                  <a:satMod val="160000"/>
                </a:schemeClr>
              </a:gs>
              <a:gs pos="50000">
                <a:schemeClr val="accent3">
                  <a:lumMod val="60000"/>
                  <a:lumOff val="40000"/>
                  <a:tint val="44500"/>
                  <a:satMod val="160000"/>
                  <a:alpha val="83000"/>
                </a:schemeClr>
              </a:gs>
              <a:gs pos="100000">
                <a:schemeClr val="accent3">
                  <a:lumMod val="60000"/>
                  <a:lumOff val="40000"/>
                  <a:tint val="23500"/>
                  <a:satMod val="160000"/>
                  <a:alpha val="54000"/>
                </a:schemeClr>
              </a:gs>
            </a:gsLst>
            <a:lin ang="16200000" scaled="1"/>
            <a:tileRect/>
          </a:gradFill>
          <a:ln>
            <a:solidFill>
              <a:schemeClr val="accent3"/>
            </a:solid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ltLang="ja-JP" dirty="0" smtClean="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a:solidFill>
                <a:srgbClr val="000000"/>
              </a:solidFill>
              <a:latin typeface="HG丸ｺﾞｼｯｸM-PRO" panose="020F0600000000000000" pitchFamily="50" charset="-128"/>
              <a:ea typeface="HG丸ｺﾞｼｯｸM-PRO" panose="020F0600000000000000" pitchFamily="50" charset="-128"/>
            </a:endParaRPr>
          </a:p>
          <a:p>
            <a:pPr algn="ctr"/>
            <a:endParaRPr lang="en-US" altLang="ja-JP" dirty="0" smtClean="0">
              <a:solidFill>
                <a:srgbClr val="000000"/>
              </a:solidFill>
              <a:latin typeface="HG丸ｺﾞｼｯｸM-PRO" panose="020F0600000000000000" pitchFamily="50" charset="-128"/>
              <a:ea typeface="HG丸ｺﾞｼｯｸM-PRO" panose="020F0600000000000000" pitchFamily="50" charset="-128"/>
            </a:endParaRPr>
          </a:p>
          <a:p>
            <a:pPr algn="ctr"/>
            <a:r>
              <a:rPr lang="ja-JP" altLang="en-US" dirty="0" smtClean="0">
                <a:solidFill>
                  <a:srgbClr val="000000"/>
                </a:solidFill>
                <a:latin typeface="HG丸ｺﾞｼｯｸM-PRO" panose="020F0600000000000000" pitchFamily="50" charset="-128"/>
                <a:ea typeface="HG丸ｺﾞｼｯｸM-PRO" panose="020F0600000000000000" pitchFamily="50" charset="-128"/>
              </a:rPr>
              <a:t>     仮想</a:t>
            </a:r>
            <a:r>
              <a:rPr lang="en-US" altLang="ja-JP" dirty="0" err="1" smtClean="0">
                <a:solidFill>
                  <a:srgbClr val="000000"/>
                </a:solidFill>
                <a:latin typeface="HG丸ｺﾞｼｯｸM-PRO" panose="020F0600000000000000" pitchFamily="50" charset="-128"/>
                <a:ea typeface="HG丸ｺﾞｼｯｸM-PRO" panose="020F0600000000000000" pitchFamily="50" charset="-128"/>
              </a:rPr>
              <a:t>IaaS</a:t>
            </a:r>
            <a:r>
              <a:rPr lang="ja-JP" altLang="en-US" dirty="0" smtClean="0">
                <a:solidFill>
                  <a:srgbClr val="000000"/>
                </a:solidFill>
                <a:latin typeface="HG丸ｺﾞｼｯｸM-PRO" panose="020F0600000000000000" pitchFamily="50" charset="-128"/>
                <a:ea typeface="HG丸ｺﾞｼｯｸM-PRO" panose="020F0600000000000000" pitchFamily="50" charset="-128"/>
              </a:rPr>
              <a:t>クラウド</a:t>
            </a:r>
            <a:endParaRPr lang="en-US" altLang="ja-JP" dirty="0">
              <a:solidFill>
                <a:srgbClr val="000000"/>
              </a:solidFill>
              <a:latin typeface="HG丸ｺﾞｼｯｸM-PRO" panose="020F0600000000000000" pitchFamily="50" charset="-128"/>
              <a:ea typeface="HG丸ｺﾞｼｯｸM-PRO" panose="020F0600000000000000" pitchFamily="50" charset="-128"/>
            </a:endParaRPr>
          </a:p>
        </p:txBody>
      </p:sp>
      <p:sp>
        <p:nvSpPr>
          <p:cNvPr id="15" name="角丸四角形 14"/>
          <p:cNvSpPr/>
          <p:nvPr/>
        </p:nvSpPr>
        <p:spPr>
          <a:xfrm>
            <a:off x="3419872" y="4509120"/>
            <a:ext cx="758181" cy="703978"/>
          </a:xfrm>
          <a:prstGeom prst="round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3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インスタンス</a:t>
            </a:r>
          </a:p>
        </p:txBody>
      </p:sp>
      <p:sp>
        <p:nvSpPr>
          <p:cNvPr id="19" name="角丸四角形 18"/>
          <p:cNvSpPr/>
          <p:nvPr/>
        </p:nvSpPr>
        <p:spPr>
          <a:xfrm>
            <a:off x="4677915" y="4509120"/>
            <a:ext cx="758181" cy="703978"/>
          </a:xfrm>
          <a:prstGeom prst="round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3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インスタンス</a:t>
            </a:r>
          </a:p>
        </p:txBody>
      </p:sp>
      <p:sp>
        <p:nvSpPr>
          <p:cNvPr id="20" name="テキスト ボックス 19"/>
          <p:cNvSpPr txBox="1"/>
          <p:nvPr/>
        </p:nvSpPr>
        <p:spPr>
          <a:xfrm>
            <a:off x="3491880" y="6228020"/>
            <a:ext cx="2074607" cy="369332"/>
          </a:xfrm>
          <a:prstGeom prst="rect">
            <a:avLst/>
          </a:prstGeom>
          <a:noFill/>
          <a:effectLst/>
        </p:spPr>
        <p:txBody>
          <a:bodyPr wrap="none" rtlCol="0">
            <a:spAutoFit/>
          </a:bodyPr>
          <a:lstStyle/>
          <a:p>
            <a:pPr algn="ctr"/>
            <a:r>
              <a:rPr lang="ja-JP" altLang="en-US" dirty="0" smtClean="0">
                <a:solidFill>
                  <a:prstClr val="black"/>
                </a:solidFill>
                <a:latin typeface="HG丸ｺﾞｼｯｸM-PRO" panose="020F0600000000000000" pitchFamily="50" charset="-128"/>
                <a:ea typeface="HG丸ｺﾞｼｯｸM-PRO" panose="020F0600000000000000" pitchFamily="50" charset="-128"/>
              </a:rPr>
              <a:t>既存</a:t>
            </a:r>
            <a:r>
              <a:rPr lang="en-US" altLang="ja-JP" dirty="0" err="1" smtClean="0">
                <a:solidFill>
                  <a:prstClr val="black"/>
                </a:solidFill>
                <a:latin typeface="HG丸ｺﾞｼｯｸM-PRO" panose="020F0600000000000000" pitchFamily="50" charset="-128"/>
                <a:ea typeface="HG丸ｺﾞｼｯｸM-PRO" panose="020F0600000000000000" pitchFamily="50" charset="-128"/>
              </a:rPr>
              <a:t>IaaS</a:t>
            </a:r>
            <a:r>
              <a:rPr lang="ja-JP" altLang="en-US" dirty="0" smtClean="0">
                <a:solidFill>
                  <a:prstClr val="black"/>
                </a:solidFill>
                <a:latin typeface="HG丸ｺﾞｼｯｸM-PRO" panose="020F0600000000000000" pitchFamily="50" charset="-128"/>
                <a:ea typeface="HG丸ｺﾞｼｯｸM-PRO" panose="020F0600000000000000" pitchFamily="50" charset="-128"/>
              </a:rPr>
              <a:t>クラウド</a:t>
            </a:r>
            <a:endParaRPr lang="en-US" altLang="ja-JP" dirty="0">
              <a:solidFill>
                <a:prstClr val="black"/>
              </a:solidFill>
              <a:latin typeface="HG丸ｺﾞｼｯｸM-PRO" panose="020F0600000000000000" pitchFamily="50" charset="-128"/>
              <a:ea typeface="HG丸ｺﾞｼｯｸM-PRO" panose="020F0600000000000000" pitchFamily="50" charset="-128"/>
            </a:endParaRPr>
          </a:p>
        </p:txBody>
      </p:sp>
      <p:sp>
        <p:nvSpPr>
          <p:cNvPr id="21" name="テキスト ボックス 20"/>
          <p:cNvSpPr txBox="1"/>
          <p:nvPr/>
        </p:nvSpPr>
        <p:spPr>
          <a:xfrm>
            <a:off x="34062" y="6637778"/>
            <a:ext cx="441146" cy="246221"/>
          </a:xfrm>
          <a:prstGeom prst="rect">
            <a:avLst/>
          </a:prstGeom>
          <a:noFill/>
        </p:spPr>
        <p:txBody>
          <a:bodyPr wrap="none" rtlCol="0">
            <a:spAutoFit/>
          </a:bodyPr>
          <a:lstStyle/>
          <a:p>
            <a:r>
              <a:rPr kumimoji="1" lang="ja-JP" altLang="en-US" sz="1000" dirty="0" smtClean="0">
                <a:solidFill>
                  <a:schemeClr val="tx1">
                    <a:lumMod val="50000"/>
                    <a:lumOff val="50000"/>
                  </a:schemeClr>
                </a:solidFill>
              </a:rPr>
              <a:t>☆</a:t>
            </a:r>
            <a:r>
              <a:rPr lang="ja-JP" altLang="en-US" sz="1000" dirty="0" smtClean="0">
                <a:solidFill>
                  <a:schemeClr val="tx1">
                    <a:lumMod val="50000"/>
                    <a:lumOff val="50000"/>
                  </a:schemeClr>
                </a:solidFill>
              </a:rPr>
              <a:t>☆</a:t>
            </a:r>
            <a:endParaRPr kumimoji="1" lang="ja-JP" altLang="en-US" sz="1000" dirty="0">
              <a:solidFill>
                <a:schemeClr val="tx1">
                  <a:lumMod val="50000"/>
                  <a:lumOff val="50000"/>
                </a:schemeClr>
              </a:solidFill>
            </a:endParaRPr>
          </a:p>
        </p:txBody>
      </p:sp>
      <p:sp>
        <p:nvSpPr>
          <p:cNvPr id="22" name="テキスト ボックス 21"/>
          <p:cNvSpPr txBox="1"/>
          <p:nvPr/>
        </p:nvSpPr>
        <p:spPr>
          <a:xfrm>
            <a:off x="8390791" y="6637778"/>
            <a:ext cx="441146" cy="246221"/>
          </a:xfrm>
          <a:prstGeom prst="rect">
            <a:avLst/>
          </a:prstGeom>
          <a:noFill/>
        </p:spPr>
        <p:txBody>
          <a:bodyPr wrap="none" rtlCol="0">
            <a:spAutoFit/>
          </a:bodyPr>
          <a:lstStyle/>
          <a:p>
            <a:r>
              <a:rPr kumimoji="1" lang="ja-JP" altLang="en-US" sz="1000" dirty="0" smtClean="0">
                <a:solidFill>
                  <a:schemeClr val="tx1">
                    <a:lumMod val="50000"/>
                    <a:lumOff val="50000"/>
                  </a:schemeClr>
                </a:solidFill>
              </a:rPr>
              <a:t>☆</a:t>
            </a:r>
            <a:r>
              <a:rPr lang="ja-JP" altLang="en-US" sz="1000" dirty="0" smtClean="0">
                <a:solidFill>
                  <a:schemeClr val="tx1">
                    <a:lumMod val="50000"/>
                    <a:lumOff val="50000"/>
                  </a:schemeClr>
                </a:solidFill>
              </a:rPr>
              <a:t>☆</a:t>
            </a:r>
            <a:endParaRPr kumimoji="1" lang="ja-JP" altLang="en-US" sz="1000" dirty="0">
              <a:solidFill>
                <a:schemeClr val="tx1">
                  <a:lumMod val="50000"/>
                  <a:lumOff val="50000"/>
                </a:schemeClr>
              </a:solidFill>
            </a:endParaRPr>
          </a:p>
        </p:txBody>
      </p:sp>
    </p:spTree>
    <p:extLst>
      <p:ext uri="{BB962C8B-B14F-4D97-AF65-F5344CB8AC3E}">
        <p14:creationId xmlns:p14="http://schemas.microsoft.com/office/powerpoint/2010/main" val="82762874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1"/>
                                        </p:tgtEl>
                                      </p:cBhvr>
                                    </p:animEffect>
                                    <p:set>
                                      <p:cBhvr>
                                        <p:cTn id="7" dur="1" fill="hold">
                                          <p:stCondLst>
                                            <p:cond delay="499"/>
                                          </p:stCondLst>
                                        </p:cTn>
                                        <p:tgtEl>
                                          <p:spTgt spid="11"/>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500"/>
                                        <p:tgtEl>
                                          <p:spTgt spid="12"/>
                                        </p:tgtEl>
                                      </p:cBhvr>
                                    </p:animEffect>
                                    <p:set>
                                      <p:cBhvr>
                                        <p:cTn id="10" dur="1" fill="hold">
                                          <p:stCondLst>
                                            <p:cond delay="499"/>
                                          </p:stCondLst>
                                        </p:cTn>
                                        <p:tgtEl>
                                          <p:spTgt spid="12"/>
                                        </p:tgtEl>
                                        <p:attrNameLst>
                                          <p:attrName>style.visibility</p:attrName>
                                        </p:attrNameLst>
                                      </p:cBhvr>
                                      <p:to>
                                        <p:strVal val="hidden"/>
                                      </p:to>
                                    </p:se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17"/>
                                        </p:tgtEl>
                                        <p:attrNameLst>
                                          <p:attrName>style.visibility</p:attrName>
                                        </p:attrNameLst>
                                      </p:cBhvr>
                                      <p:to>
                                        <p:strVal val="visible"/>
                                      </p:to>
                                    </p:set>
                                    <p:animEffect transition="in" filter="fade">
                                      <p:cBhvr>
                                        <p:cTn id="14" dur="500"/>
                                        <p:tgtEl>
                                          <p:spTgt spid="17"/>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500"/>
                                        <p:tgtEl>
                                          <p:spTgt spid="18"/>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fade">
                                      <p:cBhvr>
                                        <p:cTn id="25" dur="500"/>
                                        <p:tgtEl>
                                          <p:spTgt spid="19"/>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fade">
                                      <p:cBhvr>
                                        <p:cTn id="28"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6" grpId="0" animBg="1"/>
      <p:bldP spid="17" grpId="0" animBg="1"/>
      <p:bldP spid="18" grpId="0" animBg="1"/>
      <p:bldP spid="15" grpId="0" animBg="1"/>
      <p:bldP spid="1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3998" y="4075462"/>
            <a:ext cx="7450410" cy="23058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コンテンツ プレースホルダー 1"/>
          <p:cNvSpPr>
            <a:spLocks noGrp="1"/>
          </p:cNvSpPr>
          <p:nvPr>
            <p:ph idx="1"/>
          </p:nvPr>
        </p:nvSpPr>
        <p:spPr/>
        <p:txBody>
          <a:bodyPr/>
          <a:lstStyle/>
          <a:p>
            <a:r>
              <a:rPr lang="ja-JP" altLang="en-US" dirty="0" smtClean="0"/>
              <a:t>仮想</a:t>
            </a:r>
            <a:r>
              <a:rPr lang="en-US" altLang="ja-JP" dirty="0" err="1" smtClean="0"/>
              <a:t>IaaS</a:t>
            </a:r>
            <a:r>
              <a:rPr lang="en-US" altLang="ja-JP" dirty="0" smtClean="0"/>
              <a:t> </a:t>
            </a:r>
            <a:r>
              <a:rPr lang="ja-JP" altLang="en-US" dirty="0" smtClean="0"/>
              <a:t>クラウドでは物理的</a:t>
            </a:r>
            <a:r>
              <a:rPr lang="ja-JP" altLang="en-US" dirty="0"/>
              <a:t>な情報の多くが仮想化されて</a:t>
            </a:r>
            <a:r>
              <a:rPr lang="ja-JP" altLang="en-US" dirty="0" smtClean="0"/>
              <a:t>しまう</a:t>
            </a:r>
            <a:endParaRPr lang="en-US" altLang="ja-JP" dirty="0" smtClean="0"/>
          </a:p>
          <a:p>
            <a:pPr lvl="1"/>
            <a:r>
              <a:rPr lang="ja-JP" altLang="en-US" dirty="0" smtClean="0"/>
              <a:t>物理情報</a:t>
            </a:r>
            <a:r>
              <a:rPr lang="ja-JP" altLang="en-US" dirty="0"/>
              <a:t>に依存している処理がうまく</a:t>
            </a:r>
            <a:r>
              <a:rPr lang="ja-JP" altLang="en-US" dirty="0" smtClean="0"/>
              <a:t>行えない</a:t>
            </a:r>
            <a:endParaRPr lang="en-US" altLang="ja-JP" dirty="0"/>
          </a:p>
          <a:p>
            <a:pPr lvl="1"/>
            <a:r>
              <a:rPr lang="ja-JP" altLang="en-US" dirty="0" smtClean="0"/>
              <a:t>例：インスタンス配置による性能低下の可能性</a:t>
            </a:r>
            <a:endParaRPr lang="en-US" altLang="ja-JP" dirty="0" smtClean="0"/>
          </a:p>
          <a:p>
            <a:pPr lvl="2"/>
            <a:r>
              <a:rPr lang="ja-JP" altLang="en-US" dirty="0" smtClean="0"/>
              <a:t>仮想ノード間では均等にインスタンスを配置できる</a:t>
            </a:r>
            <a:endParaRPr lang="en-US" altLang="ja-JP" dirty="0" smtClean="0"/>
          </a:p>
          <a:p>
            <a:pPr lvl="2"/>
            <a:r>
              <a:rPr lang="ja-JP" altLang="en-US" dirty="0"/>
              <a:t>物理</a:t>
            </a:r>
            <a:r>
              <a:rPr lang="ja-JP" altLang="en-US" dirty="0" smtClean="0"/>
              <a:t>ノード</a:t>
            </a:r>
            <a:r>
              <a:rPr lang="ja-JP" altLang="en-US" dirty="0"/>
              <a:t>間で</a:t>
            </a:r>
            <a:r>
              <a:rPr lang="ja-JP" altLang="en-US" dirty="0" smtClean="0"/>
              <a:t>はインスタンス配置が偏る可能性がある</a:t>
            </a:r>
            <a:endParaRPr lang="en-US" altLang="ja-JP" dirty="0" smtClean="0"/>
          </a:p>
        </p:txBody>
      </p:sp>
      <p:sp>
        <p:nvSpPr>
          <p:cNvPr id="3" name="タイトル 2"/>
          <p:cNvSpPr>
            <a:spLocks noGrp="1"/>
          </p:cNvSpPr>
          <p:nvPr>
            <p:ph type="title"/>
          </p:nvPr>
        </p:nvSpPr>
        <p:spPr/>
        <p:txBody>
          <a:bodyPr/>
          <a:lstStyle/>
          <a:p>
            <a:r>
              <a:rPr lang="ja-JP" altLang="en-US" dirty="0"/>
              <a:t>物理的な情報</a:t>
            </a:r>
            <a:r>
              <a:rPr kumimoji="1" lang="ja-JP" altLang="en-US" dirty="0" smtClean="0"/>
              <a:t>の仮想化によ</a:t>
            </a:r>
            <a:r>
              <a:rPr lang="ja-JP" altLang="en-US" dirty="0" smtClean="0"/>
              <a:t>る問題</a:t>
            </a:r>
            <a:endParaRPr kumimoji="1" lang="ja-JP" altLang="en-US" dirty="0"/>
          </a:p>
        </p:txBody>
      </p:sp>
      <p:sp>
        <p:nvSpPr>
          <p:cNvPr id="6" name="テキスト ボックス 5"/>
          <p:cNvSpPr txBox="1"/>
          <p:nvPr/>
        </p:nvSpPr>
        <p:spPr>
          <a:xfrm>
            <a:off x="1331640" y="3789040"/>
            <a:ext cx="2492990" cy="400110"/>
          </a:xfrm>
          <a:prstGeom prst="rect">
            <a:avLst/>
          </a:prstGeom>
          <a:solidFill>
            <a:srgbClr val="FFFFFF">
              <a:alpha val="85882"/>
            </a:srgbClr>
          </a:solidFill>
          <a:ln w="19050">
            <a:solidFill>
              <a:srgbClr val="FF0000"/>
            </a:solidFill>
          </a:ln>
        </p:spPr>
        <p:txBody>
          <a:bodyPr wrap="none" rtlCol="0">
            <a:spAutoFit/>
          </a:bodyPr>
          <a:lstStyle/>
          <a:p>
            <a:r>
              <a:rPr kumimoji="1" lang="ja-JP" altLang="en-US" sz="2000" dirty="0" smtClean="0">
                <a:latin typeface="HG丸ｺﾞｼｯｸM-PRO" panose="020F0600000000000000" pitchFamily="50" charset="-128"/>
                <a:ea typeface="HG丸ｺﾞｼｯｸM-PRO" panose="020F0600000000000000" pitchFamily="50" charset="-128"/>
              </a:rPr>
              <a:t>インスタンス数：</a:t>
            </a:r>
            <a:r>
              <a:rPr kumimoji="1" lang="ja-JP" altLang="en-US" sz="2000" b="1" dirty="0" smtClean="0">
                <a:solidFill>
                  <a:srgbClr val="FF0000"/>
                </a:solidFill>
                <a:latin typeface="HG丸ｺﾞｼｯｸM-PRO" panose="020F0600000000000000" pitchFamily="50" charset="-128"/>
                <a:ea typeface="HG丸ｺﾞｼｯｸM-PRO" panose="020F0600000000000000" pitchFamily="50" charset="-128"/>
              </a:rPr>
              <a:t>４</a:t>
            </a:r>
            <a:endParaRPr kumimoji="1" lang="ja-JP" altLang="en-US" sz="20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7" name="テキスト ボックス 6"/>
          <p:cNvSpPr txBox="1"/>
          <p:nvPr/>
        </p:nvSpPr>
        <p:spPr>
          <a:xfrm>
            <a:off x="5148064" y="3789040"/>
            <a:ext cx="2492990" cy="400110"/>
          </a:xfrm>
          <a:prstGeom prst="rect">
            <a:avLst/>
          </a:prstGeom>
          <a:solidFill>
            <a:srgbClr val="FFFFFF">
              <a:alpha val="85882"/>
            </a:srgbClr>
          </a:solidFill>
          <a:ln w="19050">
            <a:solidFill>
              <a:srgbClr val="FF0000"/>
            </a:solidFill>
          </a:ln>
        </p:spPr>
        <p:txBody>
          <a:bodyPr wrap="none" rtlCol="0">
            <a:spAutoFit/>
          </a:bodyPr>
          <a:lstStyle/>
          <a:p>
            <a:r>
              <a:rPr kumimoji="1" lang="ja-JP" altLang="en-US" sz="2000" dirty="0" smtClean="0">
                <a:latin typeface="HG丸ｺﾞｼｯｸM-PRO" panose="020F0600000000000000" pitchFamily="50" charset="-128"/>
                <a:ea typeface="HG丸ｺﾞｼｯｸM-PRO" panose="020F0600000000000000" pitchFamily="50" charset="-128"/>
              </a:rPr>
              <a:t>インスタンス数：</a:t>
            </a:r>
            <a:r>
              <a:rPr lang="ja-JP" altLang="en-US" sz="2000" b="1" dirty="0">
                <a:solidFill>
                  <a:srgbClr val="0000FF"/>
                </a:solidFill>
                <a:latin typeface="HG丸ｺﾞｼｯｸM-PRO" panose="020F0600000000000000" pitchFamily="50" charset="-128"/>
                <a:ea typeface="HG丸ｺﾞｼｯｸM-PRO" panose="020F0600000000000000" pitchFamily="50" charset="-128"/>
              </a:rPr>
              <a:t>２</a:t>
            </a:r>
            <a:endParaRPr kumimoji="1" lang="ja-JP" altLang="en-US" sz="2400" b="1" dirty="0">
              <a:solidFill>
                <a:srgbClr val="0000FF"/>
              </a:solidFill>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2"/>
          </p:nvPr>
        </p:nvSpPr>
        <p:spPr/>
        <p:txBody>
          <a:bodyPr/>
          <a:lstStyle/>
          <a:p>
            <a:fld id="{089B26AC-9992-4F5E-9A19-6F773EB6CD8A}" type="slidenum">
              <a:rPr kumimoji="1" lang="ja-JP" altLang="en-US" smtClean="0"/>
              <a:t>5</a:t>
            </a:fld>
            <a:endParaRPr kumimoji="1" lang="ja-JP" altLang="en-US"/>
          </a:p>
        </p:txBody>
      </p:sp>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9084" y="4293095"/>
            <a:ext cx="6356143" cy="14175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フローチャート : 磁気ディスク 7"/>
          <p:cNvSpPr/>
          <p:nvPr/>
        </p:nvSpPr>
        <p:spPr>
          <a:xfrm>
            <a:off x="3520099" y="5661248"/>
            <a:ext cx="609062" cy="598720"/>
          </a:xfrm>
          <a:prstGeom prst="flowChartMagneticDisk">
            <a:avLst/>
          </a:prstGeom>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11" name="フローチャート : 磁気ディスク 10"/>
          <p:cNvSpPr/>
          <p:nvPr/>
        </p:nvSpPr>
        <p:spPr>
          <a:xfrm>
            <a:off x="7336523" y="5661248"/>
            <a:ext cx="609062" cy="598720"/>
          </a:xfrm>
          <a:prstGeom prst="flowChartMagneticDisk">
            <a:avLst/>
          </a:prstGeom>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29" name="フローチャート : 磁気ディスク 28"/>
          <p:cNvSpPr/>
          <p:nvPr/>
        </p:nvSpPr>
        <p:spPr>
          <a:xfrm>
            <a:off x="3520099" y="5661729"/>
            <a:ext cx="609062" cy="598720"/>
          </a:xfrm>
          <a:prstGeom prst="flowChartMagneticDisk">
            <a:avLst/>
          </a:prstGeom>
          <a:ln/>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30" name="フローチャート : 磁気ディスク 29"/>
          <p:cNvSpPr/>
          <p:nvPr/>
        </p:nvSpPr>
        <p:spPr>
          <a:xfrm>
            <a:off x="7339215" y="5661248"/>
            <a:ext cx="609062" cy="598720"/>
          </a:xfrm>
          <a:prstGeom prst="flowChartMagneticDisk">
            <a:avLst/>
          </a:prstGeom>
          <a:ln/>
          <a:effectLst/>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latin typeface="Calibri"/>
              <a:ea typeface="ＭＳ Ｐゴシック"/>
            </a:endParaRPr>
          </a:p>
        </p:txBody>
      </p:sp>
      <p:cxnSp>
        <p:nvCxnSpPr>
          <p:cNvPr id="12" name="直線コネクタ 11"/>
          <p:cNvCxnSpPr/>
          <p:nvPr/>
        </p:nvCxnSpPr>
        <p:spPr>
          <a:xfrm>
            <a:off x="2051720" y="5001847"/>
            <a:ext cx="1664568" cy="958761"/>
          </a:xfrm>
          <a:prstGeom prst="line">
            <a:avLst/>
          </a:prstGeom>
          <a:ln w="38100" cmpd="sng">
            <a:solidFill>
              <a:srgbClr val="464646"/>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6" name="直線コネクタ 15"/>
          <p:cNvCxnSpPr/>
          <p:nvPr/>
        </p:nvCxnSpPr>
        <p:spPr>
          <a:xfrm>
            <a:off x="1259632" y="5001847"/>
            <a:ext cx="2456656" cy="1163457"/>
          </a:xfrm>
          <a:prstGeom prst="line">
            <a:avLst/>
          </a:prstGeom>
          <a:ln w="38100" cmpd="sng">
            <a:solidFill>
              <a:srgbClr val="464646"/>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8" name="直線コネクタ 17"/>
          <p:cNvCxnSpPr/>
          <p:nvPr/>
        </p:nvCxnSpPr>
        <p:spPr>
          <a:xfrm>
            <a:off x="3036404" y="5001847"/>
            <a:ext cx="679884" cy="803417"/>
          </a:xfrm>
          <a:prstGeom prst="line">
            <a:avLst/>
          </a:prstGeom>
          <a:ln w="38100" cmpd="sng">
            <a:solidFill>
              <a:srgbClr val="464646"/>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22" name="直線コネクタ 21"/>
          <p:cNvCxnSpPr/>
          <p:nvPr/>
        </p:nvCxnSpPr>
        <p:spPr>
          <a:xfrm>
            <a:off x="3923928" y="5001847"/>
            <a:ext cx="0" cy="803417"/>
          </a:xfrm>
          <a:prstGeom prst="line">
            <a:avLst/>
          </a:prstGeom>
          <a:ln w="38100" cmpd="sng">
            <a:solidFill>
              <a:srgbClr val="464646"/>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31" name="直線コネクタ 30"/>
          <p:cNvCxnSpPr/>
          <p:nvPr/>
        </p:nvCxnSpPr>
        <p:spPr>
          <a:xfrm>
            <a:off x="6876256" y="5001847"/>
            <a:ext cx="720080" cy="743110"/>
          </a:xfrm>
          <a:prstGeom prst="line">
            <a:avLst/>
          </a:prstGeom>
          <a:ln w="38100" cmpd="sng">
            <a:solidFill>
              <a:srgbClr val="464646"/>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34" name="直線コネクタ 33"/>
          <p:cNvCxnSpPr/>
          <p:nvPr/>
        </p:nvCxnSpPr>
        <p:spPr>
          <a:xfrm>
            <a:off x="6012160" y="5001847"/>
            <a:ext cx="1440160" cy="895510"/>
          </a:xfrm>
          <a:prstGeom prst="line">
            <a:avLst/>
          </a:prstGeom>
          <a:ln w="38100" cmpd="sng">
            <a:solidFill>
              <a:srgbClr val="464646"/>
            </a:solidFill>
            <a:tailEnd type="arrow"/>
          </a:ln>
          <a:effectLst/>
        </p:spPr>
        <p:style>
          <a:lnRef idx="2">
            <a:schemeClr val="accent1"/>
          </a:lnRef>
          <a:fillRef idx="0">
            <a:schemeClr val="accent1"/>
          </a:fillRef>
          <a:effectRef idx="1">
            <a:schemeClr val="accent1"/>
          </a:effectRef>
          <a:fontRef idx="minor">
            <a:schemeClr val="tx1"/>
          </a:fontRef>
        </p:style>
      </p:cxnSp>
      <p:sp>
        <p:nvSpPr>
          <p:cNvPr id="37" name="テキスト ボックス 36"/>
          <p:cNvSpPr txBox="1"/>
          <p:nvPr/>
        </p:nvSpPr>
        <p:spPr>
          <a:xfrm>
            <a:off x="3345171" y="6173224"/>
            <a:ext cx="958917" cy="400110"/>
          </a:xfrm>
          <a:prstGeom prst="rect">
            <a:avLst/>
          </a:prstGeom>
          <a:solidFill>
            <a:srgbClr val="FFFFFF">
              <a:alpha val="80000"/>
            </a:srgbClr>
          </a:solidFill>
          <a:ln w="19050">
            <a:solidFill>
              <a:srgbClr val="FF0000"/>
            </a:solidFill>
          </a:ln>
        </p:spPr>
        <p:txBody>
          <a:bodyPr wrap="none" rtlCol="0">
            <a:spAutoFit/>
          </a:bodyPr>
          <a:lstStyle/>
          <a:p>
            <a:r>
              <a:rPr lang="ja-JP" altLang="en-US" sz="2000" b="1" dirty="0" smtClean="0">
                <a:solidFill>
                  <a:srgbClr val="FF0000"/>
                </a:solidFill>
                <a:latin typeface="HG丸ｺﾞｼｯｸM-PRO" panose="020F0600000000000000" pitchFamily="50" charset="-128"/>
                <a:ea typeface="HG丸ｺﾞｼｯｸM-PRO" panose="020F0600000000000000" pitchFamily="50" charset="-128"/>
              </a:rPr>
              <a:t>負荷大</a:t>
            </a:r>
            <a:endParaRPr kumimoji="1" lang="ja-JP" altLang="en-US" sz="20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38" name="テキスト ボックス 37"/>
          <p:cNvSpPr txBox="1"/>
          <p:nvPr/>
        </p:nvSpPr>
        <p:spPr>
          <a:xfrm>
            <a:off x="7164288" y="6173224"/>
            <a:ext cx="958917" cy="400110"/>
          </a:xfrm>
          <a:prstGeom prst="rect">
            <a:avLst/>
          </a:prstGeom>
          <a:solidFill>
            <a:srgbClr val="FFFFFF">
              <a:alpha val="80000"/>
            </a:srgbClr>
          </a:solidFill>
          <a:ln w="19050">
            <a:solidFill>
              <a:srgbClr val="0070C0"/>
            </a:solidFill>
          </a:ln>
        </p:spPr>
        <p:txBody>
          <a:bodyPr wrap="none" rtlCol="0">
            <a:spAutoFit/>
          </a:bodyPr>
          <a:lstStyle/>
          <a:p>
            <a:r>
              <a:rPr lang="ja-JP" altLang="en-US" sz="2000" b="1" dirty="0" smtClean="0">
                <a:solidFill>
                  <a:srgbClr val="0070C0"/>
                </a:solidFill>
                <a:latin typeface="HG丸ｺﾞｼｯｸM-PRO" panose="020F0600000000000000" pitchFamily="50" charset="-128"/>
                <a:ea typeface="HG丸ｺﾞｼｯｸM-PRO" panose="020F0600000000000000" pitchFamily="50" charset="-128"/>
              </a:rPr>
              <a:t>負荷小</a:t>
            </a:r>
            <a:endParaRPr kumimoji="1" lang="ja-JP" altLang="en-US" sz="2000" b="1" dirty="0">
              <a:solidFill>
                <a:srgbClr val="0070C0"/>
              </a:solidFill>
              <a:latin typeface="HG丸ｺﾞｼｯｸM-PRO" panose="020F0600000000000000" pitchFamily="50" charset="-128"/>
              <a:ea typeface="HG丸ｺﾞｼｯｸM-PRO" panose="020F0600000000000000" pitchFamily="50" charset="-128"/>
            </a:endParaRPr>
          </a:p>
        </p:txBody>
      </p:sp>
      <p:sp>
        <p:nvSpPr>
          <p:cNvPr id="39" name="テキスト ボックス 38"/>
          <p:cNvSpPr txBox="1"/>
          <p:nvPr/>
        </p:nvSpPr>
        <p:spPr>
          <a:xfrm>
            <a:off x="34062" y="6637778"/>
            <a:ext cx="441146" cy="246221"/>
          </a:xfrm>
          <a:prstGeom prst="rect">
            <a:avLst/>
          </a:prstGeom>
          <a:noFill/>
        </p:spPr>
        <p:txBody>
          <a:bodyPr wrap="none" rtlCol="0">
            <a:spAutoFit/>
          </a:bodyPr>
          <a:lstStyle/>
          <a:p>
            <a:r>
              <a:rPr kumimoji="1" lang="ja-JP" altLang="en-US" sz="1000" dirty="0" smtClean="0">
                <a:solidFill>
                  <a:schemeClr val="tx1">
                    <a:lumMod val="50000"/>
                    <a:lumOff val="50000"/>
                  </a:schemeClr>
                </a:solidFill>
              </a:rPr>
              <a:t>☆</a:t>
            </a:r>
            <a:r>
              <a:rPr lang="ja-JP" altLang="en-US" sz="1000" dirty="0" smtClean="0">
                <a:solidFill>
                  <a:schemeClr val="tx1">
                    <a:lumMod val="50000"/>
                    <a:lumOff val="50000"/>
                  </a:schemeClr>
                </a:solidFill>
              </a:rPr>
              <a:t>☆</a:t>
            </a:r>
            <a:endParaRPr kumimoji="1" lang="ja-JP" altLang="en-US" sz="1000" dirty="0">
              <a:solidFill>
                <a:schemeClr val="tx1">
                  <a:lumMod val="50000"/>
                  <a:lumOff val="50000"/>
                </a:schemeClr>
              </a:solidFill>
            </a:endParaRPr>
          </a:p>
        </p:txBody>
      </p:sp>
      <p:sp>
        <p:nvSpPr>
          <p:cNvPr id="23" name="テキスト ボックス 22"/>
          <p:cNvSpPr txBox="1"/>
          <p:nvPr/>
        </p:nvSpPr>
        <p:spPr>
          <a:xfrm>
            <a:off x="8390791" y="6637778"/>
            <a:ext cx="441146" cy="246221"/>
          </a:xfrm>
          <a:prstGeom prst="rect">
            <a:avLst/>
          </a:prstGeom>
          <a:noFill/>
        </p:spPr>
        <p:txBody>
          <a:bodyPr wrap="none" rtlCol="0">
            <a:spAutoFit/>
          </a:bodyPr>
          <a:lstStyle/>
          <a:p>
            <a:r>
              <a:rPr kumimoji="1" lang="ja-JP" altLang="en-US" sz="1000" dirty="0" smtClean="0">
                <a:solidFill>
                  <a:schemeClr val="tx1">
                    <a:lumMod val="50000"/>
                    <a:lumOff val="50000"/>
                  </a:schemeClr>
                </a:solidFill>
              </a:rPr>
              <a:t>☆</a:t>
            </a:r>
            <a:r>
              <a:rPr lang="ja-JP" altLang="en-US" sz="1000" dirty="0" smtClean="0">
                <a:solidFill>
                  <a:schemeClr val="tx1">
                    <a:lumMod val="50000"/>
                    <a:lumOff val="50000"/>
                  </a:schemeClr>
                </a:solidFill>
              </a:rPr>
              <a:t>☆</a:t>
            </a:r>
            <a:endParaRPr kumimoji="1" lang="ja-JP" altLang="en-US" sz="1000" dirty="0">
              <a:solidFill>
                <a:schemeClr val="tx1">
                  <a:lumMod val="50000"/>
                  <a:lumOff val="50000"/>
                </a:schemeClr>
              </a:solidFill>
            </a:endParaRPr>
          </a:p>
        </p:txBody>
      </p:sp>
    </p:spTree>
    <p:extLst>
      <p:ext uri="{BB962C8B-B14F-4D97-AF65-F5344CB8AC3E}">
        <p14:creationId xmlns:p14="http://schemas.microsoft.com/office/powerpoint/2010/main" val="263020553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gtEl>
                                        <p:attrNameLst>
                                          <p:attrName>style.visibility</p:attrName>
                                        </p:attrNameLst>
                                      </p:cBhvr>
                                      <p:to>
                                        <p:strVal val="visible"/>
                                      </p:to>
                                    </p:set>
                                    <p:animEffect transition="in" filter="fade">
                                      <p:cBhvr>
                                        <p:cTn id="7" dur="1000"/>
                                        <p:tgtEl>
                                          <p:spTgt spid="307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1000"/>
                                        <p:tgtEl>
                                          <p:spTgt spid="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1000"/>
                                        <p:tgtEl>
                                          <p:spTgt spid="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1" fill="hold" nodeType="click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wipe(up)">
                                      <p:cBhvr>
                                        <p:cTn id="24" dur="1000"/>
                                        <p:tgtEl>
                                          <p:spTgt spid="22"/>
                                        </p:tgtEl>
                                      </p:cBhvr>
                                    </p:animEffect>
                                  </p:childTnLst>
                                </p:cTn>
                              </p:par>
                              <p:par>
                                <p:cTn id="25" presetID="22" presetClass="entr" presetSubtype="1" fill="hold" nodeType="with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wipe(up)">
                                      <p:cBhvr>
                                        <p:cTn id="27" dur="1000"/>
                                        <p:tgtEl>
                                          <p:spTgt spid="18"/>
                                        </p:tgtEl>
                                      </p:cBhvr>
                                    </p:animEffect>
                                  </p:childTnLst>
                                </p:cTn>
                              </p:par>
                              <p:par>
                                <p:cTn id="28" presetID="22" presetClass="entr" presetSubtype="1" fill="hold" nodeType="with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wipe(up)">
                                      <p:cBhvr>
                                        <p:cTn id="30" dur="1000"/>
                                        <p:tgtEl>
                                          <p:spTgt spid="12"/>
                                        </p:tgtEl>
                                      </p:cBhvr>
                                    </p:animEffect>
                                  </p:childTnLst>
                                </p:cTn>
                              </p:par>
                              <p:par>
                                <p:cTn id="31" presetID="22" presetClass="entr" presetSubtype="1" fill="hold" nodeType="with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wipe(up)">
                                      <p:cBhvr>
                                        <p:cTn id="33" dur="1000"/>
                                        <p:tgtEl>
                                          <p:spTgt spid="16"/>
                                        </p:tgtEl>
                                      </p:cBhvr>
                                    </p:animEffect>
                                  </p:childTnLst>
                                </p:cTn>
                              </p:par>
                              <p:par>
                                <p:cTn id="34" presetID="22" presetClass="entr" presetSubtype="1" fill="hold" nodeType="withEffect">
                                  <p:stCondLst>
                                    <p:cond delay="0"/>
                                  </p:stCondLst>
                                  <p:childTnLst>
                                    <p:set>
                                      <p:cBhvr>
                                        <p:cTn id="35" dur="1" fill="hold">
                                          <p:stCondLst>
                                            <p:cond delay="0"/>
                                          </p:stCondLst>
                                        </p:cTn>
                                        <p:tgtEl>
                                          <p:spTgt spid="34"/>
                                        </p:tgtEl>
                                        <p:attrNameLst>
                                          <p:attrName>style.visibility</p:attrName>
                                        </p:attrNameLst>
                                      </p:cBhvr>
                                      <p:to>
                                        <p:strVal val="visible"/>
                                      </p:to>
                                    </p:set>
                                    <p:animEffect transition="in" filter="wipe(up)">
                                      <p:cBhvr>
                                        <p:cTn id="36" dur="1000"/>
                                        <p:tgtEl>
                                          <p:spTgt spid="34"/>
                                        </p:tgtEl>
                                      </p:cBhvr>
                                    </p:animEffect>
                                  </p:childTnLst>
                                </p:cTn>
                              </p:par>
                              <p:par>
                                <p:cTn id="37" presetID="22" presetClass="entr" presetSubtype="1" fill="hold" nodeType="withEffect">
                                  <p:stCondLst>
                                    <p:cond delay="0"/>
                                  </p:stCondLst>
                                  <p:childTnLst>
                                    <p:set>
                                      <p:cBhvr>
                                        <p:cTn id="38" dur="1" fill="hold">
                                          <p:stCondLst>
                                            <p:cond delay="0"/>
                                          </p:stCondLst>
                                        </p:cTn>
                                        <p:tgtEl>
                                          <p:spTgt spid="31"/>
                                        </p:tgtEl>
                                        <p:attrNameLst>
                                          <p:attrName>style.visibility</p:attrName>
                                        </p:attrNameLst>
                                      </p:cBhvr>
                                      <p:to>
                                        <p:strVal val="visible"/>
                                      </p:to>
                                    </p:set>
                                    <p:animEffect transition="in" filter="wipe(up)">
                                      <p:cBhvr>
                                        <p:cTn id="39" dur="1000"/>
                                        <p:tgtEl>
                                          <p:spTgt spid="31"/>
                                        </p:tgtEl>
                                      </p:cBhvr>
                                    </p:animEffect>
                                  </p:childTnLst>
                                </p:cTn>
                              </p:par>
                            </p:childTnLst>
                          </p:cTn>
                        </p:par>
                        <p:par>
                          <p:cTn id="40" fill="hold">
                            <p:stCondLst>
                              <p:cond delay="1000"/>
                            </p:stCondLst>
                            <p:childTnLst>
                              <p:par>
                                <p:cTn id="41" presetID="10" presetClass="exit" presetSubtype="0" fill="hold" grpId="1" nodeType="afterEffect">
                                  <p:stCondLst>
                                    <p:cond delay="0"/>
                                  </p:stCondLst>
                                  <p:childTnLst>
                                    <p:animEffect transition="out" filter="fade">
                                      <p:cBhvr>
                                        <p:cTn id="42" dur="500"/>
                                        <p:tgtEl>
                                          <p:spTgt spid="8"/>
                                        </p:tgtEl>
                                      </p:cBhvr>
                                    </p:animEffect>
                                    <p:set>
                                      <p:cBhvr>
                                        <p:cTn id="43" dur="1" fill="hold">
                                          <p:stCondLst>
                                            <p:cond delay="499"/>
                                          </p:stCondLst>
                                        </p:cTn>
                                        <p:tgtEl>
                                          <p:spTgt spid="8"/>
                                        </p:tgtEl>
                                        <p:attrNameLst>
                                          <p:attrName>style.visibility</p:attrName>
                                        </p:attrNameLst>
                                      </p:cBhvr>
                                      <p:to>
                                        <p:strVal val="hidden"/>
                                      </p:to>
                                    </p:set>
                                  </p:childTnLst>
                                </p:cTn>
                              </p:par>
                              <p:par>
                                <p:cTn id="44" presetID="10" presetClass="exit" presetSubtype="0" fill="hold" grpId="1" nodeType="withEffect">
                                  <p:stCondLst>
                                    <p:cond delay="0"/>
                                  </p:stCondLst>
                                  <p:childTnLst>
                                    <p:animEffect transition="out" filter="fade">
                                      <p:cBhvr>
                                        <p:cTn id="45" dur="500"/>
                                        <p:tgtEl>
                                          <p:spTgt spid="11"/>
                                        </p:tgtEl>
                                      </p:cBhvr>
                                    </p:animEffect>
                                    <p:set>
                                      <p:cBhvr>
                                        <p:cTn id="46" dur="1" fill="hold">
                                          <p:stCondLst>
                                            <p:cond delay="499"/>
                                          </p:stCondLst>
                                        </p:cTn>
                                        <p:tgtEl>
                                          <p:spTgt spid="11"/>
                                        </p:tgtEl>
                                        <p:attrNameLst>
                                          <p:attrName>style.visibility</p:attrName>
                                        </p:attrNameLst>
                                      </p:cBhvr>
                                      <p:to>
                                        <p:strVal val="hidden"/>
                                      </p:to>
                                    </p:set>
                                  </p:childTnLst>
                                </p:cTn>
                              </p:par>
                              <p:par>
                                <p:cTn id="47" presetID="10" presetClass="entr" presetSubtype="0" fill="hold" grpId="0" nodeType="withEffect">
                                  <p:stCondLst>
                                    <p:cond delay="0"/>
                                  </p:stCondLst>
                                  <p:childTnLst>
                                    <p:set>
                                      <p:cBhvr>
                                        <p:cTn id="48" dur="1" fill="hold">
                                          <p:stCondLst>
                                            <p:cond delay="0"/>
                                          </p:stCondLst>
                                        </p:cTn>
                                        <p:tgtEl>
                                          <p:spTgt spid="30"/>
                                        </p:tgtEl>
                                        <p:attrNameLst>
                                          <p:attrName>style.visibility</p:attrName>
                                        </p:attrNameLst>
                                      </p:cBhvr>
                                      <p:to>
                                        <p:strVal val="visible"/>
                                      </p:to>
                                    </p:set>
                                    <p:animEffect transition="in" filter="fade">
                                      <p:cBhvr>
                                        <p:cTn id="49" dur="500"/>
                                        <p:tgtEl>
                                          <p:spTgt spid="30"/>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29"/>
                                        </p:tgtEl>
                                        <p:attrNameLst>
                                          <p:attrName>style.visibility</p:attrName>
                                        </p:attrNameLst>
                                      </p:cBhvr>
                                      <p:to>
                                        <p:strVal val="visible"/>
                                      </p:to>
                                    </p:set>
                                    <p:animEffect transition="in" filter="fade">
                                      <p:cBhvr>
                                        <p:cTn id="52" dur="500"/>
                                        <p:tgtEl>
                                          <p:spTgt spid="29"/>
                                        </p:tgtEl>
                                      </p:cBhvr>
                                    </p:animEffect>
                                  </p:childTnLst>
                                </p:cTn>
                              </p:par>
                            </p:childTnLst>
                          </p:cTn>
                        </p:par>
                        <p:par>
                          <p:cTn id="53" fill="hold">
                            <p:stCondLst>
                              <p:cond delay="1500"/>
                            </p:stCondLst>
                            <p:childTnLst>
                              <p:par>
                                <p:cTn id="54" presetID="10" presetClass="entr" presetSubtype="0" fill="hold" grpId="0" nodeType="afterEffect">
                                  <p:stCondLst>
                                    <p:cond delay="0"/>
                                  </p:stCondLst>
                                  <p:childTnLst>
                                    <p:set>
                                      <p:cBhvr>
                                        <p:cTn id="55" dur="1" fill="hold">
                                          <p:stCondLst>
                                            <p:cond delay="0"/>
                                          </p:stCondLst>
                                        </p:cTn>
                                        <p:tgtEl>
                                          <p:spTgt spid="37"/>
                                        </p:tgtEl>
                                        <p:attrNameLst>
                                          <p:attrName>style.visibility</p:attrName>
                                        </p:attrNameLst>
                                      </p:cBhvr>
                                      <p:to>
                                        <p:strVal val="visible"/>
                                      </p:to>
                                    </p:set>
                                    <p:animEffect transition="in" filter="fade">
                                      <p:cBhvr>
                                        <p:cTn id="56" dur="1000"/>
                                        <p:tgtEl>
                                          <p:spTgt spid="37"/>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38"/>
                                        </p:tgtEl>
                                        <p:attrNameLst>
                                          <p:attrName>style.visibility</p:attrName>
                                        </p:attrNameLst>
                                      </p:cBhvr>
                                      <p:to>
                                        <p:strVal val="visible"/>
                                      </p:to>
                                    </p:set>
                                    <p:animEffect transition="in" filter="fade">
                                      <p:cBhvr>
                                        <p:cTn id="59" dur="10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8" grpId="1" animBg="1"/>
      <p:bldP spid="11" grpId="0" animBg="1"/>
      <p:bldP spid="11" grpId="1" animBg="1"/>
      <p:bldP spid="29" grpId="0" animBg="1"/>
      <p:bldP spid="30" grpId="0" animBg="1"/>
      <p:bldP spid="37" grpId="0" animBg="1"/>
      <p:bldP spid="3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a:t>インスタンスの物理的な位置情報を活用した</a:t>
            </a:r>
            <a:r>
              <a:rPr lang="ja-JP" altLang="en-US" dirty="0" smtClean="0"/>
              <a:t>仮想 </a:t>
            </a:r>
            <a:r>
              <a:rPr lang="en-US" altLang="ja-JP" dirty="0" err="1" smtClean="0"/>
              <a:t>IaaS</a:t>
            </a:r>
            <a:r>
              <a:rPr lang="en-US" altLang="ja-JP" dirty="0" smtClean="0"/>
              <a:t> </a:t>
            </a:r>
            <a:r>
              <a:rPr lang="ja-JP" altLang="en-US" dirty="0" smtClean="0"/>
              <a:t>クラウド</a:t>
            </a:r>
            <a:endParaRPr lang="en-US" altLang="ja-JP" dirty="0" smtClean="0"/>
          </a:p>
          <a:p>
            <a:pPr lvl="1"/>
            <a:r>
              <a:rPr lang="ja-JP" altLang="en-US" dirty="0" smtClean="0"/>
              <a:t>仮想 </a:t>
            </a:r>
            <a:r>
              <a:rPr lang="en-US" altLang="ja-JP" dirty="0" err="1" smtClean="0"/>
              <a:t>IaaS</a:t>
            </a:r>
            <a:r>
              <a:rPr lang="en-US" altLang="ja-JP" dirty="0" smtClean="0"/>
              <a:t> </a:t>
            </a:r>
            <a:r>
              <a:rPr lang="ja-JP" altLang="en-US" dirty="0"/>
              <a:t>クラウドのインスタンスがどの物理ノード上で動作しているかを</a:t>
            </a:r>
            <a:r>
              <a:rPr lang="ja-JP" altLang="en-US" dirty="0" smtClean="0"/>
              <a:t>管理</a:t>
            </a:r>
            <a:endParaRPr lang="en-US" altLang="ja-JP" dirty="0" smtClean="0"/>
          </a:p>
          <a:p>
            <a:pPr lvl="2"/>
            <a:r>
              <a:rPr lang="ja-JP" altLang="en-US" dirty="0"/>
              <a:t>従来の </a:t>
            </a:r>
            <a:r>
              <a:rPr lang="en-US" altLang="ja-JP" dirty="0" err="1"/>
              <a:t>IaaS</a:t>
            </a:r>
            <a:r>
              <a:rPr lang="en-US" altLang="ja-JP" dirty="0"/>
              <a:t> </a:t>
            </a:r>
            <a:r>
              <a:rPr lang="ja-JP" altLang="en-US" dirty="0"/>
              <a:t>クラウドと仮想 </a:t>
            </a:r>
            <a:r>
              <a:rPr lang="en-US" altLang="ja-JP" dirty="0" err="1"/>
              <a:t>IaaS</a:t>
            </a:r>
            <a:r>
              <a:rPr lang="en-US" altLang="ja-JP" dirty="0"/>
              <a:t> </a:t>
            </a:r>
            <a:r>
              <a:rPr lang="ja-JP" altLang="en-US" dirty="0"/>
              <a:t>クラウドから</a:t>
            </a:r>
            <a:r>
              <a:rPr lang="ja-JP" altLang="en-US" dirty="0" smtClean="0"/>
              <a:t>情報収集</a:t>
            </a:r>
            <a:endParaRPr lang="en-US" altLang="ja-JP" dirty="0" smtClean="0"/>
          </a:p>
          <a:p>
            <a:pPr lvl="1"/>
            <a:r>
              <a:rPr lang="ja-JP" altLang="en-US" dirty="0"/>
              <a:t>物理ノードと仮想ノードの両方における負荷分散を考慮したインスタンス配置</a:t>
            </a:r>
            <a:endParaRPr kumimoji="1" lang="ja-JP" altLang="en-US" dirty="0"/>
          </a:p>
        </p:txBody>
      </p:sp>
      <p:sp>
        <p:nvSpPr>
          <p:cNvPr id="3" name="タイトル 2"/>
          <p:cNvSpPr>
            <a:spLocks noGrp="1"/>
          </p:cNvSpPr>
          <p:nvPr>
            <p:ph type="title"/>
          </p:nvPr>
        </p:nvSpPr>
        <p:spPr/>
        <p:txBody>
          <a:bodyPr/>
          <a:lstStyle/>
          <a:p>
            <a:r>
              <a:rPr kumimoji="1" lang="ja-JP" altLang="en-US" dirty="0" smtClean="0"/>
              <a:t>提案：</a:t>
            </a:r>
            <a:r>
              <a:rPr kumimoji="1" lang="en-US" altLang="ja-JP" dirty="0" err="1" smtClean="0"/>
              <a:t>PhysCloud</a:t>
            </a:r>
            <a:endParaRPr kumimoji="1" lang="ja-JP" altLang="en-US" dirty="0">
              <a:solidFill>
                <a:srgbClr val="00B0F0"/>
              </a:solidFill>
            </a:endParaRPr>
          </a:p>
        </p:txBody>
      </p:sp>
      <p:sp>
        <p:nvSpPr>
          <p:cNvPr id="4" name="スライド番号プレースホルダー 3"/>
          <p:cNvSpPr>
            <a:spLocks noGrp="1"/>
          </p:cNvSpPr>
          <p:nvPr>
            <p:ph type="sldNum" sz="quarter" idx="12"/>
          </p:nvPr>
        </p:nvSpPr>
        <p:spPr/>
        <p:txBody>
          <a:bodyPr/>
          <a:lstStyle/>
          <a:p>
            <a:fld id="{089B26AC-9992-4F5E-9A19-6F773EB6CD8A}" type="slidenum">
              <a:rPr kumimoji="1" lang="ja-JP" altLang="en-US" smtClean="0"/>
              <a:t>6</a:t>
            </a:fld>
            <a:endParaRPr kumimoji="1" lang="ja-JP" altLang="en-US"/>
          </a:p>
        </p:txBody>
      </p:sp>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008" y="4149080"/>
            <a:ext cx="8964488" cy="2880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2153282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en-US" altLang="ja-JP" dirty="0" smtClean="0"/>
              <a:t>Eucalyptus </a:t>
            </a:r>
            <a:r>
              <a:rPr lang="ja-JP" altLang="en-US" dirty="0" smtClean="0"/>
              <a:t>を用いて構築</a:t>
            </a:r>
            <a:endParaRPr lang="en-US" altLang="ja-JP" dirty="0" smtClean="0"/>
          </a:p>
          <a:p>
            <a:pPr lvl="1"/>
            <a:r>
              <a:rPr lang="ja-JP" altLang="en-US" dirty="0" smtClean="0"/>
              <a:t>オープンソース</a:t>
            </a:r>
            <a:r>
              <a:rPr lang="ja-JP" altLang="en-US" dirty="0"/>
              <a:t>のクラウド基盤構築</a:t>
            </a:r>
            <a:r>
              <a:rPr lang="ja-JP" altLang="en-US" dirty="0" smtClean="0"/>
              <a:t>ソフトウェア</a:t>
            </a:r>
            <a:endParaRPr lang="en-US" altLang="ja-JP" dirty="0" smtClean="0"/>
          </a:p>
          <a:p>
            <a:r>
              <a:rPr kumimoji="1" lang="en-US" altLang="ja-JP" dirty="0" smtClean="0"/>
              <a:t>Eucalyptus</a:t>
            </a:r>
            <a:r>
              <a:rPr kumimoji="1" lang="ja-JP" altLang="en-US" dirty="0" smtClean="0"/>
              <a:t>は</a:t>
            </a:r>
            <a:r>
              <a:rPr kumimoji="1" lang="en-US" altLang="ja-JP" dirty="0" smtClean="0"/>
              <a:t>2</a:t>
            </a:r>
            <a:r>
              <a:rPr kumimoji="1" lang="ja-JP" altLang="en-US" dirty="0" err="1" smtClean="0"/>
              <a:t>つの</a:t>
            </a:r>
            <a:r>
              <a:rPr kumimoji="1" lang="ja-JP" altLang="en-US" dirty="0" smtClean="0"/>
              <a:t>要素で構成される</a:t>
            </a:r>
            <a:endParaRPr kumimoji="1" lang="en-US" altLang="ja-JP" dirty="0" smtClean="0"/>
          </a:p>
          <a:p>
            <a:pPr lvl="1"/>
            <a:r>
              <a:rPr lang="ja-JP" altLang="en-US" dirty="0" smtClean="0"/>
              <a:t>フロントエンド</a:t>
            </a:r>
            <a:endParaRPr lang="en-US" altLang="ja-JP" dirty="0"/>
          </a:p>
          <a:p>
            <a:pPr lvl="2"/>
            <a:r>
              <a:rPr lang="ja-JP" altLang="en-US" dirty="0" smtClean="0"/>
              <a:t>ノード</a:t>
            </a:r>
            <a:r>
              <a:rPr lang="ja-JP" altLang="en-US" dirty="0"/>
              <a:t>とインスタンス，仮想ネットワークの管理</a:t>
            </a:r>
            <a:endParaRPr lang="en-US" altLang="ja-JP" dirty="0" smtClean="0"/>
          </a:p>
          <a:p>
            <a:pPr lvl="1"/>
            <a:r>
              <a:rPr kumimoji="1" lang="ja-JP" altLang="en-US" dirty="0" smtClean="0"/>
              <a:t>ノード</a:t>
            </a:r>
            <a:endParaRPr kumimoji="1" lang="en-US" altLang="ja-JP" dirty="0" smtClean="0"/>
          </a:p>
          <a:p>
            <a:pPr lvl="2"/>
            <a:r>
              <a:rPr lang="ja-JP" altLang="en-US" dirty="0"/>
              <a:t>インスタンスを動作させ，インスタンスの</a:t>
            </a:r>
            <a:r>
              <a:rPr lang="ja-JP" altLang="en-US" dirty="0" smtClean="0"/>
              <a:t>制御を行う</a:t>
            </a:r>
            <a:endParaRPr kumimoji="1" lang="ja-JP" altLang="en-US" dirty="0"/>
          </a:p>
        </p:txBody>
      </p:sp>
      <p:sp>
        <p:nvSpPr>
          <p:cNvPr id="3" name="タイトル 2"/>
          <p:cNvSpPr>
            <a:spLocks noGrp="1"/>
          </p:cNvSpPr>
          <p:nvPr>
            <p:ph type="title"/>
          </p:nvPr>
        </p:nvSpPr>
        <p:spPr/>
        <p:txBody>
          <a:bodyPr>
            <a:normAutofit/>
          </a:bodyPr>
          <a:lstStyle/>
          <a:p>
            <a:r>
              <a:rPr kumimoji="1" lang="en-US" altLang="ja-JP" dirty="0" err="1" smtClean="0"/>
              <a:t>PhysCloud</a:t>
            </a:r>
            <a:r>
              <a:rPr kumimoji="1" lang="ja-JP" altLang="en-US" dirty="0" smtClean="0"/>
              <a:t>のクラウド基盤</a:t>
            </a:r>
            <a:endParaRPr kumimoji="1" lang="ja-JP" altLang="en-US" dirty="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2010" y="4358634"/>
            <a:ext cx="6669087" cy="1871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スライド番号プレースホルダー 3"/>
          <p:cNvSpPr>
            <a:spLocks noGrp="1"/>
          </p:cNvSpPr>
          <p:nvPr>
            <p:ph type="sldNum" sz="quarter" idx="12"/>
          </p:nvPr>
        </p:nvSpPr>
        <p:spPr/>
        <p:txBody>
          <a:bodyPr/>
          <a:lstStyle/>
          <a:p>
            <a:fld id="{089B26AC-9992-4F5E-9A19-6F773EB6CD8A}" type="slidenum">
              <a:rPr kumimoji="1" lang="ja-JP" altLang="en-US" smtClean="0"/>
              <a:t>7</a:t>
            </a:fld>
            <a:endParaRPr kumimoji="1" lang="ja-JP" altLang="en-US"/>
          </a:p>
        </p:txBody>
      </p:sp>
    </p:spTree>
    <p:extLst>
      <p:ext uri="{BB962C8B-B14F-4D97-AF65-F5344CB8AC3E}">
        <p14:creationId xmlns:p14="http://schemas.microsoft.com/office/powerpoint/2010/main" val="62299054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smtClean="0"/>
              <a:t>従来の </a:t>
            </a:r>
            <a:r>
              <a:rPr lang="en-US" altLang="ja-JP" dirty="0" err="1" smtClean="0"/>
              <a:t>IaaS</a:t>
            </a:r>
            <a:r>
              <a:rPr lang="en-US" altLang="ja-JP" dirty="0" smtClean="0"/>
              <a:t> </a:t>
            </a:r>
            <a:r>
              <a:rPr lang="ja-JP" altLang="en-US" dirty="0"/>
              <a:t>クラウドの上</a:t>
            </a:r>
            <a:r>
              <a:rPr lang="ja-JP" altLang="en-US" dirty="0" smtClean="0"/>
              <a:t>に </a:t>
            </a:r>
            <a:r>
              <a:rPr lang="en-US" altLang="ja-JP" dirty="0" smtClean="0"/>
              <a:t>Eucalyptus </a:t>
            </a:r>
            <a:r>
              <a:rPr lang="ja-JP" altLang="en-US" dirty="0"/>
              <a:t>を構築することで</a:t>
            </a:r>
            <a:r>
              <a:rPr lang="ja-JP" altLang="en-US" dirty="0" smtClean="0"/>
              <a:t>仮想 </a:t>
            </a:r>
            <a:r>
              <a:rPr lang="en-US" altLang="ja-JP" dirty="0" err="1" smtClean="0"/>
              <a:t>IaaS</a:t>
            </a:r>
            <a:r>
              <a:rPr lang="en-US" altLang="ja-JP" dirty="0" smtClean="0"/>
              <a:t> </a:t>
            </a:r>
            <a:r>
              <a:rPr lang="ja-JP" altLang="en-US" dirty="0"/>
              <a:t>クラウドを</a:t>
            </a:r>
            <a:r>
              <a:rPr lang="ja-JP" altLang="en-US" dirty="0" smtClean="0"/>
              <a:t>実現</a:t>
            </a:r>
            <a:endParaRPr lang="en-US" altLang="ja-JP" dirty="0" smtClean="0"/>
          </a:p>
          <a:p>
            <a:pPr lvl="1"/>
            <a:r>
              <a:rPr lang="ja-JP" altLang="en-US" dirty="0"/>
              <a:t>仮想フロントエンドが仮想 </a:t>
            </a:r>
            <a:r>
              <a:rPr lang="en-US" altLang="ja-JP" dirty="0" err="1"/>
              <a:t>IaaS</a:t>
            </a:r>
            <a:r>
              <a:rPr lang="en-US" altLang="ja-JP" dirty="0"/>
              <a:t> </a:t>
            </a:r>
            <a:r>
              <a:rPr lang="ja-JP" altLang="en-US" dirty="0"/>
              <a:t>クラウドを</a:t>
            </a:r>
            <a:r>
              <a:rPr lang="ja-JP" altLang="en-US" dirty="0" smtClean="0"/>
              <a:t>管理</a:t>
            </a:r>
            <a:endParaRPr lang="en-US" altLang="ja-JP" dirty="0" smtClean="0"/>
          </a:p>
          <a:p>
            <a:pPr lvl="1"/>
            <a:r>
              <a:rPr lang="ja-JP" altLang="en-US" dirty="0"/>
              <a:t>仮想ノードが仮想インスタンスを</a:t>
            </a:r>
            <a:r>
              <a:rPr lang="ja-JP" altLang="en-US" dirty="0" smtClean="0"/>
              <a:t>提供</a:t>
            </a:r>
            <a:endParaRPr lang="en-US" altLang="ja-JP" dirty="0" smtClean="0"/>
          </a:p>
          <a:p>
            <a:pPr lvl="1"/>
            <a:r>
              <a:rPr kumimoji="1" lang="ja-JP" altLang="en-US" dirty="0" smtClean="0"/>
              <a:t>ネストした仮想化を利用</a:t>
            </a:r>
            <a:endParaRPr kumimoji="1" lang="en-US" altLang="ja-JP" dirty="0" smtClean="0"/>
          </a:p>
        </p:txBody>
      </p:sp>
      <p:sp>
        <p:nvSpPr>
          <p:cNvPr id="3" name="タイトル 2"/>
          <p:cNvSpPr>
            <a:spLocks noGrp="1"/>
          </p:cNvSpPr>
          <p:nvPr>
            <p:ph type="title"/>
          </p:nvPr>
        </p:nvSpPr>
        <p:spPr/>
        <p:txBody>
          <a:bodyPr/>
          <a:lstStyle/>
          <a:p>
            <a:r>
              <a:rPr lang="en-US" altLang="ja-JP" dirty="0" err="1" smtClean="0"/>
              <a:t>PhysCloud</a:t>
            </a:r>
            <a:r>
              <a:rPr lang="ja-JP" altLang="en-US" dirty="0" smtClean="0"/>
              <a:t> の構成</a:t>
            </a:r>
            <a:endParaRPr kumimoji="1" lang="ja-JP" altLang="en-US" dirty="0"/>
          </a:p>
        </p:txBody>
      </p:sp>
      <p:sp>
        <p:nvSpPr>
          <p:cNvPr id="4" name="スライド番号プレースホルダー 3"/>
          <p:cNvSpPr>
            <a:spLocks noGrp="1"/>
          </p:cNvSpPr>
          <p:nvPr>
            <p:ph type="sldNum" sz="quarter" idx="12"/>
          </p:nvPr>
        </p:nvSpPr>
        <p:spPr/>
        <p:txBody>
          <a:bodyPr/>
          <a:lstStyle/>
          <a:p>
            <a:fld id="{089B26AC-9992-4F5E-9A19-6F773EB6CD8A}" type="slidenum">
              <a:rPr kumimoji="1" lang="ja-JP" altLang="en-US" smtClean="0"/>
              <a:t>8</a:t>
            </a:fld>
            <a:endParaRPr kumimoji="1" lang="ja-JP" altLang="en-US"/>
          </a:p>
        </p:txBody>
      </p:sp>
      <p:pic>
        <p:nvPicPr>
          <p:cNvPr id="512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3443220"/>
            <a:ext cx="7992888" cy="3154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0484704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a:t>仮想フロントエンドと物理フロントエンドの情報から仮想インスタンスの位置を特定</a:t>
            </a:r>
          </a:p>
          <a:p>
            <a:pPr lvl="1"/>
            <a:r>
              <a:rPr lang="ja-JP" altLang="en-US" dirty="0"/>
              <a:t>仮想インスタンスが動いている物理ノードの</a:t>
            </a:r>
            <a:r>
              <a:rPr lang="en-US" altLang="ja-JP" dirty="0"/>
              <a:t>IP</a:t>
            </a:r>
            <a:r>
              <a:rPr lang="ja-JP" altLang="en-US" dirty="0"/>
              <a:t>アドレスを取得</a:t>
            </a:r>
          </a:p>
          <a:p>
            <a:pPr lvl="1"/>
            <a:r>
              <a:rPr lang="en-US" altLang="ja-JP" dirty="0"/>
              <a:t>IP </a:t>
            </a:r>
            <a:r>
              <a:rPr lang="ja-JP" altLang="en-US" dirty="0"/>
              <a:t>アドレスを物理的な位置情報として利用</a:t>
            </a:r>
          </a:p>
        </p:txBody>
      </p:sp>
      <p:sp>
        <p:nvSpPr>
          <p:cNvPr id="5" name="スライド番号プレースホルダー 4"/>
          <p:cNvSpPr>
            <a:spLocks noGrp="1"/>
          </p:cNvSpPr>
          <p:nvPr>
            <p:ph type="sldNum" sz="quarter" idx="12"/>
          </p:nvPr>
        </p:nvSpPr>
        <p:spPr/>
        <p:txBody>
          <a:bodyPr/>
          <a:lstStyle/>
          <a:p>
            <a:fld id="{089B26AC-9992-4F5E-9A19-6F773EB6CD8A}" type="slidenum">
              <a:rPr kumimoji="1" lang="ja-JP" altLang="en-US" smtClean="0"/>
              <a:t>9</a:t>
            </a:fld>
            <a:endParaRPr kumimoji="1" lang="ja-JP" altLang="en-US"/>
          </a:p>
        </p:txBody>
      </p:sp>
      <p:sp>
        <p:nvSpPr>
          <p:cNvPr id="3" name="タイトル 2"/>
          <p:cNvSpPr>
            <a:spLocks noGrp="1"/>
          </p:cNvSpPr>
          <p:nvPr>
            <p:ph type="title"/>
          </p:nvPr>
        </p:nvSpPr>
        <p:spPr/>
        <p:txBody>
          <a:bodyPr/>
          <a:lstStyle/>
          <a:p>
            <a:r>
              <a:rPr lang="ja-JP" altLang="en-US" dirty="0"/>
              <a:t>物理的な位置情報の取得</a:t>
            </a:r>
            <a:endParaRPr kumimoji="1" lang="ja-JP" altLang="en-US" dirty="0"/>
          </a:p>
        </p:txBody>
      </p:sp>
      <p:sp>
        <p:nvSpPr>
          <p:cNvPr id="18" name="角丸四角形 17"/>
          <p:cNvSpPr/>
          <p:nvPr/>
        </p:nvSpPr>
        <p:spPr>
          <a:xfrm>
            <a:off x="2802133" y="3717032"/>
            <a:ext cx="3310826" cy="2664295"/>
          </a:xfrm>
          <a:prstGeom prst="roundRect">
            <a:avLst/>
          </a:prstGeom>
          <a:solidFill>
            <a:sysClr val="window" lastClr="FFFFFF"/>
          </a:solidFill>
          <a:ln w="57150" cap="flat" cmpd="sng" algn="ctr">
            <a:solidFill>
              <a:srgbClr val="00B0F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23" name="角丸四角形 22"/>
          <p:cNvSpPr/>
          <p:nvPr/>
        </p:nvSpPr>
        <p:spPr>
          <a:xfrm>
            <a:off x="6253175" y="3717033"/>
            <a:ext cx="2135249" cy="2665160"/>
          </a:xfrm>
          <a:prstGeom prst="roundRect">
            <a:avLst/>
          </a:prstGeom>
          <a:solidFill>
            <a:sysClr val="window" lastClr="FFFFFF"/>
          </a:solidFill>
          <a:ln w="57150" cap="flat" cmpd="sng" algn="ctr">
            <a:solidFill>
              <a:srgbClr val="00B0F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24" name="角丸四角形 23"/>
          <p:cNvSpPr/>
          <p:nvPr/>
        </p:nvSpPr>
        <p:spPr>
          <a:xfrm>
            <a:off x="476996" y="3717033"/>
            <a:ext cx="2204233" cy="2665160"/>
          </a:xfrm>
          <a:prstGeom prst="round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600" b="0" i="0" u="none" strike="noStrike" kern="0" cap="none" spc="0" normalizeH="0" baseline="0" noProof="0" dirty="0" smtClean="0">
                <a:ln>
                  <a:noFill/>
                </a:ln>
                <a:solidFill>
                  <a:prstClr val="black">
                    <a:lumMod val="85000"/>
                    <a:lumOff val="15000"/>
                  </a:prstClr>
                </a:solidFill>
                <a:effectLst/>
                <a:uLnTx/>
                <a:uFillTx/>
                <a:latin typeface="HG丸ｺﾞｼｯｸM-PRO" panose="020F0600000000000000" pitchFamily="50" charset="-128"/>
                <a:ea typeface="HG丸ｺﾞｼｯｸM-PRO" panose="020F0600000000000000" pitchFamily="50" charset="-128"/>
              </a:rPr>
              <a:t>物理</a:t>
            </a:r>
            <a:endParaRPr kumimoji="0" lang="en-US" altLang="ja-JP" sz="1600" b="0" i="0" u="none" strike="noStrike" kern="0" cap="none" spc="0" normalizeH="0" baseline="0" noProof="0" dirty="0" smtClean="0">
              <a:ln>
                <a:noFill/>
              </a:ln>
              <a:solidFill>
                <a:prstClr val="black">
                  <a:lumMod val="85000"/>
                  <a:lumOff val="15000"/>
                </a:prstClr>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600" b="0" i="0" u="none" strike="noStrike" kern="0" cap="none" spc="0" normalizeH="0" baseline="0" noProof="0" dirty="0" smtClean="0">
                <a:ln>
                  <a:noFill/>
                </a:ln>
                <a:solidFill>
                  <a:prstClr val="black">
                    <a:lumMod val="85000"/>
                    <a:lumOff val="15000"/>
                  </a:prstClr>
                </a:solidFill>
                <a:effectLst/>
                <a:uLnTx/>
                <a:uFillTx/>
                <a:latin typeface="HG丸ｺﾞｼｯｸM-PRO" panose="020F0600000000000000" pitchFamily="50" charset="-128"/>
                <a:ea typeface="HG丸ｺﾞｼｯｸM-PRO" panose="020F0600000000000000" pitchFamily="50" charset="-128"/>
              </a:rPr>
              <a:t>フロントエンド</a:t>
            </a:r>
            <a:endParaRPr kumimoji="0" lang="en-US" altLang="ja-JP" sz="1600" b="0" i="0" u="none" strike="noStrike" kern="0" cap="none" spc="0" normalizeH="0" baseline="0" noProof="0" dirty="0" smtClean="0">
              <a:ln>
                <a:noFill/>
              </a:ln>
              <a:solidFill>
                <a:prstClr val="black">
                  <a:lumMod val="85000"/>
                  <a:lumOff val="15000"/>
                </a:prstClr>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smtClean="0">
              <a:ln>
                <a:noFill/>
              </a:ln>
              <a:solidFill>
                <a:prstClr val="black">
                  <a:lumMod val="85000"/>
                  <a:lumOff val="15000"/>
                </a:prstClr>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smtClean="0">
              <a:ln>
                <a:noFill/>
              </a:ln>
              <a:solidFill>
                <a:prstClr val="black">
                  <a:lumMod val="85000"/>
                  <a:lumOff val="15000"/>
                </a:prstClr>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smtClean="0">
              <a:ln>
                <a:noFill/>
              </a:ln>
              <a:solidFill>
                <a:prstClr val="black">
                  <a:lumMod val="85000"/>
                  <a:lumOff val="15000"/>
                </a:prstClr>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smtClean="0">
              <a:ln>
                <a:noFill/>
              </a:ln>
              <a:solidFill>
                <a:prstClr val="black">
                  <a:lumMod val="85000"/>
                  <a:lumOff val="15000"/>
                </a:prstClr>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smtClean="0">
              <a:ln>
                <a:noFill/>
              </a:ln>
              <a:solidFill>
                <a:prstClr val="black">
                  <a:lumMod val="85000"/>
                  <a:lumOff val="15000"/>
                </a:prstClr>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smtClean="0">
              <a:ln>
                <a:noFill/>
              </a:ln>
              <a:solidFill>
                <a:prstClr val="black">
                  <a:lumMod val="85000"/>
                  <a:lumOff val="15000"/>
                </a:prstClr>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smtClean="0">
              <a:ln>
                <a:noFill/>
              </a:ln>
              <a:solidFill>
                <a:prstClr val="black">
                  <a:lumMod val="85000"/>
                  <a:lumOff val="15000"/>
                </a:prstClr>
              </a:solidFill>
              <a:effectLst/>
              <a:uLnTx/>
              <a:uFillTx/>
              <a:latin typeface="HG丸ｺﾞｼｯｸM-PRO" panose="020F0600000000000000" pitchFamily="50" charset="-128"/>
              <a:ea typeface="HG丸ｺﾞｼｯｸM-PRO" panose="020F0600000000000000" pitchFamily="50" charset="-128"/>
            </a:endParaRPr>
          </a:p>
        </p:txBody>
      </p:sp>
      <p:sp>
        <p:nvSpPr>
          <p:cNvPr id="25" name="角丸四角形 24"/>
          <p:cNvSpPr/>
          <p:nvPr/>
        </p:nvSpPr>
        <p:spPr>
          <a:xfrm>
            <a:off x="3983369" y="3861048"/>
            <a:ext cx="1928227" cy="1527913"/>
          </a:xfrm>
          <a:prstGeom prst="round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p:txBody>
      </p:sp>
      <p:sp>
        <p:nvSpPr>
          <p:cNvPr id="26" name="テキスト ボックス 25"/>
          <p:cNvSpPr txBox="1"/>
          <p:nvPr/>
        </p:nvSpPr>
        <p:spPr>
          <a:xfrm>
            <a:off x="3702371" y="5939988"/>
            <a:ext cx="1510349" cy="369332"/>
          </a:xfrm>
          <a:prstGeom prst="rect">
            <a:avLst/>
          </a:prstGeom>
          <a:noFill/>
          <a:effectLst/>
        </p:spPr>
        <p:txBody>
          <a:bodyPr wrap="none" rtlCol="0">
            <a:spAutoFit/>
          </a:bodyPr>
          <a:lstStyle/>
          <a:p>
            <a:pPr algn="ctr"/>
            <a:r>
              <a:rPr lang="ja-JP" altLang="en-US" dirty="0">
                <a:solidFill>
                  <a:prstClr val="black"/>
                </a:solidFill>
                <a:latin typeface="HG丸ｺﾞｼｯｸM-PRO" panose="020F0600000000000000" pitchFamily="50" charset="-128"/>
                <a:ea typeface="HG丸ｺﾞｼｯｸM-PRO" panose="020F0600000000000000" pitchFamily="50" charset="-128"/>
              </a:rPr>
              <a:t>物理ノード</a:t>
            </a:r>
            <a:r>
              <a:rPr lang="en-US" altLang="ja-JP" dirty="0" smtClean="0">
                <a:solidFill>
                  <a:prstClr val="black"/>
                </a:solidFill>
                <a:latin typeface="HG丸ｺﾞｼｯｸM-PRO" panose="020F0600000000000000" pitchFamily="50" charset="-128"/>
                <a:ea typeface="HG丸ｺﾞｼｯｸM-PRO" panose="020F0600000000000000" pitchFamily="50" charset="-128"/>
              </a:rPr>
              <a:t>1</a:t>
            </a:r>
            <a:endParaRPr lang="ja-JP" altLang="en-US" dirty="0">
              <a:solidFill>
                <a:prstClr val="black"/>
              </a:solidFill>
              <a:latin typeface="HG丸ｺﾞｼｯｸM-PRO" panose="020F0600000000000000" pitchFamily="50" charset="-128"/>
              <a:ea typeface="HG丸ｺﾞｼｯｸM-PRO" panose="020F0600000000000000" pitchFamily="50" charset="-128"/>
            </a:endParaRPr>
          </a:p>
        </p:txBody>
      </p:sp>
      <p:sp>
        <p:nvSpPr>
          <p:cNvPr id="27" name="角丸四角形 26"/>
          <p:cNvSpPr/>
          <p:nvPr/>
        </p:nvSpPr>
        <p:spPr>
          <a:xfrm>
            <a:off x="6429520" y="3860945"/>
            <a:ext cx="1745487" cy="1527913"/>
          </a:xfrm>
          <a:prstGeom prst="roundRect">
            <a:avLst/>
          </a:prstGeom>
          <a:solidFill>
            <a:sysClr val="window" lastClr="FFFFFF"/>
          </a:solidFill>
          <a:ln w="57150" cap="flat" cmpd="sng" algn="ctr">
            <a:solidFill>
              <a:srgbClr val="F7964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p:txBody>
      </p:sp>
      <p:sp>
        <p:nvSpPr>
          <p:cNvPr id="29" name="角丸四角形 28"/>
          <p:cNvSpPr/>
          <p:nvPr/>
        </p:nvSpPr>
        <p:spPr>
          <a:xfrm>
            <a:off x="6660285" y="4913629"/>
            <a:ext cx="1283956" cy="322473"/>
          </a:xfrm>
          <a:prstGeom prst="roundRect">
            <a:avLst/>
          </a:prstGeom>
          <a:gradFill rotWithShape="1">
            <a:gsLst>
              <a:gs pos="0">
                <a:srgbClr val="C0504D">
                  <a:tint val="50000"/>
                  <a:satMod val="300000"/>
                </a:srgbClr>
              </a:gs>
              <a:gs pos="35000">
                <a:srgbClr val="C0504D">
                  <a:tint val="37000"/>
                  <a:satMod val="300000"/>
                </a:srgbClr>
              </a:gs>
              <a:gs pos="100000">
                <a:srgbClr val="C0504D">
                  <a:tint val="15000"/>
                  <a:satMod val="350000"/>
                </a:srgbClr>
              </a:gs>
            </a:gsLst>
            <a:lin ang="16200000" scaled="1"/>
          </a:gradFill>
          <a:ln w="9525" cap="flat" cmpd="sng" algn="ctr">
            <a:solidFill>
              <a:srgbClr val="C0504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4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KVM</a:t>
            </a:r>
            <a:endParaRPr kumimoji="0" lang="ja-JP" altLang="en-US" sz="14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30" name="角丸四角形 29"/>
          <p:cNvSpPr/>
          <p:nvPr/>
        </p:nvSpPr>
        <p:spPr>
          <a:xfrm>
            <a:off x="6576090" y="4215848"/>
            <a:ext cx="726174" cy="630524"/>
          </a:xfrm>
          <a:prstGeom prst="round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インスタンス</a:t>
            </a:r>
          </a:p>
        </p:txBody>
      </p:sp>
      <p:sp>
        <p:nvSpPr>
          <p:cNvPr id="33" name="テキスト ボックス 32"/>
          <p:cNvSpPr txBox="1"/>
          <p:nvPr/>
        </p:nvSpPr>
        <p:spPr>
          <a:xfrm>
            <a:off x="6591317" y="5939988"/>
            <a:ext cx="1510349" cy="369332"/>
          </a:xfrm>
          <a:prstGeom prst="rect">
            <a:avLst/>
          </a:prstGeom>
          <a:noFill/>
          <a:effectLst/>
        </p:spPr>
        <p:txBody>
          <a:bodyPr wrap="none" rtlCol="0">
            <a:spAutoFit/>
          </a:bodyPr>
          <a:lstStyle/>
          <a:p>
            <a:pPr algn="ctr"/>
            <a:r>
              <a:rPr lang="ja-JP" altLang="en-US" dirty="0">
                <a:solidFill>
                  <a:prstClr val="black"/>
                </a:solidFill>
                <a:latin typeface="HG丸ｺﾞｼｯｸM-PRO" panose="020F0600000000000000" pitchFamily="50" charset="-128"/>
                <a:ea typeface="HG丸ｺﾞｼｯｸM-PRO" panose="020F0600000000000000" pitchFamily="50" charset="-128"/>
              </a:rPr>
              <a:t>物理ノード</a:t>
            </a:r>
            <a:r>
              <a:rPr lang="en-US" altLang="ja-JP" dirty="0" smtClean="0">
                <a:solidFill>
                  <a:prstClr val="black"/>
                </a:solidFill>
                <a:latin typeface="HG丸ｺﾞｼｯｸM-PRO" panose="020F0600000000000000" pitchFamily="50" charset="-128"/>
                <a:ea typeface="HG丸ｺﾞｼｯｸM-PRO" panose="020F0600000000000000" pitchFamily="50" charset="-128"/>
              </a:rPr>
              <a:t>2</a:t>
            </a:r>
            <a:endParaRPr lang="ja-JP" altLang="en-US" dirty="0">
              <a:solidFill>
                <a:prstClr val="black"/>
              </a:solidFill>
              <a:latin typeface="HG丸ｺﾞｼｯｸM-PRO" panose="020F0600000000000000" pitchFamily="50" charset="-128"/>
              <a:ea typeface="HG丸ｺﾞｼｯｸM-PRO" panose="020F0600000000000000" pitchFamily="50" charset="-128"/>
            </a:endParaRPr>
          </a:p>
        </p:txBody>
      </p:sp>
      <p:sp>
        <p:nvSpPr>
          <p:cNvPr id="34" name="テキスト ボックス 33"/>
          <p:cNvSpPr txBox="1"/>
          <p:nvPr/>
        </p:nvSpPr>
        <p:spPr>
          <a:xfrm>
            <a:off x="6750874" y="3861048"/>
            <a:ext cx="1146468" cy="323165"/>
          </a:xfrm>
          <a:prstGeom prst="rect">
            <a:avLst/>
          </a:prstGeom>
          <a:noFill/>
          <a:effectLst/>
        </p:spPr>
        <p:txBody>
          <a:bodyPr wrap="none" rtlCol="0">
            <a:spAutoFit/>
          </a:bodyPr>
          <a:lstStyle/>
          <a:p>
            <a:pPr algn="ctr"/>
            <a:r>
              <a:rPr lang="ja-JP" altLang="en-US" sz="1500" dirty="0">
                <a:solidFill>
                  <a:prstClr val="black"/>
                </a:solidFill>
                <a:latin typeface="HG丸ｺﾞｼｯｸM-PRO" panose="020F0600000000000000" pitchFamily="50" charset="-128"/>
                <a:ea typeface="HG丸ｺﾞｼｯｸM-PRO" panose="020F0600000000000000" pitchFamily="50" charset="-128"/>
              </a:rPr>
              <a:t>仮想</a:t>
            </a:r>
            <a:r>
              <a:rPr lang="ja-JP" altLang="en-US" sz="1500" dirty="0" smtClean="0">
                <a:solidFill>
                  <a:prstClr val="black"/>
                </a:solidFill>
                <a:latin typeface="HG丸ｺﾞｼｯｸM-PRO" panose="020F0600000000000000" pitchFamily="50" charset="-128"/>
                <a:ea typeface="HG丸ｺﾞｼｯｸM-PRO" panose="020F0600000000000000" pitchFamily="50" charset="-128"/>
              </a:rPr>
              <a:t>ノード</a:t>
            </a:r>
            <a:endParaRPr lang="en-US" altLang="ja-JP" sz="1500" dirty="0">
              <a:solidFill>
                <a:prstClr val="black"/>
              </a:solidFill>
              <a:latin typeface="HG丸ｺﾞｼｯｸM-PRO" panose="020F0600000000000000" pitchFamily="50" charset="-128"/>
              <a:ea typeface="HG丸ｺﾞｼｯｸM-PRO" panose="020F0600000000000000" pitchFamily="50" charset="-128"/>
            </a:endParaRPr>
          </a:p>
        </p:txBody>
      </p:sp>
      <p:sp>
        <p:nvSpPr>
          <p:cNvPr id="35" name="正方形/長方形 34"/>
          <p:cNvSpPr/>
          <p:nvPr/>
        </p:nvSpPr>
        <p:spPr>
          <a:xfrm>
            <a:off x="4137003" y="3893401"/>
            <a:ext cx="1620958" cy="584775"/>
          </a:xfrm>
          <a:prstGeom prst="rect">
            <a:avLst/>
          </a:prstGeom>
          <a:effectLst/>
        </p:spPr>
        <p:txBody>
          <a:bodyPr wrap="none">
            <a:spAutoFit/>
          </a:bodyPr>
          <a:lstStyle/>
          <a:p>
            <a:pPr algn="ctr"/>
            <a:r>
              <a:rPr lang="ja-JP" altLang="en-US" sz="1600" dirty="0">
                <a:solidFill>
                  <a:prstClr val="black">
                    <a:lumMod val="85000"/>
                    <a:lumOff val="15000"/>
                  </a:prstClr>
                </a:solidFill>
                <a:latin typeface="HG丸ｺﾞｼｯｸM-PRO" panose="020F0600000000000000" pitchFamily="50" charset="-128"/>
                <a:ea typeface="HG丸ｺﾞｼｯｸM-PRO" panose="020F0600000000000000" pitchFamily="50" charset="-128"/>
              </a:rPr>
              <a:t>仮想</a:t>
            </a:r>
            <a:endParaRPr lang="en-US" altLang="ja-JP" sz="1600" dirty="0">
              <a:solidFill>
                <a:prstClr val="black">
                  <a:lumMod val="85000"/>
                  <a:lumOff val="15000"/>
                </a:prstClr>
              </a:solidFill>
              <a:latin typeface="HG丸ｺﾞｼｯｸM-PRO" panose="020F0600000000000000" pitchFamily="50" charset="-128"/>
              <a:ea typeface="HG丸ｺﾞｼｯｸM-PRO" panose="020F0600000000000000" pitchFamily="50" charset="-128"/>
            </a:endParaRPr>
          </a:p>
          <a:p>
            <a:pPr algn="ctr"/>
            <a:r>
              <a:rPr lang="ja-JP" altLang="en-US" sz="1600" dirty="0" smtClean="0">
                <a:solidFill>
                  <a:prstClr val="black">
                    <a:lumMod val="85000"/>
                    <a:lumOff val="15000"/>
                  </a:prstClr>
                </a:solidFill>
                <a:latin typeface="HG丸ｺﾞｼｯｸM-PRO" panose="020F0600000000000000" pitchFamily="50" charset="-128"/>
                <a:ea typeface="HG丸ｺﾞｼｯｸM-PRO" panose="020F0600000000000000" pitchFamily="50" charset="-128"/>
              </a:rPr>
              <a:t>フロントエンド</a:t>
            </a:r>
            <a:endParaRPr lang="en-US" altLang="ja-JP" sz="1600" dirty="0">
              <a:solidFill>
                <a:prstClr val="black">
                  <a:lumMod val="85000"/>
                  <a:lumOff val="15000"/>
                </a:prstClr>
              </a:solidFill>
              <a:latin typeface="HG丸ｺﾞｼｯｸM-PRO" panose="020F0600000000000000" pitchFamily="50" charset="-128"/>
              <a:ea typeface="HG丸ｺﾞｼｯｸM-PRO" panose="020F0600000000000000" pitchFamily="50" charset="-128"/>
            </a:endParaRPr>
          </a:p>
        </p:txBody>
      </p:sp>
      <p:sp>
        <p:nvSpPr>
          <p:cNvPr id="36" name="角丸四角形 35"/>
          <p:cNvSpPr/>
          <p:nvPr/>
        </p:nvSpPr>
        <p:spPr>
          <a:xfrm>
            <a:off x="827584" y="5680542"/>
            <a:ext cx="1512168" cy="313181"/>
          </a:xfrm>
          <a:prstGeom prst="roundRect">
            <a:avLst/>
          </a:prstGeom>
          <a:solidFill>
            <a:srgbClr val="8064A2">
              <a:lumMod val="40000"/>
              <a:lumOff val="60000"/>
            </a:srgbClr>
          </a:solidFill>
          <a:ln w="28575" cap="flat" cmpd="sng" algn="ctr">
            <a:solidFill>
              <a:srgbClr val="7030A0"/>
            </a:solidFill>
            <a:prstDash val="lgDash"/>
          </a:ln>
          <a:effectLst/>
        </p:spPr>
        <p:txBody>
          <a:bodyPr rtlCol="0" anchor="ctr"/>
          <a:lstStyle/>
          <a:p>
            <a:pPr algn="ctr"/>
            <a:r>
              <a:rPr lang="ja-JP" altLang="en-US" sz="1400" dirty="0">
                <a:solidFill>
                  <a:prstClr val="black"/>
                </a:solidFill>
                <a:latin typeface="HG丸ｺﾞｼｯｸM-PRO" panose="020F0600000000000000" pitchFamily="50" charset="-128"/>
                <a:ea typeface="HG丸ｺﾞｼｯｸM-PRO" panose="020F0600000000000000" pitchFamily="50" charset="-128"/>
              </a:rPr>
              <a:t>物理</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ノードの</a:t>
            </a:r>
            <a:r>
              <a:rPr lang="en-US" altLang="ja-JP" sz="1400" dirty="0">
                <a:solidFill>
                  <a:prstClr val="black"/>
                </a:solidFill>
                <a:latin typeface="HG丸ｺﾞｼｯｸM-PRO" panose="020F0600000000000000" pitchFamily="50" charset="-128"/>
                <a:ea typeface="HG丸ｺﾞｼｯｸM-PRO" panose="020F0600000000000000" pitchFamily="50" charset="-128"/>
              </a:rPr>
              <a:t>IP</a:t>
            </a:r>
            <a:endParaRPr lang="ja-JP" altLang="en-US" sz="1400" dirty="0">
              <a:solidFill>
                <a:prstClr val="black"/>
              </a:solidFill>
              <a:latin typeface="HG丸ｺﾞｼｯｸM-PRO" panose="020F0600000000000000" pitchFamily="50" charset="-128"/>
              <a:ea typeface="HG丸ｺﾞｼｯｸM-PRO" panose="020F0600000000000000" pitchFamily="50" charset="-128"/>
            </a:endParaRPr>
          </a:p>
        </p:txBody>
      </p:sp>
      <p:sp>
        <p:nvSpPr>
          <p:cNvPr id="37" name="角丸四角形 36"/>
          <p:cNvSpPr/>
          <p:nvPr/>
        </p:nvSpPr>
        <p:spPr>
          <a:xfrm>
            <a:off x="4025656" y="4478176"/>
            <a:ext cx="1843652" cy="293496"/>
          </a:xfrm>
          <a:prstGeom prst="roundRect">
            <a:avLst/>
          </a:prstGeom>
          <a:solidFill>
            <a:schemeClr val="accent3">
              <a:lumMod val="20000"/>
              <a:lumOff val="80000"/>
            </a:schemeClr>
          </a:solidFill>
          <a:ln w="28575" cap="flat" cmpd="sng" algn="ctr">
            <a:solidFill>
              <a:schemeClr val="accent3"/>
            </a:solidFill>
            <a:prstDash val="lgDash"/>
          </a:ln>
          <a:effectLst/>
        </p:spPr>
        <p:txBody>
          <a:bodyPr rtlCol="0" anchor="ctr"/>
          <a:lstStyle/>
          <a:p>
            <a:pPr lvl="0" algn="ctr">
              <a:defRPr/>
            </a:pPr>
            <a:r>
              <a:rPr kumimoji="0" lang="ja-JP" altLang="en-US" sz="1400" kern="0" dirty="0">
                <a:solidFill>
                  <a:prstClr val="black"/>
                </a:solidFill>
                <a:latin typeface="HG丸ｺﾞｼｯｸM-PRO" panose="020F0600000000000000" pitchFamily="50" charset="-128"/>
                <a:ea typeface="HG丸ｺﾞｼｯｸM-PRO" panose="020F0600000000000000" pitchFamily="50" charset="-128"/>
              </a:rPr>
              <a:t>仮想</a:t>
            </a:r>
            <a:r>
              <a:rPr kumimoji="0" lang="ja-JP" altLang="en-US" sz="1400" kern="0" dirty="0" smtClean="0">
                <a:solidFill>
                  <a:prstClr val="black"/>
                </a:solidFill>
                <a:latin typeface="HG丸ｺﾞｼｯｸM-PRO" panose="020F0600000000000000" pitchFamily="50" charset="-128"/>
                <a:ea typeface="HG丸ｺﾞｼｯｸM-PRO" panose="020F0600000000000000" pitchFamily="50" charset="-128"/>
              </a:rPr>
              <a:t>インスタンス名</a:t>
            </a:r>
            <a:endParaRPr kumimoji="0" lang="ja-JP" altLang="en-US" sz="1400" kern="0" dirty="0">
              <a:solidFill>
                <a:prstClr val="black"/>
              </a:solidFill>
              <a:latin typeface="HG丸ｺﾞｼｯｸM-PRO" panose="020F0600000000000000" pitchFamily="50" charset="-128"/>
              <a:ea typeface="HG丸ｺﾞｼｯｸM-PRO" panose="020F0600000000000000" pitchFamily="50" charset="-128"/>
            </a:endParaRPr>
          </a:p>
        </p:txBody>
      </p:sp>
      <p:sp>
        <p:nvSpPr>
          <p:cNvPr id="38" name="角丸四角形 37"/>
          <p:cNvSpPr/>
          <p:nvPr/>
        </p:nvSpPr>
        <p:spPr>
          <a:xfrm>
            <a:off x="619118" y="5074865"/>
            <a:ext cx="1861841" cy="322473"/>
          </a:xfrm>
          <a:prstGeom prst="roundRect">
            <a:avLst/>
          </a:prstGeom>
          <a:solidFill>
            <a:schemeClr val="accent1">
              <a:lumMod val="20000"/>
              <a:lumOff val="80000"/>
            </a:schemeClr>
          </a:solidFill>
          <a:ln w="28575" cap="flat" cmpd="sng" algn="ctr">
            <a:solidFill>
              <a:srgbClr val="00B0F0"/>
            </a:solidFill>
            <a:prstDash val="lgDash"/>
          </a:ln>
          <a:effectLst/>
        </p:spPr>
        <p:txBody>
          <a:bodyPr rtlCol="0" anchor="ctr"/>
          <a:lstStyle/>
          <a:p>
            <a:pPr lvl="0" algn="ctr">
              <a:defRPr/>
            </a:pPr>
            <a:r>
              <a:rPr kumimoji="0" lang="ja-JP" altLang="en-US" sz="1400" kern="0" dirty="0">
                <a:solidFill>
                  <a:prstClr val="black"/>
                </a:solidFill>
                <a:latin typeface="HG丸ｺﾞｼｯｸM-PRO" panose="020F0600000000000000" pitchFamily="50" charset="-128"/>
                <a:ea typeface="HG丸ｺﾞｼｯｸM-PRO" panose="020F0600000000000000" pitchFamily="50" charset="-128"/>
              </a:rPr>
              <a:t>物理インスタンス名</a:t>
            </a:r>
            <a:endParaRPr kumimoji="0" lang="ja-JP" altLang="en-US" sz="14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39" name="角丸四角形 38"/>
          <p:cNvSpPr/>
          <p:nvPr/>
        </p:nvSpPr>
        <p:spPr>
          <a:xfrm>
            <a:off x="2925268" y="5495990"/>
            <a:ext cx="3024336" cy="453290"/>
          </a:xfrm>
          <a:prstGeom prst="roundRect">
            <a:avLst/>
          </a:prstGeom>
          <a:gradFill rotWithShape="1">
            <a:gsLst>
              <a:gs pos="0">
                <a:srgbClr val="C0504D">
                  <a:tint val="50000"/>
                  <a:satMod val="300000"/>
                </a:srgbClr>
              </a:gs>
              <a:gs pos="35000">
                <a:srgbClr val="C0504D">
                  <a:tint val="37000"/>
                  <a:satMod val="300000"/>
                </a:srgbClr>
              </a:gs>
              <a:gs pos="100000">
                <a:srgbClr val="C0504D">
                  <a:tint val="15000"/>
                  <a:satMod val="350000"/>
                </a:srgbClr>
              </a:gs>
            </a:gsLst>
            <a:lin ang="16200000" scaled="1"/>
          </a:gradFill>
          <a:ln w="9525" cap="flat" cmpd="sng" algn="ctr">
            <a:solidFill>
              <a:srgbClr val="C0504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rPr>
              <a:t>KVM</a:t>
            </a:r>
            <a:endParaRPr kumimoji="0" lang="ja-JP" altLang="en-US" sz="20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p:txBody>
      </p:sp>
      <p:sp>
        <p:nvSpPr>
          <p:cNvPr id="40" name="角丸四角形 39"/>
          <p:cNvSpPr/>
          <p:nvPr/>
        </p:nvSpPr>
        <p:spPr>
          <a:xfrm>
            <a:off x="6415427" y="5495990"/>
            <a:ext cx="1773672" cy="453290"/>
          </a:xfrm>
          <a:prstGeom prst="roundRect">
            <a:avLst/>
          </a:prstGeom>
          <a:gradFill rotWithShape="1">
            <a:gsLst>
              <a:gs pos="0">
                <a:srgbClr val="C0504D">
                  <a:tint val="50000"/>
                  <a:satMod val="300000"/>
                </a:srgbClr>
              </a:gs>
              <a:gs pos="35000">
                <a:srgbClr val="C0504D">
                  <a:tint val="37000"/>
                  <a:satMod val="300000"/>
                </a:srgbClr>
              </a:gs>
              <a:gs pos="100000">
                <a:srgbClr val="C0504D">
                  <a:tint val="15000"/>
                  <a:satMod val="350000"/>
                </a:srgbClr>
              </a:gs>
            </a:gsLst>
            <a:lin ang="16200000" scaled="1"/>
          </a:gradFill>
          <a:ln w="9525" cap="flat" cmpd="sng" algn="ctr">
            <a:solidFill>
              <a:srgbClr val="C0504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rPr>
              <a:t>KVM</a:t>
            </a:r>
            <a:endParaRPr kumimoji="0" lang="ja-JP" altLang="en-US" sz="2000" b="0" i="0" u="none" strike="noStrike" kern="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p:txBody>
      </p:sp>
      <p:sp>
        <p:nvSpPr>
          <p:cNvPr id="32" name="角丸四角形 31"/>
          <p:cNvSpPr/>
          <p:nvPr/>
        </p:nvSpPr>
        <p:spPr>
          <a:xfrm>
            <a:off x="4213085" y="5008736"/>
            <a:ext cx="1468793" cy="322473"/>
          </a:xfrm>
          <a:prstGeom prst="roundRect">
            <a:avLst/>
          </a:prstGeom>
          <a:solidFill>
            <a:sysClr val="window" lastClr="FFFFFF">
              <a:lumMod val="85000"/>
            </a:sysClr>
          </a:solidFill>
          <a:ln w="28575" cap="flat" cmpd="sng" algn="ctr">
            <a:solidFill>
              <a:sysClr val="windowText" lastClr="000000">
                <a:lumMod val="50000"/>
                <a:lumOff val="50000"/>
              </a:sysClr>
            </a:solidFill>
            <a:prstDash val="lgDash"/>
          </a:ln>
          <a:effectLst/>
        </p:spPr>
        <p:txBody>
          <a:bodyPr rtlCol="0" anchor="ctr"/>
          <a:lstStyle/>
          <a:p>
            <a:pPr lvl="0" algn="ctr">
              <a:defRPr/>
            </a:pPr>
            <a:r>
              <a:rPr kumimoji="0" lang="ja-JP" altLang="en-US" sz="1400" kern="0" dirty="0">
                <a:solidFill>
                  <a:prstClr val="black"/>
                </a:solidFill>
                <a:latin typeface="HG丸ｺﾞｼｯｸM-PRO" panose="020F0600000000000000" pitchFamily="50" charset="-128"/>
                <a:ea typeface="HG丸ｺﾞｼｯｸM-PRO" panose="020F0600000000000000" pitchFamily="50" charset="-128"/>
              </a:rPr>
              <a:t>仮想ノードの</a:t>
            </a:r>
            <a:r>
              <a:rPr kumimoji="0" lang="en-US" altLang="ja-JP" sz="1400" kern="0" dirty="0">
                <a:solidFill>
                  <a:prstClr val="black"/>
                </a:solidFill>
                <a:latin typeface="HG丸ｺﾞｼｯｸM-PRO" panose="020F0600000000000000" pitchFamily="50" charset="-128"/>
                <a:ea typeface="HG丸ｺﾞｼｯｸM-PRO" panose="020F0600000000000000" pitchFamily="50" charset="-128"/>
              </a:rPr>
              <a:t>IP</a:t>
            </a:r>
          </a:p>
        </p:txBody>
      </p:sp>
      <p:sp>
        <p:nvSpPr>
          <p:cNvPr id="46" name="角丸四角形 45"/>
          <p:cNvSpPr/>
          <p:nvPr/>
        </p:nvSpPr>
        <p:spPr>
          <a:xfrm>
            <a:off x="813267" y="4478176"/>
            <a:ext cx="1468793" cy="322473"/>
          </a:xfrm>
          <a:prstGeom prst="roundRect">
            <a:avLst/>
          </a:prstGeom>
          <a:solidFill>
            <a:sysClr val="window" lastClr="FFFFFF">
              <a:lumMod val="85000"/>
            </a:sysClr>
          </a:solidFill>
          <a:ln w="28575" cap="flat" cmpd="sng" algn="ctr">
            <a:solidFill>
              <a:sysClr val="windowText" lastClr="000000">
                <a:lumMod val="50000"/>
                <a:lumOff val="50000"/>
              </a:sysClr>
            </a:solidFill>
            <a:prstDash val="lgDash"/>
          </a:ln>
          <a:effectLst/>
        </p:spPr>
        <p:txBody>
          <a:bodyPr rtlCol="0" anchor="ctr"/>
          <a:lstStyle/>
          <a:p>
            <a:pPr lvl="0" algn="ctr">
              <a:defRPr/>
            </a:pPr>
            <a:r>
              <a:rPr kumimoji="0" lang="ja-JP" altLang="en-US" sz="1400" kern="0" dirty="0">
                <a:solidFill>
                  <a:prstClr val="black"/>
                </a:solidFill>
                <a:latin typeface="HG丸ｺﾞｼｯｸM-PRO" panose="020F0600000000000000" pitchFamily="50" charset="-128"/>
                <a:ea typeface="HG丸ｺﾞｼｯｸM-PRO" panose="020F0600000000000000" pitchFamily="50" charset="-128"/>
              </a:rPr>
              <a:t>仮想ノードの</a:t>
            </a:r>
            <a:r>
              <a:rPr kumimoji="0" lang="en-US" altLang="ja-JP" sz="1400" kern="0" dirty="0">
                <a:solidFill>
                  <a:prstClr val="black"/>
                </a:solidFill>
                <a:latin typeface="HG丸ｺﾞｼｯｸM-PRO" panose="020F0600000000000000" pitchFamily="50" charset="-128"/>
                <a:ea typeface="HG丸ｺﾞｼｯｸM-PRO" panose="020F0600000000000000" pitchFamily="50" charset="-128"/>
              </a:rPr>
              <a:t>IP</a:t>
            </a:r>
          </a:p>
        </p:txBody>
      </p:sp>
      <p:cxnSp>
        <p:nvCxnSpPr>
          <p:cNvPr id="43" name="直線コネクタ 42"/>
          <p:cNvCxnSpPr/>
          <p:nvPr/>
        </p:nvCxnSpPr>
        <p:spPr>
          <a:xfrm>
            <a:off x="4947482" y="4725144"/>
            <a:ext cx="1" cy="407419"/>
          </a:xfrm>
          <a:prstGeom prst="line">
            <a:avLst/>
          </a:prstGeom>
          <a:ln w="38100" cmpd="sng">
            <a:solidFill>
              <a:schemeClr val="tx2"/>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48" name="直線コネクタ 47"/>
          <p:cNvCxnSpPr>
            <a:stCxn id="37" idx="1"/>
          </p:cNvCxnSpPr>
          <p:nvPr/>
        </p:nvCxnSpPr>
        <p:spPr>
          <a:xfrm rot="10800000" flipV="1">
            <a:off x="3394370" y="4624924"/>
            <a:ext cx="631286" cy="258714"/>
          </a:xfrm>
          <a:prstGeom prst="bentConnector2">
            <a:avLst/>
          </a:prstGeom>
          <a:ln w="38100" cmpd="sng">
            <a:solidFill>
              <a:srgbClr val="FF0000"/>
            </a:solidFill>
            <a:tailEnd type="none"/>
          </a:ln>
          <a:effectLst/>
        </p:spPr>
        <p:style>
          <a:lnRef idx="2">
            <a:schemeClr val="accent1"/>
          </a:lnRef>
          <a:fillRef idx="0">
            <a:schemeClr val="accent1"/>
          </a:fillRef>
          <a:effectRef idx="1">
            <a:schemeClr val="accent1"/>
          </a:effectRef>
          <a:fontRef idx="minor">
            <a:schemeClr val="tx1"/>
          </a:fontRef>
        </p:style>
      </p:cxnSp>
      <p:cxnSp>
        <p:nvCxnSpPr>
          <p:cNvPr id="45" name="直線コネクタ 44"/>
          <p:cNvCxnSpPr/>
          <p:nvPr/>
        </p:nvCxnSpPr>
        <p:spPr>
          <a:xfrm>
            <a:off x="1548100" y="5315215"/>
            <a:ext cx="1" cy="407419"/>
          </a:xfrm>
          <a:prstGeom prst="line">
            <a:avLst/>
          </a:prstGeom>
          <a:ln w="38100" cmpd="sng">
            <a:solidFill>
              <a:schemeClr val="tx2"/>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44" name="直線コネクタ 43"/>
          <p:cNvCxnSpPr/>
          <p:nvPr/>
        </p:nvCxnSpPr>
        <p:spPr>
          <a:xfrm>
            <a:off x="1550041" y="4725143"/>
            <a:ext cx="1" cy="407419"/>
          </a:xfrm>
          <a:prstGeom prst="line">
            <a:avLst/>
          </a:prstGeom>
          <a:ln w="38100" cmpd="sng">
            <a:solidFill>
              <a:schemeClr val="tx2"/>
            </a:solidFill>
            <a:tailEnd type="arrow"/>
          </a:ln>
          <a:effectLst/>
        </p:spPr>
        <p:style>
          <a:lnRef idx="2">
            <a:schemeClr val="accent1"/>
          </a:lnRef>
          <a:fillRef idx="0">
            <a:schemeClr val="accent1"/>
          </a:fillRef>
          <a:effectRef idx="1">
            <a:schemeClr val="accent1"/>
          </a:effectRef>
          <a:fontRef idx="minor">
            <a:schemeClr val="tx1"/>
          </a:fontRef>
        </p:style>
      </p:cxnSp>
      <p:sp>
        <p:nvSpPr>
          <p:cNvPr id="50" name="角丸四角形 49"/>
          <p:cNvSpPr/>
          <p:nvPr/>
        </p:nvSpPr>
        <p:spPr>
          <a:xfrm>
            <a:off x="827584" y="5680541"/>
            <a:ext cx="1512168" cy="313181"/>
          </a:xfrm>
          <a:prstGeom prst="roundRect">
            <a:avLst/>
          </a:prstGeom>
          <a:solidFill>
            <a:srgbClr val="8064A2">
              <a:lumMod val="40000"/>
              <a:lumOff val="60000"/>
            </a:srgbClr>
          </a:solidFill>
          <a:ln w="28575" cap="flat" cmpd="sng" algn="ctr">
            <a:solidFill>
              <a:srgbClr val="7030A0"/>
            </a:solidFill>
            <a:prstDash val="lgDash"/>
          </a:ln>
          <a:effectLst/>
        </p:spPr>
        <p:txBody>
          <a:bodyPr rtlCol="0" anchor="ctr"/>
          <a:lstStyle/>
          <a:p>
            <a:pPr algn="ctr"/>
            <a:r>
              <a:rPr lang="ja-JP" altLang="en-US" sz="1400" dirty="0">
                <a:solidFill>
                  <a:prstClr val="black"/>
                </a:solidFill>
                <a:latin typeface="HG丸ｺﾞｼｯｸM-PRO" panose="020F0600000000000000" pitchFamily="50" charset="-128"/>
                <a:ea typeface="HG丸ｺﾞｼｯｸM-PRO" panose="020F0600000000000000" pitchFamily="50" charset="-128"/>
              </a:rPr>
              <a:t>物理</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ノードの</a:t>
            </a:r>
            <a:r>
              <a:rPr lang="en-US" altLang="ja-JP" sz="1400" dirty="0">
                <a:solidFill>
                  <a:prstClr val="black"/>
                </a:solidFill>
                <a:latin typeface="HG丸ｺﾞｼｯｸM-PRO" panose="020F0600000000000000" pitchFamily="50" charset="-128"/>
                <a:ea typeface="HG丸ｺﾞｼｯｸM-PRO" panose="020F0600000000000000" pitchFamily="50" charset="-128"/>
              </a:rPr>
              <a:t>IP</a:t>
            </a:r>
            <a:endParaRPr lang="ja-JP" altLang="en-US" sz="1400" dirty="0">
              <a:solidFill>
                <a:prstClr val="black"/>
              </a:solidFill>
              <a:latin typeface="HG丸ｺﾞｼｯｸM-PRO" panose="020F0600000000000000" pitchFamily="50" charset="-128"/>
              <a:ea typeface="HG丸ｺﾞｼｯｸM-PRO" panose="020F0600000000000000" pitchFamily="50" charset="-128"/>
            </a:endParaRPr>
          </a:p>
        </p:txBody>
      </p:sp>
      <p:sp>
        <p:nvSpPr>
          <p:cNvPr id="51" name="テキスト ボックス 50"/>
          <p:cNvSpPr txBox="1"/>
          <p:nvPr/>
        </p:nvSpPr>
        <p:spPr>
          <a:xfrm>
            <a:off x="34062" y="6637778"/>
            <a:ext cx="569387" cy="246221"/>
          </a:xfrm>
          <a:prstGeom prst="rect">
            <a:avLst/>
          </a:prstGeom>
          <a:noFill/>
        </p:spPr>
        <p:txBody>
          <a:bodyPr wrap="none" rtlCol="0">
            <a:spAutoFit/>
          </a:bodyPr>
          <a:lstStyle/>
          <a:p>
            <a:r>
              <a:rPr kumimoji="1" lang="ja-JP" altLang="en-US" sz="1000" dirty="0" smtClean="0">
                <a:solidFill>
                  <a:schemeClr val="tx1">
                    <a:lumMod val="50000"/>
                    <a:lumOff val="50000"/>
                  </a:schemeClr>
                </a:solidFill>
              </a:rPr>
              <a:t>☆</a:t>
            </a:r>
            <a:r>
              <a:rPr lang="ja-JP" altLang="en-US" sz="1000" dirty="0" smtClean="0">
                <a:solidFill>
                  <a:schemeClr val="tx1">
                    <a:lumMod val="50000"/>
                    <a:lumOff val="50000"/>
                  </a:schemeClr>
                </a:solidFill>
              </a:rPr>
              <a:t>☆☆</a:t>
            </a:r>
            <a:endParaRPr kumimoji="1" lang="ja-JP" altLang="en-US" sz="1000" dirty="0">
              <a:solidFill>
                <a:schemeClr val="tx1">
                  <a:lumMod val="50000"/>
                  <a:lumOff val="50000"/>
                </a:schemeClr>
              </a:solidFill>
            </a:endParaRPr>
          </a:p>
        </p:txBody>
      </p:sp>
      <p:sp>
        <p:nvSpPr>
          <p:cNvPr id="31" name="テキスト ボックス 30"/>
          <p:cNvSpPr txBox="1"/>
          <p:nvPr/>
        </p:nvSpPr>
        <p:spPr>
          <a:xfrm>
            <a:off x="8390791" y="6637778"/>
            <a:ext cx="569387" cy="246221"/>
          </a:xfrm>
          <a:prstGeom prst="rect">
            <a:avLst/>
          </a:prstGeom>
          <a:noFill/>
        </p:spPr>
        <p:txBody>
          <a:bodyPr wrap="none" rtlCol="0">
            <a:spAutoFit/>
          </a:bodyPr>
          <a:lstStyle/>
          <a:p>
            <a:r>
              <a:rPr kumimoji="1" lang="ja-JP" altLang="en-US" sz="1000" dirty="0" smtClean="0">
                <a:solidFill>
                  <a:schemeClr val="tx1">
                    <a:lumMod val="50000"/>
                    <a:lumOff val="50000"/>
                  </a:schemeClr>
                </a:solidFill>
              </a:rPr>
              <a:t>☆</a:t>
            </a:r>
            <a:r>
              <a:rPr lang="ja-JP" altLang="en-US" sz="1000" dirty="0" smtClean="0">
                <a:solidFill>
                  <a:schemeClr val="tx1">
                    <a:lumMod val="50000"/>
                    <a:lumOff val="50000"/>
                  </a:schemeClr>
                </a:solidFill>
              </a:rPr>
              <a:t>☆☆</a:t>
            </a:r>
            <a:endParaRPr kumimoji="1" lang="ja-JP" altLang="en-US" sz="1000" dirty="0">
              <a:solidFill>
                <a:schemeClr val="tx1">
                  <a:lumMod val="50000"/>
                  <a:lumOff val="50000"/>
                </a:schemeClr>
              </a:solidFill>
            </a:endParaRPr>
          </a:p>
        </p:txBody>
      </p:sp>
    </p:spTree>
    <p:extLst>
      <p:ext uri="{BB962C8B-B14F-4D97-AF65-F5344CB8AC3E}">
        <p14:creationId xmlns:p14="http://schemas.microsoft.com/office/powerpoint/2010/main" val="57419844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fade">
                                      <p:cBhvr>
                                        <p:cTn id="7" dur="500"/>
                                        <p:tgtEl>
                                          <p:spTgt spid="37"/>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43"/>
                                        </p:tgtEl>
                                        <p:attrNameLst>
                                          <p:attrName>style.visibility</p:attrName>
                                        </p:attrNameLst>
                                      </p:cBhvr>
                                      <p:to>
                                        <p:strVal val="visible"/>
                                      </p:to>
                                    </p:set>
                                    <p:animEffect transition="in" filter="wipe(up)">
                                      <p:cBhvr>
                                        <p:cTn id="11" dur="500"/>
                                        <p:tgtEl>
                                          <p:spTgt spid="43"/>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2"/>
                                        </p:tgtEl>
                                        <p:attrNameLst>
                                          <p:attrName>style.visibility</p:attrName>
                                        </p:attrNameLst>
                                      </p:cBhvr>
                                      <p:to>
                                        <p:strVal val="visible"/>
                                      </p:to>
                                    </p:set>
                                    <p:animEffect transition="in" filter="fade">
                                      <p:cBhvr>
                                        <p:cTn id="15" dur="500"/>
                                        <p:tgtEl>
                                          <p:spTgt spid="32"/>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6"/>
                                        </p:tgtEl>
                                        <p:attrNameLst>
                                          <p:attrName>style.visibility</p:attrName>
                                        </p:attrNameLst>
                                      </p:cBhvr>
                                      <p:to>
                                        <p:strVal val="visible"/>
                                      </p:to>
                                    </p:set>
                                    <p:animEffect transition="in" filter="fade">
                                      <p:cBhvr>
                                        <p:cTn id="20" dur="500"/>
                                        <p:tgtEl>
                                          <p:spTgt spid="46"/>
                                        </p:tgtEl>
                                      </p:cBhvr>
                                    </p:animEffect>
                                  </p:childTnLst>
                                </p:cTn>
                              </p:par>
                            </p:childTnLst>
                          </p:cTn>
                        </p:par>
                        <p:par>
                          <p:cTn id="21" fill="hold">
                            <p:stCondLst>
                              <p:cond delay="500"/>
                            </p:stCondLst>
                            <p:childTnLst>
                              <p:par>
                                <p:cTn id="22" presetID="22" presetClass="entr" presetSubtype="1" fill="hold" nodeType="afterEffect">
                                  <p:stCondLst>
                                    <p:cond delay="0"/>
                                  </p:stCondLst>
                                  <p:childTnLst>
                                    <p:set>
                                      <p:cBhvr>
                                        <p:cTn id="23" dur="1" fill="hold">
                                          <p:stCondLst>
                                            <p:cond delay="0"/>
                                          </p:stCondLst>
                                        </p:cTn>
                                        <p:tgtEl>
                                          <p:spTgt spid="44"/>
                                        </p:tgtEl>
                                        <p:attrNameLst>
                                          <p:attrName>style.visibility</p:attrName>
                                        </p:attrNameLst>
                                      </p:cBhvr>
                                      <p:to>
                                        <p:strVal val="visible"/>
                                      </p:to>
                                    </p:set>
                                    <p:animEffect transition="in" filter="wipe(up)">
                                      <p:cBhvr>
                                        <p:cTn id="24" dur="500"/>
                                        <p:tgtEl>
                                          <p:spTgt spid="44"/>
                                        </p:tgtEl>
                                      </p:cBhvr>
                                    </p:animEffect>
                                  </p:childTnLst>
                                </p:cTn>
                              </p:par>
                            </p:childTnLst>
                          </p:cTn>
                        </p:par>
                        <p:par>
                          <p:cTn id="25" fill="hold">
                            <p:stCondLst>
                              <p:cond delay="1000"/>
                            </p:stCondLst>
                            <p:childTnLst>
                              <p:par>
                                <p:cTn id="26" presetID="10" presetClass="entr" presetSubtype="0" fill="hold" grpId="0" nodeType="afterEffect">
                                  <p:stCondLst>
                                    <p:cond delay="0"/>
                                  </p:stCondLst>
                                  <p:childTnLst>
                                    <p:set>
                                      <p:cBhvr>
                                        <p:cTn id="27" dur="1" fill="hold">
                                          <p:stCondLst>
                                            <p:cond delay="0"/>
                                          </p:stCondLst>
                                        </p:cTn>
                                        <p:tgtEl>
                                          <p:spTgt spid="38"/>
                                        </p:tgtEl>
                                        <p:attrNameLst>
                                          <p:attrName>style.visibility</p:attrName>
                                        </p:attrNameLst>
                                      </p:cBhvr>
                                      <p:to>
                                        <p:strVal val="visible"/>
                                      </p:to>
                                    </p:set>
                                    <p:animEffect transition="in" filter="fade">
                                      <p:cBhvr>
                                        <p:cTn id="28" dur="500"/>
                                        <p:tgtEl>
                                          <p:spTgt spid="38"/>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1" fill="hold" nodeType="clickEffect">
                                  <p:stCondLst>
                                    <p:cond delay="0"/>
                                  </p:stCondLst>
                                  <p:childTnLst>
                                    <p:set>
                                      <p:cBhvr>
                                        <p:cTn id="32" dur="1" fill="hold">
                                          <p:stCondLst>
                                            <p:cond delay="0"/>
                                          </p:stCondLst>
                                        </p:cTn>
                                        <p:tgtEl>
                                          <p:spTgt spid="45"/>
                                        </p:tgtEl>
                                        <p:attrNameLst>
                                          <p:attrName>style.visibility</p:attrName>
                                        </p:attrNameLst>
                                      </p:cBhvr>
                                      <p:to>
                                        <p:strVal val="visible"/>
                                      </p:to>
                                    </p:set>
                                    <p:animEffect transition="in" filter="wipe(up)">
                                      <p:cBhvr>
                                        <p:cTn id="33" dur="500"/>
                                        <p:tgtEl>
                                          <p:spTgt spid="45"/>
                                        </p:tgtEl>
                                      </p:cBhvr>
                                    </p:animEffect>
                                  </p:childTnLst>
                                </p:cTn>
                              </p:par>
                            </p:childTnLst>
                          </p:cTn>
                        </p:par>
                        <p:par>
                          <p:cTn id="34" fill="hold">
                            <p:stCondLst>
                              <p:cond delay="500"/>
                            </p:stCondLst>
                            <p:childTnLst>
                              <p:par>
                                <p:cTn id="35" presetID="10" presetClass="entr" presetSubtype="0" fill="hold" grpId="0" nodeType="afterEffect">
                                  <p:stCondLst>
                                    <p:cond delay="0"/>
                                  </p:stCondLst>
                                  <p:childTnLst>
                                    <p:set>
                                      <p:cBhvr>
                                        <p:cTn id="36" dur="1" fill="hold">
                                          <p:stCondLst>
                                            <p:cond delay="0"/>
                                          </p:stCondLst>
                                        </p:cTn>
                                        <p:tgtEl>
                                          <p:spTgt spid="50"/>
                                        </p:tgtEl>
                                        <p:attrNameLst>
                                          <p:attrName>style.visibility</p:attrName>
                                        </p:attrNameLst>
                                      </p:cBhvr>
                                      <p:to>
                                        <p:strVal val="visible"/>
                                      </p:to>
                                    </p:set>
                                    <p:animEffect transition="in" filter="fade">
                                      <p:cBhvr>
                                        <p:cTn id="37" dur="500"/>
                                        <p:tgtEl>
                                          <p:spTgt spid="50"/>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36"/>
                                        </p:tgtEl>
                                        <p:attrNameLst>
                                          <p:attrName>style.visibility</p:attrName>
                                        </p:attrNameLst>
                                      </p:cBhvr>
                                      <p:to>
                                        <p:strVal val="visible"/>
                                      </p:to>
                                    </p:set>
                                    <p:animEffect transition="in" filter="fade">
                                      <p:cBhvr>
                                        <p:cTn id="40" dur="500"/>
                                        <p:tgtEl>
                                          <p:spTgt spid="36"/>
                                        </p:tgtEl>
                                      </p:cBhvr>
                                    </p:animEffect>
                                  </p:childTnLst>
                                </p:cTn>
                              </p:par>
                            </p:childTnLst>
                          </p:cTn>
                        </p:par>
                        <p:par>
                          <p:cTn id="41" fill="hold">
                            <p:stCondLst>
                              <p:cond delay="1000"/>
                            </p:stCondLst>
                            <p:childTnLst>
                              <p:par>
                                <p:cTn id="42" presetID="42" presetClass="path" presetSubtype="0" fill="hold" grpId="1" nodeType="afterEffect">
                                  <p:stCondLst>
                                    <p:cond delay="1000"/>
                                  </p:stCondLst>
                                  <p:childTnLst>
                                    <p:animMotion origin="layout" path="M -8.33333E-7 -2.96296E-6 L 0.20469 -0.11527 " pathEditMode="relative" rAng="0" ptsTypes="AA">
                                      <p:cBhvr>
                                        <p:cTn id="43" dur="1200" fill="hold"/>
                                        <p:tgtEl>
                                          <p:spTgt spid="36"/>
                                        </p:tgtEl>
                                        <p:attrNameLst>
                                          <p:attrName>ppt_x</p:attrName>
                                          <p:attrName>ppt_y</p:attrName>
                                        </p:attrNameLst>
                                      </p:cBhvr>
                                      <p:rCtr x="10226" y="-5764"/>
                                    </p:animMotion>
                                  </p:childTnLst>
                                </p:cTn>
                              </p:par>
                            </p:childTnLst>
                          </p:cTn>
                        </p:par>
                        <p:par>
                          <p:cTn id="44" fill="hold">
                            <p:stCondLst>
                              <p:cond delay="3200"/>
                            </p:stCondLst>
                            <p:childTnLst>
                              <p:par>
                                <p:cTn id="45" presetID="10" presetClass="entr" presetSubtype="0" fill="hold" nodeType="afterEffect">
                                  <p:stCondLst>
                                    <p:cond delay="0"/>
                                  </p:stCondLst>
                                  <p:childTnLst>
                                    <p:set>
                                      <p:cBhvr>
                                        <p:cTn id="46" dur="1" fill="hold">
                                          <p:stCondLst>
                                            <p:cond delay="0"/>
                                          </p:stCondLst>
                                        </p:cTn>
                                        <p:tgtEl>
                                          <p:spTgt spid="48"/>
                                        </p:tgtEl>
                                        <p:attrNameLst>
                                          <p:attrName>style.visibility</p:attrName>
                                        </p:attrNameLst>
                                      </p:cBhvr>
                                      <p:to>
                                        <p:strVal val="visible"/>
                                      </p:to>
                                    </p:set>
                                    <p:animEffect transition="in" filter="fade">
                                      <p:cBhvr>
                                        <p:cTn id="47"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6" grpId="1" animBg="1"/>
      <p:bldP spid="37" grpId="0" animBg="1"/>
      <p:bldP spid="38" grpId="0" animBg="1"/>
      <p:bldP spid="32" grpId="0" animBg="1"/>
      <p:bldP spid="46" grpId="0" animBg="1"/>
      <p:bldP spid="50"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ビジネス">
  <a:themeElements>
    <a:clrScheme name="ビジネス">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ビジネス">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ビジネス">
  <a:themeElements>
    <a:clrScheme name="ビジネス">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ビジネス">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13714</TotalTime>
  <Words>3679</Words>
  <Application>Microsoft Macintosh PowerPoint</Application>
  <PresentationFormat>画面に合わせる (4:3)</PresentationFormat>
  <Paragraphs>785</Paragraphs>
  <Slides>27</Slides>
  <Notes>20</Notes>
  <HiddenSlides>13</HiddenSlides>
  <MMClips>0</MMClips>
  <ScaleCrop>false</ScaleCrop>
  <HeadingPairs>
    <vt:vector size="4" baseType="variant">
      <vt:variant>
        <vt:lpstr>テーマ</vt:lpstr>
      </vt:variant>
      <vt:variant>
        <vt:i4>3</vt:i4>
      </vt:variant>
      <vt:variant>
        <vt:lpstr>スライド タイトル</vt:lpstr>
      </vt:variant>
      <vt:variant>
        <vt:i4>27</vt:i4>
      </vt:variant>
    </vt:vector>
  </HeadingPairs>
  <TitlesOfParts>
    <vt:vector size="30" baseType="lpstr">
      <vt:lpstr>ビジネス</vt:lpstr>
      <vt:lpstr>Office ​​テーマ</vt:lpstr>
      <vt:lpstr>1_ビジネス</vt:lpstr>
      <vt:lpstr>物理的な位置情報を活用した仮想クラウドの構築</vt:lpstr>
      <vt:lpstr>IaaSクラウド</vt:lpstr>
      <vt:lpstr>クラウドプロバイダの選択の難しさ</vt:lpstr>
      <vt:lpstr>仮想 IaaS クラウド</vt:lpstr>
      <vt:lpstr>物理的な情報の仮想化による問題</vt:lpstr>
      <vt:lpstr>提案：PhysCloud</vt:lpstr>
      <vt:lpstr>PhysCloudのクラウド基盤</vt:lpstr>
      <vt:lpstr>PhysCloud の構成</vt:lpstr>
      <vt:lpstr>物理的な位置情報の取得</vt:lpstr>
      <vt:lpstr>位置情報を利用したインスタンス配置</vt:lpstr>
      <vt:lpstr>実験</vt:lpstr>
      <vt:lpstr>実験結果</vt:lpstr>
      <vt:lpstr>関連研究</vt:lpstr>
      <vt:lpstr>まとめ</vt:lpstr>
      <vt:lpstr>PowerPoint プレゼンテーション</vt:lpstr>
      <vt:lpstr>物理的な位置情報の取得</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位置情報を利用したインスタンス配置</vt:lpstr>
      <vt:lpstr>PowerPoint プレゼンテーション</vt:lpstr>
      <vt:lpstr>PowerPoint プレゼンテーション</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takahiko</dc:creator>
  <cp:lastModifiedBy>猿渡 貴彦</cp:lastModifiedBy>
  <cp:revision>324</cp:revision>
  <dcterms:created xsi:type="dcterms:W3CDTF">2014-02-05T02:47:03Z</dcterms:created>
  <dcterms:modified xsi:type="dcterms:W3CDTF">2014-02-17T02:03:30Z</dcterms:modified>
</cp:coreProperties>
</file>