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8.xml" ContentType="application/vnd.openxmlformats-officedocument.presentationml.notesSlide+xml"/>
  <Override PartName="/ppt/charts/chart3.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3" r:id="rId1"/>
  </p:sldMasterIdLst>
  <p:notesMasterIdLst>
    <p:notesMasterId r:id="rId25"/>
  </p:notesMasterIdLst>
  <p:handoutMasterIdLst>
    <p:handoutMasterId r:id="rId26"/>
  </p:handoutMasterIdLst>
  <p:sldIdLst>
    <p:sldId id="256" r:id="rId2"/>
    <p:sldId id="317" r:id="rId3"/>
    <p:sldId id="318" r:id="rId4"/>
    <p:sldId id="298" r:id="rId5"/>
    <p:sldId id="315" r:id="rId6"/>
    <p:sldId id="292" r:id="rId7"/>
    <p:sldId id="376" r:id="rId8"/>
    <p:sldId id="336" r:id="rId9"/>
    <p:sldId id="360" r:id="rId10"/>
    <p:sldId id="377" r:id="rId11"/>
    <p:sldId id="339" r:id="rId12"/>
    <p:sldId id="372" r:id="rId13"/>
    <p:sldId id="378" r:id="rId14"/>
    <p:sldId id="340" r:id="rId15"/>
    <p:sldId id="373" r:id="rId16"/>
    <p:sldId id="379" r:id="rId17"/>
    <p:sldId id="361" r:id="rId18"/>
    <p:sldId id="375" r:id="rId19"/>
    <p:sldId id="363" r:id="rId20"/>
    <p:sldId id="380" r:id="rId21"/>
    <p:sldId id="374" r:id="rId22"/>
    <p:sldId id="345" r:id="rId23"/>
    <p:sldId id="346" r:id="rId2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淡色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淡色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2" autoAdjust="0"/>
    <p:restoredTop sz="80029" autoAdjust="0"/>
  </p:normalViewPr>
  <p:slideViewPr>
    <p:cSldViewPr>
      <p:cViewPr varScale="1">
        <p:scale>
          <a:sx n="52" d="100"/>
          <a:sy n="52" d="100"/>
        </p:scale>
        <p:origin x="-1032" y="-11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145" d="100"/>
        <a:sy n="145" d="100"/>
      </p:scale>
      <p:origin x="0" y="0"/>
    </p:cViewPr>
  </p:sorterViewPr>
  <p:notesViewPr>
    <p:cSldViewPr snapToGrid="0" snapToObjects="1">
      <p:cViewPr varScale="1">
        <p:scale>
          <a:sx n="93" d="100"/>
          <a:sy n="93" d="100"/>
        </p:scale>
        <p:origin x="-36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4" Type="http://schemas.openxmlformats.org/officeDocument/2006/relationships/slide" Target="slides/slide4.xml"/><Relationship Id="rId5" Type="http://schemas.openxmlformats.org/officeDocument/2006/relationships/slide" Target="slides/slide5.xml"/><Relationship Id="rId6" Type="http://schemas.openxmlformats.org/officeDocument/2006/relationships/slide" Target="slides/slide6.xml"/><Relationship Id="rId7" Type="http://schemas.openxmlformats.org/officeDocument/2006/relationships/slide" Target="slides/slide22.xml"/><Relationship Id="rId8" Type="http://schemas.openxmlformats.org/officeDocument/2006/relationships/slide" Target="slides/slide23.xml"/><Relationship Id="rId1" Type="http://schemas.openxmlformats.org/officeDocument/2006/relationships/slide" Target="slides/slide1.xml"/><Relationship Id="rId2"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tsuchida:Desktop:syuron.xlt"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tsuchida:Desktop:syuron.xlt"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tsuchida:Desktop:syuron.xl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270086640975"/>
          <c:y val="0.0763360201276615"/>
          <c:w val="0.79525251358078"/>
          <c:h val="0.725192191212785"/>
        </c:manualLayout>
      </c:layout>
      <c:scatterChart>
        <c:scatterStyle val="lineMarker"/>
        <c:varyColors val="0"/>
        <c:ser>
          <c:idx val="0"/>
          <c:order val="0"/>
          <c:xVal>
            <c:numRef>
              <c:f>Sheet1!$B$7:$F$7</c:f>
              <c:numCache>
                <c:formatCode>General</c:formatCode>
                <c:ptCount val="5"/>
                <c:pt idx="0">
                  <c:v>0.416</c:v>
                </c:pt>
                <c:pt idx="1">
                  <c:v>3.716</c:v>
                </c:pt>
                <c:pt idx="2">
                  <c:v>36.76</c:v>
                </c:pt>
                <c:pt idx="3">
                  <c:v>368.84</c:v>
                </c:pt>
                <c:pt idx="4">
                  <c:v>428.016</c:v>
                </c:pt>
              </c:numCache>
            </c:numRef>
          </c:xVal>
          <c:yVal>
            <c:numRef>
              <c:f>Sheet1!$B$6:$E$6</c:f>
              <c:numCache>
                <c:formatCode>General</c:formatCode>
                <c:ptCount val="4"/>
                <c:pt idx="0">
                  <c:v>0.89725</c:v>
                </c:pt>
                <c:pt idx="1">
                  <c:v>0.91375</c:v>
                </c:pt>
                <c:pt idx="2">
                  <c:v>0.91775</c:v>
                </c:pt>
                <c:pt idx="3">
                  <c:v>0.927</c:v>
                </c:pt>
              </c:numCache>
            </c:numRef>
          </c:yVal>
          <c:smooth val="0"/>
        </c:ser>
        <c:dLbls>
          <c:showLegendKey val="0"/>
          <c:showVal val="0"/>
          <c:showCatName val="0"/>
          <c:showSerName val="0"/>
          <c:showPercent val="0"/>
          <c:showBubbleSize val="0"/>
        </c:dLbls>
        <c:axId val="2125682584"/>
        <c:axId val="2125674040"/>
      </c:scatterChart>
      <c:valAx>
        <c:axId val="2125682584"/>
        <c:scaling>
          <c:orientation val="minMax"/>
          <c:max val="450.0"/>
          <c:min val="0.0"/>
        </c:scaling>
        <c:delete val="0"/>
        <c:axPos val="b"/>
        <c:title>
          <c:tx>
            <c:rich>
              <a:bodyPr/>
              <a:lstStyle/>
              <a:p>
                <a:pPr>
                  <a:defRPr/>
                </a:pPr>
                <a:r>
                  <a:rPr lang="ja-JP" altLang="en-US"/>
                  <a:t>ファイル</a:t>
                </a:r>
                <a:r>
                  <a:rPr lang="ja-JP"/>
                  <a:t>サイズ</a:t>
                </a:r>
                <a:r>
                  <a:rPr lang="en-US"/>
                  <a:t>[MB]</a:t>
                </a:r>
              </a:p>
            </c:rich>
          </c:tx>
          <c:layout>
            <c:manualLayout>
              <c:xMode val="edge"/>
              <c:yMode val="edge"/>
              <c:x val="0.305899460245158"/>
              <c:y val="0.89820004170794"/>
            </c:manualLayout>
          </c:layout>
          <c:overlay val="0"/>
        </c:title>
        <c:numFmt formatCode="General" sourceLinked="1"/>
        <c:majorTickMark val="out"/>
        <c:minorTickMark val="none"/>
        <c:tickLblPos val="nextTo"/>
        <c:txPr>
          <a:bodyPr rot="0" vert="horz"/>
          <a:lstStyle/>
          <a:p>
            <a:pPr>
              <a:defRPr/>
            </a:pPr>
            <a:endParaRPr lang="ja-JP"/>
          </a:p>
        </c:txPr>
        <c:crossAx val="2125674040"/>
        <c:crosses val="autoZero"/>
        <c:crossBetween val="midCat"/>
      </c:valAx>
      <c:valAx>
        <c:axId val="2125674040"/>
        <c:scaling>
          <c:orientation val="minMax"/>
          <c:max val="30.0"/>
          <c:min val="0.0"/>
        </c:scaling>
        <c:delete val="0"/>
        <c:axPos val="l"/>
        <c:majorGridlines/>
        <c:title>
          <c:tx>
            <c:rich>
              <a:bodyPr/>
              <a:lstStyle/>
              <a:p>
                <a:pPr>
                  <a:defRPr/>
                </a:pPr>
                <a:r>
                  <a:rPr lang="ja-JP"/>
                  <a:t>解析時間</a:t>
                </a:r>
                <a:r>
                  <a:rPr lang="en-US"/>
                  <a:t>[s]</a:t>
                </a:r>
              </a:p>
            </c:rich>
          </c:tx>
          <c:layout>
            <c:manualLayout>
              <c:xMode val="edge"/>
              <c:yMode val="edge"/>
              <c:x val="0.0180662397664627"/>
              <c:y val="0.290284656691518"/>
            </c:manualLayout>
          </c:layout>
          <c:overlay val="0"/>
        </c:title>
        <c:numFmt formatCode="General" sourceLinked="1"/>
        <c:majorTickMark val="out"/>
        <c:minorTickMark val="none"/>
        <c:tickLblPos val="nextTo"/>
        <c:txPr>
          <a:bodyPr rot="0" vert="horz"/>
          <a:lstStyle/>
          <a:p>
            <a:pPr>
              <a:defRPr/>
            </a:pPr>
            <a:endParaRPr lang="ja-JP"/>
          </a:p>
        </c:txPr>
        <c:crossAx val="2125682584"/>
        <c:crosses val="autoZero"/>
        <c:crossBetween val="midCat"/>
      </c:valAx>
    </c:plotArea>
    <c:plotVisOnly val="1"/>
    <c:dispBlanksAs val="span"/>
    <c:showDLblsOverMax val="0"/>
  </c:chart>
  <c:txPr>
    <a:bodyPr/>
    <a:lstStyle/>
    <a:p>
      <a:pPr>
        <a:defRPr sz="12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58384973080105"/>
          <c:y val="0.072463639917983"/>
          <c:w val="0.754657812911087"/>
          <c:h val="0.739129127163427"/>
        </c:manualLayout>
      </c:layout>
      <c:scatterChart>
        <c:scatterStyle val="lineMarker"/>
        <c:varyColors val="0"/>
        <c:ser>
          <c:idx val="0"/>
          <c:order val="0"/>
          <c:xVal>
            <c:numRef>
              <c:f>Sheet1!$B$22:$F$22</c:f>
              <c:numCache>
                <c:formatCode>General</c:formatCode>
                <c:ptCount val="5"/>
                <c:pt idx="0">
                  <c:v>5518.0</c:v>
                </c:pt>
                <c:pt idx="1">
                  <c:v>6936.0</c:v>
                </c:pt>
                <c:pt idx="2">
                  <c:v>16474.0</c:v>
                </c:pt>
                <c:pt idx="3">
                  <c:v>56030.0</c:v>
                </c:pt>
                <c:pt idx="4">
                  <c:v>101059.0</c:v>
                </c:pt>
              </c:numCache>
            </c:numRef>
          </c:xVal>
          <c:yVal>
            <c:numRef>
              <c:f>Sheet1!$B$20:$F$20</c:f>
              <c:numCache>
                <c:formatCode>General</c:formatCode>
                <c:ptCount val="5"/>
                <c:pt idx="0">
                  <c:v>0.8965</c:v>
                </c:pt>
                <c:pt idx="1">
                  <c:v>1.1245</c:v>
                </c:pt>
                <c:pt idx="2">
                  <c:v>3.128</c:v>
                </c:pt>
                <c:pt idx="3">
                  <c:v>14.5685</c:v>
                </c:pt>
                <c:pt idx="4">
                  <c:v>28.169</c:v>
                </c:pt>
              </c:numCache>
            </c:numRef>
          </c:yVal>
          <c:smooth val="0"/>
        </c:ser>
        <c:dLbls>
          <c:showLegendKey val="0"/>
          <c:showVal val="0"/>
          <c:showCatName val="0"/>
          <c:showSerName val="0"/>
          <c:showPercent val="0"/>
          <c:showBubbleSize val="0"/>
        </c:dLbls>
        <c:axId val="2125587240"/>
        <c:axId val="2125581816"/>
      </c:scatterChart>
      <c:valAx>
        <c:axId val="2125587240"/>
        <c:scaling>
          <c:orientation val="minMax"/>
          <c:max val="120000.0"/>
          <c:min val="0.0"/>
        </c:scaling>
        <c:delete val="0"/>
        <c:axPos val="b"/>
        <c:title>
          <c:tx>
            <c:rich>
              <a:bodyPr/>
              <a:lstStyle/>
              <a:p>
                <a:pPr>
                  <a:defRPr/>
                </a:pPr>
                <a:r>
                  <a:rPr lang="ja-JP" altLang="en-US"/>
                  <a:t>ページキャッシュの</a:t>
                </a:r>
                <a:r>
                  <a:rPr lang="ja-JP"/>
                  <a:t>数</a:t>
                </a:r>
              </a:p>
            </c:rich>
          </c:tx>
          <c:layout>
            <c:manualLayout>
              <c:xMode val="edge"/>
              <c:yMode val="edge"/>
              <c:x val="0.400620814261441"/>
              <c:y val="0.894925952987091"/>
            </c:manualLayout>
          </c:layout>
          <c:overlay val="0"/>
        </c:title>
        <c:numFmt formatCode="General" sourceLinked="1"/>
        <c:majorTickMark val="out"/>
        <c:minorTickMark val="none"/>
        <c:tickLblPos val="nextTo"/>
        <c:txPr>
          <a:bodyPr rot="0" vert="horz"/>
          <a:lstStyle/>
          <a:p>
            <a:pPr>
              <a:defRPr/>
            </a:pPr>
            <a:endParaRPr lang="ja-JP"/>
          </a:p>
        </c:txPr>
        <c:crossAx val="2125581816"/>
        <c:crosses val="autoZero"/>
        <c:crossBetween val="midCat"/>
        <c:majorUnit val="30000.0"/>
      </c:valAx>
      <c:valAx>
        <c:axId val="2125581816"/>
        <c:scaling>
          <c:orientation val="minMax"/>
        </c:scaling>
        <c:delete val="0"/>
        <c:axPos val="l"/>
        <c:majorGridlines/>
        <c:title>
          <c:tx>
            <c:rich>
              <a:bodyPr/>
              <a:lstStyle/>
              <a:p>
                <a:pPr>
                  <a:defRPr/>
                </a:pPr>
                <a:r>
                  <a:rPr lang="ja-JP"/>
                  <a:t>解析時間</a:t>
                </a:r>
                <a:r>
                  <a:rPr lang="en-US"/>
                  <a:t>[s]</a:t>
                </a:r>
              </a:p>
            </c:rich>
          </c:tx>
          <c:layout>
            <c:manualLayout>
              <c:xMode val="edge"/>
              <c:yMode val="edge"/>
              <c:x val="0.0403727132217916"/>
              <c:y val="0.30164477124183"/>
            </c:manualLayout>
          </c:layout>
          <c:overlay val="0"/>
        </c:title>
        <c:numFmt formatCode="General" sourceLinked="1"/>
        <c:majorTickMark val="out"/>
        <c:minorTickMark val="none"/>
        <c:tickLblPos val="nextTo"/>
        <c:txPr>
          <a:bodyPr rot="0" vert="horz"/>
          <a:lstStyle/>
          <a:p>
            <a:pPr>
              <a:defRPr/>
            </a:pPr>
            <a:endParaRPr lang="ja-JP"/>
          </a:p>
        </c:txPr>
        <c:crossAx val="2125587240"/>
        <c:crosses val="autoZero"/>
        <c:crossBetween val="midCat"/>
      </c:valAx>
    </c:plotArea>
    <c:plotVisOnly val="1"/>
    <c:dispBlanksAs val="span"/>
    <c:showDLblsOverMax val="0"/>
  </c:chart>
  <c:txPr>
    <a:bodyPr/>
    <a:lstStyle/>
    <a:p>
      <a:pPr>
        <a:defRPr sz="12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Sheet1!$C$26:$D$26</c:f>
              <c:strCache>
                <c:ptCount val="2"/>
                <c:pt idx="0">
                  <c:v>従来システム</c:v>
                </c:pt>
                <c:pt idx="1">
                  <c:v>CacheShadowファイルシステム</c:v>
                </c:pt>
              </c:strCache>
            </c:strRef>
          </c:cat>
          <c:val>
            <c:numRef>
              <c:f>Sheet1!$C$28:$D$28</c:f>
              <c:numCache>
                <c:formatCode>General</c:formatCode>
                <c:ptCount val="2"/>
                <c:pt idx="0">
                  <c:v>89.4</c:v>
                </c:pt>
                <c:pt idx="1">
                  <c:v>114.6</c:v>
                </c:pt>
              </c:numCache>
            </c:numRef>
          </c:val>
        </c:ser>
        <c:dLbls>
          <c:showLegendKey val="0"/>
          <c:showVal val="0"/>
          <c:showCatName val="0"/>
          <c:showSerName val="0"/>
          <c:showPercent val="0"/>
          <c:showBubbleSize val="0"/>
        </c:dLbls>
        <c:gapWidth val="150"/>
        <c:axId val="2125537656"/>
        <c:axId val="2125534664"/>
      </c:barChart>
      <c:catAx>
        <c:axId val="2125537656"/>
        <c:scaling>
          <c:orientation val="minMax"/>
        </c:scaling>
        <c:delete val="0"/>
        <c:axPos val="b"/>
        <c:majorTickMark val="out"/>
        <c:minorTickMark val="none"/>
        <c:tickLblPos val="nextTo"/>
        <c:crossAx val="2125534664"/>
        <c:crosses val="autoZero"/>
        <c:auto val="1"/>
        <c:lblAlgn val="ctr"/>
        <c:lblOffset val="100"/>
        <c:noMultiLvlLbl val="0"/>
      </c:catAx>
      <c:valAx>
        <c:axId val="2125534664"/>
        <c:scaling>
          <c:orientation val="minMax"/>
        </c:scaling>
        <c:delete val="0"/>
        <c:axPos val="l"/>
        <c:majorGridlines/>
        <c:title>
          <c:tx>
            <c:rich>
              <a:bodyPr rot="-5400000" vert="horz"/>
              <a:lstStyle/>
              <a:p>
                <a:pPr>
                  <a:defRPr/>
                </a:pPr>
                <a:r>
                  <a:rPr lang="ja-JP" altLang="en-US"/>
                  <a:t>計算時間</a:t>
                </a:r>
                <a:r>
                  <a:rPr lang="en-US" altLang="ja-JP"/>
                  <a:t>[ms]</a:t>
                </a:r>
                <a:endParaRPr lang="ja-JP" altLang="en-US"/>
              </a:p>
            </c:rich>
          </c:tx>
          <c:layout/>
          <c:overlay val="0"/>
        </c:title>
        <c:numFmt formatCode="General" sourceLinked="1"/>
        <c:majorTickMark val="out"/>
        <c:minorTickMark val="none"/>
        <c:tickLblPos val="nextTo"/>
        <c:crossAx val="2125537656"/>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3F0C20-E500-BF4B-B1C2-F5B59820029D}" type="datetimeFigureOut">
              <a:t>14/03/10</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C4578F-EFDD-3E42-88DF-C05C8055E9E0}" type="slidenum">
              <a:t>‹#›</a:t>
            </a:fld>
            <a:endParaRPr kumimoji="1" lang="ja-JP" altLang="en-US"/>
          </a:p>
        </p:txBody>
      </p:sp>
    </p:spTree>
    <p:extLst>
      <p:ext uri="{BB962C8B-B14F-4D97-AF65-F5344CB8AC3E}">
        <p14:creationId xmlns:p14="http://schemas.microsoft.com/office/powerpoint/2010/main" val="2131389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756E77-518B-4618-BC9A-EEB0815F348B}" type="datetimeFigureOut">
              <a:rPr kumimoji="1" lang="ja-JP" altLang="en-US" smtClean="0"/>
              <a:pPr/>
              <a:t>14/03/10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223F83-7D2A-43A4-9438-B0DFEB8FEE54}" type="slidenum">
              <a:rPr kumimoji="1" lang="ja-JP" altLang="en-US" smtClean="0"/>
              <a:pPr/>
              <a:t>‹#›</a:t>
            </a:fld>
            <a:endParaRPr kumimoji="1" lang="ja-JP" altLang="en-US"/>
          </a:p>
        </p:txBody>
      </p:sp>
    </p:spTree>
    <p:extLst>
      <p:ext uri="{BB962C8B-B14F-4D97-AF65-F5344CB8AC3E}">
        <p14:creationId xmlns:p14="http://schemas.microsoft.com/office/powerpoint/2010/main" val="36001695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a:t>
            </a:fld>
            <a:endParaRPr kumimoji="1" lang="ja-JP" altLang="en-US"/>
          </a:p>
        </p:txBody>
      </p:sp>
    </p:spTree>
    <p:extLst>
      <p:ext uri="{BB962C8B-B14F-4D97-AF65-F5344CB8AC3E}">
        <p14:creationId xmlns:p14="http://schemas.microsoft.com/office/powerpoint/2010/main" val="651135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10</a:t>
            </a:fld>
            <a:endParaRPr kumimoji="1" lang="ja-JP" altLang="en-US"/>
          </a:p>
        </p:txBody>
      </p:sp>
    </p:spTree>
    <p:extLst>
      <p:ext uri="{BB962C8B-B14F-4D97-AF65-F5344CB8AC3E}">
        <p14:creationId xmlns:p14="http://schemas.microsoft.com/office/powerpoint/2010/main" val="2276503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11</a:t>
            </a:fld>
            <a:endParaRPr kumimoji="1" lang="ja-JP" altLang="en-US"/>
          </a:p>
        </p:txBody>
      </p:sp>
    </p:spTree>
    <p:extLst>
      <p:ext uri="{BB962C8B-B14F-4D97-AF65-F5344CB8AC3E}">
        <p14:creationId xmlns:p14="http://schemas.microsoft.com/office/powerpoint/2010/main" val="2687377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12</a:t>
            </a:fld>
            <a:endParaRPr kumimoji="1" lang="ja-JP" altLang="en-US"/>
          </a:p>
        </p:txBody>
      </p:sp>
    </p:spTree>
    <p:extLst>
      <p:ext uri="{BB962C8B-B14F-4D97-AF65-F5344CB8AC3E}">
        <p14:creationId xmlns:p14="http://schemas.microsoft.com/office/powerpoint/2010/main" val="2687377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14</a:t>
            </a:fld>
            <a:endParaRPr kumimoji="1" lang="ja-JP" altLang="en-US"/>
          </a:p>
        </p:txBody>
      </p:sp>
    </p:spTree>
    <p:extLst>
      <p:ext uri="{BB962C8B-B14F-4D97-AF65-F5344CB8AC3E}">
        <p14:creationId xmlns:p14="http://schemas.microsoft.com/office/powerpoint/2010/main" val="6253480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16</a:t>
            </a:fld>
            <a:endParaRPr kumimoji="1" lang="ja-JP" altLang="en-US"/>
          </a:p>
        </p:txBody>
      </p:sp>
    </p:spTree>
    <p:extLst>
      <p:ext uri="{BB962C8B-B14F-4D97-AF65-F5344CB8AC3E}">
        <p14:creationId xmlns:p14="http://schemas.microsoft.com/office/powerpoint/2010/main" val="178699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17</a:t>
            </a:fld>
            <a:endParaRPr kumimoji="1" lang="ja-JP" altLang="en-US"/>
          </a:p>
        </p:txBody>
      </p:sp>
    </p:spTree>
    <p:extLst>
      <p:ext uri="{BB962C8B-B14F-4D97-AF65-F5344CB8AC3E}">
        <p14:creationId xmlns:p14="http://schemas.microsoft.com/office/powerpoint/2010/main" val="19557491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18</a:t>
            </a:fld>
            <a:endParaRPr kumimoji="1" lang="ja-JP" altLang="en-US"/>
          </a:p>
        </p:txBody>
      </p:sp>
    </p:spTree>
    <p:extLst>
      <p:ext uri="{BB962C8B-B14F-4D97-AF65-F5344CB8AC3E}">
        <p14:creationId xmlns:p14="http://schemas.microsoft.com/office/powerpoint/2010/main" val="2357802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２つ</a:t>
            </a:r>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19</a:t>
            </a:fld>
            <a:endParaRPr kumimoji="1" lang="ja-JP" altLang="en-US"/>
          </a:p>
        </p:txBody>
      </p:sp>
    </p:spTree>
    <p:extLst>
      <p:ext uri="{BB962C8B-B14F-4D97-AF65-F5344CB8AC3E}">
        <p14:creationId xmlns:p14="http://schemas.microsoft.com/office/powerpoint/2010/main" val="1757246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21</a:t>
            </a:fld>
            <a:endParaRPr kumimoji="1" lang="ja-JP" altLang="en-US"/>
          </a:p>
        </p:txBody>
      </p:sp>
    </p:spTree>
    <p:extLst>
      <p:ext uri="{BB962C8B-B14F-4D97-AF65-F5344CB8AC3E}">
        <p14:creationId xmlns:p14="http://schemas.microsoft.com/office/powerpoint/2010/main" val="10236187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22</a:t>
            </a:fld>
            <a:endParaRPr kumimoji="1" lang="ja-JP" altLang="en-US"/>
          </a:p>
        </p:txBody>
      </p:sp>
    </p:spTree>
    <p:extLst>
      <p:ext uri="{BB962C8B-B14F-4D97-AF65-F5344CB8AC3E}">
        <p14:creationId xmlns:p14="http://schemas.microsoft.com/office/powerpoint/2010/main" val="389656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a:p>
        </p:txBody>
      </p:sp>
      <p:sp>
        <p:nvSpPr>
          <p:cNvPr id="4" name="スライド番号プレースホルダ 3"/>
          <p:cNvSpPr>
            <a:spLocks noGrp="1"/>
          </p:cNvSpPr>
          <p:nvPr>
            <p:ph type="sldNum" sz="quarter" idx="10"/>
          </p:nvPr>
        </p:nvSpPr>
        <p:spPr/>
        <p:txBody>
          <a:bodyPr/>
          <a:lstStyle/>
          <a:p>
            <a:fld id="{E4DF3FBE-CFEA-415C-A1C1-20EEBA50B8CA}"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23</a:t>
            </a:fld>
            <a:endParaRPr kumimoji="1" lang="ja-JP" altLang="en-US"/>
          </a:p>
        </p:txBody>
      </p:sp>
    </p:spTree>
    <p:extLst>
      <p:ext uri="{BB962C8B-B14F-4D97-AF65-F5344CB8AC3E}">
        <p14:creationId xmlns:p14="http://schemas.microsoft.com/office/powerpoint/2010/main" val="2840623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3</a:t>
            </a:fld>
            <a:endParaRPr kumimoji="1" lang="ja-JP" altLang="en-US"/>
          </a:p>
        </p:txBody>
      </p:sp>
    </p:spTree>
    <p:extLst>
      <p:ext uri="{BB962C8B-B14F-4D97-AF65-F5344CB8AC3E}">
        <p14:creationId xmlns:p14="http://schemas.microsoft.com/office/powerpoint/2010/main" val="265849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4</a:t>
            </a:fld>
            <a:endParaRPr kumimoji="1" lang="ja-JP" altLang="en-US"/>
          </a:p>
        </p:txBody>
      </p:sp>
    </p:spTree>
    <p:extLst>
      <p:ext uri="{BB962C8B-B14F-4D97-AF65-F5344CB8AC3E}">
        <p14:creationId xmlns:p14="http://schemas.microsoft.com/office/powerpoint/2010/main" val="1815545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5</a:t>
            </a:fld>
            <a:endParaRPr kumimoji="1" lang="ja-JP" altLang="en-US"/>
          </a:p>
        </p:txBody>
      </p:sp>
    </p:spTree>
    <p:extLst>
      <p:ext uri="{BB962C8B-B14F-4D97-AF65-F5344CB8AC3E}">
        <p14:creationId xmlns:p14="http://schemas.microsoft.com/office/powerpoint/2010/main" val="167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6</a:t>
            </a:fld>
            <a:endParaRPr kumimoji="1" lang="ja-JP" altLang="en-US"/>
          </a:p>
        </p:txBody>
      </p:sp>
    </p:spTree>
    <p:extLst>
      <p:ext uri="{BB962C8B-B14F-4D97-AF65-F5344CB8AC3E}">
        <p14:creationId xmlns:p14="http://schemas.microsoft.com/office/powerpoint/2010/main" val="384098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7</a:t>
            </a:fld>
            <a:endParaRPr kumimoji="1" lang="ja-JP" altLang="en-US"/>
          </a:p>
        </p:txBody>
      </p:sp>
    </p:spTree>
    <p:extLst>
      <p:ext uri="{BB962C8B-B14F-4D97-AF65-F5344CB8AC3E}">
        <p14:creationId xmlns:p14="http://schemas.microsoft.com/office/powerpoint/2010/main" val="3918048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8</a:t>
            </a:fld>
            <a:endParaRPr kumimoji="1" lang="ja-JP" altLang="en-US"/>
          </a:p>
        </p:txBody>
      </p:sp>
    </p:spTree>
    <p:extLst>
      <p:ext uri="{BB962C8B-B14F-4D97-AF65-F5344CB8AC3E}">
        <p14:creationId xmlns:p14="http://schemas.microsoft.com/office/powerpoint/2010/main" val="1560230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作成した対応表を使ってキャッシュの統合を行います</a:t>
            </a:r>
            <a:endParaRPr kumimoji="1" lang="en-US" altLang="ja-JP"/>
          </a:p>
          <a:p>
            <a:r>
              <a:rPr kumimoji="1" lang="en-US" altLang="ja-JP"/>
              <a:t>read</a:t>
            </a:r>
            <a:r>
              <a:rPr kumimoji="1" lang="ja-JP" altLang="en-US"/>
              <a:t>システムコール内でページサイズごとにファイルを対応表で調べます。そして見つかればキャッシュからなければディスクから読み込むことでキャッシュとディスクを統合させます。</a:t>
            </a:r>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9</a:t>
            </a:fld>
            <a:endParaRPr kumimoji="1" lang="ja-JP" altLang="en-US"/>
          </a:p>
        </p:txBody>
      </p:sp>
    </p:spTree>
    <p:extLst>
      <p:ext uri="{BB962C8B-B14F-4D97-AF65-F5344CB8AC3E}">
        <p14:creationId xmlns:p14="http://schemas.microsoft.com/office/powerpoint/2010/main" val="2736993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5" name="Rectangle 7"/>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ctrTitle"/>
          </p:nvPr>
        </p:nvSpPr>
        <p:spPr>
          <a:xfrm>
            <a:off x="685800" y="1676400"/>
            <a:ext cx="7973568" cy="2478088"/>
          </a:xfrm>
        </p:spPr>
        <p:txBody>
          <a:bodyPr rtlCol="0">
            <a:normAutofit/>
          </a:bodyPr>
          <a:lstStyle>
            <a:lvl1pPr algn="l" defTabSz="914400" rtl="0" eaLnBrk="1" latinLnBrk="0" hangingPunct="1">
              <a:spcBef>
                <a:spcPct val="0"/>
              </a:spcBef>
              <a:buNone/>
              <a:defRPr sz="4400" kern="1200">
                <a:solidFill>
                  <a:schemeClr val="accent1"/>
                </a:solidFill>
                <a:latin typeface="Tahoma"/>
                <a:ea typeface="+mj-ea"/>
                <a:cs typeface="Tahoma"/>
              </a:defRPr>
            </a:lvl1pPr>
          </a:lstStyle>
          <a:p>
            <a:r>
              <a:rPr lang="ja-JP" altLang="en-US" dirty="0" smtClean="0"/>
              <a:t>マスター タイトルの書式設定</a:t>
            </a:r>
            <a:endParaRPr dirty="0"/>
          </a:p>
        </p:txBody>
      </p:sp>
      <p:sp>
        <p:nvSpPr>
          <p:cNvPr id="3" name="Subtitle 2"/>
          <p:cNvSpPr>
            <a:spLocks noGrp="1"/>
          </p:cNvSpPr>
          <p:nvPr>
            <p:ph type="subTitle" idx="1"/>
          </p:nvPr>
        </p:nvSpPr>
        <p:spPr>
          <a:xfrm>
            <a:off x="3200400" y="4636008"/>
            <a:ext cx="5458968" cy="1720342"/>
          </a:xfrm>
        </p:spPr>
        <p:txBody>
          <a:bodyPr rtlCol="0">
            <a:normAutofit/>
          </a:bodyPr>
          <a:lstStyle>
            <a:lvl1pPr marL="0" indent="0" algn="l" defTabSz="914400" rtl="0" eaLnBrk="1" latinLnBrk="0" hangingPunct="1">
              <a:spcBef>
                <a:spcPts val="0"/>
              </a:spcBef>
              <a:buClr>
                <a:schemeClr val="accent1"/>
              </a:buClr>
              <a:buSzPct val="100000"/>
              <a:buFont typeface="Wingdings 2" pitchFamily="18" charset="2"/>
              <a:buNone/>
              <a:defRPr sz="3200" kern="1200">
                <a:solidFill>
                  <a:schemeClr val="tx2"/>
                </a:solidFill>
                <a:latin typeface="Tahoma"/>
                <a:ea typeface="+mn-ea"/>
                <a:cs typeface="Tahom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a:p>
        </p:txBody>
      </p:sp>
      <p:sp>
        <p:nvSpPr>
          <p:cNvPr id="7" name="Footer Placeholder 4"/>
          <p:cNvSpPr>
            <a:spLocks noGrp="1"/>
          </p:cNvSpPr>
          <p:nvPr>
            <p:ph type="ftr" sz="quarter" idx="11"/>
          </p:nvPr>
        </p:nvSpPr>
        <p:spPr>
          <a:xfrm>
            <a:off x="3219450" y="6356350"/>
            <a:ext cx="4735513" cy="365125"/>
          </a:xfrm>
        </p:spPr>
        <p:txBody>
          <a:bodyPr/>
          <a:lstStyle>
            <a:lvl1pPr>
              <a:defRPr>
                <a:latin typeface="Century Gothic" charset="0"/>
                <a:ea typeface="メイリオ" charset="-128"/>
                <a:cs typeface="メイリオ" charset="-128"/>
              </a:defRPr>
            </a:lvl1pPr>
          </a:lstStyle>
          <a:p>
            <a:endParaRPr lang="ja-JP" altLang="en-US"/>
          </a:p>
        </p:txBody>
      </p:sp>
      <p:sp>
        <p:nvSpPr>
          <p:cNvPr id="8" name="Slide Number Placeholder 5"/>
          <p:cNvSpPr>
            <a:spLocks noGrp="1"/>
          </p:cNvSpPr>
          <p:nvPr>
            <p:ph type="sldNum" sz="quarter" idx="12"/>
          </p:nvPr>
        </p:nvSpPr>
        <p:spPr>
          <a:xfrm>
            <a:off x="8256588" y="6356350"/>
            <a:ext cx="685800" cy="365125"/>
          </a:xfrm>
        </p:spPr>
        <p:txBody>
          <a:bodyPr/>
          <a:lstStyle>
            <a:lvl1pPr>
              <a:defRPr sz="1100">
                <a:solidFill>
                  <a:srgbClr val="858585"/>
                </a:solidFill>
                <a:latin typeface="Century Gothic" charset="0"/>
                <a:ea typeface="メイリオ" charset="-128"/>
                <a:cs typeface="メイリオ" charset="-128"/>
              </a:defRPr>
            </a:lvl1pPr>
          </a:lstStyle>
          <a:p>
            <a:fld id="{867997C2-3F7C-3245-A857-86106AC50354}" type="slidenum">
              <a:rPr lang="ja-JP" altLang="en-US" smtClean="0"/>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6"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7" name="Date Placeholder 4"/>
          <p:cNvSpPr>
            <a:spLocks noGrp="1"/>
          </p:cNvSpPr>
          <p:nvPr>
            <p:ph type="dt" sz="half" idx="15"/>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8" name="Footer Placeholder 5"/>
          <p:cNvSpPr>
            <a:spLocks noGrp="1"/>
          </p:cNvSpPr>
          <p:nvPr>
            <p:ph type="ftr" sz="quarter" idx="16"/>
          </p:nvPr>
        </p:nvSpPr>
        <p:spPr/>
        <p:txBody>
          <a:bodyPr/>
          <a:lstStyle>
            <a:lvl1pPr>
              <a:defRPr/>
            </a:lvl1pPr>
          </a:lstStyle>
          <a:p>
            <a:endParaRPr kumimoji="1" lang="ja-JP" altLang="en-US"/>
          </a:p>
        </p:txBody>
      </p:sp>
      <p:sp>
        <p:nvSpPr>
          <p:cNvPr id="11" name="Slide Number Placeholder 6"/>
          <p:cNvSpPr>
            <a:spLocks noGrp="1"/>
          </p:cNvSpPr>
          <p:nvPr>
            <p:ph type="sldNum" sz="quarter" idx="17"/>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7"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8" name="Date Placeholder 4"/>
          <p:cNvSpPr>
            <a:spLocks noGrp="1"/>
          </p:cNvSpPr>
          <p:nvPr>
            <p:ph type="dt" sz="half" idx="16"/>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10" name="Footer Placeholder 5"/>
          <p:cNvSpPr>
            <a:spLocks noGrp="1"/>
          </p:cNvSpPr>
          <p:nvPr>
            <p:ph type="ftr" sz="quarter" idx="17"/>
          </p:nvPr>
        </p:nvSpPr>
        <p:spPr/>
        <p:txBody>
          <a:bodyPr/>
          <a:lstStyle>
            <a:lvl1pPr>
              <a:defRPr/>
            </a:lvl1pPr>
          </a:lstStyle>
          <a:p>
            <a:endParaRPr kumimoji="1" lang="ja-JP" altLang="en-US"/>
          </a:p>
        </p:txBody>
      </p:sp>
      <p:sp>
        <p:nvSpPr>
          <p:cNvPr id="13" name="Slide Number Placeholder 6"/>
          <p:cNvSpPr>
            <a:spLocks noGrp="1"/>
          </p:cNvSpPr>
          <p:nvPr>
            <p:ph type="sldNum" sz="quarter" idx="18"/>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Rectangle 5"/>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4" name="Date Placeholder 2"/>
          <p:cNvSpPr>
            <a:spLocks noGrp="1"/>
          </p:cNvSpPr>
          <p:nvPr>
            <p:ph type="dt" sz="half" idx="10"/>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5" name="Footer Placeholder 3"/>
          <p:cNvSpPr>
            <a:spLocks noGrp="1"/>
          </p:cNvSpPr>
          <p:nvPr>
            <p:ph type="ftr" sz="quarter" idx="11"/>
          </p:nvPr>
        </p:nvSpPr>
        <p:spPr/>
        <p:txBody>
          <a:bodyPr/>
          <a:lstStyle>
            <a:lvl1pPr>
              <a:defRPr/>
            </a:lvl1pPr>
          </a:lstStyle>
          <a:p>
            <a:endParaRPr kumimoji="1" lang="ja-JP" altLang="en-US"/>
          </a:p>
        </p:txBody>
      </p:sp>
      <p:sp>
        <p:nvSpPr>
          <p:cNvPr id="6" name="Slide Number Placeholder 4"/>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3" name="Date Placeholder 1"/>
          <p:cNvSpPr>
            <a:spLocks noGrp="1"/>
          </p:cNvSpPr>
          <p:nvPr>
            <p:ph type="dt" sz="half" idx="10"/>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4" name="Footer Placeholder 2"/>
          <p:cNvSpPr>
            <a:spLocks noGrp="1"/>
          </p:cNvSpPr>
          <p:nvPr>
            <p:ph type="ftr" sz="quarter" idx="11"/>
          </p:nvPr>
        </p:nvSpPr>
        <p:spPr/>
        <p:txBody>
          <a:bodyPr/>
          <a:lstStyle>
            <a:lvl1pPr>
              <a:defRPr/>
            </a:lvl1pPr>
          </a:lstStyle>
          <a:p>
            <a:endParaRPr kumimoji="1" lang="ja-JP" altLang="en-US"/>
          </a:p>
        </p:txBody>
      </p:sp>
      <p:sp>
        <p:nvSpPr>
          <p:cNvPr id="5" name="Slide Number Placeholder 3"/>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Rectangle 7"/>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ja-JP" altLang="en-US" smtClean="0"/>
              <a:t>マスター タイトルの書式設定</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Date Placeholder 4"/>
          <p:cNvSpPr>
            <a:spLocks noGrp="1"/>
          </p:cNvSpPr>
          <p:nvPr>
            <p:ph type="dt" sz="half" idx="10"/>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7" name="Footer Placeholder 5"/>
          <p:cNvSpPr>
            <a:spLocks noGrp="1"/>
          </p:cNvSpPr>
          <p:nvPr>
            <p:ph type="ftr" sz="quarter" idx="11"/>
          </p:nvPr>
        </p:nvSpPr>
        <p:spPr/>
        <p:txBody>
          <a:bodyPr/>
          <a:lstStyle>
            <a:lvl1pPr>
              <a:defRPr/>
            </a:lvl1pPr>
          </a:lstStyle>
          <a:p>
            <a:endParaRPr kumimoji="1" lang="ja-JP" altLang="en-US"/>
          </a:p>
        </p:txBody>
      </p:sp>
      <p:sp>
        <p:nvSpPr>
          <p:cNvPr id="8" name="Slide Number Placeholder 6"/>
          <p:cNvSpPr>
            <a:spLocks noGrp="1"/>
          </p:cNvSpPr>
          <p:nvPr>
            <p:ph type="sldNum" sz="quarter" idx="12"/>
          </p:nvPr>
        </p:nvSpPr>
        <p:spPr/>
        <p:txBody>
          <a:bodyPr/>
          <a:lstStyle>
            <a:lvl1pPr>
              <a:defRPr/>
            </a:lvl1pPr>
          </a:lstStyle>
          <a:p>
            <a:fld id="{2754ED01-E2A0-4C1E-8E21-014B9904157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と図">
    <p:spTree>
      <p:nvGrpSpPr>
        <p:cNvPr id="1" name=""/>
        <p:cNvGrpSpPr/>
        <p:nvPr/>
      </p:nvGrpSpPr>
      <p:grpSpPr>
        <a:xfrm>
          <a:off x="0" y="0"/>
          <a:ext cx="0" cy="0"/>
          <a:chOff x="0" y="0"/>
          <a:chExt cx="0" cy="0"/>
        </a:xfrm>
      </p:grpSpPr>
      <p:sp>
        <p:nvSpPr>
          <p:cNvPr id="5" name="Rectangle 7"/>
          <p:cNvSpPr/>
          <p:nvPr/>
        </p:nvSpPr>
        <p:spPr>
          <a:xfrm>
            <a:off x="4746625" y="268288"/>
            <a:ext cx="4114800"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ja-JP" altLang="en-US" smtClean="0"/>
              <a:t>マスター タイトルの書式設定</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0" name="Picture Placeholder 9"/>
          <p:cNvSpPr>
            <a:spLocks noGrp="1"/>
          </p:cNvSpPr>
          <p:nvPr>
            <p:ph type="pic" sz="quarter" idx="13"/>
          </p:nvPr>
        </p:nvSpPr>
        <p:spPr>
          <a:xfrm>
            <a:off x="4760258" y="990600"/>
            <a:ext cx="4096512" cy="5611813"/>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6" name="Date Placeholder 4"/>
          <p:cNvSpPr>
            <a:spLocks noGrp="1"/>
          </p:cNvSpPr>
          <p:nvPr>
            <p:ph type="dt" sz="half" idx="14"/>
          </p:nvPr>
        </p:nvSpPr>
        <p:spPr>
          <a:xfrm>
            <a:off x="161925" y="6124575"/>
            <a:ext cx="1752600" cy="365125"/>
          </a:xfrm>
        </p:spPr>
        <p:txBody>
          <a:bodyPr/>
          <a:lstStyle>
            <a:lvl1pPr algn="l">
              <a:defRPr/>
            </a:lvl1pPr>
          </a:lstStyle>
          <a:p>
            <a:fld id="{6A627A6F-4DBA-4F44-8A3D-2FD6095FBBE5}" type="datetimeFigureOut">
              <a:rPr kumimoji="1" lang="ja-JP" altLang="en-US" smtClean="0"/>
              <a:pPr/>
              <a:t>14/03/10</a:t>
            </a:fld>
            <a:endParaRPr kumimoji="1" lang="ja-JP" altLang="en-US"/>
          </a:p>
        </p:txBody>
      </p:sp>
      <p:sp>
        <p:nvSpPr>
          <p:cNvPr id="7" name="Footer Placeholder 5"/>
          <p:cNvSpPr>
            <a:spLocks noGrp="1"/>
          </p:cNvSpPr>
          <p:nvPr>
            <p:ph type="ftr" sz="quarter" idx="15"/>
          </p:nvPr>
        </p:nvSpPr>
        <p:spPr>
          <a:xfrm>
            <a:off x="174625" y="6356350"/>
            <a:ext cx="3863975" cy="365125"/>
          </a:xfrm>
        </p:spPr>
        <p:txBody>
          <a:bodyPr/>
          <a:lstStyle>
            <a:lvl1pPr>
              <a:defRPr/>
            </a:lvl1pPr>
          </a:lstStyle>
          <a:p>
            <a:endParaRPr kumimoji="1" lang="ja-JP" altLang="en-US"/>
          </a:p>
        </p:txBody>
      </p:sp>
      <p:sp>
        <p:nvSpPr>
          <p:cNvPr id="8" name="Slide Number Placeholder 6"/>
          <p:cNvSpPr>
            <a:spLocks noGrp="1"/>
          </p:cNvSpPr>
          <p:nvPr>
            <p:ph type="sldNum" sz="quarter" idx="16"/>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5" name="Rectangle 7"/>
          <p:cNvSpPr/>
          <p:nvPr/>
        </p:nvSpPr>
        <p:spPr>
          <a:xfrm>
            <a:off x="7216775" y="268288"/>
            <a:ext cx="1639888" cy="3638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8788" y="4267200"/>
            <a:ext cx="6477000" cy="566738"/>
          </a:xfrm>
        </p:spPr>
        <p:txBody>
          <a:bodyPr/>
          <a:lstStyle>
            <a:lvl1pPr algn="l">
              <a:defRPr sz="28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69874" y="268288"/>
            <a:ext cx="6858000"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Date Placeholder 4"/>
          <p:cNvSpPr>
            <a:spLocks noGrp="1"/>
          </p:cNvSpPr>
          <p:nvPr>
            <p:ph type="dt" sz="half" idx="10"/>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7" name="Footer Placeholder 5"/>
          <p:cNvSpPr>
            <a:spLocks noGrp="1"/>
          </p:cNvSpPr>
          <p:nvPr>
            <p:ph type="ftr" sz="quarter" idx="11"/>
          </p:nvPr>
        </p:nvSpPr>
        <p:spPr/>
        <p:txBody>
          <a:bodyPr/>
          <a:lstStyle>
            <a:lvl1pPr>
              <a:defRPr/>
            </a:lvl1pPr>
          </a:lstStyle>
          <a:p>
            <a:endParaRPr kumimoji="1" lang="ja-JP" altLang="en-US"/>
          </a:p>
        </p:txBody>
      </p:sp>
      <p:sp>
        <p:nvSpPr>
          <p:cNvPr id="8" name="Slide Number Placeholder 6"/>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 4 つの図">
    <p:spTree>
      <p:nvGrpSpPr>
        <p:cNvPr id="1" name=""/>
        <p:cNvGrpSpPr/>
        <p:nvPr/>
      </p:nvGrpSpPr>
      <p:grpSpPr>
        <a:xfrm>
          <a:off x="0" y="0"/>
          <a:ext cx="0" cy="0"/>
          <a:chOff x="0" y="0"/>
          <a:chExt cx="0" cy="0"/>
        </a:xfrm>
      </p:grpSpPr>
      <p:sp>
        <p:nvSpPr>
          <p:cNvPr id="8" name="Rectangle 7"/>
          <p:cNvSpPr/>
          <p:nvPr/>
        </p:nvSpPr>
        <p:spPr>
          <a:xfrm>
            <a:off x="8135938" y="268288"/>
            <a:ext cx="720725" cy="3638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8788" y="4267200"/>
            <a:ext cx="6477000" cy="566738"/>
          </a:xfrm>
        </p:spPr>
        <p:txBody>
          <a:bodyPr/>
          <a:lstStyle>
            <a:lvl1pPr algn="l">
              <a:defRPr sz="28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69874" y="268288"/>
            <a:ext cx="3006726"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0" name="Picture Placeholder 2"/>
          <p:cNvSpPr>
            <a:spLocks noGrp="1"/>
          </p:cNvSpPr>
          <p:nvPr>
            <p:ph type="pic" idx="13"/>
          </p:nvPr>
        </p:nvSpPr>
        <p:spPr>
          <a:xfrm>
            <a:off x="3352800" y="268288"/>
            <a:ext cx="47019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11" name="Picture Placeholder 2"/>
          <p:cNvSpPr>
            <a:spLocks noGrp="1"/>
          </p:cNvSpPr>
          <p:nvPr>
            <p:ph type="pic" idx="14"/>
          </p:nvPr>
        </p:nvSpPr>
        <p:spPr>
          <a:xfrm>
            <a:off x="33528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12" name="Picture Placeholder 2"/>
          <p:cNvSpPr>
            <a:spLocks noGrp="1"/>
          </p:cNvSpPr>
          <p:nvPr>
            <p:ph type="pic" idx="15"/>
          </p:nvPr>
        </p:nvSpPr>
        <p:spPr>
          <a:xfrm>
            <a:off x="57505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9" name="Date Placeholder 4"/>
          <p:cNvSpPr>
            <a:spLocks noGrp="1"/>
          </p:cNvSpPr>
          <p:nvPr>
            <p:ph type="dt" sz="half" idx="16"/>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13" name="Footer Placeholder 5"/>
          <p:cNvSpPr>
            <a:spLocks noGrp="1"/>
          </p:cNvSpPr>
          <p:nvPr>
            <p:ph type="ftr" sz="quarter" idx="17"/>
          </p:nvPr>
        </p:nvSpPr>
        <p:spPr/>
        <p:txBody>
          <a:bodyPr/>
          <a:lstStyle>
            <a:lvl1pPr>
              <a:defRPr/>
            </a:lvl1pPr>
          </a:lstStyle>
          <a:p>
            <a:endParaRPr kumimoji="1" lang="ja-JP" altLang="en-US"/>
          </a:p>
        </p:txBody>
      </p:sp>
      <p:sp>
        <p:nvSpPr>
          <p:cNvPr id="14" name="Slide Number Placeholder 6"/>
          <p:cNvSpPr>
            <a:spLocks noGrp="1"/>
          </p:cNvSpPr>
          <p:nvPr>
            <p:ph type="sldNum" sz="quarter" idx="18"/>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4" name="Rectangle 6"/>
          <p:cNvSpPr/>
          <p:nvPr/>
        </p:nvSpPr>
        <p:spPr>
          <a:xfrm>
            <a:off x="7212013" y="268288"/>
            <a:ext cx="16462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Date Placeholder 3"/>
          <p:cNvSpPr>
            <a:spLocks noGrp="1"/>
          </p:cNvSpPr>
          <p:nvPr>
            <p:ph type="dt" sz="half" idx="10"/>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6" name="Footer Placeholder 4"/>
          <p:cNvSpPr>
            <a:spLocks noGrp="1"/>
          </p:cNvSpPr>
          <p:nvPr>
            <p:ph type="ftr" sz="quarter" idx="11"/>
          </p:nvPr>
        </p:nvSpPr>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4" name="Rectangle 6"/>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Vertical Title 1"/>
          <p:cNvSpPr>
            <a:spLocks noGrp="1"/>
          </p:cNvSpPr>
          <p:nvPr>
            <p:ph type="title" orient="vert"/>
          </p:nvPr>
        </p:nvSpPr>
        <p:spPr>
          <a:xfrm>
            <a:off x="7543799" y="1035424"/>
            <a:ext cx="1322295" cy="5090739"/>
          </a:xfrm>
        </p:spPr>
        <p:txBody>
          <a:bodyPr vert="eaVert" anchor="t"/>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Date Placeholder 3"/>
          <p:cNvSpPr>
            <a:spLocks noGrp="1"/>
          </p:cNvSpPr>
          <p:nvPr>
            <p:ph type="dt" sz="half" idx="10"/>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6" name="Footer Placeholder 4"/>
          <p:cNvSpPr>
            <a:spLocks noGrp="1"/>
          </p:cNvSpPr>
          <p:nvPr>
            <p:ph type="ftr" sz="quarter" idx="11"/>
          </p:nvPr>
        </p:nvSpPr>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Rectangle 6"/>
          <p:cNvSpPr/>
          <p:nvPr/>
        </p:nvSpPr>
        <p:spPr>
          <a:xfrm>
            <a:off x="8256588" y="268289"/>
            <a:ext cx="601662" cy="1103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200" y="228600"/>
            <a:ext cx="7696200" cy="1143000"/>
          </a:xfrm>
        </p:spPr>
        <p:txBody>
          <a:bodyPr/>
          <a:lstStyle>
            <a:lvl1pPr>
              <a:defRPr>
                <a:latin typeface="Tahoma"/>
                <a:cs typeface="Tahoma"/>
              </a:defRPr>
            </a:lvl1pPr>
          </a:lstStyle>
          <a:p>
            <a:r>
              <a:rPr lang="ja-JP" altLang="en-US" dirty="0" smtClean="0"/>
              <a:t>マスター タイトルの書式設定</a:t>
            </a:r>
            <a:endParaRPr dirty="0"/>
          </a:p>
        </p:txBody>
      </p:sp>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dirty="0"/>
          </a:p>
        </p:txBody>
      </p:sp>
      <p:sp>
        <p:nvSpPr>
          <p:cNvPr id="5" name="Date Placeholder 3"/>
          <p:cNvSpPr>
            <a:spLocks noGrp="1"/>
          </p:cNvSpPr>
          <p:nvPr>
            <p:ph type="dt" sz="half" idx="10"/>
          </p:nvPr>
        </p:nvSpPr>
        <p:spPr>
          <a:xfrm>
            <a:off x="7212013" y="6356350"/>
            <a:ext cx="1752600" cy="365125"/>
          </a:xfrm>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6" name="Footer Placeholder 4"/>
          <p:cNvSpPr>
            <a:spLocks noGrp="1"/>
          </p:cNvSpPr>
          <p:nvPr>
            <p:ph type="ftr" sz="quarter" idx="11"/>
          </p:nvPr>
        </p:nvSpPr>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5" name="Rectangle 6"/>
          <p:cNvSpPr/>
          <p:nvPr/>
        </p:nvSpPr>
        <p:spPr>
          <a:xfrm>
            <a:off x="3187700" y="268288"/>
            <a:ext cx="5668963" cy="25606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6" name="Rectangle 9"/>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ja-JP" altLang="en-US" smtClean="0"/>
              <a:t>マスター タイトルの書式設定</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a:p>
        </p:txBody>
      </p:sp>
      <p:sp>
        <p:nvSpPr>
          <p:cNvPr id="9" name="Picture Placeholder 8"/>
          <p:cNvSpPr>
            <a:spLocks noGrp="1"/>
          </p:cNvSpPr>
          <p:nvPr>
            <p:ph type="pic" sz="quarter" idx="13"/>
          </p:nvPr>
        </p:nvSpPr>
        <p:spPr>
          <a:xfrm>
            <a:off x="3200400" y="2877671"/>
            <a:ext cx="5646867" cy="1280160"/>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7" name="Date Placeholder 3"/>
          <p:cNvSpPr>
            <a:spLocks noGrp="1"/>
          </p:cNvSpPr>
          <p:nvPr>
            <p:ph type="dt" sz="half" idx="14"/>
          </p:nvPr>
        </p:nvSpPr>
        <p:spPr>
          <a:xfrm>
            <a:off x="3276600" y="390525"/>
            <a:ext cx="5499100" cy="365125"/>
          </a:xfrm>
        </p:spPr>
        <p:txBody>
          <a:bodyPr/>
          <a:lstStyle>
            <a:lvl1pPr>
              <a:defRPr sz="2200" b="0">
                <a:solidFill>
                  <a:schemeClr val="bg1"/>
                </a:solidFill>
              </a:defRPr>
            </a:lvl1pPr>
          </a:lstStyle>
          <a:p>
            <a:fld id="{6A627A6F-4DBA-4F44-8A3D-2FD6095FBBE5}" type="datetimeFigureOut">
              <a:rPr kumimoji="1" lang="ja-JP" altLang="en-US" smtClean="0"/>
              <a:pPr/>
              <a:t>14/03/10</a:t>
            </a:fld>
            <a:endParaRPr kumimoji="1" lang="ja-JP" altLang="en-US"/>
          </a:p>
        </p:txBody>
      </p:sp>
      <p:sp>
        <p:nvSpPr>
          <p:cNvPr id="8" name="Footer Placeholder 4"/>
          <p:cNvSpPr>
            <a:spLocks noGrp="1"/>
          </p:cNvSpPr>
          <p:nvPr>
            <p:ph type="ftr" sz="quarter" idx="15"/>
          </p:nvPr>
        </p:nvSpPr>
        <p:spPr>
          <a:xfrm>
            <a:off x="3213100" y="6356350"/>
            <a:ext cx="4735513" cy="365125"/>
          </a:xfrm>
        </p:spPr>
        <p:txBody>
          <a:bodyPr/>
          <a:lstStyle>
            <a:lvl1pPr>
              <a:defRPr/>
            </a:lvl1pPr>
          </a:lstStyle>
          <a:p>
            <a:endParaRPr kumimoji="1" lang="ja-JP" altLang="en-US"/>
          </a:p>
        </p:txBody>
      </p:sp>
      <p:sp>
        <p:nvSpPr>
          <p:cNvPr id="10" name="Slide Number Placeholder 5"/>
          <p:cNvSpPr>
            <a:spLocks noGrp="1"/>
          </p:cNvSpPr>
          <p:nvPr>
            <p:ph type="sldNum" sz="quarter" idx="16"/>
          </p:nvPr>
        </p:nvSpPr>
        <p:spPr>
          <a:xfrm>
            <a:off x="8266113" y="6356350"/>
            <a:ext cx="685800" cy="365125"/>
          </a:xfrm>
        </p:spPr>
        <p:txBody>
          <a:bodyPr/>
          <a:lstStyle>
            <a:lvl1pPr>
              <a:defRPr sz="1100">
                <a:solidFill>
                  <a:srgbClr val="858585"/>
                </a:solidFill>
                <a:latin typeface="Century Gothic" charset="0"/>
                <a:ea typeface="メイリオ" charset="-128"/>
                <a:cs typeface="メイリオ" charset="-128"/>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コンテンツ、図">
    <p:spTree>
      <p:nvGrpSpPr>
        <p:cNvPr id="1" name=""/>
        <p:cNvGrpSpPr/>
        <p:nvPr/>
      </p:nvGrpSpPr>
      <p:grpSpPr>
        <a:xfrm>
          <a:off x="0" y="0"/>
          <a:ext cx="0" cy="0"/>
          <a:chOff x="0" y="0"/>
          <a:chExt cx="0" cy="0"/>
        </a:xfrm>
      </p:grpSpPr>
      <p:sp>
        <p:nvSpPr>
          <p:cNvPr id="5" name="Rectangle 6"/>
          <p:cNvSpPr/>
          <p:nvPr/>
        </p:nvSpPr>
        <p:spPr>
          <a:xfrm>
            <a:off x="269875" y="268288"/>
            <a:ext cx="1646238"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2178423" y="914400"/>
            <a:ext cx="6508377" cy="1143000"/>
          </a:xfrm>
        </p:spPr>
        <p:txBody>
          <a:bodyPr/>
          <a:lstStyle/>
          <a:p>
            <a:r>
              <a:rPr lang="ja-JP" altLang="en-US" smtClean="0"/>
              <a:t>マスター タイトルの書式設定</a:t>
            </a:r>
            <a:endParaRPr/>
          </a:p>
        </p:txBody>
      </p:sp>
      <p:sp>
        <p:nvSpPr>
          <p:cNvPr id="3" name="Content Placeholder 2"/>
          <p:cNvSpPr>
            <a:spLocks noGrp="1"/>
          </p:cNvSpPr>
          <p:nvPr>
            <p:ph idx="1"/>
          </p:nvPr>
        </p:nvSpPr>
        <p:spPr>
          <a:xfrm>
            <a:off x="2178423" y="2209800"/>
            <a:ext cx="6508377" cy="39163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Picture Placeholder 8"/>
          <p:cNvSpPr>
            <a:spLocks noGrp="1"/>
          </p:cNvSpPr>
          <p:nvPr>
            <p:ph type="pic" sz="quarter" idx="13"/>
          </p:nvPr>
        </p:nvSpPr>
        <p:spPr>
          <a:xfrm>
            <a:off x="269875" y="1976718"/>
            <a:ext cx="1645920" cy="4625788"/>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6" name="Date Placeholder 3"/>
          <p:cNvSpPr>
            <a:spLocks noGrp="1"/>
          </p:cNvSpPr>
          <p:nvPr>
            <p:ph type="dt" sz="half" idx="14"/>
          </p:nvPr>
        </p:nvSpPr>
        <p:spPr>
          <a:xfrm>
            <a:off x="7212013" y="6356350"/>
            <a:ext cx="1752600" cy="365125"/>
          </a:xfrm>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7" name="Footer Placeholder 4"/>
          <p:cNvSpPr>
            <a:spLocks noGrp="1"/>
          </p:cNvSpPr>
          <p:nvPr>
            <p:ph type="ftr" sz="quarter" idx="15"/>
          </p:nvPr>
        </p:nvSpPr>
        <p:spPr>
          <a:xfrm>
            <a:off x="2178050" y="6356350"/>
            <a:ext cx="4927600" cy="365125"/>
          </a:xfrm>
        </p:spPr>
        <p:txBody>
          <a:bodyPr/>
          <a:lstStyle>
            <a:lvl1pPr>
              <a:defRPr/>
            </a:lvl1pPr>
          </a:lstStyle>
          <a:p>
            <a:endParaRPr kumimoji="1" lang="ja-JP" altLang="en-US"/>
          </a:p>
        </p:txBody>
      </p:sp>
      <p:sp>
        <p:nvSpPr>
          <p:cNvPr id="8" name="Slide Number Placeholder 5"/>
          <p:cNvSpPr>
            <a:spLocks noGrp="1"/>
          </p:cNvSpPr>
          <p:nvPr>
            <p:ph type="sldNum" sz="quarter" idx="16"/>
          </p:nvPr>
        </p:nvSpPr>
        <p:spPr>
          <a:xfrm>
            <a:off x="331788" y="360363"/>
            <a:ext cx="506412" cy="365125"/>
          </a:xfrm>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4" name="Rectangle 6"/>
          <p:cNvSpPr/>
          <p:nvPr/>
        </p:nvSpPr>
        <p:spPr>
          <a:xfrm>
            <a:off x="7759700" y="268288"/>
            <a:ext cx="1098550"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2209801" y="3429000"/>
            <a:ext cx="4966446" cy="1398494"/>
          </a:xfrm>
        </p:spPr>
        <p:txBody>
          <a:bodyPr/>
          <a:lstStyle>
            <a:lvl1pPr algn="r">
              <a:defRPr sz="4600" b="0" cap="none" baseline="0"/>
            </a:lvl1pPr>
          </a:lstStyle>
          <a:p>
            <a:r>
              <a:rPr lang="ja-JP" altLang="en-US" smtClean="0"/>
              <a:t>マスター タイトルの書式設定</a:t>
            </a:r>
            <a:endParaRPr/>
          </a:p>
        </p:txBody>
      </p:sp>
      <p:sp>
        <p:nvSpPr>
          <p:cNvPr id="3" name="Text Placeholder 2"/>
          <p:cNvSpPr>
            <a:spLocks noGrp="1"/>
          </p:cNvSpPr>
          <p:nvPr>
            <p:ph type="body" idx="1"/>
          </p:nvPr>
        </p:nvSpPr>
        <p:spPr>
          <a:xfrm>
            <a:off x="2209801" y="4824414"/>
            <a:ext cx="4966446" cy="1320800"/>
          </a:xfrm>
        </p:spPr>
        <p:txBody>
          <a:bodyPr>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5" name="Date Placeholder 3"/>
          <p:cNvSpPr>
            <a:spLocks noGrp="1"/>
          </p:cNvSpPr>
          <p:nvPr>
            <p:ph type="dt" sz="half" idx="10"/>
          </p:nvPr>
        </p:nvSpPr>
        <p:spPr>
          <a:xfrm>
            <a:off x="5562600" y="6356350"/>
            <a:ext cx="1622425" cy="365125"/>
          </a:xfrm>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6" name="Footer Placeholder 4"/>
          <p:cNvSpPr>
            <a:spLocks noGrp="1"/>
          </p:cNvSpPr>
          <p:nvPr>
            <p:ph type="ftr" sz="quarter" idx="11"/>
          </p:nvPr>
        </p:nvSpPr>
        <p:spPr>
          <a:xfrm>
            <a:off x="174625" y="6356350"/>
            <a:ext cx="5311775" cy="365125"/>
          </a:xfrm>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5" name="Rectangle 6"/>
          <p:cNvSpPr/>
          <p:nvPr/>
        </p:nvSpPr>
        <p:spPr>
          <a:xfrm>
            <a:off x="269875" y="4773613"/>
            <a:ext cx="2971800" cy="1844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3720354" y="3429001"/>
            <a:ext cx="4966446" cy="1398494"/>
          </a:xfrm>
        </p:spPr>
        <p:txBody>
          <a:bodyPr/>
          <a:lstStyle>
            <a:lvl1pPr algn="r">
              <a:defRPr sz="4600" b="0" cap="none" baseline="0"/>
            </a:lvl1pPr>
          </a:lstStyle>
          <a:p>
            <a:r>
              <a:rPr lang="ja-JP" altLang="en-US" smtClean="0"/>
              <a:t>マスター タイトルの書式設定</a:t>
            </a:r>
            <a:endParaRPr/>
          </a:p>
        </p:txBody>
      </p:sp>
      <p:sp>
        <p:nvSpPr>
          <p:cNvPr id="3" name="Text Placeholder 2"/>
          <p:cNvSpPr>
            <a:spLocks noGrp="1"/>
          </p:cNvSpPr>
          <p:nvPr>
            <p:ph type="body" idx="1"/>
          </p:nvPr>
        </p:nvSpPr>
        <p:spPr>
          <a:xfrm>
            <a:off x="3720354" y="4824414"/>
            <a:ext cx="4966446" cy="1320800"/>
          </a:xfrm>
        </p:spPr>
        <p:txBody>
          <a:bodyPr>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9" name="Picture Placeholder 8"/>
          <p:cNvSpPr>
            <a:spLocks noGrp="1"/>
          </p:cNvSpPr>
          <p:nvPr>
            <p:ph type="pic" sz="quarter" idx="13"/>
          </p:nvPr>
        </p:nvSpPr>
        <p:spPr>
          <a:xfrm>
            <a:off x="269874" y="268288"/>
            <a:ext cx="2971800" cy="4438650"/>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6" name="Slide Number Placeholder 5"/>
          <p:cNvSpPr>
            <a:spLocks noGrp="1"/>
          </p:cNvSpPr>
          <p:nvPr>
            <p:ph type="sldNum" sz="quarter" idx="14"/>
          </p:nvPr>
        </p:nvSpPr>
        <p:spPr>
          <a:xfrm>
            <a:off x="350838" y="6105525"/>
            <a:ext cx="506412" cy="365125"/>
          </a:xfrm>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6" name="Date Placeholder 4"/>
          <p:cNvSpPr>
            <a:spLocks noGrp="1"/>
          </p:cNvSpPr>
          <p:nvPr>
            <p:ph type="dt" sz="half" idx="10"/>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7" name="Footer Placeholder 5"/>
          <p:cNvSpPr>
            <a:spLocks noGrp="1"/>
          </p:cNvSpPr>
          <p:nvPr>
            <p:ph type="ftr" sz="quarter" idx="11"/>
          </p:nvPr>
        </p:nvSpPr>
        <p:spPr/>
        <p:txBody>
          <a:bodyPr/>
          <a:lstStyle>
            <a:lvl1pPr>
              <a:defRPr/>
            </a:lvl1pPr>
          </a:lstStyle>
          <a:p>
            <a:endParaRPr kumimoji="1" lang="ja-JP" altLang="en-US"/>
          </a:p>
        </p:txBody>
      </p:sp>
      <p:sp>
        <p:nvSpPr>
          <p:cNvPr id="8" name="Slide Number Placeholder 6"/>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7" name="Rectangle 9"/>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88352" cy="1143000"/>
          </a:xfrm>
        </p:spPr>
        <p:txBody>
          <a:bodyPr/>
          <a:lstStyle>
            <a:lvl1pPr>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8" name="Date Placeholder 6"/>
          <p:cNvSpPr>
            <a:spLocks noGrp="1"/>
          </p:cNvSpPr>
          <p:nvPr>
            <p:ph type="dt" sz="half" idx="10"/>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9" name="Footer Placeholder 7"/>
          <p:cNvSpPr>
            <a:spLocks noGrp="1"/>
          </p:cNvSpPr>
          <p:nvPr>
            <p:ph type="ftr" sz="quarter" idx="11"/>
          </p:nvPr>
        </p:nvSpPr>
        <p:spPr/>
        <p:txBody>
          <a:bodyPr/>
          <a:lstStyle>
            <a:lvl1pPr>
              <a:defRPr/>
            </a:lvl1pPr>
          </a:lstStyle>
          <a:p>
            <a:endParaRPr kumimoji="1" lang="ja-JP" altLang="en-US"/>
          </a:p>
        </p:txBody>
      </p:sp>
      <p:sp>
        <p:nvSpPr>
          <p:cNvPr id="10" name="Slide Number Placeholder 8"/>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5"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6" name="Date Placeholder 4"/>
          <p:cNvSpPr>
            <a:spLocks noGrp="1"/>
          </p:cNvSpPr>
          <p:nvPr>
            <p:ph type="dt" sz="half" idx="14"/>
          </p:nvPr>
        </p:nvSpPr>
        <p:spPr/>
        <p:txBody>
          <a:bodyPr/>
          <a:lstStyle>
            <a:lvl1pPr>
              <a:defRPr/>
            </a:lvl1pPr>
          </a:lstStyle>
          <a:p>
            <a:fld id="{6A627A6F-4DBA-4F44-8A3D-2FD6095FBBE5}" type="datetimeFigureOut">
              <a:rPr kumimoji="1" lang="ja-JP" altLang="en-US" smtClean="0"/>
              <a:pPr/>
              <a:t>14/03/10</a:t>
            </a:fld>
            <a:endParaRPr kumimoji="1" lang="ja-JP" altLang="en-US"/>
          </a:p>
        </p:txBody>
      </p:sp>
      <p:sp>
        <p:nvSpPr>
          <p:cNvPr id="7" name="Footer Placeholder 5"/>
          <p:cNvSpPr>
            <a:spLocks noGrp="1"/>
          </p:cNvSpPr>
          <p:nvPr>
            <p:ph type="ftr" sz="quarter" idx="15"/>
          </p:nvPr>
        </p:nvSpPr>
        <p:spPr/>
        <p:txBody>
          <a:bodyPr/>
          <a:lstStyle>
            <a:lvl1pPr>
              <a:defRPr/>
            </a:lvl1pPr>
          </a:lstStyle>
          <a:p>
            <a:endParaRPr kumimoji="1" lang="ja-JP" altLang="en-US"/>
          </a:p>
        </p:txBody>
      </p:sp>
      <p:sp>
        <p:nvSpPr>
          <p:cNvPr id="8" name="Slide Number Placeholder 6"/>
          <p:cNvSpPr>
            <a:spLocks noGrp="1"/>
          </p:cNvSpPr>
          <p:nvPr>
            <p:ph type="sldNum" sz="quarter" idx="16"/>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650875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1027" name="Text Placeholder 2"/>
          <p:cNvSpPr>
            <a:spLocks noGrp="1"/>
          </p:cNvSpPr>
          <p:nvPr>
            <p:ph type="body" idx="1"/>
          </p:nvPr>
        </p:nvSpPr>
        <p:spPr bwMode="auto">
          <a:xfrm>
            <a:off x="457200" y="1524000"/>
            <a:ext cx="8153400" cy="4832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4" name="Date Placeholder 3"/>
          <p:cNvSpPr>
            <a:spLocks noGrp="1"/>
          </p:cNvSpPr>
          <p:nvPr>
            <p:ph type="dt" sz="half" idx="2"/>
          </p:nvPr>
        </p:nvSpPr>
        <p:spPr>
          <a:xfrm>
            <a:off x="7199313" y="6356350"/>
            <a:ext cx="1752600" cy="365125"/>
          </a:xfrm>
          <a:prstGeom prst="rect">
            <a:avLst/>
          </a:prstGeom>
        </p:spPr>
        <p:txBody>
          <a:bodyPr vert="horz" wrap="square" lIns="91440" tIns="45720" rIns="91440" bIns="45720" numCol="1" anchor="ctr" anchorCtr="0" compatLnSpc="1">
            <a:prstTxWarp prst="textNoShape">
              <a:avLst/>
            </a:prstTxWarp>
          </a:bodyPr>
          <a:lstStyle>
            <a:lvl1pPr algn="r">
              <a:defRPr sz="1100" b="1">
                <a:solidFill>
                  <a:srgbClr val="858585"/>
                </a:solidFill>
              </a:defRPr>
            </a:lvl1pPr>
          </a:lstStyle>
          <a:p>
            <a:fld id="{6A627A6F-4DBA-4F44-8A3D-2FD6095FBBE5}" type="datetimeFigureOut">
              <a:rPr kumimoji="1" lang="ja-JP" altLang="en-US" smtClean="0"/>
              <a:pPr/>
              <a:t>14/03/10</a:t>
            </a:fld>
            <a:endParaRPr kumimoji="1" lang="ja-JP" altLang="en-US"/>
          </a:p>
        </p:txBody>
      </p:sp>
      <p:sp>
        <p:nvSpPr>
          <p:cNvPr id="5" name="Footer Placeholder 4"/>
          <p:cNvSpPr>
            <a:spLocks noGrp="1"/>
          </p:cNvSpPr>
          <p:nvPr>
            <p:ph type="ftr" sz="quarter" idx="3"/>
          </p:nvPr>
        </p:nvSpPr>
        <p:spPr>
          <a:xfrm>
            <a:off x="174625" y="6356350"/>
            <a:ext cx="6007100" cy="365125"/>
          </a:xfrm>
          <a:prstGeom prst="rect">
            <a:avLst/>
          </a:prstGeom>
        </p:spPr>
        <p:txBody>
          <a:bodyPr vert="horz" wrap="square" lIns="91440" tIns="45720" rIns="91440" bIns="45720" numCol="1" anchor="ctr" anchorCtr="0" compatLnSpc="1">
            <a:prstTxWarp prst="textNoShape">
              <a:avLst/>
            </a:prstTxWarp>
          </a:bodyPr>
          <a:lstStyle>
            <a:lvl1pPr>
              <a:defRPr sz="1100" b="1">
                <a:solidFill>
                  <a:srgbClr val="858585"/>
                </a:solidFill>
              </a:defRPr>
            </a:lvl1pPr>
          </a:lstStyle>
          <a:p>
            <a:endParaRPr kumimoji="1" lang="ja-JP" altLang="en-US"/>
          </a:p>
        </p:txBody>
      </p:sp>
      <p:sp>
        <p:nvSpPr>
          <p:cNvPr id="6" name="Slide Number Placeholder 5"/>
          <p:cNvSpPr>
            <a:spLocks noGrp="1"/>
          </p:cNvSpPr>
          <p:nvPr>
            <p:ph type="sldNum" sz="quarter" idx="4"/>
          </p:nvPr>
        </p:nvSpPr>
        <p:spPr>
          <a:xfrm>
            <a:off x="8256588" y="360363"/>
            <a:ext cx="506412" cy="365125"/>
          </a:xfrm>
          <a:prstGeom prst="rect">
            <a:avLst/>
          </a:prstGeom>
        </p:spPr>
        <p:txBody>
          <a:bodyPr vert="horz" wrap="square" lIns="91440" tIns="45720" rIns="91440" bIns="45720" numCol="1" anchor="ctr" anchorCtr="0" compatLnSpc="1">
            <a:prstTxWarp prst="textNoShape">
              <a:avLst/>
            </a:prstTxWarp>
          </a:bodyPr>
          <a:lstStyle>
            <a:lvl1pPr algn="r">
              <a:defRPr sz="2200" b="1">
                <a:solidFill>
                  <a:schemeClr val="bg1"/>
                </a:solidFill>
              </a:defRPr>
            </a:lvl1pPr>
          </a:lstStyle>
          <a:p>
            <a:fld id="{DDC7C6E7-A0A0-4897-91D1-A31F99C74B1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 id="2147484055" r:id="rId12"/>
    <p:sldLayoutId id="2147484056" r:id="rId13"/>
    <p:sldLayoutId id="2147484057" r:id="rId14"/>
    <p:sldLayoutId id="2147484058" r:id="rId15"/>
    <p:sldLayoutId id="2147484059" r:id="rId16"/>
    <p:sldLayoutId id="2147484060" r:id="rId17"/>
    <p:sldLayoutId id="2147484061" r:id="rId18"/>
    <p:sldLayoutId id="2147484062"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txStyles>
    <p:titleStyle>
      <a:lvl1pPr algn="l" rtl="0" eaLnBrk="1" fontAlgn="base" hangingPunct="1">
        <a:spcBef>
          <a:spcPct val="0"/>
        </a:spcBef>
        <a:spcAft>
          <a:spcPct val="0"/>
        </a:spcAft>
        <a:defRPr kumimoji="1" sz="3600" kern="1200">
          <a:solidFill>
            <a:schemeClr val="accent1"/>
          </a:solidFill>
          <a:latin typeface="Century Gothic"/>
          <a:ea typeface="+mj-ea"/>
          <a:cs typeface="Tahoma"/>
        </a:defRPr>
      </a:lvl1pPr>
      <a:lvl2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2pPr>
      <a:lvl3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3pPr>
      <a:lvl4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4pPr>
      <a:lvl5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5pPr>
      <a:lvl6pPr marL="4572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6pPr>
      <a:lvl7pPr marL="9144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7pPr>
      <a:lvl8pPr marL="13716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8pPr>
      <a:lvl9pPr marL="18288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9pPr>
    </p:titleStyle>
    <p:bodyStyle>
      <a:lvl1pPr marL="228600" indent="-228600" algn="l" rtl="0" eaLnBrk="1" fontAlgn="base" hangingPunct="1">
        <a:spcBef>
          <a:spcPts val="1800"/>
        </a:spcBef>
        <a:spcAft>
          <a:spcPct val="0"/>
        </a:spcAft>
        <a:buClr>
          <a:schemeClr val="accent1"/>
        </a:buClr>
        <a:buSzPct val="100000"/>
        <a:buFont typeface="Wingdings 2" charset="2"/>
        <a:buChar char="¡"/>
        <a:defRPr kumimoji="1" sz="2800" kern="1200">
          <a:solidFill>
            <a:schemeClr val="tx2"/>
          </a:solidFill>
          <a:latin typeface="Century Gothic"/>
          <a:ea typeface="+mn-ea"/>
          <a:cs typeface="Tahoma"/>
        </a:defRPr>
      </a:lvl1pPr>
      <a:lvl2pPr marL="457200" indent="-228600" algn="l" rtl="0" eaLnBrk="1" fontAlgn="base" hangingPunct="1">
        <a:spcBef>
          <a:spcPts val="600"/>
        </a:spcBef>
        <a:spcAft>
          <a:spcPct val="0"/>
        </a:spcAft>
        <a:buClr>
          <a:srgbClr val="4D0000"/>
        </a:buClr>
        <a:buSzPct val="100000"/>
        <a:buFont typeface="Wingdings 2" charset="2"/>
        <a:buChar char="¡"/>
        <a:defRPr kumimoji="1" sz="2400" kern="1200">
          <a:solidFill>
            <a:schemeClr val="tx2"/>
          </a:solidFill>
          <a:latin typeface="Century Gothic"/>
          <a:ea typeface="+mn-ea"/>
          <a:cs typeface="Tahoma"/>
        </a:defRPr>
      </a:lvl2pPr>
      <a:lvl3pPr marL="685800" indent="-228600" algn="l" rtl="0" eaLnBrk="1" fontAlgn="base" hangingPunct="1">
        <a:spcBef>
          <a:spcPts val="600"/>
        </a:spcBef>
        <a:spcAft>
          <a:spcPct val="0"/>
        </a:spcAft>
        <a:buClr>
          <a:schemeClr val="accent1"/>
        </a:buClr>
        <a:buSzPct val="100000"/>
        <a:buFont typeface="Wingdings 2" charset="2"/>
        <a:buChar char="¡"/>
        <a:defRPr kumimoji="1" sz="2200" kern="1200">
          <a:solidFill>
            <a:schemeClr val="tx2"/>
          </a:solidFill>
          <a:latin typeface="Century Gothic"/>
          <a:ea typeface="+mn-ea"/>
          <a:cs typeface="Tahoma"/>
        </a:defRPr>
      </a:lvl3pPr>
      <a:lvl4pPr marL="914400" indent="-228600" algn="l" rtl="0" eaLnBrk="1" fontAlgn="base" hangingPunct="1">
        <a:spcBef>
          <a:spcPts val="600"/>
        </a:spcBef>
        <a:spcAft>
          <a:spcPct val="0"/>
        </a:spcAft>
        <a:buClr>
          <a:srgbClr val="4D0000"/>
        </a:buClr>
        <a:buSzPct val="100000"/>
        <a:buFont typeface="Wingdings 2" charset="2"/>
        <a:buChar char="¡"/>
        <a:defRPr kumimoji="1" sz="2200" kern="1200">
          <a:solidFill>
            <a:schemeClr val="tx2"/>
          </a:solidFill>
          <a:latin typeface="Century Gothic"/>
          <a:ea typeface="+mn-ea"/>
          <a:cs typeface="Tahoma"/>
        </a:defRPr>
      </a:lvl4pPr>
      <a:lvl5pPr marL="1143000" indent="-228600" algn="l" rtl="0" eaLnBrk="1" fontAlgn="base" hangingPunct="1">
        <a:spcBef>
          <a:spcPts val="600"/>
        </a:spcBef>
        <a:spcAft>
          <a:spcPct val="0"/>
        </a:spcAft>
        <a:buClr>
          <a:schemeClr val="accent1"/>
        </a:buClr>
        <a:buSzPct val="100000"/>
        <a:buFont typeface="Wingdings 2" charset="2"/>
        <a:buChar char="¡"/>
        <a:defRPr kumimoji="1" sz="2000" kern="1200">
          <a:solidFill>
            <a:schemeClr val="tx2"/>
          </a:solidFill>
          <a:latin typeface="Century Gothic"/>
          <a:ea typeface="+mn-ea"/>
          <a:cs typeface="Tahoma"/>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chart" Target="../charts/chart1.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chart" Target="../charts/char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en-US" altLang="ja-JP" sz="3400"/>
              <a:t>CacheShadow</a:t>
            </a:r>
            <a:r>
              <a:rPr lang="ja-JP" altLang="en-US" sz="3400"/>
              <a:t>ファイルシステム：</a:t>
            </a:r>
            <a:r>
              <a:rPr lang="en-US" altLang="ja-JP" sz="3400"/>
              <a:t/>
            </a:r>
            <a:br>
              <a:rPr lang="en-US" altLang="ja-JP" sz="3400"/>
            </a:br>
            <a:r>
              <a:rPr lang="ja-JP" altLang="en-US" sz="3400"/>
              <a:t>仮想ディスクと</a:t>
            </a:r>
            <a:r>
              <a:rPr lang="en-US" altLang="ja-JP" sz="3400"/>
              <a:t>VM</a:t>
            </a:r>
            <a:r>
              <a:rPr lang="ja-JP" altLang="en-US" sz="3400"/>
              <a:t>内キャッシュの統合</a:t>
            </a:r>
            <a:endParaRPr kumimoji="1" lang="ja-JP" altLang="en-US" sz="3400" dirty="0"/>
          </a:p>
        </p:txBody>
      </p:sp>
      <p:sp>
        <p:nvSpPr>
          <p:cNvPr id="3" name="サブタイトル 2"/>
          <p:cNvSpPr>
            <a:spLocks noGrp="1"/>
          </p:cNvSpPr>
          <p:nvPr>
            <p:ph type="subTitle" idx="1"/>
          </p:nvPr>
        </p:nvSpPr>
        <p:spPr>
          <a:xfrm>
            <a:off x="2699792" y="4636008"/>
            <a:ext cx="5959576" cy="1720342"/>
          </a:xfrm>
        </p:spPr>
        <p:txBody>
          <a:bodyPr>
            <a:noAutofit/>
          </a:bodyPr>
          <a:lstStyle/>
          <a:p>
            <a:r>
              <a:rPr lang="ja-JP" altLang="en-US" sz="2400" dirty="0"/>
              <a:t>土田　賢太朗（九州工業大学）</a:t>
            </a:r>
            <a:endParaRPr lang="en-US" altLang="ja-JP" sz="2400" dirty="0"/>
          </a:p>
          <a:p>
            <a:r>
              <a:rPr lang="ja-JP" altLang="en-US" sz="2400" dirty="0"/>
              <a:t>光来　健一（九州工業大学</a:t>
            </a:r>
            <a:r>
              <a:rPr lang="en-US" altLang="ja-JP" sz="2400" dirty="0"/>
              <a:t>/JST CREST</a:t>
            </a:r>
            <a:r>
              <a:rPr lang="ja-JP" altLang="en-US" sz="2400" dirty="0"/>
              <a:t>）</a:t>
            </a:r>
            <a:endParaRPr lang="en-US" altLang="ja-JP" sz="24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187624" y="4437112"/>
            <a:ext cx="7272808" cy="23042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100" name="角丸四角形 99"/>
          <p:cNvSpPr/>
          <p:nvPr/>
        </p:nvSpPr>
        <p:spPr>
          <a:xfrm>
            <a:off x="6156176" y="5013176"/>
            <a:ext cx="1872208" cy="151216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smtClean="0">
              <a:latin typeface="+mj-ea"/>
              <a:ea typeface="+mj-ea"/>
            </a:endParaRPr>
          </a:p>
        </p:txBody>
      </p:sp>
      <p:sp>
        <p:nvSpPr>
          <p:cNvPr id="99" name="角丸四角形 98"/>
          <p:cNvSpPr/>
          <p:nvPr/>
        </p:nvSpPr>
        <p:spPr>
          <a:xfrm>
            <a:off x="1547664" y="5085184"/>
            <a:ext cx="1656184" cy="136815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smtClean="0">
              <a:latin typeface="+mj-ea"/>
              <a:ea typeface="+mj-ea"/>
            </a:endParaRPr>
          </a:p>
        </p:txBody>
      </p:sp>
      <p:sp>
        <p:nvSpPr>
          <p:cNvPr id="2" name="タイトル 1"/>
          <p:cNvSpPr>
            <a:spLocks noGrp="1"/>
          </p:cNvSpPr>
          <p:nvPr>
            <p:ph type="title"/>
          </p:nvPr>
        </p:nvSpPr>
        <p:spPr/>
        <p:txBody>
          <a:bodyPr/>
          <a:lstStyle/>
          <a:p>
            <a:r>
              <a:rPr kumimoji="1" lang="ja-JP" altLang="en-US"/>
              <a:t>ディレクトリキャッシュ</a:t>
            </a:r>
          </a:p>
        </p:txBody>
      </p:sp>
      <p:sp>
        <p:nvSpPr>
          <p:cNvPr id="3" name="コンテンツ プレースホルダー 2"/>
          <p:cNvSpPr>
            <a:spLocks noGrp="1"/>
          </p:cNvSpPr>
          <p:nvPr>
            <p:ph idx="1"/>
          </p:nvPr>
        </p:nvSpPr>
        <p:spPr/>
        <p:txBody>
          <a:bodyPr/>
          <a:lstStyle/>
          <a:p>
            <a:r>
              <a:rPr lang="ja-JP" altLang="en-US"/>
              <a:t>アクセスしたディレクトリの情報をキャッシュ</a:t>
            </a:r>
          </a:p>
          <a:p>
            <a:pPr lvl="1"/>
            <a:r>
              <a:rPr lang="ja-JP" altLang="en-US"/>
              <a:t>追加・削除されたファイルの情報も保持</a:t>
            </a:r>
          </a:p>
          <a:p>
            <a:r>
              <a:rPr lang="ja-JP" altLang="en-US"/>
              <a:t>考えられる攻撃</a:t>
            </a:r>
          </a:p>
          <a:p>
            <a:pPr lvl="1"/>
            <a:r>
              <a:rPr lang="ja-JP" altLang="en-US"/>
              <a:t>キャッシュ上にだけマルウェアをインストール</a:t>
            </a:r>
          </a:p>
          <a:p>
            <a:pPr lvl="1"/>
            <a:r>
              <a:rPr lang="ja-JP" altLang="en-US"/>
              <a:t>キャッシュ上でだけ特定のファイルを別のファイルに置き換え</a:t>
            </a:r>
          </a:p>
          <a:p>
            <a:endParaRPr lang="ja-JP" altLang="en-US"/>
          </a:p>
          <a:p>
            <a:endParaRPr kumimoji="1" lang="ja-JP" altLang="en-US"/>
          </a:p>
        </p:txBody>
      </p:sp>
      <p:grpSp>
        <p:nvGrpSpPr>
          <p:cNvPr id="93" name="図形グループ 92"/>
          <p:cNvGrpSpPr/>
          <p:nvPr/>
        </p:nvGrpSpPr>
        <p:grpSpPr>
          <a:xfrm>
            <a:off x="6300192" y="4674622"/>
            <a:ext cx="1597369" cy="1646018"/>
            <a:chOff x="1169891" y="3037602"/>
            <a:chExt cx="1669377" cy="1646018"/>
          </a:xfrm>
        </p:grpSpPr>
        <p:grpSp>
          <p:nvGrpSpPr>
            <p:cNvPr id="52" name="図形グループ 51"/>
            <p:cNvGrpSpPr/>
            <p:nvPr/>
          </p:nvGrpSpPr>
          <p:grpSpPr>
            <a:xfrm>
              <a:off x="1169891" y="3496583"/>
              <a:ext cx="1669377" cy="1187037"/>
              <a:chOff x="3420619" y="4590454"/>
              <a:chExt cx="945809" cy="1010941"/>
            </a:xfrm>
          </p:grpSpPr>
          <p:cxnSp>
            <p:nvCxnSpPr>
              <p:cNvPr id="75" name="直線コネクタ 74"/>
              <p:cNvCxnSpPr>
                <a:stCxn id="77" idx="2"/>
                <a:endCxn id="78" idx="0"/>
              </p:cNvCxnSpPr>
              <p:nvPr/>
            </p:nvCxnSpPr>
            <p:spPr>
              <a:xfrm flipH="1">
                <a:off x="3612609" y="4722316"/>
                <a:ext cx="208154" cy="120873"/>
              </a:xfrm>
              <a:prstGeom prst="line">
                <a:avLst/>
              </a:prstGeom>
              <a:ln>
                <a:prstDash val="solid"/>
              </a:ln>
            </p:spPr>
            <p:style>
              <a:lnRef idx="1">
                <a:schemeClr val="dk1"/>
              </a:lnRef>
              <a:fillRef idx="0">
                <a:schemeClr val="dk1"/>
              </a:fillRef>
              <a:effectRef idx="0">
                <a:schemeClr val="dk1"/>
              </a:effectRef>
              <a:fontRef idx="minor">
                <a:schemeClr val="tx1"/>
              </a:fontRef>
            </p:style>
          </p:cxnSp>
          <p:cxnSp>
            <p:nvCxnSpPr>
              <p:cNvPr id="76" name="直線コネクタ 75"/>
              <p:cNvCxnSpPr>
                <a:stCxn id="77" idx="2"/>
                <a:endCxn id="79" idx="0"/>
              </p:cNvCxnSpPr>
              <p:nvPr/>
            </p:nvCxnSpPr>
            <p:spPr>
              <a:xfrm>
                <a:off x="3820763" y="4722316"/>
                <a:ext cx="244537" cy="120873"/>
              </a:xfrm>
              <a:prstGeom prst="line">
                <a:avLst/>
              </a:prstGeom>
              <a:ln>
                <a:prstDash val="solid"/>
              </a:ln>
            </p:spPr>
            <p:style>
              <a:lnRef idx="1">
                <a:schemeClr val="dk1"/>
              </a:lnRef>
              <a:fillRef idx="0">
                <a:schemeClr val="dk1"/>
              </a:fillRef>
              <a:effectRef idx="0">
                <a:schemeClr val="dk1"/>
              </a:effectRef>
              <a:fontRef idx="minor">
                <a:schemeClr val="tx1"/>
              </a:fontRef>
            </p:style>
          </p:cxnSp>
          <p:sp>
            <p:nvSpPr>
              <p:cNvPr id="77" name="正方形/長方形 76"/>
              <p:cNvSpPr/>
              <p:nvPr/>
            </p:nvSpPr>
            <p:spPr>
              <a:xfrm>
                <a:off x="3715671" y="4590454"/>
                <a:ext cx="210184" cy="131862"/>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a:t>／</a:t>
                </a:r>
              </a:p>
            </p:txBody>
          </p:sp>
          <p:sp>
            <p:nvSpPr>
              <p:cNvPr id="78" name="正方形/長方形 77"/>
              <p:cNvSpPr/>
              <p:nvPr/>
            </p:nvSpPr>
            <p:spPr>
              <a:xfrm>
                <a:off x="3420619" y="4843189"/>
                <a:ext cx="383979" cy="14285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bin</a:t>
                </a:r>
                <a:endParaRPr kumimoji="1" lang="ja-JP" altLang="en-US" sz="1400"/>
              </a:p>
            </p:txBody>
          </p:sp>
          <p:sp>
            <p:nvSpPr>
              <p:cNvPr id="79" name="正方形/長方形 78"/>
              <p:cNvSpPr/>
              <p:nvPr/>
            </p:nvSpPr>
            <p:spPr>
              <a:xfrm>
                <a:off x="3873304" y="4843189"/>
                <a:ext cx="383993" cy="14285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usr</a:t>
                </a:r>
                <a:endParaRPr kumimoji="1" lang="ja-JP" altLang="en-US" sz="1400"/>
              </a:p>
            </p:txBody>
          </p:sp>
          <p:cxnSp>
            <p:nvCxnSpPr>
              <p:cNvPr id="80" name="直線コネクタ 79"/>
              <p:cNvCxnSpPr>
                <a:stCxn id="79" idx="2"/>
                <a:endCxn id="83" idx="0"/>
              </p:cNvCxnSpPr>
              <p:nvPr/>
            </p:nvCxnSpPr>
            <p:spPr>
              <a:xfrm>
                <a:off x="4065301" y="4986039"/>
                <a:ext cx="88925" cy="182096"/>
              </a:xfrm>
              <a:prstGeom prst="line">
                <a:avLst/>
              </a:prstGeom>
              <a:ln>
                <a:prstDash val="solid"/>
              </a:ln>
            </p:spPr>
            <p:style>
              <a:lnRef idx="1">
                <a:schemeClr val="dk1"/>
              </a:lnRef>
              <a:fillRef idx="0">
                <a:schemeClr val="dk1"/>
              </a:fillRef>
              <a:effectRef idx="0">
                <a:schemeClr val="dk1"/>
              </a:effectRef>
              <a:fontRef idx="minor">
                <a:schemeClr val="tx1"/>
              </a:fontRef>
            </p:style>
          </p:cxnSp>
          <p:cxnSp>
            <p:nvCxnSpPr>
              <p:cNvPr id="81" name="直線コネクタ 80"/>
              <p:cNvCxnSpPr>
                <a:stCxn id="78" idx="2"/>
                <a:endCxn id="82" idx="0"/>
              </p:cNvCxnSpPr>
              <p:nvPr/>
            </p:nvCxnSpPr>
            <p:spPr>
              <a:xfrm>
                <a:off x="3612609" y="4986039"/>
                <a:ext cx="88923" cy="182096"/>
              </a:xfrm>
              <a:prstGeom prst="line">
                <a:avLst/>
              </a:prstGeom>
              <a:ln>
                <a:prstDash val="solid"/>
              </a:ln>
            </p:spPr>
            <p:style>
              <a:lnRef idx="1">
                <a:schemeClr val="dk1"/>
              </a:lnRef>
              <a:fillRef idx="0">
                <a:schemeClr val="dk1"/>
              </a:fillRef>
              <a:effectRef idx="0">
                <a:schemeClr val="dk1"/>
              </a:effectRef>
              <a:fontRef idx="minor">
                <a:schemeClr val="tx1"/>
              </a:fontRef>
            </p:style>
          </p:cxnSp>
          <p:sp>
            <p:nvSpPr>
              <p:cNvPr id="82" name="正方形/長方形 81"/>
              <p:cNvSpPr/>
              <p:nvPr/>
            </p:nvSpPr>
            <p:spPr>
              <a:xfrm>
                <a:off x="3529751" y="5168135"/>
                <a:ext cx="343562" cy="125581"/>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file1</a:t>
                </a:r>
                <a:endParaRPr kumimoji="1" lang="ja-JP" altLang="en-US" sz="1400"/>
              </a:p>
            </p:txBody>
          </p:sp>
          <p:sp>
            <p:nvSpPr>
              <p:cNvPr id="83" name="正方形/長方形 82"/>
              <p:cNvSpPr/>
              <p:nvPr/>
            </p:nvSpPr>
            <p:spPr>
              <a:xfrm>
                <a:off x="3978398" y="5168135"/>
                <a:ext cx="351655" cy="125581"/>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src</a:t>
                </a:r>
                <a:endParaRPr kumimoji="1" lang="ja-JP" altLang="en-US" sz="1400"/>
              </a:p>
            </p:txBody>
          </p:sp>
          <p:sp>
            <p:nvSpPr>
              <p:cNvPr id="84" name="正方形/長方形 83"/>
              <p:cNvSpPr/>
              <p:nvPr/>
            </p:nvSpPr>
            <p:spPr>
              <a:xfrm>
                <a:off x="4002655" y="5456975"/>
                <a:ext cx="363773" cy="1444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a:t>file2</a:t>
                </a:r>
                <a:endParaRPr kumimoji="1" lang="ja-JP" altLang="en-US" sz="1400"/>
              </a:p>
            </p:txBody>
          </p:sp>
          <p:cxnSp>
            <p:nvCxnSpPr>
              <p:cNvPr id="85" name="直線コネクタ 84"/>
              <p:cNvCxnSpPr>
                <a:stCxn id="83" idx="2"/>
                <a:endCxn id="84" idx="0"/>
              </p:cNvCxnSpPr>
              <p:nvPr/>
            </p:nvCxnSpPr>
            <p:spPr>
              <a:xfrm>
                <a:off x="4154226" y="5293716"/>
                <a:ext cx="30316" cy="163259"/>
              </a:xfrm>
              <a:prstGeom prst="line">
                <a:avLst/>
              </a:prstGeom>
              <a:ln>
                <a:prstDash val="solid"/>
              </a:ln>
            </p:spPr>
            <p:style>
              <a:lnRef idx="1">
                <a:schemeClr val="dk1"/>
              </a:lnRef>
              <a:fillRef idx="0">
                <a:schemeClr val="dk1"/>
              </a:fillRef>
              <a:effectRef idx="0">
                <a:schemeClr val="dk1"/>
              </a:effectRef>
              <a:fontRef idx="minor">
                <a:schemeClr val="tx1"/>
              </a:fontRef>
            </p:style>
          </p:cxnSp>
        </p:grpSp>
        <p:sp>
          <p:nvSpPr>
            <p:cNvPr id="54" name="テキスト ボックス 53"/>
            <p:cNvSpPr txBox="1"/>
            <p:nvPr/>
          </p:nvSpPr>
          <p:spPr>
            <a:xfrm>
              <a:off x="1245145" y="3037602"/>
              <a:ext cx="1470479" cy="338554"/>
            </a:xfrm>
            <a:prstGeom prst="rect">
              <a:avLst/>
            </a:prstGeom>
            <a:noFill/>
          </p:spPr>
          <p:txBody>
            <a:bodyPr wrap="square" rtlCol="0">
              <a:spAutoFit/>
            </a:bodyPr>
            <a:lstStyle/>
            <a:p>
              <a:r>
                <a:rPr kumimoji="1" lang="ja-JP" altLang="en-US" sz="1600"/>
                <a:t>仮想ディスク</a:t>
              </a:r>
            </a:p>
          </p:txBody>
        </p:sp>
      </p:grpSp>
      <p:grpSp>
        <p:nvGrpSpPr>
          <p:cNvPr id="40" name="図形グループ 39"/>
          <p:cNvGrpSpPr/>
          <p:nvPr/>
        </p:nvGrpSpPr>
        <p:grpSpPr>
          <a:xfrm>
            <a:off x="1547664" y="4509120"/>
            <a:ext cx="1653302" cy="1656184"/>
            <a:chOff x="2768919" y="4149080"/>
            <a:chExt cx="1653302" cy="1656184"/>
          </a:xfrm>
        </p:grpSpPr>
        <p:grpSp>
          <p:nvGrpSpPr>
            <p:cNvPr id="26" name="図形グループ 25"/>
            <p:cNvGrpSpPr/>
            <p:nvPr/>
          </p:nvGrpSpPr>
          <p:grpSpPr>
            <a:xfrm>
              <a:off x="2768919" y="4149080"/>
              <a:ext cx="1653302" cy="1337169"/>
              <a:chOff x="-2631681" y="2780928"/>
              <a:chExt cx="1653302" cy="1337169"/>
            </a:xfrm>
          </p:grpSpPr>
          <p:sp>
            <p:nvSpPr>
              <p:cNvPr id="53" name="テキスト ボックス 52"/>
              <p:cNvSpPr txBox="1"/>
              <p:nvPr/>
            </p:nvSpPr>
            <p:spPr>
              <a:xfrm>
                <a:off x="-2631681" y="2780928"/>
                <a:ext cx="1653302" cy="584776"/>
              </a:xfrm>
              <a:prstGeom prst="rect">
                <a:avLst/>
              </a:prstGeom>
              <a:noFill/>
            </p:spPr>
            <p:txBody>
              <a:bodyPr wrap="square" rtlCol="0">
                <a:spAutoFit/>
              </a:bodyPr>
              <a:lstStyle/>
              <a:p>
                <a:pPr algn="ctr"/>
                <a:r>
                  <a:rPr kumimoji="1" lang="ja-JP" altLang="en-US" sz="1600"/>
                  <a:t>ディレクトリ</a:t>
                </a:r>
                <a:endParaRPr kumimoji="1" lang="en-US" altLang="ja-JP" sz="1600"/>
              </a:p>
              <a:p>
                <a:pPr algn="ctr"/>
                <a:r>
                  <a:rPr kumimoji="1" lang="ja-JP" altLang="en-US" sz="1600"/>
                  <a:t>キャッシュ</a:t>
                </a:r>
              </a:p>
            </p:txBody>
          </p:sp>
          <p:sp>
            <p:nvSpPr>
              <p:cNvPr id="55" name="正方形/長方形 54"/>
              <p:cNvSpPr/>
              <p:nvPr/>
            </p:nvSpPr>
            <p:spPr>
              <a:xfrm>
                <a:off x="-1826358" y="3443202"/>
                <a:ext cx="370980" cy="154831"/>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a:t>／</a:t>
                </a:r>
              </a:p>
            </p:txBody>
          </p:sp>
          <p:grpSp>
            <p:nvGrpSpPr>
              <p:cNvPr id="56" name="図形グループ 55"/>
              <p:cNvGrpSpPr/>
              <p:nvPr/>
            </p:nvGrpSpPr>
            <p:grpSpPr>
              <a:xfrm>
                <a:off x="-2196752" y="3596465"/>
                <a:ext cx="562251" cy="521632"/>
                <a:chOff x="1781186" y="3767125"/>
                <a:chExt cx="630564" cy="886011"/>
              </a:xfrm>
            </p:grpSpPr>
            <p:cxnSp>
              <p:nvCxnSpPr>
                <p:cNvPr id="72" name="直線コネクタ 71"/>
                <p:cNvCxnSpPr>
                  <a:endCxn id="73" idx="0"/>
                </p:cNvCxnSpPr>
                <p:nvPr/>
              </p:nvCxnSpPr>
              <p:spPr>
                <a:xfrm flipH="1">
                  <a:off x="2080468" y="3767125"/>
                  <a:ext cx="331282" cy="204787"/>
                </a:xfrm>
                <a:prstGeom prst="line">
                  <a:avLst/>
                </a:prstGeom>
                <a:ln>
                  <a:prstDash val="solid"/>
                </a:ln>
              </p:spPr>
              <p:style>
                <a:lnRef idx="1">
                  <a:schemeClr val="dk1"/>
                </a:lnRef>
                <a:fillRef idx="0">
                  <a:schemeClr val="dk1"/>
                </a:fillRef>
                <a:effectRef idx="0">
                  <a:schemeClr val="dk1"/>
                </a:effectRef>
                <a:fontRef idx="minor">
                  <a:schemeClr val="tx1"/>
                </a:fontRef>
              </p:style>
            </p:cxnSp>
            <p:sp>
              <p:nvSpPr>
                <p:cNvPr id="73" name="正方形/長方形 72"/>
                <p:cNvSpPr/>
                <p:nvPr/>
              </p:nvSpPr>
              <p:spPr>
                <a:xfrm>
                  <a:off x="1781186" y="3971912"/>
                  <a:ext cx="598564" cy="321183"/>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400"/>
                    <a:t>bin</a:t>
                  </a:r>
                  <a:endParaRPr kumimoji="1" lang="ja-JP" altLang="en-US" sz="1400"/>
                </a:p>
              </p:txBody>
            </p:sp>
            <p:cxnSp>
              <p:nvCxnSpPr>
                <p:cNvPr id="74" name="直線コネクタ 73"/>
                <p:cNvCxnSpPr>
                  <a:stCxn id="73" idx="2"/>
                </p:cNvCxnSpPr>
                <p:nvPr/>
              </p:nvCxnSpPr>
              <p:spPr>
                <a:xfrm flipH="1">
                  <a:off x="1835696" y="4293096"/>
                  <a:ext cx="244772" cy="360040"/>
                </a:xfrm>
                <a:prstGeom prst="line">
                  <a:avLst/>
                </a:prstGeom>
                <a:ln>
                  <a:prstDash val="solid"/>
                </a:ln>
              </p:spPr>
              <p:style>
                <a:lnRef idx="1">
                  <a:schemeClr val="dk1"/>
                </a:lnRef>
                <a:fillRef idx="0">
                  <a:schemeClr val="dk1"/>
                </a:fillRef>
                <a:effectRef idx="0">
                  <a:schemeClr val="dk1"/>
                </a:effectRef>
                <a:fontRef idx="minor">
                  <a:schemeClr val="tx1"/>
                </a:fontRef>
              </p:style>
            </p:cxnSp>
          </p:grpSp>
        </p:grpSp>
        <p:sp>
          <p:nvSpPr>
            <p:cNvPr id="86" name="星 7 85"/>
            <p:cNvSpPr/>
            <p:nvPr/>
          </p:nvSpPr>
          <p:spPr>
            <a:xfrm>
              <a:off x="2984942" y="5373216"/>
              <a:ext cx="434929" cy="432048"/>
            </a:xfrm>
            <a:prstGeom prst="star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grpSp>
      <p:grpSp>
        <p:nvGrpSpPr>
          <p:cNvPr id="95" name="図形グループ 94"/>
          <p:cNvGrpSpPr/>
          <p:nvPr/>
        </p:nvGrpSpPr>
        <p:grpSpPr>
          <a:xfrm>
            <a:off x="3779912" y="5445224"/>
            <a:ext cx="1800200" cy="1187037"/>
            <a:chOff x="3779912" y="5282044"/>
            <a:chExt cx="1800200" cy="1187037"/>
          </a:xfrm>
        </p:grpSpPr>
        <p:grpSp>
          <p:nvGrpSpPr>
            <p:cNvPr id="57" name="図形グループ 56"/>
            <p:cNvGrpSpPr/>
            <p:nvPr/>
          </p:nvGrpSpPr>
          <p:grpSpPr>
            <a:xfrm>
              <a:off x="4067944" y="5282044"/>
              <a:ext cx="1512168" cy="1187037"/>
              <a:chOff x="3420619" y="4590454"/>
              <a:chExt cx="945809" cy="1010941"/>
            </a:xfrm>
          </p:grpSpPr>
          <p:cxnSp>
            <p:nvCxnSpPr>
              <p:cNvPr id="61" name="直線コネクタ 60"/>
              <p:cNvCxnSpPr>
                <a:stCxn id="63" idx="2"/>
                <a:endCxn id="64" idx="0"/>
              </p:cNvCxnSpPr>
              <p:nvPr/>
            </p:nvCxnSpPr>
            <p:spPr>
              <a:xfrm flipH="1">
                <a:off x="3612609" y="4722316"/>
                <a:ext cx="208154" cy="120873"/>
              </a:xfrm>
              <a:prstGeom prst="line">
                <a:avLst/>
              </a:prstGeom>
              <a:ln>
                <a:prstDash val="solid"/>
              </a:ln>
            </p:spPr>
            <p:style>
              <a:lnRef idx="1">
                <a:schemeClr val="dk1"/>
              </a:lnRef>
              <a:fillRef idx="0">
                <a:schemeClr val="dk1"/>
              </a:fillRef>
              <a:effectRef idx="0">
                <a:schemeClr val="dk1"/>
              </a:effectRef>
              <a:fontRef idx="minor">
                <a:schemeClr val="tx1"/>
              </a:fontRef>
            </p:style>
          </p:cxnSp>
          <p:cxnSp>
            <p:nvCxnSpPr>
              <p:cNvPr id="62" name="直線コネクタ 61"/>
              <p:cNvCxnSpPr>
                <a:stCxn id="63" idx="2"/>
                <a:endCxn id="65" idx="0"/>
              </p:cNvCxnSpPr>
              <p:nvPr/>
            </p:nvCxnSpPr>
            <p:spPr>
              <a:xfrm>
                <a:off x="3820763" y="4722316"/>
                <a:ext cx="244537" cy="120873"/>
              </a:xfrm>
              <a:prstGeom prst="line">
                <a:avLst/>
              </a:prstGeom>
              <a:ln>
                <a:prstDash val="solid"/>
              </a:ln>
            </p:spPr>
            <p:style>
              <a:lnRef idx="1">
                <a:schemeClr val="dk1"/>
              </a:lnRef>
              <a:fillRef idx="0">
                <a:schemeClr val="dk1"/>
              </a:fillRef>
              <a:effectRef idx="0">
                <a:schemeClr val="dk1"/>
              </a:effectRef>
              <a:fontRef idx="minor">
                <a:schemeClr val="tx1"/>
              </a:fontRef>
            </p:style>
          </p:cxnSp>
          <p:sp>
            <p:nvSpPr>
              <p:cNvPr id="63" name="正方形/長方形 62"/>
              <p:cNvSpPr/>
              <p:nvPr/>
            </p:nvSpPr>
            <p:spPr>
              <a:xfrm>
                <a:off x="3715671" y="4590454"/>
                <a:ext cx="210184" cy="13186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a:t>／</a:t>
                </a:r>
              </a:p>
            </p:txBody>
          </p:sp>
          <p:sp>
            <p:nvSpPr>
              <p:cNvPr id="64" name="正方形/長方形 63"/>
              <p:cNvSpPr/>
              <p:nvPr/>
            </p:nvSpPr>
            <p:spPr>
              <a:xfrm>
                <a:off x="3420619" y="4843189"/>
                <a:ext cx="383979" cy="14285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400"/>
                  <a:t>bin</a:t>
                </a:r>
                <a:endParaRPr kumimoji="1" lang="ja-JP" altLang="en-US" sz="1400"/>
              </a:p>
            </p:txBody>
          </p:sp>
          <p:sp>
            <p:nvSpPr>
              <p:cNvPr id="65" name="正方形/長方形 64"/>
              <p:cNvSpPr/>
              <p:nvPr/>
            </p:nvSpPr>
            <p:spPr>
              <a:xfrm>
                <a:off x="3873304" y="4843189"/>
                <a:ext cx="383993" cy="14285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usr</a:t>
                </a:r>
                <a:endParaRPr kumimoji="1" lang="ja-JP" altLang="en-US" sz="1400"/>
              </a:p>
            </p:txBody>
          </p:sp>
          <p:cxnSp>
            <p:nvCxnSpPr>
              <p:cNvPr id="66" name="直線コネクタ 65"/>
              <p:cNvCxnSpPr>
                <a:stCxn id="65" idx="2"/>
                <a:endCxn id="69" idx="0"/>
              </p:cNvCxnSpPr>
              <p:nvPr/>
            </p:nvCxnSpPr>
            <p:spPr>
              <a:xfrm>
                <a:off x="4065301" y="4986039"/>
                <a:ext cx="88925" cy="182096"/>
              </a:xfrm>
              <a:prstGeom prst="line">
                <a:avLst/>
              </a:prstGeom>
              <a:ln>
                <a:prstDash val="solid"/>
              </a:ln>
            </p:spPr>
            <p:style>
              <a:lnRef idx="1">
                <a:schemeClr val="dk1"/>
              </a:lnRef>
              <a:fillRef idx="0">
                <a:schemeClr val="dk1"/>
              </a:fillRef>
              <a:effectRef idx="0">
                <a:schemeClr val="dk1"/>
              </a:effectRef>
              <a:fontRef idx="minor">
                <a:schemeClr val="tx1"/>
              </a:fontRef>
            </p:style>
          </p:cxnSp>
          <p:cxnSp>
            <p:nvCxnSpPr>
              <p:cNvPr id="67" name="直線コネクタ 66"/>
              <p:cNvCxnSpPr>
                <a:stCxn id="64" idx="2"/>
                <a:endCxn id="68" idx="0"/>
              </p:cNvCxnSpPr>
              <p:nvPr/>
            </p:nvCxnSpPr>
            <p:spPr>
              <a:xfrm>
                <a:off x="3612609" y="4986039"/>
                <a:ext cx="151562" cy="182096"/>
              </a:xfrm>
              <a:prstGeom prst="line">
                <a:avLst/>
              </a:prstGeom>
              <a:ln>
                <a:prstDash val="solid"/>
              </a:ln>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a:off x="3592389" y="5168135"/>
                <a:ext cx="343562" cy="125581"/>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file1</a:t>
                </a:r>
                <a:endParaRPr kumimoji="1" lang="ja-JP" altLang="en-US" sz="1400"/>
              </a:p>
            </p:txBody>
          </p:sp>
          <p:sp>
            <p:nvSpPr>
              <p:cNvPr id="69" name="正方形/長方形 68"/>
              <p:cNvSpPr/>
              <p:nvPr/>
            </p:nvSpPr>
            <p:spPr>
              <a:xfrm>
                <a:off x="3978398" y="5168135"/>
                <a:ext cx="351655" cy="125581"/>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src</a:t>
                </a:r>
                <a:endParaRPr kumimoji="1" lang="ja-JP" altLang="en-US" sz="1400"/>
              </a:p>
            </p:txBody>
          </p:sp>
          <p:sp>
            <p:nvSpPr>
              <p:cNvPr id="70" name="正方形/長方形 69"/>
              <p:cNvSpPr/>
              <p:nvPr/>
            </p:nvSpPr>
            <p:spPr>
              <a:xfrm>
                <a:off x="4002655" y="5456975"/>
                <a:ext cx="363773" cy="1444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a:t>file2</a:t>
                </a:r>
                <a:endParaRPr kumimoji="1" lang="ja-JP" altLang="en-US" sz="1400"/>
              </a:p>
            </p:txBody>
          </p:sp>
          <p:cxnSp>
            <p:nvCxnSpPr>
              <p:cNvPr id="71" name="直線コネクタ 70"/>
              <p:cNvCxnSpPr>
                <a:stCxn id="69" idx="2"/>
                <a:endCxn id="70" idx="0"/>
              </p:cNvCxnSpPr>
              <p:nvPr/>
            </p:nvCxnSpPr>
            <p:spPr>
              <a:xfrm>
                <a:off x="4154226" y="5293716"/>
                <a:ext cx="30316" cy="163259"/>
              </a:xfrm>
              <a:prstGeom prst="line">
                <a:avLst/>
              </a:prstGeom>
              <a:ln>
                <a:prstDash val="solid"/>
              </a:ln>
            </p:spPr>
            <p:style>
              <a:lnRef idx="1">
                <a:schemeClr val="dk1"/>
              </a:lnRef>
              <a:fillRef idx="0">
                <a:schemeClr val="dk1"/>
              </a:fillRef>
              <a:effectRef idx="0">
                <a:schemeClr val="dk1"/>
              </a:effectRef>
              <a:fontRef idx="minor">
                <a:schemeClr val="tx1"/>
              </a:fontRef>
            </p:style>
          </p:cxnSp>
        </p:grpSp>
        <p:cxnSp>
          <p:nvCxnSpPr>
            <p:cNvPr id="58" name="直線コネクタ 57"/>
            <p:cNvCxnSpPr>
              <a:stCxn id="64" idx="2"/>
            </p:cNvCxnSpPr>
            <p:nvPr/>
          </p:nvCxnSpPr>
          <p:spPr>
            <a:xfrm flipH="1">
              <a:off x="4067944" y="5746536"/>
              <a:ext cx="306955" cy="202744"/>
            </a:xfrm>
            <a:prstGeom prst="line">
              <a:avLst/>
            </a:prstGeom>
            <a:ln>
              <a:prstDash val="solid"/>
            </a:ln>
          </p:spPr>
          <p:style>
            <a:lnRef idx="1">
              <a:schemeClr val="dk1"/>
            </a:lnRef>
            <a:fillRef idx="0">
              <a:schemeClr val="dk1"/>
            </a:fillRef>
            <a:effectRef idx="0">
              <a:schemeClr val="dk1"/>
            </a:effectRef>
            <a:fontRef idx="minor">
              <a:schemeClr val="tx1"/>
            </a:fontRef>
          </p:style>
        </p:cxnSp>
        <p:sp>
          <p:nvSpPr>
            <p:cNvPr id="87" name="星 7 86"/>
            <p:cNvSpPr/>
            <p:nvPr/>
          </p:nvSpPr>
          <p:spPr>
            <a:xfrm>
              <a:off x="3779912" y="5877272"/>
              <a:ext cx="432048" cy="412884"/>
            </a:xfrm>
            <a:prstGeom prst="star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grpSp>
      <p:sp>
        <p:nvSpPr>
          <p:cNvPr id="97" name="曲折矢印 96"/>
          <p:cNvSpPr/>
          <p:nvPr/>
        </p:nvSpPr>
        <p:spPr>
          <a:xfrm rot="5400000" flipV="1">
            <a:off x="5472100" y="4761148"/>
            <a:ext cx="360040" cy="864096"/>
          </a:xfrm>
          <a:prstGeom prst="bentArrow">
            <a:avLst>
              <a:gd name="adj1" fmla="val 25000"/>
              <a:gd name="adj2" fmla="val 25000"/>
              <a:gd name="adj3" fmla="val 25000"/>
              <a:gd name="adj4" fmla="val 3693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latin typeface="+mj-ea"/>
              <a:ea typeface="+mj-ea"/>
            </a:endParaRPr>
          </a:p>
        </p:txBody>
      </p:sp>
      <p:sp>
        <p:nvSpPr>
          <p:cNvPr id="98" name="曲折矢印 97"/>
          <p:cNvSpPr/>
          <p:nvPr/>
        </p:nvSpPr>
        <p:spPr>
          <a:xfrm rot="16200000" flipH="1" flipV="1">
            <a:off x="3527884" y="4761148"/>
            <a:ext cx="360040" cy="864096"/>
          </a:xfrm>
          <a:prstGeom prst="bentArrow">
            <a:avLst>
              <a:gd name="adj1" fmla="val 25000"/>
              <a:gd name="adj2" fmla="val 25000"/>
              <a:gd name="adj3" fmla="val 25000"/>
              <a:gd name="adj4" fmla="val 3693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latin typeface="+mj-ea"/>
              <a:ea typeface="+mj-ea"/>
            </a:endParaRPr>
          </a:p>
        </p:txBody>
      </p:sp>
    </p:spTree>
    <p:extLst>
      <p:ext uri="{BB962C8B-B14F-4D97-AF65-F5344CB8AC3E}">
        <p14:creationId xmlns:p14="http://schemas.microsoft.com/office/powerpoint/2010/main" val="189757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a:t>ディレクトリキャッシュの解析</a:t>
            </a:r>
          </a:p>
        </p:txBody>
      </p:sp>
      <p:sp>
        <p:nvSpPr>
          <p:cNvPr id="2" name="コンテンツ プレースホルダー 1"/>
          <p:cNvSpPr>
            <a:spLocks noGrp="1"/>
          </p:cNvSpPr>
          <p:nvPr>
            <p:ph idx="1"/>
          </p:nvPr>
        </p:nvSpPr>
        <p:spPr/>
        <p:txBody>
          <a:bodyPr/>
          <a:lstStyle/>
          <a:p>
            <a:r>
              <a:rPr lang="ja-JP" altLang="en-US"/>
              <a:t>ルートディレクトリ</a:t>
            </a:r>
            <a:r>
              <a:rPr kumimoji="1" lang="ja-JP" altLang="en-US"/>
              <a:t>から深さ優先探索</a:t>
            </a:r>
            <a:endParaRPr kumimoji="1" lang="en-US" altLang="ja-JP"/>
          </a:p>
          <a:p>
            <a:pPr lvl="1"/>
            <a:r>
              <a:rPr lang="en-US" altLang="ja-JP"/>
              <a:t>init</a:t>
            </a:r>
            <a:r>
              <a:rPr lang="ja-JP" altLang="en-US"/>
              <a:t>プロセスからルートの</a:t>
            </a:r>
            <a:r>
              <a:rPr lang="en-US" altLang="ja-JP"/>
              <a:t>dentry</a:t>
            </a:r>
            <a:r>
              <a:rPr lang="ja-JP" altLang="en-US"/>
              <a:t>構造体を取得</a:t>
            </a:r>
            <a:endParaRPr lang="en-US" altLang="ja-JP"/>
          </a:p>
          <a:p>
            <a:pPr lvl="1"/>
            <a:r>
              <a:rPr kumimoji="1" lang="ja-JP" altLang="en-US"/>
              <a:t>子の</a:t>
            </a:r>
            <a:r>
              <a:rPr kumimoji="1" lang="en-US" altLang="ja-JP"/>
              <a:t>dentry</a:t>
            </a:r>
            <a:r>
              <a:rPr kumimoji="1" lang="ja-JP" altLang="en-US"/>
              <a:t>がなくなるまで再帰的に探索</a:t>
            </a:r>
            <a:endParaRPr kumimoji="1" lang="en-US" altLang="ja-JP"/>
          </a:p>
          <a:p>
            <a:pPr lvl="2"/>
            <a:r>
              <a:rPr lang="ja-JP" altLang="en-US"/>
              <a:t>自分の子となる</a:t>
            </a:r>
            <a:r>
              <a:rPr lang="en-US" altLang="ja-JP"/>
              <a:t>dentry</a:t>
            </a:r>
            <a:r>
              <a:rPr lang="ja-JP" altLang="en-US"/>
              <a:t>がリンク</a:t>
            </a:r>
            <a:endParaRPr lang="en-US" altLang="ja-JP"/>
          </a:p>
          <a:p>
            <a:pPr lvl="2"/>
            <a:r>
              <a:rPr kumimoji="1" lang="ja-JP" altLang="en-US"/>
              <a:t>同じ親の</a:t>
            </a:r>
            <a:r>
              <a:rPr kumimoji="1" lang="en-US" altLang="ja-JP"/>
              <a:t>dentry</a:t>
            </a:r>
            <a:r>
              <a:rPr kumimoji="1" lang="ja-JP" altLang="en-US"/>
              <a:t>同士もリンク</a:t>
            </a:r>
            <a:endParaRPr kumimoji="1" lang="en-US" altLang="ja-JP"/>
          </a:p>
        </p:txBody>
      </p:sp>
      <p:cxnSp>
        <p:nvCxnSpPr>
          <p:cNvPr id="57" name="直線コネクタ 56"/>
          <p:cNvCxnSpPr>
            <a:stCxn id="59" idx="2"/>
            <a:endCxn id="61" idx="0"/>
          </p:cNvCxnSpPr>
          <p:nvPr/>
        </p:nvCxnSpPr>
        <p:spPr>
          <a:xfrm flipH="1">
            <a:off x="6688747" y="4806445"/>
            <a:ext cx="295189" cy="216025"/>
          </a:xfrm>
          <a:prstGeom prst="line">
            <a:avLst/>
          </a:prstGeom>
          <a:noFill/>
        </p:spPr>
        <p:style>
          <a:lnRef idx="1">
            <a:schemeClr val="dk1"/>
          </a:lnRef>
          <a:fillRef idx="2">
            <a:schemeClr val="dk1"/>
          </a:fillRef>
          <a:effectRef idx="1">
            <a:schemeClr val="dk1"/>
          </a:effectRef>
          <a:fontRef idx="minor">
            <a:schemeClr val="dk1"/>
          </a:fontRef>
        </p:style>
      </p:cxnSp>
      <p:cxnSp>
        <p:nvCxnSpPr>
          <p:cNvPr id="58" name="直線コネクタ 57"/>
          <p:cNvCxnSpPr>
            <a:stCxn id="59" idx="2"/>
            <a:endCxn id="62" idx="0"/>
          </p:cNvCxnSpPr>
          <p:nvPr/>
        </p:nvCxnSpPr>
        <p:spPr>
          <a:xfrm>
            <a:off x="6983938" y="4806445"/>
            <a:ext cx="295189" cy="216025"/>
          </a:xfrm>
          <a:prstGeom prst="line">
            <a:avLst/>
          </a:prstGeom>
          <a:noFill/>
        </p:spPr>
        <p:style>
          <a:lnRef idx="1">
            <a:schemeClr val="dk1"/>
          </a:lnRef>
          <a:fillRef idx="2">
            <a:schemeClr val="dk1"/>
          </a:fillRef>
          <a:effectRef idx="1">
            <a:schemeClr val="dk1"/>
          </a:effectRef>
          <a:fontRef idx="minor">
            <a:schemeClr val="dk1"/>
          </a:fontRef>
        </p:style>
      </p:cxnSp>
      <p:sp>
        <p:nvSpPr>
          <p:cNvPr id="59" name="正方形/長方形 58"/>
          <p:cNvSpPr/>
          <p:nvPr/>
        </p:nvSpPr>
        <p:spPr>
          <a:xfrm>
            <a:off x="6787139" y="4590420"/>
            <a:ext cx="393597" cy="2160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61" name="正方形/長方形 60"/>
          <p:cNvSpPr/>
          <p:nvPr/>
        </p:nvSpPr>
        <p:spPr>
          <a:xfrm>
            <a:off x="6491950" y="5022468"/>
            <a:ext cx="393597" cy="21602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2" name="正方形/長方形 61"/>
          <p:cNvSpPr/>
          <p:nvPr/>
        </p:nvSpPr>
        <p:spPr>
          <a:xfrm>
            <a:off x="7082328" y="5022468"/>
            <a:ext cx="393597" cy="216025"/>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63" name="直線コネクタ 62"/>
          <p:cNvCxnSpPr>
            <a:stCxn id="61" idx="2"/>
            <a:endCxn id="66" idx="0"/>
          </p:cNvCxnSpPr>
          <p:nvPr/>
        </p:nvCxnSpPr>
        <p:spPr>
          <a:xfrm flipH="1">
            <a:off x="6295172" y="5238492"/>
            <a:ext cx="393576" cy="288032"/>
          </a:xfrm>
          <a:prstGeom prst="line">
            <a:avLst/>
          </a:prstGeom>
          <a:noFill/>
          <a:ln/>
        </p:spPr>
        <p:style>
          <a:lnRef idx="1">
            <a:schemeClr val="dk1"/>
          </a:lnRef>
          <a:fillRef idx="2">
            <a:schemeClr val="dk1"/>
          </a:fillRef>
          <a:effectRef idx="1">
            <a:schemeClr val="dk1"/>
          </a:effectRef>
          <a:fontRef idx="minor">
            <a:schemeClr val="dk1"/>
          </a:fontRef>
        </p:style>
      </p:cxnSp>
      <p:cxnSp>
        <p:nvCxnSpPr>
          <p:cNvPr id="64" name="直線コネクタ 63"/>
          <p:cNvCxnSpPr>
            <a:stCxn id="62" idx="2"/>
            <a:endCxn id="68" idx="0"/>
          </p:cNvCxnSpPr>
          <p:nvPr/>
        </p:nvCxnSpPr>
        <p:spPr>
          <a:xfrm>
            <a:off x="7279127" y="5238492"/>
            <a:ext cx="196804" cy="288032"/>
          </a:xfrm>
          <a:prstGeom prst="line">
            <a:avLst/>
          </a:prstGeom>
          <a:noFill/>
        </p:spPr>
        <p:style>
          <a:lnRef idx="1">
            <a:schemeClr val="dk1"/>
          </a:lnRef>
          <a:fillRef idx="2">
            <a:schemeClr val="dk1"/>
          </a:fillRef>
          <a:effectRef idx="1">
            <a:schemeClr val="dk1"/>
          </a:effectRef>
          <a:fontRef idx="minor">
            <a:schemeClr val="dk1"/>
          </a:fontRef>
        </p:style>
      </p:cxnSp>
      <p:cxnSp>
        <p:nvCxnSpPr>
          <p:cNvPr id="65" name="直線コネクタ 64"/>
          <p:cNvCxnSpPr>
            <a:stCxn id="61" idx="2"/>
            <a:endCxn id="67" idx="0"/>
          </p:cNvCxnSpPr>
          <p:nvPr/>
        </p:nvCxnSpPr>
        <p:spPr>
          <a:xfrm>
            <a:off x="6688747" y="5238492"/>
            <a:ext cx="196804" cy="288032"/>
          </a:xfrm>
          <a:prstGeom prst="line">
            <a:avLst/>
          </a:prstGeom>
          <a:noFill/>
        </p:spPr>
        <p:style>
          <a:lnRef idx="1">
            <a:schemeClr val="dk1"/>
          </a:lnRef>
          <a:fillRef idx="2">
            <a:schemeClr val="dk1"/>
          </a:fillRef>
          <a:effectRef idx="1">
            <a:schemeClr val="dk1"/>
          </a:effectRef>
          <a:fontRef idx="minor">
            <a:schemeClr val="dk1"/>
          </a:fontRef>
        </p:style>
      </p:cxnSp>
      <p:sp>
        <p:nvSpPr>
          <p:cNvPr id="66" name="正方形/長方形 65"/>
          <p:cNvSpPr/>
          <p:nvPr/>
        </p:nvSpPr>
        <p:spPr>
          <a:xfrm>
            <a:off x="6098374" y="5526523"/>
            <a:ext cx="393597" cy="216025"/>
          </a:xfrm>
          <a:prstGeom prst="rect">
            <a:avLst/>
          </a:prstGeom>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7" name="正方形/長方形 66"/>
          <p:cNvSpPr/>
          <p:nvPr/>
        </p:nvSpPr>
        <p:spPr>
          <a:xfrm>
            <a:off x="6688754" y="5526523"/>
            <a:ext cx="393597" cy="216025"/>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8" name="正方形/長方形 67"/>
          <p:cNvSpPr/>
          <p:nvPr/>
        </p:nvSpPr>
        <p:spPr>
          <a:xfrm>
            <a:off x="7279133" y="5526523"/>
            <a:ext cx="393597" cy="216025"/>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9" name="正方形/長方形 68"/>
          <p:cNvSpPr/>
          <p:nvPr/>
        </p:nvSpPr>
        <p:spPr>
          <a:xfrm>
            <a:off x="7574311" y="6030579"/>
            <a:ext cx="393597" cy="216025"/>
          </a:xfrm>
          <a:prstGeom prst="rect">
            <a:avLst/>
          </a:prstGeom>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70" name="直線コネクタ 69"/>
          <p:cNvCxnSpPr>
            <a:stCxn id="68" idx="2"/>
            <a:endCxn id="69" idx="0"/>
          </p:cNvCxnSpPr>
          <p:nvPr/>
        </p:nvCxnSpPr>
        <p:spPr>
          <a:xfrm>
            <a:off x="7475931" y="5742547"/>
            <a:ext cx="295179" cy="288032"/>
          </a:xfrm>
          <a:prstGeom prst="line">
            <a:avLst/>
          </a:prstGeom>
          <a:noFill/>
          <a:ln/>
        </p:spPr>
        <p:style>
          <a:lnRef idx="1">
            <a:schemeClr val="dk1"/>
          </a:lnRef>
          <a:fillRef idx="2">
            <a:schemeClr val="dk1"/>
          </a:fillRef>
          <a:effectRef idx="1">
            <a:schemeClr val="dk1"/>
          </a:effectRef>
          <a:fontRef idx="minor">
            <a:schemeClr val="dk1"/>
          </a:fontRef>
        </p:style>
      </p:cxnSp>
      <p:sp>
        <p:nvSpPr>
          <p:cNvPr id="79" name="テキスト ボックス 78"/>
          <p:cNvSpPr txBox="1"/>
          <p:nvPr/>
        </p:nvSpPr>
        <p:spPr>
          <a:xfrm>
            <a:off x="5580112" y="4149080"/>
            <a:ext cx="2736304" cy="369332"/>
          </a:xfrm>
          <a:prstGeom prst="rect">
            <a:avLst/>
          </a:prstGeom>
          <a:noFill/>
        </p:spPr>
        <p:txBody>
          <a:bodyPr wrap="square" rtlCol="0">
            <a:spAutoFit/>
          </a:bodyPr>
          <a:lstStyle/>
          <a:p>
            <a:r>
              <a:rPr kumimoji="1" lang="ja-JP" altLang="en-US"/>
              <a:t>ディレクトリキャッシュ</a:t>
            </a:r>
          </a:p>
        </p:txBody>
      </p:sp>
      <p:sp>
        <p:nvSpPr>
          <p:cNvPr id="201" name="正方形/長方形 200"/>
          <p:cNvSpPr/>
          <p:nvPr/>
        </p:nvSpPr>
        <p:spPr>
          <a:xfrm>
            <a:off x="971600" y="4374396"/>
            <a:ext cx="1584176" cy="6387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a:t>init</a:t>
            </a:r>
            <a:r>
              <a:rPr lang="ja-JP" altLang="en-US"/>
              <a:t>プロセスの構造体</a:t>
            </a:r>
          </a:p>
        </p:txBody>
      </p:sp>
      <p:sp>
        <p:nvSpPr>
          <p:cNvPr id="203" name="正方形/長方形 202"/>
          <p:cNvSpPr/>
          <p:nvPr/>
        </p:nvSpPr>
        <p:spPr>
          <a:xfrm>
            <a:off x="3491880" y="4374396"/>
            <a:ext cx="1656184" cy="648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ルートの</a:t>
            </a:r>
            <a:r>
              <a:rPr kumimoji="1" lang="en-US" altLang="ja-JP"/>
              <a:t>dentry</a:t>
            </a:r>
            <a:r>
              <a:rPr kumimoji="1" lang="ja-JP" altLang="en-US"/>
              <a:t>構造体</a:t>
            </a:r>
          </a:p>
        </p:txBody>
      </p:sp>
      <p:cxnSp>
        <p:nvCxnSpPr>
          <p:cNvPr id="9" name="直線矢印コネクタ 8"/>
          <p:cNvCxnSpPr>
            <a:stCxn id="201" idx="3"/>
            <a:endCxn id="203" idx="1"/>
          </p:cNvCxnSpPr>
          <p:nvPr/>
        </p:nvCxnSpPr>
        <p:spPr>
          <a:xfrm>
            <a:off x="2555776" y="4693786"/>
            <a:ext cx="936104" cy="46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a:stCxn id="203" idx="3"/>
            <a:endCxn id="59" idx="1"/>
          </p:cNvCxnSpPr>
          <p:nvPr/>
        </p:nvCxnSpPr>
        <p:spPr>
          <a:xfrm>
            <a:off x="5148064" y="4698396"/>
            <a:ext cx="1639075" cy="3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10" name="正方形/長方形 209"/>
          <p:cNvSpPr/>
          <p:nvPr/>
        </p:nvSpPr>
        <p:spPr>
          <a:xfrm>
            <a:off x="6516216" y="5022468"/>
            <a:ext cx="393597" cy="2160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211" name="正方形/長方形 210"/>
          <p:cNvSpPr/>
          <p:nvPr/>
        </p:nvSpPr>
        <p:spPr>
          <a:xfrm>
            <a:off x="7106594" y="5022468"/>
            <a:ext cx="393597" cy="2160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212" name="正方形/長方形 211"/>
          <p:cNvSpPr/>
          <p:nvPr/>
        </p:nvSpPr>
        <p:spPr>
          <a:xfrm>
            <a:off x="6084168" y="5526524"/>
            <a:ext cx="393597" cy="216025"/>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213" name="正方形/長方形 212"/>
          <p:cNvSpPr/>
          <p:nvPr/>
        </p:nvSpPr>
        <p:spPr>
          <a:xfrm>
            <a:off x="6674548" y="5526524"/>
            <a:ext cx="393597" cy="2160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214" name="正方形/長方形 213"/>
          <p:cNvSpPr/>
          <p:nvPr/>
        </p:nvSpPr>
        <p:spPr>
          <a:xfrm>
            <a:off x="7264927" y="5526524"/>
            <a:ext cx="393597" cy="2160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215" name="正方形/長方形 214"/>
          <p:cNvSpPr/>
          <p:nvPr/>
        </p:nvSpPr>
        <p:spPr>
          <a:xfrm>
            <a:off x="7560105" y="6030580"/>
            <a:ext cx="393597" cy="216025"/>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cxnSp>
        <p:nvCxnSpPr>
          <p:cNvPr id="14" name="直線矢印コネクタ 13"/>
          <p:cNvCxnSpPr>
            <a:stCxn id="59" idx="2"/>
            <a:endCxn id="211" idx="0"/>
          </p:cNvCxnSpPr>
          <p:nvPr/>
        </p:nvCxnSpPr>
        <p:spPr>
          <a:xfrm>
            <a:off x="6983938" y="4806445"/>
            <a:ext cx="319455" cy="216023"/>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6" name="直線矢印コネクタ 15"/>
          <p:cNvCxnSpPr>
            <a:stCxn id="211" idx="2"/>
            <a:endCxn id="214" idx="0"/>
          </p:cNvCxnSpPr>
          <p:nvPr/>
        </p:nvCxnSpPr>
        <p:spPr>
          <a:xfrm>
            <a:off x="7303393" y="5238493"/>
            <a:ext cx="158333" cy="28803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8" name="直線矢印コネクタ 17"/>
          <p:cNvCxnSpPr>
            <a:stCxn id="214" idx="2"/>
            <a:endCxn id="215" idx="0"/>
          </p:cNvCxnSpPr>
          <p:nvPr/>
        </p:nvCxnSpPr>
        <p:spPr>
          <a:xfrm>
            <a:off x="7461726" y="5742549"/>
            <a:ext cx="295178" cy="28803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464953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1"/>
                                        </p:tgtEl>
                                        <p:attrNameLst>
                                          <p:attrName>style.visibility</p:attrName>
                                        </p:attrNameLst>
                                      </p:cBhvr>
                                      <p:to>
                                        <p:strVal val="visible"/>
                                      </p:to>
                                    </p:set>
                                    <p:animEffect transition="in" filter="fade">
                                      <p:cBhvr>
                                        <p:cTn id="16" dur="500"/>
                                        <p:tgtEl>
                                          <p:spTgt spid="21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4"/>
                                        </p:tgtEl>
                                        <p:attrNameLst>
                                          <p:attrName>style.visibility</p:attrName>
                                        </p:attrNameLst>
                                      </p:cBhvr>
                                      <p:to>
                                        <p:strVal val="visible"/>
                                      </p:to>
                                    </p:set>
                                    <p:animEffect transition="in" filter="fade">
                                      <p:cBhvr>
                                        <p:cTn id="19" dur="500"/>
                                        <p:tgtEl>
                                          <p:spTgt spid="21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5"/>
                                        </p:tgtEl>
                                        <p:attrNameLst>
                                          <p:attrName>style.visibility</p:attrName>
                                        </p:attrNameLst>
                                      </p:cBhvr>
                                      <p:to>
                                        <p:strVal val="visible"/>
                                      </p:to>
                                    </p:set>
                                    <p:animEffect transition="in" filter="fade">
                                      <p:cBhvr>
                                        <p:cTn id="22" dur="500"/>
                                        <p:tgtEl>
                                          <p:spTgt spid="2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0"/>
                                        </p:tgtEl>
                                        <p:attrNameLst>
                                          <p:attrName>style.visibility</p:attrName>
                                        </p:attrNameLst>
                                      </p:cBhvr>
                                      <p:to>
                                        <p:strVal val="visible"/>
                                      </p:to>
                                    </p:set>
                                    <p:animEffect transition="in" filter="fade">
                                      <p:cBhvr>
                                        <p:cTn id="27" dur="500"/>
                                        <p:tgtEl>
                                          <p:spTgt spid="21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13"/>
                                        </p:tgtEl>
                                        <p:attrNameLst>
                                          <p:attrName>style.visibility</p:attrName>
                                        </p:attrNameLst>
                                      </p:cBhvr>
                                      <p:to>
                                        <p:strVal val="visible"/>
                                      </p:to>
                                    </p:set>
                                    <p:animEffect transition="in" filter="fade">
                                      <p:cBhvr>
                                        <p:cTn id="30" dur="500"/>
                                        <p:tgtEl>
                                          <p:spTgt spid="21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12"/>
                                        </p:tgtEl>
                                        <p:attrNameLst>
                                          <p:attrName>style.visibility</p:attrName>
                                        </p:attrNameLst>
                                      </p:cBhvr>
                                      <p:to>
                                        <p:strVal val="visible"/>
                                      </p:to>
                                    </p:set>
                                    <p:animEffect transition="in" filter="fade">
                                      <p:cBhvr>
                                        <p:cTn id="33" dur="500"/>
                                        <p:tgtEl>
                                          <p:spTgt spid="212"/>
                                        </p:tgtEl>
                                      </p:cBhvr>
                                    </p:animEffect>
                                  </p:childTnLst>
                                </p:cTn>
                              </p:par>
                              <p:par>
                                <p:cTn id="34" presetID="1" presetClass="exit" presetSubtype="0" fill="hold" nodeType="withEffect">
                                  <p:stCondLst>
                                    <p:cond delay="0"/>
                                  </p:stCondLst>
                                  <p:childTnLst>
                                    <p:set>
                                      <p:cBhvr>
                                        <p:cTn id="35" dur="1" fill="hold">
                                          <p:stCondLst>
                                            <p:cond delay="0"/>
                                          </p:stCondLst>
                                        </p:cTn>
                                        <p:tgtEl>
                                          <p:spTgt spid="14"/>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16"/>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animBg="1"/>
      <p:bldP spid="211" grpId="0" animBg="1"/>
      <p:bldP spid="212" grpId="0" animBg="1"/>
      <p:bldP spid="213" grpId="0" animBg="1"/>
      <p:bldP spid="214" grpId="0" animBg="1"/>
      <p:bldP spid="2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a:t>ディレクトリキャッシュの統合</a:t>
            </a:r>
          </a:p>
        </p:txBody>
      </p:sp>
      <p:sp>
        <p:nvSpPr>
          <p:cNvPr id="2" name="コンテンツ プレースホルダー 1"/>
          <p:cNvSpPr>
            <a:spLocks noGrp="1"/>
          </p:cNvSpPr>
          <p:nvPr>
            <p:ph idx="1"/>
          </p:nvPr>
        </p:nvSpPr>
        <p:spPr/>
        <p:txBody>
          <a:bodyPr/>
          <a:lstStyle/>
          <a:p>
            <a:r>
              <a:rPr lang="ja-JP" altLang="en-US"/>
              <a:t>ディレクトリキャッシュ上で追加・削除されたファイルを反映</a:t>
            </a:r>
          </a:p>
          <a:p>
            <a:pPr lvl="1"/>
            <a:r>
              <a:rPr lang="en-US" altLang="ja-JP"/>
              <a:t>readdir</a:t>
            </a:r>
            <a:r>
              <a:rPr lang="ja-JP" altLang="en-US"/>
              <a:t>システムコールで統合</a:t>
            </a:r>
          </a:p>
          <a:p>
            <a:pPr lvl="1"/>
            <a:r>
              <a:rPr lang="ja-JP" altLang="en-US"/>
              <a:t>ディレクトリキャッシュ上のエントリを取得</a:t>
            </a:r>
          </a:p>
          <a:p>
            <a:pPr lvl="2"/>
            <a:r>
              <a:rPr lang="ja-JP" altLang="en-US"/>
              <a:t>削除マークのついているエントリは無視</a:t>
            </a:r>
          </a:p>
          <a:p>
            <a:pPr lvl="1"/>
            <a:r>
              <a:rPr lang="ja-JP" altLang="en-US"/>
              <a:t>ディスク上のエントリを重複しないように取得</a:t>
            </a:r>
          </a:p>
          <a:p>
            <a:pPr lvl="2"/>
            <a:r>
              <a:rPr lang="ja-JP" altLang="en-US"/>
              <a:t>キャッシュで削除マークのついているエントリは無視</a:t>
            </a:r>
          </a:p>
        </p:txBody>
      </p:sp>
      <p:sp>
        <p:nvSpPr>
          <p:cNvPr id="20" name="角丸四角形 19"/>
          <p:cNvSpPr/>
          <p:nvPr/>
        </p:nvSpPr>
        <p:spPr>
          <a:xfrm>
            <a:off x="664103" y="5085185"/>
            <a:ext cx="2520280" cy="115212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21" name="円柱 20"/>
          <p:cNvSpPr/>
          <p:nvPr/>
        </p:nvSpPr>
        <p:spPr>
          <a:xfrm>
            <a:off x="6136711" y="5085185"/>
            <a:ext cx="2448272" cy="1224136"/>
          </a:xfrm>
          <a:prstGeom prst="can">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22" name="正方形/長方形 21"/>
          <p:cNvSpPr/>
          <p:nvPr/>
        </p:nvSpPr>
        <p:spPr>
          <a:xfrm>
            <a:off x="3544423" y="5085185"/>
            <a:ext cx="2232248" cy="115212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smtClean="0">
              <a:latin typeface="+mj-ea"/>
              <a:ea typeface="+mj-ea"/>
            </a:endParaRPr>
          </a:p>
        </p:txBody>
      </p:sp>
      <p:sp>
        <p:nvSpPr>
          <p:cNvPr id="25" name="テキスト ボックス 24"/>
          <p:cNvSpPr txBox="1"/>
          <p:nvPr/>
        </p:nvSpPr>
        <p:spPr>
          <a:xfrm>
            <a:off x="3635954" y="6239054"/>
            <a:ext cx="1996701" cy="646331"/>
          </a:xfrm>
          <a:prstGeom prst="rect">
            <a:avLst/>
          </a:prstGeom>
          <a:noFill/>
        </p:spPr>
        <p:txBody>
          <a:bodyPr wrap="none" rtlCol="0">
            <a:spAutoFit/>
          </a:bodyPr>
          <a:lstStyle/>
          <a:p>
            <a:pPr algn="ctr"/>
            <a:r>
              <a:rPr kumimoji="1" lang="en-US" altLang="ja-JP" dirty="0" smtClean="0">
                <a:latin typeface="+mn-ea"/>
                <a:ea typeface="+mn-ea"/>
              </a:rPr>
              <a:t>CacheShadow</a:t>
            </a:r>
          </a:p>
          <a:p>
            <a:pPr algn="ctr"/>
            <a:r>
              <a:rPr kumimoji="1" lang="ja-JP" altLang="en-US" dirty="0" smtClean="0">
                <a:latin typeface="+mn-ea"/>
                <a:ea typeface="+mn-ea"/>
              </a:rPr>
              <a:t>ファイルシステム</a:t>
            </a:r>
          </a:p>
        </p:txBody>
      </p:sp>
      <p:sp>
        <p:nvSpPr>
          <p:cNvPr id="26" name="テキスト ボックス 25"/>
          <p:cNvSpPr txBox="1"/>
          <p:nvPr/>
        </p:nvSpPr>
        <p:spPr>
          <a:xfrm>
            <a:off x="6640767" y="6309321"/>
            <a:ext cx="1537344" cy="369332"/>
          </a:xfrm>
          <a:prstGeom prst="rect">
            <a:avLst/>
          </a:prstGeom>
          <a:noFill/>
        </p:spPr>
        <p:txBody>
          <a:bodyPr wrap="none" rtlCol="0">
            <a:spAutoFit/>
          </a:bodyPr>
          <a:lstStyle/>
          <a:p>
            <a:r>
              <a:rPr kumimoji="1" lang="ja-JP" altLang="en-US" dirty="0" smtClean="0">
                <a:latin typeface="+mn-ea"/>
                <a:ea typeface="+mn-ea"/>
              </a:rPr>
              <a:t>仮想ディスク</a:t>
            </a:r>
          </a:p>
        </p:txBody>
      </p:sp>
      <p:sp>
        <p:nvSpPr>
          <p:cNvPr id="28" name="テキスト ボックス 27"/>
          <p:cNvSpPr txBox="1"/>
          <p:nvPr/>
        </p:nvSpPr>
        <p:spPr>
          <a:xfrm>
            <a:off x="736111" y="5733257"/>
            <a:ext cx="66779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FF0000"/>
                </a:solidFill>
                <a:latin typeface="+mn-ea"/>
                <a:ea typeface="+mn-ea"/>
              </a:rPr>
              <a:t>file1</a:t>
            </a:r>
            <a:endParaRPr kumimoji="1" lang="ja-JP" altLang="en-US" dirty="0" smtClean="0">
              <a:solidFill>
                <a:srgbClr val="FF0000"/>
              </a:solidFill>
              <a:latin typeface="+mn-ea"/>
              <a:ea typeface="+mn-ea"/>
            </a:endParaRPr>
          </a:p>
        </p:txBody>
      </p:sp>
      <p:sp>
        <p:nvSpPr>
          <p:cNvPr id="31" name="テキスト ボックス 30"/>
          <p:cNvSpPr txBox="1"/>
          <p:nvPr/>
        </p:nvSpPr>
        <p:spPr>
          <a:xfrm>
            <a:off x="2459861" y="5723964"/>
            <a:ext cx="671979"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FF0000"/>
                </a:solidFill>
                <a:latin typeface="+mn-ea"/>
                <a:ea typeface="+mn-ea"/>
              </a:rPr>
              <a:t>file3</a:t>
            </a:r>
            <a:endParaRPr kumimoji="1" lang="ja-JP" altLang="en-US" dirty="0" smtClean="0">
              <a:solidFill>
                <a:srgbClr val="FF0000"/>
              </a:solidFill>
              <a:latin typeface="+mn-ea"/>
              <a:ea typeface="+mn-ea"/>
            </a:endParaRPr>
          </a:p>
        </p:txBody>
      </p:sp>
      <p:sp>
        <p:nvSpPr>
          <p:cNvPr id="33" name="テキスト ボックス 32"/>
          <p:cNvSpPr txBox="1"/>
          <p:nvPr/>
        </p:nvSpPr>
        <p:spPr>
          <a:xfrm>
            <a:off x="539552" y="6237313"/>
            <a:ext cx="2716898" cy="369332"/>
          </a:xfrm>
          <a:prstGeom prst="rect">
            <a:avLst/>
          </a:prstGeom>
          <a:noFill/>
        </p:spPr>
        <p:txBody>
          <a:bodyPr wrap="none" rtlCol="0">
            <a:spAutoFit/>
          </a:bodyPr>
          <a:lstStyle/>
          <a:p>
            <a:pPr algn="ctr"/>
            <a:r>
              <a:rPr lang="ja-JP" altLang="en-US" dirty="0" smtClean="0">
                <a:latin typeface="+mn-ea"/>
              </a:rPr>
              <a:t>ディレクトリキャッシュ</a:t>
            </a:r>
            <a:endParaRPr kumimoji="1" lang="en-US" altLang="ja-JP" dirty="0" smtClean="0">
              <a:latin typeface="+mn-ea"/>
              <a:ea typeface="+mn-ea"/>
            </a:endParaRPr>
          </a:p>
        </p:txBody>
      </p:sp>
      <p:sp>
        <p:nvSpPr>
          <p:cNvPr id="34" name="テキスト ボックス 33"/>
          <p:cNvSpPr txBox="1"/>
          <p:nvPr/>
        </p:nvSpPr>
        <p:spPr>
          <a:xfrm>
            <a:off x="3688439" y="5517233"/>
            <a:ext cx="66779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FF0000"/>
                </a:solidFill>
                <a:latin typeface="+mn-ea"/>
                <a:ea typeface="+mn-ea"/>
              </a:rPr>
              <a:t>file1</a:t>
            </a:r>
            <a:endParaRPr kumimoji="1" lang="ja-JP" altLang="en-US" dirty="0" smtClean="0">
              <a:solidFill>
                <a:srgbClr val="FF0000"/>
              </a:solidFill>
              <a:latin typeface="+mn-ea"/>
              <a:ea typeface="+mn-ea"/>
            </a:endParaRPr>
          </a:p>
        </p:txBody>
      </p:sp>
      <p:sp>
        <p:nvSpPr>
          <p:cNvPr id="35" name="テキスト ボックス 34"/>
          <p:cNvSpPr txBox="1"/>
          <p:nvPr/>
        </p:nvSpPr>
        <p:spPr>
          <a:xfrm>
            <a:off x="4984583" y="5517233"/>
            <a:ext cx="671979"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FF0000"/>
                </a:solidFill>
                <a:latin typeface="+mn-ea"/>
                <a:ea typeface="+mn-ea"/>
              </a:rPr>
              <a:t>file3</a:t>
            </a:r>
            <a:endParaRPr kumimoji="1" lang="ja-JP" altLang="en-US" dirty="0" smtClean="0">
              <a:solidFill>
                <a:srgbClr val="FF0000"/>
              </a:solidFill>
              <a:latin typeface="+mn-ea"/>
              <a:ea typeface="+mn-ea"/>
            </a:endParaRPr>
          </a:p>
        </p:txBody>
      </p:sp>
      <p:sp>
        <p:nvSpPr>
          <p:cNvPr id="36" name="テキスト ボックス 35"/>
          <p:cNvSpPr txBox="1"/>
          <p:nvPr/>
        </p:nvSpPr>
        <p:spPr>
          <a:xfrm>
            <a:off x="736111" y="5157193"/>
            <a:ext cx="162095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mn-ea"/>
                <a:ea typeface="+mn-ea"/>
              </a:rPr>
              <a:t>/home/user/</a:t>
            </a:r>
            <a:endParaRPr kumimoji="1" lang="ja-JP" altLang="en-US" dirty="0" smtClean="0">
              <a:solidFill>
                <a:srgbClr val="FF0000"/>
              </a:solidFill>
              <a:latin typeface="+mn-ea"/>
              <a:ea typeface="+mn-ea"/>
            </a:endParaRPr>
          </a:p>
        </p:txBody>
      </p:sp>
      <p:sp>
        <p:nvSpPr>
          <p:cNvPr id="37" name="テキスト ボックス 36"/>
          <p:cNvSpPr txBox="1"/>
          <p:nvPr/>
        </p:nvSpPr>
        <p:spPr>
          <a:xfrm>
            <a:off x="1547664" y="5723964"/>
            <a:ext cx="76174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FF0000"/>
                </a:solidFill>
                <a:latin typeface="+mn-ea"/>
                <a:ea typeface="+mn-ea"/>
              </a:rPr>
              <a:t>*file2</a:t>
            </a:r>
            <a:endParaRPr kumimoji="1" lang="ja-JP" altLang="en-US" dirty="0" smtClean="0">
              <a:solidFill>
                <a:srgbClr val="FF0000"/>
              </a:solidFill>
              <a:latin typeface="+mn-ea"/>
              <a:ea typeface="+mn-ea"/>
            </a:endParaRPr>
          </a:p>
        </p:txBody>
      </p:sp>
      <p:sp>
        <p:nvSpPr>
          <p:cNvPr id="38" name="テキスト ボックス 37"/>
          <p:cNvSpPr txBox="1"/>
          <p:nvPr/>
        </p:nvSpPr>
        <p:spPr>
          <a:xfrm>
            <a:off x="6228184" y="5733257"/>
            <a:ext cx="66779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chemeClr val="tx1"/>
                </a:solidFill>
                <a:latin typeface="+mn-ea"/>
                <a:ea typeface="+mn-ea"/>
              </a:rPr>
              <a:t>file1</a:t>
            </a:r>
            <a:endParaRPr kumimoji="1" lang="ja-JP" altLang="en-US" dirty="0" smtClean="0">
              <a:solidFill>
                <a:schemeClr val="tx1"/>
              </a:solidFill>
              <a:latin typeface="+mn-ea"/>
              <a:ea typeface="+mn-ea"/>
            </a:endParaRPr>
          </a:p>
        </p:txBody>
      </p:sp>
      <p:sp>
        <p:nvSpPr>
          <p:cNvPr id="39" name="テキスト ボックス 38"/>
          <p:cNvSpPr txBox="1"/>
          <p:nvPr/>
        </p:nvSpPr>
        <p:spPr>
          <a:xfrm>
            <a:off x="7020272" y="5733257"/>
            <a:ext cx="671979"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000000"/>
                </a:solidFill>
                <a:latin typeface="+mn-ea"/>
                <a:ea typeface="+mn-ea"/>
              </a:rPr>
              <a:t>file2</a:t>
            </a:r>
            <a:endParaRPr kumimoji="1" lang="ja-JP" altLang="en-US" dirty="0" smtClean="0">
              <a:solidFill>
                <a:srgbClr val="000000"/>
              </a:solidFill>
              <a:latin typeface="+mn-ea"/>
              <a:ea typeface="+mn-ea"/>
            </a:endParaRPr>
          </a:p>
        </p:txBody>
      </p:sp>
      <p:sp>
        <p:nvSpPr>
          <p:cNvPr id="40" name="テキスト ボックス 39"/>
          <p:cNvSpPr txBox="1"/>
          <p:nvPr/>
        </p:nvSpPr>
        <p:spPr>
          <a:xfrm>
            <a:off x="6280727" y="5229201"/>
            <a:ext cx="162095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mn-ea"/>
                <a:ea typeface="+mn-ea"/>
              </a:rPr>
              <a:t>/home/user/</a:t>
            </a:r>
            <a:endParaRPr kumimoji="1" lang="ja-JP" altLang="en-US" dirty="0" smtClean="0">
              <a:solidFill>
                <a:srgbClr val="FF0000"/>
              </a:solidFill>
              <a:latin typeface="+mn-ea"/>
              <a:ea typeface="+mn-ea"/>
            </a:endParaRPr>
          </a:p>
        </p:txBody>
      </p:sp>
      <p:sp>
        <p:nvSpPr>
          <p:cNvPr id="9" name="U ターン矢印 8"/>
          <p:cNvSpPr/>
          <p:nvPr/>
        </p:nvSpPr>
        <p:spPr>
          <a:xfrm>
            <a:off x="1979712" y="4725144"/>
            <a:ext cx="1800200" cy="216024"/>
          </a:xfrm>
          <a:prstGeom prst="utur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latin typeface="+mj-ea"/>
              <a:ea typeface="+mj-ea"/>
            </a:endParaRPr>
          </a:p>
        </p:txBody>
      </p:sp>
      <p:sp>
        <p:nvSpPr>
          <p:cNvPr id="41" name="U ターン矢印 40"/>
          <p:cNvSpPr/>
          <p:nvPr/>
        </p:nvSpPr>
        <p:spPr>
          <a:xfrm flipH="1">
            <a:off x="5508104" y="4725144"/>
            <a:ext cx="1800200" cy="216024"/>
          </a:xfrm>
          <a:prstGeom prst="utur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latin typeface="+mj-ea"/>
              <a:ea typeface="+mj-ea"/>
            </a:endParaRPr>
          </a:p>
        </p:txBody>
      </p:sp>
    </p:spTree>
    <p:extLst>
      <p:ext uri="{BB962C8B-B14F-4D97-AF65-F5344CB8AC3E}">
        <p14:creationId xmlns:p14="http://schemas.microsoft.com/office/powerpoint/2010/main" val="1379240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1"/>
                                        </p:tgtEl>
                                        <p:attrNameLst>
                                          <p:attrName>style.visibility</p:attrName>
                                        </p:attrNameLst>
                                      </p:cBhvr>
                                      <p:to>
                                        <p:strVal val="visible"/>
                                      </p:to>
                                    </p:set>
                                    <p:animEffect transition="in" filter="fade">
                                      <p:cBhvr>
                                        <p:cTn id="2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9" grpId="0" animBg="1"/>
      <p:bldP spid="4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メタデータキャッシュ</a:t>
            </a:r>
          </a:p>
        </p:txBody>
      </p:sp>
      <p:sp>
        <p:nvSpPr>
          <p:cNvPr id="3" name="コンテンツ プレースホルダー 2"/>
          <p:cNvSpPr>
            <a:spLocks noGrp="1"/>
          </p:cNvSpPr>
          <p:nvPr>
            <p:ph idx="1"/>
          </p:nvPr>
        </p:nvSpPr>
        <p:spPr/>
        <p:txBody>
          <a:bodyPr/>
          <a:lstStyle/>
          <a:p>
            <a:r>
              <a:rPr lang="ja-JP" altLang="en-US"/>
              <a:t>ファイルサイズやアクセス権限のキャッシュ </a:t>
            </a:r>
          </a:p>
          <a:p>
            <a:pPr lvl="1"/>
            <a:r>
              <a:rPr lang="ja-JP" altLang="en-US"/>
              <a:t>ディレクトリキャッシュのエントリに対応して作成</a:t>
            </a:r>
          </a:p>
          <a:p>
            <a:r>
              <a:rPr lang="ja-JP" altLang="en-US"/>
              <a:t>考えられる攻撃</a:t>
            </a:r>
          </a:p>
          <a:p>
            <a:pPr lvl="1"/>
            <a:r>
              <a:rPr lang="ja-JP" altLang="en-US"/>
              <a:t>キャッシュ上でだけ実行属性をつけて実行可能にする</a:t>
            </a:r>
          </a:p>
          <a:p>
            <a:pPr lvl="1"/>
            <a:r>
              <a:rPr lang="ja-JP" altLang="en-US"/>
              <a:t>キャッシュ上でファイルサイズを小さくし、ファイル末尾のウィルスの検知を逃れる</a:t>
            </a:r>
          </a:p>
        </p:txBody>
      </p:sp>
      <p:sp>
        <p:nvSpPr>
          <p:cNvPr id="19" name="円柱 18"/>
          <p:cNvSpPr/>
          <p:nvPr/>
        </p:nvSpPr>
        <p:spPr>
          <a:xfrm>
            <a:off x="6588224" y="4869160"/>
            <a:ext cx="2043802" cy="1737414"/>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411954" y="4437112"/>
            <a:ext cx="1505540" cy="369332"/>
          </a:xfrm>
          <a:prstGeom prst="rect">
            <a:avLst/>
          </a:prstGeom>
          <a:noFill/>
        </p:spPr>
        <p:txBody>
          <a:bodyPr wrap="none" rtlCol="0">
            <a:spAutoFit/>
          </a:bodyPr>
          <a:lstStyle/>
          <a:p>
            <a:r>
              <a:rPr kumimoji="1" lang="en-US" altLang="ja-JP"/>
              <a:t>inode</a:t>
            </a:r>
            <a:r>
              <a:rPr kumimoji="1" lang="ja-JP" altLang="en-US"/>
              <a:t>構造体</a:t>
            </a:r>
          </a:p>
        </p:txBody>
      </p:sp>
      <p:grpSp>
        <p:nvGrpSpPr>
          <p:cNvPr id="22" name="図形グループ 21"/>
          <p:cNvGrpSpPr/>
          <p:nvPr/>
        </p:nvGrpSpPr>
        <p:grpSpPr>
          <a:xfrm>
            <a:off x="3863022" y="4797152"/>
            <a:ext cx="1944216" cy="1656184"/>
            <a:chOff x="5148064" y="4221088"/>
            <a:chExt cx="1368152" cy="2304256"/>
          </a:xfrm>
        </p:grpSpPr>
        <p:sp>
          <p:nvSpPr>
            <p:cNvPr id="23" name="正方形/長方形 22"/>
            <p:cNvSpPr/>
            <p:nvPr/>
          </p:nvSpPr>
          <p:spPr>
            <a:xfrm>
              <a:off x="5148064" y="4221088"/>
              <a:ext cx="1368152" cy="5760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更新時刻</a:t>
              </a:r>
            </a:p>
          </p:txBody>
        </p:sp>
        <p:sp>
          <p:nvSpPr>
            <p:cNvPr id="24" name="正方形/長方形 23"/>
            <p:cNvSpPr/>
            <p:nvPr/>
          </p:nvSpPr>
          <p:spPr>
            <a:xfrm>
              <a:off x="5148064" y="4797152"/>
              <a:ext cx="1368152" cy="5760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アクセス保護</a:t>
              </a:r>
            </a:p>
          </p:txBody>
        </p:sp>
        <p:sp>
          <p:nvSpPr>
            <p:cNvPr id="25" name="正方形/長方形 24"/>
            <p:cNvSpPr/>
            <p:nvPr/>
          </p:nvSpPr>
          <p:spPr>
            <a:xfrm>
              <a:off x="5148064" y="5373216"/>
              <a:ext cx="1368152" cy="5760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所有者の</a:t>
              </a:r>
              <a:r>
                <a:rPr kumimoji="1" lang="en-US" altLang="ja-JP"/>
                <a:t>UID</a:t>
              </a:r>
              <a:endParaRPr kumimoji="1" lang="ja-JP" altLang="en-US"/>
            </a:p>
          </p:txBody>
        </p:sp>
        <p:sp>
          <p:nvSpPr>
            <p:cNvPr id="26" name="正方形/長方形 25"/>
            <p:cNvSpPr/>
            <p:nvPr/>
          </p:nvSpPr>
          <p:spPr>
            <a:xfrm>
              <a:off x="5148064" y="5949280"/>
              <a:ext cx="1368152" cy="5760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a:t>ファイルサイズ</a:t>
              </a:r>
              <a:endParaRPr kumimoji="1" lang="ja-JP" altLang="en-US"/>
            </a:p>
          </p:txBody>
        </p:sp>
      </p:grpSp>
      <p:sp>
        <p:nvSpPr>
          <p:cNvPr id="27" name="角丸四角形 26"/>
          <p:cNvSpPr/>
          <p:nvPr/>
        </p:nvSpPr>
        <p:spPr>
          <a:xfrm>
            <a:off x="603642" y="4995080"/>
            <a:ext cx="2182090" cy="144140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8" name="テキスト ボックス 27"/>
          <p:cNvSpPr txBox="1"/>
          <p:nvPr/>
        </p:nvSpPr>
        <p:spPr>
          <a:xfrm>
            <a:off x="860373" y="4437112"/>
            <a:ext cx="1551387" cy="584776"/>
          </a:xfrm>
          <a:prstGeom prst="rect">
            <a:avLst/>
          </a:prstGeom>
          <a:noFill/>
        </p:spPr>
        <p:txBody>
          <a:bodyPr wrap="square" rtlCol="0">
            <a:spAutoFit/>
          </a:bodyPr>
          <a:lstStyle/>
          <a:p>
            <a:pPr algn="ctr"/>
            <a:r>
              <a:rPr kumimoji="1" lang="ja-JP" altLang="en-US" sz="1600"/>
              <a:t>ディレクトリ</a:t>
            </a:r>
            <a:endParaRPr kumimoji="1" lang="en-US" altLang="ja-JP" sz="1600"/>
          </a:p>
          <a:p>
            <a:pPr algn="ctr"/>
            <a:r>
              <a:rPr kumimoji="1" lang="ja-JP" altLang="en-US" sz="1600"/>
              <a:t>キャッシュ</a:t>
            </a:r>
          </a:p>
        </p:txBody>
      </p:sp>
      <p:sp>
        <p:nvSpPr>
          <p:cNvPr id="29" name="テキスト ボックス 28"/>
          <p:cNvSpPr txBox="1"/>
          <p:nvPr/>
        </p:nvSpPr>
        <p:spPr>
          <a:xfrm>
            <a:off x="6868338" y="4509120"/>
            <a:ext cx="1470479" cy="338554"/>
          </a:xfrm>
          <a:prstGeom prst="rect">
            <a:avLst/>
          </a:prstGeom>
          <a:noFill/>
        </p:spPr>
        <p:txBody>
          <a:bodyPr wrap="square" rtlCol="0">
            <a:spAutoFit/>
          </a:bodyPr>
          <a:lstStyle/>
          <a:p>
            <a:r>
              <a:rPr kumimoji="1" lang="ja-JP" altLang="en-US" sz="1600" dirty="0"/>
              <a:t>仮想ディスク</a:t>
            </a:r>
          </a:p>
        </p:txBody>
      </p:sp>
      <p:sp>
        <p:nvSpPr>
          <p:cNvPr id="30" name="正方形/長方形 29"/>
          <p:cNvSpPr/>
          <p:nvPr/>
        </p:nvSpPr>
        <p:spPr>
          <a:xfrm>
            <a:off x="1456103" y="5101855"/>
            <a:ext cx="370980" cy="154831"/>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a:t>／</a:t>
            </a:r>
          </a:p>
        </p:txBody>
      </p:sp>
      <p:grpSp>
        <p:nvGrpSpPr>
          <p:cNvPr id="31" name="図形グループ 30"/>
          <p:cNvGrpSpPr/>
          <p:nvPr/>
        </p:nvGrpSpPr>
        <p:grpSpPr>
          <a:xfrm>
            <a:off x="941693" y="5255118"/>
            <a:ext cx="706264" cy="521632"/>
            <a:chOff x="1619672" y="3767125"/>
            <a:chExt cx="792076" cy="886011"/>
          </a:xfrm>
        </p:grpSpPr>
        <p:cxnSp>
          <p:nvCxnSpPr>
            <p:cNvPr id="32" name="直線コネクタ 31"/>
            <p:cNvCxnSpPr>
              <a:endCxn id="33" idx="0"/>
            </p:cNvCxnSpPr>
            <p:nvPr/>
          </p:nvCxnSpPr>
          <p:spPr>
            <a:xfrm flipH="1">
              <a:off x="1999712" y="3767125"/>
              <a:ext cx="412036" cy="241070"/>
            </a:xfrm>
            <a:prstGeom prst="line">
              <a:avLst/>
            </a:prstGeom>
            <a:ln>
              <a:prstDash val="solid"/>
            </a:ln>
          </p:spPr>
          <p:style>
            <a:lnRef idx="1">
              <a:schemeClr val="dk1"/>
            </a:lnRef>
            <a:fillRef idx="0">
              <a:schemeClr val="dk1"/>
            </a:fillRef>
            <a:effectRef idx="0">
              <a:schemeClr val="dk1"/>
            </a:effectRef>
            <a:fontRef idx="minor">
              <a:schemeClr val="tx1"/>
            </a:fontRef>
          </p:style>
        </p:cxnSp>
        <p:sp>
          <p:nvSpPr>
            <p:cNvPr id="33" name="正方形/長方形 32"/>
            <p:cNvSpPr/>
            <p:nvPr/>
          </p:nvSpPr>
          <p:spPr>
            <a:xfrm>
              <a:off x="1619672" y="4008195"/>
              <a:ext cx="760078" cy="284901"/>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400"/>
                <a:t>bin</a:t>
              </a:r>
              <a:endParaRPr kumimoji="1" lang="ja-JP" altLang="en-US" sz="1400"/>
            </a:p>
          </p:txBody>
        </p:sp>
        <p:cxnSp>
          <p:nvCxnSpPr>
            <p:cNvPr id="34" name="直線コネクタ 33"/>
            <p:cNvCxnSpPr>
              <a:stCxn id="33" idx="2"/>
            </p:cNvCxnSpPr>
            <p:nvPr/>
          </p:nvCxnSpPr>
          <p:spPr>
            <a:xfrm flipH="1">
              <a:off x="1835696" y="4293096"/>
              <a:ext cx="164015" cy="360040"/>
            </a:xfrm>
            <a:prstGeom prst="line">
              <a:avLst/>
            </a:prstGeom>
            <a:ln>
              <a:prstDash val="solid"/>
            </a:ln>
          </p:spPr>
          <p:style>
            <a:lnRef idx="1">
              <a:schemeClr val="dk1"/>
            </a:lnRef>
            <a:fillRef idx="0">
              <a:schemeClr val="dk1"/>
            </a:fillRef>
            <a:effectRef idx="0">
              <a:schemeClr val="dk1"/>
            </a:effectRef>
            <a:fontRef idx="minor">
              <a:schemeClr val="tx1"/>
            </a:fontRef>
          </p:style>
        </p:cxnSp>
      </p:grpSp>
      <p:sp>
        <p:nvSpPr>
          <p:cNvPr id="35" name="正方形/長方形 34"/>
          <p:cNvSpPr/>
          <p:nvPr/>
        </p:nvSpPr>
        <p:spPr>
          <a:xfrm>
            <a:off x="819667" y="5785076"/>
            <a:ext cx="677733" cy="167733"/>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400" dirty="0"/>
              <a:t>file</a:t>
            </a:r>
            <a:endParaRPr kumimoji="1" lang="ja-JP" altLang="en-US" sz="1400" dirty="0"/>
          </a:p>
        </p:txBody>
      </p:sp>
      <p:sp>
        <p:nvSpPr>
          <p:cNvPr id="37" name="テキスト ボックス 36"/>
          <p:cNvSpPr txBox="1"/>
          <p:nvPr/>
        </p:nvSpPr>
        <p:spPr>
          <a:xfrm>
            <a:off x="335092" y="5949280"/>
            <a:ext cx="1428596" cy="338554"/>
          </a:xfrm>
          <a:prstGeom prst="rect">
            <a:avLst/>
          </a:prstGeom>
          <a:noFill/>
        </p:spPr>
        <p:txBody>
          <a:bodyPr wrap="none" rtlCol="0">
            <a:spAutoFit/>
          </a:bodyPr>
          <a:lstStyle/>
          <a:p>
            <a:r>
              <a:rPr kumimoji="1" lang="en-US" altLang="ja-JP" sz="1600" dirty="0" err="1"/>
              <a:t>dentry</a:t>
            </a:r>
            <a:r>
              <a:rPr kumimoji="1" lang="ja-JP" altLang="en-US" sz="1600" dirty="0"/>
              <a:t>構造体</a:t>
            </a:r>
          </a:p>
        </p:txBody>
      </p:sp>
      <p:sp>
        <p:nvSpPr>
          <p:cNvPr id="41" name="1 つの角を切り取った四角形 40"/>
          <p:cNvSpPr/>
          <p:nvPr/>
        </p:nvSpPr>
        <p:spPr>
          <a:xfrm>
            <a:off x="7308304" y="5661248"/>
            <a:ext cx="576064" cy="648072"/>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4" name="カギ線コネクタ 13"/>
          <p:cNvCxnSpPr>
            <a:stCxn id="41" idx="2"/>
            <a:endCxn id="23" idx="3"/>
          </p:cNvCxnSpPr>
          <p:nvPr/>
        </p:nvCxnSpPr>
        <p:spPr>
          <a:xfrm rot="10800000">
            <a:off x="5807238" y="5004176"/>
            <a:ext cx="1501066" cy="981109"/>
          </a:xfrm>
          <a:prstGeom prst="bentConnector3">
            <a:avLst>
              <a:gd name="adj1" fmla="val 61339"/>
            </a:avLst>
          </a:prstGeom>
          <a:ln>
            <a:tailEnd type="arrow"/>
          </a:ln>
        </p:spPr>
        <p:style>
          <a:lnRef idx="1">
            <a:schemeClr val="dk1"/>
          </a:lnRef>
          <a:fillRef idx="0">
            <a:schemeClr val="dk1"/>
          </a:fillRef>
          <a:effectRef idx="0">
            <a:schemeClr val="dk1"/>
          </a:effectRef>
          <a:fontRef idx="minor">
            <a:schemeClr val="tx1"/>
          </a:fontRef>
        </p:style>
      </p:cxnSp>
      <p:cxnSp>
        <p:nvCxnSpPr>
          <p:cNvPr id="5" name="カギ線コネクタ 4"/>
          <p:cNvCxnSpPr>
            <a:stCxn id="21" idx="1"/>
          </p:cNvCxnSpPr>
          <p:nvPr/>
        </p:nvCxnSpPr>
        <p:spPr>
          <a:xfrm rot="10800000" flipV="1">
            <a:off x="1547664" y="4621778"/>
            <a:ext cx="1864290" cy="1255494"/>
          </a:xfrm>
          <a:prstGeom prst="bentConnector3">
            <a:avLst/>
          </a:prstGeom>
          <a:ln>
            <a:headEnd type="arrow"/>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12639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角丸四角形 56"/>
          <p:cNvSpPr/>
          <p:nvPr/>
        </p:nvSpPr>
        <p:spPr>
          <a:xfrm>
            <a:off x="539552" y="3933056"/>
            <a:ext cx="2232248" cy="187220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3" name="タイトル 2"/>
          <p:cNvSpPr>
            <a:spLocks noGrp="1"/>
          </p:cNvSpPr>
          <p:nvPr>
            <p:ph type="title"/>
          </p:nvPr>
        </p:nvSpPr>
        <p:spPr/>
        <p:txBody>
          <a:bodyPr/>
          <a:lstStyle/>
          <a:p>
            <a:r>
              <a:rPr kumimoji="1" lang="ja-JP" altLang="en-US"/>
              <a:t>メタデータキャッシュの解析・統合</a:t>
            </a:r>
          </a:p>
        </p:txBody>
      </p:sp>
      <p:sp>
        <p:nvSpPr>
          <p:cNvPr id="2" name="コンテンツ プレースホルダー 1"/>
          <p:cNvSpPr>
            <a:spLocks noGrp="1"/>
          </p:cNvSpPr>
          <p:nvPr>
            <p:ph idx="1"/>
          </p:nvPr>
        </p:nvSpPr>
        <p:spPr/>
        <p:txBody>
          <a:bodyPr/>
          <a:lstStyle/>
          <a:p>
            <a:r>
              <a:rPr lang="ja-JP" altLang="en-US"/>
              <a:t>キャッシュがあればその情報を返す</a:t>
            </a:r>
          </a:p>
          <a:p>
            <a:pPr lvl="1"/>
            <a:r>
              <a:rPr lang="ja-JP" altLang="en-US"/>
              <a:t>ディレクトリキャッシュをたどり</a:t>
            </a:r>
            <a:r>
              <a:rPr lang="en-US" altLang="ja-JP"/>
              <a:t>dentry</a:t>
            </a:r>
            <a:r>
              <a:rPr lang="ja-JP" altLang="en-US"/>
              <a:t>を見つける</a:t>
            </a:r>
          </a:p>
          <a:p>
            <a:pPr lvl="1"/>
            <a:r>
              <a:rPr lang="ja-JP" altLang="en-US"/>
              <a:t>見つかれば</a:t>
            </a:r>
            <a:r>
              <a:rPr lang="en-US" altLang="ja-JP"/>
              <a:t>dentry</a:t>
            </a:r>
            <a:r>
              <a:rPr lang="ja-JP" altLang="en-US"/>
              <a:t>から</a:t>
            </a:r>
            <a:r>
              <a:rPr lang="en-US" altLang="ja-JP"/>
              <a:t>inode</a:t>
            </a:r>
            <a:r>
              <a:rPr lang="ja-JP" altLang="en-US"/>
              <a:t>構造体を取得</a:t>
            </a:r>
          </a:p>
          <a:p>
            <a:pPr lvl="2"/>
            <a:r>
              <a:rPr lang="ja-JP" altLang="en-US"/>
              <a:t>見つからなければディスク上のファイル情報を返す</a:t>
            </a:r>
          </a:p>
          <a:p>
            <a:endParaRPr lang="en-US" altLang="ja-JP"/>
          </a:p>
          <a:p>
            <a:pPr lvl="1"/>
            <a:endParaRPr kumimoji="1" lang="ja-JP" altLang="en-US"/>
          </a:p>
        </p:txBody>
      </p:sp>
      <p:sp>
        <p:nvSpPr>
          <p:cNvPr id="21" name="円柱 20"/>
          <p:cNvSpPr/>
          <p:nvPr/>
        </p:nvSpPr>
        <p:spPr>
          <a:xfrm>
            <a:off x="6312450" y="4077072"/>
            <a:ext cx="2043802" cy="1737414"/>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6691639" y="5814486"/>
            <a:ext cx="1382708" cy="307285"/>
          </a:xfrm>
          <a:prstGeom prst="rect">
            <a:avLst/>
          </a:prstGeom>
          <a:solidFill>
            <a:srgbClr val="FFFFFF"/>
          </a:solidFill>
        </p:spPr>
        <p:txBody>
          <a:bodyPr wrap="none" rtlCol="0">
            <a:spAutoFit/>
          </a:bodyPr>
          <a:lstStyle/>
          <a:p>
            <a:r>
              <a:rPr kumimoji="1" lang="ja-JP" altLang="en-US"/>
              <a:t>仮想ディスク</a:t>
            </a:r>
          </a:p>
        </p:txBody>
      </p:sp>
      <p:sp>
        <p:nvSpPr>
          <p:cNvPr id="24" name="正方形/長方形 23"/>
          <p:cNvSpPr/>
          <p:nvPr/>
        </p:nvSpPr>
        <p:spPr>
          <a:xfrm>
            <a:off x="2998402" y="5095556"/>
            <a:ext cx="704759" cy="35946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5" name="1 つの角を切り取った四角形 24"/>
          <p:cNvSpPr/>
          <p:nvPr/>
        </p:nvSpPr>
        <p:spPr>
          <a:xfrm>
            <a:off x="3006608" y="4683156"/>
            <a:ext cx="696554" cy="65204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1 つの角を切り取った四角形 25"/>
          <p:cNvSpPr/>
          <p:nvPr/>
        </p:nvSpPr>
        <p:spPr>
          <a:xfrm>
            <a:off x="7017209" y="4676180"/>
            <a:ext cx="696554" cy="65204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7369587" y="4797152"/>
            <a:ext cx="1522893" cy="648072"/>
          </a:xfrm>
          <a:prstGeom prst="rect">
            <a:avLst/>
          </a:prstGeom>
          <a:solidFill>
            <a:srgbClr val="FFFFFF"/>
          </a:solidFill>
          <a:ln>
            <a:solidFill>
              <a:srgbClr val="000000"/>
            </a:solidFill>
          </a:ln>
        </p:spPr>
        <p:txBody>
          <a:bodyPr wrap="square" rtlCol="0">
            <a:spAutoFit/>
          </a:bodyPr>
          <a:lstStyle/>
          <a:p>
            <a:r>
              <a:rPr kumimoji="1" lang="en-US" altLang="ja-JP"/>
              <a:t>1024KB</a:t>
            </a:r>
          </a:p>
          <a:p>
            <a:r>
              <a:rPr lang="en-US" altLang="ja-JP"/>
              <a:t>rwx------</a:t>
            </a:r>
            <a:endParaRPr kumimoji="1" lang="ja-JP" altLang="en-US"/>
          </a:p>
        </p:txBody>
      </p:sp>
      <p:sp>
        <p:nvSpPr>
          <p:cNvPr id="28" name="テキスト ボックス 27"/>
          <p:cNvSpPr txBox="1"/>
          <p:nvPr/>
        </p:nvSpPr>
        <p:spPr>
          <a:xfrm>
            <a:off x="3229747" y="4437112"/>
            <a:ext cx="1448759" cy="646331"/>
          </a:xfrm>
          <a:prstGeom prst="rect">
            <a:avLst/>
          </a:prstGeom>
          <a:solidFill>
            <a:srgbClr val="FFFFFF"/>
          </a:solidFill>
          <a:ln>
            <a:solidFill>
              <a:srgbClr val="000000"/>
            </a:solidFill>
          </a:ln>
        </p:spPr>
        <p:txBody>
          <a:bodyPr wrap="square" rtlCol="0">
            <a:spAutoFit/>
          </a:bodyPr>
          <a:lstStyle/>
          <a:p>
            <a:r>
              <a:rPr kumimoji="1" lang="en-US" altLang="ja-JP">
                <a:solidFill>
                  <a:srgbClr val="FF0000"/>
                </a:solidFill>
              </a:rPr>
              <a:t>1124</a:t>
            </a:r>
            <a:r>
              <a:rPr kumimoji="1" lang="en-US" altLang="ja-JP"/>
              <a:t>KB</a:t>
            </a:r>
          </a:p>
          <a:p>
            <a:r>
              <a:rPr lang="en-US" altLang="ja-JP">
                <a:solidFill>
                  <a:srgbClr val="FF0000"/>
                </a:solidFill>
              </a:rPr>
              <a:t>rwxrwxrwx</a:t>
            </a:r>
            <a:endParaRPr kumimoji="1" lang="ja-JP" altLang="en-US">
              <a:solidFill>
                <a:srgbClr val="FF0000"/>
              </a:solidFill>
            </a:endParaRPr>
          </a:p>
        </p:txBody>
      </p:sp>
      <p:sp>
        <p:nvSpPr>
          <p:cNvPr id="29" name="テキスト ボックス 28"/>
          <p:cNvSpPr txBox="1"/>
          <p:nvPr/>
        </p:nvSpPr>
        <p:spPr>
          <a:xfrm>
            <a:off x="2869707" y="4077072"/>
            <a:ext cx="2074591" cy="307285"/>
          </a:xfrm>
          <a:prstGeom prst="rect">
            <a:avLst/>
          </a:prstGeom>
          <a:noFill/>
        </p:spPr>
        <p:txBody>
          <a:bodyPr wrap="none" rtlCol="0">
            <a:spAutoFit/>
          </a:bodyPr>
          <a:lstStyle/>
          <a:p>
            <a:r>
              <a:rPr lang="ja-JP" altLang="en-US"/>
              <a:t>メタデータ</a:t>
            </a:r>
            <a:r>
              <a:rPr kumimoji="1" lang="ja-JP" altLang="en-US"/>
              <a:t>キャッシュ</a:t>
            </a:r>
          </a:p>
        </p:txBody>
      </p:sp>
      <p:sp>
        <p:nvSpPr>
          <p:cNvPr id="32" name="正方形/長方形 31"/>
          <p:cNvSpPr/>
          <p:nvPr/>
        </p:nvSpPr>
        <p:spPr>
          <a:xfrm>
            <a:off x="4512250" y="5166485"/>
            <a:ext cx="1276679" cy="43204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smtClean="0">
              <a:latin typeface="+mj-ea"/>
              <a:ea typeface="+mj-ea"/>
            </a:endParaRPr>
          </a:p>
        </p:txBody>
      </p:sp>
      <p:sp>
        <p:nvSpPr>
          <p:cNvPr id="33" name="テキスト ボックス 32"/>
          <p:cNvSpPr txBox="1"/>
          <p:nvPr/>
        </p:nvSpPr>
        <p:spPr>
          <a:xfrm>
            <a:off x="4139952" y="5649917"/>
            <a:ext cx="2160240" cy="646331"/>
          </a:xfrm>
          <a:prstGeom prst="rect">
            <a:avLst/>
          </a:prstGeom>
          <a:noFill/>
        </p:spPr>
        <p:txBody>
          <a:bodyPr wrap="square" rtlCol="0">
            <a:spAutoFit/>
          </a:bodyPr>
          <a:lstStyle/>
          <a:p>
            <a:pPr algn="ctr"/>
            <a:r>
              <a:rPr kumimoji="1" lang="en-US" altLang="ja-JP" dirty="0" smtClean="0">
                <a:latin typeface="+mn-ea"/>
                <a:ea typeface="+mn-ea"/>
              </a:rPr>
              <a:t>CacheShadow</a:t>
            </a:r>
          </a:p>
          <a:p>
            <a:pPr algn="ctr"/>
            <a:r>
              <a:rPr kumimoji="1" lang="ja-JP" altLang="en-US" dirty="0" smtClean="0">
                <a:latin typeface="+mn-ea"/>
                <a:ea typeface="+mn-ea"/>
              </a:rPr>
              <a:t>ファイルシステム</a:t>
            </a:r>
          </a:p>
        </p:txBody>
      </p:sp>
      <p:cxnSp>
        <p:nvCxnSpPr>
          <p:cNvPr id="14" name="カギ線コネクタ 13"/>
          <p:cNvCxnSpPr>
            <a:stCxn id="28" idx="3"/>
            <a:endCxn id="32" idx="0"/>
          </p:cNvCxnSpPr>
          <p:nvPr/>
        </p:nvCxnSpPr>
        <p:spPr>
          <a:xfrm>
            <a:off x="4678506" y="4760278"/>
            <a:ext cx="472084" cy="406207"/>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34" name="直線コネクタ 33"/>
          <p:cNvCxnSpPr>
            <a:stCxn id="36" idx="2"/>
            <a:endCxn id="37" idx="0"/>
          </p:cNvCxnSpPr>
          <p:nvPr/>
        </p:nvCxnSpPr>
        <p:spPr>
          <a:xfrm flipH="1">
            <a:off x="1278550" y="4293096"/>
            <a:ext cx="295189" cy="216025"/>
          </a:xfrm>
          <a:prstGeom prst="line">
            <a:avLst/>
          </a:prstGeom>
          <a:noFill/>
        </p:spPr>
        <p:style>
          <a:lnRef idx="1">
            <a:schemeClr val="dk1"/>
          </a:lnRef>
          <a:fillRef idx="2">
            <a:schemeClr val="dk1"/>
          </a:fillRef>
          <a:effectRef idx="1">
            <a:schemeClr val="dk1"/>
          </a:effectRef>
          <a:fontRef idx="minor">
            <a:schemeClr val="dk1"/>
          </a:fontRef>
        </p:style>
      </p:cxnSp>
      <p:cxnSp>
        <p:nvCxnSpPr>
          <p:cNvPr id="35" name="直線コネクタ 34"/>
          <p:cNvCxnSpPr>
            <a:stCxn id="36" idx="2"/>
            <a:endCxn id="38" idx="0"/>
          </p:cNvCxnSpPr>
          <p:nvPr/>
        </p:nvCxnSpPr>
        <p:spPr>
          <a:xfrm>
            <a:off x="1573741" y="4293096"/>
            <a:ext cx="295189" cy="216025"/>
          </a:xfrm>
          <a:prstGeom prst="line">
            <a:avLst/>
          </a:prstGeom>
          <a:noFill/>
        </p:spPr>
        <p:style>
          <a:lnRef idx="1">
            <a:schemeClr val="dk1"/>
          </a:lnRef>
          <a:fillRef idx="2">
            <a:schemeClr val="dk1"/>
          </a:fillRef>
          <a:effectRef idx="1">
            <a:schemeClr val="dk1"/>
          </a:effectRef>
          <a:fontRef idx="minor">
            <a:schemeClr val="dk1"/>
          </a:fontRef>
        </p:style>
      </p:cxnSp>
      <p:sp>
        <p:nvSpPr>
          <p:cNvPr id="36" name="正方形/長方形 35"/>
          <p:cNvSpPr/>
          <p:nvPr/>
        </p:nvSpPr>
        <p:spPr>
          <a:xfrm>
            <a:off x="1376942" y="4077071"/>
            <a:ext cx="393597" cy="216025"/>
          </a:xfrm>
          <a:prstGeom prst="rect">
            <a:avLst/>
          </a:prstGeom>
          <a:solidFill>
            <a:schemeClr val="bg1"/>
          </a:solidFill>
          <a:ln w="12700" cmpd="sng"/>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7" name="正方形/長方形 36"/>
          <p:cNvSpPr/>
          <p:nvPr/>
        </p:nvSpPr>
        <p:spPr>
          <a:xfrm>
            <a:off x="1081753" y="4509119"/>
            <a:ext cx="393597" cy="216025"/>
          </a:xfrm>
          <a:prstGeom prst="rect">
            <a:avLst/>
          </a:prstGeom>
          <a:solidFill>
            <a:schemeClr val="bg1"/>
          </a:solidFill>
          <a:ln w="12700" cmpd="sng"/>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8" name="正方形/長方形 37"/>
          <p:cNvSpPr/>
          <p:nvPr/>
        </p:nvSpPr>
        <p:spPr>
          <a:xfrm>
            <a:off x="1672131" y="4509119"/>
            <a:ext cx="393597" cy="21602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cxnSp>
        <p:nvCxnSpPr>
          <p:cNvPr id="39" name="直線コネクタ 38"/>
          <p:cNvCxnSpPr>
            <a:stCxn id="37" idx="2"/>
            <a:endCxn id="42" idx="0"/>
          </p:cNvCxnSpPr>
          <p:nvPr/>
        </p:nvCxnSpPr>
        <p:spPr>
          <a:xfrm flipH="1">
            <a:off x="884975" y="4725143"/>
            <a:ext cx="393576" cy="288032"/>
          </a:xfrm>
          <a:prstGeom prst="line">
            <a:avLst/>
          </a:prstGeom>
          <a:noFill/>
          <a:ln/>
        </p:spPr>
        <p:style>
          <a:lnRef idx="1">
            <a:schemeClr val="dk1"/>
          </a:lnRef>
          <a:fillRef idx="2">
            <a:schemeClr val="dk1"/>
          </a:fillRef>
          <a:effectRef idx="1">
            <a:schemeClr val="dk1"/>
          </a:effectRef>
          <a:fontRef idx="minor">
            <a:schemeClr val="dk1"/>
          </a:fontRef>
        </p:style>
      </p:cxnSp>
      <p:cxnSp>
        <p:nvCxnSpPr>
          <p:cNvPr id="40" name="直線コネクタ 39"/>
          <p:cNvCxnSpPr>
            <a:stCxn id="38" idx="2"/>
            <a:endCxn id="44" idx="0"/>
          </p:cNvCxnSpPr>
          <p:nvPr/>
        </p:nvCxnSpPr>
        <p:spPr>
          <a:xfrm>
            <a:off x="1868930" y="4725143"/>
            <a:ext cx="196804" cy="288032"/>
          </a:xfrm>
          <a:prstGeom prst="line">
            <a:avLst/>
          </a:prstGeom>
          <a:noFill/>
        </p:spPr>
        <p:style>
          <a:lnRef idx="1">
            <a:schemeClr val="dk1"/>
          </a:lnRef>
          <a:fillRef idx="2">
            <a:schemeClr val="dk1"/>
          </a:fillRef>
          <a:effectRef idx="1">
            <a:schemeClr val="dk1"/>
          </a:effectRef>
          <a:fontRef idx="minor">
            <a:schemeClr val="dk1"/>
          </a:fontRef>
        </p:style>
      </p:cxnSp>
      <p:cxnSp>
        <p:nvCxnSpPr>
          <p:cNvPr id="41" name="直線コネクタ 40"/>
          <p:cNvCxnSpPr>
            <a:stCxn id="37" idx="2"/>
            <a:endCxn id="43" idx="0"/>
          </p:cNvCxnSpPr>
          <p:nvPr/>
        </p:nvCxnSpPr>
        <p:spPr>
          <a:xfrm>
            <a:off x="1278550" y="4725143"/>
            <a:ext cx="196804" cy="288032"/>
          </a:xfrm>
          <a:prstGeom prst="line">
            <a:avLst/>
          </a:prstGeom>
          <a:noFill/>
        </p:spPr>
        <p:style>
          <a:lnRef idx="1">
            <a:schemeClr val="dk1"/>
          </a:lnRef>
          <a:fillRef idx="2">
            <a:schemeClr val="dk1"/>
          </a:fillRef>
          <a:effectRef idx="1">
            <a:schemeClr val="dk1"/>
          </a:effectRef>
          <a:fontRef idx="minor">
            <a:schemeClr val="dk1"/>
          </a:fontRef>
        </p:style>
      </p:cxnSp>
      <p:sp>
        <p:nvSpPr>
          <p:cNvPr id="42" name="正方形/長方形 41"/>
          <p:cNvSpPr/>
          <p:nvPr/>
        </p:nvSpPr>
        <p:spPr>
          <a:xfrm>
            <a:off x="688177" y="5013174"/>
            <a:ext cx="393597" cy="216025"/>
          </a:xfrm>
          <a:prstGeom prst="rect">
            <a:avLst/>
          </a:prstGeom>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3" name="正方形/長方形 42"/>
          <p:cNvSpPr/>
          <p:nvPr/>
        </p:nvSpPr>
        <p:spPr>
          <a:xfrm>
            <a:off x="1278557" y="5013174"/>
            <a:ext cx="393597" cy="216025"/>
          </a:xfrm>
          <a:prstGeom prst="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4" name="正方形/長方形 43"/>
          <p:cNvSpPr/>
          <p:nvPr/>
        </p:nvSpPr>
        <p:spPr>
          <a:xfrm>
            <a:off x="1868936" y="5013174"/>
            <a:ext cx="393597" cy="216025"/>
          </a:xfrm>
          <a:prstGeom prst="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5" name="正方形/長方形 44"/>
          <p:cNvSpPr/>
          <p:nvPr/>
        </p:nvSpPr>
        <p:spPr>
          <a:xfrm>
            <a:off x="2164114" y="5517230"/>
            <a:ext cx="393597" cy="216025"/>
          </a:xfrm>
          <a:prstGeom prst="rect">
            <a:avLst/>
          </a:prstGeom>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46" name="直線コネクタ 45"/>
          <p:cNvCxnSpPr>
            <a:stCxn id="44" idx="2"/>
            <a:endCxn id="45" idx="0"/>
          </p:cNvCxnSpPr>
          <p:nvPr/>
        </p:nvCxnSpPr>
        <p:spPr>
          <a:xfrm>
            <a:off x="2065734" y="5229198"/>
            <a:ext cx="295179" cy="288032"/>
          </a:xfrm>
          <a:prstGeom prst="line">
            <a:avLst/>
          </a:prstGeom>
          <a:noFill/>
          <a:ln/>
        </p:spPr>
        <p:style>
          <a:lnRef idx="1">
            <a:schemeClr val="dk1"/>
          </a:lnRef>
          <a:fillRef idx="2">
            <a:schemeClr val="dk1"/>
          </a:fillRef>
          <a:effectRef idx="1">
            <a:schemeClr val="dk1"/>
          </a:effectRef>
          <a:fontRef idx="minor">
            <a:schemeClr val="dk1"/>
          </a:fontRef>
        </p:style>
      </p:cxnSp>
      <p:sp>
        <p:nvSpPr>
          <p:cNvPr id="47" name="テキスト ボックス 46"/>
          <p:cNvSpPr txBox="1"/>
          <p:nvPr/>
        </p:nvSpPr>
        <p:spPr>
          <a:xfrm>
            <a:off x="323528" y="5795972"/>
            <a:ext cx="2736304" cy="369332"/>
          </a:xfrm>
          <a:prstGeom prst="rect">
            <a:avLst/>
          </a:prstGeom>
          <a:noFill/>
        </p:spPr>
        <p:txBody>
          <a:bodyPr wrap="square" rtlCol="0">
            <a:spAutoFit/>
          </a:bodyPr>
          <a:lstStyle/>
          <a:p>
            <a:r>
              <a:rPr kumimoji="1" lang="ja-JP" altLang="en-US"/>
              <a:t>ディレクトリキャッシュ</a:t>
            </a:r>
          </a:p>
        </p:txBody>
      </p:sp>
      <p:cxnSp>
        <p:nvCxnSpPr>
          <p:cNvPr id="59" name="直線矢印コネクタ 58"/>
          <p:cNvCxnSpPr>
            <a:stCxn id="38" idx="3"/>
          </p:cNvCxnSpPr>
          <p:nvPr/>
        </p:nvCxnSpPr>
        <p:spPr>
          <a:xfrm flipV="1">
            <a:off x="2065728" y="4601224"/>
            <a:ext cx="1138120" cy="159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9979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サーバ</a:t>
            </a:r>
            <a:r>
              <a:rPr kumimoji="1" lang="en-US" altLang="ja-JP"/>
              <a:t>VM</a:t>
            </a:r>
            <a:r>
              <a:rPr kumimoji="1" lang="ja-JP" altLang="en-US"/>
              <a:t>のメモリ解析</a:t>
            </a:r>
          </a:p>
        </p:txBody>
      </p:sp>
      <p:sp>
        <p:nvSpPr>
          <p:cNvPr id="3" name="コンテンツ プレースホルダー 2"/>
          <p:cNvSpPr>
            <a:spLocks noGrp="1"/>
          </p:cNvSpPr>
          <p:nvPr>
            <p:ph idx="1"/>
          </p:nvPr>
        </p:nvSpPr>
        <p:spPr/>
        <p:txBody>
          <a:bodyPr/>
          <a:lstStyle/>
          <a:p>
            <a:r>
              <a:rPr lang="ja-JP" altLang="en-US"/>
              <a:t>サーバ</a:t>
            </a:r>
            <a:r>
              <a:rPr lang="en-US" altLang="ja-JP"/>
              <a:t>VM</a:t>
            </a:r>
            <a:r>
              <a:rPr lang="ja-JP" altLang="en-US"/>
              <a:t>のメモリを解析するにはアドレス変換が必要</a:t>
            </a:r>
          </a:p>
          <a:p>
            <a:pPr lvl="1"/>
            <a:r>
              <a:rPr lang="ja-JP" altLang="en-US"/>
              <a:t>サーバ</a:t>
            </a:r>
            <a:r>
              <a:rPr lang="en-US" altLang="ja-JP"/>
              <a:t>VM</a:t>
            </a:r>
            <a:r>
              <a:rPr lang="ja-JP" altLang="en-US"/>
              <a:t>の仮想アドレスから物理アドレス</a:t>
            </a:r>
          </a:p>
          <a:p>
            <a:pPr lvl="1"/>
            <a:r>
              <a:rPr lang="ja-JP" altLang="en-US"/>
              <a:t>サーバ</a:t>
            </a:r>
            <a:r>
              <a:rPr lang="en-US" altLang="ja-JP"/>
              <a:t>VM</a:t>
            </a:r>
            <a:r>
              <a:rPr lang="ja-JP" altLang="en-US"/>
              <a:t>内のページテーブルを引くのに時間がかかる</a:t>
            </a:r>
          </a:p>
          <a:p>
            <a:r>
              <a:rPr lang="ja-JP" altLang="en-US"/>
              <a:t>アドレス変換のキャッシュを作成</a:t>
            </a:r>
          </a:p>
          <a:p>
            <a:pPr lvl="1"/>
            <a:r>
              <a:rPr lang="ja-JP" altLang="en-US"/>
              <a:t>一度変換したアドレスは再利用</a:t>
            </a:r>
          </a:p>
          <a:p>
            <a:pPr lvl="1"/>
            <a:endParaRPr lang="en-US" altLang="ja-JP"/>
          </a:p>
          <a:p>
            <a:endParaRPr kumimoji="1" lang="ja-JP" altLang="en-US"/>
          </a:p>
        </p:txBody>
      </p:sp>
      <p:grpSp>
        <p:nvGrpSpPr>
          <p:cNvPr id="18" name="図形グループ 17"/>
          <p:cNvGrpSpPr/>
          <p:nvPr/>
        </p:nvGrpSpPr>
        <p:grpSpPr>
          <a:xfrm>
            <a:off x="2267744" y="4365104"/>
            <a:ext cx="4536504" cy="2348881"/>
            <a:chOff x="2267744" y="4106841"/>
            <a:chExt cx="4536504" cy="2758951"/>
          </a:xfrm>
        </p:grpSpPr>
        <p:sp>
          <p:nvSpPr>
            <p:cNvPr id="5" name="角丸四角形 4"/>
            <p:cNvSpPr/>
            <p:nvPr/>
          </p:nvSpPr>
          <p:spPr>
            <a:xfrm>
              <a:off x="4716016" y="4466881"/>
              <a:ext cx="2088232" cy="20882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角丸四角形 5"/>
            <p:cNvSpPr/>
            <p:nvPr/>
          </p:nvSpPr>
          <p:spPr>
            <a:xfrm>
              <a:off x="2267744" y="4466881"/>
              <a:ext cx="2088232" cy="239891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5154311" y="4106841"/>
              <a:ext cx="1217889" cy="369332"/>
            </a:xfrm>
            <a:prstGeom prst="rect">
              <a:avLst/>
            </a:prstGeom>
            <a:noFill/>
          </p:spPr>
          <p:txBody>
            <a:bodyPr wrap="none" rtlCol="0">
              <a:spAutoFit/>
            </a:bodyPr>
            <a:lstStyle/>
            <a:p>
              <a:r>
                <a:rPr kumimoji="1" lang="ja-JP" altLang="en-US"/>
                <a:t>サーバ</a:t>
              </a:r>
              <a:r>
                <a:rPr kumimoji="1" lang="en-US" altLang="ja-JP"/>
                <a:t>VM</a:t>
              </a:r>
              <a:endParaRPr kumimoji="1" lang="ja-JP" altLang="en-US"/>
            </a:p>
          </p:txBody>
        </p:sp>
        <p:sp>
          <p:nvSpPr>
            <p:cNvPr id="8" name="テキスト ボックス 7"/>
            <p:cNvSpPr txBox="1"/>
            <p:nvPr/>
          </p:nvSpPr>
          <p:spPr>
            <a:xfrm>
              <a:off x="2808748" y="4106841"/>
              <a:ext cx="971164" cy="369332"/>
            </a:xfrm>
            <a:prstGeom prst="rect">
              <a:avLst/>
            </a:prstGeom>
            <a:noFill/>
          </p:spPr>
          <p:txBody>
            <a:bodyPr wrap="none" rtlCol="0">
              <a:spAutoFit/>
            </a:bodyPr>
            <a:lstStyle/>
            <a:p>
              <a:r>
                <a:rPr kumimoji="1" lang="en-US" altLang="ja-JP"/>
                <a:t>IDS VM</a:t>
              </a:r>
              <a:endParaRPr kumimoji="1" lang="ja-JP" altLang="en-US"/>
            </a:p>
          </p:txBody>
        </p:sp>
        <p:grpSp>
          <p:nvGrpSpPr>
            <p:cNvPr id="9" name="図形グループ 8"/>
            <p:cNvGrpSpPr/>
            <p:nvPr/>
          </p:nvGrpSpPr>
          <p:grpSpPr>
            <a:xfrm>
              <a:off x="4932040" y="5316188"/>
              <a:ext cx="1569660" cy="820554"/>
              <a:chOff x="4882690" y="4638347"/>
              <a:chExt cx="1569660" cy="820554"/>
            </a:xfrm>
          </p:grpSpPr>
          <p:sp>
            <p:nvSpPr>
              <p:cNvPr id="10" name="正方形/長方形 9"/>
              <p:cNvSpPr/>
              <p:nvPr/>
            </p:nvSpPr>
            <p:spPr>
              <a:xfrm>
                <a:off x="5220072" y="5026853"/>
                <a:ext cx="1008112" cy="4320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1" name="テキスト ボックス 10"/>
              <p:cNvSpPr txBox="1"/>
              <p:nvPr/>
            </p:nvSpPr>
            <p:spPr>
              <a:xfrm>
                <a:off x="4882690" y="4638347"/>
                <a:ext cx="1569660" cy="397659"/>
              </a:xfrm>
              <a:prstGeom prst="rect">
                <a:avLst/>
              </a:prstGeom>
              <a:noFill/>
            </p:spPr>
            <p:txBody>
              <a:bodyPr wrap="none" rtlCol="0">
                <a:spAutoFit/>
              </a:bodyPr>
              <a:lstStyle/>
              <a:p>
                <a:pPr algn="ctr"/>
                <a:r>
                  <a:rPr kumimoji="1" lang="ja-JP" altLang="en-US" sz="1600"/>
                  <a:t>ページテーブル</a:t>
                </a:r>
              </a:p>
            </p:txBody>
          </p:sp>
        </p:grpSp>
        <p:sp>
          <p:nvSpPr>
            <p:cNvPr id="12" name="角丸四角形 11"/>
            <p:cNvSpPr/>
            <p:nvPr/>
          </p:nvSpPr>
          <p:spPr>
            <a:xfrm>
              <a:off x="2483768" y="5629268"/>
              <a:ext cx="1656184" cy="56580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508576" y="6182503"/>
              <a:ext cx="1631376" cy="546295"/>
            </a:xfrm>
            <a:prstGeom prst="rect">
              <a:avLst/>
            </a:prstGeom>
            <a:noFill/>
          </p:spPr>
          <p:txBody>
            <a:bodyPr wrap="none" rtlCol="0">
              <a:spAutoFit/>
            </a:bodyPr>
            <a:lstStyle/>
            <a:p>
              <a:pPr algn="ctr"/>
              <a:r>
                <a:rPr kumimoji="1" lang="en-US" altLang="ja-JP" sz="1600"/>
                <a:t>CacheShadow</a:t>
              </a:r>
            </a:p>
            <a:p>
              <a:pPr algn="ctr"/>
              <a:r>
                <a:rPr kumimoji="1" lang="ja-JP" altLang="en-US" sz="1600"/>
                <a:t>ファイルシステム</a:t>
              </a:r>
            </a:p>
          </p:txBody>
        </p:sp>
        <p:grpSp>
          <p:nvGrpSpPr>
            <p:cNvPr id="14" name="図形グループ 13"/>
            <p:cNvGrpSpPr/>
            <p:nvPr/>
          </p:nvGrpSpPr>
          <p:grpSpPr>
            <a:xfrm>
              <a:off x="2592645" y="4538889"/>
              <a:ext cx="1415772" cy="1046905"/>
              <a:chOff x="4991567" y="4941168"/>
              <a:chExt cx="1415772" cy="1046905"/>
            </a:xfrm>
          </p:grpSpPr>
          <p:sp>
            <p:nvSpPr>
              <p:cNvPr id="15" name="正方形/長方形 14"/>
              <p:cNvSpPr/>
              <p:nvPr/>
            </p:nvSpPr>
            <p:spPr>
              <a:xfrm>
                <a:off x="5220072" y="4941168"/>
                <a:ext cx="1008112" cy="4320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4991567" y="5301207"/>
                <a:ext cx="1415772" cy="686866"/>
              </a:xfrm>
              <a:prstGeom prst="rect">
                <a:avLst/>
              </a:prstGeom>
              <a:noFill/>
            </p:spPr>
            <p:txBody>
              <a:bodyPr wrap="none" rtlCol="0">
                <a:spAutoFit/>
              </a:bodyPr>
              <a:lstStyle/>
              <a:p>
                <a:pPr algn="ctr"/>
                <a:r>
                  <a:rPr lang="ja-JP" altLang="en-US" sz="1600"/>
                  <a:t>アドレス変換</a:t>
                </a:r>
                <a:endParaRPr lang="en-US" altLang="ja-JP" sz="1600"/>
              </a:p>
              <a:p>
                <a:pPr algn="ctr"/>
                <a:r>
                  <a:rPr kumimoji="1" lang="ja-JP" altLang="en-US" sz="1600"/>
                  <a:t>のキャッシュ</a:t>
                </a:r>
              </a:p>
            </p:txBody>
          </p:sp>
        </p:grpSp>
        <p:cxnSp>
          <p:nvCxnSpPr>
            <p:cNvPr id="17" name="直線矢印コネクタ 16"/>
            <p:cNvCxnSpPr>
              <a:stCxn id="12" idx="3"/>
              <a:endCxn id="10" idx="1"/>
            </p:cNvCxnSpPr>
            <p:nvPr/>
          </p:nvCxnSpPr>
          <p:spPr>
            <a:xfrm>
              <a:off x="4139952" y="5912171"/>
              <a:ext cx="1129470" cy="854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120019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a:t>VM</a:t>
            </a:r>
            <a:r>
              <a:rPr lang="ja-JP" altLang="en-US"/>
              <a:t>のメモリとディスクのスナップショットをとって解析・統合</a:t>
            </a:r>
          </a:p>
          <a:p>
            <a:pPr lvl="1"/>
            <a:r>
              <a:rPr lang="ja-JP" altLang="en-US"/>
              <a:t>メモリの解析中や解析した情報を使う前に更新が行われるのを防ぐ</a:t>
            </a:r>
          </a:p>
          <a:p>
            <a:pPr lvl="1"/>
            <a:r>
              <a:rPr lang="ja-JP" altLang="en-US"/>
              <a:t>現在の実装ではサーバ</a:t>
            </a:r>
            <a:r>
              <a:rPr lang="en-US" altLang="ja-JP"/>
              <a:t>VM</a:t>
            </a:r>
            <a:r>
              <a:rPr lang="ja-JP" altLang="en-US"/>
              <a:t>を停止している</a:t>
            </a:r>
          </a:p>
          <a:p>
            <a:pPr marL="393192" lvl="1" indent="0">
              <a:buNone/>
            </a:pPr>
            <a:endParaRPr kumimoji="1" lang="en-US" altLang="ja-JP"/>
          </a:p>
          <a:p>
            <a:pPr lvl="1"/>
            <a:endParaRPr kumimoji="1" lang="en-US" altLang="ja-JP"/>
          </a:p>
          <a:p>
            <a:pPr lvl="1"/>
            <a:endParaRPr kumimoji="1" lang="ja-JP" altLang="en-US"/>
          </a:p>
        </p:txBody>
      </p:sp>
      <p:sp>
        <p:nvSpPr>
          <p:cNvPr id="3" name="タイトル 2"/>
          <p:cNvSpPr>
            <a:spLocks noGrp="1"/>
          </p:cNvSpPr>
          <p:nvPr>
            <p:ph type="title"/>
          </p:nvPr>
        </p:nvSpPr>
        <p:spPr/>
        <p:txBody>
          <a:bodyPr/>
          <a:lstStyle/>
          <a:p>
            <a:r>
              <a:rPr kumimoji="1" lang="en-US" altLang="ja-JP"/>
              <a:t>VM</a:t>
            </a:r>
            <a:r>
              <a:rPr kumimoji="1" lang="ja-JP" altLang="en-US"/>
              <a:t>のスナップショットを対象</a:t>
            </a:r>
          </a:p>
        </p:txBody>
      </p:sp>
      <p:sp>
        <p:nvSpPr>
          <p:cNvPr id="6" name="角丸四角形 5"/>
          <p:cNvSpPr/>
          <p:nvPr/>
        </p:nvSpPr>
        <p:spPr>
          <a:xfrm>
            <a:off x="1043608" y="4941168"/>
            <a:ext cx="2126486" cy="129614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1606605" y="4581128"/>
            <a:ext cx="877163" cy="369332"/>
          </a:xfrm>
          <a:prstGeom prst="rect">
            <a:avLst/>
          </a:prstGeom>
          <a:noFill/>
        </p:spPr>
        <p:txBody>
          <a:bodyPr wrap="none" rtlCol="0">
            <a:spAutoFit/>
          </a:bodyPr>
          <a:lstStyle/>
          <a:p>
            <a:r>
              <a:rPr lang="en-US" altLang="ja-JP" dirty="0"/>
              <a:t>IDS VM</a:t>
            </a:r>
            <a:endParaRPr kumimoji="1" lang="ja-JP" altLang="en-US" dirty="0"/>
          </a:p>
        </p:txBody>
      </p:sp>
      <p:sp>
        <p:nvSpPr>
          <p:cNvPr id="12" name="正方形/長方形 11"/>
          <p:cNvSpPr/>
          <p:nvPr/>
        </p:nvSpPr>
        <p:spPr>
          <a:xfrm>
            <a:off x="1185374" y="5104344"/>
            <a:ext cx="1842955" cy="55690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27" name="直線矢印コネクタ 26"/>
          <p:cNvCxnSpPr>
            <a:stCxn id="12" idx="3"/>
          </p:cNvCxnSpPr>
          <p:nvPr/>
        </p:nvCxnSpPr>
        <p:spPr>
          <a:xfrm flipV="1">
            <a:off x="3028329" y="5373216"/>
            <a:ext cx="607567" cy="95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nvGrpSpPr>
          <p:cNvPr id="4" name="図形グループ 3"/>
          <p:cNvGrpSpPr/>
          <p:nvPr/>
        </p:nvGrpSpPr>
        <p:grpSpPr>
          <a:xfrm>
            <a:off x="3666274" y="3976807"/>
            <a:ext cx="4218094" cy="2188493"/>
            <a:chOff x="3666274" y="4441036"/>
            <a:chExt cx="4218094" cy="1724268"/>
          </a:xfrm>
        </p:grpSpPr>
        <p:sp>
          <p:nvSpPr>
            <p:cNvPr id="7" name="角丸四角形 6"/>
            <p:cNvSpPr/>
            <p:nvPr/>
          </p:nvSpPr>
          <p:spPr>
            <a:xfrm>
              <a:off x="3666274" y="4922296"/>
              <a:ext cx="1913838" cy="124249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1" name="テキスト ボックス 10"/>
            <p:cNvSpPr txBox="1"/>
            <p:nvPr/>
          </p:nvSpPr>
          <p:spPr>
            <a:xfrm>
              <a:off x="3779912" y="4441036"/>
              <a:ext cx="1655321" cy="646331"/>
            </a:xfrm>
            <a:prstGeom prst="rect">
              <a:avLst/>
            </a:prstGeom>
            <a:noFill/>
          </p:spPr>
          <p:txBody>
            <a:bodyPr wrap="none" rtlCol="0">
              <a:spAutoFit/>
            </a:bodyPr>
            <a:lstStyle/>
            <a:p>
              <a:pPr algn="ctr"/>
              <a:r>
                <a:rPr lang="ja-JP" altLang="en-US"/>
                <a:t>サーバ</a:t>
              </a:r>
              <a:r>
                <a:rPr lang="en-US" altLang="ja-JP"/>
                <a:t>VM</a:t>
              </a:r>
              <a:r>
                <a:rPr lang="ja-JP" altLang="en-US"/>
                <a:t>の</a:t>
              </a:r>
              <a:endParaRPr lang="en-US" altLang="ja-JP"/>
            </a:p>
            <a:p>
              <a:pPr algn="ctr"/>
              <a:r>
                <a:rPr kumimoji="1" lang="ja-JP" altLang="en-US"/>
                <a:t>スナップショット</a:t>
              </a:r>
            </a:p>
          </p:txBody>
        </p:sp>
        <p:sp>
          <p:nvSpPr>
            <p:cNvPr id="19" name="角丸四角形 18"/>
            <p:cNvSpPr/>
            <p:nvPr/>
          </p:nvSpPr>
          <p:spPr>
            <a:xfrm>
              <a:off x="5970530" y="4931588"/>
              <a:ext cx="1913838" cy="123371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6300192" y="4631530"/>
              <a:ext cx="1198859" cy="285638"/>
            </a:xfrm>
            <a:prstGeom prst="rect">
              <a:avLst/>
            </a:prstGeom>
            <a:noFill/>
          </p:spPr>
          <p:txBody>
            <a:bodyPr wrap="none" rtlCol="0">
              <a:spAutoFit/>
            </a:bodyPr>
            <a:lstStyle/>
            <a:p>
              <a:r>
                <a:rPr lang="ja-JP" altLang="en-US"/>
                <a:t>サーバ</a:t>
              </a:r>
              <a:r>
                <a:rPr lang="en-US" altLang="ja-JP"/>
                <a:t>VM</a:t>
              </a:r>
              <a:endParaRPr kumimoji="1" lang="ja-JP" altLang="en-US"/>
            </a:p>
          </p:txBody>
        </p:sp>
        <p:cxnSp>
          <p:nvCxnSpPr>
            <p:cNvPr id="5" name="直線コネクタ 4"/>
            <p:cNvCxnSpPr/>
            <p:nvPr/>
          </p:nvCxnSpPr>
          <p:spPr>
            <a:xfrm>
              <a:off x="5436096" y="4941168"/>
              <a:ext cx="720080"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a:off x="5436096" y="6165304"/>
              <a:ext cx="720080" cy="0"/>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8" name="円柱 7"/>
            <p:cNvSpPr/>
            <p:nvPr/>
          </p:nvSpPr>
          <p:spPr>
            <a:xfrm>
              <a:off x="4067944" y="5597970"/>
              <a:ext cx="1152128" cy="495325"/>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17" name="円柱 16"/>
            <p:cNvSpPr/>
            <p:nvPr/>
          </p:nvSpPr>
          <p:spPr>
            <a:xfrm>
              <a:off x="6372200" y="5597970"/>
              <a:ext cx="1152128" cy="495325"/>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grpSp>
      <p:sp>
        <p:nvSpPr>
          <p:cNvPr id="9" name="正方形/長方形 8"/>
          <p:cNvSpPr/>
          <p:nvPr/>
        </p:nvSpPr>
        <p:spPr>
          <a:xfrm>
            <a:off x="3995936" y="4797152"/>
            <a:ext cx="1224136" cy="28803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8" name="正方形/長方形 17"/>
          <p:cNvSpPr/>
          <p:nvPr/>
        </p:nvSpPr>
        <p:spPr>
          <a:xfrm>
            <a:off x="6300192" y="4797152"/>
            <a:ext cx="1224136" cy="28803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3" name="テキスト ボックス 12"/>
          <p:cNvSpPr txBox="1"/>
          <p:nvPr/>
        </p:nvSpPr>
        <p:spPr>
          <a:xfrm>
            <a:off x="6300192" y="6165304"/>
            <a:ext cx="1276311" cy="338554"/>
          </a:xfrm>
          <a:prstGeom prst="rect">
            <a:avLst/>
          </a:prstGeom>
          <a:noFill/>
        </p:spPr>
        <p:txBody>
          <a:bodyPr wrap="none" rtlCol="0">
            <a:spAutoFit/>
          </a:bodyPr>
          <a:lstStyle/>
          <a:p>
            <a:r>
              <a:rPr kumimoji="1" lang="ja-JP" altLang="en-US" sz="1600"/>
              <a:t>仮想ディスク</a:t>
            </a:r>
          </a:p>
        </p:txBody>
      </p:sp>
      <p:sp>
        <p:nvSpPr>
          <p:cNvPr id="20" name="テキスト ボックス 19"/>
          <p:cNvSpPr txBox="1"/>
          <p:nvPr/>
        </p:nvSpPr>
        <p:spPr>
          <a:xfrm>
            <a:off x="6516216" y="5034662"/>
            <a:ext cx="669574" cy="338554"/>
          </a:xfrm>
          <a:prstGeom prst="rect">
            <a:avLst/>
          </a:prstGeom>
          <a:noFill/>
        </p:spPr>
        <p:txBody>
          <a:bodyPr wrap="none" rtlCol="0">
            <a:spAutoFit/>
          </a:bodyPr>
          <a:lstStyle/>
          <a:p>
            <a:r>
              <a:rPr lang="ja-JP" altLang="en-US" sz="1600"/>
              <a:t>メモリ</a:t>
            </a:r>
            <a:endParaRPr kumimoji="1" lang="ja-JP" altLang="en-US" sz="1600"/>
          </a:p>
        </p:txBody>
      </p:sp>
      <p:sp>
        <p:nvSpPr>
          <p:cNvPr id="21" name="テキスト ボックス 20"/>
          <p:cNvSpPr txBox="1"/>
          <p:nvPr/>
        </p:nvSpPr>
        <p:spPr>
          <a:xfrm>
            <a:off x="1331640" y="5628198"/>
            <a:ext cx="1631376" cy="465098"/>
          </a:xfrm>
          <a:prstGeom prst="rect">
            <a:avLst/>
          </a:prstGeom>
          <a:noFill/>
        </p:spPr>
        <p:txBody>
          <a:bodyPr wrap="none" rtlCol="0">
            <a:spAutoFit/>
          </a:bodyPr>
          <a:lstStyle/>
          <a:p>
            <a:pPr algn="ctr"/>
            <a:r>
              <a:rPr kumimoji="1" lang="en-US" altLang="ja-JP" sz="1600"/>
              <a:t>CacheShadow</a:t>
            </a:r>
          </a:p>
          <a:p>
            <a:pPr algn="ctr"/>
            <a:r>
              <a:rPr kumimoji="1" lang="ja-JP" altLang="en-US" sz="1600"/>
              <a:t>ファイルシステム</a:t>
            </a:r>
          </a:p>
        </p:txBody>
      </p:sp>
    </p:spTree>
    <p:extLst>
      <p:ext uri="{BB962C8B-B14F-4D97-AF65-F5344CB8AC3E}">
        <p14:creationId xmlns:p14="http://schemas.microsoft.com/office/powerpoint/2010/main" val="990592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a:t>実験</a:t>
            </a:r>
          </a:p>
        </p:txBody>
      </p:sp>
      <p:sp>
        <p:nvSpPr>
          <p:cNvPr id="2" name="コンテンツ プレースホルダー 1"/>
          <p:cNvSpPr>
            <a:spLocks noGrp="1"/>
          </p:cNvSpPr>
          <p:nvPr>
            <p:ph idx="1"/>
          </p:nvPr>
        </p:nvSpPr>
        <p:spPr/>
        <p:txBody>
          <a:bodyPr>
            <a:normAutofit/>
          </a:bodyPr>
          <a:lstStyle/>
          <a:p>
            <a:r>
              <a:rPr lang="ja-JP" altLang="en-US"/>
              <a:t>実験内容</a:t>
            </a:r>
            <a:endParaRPr lang="en-US" altLang="ja-JP"/>
          </a:p>
          <a:p>
            <a:pPr lvl="1"/>
            <a:r>
              <a:rPr lang="ja-JP" altLang="en-US"/>
              <a:t>ページキャッシュを利用した攻撃の確認</a:t>
            </a:r>
            <a:endParaRPr lang="en-US" altLang="ja-JP"/>
          </a:p>
          <a:p>
            <a:pPr lvl="1"/>
            <a:r>
              <a:rPr lang="ja-JP" altLang="en-US"/>
              <a:t>ページキャッシュの解析時間の測定</a:t>
            </a:r>
            <a:endParaRPr lang="en-US" altLang="ja-JP"/>
          </a:p>
          <a:p>
            <a:pPr lvl="1"/>
            <a:r>
              <a:rPr lang="ja-JP" altLang="en-US"/>
              <a:t>ファイルの読み込み性能の測定</a:t>
            </a:r>
            <a:endParaRPr lang="en-US" altLang="ja-JP"/>
          </a:p>
          <a:p>
            <a:r>
              <a:rPr lang="ja-JP" altLang="en-US"/>
              <a:t>実験環境</a:t>
            </a:r>
            <a:endParaRPr lang="en-US" altLang="ja-JP"/>
          </a:p>
          <a:p>
            <a:pPr lvl="1"/>
            <a:r>
              <a:rPr lang="en-US" altLang="ja-JP"/>
              <a:t>Xen 4.1.2</a:t>
            </a:r>
          </a:p>
          <a:p>
            <a:pPr lvl="1"/>
            <a:r>
              <a:rPr lang="en-US" altLang="ja-JP"/>
              <a:t>IDS VM/</a:t>
            </a:r>
            <a:r>
              <a:rPr lang="ja-JP" altLang="en-US"/>
              <a:t>サーバ</a:t>
            </a:r>
            <a:r>
              <a:rPr lang="en-US" altLang="ja-JP"/>
              <a:t>VM</a:t>
            </a:r>
            <a:r>
              <a:rPr lang="ja-JP" altLang="en-US"/>
              <a:t>のカーネル：</a:t>
            </a:r>
            <a:r>
              <a:rPr lang="en-US" altLang="ja-JP"/>
              <a:t>Linux 2.6.39</a:t>
            </a:r>
          </a:p>
          <a:p>
            <a:pPr lvl="1"/>
            <a:r>
              <a:rPr lang="en-US" altLang="ja-JP"/>
              <a:t>CPU</a:t>
            </a:r>
            <a:r>
              <a:rPr lang="ja-JP" altLang="en-US"/>
              <a:t>：</a:t>
            </a:r>
            <a:r>
              <a:rPr lang="en-US" altLang="ja-JP"/>
              <a:t>Intel Xeon 3.60GHz</a:t>
            </a:r>
          </a:p>
          <a:p>
            <a:pPr lvl="1"/>
            <a:r>
              <a:rPr lang="ja-JP" altLang="en-US"/>
              <a:t>メモリ：</a:t>
            </a:r>
            <a:r>
              <a:rPr lang="en-US" altLang="ja-JP"/>
              <a:t>16GB</a:t>
            </a:r>
          </a:p>
          <a:p>
            <a:pPr lvl="1"/>
            <a:r>
              <a:rPr lang="en-US" altLang="ja-JP"/>
              <a:t>HDD</a:t>
            </a:r>
            <a:r>
              <a:rPr lang="ja-JP" altLang="en-US"/>
              <a:t>：</a:t>
            </a:r>
            <a:r>
              <a:rPr lang="en-US" altLang="ja-JP"/>
              <a:t>SATA 500GB</a:t>
            </a:r>
            <a:endParaRPr lang="ja-JP" altLang="en-US"/>
          </a:p>
          <a:p>
            <a:pPr lvl="1"/>
            <a:endParaRPr kumimoji="1" lang="en-US" altLang="ja-JP"/>
          </a:p>
        </p:txBody>
      </p:sp>
    </p:spTree>
    <p:extLst>
      <p:ext uri="{BB962C8B-B14F-4D97-AF65-F5344CB8AC3E}">
        <p14:creationId xmlns:p14="http://schemas.microsoft.com/office/powerpoint/2010/main" val="487876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a:t>キャッシュを利用した攻撃が実際に可能であることを確かめた</a:t>
            </a:r>
          </a:p>
          <a:p>
            <a:pPr lvl="1"/>
            <a:r>
              <a:rPr lang="ja-JP" altLang="en-US"/>
              <a:t>キャッシュの書き戻しまでの時間を長く設定</a:t>
            </a:r>
          </a:p>
          <a:p>
            <a:pPr lvl="1"/>
            <a:r>
              <a:rPr lang="en-US" altLang="ja-JP"/>
              <a:t>VM</a:t>
            </a:r>
            <a:r>
              <a:rPr lang="ja-JP" altLang="en-US"/>
              <a:t>内でファイルの追加、変更、実行権限の変更</a:t>
            </a:r>
          </a:p>
          <a:p>
            <a:pPr lvl="2"/>
            <a:r>
              <a:rPr lang="ja-JP" altLang="en-US"/>
              <a:t>ディスクを見ただけでは検知できず</a:t>
            </a:r>
          </a:p>
          <a:p>
            <a:pPr lvl="1"/>
            <a:endParaRPr kumimoji="1" lang="ja-JP" altLang="en-US"/>
          </a:p>
        </p:txBody>
      </p:sp>
      <p:sp>
        <p:nvSpPr>
          <p:cNvPr id="3" name="タイトル 2"/>
          <p:cNvSpPr>
            <a:spLocks noGrp="1"/>
          </p:cNvSpPr>
          <p:nvPr>
            <p:ph type="title"/>
          </p:nvPr>
        </p:nvSpPr>
        <p:spPr/>
        <p:txBody>
          <a:bodyPr/>
          <a:lstStyle/>
          <a:p>
            <a:r>
              <a:rPr kumimoji="1" lang="ja-JP" altLang="en-US"/>
              <a:t>キャッシュを利用した攻撃の確認</a:t>
            </a:r>
          </a:p>
        </p:txBody>
      </p:sp>
      <p:sp>
        <p:nvSpPr>
          <p:cNvPr id="5" name="角丸四角形 4"/>
          <p:cNvSpPr/>
          <p:nvPr/>
        </p:nvSpPr>
        <p:spPr>
          <a:xfrm>
            <a:off x="2339752" y="4869160"/>
            <a:ext cx="1923964" cy="133791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角丸四角形 5"/>
          <p:cNvSpPr/>
          <p:nvPr/>
        </p:nvSpPr>
        <p:spPr>
          <a:xfrm>
            <a:off x="4712641" y="4221088"/>
            <a:ext cx="2507024" cy="19859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 name="円柱 6"/>
          <p:cNvSpPr/>
          <p:nvPr/>
        </p:nvSpPr>
        <p:spPr>
          <a:xfrm>
            <a:off x="5161565" y="5333462"/>
            <a:ext cx="1554043" cy="590782"/>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945755" y="5889016"/>
            <a:ext cx="1258067" cy="275467"/>
          </a:xfrm>
          <a:prstGeom prst="rect">
            <a:avLst/>
          </a:prstGeom>
          <a:noFill/>
        </p:spPr>
        <p:txBody>
          <a:bodyPr wrap="none" rtlCol="0">
            <a:spAutoFit/>
          </a:bodyPr>
          <a:lstStyle/>
          <a:p>
            <a:r>
              <a:rPr kumimoji="1" lang="ja-JP" altLang="en-US" dirty="0" smtClean="0"/>
              <a:t>仮想ディスク</a:t>
            </a:r>
            <a:endParaRPr kumimoji="1" lang="ja-JP" altLang="en-US" dirty="0"/>
          </a:p>
        </p:txBody>
      </p:sp>
      <p:sp>
        <p:nvSpPr>
          <p:cNvPr id="9" name="テキスト ボックス 8"/>
          <p:cNvSpPr txBox="1"/>
          <p:nvPr/>
        </p:nvSpPr>
        <p:spPr>
          <a:xfrm>
            <a:off x="2792117" y="4509120"/>
            <a:ext cx="971164" cy="369332"/>
          </a:xfrm>
          <a:prstGeom prst="rect">
            <a:avLst/>
          </a:prstGeom>
          <a:noFill/>
        </p:spPr>
        <p:txBody>
          <a:bodyPr wrap="none" rtlCol="0">
            <a:spAutoFit/>
          </a:bodyPr>
          <a:lstStyle/>
          <a:p>
            <a:r>
              <a:rPr lang="en-US" altLang="ja-JP" dirty="0"/>
              <a:t>IDS VM</a:t>
            </a:r>
            <a:endParaRPr kumimoji="1" lang="ja-JP" altLang="en-US" dirty="0"/>
          </a:p>
        </p:txBody>
      </p:sp>
      <p:sp>
        <p:nvSpPr>
          <p:cNvPr id="10" name="テキスト ボックス 9"/>
          <p:cNvSpPr txBox="1"/>
          <p:nvPr/>
        </p:nvSpPr>
        <p:spPr>
          <a:xfrm>
            <a:off x="5364088" y="3861048"/>
            <a:ext cx="1084682" cy="275467"/>
          </a:xfrm>
          <a:prstGeom prst="rect">
            <a:avLst/>
          </a:prstGeom>
          <a:noFill/>
        </p:spPr>
        <p:txBody>
          <a:bodyPr wrap="none" rtlCol="0">
            <a:spAutoFit/>
          </a:bodyPr>
          <a:lstStyle/>
          <a:p>
            <a:r>
              <a:rPr lang="ja-JP" altLang="en-US"/>
              <a:t>サーバ</a:t>
            </a:r>
            <a:r>
              <a:rPr lang="en-US" altLang="ja-JP"/>
              <a:t>VM</a:t>
            </a:r>
            <a:endParaRPr kumimoji="1" lang="ja-JP" altLang="en-US"/>
          </a:p>
        </p:txBody>
      </p:sp>
      <p:sp>
        <p:nvSpPr>
          <p:cNvPr id="13" name="正方形/長方形 12"/>
          <p:cNvSpPr/>
          <p:nvPr/>
        </p:nvSpPr>
        <p:spPr>
          <a:xfrm>
            <a:off x="5131433" y="4293096"/>
            <a:ext cx="1584176" cy="51996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en-US" altLang="ja-JP" sz="1400"/>
          </a:p>
        </p:txBody>
      </p:sp>
      <p:cxnSp>
        <p:nvCxnSpPr>
          <p:cNvPr id="25" name="直線矢印コネクタ 24"/>
          <p:cNvCxnSpPr>
            <a:stCxn id="13" idx="2"/>
            <a:endCxn id="7" idx="1"/>
          </p:cNvCxnSpPr>
          <p:nvPr/>
        </p:nvCxnSpPr>
        <p:spPr>
          <a:xfrm>
            <a:off x="5923521" y="4813064"/>
            <a:ext cx="15066" cy="520398"/>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33" name="直線矢印コネクタ 32"/>
          <p:cNvCxnSpPr>
            <a:stCxn id="40" idx="0"/>
            <a:endCxn id="7" idx="2"/>
          </p:cNvCxnSpPr>
          <p:nvPr/>
        </p:nvCxnSpPr>
        <p:spPr>
          <a:xfrm>
            <a:off x="3907297" y="5625244"/>
            <a:ext cx="1254268" cy="360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1 つの角を切り取った四角形 26"/>
          <p:cNvSpPr/>
          <p:nvPr/>
        </p:nvSpPr>
        <p:spPr>
          <a:xfrm>
            <a:off x="5275449" y="4365104"/>
            <a:ext cx="360040" cy="360040"/>
          </a:xfrm>
          <a:prstGeom prst="snip1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2" name="1 つの角を切り取った四角形 31"/>
          <p:cNvSpPr/>
          <p:nvPr/>
        </p:nvSpPr>
        <p:spPr>
          <a:xfrm>
            <a:off x="5779505" y="4365104"/>
            <a:ext cx="360040" cy="360040"/>
          </a:xfrm>
          <a:prstGeom prst="snip1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4" name="1 つの角を切り取った四角形 33"/>
          <p:cNvSpPr/>
          <p:nvPr/>
        </p:nvSpPr>
        <p:spPr>
          <a:xfrm>
            <a:off x="6283561" y="4365104"/>
            <a:ext cx="360040" cy="360040"/>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1 つの角を切り取った四角形 34"/>
          <p:cNvSpPr/>
          <p:nvPr/>
        </p:nvSpPr>
        <p:spPr>
          <a:xfrm>
            <a:off x="5275449" y="5445224"/>
            <a:ext cx="360040" cy="360040"/>
          </a:xfrm>
          <a:prstGeom prst="snip1Rect">
            <a:avLst/>
          </a:prstGeom>
          <a:noFill/>
          <a:ln>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6" name="1 つの角を切り取った四角形 35"/>
          <p:cNvSpPr/>
          <p:nvPr/>
        </p:nvSpPr>
        <p:spPr>
          <a:xfrm>
            <a:off x="5779505" y="5445224"/>
            <a:ext cx="360040" cy="360040"/>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7" name="1 つの角を切り取った四角形 36"/>
          <p:cNvSpPr/>
          <p:nvPr/>
        </p:nvSpPr>
        <p:spPr>
          <a:xfrm>
            <a:off x="6283561" y="5445224"/>
            <a:ext cx="360040" cy="360040"/>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8" name="1 つの角を切り取った四角形 37"/>
          <p:cNvSpPr/>
          <p:nvPr/>
        </p:nvSpPr>
        <p:spPr>
          <a:xfrm>
            <a:off x="2539145" y="5445224"/>
            <a:ext cx="360040" cy="360040"/>
          </a:xfrm>
          <a:prstGeom prst="snip1Rect">
            <a:avLst/>
          </a:prstGeom>
          <a:noFill/>
          <a:ln>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1 つの角を切り取った四角形 38"/>
          <p:cNvSpPr/>
          <p:nvPr/>
        </p:nvSpPr>
        <p:spPr>
          <a:xfrm>
            <a:off x="3043201" y="5445224"/>
            <a:ext cx="360040" cy="360040"/>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0" name="1 つの角を切り取った四角形 39"/>
          <p:cNvSpPr/>
          <p:nvPr/>
        </p:nvSpPr>
        <p:spPr>
          <a:xfrm>
            <a:off x="3547257" y="5445224"/>
            <a:ext cx="360040" cy="360040"/>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6499585" y="5343019"/>
            <a:ext cx="720080" cy="246221"/>
          </a:xfrm>
          <a:prstGeom prst="rect">
            <a:avLst/>
          </a:prstGeom>
          <a:solidFill>
            <a:srgbClr val="FFFFFF"/>
          </a:solidFill>
          <a:ln>
            <a:solidFill>
              <a:srgbClr val="000000"/>
            </a:solidFill>
          </a:ln>
        </p:spPr>
        <p:txBody>
          <a:bodyPr wrap="square" rtlCol="0">
            <a:spAutoFit/>
          </a:bodyPr>
          <a:lstStyle/>
          <a:p>
            <a:r>
              <a:rPr lang="en-US" altLang="ja-JP" sz="1000"/>
              <a:t>rwx------</a:t>
            </a:r>
            <a:endParaRPr kumimoji="1" lang="ja-JP" altLang="en-US" sz="1000"/>
          </a:p>
        </p:txBody>
      </p:sp>
      <p:sp>
        <p:nvSpPr>
          <p:cNvPr id="43" name="テキスト ボックス 42"/>
          <p:cNvSpPr txBox="1"/>
          <p:nvPr/>
        </p:nvSpPr>
        <p:spPr>
          <a:xfrm>
            <a:off x="6427577" y="4293096"/>
            <a:ext cx="838197" cy="253916"/>
          </a:xfrm>
          <a:prstGeom prst="rect">
            <a:avLst/>
          </a:prstGeom>
          <a:solidFill>
            <a:srgbClr val="FFFFFF"/>
          </a:solidFill>
          <a:ln>
            <a:solidFill>
              <a:srgbClr val="000000"/>
            </a:solidFill>
          </a:ln>
        </p:spPr>
        <p:txBody>
          <a:bodyPr wrap="square" rtlCol="0">
            <a:spAutoFit/>
          </a:bodyPr>
          <a:lstStyle/>
          <a:p>
            <a:r>
              <a:rPr lang="en-US" altLang="ja-JP" sz="1050">
                <a:solidFill>
                  <a:srgbClr val="FF0000"/>
                </a:solidFill>
              </a:rPr>
              <a:t>rwxrwxrwx</a:t>
            </a:r>
            <a:endParaRPr kumimoji="1" lang="ja-JP" altLang="en-US" sz="1050">
              <a:solidFill>
                <a:srgbClr val="FF0000"/>
              </a:solidFill>
            </a:endParaRPr>
          </a:p>
        </p:txBody>
      </p:sp>
      <p:sp>
        <p:nvSpPr>
          <p:cNvPr id="44" name="テキスト ボックス 43"/>
          <p:cNvSpPr txBox="1"/>
          <p:nvPr/>
        </p:nvSpPr>
        <p:spPr>
          <a:xfrm>
            <a:off x="3763281" y="5301208"/>
            <a:ext cx="720080" cy="246221"/>
          </a:xfrm>
          <a:prstGeom prst="rect">
            <a:avLst/>
          </a:prstGeom>
          <a:solidFill>
            <a:srgbClr val="FFFFFF"/>
          </a:solidFill>
          <a:ln>
            <a:solidFill>
              <a:srgbClr val="000000"/>
            </a:solidFill>
          </a:ln>
        </p:spPr>
        <p:txBody>
          <a:bodyPr wrap="square" rtlCol="0">
            <a:spAutoFit/>
          </a:bodyPr>
          <a:lstStyle/>
          <a:p>
            <a:r>
              <a:rPr lang="en-US" altLang="ja-JP" sz="1000"/>
              <a:t>rwx------</a:t>
            </a:r>
            <a:endParaRPr kumimoji="1" lang="ja-JP" altLang="en-US" sz="1000"/>
          </a:p>
        </p:txBody>
      </p:sp>
    </p:spTree>
    <p:extLst>
      <p:ext uri="{BB962C8B-B14F-4D97-AF65-F5344CB8AC3E}">
        <p14:creationId xmlns:p14="http://schemas.microsoft.com/office/powerpoint/2010/main" val="421364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a:t>ページキャッシュの解析時間</a:t>
            </a:r>
            <a:r>
              <a:rPr kumimoji="1" lang="en-US" altLang="ja-JP"/>
              <a:t>(1/2)</a:t>
            </a:r>
            <a:endParaRPr kumimoji="1" lang="ja-JP" altLang="en-US"/>
          </a:p>
        </p:txBody>
      </p:sp>
      <p:sp>
        <p:nvSpPr>
          <p:cNvPr id="2" name="コンテンツ プレースホルダー 1"/>
          <p:cNvSpPr>
            <a:spLocks noGrp="1"/>
          </p:cNvSpPr>
          <p:nvPr>
            <p:ph idx="1"/>
          </p:nvPr>
        </p:nvSpPr>
        <p:spPr/>
        <p:txBody>
          <a:bodyPr/>
          <a:lstStyle/>
          <a:p>
            <a:r>
              <a:rPr lang="ja-JP" altLang="en-US"/>
              <a:t>様々なサイズのファイルの解析時間を測定</a:t>
            </a:r>
          </a:p>
          <a:p>
            <a:pPr lvl="1"/>
            <a:r>
              <a:rPr lang="ja-JP" altLang="en-US"/>
              <a:t>解析時間はファイルサイズの影響を受けない</a:t>
            </a:r>
          </a:p>
          <a:p>
            <a:pPr lvl="1"/>
            <a:r>
              <a:rPr lang="ja-JP" altLang="en-US"/>
              <a:t>アドレス変換のキャッシュにより解析時間を短縮</a:t>
            </a:r>
          </a:p>
          <a:p>
            <a:pPr lvl="2"/>
            <a:r>
              <a:rPr lang="ja-JP" altLang="en-US"/>
              <a:t>同じファイルでは</a:t>
            </a:r>
            <a:r>
              <a:rPr lang="en-US" altLang="ja-JP"/>
              <a:t>page</a:t>
            </a:r>
            <a:r>
              <a:rPr lang="ja-JP" altLang="en-US"/>
              <a:t>構造体からたどる構造体も同じ</a:t>
            </a:r>
          </a:p>
          <a:p>
            <a:pPr lvl="2"/>
            <a:endParaRPr kumimoji="1" lang="en-US" altLang="ja-JP"/>
          </a:p>
        </p:txBody>
      </p:sp>
      <p:graphicFrame>
        <p:nvGraphicFramePr>
          <p:cNvPr id="13" name="グラフ 12"/>
          <p:cNvGraphicFramePr>
            <a:graphicFrameLocks/>
          </p:cNvGraphicFramePr>
          <p:nvPr>
            <p:extLst>
              <p:ext uri="{D42A27DB-BD31-4B8C-83A1-F6EECF244321}">
                <p14:modId xmlns:p14="http://schemas.microsoft.com/office/powerpoint/2010/main" val="2244422427"/>
              </p:ext>
            </p:extLst>
          </p:nvPr>
        </p:nvGraphicFramePr>
        <p:xfrm>
          <a:off x="2123728" y="3822533"/>
          <a:ext cx="4320464" cy="306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93980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smtClean="0"/>
              <a:t>侵入検知システム（</a:t>
            </a:r>
            <a:r>
              <a:rPr lang="en-US" altLang="ja-JP" dirty="0" smtClean="0"/>
              <a:t>IDS)</a:t>
            </a:r>
            <a:endParaRPr kumimoji="1" lang="ja-JP" altLang="en-US" dirty="0"/>
          </a:p>
        </p:txBody>
      </p:sp>
      <p:sp>
        <p:nvSpPr>
          <p:cNvPr id="2" name="コンテンツ プレースホルダ 1"/>
          <p:cNvSpPr>
            <a:spLocks noGrp="1"/>
          </p:cNvSpPr>
          <p:nvPr>
            <p:ph idx="1"/>
          </p:nvPr>
        </p:nvSpPr>
        <p:spPr/>
        <p:txBody>
          <a:bodyPr>
            <a:normAutofit/>
          </a:bodyPr>
          <a:lstStyle/>
          <a:p>
            <a:r>
              <a:rPr kumimoji="1" lang="en-US" altLang="ja-JP" dirty="0" smtClean="0"/>
              <a:t>IDS</a:t>
            </a:r>
            <a:r>
              <a:rPr kumimoji="1" lang="ja-JP" altLang="en-US" dirty="0" smtClean="0"/>
              <a:t>はサーバへの攻撃者の侵入を検知するために用いられる</a:t>
            </a:r>
            <a:endParaRPr kumimoji="1" lang="en-US" altLang="ja-JP" dirty="0" smtClean="0"/>
          </a:p>
          <a:p>
            <a:pPr lvl="1"/>
            <a:r>
              <a:rPr lang="ja-JP" altLang="en-US" dirty="0"/>
              <a:t>例：ディスク</a:t>
            </a:r>
            <a:r>
              <a:rPr kumimoji="1" lang="ja-JP" altLang="en-US" dirty="0" smtClean="0"/>
              <a:t>を監視</a:t>
            </a:r>
            <a:r>
              <a:rPr lang="ja-JP" altLang="en-US" dirty="0"/>
              <a:t>してファイルの改竄を検知する</a:t>
            </a:r>
            <a:endParaRPr kumimoji="1" lang="en-US" altLang="ja-JP" dirty="0" smtClean="0"/>
          </a:p>
          <a:p>
            <a:r>
              <a:rPr lang="ja-JP" altLang="en-US" dirty="0"/>
              <a:t>攻撃者はまず</a:t>
            </a:r>
            <a:r>
              <a:rPr lang="en-US" altLang="ja-JP" dirty="0"/>
              <a:t>IDS</a:t>
            </a:r>
            <a:r>
              <a:rPr lang="ja-JP" altLang="en-US" dirty="0"/>
              <a:t>を攻撃するようになってきた</a:t>
            </a:r>
            <a:endParaRPr lang="en-US" altLang="ja-JP" dirty="0"/>
          </a:p>
          <a:p>
            <a:pPr lvl="1"/>
            <a:r>
              <a:rPr kumimoji="1" lang="en-US" altLang="ja-JP" dirty="0" smtClean="0"/>
              <a:t>IDS</a:t>
            </a:r>
            <a:r>
              <a:rPr kumimoji="1" lang="ja-JP" altLang="en-US" dirty="0" smtClean="0"/>
              <a:t>が侵入を検知できなくなる</a:t>
            </a:r>
            <a:endParaRPr kumimoji="1" lang="en-US" altLang="ja-JP" dirty="0" smtClean="0"/>
          </a:p>
        </p:txBody>
      </p:sp>
      <p:sp>
        <p:nvSpPr>
          <p:cNvPr id="48" name="角丸四角形 47"/>
          <p:cNvSpPr/>
          <p:nvPr/>
        </p:nvSpPr>
        <p:spPr>
          <a:xfrm>
            <a:off x="3190781" y="4139788"/>
            <a:ext cx="1728192" cy="2592288"/>
          </a:xfrm>
          <a:prstGeom prst="roundRect">
            <a:avLst/>
          </a:prstGeom>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nvGrpSpPr>
          <p:cNvPr id="49" name="グループ化 8"/>
          <p:cNvGrpSpPr/>
          <p:nvPr/>
        </p:nvGrpSpPr>
        <p:grpSpPr>
          <a:xfrm>
            <a:off x="4702949" y="4283804"/>
            <a:ext cx="1309211" cy="2016224"/>
            <a:chOff x="4788024" y="3284984"/>
            <a:chExt cx="1309211" cy="1656184"/>
          </a:xfrm>
          <a:solidFill>
            <a:schemeClr val="bg1"/>
          </a:solidFill>
        </p:grpSpPr>
        <p:sp>
          <p:nvSpPr>
            <p:cNvPr id="50" name="曲折矢印 49"/>
            <p:cNvSpPr/>
            <p:nvPr/>
          </p:nvSpPr>
          <p:spPr>
            <a:xfrm rot="10800000">
              <a:off x="4788024" y="3645024"/>
              <a:ext cx="936104" cy="1296144"/>
            </a:xfrm>
            <a:prstGeom prst="bentArrow">
              <a:avLst>
                <a:gd name="adj1" fmla="val 12790"/>
                <a:gd name="adj2" fmla="val 17151"/>
                <a:gd name="adj3" fmla="val 25000"/>
                <a:gd name="adj4" fmla="val 43750"/>
              </a:avLst>
            </a:prstGeom>
            <a:grp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chemeClr val="tx1"/>
                </a:solidFill>
              </a:endParaRPr>
            </a:p>
          </p:txBody>
        </p:sp>
        <p:sp>
          <p:nvSpPr>
            <p:cNvPr id="51" name="テキスト ボックス 50"/>
            <p:cNvSpPr txBox="1"/>
            <p:nvPr/>
          </p:nvSpPr>
          <p:spPr>
            <a:xfrm>
              <a:off x="5220072" y="3284984"/>
              <a:ext cx="877163" cy="303380"/>
            </a:xfrm>
            <a:prstGeom prst="rect">
              <a:avLst/>
            </a:prstGeom>
            <a:grpFill/>
          </p:spPr>
          <p:txBody>
            <a:bodyPr wrap="none" rtlCol="0">
              <a:spAutoFit/>
            </a:bodyPr>
            <a:lstStyle/>
            <a:p>
              <a:r>
                <a:rPr kumimoji="1" lang="ja-JP" altLang="en-US" b="1" smtClean="0"/>
                <a:t>攻撃者</a:t>
              </a:r>
              <a:endParaRPr kumimoji="1" lang="ja-JP" altLang="en-US" b="1"/>
            </a:p>
          </p:txBody>
        </p:sp>
      </p:grpSp>
      <p:sp>
        <p:nvSpPr>
          <p:cNvPr id="52" name="円/楕円 51"/>
          <p:cNvSpPr/>
          <p:nvPr/>
        </p:nvSpPr>
        <p:spPr>
          <a:xfrm>
            <a:off x="3478813" y="4499828"/>
            <a:ext cx="1224136" cy="648072"/>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sp>
        <p:nvSpPr>
          <p:cNvPr id="53" name="円柱 52"/>
          <p:cNvSpPr/>
          <p:nvPr/>
        </p:nvSpPr>
        <p:spPr>
          <a:xfrm>
            <a:off x="3550821" y="5723964"/>
            <a:ext cx="1080120" cy="792088"/>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grpSp>
        <p:nvGrpSpPr>
          <p:cNvPr id="54" name="グループ化 17"/>
          <p:cNvGrpSpPr/>
          <p:nvPr/>
        </p:nvGrpSpPr>
        <p:grpSpPr>
          <a:xfrm>
            <a:off x="3334797" y="5291916"/>
            <a:ext cx="864096" cy="369332"/>
            <a:chOff x="3203848" y="4365104"/>
            <a:chExt cx="864096" cy="369332"/>
          </a:xfrm>
          <a:solidFill>
            <a:schemeClr val="bg1"/>
          </a:solidFill>
        </p:grpSpPr>
        <p:sp>
          <p:nvSpPr>
            <p:cNvPr id="55" name="下矢印 54"/>
            <p:cNvSpPr/>
            <p:nvPr/>
          </p:nvSpPr>
          <p:spPr>
            <a:xfrm>
              <a:off x="3851920" y="4365104"/>
              <a:ext cx="216024" cy="360040"/>
            </a:xfrm>
            <a:prstGeom prst="downArrow">
              <a:avLst/>
            </a:prstGeom>
            <a:grpFill/>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3203848" y="4365104"/>
              <a:ext cx="646331" cy="369332"/>
            </a:xfrm>
            <a:prstGeom prst="rect">
              <a:avLst/>
            </a:prstGeom>
            <a:grpFill/>
          </p:spPr>
          <p:txBody>
            <a:bodyPr wrap="none" rtlCol="0">
              <a:spAutoFit/>
            </a:bodyPr>
            <a:lstStyle/>
            <a:p>
              <a:r>
                <a:rPr kumimoji="1" lang="ja-JP" altLang="en-US" smtClean="0"/>
                <a:t>監視</a:t>
              </a:r>
              <a:endParaRPr kumimoji="1" lang="ja-JP" altLang="en-US"/>
            </a:p>
          </p:txBody>
        </p:sp>
      </p:grpSp>
      <p:sp>
        <p:nvSpPr>
          <p:cNvPr id="57" name="曲折矢印 56"/>
          <p:cNvSpPr/>
          <p:nvPr/>
        </p:nvSpPr>
        <p:spPr>
          <a:xfrm rot="10800000">
            <a:off x="4774957" y="4715852"/>
            <a:ext cx="936104" cy="1584176"/>
          </a:xfrm>
          <a:prstGeom prst="bentArrow">
            <a:avLst>
              <a:gd name="adj1" fmla="val 7622"/>
              <a:gd name="adj2" fmla="val 15213"/>
              <a:gd name="adj3" fmla="val 25000"/>
              <a:gd name="adj4" fmla="val 43750"/>
            </a:avLst>
          </a:prstGeom>
          <a:solidFill>
            <a:schemeClr val="bg1"/>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chemeClr val="tx1"/>
              </a:solidFill>
            </a:endParaRPr>
          </a:p>
        </p:txBody>
      </p:sp>
      <p:grpSp>
        <p:nvGrpSpPr>
          <p:cNvPr id="58" name="グループ化 21"/>
          <p:cNvGrpSpPr/>
          <p:nvPr/>
        </p:nvGrpSpPr>
        <p:grpSpPr>
          <a:xfrm>
            <a:off x="4774957" y="3995772"/>
            <a:ext cx="1309211" cy="1001850"/>
            <a:chOff x="6516216" y="3429000"/>
            <a:chExt cx="1309211" cy="1001850"/>
          </a:xfrm>
          <a:solidFill>
            <a:schemeClr val="bg1"/>
          </a:solidFill>
        </p:grpSpPr>
        <p:sp>
          <p:nvSpPr>
            <p:cNvPr id="59" name="曲折矢印 58"/>
            <p:cNvSpPr/>
            <p:nvPr/>
          </p:nvSpPr>
          <p:spPr>
            <a:xfrm rot="10800000">
              <a:off x="6516216" y="3789040"/>
              <a:ext cx="936104" cy="641810"/>
            </a:xfrm>
            <a:prstGeom prst="bentArrow">
              <a:avLst>
                <a:gd name="adj1" fmla="val 12790"/>
                <a:gd name="adj2" fmla="val 17151"/>
                <a:gd name="adj3" fmla="val 25000"/>
                <a:gd name="adj4" fmla="val 43750"/>
              </a:avLst>
            </a:prstGeom>
            <a:grp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chemeClr val="tx1"/>
                </a:solidFill>
              </a:endParaRPr>
            </a:p>
          </p:txBody>
        </p:sp>
        <p:sp>
          <p:nvSpPr>
            <p:cNvPr id="60" name="テキスト ボックス 59"/>
            <p:cNvSpPr txBox="1"/>
            <p:nvPr/>
          </p:nvSpPr>
          <p:spPr>
            <a:xfrm>
              <a:off x="6948264" y="3429000"/>
              <a:ext cx="877163" cy="369332"/>
            </a:xfrm>
            <a:prstGeom prst="rect">
              <a:avLst/>
            </a:prstGeom>
            <a:grpFill/>
          </p:spPr>
          <p:txBody>
            <a:bodyPr wrap="square" rtlCol="0">
              <a:spAutoFit/>
            </a:bodyPr>
            <a:lstStyle/>
            <a:p>
              <a:r>
                <a:rPr kumimoji="1" lang="ja-JP" altLang="en-US" b="1" smtClean="0"/>
                <a:t>攻撃者</a:t>
              </a:r>
              <a:endParaRPr kumimoji="1" lang="ja-JP" altLang="en-US" b="1"/>
            </a:p>
          </p:txBody>
        </p:sp>
      </p:grpSp>
      <p:sp>
        <p:nvSpPr>
          <p:cNvPr id="61" name="乗算記号 60"/>
          <p:cNvSpPr/>
          <p:nvPr/>
        </p:nvSpPr>
        <p:spPr>
          <a:xfrm>
            <a:off x="3334797" y="4139788"/>
            <a:ext cx="1512168" cy="1368152"/>
          </a:xfrm>
          <a:prstGeom prst="mathMultiply">
            <a:avLst>
              <a:gd name="adj1" fmla="val 4173"/>
            </a:avLst>
          </a:prstGeom>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62" name="1 つの角を切り取った四角形 61"/>
          <p:cNvSpPr/>
          <p:nvPr/>
        </p:nvSpPr>
        <p:spPr>
          <a:xfrm>
            <a:off x="3851920" y="5877272"/>
            <a:ext cx="504056" cy="504056"/>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1 つの角を切り取った四角形 62"/>
          <p:cNvSpPr/>
          <p:nvPr/>
        </p:nvSpPr>
        <p:spPr>
          <a:xfrm>
            <a:off x="3851920" y="5877272"/>
            <a:ext cx="504056" cy="504056"/>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grpSp>
        <p:nvGrpSpPr>
          <p:cNvPr id="64" name="グループ化 17"/>
          <p:cNvGrpSpPr/>
          <p:nvPr/>
        </p:nvGrpSpPr>
        <p:grpSpPr>
          <a:xfrm>
            <a:off x="3347864" y="5301208"/>
            <a:ext cx="864096" cy="369332"/>
            <a:chOff x="3203848" y="4365104"/>
            <a:chExt cx="864096" cy="369332"/>
          </a:xfrm>
          <a:solidFill>
            <a:schemeClr val="bg1"/>
          </a:solidFill>
        </p:grpSpPr>
        <p:sp>
          <p:nvSpPr>
            <p:cNvPr id="65" name="下矢印 64"/>
            <p:cNvSpPr/>
            <p:nvPr/>
          </p:nvSpPr>
          <p:spPr>
            <a:xfrm>
              <a:off x="3851920" y="4365104"/>
              <a:ext cx="216024" cy="360040"/>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3203848" y="4365104"/>
              <a:ext cx="646331" cy="369332"/>
            </a:xfrm>
            <a:prstGeom prst="rect">
              <a:avLst/>
            </a:prstGeom>
            <a:grpFill/>
          </p:spPr>
          <p:txBody>
            <a:bodyPr wrap="none" rtlCol="0">
              <a:spAutoFit/>
            </a:bodyPr>
            <a:lstStyle/>
            <a:p>
              <a:r>
                <a:rPr lang="ja-JP" altLang="en-US"/>
                <a:t>検知</a:t>
              </a:r>
              <a:endParaRPr kumimoji="1" lang="ja-JP" altLang="en-US"/>
            </a:p>
          </p:txBody>
        </p:sp>
      </p:grpSp>
    </p:spTree>
    <p:custDataLst>
      <p:tags r:id="rId1"/>
    </p:custDataLst>
    <p:extLst>
      <p:ext uri="{BB962C8B-B14F-4D97-AF65-F5344CB8AC3E}">
        <p14:creationId xmlns:p14="http://schemas.microsoft.com/office/powerpoint/2010/main" val="3721794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iterate type="lt">
                                    <p:tmPct val="0"/>
                                  </p:iterate>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fade">
                                      <p:cBhvr>
                                        <p:cTn id="12" dur="500"/>
                                        <p:tgtEl>
                                          <p:spTgt spid="6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54"/>
                                        </p:tgtEl>
                                      </p:cBhvr>
                                    </p:animEffect>
                                    <p:set>
                                      <p:cBhvr>
                                        <p:cTn id="17" dur="1" fill="hold">
                                          <p:stCondLst>
                                            <p:cond delay="499"/>
                                          </p:stCondLst>
                                        </p:cTn>
                                        <p:tgtEl>
                                          <p:spTgt spid="54"/>
                                        </p:tgtEl>
                                        <p:attrNameLst>
                                          <p:attrName>style.visibility</p:attrName>
                                        </p:attrNameLst>
                                      </p:cBhvr>
                                      <p:to>
                                        <p:strVal val="hidden"/>
                                      </p:to>
                                    </p:set>
                                  </p:childTnLst>
                                </p:cTn>
                              </p:par>
                              <p:par>
                                <p:cTn id="18" presetID="10" presetClass="entr" presetSubtype="0" fill="hold" nodeType="with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fade">
                                      <p:cBhvr>
                                        <p:cTn id="20" dur="500"/>
                                        <p:tgtEl>
                                          <p:spTgt spid="6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64"/>
                                        </p:tgtEl>
                                      </p:cBhvr>
                                    </p:animEffect>
                                    <p:set>
                                      <p:cBhvr>
                                        <p:cTn id="25" dur="1" fill="hold">
                                          <p:stCondLst>
                                            <p:cond delay="499"/>
                                          </p:stCondLst>
                                        </p:cTn>
                                        <p:tgtEl>
                                          <p:spTgt spid="64"/>
                                        </p:tgtEl>
                                        <p:attrNameLst>
                                          <p:attrName>style.visibility</p:attrName>
                                        </p:attrNameLst>
                                      </p:cBhvr>
                                      <p:to>
                                        <p:strVal val="hidden"/>
                                      </p:to>
                                    </p:set>
                                  </p:childTnLst>
                                </p:cTn>
                              </p:par>
                              <p:par>
                                <p:cTn id="26" presetID="10" presetClass="exit" presetSubtype="0" fill="hold" nodeType="withEffect">
                                  <p:stCondLst>
                                    <p:cond delay="0"/>
                                  </p:stCondLst>
                                  <p:iterate type="lt">
                                    <p:tmPct val="0"/>
                                  </p:iterate>
                                  <p:childTnLst>
                                    <p:animEffect transition="out" filter="fade">
                                      <p:cBhvr>
                                        <p:cTn id="27" dur="500"/>
                                        <p:tgtEl>
                                          <p:spTgt spid="49"/>
                                        </p:tgtEl>
                                      </p:cBhvr>
                                    </p:animEffect>
                                    <p:set>
                                      <p:cBhvr>
                                        <p:cTn id="28" dur="1" fill="hold">
                                          <p:stCondLst>
                                            <p:cond delay="499"/>
                                          </p:stCondLst>
                                        </p:cTn>
                                        <p:tgtEl>
                                          <p:spTgt spid="49"/>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63"/>
                                        </p:tgtEl>
                                      </p:cBhvr>
                                    </p:animEffect>
                                    <p:set>
                                      <p:cBhvr>
                                        <p:cTn id="31" dur="1" fill="hold">
                                          <p:stCondLst>
                                            <p:cond delay="499"/>
                                          </p:stCondLst>
                                        </p:cTn>
                                        <p:tgtEl>
                                          <p:spTgt spid="63"/>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58"/>
                                        </p:tgtEl>
                                        <p:attrNameLst>
                                          <p:attrName>style.visibility</p:attrName>
                                        </p:attrNameLst>
                                      </p:cBhvr>
                                      <p:to>
                                        <p:strVal val="visible"/>
                                      </p:to>
                                    </p:set>
                                    <p:animEffect transition="in" filter="fade">
                                      <p:cBhvr>
                                        <p:cTn id="36" dur="500"/>
                                        <p:tgtEl>
                                          <p:spTgt spid="58"/>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1"/>
                                        </p:tgtEl>
                                        <p:attrNameLst>
                                          <p:attrName>style.visibility</p:attrName>
                                        </p:attrNameLst>
                                      </p:cBhvr>
                                      <p:to>
                                        <p:strVal val="visible"/>
                                      </p:to>
                                    </p:set>
                                    <p:animEffect transition="in" filter="fade">
                                      <p:cBhvr>
                                        <p:cTn id="39" dur="500"/>
                                        <p:tgtEl>
                                          <p:spTgt spid="61"/>
                                        </p:tgtEl>
                                      </p:cBhvr>
                                    </p:animEffect>
                                  </p:childTnLst>
                                </p:cTn>
                              </p:par>
                              <p:par>
                                <p:cTn id="40" presetID="10" presetClass="exit" presetSubtype="0" fill="hold" nodeType="withEffect">
                                  <p:stCondLst>
                                    <p:cond delay="0"/>
                                  </p:stCondLst>
                                  <p:childTnLst>
                                    <p:animEffect transition="out" filter="fade">
                                      <p:cBhvr>
                                        <p:cTn id="41" dur="500"/>
                                        <p:tgtEl>
                                          <p:spTgt spid="54"/>
                                        </p:tgtEl>
                                      </p:cBhvr>
                                    </p:animEffect>
                                    <p:set>
                                      <p:cBhvr>
                                        <p:cTn id="42" dur="1" fill="hold">
                                          <p:stCondLst>
                                            <p:cond delay="499"/>
                                          </p:stCondLst>
                                        </p:cTn>
                                        <p:tgtEl>
                                          <p:spTgt spid="54"/>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7"/>
                                        </p:tgtEl>
                                        <p:attrNameLst>
                                          <p:attrName>style.visibility</p:attrName>
                                        </p:attrNameLst>
                                      </p:cBhvr>
                                      <p:to>
                                        <p:strVal val="visible"/>
                                      </p:to>
                                    </p:set>
                                    <p:animEffect transition="in" filter="fade">
                                      <p:cBhvr>
                                        <p:cTn id="47" dur="500"/>
                                        <p:tgtEl>
                                          <p:spTgt spid="57"/>
                                        </p:tgtEl>
                                      </p:cBhvr>
                                    </p:animEffect>
                                  </p:childTnLst>
                                </p:cTn>
                              </p:par>
                              <p:par>
                                <p:cTn id="48" presetID="10" presetClass="entr" presetSubtype="0" fill="hold" grpId="2" nodeType="withEffect">
                                  <p:stCondLst>
                                    <p:cond delay="0"/>
                                  </p:stCondLst>
                                  <p:childTnLst>
                                    <p:set>
                                      <p:cBhvr>
                                        <p:cTn id="49" dur="1" fill="hold">
                                          <p:stCondLst>
                                            <p:cond delay="0"/>
                                          </p:stCondLst>
                                        </p:cTn>
                                        <p:tgtEl>
                                          <p:spTgt spid="63"/>
                                        </p:tgtEl>
                                        <p:attrNameLst>
                                          <p:attrName>style.visibility</p:attrName>
                                        </p:attrNameLst>
                                      </p:cBhvr>
                                      <p:to>
                                        <p:strVal val="visible"/>
                                      </p:to>
                                    </p:set>
                                    <p:animEffect transition="in" filter="fade">
                                      <p:cBhvr>
                                        <p:cTn id="50"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61" grpId="0" animBg="1"/>
      <p:bldP spid="63" grpId="0" animBg="1"/>
      <p:bldP spid="63" grpId="1" animBg="1"/>
      <p:bldP spid="63" grpId="2"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ページキャッシュの解析時間</a:t>
            </a:r>
            <a:r>
              <a:rPr lang="en-US" altLang="ja-JP"/>
              <a:t>(2/2)</a:t>
            </a:r>
            <a:endParaRPr kumimoji="1" lang="ja-JP" altLang="en-US"/>
          </a:p>
        </p:txBody>
      </p:sp>
      <p:sp>
        <p:nvSpPr>
          <p:cNvPr id="3" name="コンテンツ プレースホルダー 2"/>
          <p:cNvSpPr>
            <a:spLocks noGrp="1"/>
          </p:cNvSpPr>
          <p:nvPr>
            <p:ph idx="1"/>
          </p:nvPr>
        </p:nvSpPr>
        <p:spPr/>
        <p:txBody>
          <a:bodyPr/>
          <a:lstStyle/>
          <a:p>
            <a:r>
              <a:rPr lang="en-US" altLang="ja-JP"/>
              <a:t>4KB</a:t>
            </a:r>
            <a:r>
              <a:rPr lang="ja-JP" altLang="en-US"/>
              <a:t>の小さいファイル（</a:t>
            </a:r>
            <a:r>
              <a:rPr lang="en-US" altLang="ja-JP"/>
              <a:t>1〜10</a:t>
            </a:r>
            <a:r>
              <a:rPr lang="ja-JP" altLang="en-US"/>
              <a:t>万個）の解析時間を測定</a:t>
            </a:r>
          </a:p>
          <a:p>
            <a:pPr lvl="1"/>
            <a:r>
              <a:rPr lang="ja-JP" altLang="en-US"/>
              <a:t>解析時間はファイルの個数に比例</a:t>
            </a:r>
          </a:p>
          <a:p>
            <a:pPr lvl="1"/>
            <a:r>
              <a:rPr lang="ja-JP" altLang="en-US"/>
              <a:t>すべてのファイルについて個別に解析を行うのでアドレス変換のキャッシュの効果はない</a:t>
            </a:r>
          </a:p>
          <a:p>
            <a:endParaRPr kumimoji="1" lang="ja-JP" altLang="en-US"/>
          </a:p>
        </p:txBody>
      </p:sp>
      <p:graphicFrame>
        <p:nvGraphicFramePr>
          <p:cNvPr id="4" name="グラフ 3"/>
          <p:cNvGraphicFramePr>
            <a:graphicFrameLocks/>
          </p:cNvGraphicFramePr>
          <p:nvPr>
            <p:extLst>
              <p:ext uri="{D42A27DB-BD31-4B8C-83A1-F6EECF244321}">
                <p14:modId xmlns:p14="http://schemas.microsoft.com/office/powerpoint/2010/main" val="3303339959"/>
              </p:ext>
            </p:extLst>
          </p:nvPr>
        </p:nvGraphicFramePr>
        <p:xfrm>
          <a:off x="2267744" y="3645024"/>
          <a:ext cx="4319997" cy="306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3584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ファイルの読み込み性能</a:t>
            </a:r>
            <a:endParaRPr kumimoji="1" lang="ja-JP" altLang="en-US"/>
          </a:p>
        </p:txBody>
      </p:sp>
      <p:sp>
        <p:nvSpPr>
          <p:cNvPr id="3" name="コンテンツ プレースホルダー 2"/>
          <p:cNvSpPr>
            <a:spLocks noGrp="1"/>
          </p:cNvSpPr>
          <p:nvPr>
            <p:ph idx="1"/>
          </p:nvPr>
        </p:nvSpPr>
        <p:spPr/>
        <p:txBody>
          <a:bodyPr/>
          <a:lstStyle/>
          <a:p>
            <a:r>
              <a:rPr lang="en-US" altLang="ja-JP"/>
              <a:t>4MB</a:t>
            </a:r>
            <a:r>
              <a:rPr lang="ja-JP" altLang="en-US"/>
              <a:t>のファイルのハッシュ値の計算時間を測定</a:t>
            </a:r>
          </a:p>
          <a:p>
            <a:pPr lvl="1"/>
            <a:r>
              <a:rPr lang="en-US" altLang="ja-JP"/>
              <a:t>CacheShadow</a:t>
            </a:r>
            <a:r>
              <a:rPr lang="ja-JP" altLang="en-US"/>
              <a:t>ファイルシステムでは従来システムの実行時間の</a:t>
            </a:r>
            <a:r>
              <a:rPr lang="en-US" altLang="ja-JP"/>
              <a:t>1.3</a:t>
            </a:r>
            <a:r>
              <a:rPr lang="ja-JP" altLang="en-US"/>
              <a:t>倍</a:t>
            </a:r>
            <a:endParaRPr lang="en-US" altLang="ja-JP"/>
          </a:p>
          <a:p>
            <a:pPr lvl="1"/>
            <a:r>
              <a:rPr lang="ja-JP" altLang="en-US"/>
              <a:t>ページサイズごとに処理を行うことによるオーバーヘッド</a:t>
            </a:r>
          </a:p>
        </p:txBody>
      </p:sp>
      <p:graphicFrame>
        <p:nvGraphicFramePr>
          <p:cNvPr id="7" name="グラフ 6"/>
          <p:cNvGraphicFramePr>
            <a:graphicFrameLocks/>
          </p:cNvGraphicFramePr>
          <p:nvPr>
            <p:extLst>
              <p:ext uri="{D42A27DB-BD31-4B8C-83A1-F6EECF244321}">
                <p14:modId xmlns:p14="http://schemas.microsoft.com/office/powerpoint/2010/main" val="4156028785"/>
              </p:ext>
            </p:extLst>
          </p:nvPr>
        </p:nvGraphicFramePr>
        <p:xfrm>
          <a:off x="2339752" y="3717032"/>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46767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
        <p:nvSpPr>
          <p:cNvPr id="2" name="コンテンツ プレースホルダー 1"/>
          <p:cNvSpPr>
            <a:spLocks noGrp="1"/>
          </p:cNvSpPr>
          <p:nvPr>
            <p:ph idx="1"/>
          </p:nvPr>
        </p:nvSpPr>
        <p:spPr/>
        <p:txBody>
          <a:bodyPr>
            <a:normAutofit/>
          </a:bodyPr>
          <a:lstStyle/>
          <a:p>
            <a:pPr lvl="0"/>
            <a:r>
              <a:rPr kumimoji="1" lang="en-US" altLang="ja-JP" kern="1200">
                <a:solidFill>
                  <a:schemeClr val="tx1"/>
                </a:solidFill>
                <a:effectLst/>
              </a:rPr>
              <a:t>VMwatcher </a:t>
            </a:r>
            <a:r>
              <a:rPr lang="en-US" altLang="ja-JP" dirty="0"/>
              <a:t>[Jiang et al. ‘07]</a:t>
            </a:r>
            <a:endParaRPr lang="ja-JP" altLang="en-US">
              <a:effectLst/>
            </a:endParaRPr>
          </a:p>
          <a:p>
            <a:pPr lvl="1"/>
            <a:r>
              <a:rPr kumimoji="1" lang="ja-JP" altLang="en-US" kern="1200">
                <a:solidFill>
                  <a:schemeClr val="tx1"/>
                </a:solidFill>
                <a:effectLst/>
              </a:rPr>
              <a:t>既存のアンチウィルスでサーバ</a:t>
            </a:r>
            <a:r>
              <a:rPr kumimoji="1" lang="en-US" altLang="ja-JP" kern="1200">
                <a:solidFill>
                  <a:schemeClr val="tx1"/>
                </a:solidFill>
                <a:effectLst/>
              </a:rPr>
              <a:t>VM</a:t>
            </a:r>
            <a:r>
              <a:rPr kumimoji="1" lang="ja-JP" altLang="en-US" kern="1200">
                <a:solidFill>
                  <a:schemeClr val="tx1"/>
                </a:solidFill>
                <a:effectLst/>
              </a:rPr>
              <a:t>を外から</a:t>
            </a:r>
            <a:r>
              <a:rPr lang="ja-JP" altLang="en-US"/>
              <a:t>監視可能</a:t>
            </a:r>
            <a:endParaRPr lang="ja-JP" altLang="en-US">
              <a:effectLst/>
            </a:endParaRPr>
          </a:p>
          <a:p>
            <a:pPr lvl="1"/>
            <a:r>
              <a:rPr kumimoji="1" lang="ja-JP" altLang="en-US" kern="1200">
                <a:solidFill>
                  <a:schemeClr val="tx1"/>
                </a:solidFill>
                <a:effectLst/>
              </a:rPr>
              <a:t>サーバ</a:t>
            </a:r>
            <a:r>
              <a:rPr kumimoji="1" lang="en-US" altLang="ja-JP" kern="1200">
                <a:solidFill>
                  <a:schemeClr val="tx1"/>
                </a:solidFill>
                <a:effectLst/>
              </a:rPr>
              <a:t>VM</a:t>
            </a:r>
            <a:r>
              <a:rPr kumimoji="1" lang="ja-JP" altLang="en-US" kern="1200">
                <a:solidFill>
                  <a:schemeClr val="tx1"/>
                </a:solidFill>
                <a:effectLst/>
              </a:rPr>
              <a:t>の仮想ディスクを参照するのみ</a:t>
            </a:r>
            <a:endParaRPr lang="ja-JP" altLang="en-US">
              <a:effectLst/>
            </a:endParaRPr>
          </a:p>
          <a:p>
            <a:r>
              <a:rPr lang="en-US" altLang="ja-JP" dirty="0"/>
              <a:t>Volatility[Petroni et al. '06]</a:t>
            </a:r>
          </a:p>
          <a:p>
            <a:pPr lvl="1"/>
            <a:r>
              <a:rPr lang="ja-JP" altLang="en-US" dirty="0"/>
              <a:t>ダンプしたメモリ上の</a:t>
            </a:r>
            <a:r>
              <a:rPr lang="en-US" altLang="ja-JP" dirty="0"/>
              <a:t>tmpfs</a:t>
            </a:r>
            <a:r>
              <a:rPr lang="ja-JP" altLang="en-US" dirty="0"/>
              <a:t>をコピーして監視可能</a:t>
            </a:r>
            <a:endParaRPr lang="en-US" altLang="ja-JP" dirty="0"/>
          </a:p>
          <a:p>
            <a:pPr lvl="1"/>
            <a:r>
              <a:rPr lang="ja-JP" altLang="en-US" dirty="0" err="1"/>
              <a:t>仮想ディスクとキャッシュの統合はできない</a:t>
            </a:r>
            <a:endParaRPr lang="en-US" altLang="ja-JP" dirty="0" err="1"/>
          </a:p>
          <a:p>
            <a:r>
              <a:rPr lang="en-US" altLang="ja-JP" sz="2700" dirty="0" err="1"/>
              <a:t>HyperSpector</a:t>
            </a:r>
            <a:r>
              <a:rPr lang="en-US" altLang="ja-JP" sz="2700" dirty="0"/>
              <a:t> [</a:t>
            </a:r>
            <a:r>
              <a:rPr lang="en-US" altLang="ja-JP" sz="2700" dirty="0" err="1"/>
              <a:t>Kourai</a:t>
            </a:r>
            <a:r>
              <a:rPr lang="en-US" altLang="ja-JP" sz="2700" dirty="0"/>
              <a:t> et al. ‘05] </a:t>
            </a:r>
            <a:endParaRPr lang="en-US" altLang="ja-JP" dirty="0"/>
          </a:p>
          <a:p>
            <a:pPr lvl="1"/>
            <a:r>
              <a:rPr lang="en-US" altLang="ja-JP" dirty="0"/>
              <a:t>OS</a:t>
            </a:r>
            <a:r>
              <a:rPr lang="ja-JP" altLang="ja-JP" dirty="0"/>
              <a:t>の仮想化機能を利用</a:t>
            </a:r>
            <a:r>
              <a:rPr lang="ja-JP" altLang="en-US" dirty="0"/>
              <a:t>した</a:t>
            </a:r>
            <a:r>
              <a:rPr lang="en-US" altLang="ja-JP" dirty="0"/>
              <a:t>IDS</a:t>
            </a:r>
            <a:r>
              <a:rPr lang="ja-JP" altLang="en-US" dirty="0"/>
              <a:t>オフロード</a:t>
            </a:r>
            <a:endParaRPr lang="en-US" altLang="ja-JP" dirty="0"/>
          </a:p>
          <a:p>
            <a:pPr lvl="1"/>
            <a:r>
              <a:rPr lang="en-US" altLang="ja-JP" dirty="0"/>
              <a:t>IDS VM</a:t>
            </a:r>
            <a:r>
              <a:rPr lang="ja-JP" altLang="en-US" dirty="0"/>
              <a:t>はサーバ</a:t>
            </a:r>
            <a:r>
              <a:rPr lang="en-US" altLang="ja-JP" dirty="0"/>
              <a:t>VM</a:t>
            </a:r>
            <a:r>
              <a:rPr lang="ja-JP" altLang="en-US" dirty="0"/>
              <a:t>とキャッシュを共有</a:t>
            </a:r>
            <a:endParaRPr lang="en-US" altLang="ja-JP" dirty="0"/>
          </a:p>
        </p:txBody>
      </p:sp>
    </p:spTree>
    <p:extLst>
      <p:ext uri="{BB962C8B-B14F-4D97-AF65-F5344CB8AC3E}">
        <p14:creationId xmlns:p14="http://schemas.microsoft.com/office/powerpoint/2010/main" val="184047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
        <p:nvSpPr>
          <p:cNvPr id="2" name="コンテンツ プレースホルダー 1"/>
          <p:cNvSpPr>
            <a:spLocks noGrp="1"/>
          </p:cNvSpPr>
          <p:nvPr>
            <p:ph idx="1"/>
          </p:nvPr>
        </p:nvSpPr>
        <p:spPr/>
        <p:txBody>
          <a:bodyPr>
            <a:normAutofit/>
          </a:bodyPr>
          <a:lstStyle/>
          <a:p>
            <a:r>
              <a:rPr kumimoji="1" lang="en-US" altLang="ja-JP" dirty="0" smtClean="0"/>
              <a:t>CacheShadow</a:t>
            </a:r>
            <a:r>
              <a:rPr kumimoji="1" lang="ja-JP" altLang="en-US" dirty="0" smtClean="0"/>
              <a:t>ファイルシステムを提案</a:t>
            </a:r>
            <a:endParaRPr kumimoji="1" lang="en-US" altLang="ja-JP" dirty="0" smtClean="0"/>
          </a:p>
          <a:p>
            <a:pPr lvl="1"/>
            <a:r>
              <a:rPr kumimoji="1" lang="ja-JP" altLang="en-US" dirty="0" smtClean="0"/>
              <a:t>ファイル</a:t>
            </a:r>
            <a:r>
              <a:rPr lang="ja-JP" altLang="en-US" dirty="0"/>
              <a:t>システム</a:t>
            </a:r>
            <a:r>
              <a:rPr kumimoji="1" lang="ja-JP" altLang="en-US" dirty="0" smtClean="0"/>
              <a:t>キャッシュと仮想ディスクを統合して監視が行える</a:t>
            </a:r>
            <a:endParaRPr kumimoji="1" lang="en-US" altLang="ja-JP" dirty="0" smtClean="0"/>
          </a:p>
          <a:p>
            <a:pPr lvl="1"/>
            <a:r>
              <a:rPr lang="ja-JP" altLang="en-US" dirty="0"/>
              <a:t>サーバ</a:t>
            </a:r>
            <a:r>
              <a:rPr lang="en-US" altLang="ja-JP" dirty="0"/>
              <a:t>VM</a:t>
            </a:r>
            <a:r>
              <a:rPr lang="ja-JP" altLang="en-US" dirty="0"/>
              <a:t>のメモリを解析してぺージキャッシュ，ディレクトリキャッシュ，メタデータキャッシュを取得 </a:t>
            </a:r>
          </a:p>
          <a:p>
            <a:r>
              <a:rPr lang="ja-JP" altLang="en-US" dirty="0"/>
              <a:t>今後の課題</a:t>
            </a:r>
          </a:p>
          <a:p>
            <a:pPr lvl="1"/>
            <a:r>
              <a:rPr lang="ja-JP" altLang="en-US" dirty="0"/>
              <a:t>実際の</a:t>
            </a:r>
            <a:r>
              <a:rPr lang="en-US" altLang="ja-JP" dirty="0"/>
              <a:t>IDS</a:t>
            </a:r>
            <a:r>
              <a:rPr lang="ja-JP" altLang="en-US" dirty="0"/>
              <a:t>を用いた評価</a:t>
            </a:r>
            <a:endParaRPr lang="en-US" altLang="ja-JP" dirty="0"/>
          </a:p>
          <a:p>
            <a:pPr lvl="1"/>
            <a:r>
              <a:rPr lang="ja-JP" altLang="en-US" dirty="0"/>
              <a:t>読み込みのオーバーヘッドを減らす</a:t>
            </a:r>
          </a:p>
        </p:txBody>
      </p:sp>
      <p:sp>
        <p:nvSpPr>
          <p:cNvPr id="4" name="テキスト ボックス 3"/>
          <p:cNvSpPr txBox="1"/>
          <p:nvPr/>
        </p:nvSpPr>
        <p:spPr>
          <a:xfrm>
            <a:off x="-2369197" y="1245799"/>
            <a:ext cx="184666" cy="369332"/>
          </a:xfrm>
          <a:prstGeom prst="rect">
            <a:avLst/>
          </a:prstGeom>
          <a:noFill/>
        </p:spPr>
        <p:txBody>
          <a:bodyPr wrap="none" rtlCol="0">
            <a:spAutoFit/>
          </a:bodyPr>
          <a:lstStyle/>
          <a:p>
            <a:endParaRPr kumimoji="1" lang="ja-JP" altLang="en-US" dirty="0" smtClean="0">
              <a:latin typeface="+mn-ea"/>
              <a:ea typeface="+mn-ea"/>
            </a:endParaRPr>
          </a:p>
        </p:txBody>
      </p:sp>
    </p:spTree>
    <p:extLst>
      <p:ext uri="{BB962C8B-B14F-4D97-AF65-F5344CB8AC3E}">
        <p14:creationId xmlns:p14="http://schemas.microsoft.com/office/powerpoint/2010/main" val="382431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dirty="0"/>
              <a:t>VM</a:t>
            </a:r>
            <a:r>
              <a:rPr kumimoji="1" lang="ja-JP" altLang="en-US" dirty="0" smtClean="0"/>
              <a:t>を用いた</a:t>
            </a:r>
            <a:r>
              <a:rPr kumimoji="1" lang="en-US" altLang="ja-JP" dirty="0" smtClean="0"/>
              <a:t>IDS</a:t>
            </a:r>
            <a:r>
              <a:rPr kumimoji="1" lang="ja-JP" altLang="en-US" dirty="0" smtClean="0"/>
              <a:t>オフロード</a:t>
            </a:r>
            <a:endParaRPr kumimoji="1" lang="ja-JP" altLang="en-US" dirty="0"/>
          </a:p>
        </p:txBody>
      </p:sp>
      <p:sp>
        <p:nvSpPr>
          <p:cNvPr id="2" name="コンテンツ プレースホルダ 1"/>
          <p:cNvSpPr>
            <a:spLocks noGrp="1"/>
          </p:cNvSpPr>
          <p:nvPr>
            <p:ph idx="1"/>
          </p:nvPr>
        </p:nvSpPr>
        <p:spPr/>
        <p:txBody>
          <a:bodyPr/>
          <a:lstStyle/>
          <a:p>
            <a:r>
              <a:rPr kumimoji="1" lang="ja-JP" altLang="en-US" dirty="0" smtClean="0"/>
              <a:t>サーバを仮想マシン</a:t>
            </a:r>
            <a:r>
              <a:rPr kumimoji="1" lang="en-US" altLang="ja-JP" dirty="0" smtClean="0"/>
              <a:t>(VM</a:t>
            </a:r>
            <a:r>
              <a:rPr lang="en-US" altLang="ja-JP" dirty="0"/>
              <a:t>)</a:t>
            </a:r>
            <a:r>
              <a:rPr kumimoji="1" lang="ja-JP" altLang="en-US" dirty="0" smtClean="0"/>
              <a:t>で動かし，</a:t>
            </a:r>
            <a:r>
              <a:rPr kumimoji="1" lang="en-US" altLang="ja-JP" dirty="0" smtClean="0"/>
              <a:t>IDS</a:t>
            </a:r>
            <a:r>
              <a:rPr kumimoji="1" lang="ja-JP" altLang="en-US" dirty="0" smtClean="0"/>
              <a:t>だけを別の仮想マシンで動かす手法</a:t>
            </a:r>
            <a:endParaRPr lang="en-US" altLang="ja-JP" dirty="0"/>
          </a:p>
          <a:p>
            <a:pPr lvl="1"/>
            <a:r>
              <a:rPr kumimoji="1" lang="ja-JP" altLang="en-US" dirty="0" smtClean="0"/>
              <a:t>オフロードした</a:t>
            </a:r>
            <a:r>
              <a:rPr kumimoji="1" lang="en-US" altLang="ja-JP" dirty="0" smtClean="0"/>
              <a:t>IDS</a:t>
            </a:r>
            <a:r>
              <a:rPr kumimoji="1" lang="ja-JP" altLang="en-US" dirty="0" smtClean="0"/>
              <a:t>が仮想ディスクを監視</a:t>
            </a:r>
            <a:endParaRPr kumimoji="1" lang="en-US" altLang="ja-JP" dirty="0" smtClean="0"/>
          </a:p>
          <a:p>
            <a:pPr lvl="1"/>
            <a:r>
              <a:rPr kumimoji="1" lang="en-US" altLang="ja-JP" dirty="0" smtClean="0"/>
              <a:t>IDS</a:t>
            </a:r>
            <a:r>
              <a:rPr kumimoji="1" lang="ja-JP" altLang="en-US" dirty="0" smtClean="0"/>
              <a:t>が攻撃の影響を受けにくくなる</a:t>
            </a:r>
            <a:endParaRPr kumimoji="1" lang="en-US" altLang="ja-JP" dirty="0" smtClean="0"/>
          </a:p>
          <a:p>
            <a:pPr lvl="2"/>
            <a:r>
              <a:rPr lang="ja-JP" altLang="en-US" dirty="0"/>
              <a:t>サーバ</a:t>
            </a:r>
            <a:r>
              <a:rPr lang="en-US" altLang="ja-JP" dirty="0"/>
              <a:t>VM</a:t>
            </a:r>
            <a:r>
              <a:rPr lang="ja-JP" altLang="en-US" dirty="0"/>
              <a:t>では</a:t>
            </a:r>
            <a:r>
              <a:rPr lang="en-US" altLang="ja-JP" dirty="0"/>
              <a:t>IDS</a:t>
            </a:r>
            <a:r>
              <a:rPr lang="ja-JP" altLang="en-US" dirty="0"/>
              <a:t>は動いていない</a:t>
            </a:r>
            <a:endParaRPr lang="en-US" altLang="ja-JP" dirty="0"/>
          </a:p>
          <a:p>
            <a:pPr lvl="2"/>
            <a:r>
              <a:rPr kumimoji="1" lang="en-US" altLang="ja-JP" dirty="0" smtClean="0"/>
              <a:t>IDS</a:t>
            </a:r>
            <a:r>
              <a:rPr lang="en-US" altLang="ja-JP" dirty="0"/>
              <a:t> </a:t>
            </a:r>
            <a:r>
              <a:rPr kumimoji="1" lang="en-US" altLang="ja-JP" dirty="0" smtClean="0"/>
              <a:t>VM</a:t>
            </a:r>
            <a:r>
              <a:rPr kumimoji="1" lang="ja-JP" altLang="en-US" dirty="0" smtClean="0"/>
              <a:t>では不要なサービスを動かさないので侵入されにくい</a:t>
            </a:r>
            <a:endParaRPr kumimoji="1" lang="en-US" altLang="ja-JP" dirty="0" smtClean="0"/>
          </a:p>
        </p:txBody>
      </p:sp>
      <p:sp>
        <p:nvSpPr>
          <p:cNvPr id="21" name="角丸四角形 20"/>
          <p:cNvSpPr/>
          <p:nvPr/>
        </p:nvSpPr>
        <p:spPr>
          <a:xfrm>
            <a:off x="1835696" y="4725144"/>
            <a:ext cx="1944216" cy="1656184"/>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3" name="角丸四角形 22"/>
          <p:cNvSpPr/>
          <p:nvPr/>
        </p:nvSpPr>
        <p:spPr>
          <a:xfrm>
            <a:off x="5292080" y="4725144"/>
            <a:ext cx="1944216" cy="1656184"/>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2304692" y="4355812"/>
            <a:ext cx="971164" cy="369332"/>
          </a:xfrm>
          <a:prstGeom prst="rect">
            <a:avLst/>
          </a:prstGeom>
          <a:noFill/>
        </p:spPr>
        <p:txBody>
          <a:bodyPr wrap="none" rtlCol="0">
            <a:spAutoFit/>
          </a:bodyPr>
          <a:lstStyle/>
          <a:p>
            <a:r>
              <a:rPr kumimoji="1" lang="en-US" altLang="ja-JP" smtClean="0"/>
              <a:t>IDS VM</a:t>
            </a:r>
            <a:endParaRPr kumimoji="1" lang="ja-JP" altLang="en-US"/>
          </a:p>
        </p:txBody>
      </p:sp>
      <p:sp>
        <p:nvSpPr>
          <p:cNvPr id="25" name="テキスト ボックス 24"/>
          <p:cNvSpPr txBox="1"/>
          <p:nvPr/>
        </p:nvSpPr>
        <p:spPr>
          <a:xfrm>
            <a:off x="5659256" y="4355812"/>
            <a:ext cx="1217000" cy="369332"/>
          </a:xfrm>
          <a:prstGeom prst="rect">
            <a:avLst/>
          </a:prstGeom>
          <a:noFill/>
        </p:spPr>
        <p:txBody>
          <a:bodyPr wrap="none" rtlCol="0">
            <a:spAutoFit/>
          </a:bodyPr>
          <a:lstStyle/>
          <a:p>
            <a:r>
              <a:rPr kumimoji="1" lang="ja-JP" altLang="en-US" smtClean="0"/>
              <a:t>サーバ</a:t>
            </a:r>
            <a:r>
              <a:rPr kumimoji="1" lang="en-US" altLang="ja-JP" smtClean="0"/>
              <a:t>VM</a:t>
            </a:r>
            <a:endParaRPr kumimoji="1" lang="ja-JP" altLang="en-US"/>
          </a:p>
        </p:txBody>
      </p:sp>
      <p:sp>
        <p:nvSpPr>
          <p:cNvPr id="26" name="円/楕円 25"/>
          <p:cNvSpPr/>
          <p:nvPr/>
        </p:nvSpPr>
        <p:spPr>
          <a:xfrm>
            <a:off x="5652120" y="4797152"/>
            <a:ext cx="1224136" cy="576064"/>
          </a:xfrm>
          <a:prstGeom prst="ellipse">
            <a:avLst/>
          </a:prstGeom>
          <a:noFill/>
          <a:ln>
            <a:prstDash val="dash"/>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grpSp>
        <p:nvGrpSpPr>
          <p:cNvPr id="30" name="図形グループ 29"/>
          <p:cNvGrpSpPr/>
          <p:nvPr/>
        </p:nvGrpSpPr>
        <p:grpSpPr>
          <a:xfrm>
            <a:off x="5580112" y="5445225"/>
            <a:ext cx="1412767" cy="864094"/>
            <a:chOff x="4716016" y="4941168"/>
            <a:chExt cx="1412767" cy="1193171"/>
          </a:xfrm>
          <a:noFill/>
        </p:grpSpPr>
        <p:sp>
          <p:nvSpPr>
            <p:cNvPr id="31" name="円柱 30"/>
            <p:cNvSpPr/>
            <p:nvPr/>
          </p:nvSpPr>
          <p:spPr>
            <a:xfrm>
              <a:off x="5004048" y="4941168"/>
              <a:ext cx="770384" cy="928120"/>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4716016" y="5765007"/>
              <a:ext cx="1412767" cy="369332"/>
            </a:xfrm>
            <a:prstGeom prst="rect">
              <a:avLst/>
            </a:prstGeom>
            <a:grpFill/>
          </p:spPr>
          <p:txBody>
            <a:bodyPr wrap="none" rtlCol="0">
              <a:spAutoFit/>
            </a:bodyPr>
            <a:lstStyle/>
            <a:p>
              <a:r>
                <a:rPr kumimoji="1" lang="ja-JP" altLang="en-US"/>
                <a:t>仮想ディスク</a:t>
              </a:r>
            </a:p>
          </p:txBody>
        </p:sp>
      </p:grpSp>
      <p:sp>
        <p:nvSpPr>
          <p:cNvPr id="16" name="円/楕円 15"/>
          <p:cNvSpPr/>
          <p:nvPr/>
        </p:nvSpPr>
        <p:spPr>
          <a:xfrm>
            <a:off x="2195736" y="4797152"/>
            <a:ext cx="1224136"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cxnSp>
        <p:nvCxnSpPr>
          <p:cNvPr id="5" name="直線矢印コネクタ 4"/>
          <p:cNvCxnSpPr>
            <a:stCxn id="26" idx="2"/>
            <a:endCxn id="16" idx="6"/>
          </p:cNvCxnSpPr>
          <p:nvPr/>
        </p:nvCxnSpPr>
        <p:spPr>
          <a:xfrm flipH="1">
            <a:off x="3419872" y="5085184"/>
            <a:ext cx="223224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カギ線コネクタ 6"/>
          <p:cNvCxnSpPr>
            <a:stCxn id="16" idx="4"/>
            <a:endCxn id="31" idx="2"/>
          </p:cNvCxnSpPr>
          <p:nvPr/>
        </p:nvCxnSpPr>
        <p:spPr>
          <a:xfrm rot="16200000" flipH="1">
            <a:off x="4133934" y="4047086"/>
            <a:ext cx="408081" cy="3060340"/>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8" name="テキスト ボックス 7"/>
          <p:cNvSpPr txBox="1"/>
          <p:nvPr/>
        </p:nvSpPr>
        <p:spPr>
          <a:xfrm>
            <a:off x="3809236" y="4653136"/>
            <a:ext cx="1338828" cy="369332"/>
          </a:xfrm>
          <a:prstGeom prst="rect">
            <a:avLst/>
          </a:prstGeom>
          <a:solidFill>
            <a:schemeClr val="bg1"/>
          </a:solidFill>
        </p:spPr>
        <p:txBody>
          <a:bodyPr wrap="none" rtlCol="0">
            <a:spAutoFit/>
          </a:bodyPr>
          <a:lstStyle/>
          <a:p>
            <a:r>
              <a:rPr lang="ja-JP" altLang="en-US" dirty="0">
                <a:latin typeface="+mn-ea"/>
              </a:rPr>
              <a:t>オフロード</a:t>
            </a:r>
            <a:endParaRPr kumimoji="1" lang="ja-JP" altLang="en-US" dirty="0" smtClean="0">
              <a:latin typeface="+mn-ea"/>
              <a:ea typeface="+mn-ea"/>
            </a:endParaRPr>
          </a:p>
        </p:txBody>
      </p:sp>
      <p:sp>
        <p:nvSpPr>
          <p:cNvPr id="22" name="テキスト ボックス 21"/>
          <p:cNvSpPr txBox="1"/>
          <p:nvPr/>
        </p:nvSpPr>
        <p:spPr>
          <a:xfrm>
            <a:off x="4200877" y="5445224"/>
            <a:ext cx="659155" cy="369332"/>
          </a:xfrm>
          <a:prstGeom prst="rect">
            <a:avLst/>
          </a:prstGeom>
          <a:noFill/>
        </p:spPr>
        <p:txBody>
          <a:bodyPr wrap="none" rtlCol="0">
            <a:spAutoFit/>
          </a:bodyPr>
          <a:lstStyle/>
          <a:p>
            <a:r>
              <a:rPr lang="ja-JP" altLang="en-US" dirty="0" smtClean="0">
                <a:latin typeface="+mn-ea"/>
              </a:rPr>
              <a:t>監視</a:t>
            </a:r>
            <a:endParaRPr kumimoji="1" lang="ja-JP" altLang="en-US" dirty="0" smtClean="0">
              <a:latin typeface="+mn-ea"/>
              <a:ea typeface="+mn-ea"/>
            </a:endParaRPr>
          </a:p>
        </p:txBody>
      </p:sp>
    </p:spTree>
    <p:extLst>
      <p:ext uri="{BB962C8B-B14F-4D97-AF65-F5344CB8AC3E}">
        <p14:creationId xmlns:p14="http://schemas.microsoft.com/office/powerpoint/2010/main" val="2734532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a:t>不完全なファイル監視</a:t>
            </a:r>
            <a:endParaRPr kumimoji="1" lang="ja-JP" altLang="en-US" dirty="0"/>
          </a:p>
        </p:txBody>
      </p:sp>
      <p:sp>
        <p:nvSpPr>
          <p:cNvPr id="2" name="コンテンツ プレースホルダー 1"/>
          <p:cNvSpPr>
            <a:spLocks noGrp="1"/>
          </p:cNvSpPr>
          <p:nvPr>
            <p:ph idx="1"/>
          </p:nvPr>
        </p:nvSpPr>
        <p:spPr/>
        <p:txBody>
          <a:bodyPr/>
          <a:lstStyle/>
          <a:p>
            <a:r>
              <a:rPr kumimoji="1" lang="ja-JP" altLang="en-US" dirty="0" smtClean="0"/>
              <a:t>ディスクに書き戻されていないキャッシュ</a:t>
            </a:r>
            <a:r>
              <a:rPr lang="ja-JP" altLang="en-US" dirty="0"/>
              <a:t>上のファイル</a:t>
            </a:r>
            <a:r>
              <a:rPr kumimoji="1" lang="ja-JP" altLang="en-US" dirty="0" smtClean="0"/>
              <a:t>を監視できない</a:t>
            </a:r>
            <a:endParaRPr kumimoji="1" lang="en-US" altLang="ja-JP" dirty="0" smtClean="0"/>
          </a:p>
          <a:p>
            <a:pPr lvl="1"/>
            <a:r>
              <a:rPr kumimoji="1" lang="ja-JP" altLang="en-US" dirty="0"/>
              <a:t>アクセス高速化のためキャッシュが生成される</a:t>
            </a:r>
            <a:endParaRPr kumimoji="1" lang="en-US" altLang="ja-JP" dirty="0"/>
          </a:p>
          <a:p>
            <a:pPr lvl="1"/>
            <a:r>
              <a:rPr kumimoji="1" lang="ja-JP" altLang="en-US" dirty="0"/>
              <a:t>一定時間たつとキャッシュはディスクに書き戻される</a:t>
            </a:r>
            <a:endParaRPr kumimoji="1" lang="en-US" altLang="ja-JP" dirty="0"/>
          </a:p>
          <a:p>
            <a:r>
              <a:rPr lang="ja-JP" altLang="en-US" dirty="0"/>
              <a:t>メモリをディスクとして使うファイルシステム</a:t>
            </a:r>
            <a:r>
              <a:rPr lang="en-US" altLang="ja-JP" dirty="0"/>
              <a:t>(tmpfs)</a:t>
            </a:r>
            <a:r>
              <a:rPr lang="ja-JP" altLang="en-US" dirty="0"/>
              <a:t>を監視できない</a:t>
            </a:r>
            <a:endParaRPr lang="en-US" altLang="ja-JP" dirty="0"/>
          </a:p>
          <a:p>
            <a:pPr lvl="1"/>
            <a:r>
              <a:rPr lang="ja-JP" altLang="en-US" dirty="0"/>
              <a:t>書き戻されることがない</a:t>
            </a:r>
            <a:endParaRPr kumimoji="1" lang="en-US" altLang="ja-JP" dirty="0" smtClean="0"/>
          </a:p>
        </p:txBody>
      </p:sp>
      <p:sp>
        <p:nvSpPr>
          <p:cNvPr id="4" name="角丸四角形 3"/>
          <p:cNvSpPr/>
          <p:nvPr/>
        </p:nvSpPr>
        <p:spPr>
          <a:xfrm>
            <a:off x="3635896" y="5546864"/>
            <a:ext cx="2025225" cy="95597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角丸四角形 4"/>
          <p:cNvSpPr/>
          <p:nvPr/>
        </p:nvSpPr>
        <p:spPr>
          <a:xfrm>
            <a:off x="6349698" y="4324372"/>
            <a:ext cx="1822703" cy="24169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円柱 5"/>
          <p:cNvSpPr/>
          <p:nvPr/>
        </p:nvSpPr>
        <p:spPr>
          <a:xfrm>
            <a:off x="6822250" y="5779304"/>
            <a:ext cx="877598" cy="571579"/>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588224" y="6309320"/>
            <a:ext cx="1324281" cy="266514"/>
          </a:xfrm>
          <a:prstGeom prst="rect">
            <a:avLst/>
          </a:prstGeom>
          <a:noFill/>
        </p:spPr>
        <p:txBody>
          <a:bodyPr wrap="none" rtlCol="0">
            <a:spAutoFit/>
          </a:bodyPr>
          <a:lstStyle/>
          <a:p>
            <a:r>
              <a:rPr kumimoji="1" lang="ja-JP" altLang="en-US" dirty="0" smtClean="0"/>
              <a:t>仮想ディスク</a:t>
            </a:r>
            <a:endParaRPr kumimoji="1" lang="ja-JP" altLang="en-US" dirty="0"/>
          </a:p>
        </p:txBody>
      </p:sp>
      <p:sp>
        <p:nvSpPr>
          <p:cNvPr id="8" name="テキスト ボックス 7"/>
          <p:cNvSpPr txBox="1"/>
          <p:nvPr/>
        </p:nvSpPr>
        <p:spPr>
          <a:xfrm>
            <a:off x="4175956" y="5186829"/>
            <a:ext cx="971164" cy="427040"/>
          </a:xfrm>
          <a:prstGeom prst="rect">
            <a:avLst/>
          </a:prstGeom>
          <a:noFill/>
        </p:spPr>
        <p:txBody>
          <a:bodyPr wrap="none" rtlCol="0">
            <a:spAutoFit/>
          </a:bodyPr>
          <a:lstStyle/>
          <a:p>
            <a:r>
              <a:rPr lang="en-US" altLang="ja-JP" dirty="0"/>
              <a:t>IDS VM</a:t>
            </a:r>
            <a:endParaRPr kumimoji="1" lang="ja-JP" altLang="en-US" dirty="0"/>
          </a:p>
        </p:txBody>
      </p:sp>
      <p:sp>
        <p:nvSpPr>
          <p:cNvPr id="9" name="テキスト ボックス 8"/>
          <p:cNvSpPr txBox="1"/>
          <p:nvPr/>
        </p:nvSpPr>
        <p:spPr>
          <a:xfrm>
            <a:off x="6660232" y="4005064"/>
            <a:ext cx="1141771" cy="266513"/>
          </a:xfrm>
          <a:prstGeom prst="rect">
            <a:avLst/>
          </a:prstGeom>
          <a:noFill/>
        </p:spPr>
        <p:txBody>
          <a:bodyPr wrap="none" rtlCol="0">
            <a:spAutoFit/>
          </a:bodyPr>
          <a:lstStyle/>
          <a:p>
            <a:r>
              <a:rPr lang="ja-JP" altLang="en-US" dirty="0"/>
              <a:t>サーバ</a:t>
            </a:r>
            <a:r>
              <a:rPr lang="en-US" altLang="ja-JP" dirty="0"/>
              <a:t>VM</a:t>
            </a:r>
            <a:endParaRPr kumimoji="1" lang="ja-JP" altLang="en-US" dirty="0"/>
          </a:p>
        </p:txBody>
      </p:sp>
      <p:sp>
        <p:nvSpPr>
          <p:cNvPr id="10" name="正方形/長方形 9"/>
          <p:cNvSpPr/>
          <p:nvPr/>
        </p:nvSpPr>
        <p:spPr>
          <a:xfrm>
            <a:off x="6687235" y="4707336"/>
            <a:ext cx="1147628" cy="46335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t>キャッシュ</a:t>
            </a:r>
            <a:endParaRPr kumimoji="1" lang="ja-JP" altLang="en-US" sz="1400" dirty="0"/>
          </a:p>
        </p:txBody>
      </p:sp>
      <p:cxnSp>
        <p:nvCxnSpPr>
          <p:cNvPr id="12" name="直線矢印コネクタ 11"/>
          <p:cNvCxnSpPr>
            <a:stCxn id="13" idx="6"/>
            <a:endCxn id="6" idx="2"/>
          </p:cNvCxnSpPr>
          <p:nvPr/>
        </p:nvCxnSpPr>
        <p:spPr>
          <a:xfrm flipV="1">
            <a:off x="5323584" y="6065094"/>
            <a:ext cx="1498666" cy="13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3973434" y="5910598"/>
            <a:ext cx="1350150" cy="311771"/>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cxnSp>
        <p:nvCxnSpPr>
          <p:cNvPr id="20" name="直線矢印コネクタ 19"/>
          <p:cNvCxnSpPr>
            <a:stCxn id="10" idx="2"/>
            <a:endCxn id="6" idx="1"/>
          </p:cNvCxnSpPr>
          <p:nvPr/>
        </p:nvCxnSpPr>
        <p:spPr>
          <a:xfrm>
            <a:off x="7261049" y="5170694"/>
            <a:ext cx="0" cy="60861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テキスト ボックス 14"/>
          <p:cNvSpPr txBox="1"/>
          <p:nvPr/>
        </p:nvSpPr>
        <p:spPr>
          <a:xfrm>
            <a:off x="5652120" y="5659505"/>
            <a:ext cx="646331" cy="427040"/>
          </a:xfrm>
          <a:prstGeom prst="rect">
            <a:avLst/>
          </a:prstGeom>
          <a:noFill/>
        </p:spPr>
        <p:txBody>
          <a:bodyPr wrap="none" rtlCol="0">
            <a:spAutoFit/>
          </a:bodyPr>
          <a:lstStyle/>
          <a:p>
            <a:r>
              <a:rPr kumimoji="1" lang="ja-JP" altLang="en-US"/>
              <a:t>監視</a:t>
            </a:r>
          </a:p>
        </p:txBody>
      </p:sp>
      <p:sp>
        <p:nvSpPr>
          <p:cNvPr id="16" name="1 つの角を切り取った四角形 15"/>
          <p:cNvSpPr/>
          <p:nvPr/>
        </p:nvSpPr>
        <p:spPr>
          <a:xfrm>
            <a:off x="7668344" y="4437112"/>
            <a:ext cx="648072" cy="520001"/>
          </a:xfrm>
          <a:prstGeom prst="snip1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400"/>
          </a:p>
        </p:txBody>
      </p:sp>
      <p:cxnSp>
        <p:nvCxnSpPr>
          <p:cNvPr id="14" name="カギ線コネクタ 13"/>
          <p:cNvCxnSpPr>
            <a:stCxn id="13" idx="6"/>
            <a:endCxn id="10" idx="1"/>
          </p:cNvCxnSpPr>
          <p:nvPr/>
        </p:nvCxnSpPr>
        <p:spPr>
          <a:xfrm flipV="1">
            <a:off x="5323584" y="4939015"/>
            <a:ext cx="1363651" cy="1127469"/>
          </a:xfrm>
          <a:prstGeom prst="bentConnector3">
            <a:avLst>
              <a:gd name="adj1" fmla="val 1032"/>
            </a:avLst>
          </a:prstGeom>
          <a:ln w="19050" cmpd="sng">
            <a:prstDash val="sysDash"/>
            <a:tailEnd type="arrow"/>
          </a:ln>
        </p:spPr>
        <p:style>
          <a:lnRef idx="1">
            <a:schemeClr val="dk1"/>
          </a:lnRef>
          <a:fillRef idx="0">
            <a:schemeClr val="dk1"/>
          </a:fillRef>
          <a:effectRef idx="0">
            <a:schemeClr val="dk1"/>
          </a:effectRef>
          <a:fontRef idx="minor">
            <a:schemeClr val="tx1"/>
          </a:fontRef>
        </p:style>
      </p:cxnSp>
      <p:sp>
        <p:nvSpPr>
          <p:cNvPr id="19" name="乗算記号 18"/>
          <p:cNvSpPr/>
          <p:nvPr/>
        </p:nvSpPr>
        <p:spPr>
          <a:xfrm>
            <a:off x="5004048" y="4581128"/>
            <a:ext cx="720080" cy="720080"/>
          </a:xfrm>
          <a:prstGeom prst="mathMultiply">
            <a:avLst>
              <a:gd name="adj1" fmla="val 4173"/>
            </a:avLst>
          </a:prstGeom>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4741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a:t>キャッシュを利用した攻撃</a:t>
            </a:r>
          </a:p>
        </p:txBody>
      </p:sp>
      <p:sp>
        <p:nvSpPr>
          <p:cNvPr id="2" name="コンテンツ プレースホルダー 1"/>
          <p:cNvSpPr>
            <a:spLocks noGrp="1"/>
          </p:cNvSpPr>
          <p:nvPr>
            <p:ph idx="1"/>
          </p:nvPr>
        </p:nvSpPr>
        <p:spPr>
          <a:xfrm>
            <a:off x="457200" y="1484784"/>
            <a:ext cx="8153400" cy="4832350"/>
          </a:xfrm>
        </p:spPr>
        <p:txBody>
          <a:bodyPr/>
          <a:lstStyle/>
          <a:p>
            <a:pPr rtl="0" eaLnBrk="1" latinLnBrk="0" hangingPunct="1"/>
            <a:r>
              <a:rPr kumimoji="1" lang="ja-JP" altLang="en-US" kern="1200">
                <a:solidFill>
                  <a:schemeClr val="tx1"/>
                </a:solidFill>
                <a:effectLst/>
              </a:rPr>
              <a:t>キャッシュからディスクへの書き戻しまでの時間を長くする</a:t>
            </a:r>
            <a:endParaRPr kumimoji="1" lang="en-US" altLang="ja-JP" kern="1200">
              <a:solidFill>
                <a:schemeClr val="tx1"/>
              </a:solidFill>
              <a:effectLst/>
            </a:endParaRPr>
          </a:p>
          <a:p>
            <a:pPr lvl="1"/>
            <a:r>
              <a:rPr lang="ja-JP" altLang="en-US">
                <a:solidFill>
                  <a:schemeClr val="tx1"/>
                </a:solidFill>
              </a:rPr>
              <a:t>例：</a:t>
            </a:r>
            <a:r>
              <a:rPr lang="en-US" altLang="ja-JP">
                <a:solidFill>
                  <a:schemeClr val="tx1"/>
                </a:solidFill>
              </a:rPr>
              <a:t>pdflush</a:t>
            </a:r>
            <a:r>
              <a:rPr lang="ja-JP" altLang="en-US">
                <a:solidFill>
                  <a:schemeClr val="tx1"/>
                </a:solidFill>
              </a:rPr>
              <a:t>の起動間隔を長く設定する（</a:t>
            </a:r>
            <a:r>
              <a:rPr lang="en-US" altLang="ja-JP">
                <a:solidFill>
                  <a:schemeClr val="tx1"/>
                </a:solidFill>
              </a:rPr>
              <a:t>Linux</a:t>
            </a:r>
            <a:r>
              <a:rPr lang="ja-JP" altLang="en-US">
                <a:solidFill>
                  <a:schemeClr val="tx1"/>
                </a:solidFill>
              </a:rPr>
              <a:t>）</a:t>
            </a:r>
            <a:endParaRPr kumimoji="1" lang="en-US" altLang="ja-JP" kern="1200">
              <a:solidFill>
                <a:schemeClr val="tx1"/>
              </a:solidFill>
              <a:effectLst/>
            </a:endParaRPr>
          </a:p>
          <a:p>
            <a:pPr lvl="1"/>
            <a:r>
              <a:rPr lang="ja-JP" altLang="en-US"/>
              <a:t>キャッシュ上にファイルを不正に作成または改竄されても検知できない</a:t>
            </a:r>
            <a:endParaRPr lang="en-US" altLang="ja-JP"/>
          </a:p>
        </p:txBody>
      </p:sp>
      <p:sp>
        <p:nvSpPr>
          <p:cNvPr id="4" name="角丸四角形 3"/>
          <p:cNvSpPr/>
          <p:nvPr/>
        </p:nvSpPr>
        <p:spPr>
          <a:xfrm>
            <a:off x="563824" y="5337502"/>
            <a:ext cx="2135968" cy="790809"/>
          </a:xfrm>
          <a:prstGeom prst="roundRect">
            <a:avLst/>
          </a:prstGeom>
          <a:solidFill>
            <a:srgbClr val="FFFFFF"/>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角丸四角形 4"/>
          <p:cNvSpPr/>
          <p:nvPr/>
        </p:nvSpPr>
        <p:spPr>
          <a:xfrm>
            <a:off x="3236211" y="4261599"/>
            <a:ext cx="2847957" cy="1859680"/>
          </a:xfrm>
          <a:prstGeom prst="roundRect">
            <a:avLst/>
          </a:prstGeom>
          <a:solidFill>
            <a:srgbClr val="FFFFFF"/>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円柱 5"/>
          <p:cNvSpPr/>
          <p:nvPr/>
        </p:nvSpPr>
        <p:spPr>
          <a:xfrm>
            <a:off x="3734604" y="5529563"/>
            <a:ext cx="925586" cy="464920"/>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133415" y="5013176"/>
            <a:ext cx="960252" cy="279534"/>
          </a:xfrm>
          <a:prstGeom prst="rect">
            <a:avLst/>
          </a:prstGeom>
          <a:noFill/>
        </p:spPr>
        <p:txBody>
          <a:bodyPr wrap="none" rtlCol="0">
            <a:spAutoFit/>
          </a:bodyPr>
          <a:lstStyle/>
          <a:p>
            <a:r>
              <a:rPr lang="en-US" altLang="ja-JP" dirty="0"/>
              <a:t>IDS VM</a:t>
            </a:r>
            <a:endParaRPr kumimoji="1" lang="ja-JP" altLang="en-US" dirty="0"/>
          </a:p>
        </p:txBody>
      </p:sp>
      <p:sp>
        <p:nvSpPr>
          <p:cNvPr id="9" name="テキスト ボックス 8"/>
          <p:cNvSpPr txBox="1"/>
          <p:nvPr/>
        </p:nvSpPr>
        <p:spPr>
          <a:xfrm>
            <a:off x="4096775" y="3933056"/>
            <a:ext cx="1204205" cy="216781"/>
          </a:xfrm>
          <a:prstGeom prst="rect">
            <a:avLst/>
          </a:prstGeom>
          <a:solidFill>
            <a:srgbClr val="FFFFFF"/>
          </a:solidFill>
        </p:spPr>
        <p:txBody>
          <a:bodyPr wrap="none" rtlCol="0">
            <a:spAutoFit/>
          </a:bodyPr>
          <a:lstStyle/>
          <a:p>
            <a:r>
              <a:rPr lang="ja-JP" altLang="en-US" dirty="0"/>
              <a:t>サーバ</a:t>
            </a:r>
            <a:r>
              <a:rPr lang="en-US" altLang="ja-JP" dirty="0"/>
              <a:t>VM</a:t>
            </a:r>
            <a:endParaRPr kumimoji="1" lang="ja-JP" altLang="en-US" dirty="0"/>
          </a:p>
        </p:txBody>
      </p:sp>
      <p:sp>
        <p:nvSpPr>
          <p:cNvPr id="10" name="正方形/長方形 9"/>
          <p:cNvSpPr/>
          <p:nvPr/>
        </p:nvSpPr>
        <p:spPr>
          <a:xfrm>
            <a:off x="3592206" y="4972684"/>
            <a:ext cx="1210382" cy="33812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t>キャッシュ</a:t>
            </a:r>
            <a:endParaRPr kumimoji="1" lang="ja-JP" altLang="en-US" sz="1400" dirty="0"/>
          </a:p>
        </p:txBody>
      </p:sp>
      <p:cxnSp>
        <p:nvCxnSpPr>
          <p:cNvPr id="11" name="直線矢印コネクタ 10"/>
          <p:cNvCxnSpPr>
            <a:stCxn id="6" idx="2"/>
            <a:endCxn id="12" idx="6"/>
          </p:cNvCxnSpPr>
          <p:nvPr/>
        </p:nvCxnSpPr>
        <p:spPr>
          <a:xfrm flipH="1" flipV="1">
            <a:off x="2343797" y="5751982"/>
            <a:ext cx="1390807" cy="1004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円/楕円 11"/>
          <p:cNvSpPr/>
          <p:nvPr/>
        </p:nvSpPr>
        <p:spPr>
          <a:xfrm>
            <a:off x="919819" y="5633360"/>
            <a:ext cx="1423978" cy="237243"/>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cxnSp>
        <p:nvCxnSpPr>
          <p:cNvPr id="14" name="直線矢印コネクタ 13"/>
          <p:cNvCxnSpPr>
            <a:stCxn id="10" idx="2"/>
            <a:endCxn id="6" idx="1"/>
          </p:cNvCxnSpPr>
          <p:nvPr/>
        </p:nvCxnSpPr>
        <p:spPr>
          <a:xfrm>
            <a:off x="4197397" y="5310808"/>
            <a:ext cx="0" cy="218755"/>
          </a:xfrm>
          <a:prstGeom prst="straightConnector1">
            <a:avLst/>
          </a:prstGeom>
          <a:ln>
            <a:prstDash val="dash"/>
            <a:tailEnd type="arrow"/>
          </a:ln>
        </p:spPr>
        <p:style>
          <a:lnRef idx="1">
            <a:schemeClr val="accent2"/>
          </a:lnRef>
          <a:fillRef idx="0">
            <a:schemeClr val="accent2"/>
          </a:fillRef>
          <a:effectRef idx="0">
            <a:schemeClr val="accent2"/>
          </a:effectRef>
          <a:fontRef idx="minor">
            <a:schemeClr val="tx1"/>
          </a:fontRef>
        </p:style>
      </p:cxnSp>
      <p:sp>
        <p:nvSpPr>
          <p:cNvPr id="22" name="正方形/長方形 21"/>
          <p:cNvSpPr/>
          <p:nvPr/>
        </p:nvSpPr>
        <p:spPr>
          <a:xfrm>
            <a:off x="3449809" y="4346130"/>
            <a:ext cx="1495177" cy="2216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web</a:t>
            </a:r>
            <a:r>
              <a:rPr lang="ja-JP" altLang="en-US" sz="1400"/>
              <a:t>サーバ</a:t>
            </a:r>
            <a:endParaRPr kumimoji="1" lang="ja-JP" altLang="en-US" sz="1400"/>
          </a:p>
        </p:txBody>
      </p:sp>
      <p:cxnSp>
        <p:nvCxnSpPr>
          <p:cNvPr id="23" name="直線矢印コネクタ 22"/>
          <p:cNvCxnSpPr/>
          <p:nvPr/>
        </p:nvCxnSpPr>
        <p:spPr>
          <a:xfrm flipH="1" flipV="1">
            <a:off x="4197397" y="4567764"/>
            <a:ext cx="1" cy="4049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3491880" y="6101794"/>
            <a:ext cx="1396694" cy="279534"/>
          </a:xfrm>
          <a:prstGeom prst="rect">
            <a:avLst/>
          </a:prstGeom>
          <a:noFill/>
        </p:spPr>
        <p:txBody>
          <a:bodyPr wrap="none" rtlCol="0">
            <a:spAutoFit/>
          </a:bodyPr>
          <a:lstStyle/>
          <a:p>
            <a:r>
              <a:rPr kumimoji="1" lang="ja-JP" altLang="en-US" dirty="0" smtClean="0"/>
              <a:t>仮想ディスク</a:t>
            </a:r>
            <a:endParaRPr kumimoji="1" lang="ja-JP" altLang="en-US" dirty="0"/>
          </a:p>
        </p:txBody>
      </p:sp>
      <p:sp>
        <p:nvSpPr>
          <p:cNvPr id="17" name="テキスト ボックス 16"/>
          <p:cNvSpPr txBox="1"/>
          <p:nvPr/>
        </p:nvSpPr>
        <p:spPr>
          <a:xfrm>
            <a:off x="2687507" y="5445224"/>
            <a:ext cx="588349" cy="256239"/>
          </a:xfrm>
          <a:prstGeom prst="rect">
            <a:avLst/>
          </a:prstGeom>
          <a:noFill/>
        </p:spPr>
        <p:txBody>
          <a:bodyPr wrap="none" rtlCol="0">
            <a:spAutoFit/>
          </a:bodyPr>
          <a:lstStyle/>
          <a:p>
            <a:r>
              <a:rPr kumimoji="1" lang="ja-JP" altLang="en-US" sz="1600"/>
              <a:t>監視</a:t>
            </a:r>
          </a:p>
        </p:txBody>
      </p:sp>
      <p:sp>
        <p:nvSpPr>
          <p:cNvPr id="16" name="1 つの角を切り取った四角形 15"/>
          <p:cNvSpPr/>
          <p:nvPr/>
        </p:nvSpPr>
        <p:spPr>
          <a:xfrm>
            <a:off x="4660190" y="4725144"/>
            <a:ext cx="1352780" cy="428969"/>
          </a:xfrm>
          <a:prstGeom prst="snip1Rect">
            <a:avLst>
              <a:gd name="adj" fmla="val 2506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a:t>改竄</a:t>
            </a:r>
            <a:r>
              <a:rPr kumimoji="1" lang="ja-JP" altLang="en-US" sz="1400"/>
              <a:t>された</a:t>
            </a:r>
            <a:r>
              <a:rPr kumimoji="1" lang="en-US" altLang="ja-JP" sz="1400"/>
              <a:t>web</a:t>
            </a:r>
            <a:r>
              <a:rPr kumimoji="1" lang="ja-JP" altLang="en-US" sz="1400"/>
              <a:t>ページ</a:t>
            </a:r>
          </a:p>
        </p:txBody>
      </p:sp>
      <p:sp>
        <p:nvSpPr>
          <p:cNvPr id="26" name="1 つの角を切り取った四角形 25"/>
          <p:cNvSpPr/>
          <p:nvPr/>
        </p:nvSpPr>
        <p:spPr>
          <a:xfrm>
            <a:off x="4446593" y="5474309"/>
            <a:ext cx="1210382" cy="272501"/>
          </a:xfrm>
          <a:prstGeom prst="snip1Rect">
            <a:avLst>
              <a:gd name="adj" fmla="val 2506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b="1"/>
              <a:t>web</a:t>
            </a:r>
            <a:r>
              <a:rPr kumimoji="1" lang="ja-JP" altLang="en-US" sz="1400" b="1"/>
              <a:t>ページ</a:t>
            </a:r>
          </a:p>
        </p:txBody>
      </p:sp>
      <p:pic>
        <p:nvPicPr>
          <p:cNvPr id="18" name="図 17"/>
          <p:cNvPicPr>
            <a:picLocks noChangeAspect="1"/>
          </p:cNvPicPr>
          <p:nvPr/>
        </p:nvPicPr>
        <p:blipFill>
          <a:blip r:embed="rId3"/>
          <a:stretch>
            <a:fillRect/>
          </a:stretch>
        </p:blipFill>
        <p:spPr>
          <a:xfrm>
            <a:off x="7433760" y="4187290"/>
            <a:ext cx="1199005" cy="604215"/>
          </a:xfrm>
          <a:prstGeom prst="rect">
            <a:avLst/>
          </a:prstGeom>
          <a:solidFill>
            <a:srgbClr val="FFFFFF"/>
          </a:solidFill>
        </p:spPr>
      </p:pic>
      <p:sp>
        <p:nvSpPr>
          <p:cNvPr id="19" name="テキスト ボックス 18"/>
          <p:cNvSpPr txBox="1"/>
          <p:nvPr/>
        </p:nvSpPr>
        <p:spPr>
          <a:xfrm>
            <a:off x="7623060" y="3919502"/>
            <a:ext cx="867307" cy="279534"/>
          </a:xfrm>
          <a:prstGeom prst="rect">
            <a:avLst/>
          </a:prstGeom>
          <a:solidFill>
            <a:srgbClr val="FFFFFF"/>
          </a:solidFill>
        </p:spPr>
        <p:txBody>
          <a:bodyPr wrap="none" rtlCol="0">
            <a:spAutoFit/>
          </a:bodyPr>
          <a:lstStyle/>
          <a:p>
            <a:r>
              <a:rPr kumimoji="1" lang="ja-JP" altLang="en-US"/>
              <a:t>閲覧者</a:t>
            </a:r>
          </a:p>
        </p:txBody>
      </p:sp>
      <p:sp>
        <p:nvSpPr>
          <p:cNvPr id="28" name="1 つの角を切り取った四角形 27"/>
          <p:cNvSpPr/>
          <p:nvPr/>
        </p:nvSpPr>
        <p:spPr>
          <a:xfrm>
            <a:off x="6228184" y="3861048"/>
            <a:ext cx="1423978" cy="490502"/>
          </a:xfrm>
          <a:prstGeom prst="snip1Rect">
            <a:avLst>
              <a:gd name="adj" fmla="val 2506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a:t>改竄</a:t>
            </a:r>
            <a:r>
              <a:rPr kumimoji="1" lang="ja-JP" altLang="en-US" sz="1400"/>
              <a:t>された</a:t>
            </a:r>
            <a:r>
              <a:rPr kumimoji="1" lang="en-US" altLang="ja-JP" sz="1400"/>
              <a:t>web</a:t>
            </a:r>
            <a:r>
              <a:rPr kumimoji="1" lang="ja-JP" altLang="en-US" sz="1400"/>
              <a:t>ページ</a:t>
            </a:r>
          </a:p>
        </p:txBody>
      </p:sp>
      <p:cxnSp>
        <p:nvCxnSpPr>
          <p:cNvPr id="20" name="直線矢印コネクタ 19"/>
          <p:cNvCxnSpPr>
            <a:stCxn id="22" idx="3"/>
            <a:endCxn id="18" idx="1"/>
          </p:cNvCxnSpPr>
          <p:nvPr/>
        </p:nvCxnSpPr>
        <p:spPr>
          <a:xfrm>
            <a:off x="4944986" y="4456947"/>
            <a:ext cx="2488774" cy="32451"/>
          </a:xfrm>
          <a:prstGeom prst="straightConnector1">
            <a:avLst/>
          </a:prstGeom>
          <a:ln w="28575" cmpd="sng">
            <a:tailEnd type="arrow"/>
          </a:ln>
        </p:spPr>
        <p:style>
          <a:lnRef idx="1">
            <a:schemeClr val="dk1"/>
          </a:lnRef>
          <a:fillRef idx="0">
            <a:schemeClr val="dk1"/>
          </a:fillRef>
          <a:effectRef idx="0">
            <a:schemeClr val="dk1"/>
          </a:effectRef>
          <a:fontRef idx="minor">
            <a:schemeClr val="tx1"/>
          </a:fontRef>
        </p:style>
      </p:cxnSp>
      <p:sp>
        <p:nvSpPr>
          <p:cNvPr id="32" name="1 つの角を切り取った四角形 31"/>
          <p:cNvSpPr/>
          <p:nvPr/>
        </p:nvSpPr>
        <p:spPr>
          <a:xfrm>
            <a:off x="225629" y="5373216"/>
            <a:ext cx="1210382" cy="272501"/>
          </a:xfrm>
          <a:prstGeom prst="snip1Rect">
            <a:avLst>
              <a:gd name="adj" fmla="val 2506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b="1"/>
              <a:t>web</a:t>
            </a:r>
            <a:r>
              <a:rPr kumimoji="1" lang="ja-JP" altLang="en-US" sz="1400" b="1"/>
              <a:t>ページ</a:t>
            </a:r>
          </a:p>
        </p:txBody>
      </p:sp>
    </p:spTree>
    <p:extLst>
      <p:ext uri="{BB962C8B-B14F-4D97-AF65-F5344CB8AC3E}">
        <p14:creationId xmlns:p14="http://schemas.microsoft.com/office/powerpoint/2010/main" val="1342267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fade">
                                      <p:cBhvr>
                                        <p:cTn id="19" dur="500"/>
                                        <p:tgtEl>
                                          <p:spTgt spid="3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6" grpId="0" animBg="1"/>
      <p:bldP spid="28" grpId="0" animBg="1"/>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en-US" altLang="ja-JP" dirty="0" smtClean="0"/>
              <a:t>CacheShadow</a:t>
            </a:r>
            <a:r>
              <a:rPr kumimoji="1" lang="ja-JP" altLang="en-US" dirty="0" smtClean="0"/>
              <a:t>ファイルシステム</a:t>
            </a:r>
            <a:endParaRPr kumimoji="1" lang="ja-JP" altLang="en-US" dirty="0"/>
          </a:p>
        </p:txBody>
      </p:sp>
      <p:sp>
        <p:nvSpPr>
          <p:cNvPr id="29" name="コンテンツ プレースホルダー 28"/>
          <p:cNvSpPr>
            <a:spLocks noGrp="1"/>
          </p:cNvSpPr>
          <p:nvPr>
            <p:ph idx="1"/>
          </p:nvPr>
        </p:nvSpPr>
        <p:spPr/>
        <p:txBody>
          <a:bodyPr/>
          <a:lstStyle/>
          <a:p>
            <a:r>
              <a:rPr kumimoji="1" lang="ja-JP" altLang="en-US" kern="1200">
                <a:solidFill>
                  <a:schemeClr val="tx1"/>
                </a:solidFill>
                <a:effectLst/>
              </a:rPr>
              <a:t>仮想ディスクとキャッシュを統合して監視を行えるようにするファイルシステム</a:t>
            </a:r>
          </a:p>
          <a:p>
            <a:pPr lvl="1"/>
            <a:r>
              <a:rPr lang="ja-JP" altLang="en-US"/>
              <a:t>サーバ</a:t>
            </a:r>
            <a:r>
              <a:rPr lang="en-US" altLang="ja-JP"/>
              <a:t>VM</a:t>
            </a:r>
            <a:r>
              <a:rPr lang="ja-JP" altLang="en-US"/>
              <a:t>のメモリを解析し、キャッシュ情報を取得</a:t>
            </a:r>
            <a:endParaRPr lang="en-US" altLang="ja-JP"/>
          </a:p>
          <a:p>
            <a:pPr lvl="1"/>
            <a:r>
              <a:rPr lang="en-US" altLang="ja-JP"/>
              <a:t>3</a:t>
            </a:r>
            <a:r>
              <a:rPr lang="ja-JP" altLang="en-US"/>
              <a:t>種類のキャッシュを考慮</a:t>
            </a:r>
            <a:endParaRPr lang="en-US" altLang="ja-JP"/>
          </a:p>
        </p:txBody>
      </p:sp>
      <p:grpSp>
        <p:nvGrpSpPr>
          <p:cNvPr id="2" name="図形グループ 1"/>
          <p:cNvGrpSpPr/>
          <p:nvPr/>
        </p:nvGrpSpPr>
        <p:grpSpPr>
          <a:xfrm>
            <a:off x="1115616" y="3645024"/>
            <a:ext cx="6336704" cy="2808312"/>
            <a:chOff x="1187624" y="2761151"/>
            <a:chExt cx="6840760" cy="3728910"/>
          </a:xfrm>
        </p:grpSpPr>
        <p:sp>
          <p:nvSpPr>
            <p:cNvPr id="4" name="角丸四角形 3"/>
            <p:cNvSpPr/>
            <p:nvPr/>
          </p:nvSpPr>
          <p:spPr>
            <a:xfrm>
              <a:off x="4860033" y="3212976"/>
              <a:ext cx="3168351" cy="3277085"/>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円柱 4"/>
            <p:cNvSpPr/>
            <p:nvPr/>
          </p:nvSpPr>
          <p:spPr>
            <a:xfrm>
              <a:off x="5220072" y="4931876"/>
              <a:ext cx="2448272" cy="1008112"/>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80" name="角丸四角形 79"/>
            <p:cNvSpPr/>
            <p:nvPr/>
          </p:nvSpPr>
          <p:spPr>
            <a:xfrm>
              <a:off x="1187624" y="3573015"/>
              <a:ext cx="2952328" cy="2917045"/>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1" name="テキスト ボックス 20"/>
            <p:cNvSpPr txBox="1"/>
            <p:nvPr/>
          </p:nvSpPr>
          <p:spPr>
            <a:xfrm>
              <a:off x="1860504" y="5661248"/>
              <a:ext cx="1631376" cy="546295"/>
            </a:xfrm>
            <a:prstGeom prst="rect">
              <a:avLst/>
            </a:prstGeom>
            <a:noFill/>
          </p:spPr>
          <p:txBody>
            <a:bodyPr wrap="none" rtlCol="0">
              <a:spAutoFit/>
            </a:bodyPr>
            <a:lstStyle/>
            <a:p>
              <a:pPr algn="ctr"/>
              <a:r>
                <a:rPr kumimoji="1" lang="en-US" altLang="ja-JP" sz="1600"/>
                <a:t>CacheShadow</a:t>
              </a:r>
            </a:p>
            <a:p>
              <a:pPr algn="ctr"/>
              <a:r>
                <a:rPr kumimoji="1" lang="ja-JP" altLang="en-US" sz="1600"/>
                <a:t>ファイルシステム</a:t>
              </a:r>
            </a:p>
          </p:txBody>
        </p:sp>
        <p:sp>
          <p:nvSpPr>
            <p:cNvPr id="22" name="テキスト ボックス 21"/>
            <p:cNvSpPr txBox="1"/>
            <p:nvPr/>
          </p:nvSpPr>
          <p:spPr>
            <a:xfrm>
              <a:off x="5815969" y="5939988"/>
              <a:ext cx="1276311" cy="316276"/>
            </a:xfrm>
            <a:prstGeom prst="rect">
              <a:avLst/>
            </a:prstGeom>
            <a:noFill/>
          </p:spPr>
          <p:txBody>
            <a:bodyPr wrap="none" rtlCol="0">
              <a:spAutoFit/>
            </a:bodyPr>
            <a:lstStyle/>
            <a:p>
              <a:r>
                <a:rPr kumimoji="1" lang="ja-JP" altLang="en-US" sz="1600"/>
                <a:t>仮想ディスク</a:t>
              </a:r>
            </a:p>
          </p:txBody>
        </p:sp>
        <p:sp>
          <p:nvSpPr>
            <p:cNvPr id="23" name="テキスト ボックス 22"/>
            <p:cNvSpPr txBox="1"/>
            <p:nvPr/>
          </p:nvSpPr>
          <p:spPr>
            <a:xfrm>
              <a:off x="5899579" y="3365608"/>
              <a:ext cx="1048684" cy="338554"/>
            </a:xfrm>
            <a:prstGeom prst="rect">
              <a:avLst/>
            </a:prstGeom>
            <a:noFill/>
          </p:spPr>
          <p:txBody>
            <a:bodyPr wrap="none" rtlCol="0">
              <a:spAutoFit/>
            </a:bodyPr>
            <a:lstStyle/>
            <a:p>
              <a:pPr algn="ctr"/>
              <a:r>
                <a:rPr kumimoji="1" lang="ja-JP" altLang="en-US" sz="1600"/>
                <a:t>キャッシュ</a:t>
              </a:r>
            </a:p>
          </p:txBody>
        </p:sp>
        <p:sp>
          <p:nvSpPr>
            <p:cNvPr id="6" name="テキスト ボックス 5"/>
            <p:cNvSpPr txBox="1"/>
            <p:nvPr/>
          </p:nvSpPr>
          <p:spPr>
            <a:xfrm>
              <a:off x="2160676" y="3156723"/>
              <a:ext cx="971164" cy="369332"/>
            </a:xfrm>
            <a:prstGeom prst="rect">
              <a:avLst/>
            </a:prstGeom>
            <a:noFill/>
          </p:spPr>
          <p:txBody>
            <a:bodyPr wrap="none" rtlCol="0">
              <a:spAutoFit/>
            </a:bodyPr>
            <a:lstStyle/>
            <a:p>
              <a:r>
                <a:rPr kumimoji="1" lang="en-US" altLang="ja-JP"/>
                <a:t>IDS</a:t>
              </a:r>
              <a:r>
                <a:rPr lang="en-US" altLang="ja-JP"/>
                <a:t> </a:t>
              </a:r>
              <a:r>
                <a:rPr kumimoji="1" lang="en-US" altLang="ja-JP"/>
                <a:t>VM</a:t>
              </a:r>
              <a:endParaRPr kumimoji="1" lang="ja-JP" altLang="en-US"/>
            </a:p>
          </p:txBody>
        </p:sp>
        <p:sp>
          <p:nvSpPr>
            <p:cNvPr id="81" name="テキスト ボックス 80"/>
            <p:cNvSpPr txBox="1"/>
            <p:nvPr/>
          </p:nvSpPr>
          <p:spPr>
            <a:xfrm>
              <a:off x="5730375" y="2761151"/>
              <a:ext cx="1217889" cy="369332"/>
            </a:xfrm>
            <a:prstGeom prst="rect">
              <a:avLst/>
            </a:prstGeom>
            <a:noFill/>
          </p:spPr>
          <p:txBody>
            <a:bodyPr wrap="none" rtlCol="0">
              <a:spAutoFit/>
            </a:bodyPr>
            <a:lstStyle/>
            <a:p>
              <a:r>
                <a:rPr lang="ja-JP" altLang="en-US"/>
                <a:t>サーバ</a:t>
              </a:r>
              <a:r>
                <a:rPr kumimoji="1" lang="en-US" altLang="ja-JP"/>
                <a:t>VM</a:t>
              </a:r>
              <a:endParaRPr kumimoji="1" lang="ja-JP" altLang="en-US"/>
            </a:p>
          </p:txBody>
        </p:sp>
        <p:sp>
          <p:nvSpPr>
            <p:cNvPr id="82" name="円/楕円 81"/>
            <p:cNvSpPr/>
            <p:nvPr/>
          </p:nvSpPr>
          <p:spPr>
            <a:xfrm>
              <a:off x="1907704" y="3861048"/>
              <a:ext cx="1440160" cy="31345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cxnSp>
          <p:nvCxnSpPr>
            <p:cNvPr id="7" name="直線矢印コネクタ 6"/>
            <p:cNvCxnSpPr/>
            <p:nvPr/>
          </p:nvCxnSpPr>
          <p:spPr>
            <a:xfrm>
              <a:off x="2987824" y="4149080"/>
              <a:ext cx="0"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3" name="直線矢印コネクタ 82"/>
            <p:cNvCxnSpPr/>
            <p:nvPr/>
          </p:nvCxnSpPr>
          <p:spPr>
            <a:xfrm flipV="1">
              <a:off x="2339752" y="4149080"/>
              <a:ext cx="0"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 name="正方形/長方形 7"/>
            <p:cNvSpPr/>
            <p:nvPr/>
          </p:nvSpPr>
          <p:spPr>
            <a:xfrm>
              <a:off x="5076056" y="3789040"/>
              <a:ext cx="2736304" cy="8640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10" name="角丸四角形 9"/>
            <p:cNvSpPr/>
            <p:nvPr/>
          </p:nvSpPr>
          <p:spPr>
            <a:xfrm>
              <a:off x="1403648" y="4653136"/>
              <a:ext cx="2520280" cy="100811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cxnSp>
          <p:nvCxnSpPr>
            <p:cNvPr id="12" name="カギ線コネクタ 11"/>
            <p:cNvCxnSpPr>
              <a:stCxn id="5" idx="2"/>
              <a:endCxn id="10" idx="3"/>
            </p:cNvCxnSpPr>
            <p:nvPr/>
          </p:nvCxnSpPr>
          <p:spPr>
            <a:xfrm rot="10800000">
              <a:off x="3923928" y="5157192"/>
              <a:ext cx="1296144" cy="278740"/>
            </a:xfrm>
            <a:prstGeom prst="bentConnector3">
              <a:avLst>
                <a:gd name="adj1" fmla="val 55820"/>
              </a:avLst>
            </a:prstGeom>
            <a:ln>
              <a:tailEnd type="arrow"/>
            </a:ln>
          </p:spPr>
          <p:style>
            <a:lnRef idx="1">
              <a:schemeClr val="dk1"/>
            </a:lnRef>
            <a:fillRef idx="0">
              <a:schemeClr val="dk1"/>
            </a:fillRef>
            <a:effectRef idx="0">
              <a:schemeClr val="dk1"/>
            </a:effectRef>
            <a:fontRef idx="minor">
              <a:schemeClr val="tx1"/>
            </a:fontRef>
          </p:style>
        </p:cxnSp>
        <p:cxnSp>
          <p:nvCxnSpPr>
            <p:cNvPr id="14" name="カギ線コネクタ 13"/>
            <p:cNvCxnSpPr>
              <a:stCxn id="8" idx="1"/>
              <a:endCxn id="10" idx="3"/>
            </p:cNvCxnSpPr>
            <p:nvPr/>
          </p:nvCxnSpPr>
          <p:spPr>
            <a:xfrm rot="10800000" flipV="1">
              <a:off x="3923928" y="4221088"/>
              <a:ext cx="1152128" cy="936104"/>
            </a:xfrm>
            <a:prstGeom prst="bentConnector3">
              <a:avLst/>
            </a:prstGeom>
          </p:spPr>
          <p:style>
            <a:lnRef idx="1">
              <a:schemeClr val="dk1"/>
            </a:lnRef>
            <a:fillRef idx="0">
              <a:schemeClr val="dk1"/>
            </a:fillRef>
            <a:effectRef idx="0">
              <a:schemeClr val="dk1"/>
            </a:effectRef>
            <a:fontRef idx="minor">
              <a:schemeClr val="tx1"/>
            </a:fontRef>
          </p:style>
        </p:cxnSp>
        <p:sp>
          <p:nvSpPr>
            <p:cNvPr id="42" name="1 つの角を切り取った四角形 41"/>
            <p:cNvSpPr/>
            <p:nvPr/>
          </p:nvSpPr>
          <p:spPr>
            <a:xfrm>
              <a:off x="5364088" y="5219908"/>
              <a:ext cx="432048" cy="57606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3" name="1 つの角を切り取った四角形 42"/>
            <p:cNvSpPr/>
            <p:nvPr/>
          </p:nvSpPr>
          <p:spPr>
            <a:xfrm>
              <a:off x="5940152" y="5219908"/>
              <a:ext cx="432048" cy="57606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6" name="1 つの角を切り取った四角形 45"/>
            <p:cNvSpPr/>
            <p:nvPr/>
          </p:nvSpPr>
          <p:spPr>
            <a:xfrm>
              <a:off x="7092280" y="5219908"/>
              <a:ext cx="432048" cy="57606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1 つの角を切り取った四角形 31"/>
            <p:cNvSpPr/>
            <p:nvPr/>
          </p:nvSpPr>
          <p:spPr>
            <a:xfrm>
              <a:off x="5940152" y="3923764"/>
              <a:ext cx="432048" cy="576064"/>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3" name="1 つの角を切り取った四角形 32"/>
            <p:cNvSpPr/>
            <p:nvPr/>
          </p:nvSpPr>
          <p:spPr>
            <a:xfrm>
              <a:off x="6516216" y="3923764"/>
              <a:ext cx="432048" cy="576064"/>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41" name="1 つの角を切り取った四角形 40"/>
            <p:cNvSpPr/>
            <p:nvPr/>
          </p:nvSpPr>
          <p:spPr>
            <a:xfrm>
              <a:off x="1547664" y="4859868"/>
              <a:ext cx="432048" cy="57606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1 つの角を切り取った四角形 46"/>
            <p:cNvSpPr/>
            <p:nvPr/>
          </p:nvSpPr>
          <p:spPr>
            <a:xfrm>
              <a:off x="2123728" y="4859868"/>
              <a:ext cx="432048" cy="576064"/>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48" name="1 つの角を切り取った四角形 47"/>
            <p:cNvSpPr/>
            <p:nvPr/>
          </p:nvSpPr>
          <p:spPr>
            <a:xfrm>
              <a:off x="2699792" y="4859868"/>
              <a:ext cx="432048" cy="576064"/>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49" name="1 つの角を切り取った四角形 48"/>
            <p:cNvSpPr/>
            <p:nvPr/>
          </p:nvSpPr>
          <p:spPr>
            <a:xfrm>
              <a:off x="3275856" y="4859868"/>
              <a:ext cx="432048" cy="57606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1" name="四角形吹き出し 10"/>
          <p:cNvSpPr/>
          <p:nvPr/>
        </p:nvSpPr>
        <p:spPr>
          <a:xfrm>
            <a:off x="6876256" y="3789040"/>
            <a:ext cx="2160240" cy="864096"/>
          </a:xfrm>
          <a:prstGeom prst="wedgeRectCallout">
            <a:avLst>
              <a:gd name="adj1" fmla="val -64438"/>
              <a:gd name="adj2" fmla="val 5247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mj-ea"/>
                <a:ea typeface="+mj-ea"/>
              </a:rPr>
              <a:t>ページキャッシュ</a:t>
            </a:r>
            <a:endParaRPr kumimoji="1" lang="en-US" altLang="ja-JP" sz="1400" dirty="0" smtClean="0">
              <a:latin typeface="+mj-ea"/>
              <a:ea typeface="+mj-ea"/>
            </a:endParaRPr>
          </a:p>
          <a:p>
            <a:pPr algn="ctr"/>
            <a:r>
              <a:rPr lang="ja-JP" altLang="en-US" sz="1400" dirty="0">
                <a:latin typeface="+mj-ea"/>
                <a:ea typeface="+mj-ea"/>
              </a:rPr>
              <a:t>ディレクトリキャッシュ</a:t>
            </a:r>
            <a:endParaRPr lang="en-US" altLang="ja-JP" sz="1400" dirty="0">
              <a:latin typeface="+mj-ea"/>
              <a:ea typeface="+mj-ea"/>
            </a:endParaRPr>
          </a:p>
          <a:p>
            <a:pPr algn="ctr"/>
            <a:r>
              <a:rPr kumimoji="1" lang="ja-JP" altLang="en-US" sz="1400" dirty="0" smtClean="0">
                <a:latin typeface="+mj-ea"/>
                <a:ea typeface="+mj-ea"/>
              </a:rPr>
              <a:t>メタデータキャッシュ</a:t>
            </a:r>
          </a:p>
        </p:txBody>
      </p:sp>
    </p:spTree>
    <p:extLst>
      <p:ext uri="{BB962C8B-B14F-4D97-AF65-F5344CB8AC3E}">
        <p14:creationId xmlns:p14="http://schemas.microsoft.com/office/powerpoint/2010/main" val="784458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275856" y="4077072"/>
            <a:ext cx="2016224" cy="266429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30" name="1 つの角を切り取った四角形 29"/>
          <p:cNvSpPr/>
          <p:nvPr/>
        </p:nvSpPr>
        <p:spPr>
          <a:xfrm>
            <a:off x="4067944" y="6165304"/>
            <a:ext cx="400213" cy="433845"/>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a:t>ページキャッシュ</a:t>
            </a:r>
          </a:p>
        </p:txBody>
      </p:sp>
      <p:sp>
        <p:nvSpPr>
          <p:cNvPr id="3" name="コンテンツ プレースホルダー 2"/>
          <p:cNvSpPr>
            <a:spLocks noGrp="1"/>
          </p:cNvSpPr>
          <p:nvPr>
            <p:ph idx="1"/>
          </p:nvPr>
        </p:nvSpPr>
        <p:spPr/>
        <p:txBody>
          <a:bodyPr/>
          <a:lstStyle/>
          <a:p>
            <a:pPr marL="0"/>
            <a:r>
              <a:rPr lang="ja-JP" altLang="en-US"/>
              <a:t>ファイル内容をメモリページ単位でキャッシュ</a:t>
            </a:r>
            <a:endParaRPr lang="en-US" altLang="ja-JP"/>
          </a:p>
          <a:p>
            <a:pPr lvl="1"/>
            <a:r>
              <a:rPr lang="ja-JP" altLang="en-US"/>
              <a:t>ファイルの更新時にはまずキャッシュを書き換え</a:t>
            </a:r>
            <a:endParaRPr lang="en-US" altLang="ja-JP"/>
          </a:p>
          <a:p>
            <a:r>
              <a:rPr lang="ja-JP" altLang="en-US"/>
              <a:t>考えられる攻撃</a:t>
            </a:r>
          </a:p>
          <a:p>
            <a:pPr lvl="1"/>
            <a:r>
              <a:rPr lang="ja-JP" altLang="en-US"/>
              <a:t>キャッシュ上でだけ実行ファイルの中身を置き換え</a:t>
            </a:r>
          </a:p>
          <a:p>
            <a:pPr lvl="1"/>
            <a:r>
              <a:rPr lang="ja-JP" altLang="en-US"/>
              <a:t>キャッシュ上でだけファイルにウィルスを埋め込み</a:t>
            </a:r>
          </a:p>
          <a:p>
            <a:endParaRPr lang="en-US" altLang="ja-JP"/>
          </a:p>
          <a:p>
            <a:endParaRPr kumimoji="1" lang="ja-JP" altLang="en-US"/>
          </a:p>
        </p:txBody>
      </p:sp>
      <p:sp>
        <p:nvSpPr>
          <p:cNvPr id="6" name="円柱 5"/>
          <p:cNvSpPr/>
          <p:nvPr/>
        </p:nvSpPr>
        <p:spPr>
          <a:xfrm>
            <a:off x="3635896" y="5085184"/>
            <a:ext cx="1368152" cy="759228"/>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677763" y="5805264"/>
            <a:ext cx="1182269" cy="238193"/>
          </a:xfrm>
          <a:prstGeom prst="rect">
            <a:avLst/>
          </a:prstGeom>
          <a:noFill/>
        </p:spPr>
        <p:txBody>
          <a:bodyPr wrap="none" rtlCol="0">
            <a:spAutoFit/>
          </a:bodyPr>
          <a:lstStyle/>
          <a:p>
            <a:r>
              <a:rPr kumimoji="1" lang="ja-JP" altLang="en-US" sz="1600"/>
              <a:t>仮想ディスク</a:t>
            </a:r>
          </a:p>
        </p:txBody>
      </p:sp>
      <p:sp>
        <p:nvSpPr>
          <p:cNvPr id="10" name="テキスト ボックス 9"/>
          <p:cNvSpPr txBox="1"/>
          <p:nvPr/>
        </p:nvSpPr>
        <p:spPr>
          <a:xfrm>
            <a:off x="3400090" y="4077072"/>
            <a:ext cx="1819986" cy="338554"/>
          </a:xfrm>
          <a:prstGeom prst="rect">
            <a:avLst/>
          </a:prstGeom>
          <a:noFill/>
        </p:spPr>
        <p:txBody>
          <a:bodyPr wrap="none" rtlCol="0">
            <a:spAutoFit/>
          </a:bodyPr>
          <a:lstStyle/>
          <a:p>
            <a:pPr algn="ctr"/>
            <a:r>
              <a:rPr kumimoji="1" lang="ja-JP" altLang="en-US" sz="1600"/>
              <a:t>ページキャッシュ</a:t>
            </a:r>
          </a:p>
        </p:txBody>
      </p:sp>
      <p:sp>
        <p:nvSpPr>
          <p:cNvPr id="21" name="1 つの角を切り取った四角形 20"/>
          <p:cNvSpPr/>
          <p:nvPr/>
        </p:nvSpPr>
        <p:spPr>
          <a:xfrm>
            <a:off x="4099779" y="5240789"/>
            <a:ext cx="400213" cy="433845"/>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3" name="1 つの角を切り取った四角形 22"/>
          <p:cNvSpPr/>
          <p:nvPr/>
        </p:nvSpPr>
        <p:spPr>
          <a:xfrm>
            <a:off x="4067944" y="4497430"/>
            <a:ext cx="400214" cy="433845"/>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6" name="1 つの角を切り取った四角形 25"/>
          <p:cNvSpPr/>
          <p:nvPr/>
        </p:nvSpPr>
        <p:spPr>
          <a:xfrm>
            <a:off x="4067944" y="6165304"/>
            <a:ext cx="400214" cy="433845"/>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1" name="正方形/長方形 10"/>
          <p:cNvSpPr/>
          <p:nvPr/>
        </p:nvSpPr>
        <p:spPr>
          <a:xfrm>
            <a:off x="3635896" y="4437112"/>
            <a:ext cx="1368152" cy="576064"/>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smtClean="0">
              <a:latin typeface="+mj-ea"/>
              <a:ea typeface="+mj-ea"/>
            </a:endParaRPr>
          </a:p>
        </p:txBody>
      </p:sp>
      <p:sp>
        <p:nvSpPr>
          <p:cNvPr id="5" name="右カーブ矢印 4"/>
          <p:cNvSpPr/>
          <p:nvPr/>
        </p:nvSpPr>
        <p:spPr>
          <a:xfrm>
            <a:off x="2987824" y="4653136"/>
            <a:ext cx="576064" cy="1800200"/>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latin typeface="+mj-ea"/>
              <a:ea typeface="+mj-ea"/>
            </a:endParaRPr>
          </a:p>
        </p:txBody>
      </p:sp>
      <p:sp>
        <p:nvSpPr>
          <p:cNvPr id="7" name="右カーブ矢印 6"/>
          <p:cNvSpPr/>
          <p:nvPr/>
        </p:nvSpPr>
        <p:spPr>
          <a:xfrm flipH="1">
            <a:off x="5148064" y="5445224"/>
            <a:ext cx="432048" cy="1080120"/>
          </a:xfrm>
          <a:prstGeom prst="curved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smtClean="0">
              <a:solidFill>
                <a:schemeClr val="tx1"/>
              </a:solidFill>
              <a:latin typeface="+mj-ea"/>
              <a:ea typeface="+mj-ea"/>
            </a:endParaRPr>
          </a:p>
        </p:txBody>
      </p:sp>
      <p:sp>
        <p:nvSpPr>
          <p:cNvPr id="31" name="1 つの角を切り取った四角形 30"/>
          <p:cNvSpPr/>
          <p:nvPr/>
        </p:nvSpPr>
        <p:spPr>
          <a:xfrm>
            <a:off x="4099778" y="4507323"/>
            <a:ext cx="400214" cy="433845"/>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43255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5" grpId="0" animBg="1"/>
      <p:bldP spid="3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a:t>ページキャッシュの解析</a:t>
            </a:r>
          </a:p>
        </p:txBody>
      </p:sp>
      <p:sp>
        <p:nvSpPr>
          <p:cNvPr id="2" name="コンテンツ プレースホルダー 1"/>
          <p:cNvSpPr>
            <a:spLocks noGrp="1"/>
          </p:cNvSpPr>
          <p:nvPr>
            <p:ph idx="1"/>
          </p:nvPr>
        </p:nvSpPr>
        <p:spPr/>
        <p:txBody>
          <a:bodyPr/>
          <a:lstStyle/>
          <a:p>
            <a:r>
              <a:rPr kumimoji="1" lang="ja-JP" altLang="en-US"/>
              <a:t>すべてのページの管理情報を解析</a:t>
            </a:r>
            <a:endParaRPr kumimoji="1" lang="en-US" altLang="ja-JP"/>
          </a:p>
          <a:p>
            <a:pPr lvl="1"/>
            <a:r>
              <a:rPr lang="ja-JP" altLang="en-US"/>
              <a:t>ページの用途から消去法でページキャッシュとして使われているページを見つける</a:t>
            </a:r>
            <a:endParaRPr lang="en-US" altLang="ja-JP"/>
          </a:p>
          <a:p>
            <a:pPr lvl="2"/>
            <a:r>
              <a:rPr lang="ja-JP" altLang="en-US"/>
              <a:t>ダーティなページキャッシュだけを選別</a:t>
            </a:r>
            <a:endParaRPr lang="en-US" altLang="ja-JP"/>
          </a:p>
          <a:p>
            <a:pPr lvl="1"/>
            <a:r>
              <a:rPr lang="ja-JP" altLang="en-US"/>
              <a:t>書き換えられたファイルのどの部分がどのページにあるかの対応表を作成</a:t>
            </a:r>
            <a:endParaRPr lang="en-US" altLang="ja-JP"/>
          </a:p>
          <a:p>
            <a:pPr lvl="1"/>
            <a:endParaRPr kumimoji="1" lang="en-US" altLang="ja-JP"/>
          </a:p>
          <a:p>
            <a:pPr lvl="1"/>
            <a:endParaRPr kumimoji="1" lang="ja-JP" altLang="en-US"/>
          </a:p>
        </p:txBody>
      </p:sp>
      <p:sp>
        <p:nvSpPr>
          <p:cNvPr id="51" name="テキスト ボックス 50"/>
          <p:cNvSpPr txBox="1"/>
          <p:nvPr/>
        </p:nvSpPr>
        <p:spPr>
          <a:xfrm>
            <a:off x="971600" y="4725144"/>
            <a:ext cx="572383" cy="262420"/>
          </a:xfrm>
          <a:prstGeom prst="rect">
            <a:avLst/>
          </a:prstGeom>
          <a:noFill/>
        </p:spPr>
        <p:txBody>
          <a:bodyPr wrap="none" rtlCol="0">
            <a:spAutoFit/>
          </a:bodyPr>
          <a:lstStyle/>
          <a:p>
            <a:r>
              <a:rPr kumimoji="1" lang="ja-JP" altLang="en-US"/>
              <a:t>メモリ</a:t>
            </a:r>
          </a:p>
        </p:txBody>
      </p:sp>
      <p:grpSp>
        <p:nvGrpSpPr>
          <p:cNvPr id="32" name="図形グループ 31"/>
          <p:cNvGrpSpPr/>
          <p:nvPr/>
        </p:nvGrpSpPr>
        <p:grpSpPr>
          <a:xfrm>
            <a:off x="2061222" y="4763960"/>
            <a:ext cx="2957717" cy="306982"/>
            <a:chOff x="3275856" y="5229200"/>
            <a:chExt cx="3689312" cy="432048"/>
          </a:xfrm>
          <a:noFill/>
        </p:grpSpPr>
        <p:sp>
          <p:nvSpPr>
            <p:cNvPr id="33" name="正方形/長方形 32"/>
            <p:cNvSpPr/>
            <p:nvPr/>
          </p:nvSpPr>
          <p:spPr>
            <a:xfrm>
              <a:off x="3275856"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37" name="正方形/長方形 36"/>
            <p:cNvSpPr/>
            <p:nvPr/>
          </p:nvSpPr>
          <p:spPr>
            <a:xfrm>
              <a:off x="3563888"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1" name="正方形/長方形 40"/>
            <p:cNvSpPr/>
            <p:nvPr/>
          </p:nvSpPr>
          <p:spPr>
            <a:xfrm>
              <a:off x="3851920"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2" name="正方形/長方形 41"/>
            <p:cNvSpPr/>
            <p:nvPr/>
          </p:nvSpPr>
          <p:spPr>
            <a:xfrm>
              <a:off x="4139952"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3" name="正方形/長方形 42"/>
            <p:cNvSpPr/>
            <p:nvPr/>
          </p:nvSpPr>
          <p:spPr>
            <a:xfrm>
              <a:off x="4427984"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4" name="正方形/長方形 43"/>
            <p:cNvSpPr/>
            <p:nvPr/>
          </p:nvSpPr>
          <p:spPr>
            <a:xfrm>
              <a:off x="4716016"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5" name="正方形/長方形 44"/>
            <p:cNvSpPr/>
            <p:nvPr/>
          </p:nvSpPr>
          <p:spPr>
            <a:xfrm>
              <a:off x="5004048"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6" name="正方形/長方形 45"/>
            <p:cNvSpPr/>
            <p:nvPr/>
          </p:nvSpPr>
          <p:spPr>
            <a:xfrm>
              <a:off x="5292080"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7" name="正方形/長方形 46"/>
            <p:cNvSpPr/>
            <p:nvPr/>
          </p:nvSpPr>
          <p:spPr>
            <a:xfrm>
              <a:off x="6677136"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5580112" y="5229200"/>
              <a:ext cx="530915" cy="369332"/>
            </a:xfrm>
            <a:prstGeom prst="rect">
              <a:avLst/>
            </a:prstGeom>
            <a:grpFill/>
          </p:spPr>
          <p:txBody>
            <a:bodyPr wrap="none" rtlCol="0">
              <a:spAutoFit/>
            </a:bodyPr>
            <a:lstStyle/>
            <a:p>
              <a:r>
                <a:rPr kumimoji="1" lang="ja-JP" altLang="en-US"/>
                <a:t>・・・</a:t>
              </a:r>
            </a:p>
          </p:txBody>
        </p:sp>
      </p:grpSp>
      <p:sp>
        <p:nvSpPr>
          <p:cNvPr id="52" name="乗算記号 51"/>
          <p:cNvSpPr/>
          <p:nvPr/>
        </p:nvSpPr>
        <p:spPr>
          <a:xfrm>
            <a:off x="4696497" y="4763960"/>
            <a:ext cx="451567"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5" name="乗算記号 54"/>
          <p:cNvSpPr/>
          <p:nvPr/>
        </p:nvSpPr>
        <p:spPr>
          <a:xfrm>
            <a:off x="3585260" y="4763960"/>
            <a:ext cx="395121"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6" name="乗算記号 55"/>
          <p:cNvSpPr/>
          <p:nvPr/>
        </p:nvSpPr>
        <p:spPr>
          <a:xfrm>
            <a:off x="3359477" y="4763960"/>
            <a:ext cx="395121"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7" name="乗算記号 56"/>
          <p:cNvSpPr/>
          <p:nvPr/>
        </p:nvSpPr>
        <p:spPr>
          <a:xfrm>
            <a:off x="2682126" y="4763960"/>
            <a:ext cx="395121"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8" name="乗算記号 57"/>
          <p:cNvSpPr/>
          <p:nvPr/>
        </p:nvSpPr>
        <p:spPr>
          <a:xfrm>
            <a:off x="2174113" y="4763960"/>
            <a:ext cx="451567"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9" name="乗算記号 58"/>
          <p:cNvSpPr/>
          <p:nvPr/>
        </p:nvSpPr>
        <p:spPr>
          <a:xfrm>
            <a:off x="1948329" y="4763960"/>
            <a:ext cx="451567"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1" name="正方形/長方形 60"/>
          <p:cNvSpPr/>
          <p:nvPr/>
        </p:nvSpPr>
        <p:spPr>
          <a:xfrm>
            <a:off x="2512788" y="4763960"/>
            <a:ext cx="230915" cy="30698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62" name="正方形/長方形 61"/>
          <p:cNvSpPr/>
          <p:nvPr/>
        </p:nvSpPr>
        <p:spPr>
          <a:xfrm>
            <a:off x="2974619" y="4763960"/>
            <a:ext cx="230915" cy="30698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63" name="正方形/長方形 62"/>
          <p:cNvSpPr/>
          <p:nvPr/>
        </p:nvSpPr>
        <p:spPr>
          <a:xfrm>
            <a:off x="3205534" y="4763960"/>
            <a:ext cx="230915" cy="30698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1907704" y="4437112"/>
            <a:ext cx="1390124" cy="369332"/>
          </a:xfrm>
          <a:prstGeom prst="rect">
            <a:avLst/>
          </a:prstGeom>
          <a:noFill/>
        </p:spPr>
        <p:txBody>
          <a:bodyPr wrap="none" rtlCol="0">
            <a:spAutoFit/>
          </a:bodyPr>
          <a:lstStyle/>
          <a:p>
            <a:r>
              <a:rPr lang="en-US" altLang="ja-JP"/>
              <a:t>page</a:t>
            </a:r>
            <a:r>
              <a:rPr lang="ja-JP" altLang="en-US"/>
              <a:t>構造体</a:t>
            </a:r>
            <a:endParaRPr kumimoji="1" lang="ja-JP" altLang="en-US"/>
          </a:p>
        </p:txBody>
      </p:sp>
      <p:sp>
        <p:nvSpPr>
          <p:cNvPr id="65" name="1 つの角を切り取った四角形 64"/>
          <p:cNvSpPr/>
          <p:nvPr/>
        </p:nvSpPr>
        <p:spPr>
          <a:xfrm>
            <a:off x="3766148" y="5157192"/>
            <a:ext cx="395121" cy="409309"/>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1 つの角を切り取った四角形 65"/>
          <p:cNvSpPr/>
          <p:nvPr/>
        </p:nvSpPr>
        <p:spPr>
          <a:xfrm>
            <a:off x="4319057" y="5340024"/>
            <a:ext cx="395121" cy="409309"/>
          </a:xfrm>
          <a:prstGeom prst="snip1Rect">
            <a:avLst/>
          </a:prstGeom>
          <a:noFill/>
          <a:ln>
            <a:solidFill>
              <a:srgbClr val="00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67" name="カギ線コネクタ 66"/>
          <p:cNvCxnSpPr>
            <a:stCxn id="61" idx="2"/>
            <a:endCxn id="68" idx="1"/>
          </p:cNvCxnSpPr>
          <p:nvPr/>
        </p:nvCxnSpPr>
        <p:spPr>
          <a:xfrm rot="16200000" flipH="1">
            <a:off x="3185619" y="4513568"/>
            <a:ext cx="576064" cy="1690811"/>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a:off x="4319057" y="5544679"/>
            <a:ext cx="395121" cy="2046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69" name="カギ線コネクタ 68"/>
          <p:cNvCxnSpPr>
            <a:stCxn id="62" idx="2"/>
          </p:cNvCxnSpPr>
          <p:nvPr/>
        </p:nvCxnSpPr>
        <p:spPr>
          <a:xfrm rot="16200000" flipH="1">
            <a:off x="3320010" y="4841008"/>
            <a:ext cx="204654" cy="664522"/>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70" name="カギ線コネクタ 69"/>
          <p:cNvCxnSpPr>
            <a:stCxn id="63" idx="2"/>
          </p:cNvCxnSpPr>
          <p:nvPr/>
        </p:nvCxnSpPr>
        <p:spPr>
          <a:xfrm rot="16200000" flipH="1">
            <a:off x="3435468" y="4956465"/>
            <a:ext cx="204654" cy="433607"/>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71" name="テキスト ボックス 70"/>
          <p:cNvSpPr txBox="1"/>
          <p:nvPr/>
        </p:nvSpPr>
        <p:spPr>
          <a:xfrm>
            <a:off x="5953916" y="5733256"/>
            <a:ext cx="1570412" cy="459235"/>
          </a:xfrm>
          <a:prstGeom prst="rect">
            <a:avLst/>
          </a:prstGeom>
          <a:noFill/>
        </p:spPr>
        <p:txBody>
          <a:bodyPr wrap="none" rtlCol="0">
            <a:spAutoFit/>
          </a:bodyPr>
          <a:lstStyle/>
          <a:p>
            <a:pPr algn="ctr"/>
            <a:r>
              <a:rPr kumimoji="1" lang="ja-JP" altLang="en-US"/>
              <a:t>ファイルとページの</a:t>
            </a:r>
            <a:endParaRPr kumimoji="1" lang="en-US" altLang="ja-JP"/>
          </a:p>
          <a:p>
            <a:pPr algn="ctr"/>
            <a:r>
              <a:rPr kumimoji="1" lang="ja-JP" altLang="en-US"/>
              <a:t>対応表</a:t>
            </a:r>
          </a:p>
        </p:txBody>
      </p:sp>
      <p:sp>
        <p:nvSpPr>
          <p:cNvPr id="8" name="正方形/長方形 7"/>
          <p:cNvSpPr/>
          <p:nvPr/>
        </p:nvSpPr>
        <p:spPr>
          <a:xfrm>
            <a:off x="6444208" y="4077072"/>
            <a:ext cx="576064" cy="172819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9" name="右矢印 8"/>
          <p:cNvSpPr/>
          <p:nvPr/>
        </p:nvSpPr>
        <p:spPr>
          <a:xfrm>
            <a:off x="5580112" y="4941168"/>
            <a:ext cx="432048" cy="2880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Tree>
    <p:extLst>
      <p:ext uri="{BB962C8B-B14F-4D97-AF65-F5344CB8AC3E}">
        <p14:creationId xmlns:p14="http://schemas.microsoft.com/office/powerpoint/2010/main" val="1131037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a:t>ページキャッシュの統合</a:t>
            </a:r>
            <a:endParaRPr kumimoji="1" lang="ja-JP" altLang="en-US"/>
          </a:p>
        </p:txBody>
      </p:sp>
      <p:sp>
        <p:nvSpPr>
          <p:cNvPr id="2" name="コンテンツ プレースホルダー 1"/>
          <p:cNvSpPr>
            <a:spLocks noGrp="1"/>
          </p:cNvSpPr>
          <p:nvPr>
            <p:ph idx="1"/>
          </p:nvPr>
        </p:nvSpPr>
        <p:spPr/>
        <p:txBody>
          <a:bodyPr/>
          <a:lstStyle/>
          <a:p>
            <a:r>
              <a:rPr lang="ja-JP" altLang="en-US"/>
              <a:t>ファイルの書き換えられた部分をページキャッシュから読み込む</a:t>
            </a:r>
            <a:endParaRPr lang="en-US" altLang="ja-JP"/>
          </a:p>
          <a:p>
            <a:pPr lvl="1"/>
            <a:r>
              <a:rPr lang="en-US" altLang="ja-JP"/>
              <a:t>read</a:t>
            </a:r>
            <a:r>
              <a:rPr lang="ja-JP" altLang="en-US"/>
              <a:t>システムコールで統合</a:t>
            </a:r>
            <a:endParaRPr lang="en-US" altLang="ja-JP"/>
          </a:p>
          <a:p>
            <a:pPr lvl="1"/>
            <a:r>
              <a:rPr lang="ja-JP" altLang="en-US"/>
              <a:t>ページサイズごとにファイルを対応表で調べる</a:t>
            </a:r>
            <a:endParaRPr lang="en-US" altLang="ja-JP"/>
          </a:p>
          <a:p>
            <a:pPr lvl="2"/>
            <a:r>
              <a:rPr lang="ja-JP" altLang="en-US"/>
              <a:t>見つかればキャッシュ上のデータを使う</a:t>
            </a:r>
          </a:p>
          <a:p>
            <a:pPr lvl="2"/>
            <a:r>
              <a:rPr lang="ja-JP" altLang="en-US"/>
              <a:t>見つからなければディスクから読み込む</a:t>
            </a:r>
          </a:p>
          <a:p>
            <a:pPr lvl="1"/>
            <a:endParaRPr lang="en-US" altLang="ja-JP"/>
          </a:p>
        </p:txBody>
      </p:sp>
      <p:sp>
        <p:nvSpPr>
          <p:cNvPr id="5" name="角丸四角形 4"/>
          <p:cNvSpPr/>
          <p:nvPr/>
        </p:nvSpPr>
        <p:spPr>
          <a:xfrm>
            <a:off x="5457432" y="5553240"/>
            <a:ext cx="1778864" cy="89390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6" name="角丸四角形 5"/>
          <p:cNvSpPr/>
          <p:nvPr/>
        </p:nvSpPr>
        <p:spPr>
          <a:xfrm>
            <a:off x="5457432" y="4493803"/>
            <a:ext cx="1717524" cy="89390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7" name="角丸四角形 6"/>
          <p:cNvSpPr/>
          <p:nvPr/>
        </p:nvSpPr>
        <p:spPr>
          <a:xfrm>
            <a:off x="1475656" y="5054203"/>
            <a:ext cx="1778864" cy="893901"/>
          </a:xfrm>
          <a:prstGeom prst="roundRect">
            <a:avLst/>
          </a:prstGeom>
          <a:solidFill>
            <a:srgbClr val="FFFFFF"/>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8" name="カギ線コネクタ 7"/>
          <p:cNvCxnSpPr>
            <a:stCxn id="5" idx="1"/>
            <a:endCxn id="7" idx="3"/>
          </p:cNvCxnSpPr>
          <p:nvPr/>
        </p:nvCxnSpPr>
        <p:spPr>
          <a:xfrm rot="10800000">
            <a:off x="3254520" y="5501155"/>
            <a:ext cx="2202912" cy="499037"/>
          </a:xfrm>
          <a:prstGeom prst="bentConnector3">
            <a:avLst/>
          </a:prstGeom>
        </p:spPr>
        <p:style>
          <a:lnRef idx="1">
            <a:schemeClr val="dk1"/>
          </a:lnRef>
          <a:fillRef idx="0">
            <a:schemeClr val="dk1"/>
          </a:fillRef>
          <a:effectRef idx="0">
            <a:schemeClr val="dk1"/>
          </a:effectRef>
          <a:fontRef idx="minor">
            <a:schemeClr val="tx1"/>
          </a:fontRef>
        </p:style>
      </p:cxnSp>
      <p:cxnSp>
        <p:nvCxnSpPr>
          <p:cNvPr id="9" name="カギ線コネクタ 8"/>
          <p:cNvCxnSpPr>
            <a:stCxn id="6" idx="1"/>
            <a:endCxn id="7" idx="3"/>
          </p:cNvCxnSpPr>
          <p:nvPr/>
        </p:nvCxnSpPr>
        <p:spPr>
          <a:xfrm rot="10800000" flipV="1">
            <a:off x="3254520" y="4940754"/>
            <a:ext cx="2202912" cy="560400"/>
          </a:xfrm>
          <a:prstGeom prst="bentConnector3">
            <a:avLst/>
          </a:prstGeom>
          <a:ln>
            <a:tailEnd type="arrow"/>
          </a:ln>
        </p:spPr>
        <p:style>
          <a:lnRef idx="1">
            <a:schemeClr val="dk1"/>
          </a:lnRef>
          <a:fillRef idx="0">
            <a:schemeClr val="dk1"/>
          </a:fillRef>
          <a:effectRef idx="0">
            <a:schemeClr val="dk1"/>
          </a:effectRef>
          <a:fontRef idx="minor">
            <a:schemeClr val="tx1"/>
          </a:fontRef>
        </p:style>
      </p:cxnSp>
      <p:sp>
        <p:nvSpPr>
          <p:cNvPr id="10" name="テキスト ボックス 9"/>
          <p:cNvSpPr txBox="1"/>
          <p:nvPr/>
        </p:nvSpPr>
        <p:spPr>
          <a:xfrm>
            <a:off x="1528952" y="4511096"/>
            <a:ext cx="1631376" cy="471099"/>
          </a:xfrm>
          <a:prstGeom prst="rect">
            <a:avLst/>
          </a:prstGeom>
          <a:solidFill>
            <a:srgbClr val="FFFFFF"/>
          </a:solidFill>
        </p:spPr>
        <p:txBody>
          <a:bodyPr wrap="none" rtlCol="0">
            <a:spAutoFit/>
          </a:bodyPr>
          <a:lstStyle/>
          <a:p>
            <a:pPr algn="ctr"/>
            <a:r>
              <a:rPr kumimoji="1" lang="en-US" altLang="ja-JP" sz="1600"/>
              <a:t>CacheShadow</a:t>
            </a:r>
          </a:p>
          <a:p>
            <a:pPr algn="ctr"/>
            <a:r>
              <a:rPr kumimoji="1" lang="ja-JP" altLang="en-US" sz="1600"/>
              <a:t>ファイルシステム</a:t>
            </a:r>
          </a:p>
        </p:txBody>
      </p:sp>
      <p:sp>
        <p:nvSpPr>
          <p:cNvPr id="11" name="テキスト ボックス 10"/>
          <p:cNvSpPr txBox="1"/>
          <p:nvPr/>
        </p:nvSpPr>
        <p:spPr>
          <a:xfrm>
            <a:off x="5679513" y="6519149"/>
            <a:ext cx="1276311" cy="272741"/>
          </a:xfrm>
          <a:prstGeom prst="rect">
            <a:avLst/>
          </a:prstGeom>
          <a:solidFill>
            <a:srgbClr val="FFFFFF"/>
          </a:solidFill>
        </p:spPr>
        <p:txBody>
          <a:bodyPr wrap="none" rtlCol="0">
            <a:spAutoFit/>
          </a:bodyPr>
          <a:lstStyle/>
          <a:p>
            <a:r>
              <a:rPr kumimoji="1" lang="ja-JP" altLang="en-US" sz="1600"/>
              <a:t>仮想ディスク</a:t>
            </a:r>
          </a:p>
        </p:txBody>
      </p:sp>
      <p:sp>
        <p:nvSpPr>
          <p:cNvPr id="12" name="テキスト ボックス 11"/>
          <p:cNvSpPr txBox="1"/>
          <p:nvPr/>
        </p:nvSpPr>
        <p:spPr>
          <a:xfrm>
            <a:off x="5364088" y="4149080"/>
            <a:ext cx="1876507" cy="338554"/>
          </a:xfrm>
          <a:prstGeom prst="rect">
            <a:avLst/>
          </a:prstGeom>
          <a:noFill/>
        </p:spPr>
        <p:txBody>
          <a:bodyPr wrap="square" rtlCol="0">
            <a:spAutoFit/>
          </a:bodyPr>
          <a:lstStyle/>
          <a:p>
            <a:pPr algn="ctr"/>
            <a:r>
              <a:rPr lang="ja-JP" altLang="en-US" sz="1600"/>
              <a:t>ページ</a:t>
            </a:r>
            <a:r>
              <a:rPr kumimoji="1" lang="ja-JP" altLang="en-US" sz="1600"/>
              <a:t>キャッシュ</a:t>
            </a:r>
          </a:p>
        </p:txBody>
      </p:sp>
      <p:grpSp>
        <p:nvGrpSpPr>
          <p:cNvPr id="13" name="図形グループ 12"/>
          <p:cNvGrpSpPr/>
          <p:nvPr/>
        </p:nvGrpSpPr>
        <p:grpSpPr>
          <a:xfrm>
            <a:off x="2051720" y="5165262"/>
            <a:ext cx="576064" cy="648072"/>
            <a:chOff x="5660504" y="4805536"/>
            <a:chExt cx="576064" cy="648072"/>
          </a:xfrm>
          <a:solidFill>
            <a:srgbClr val="FFFFFF"/>
          </a:solidFill>
        </p:grpSpPr>
        <p:sp>
          <p:nvSpPr>
            <p:cNvPr id="14" name="1 つの角を切り取った四角形 13"/>
            <p:cNvSpPr/>
            <p:nvPr/>
          </p:nvSpPr>
          <p:spPr>
            <a:xfrm>
              <a:off x="5660504" y="4805536"/>
              <a:ext cx="576064" cy="648072"/>
            </a:xfrm>
            <a:prstGeom prst="snip1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660504" y="5345608"/>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6" name="正方形/長方形 15"/>
            <p:cNvSpPr/>
            <p:nvPr/>
          </p:nvSpPr>
          <p:spPr>
            <a:xfrm>
              <a:off x="5948040" y="5237584"/>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7" name="正方形/長方形 16"/>
            <p:cNvSpPr/>
            <p:nvPr/>
          </p:nvSpPr>
          <p:spPr>
            <a:xfrm>
              <a:off x="5948040" y="5129584"/>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8" name="正方形/長方形 17"/>
            <p:cNvSpPr/>
            <p:nvPr/>
          </p:nvSpPr>
          <p:spPr>
            <a:xfrm>
              <a:off x="5660504" y="5021560"/>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9" name="正方形/長方形 18"/>
            <p:cNvSpPr/>
            <p:nvPr/>
          </p:nvSpPr>
          <p:spPr>
            <a:xfrm>
              <a:off x="5948040" y="4913560"/>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grpSp>
      <p:sp>
        <p:nvSpPr>
          <p:cNvPr id="20" name="1 つの角を切り取った四角形 19"/>
          <p:cNvSpPr/>
          <p:nvPr/>
        </p:nvSpPr>
        <p:spPr>
          <a:xfrm>
            <a:off x="6012160" y="5702275"/>
            <a:ext cx="576064" cy="648072"/>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3563888" y="4797152"/>
            <a:ext cx="720080" cy="136815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smtClean="0">
              <a:latin typeface="+mj-ea"/>
              <a:ea typeface="+mj-ea"/>
            </a:endParaRPr>
          </a:p>
        </p:txBody>
      </p:sp>
      <p:sp>
        <p:nvSpPr>
          <p:cNvPr id="28" name="テキスト ボックス 27"/>
          <p:cNvSpPr txBox="1"/>
          <p:nvPr/>
        </p:nvSpPr>
        <p:spPr>
          <a:xfrm>
            <a:off x="3478813" y="6165304"/>
            <a:ext cx="877163" cy="369332"/>
          </a:xfrm>
          <a:prstGeom prst="rect">
            <a:avLst/>
          </a:prstGeom>
          <a:noFill/>
        </p:spPr>
        <p:txBody>
          <a:bodyPr wrap="none" rtlCol="0">
            <a:spAutoFit/>
          </a:bodyPr>
          <a:lstStyle/>
          <a:p>
            <a:r>
              <a:rPr kumimoji="1" lang="ja-JP" altLang="en-US" dirty="0" smtClean="0">
                <a:latin typeface="+mn-ea"/>
                <a:ea typeface="+mn-ea"/>
              </a:rPr>
              <a:t>対応表</a:t>
            </a:r>
          </a:p>
        </p:txBody>
      </p:sp>
      <p:sp>
        <p:nvSpPr>
          <p:cNvPr id="30" name="1 つの角を切り取った四角形 29"/>
          <p:cNvSpPr/>
          <p:nvPr/>
        </p:nvSpPr>
        <p:spPr>
          <a:xfrm>
            <a:off x="3635896" y="5183731"/>
            <a:ext cx="576064" cy="648072"/>
          </a:xfrm>
          <a:prstGeom prst="snip1Rect">
            <a:avLst/>
          </a:prstGeom>
          <a:solidFill>
            <a:srgbClr val="FFFFFF"/>
          </a:solidFill>
          <a:ln>
            <a:prstDash val="dash"/>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31" name="正方形/長方形 30"/>
          <p:cNvSpPr/>
          <p:nvPr/>
        </p:nvSpPr>
        <p:spPr>
          <a:xfrm>
            <a:off x="3635896" y="5723803"/>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2" name="正方形/長方形 31"/>
          <p:cNvSpPr/>
          <p:nvPr/>
        </p:nvSpPr>
        <p:spPr>
          <a:xfrm>
            <a:off x="3923928" y="5615779"/>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3" name="正方形/長方形 32"/>
          <p:cNvSpPr/>
          <p:nvPr/>
        </p:nvSpPr>
        <p:spPr>
          <a:xfrm>
            <a:off x="3923928" y="5507779"/>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4" name="正方形/長方形 33"/>
          <p:cNvSpPr/>
          <p:nvPr/>
        </p:nvSpPr>
        <p:spPr>
          <a:xfrm>
            <a:off x="3635896" y="5399755"/>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5" name="正方形/長方形 34"/>
          <p:cNvSpPr/>
          <p:nvPr/>
        </p:nvSpPr>
        <p:spPr>
          <a:xfrm>
            <a:off x="3923928" y="5291755"/>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6" name="正方形/長方形 35"/>
          <p:cNvSpPr/>
          <p:nvPr/>
        </p:nvSpPr>
        <p:spPr>
          <a:xfrm>
            <a:off x="5940152" y="4797152"/>
            <a:ext cx="144016"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sp>
        <p:nvSpPr>
          <p:cNvPr id="37" name="正方形/長方形 36"/>
          <p:cNvSpPr/>
          <p:nvPr/>
        </p:nvSpPr>
        <p:spPr>
          <a:xfrm>
            <a:off x="6084168" y="4797152"/>
            <a:ext cx="144016"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sp>
        <p:nvSpPr>
          <p:cNvPr id="38" name="正方形/長方形 37"/>
          <p:cNvSpPr/>
          <p:nvPr/>
        </p:nvSpPr>
        <p:spPr>
          <a:xfrm>
            <a:off x="6228184" y="4797152"/>
            <a:ext cx="144016"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sp>
        <p:nvSpPr>
          <p:cNvPr id="39" name="正方形/長方形 38"/>
          <p:cNvSpPr/>
          <p:nvPr/>
        </p:nvSpPr>
        <p:spPr>
          <a:xfrm>
            <a:off x="6372200" y="4797152"/>
            <a:ext cx="144016"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sp>
        <p:nvSpPr>
          <p:cNvPr id="40" name="正方形/長方形 39"/>
          <p:cNvSpPr/>
          <p:nvPr/>
        </p:nvSpPr>
        <p:spPr>
          <a:xfrm>
            <a:off x="6516216" y="4797152"/>
            <a:ext cx="144016"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spTree>
    <p:extLst>
      <p:ext uri="{BB962C8B-B14F-4D97-AF65-F5344CB8AC3E}">
        <p14:creationId xmlns:p14="http://schemas.microsoft.com/office/powerpoint/2010/main" val="1236730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2.3|0.9|5.5|6.5"/>
</p:tagLst>
</file>

<file path=ppt/theme/theme1.xml><?xml version="1.0" encoding="utf-8"?>
<a:theme xmlns:a="http://schemas.openxmlformats.org/drawingml/2006/main" name="egawan-swopp2011">
  <a:themeElements>
    <a:clrScheme name="ユーザー設定 9">
      <a:dk1>
        <a:sysClr val="windowText" lastClr="000000"/>
      </a:dk1>
      <a:lt1>
        <a:sysClr val="window" lastClr="FFFFFF"/>
      </a:lt1>
      <a:dk2>
        <a:srgbClr val="333333"/>
      </a:dk2>
      <a:lt2>
        <a:srgbClr val="CCCCCC"/>
      </a:lt2>
      <a:accent1>
        <a:srgbClr val="3300CC"/>
      </a:accent1>
      <a:accent2>
        <a:srgbClr val="CC3366"/>
      </a:accent2>
      <a:accent3>
        <a:srgbClr val="F18D05"/>
      </a:accent3>
      <a:accent4>
        <a:srgbClr val="61AE24"/>
      </a:accent4>
      <a:accent5>
        <a:srgbClr val="A4A4A4"/>
      </a:accent5>
      <a:accent6>
        <a:srgbClr val="666666"/>
      </a:accent6>
      <a:hlink>
        <a:srgbClr val="D70060"/>
      </a:hlink>
      <a:folHlink>
        <a:srgbClr val="F18D05"/>
      </a:folHlink>
    </a:clrScheme>
    <a:fontScheme name="キュート">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プラザ">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smtClean="0">
            <a:latin typeface="+mj-ea"/>
            <a:ea typeface="+mj-ea"/>
          </a:defRPr>
        </a:defPPr>
      </a:lstStyle>
      <a:style>
        <a:lnRef idx="1">
          <a:schemeClr val="accent1"/>
        </a:lnRef>
        <a:fillRef idx="3">
          <a:schemeClr val="accent1"/>
        </a:fillRef>
        <a:effectRef idx="2">
          <a:schemeClr val="accent1"/>
        </a:effectRef>
        <a:fontRef idx="minor">
          <a:schemeClr val="lt1"/>
        </a:fontRef>
      </a:style>
    </a:spDef>
    <a:lnDef>
      <a:spPr>
        <a:ln w="57150" cmpd="sng">
          <a:solidFill>
            <a:schemeClr val="tx1"/>
          </a:solidFill>
          <a:tailEnd type="none"/>
        </a:ln>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smtClean="0">
            <a:latin typeface="+mn-ea"/>
            <a:ea typeface="+mn-ea"/>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egawan-swopp2011.thmx</Template>
  <TotalTime>36220</TotalTime>
  <Words>1305</Words>
  <Application>Microsoft Macintosh PowerPoint</Application>
  <PresentationFormat>画面に合わせる (4:3)</PresentationFormat>
  <Paragraphs>287</Paragraphs>
  <Slides>23</Slides>
  <Notes>20</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egawan-swopp2011</vt:lpstr>
      <vt:lpstr>CacheShadowファイルシステム： 仮想ディスクとVM内キャッシュの統合</vt:lpstr>
      <vt:lpstr>侵入検知システム（IDS)</vt:lpstr>
      <vt:lpstr>VMを用いたIDSオフロード</vt:lpstr>
      <vt:lpstr>不完全なファイル監視</vt:lpstr>
      <vt:lpstr>キャッシュを利用した攻撃</vt:lpstr>
      <vt:lpstr>CacheShadowファイルシステム</vt:lpstr>
      <vt:lpstr>ページキャッシュ</vt:lpstr>
      <vt:lpstr>ページキャッシュの解析</vt:lpstr>
      <vt:lpstr>ページキャッシュの統合</vt:lpstr>
      <vt:lpstr>ディレクトリキャッシュ</vt:lpstr>
      <vt:lpstr>ディレクトリキャッシュの解析</vt:lpstr>
      <vt:lpstr>ディレクトリキャッシュの統合</vt:lpstr>
      <vt:lpstr>メタデータキャッシュ</vt:lpstr>
      <vt:lpstr>メタデータキャッシュの解析・統合</vt:lpstr>
      <vt:lpstr>サーバVMのメモリ解析</vt:lpstr>
      <vt:lpstr>VMのスナップショットを対象</vt:lpstr>
      <vt:lpstr>実験</vt:lpstr>
      <vt:lpstr>キャッシュを利用した攻撃の確認</vt:lpstr>
      <vt:lpstr>ページキャッシュの解析時間(1/2)</vt:lpstr>
      <vt:lpstr>ページキャッシュの解析時間(2/2)</vt:lpstr>
      <vt:lpstr>ファイルの読み込み性能</vt:lpstr>
      <vt:lpstr>関連研究</vt:lpstr>
      <vt:lpstr>まとめ</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ファイルキャッシュを考慮したIDSのオフロード</dc:title>
  <dc:subject/>
  <dc:creator>tsuchida</dc:creator>
  <cp:keywords/>
  <dc:description/>
  <cp:lastModifiedBy>土田 賢太朗</cp:lastModifiedBy>
  <cp:revision>723</cp:revision>
  <cp:lastPrinted>2012-02-20T07:42:11Z</cp:lastPrinted>
  <dcterms:created xsi:type="dcterms:W3CDTF">2011-08-29T15:36:37Z</dcterms:created>
  <dcterms:modified xsi:type="dcterms:W3CDTF">2014-03-10T08:43:06Z</dcterms:modified>
  <cp:category/>
</cp:coreProperties>
</file>