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1"/>
  </p:notesMasterIdLst>
  <p:handoutMasterIdLst>
    <p:handoutMasterId r:id="rId22"/>
  </p:handoutMasterIdLst>
  <p:sldIdLst>
    <p:sldId id="256" r:id="rId2"/>
    <p:sldId id="268" r:id="rId3"/>
    <p:sldId id="267" r:id="rId4"/>
    <p:sldId id="289" r:id="rId5"/>
    <p:sldId id="276" r:id="rId6"/>
    <p:sldId id="264" r:id="rId7"/>
    <p:sldId id="265" r:id="rId8"/>
    <p:sldId id="290" r:id="rId9"/>
    <p:sldId id="280" r:id="rId10"/>
    <p:sldId id="282" r:id="rId11"/>
    <p:sldId id="283" r:id="rId12"/>
    <p:sldId id="284" r:id="rId13"/>
    <p:sldId id="285" r:id="rId14"/>
    <p:sldId id="286" r:id="rId15"/>
    <p:sldId id="291" r:id="rId16"/>
    <p:sldId id="288" r:id="rId17"/>
    <p:sldId id="292" r:id="rId18"/>
    <p:sldId id="272"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8FB837D-C827-4EFA-A057-4D05807E0F7C}" styleName="テーマ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テーマ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2" autoAdjust="0"/>
    <p:restoredTop sz="81940" autoAdjust="0"/>
  </p:normalViewPr>
  <p:slideViewPr>
    <p:cSldViewPr snapToGrid="0" snapToObjects="1">
      <p:cViewPr>
        <p:scale>
          <a:sx n="85" d="100"/>
          <a:sy n="85" d="100"/>
        </p:scale>
        <p:origin x="-246"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12502;&#12483;&#12463;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12502;&#12483;&#12463;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8146803251535301"/>
          <c:y val="6.0185185185185203E-2"/>
          <c:w val="0.77864128634406105"/>
          <c:h val="0.87962962962962998"/>
        </c:manualLayout>
      </c:layout>
      <c:barChart>
        <c:barDir val="col"/>
        <c:grouping val="clustered"/>
        <c:varyColors val="0"/>
        <c:ser>
          <c:idx val="0"/>
          <c:order val="0"/>
          <c:tx>
            <c:v>LLView</c:v>
          </c:tx>
          <c:spPr>
            <a:solidFill>
              <a:schemeClr val="accent5"/>
            </a:solidFill>
            <a:effectLst/>
          </c:spPr>
          <c:invertIfNegative val="0"/>
          <c:val>
            <c:numRef>
              <c:f>Sheet1!$B$30</c:f>
              <c:numCache>
                <c:formatCode>General</c:formatCode>
                <c:ptCount val="1"/>
                <c:pt idx="0">
                  <c:v>2.6274100000000002E-2</c:v>
                </c:pt>
              </c:numCache>
            </c:numRef>
          </c:val>
        </c:ser>
        <c:ser>
          <c:idx val="1"/>
          <c:order val="1"/>
          <c:tx>
            <c:v>アスペクト</c:v>
          </c:tx>
          <c:spPr>
            <a:solidFill>
              <a:schemeClr val="accent3"/>
            </a:solidFill>
            <a:effectLst/>
          </c:spPr>
          <c:invertIfNegative val="0"/>
          <c:val>
            <c:numRef>
              <c:f>Sheet1!$B$31</c:f>
              <c:numCache>
                <c:formatCode>General</c:formatCode>
                <c:ptCount val="1"/>
                <c:pt idx="0">
                  <c:v>6.5280000000000004E-4</c:v>
                </c:pt>
              </c:numCache>
            </c:numRef>
          </c:val>
        </c:ser>
        <c:dLbls>
          <c:showLegendKey val="0"/>
          <c:showVal val="0"/>
          <c:showCatName val="0"/>
          <c:showSerName val="0"/>
          <c:showPercent val="0"/>
          <c:showBubbleSize val="0"/>
        </c:dLbls>
        <c:gapWidth val="150"/>
        <c:axId val="157935488"/>
        <c:axId val="157938048"/>
      </c:barChart>
      <c:catAx>
        <c:axId val="157935488"/>
        <c:scaling>
          <c:orientation val="minMax"/>
        </c:scaling>
        <c:delete val="1"/>
        <c:axPos val="b"/>
        <c:majorTickMark val="out"/>
        <c:minorTickMark val="none"/>
        <c:tickLblPos val="nextTo"/>
        <c:crossAx val="157938048"/>
        <c:crosses val="autoZero"/>
        <c:auto val="1"/>
        <c:lblAlgn val="ctr"/>
        <c:lblOffset val="100"/>
        <c:noMultiLvlLbl val="0"/>
      </c:catAx>
      <c:valAx>
        <c:axId val="157938048"/>
        <c:scaling>
          <c:orientation val="minMax"/>
        </c:scaling>
        <c:delete val="0"/>
        <c:axPos val="l"/>
        <c:title>
          <c:tx>
            <c:rich>
              <a:bodyPr rot="0" vert="wordArtVertRtl"/>
              <a:lstStyle/>
              <a:p>
                <a:pPr>
                  <a:defRPr/>
                </a:pPr>
                <a:r>
                  <a:rPr lang="ja-JP" altLang="en-US" sz="1400" b="0" dirty="0"/>
                  <a:t>実行時間（秒）</a:t>
                </a:r>
              </a:p>
            </c:rich>
          </c:tx>
          <c:layout/>
          <c:overlay val="0"/>
        </c:title>
        <c:numFmt formatCode="General" sourceLinked="1"/>
        <c:majorTickMark val="out"/>
        <c:minorTickMark val="none"/>
        <c:tickLblPos val="nextTo"/>
        <c:txPr>
          <a:bodyPr/>
          <a:lstStyle/>
          <a:p>
            <a:pPr>
              <a:defRPr sz="1200"/>
            </a:pPr>
            <a:endParaRPr lang="ja-JP"/>
          </a:p>
        </c:txPr>
        <c:crossAx val="157935488"/>
        <c:crosses val="autoZero"/>
        <c:crossBetween val="between"/>
      </c:valAx>
      <c:spPr>
        <a:ln>
          <a:solidFill>
            <a:schemeClr val="bg1">
              <a:lumMod val="50000"/>
            </a:schemeClr>
          </a:solidFill>
        </a:ln>
      </c:spPr>
    </c:plotArea>
    <c:legend>
      <c:legendPos val="r"/>
      <c:legendEntry>
        <c:idx val="0"/>
        <c:txPr>
          <a:bodyPr/>
          <a:lstStyle/>
          <a:p>
            <a:pPr>
              <a:defRPr sz="1400">
                <a:latin typeface="ヒラギノ丸ゴ Pro W4"/>
                <a:ea typeface="ヒラギノ丸ゴ Pro W4"/>
              </a:defRPr>
            </a:pPr>
            <a:endParaRPr lang="ja-JP"/>
          </a:p>
        </c:txPr>
      </c:legendEntry>
      <c:legendEntry>
        <c:idx val="1"/>
        <c:txPr>
          <a:bodyPr/>
          <a:lstStyle/>
          <a:p>
            <a:pPr>
              <a:defRPr sz="1400">
                <a:latin typeface="ヒラギノ丸ゴ Pro W4"/>
                <a:ea typeface="ヒラギノ丸ゴ Pro W4"/>
              </a:defRPr>
            </a:pPr>
            <a:endParaRPr lang="ja-JP"/>
          </a:p>
        </c:txPr>
      </c:legendEntry>
      <c:layout>
        <c:manualLayout>
          <c:xMode val="edge"/>
          <c:yMode val="edge"/>
          <c:x val="0.67715563315495397"/>
          <c:y val="0.115356882473024"/>
          <c:w val="0.27858174779762801"/>
          <c:h val="0.24613808690580299"/>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3965507436570401"/>
          <c:y val="6.0185185185185203E-2"/>
          <c:w val="0.82983245844269504"/>
          <c:h val="0.87962962962962998"/>
        </c:manualLayout>
      </c:layout>
      <c:barChart>
        <c:barDir val="col"/>
        <c:grouping val="clustered"/>
        <c:varyColors val="0"/>
        <c:ser>
          <c:idx val="0"/>
          <c:order val="0"/>
          <c:tx>
            <c:v>LLView</c:v>
          </c:tx>
          <c:spPr>
            <a:solidFill>
              <a:schemeClr val="accent5"/>
            </a:solidFill>
            <a:effectLst/>
          </c:spPr>
          <c:invertIfNegative val="0"/>
          <c:val>
            <c:numRef>
              <c:f>Sheet1!$D$13</c:f>
              <c:numCache>
                <c:formatCode>General</c:formatCode>
                <c:ptCount val="1"/>
                <c:pt idx="0">
                  <c:v>1.4040539999999999</c:v>
                </c:pt>
              </c:numCache>
            </c:numRef>
          </c:val>
        </c:ser>
        <c:ser>
          <c:idx val="1"/>
          <c:order val="1"/>
          <c:tx>
            <c:v>アスペクト</c:v>
          </c:tx>
          <c:spPr>
            <a:solidFill>
              <a:schemeClr val="accent3"/>
            </a:solidFill>
            <a:effectLst/>
          </c:spPr>
          <c:invertIfNegative val="0"/>
          <c:val>
            <c:numRef>
              <c:f>Sheet1!$D$27</c:f>
              <c:numCache>
                <c:formatCode>General</c:formatCode>
                <c:ptCount val="1"/>
                <c:pt idx="0">
                  <c:v>3.1379799999999999E-2</c:v>
                </c:pt>
              </c:numCache>
            </c:numRef>
          </c:val>
        </c:ser>
        <c:dLbls>
          <c:showLegendKey val="0"/>
          <c:showVal val="0"/>
          <c:showCatName val="0"/>
          <c:showSerName val="0"/>
          <c:showPercent val="0"/>
          <c:showBubbleSize val="0"/>
        </c:dLbls>
        <c:gapWidth val="150"/>
        <c:axId val="158253824"/>
        <c:axId val="158255360"/>
      </c:barChart>
      <c:catAx>
        <c:axId val="158253824"/>
        <c:scaling>
          <c:orientation val="minMax"/>
        </c:scaling>
        <c:delete val="1"/>
        <c:axPos val="b"/>
        <c:majorTickMark val="out"/>
        <c:minorTickMark val="none"/>
        <c:tickLblPos val="nextTo"/>
        <c:crossAx val="158255360"/>
        <c:crosses val="autoZero"/>
        <c:auto val="1"/>
        <c:lblAlgn val="ctr"/>
        <c:lblOffset val="100"/>
        <c:noMultiLvlLbl val="0"/>
      </c:catAx>
      <c:valAx>
        <c:axId val="158255360"/>
        <c:scaling>
          <c:orientation val="minMax"/>
        </c:scaling>
        <c:delete val="0"/>
        <c:axPos val="l"/>
        <c:title>
          <c:tx>
            <c:rich>
              <a:bodyPr rot="0" vert="wordArtVertRtl"/>
              <a:lstStyle/>
              <a:p>
                <a:pPr>
                  <a:defRPr/>
                </a:pPr>
                <a:r>
                  <a:rPr lang="ja-JP" altLang="en-US" sz="1400" dirty="0">
                    <a:latin typeface="ヒラギノ丸ゴ Pro W4"/>
                    <a:ea typeface="ヒラギノ丸ゴ Pro W4"/>
                    <a:cs typeface="ヒラギノ丸ゴ Pro W4"/>
                  </a:rPr>
                  <a:t>実行時間（秒）</a:t>
                </a:r>
              </a:p>
            </c:rich>
          </c:tx>
          <c:layout/>
          <c:overlay val="0"/>
        </c:title>
        <c:numFmt formatCode="General" sourceLinked="1"/>
        <c:majorTickMark val="out"/>
        <c:minorTickMark val="none"/>
        <c:tickLblPos val="nextTo"/>
        <c:txPr>
          <a:bodyPr/>
          <a:lstStyle/>
          <a:p>
            <a:pPr>
              <a:defRPr sz="1200"/>
            </a:pPr>
            <a:endParaRPr lang="ja-JP"/>
          </a:p>
        </c:txPr>
        <c:crossAx val="158253824"/>
        <c:crosses val="autoZero"/>
        <c:crossBetween val="between"/>
      </c:valAx>
      <c:spPr>
        <a:ln>
          <a:solidFill>
            <a:schemeClr val="bg1">
              <a:lumMod val="50000"/>
            </a:schemeClr>
          </a:solidFill>
        </a:ln>
      </c:spPr>
    </c:plotArea>
    <c:legend>
      <c:legendPos val="r"/>
      <c:legendEntry>
        <c:idx val="0"/>
        <c:txPr>
          <a:bodyPr/>
          <a:lstStyle/>
          <a:p>
            <a:pPr>
              <a:defRPr sz="1400">
                <a:latin typeface="ヒラギノ丸ゴ Pro W4"/>
                <a:ea typeface="ヒラギノ丸ゴ Pro W4"/>
              </a:defRPr>
            </a:pPr>
            <a:endParaRPr lang="ja-JP"/>
          </a:p>
        </c:txPr>
      </c:legendEntry>
      <c:legendEntry>
        <c:idx val="1"/>
        <c:txPr>
          <a:bodyPr/>
          <a:lstStyle/>
          <a:p>
            <a:pPr>
              <a:defRPr sz="1400">
                <a:latin typeface="ヒラギノ丸ゴ Pro W4"/>
                <a:ea typeface="ヒラギノ丸ゴ Pro W4"/>
              </a:defRPr>
            </a:pPr>
            <a:endParaRPr lang="ja-JP"/>
          </a:p>
        </c:txPr>
      </c:legendEntry>
      <c:layout>
        <c:manualLayout>
          <c:xMode val="edge"/>
          <c:yMode val="edge"/>
          <c:x val="0.66422531422702602"/>
          <c:y val="0.119986512102654"/>
          <c:w val="0.29187729251234901"/>
          <c:h val="0.32021216097987698"/>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0B5E45-59B6-3D43-A44F-21400739E3FD}" type="datetime1">
              <a:rPr kumimoji="1" lang="ja-JP" altLang="en-US" smtClean="0"/>
              <a:t>2015/3/30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08D5AD-6088-9D49-8465-88BB9DAC91E6}" type="slidenum">
              <a:rPr kumimoji="1" lang="ja-JP" altLang="en-US" smtClean="0"/>
              <a:t>‹#›</a:t>
            </a:fld>
            <a:endParaRPr kumimoji="1" lang="ja-JP" altLang="en-US"/>
          </a:p>
        </p:txBody>
      </p:sp>
    </p:spTree>
    <p:extLst>
      <p:ext uri="{BB962C8B-B14F-4D97-AF65-F5344CB8AC3E}">
        <p14:creationId xmlns:p14="http://schemas.microsoft.com/office/powerpoint/2010/main" val="184095606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82BB-6D12-8649-8114-CB679A18B679}" type="datetime1">
              <a:rPr kumimoji="1" lang="ja-JP" altLang="en-US" smtClean="0"/>
              <a:t>2015/3/30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AF66EB-6D45-7F47-B403-5CFA2F9EAB19}" type="slidenum">
              <a:rPr kumimoji="1" lang="ja-JP" altLang="en-US" smtClean="0"/>
              <a:t>‹#›</a:t>
            </a:fld>
            <a:endParaRPr kumimoji="1" lang="ja-JP" altLang="en-US"/>
          </a:p>
        </p:txBody>
      </p:sp>
    </p:spTree>
    <p:extLst>
      <p:ext uri="{BB962C8B-B14F-4D97-AF65-F5344CB8AC3E}">
        <p14:creationId xmlns:p14="http://schemas.microsoft.com/office/powerpoint/2010/main" val="2831925965"/>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30567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load</a:t>
            </a:r>
            <a:r>
              <a:rPr kumimoji="1" lang="ja-JP" altLang="en-US" dirty="0" smtClean="0"/>
              <a:t>命令の変換を行うのに、</a:t>
            </a:r>
            <a:r>
              <a:rPr kumimoji="1" lang="en-US" altLang="ja-JP" dirty="0" smtClean="0"/>
              <a:t>LLVM</a:t>
            </a:r>
            <a:r>
              <a:rPr kumimoji="1" lang="ja-JP" altLang="en-US" dirty="0" smtClean="0"/>
              <a:t>の最適化機能である</a:t>
            </a:r>
            <a:r>
              <a:rPr kumimoji="1" lang="en-US" altLang="ja-JP" dirty="0" smtClean="0"/>
              <a:t>Pass</a:t>
            </a:r>
            <a:r>
              <a:rPr kumimoji="1" lang="ja-JP" altLang="en-US" dirty="0" smtClean="0"/>
              <a:t>を作成しました。今回作成した</a:t>
            </a:r>
            <a:r>
              <a:rPr kumimoji="1" lang="en-US" altLang="ja-JP" dirty="0" smtClean="0"/>
              <a:t>Pass</a:t>
            </a:r>
            <a:r>
              <a:rPr kumimoji="1" lang="ja-JP" altLang="en-US" dirty="0" smtClean="0"/>
              <a:t>では、まず</a:t>
            </a:r>
            <a:r>
              <a:rPr kumimoji="1" lang="en-US" altLang="ja-JP" dirty="0" smtClean="0"/>
              <a:t>load</a:t>
            </a:r>
            <a:r>
              <a:rPr kumimoji="1" lang="ja-JP" altLang="en-US" dirty="0" smtClean="0"/>
              <a:t>命令を探し、型変換命令と関数呼び出し命令を追加します。次に新しい</a:t>
            </a:r>
            <a:r>
              <a:rPr kumimoji="1" lang="en-US" altLang="ja-JP" dirty="0" smtClean="0"/>
              <a:t>load</a:t>
            </a:r>
            <a:r>
              <a:rPr kumimoji="1" lang="ja-JP" altLang="en-US" dirty="0" smtClean="0"/>
              <a:t>命令を追加して、その命令で読み込んだ値を使うように変更します。図の例では</a:t>
            </a:r>
            <a:r>
              <a:rPr kumimoji="1" lang="en-US" altLang="ja-JP" dirty="0" err="1" smtClean="0"/>
              <a:t>udiv</a:t>
            </a:r>
            <a:r>
              <a:rPr kumimoji="1" lang="ja-JP" altLang="en-US" dirty="0" smtClean="0"/>
              <a:t>命令の引数である</a:t>
            </a:r>
            <a:r>
              <a:rPr kumimoji="1" lang="en-US" altLang="ja-JP" dirty="0" smtClean="0"/>
              <a:t>%1</a:t>
            </a:r>
            <a:r>
              <a:rPr kumimoji="1" lang="ja-JP" altLang="en-US" dirty="0" smtClean="0"/>
              <a:t>が</a:t>
            </a:r>
            <a:r>
              <a:rPr kumimoji="1" lang="en-US" altLang="ja-JP" dirty="0" smtClean="0"/>
              <a:t>%4</a:t>
            </a:r>
            <a:r>
              <a:rPr kumimoji="1" lang="ja-JP" altLang="en-US" dirty="0" smtClean="0"/>
              <a:t>に変わっています。最後にもとの</a:t>
            </a:r>
            <a:r>
              <a:rPr kumimoji="1" lang="en-US" altLang="ja-JP" dirty="0" smtClean="0"/>
              <a:t>load</a:t>
            </a:r>
            <a:r>
              <a:rPr kumimoji="1" lang="ja-JP" altLang="en-US" dirty="0" smtClean="0"/>
              <a:t>命令を削除します。</a:t>
            </a:r>
            <a:endParaRPr kumimoji="1" lang="en-US" altLang="ja-JP" dirty="0" smtClean="0"/>
          </a:p>
        </p:txBody>
      </p:sp>
    </p:spTree>
    <p:extLst>
      <p:ext uri="{BB962C8B-B14F-4D97-AF65-F5344CB8AC3E}">
        <p14:creationId xmlns:p14="http://schemas.microsoft.com/office/powerpoint/2010/main" val="4153009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dirty="0" smtClean="0"/>
              <a:t>を半自動生成するために、</a:t>
            </a:r>
            <a:r>
              <a:rPr kumimoji="1" lang="en-US" altLang="ja-JP" dirty="0" smtClean="0"/>
              <a:t>Linux</a:t>
            </a:r>
            <a:r>
              <a:rPr kumimoji="1" lang="ja-JP" altLang="en-US" dirty="0" smtClean="0"/>
              <a:t>のソースコードを用いて監視対象</a:t>
            </a:r>
            <a:r>
              <a:rPr kumimoji="1" lang="en-US" altLang="ja-JP" dirty="0" smtClean="0"/>
              <a:t>VM</a:t>
            </a:r>
            <a:r>
              <a:rPr kumimoji="1" lang="ja-JP" altLang="en-US" dirty="0" smtClean="0"/>
              <a:t>の</a:t>
            </a:r>
            <a:r>
              <a:rPr kumimoji="1" lang="en-US" altLang="ja-JP" dirty="0" smtClean="0"/>
              <a:t>OS</a:t>
            </a:r>
            <a:r>
              <a:rPr kumimoji="1" lang="ja-JP" altLang="en-US" dirty="0" smtClean="0"/>
              <a:t>内の情報を取得する必要があります。まず</a:t>
            </a:r>
            <a:r>
              <a:rPr kumimoji="1" lang="en-US" altLang="ja-JP" dirty="0" smtClean="0"/>
              <a:t>IDS</a:t>
            </a:r>
            <a:r>
              <a:rPr kumimoji="1" lang="ja-JP" altLang="en-US" dirty="0" smtClean="0"/>
              <a:t>を</a:t>
            </a:r>
            <a:r>
              <a:rPr kumimoji="1" lang="en-US" altLang="ja-JP" dirty="0" smtClean="0"/>
              <a:t>LLVM</a:t>
            </a:r>
            <a:r>
              <a:rPr kumimoji="1" lang="ja-JP" altLang="en-US" dirty="0" smtClean="0"/>
              <a:t>のフロントエンドである</a:t>
            </a:r>
            <a:r>
              <a:rPr kumimoji="1" lang="en-US" altLang="ja-JP" dirty="0" smtClean="0"/>
              <a:t>clang</a:t>
            </a:r>
            <a:r>
              <a:rPr kumimoji="1" lang="ja-JP" altLang="en-US" dirty="0" smtClean="0"/>
              <a:t>を用いてコンパイルして、中間表現を出力します。次に</a:t>
            </a:r>
            <a:r>
              <a:rPr kumimoji="1" lang="en-US" altLang="ja-JP" dirty="0" smtClean="0"/>
              <a:t>opt</a:t>
            </a:r>
            <a:r>
              <a:rPr kumimoji="1" lang="ja-JP" altLang="en-US" dirty="0" smtClean="0"/>
              <a:t>で中間表現に</a:t>
            </a:r>
            <a:r>
              <a:rPr kumimoji="1" lang="en-US" altLang="ja-JP" dirty="0" smtClean="0"/>
              <a:t>Pass</a:t>
            </a:r>
            <a:r>
              <a:rPr kumimoji="1" lang="ja-JP" altLang="en-US" dirty="0" smtClean="0"/>
              <a:t>を適用させてアドレス変換を挿入します。最後に</a:t>
            </a:r>
            <a:r>
              <a:rPr kumimoji="1" lang="en-US" altLang="ja-JP" dirty="0" err="1" smtClean="0"/>
              <a:t>llc</a:t>
            </a:r>
            <a:r>
              <a:rPr kumimoji="1" lang="ja-JP" altLang="en-US" dirty="0" smtClean="0"/>
              <a:t>で中間表現からオブジェクトファイルを作成します。</a:t>
            </a:r>
            <a:endParaRPr kumimoji="1" lang="en-US" altLang="ja-JP" dirty="0" smtClean="0"/>
          </a:p>
          <a:p>
            <a:r>
              <a:rPr kumimoji="1" lang="en-US" altLang="ja-JP" dirty="0" smtClean="0"/>
              <a:t>//</a:t>
            </a:r>
            <a:r>
              <a:rPr kumimoji="1" lang="ja-JP" altLang="en-US" dirty="0" smtClean="0"/>
              <a:t>プログラム例の説明（インクルード、</a:t>
            </a:r>
            <a:r>
              <a:rPr kumimoji="1" lang="en-US" altLang="ja-JP" dirty="0" err="1" smtClean="0"/>
              <a:t>init_task</a:t>
            </a:r>
            <a:r>
              <a:rPr kumimoji="1" lang="ja-JP" altLang="en-US" dirty="0" smtClean="0"/>
              <a:t>、</a:t>
            </a:r>
            <a:r>
              <a:rPr kumimoji="1" lang="en-US" altLang="ja-JP" dirty="0" err="1" smtClean="0"/>
              <a:t>pid</a:t>
            </a:r>
            <a:r>
              <a:rPr kumimoji="1" lang="ja-JP" altLang="en-US" dirty="0" smtClean="0"/>
              <a:t>）</a:t>
            </a:r>
            <a:endParaRPr kumimoji="1" lang="ja-JP" altLang="en-US" dirty="0"/>
          </a:p>
        </p:txBody>
      </p:sp>
    </p:spTree>
    <p:extLst>
      <p:ext uri="{BB962C8B-B14F-4D97-AF65-F5344CB8AC3E}">
        <p14:creationId xmlns:p14="http://schemas.microsoft.com/office/powerpoint/2010/main" val="3173458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実験を行いました。簡単な</a:t>
            </a:r>
            <a:r>
              <a:rPr kumimoji="1" lang="en-US" altLang="ja-JP" dirty="0" smtClean="0"/>
              <a:t>IDS</a:t>
            </a:r>
            <a:r>
              <a:rPr kumimoji="1" lang="ja-JP" altLang="en-US" dirty="0" smtClean="0"/>
              <a:t>を作成し、</a:t>
            </a:r>
            <a:r>
              <a:rPr kumimoji="1" lang="en-US" altLang="ja-JP" dirty="0" err="1" smtClean="0"/>
              <a:t>LLView</a:t>
            </a:r>
            <a:r>
              <a:rPr kumimoji="1" lang="ja-JP" altLang="en-US" dirty="0" smtClean="0"/>
              <a:t>を適用して</a:t>
            </a:r>
            <a:r>
              <a:rPr kumimoji="1" lang="en-US" altLang="ja-JP" dirty="0" smtClean="0"/>
              <a:t>IDS</a:t>
            </a:r>
            <a:r>
              <a:rPr kumimoji="1" lang="ja-JP" altLang="en-US" dirty="0" smtClean="0"/>
              <a:t>の動作確認と性能測定を行いました。今回は</a:t>
            </a:r>
            <a:r>
              <a:rPr kumimoji="1" lang="en-US" altLang="ja-JP" dirty="0" smtClean="0"/>
              <a:t>OS</a:t>
            </a:r>
            <a:r>
              <a:rPr kumimoji="1" lang="ja-JP" altLang="en-US" dirty="0" smtClean="0"/>
              <a:t>のバージョン情報を取得する</a:t>
            </a:r>
            <a:r>
              <a:rPr kumimoji="1" lang="en-US" altLang="ja-JP" dirty="0" smtClean="0"/>
              <a:t>IDS</a:t>
            </a:r>
            <a:r>
              <a:rPr kumimoji="1" lang="ja-JP" altLang="en-US" dirty="0" smtClean="0"/>
              <a:t>と動作中のプロセス一覧を取得する</a:t>
            </a:r>
            <a:r>
              <a:rPr kumimoji="1" lang="en-US" altLang="ja-JP" dirty="0" smtClean="0"/>
              <a:t>IDS</a:t>
            </a:r>
            <a:r>
              <a:rPr kumimoji="1" lang="ja-JP" altLang="en-US" dirty="0" smtClean="0"/>
              <a:t>を作成しました。</a:t>
            </a:r>
            <a:endParaRPr kumimoji="1" lang="ja-JP" altLang="en-US" dirty="0"/>
          </a:p>
        </p:txBody>
      </p:sp>
    </p:spTree>
    <p:extLst>
      <p:ext uri="{BB962C8B-B14F-4D97-AF65-F5344CB8AC3E}">
        <p14:creationId xmlns:p14="http://schemas.microsoft.com/office/powerpoint/2010/main" val="3186671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１つめの</a:t>
            </a:r>
            <a:r>
              <a:rPr kumimoji="1" lang="en-US" altLang="ja-JP" dirty="0" smtClean="0"/>
              <a:t>OS</a:t>
            </a:r>
            <a:r>
              <a:rPr kumimoji="1" lang="ja-JP" altLang="en-US" dirty="0" smtClean="0"/>
              <a:t>のバージョン情報を取得する</a:t>
            </a:r>
            <a:r>
              <a:rPr kumimoji="1" lang="en-US" altLang="ja-JP" dirty="0" smtClean="0"/>
              <a:t>IDS</a:t>
            </a:r>
            <a:r>
              <a:rPr kumimoji="1" lang="ja-JP" altLang="en-US" dirty="0" smtClean="0"/>
              <a:t>では、</a:t>
            </a:r>
            <a:r>
              <a:rPr kumimoji="1" lang="en-US" altLang="ja-JP" dirty="0" smtClean="0"/>
              <a:t>OS</a:t>
            </a:r>
            <a:r>
              <a:rPr kumimoji="1" lang="ja-JP" altLang="en-US" dirty="0" smtClean="0"/>
              <a:t>内の変数である</a:t>
            </a:r>
            <a:r>
              <a:rPr kumimoji="1" lang="en-US" altLang="ja-JP" dirty="0" err="1" smtClean="0"/>
              <a:t>linux_proc_banner</a:t>
            </a:r>
            <a:r>
              <a:rPr kumimoji="1" lang="ja-JP" altLang="en-US" dirty="0" smtClean="0"/>
              <a:t>の文字列を取得して表示します。実行結果は図のようになりました。</a:t>
            </a:r>
            <a:endParaRPr kumimoji="1" lang="en-US" altLang="ja-JP" dirty="0" smtClean="0"/>
          </a:p>
        </p:txBody>
      </p:sp>
    </p:spTree>
    <p:extLst>
      <p:ext uri="{BB962C8B-B14F-4D97-AF65-F5344CB8AC3E}">
        <p14:creationId xmlns:p14="http://schemas.microsoft.com/office/powerpoint/2010/main" val="2372502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また、</a:t>
            </a:r>
            <a:r>
              <a:rPr kumimoji="1" lang="en-US" altLang="ja-JP" dirty="0" err="1" smtClean="0"/>
              <a:t>LLView</a:t>
            </a:r>
            <a:r>
              <a:rPr kumimoji="1" lang="ja-JP" altLang="en-US" dirty="0" smtClean="0"/>
              <a:t>を適用した場合とアスペクト指向プログラミングを適用した場合の実行時間を測定しました。結果はグラフのようになっています。</a:t>
            </a:r>
            <a:r>
              <a:rPr kumimoji="1" lang="en-US" altLang="ja-JP" dirty="0" err="1" smtClean="0"/>
              <a:t>LLView</a:t>
            </a:r>
            <a:r>
              <a:rPr kumimoji="1" lang="ja-JP" altLang="en-US" dirty="0" smtClean="0"/>
              <a:t>では</a:t>
            </a:r>
            <a:r>
              <a:rPr kumimoji="1" lang="en-US" altLang="ja-JP" dirty="0" smtClean="0"/>
              <a:t>26</a:t>
            </a:r>
            <a:r>
              <a:rPr kumimoji="1" lang="ja-JP" altLang="en-US" dirty="0" smtClean="0"/>
              <a:t>ミリ秒、アスペクトでは</a:t>
            </a:r>
            <a:r>
              <a:rPr kumimoji="1" lang="en-US" altLang="ja-JP" dirty="0" smtClean="0"/>
              <a:t>0.65</a:t>
            </a:r>
            <a:r>
              <a:rPr kumimoji="1" lang="ja-JP" altLang="en-US" dirty="0" smtClean="0"/>
              <a:t>ミリ秒とかなり差が出ました。これは</a:t>
            </a:r>
            <a:r>
              <a:rPr kumimoji="1" lang="en-US" altLang="ja-JP" dirty="0" err="1" smtClean="0"/>
              <a:t>LLView</a:t>
            </a:r>
            <a:r>
              <a:rPr kumimoji="1" lang="ja-JP" altLang="en-US" dirty="0" smtClean="0"/>
              <a:t>の方が変更を加える箇所が多くなっているからだと考えます。</a:t>
            </a:r>
            <a:endParaRPr kumimoji="1" lang="ja-JP" altLang="en-US" dirty="0"/>
          </a:p>
        </p:txBody>
      </p:sp>
    </p:spTree>
    <p:extLst>
      <p:ext uri="{BB962C8B-B14F-4D97-AF65-F5344CB8AC3E}">
        <p14:creationId xmlns:p14="http://schemas.microsoft.com/office/powerpoint/2010/main" val="1089596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２つめの動作中のプロセス一覧を取得する</a:t>
            </a:r>
            <a:r>
              <a:rPr kumimoji="1" lang="en-US" altLang="ja-JP" dirty="0" smtClean="0"/>
              <a:t>IDS</a:t>
            </a:r>
            <a:r>
              <a:rPr kumimoji="1" lang="ja-JP" altLang="en-US" dirty="0" smtClean="0"/>
              <a:t>では、プロセス</a:t>
            </a:r>
            <a:r>
              <a:rPr kumimoji="1" lang="en-US" altLang="ja-JP" dirty="0" smtClean="0"/>
              <a:t>ID</a:t>
            </a:r>
            <a:r>
              <a:rPr kumimoji="1" lang="ja-JP" altLang="en-US" dirty="0" smtClean="0"/>
              <a:t>とプロセス名の一覧を取得して表示します。この図は実行結果の一部となっています。</a:t>
            </a:r>
            <a:endParaRPr kumimoji="1" lang="ja-JP" altLang="en-US" dirty="0"/>
          </a:p>
        </p:txBody>
      </p:sp>
    </p:spTree>
    <p:extLst>
      <p:ext uri="{BB962C8B-B14F-4D97-AF65-F5344CB8AC3E}">
        <p14:creationId xmlns:p14="http://schemas.microsoft.com/office/powerpoint/2010/main" val="2262108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また、</a:t>
            </a:r>
            <a:r>
              <a:rPr kumimoji="1" lang="en-US" altLang="ja-JP" dirty="0" err="1" smtClean="0"/>
              <a:t>LLView</a:t>
            </a:r>
            <a:r>
              <a:rPr kumimoji="1" lang="ja-JP" altLang="en-US" dirty="0" smtClean="0"/>
              <a:t>を適用した場合とアスペクト指向プログラミングを適用した場合の実行時間を測定しました。結果はグラフのようになっています。</a:t>
            </a:r>
            <a:r>
              <a:rPr kumimoji="1" lang="en-US" altLang="ja-JP" dirty="0" err="1" smtClean="0"/>
              <a:t>LLView</a:t>
            </a:r>
            <a:r>
              <a:rPr kumimoji="1" lang="ja-JP" altLang="en-US" dirty="0" smtClean="0"/>
              <a:t>では</a:t>
            </a:r>
            <a:r>
              <a:rPr kumimoji="1" lang="en-US" altLang="ja-JP" dirty="0" smtClean="0"/>
              <a:t>1.4</a:t>
            </a:r>
            <a:r>
              <a:rPr kumimoji="1" lang="ja-JP" altLang="en-US" dirty="0" smtClean="0"/>
              <a:t>秒、アスペクトでは</a:t>
            </a:r>
            <a:r>
              <a:rPr kumimoji="1" lang="en-US" altLang="ja-JP" dirty="0" smtClean="0"/>
              <a:t>0.03</a:t>
            </a:r>
            <a:r>
              <a:rPr kumimoji="1" lang="ja-JP" altLang="en-US" dirty="0" smtClean="0"/>
              <a:t>秒とこちらもかなり差が出ました。理由は先ほどと同様に変更箇所の違いによるものだと考えます。</a:t>
            </a:r>
            <a:endParaRPr kumimoji="1" lang="en-US" altLang="ja-JP" dirty="0" smtClean="0"/>
          </a:p>
          <a:p>
            <a:endParaRPr kumimoji="1" lang="ja-JP" altLang="en-US" dirty="0"/>
          </a:p>
        </p:txBody>
      </p:sp>
    </p:spTree>
    <p:extLst>
      <p:ext uri="{BB962C8B-B14F-4D97-AF65-F5344CB8AC3E}">
        <p14:creationId xmlns:p14="http://schemas.microsoft.com/office/powerpoint/2010/main" val="1279605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関連研究です。</a:t>
            </a:r>
            <a:endParaRPr kumimoji="1" lang="en-US" altLang="ja-JP" dirty="0" smtClean="0"/>
          </a:p>
          <a:p>
            <a:r>
              <a:rPr kumimoji="1" lang="en-US" altLang="ja-JP" dirty="0" smtClean="0"/>
              <a:t>AOP</a:t>
            </a:r>
            <a:r>
              <a:rPr kumimoji="1" lang="ja-JP" altLang="en-US" dirty="0" smtClean="0"/>
              <a:t>を用いた</a:t>
            </a:r>
            <a:r>
              <a:rPr kumimoji="1" lang="en-US" altLang="ja-JP" dirty="0" smtClean="0"/>
              <a:t>IDS</a:t>
            </a:r>
            <a:r>
              <a:rPr kumimoji="1" lang="ja-JP" altLang="en-US" dirty="0" smtClean="0"/>
              <a:t>オフロードは</a:t>
            </a:r>
            <a:r>
              <a:rPr kumimoji="1" lang="en-US" altLang="ja-JP" dirty="0" smtClean="0"/>
              <a:t>IDS</a:t>
            </a:r>
            <a:r>
              <a:rPr kumimoji="1" lang="ja-JP" altLang="en-US" dirty="0" smtClean="0"/>
              <a:t>をオフロードするための変換をアスペクトを用いてソースコードレベルで自動で挿入します。コンパイラの互換性が低いので、</a:t>
            </a:r>
            <a:r>
              <a:rPr kumimoji="1" lang="en-US" altLang="ja-JP" dirty="0" smtClean="0"/>
              <a:t>Linux</a:t>
            </a:r>
            <a:r>
              <a:rPr kumimoji="1" lang="ja-JP" altLang="en-US" dirty="0" smtClean="0"/>
              <a:t>のソースコードを大きく書き換える必要があります。</a:t>
            </a:r>
            <a:endParaRPr kumimoji="1" lang="en-US" altLang="ja-JP" dirty="0" smtClean="0"/>
          </a:p>
          <a:p>
            <a:r>
              <a:rPr kumimoji="1" lang="en-US" altLang="ja-JP" dirty="0" smtClean="0"/>
              <a:t>Volatility</a:t>
            </a:r>
            <a:r>
              <a:rPr kumimoji="1" lang="ja-JP" altLang="en-US" dirty="0" smtClean="0"/>
              <a:t>は</a:t>
            </a:r>
            <a:r>
              <a:rPr kumimoji="1" lang="en-US" altLang="ja-JP" dirty="0" smtClean="0"/>
              <a:t>Python</a:t>
            </a:r>
            <a:r>
              <a:rPr kumimoji="1" lang="ja-JP" altLang="en-US" dirty="0" smtClean="0"/>
              <a:t>プラグインを用いて</a:t>
            </a:r>
            <a:r>
              <a:rPr kumimoji="1" lang="en-US" altLang="ja-JP" dirty="0" smtClean="0"/>
              <a:t>VM</a:t>
            </a:r>
            <a:r>
              <a:rPr kumimoji="1" lang="ja-JP" altLang="en-US" dirty="0" smtClean="0"/>
              <a:t>のメモリを解析するツールです。アドレス変換を意識して使用する必要があります。</a:t>
            </a:r>
            <a:endParaRPr kumimoji="1" lang="en-US" altLang="ja-JP" dirty="0" smtClean="0"/>
          </a:p>
          <a:p>
            <a:r>
              <a:rPr kumimoji="1" lang="en-US" altLang="ja-JP" dirty="0" smtClean="0"/>
              <a:t>VMST</a:t>
            </a:r>
            <a:r>
              <a:rPr kumimoji="1" lang="ja-JP" altLang="en-US" dirty="0" smtClean="0"/>
              <a:t>は</a:t>
            </a:r>
            <a:r>
              <a:rPr kumimoji="1" lang="en-US" altLang="ja-JP" dirty="0" smtClean="0"/>
              <a:t>IDS-VM</a:t>
            </a:r>
            <a:r>
              <a:rPr kumimoji="1" lang="ja-JP" altLang="en-US" dirty="0" smtClean="0"/>
              <a:t>が監視対象</a:t>
            </a:r>
            <a:r>
              <a:rPr kumimoji="1" lang="en-US" altLang="ja-JP" dirty="0" smtClean="0"/>
              <a:t>VM</a:t>
            </a:r>
            <a:r>
              <a:rPr kumimoji="1" lang="ja-JP" altLang="en-US" dirty="0" smtClean="0"/>
              <a:t>のメモリを共有して監視するシステムです。監視対象</a:t>
            </a:r>
            <a:r>
              <a:rPr kumimoji="1" lang="en-US" altLang="ja-JP" dirty="0" smtClean="0"/>
              <a:t>VM</a:t>
            </a:r>
            <a:r>
              <a:rPr kumimoji="1" lang="ja-JP" altLang="en-US" dirty="0" smtClean="0"/>
              <a:t>の構成と同じ構成の</a:t>
            </a:r>
            <a:r>
              <a:rPr kumimoji="1" lang="en-US" altLang="ja-JP" dirty="0" smtClean="0"/>
              <a:t>VM</a:t>
            </a:r>
            <a:r>
              <a:rPr kumimoji="1" lang="ja-JP" altLang="en-US" dirty="0" smtClean="0"/>
              <a:t>を用意して監視を行います。実行時のオーバーヘッドが大きいという問題があります。</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en-US" altLang="ja-JP" dirty="0" smtClean="0"/>
              <a:t>AOP</a:t>
            </a:r>
            <a:r>
              <a:rPr kumimoji="1" lang="ja-JP" altLang="en-US" dirty="0" smtClean="0"/>
              <a:t>：オブジェクト指向では難しいところを記述するための</a:t>
            </a:r>
            <a:endParaRPr kumimoji="1" lang="en-US" altLang="ja-JP" dirty="0" smtClean="0"/>
          </a:p>
        </p:txBody>
      </p:sp>
    </p:spTree>
    <p:extLst>
      <p:ext uri="{BB962C8B-B14F-4D97-AF65-F5344CB8AC3E}">
        <p14:creationId xmlns:p14="http://schemas.microsoft.com/office/powerpoint/2010/main" val="1898371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まとめです。</a:t>
            </a:r>
            <a:r>
              <a:rPr kumimoji="1" lang="en-US" altLang="ja-JP" dirty="0" smtClean="0"/>
              <a:t>LLVM</a:t>
            </a:r>
            <a:r>
              <a:rPr kumimoji="1" lang="ja-JP" altLang="en-US" dirty="0" smtClean="0"/>
              <a:t>を用いて</a:t>
            </a:r>
            <a:r>
              <a:rPr kumimoji="1" lang="en-US" altLang="ja-JP" dirty="0" smtClean="0"/>
              <a:t>IDS</a:t>
            </a:r>
            <a:r>
              <a:rPr kumimoji="1" lang="ja-JP" altLang="en-US" dirty="0" smtClean="0"/>
              <a:t>のオフロードを支援するフレームワーク</a:t>
            </a:r>
            <a:r>
              <a:rPr kumimoji="1" lang="en-US" altLang="ja-JP" dirty="0" err="1" smtClean="0"/>
              <a:t>LLView</a:t>
            </a:r>
            <a:r>
              <a:rPr kumimoji="1" lang="ja-JP" altLang="en-US" dirty="0" smtClean="0"/>
              <a:t>を提案しました。</a:t>
            </a:r>
            <a:r>
              <a:rPr kumimoji="1" lang="en-US" altLang="ja-JP" dirty="0" smtClean="0"/>
              <a:t>LLVM</a:t>
            </a:r>
            <a:r>
              <a:rPr kumimoji="1" lang="ja-JP" altLang="en-US" dirty="0" smtClean="0"/>
              <a:t>の中間表現を変換して、アドレス変換を行うプログラムを</a:t>
            </a:r>
            <a:r>
              <a:rPr kumimoji="1" lang="en-US" altLang="ja-JP" dirty="0" smtClean="0"/>
              <a:t>IDS</a:t>
            </a:r>
            <a:r>
              <a:rPr kumimoji="1" lang="ja-JP" altLang="en-US" dirty="0" smtClean="0"/>
              <a:t>に自動で挿入します。また、</a:t>
            </a:r>
            <a:r>
              <a:rPr kumimoji="1" lang="en-US" altLang="ja-JP" dirty="0" smtClean="0"/>
              <a:t>Linux</a:t>
            </a:r>
            <a:r>
              <a:rPr kumimoji="1" lang="ja-JP" altLang="en-US" dirty="0" smtClean="0"/>
              <a:t>のソースコードに適用し、簡単な</a:t>
            </a:r>
            <a:r>
              <a:rPr kumimoji="1" lang="en-US" altLang="ja-JP" dirty="0" smtClean="0"/>
              <a:t>IDS</a:t>
            </a:r>
            <a:r>
              <a:rPr kumimoji="1" lang="ja-JP" altLang="en-US" dirty="0" smtClean="0"/>
              <a:t>を開発しました。今後の課題は既存の</a:t>
            </a:r>
            <a:r>
              <a:rPr kumimoji="1" lang="en-US" altLang="ja-JP" dirty="0" smtClean="0"/>
              <a:t>IDS</a:t>
            </a:r>
            <a:r>
              <a:rPr kumimoji="1" lang="ja-JP" altLang="en-US" dirty="0" smtClean="0"/>
              <a:t>をオフロード可能にするシステムである</a:t>
            </a:r>
            <a:r>
              <a:rPr kumimoji="1" lang="en-US" altLang="ja-JP" dirty="0" err="1" smtClean="0"/>
              <a:t>Transcall</a:t>
            </a:r>
            <a:r>
              <a:rPr kumimoji="1" lang="ja-JP" altLang="en-US" dirty="0" smtClean="0"/>
              <a:t>を半自動で生成できるようにすることです。</a:t>
            </a:r>
            <a:endParaRPr kumimoji="1" lang="ja-JP" altLang="en-US" dirty="0"/>
          </a:p>
        </p:txBody>
      </p:sp>
    </p:spTree>
    <p:extLst>
      <p:ext uri="{BB962C8B-B14F-4D97-AF65-F5344CB8AC3E}">
        <p14:creationId xmlns:p14="http://schemas.microsoft.com/office/powerpoint/2010/main" val="36765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近年、インターネットを通じたサーバへの不正アクセスが増加しています。不正アクセスによって、不正なプログラムを実行したりシステムの改ざんを行ったりする攻撃をされる可能性があります。この攻撃を検知するためのシステムとして侵入検知システム</a:t>
            </a:r>
            <a:r>
              <a:rPr kumimoji="1" lang="en-US" altLang="ja-JP" dirty="0" smtClean="0"/>
              <a:t>IDS</a:t>
            </a:r>
            <a:r>
              <a:rPr kumimoji="1" lang="ja-JP" altLang="en-US" dirty="0" smtClean="0"/>
              <a:t>があります。しかし、</a:t>
            </a:r>
            <a:r>
              <a:rPr kumimoji="1" lang="en-US" altLang="ja-JP" dirty="0" smtClean="0"/>
              <a:t>IDS</a:t>
            </a:r>
            <a:r>
              <a:rPr kumimoji="1" lang="ja-JP" altLang="en-US" dirty="0" smtClean="0"/>
              <a:t>自体が攻撃を受けると、不正アクセスを検知できなくなってしまいます。攻撃者はまず</a:t>
            </a:r>
            <a:r>
              <a:rPr kumimoji="1" lang="en-US" altLang="ja-JP" dirty="0" smtClean="0"/>
              <a:t>IDS</a:t>
            </a:r>
            <a:r>
              <a:rPr kumimoji="1" lang="ja-JP" altLang="en-US" dirty="0" smtClean="0"/>
              <a:t>に攻撃し</a:t>
            </a:r>
            <a:r>
              <a:rPr kumimoji="1" lang="en-US" altLang="ja-JP" dirty="0" smtClean="0"/>
              <a:t>IDS</a:t>
            </a:r>
            <a:r>
              <a:rPr kumimoji="1" lang="ja-JP" altLang="en-US" dirty="0" smtClean="0"/>
              <a:t>を停止させ、攻撃の検知をできないようにします。そして、サーバに攻撃を行っても検知されなくなります。</a:t>
            </a:r>
            <a:endParaRPr kumimoji="1" lang="ja-JP" altLang="en-US" dirty="0"/>
          </a:p>
        </p:txBody>
      </p:sp>
    </p:spTree>
    <p:extLst>
      <p:ext uri="{BB962C8B-B14F-4D97-AF65-F5344CB8AC3E}">
        <p14:creationId xmlns:p14="http://schemas.microsoft.com/office/powerpoint/2010/main" val="11815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IDS</a:t>
            </a:r>
            <a:r>
              <a:rPr kumimoji="1" lang="ja-JP" altLang="en-US" dirty="0" smtClean="0"/>
              <a:t>が停止されるのを防ぐために、</a:t>
            </a:r>
            <a:r>
              <a:rPr kumimoji="1" lang="en-US" altLang="ja-JP" dirty="0" smtClean="0"/>
              <a:t>IDS</a:t>
            </a:r>
            <a:r>
              <a:rPr kumimoji="1" lang="ja-JP" altLang="en-US" dirty="0" smtClean="0"/>
              <a:t>オフロードという手法が提案されています。</a:t>
            </a:r>
            <a:r>
              <a:rPr kumimoji="1" lang="en-US" altLang="ja-JP" dirty="0" smtClean="0"/>
              <a:t>IDS</a:t>
            </a:r>
            <a:r>
              <a:rPr kumimoji="1" lang="ja-JP" altLang="en-US" dirty="0" smtClean="0"/>
              <a:t>オフロードとは監視対象システムと</a:t>
            </a:r>
            <a:r>
              <a:rPr kumimoji="1" lang="en-US" altLang="ja-JP" dirty="0" smtClean="0"/>
              <a:t>IDS</a:t>
            </a:r>
            <a:r>
              <a:rPr kumimoji="1" lang="ja-JP" altLang="en-US" dirty="0" smtClean="0"/>
              <a:t>を別々の仮想マシンで動作させる手法です。こうすることで、監視対象</a:t>
            </a:r>
            <a:r>
              <a:rPr kumimoji="1" lang="en-US" altLang="ja-JP" dirty="0" smtClean="0"/>
              <a:t>VM</a:t>
            </a:r>
            <a:r>
              <a:rPr kumimoji="1" lang="ja-JP" altLang="en-US" dirty="0" smtClean="0"/>
              <a:t>に侵入しても</a:t>
            </a:r>
            <a:r>
              <a:rPr kumimoji="1" lang="en-US" altLang="ja-JP" dirty="0" smtClean="0"/>
              <a:t>IDS</a:t>
            </a:r>
            <a:r>
              <a:rPr kumimoji="1" lang="ja-JP" altLang="en-US" dirty="0" smtClean="0"/>
              <a:t>が停止することはなく、</a:t>
            </a:r>
            <a:r>
              <a:rPr kumimoji="1" lang="en-US" altLang="ja-JP" dirty="0" smtClean="0"/>
              <a:t>IDS-VM</a:t>
            </a:r>
            <a:r>
              <a:rPr kumimoji="1" lang="ja-JP" altLang="en-US" dirty="0" smtClean="0"/>
              <a:t>から安全に監視を行うことができます。</a:t>
            </a:r>
            <a:r>
              <a:rPr kumimoji="1" lang="en-US" altLang="ja-JP" dirty="0" smtClean="0"/>
              <a:t>IDS-VM</a:t>
            </a:r>
            <a:r>
              <a:rPr kumimoji="1" lang="ja-JP" altLang="en-US" dirty="0" smtClean="0"/>
              <a:t>では</a:t>
            </a:r>
            <a:r>
              <a:rPr kumimoji="1" lang="en-US" altLang="ja-JP" dirty="0" smtClean="0"/>
              <a:t>IDS</a:t>
            </a:r>
            <a:r>
              <a:rPr kumimoji="1" lang="ja-JP" altLang="en-US" dirty="0" smtClean="0"/>
              <a:t>しか動作させないため、監視対象</a:t>
            </a:r>
            <a:r>
              <a:rPr kumimoji="1" lang="en-US" altLang="ja-JP" dirty="0" smtClean="0"/>
              <a:t>VM</a:t>
            </a:r>
            <a:r>
              <a:rPr kumimoji="1" lang="ja-JP" altLang="en-US" dirty="0" smtClean="0"/>
              <a:t>より攻撃が難しくなっています。</a:t>
            </a:r>
            <a:endParaRPr kumimoji="1" lang="ja-JP" altLang="en-US" dirty="0"/>
          </a:p>
        </p:txBody>
      </p:sp>
    </p:spTree>
    <p:extLst>
      <p:ext uri="{BB962C8B-B14F-4D97-AF65-F5344CB8AC3E}">
        <p14:creationId xmlns:p14="http://schemas.microsoft.com/office/powerpoint/2010/main" val="3230546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IDS</a:t>
            </a:r>
            <a:r>
              <a:rPr kumimoji="1" lang="ja-JP" altLang="en-US" dirty="0" smtClean="0"/>
              <a:t>をオフロードして監視を行うには、監視対象</a:t>
            </a:r>
            <a:r>
              <a:rPr kumimoji="1" lang="en-US" altLang="ja-JP" dirty="0" smtClean="0"/>
              <a:t>VM</a:t>
            </a:r>
            <a:r>
              <a:rPr kumimoji="1" lang="ja-JP" altLang="en-US" dirty="0" smtClean="0"/>
              <a:t>のメモリを解析して</a:t>
            </a:r>
            <a:r>
              <a:rPr kumimoji="1" lang="en-US" altLang="ja-JP" dirty="0" smtClean="0"/>
              <a:t>OS</a:t>
            </a:r>
            <a:r>
              <a:rPr kumimoji="1" lang="ja-JP" altLang="en-US" dirty="0" smtClean="0"/>
              <a:t>内の情報を取得する必要があります。具体的には、監視するデータの論理的なアドレスを監視対象</a:t>
            </a:r>
            <a:r>
              <a:rPr kumimoji="1" lang="en-US" altLang="ja-JP" dirty="0" smtClean="0"/>
              <a:t>VM</a:t>
            </a:r>
            <a:r>
              <a:rPr kumimoji="1" lang="ja-JP" altLang="en-US" dirty="0" smtClean="0"/>
              <a:t>内の物理的なアドレスに変換し、それをさらに</a:t>
            </a:r>
            <a:r>
              <a:rPr kumimoji="1" lang="en-US" altLang="ja-JP" dirty="0" smtClean="0"/>
              <a:t>IDS-VM</a:t>
            </a:r>
            <a:r>
              <a:rPr kumimoji="1" lang="ja-JP" altLang="en-US" dirty="0" smtClean="0"/>
              <a:t>からアクセスできるアドレスに変換する必要があります。例としてシステム稼働時間を取得する場合を示しています。</a:t>
            </a:r>
            <a:r>
              <a:rPr kumimoji="1" lang="en-US" altLang="ja-JP" dirty="0" err="1" smtClean="0"/>
              <a:t>jiffiez</a:t>
            </a:r>
            <a:r>
              <a:rPr kumimoji="1" lang="ja-JP" altLang="en-US" dirty="0" smtClean="0"/>
              <a:t>はシステムが起動してからの時間で、マクロで定義された</a:t>
            </a:r>
            <a:r>
              <a:rPr kumimoji="1" lang="en-US" altLang="ja-JP" dirty="0" smtClean="0"/>
              <a:t>HZ</a:t>
            </a:r>
            <a:r>
              <a:rPr kumimoji="1" lang="ja-JP" altLang="en-US" dirty="0" smtClean="0"/>
              <a:t>を用いて変数</a:t>
            </a:r>
            <a:r>
              <a:rPr kumimoji="1" lang="en-US" altLang="ja-JP" dirty="0" smtClean="0"/>
              <a:t>t</a:t>
            </a:r>
            <a:r>
              <a:rPr kumimoji="1" lang="ja-JP" altLang="en-US" dirty="0" smtClean="0"/>
              <a:t>にシステム稼働時間を格納しています。これをメモリ解析を行うようにすると、右のようになります。</a:t>
            </a:r>
            <a:r>
              <a:rPr kumimoji="1" lang="en-US" altLang="ja-JP" dirty="0" smtClean="0"/>
              <a:t>translate</a:t>
            </a:r>
            <a:r>
              <a:rPr kumimoji="1" lang="ja-JP" altLang="en-US" dirty="0" smtClean="0"/>
              <a:t>関数でアドレスの変換を行っています。このような変更を</a:t>
            </a:r>
            <a:r>
              <a:rPr kumimoji="1" lang="en-US" altLang="ja-JP" dirty="0" smtClean="0"/>
              <a:t>IDS</a:t>
            </a:r>
            <a:r>
              <a:rPr kumimoji="1" lang="ja-JP" altLang="en-US" dirty="0" smtClean="0"/>
              <a:t>の開発者が手作業で行うのは大きな労力がかかります。</a:t>
            </a:r>
            <a:endParaRPr kumimoji="1" lang="en-US" altLang="ja-JP" dirty="0" smtClean="0"/>
          </a:p>
          <a:p>
            <a:endParaRPr kumimoji="1" lang="en-US" altLang="ja-JP" dirty="0" smtClean="0"/>
          </a:p>
          <a:p>
            <a:r>
              <a:rPr kumimoji="1" lang="en-US" altLang="ja-JP" dirty="0" smtClean="0"/>
              <a:t>jiffies</a:t>
            </a:r>
            <a:r>
              <a:rPr kumimoji="1" lang="ja-JP" altLang="en-US" dirty="0" smtClean="0"/>
              <a:t>：システムが起動してからの時間、グローバル変数</a:t>
            </a:r>
            <a:endParaRPr kumimoji="1" lang="en-US" altLang="ja-JP" dirty="0" smtClean="0"/>
          </a:p>
          <a:p>
            <a:r>
              <a:rPr kumimoji="1" lang="en-US" altLang="ja-JP" dirty="0" smtClean="0"/>
              <a:t>t:</a:t>
            </a:r>
            <a:r>
              <a:rPr kumimoji="1" lang="ja-JP" altLang="en-US" dirty="0" smtClean="0"/>
              <a:t>システム稼働時間の取得</a:t>
            </a:r>
            <a:endParaRPr kumimoji="1" lang="ja-JP" altLang="en-US" dirty="0"/>
          </a:p>
        </p:txBody>
      </p:sp>
    </p:spTree>
    <p:extLst>
      <p:ext uri="{BB962C8B-B14F-4D97-AF65-F5344CB8AC3E}">
        <p14:creationId xmlns:p14="http://schemas.microsoft.com/office/powerpoint/2010/main" val="2868769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オフロード用の</a:t>
            </a:r>
            <a:r>
              <a:rPr kumimoji="1" lang="en-US" altLang="ja-JP" dirty="0" smtClean="0"/>
              <a:t>IDS</a:t>
            </a:r>
            <a:r>
              <a:rPr kumimoji="1" lang="ja-JP" altLang="en-US" dirty="0" smtClean="0"/>
              <a:t>開発にかかる労力を削減するために、既存の</a:t>
            </a:r>
            <a:r>
              <a:rPr kumimoji="1" lang="en-US" altLang="ja-JP" dirty="0" smtClean="0"/>
              <a:t>IDS</a:t>
            </a:r>
            <a:r>
              <a:rPr kumimoji="1" lang="ja-JP" altLang="en-US" dirty="0" smtClean="0"/>
              <a:t>をオフロードできるようにするシステム</a:t>
            </a:r>
            <a:r>
              <a:rPr kumimoji="1" lang="en-US" altLang="ja-JP" dirty="0" err="1" smtClean="0"/>
              <a:t>Transcall</a:t>
            </a:r>
            <a:r>
              <a:rPr kumimoji="1" lang="ja-JP" altLang="en-US" dirty="0" smtClean="0"/>
              <a:t>が提案されています。このシステムは監視対象</a:t>
            </a:r>
            <a:r>
              <a:rPr kumimoji="1" lang="en-US" altLang="ja-JP" dirty="0" smtClean="0"/>
              <a:t>VM</a:t>
            </a:r>
            <a:r>
              <a:rPr kumimoji="1" lang="ja-JP" altLang="en-US" dirty="0" smtClean="0"/>
              <a:t>内の</a:t>
            </a:r>
            <a:r>
              <a:rPr kumimoji="1" lang="en-US" altLang="ja-JP" dirty="0" smtClean="0"/>
              <a:t>OS</a:t>
            </a:r>
            <a:r>
              <a:rPr kumimoji="1" lang="ja-JP" altLang="en-US" dirty="0" smtClean="0"/>
              <a:t>をエミュレーションして、</a:t>
            </a:r>
            <a:r>
              <a:rPr kumimoji="1" lang="en-US" altLang="ja-JP" dirty="0" smtClean="0"/>
              <a:t>OS</a:t>
            </a:r>
            <a:r>
              <a:rPr kumimoji="1" lang="ja-JP" altLang="en-US" dirty="0" smtClean="0"/>
              <a:t>内のデータへのアクセスを</a:t>
            </a:r>
            <a:r>
              <a:rPr kumimoji="1" lang="en-US" altLang="ja-JP" dirty="0" smtClean="0"/>
              <a:t>IDS</a:t>
            </a:r>
            <a:r>
              <a:rPr kumimoji="1" lang="ja-JP" altLang="en-US" dirty="0" smtClean="0"/>
              <a:t>の代わりに行います。しかし、</a:t>
            </a:r>
            <a:r>
              <a:rPr kumimoji="1" lang="en-US" altLang="ja-JP" dirty="0" err="1" smtClean="0"/>
              <a:t>Transcall</a:t>
            </a:r>
            <a:r>
              <a:rPr kumimoji="1" lang="ja-JP" altLang="en-US" dirty="0" smtClean="0"/>
              <a:t>の開発には</a:t>
            </a:r>
            <a:r>
              <a:rPr kumimoji="1" lang="en-US" altLang="ja-JP" dirty="0" smtClean="0"/>
              <a:t>IDS</a:t>
            </a:r>
            <a:r>
              <a:rPr kumimoji="1" lang="ja-JP" altLang="en-US" dirty="0" smtClean="0"/>
              <a:t>をオフロードに対応させる以上の労力が必要となるという問題があります。まず、アドレス変換を</a:t>
            </a:r>
            <a:r>
              <a:rPr kumimoji="1" lang="en-US" altLang="ja-JP" dirty="0" smtClean="0"/>
              <a:t>13000</a:t>
            </a:r>
            <a:r>
              <a:rPr kumimoji="1" lang="ja-JP" altLang="en-US" dirty="0" smtClean="0"/>
              <a:t>カ所以上で行う必要があります。そして、</a:t>
            </a:r>
            <a:r>
              <a:rPr kumimoji="1" lang="en-US" altLang="ja-JP" dirty="0" smtClean="0"/>
              <a:t>OS</a:t>
            </a:r>
            <a:r>
              <a:rPr kumimoji="1" lang="ja-JP" altLang="en-US" dirty="0" smtClean="0"/>
              <a:t>のバージョンごとに開発する必要があります。オフロード用の</a:t>
            </a:r>
            <a:r>
              <a:rPr kumimoji="1" lang="en-US" altLang="ja-JP" dirty="0" smtClean="0"/>
              <a:t>IDS</a:t>
            </a:r>
            <a:r>
              <a:rPr kumimoji="1" lang="ja-JP" altLang="en-US" dirty="0" smtClean="0"/>
              <a:t>を開発するのも、既存の</a:t>
            </a:r>
            <a:r>
              <a:rPr kumimoji="1" lang="en-US" altLang="ja-JP" dirty="0" smtClean="0"/>
              <a:t>IDS</a:t>
            </a:r>
            <a:r>
              <a:rPr kumimoji="1" lang="ja-JP" altLang="en-US" dirty="0" smtClean="0"/>
              <a:t>をオフロードするのも、どちらも膨大な労力が必要となります。</a:t>
            </a:r>
            <a:endParaRPr kumimoji="1" lang="en-US" altLang="ja-JP" dirty="0" smtClean="0"/>
          </a:p>
        </p:txBody>
      </p:sp>
    </p:spTree>
    <p:extLst>
      <p:ext uri="{BB962C8B-B14F-4D97-AF65-F5344CB8AC3E}">
        <p14:creationId xmlns:p14="http://schemas.microsoft.com/office/powerpoint/2010/main" val="2726515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LLVM</a:t>
            </a:r>
            <a:r>
              <a:rPr kumimoji="1" lang="ja-JP" altLang="en-US" dirty="0" smtClean="0"/>
              <a:t>を用いて</a:t>
            </a:r>
            <a:r>
              <a:rPr kumimoji="1" lang="en-US" altLang="ja-JP" dirty="0" smtClean="0"/>
              <a:t>IDS</a:t>
            </a:r>
            <a:r>
              <a:rPr kumimoji="1" lang="ja-JP" altLang="en-US" dirty="0" smtClean="0"/>
              <a:t>のオフロードを支援するフレームワークである</a:t>
            </a:r>
            <a:r>
              <a:rPr kumimoji="1" lang="en-US" altLang="ja-JP" dirty="0" err="1" smtClean="0"/>
              <a:t>LLView</a:t>
            </a:r>
            <a:r>
              <a:rPr kumimoji="1" lang="ja-JP" altLang="en-US" dirty="0" smtClean="0"/>
              <a:t>を提案します。</a:t>
            </a:r>
            <a:r>
              <a:rPr kumimoji="1" lang="en-US" altLang="ja-JP" dirty="0" smtClean="0"/>
              <a:t>IDS</a:t>
            </a:r>
            <a:r>
              <a:rPr kumimoji="1" lang="ja-JP" altLang="en-US" dirty="0" smtClean="0"/>
              <a:t>のソースコードに</a:t>
            </a:r>
            <a:r>
              <a:rPr kumimoji="1" lang="en-US" altLang="ja-JP" dirty="0" err="1" smtClean="0"/>
              <a:t>LLView</a:t>
            </a:r>
            <a:r>
              <a:rPr kumimoji="1" lang="ja-JP" altLang="en-US" dirty="0" smtClean="0"/>
              <a:t>を適用することでオフロード用の</a:t>
            </a:r>
            <a:r>
              <a:rPr kumimoji="1" lang="en-US" altLang="ja-JP" dirty="0" smtClean="0"/>
              <a:t>IDS</a:t>
            </a:r>
            <a:r>
              <a:rPr kumimoji="1" lang="ja-JP" altLang="en-US" dirty="0" smtClean="0"/>
              <a:t>とすることができます。</a:t>
            </a:r>
            <a:r>
              <a:rPr kumimoji="1" lang="en-US" altLang="ja-JP" dirty="0" err="1" smtClean="0"/>
              <a:t>LLView</a:t>
            </a:r>
            <a:r>
              <a:rPr kumimoji="1" lang="ja-JP" altLang="en-US" dirty="0" smtClean="0"/>
              <a:t>では、</a:t>
            </a:r>
            <a:r>
              <a:rPr kumimoji="1" lang="en-US" altLang="ja-JP" dirty="0" smtClean="0"/>
              <a:t>LLVM</a:t>
            </a:r>
            <a:r>
              <a:rPr kumimoji="1" lang="ja-JP" altLang="en-US" dirty="0" smtClean="0"/>
              <a:t>を用いて</a:t>
            </a:r>
            <a:r>
              <a:rPr kumimoji="1" lang="en-US" altLang="ja-JP" dirty="0" smtClean="0"/>
              <a:t>IDS</a:t>
            </a:r>
            <a:r>
              <a:rPr kumimoji="1" lang="ja-JP" altLang="en-US" dirty="0" smtClean="0"/>
              <a:t>をコンパイルして、監視対象</a:t>
            </a:r>
            <a:r>
              <a:rPr kumimoji="1" lang="en-US" altLang="ja-JP" dirty="0" smtClean="0"/>
              <a:t>VM</a:t>
            </a:r>
            <a:r>
              <a:rPr kumimoji="1" lang="ja-JP" altLang="en-US" dirty="0" smtClean="0"/>
              <a:t>内のデータにアクセスする箇所にアドレス変換を行うプログラムを自動で挿入します。また、</a:t>
            </a:r>
            <a:r>
              <a:rPr kumimoji="1" lang="en-US" altLang="ja-JP" dirty="0" smtClean="0"/>
              <a:t>Linux</a:t>
            </a:r>
            <a:r>
              <a:rPr kumimoji="1" lang="ja-JP" altLang="en-US" dirty="0" smtClean="0"/>
              <a:t>のソースコードに適用することで、</a:t>
            </a:r>
            <a:r>
              <a:rPr kumimoji="1" lang="en-US" altLang="ja-JP" dirty="0" err="1" smtClean="0"/>
              <a:t>Transcacll</a:t>
            </a:r>
            <a:r>
              <a:rPr kumimoji="1" lang="ja-JP" altLang="en-US" dirty="0" smtClean="0"/>
              <a:t>を半自動生成することができます。</a:t>
            </a:r>
            <a:endParaRPr kumimoji="1" lang="en-US" altLang="ja-JP" dirty="0" smtClean="0"/>
          </a:p>
        </p:txBody>
      </p:sp>
    </p:spTree>
    <p:extLst>
      <p:ext uri="{BB962C8B-B14F-4D97-AF65-F5344CB8AC3E}">
        <p14:creationId xmlns:p14="http://schemas.microsoft.com/office/powerpoint/2010/main" val="2623114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LLVM</a:t>
            </a:r>
            <a:r>
              <a:rPr kumimoji="1" lang="ja-JP" altLang="en-US" dirty="0" smtClean="0"/>
              <a:t>とはコンパイラ作成のために必要な機能を提供するコンパイラ基盤です。</a:t>
            </a:r>
            <a:r>
              <a:rPr kumimoji="1" lang="en-US" altLang="ja-JP" dirty="0" smtClean="0"/>
              <a:t>C</a:t>
            </a:r>
            <a:r>
              <a:rPr kumimoji="1" lang="ja-JP" altLang="en-US" dirty="0" smtClean="0"/>
              <a:t>言語などのプログラムをコンパイルして</a:t>
            </a:r>
            <a:r>
              <a:rPr kumimoji="1" lang="en-US" altLang="ja-JP" dirty="0" smtClean="0"/>
              <a:t>LLVM</a:t>
            </a:r>
            <a:r>
              <a:rPr kumimoji="1" lang="ja-JP" altLang="en-US" dirty="0" smtClean="0"/>
              <a:t>の中間表現を生成できます。さらに中間表現を特定の</a:t>
            </a:r>
            <a:r>
              <a:rPr kumimoji="1" lang="en-US" altLang="ja-JP" dirty="0" smtClean="0"/>
              <a:t>CPU</a:t>
            </a:r>
            <a:r>
              <a:rPr kumimoji="1" lang="ja-JP" altLang="en-US" dirty="0" smtClean="0"/>
              <a:t>の機械語に変換することができます。また、プログラミング言語や</a:t>
            </a:r>
            <a:r>
              <a:rPr kumimoji="1" lang="en-US" altLang="ja-JP" dirty="0" smtClean="0"/>
              <a:t>CPU</a:t>
            </a:r>
            <a:r>
              <a:rPr kumimoji="1" lang="ja-JP" altLang="en-US" dirty="0" smtClean="0"/>
              <a:t>とは独立した最適化を行うことができます。</a:t>
            </a:r>
            <a:endParaRPr kumimoji="1" lang="ja-JP" altLang="en-US" dirty="0"/>
          </a:p>
        </p:txBody>
      </p:sp>
    </p:spTree>
    <p:extLst>
      <p:ext uri="{BB962C8B-B14F-4D97-AF65-F5344CB8AC3E}">
        <p14:creationId xmlns:p14="http://schemas.microsoft.com/office/powerpoint/2010/main" val="314770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LLVM</a:t>
            </a:r>
            <a:r>
              <a:rPr kumimoji="1" lang="ja-JP" altLang="en-US" dirty="0" smtClean="0"/>
              <a:t>の中間表現について説明します。中間表現では様々な命令が用意されています。例えば、メモリ上のデータの読み込み命令である</a:t>
            </a:r>
            <a:r>
              <a:rPr kumimoji="1" lang="en-US" altLang="ja-JP" dirty="0" smtClean="0"/>
              <a:t>load</a:t>
            </a:r>
            <a:r>
              <a:rPr kumimoji="1" lang="ja-JP" altLang="en-US" dirty="0" smtClean="0"/>
              <a:t>命令や書き込み命令である</a:t>
            </a:r>
            <a:r>
              <a:rPr kumimoji="1" lang="en-US" altLang="ja-JP" dirty="0" smtClean="0"/>
              <a:t>store</a:t>
            </a:r>
            <a:r>
              <a:rPr kumimoji="1" lang="ja-JP" altLang="en-US" dirty="0" smtClean="0"/>
              <a:t>命令などがあります。また、</a:t>
            </a:r>
            <a:r>
              <a:rPr kumimoji="1" lang="en-US" altLang="ja-JP" dirty="0" smtClean="0"/>
              <a:t>C</a:t>
            </a:r>
            <a:r>
              <a:rPr kumimoji="1" lang="ja-JP" altLang="en-US" dirty="0" smtClean="0"/>
              <a:t>言語などと同様の変数が使えます。中間表現では</a:t>
            </a:r>
            <a:r>
              <a:rPr kumimoji="1" lang="en-US" altLang="ja-JP" dirty="0" smtClean="0"/>
              <a:t>@</a:t>
            </a:r>
            <a:r>
              <a:rPr kumimoji="1" lang="ja-JP" altLang="en-US" dirty="0" smtClean="0"/>
              <a:t>変数名でグローバル変数、</a:t>
            </a:r>
            <a:r>
              <a:rPr kumimoji="1" lang="en-US" altLang="ja-JP" dirty="0" smtClean="0"/>
              <a:t>%</a:t>
            </a:r>
            <a:r>
              <a:rPr kumimoji="1" lang="ja-JP" altLang="en-US" dirty="0" smtClean="0"/>
              <a:t>変数名または</a:t>
            </a:r>
            <a:r>
              <a:rPr kumimoji="1" lang="en-US" altLang="ja-JP" dirty="0" smtClean="0"/>
              <a:t>%</a:t>
            </a:r>
            <a:r>
              <a:rPr kumimoji="1" lang="ja-JP" altLang="en-US" dirty="0" smtClean="0"/>
              <a:t>数値でローカル変数を表します。これらの変数を使う際、型を指定する必要があります。図の例では先ほども例に出したシステム稼働時間を取得するプログラムを中間表現に変換しています。１行目では</a:t>
            </a:r>
            <a:r>
              <a:rPr kumimoji="1" lang="en-US" altLang="ja-JP" dirty="0" smtClean="0"/>
              <a:t>load</a:t>
            </a:r>
            <a:r>
              <a:rPr kumimoji="1" lang="ja-JP" altLang="en-US" dirty="0" smtClean="0"/>
              <a:t>命令で</a:t>
            </a:r>
            <a:r>
              <a:rPr kumimoji="1" lang="en-US" altLang="ja-JP" dirty="0" smtClean="0"/>
              <a:t>64</a:t>
            </a:r>
            <a:r>
              <a:rPr kumimoji="1" lang="ja-JP" altLang="en-US" dirty="0" smtClean="0"/>
              <a:t>ビットの整数であるグローバル変数</a:t>
            </a:r>
            <a:r>
              <a:rPr kumimoji="1" lang="en-US" altLang="ja-JP" dirty="0" smtClean="0"/>
              <a:t>jiffies</a:t>
            </a:r>
            <a:r>
              <a:rPr kumimoji="1" lang="ja-JP" altLang="en-US" dirty="0" smtClean="0"/>
              <a:t>を一時変数</a:t>
            </a:r>
            <a:r>
              <a:rPr kumimoji="1" lang="en-US" altLang="ja-JP" dirty="0" smtClean="0"/>
              <a:t>%1</a:t>
            </a:r>
            <a:r>
              <a:rPr kumimoji="1" lang="ja-JP" altLang="en-US" dirty="0" smtClean="0"/>
              <a:t>に読み込みます。２行目では</a:t>
            </a:r>
            <a:r>
              <a:rPr kumimoji="1" lang="en-US" altLang="ja-JP" dirty="0" err="1" smtClean="0"/>
              <a:t>udiv</a:t>
            </a:r>
            <a:r>
              <a:rPr kumimoji="1" lang="ja-JP" altLang="en-US" dirty="0" smtClean="0"/>
              <a:t>命令で、１行目で読み込んだ値を</a:t>
            </a:r>
            <a:r>
              <a:rPr kumimoji="1" lang="en-US" altLang="ja-JP" dirty="0" smtClean="0"/>
              <a:t>HZ</a:t>
            </a:r>
            <a:r>
              <a:rPr kumimoji="1" lang="ja-JP" altLang="en-US" dirty="0" smtClean="0"/>
              <a:t>に定義されている</a:t>
            </a:r>
            <a:r>
              <a:rPr kumimoji="1" lang="en-US" altLang="ja-JP" dirty="0" smtClean="0"/>
              <a:t>100</a:t>
            </a:r>
            <a:r>
              <a:rPr kumimoji="1" lang="ja-JP" altLang="en-US" dirty="0" smtClean="0"/>
              <a:t>で割って</a:t>
            </a:r>
            <a:r>
              <a:rPr kumimoji="1" lang="en-US" altLang="ja-JP" dirty="0" smtClean="0"/>
              <a:t>%2</a:t>
            </a:r>
            <a:r>
              <a:rPr kumimoji="1" lang="ja-JP" altLang="en-US" dirty="0" smtClean="0"/>
              <a:t>に格納しています。３行目では２行目で求めた値を</a:t>
            </a:r>
            <a:r>
              <a:rPr kumimoji="1" lang="en-US" altLang="ja-JP" dirty="0" smtClean="0"/>
              <a:t>store</a:t>
            </a:r>
            <a:r>
              <a:rPr kumimoji="1" lang="ja-JP" altLang="en-US" dirty="0" smtClean="0"/>
              <a:t>命令でローカル変数</a:t>
            </a:r>
            <a:r>
              <a:rPr kumimoji="1" lang="en-US" altLang="ja-JP" dirty="0" smtClean="0"/>
              <a:t>t</a:t>
            </a:r>
            <a:r>
              <a:rPr kumimoji="1" lang="ja-JP" altLang="en-US" dirty="0" smtClean="0"/>
              <a:t>に格納しています。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jiffies</a:t>
            </a:r>
            <a:r>
              <a:rPr kumimoji="1" lang="ja-JP" altLang="en-US" dirty="0" smtClean="0"/>
              <a:t>：システムが起動してからの時間、グローバル変数</a:t>
            </a:r>
            <a:endParaRPr kumimoji="1" lang="en-US" altLang="ja-JP" dirty="0" smtClean="0"/>
          </a:p>
          <a:p>
            <a:r>
              <a:rPr kumimoji="1" lang="en-US" altLang="ja-JP" dirty="0" smtClean="0"/>
              <a:t>load</a:t>
            </a:r>
            <a:r>
              <a:rPr kumimoji="1" lang="ja-JP" altLang="en-US" dirty="0" smtClean="0"/>
              <a:t>：読み出し</a:t>
            </a:r>
            <a:endParaRPr kumimoji="1" lang="en-US" altLang="ja-JP" dirty="0" smtClean="0"/>
          </a:p>
          <a:p>
            <a:r>
              <a:rPr kumimoji="1" lang="en-US" altLang="ja-JP" dirty="0" err="1" smtClean="0"/>
              <a:t>udiv</a:t>
            </a:r>
            <a:r>
              <a:rPr kumimoji="1" lang="ja-JP" altLang="en-US" dirty="0" smtClean="0"/>
              <a:t>：割り算</a:t>
            </a:r>
            <a:endParaRPr kumimoji="1" lang="en-US" altLang="ja-JP" dirty="0" smtClean="0"/>
          </a:p>
          <a:p>
            <a:r>
              <a:rPr kumimoji="1" lang="en-US" altLang="ja-JP" dirty="0" smtClean="0"/>
              <a:t>store</a:t>
            </a:r>
            <a:r>
              <a:rPr kumimoji="1" lang="ja-JP" altLang="en-US" dirty="0" smtClean="0"/>
              <a:t>：書き出し</a:t>
            </a:r>
          </a:p>
          <a:p>
            <a:endParaRPr kumimoji="1" lang="ja-JP" altLang="en-US" dirty="0"/>
          </a:p>
        </p:txBody>
      </p:sp>
    </p:spTree>
    <p:extLst>
      <p:ext uri="{BB962C8B-B14F-4D97-AF65-F5344CB8AC3E}">
        <p14:creationId xmlns:p14="http://schemas.microsoft.com/office/powerpoint/2010/main" val="2652555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中間表現をさらに変換して</a:t>
            </a:r>
            <a:r>
              <a:rPr kumimoji="1" lang="en-US" altLang="ja-JP" dirty="0" smtClean="0"/>
              <a:t>IDS</a:t>
            </a:r>
            <a:r>
              <a:rPr kumimoji="1" lang="ja-JP" altLang="en-US" dirty="0" smtClean="0"/>
              <a:t>をオフロードに対応させます。読み込もうとしているデータにアドレス変換を行う関数呼び出しを挿入します。中間表現ではデータを読み込む際に必ず</a:t>
            </a:r>
            <a:r>
              <a:rPr kumimoji="1" lang="en-US" altLang="ja-JP" dirty="0" smtClean="0"/>
              <a:t>load</a:t>
            </a:r>
            <a:r>
              <a:rPr kumimoji="1" lang="ja-JP" altLang="en-US" dirty="0" smtClean="0"/>
              <a:t>命令が使われるため、アドレス変換を行う箇所が明確になっています。図の例では先ほどの例の</a:t>
            </a:r>
            <a:r>
              <a:rPr kumimoji="1" lang="en-US" altLang="ja-JP" dirty="0" smtClean="0"/>
              <a:t>load</a:t>
            </a:r>
            <a:r>
              <a:rPr kumimoji="1" lang="ja-JP" altLang="en-US" dirty="0" smtClean="0"/>
              <a:t>命令を変換した結果を示しています。１行目では</a:t>
            </a:r>
            <a:r>
              <a:rPr kumimoji="1" lang="en-US" altLang="ja-JP" dirty="0" err="1" smtClean="0"/>
              <a:t>bitcast</a:t>
            </a:r>
            <a:r>
              <a:rPr kumimoji="1" lang="ja-JP" altLang="en-US" dirty="0" smtClean="0"/>
              <a:t>命令で６４ビット整数のポインタから８ビット整数のポインタへの型変換を行っています。２行目では</a:t>
            </a:r>
            <a:r>
              <a:rPr kumimoji="1" lang="en-US" altLang="ja-JP" dirty="0" smtClean="0"/>
              <a:t>call</a:t>
            </a:r>
            <a:r>
              <a:rPr kumimoji="1" lang="ja-JP" altLang="en-US" dirty="0" smtClean="0"/>
              <a:t>命令でアドレス変換関数</a:t>
            </a:r>
            <a:r>
              <a:rPr kumimoji="1" lang="en-US" altLang="ja-JP" dirty="0" smtClean="0"/>
              <a:t>translate</a:t>
            </a:r>
            <a:r>
              <a:rPr kumimoji="1" lang="ja-JP" altLang="en-US" dirty="0" smtClean="0"/>
              <a:t>を呼び出しています。３行目で元の６４ビット整数のポインタへの型変換を行っています。４行目でアドレス変換が行われた値を</a:t>
            </a:r>
            <a:r>
              <a:rPr kumimoji="1" lang="en-US" altLang="ja-JP" dirty="0" smtClean="0"/>
              <a:t>load</a:t>
            </a:r>
            <a:r>
              <a:rPr kumimoji="1" lang="ja-JP" altLang="en-US" dirty="0" smtClean="0"/>
              <a:t>命令で読み込んでいます。</a:t>
            </a:r>
            <a:endParaRPr kumimoji="1" lang="ja-JP" altLang="en-US" dirty="0"/>
          </a:p>
        </p:txBody>
      </p:sp>
    </p:spTree>
    <p:extLst>
      <p:ext uri="{BB962C8B-B14F-4D97-AF65-F5344CB8AC3E}">
        <p14:creationId xmlns:p14="http://schemas.microsoft.com/office/powerpoint/2010/main" val="1899486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ja-JP" altLang="en-US" smtClean="0"/>
              <a:t>マスター タイトルの書式設定</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312B74E0-2306-7844-9971-2547BF975A30}" type="datetime1">
              <a:rPr lang="ja-JP" altLang="en-US" smtClean="0"/>
              <a:t>2015/3/30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r>
              <a:rPr lang="en-US" smtClean="0"/>
              <a:t>2015/2/23</a:t>
            </a:r>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5" name="Date Placeholder 4"/>
          <p:cNvSpPr>
            <a:spLocks noGrp="1"/>
          </p:cNvSpPr>
          <p:nvPr>
            <p:ph type="dt" sz="half" idx="10"/>
          </p:nvPr>
        </p:nvSpPr>
        <p:spPr/>
        <p:txBody>
          <a:bodyPr/>
          <a:lstStyle/>
          <a:p>
            <a:fld id="{E7AC6303-1DE6-6D43-8F6E-0CE290178368}" type="datetime1">
              <a:rPr lang="ja-JP" altLang="en-US" smtClean="0"/>
              <a:t>2015/3/30</a:t>
            </a:fld>
            <a:endParaRPr lang="en-US"/>
          </a:p>
        </p:txBody>
      </p:sp>
      <p:sp>
        <p:nvSpPr>
          <p:cNvPr id="6" name="Footer Placeholder 5"/>
          <p:cNvSpPr>
            <a:spLocks noGrp="1"/>
          </p:cNvSpPr>
          <p:nvPr>
            <p:ph type="ftr" sz="quarter" idx="11"/>
          </p:nvPr>
        </p:nvSpPr>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B8D9F7EB-6E67-BD4B-A871-5948794A39FD}" type="datetime1">
              <a:rPr lang="ja-JP" altLang="en-US" smtClean="0"/>
              <a:t>2015/3/30</a:t>
            </a:fld>
            <a:endParaRPr lang="en-US"/>
          </a:p>
        </p:txBody>
      </p:sp>
      <p:sp>
        <p:nvSpPr>
          <p:cNvPr id="4" name="Footer Placeholder 3"/>
          <p:cNvSpPr>
            <a:spLocks noGrp="1"/>
          </p:cNvSpPr>
          <p:nvPr>
            <p:ph type="ftr" sz="quarter" idx="11"/>
          </p:nvPr>
        </p:nvSpPr>
        <p:spPr/>
        <p:txBody>
          <a:bodyPr/>
          <a:lstStyle/>
          <a:p>
            <a:r>
              <a:rPr lang="en-US" smtClean="0"/>
              <a:t>2015/2/23</a:t>
            </a:r>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4BC316BE-2548-BD4B-B678-CBB32DC1F4A2}" type="datetime1">
              <a:rPr lang="ja-JP" altLang="en-US" smtClean="0"/>
              <a:t>2015/3/30</a:t>
            </a:fld>
            <a:endParaRPr lang="en-US"/>
          </a:p>
        </p:txBody>
      </p:sp>
      <p:sp>
        <p:nvSpPr>
          <p:cNvPr id="3" name="Footer Placeholder 2"/>
          <p:cNvSpPr>
            <a:spLocks noGrp="1"/>
          </p:cNvSpPr>
          <p:nvPr>
            <p:ph type="ftr" sz="quarter" idx="11"/>
          </p:nvPr>
        </p:nvSpPr>
        <p:spPr/>
        <p:txBody>
          <a:bodyPr/>
          <a:lstStyle/>
          <a:p>
            <a:r>
              <a:rPr lang="en-US" smtClean="0"/>
              <a:t>2015/2/23</a:t>
            </a:r>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E0506688-CF99-5140-A119-1C41EBDBC2E1}" type="datetime1">
              <a:rPr lang="ja-JP" altLang="en-US" smtClean="0"/>
              <a:t>2015/3/30</a:t>
            </a:fld>
            <a:endParaRPr lang="en-US"/>
          </a:p>
        </p:txBody>
      </p:sp>
      <p:sp>
        <p:nvSpPr>
          <p:cNvPr id="6" name="Footer Placeholder 5"/>
          <p:cNvSpPr>
            <a:spLocks noGrp="1"/>
          </p:cNvSpPr>
          <p:nvPr>
            <p:ph type="ftr" sz="quarter" idx="11"/>
          </p:nvPr>
        </p:nvSpPr>
        <p:spPr>
          <a:xfrm>
            <a:off x="3859305" y="6423585"/>
            <a:ext cx="3316941" cy="365125"/>
          </a:xfrm>
        </p:spPr>
        <p:txBody>
          <a:bodyPr/>
          <a:lstStyle/>
          <a:p>
            <a:r>
              <a:rPr lang="en-US" smtClean="0"/>
              <a:t>2015/2/23</a:t>
            </a:r>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FF516D1B-6B93-A14F-B0D4-AE2184E09F1F}" type="datetime1">
              <a:rPr lang="ja-JP" altLang="en-US" smtClean="0"/>
              <a:t>2015/3/30</a:t>
            </a:fld>
            <a:endParaRPr lang="en-US"/>
          </a:p>
        </p:txBody>
      </p:sp>
      <p:sp>
        <p:nvSpPr>
          <p:cNvPr id="6" name="Footer Placeholder 5"/>
          <p:cNvSpPr>
            <a:spLocks noGrp="1"/>
          </p:cNvSpPr>
          <p:nvPr>
            <p:ph type="ftr" sz="quarter" idx="11"/>
          </p:nvPr>
        </p:nvSpPr>
        <p:spPr>
          <a:xfrm>
            <a:off x="4191000" y="6423585"/>
            <a:ext cx="3005138" cy="365125"/>
          </a:xfrm>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F0E28C-A300-694A-99A4-25BCF5079345}" type="datetime1">
              <a:rPr lang="ja-JP" altLang="en-US" smtClean="0"/>
              <a:t>2015/3/30</a:t>
            </a:fld>
            <a:endParaRPr lang="en-US"/>
          </a:p>
        </p:txBody>
      </p:sp>
      <p:sp>
        <p:nvSpPr>
          <p:cNvPr id="6" name="Footer Placeholder 5"/>
          <p:cNvSpPr>
            <a:spLocks noGrp="1"/>
          </p:cNvSpPr>
          <p:nvPr>
            <p:ph type="ftr" sz="quarter" idx="11"/>
          </p:nvPr>
        </p:nvSpPr>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タイトル付き 2 つの図">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A3CAE678-B90D-1748-940D-A9082DD01D5A}" type="datetime1">
              <a:rPr lang="ja-JP" altLang="en-US" smtClean="0"/>
              <a:t>2015/3/30</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付き 3 つの図">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38B57F4-BB77-DD4D-8FB5-AB2E90275DBD}" type="datetime1">
              <a:rPr lang="ja-JP" altLang="en-US" smtClean="0"/>
              <a:t>2015/3/30</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つの図とテキスト">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B23B4C17-8F54-A245-9DBB-BC8F93B89C02}" type="datetime1">
              <a:rPr lang="ja-JP" altLang="en-US" smtClean="0"/>
              <a:t>2015/3/30</a:t>
            </a:fld>
            <a:endParaRPr lang="en-US"/>
          </a:p>
        </p:txBody>
      </p:sp>
      <p:sp>
        <p:nvSpPr>
          <p:cNvPr id="6" name="Footer Placeholder 5"/>
          <p:cNvSpPr>
            <a:spLocks noGrp="1"/>
          </p:cNvSpPr>
          <p:nvPr>
            <p:ph type="ftr" sz="quarter" idx="11"/>
          </p:nvPr>
        </p:nvSpPr>
        <p:spPr>
          <a:xfrm>
            <a:off x="4191000" y="6423585"/>
            <a:ext cx="3005138" cy="365125"/>
          </a:xfrm>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6826C3EF-FE58-2C49-B2A6-DFDE0EFD0C00}" type="datetime1">
              <a:rPr lang="ja-JP" altLang="en-US" smtClean="0"/>
              <a:t>2015/3/30</a:t>
            </a:fld>
            <a:endParaRPr lang="en-US"/>
          </a:p>
        </p:txBody>
      </p:sp>
      <p:sp>
        <p:nvSpPr>
          <p:cNvPr id="5" name="Footer Placeholder 4"/>
          <p:cNvSpPr>
            <a:spLocks noGrp="1"/>
          </p:cNvSpPr>
          <p:nvPr>
            <p:ph type="ftr" sz="quarter" idx="11"/>
          </p:nvPr>
        </p:nvSpPr>
        <p:spPr/>
        <p:txBody>
          <a:bodyPr/>
          <a:lstStyle/>
          <a:p>
            <a:r>
              <a:rPr lang="en-US" smtClean="0"/>
              <a:t>2015/2/23</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EA482094-63B0-534B-B9BE-43D055A400C5}" type="datetime1">
              <a:rPr lang="ja-JP" altLang="en-US" smtClean="0"/>
              <a:t>2015/3/30</a:t>
            </a:fld>
            <a:endParaRPr lang="en-US"/>
          </a:p>
        </p:txBody>
      </p:sp>
      <p:sp>
        <p:nvSpPr>
          <p:cNvPr id="5" name="Footer Placeholder 4"/>
          <p:cNvSpPr>
            <a:spLocks noGrp="1"/>
          </p:cNvSpPr>
          <p:nvPr>
            <p:ph type="ftr" sz="quarter" idx="11"/>
          </p:nvPr>
        </p:nvSpPr>
        <p:spPr/>
        <p:txBody>
          <a:bodyPr/>
          <a:lstStyle/>
          <a:p>
            <a:r>
              <a:rPr lang="en-US" smtClean="0"/>
              <a:t>2015/2/23</a:t>
            </a:r>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800">
                <a:solidFill>
                  <a:schemeClr val="bg1"/>
                </a:solidFill>
                <a:latin typeface="ヒラギノ丸ゴ Pro W4"/>
                <a:ea typeface="ヒラギノ丸ゴ Pro W4"/>
                <a:cs typeface="ヒラギノ丸ゴ Pro W4"/>
              </a:defRPr>
            </a:lvl1pPr>
          </a:lstStyle>
          <a:p>
            <a:fld id="{162F1D00-BD13-4404-86B0-79703945A0A7}"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縦書きタイトルと縦書きテキスト">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1C9CE960-71B8-0843-8F8A-E655E659C7B2}" type="datetime1">
              <a:rPr lang="ja-JP" altLang="en-US" smtClean="0"/>
              <a:t>2015/3/30</a:t>
            </a:fld>
            <a:endParaRPr lang="en-US"/>
          </a:p>
        </p:txBody>
      </p:sp>
      <p:sp>
        <p:nvSpPr>
          <p:cNvPr id="5" name="Footer Placeholder 4"/>
          <p:cNvSpPr>
            <a:spLocks noGrp="1"/>
          </p:cNvSpPr>
          <p:nvPr>
            <p:ph type="ftr" sz="quarter" idx="11"/>
          </p:nvPr>
        </p:nvSpPr>
        <p:spPr/>
        <p:txBody>
          <a:bodyPr/>
          <a:lstStyle/>
          <a:p>
            <a:r>
              <a:rPr lang="en-US" smtClean="0"/>
              <a:t>2015/2/23</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とテキスト">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5B117641-3A22-7E45-8C13-9B3A79B7AAE7}" type="datetime1">
              <a:rPr lang="ja-JP" altLang="en-US" smtClean="0"/>
              <a:t>2015/3/30</a:t>
            </a:fld>
            <a:endParaRPr lang="en-US"/>
          </a:p>
        </p:txBody>
      </p:sp>
      <p:sp>
        <p:nvSpPr>
          <p:cNvPr id="5" name="Footer Placeholder 4"/>
          <p:cNvSpPr>
            <a:spLocks noGrp="1"/>
          </p:cNvSpPr>
          <p:nvPr>
            <p:ph type="ftr" sz="quarter" idx="11"/>
          </p:nvPr>
        </p:nvSpPr>
        <p:spPr/>
        <p:txBody>
          <a:bodyPr/>
          <a:lstStyle/>
          <a:p>
            <a:r>
              <a:rPr lang="en-US" smtClean="0"/>
              <a:t>2015/2/23</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つの図と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ja-JP" altLang="en-US" smtClean="0"/>
              <a:t>マスター タイトルの書式設定</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EB2733BE-23C1-0147-BE9C-2DD2F6D2EAD6}" type="datetime1">
              <a:rPr lang="ja-JP" altLang="en-US" smtClean="0"/>
              <a:t>2015/3/30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r>
              <a:rPr lang="en-US" smtClean="0"/>
              <a:t>2015/2/23</a:t>
            </a:r>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2740D497-15A2-8D46-9665-70691BB2052E}" type="datetime1">
              <a:rPr lang="ja-JP" altLang="en-US" smtClean="0"/>
              <a:t>2015/3/30</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r>
              <a:rPr lang="en-US" smtClean="0"/>
              <a:t>2015/2/23</a:t>
            </a:r>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つのコンテンツ">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61980B2E-E95A-2B40-B18A-98F032C22633}" type="datetime1">
              <a:rPr lang="ja-JP" altLang="en-US" smtClean="0"/>
              <a:t>2015/3/30</a:t>
            </a:fld>
            <a:endParaRPr lang="en-US"/>
          </a:p>
        </p:txBody>
      </p:sp>
      <p:sp>
        <p:nvSpPr>
          <p:cNvPr id="6" name="Footer Placeholder 5"/>
          <p:cNvSpPr>
            <a:spLocks noGrp="1"/>
          </p:cNvSpPr>
          <p:nvPr>
            <p:ph type="ftr" sz="quarter" idx="11"/>
          </p:nvPr>
        </p:nvSpPr>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ED2DC8D9-066C-FA4C-B661-0AAF37B0F686}" type="datetime1">
              <a:rPr lang="ja-JP" altLang="en-US" smtClean="0"/>
              <a:t>2015/3/30</a:t>
            </a:fld>
            <a:endParaRPr lang="en-US"/>
          </a:p>
        </p:txBody>
      </p:sp>
      <p:sp>
        <p:nvSpPr>
          <p:cNvPr id="8" name="Footer Placeholder 7"/>
          <p:cNvSpPr>
            <a:spLocks noGrp="1"/>
          </p:cNvSpPr>
          <p:nvPr>
            <p:ph type="ftr" sz="quarter" idx="11"/>
          </p:nvPr>
        </p:nvSpPr>
        <p:spPr/>
        <p:txBody>
          <a:bodyPr/>
          <a:lstStyle/>
          <a:p>
            <a:r>
              <a:rPr lang="en-US" smtClean="0"/>
              <a:t>2015/2/23</a:t>
            </a:r>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F6DD3B94-768E-2E47-9478-DA47C253B31E}" type="datetime1">
              <a:rPr lang="ja-JP" altLang="en-US" smtClean="0"/>
              <a:t>2015/3/30</a:t>
            </a:fld>
            <a:endParaRPr lang="en-US"/>
          </a:p>
        </p:txBody>
      </p:sp>
      <p:sp>
        <p:nvSpPr>
          <p:cNvPr id="6" name="Footer Placeholder 5"/>
          <p:cNvSpPr>
            <a:spLocks noGrp="1"/>
          </p:cNvSpPr>
          <p:nvPr>
            <p:ph type="ftr" sz="quarter" idx="11"/>
          </p:nvPr>
        </p:nvSpPr>
        <p:spPr/>
        <p:txBody>
          <a:bodyPr/>
          <a:lstStyle/>
          <a:p>
            <a:r>
              <a:rPr lang="en-US" smtClean="0"/>
              <a:t>2015/2/23</a:t>
            </a:r>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9EE8A682-A5CF-1148-8707-2B78914C5574}" type="datetime1">
              <a:rPr lang="ja-JP" altLang="en-US" smtClean="0"/>
              <a:t>2015/3/30</a:t>
            </a:fld>
            <a:endParaRPr lang="en-US"/>
          </a:p>
        </p:txBody>
      </p:sp>
      <p:sp>
        <p:nvSpPr>
          <p:cNvPr id="6" name="Footer Placeholder 5"/>
          <p:cNvSpPr>
            <a:spLocks noGrp="1"/>
          </p:cNvSpPr>
          <p:nvPr>
            <p:ph type="ftr" sz="quarter" idx="11"/>
          </p:nvPr>
        </p:nvSpPr>
        <p:spPr/>
        <p:txBody>
          <a:bodyPr/>
          <a:lstStyle/>
          <a:p>
            <a:r>
              <a:rPr lang="en-US" smtClean="0"/>
              <a:t>2015/2/23</a:t>
            </a:r>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ja-JP" altLang="en-US" dirty="0" smtClean="0"/>
              <a:t>マスター タイトルの書式設定</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A50739E4-9B6B-B94C-A507-5CD0AF53BDD1}" type="datetime1">
              <a:rPr lang="ja-JP" altLang="en-US" smtClean="0"/>
              <a:t>2015/3/30</a:t>
            </a:fld>
            <a:endParaRPr lang="en-US"/>
          </a:p>
        </p:txBody>
      </p:sp>
      <p:sp>
        <p:nvSpPr>
          <p:cNvPr id="5" name="Footer Placeholder 4"/>
          <p:cNvSpPr>
            <a:spLocks noGrp="1"/>
          </p:cNvSpPr>
          <p:nvPr>
            <p:ph type="ftr" sz="quarter" idx="3"/>
          </p:nvPr>
        </p:nvSpPr>
        <p:spPr>
          <a:xfrm>
            <a:off x="3021106" y="6423585"/>
            <a:ext cx="6122894" cy="365125"/>
          </a:xfrm>
          <a:prstGeom prst="rect">
            <a:avLst/>
          </a:prstGeom>
        </p:spPr>
        <p:txBody>
          <a:bodyPr vert="horz" lIns="91440" tIns="45720" rIns="91440" bIns="45720" rtlCol="0" anchor="ctr"/>
          <a:lstStyle>
            <a:lvl1pPr algn="r">
              <a:defRPr sz="2400">
                <a:solidFill>
                  <a:schemeClr val="tx1">
                    <a:lumMod val="65000"/>
                    <a:lumOff val="35000"/>
                  </a:schemeClr>
                </a:solidFill>
                <a:latin typeface="ヒラギノ丸ゴ Pro W4"/>
                <a:ea typeface="ヒラギノ丸ゴ Pro W4"/>
                <a:cs typeface="ヒラギノ丸ゴ Pro W4"/>
              </a:defRPr>
            </a:lvl1pPr>
          </a:lstStyle>
          <a:p>
            <a:r>
              <a:rPr lang="en-US" smtClean="0"/>
              <a:t>2015/2/23</a:t>
            </a:r>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hdr="0" dt="0"/>
  <p:txStyles>
    <p:titleStyle>
      <a:lvl1pPr algn="l" defTabSz="914400" rtl="0" eaLnBrk="1" latinLnBrk="0" hangingPunct="1">
        <a:spcBef>
          <a:spcPct val="0"/>
        </a:spcBef>
        <a:buNone/>
        <a:defRPr kumimoji="1" sz="40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kumimoji="1" sz="2400" kern="1200">
          <a:solidFill>
            <a:schemeClr val="tx1">
              <a:lumMod val="65000"/>
              <a:lumOff val="35000"/>
            </a:schemeClr>
          </a:solidFill>
          <a:latin typeface="+mn-lt"/>
          <a:ea typeface="+mn-ea"/>
          <a:cs typeface="+mn-cs"/>
        </a:defRPr>
      </a:lvl1pPr>
      <a:lvl2pPr marL="571500" indent="-342900" algn="l" defTabSz="914400" rtl="0" eaLnBrk="1" latinLnBrk="0" hangingPunct="1">
        <a:spcBef>
          <a:spcPts val="600"/>
        </a:spcBef>
        <a:buClr>
          <a:schemeClr val="accent1">
            <a:lumMod val="60000"/>
            <a:lumOff val="40000"/>
          </a:schemeClr>
        </a:buClr>
        <a:buSzPct val="75000"/>
        <a:buFont typeface="Wingdings" charset="2"/>
        <a:buChar char="u"/>
        <a:defRPr kumimoji="1" sz="2000" kern="1200">
          <a:solidFill>
            <a:schemeClr val="tx1">
              <a:lumMod val="65000"/>
              <a:lumOff val="35000"/>
            </a:schemeClr>
          </a:solidFill>
          <a:latin typeface="+mn-lt"/>
          <a:ea typeface="+mn-ea"/>
          <a:cs typeface="+mn-cs"/>
        </a:defRPr>
      </a:lvl2pPr>
      <a:lvl3pPr marL="800100" indent="-342900" algn="l" defTabSz="914400" rtl="0" eaLnBrk="1" latinLnBrk="0" hangingPunct="1">
        <a:spcBef>
          <a:spcPts val="600"/>
        </a:spcBef>
        <a:buClr>
          <a:schemeClr val="accent1">
            <a:lumMod val="20000"/>
            <a:lumOff val="80000"/>
          </a:schemeClr>
        </a:buClr>
        <a:buSzPct val="75000"/>
        <a:buFont typeface="Wingdings" charset="2"/>
        <a:buChar char="u"/>
        <a:defRPr kumimoji="1" sz="2000" kern="1200">
          <a:solidFill>
            <a:schemeClr val="tx1">
              <a:lumMod val="65000"/>
              <a:lumOff val="35000"/>
            </a:schemeClr>
          </a:solidFill>
          <a:latin typeface="+mn-lt"/>
          <a:ea typeface="+mn-ea"/>
          <a:cs typeface="+mn-cs"/>
        </a:defRPr>
      </a:lvl3pPr>
      <a:lvl4pPr marL="1028700" indent="-342900" algn="l" defTabSz="914400" rtl="0" eaLnBrk="1" latinLnBrk="0" hangingPunct="1">
        <a:spcBef>
          <a:spcPts val="600"/>
        </a:spcBef>
        <a:buClr>
          <a:schemeClr val="accent1">
            <a:lumMod val="20000"/>
            <a:lumOff val="80000"/>
          </a:schemeClr>
        </a:buClr>
        <a:buSzPct val="75000"/>
        <a:buFont typeface="Wingdings" charset="2"/>
        <a:buChar char="u"/>
        <a:defRPr kumimoji="1" sz="2000" kern="1200">
          <a:solidFill>
            <a:schemeClr val="tx1">
              <a:lumMod val="65000"/>
              <a:lumOff val="35000"/>
            </a:schemeClr>
          </a:solidFill>
          <a:latin typeface="+mn-lt"/>
          <a:ea typeface="+mn-ea"/>
          <a:cs typeface="+mn-cs"/>
        </a:defRPr>
      </a:lvl4pPr>
      <a:lvl5pPr marL="1257300" indent="-342900" algn="l" defTabSz="914400" rtl="0" eaLnBrk="1" latinLnBrk="0" hangingPunct="1">
        <a:spcBef>
          <a:spcPts val="600"/>
        </a:spcBef>
        <a:buClr>
          <a:schemeClr val="accent1">
            <a:lumMod val="20000"/>
            <a:lumOff val="80000"/>
          </a:schemeClr>
        </a:buClr>
        <a:buSzPct val="75000"/>
        <a:buFont typeface="Wingdings" charset="2"/>
        <a:buChar char="u"/>
        <a:defRPr kumimoji="1" sz="20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657" y="4434914"/>
            <a:ext cx="8034070" cy="933450"/>
          </a:xfrm>
        </p:spPr>
        <p:txBody>
          <a:bodyPr>
            <a:noAutofit/>
          </a:bodyPr>
          <a:lstStyle/>
          <a:p>
            <a:r>
              <a:rPr lang="en-US" altLang="ja-JP" sz="4000" dirty="0" smtClean="0">
                <a:latin typeface="ヒラギノ丸ゴ Pro W4"/>
                <a:ea typeface="ヒラギノ丸ゴ Pro W4"/>
                <a:cs typeface="ヒラギノ丸ゴ Pro W4"/>
              </a:rPr>
              <a:t>LLVM</a:t>
            </a:r>
            <a:r>
              <a:rPr lang="ja-JP" altLang="en-US" sz="4000" dirty="0" smtClean="0">
                <a:latin typeface="ヒラギノ丸ゴ Pro W4"/>
                <a:ea typeface="ヒラギノ丸ゴ Pro W4"/>
                <a:cs typeface="ヒラギノ丸ゴ Pro W4"/>
              </a:rPr>
              <a:t>の中間表現を用いた</a:t>
            </a:r>
            <a:r>
              <a:rPr lang="en-US" altLang="ja-JP" sz="4000" dirty="0" smtClean="0">
                <a:latin typeface="ヒラギノ丸ゴ Pro W4"/>
                <a:ea typeface="ヒラギノ丸ゴ Pro W4"/>
                <a:cs typeface="ヒラギノ丸ゴ Pro W4"/>
              </a:rPr>
              <a:t/>
            </a:r>
            <a:br>
              <a:rPr lang="en-US" altLang="ja-JP" sz="4000" dirty="0" smtClean="0">
                <a:latin typeface="ヒラギノ丸ゴ Pro W4"/>
                <a:ea typeface="ヒラギノ丸ゴ Pro W4"/>
                <a:cs typeface="ヒラギノ丸ゴ Pro W4"/>
              </a:rPr>
            </a:br>
            <a:r>
              <a:rPr lang="en-US" altLang="ja-JP" sz="4000" dirty="0" smtClean="0">
                <a:latin typeface="ヒラギノ丸ゴ Pro W4"/>
                <a:ea typeface="ヒラギノ丸ゴ Pro W4"/>
                <a:cs typeface="ヒラギノ丸ゴ Pro W4"/>
              </a:rPr>
              <a:t>IDS</a:t>
            </a:r>
            <a:r>
              <a:rPr lang="ja-JP" altLang="en-US" sz="4000" dirty="0" smtClean="0">
                <a:latin typeface="ヒラギノ丸ゴ Pro W4"/>
                <a:ea typeface="ヒラギノ丸ゴ Pro W4"/>
                <a:cs typeface="ヒラギノ丸ゴ Pro W4"/>
              </a:rPr>
              <a:t>オフロードの開発支援</a:t>
            </a:r>
            <a:endParaRPr kumimoji="1" lang="ja-JP" altLang="en-US" sz="4000" dirty="0">
              <a:latin typeface="ヒラギノ丸ゴ Pro W4"/>
              <a:ea typeface="ヒラギノ丸ゴ Pro W4"/>
              <a:cs typeface="ヒラギノ丸ゴ Pro W4"/>
            </a:endParaRPr>
          </a:p>
        </p:txBody>
      </p:sp>
      <p:sp>
        <p:nvSpPr>
          <p:cNvPr id="3" name="サブタイトル 2"/>
          <p:cNvSpPr>
            <a:spLocks noGrp="1"/>
          </p:cNvSpPr>
          <p:nvPr>
            <p:ph type="subTitle" idx="1"/>
          </p:nvPr>
        </p:nvSpPr>
        <p:spPr>
          <a:xfrm>
            <a:off x="330658" y="5903473"/>
            <a:ext cx="7035342" cy="969627"/>
          </a:xfrm>
        </p:spPr>
        <p:txBody>
          <a:bodyPr>
            <a:normAutofit fontScale="92500" lnSpcReduction="10000"/>
          </a:bodyPr>
          <a:lstStyle/>
          <a:p>
            <a:r>
              <a:rPr kumimoji="1" lang="ja-JP" altLang="en-US" sz="2000" dirty="0" smtClean="0">
                <a:solidFill>
                  <a:schemeClr val="tx1">
                    <a:lumMod val="65000"/>
                    <a:lumOff val="35000"/>
                  </a:schemeClr>
                </a:solidFill>
                <a:latin typeface="ヒラギノ丸ゴ Pro W4"/>
                <a:ea typeface="ヒラギノ丸ゴ Pro W4"/>
                <a:cs typeface="ヒラギノ丸ゴ Pro W4"/>
              </a:rPr>
              <a:t>九州工業大学</a:t>
            </a:r>
            <a:endParaRPr lang="en-US" altLang="ja-JP" sz="2000" dirty="0">
              <a:solidFill>
                <a:schemeClr val="tx1">
                  <a:lumMod val="65000"/>
                  <a:lumOff val="35000"/>
                </a:schemeClr>
              </a:solidFill>
              <a:latin typeface="ヒラギノ丸ゴ Pro W4"/>
              <a:ea typeface="ヒラギノ丸ゴ Pro W4"/>
              <a:cs typeface="ヒラギノ丸ゴ Pro W4"/>
            </a:endParaRPr>
          </a:p>
          <a:p>
            <a:r>
              <a:rPr lang="ja-JP" altLang="en-US" sz="2000" dirty="0" smtClean="0">
                <a:solidFill>
                  <a:schemeClr val="tx1">
                    <a:lumMod val="65000"/>
                    <a:lumOff val="35000"/>
                  </a:schemeClr>
                </a:solidFill>
                <a:latin typeface="ヒラギノ丸ゴ Pro W4"/>
                <a:ea typeface="ヒラギノ丸ゴ Pro W4"/>
                <a:cs typeface="ヒラギノ丸ゴ Pro W4"/>
              </a:rPr>
              <a:t>情報工学部</a:t>
            </a:r>
            <a:r>
              <a:rPr lang="en-US" altLang="ja-JP" sz="2000" dirty="0" smtClean="0">
                <a:solidFill>
                  <a:schemeClr val="tx1">
                    <a:lumMod val="65000"/>
                    <a:lumOff val="35000"/>
                  </a:schemeClr>
                </a:solidFill>
                <a:latin typeface="ヒラギノ丸ゴ Pro W4"/>
                <a:ea typeface="ヒラギノ丸ゴ Pro W4"/>
                <a:cs typeface="ヒラギノ丸ゴ Pro W4"/>
              </a:rPr>
              <a:t> </a:t>
            </a:r>
            <a:r>
              <a:rPr kumimoji="1" lang="ja-JP" altLang="en-US" sz="2000" dirty="0" smtClean="0">
                <a:solidFill>
                  <a:schemeClr val="tx1">
                    <a:lumMod val="65000"/>
                    <a:lumOff val="35000"/>
                  </a:schemeClr>
                </a:solidFill>
                <a:latin typeface="ヒラギノ丸ゴ Pro W4"/>
                <a:ea typeface="ヒラギノ丸ゴ Pro W4"/>
                <a:cs typeface="ヒラギノ丸ゴ Pro W4"/>
              </a:rPr>
              <a:t>機械情報工学科</a:t>
            </a:r>
            <a:r>
              <a:rPr lang="en-US" altLang="ja-JP" sz="2000" dirty="0">
                <a:solidFill>
                  <a:schemeClr val="tx1">
                    <a:lumMod val="65000"/>
                    <a:lumOff val="35000"/>
                  </a:schemeClr>
                </a:solidFill>
                <a:latin typeface="ヒラギノ丸ゴ Pro W4"/>
                <a:ea typeface="ヒラギノ丸ゴ Pro W4"/>
                <a:cs typeface="ヒラギノ丸ゴ Pro W4"/>
              </a:rPr>
              <a:t> </a:t>
            </a:r>
            <a:r>
              <a:rPr lang="ja-JP" altLang="en-US" sz="2000" dirty="0" smtClean="0">
                <a:solidFill>
                  <a:schemeClr val="tx1">
                    <a:lumMod val="65000"/>
                    <a:lumOff val="35000"/>
                  </a:schemeClr>
                </a:solidFill>
                <a:latin typeface="ヒラギノ丸ゴ Pro W4"/>
                <a:ea typeface="ヒラギノ丸ゴ Pro W4"/>
                <a:cs typeface="ヒラギノ丸ゴ Pro W4"/>
              </a:rPr>
              <a:t>光来研究室</a:t>
            </a:r>
            <a:endParaRPr lang="en-US" altLang="ja-JP" sz="2000" dirty="0" smtClean="0">
              <a:solidFill>
                <a:schemeClr val="tx1">
                  <a:lumMod val="65000"/>
                  <a:lumOff val="35000"/>
                </a:schemeClr>
              </a:solidFill>
              <a:latin typeface="ヒラギノ丸ゴ Pro W4"/>
              <a:ea typeface="ヒラギノ丸ゴ Pro W4"/>
              <a:cs typeface="ヒラギノ丸ゴ Pro W4"/>
            </a:endParaRPr>
          </a:p>
          <a:p>
            <a:r>
              <a:rPr kumimoji="1" lang="en-US" altLang="ja-JP" sz="2000" dirty="0" smtClean="0">
                <a:solidFill>
                  <a:schemeClr val="tx1">
                    <a:lumMod val="65000"/>
                    <a:lumOff val="35000"/>
                  </a:schemeClr>
                </a:solidFill>
                <a:latin typeface="ヒラギノ丸ゴ Pro W4"/>
                <a:ea typeface="ヒラギノ丸ゴ Pro W4"/>
                <a:cs typeface="ヒラギノ丸ゴ Pro W4"/>
              </a:rPr>
              <a:t>11237009</a:t>
            </a:r>
            <a:r>
              <a:rPr lang="en-US" altLang="ja-JP" sz="2000" dirty="0" smtClean="0">
                <a:solidFill>
                  <a:schemeClr val="tx1">
                    <a:lumMod val="65000"/>
                    <a:lumOff val="35000"/>
                  </a:schemeClr>
                </a:solidFill>
                <a:latin typeface="ヒラギノ丸ゴ Pro W4"/>
                <a:ea typeface="ヒラギノ丸ゴ Pro W4"/>
                <a:cs typeface="ヒラギノ丸ゴ Pro W4"/>
              </a:rPr>
              <a:t> </a:t>
            </a:r>
            <a:r>
              <a:rPr kumimoji="1" lang="ja-JP" altLang="en-US" sz="2000" dirty="0" smtClean="0">
                <a:solidFill>
                  <a:schemeClr val="tx1">
                    <a:lumMod val="65000"/>
                    <a:lumOff val="35000"/>
                  </a:schemeClr>
                </a:solidFill>
                <a:latin typeface="ヒラギノ丸ゴ Pro W4"/>
                <a:ea typeface="ヒラギノ丸ゴ Pro W4"/>
                <a:cs typeface="ヒラギノ丸ゴ Pro W4"/>
              </a:rPr>
              <a:t>植木あずさ</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a:xfrm>
            <a:off x="6526306" y="6476385"/>
            <a:ext cx="2617694" cy="365125"/>
          </a:xfrm>
        </p:spPr>
        <p:txBody>
          <a:bodyPr/>
          <a:lstStyle/>
          <a:p>
            <a:r>
              <a:rPr lang="en-US" dirty="0" smtClean="0"/>
              <a:t>2015/2/23</a:t>
            </a:r>
            <a:endParaRPr lang="en-US" dirty="0"/>
          </a:p>
        </p:txBody>
      </p:sp>
    </p:spTree>
    <p:extLst>
      <p:ext uri="{BB962C8B-B14F-4D97-AF65-F5344CB8AC3E}">
        <p14:creationId xmlns:p14="http://schemas.microsoft.com/office/powerpoint/2010/main" val="2321564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ヒラギノ丸ゴ Pro W4"/>
                <a:ea typeface="ヒラギノ丸ゴ Pro W4"/>
                <a:cs typeface="ヒラギノ丸ゴ Pro W4"/>
              </a:rPr>
              <a:t>Pass</a:t>
            </a:r>
            <a:r>
              <a:rPr lang="ja-JP" altLang="en-US" dirty="0" smtClean="0">
                <a:latin typeface="ヒラギノ丸ゴ Pro W4"/>
                <a:ea typeface="ヒラギノ丸ゴ Pro W4"/>
                <a:cs typeface="ヒラギノ丸ゴ Pro W4"/>
              </a:rPr>
              <a:t>を用いた実装</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normAutofit/>
          </a:bodyPr>
          <a:lstStyle/>
          <a:p>
            <a:r>
              <a:rPr kumimoji="1" lang="ja-JP" altLang="en-US" sz="2800" dirty="0" smtClean="0">
                <a:latin typeface="ヒラギノ丸ゴ Pro W4"/>
                <a:ea typeface="ヒラギノ丸ゴ Pro W4"/>
                <a:cs typeface="ヒラギノ丸ゴ Pro W4"/>
              </a:rPr>
              <a:t>最適化のために</a:t>
            </a:r>
            <a:r>
              <a:rPr lang="ja-JP" altLang="en-US" sz="2800" dirty="0" smtClean="0">
                <a:latin typeface="ヒラギノ丸ゴ Pro W4"/>
                <a:ea typeface="ヒラギノ丸ゴ Pro W4"/>
                <a:cs typeface="ヒラギノ丸ゴ Pro W4"/>
              </a:rPr>
              <a:t>中間表現を変換する仕組み</a:t>
            </a:r>
            <a:endParaRPr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load</a:t>
            </a:r>
            <a:r>
              <a:rPr lang="ja-JP" altLang="en-US" sz="2400" dirty="0" smtClean="0">
                <a:latin typeface="ヒラギノ丸ゴ Pro W4"/>
                <a:ea typeface="ヒラギノ丸ゴ Pro W4"/>
                <a:cs typeface="ヒラギノ丸ゴ Pro W4"/>
              </a:rPr>
              <a:t>命令を探す</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型変換命令</a:t>
            </a:r>
            <a:r>
              <a:rPr kumimoji="1" lang="ja-JP" altLang="en-US" sz="2400" dirty="0" smtClean="0">
                <a:latin typeface="ヒラギノ丸ゴ Pro W4"/>
                <a:ea typeface="ヒラギノ丸ゴ Pro W4"/>
                <a:cs typeface="ヒラギノ丸ゴ Pro W4"/>
              </a:rPr>
              <a:t>、関数呼び出し命令を挿入</a:t>
            </a:r>
            <a:endParaRPr lang="en-US" altLang="ja-JP" sz="2400" dirty="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新しい</a:t>
            </a:r>
            <a:r>
              <a:rPr lang="en-US" altLang="ja-JP" sz="2400" dirty="0" smtClean="0">
                <a:latin typeface="ヒラギノ丸ゴ Pro W4"/>
                <a:ea typeface="ヒラギノ丸ゴ Pro W4"/>
                <a:cs typeface="ヒラギノ丸ゴ Pro W4"/>
              </a:rPr>
              <a:t>load</a:t>
            </a:r>
            <a:r>
              <a:rPr lang="ja-JP" altLang="en-US" sz="2400" dirty="0" smtClean="0">
                <a:latin typeface="ヒラギノ丸ゴ Pro W4"/>
                <a:ea typeface="ヒラギノ丸ゴ Pro W4"/>
                <a:cs typeface="ヒラギノ丸ゴ Pro W4"/>
              </a:rPr>
              <a:t>命令を挿入し、その命令で読み込んだ値を使うように変更</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元の</a:t>
            </a:r>
            <a:r>
              <a:rPr lang="en-US" altLang="ja-JP" sz="2400" dirty="0" smtClean="0">
                <a:latin typeface="ヒラギノ丸ゴ Pro W4"/>
                <a:ea typeface="ヒラギノ丸ゴ Pro W4"/>
                <a:cs typeface="ヒラギノ丸ゴ Pro W4"/>
              </a:rPr>
              <a:t>load</a:t>
            </a:r>
            <a:r>
              <a:rPr lang="ja-JP" altLang="en-US" sz="2400" dirty="0" smtClean="0">
                <a:latin typeface="ヒラギノ丸ゴ Pro W4"/>
                <a:ea typeface="ヒラギノ丸ゴ Pro W4"/>
                <a:cs typeface="ヒラギノ丸ゴ Pro W4"/>
              </a:rPr>
              <a:t>命令を削除</a:t>
            </a:r>
            <a:endParaRPr kumimoji="1" lang="en-US" altLang="ja-JP" sz="2400" dirty="0" smtClean="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grpSp>
        <p:nvGrpSpPr>
          <p:cNvPr id="7" name="図形グループ 6"/>
          <p:cNvGrpSpPr/>
          <p:nvPr/>
        </p:nvGrpSpPr>
        <p:grpSpPr>
          <a:xfrm>
            <a:off x="621536" y="4786827"/>
            <a:ext cx="7323306" cy="1586812"/>
            <a:chOff x="-3116732" y="2931585"/>
            <a:chExt cx="7323306" cy="1586812"/>
          </a:xfrm>
        </p:grpSpPr>
        <p:sp>
          <p:nvSpPr>
            <p:cNvPr id="9" name="角丸四角形 8"/>
            <p:cNvSpPr/>
            <p:nvPr/>
          </p:nvSpPr>
          <p:spPr>
            <a:xfrm>
              <a:off x="911545" y="2931585"/>
              <a:ext cx="3295029" cy="1586812"/>
            </a:xfrm>
            <a:prstGeom prst="roundRect">
              <a:avLst>
                <a:gd name="adj" fmla="val 10785"/>
              </a:avLst>
            </a:prstGeom>
            <a:ln w="38100" cmpd="sng">
              <a:solidFill>
                <a:schemeClr val="accent3"/>
              </a:solidFill>
            </a:ln>
          </p:spPr>
          <p:style>
            <a:lnRef idx="2">
              <a:schemeClr val="accent5"/>
            </a:lnRef>
            <a:fillRef idx="1">
              <a:schemeClr val="lt1"/>
            </a:fillRef>
            <a:effectRef idx="0">
              <a:schemeClr val="accent5"/>
            </a:effectRef>
            <a:fontRef idx="minor">
              <a:schemeClr val="dk1"/>
            </a:fontRef>
          </p:style>
          <p:txBody>
            <a:bodyPr lIns="180000" rtlCol="0" anchor="ctr" anchorCtr="1"/>
            <a:lstStyle/>
            <a:p>
              <a:r>
                <a:rPr kumimoji="1" lang="en-US" altLang="ja-JP" sz="2000" dirty="0" smtClean="0">
                  <a:solidFill>
                    <a:schemeClr val="tx1"/>
                  </a:solidFill>
                  <a:latin typeface="ヒラギノ丸ゴ Pro W4"/>
                  <a:ea typeface="ヒラギノ丸ゴ Pro W4"/>
                  <a:cs typeface="ヒラギノ丸ゴ Pro W4"/>
                </a:rPr>
                <a:t>	:</a:t>
              </a:r>
            </a:p>
            <a:p>
              <a:r>
                <a:rPr kumimoji="1" lang="en-US" altLang="ja-JP" sz="2000" dirty="0" smtClean="0">
                  <a:solidFill>
                    <a:srgbClr val="FF0000"/>
                  </a:solidFill>
                  <a:latin typeface="ヒラギノ丸ゴ Pro W4"/>
                  <a:ea typeface="ヒラギノ丸ゴ Pro W4"/>
                  <a:cs typeface="ヒラギノ丸ゴ Pro W4"/>
                </a:rPr>
                <a:t>%4</a:t>
              </a:r>
              <a:r>
                <a:rPr kumimoji="1" lang="en-US" altLang="ja-JP" sz="2000" dirty="0" smtClean="0">
                  <a:solidFill>
                    <a:schemeClr val="tx1"/>
                  </a:solidFill>
                  <a:latin typeface="ヒラギノ丸ゴ Pro W4"/>
                  <a:ea typeface="ヒラギノ丸ゴ Pro W4"/>
                  <a:cs typeface="ヒラギノ丸ゴ Pro W4"/>
                </a:rPr>
                <a:t> = load i64* %3</a:t>
              </a:r>
            </a:p>
            <a:p>
              <a:r>
                <a:rPr kumimoji="1" lang="en-US" altLang="ja-JP" sz="2000" strike="sngStrike" dirty="0">
                  <a:solidFill>
                    <a:srgbClr val="FF0000"/>
                  </a:solidFill>
                  <a:latin typeface="ヒラギノ丸ゴ Pro W4"/>
                  <a:ea typeface="ヒラギノ丸ゴ Pro W4"/>
                  <a:cs typeface="ヒラギノ丸ゴ Pro W4"/>
                </a:rPr>
                <a:t>%1 = load i64* @</a:t>
              </a:r>
              <a:r>
                <a:rPr kumimoji="1" lang="en-US" altLang="ja-JP" sz="2000" strike="sngStrike" dirty="0" smtClean="0">
                  <a:solidFill>
                    <a:srgbClr val="FF0000"/>
                  </a:solidFill>
                  <a:latin typeface="ヒラギノ丸ゴ Pro W4"/>
                  <a:ea typeface="ヒラギノ丸ゴ Pro W4"/>
                  <a:cs typeface="ヒラギノ丸ゴ Pro W4"/>
                </a:rPr>
                <a:t>jiffies</a:t>
              </a:r>
            </a:p>
            <a:p>
              <a:r>
                <a:rPr kumimoji="1" lang="en-US" altLang="ja-JP" sz="2000" dirty="0" smtClean="0">
                  <a:latin typeface="ヒラギノ丸ゴ Pro W4"/>
                  <a:ea typeface="ヒラギノ丸ゴ Pro W4"/>
                  <a:cs typeface="ヒラギノ丸ゴ Pro W4"/>
                </a:rPr>
                <a:t>%5 </a:t>
              </a:r>
              <a:r>
                <a:rPr kumimoji="1" lang="en-US" altLang="ja-JP" sz="2000" dirty="0">
                  <a:latin typeface="ヒラギノ丸ゴ Pro W4"/>
                  <a:ea typeface="ヒラギノ丸ゴ Pro W4"/>
                  <a:cs typeface="ヒラギノ丸ゴ Pro W4"/>
                </a:rPr>
                <a:t>= </a:t>
              </a:r>
              <a:r>
                <a:rPr kumimoji="1" lang="en-US" altLang="ja-JP" sz="2000" dirty="0" err="1">
                  <a:latin typeface="ヒラギノ丸ゴ Pro W4"/>
                  <a:ea typeface="ヒラギノ丸ゴ Pro W4"/>
                  <a:cs typeface="ヒラギノ丸ゴ Pro W4"/>
                </a:rPr>
                <a:t>udiv</a:t>
              </a:r>
              <a:r>
                <a:rPr kumimoji="1" lang="en-US" altLang="ja-JP" sz="2000" dirty="0">
                  <a:latin typeface="ヒラギノ丸ゴ Pro W4"/>
                  <a:ea typeface="ヒラギノ丸ゴ Pro W4"/>
                  <a:cs typeface="ヒラギノ丸ゴ Pro W4"/>
                </a:rPr>
                <a:t> i64 </a:t>
              </a:r>
              <a:r>
                <a:rPr kumimoji="1" lang="en-US" altLang="ja-JP" sz="2000" dirty="0" smtClean="0">
                  <a:solidFill>
                    <a:srgbClr val="FF0000"/>
                  </a:solidFill>
                  <a:latin typeface="ヒラギノ丸ゴ Pro W4"/>
                  <a:ea typeface="ヒラギノ丸ゴ Pro W4"/>
                  <a:cs typeface="ヒラギノ丸ゴ Pro W4"/>
                </a:rPr>
                <a:t>%4</a:t>
              </a:r>
              <a:r>
                <a:rPr kumimoji="1" lang="en-US" altLang="ja-JP" sz="2000" dirty="0" smtClean="0">
                  <a:latin typeface="ヒラギノ丸ゴ Pro W4"/>
                  <a:ea typeface="ヒラギノ丸ゴ Pro W4"/>
                  <a:cs typeface="ヒラギノ丸ゴ Pro W4"/>
                </a:rPr>
                <a:t>, </a:t>
              </a:r>
              <a:r>
                <a:rPr kumimoji="1" lang="en-US" altLang="ja-JP" sz="2000" dirty="0">
                  <a:latin typeface="ヒラギノ丸ゴ Pro W4"/>
                  <a:ea typeface="ヒラギノ丸ゴ Pro W4"/>
                  <a:cs typeface="ヒラギノ丸ゴ Pro W4"/>
                </a:rPr>
                <a:t>100</a:t>
              </a:r>
            </a:p>
          </p:txBody>
        </p:sp>
        <p:sp>
          <p:nvSpPr>
            <p:cNvPr id="10" name="角丸四角形 9"/>
            <p:cNvSpPr/>
            <p:nvPr/>
          </p:nvSpPr>
          <p:spPr>
            <a:xfrm>
              <a:off x="-3116732" y="3107214"/>
              <a:ext cx="3248229" cy="1224076"/>
            </a:xfrm>
            <a:prstGeom prst="roundRect">
              <a:avLst/>
            </a:prstGeom>
            <a:ln w="38100" cmpd="sng"/>
          </p:spPr>
          <p:style>
            <a:lnRef idx="2">
              <a:schemeClr val="accent6"/>
            </a:lnRef>
            <a:fillRef idx="1">
              <a:schemeClr val="lt1"/>
            </a:fillRef>
            <a:effectRef idx="0">
              <a:schemeClr val="accent6"/>
            </a:effectRef>
            <a:fontRef idx="minor">
              <a:schemeClr val="dk1"/>
            </a:fontRef>
          </p:style>
          <p:txBody>
            <a:bodyPr lIns="180000" rtlCol="0" anchor="ctr" anchorCtr="1"/>
            <a:lstStyle/>
            <a:p>
              <a:r>
                <a:rPr kumimoji="1" lang="en-US" altLang="ja-JP" sz="2000" dirty="0" smtClean="0">
                  <a:solidFill>
                    <a:srgbClr val="FF0000"/>
                  </a:solidFill>
                  <a:latin typeface="ヒラギノ丸ゴ Pro W4"/>
                  <a:ea typeface="ヒラギノ丸ゴ Pro W4"/>
                  <a:cs typeface="ヒラギノ丸ゴ Pro W4"/>
                </a:rPr>
                <a:t>%</a:t>
              </a:r>
              <a:r>
                <a:rPr kumimoji="1" lang="en-US" altLang="ja-JP" sz="2000" dirty="0">
                  <a:solidFill>
                    <a:srgbClr val="FF0000"/>
                  </a:solidFill>
                  <a:latin typeface="ヒラギノ丸ゴ Pro W4"/>
                  <a:ea typeface="ヒラギノ丸ゴ Pro W4"/>
                  <a:cs typeface="ヒラギノ丸ゴ Pro W4"/>
                </a:rPr>
                <a:t>1</a:t>
              </a:r>
              <a:r>
                <a:rPr kumimoji="1" lang="en-US" altLang="ja-JP" sz="2000" dirty="0">
                  <a:latin typeface="ヒラギノ丸ゴ Pro W4"/>
                  <a:ea typeface="ヒラギノ丸ゴ Pro W4"/>
                  <a:cs typeface="ヒラギノ丸ゴ Pro W4"/>
                </a:rPr>
                <a:t> = load </a:t>
              </a:r>
              <a:r>
                <a:rPr kumimoji="1" lang="en-US" altLang="ja-JP" sz="2000" dirty="0" smtClean="0">
                  <a:latin typeface="ヒラギノ丸ゴ Pro W4"/>
                  <a:ea typeface="ヒラギノ丸ゴ Pro W4"/>
                  <a:cs typeface="ヒラギノ丸ゴ Pro W4"/>
                </a:rPr>
                <a:t>i64* @jiffies</a:t>
              </a:r>
            </a:p>
            <a:p>
              <a:r>
                <a:rPr kumimoji="1" lang="en-US" altLang="ja-JP" sz="2000" dirty="0">
                  <a:latin typeface="ヒラギノ丸ゴ Pro W4"/>
                  <a:ea typeface="ヒラギノ丸ゴ Pro W4"/>
                  <a:cs typeface="ヒラギノ丸ゴ Pro W4"/>
                </a:rPr>
                <a:t>%2 = </a:t>
              </a:r>
              <a:r>
                <a:rPr kumimoji="1" lang="en-US" altLang="ja-JP" sz="2000" dirty="0" err="1">
                  <a:latin typeface="ヒラギノ丸ゴ Pro W4"/>
                  <a:ea typeface="ヒラギノ丸ゴ Pro W4"/>
                  <a:cs typeface="ヒラギノ丸ゴ Pro W4"/>
                </a:rPr>
                <a:t>udiv</a:t>
              </a:r>
              <a:r>
                <a:rPr kumimoji="1" lang="en-US" altLang="ja-JP" sz="2000" dirty="0">
                  <a:latin typeface="ヒラギノ丸ゴ Pro W4"/>
                  <a:ea typeface="ヒラギノ丸ゴ Pro W4"/>
                  <a:cs typeface="ヒラギノ丸ゴ Pro W4"/>
                </a:rPr>
                <a:t> i64 </a:t>
              </a:r>
              <a:r>
                <a:rPr kumimoji="1" lang="en-US" altLang="ja-JP" sz="2000" dirty="0">
                  <a:solidFill>
                    <a:srgbClr val="FF0000"/>
                  </a:solidFill>
                  <a:latin typeface="ヒラギノ丸ゴ Pro W4"/>
                  <a:ea typeface="ヒラギノ丸ゴ Pro W4"/>
                  <a:cs typeface="ヒラギノ丸ゴ Pro W4"/>
                </a:rPr>
                <a:t>%1</a:t>
              </a:r>
              <a:r>
                <a:rPr kumimoji="1" lang="en-US" altLang="ja-JP" sz="2000" dirty="0">
                  <a:latin typeface="ヒラギノ丸ゴ Pro W4"/>
                  <a:ea typeface="ヒラギノ丸ゴ Pro W4"/>
                  <a:cs typeface="ヒラギノ丸ゴ Pro W4"/>
                </a:rPr>
                <a:t>, 100</a:t>
              </a:r>
            </a:p>
          </p:txBody>
        </p:sp>
      </p:grpSp>
      <p:cxnSp>
        <p:nvCxnSpPr>
          <p:cNvPr id="12" name="直線矢印コネクタ 11"/>
          <p:cNvCxnSpPr>
            <a:stCxn id="10" idx="3"/>
            <a:endCxn id="9" idx="1"/>
          </p:cNvCxnSpPr>
          <p:nvPr/>
        </p:nvCxnSpPr>
        <p:spPr>
          <a:xfrm>
            <a:off x="3869765" y="5574494"/>
            <a:ext cx="780048" cy="5739"/>
          </a:xfrm>
          <a:prstGeom prst="straightConnector1">
            <a:avLst/>
          </a:prstGeom>
          <a:ln w="76200" cmpd="sng">
            <a:tailEnd type="arrow"/>
          </a:ln>
        </p:spPr>
        <p:style>
          <a:lnRef idx="2">
            <a:schemeClr val="accent1"/>
          </a:lnRef>
          <a:fillRef idx="0">
            <a:schemeClr val="accent1"/>
          </a:fillRef>
          <a:effectRef idx="1">
            <a:schemeClr val="accent1"/>
          </a:effectRef>
          <a:fontRef idx="minor">
            <a:schemeClr val="tx1"/>
          </a:fontRef>
        </p:style>
      </p:cxnSp>
      <p:sp>
        <p:nvSpPr>
          <p:cNvPr id="6" name="スライド番号プレースホルダー 5"/>
          <p:cNvSpPr>
            <a:spLocks noGrp="1"/>
          </p:cNvSpPr>
          <p:nvPr>
            <p:ph type="sldNum" sz="quarter" idx="4"/>
          </p:nvPr>
        </p:nvSpPr>
        <p:spPr/>
        <p:txBody>
          <a:bodyPr/>
          <a:lstStyle/>
          <a:p>
            <a:fld id="{162F1D00-BD13-4404-86B0-79703945A0A7}" type="slidenum">
              <a:rPr lang="en-US" smtClean="0"/>
              <a:pPr/>
              <a:t>9</a:t>
            </a:fld>
            <a:endParaRPr lang="en-US" dirty="0"/>
          </a:p>
        </p:txBody>
      </p:sp>
    </p:spTree>
    <p:extLst>
      <p:ext uri="{BB962C8B-B14F-4D97-AF65-F5344CB8AC3E}">
        <p14:creationId xmlns:p14="http://schemas.microsoft.com/office/powerpoint/2010/main" val="1572675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ヒラギノ丸ゴ Pro W4"/>
                <a:ea typeface="ヒラギノ丸ゴ Pro W4"/>
                <a:cs typeface="ヒラギノ丸ゴ Pro W4"/>
              </a:rPr>
              <a:t>カーネルシンボルの解決</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lstStyle/>
          <a:p>
            <a:r>
              <a:rPr kumimoji="1" lang="en-US" altLang="ja-JP" sz="2800" dirty="0" smtClean="0">
                <a:latin typeface="ヒラギノ丸ゴ Pro W4"/>
                <a:ea typeface="ヒラギノ丸ゴ Pro W4"/>
                <a:cs typeface="ヒラギノ丸ゴ Pro W4"/>
              </a:rPr>
              <a:t>IDS</a:t>
            </a:r>
            <a:r>
              <a:rPr kumimoji="1" lang="ja-JP" altLang="en-US" sz="2800" dirty="0" smtClean="0">
                <a:latin typeface="ヒラギノ丸ゴ Pro W4"/>
                <a:ea typeface="ヒラギノ丸ゴ Pro W4"/>
                <a:cs typeface="ヒラギノ丸ゴ Pro W4"/>
              </a:rPr>
              <a:t>はカーネルのグローバル変数を知る必要がある</a:t>
            </a:r>
            <a:endParaRPr kumimoji="1"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メモリを解析する起点となる</a:t>
            </a:r>
            <a:endParaRPr lang="en-US" altLang="ja-JP" sz="2400" dirty="0" smtClean="0">
              <a:latin typeface="ヒラギノ丸ゴ Pro W4"/>
              <a:ea typeface="ヒラギノ丸ゴ Pro W4"/>
              <a:cs typeface="ヒラギノ丸ゴ Pro W4"/>
            </a:endParaRPr>
          </a:p>
          <a:p>
            <a:r>
              <a:rPr kumimoji="1" lang="ja-JP" altLang="en-US" sz="2800" dirty="0" smtClean="0">
                <a:latin typeface="ヒラギノ丸ゴ Pro W4"/>
                <a:ea typeface="ヒラギノ丸ゴ Pro W4"/>
                <a:cs typeface="ヒラギノ丸ゴ Pro W4"/>
              </a:rPr>
              <a:t>グローバル変数のアドレスを定義</a:t>
            </a:r>
            <a:endParaRPr kumimoji="1"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リンカ・スクリプトに定義を記述</a:t>
            </a:r>
            <a:endParaRPr lang="en-US" altLang="ja-JP" sz="2400" dirty="0" smtClean="0">
              <a:latin typeface="ヒラギノ丸ゴ Pro W4"/>
              <a:ea typeface="ヒラギノ丸ゴ Pro W4"/>
              <a:cs typeface="ヒラギノ丸ゴ Pro W4"/>
            </a:endParaRPr>
          </a:p>
          <a:p>
            <a:pPr lvl="1"/>
            <a:r>
              <a:rPr kumimoji="1" lang="en-US" altLang="ja-JP" sz="2400" dirty="0" smtClean="0">
                <a:latin typeface="ヒラギノ丸ゴ Pro W4"/>
                <a:ea typeface="ヒラギノ丸ゴ Pro W4"/>
                <a:cs typeface="ヒラギノ丸ゴ Pro W4"/>
              </a:rPr>
              <a:t>IDS</a:t>
            </a:r>
            <a:r>
              <a:rPr kumimoji="1" lang="ja-JP" altLang="en-US" sz="2400" dirty="0" smtClean="0">
                <a:latin typeface="ヒラギノ丸ゴ Pro W4"/>
                <a:ea typeface="ヒラギノ丸ゴ Pro W4"/>
                <a:cs typeface="ヒラギノ丸ゴ Pro W4"/>
              </a:rPr>
              <a:t>のリンク時に指定</a:t>
            </a:r>
            <a:endParaRPr kumimoji="1" lang="ja-JP" altLang="en-US" sz="2400"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grpSp>
        <p:nvGrpSpPr>
          <p:cNvPr id="7" name="図形グループ 6"/>
          <p:cNvGrpSpPr/>
          <p:nvPr/>
        </p:nvGrpSpPr>
        <p:grpSpPr>
          <a:xfrm>
            <a:off x="4161584" y="4178165"/>
            <a:ext cx="4570595" cy="2245420"/>
            <a:chOff x="4161584" y="3880743"/>
            <a:chExt cx="4570595" cy="2245420"/>
          </a:xfrm>
        </p:grpSpPr>
        <p:sp>
          <p:nvSpPr>
            <p:cNvPr id="8" name="正方形/長方形 7"/>
            <p:cNvSpPr/>
            <p:nvPr/>
          </p:nvSpPr>
          <p:spPr>
            <a:xfrm>
              <a:off x="4161584" y="4660344"/>
              <a:ext cx="4413048" cy="1465819"/>
            </a:xfrm>
            <a:prstGeom prst="rect">
              <a:avLst/>
            </a:prstGeom>
          </p:spPr>
          <p:style>
            <a:lnRef idx="3">
              <a:schemeClr val="lt1"/>
            </a:lnRef>
            <a:fillRef idx="1">
              <a:schemeClr val="accent1"/>
            </a:fillRef>
            <a:effectRef idx="1">
              <a:schemeClr val="accent1"/>
            </a:effectRef>
            <a:fontRef idx="minor">
              <a:schemeClr val="lt1"/>
            </a:fontRef>
          </p:style>
          <p:txBody>
            <a:bodyPr rtlCol="0" anchor="ctr" anchorCtr="1"/>
            <a:lstStyle/>
            <a:p>
              <a:r>
                <a:rPr kumimoji="1" lang="en-US" altLang="ja-JP" sz="2000" dirty="0" smtClean="0">
                  <a:latin typeface="ヒラギノ丸ゴ Pro W4"/>
                  <a:ea typeface="ヒラギノ丸ゴ Pro W4"/>
                  <a:cs typeface="ヒラギノ丸ゴ Pro W4"/>
                </a:rPr>
                <a:t>jiffies </a:t>
              </a:r>
              <a:r>
                <a:rPr kumimoji="1" lang="en-US" altLang="ja-JP" sz="2000" dirty="0">
                  <a:latin typeface="ヒラギノ丸ゴ Pro W4"/>
                  <a:ea typeface="ヒラギノ丸ゴ Pro W4"/>
                  <a:cs typeface="ヒラギノ丸ゴ Pro W4"/>
                </a:rPr>
                <a:t>= 0xffffffff81c26480</a:t>
              </a:r>
              <a:r>
                <a:rPr kumimoji="1" lang="en-US" altLang="ja-JP" sz="2000" dirty="0" smtClean="0">
                  <a:latin typeface="ヒラギノ丸ゴ Pro W4"/>
                  <a:ea typeface="ヒラギノ丸ゴ Pro W4"/>
                  <a:cs typeface="ヒラギノ丸ゴ Pro W4"/>
                </a:rPr>
                <a:t>;</a:t>
              </a:r>
              <a:endParaRPr kumimoji="1" lang="ja-JP" altLang="en-US" sz="2000" dirty="0">
                <a:latin typeface="ヒラギノ丸ゴ Pro W4"/>
                <a:ea typeface="ヒラギノ丸ゴ Pro W4"/>
                <a:cs typeface="ヒラギノ丸ゴ Pro W4"/>
              </a:endParaRPr>
            </a:p>
          </p:txBody>
        </p:sp>
        <p:sp>
          <p:nvSpPr>
            <p:cNvPr id="6" name="1 つの角を切り取った四角形 5"/>
            <p:cNvSpPr/>
            <p:nvPr/>
          </p:nvSpPr>
          <p:spPr>
            <a:xfrm>
              <a:off x="7085626" y="3880743"/>
              <a:ext cx="1646553" cy="1169074"/>
            </a:xfrm>
            <a:prstGeom prst="snip1Rect">
              <a:avLst>
                <a:gd name="adj" fmla="val 24601"/>
              </a:avLst>
            </a:prstGeom>
            <a:solidFill>
              <a:schemeClr val="bg1"/>
            </a:solidFill>
            <a:ln>
              <a:solidFill>
                <a:schemeClr val="accent1"/>
              </a:solidFill>
            </a:ln>
          </p:spPr>
          <p:style>
            <a:lnRef idx="3">
              <a:schemeClr val="lt1"/>
            </a:lnRef>
            <a:fillRef idx="1">
              <a:schemeClr val="accent3"/>
            </a:fillRef>
            <a:effectRef idx="1">
              <a:schemeClr val="accent3"/>
            </a:effectRef>
            <a:fontRef idx="minor">
              <a:schemeClr val="lt1"/>
            </a:fontRef>
          </p:style>
          <p:txBody>
            <a:bodyPr rtlCol="0" anchor="ctr" anchorCtr="1"/>
            <a:lstStyle/>
            <a:p>
              <a:r>
                <a:rPr kumimoji="1" lang="en-US" altLang="ja-JP" sz="1600" dirty="0" err="1" smtClean="0">
                  <a:solidFill>
                    <a:schemeClr val="accent1"/>
                  </a:solidFill>
                  <a:latin typeface="ヒラギノ丸ゴ Pro W4"/>
                  <a:ea typeface="ヒラギノ丸ゴ Pro W4"/>
                  <a:cs typeface="ヒラギノ丸ゴ Pro W4"/>
                </a:rPr>
                <a:t>symbols.lds</a:t>
              </a:r>
              <a:endParaRPr kumimoji="1" lang="en-US" altLang="ja-JP" sz="1600" dirty="0" smtClean="0">
                <a:solidFill>
                  <a:schemeClr val="accent1"/>
                </a:solidFill>
                <a:latin typeface="ヒラギノ丸ゴ Pro W4"/>
                <a:ea typeface="ヒラギノ丸ゴ Pro W4"/>
                <a:cs typeface="ヒラギノ丸ゴ Pro W4"/>
              </a:endParaRPr>
            </a:p>
            <a:p>
              <a:endParaRPr kumimoji="1" lang="en-US" altLang="ja-JP" sz="1600" dirty="0" smtClean="0">
                <a:solidFill>
                  <a:schemeClr val="accent1"/>
                </a:solidFill>
              </a:endParaRPr>
            </a:p>
          </p:txBody>
        </p:sp>
      </p:grpSp>
      <p:sp>
        <p:nvSpPr>
          <p:cNvPr id="9" name="スライド番号プレースホルダー 8"/>
          <p:cNvSpPr>
            <a:spLocks noGrp="1"/>
          </p:cNvSpPr>
          <p:nvPr>
            <p:ph type="sldNum" sz="quarter" idx="4"/>
          </p:nvPr>
        </p:nvSpPr>
        <p:spPr/>
        <p:txBody>
          <a:bodyPr/>
          <a:lstStyle/>
          <a:p>
            <a:fld id="{162F1D00-BD13-4404-86B0-79703945A0A7}" type="slidenum">
              <a:rPr lang="en-US" smtClean="0"/>
              <a:pPr/>
              <a:t>10</a:t>
            </a:fld>
            <a:endParaRPr lang="en-US" dirty="0"/>
          </a:p>
        </p:txBody>
      </p:sp>
    </p:spTree>
    <p:extLst>
      <p:ext uri="{BB962C8B-B14F-4D97-AF65-F5344CB8AC3E}">
        <p14:creationId xmlns:p14="http://schemas.microsoft.com/office/powerpoint/2010/main" val="4261174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latin typeface="ヒラギノ丸ゴ Pro W4"/>
                <a:ea typeface="ヒラギノ丸ゴ Pro W4"/>
                <a:cs typeface="ヒラギノ丸ゴ Pro W4"/>
              </a:rPr>
              <a:t>Transcall</a:t>
            </a:r>
            <a:r>
              <a:rPr kumimoji="1" lang="ja-JP" altLang="en-US" dirty="0" smtClean="0">
                <a:latin typeface="ヒラギノ丸ゴ Pro W4"/>
                <a:ea typeface="ヒラギノ丸ゴ Pro W4"/>
                <a:cs typeface="ヒラギノ丸ゴ Pro W4"/>
              </a:rPr>
              <a:t>の半自動生成に向けて</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lstStyle/>
          <a:p>
            <a:r>
              <a:rPr kumimoji="1" lang="en-US" altLang="ja-JP" sz="2800" dirty="0" smtClean="0">
                <a:latin typeface="ヒラギノ丸ゴ Pro W4"/>
                <a:ea typeface="ヒラギノ丸ゴ Pro W4"/>
                <a:cs typeface="ヒラギノ丸ゴ Pro W4"/>
              </a:rPr>
              <a:t>Linux</a:t>
            </a:r>
            <a:r>
              <a:rPr kumimoji="1" lang="ja-JP" altLang="en-US" sz="2800" dirty="0" smtClean="0">
                <a:latin typeface="ヒラギノ丸ゴ Pro W4"/>
                <a:ea typeface="ヒラギノ丸ゴ Pro W4"/>
                <a:cs typeface="ヒラギノ丸ゴ Pro W4"/>
              </a:rPr>
              <a:t>のソースコードを用いて監視対象</a:t>
            </a:r>
            <a:r>
              <a:rPr kumimoji="1" lang="en-US" altLang="ja-JP" sz="2800" dirty="0" smtClean="0">
                <a:latin typeface="ヒラギノ丸ゴ Pro W4"/>
                <a:ea typeface="ヒラギノ丸ゴ Pro W4"/>
                <a:cs typeface="ヒラギノ丸ゴ Pro W4"/>
              </a:rPr>
              <a:t>VM</a:t>
            </a:r>
            <a:r>
              <a:rPr kumimoji="1" lang="ja-JP" altLang="en-US" sz="2800" dirty="0" smtClean="0">
                <a:latin typeface="ヒラギノ丸ゴ Pro W4"/>
                <a:ea typeface="ヒラギノ丸ゴ Pro W4"/>
                <a:cs typeface="ヒラギノ丸ゴ Pro W4"/>
              </a:rPr>
              <a:t>の</a:t>
            </a:r>
            <a:r>
              <a:rPr kumimoji="1" lang="en-US" altLang="ja-JP" sz="2800" dirty="0" smtClean="0">
                <a:latin typeface="ヒラギノ丸ゴ Pro W4"/>
                <a:ea typeface="ヒラギノ丸ゴ Pro W4"/>
                <a:cs typeface="ヒラギノ丸ゴ Pro W4"/>
              </a:rPr>
              <a:t>OS</a:t>
            </a:r>
            <a:r>
              <a:rPr kumimoji="1" lang="ja-JP" altLang="en-US" sz="2800" dirty="0" smtClean="0">
                <a:latin typeface="ヒラギノ丸ゴ Pro W4"/>
                <a:ea typeface="ヒラギノ丸ゴ Pro W4"/>
                <a:cs typeface="ヒラギノ丸ゴ Pro W4"/>
              </a:rPr>
              <a:t>内の情報を取得</a:t>
            </a:r>
            <a:endParaRPr kumimoji="1"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clang</a:t>
            </a:r>
            <a:r>
              <a:rPr lang="ja-JP" altLang="en-US" sz="2400" dirty="0" smtClean="0">
                <a:latin typeface="ヒラギノ丸ゴ Pro W4"/>
                <a:ea typeface="ヒラギノ丸ゴ Pro W4"/>
                <a:cs typeface="ヒラギノ丸ゴ Pro W4"/>
              </a:rPr>
              <a:t>を用いてコンパイルして中間表現を出力</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opt</a:t>
            </a:r>
            <a:r>
              <a:rPr lang="ja-JP" altLang="en-US" sz="2400" dirty="0" smtClean="0">
                <a:latin typeface="ヒラギノ丸ゴ Pro W4"/>
                <a:ea typeface="ヒラギノ丸ゴ Pro W4"/>
                <a:cs typeface="ヒラギノ丸ゴ Pro W4"/>
              </a:rPr>
              <a:t>を用いて中間表現にアドレス変換を挿入</a:t>
            </a:r>
            <a:endParaRPr lang="en-US" altLang="ja-JP" sz="2400" dirty="0" smtClean="0">
              <a:latin typeface="ヒラギノ丸ゴ Pro W4"/>
              <a:ea typeface="ヒラギノ丸ゴ Pro W4"/>
              <a:cs typeface="ヒラギノ丸ゴ Pro W4"/>
            </a:endParaRPr>
          </a:p>
          <a:p>
            <a:pPr lvl="1"/>
            <a:r>
              <a:rPr lang="en-US" altLang="ja-JP" sz="2400" dirty="0" err="1" smtClean="0">
                <a:latin typeface="ヒラギノ丸ゴ Pro W4"/>
                <a:ea typeface="ヒラギノ丸ゴ Pro W4"/>
                <a:cs typeface="ヒラギノ丸ゴ Pro W4"/>
              </a:rPr>
              <a:t>llc</a:t>
            </a:r>
            <a:r>
              <a:rPr lang="ja-JP" altLang="en-US" sz="2400" dirty="0" smtClean="0">
                <a:latin typeface="ヒラギノ丸ゴ Pro W4"/>
                <a:ea typeface="ヒラギノ丸ゴ Pro W4"/>
                <a:cs typeface="ヒラギノ丸ゴ Pro W4"/>
              </a:rPr>
              <a:t>を用いて中間表現からオブジェクトファイルを作成</a:t>
            </a:r>
            <a:endParaRPr lang="en-US" altLang="ja-JP" sz="2400" dirty="0" smtClean="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10" name="スライド番号プレースホルダー 9"/>
          <p:cNvSpPr>
            <a:spLocks noGrp="1"/>
          </p:cNvSpPr>
          <p:nvPr>
            <p:ph type="sldNum" sz="quarter" idx="4"/>
          </p:nvPr>
        </p:nvSpPr>
        <p:spPr/>
        <p:txBody>
          <a:bodyPr/>
          <a:lstStyle/>
          <a:p>
            <a:fld id="{162F1D00-BD13-4404-86B0-79703945A0A7}" type="slidenum">
              <a:rPr lang="en-US" smtClean="0"/>
              <a:pPr/>
              <a:t>11</a:t>
            </a:fld>
            <a:endParaRPr lang="en-US" dirty="0"/>
          </a:p>
        </p:txBody>
      </p:sp>
      <p:sp>
        <p:nvSpPr>
          <p:cNvPr id="5" name="正方形/長方形 4"/>
          <p:cNvSpPr/>
          <p:nvPr/>
        </p:nvSpPr>
        <p:spPr>
          <a:xfrm>
            <a:off x="2540000" y="4377765"/>
            <a:ext cx="4557059" cy="2300941"/>
          </a:xfrm>
          <a:prstGeom prst="rect">
            <a:avLst/>
          </a:prstGeom>
          <a:ln w="76200" cmpd="sng"/>
        </p:spPr>
        <p:style>
          <a:lnRef idx="2">
            <a:schemeClr val="accent5"/>
          </a:lnRef>
          <a:fillRef idx="1">
            <a:schemeClr val="lt1"/>
          </a:fillRef>
          <a:effectRef idx="0">
            <a:schemeClr val="accent5"/>
          </a:effectRef>
          <a:fontRef idx="minor">
            <a:schemeClr val="dk1"/>
          </a:fontRef>
        </p:style>
        <p:txBody>
          <a:bodyPr lIns="216000" rtlCol="0" anchor="ctr"/>
          <a:lstStyle/>
          <a:p>
            <a:r>
              <a:rPr kumimoji="1" lang="en-US" altLang="ja-JP" sz="2000" dirty="0" smtClean="0">
                <a:solidFill>
                  <a:schemeClr val="tx1">
                    <a:lumMod val="65000"/>
                    <a:lumOff val="35000"/>
                  </a:schemeClr>
                </a:solidFill>
                <a:latin typeface="ヒラギノ丸ゴ Pro W4"/>
                <a:ea typeface="ヒラギノ丸ゴ Pro W4"/>
                <a:cs typeface="ヒラギノ丸ゴ Pro W4"/>
              </a:rPr>
              <a:t>#include &lt;</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linux</a:t>
            </a:r>
            <a:r>
              <a:rPr kumimoji="1" lang="en-US" altLang="ja-JP" sz="2000" dirty="0" smtClean="0">
                <a:solidFill>
                  <a:schemeClr val="tx1">
                    <a:lumMod val="65000"/>
                    <a:lumOff val="35000"/>
                  </a:schemeClr>
                </a:solidFill>
                <a:latin typeface="ヒラギノ丸ゴ Pro W4"/>
                <a:ea typeface="ヒラギノ丸ゴ Pro W4"/>
                <a:cs typeface="ヒラギノ丸ゴ Pro W4"/>
              </a:rPr>
              <a:t>/</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sched.h</a:t>
            </a:r>
            <a:r>
              <a:rPr kumimoji="1" lang="en-US" altLang="ja-JP" sz="2000" dirty="0" smtClean="0">
                <a:solidFill>
                  <a:schemeClr val="tx1">
                    <a:lumMod val="65000"/>
                    <a:lumOff val="35000"/>
                  </a:schemeClr>
                </a:solidFill>
                <a:latin typeface="ヒラギノ丸ゴ Pro W4"/>
                <a:ea typeface="ヒラギノ丸ゴ Pro W4"/>
                <a:cs typeface="ヒラギノ丸ゴ Pro W4"/>
              </a:rPr>
              <a:t>&gt;</a:t>
            </a:r>
          </a:p>
          <a:p>
            <a:r>
              <a:rPr kumimoji="1" lang="en-US" altLang="ja-JP" sz="2000" dirty="0">
                <a:solidFill>
                  <a:schemeClr val="tx1">
                    <a:lumMod val="65000"/>
                    <a:lumOff val="35000"/>
                  </a:schemeClr>
                </a:solidFill>
                <a:latin typeface="ヒラギノ丸ゴ Pro W4"/>
                <a:ea typeface="ヒラギノ丸ゴ Pro W4"/>
                <a:cs typeface="ヒラギノ丸ゴ Pro W4"/>
              </a:rPr>
              <a:t> </a:t>
            </a:r>
            <a:r>
              <a:rPr kumimoji="1" lang="en-US" altLang="ja-JP" sz="2000" dirty="0" smtClean="0">
                <a:solidFill>
                  <a:schemeClr val="tx1">
                    <a:lumMod val="65000"/>
                    <a:lumOff val="35000"/>
                  </a:schemeClr>
                </a:solidFill>
                <a:latin typeface="ヒラギノ丸ゴ Pro W4"/>
                <a:ea typeface="ヒラギノ丸ゴ Pro W4"/>
                <a:cs typeface="ヒラギノ丸ゴ Pro W4"/>
              </a:rPr>
              <a:t>  :</a:t>
            </a:r>
            <a:endParaRPr kumimoji="1" lang="en-US" altLang="ja-JP" sz="2000" dirty="0">
              <a:solidFill>
                <a:schemeClr val="tx1">
                  <a:lumMod val="65000"/>
                  <a:lumOff val="35000"/>
                </a:schemeClr>
              </a:solidFill>
              <a:latin typeface="ヒラギノ丸ゴ Pro W4"/>
              <a:ea typeface="ヒラギノ丸ゴ Pro W4"/>
              <a:cs typeface="ヒラギノ丸ゴ Pro W4"/>
            </a:endParaRPr>
          </a:p>
          <a:p>
            <a:r>
              <a:rPr kumimoji="1" lang="en-US" altLang="ja-JP" sz="2000" dirty="0" err="1" smtClean="0">
                <a:solidFill>
                  <a:schemeClr val="tx1">
                    <a:lumMod val="65000"/>
                    <a:lumOff val="35000"/>
                  </a:schemeClr>
                </a:solidFill>
                <a:latin typeface="ヒラギノ丸ゴ Pro W4"/>
                <a:ea typeface="ヒラギノ丸ゴ Pro W4"/>
                <a:cs typeface="ヒラギノ丸ゴ Pro W4"/>
              </a:rPr>
              <a:t>struct</a:t>
            </a:r>
            <a:r>
              <a:rPr kumimoji="1" lang="en-US" altLang="ja-JP" sz="2000" dirty="0" smtClean="0">
                <a:solidFill>
                  <a:schemeClr val="tx1">
                    <a:lumMod val="65000"/>
                    <a:lumOff val="35000"/>
                  </a:schemeClr>
                </a:solidFill>
                <a:latin typeface="ヒラギノ丸ゴ Pro W4"/>
                <a:ea typeface="ヒラギノ丸ゴ Pro W4"/>
                <a:cs typeface="ヒラギノ丸ゴ Pro W4"/>
              </a:rPr>
              <a:t> </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task_stract</a:t>
            </a:r>
            <a:r>
              <a:rPr kumimoji="1" lang="en-US" altLang="ja-JP" sz="2000" dirty="0" smtClean="0">
                <a:solidFill>
                  <a:schemeClr val="tx1">
                    <a:lumMod val="65000"/>
                    <a:lumOff val="35000"/>
                  </a:schemeClr>
                </a:solidFill>
                <a:latin typeface="ヒラギノ丸ゴ Pro W4"/>
                <a:ea typeface="ヒラギノ丸ゴ Pro W4"/>
                <a:cs typeface="ヒラギノ丸ゴ Pro W4"/>
              </a:rPr>
              <a:t> *p = &amp;</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init_task</a:t>
            </a:r>
            <a:r>
              <a:rPr kumimoji="1" lang="en-US" altLang="ja-JP" sz="2000" dirty="0" smtClean="0">
                <a:solidFill>
                  <a:schemeClr val="tx1">
                    <a:lumMod val="65000"/>
                    <a:lumOff val="35000"/>
                  </a:schemeClr>
                </a:solidFill>
                <a:latin typeface="ヒラギノ丸ゴ Pro W4"/>
                <a:ea typeface="ヒラギノ丸ゴ Pro W4"/>
                <a:cs typeface="ヒラギノ丸ゴ Pro W4"/>
              </a:rPr>
              <a:t>;</a:t>
            </a:r>
          </a:p>
          <a:p>
            <a:r>
              <a:rPr kumimoji="1" lang="en-US" altLang="ja-JP" sz="2000" dirty="0" smtClean="0">
                <a:solidFill>
                  <a:schemeClr val="tx1">
                    <a:lumMod val="65000"/>
                    <a:lumOff val="35000"/>
                  </a:schemeClr>
                </a:solidFill>
                <a:latin typeface="ヒラギノ丸ゴ Pro W4"/>
                <a:ea typeface="ヒラギノ丸ゴ Pro W4"/>
                <a:cs typeface="ヒラギノ丸ゴ Pro W4"/>
              </a:rPr>
              <a:t>   :</a:t>
            </a:r>
            <a:endParaRPr kumimoji="1" lang="en-US" altLang="ja-JP" sz="2000" dirty="0">
              <a:solidFill>
                <a:schemeClr val="tx1">
                  <a:lumMod val="65000"/>
                  <a:lumOff val="35000"/>
                </a:schemeClr>
              </a:solidFill>
              <a:latin typeface="ヒラギノ丸ゴ Pro W4"/>
              <a:ea typeface="ヒラギノ丸ゴ Pro W4"/>
              <a:cs typeface="ヒラギノ丸ゴ Pro W4"/>
            </a:endParaRPr>
          </a:p>
          <a:p>
            <a:r>
              <a:rPr kumimoji="1" lang="en-US" altLang="ja-JP" sz="2000" dirty="0" err="1" smtClean="0">
                <a:solidFill>
                  <a:schemeClr val="tx1">
                    <a:lumMod val="65000"/>
                    <a:lumOff val="35000"/>
                  </a:schemeClr>
                </a:solidFill>
                <a:latin typeface="ヒラギノ丸ゴ Pro W4"/>
                <a:ea typeface="ヒラギノ丸ゴ Pro W4"/>
                <a:cs typeface="ヒラギノ丸ゴ Pro W4"/>
              </a:rPr>
              <a:t>printf</a:t>
            </a:r>
            <a:r>
              <a:rPr kumimoji="1" lang="en-US" altLang="ja-JP" sz="2000" dirty="0" smtClean="0">
                <a:solidFill>
                  <a:schemeClr val="tx1">
                    <a:lumMod val="65000"/>
                    <a:lumOff val="35000"/>
                  </a:schemeClr>
                </a:solidFill>
                <a:latin typeface="ヒラギノ丸ゴ Pro W4"/>
                <a:ea typeface="ヒラギノ丸ゴ Pro W4"/>
                <a:cs typeface="ヒラギノ丸ゴ Pro W4"/>
              </a:rPr>
              <a:t>(“%</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d¥n</a:t>
            </a:r>
            <a:r>
              <a:rPr kumimoji="1" lang="en-US" altLang="ja-JP" sz="2000" dirty="0" smtClean="0">
                <a:solidFill>
                  <a:schemeClr val="tx1">
                    <a:lumMod val="65000"/>
                    <a:lumOff val="35000"/>
                  </a:schemeClr>
                </a:solidFill>
                <a:latin typeface="ヒラギノ丸ゴ Pro W4"/>
                <a:ea typeface="ヒラギノ丸ゴ Pro W4"/>
                <a:cs typeface="ヒラギノ丸ゴ Pro W4"/>
              </a:rPr>
              <a:t>”, p-&gt;</a:t>
            </a:r>
            <a:r>
              <a:rPr kumimoji="1" lang="en-US" altLang="ja-JP" sz="2000" dirty="0" err="1" smtClean="0">
                <a:solidFill>
                  <a:schemeClr val="tx1">
                    <a:lumMod val="65000"/>
                    <a:lumOff val="35000"/>
                  </a:schemeClr>
                </a:solidFill>
                <a:latin typeface="ヒラギノ丸ゴ Pro W4"/>
                <a:ea typeface="ヒラギノ丸ゴ Pro W4"/>
                <a:cs typeface="ヒラギノ丸ゴ Pro W4"/>
              </a:rPr>
              <a:t>pid</a:t>
            </a:r>
            <a:r>
              <a:rPr kumimoji="1" lang="en-US" altLang="ja-JP" sz="2000" dirty="0" smtClean="0">
                <a:solidFill>
                  <a:schemeClr val="tx1">
                    <a:lumMod val="65000"/>
                    <a:lumOff val="35000"/>
                  </a:schemeClr>
                </a:solidFill>
                <a:latin typeface="ヒラギノ丸ゴ Pro W4"/>
                <a:ea typeface="ヒラギノ丸ゴ Pro W4"/>
                <a:cs typeface="ヒラギノ丸ゴ Pro W4"/>
              </a:rPr>
              <a:t>);</a:t>
            </a:r>
          </a:p>
          <a:p>
            <a:r>
              <a:rPr kumimoji="1" lang="en-US" altLang="ja-JP" sz="2000" dirty="0">
                <a:solidFill>
                  <a:schemeClr val="tx1">
                    <a:lumMod val="65000"/>
                    <a:lumOff val="35000"/>
                  </a:schemeClr>
                </a:solidFill>
                <a:latin typeface="ヒラギノ丸ゴ Pro W4"/>
                <a:ea typeface="ヒラギノ丸ゴ Pro W4"/>
                <a:cs typeface="ヒラギノ丸ゴ Pro W4"/>
              </a:rPr>
              <a:t> </a:t>
            </a:r>
            <a:r>
              <a:rPr kumimoji="1" lang="en-US" altLang="ja-JP" sz="2000" dirty="0" smtClean="0">
                <a:solidFill>
                  <a:schemeClr val="tx1">
                    <a:lumMod val="65000"/>
                    <a:lumOff val="35000"/>
                  </a:schemeClr>
                </a:solidFill>
                <a:latin typeface="ヒラギノ丸ゴ Pro W4"/>
                <a:ea typeface="ヒラギノ丸ゴ Pro W4"/>
                <a:cs typeface="ヒラギノ丸ゴ Pro W4"/>
              </a:rPr>
              <a:t>  :</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p:txBody>
      </p:sp>
    </p:spTree>
    <p:extLst>
      <p:ext uri="{BB962C8B-B14F-4D97-AF65-F5344CB8AC3E}">
        <p14:creationId xmlns:p14="http://schemas.microsoft.com/office/powerpoint/2010/main" val="90918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ヒラギノ丸ゴ Pro W4"/>
                <a:ea typeface="ヒラギノ丸ゴ Pro W4"/>
                <a:cs typeface="ヒラギノ丸ゴ Pro W4"/>
              </a:rPr>
              <a:t>実験</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lstStyle/>
          <a:p>
            <a:r>
              <a:rPr lang="ja-JP" altLang="en-US" sz="2800" dirty="0" smtClean="0">
                <a:latin typeface="ヒラギノ丸ゴ Pro W4"/>
                <a:ea typeface="ヒラギノ丸ゴ Pro W4"/>
                <a:cs typeface="ヒラギノ丸ゴ Pro W4"/>
              </a:rPr>
              <a:t>簡単な</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に</a:t>
            </a:r>
            <a:r>
              <a:rPr lang="en-US" altLang="ja-JP" sz="2800" dirty="0" err="1" smtClean="0">
                <a:latin typeface="ヒラギノ丸ゴ Pro W4"/>
                <a:ea typeface="ヒラギノ丸ゴ Pro W4"/>
                <a:cs typeface="ヒラギノ丸ゴ Pro W4"/>
              </a:rPr>
              <a:t>LLView</a:t>
            </a:r>
            <a:r>
              <a:rPr lang="ja-JP" altLang="en-US" sz="2800" dirty="0" smtClean="0">
                <a:latin typeface="ヒラギノ丸ゴ Pro W4"/>
                <a:ea typeface="ヒラギノ丸ゴ Pro W4"/>
                <a:cs typeface="ヒラギノ丸ゴ Pro W4"/>
              </a:rPr>
              <a:t>を適用して、</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オフロードの動作確認および性能測定を行った</a:t>
            </a:r>
            <a:endParaRPr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OS</a:t>
            </a:r>
            <a:r>
              <a:rPr lang="ja-JP" altLang="en-US" sz="2400" dirty="0" smtClean="0">
                <a:latin typeface="ヒラギノ丸ゴ Pro W4"/>
                <a:ea typeface="ヒラギノ丸ゴ Pro W4"/>
                <a:cs typeface="ヒラギノ丸ゴ Pro W4"/>
              </a:rPr>
              <a:t>のバージョン情報を取得</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動作中のプロセス一覧を取得</a:t>
            </a:r>
            <a:endParaRPr lang="en-US" altLang="ja-JP" sz="2400" dirty="0" smtClean="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graphicFrame>
        <p:nvGraphicFramePr>
          <p:cNvPr id="6" name="表 5"/>
          <p:cNvGraphicFramePr>
            <a:graphicFrameLocks noGrp="1"/>
          </p:cNvGraphicFramePr>
          <p:nvPr>
            <p:extLst>
              <p:ext uri="{D42A27DB-BD31-4B8C-83A1-F6EECF244321}">
                <p14:modId xmlns:p14="http://schemas.microsoft.com/office/powerpoint/2010/main" val="2294376243"/>
              </p:ext>
            </p:extLst>
          </p:nvPr>
        </p:nvGraphicFramePr>
        <p:xfrm>
          <a:off x="886945" y="4046145"/>
          <a:ext cx="6792820" cy="2377440"/>
        </p:xfrm>
        <a:graphic>
          <a:graphicData uri="http://schemas.openxmlformats.org/drawingml/2006/table">
            <a:tbl>
              <a:tblPr firstRow="1" bandRow="1">
                <a:tableStyleId>{912C8C85-51F0-491E-9774-3900AFEF0FD7}</a:tableStyleId>
              </a:tblPr>
              <a:tblGrid>
                <a:gridCol w="995644"/>
                <a:gridCol w="2674470"/>
                <a:gridCol w="1075765"/>
                <a:gridCol w="2046941"/>
              </a:tblGrid>
              <a:tr h="390325">
                <a:tc gridSpan="2">
                  <a:txBody>
                    <a:bodyPr/>
                    <a:lstStyle/>
                    <a:p>
                      <a:pPr algn="ctr"/>
                      <a:r>
                        <a:rPr kumimoji="1" lang="ja-JP" altLang="en-US" sz="2000" dirty="0" smtClean="0">
                          <a:solidFill>
                            <a:schemeClr val="tx1">
                              <a:lumMod val="65000"/>
                              <a:lumOff val="35000"/>
                            </a:schemeClr>
                          </a:solidFill>
                          <a:latin typeface="ヒラギノ丸ゴ Pro W4"/>
                          <a:ea typeface="ヒラギノ丸ゴ Pro W4"/>
                          <a:cs typeface="ヒラギノ丸ゴ Pro W4"/>
                        </a:rPr>
                        <a:t>実験環境</a:t>
                      </a:r>
                      <a:endParaRPr kumimoji="1" lang="en-US" altLang="ja-JP" sz="2000" dirty="0" smtClean="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tcPr>
                </a:tc>
                <a:tc hMerge="1">
                  <a:txBody>
                    <a:bodyPr/>
                    <a:lstStyle/>
                    <a:p>
                      <a:pPr algn="l"/>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12700" cap="flat" cmpd="sng" algn="ctr">
                      <a:solidFill>
                        <a:srgbClr val="A3A101"/>
                      </a:solidFill>
                      <a:prstDash val="solid"/>
                      <a:round/>
                      <a:headEnd type="none" w="med" len="med"/>
                      <a:tailEnd type="none" w="med" len="med"/>
                    </a:lnL>
                  </a:tcPr>
                </a:tc>
                <a:tc gridSpan="2">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IDS-VM</a:t>
                      </a: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tcPr>
                </a:tc>
                <a:tc hMerge="1">
                  <a:txBody>
                    <a:bodyPr/>
                    <a:lstStyle/>
                    <a:p>
                      <a:endParaRPr kumimoji="1" lang="ja-JP" altLang="en-US"/>
                    </a:p>
                  </a:txBody>
                  <a:tcPr/>
                </a:tc>
              </a:tr>
              <a:tr h="390325">
                <a:tc>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CPU</a:t>
                      </a: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Intel Xeon E3-1290</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ctr"/>
                      <a:r>
                        <a:rPr kumimoji="1" lang="ja-JP" altLang="en-US" sz="2000" dirty="0" smtClean="0">
                          <a:solidFill>
                            <a:schemeClr val="tx1">
                              <a:lumMod val="65000"/>
                              <a:lumOff val="35000"/>
                            </a:schemeClr>
                          </a:solidFill>
                          <a:latin typeface="ヒラギノ丸ゴ Pro W4"/>
                          <a:ea typeface="ヒラギノ丸ゴ Pro W4"/>
                          <a:cs typeface="ヒラギノ丸ゴ Pro W4"/>
                        </a:rPr>
                        <a:t>メモリ</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chemeClr val="bg1"/>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30GB</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7A7901"/>
                      </a:solidFill>
                      <a:prstDash val="solid"/>
                      <a:round/>
                      <a:headEnd type="none" w="med" len="med"/>
                      <a:tailEnd type="none" w="med" len="med"/>
                    </a:lnB>
                    <a:solidFill>
                      <a:schemeClr val="bg1"/>
                    </a:solidFill>
                  </a:tcPr>
                </a:tc>
              </a:tr>
              <a:tr h="390325">
                <a:tc>
                  <a:txBody>
                    <a:bodyPr/>
                    <a:lstStyle/>
                    <a:p>
                      <a:pPr algn="ctr"/>
                      <a:r>
                        <a:rPr kumimoji="1" lang="ja-JP" altLang="en-US" sz="2000" dirty="0" smtClean="0">
                          <a:solidFill>
                            <a:schemeClr val="tx1">
                              <a:lumMod val="65000"/>
                              <a:lumOff val="35000"/>
                            </a:schemeClr>
                          </a:solidFill>
                          <a:latin typeface="ヒラギノ丸ゴ Pro W4"/>
                          <a:ea typeface="ヒラギノ丸ゴ Pro W4"/>
                          <a:cs typeface="ヒラギノ丸ゴ Pro W4"/>
                        </a:rPr>
                        <a:t>メモリ</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32GB</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OS</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7A7901"/>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Ubuntu 14.04</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7A7901"/>
                      </a:solidFill>
                      <a:prstDash val="solid"/>
                      <a:round/>
                      <a:headEnd type="none" w="med" len="med"/>
                      <a:tailEnd type="none" w="med" len="med"/>
                    </a:lnL>
                    <a:lnR w="38100" cap="flat" cmpd="sng" algn="ctr">
                      <a:solidFill>
                        <a:srgbClr val="7A7901"/>
                      </a:solidFill>
                      <a:prstDash val="solid"/>
                      <a:round/>
                      <a:headEnd type="none" w="med" len="med"/>
                      <a:tailEnd type="none" w="med" len="med"/>
                    </a:lnR>
                    <a:lnT w="38100" cap="flat" cmpd="sng" algn="ctr">
                      <a:solidFill>
                        <a:srgbClr val="7A7901"/>
                      </a:solidFill>
                      <a:prstDash val="solid"/>
                      <a:round/>
                      <a:headEnd type="none" w="med" len="med"/>
                      <a:tailEnd type="none" w="med" len="med"/>
                    </a:lnT>
                    <a:lnB w="38100" cap="flat" cmpd="sng" algn="ctr">
                      <a:solidFill>
                        <a:srgbClr val="7A7901"/>
                      </a:solidFill>
                      <a:prstDash val="solid"/>
                      <a:round/>
                      <a:headEnd type="none" w="med" len="med"/>
                      <a:tailEnd type="none" w="med" len="med"/>
                    </a:lnB>
                  </a:tcPr>
                </a:tc>
              </a:tr>
              <a:tr h="390325">
                <a:tc>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OS</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Ubuntu 14.04</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gridSpan="2">
                  <a:txBody>
                    <a:bodyPr/>
                    <a:lstStyle/>
                    <a:p>
                      <a:pPr algn="ctr"/>
                      <a:r>
                        <a:rPr kumimoji="1" lang="ja-JP" altLang="en-US" sz="2000" dirty="0" smtClean="0">
                          <a:solidFill>
                            <a:schemeClr val="tx1">
                              <a:lumMod val="65000"/>
                              <a:lumOff val="35000"/>
                            </a:schemeClr>
                          </a:solidFill>
                          <a:latin typeface="ヒラギノ丸ゴ Pro W4"/>
                          <a:ea typeface="ヒラギノ丸ゴ Pro W4"/>
                          <a:cs typeface="ヒラギノ丸ゴ Pro W4"/>
                        </a:rPr>
                        <a:t>監視対象</a:t>
                      </a:r>
                      <a:r>
                        <a:rPr kumimoji="1" lang="en-US" altLang="ja-JP" sz="2000" dirty="0" smtClean="0">
                          <a:solidFill>
                            <a:schemeClr val="tx1">
                              <a:lumMod val="65000"/>
                              <a:lumOff val="35000"/>
                            </a:schemeClr>
                          </a:solidFill>
                          <a:latin typeface="ヒラギノ丸ゴ Pro W4"/>
                          <a:ea typeface="ヒラギノ丸ゴ Pro W4"/>
                          <a:cs typeface="ヒラギノ丸ゴ Pro W4"/>
                        </a:rPr>
                        <a:t>VM</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A3A101"/>
                    </a:solidFill>
                  </a:tcPr>
                </a:tc>
                <a:tc hMerge="1">
                  <a:txBody>
                    <a:bodyPr/>
                    <a:lstStyle/>
                    <a:p>
                      <a:endParaRPr kumimoji="1" lang="ja-JP" altLang="en-US"/>
                    </a:p>
                  </a:txBody>
                  <a:tcPr/>
                </a:tc>
              </a:tr>
              <a:tr h="390325">
                <a:tc>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VMM</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l"/>
                      <a:r>
                        <a:rPr kumimoji="1" lang="en-US" altLang="ja-JP" sz="2000" dirty="0" err="1" smtClean="0">
                          <a:solidFill>
                            <a:schemeClr val="tx1">
                              <a:lumMod val="65000"/>
                              <a:lumOff val="35000"/>
                            </a:schemeClr>
                          </a:solidFill>
                          <a:latin typeface="ヒラギノ丸ゴ Pro W4"/>
                          <a:ea typeface="ヒラギノ丸ゴ Pro W4"/>
                          <a:cs typeface="ヒラギノ丸ゴ Pro W4"/>
                        </a:rPr>
                        <a:t>Xen</a:t>
                      </a:r>
                      <a:r>
                        <a:rPr kumimoji="1" lang="en-US" altLang="ja-JP" sz="2000" dirty="0" smtClean="0">
                          <a:solidFill>
                            <a:schemeClr val="tx1">
                              <a:lumMod val="65000"/>
                              <a:lumOff val="35000"/>
                            </a:schemeClr>
                          </a:solidFill>
                          <a:latin typeface="ヒラギノ丸ゴ Pro W4"/>
                          <a:ea typeface="ヒラギノ丸ゴ Pro W4"/>
                          <a:cs typeface="ヒラギノ丸ゴ Pro W4"/>
                        </a:rPr>
                        <a:t> 4.4.0</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rgbClr val="FFFFFF"/>
                    </a:solidFill>
                  </a:tcPr>
                </a:tc>
                <a:tc>
                  <a:txBody>
                    <a:bodyPr/>
                    <a:lstStyle/>
                    <a:p>
                      <a:pPr algn="ctr"/>
                      <a:r>
                        <a:rPr kumimoji="1" lang="ja-JP" altLang="en-US" sz="2000" dirty="0" smtClean="0">
                          <a:solidFill>
                            <a:schemeClr val="tx1">
                              <a:lumMod val="65000"/>
                              <a:lumOff val="35000"/>
                            </a:schemeClr>
                          </a:solidFill>
                          <a:latin typeface="ヒラギノ丸ゴ Pro W4"/>
                          <a:ea typeface="ヒラギノ丸ゴ Pro W4"/>
                          <a:cs typeface="ヒラギノ丸ゴ Pro W4"/>
                        </a:rPr>
                        <a:t>メモリ</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chemeClr val="bg1"/>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2GB</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chemeClr val="bg1"/>
                    </a:solidFill>
                  </a:tcPr>
                </a:tc>
              </a:tr>
              <a:tr h="390325">
                <a:tc>
                  <a:txBody>
                    <a:bodyPr/>
                    <a:lstStyle/>
                    <a:p>
                      <a:endParaRPr lang="ja-JP" altLang="en-US" sz="20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endParaRPr lang="ja-JP" altLang="en-US" sz="2000" dirty="0"/>
                    </a:p>
                  </a:txBody>
                  <a:tcPr>
                    <a:lnL w="38100" cap="flat" cmpd="sng" algn="ctr">
                      <a:no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ctr"/>
                      <a:r>
                        <a:rPr kumimoji="1" lang="en-US" altLang="ja-JP" sz="2000" dirty="0" smtClean="0">
                          <a:solidFill>
                            <a:schemeClr val="tx1">
                              <a:lumMod val="65000"/>
                              <a:lumOff val="35000"/>
                            </a:schemeClr>
                          </a:solidFill>
                          <a:latin typeface="ヒラギノ丸ゴ Pro W4"/>
                          <a:ea typeface="ヒラギノ丸ゴ Pro W4"/>
                          <a:cs typeface="ヒラギノ丸ゴ Pro W4"/>
                        </a:rPr>
                        <a:t>OS</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chemeClr val="bg1"/>
                    </a:solidFill>
                  </a:tcPr>
                </a:tc>
                <a:tc>
                  <a:txBody>
                    <a:bodyPr/>
                    <a:lstStyle/>
                    <a:p>
                      <a:pPr algn="l"/>
                      <a:r>
                        <a:rPr kumimoji="1" lang="en-US" altLang="ja-JP" sz="2000" dirty="0" smtClean="0">
                          <a:solidFill>
                            <a:schemeClr val="tx1">
                              <a:lumMod val="65000"/>
                              <a:lumOff val="35000"/>
                            </a:schemeClr>
                          </a:solidFill>
                          <a:latin typeface="ヒラギノ丸ゴ Pro W4"/>
                          <a:ea typeface="ヒラギノ丸ゴ Pro W4"/>
                          <a:cs typeface="ヒラギノ丸ゴ Pro W4"/>
                        </a:rPr>
                        <a:t>Ubuntu 14.04</a:t>
                      </a:r>
                      <a:endParaRPr kumimoji="1" lang="ja-JP" altLang="en-US" sz="2000" dirty="0">
                        <a:solidFill>
                          <a:schemeClr val="tx1">
                            <a:lumMod val="65000"/>
                            <a:lumOff val="35000"/>
                          </a:schemeClr>
                        </a:solidFill>
                        <a:latin typeface="ヒラギノ丸ゴ Pro W4"/>
                        <a:ea typeface="ヒラギノ丸ゴ Pro W4"/>
                        <a:cs typeface="ヒラギノ丸ゴ Pro W4"/>
                      </a:endParaRPr>
                    </a:p>
                  </a:txBody>
                  <a:tcPr>
                    <a:lnL w="38100" cap="flat" cmpd="sng" algn="ctr">
                      <a:solidFill>
                        <a:srgbClr val="A3A101">
                          <a:lumMod val="75000"/>
                        </a:srgbClr>
                      </a:solidFill>
                      <a:prstDash val="solid"/>
                      <a:round/>
                      <a:headEnd type="none" w="med" len="med"/>
                      <a:tailEnd type="none" w="med" len="med"/>
                    </a:lnL>
                    <a:lnR w="38100" cap="flat" cmpd="sng" algn="ctr">
                      <a:solidFill>
                        <a:srgbClr val="A3A101">
                          <a:lumMod val="75000"/>
                        </a:srgbClr>
                      </a:solidFill>
                      <a:prstDash val="solid"/>
                      <a:round/>
                      <a:headEnd type="none" w="med" len="med"/>
                      <a:tailEnd type="none" w="med" len="med"/>
                    </a:lnR>
                    <a:lnT w="38100" cap="flat" cmpd="sng" algn="ctr">
                      <a:solidFill>
                        <a:srgbClr val="A3A101">
                          <a:lumMod val="75000"/>
                        </a:srgbClr>
                      </a:solidFill>
                      <a:prstDash val="solid"/>
                      <a:round/>
                      <a:headEnd type="none" w="med" len="med"/>
                      <a:tailEnd type="none" w="med" len="med"/>
                    </a:lnT>
                    <a:lnB w="38100" cap="flat" cmpd="sng" algn="ctr">
                      <a:solidFill>
                        <a:srgbClr val="A3A101">
                          <a:lumMod val="75000"/>
                        </a:srgbClr>
                      </a:solidFill>
                      <a:prstDash val="solid"/>
                      <a:round/>
                      <a:headEnd type="none" w="med" len="med"/>
                      <a:tailEnd type="none" w="med" len="med"/>
                    </a:lnB>
                    <a:solidFill>
                      <a:schemeClr val="bg1"/>
                    </a:solidFill>
                  </a:tcPr>
                </a:tc>
              </a:tr>
            </a:tbl>
          </a:graphicData>
        </a:graphic>
      </p:graphicFrame>
      <p:sp>
        <p:nvSpPr>
          <p:cNvPr id="9" name="スライド番号プレースホルダー 8"/>
          <p:cNvSpPr>
            <a:spLocks noGrp="1"/>
          </p:cNvSpPr>
          <p:nvPr>
            <p:ph type="sldNum" sz="quarter" idx="4"/>
          </p:nvPr>
        </p:nvSpPr>
        <p:spPr/>
        <p:txBody>
          <a:bodyPr/>
          <a:lstStyle/>
          <a:p>
            <a:fld id="{162F1D00-BD13-4404-86B0-79703945A0A7}" type="slidenum">
              <a:rPr lang="en-US" smtClean="0"/>
              <a:pPr/>
              <a:t>12</a:t>
            </a:fld>
            <a:endParaRPr lang="en-US" dirty="0"/>
          </a:p>
        </p:txBody>
      </p:sp>
    </p:spTree>
    <p:extLst>
      <p:ext uri="{BB962C8B-B14F-4D97-AF65-F5344CB8AC3E}">
        <p14:creationId xmlns:p14="http://schemas.microsoft.com/office/powerpoint/2010/main" val="1846498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ヒラギノ丸ゴ Pro W4"/>
                <a:ea typeface="ヒラギノ丸ゴ Pro W4"/>
                <a:cs typeface="ヒラギノ丸ゴ Pro W4"/>
              </a:rPr>
              <a:t>バージョン情報を取得</a:t>
            </a:r>
            <a:r>
              <a:rPr lang="en-US" altLang="ja-JP" dirty="0">
                <a:latin typeface="ヒラギノ丸ゴ Pro W4"/>
                <a:ea typeface="ヒラギノ丸ゴ Pro W4"/>
                <a:cs typeface="ヒラギノ丸ゴ Pro W4"/>
              </a:rPr>
              <a:t/>
            </a:r>
            <a:br>
              <a:rPr lang="en-US" altLang="ja-JP" dirty="0">
                <a:latin typeface="ヒラギノ丸ゴ Pro W4"/>
                <a:ea typeface="ヒラギノ丸ゴ Pro W4"/>
                <a:cs typeface="ヒラギノ丸ゴ Pro W4"/>
              </a:rPr>
            </a:br>
            <a:r>
              <a:rPr lang="en-US" altLang="ja-JP" dirty="0">
                <a:latin typeface="ヒラギノ丸ゴ Pro W4"/>
                <a:ea typeface="ヒラギノ丸ゴ Pro W4"/>
                <a:cs typeface="ヒラギノ丸ゴ Pro W4"/>
              </a:rPr>
              <a:t/>
            </a:r>
            <a:br>
              <a:rPr lang="en-US" altLang="ja-JP" dirty="0">
                <a:latin typeface="ヒラギノ丸ゴ Pro W4"/>
                <a:ea typeface="ヒラギノ丸ゴ Pro W4"/>
                <a:cs typeface="ヒラギノ丸ゴ Pro W4"/>
              </a:rPr>
            </a:b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a:xfrm>
            <a:off x="498474" y="2241176"/>
            <a:ext cx="7556313" cy="3884987"/>
          </a:xfrm>
        </p:spPr>
        <p:txBody>
          <a:bodyPr>
            <a:normAutofit/>
          </a:bodyPr>
          <a:lstStyle/>
          <a:p>
            <a:r>
              <a:rPr kumimoji="1" lang="en-US" altLang="ja-JP" sz="2800" dirty="0" smtClean="0">
                <a:latin typeface="ヒラギノ丸ゴ Pro W4"/>
                <a:ea typeface="ヒラギノ丸ゴ Pro W4"/>
                <a:cs typeface="ヒラギノ丸ゴ Pro W4"/>
              </a:rPr>
              <a:t>OS</a:t>
            </a:r>
            <a:r>
              <a:rPr kumimoji="1" lang="ja-JP" altLang="en-US" sz="2800" dirty="0" smtClean="0">
                <a:latin typeface="ヒラギノ丸ゴ Pro W4"/>
                <a:ea typeface="ヒラギノ丸ゴ Pro W4"/>
                <a:cs typeface="ヒラギノ丸ゴ Pro W4"/>
              </a:rPr>
              <a:t>内の変数</a:t>
            </a:r>
            <a:r>
              <a:rPr kumimoji="1" lang="en-US" altLang="ja-JP" sz="2800" dirty="0" err="1" smtClean="0">
                <a:latin typeface="ヒラギノ丸ゴ Pro W4"/>
                <a:ea typeface="ヒラギノ丸ゴ Pro W4"/>
                <a:cs typeface="ヒラギノ丸ゴ Pro W4"/>
              </a:rPr>
              <a:t>linux_proc_banner</a:t>
            </a:r>
            <a:r>
              <a:rPr kumimoji="1" lang="ja-JP" altLang="en-US" sz="2800" dirty="0" smtClean="0">
                <a:latin typeface="ヒラギノ丸ゴ Pro W4"/>
                <a:ea typeface="ヒラギノ丸ゴ Pro W4"/>
                <a:cs typeface="ヒラギノ丸ゴ Pro W4"/>
              </a:rPr>
              <a:t>の文字列を取得して表示する</a:t>
            </a:r>
            <a:r>
              <a:rPr kumimoji="1" lang="en-US" altLang="ja-JP" sz="2800" dirty="0" smtClean="0">
                <a:latin typeface="ヒラギノ丸ゴ Pro W4"/>
                <a:ea typeface="ヒラギノ丸ゴ Pro W4"/>
                <a:cs typeface="ヒラギノ丸ゴ Pro W4"/>
              </a:rPr>
              <a:t>IDS</a:t>
            </a:r>
            <a:r>
              <a:rPr kumimoji="1" lang="ja-JP" altLang="en-US" sz="2800" dirty="0" smtClean="0">
                <a:latin typeface="ヒラギノ丸ゴ Pro W4"/>
                <a:ea typeface="ヒラギノ丸ゴ Pro W4"/>
                <a:cs typeface="ヒラギノ丸ゴ Pro W4"/>
              </a:rPr>
              <a:t>を実行</a:t>
            </a:r>
            <a:endParaRPr kumimoji="1" lang="en-US" altLang="ja-JP" sz="2800" dirty="0" smtClean="0">
              <a:latin typeface="ヒラギノ丸ゴ Pro W4"/>
              <a:ea typeface="ヒラギノ丸ゴ Pro W4"/>
              <a:cs typeface="ヒラギノ丸ゴ Pro W4"/>
            </a:endParaRPr>
          </a:p>
          <a:p>
            <a:pPr lvl="1"/>
            <a:r>
              <a:rPr kumimoji="1" lang="ja-JP" altLang="en-US" sz="2400" dirty="0" smtClean="0">
                <a:latin typeface="ヒラギノ丸ゴ Pro W4"/>
                <a:ea typeface="ヒラギノ丸ゴ Pro W4"/>
                <a:cs typeface="ヒラギノ丸ゴ Pro W4"/>
              </a:rPr>
              <a:t>実行結果</a:t>
            </a:r>
            <a:endParaRPr kumimoji="1" lang="en-US" altLang="ja-JP" sz="2400" dirty="0" smtClean="0">
              <a:latin typeface="ヒラギノ丸ゴ Pro W4"/>
              <a:ea typeface="ヒラギノ丸ゴ Pro W4"/>
              <a:cs typeface="ヒラギノ丸ゴ Pro W4"/>
            </a:endParaRPr>
          </a:p>
          <a:p>
            <a:endParaRPr lang="en-US" altLang="ja-JP" sz="3200"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pic>
        <p:nvPicPr>
          <p:cNvPr id="9" name="図 8" descr="banner(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474" y="3991622"/>
            <a:ext cx="8156390" cy="450565"/>
          </a:xfrm>
          <a:prstGeom prst="rect">
            <a:avLst/>
          </a:prstGeom>
        </p:spPr>
      </p:pic>
      <p:sp>
        <p:nvSpPr>
          <p:cNvPr id="10" name="スライド番号プレースホルダー 9"/>
          <p:cNvSpPr>
            <a:spLocks noGrp="1"/>
          </p:cNvSpPr>
          <p:nvPr>
            <p:ph type="sldNum" sz="quarter" idx="4"/>
          </p:nvPr>
        </p:nvSpPr>
        <p:spPr/>
        <p:txBody>
          <a:bodyPr/>
          <a:lstStyle/>
          <a:p>
            <a:fld id="{162F1D00-BD13-4404-86B0-79703945A0A7}" type="slidenum">
              <a:rPr lang="en-US" smtClean="0"/>
              <a:pPr/>
              <a:t>13</a:t>
            </a:fld>
            <a:endParaRPr lang="en-US" dirty="0"/>
          </a:p>
        </p:txBody>
      </p:sp>
    </p:spTree>
    <p:extLst>
      <p:ext uri="{BB962C8B-B14F-4D97-AF65-F5344CB8AC3E}">
        <p14:creationId xmlns:p14="http://schemas.microsoft.com/office/powerpoint/2010/main" val="31961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ヒラギノ丸ゴ Pro W4"/>
                <a:ea typeface="ヒラギノ丸ゴ Pro W4"/>
                <a:cs typeface="ヒラギノ丸ゴ Pro W4"/>
              </a:rPr>
              <a:t>バージョン情報を取得</a:t>
            </a:r>
            <a:r>
              <a:rPr lang="en-US" altLang="ja-JP" dirty="0">
                <a:latin typeface="ヒラギノ丸ゴ Pro W4"/>
                <a:ea typeface="ヒラギノ丸ゴ Pro W4"/>
                <a:cs typeface="ヒラギノ丸ゴ Pro W4"/>
              </a:rPr>
              <a:t/>
            </a:r>
            <a:br>
              <a:rPr lang="en-US" altLang="ja-JP" dirty="0">
                <a:latin typeface="ヒラギノ丸ゴ Pro W4"/>
                <a:ea typeface="ヒラギノ丸ゴ Pro W4"/>
                <a:cs typeface="ヒラギノ丸ゴ Pro W4"/>
              </a:rPr>
            </a:br>
            <a:r>
              <a:rPr lang="en-US" altLang="ja-JP" dirty="0">
                <a:latin typeface="ヒラギノ丸ゴ Pro W4"/>
                <a:ea typeface="ヒラギノ丸ゴ Pro W4"/>
                <a:cs typeface="ヒラギノ丸ゴ Pro W4"/>
              </a:rPr>
              <a:t/>
            </a:r>
            <a:br>
              <a:rPr lang="en-US" altLang="ja-JP" dirty="0">
                <a:latin typeface="ヒラギノ丸ゴ Pro W4"/>
                <a:ea typeface="ヒラギノ丸ゴ Pro W4"/>
                <a:cs typeface="ヒラギノ丸ゴ Pro W4"/>
              </a:rPr>
            </a:br>
            <a:endParaRPr kumimoji="1" lang="ja-JP" altLang="en-US" dirty="0"/>
          </a:p>
        </p:txBody>
      </p:sp>
      <p:sp>
        <p:nvSpPr>
          <p:cNvPr id="3" name="コンテンツ プレースホルダー 2"/>
          <p:cNvSpPr>
            <a:spLocks noGrp="1"/>
          </p:cNvSpPr>
          <p:nvPr>
            <p:ph idx="1"/>
          </p:nvPr>
        </p:nvSpPr>
        <p:spPr/>
        <p:txBody>
          <a:bodyPr/>
          <a:lstStyle/>
          <a:p>
            <a:r>
              <a:rPr lang="en-US" altLang="ja-JP" sz="2800" dirty="0">
                <a:latin typeface="ヒラギノ丸ゴ Pro W4"/>
                <a:ea typeface="ヒラギノ丸ゴ Pro W4"/>
                <a:cs typeface="ヒラギノ丸ゴ Pro W4"/>
              </a:rPr>
              <a:t>OS</a:t>
            </a:r>
            <a:r>
              <a:rPr lang="ja-JP" altLang="en-US" sz="2800" dirty="0">
                <a:latin typeface="ヒラギノ丸ゴ Pro W4"/>
                <a:ea typeface="ヒラギノ丸ゴ Pro W4"/>
                <a:cs typeface="ヒラギノ丸ゴ Pro W4"/>
              </a:rPr>
              <a:t>内の変数</a:t>
            </a:r>
            <a:r>
              <a:rPr lang="en-US" altLang="ja-JP" sz="2800" dirty="0" err="1">
                <a:latin typeface="ヒラギノ丸ゴ Pro W4"/>
                <a:ea typeface="ヒラギノ丸ゴ Pro W4"/>
                <a:cs typeface="ヒラギノ丸ゴ Pro W4"/>
              </a:rPr>
              <a:t>linux_proc_banner</a:t>
            </a:r>
            <a:r>
              <a:rPr lang="ja-JP" altLang="en-US" sz="2800" dirty="0">
                <a:latin typeface="ヒラギノ丸ゴ Pro W4"/>
                <a:ea typeface="ヒラギノ丸ゴ Pro W4"/>
                <a:cs typeface="ヒラギノ丸ゴ Pro W4"/>
              </a:rPr>
              <a:t>の文字列を取得して表示する</a:t>
            </a:r>
            <a:r>
              <a:rPr lang="en-US" altLang="ja-JP" sz="2800" dirty="0">
                <a:latin typeface="ヒラギノ丸ゴ Pro W4"/>
                <a:ea typeface="ヒラギノ丸ゴ Pro W4"/>
                <a:cs typeface="ヒラギノ丸ゴ Pro W4"/>
              </a:rPr>
              <a:t>IDS</a:t>
            </a:r>
            <a:r>
              <a:rPr lang="ja-JP" altLang="en-US" sz="2800" dirty="0">
                <a:latin typeface="ヒラギノ丸ゴ Pro W4"/>
                <a:ea typeface="ヒラギノ丸ゴ Pro W4"/>
                <a:cs typeface="ヒラギノ丸ゴ Pro W4"/>
              </a:rPr>
              <a:t>を実行</a:t>
            </a:r>
            <a:endParaRPr lang="en-US" altLang="ja-JP" sz="2800" dirty="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実行時間</a:t>
            </a:r>
            <a:endParaRPr lang="en-US" altLang="ja-JP" sz="2400" dirty="0">
              <a:latin typeface="ヒラギノ丸ゴ Pro W4"/>
              <a:ea typeface="ヒラギノ丸ゴ Pro W4"/>
              <a:cs typeface="ヒラギノ丸ゴ Pro W4"/>
            </a:endParaRPr>
          </a:p>
          <a:p>
            <a:endParaRPr kumimoji="1" lang="ja-JP" altLang="en-US" dirty="0"/>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14</a:t>
            </a:fld>
            <a:endParaRPr lang="en-US" dirty="0"/>
          </a:p>
        </p:txBody>
      </p:sp>
      <p:graphicFrame>
        <p:nvGraphicFramePr>
          <p:cNvPr id="7" name="グラフ 6"/>
          <p:cNvGraphicFramePr>
            <a:graphicFrameLocks/>
          </p:cNvGraphicFramePr>
          <p:nvPr>
            <p:extLst>
              <p:ext uri="{D42A27DB-BD31-4B8C-83A1-F6EECF244321}">
                <p14:modId xmlns:p14="http://schemas.microsoft.com/office/powerpoint/2010/main" val="1411108602"/>
              </p:ext>
            </p:extLst>
          </p:nvPr>
        </p:nvGraphicFramePr>
        <p:xfrm>
          <a:off x="2505260" y="3010702"/>
          <a:ext cx="4726268" cy="37780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6298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ヒラギノ丸ゴ Pro W4"/>
                <a:ea typeface="ヒラギノ丸ゴ Pro W4"/>
                <a:cs typeface="ヒラギノ丸ゴ Pro W4"/>
              </a:rPr>
              <a:t>プロセス一覧を取得</a:t>
            </a:r>
            <a:endParaRPr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a:xfrm>
            <a:off x="498474" y="1981200"/>
            <a:ext cx="7556313" cy="4807510"/>
          </a:xfrm>
        </p:spPr>
        <p:txBody>
          <a:bodyPr>
            <a:normAutofit/>
          </a:bodyPr>
          <a:lstStyle/>
          <a:p>
            <a:r>
              <a:rPr lang="ja-JP" altLang="en-US" sz="2800" dirty="0" smtClean="0">
                <a:latin typeface="ヒラギノ丸ゴ Pro W4"/>
                <a:ea typeface="ヒラギノ丸ゴ Pro W4"/>
                <a:cs typeface="ヒラギノ丸ゴ Pro W4"/>
              </a:rPr>
              <a:t>動作しているプロセスの</a:t>
            </a:r>
            <a:r>
              <a:rPr lang="en-US" altLang="ja-JP" sz="2800" dirty="0" smtClean="0">
                <a:latin typeface="ヒラギノ丸ゴ Pro W4"/>
                <a:ea typeface="ヒラギノ丸ゴ Pro W4"/>
                <a:cs typeface="ヒラギノ丸ゴ Pro W4"/>
              </a:rPr>
              <a:t>ID</a:t>
            </a:r>
            <a:r>
              <a:rPr lang="ja-JP" altLang="en-US" sz="2800" dirty="0" smtClean="0">
                <a:latin typeface="ヒラギノ丸ゴ Pro W4"/>
                <a:ea typeface="ヒラギノ丸ゴ Pro W4"/>
                <a:cs typeface="ヒラギノ丸ゴ Pro W4"/>
              </a:rPr>
              <a:t>と名前の一覧を取得して表示する</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を実行</a:t>
            </a:r>
            <a:endParaRPr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実行結果</a:t>
            </a:r>
            <a:endParaRPr lang="en-US" altLang="ja-JP" sz="2400" dirty="0" smtClean="0">
              <a:latin typeface="ヒラギノ丸ゴ Pro W4"/>
              <a:ea typeface="ヒラギノ丸ゴ Pro W4"/>
              <a:cs typeface="ヒラギノ丸ゴ Pro W4"/>
            </a:endParaRPr>
          </a:p>
          <a:p>
            <a:endParaRPr lang="en-US" altLang="ja-JP" sz="2800" dirty="0">
              <a:latin typeface="ヒラギノ丸ゴ Pro W4"/>
              <a:ea typeface="ヒラギノ丸ゴ Pro W4"/>
              <a:cs typeface="ヒラギノ丸ゴ Pro W4"/>
            </a:endParaRPr>
          </a:p>
          <a:p>
            <a:endParaRPr lang="en-US" altLang="ja-JP" sz="2800" dirty="0" smtClean="0">
              <a:latin typeface="ヒラギノ丸ゴ Pro W4"/>
              <a:ea typeface="ヒラギノ丸ゴ Pro W4"/>
              <a:cs typeface="ヒラギノ丸ゴ Pro W4"/>
            </a:endParaRPr>
          </a:p>
          <a:p>
            <a:pPr marL="0" indent="0">
              <a:buNone/>
            </a:pPr>
            <a:endParaRPr lang="en-US" altLang="ja-JP" sz="2800" dirty="0" smtClean="0">
              <a:latin typeface="ヒラギノ丸ゴ Pro W4"/>
              <a:ea typeface="ヒラギノ丸ゴ Pro W4"/>
              <a:cs typeface="ヒラギノ丸ゴ Pro W4"/>
            </a:endParaRPr>
          </a:p>
          <a:p>
            <a:endParaRPr lang="en-US" altLang="ja-JP" sz="2800" dirty="0" smtClean="0">
              <a:latin typeface="ヒラギノ丸ゴ Pro W4"/>
              <a:ea typeface="ヒラギノ丸ゴ Pro W4"/>
              <a:cs typeface="ヒラギノ丸ゴ Pro W4"/>
            </a:endParaRPr>
          </a:p>
          <a:p>
            <a:pPr lvl="1"/>
            <a:endParaRPr lang="en-US" altLang="ja-JP"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6" name="スライド番号プレースホルダー 5"/>
          <p:cNvSpPr>
            <a:spLocks noGrp="1"/>
          </p:cNvSpPr>
          <p:nvPr>
            <p:ph type="sldNum" sz="quarter" idx="4"/>
          </p:nvPr>
        </p:nvSpPr>
        <p:spPr/>
        <p:txBody>
          <a:bodyPr/>
          <a:lstStyle/>
          <a:p>
            <a:fld id="{162F1D00-BD13-4404-86B0-79703945A0A7}" type="slidenum">
              <a:rPr lang="en-US" smtClean="0"/>
              <a:pPr/>
              <a:t>15</a:t>
            </a:fld>
            <a:endParaRPr lang="en-US" dirty="0"/>
          </a:p>
        </p:txBody>
      </p:sp>
      <p:pic>
        <p:nvPicPr>
          <p:cNvPr id="7" name="図 6" descr="plist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9177" y="3146610"/>
            <a:ext cx="5197573" cy="3068919"/>
          </a:xfrm>
          <a:prstGeom prst="rect">
            <a:avLst/>
          </a:prstGeom>
        </p:spPr>
      </p:pic>
    </p:spTree>
    <p:extLst>
      <p:ext uri="{BB962C8B-B14F-4D97-AF65-F5344CB8AC3E}">
        <p14:creationId xmlns:p14="http://schemas.microsoft.com/office/powerpoint/2010/main" val="2545432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ヒラギノ丸ゴ Pro W4"/>
                <a:ea typeface="ヒラギノ丸ゴ Pro W4"/>
                <a:cs typeface="ヒラギノ丸ゴ Pro W4"/>
              </a:rPr>
              <a:t>プロセス一覧を取得</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a:latin typeface="ヒラギノ丸ゴ Pro W4"/>
                <a:ea typeface="ヒラギノ丸ゴ Pro W4"/>
                <a:cs typeface="ヒラギノ丸ゴ Pro W4"/>
              </a:rPr>
              <a:t>動作しているプロセスの</a:t>
            </a:r>
            <a:r>
              <a:rPr lang="en-US" altLang="ja-JP" sz="2800" dirty="0">
                <a:latin typeface="ヒラギノ丸ゴ Pro W4"/>
                <a:ea typeface="ヒラギノ丸ゴ Pro W4"/>
                <a:cs typeface="ヒラギノ丸ゴ Pro W4"/>
              </a:rPr>
              <a:t>ID</a:t>
            </a:r>
            <a:r>
              <a:rPr lang="ja-JP" altLang="en-US" sz="2800" dirty="0">
                <a:latin typeface="ヒラギノ丸ゴ Pro W4"/>
                <a:ea typeface="ヒラギノ丸ゴ Pro W4"/>
                <a:cs typeface="ヒラギノ丸ゴ Pro W4"/>
              </a:rPr>
              <a:t>と名前の一覧を取得して表示する</a:t>
            </a:r>
            <a:r>
              <a:rPr lang="en-US" altLang="ja-JP" sz="2800" dirty="0">
                <a:latin typeface="ヒラギノ丸ゴ Pro W4"/>
                <a:ea typeface="ヒラギノ丸ゴ Pro W4"/>
                <a:cs typeface="ヒラギノ丸ゴ Pro W4"/>
              </a:rPr>
              <a:t>IDS</a:t>
            </a:r>
            <a:r>
              <a:rPr lang="ja-JP" altLang="en-US" sz="2800" dirty="0">
                <a:latin typeface="ヒラギノ丸ゴ Pro W4"/>
                <a:ea typeface="ヒラギノ丸ゴ Pro W4"/>
                <a:cs typeface="ヒラギノ丸ゴ Pro W4"/>
              </a:rPr>
              <a:t>を実行</a:t>
            </a:r>
            <a:endParaRPr lang="en-US" altLang="ja-JP" sz="2800" dirty="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実行時間</a:t>
            </a:r>
            <a:endParaRPr lang="en-US" altLang="ja-JP" sz="2400"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16</a:t>
            </a:fld>
            <a:endParaRPr lang="en-US" dirty="0"/>
          </a:p>
        </p:txBody>
      </p:sp>
      <p:graphicFrame>
        <p:nvGraphicFramePr>
          <p:cNvPr id="8" name="グラフ 7"/>
          <p:cNvGraphicFramePr>
            <a:graphicFrameLocks/>
          </p:cNvGraphicFramePr>
          <p:nvPr>
            <p:extLst>
              <p:ext uri="{D42A27DB-BD31-4B8C-83A1-F6EECF244321}">
                <p14:modId xmlns:p14="http://schemas.microsoft.com/office/powerpoint/2010/main" val="3318135557"/>
              </p:ext>
            </p:extLst>
          </p:nvPr>
        </p:nvGraphicFramePr>
        <p:xfrm>
          <a:off x="2497419" y="3062941"/>
          <a:ext cx="4569758" cy="36172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0862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ヒラギノ丸ゴ Pro W4"/>
                <a:ea typeface="ヒラギノ丸ゴ Pro W4"/>
                <a:cs typeface="ヒラギノ丸ゴ Pro W4"/>
              </a:rPr>
              <a:t>関連研究</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a:xfrm>
            <a:off x="498474" y="1981200"/>
            <a:ext cx="7556313" cy="4807510"/>
          </a:xfrm>
        </p:spPr>
        <p:txBody>
          <a:bodyPr>
            <a:normAutofit/>
          </a:bodyPr>
          <a:lstStyle/>
          <a:p>
            <a:r>
              <a:rPr kumimoji="1" lang="en-US" altLang="ja-JP" sz="2800" dirty="0" smtClean="0">
                <a:latin typeface="ヒラギノ丸ゴ Pro W4"/>
                <a:ea typeface="ヒラギノ丸ゴ Pro W4"/>
                <a:cs typeface="ヒラギノ丸ゴ Pro W4"/>
              </a:rPr>
              <a:t>AOP</a:t>
            </a:r>
            <a:r>
              <a:rPr kumimoji="1" lang="ja-JP" altLang="en-US" sz="2800" dirty="0" smtClean="0">
                <a:latin typeface="ヒラギノ丸ゴ Pro W4"/>
                <a:ea typeface="ヒラギノ丸ゴ Pro W4"/>
                <a:cs typeface="ヒラギノ丸ゴ Pro W4"/>
              </a:rPr>
              <a:t>を用いた</a:t>
            </a:r>
            <a:r>
              <a:rPr kumimoji="1" lang="en-US" altLang="ja-JP" sz="2800" dirty="0" smtClean="0">
                <a:latin typeface="ヒラギノ丸ゴ Pro W4"/>
                <a:ea typeface="ヒラギノ丸ゴ Pro W4"/>
                <a:cs typeface="ヒラギノ丸ゴ Pro W4"/>
              </a:rPr>
              <a:t>IDS</a:t>
            </a:r>
            <a:r>
              <a:rPr kumimoji="1" lang="ja-JP" altLang="en-US" sz="2800" dirty="0" smtClean="0">
                <a:latin typeface="ヒラギノ丸ゴ Pro W4"/>
                <a:ea typeface="ヒラギノ丸ゴ Pro W4"/>
                <a:cs typeface="ヒラギノ丸ゴ Pro W4"/>
              </a:rPr>
              <a:t>オフロード</a:t>
            </a:r>
            <a:r>
              <a:rPr lang="en-US" altLang="ja-JP" sz="2800" dirty="0" smtClean="0">
                <a:latin typeface="ヒラギノ丸ゴ Pro W4"/>
                <a:ea typeface="ヒラギノ丸ゴ Pro W4"/>
                <a:cs typeface="ヒラギノ丸ゴ Pro W4"/>
              </a:rPr>
              <a:t> [</a:t>
            </a:r>
            <a:r>
              <a:rPr lang="ja-JP" altLang="en-US" sz="2800" dirty="0" smtClean="0">
                <a:latin typeface="ヒラギノ丸ゴ Pro W4"/>
                <a:ea typeface="ヒラギノ丸ゴ Pro W4"/>
                <a:cs typeface="ヒラギノ丸ゴ Pro W4"/>
              </a:rPr>
              <a:t>西村</a:t>
            </a:r>
            <a:r>
              <a:rPr lang="en-US" altLang="ja-JP" sz="2800" dirty="0" smtClean="0">
                <a:latin typeface="ヒラギノ丸ゴ Pro W4"/>
                <a:ea typeface="ヒラギノ丸ゴ Pro W4"/>
                <a:cs typeface="ヒラギノ丸ゴ Pro W4"/>
              </a:rPr>
              <a:t> ’13]</a:t>
            </a:r>
          </a:p>
          <a:p>
            <a:pPr lvl="1"/>
            <a:r>
              <a:rPr lang="ja-JP" altLang="en-US" sz="2400" dirty="0" smtClean="0">
                <a:latin typeface="ヒラギノ丸ゴ Pro W4"/>
                <a:ea typeface="ヒラギノ丸ゴ Pro W4"/>
                <a:cs typeface="ヒラギノ丸ゴ Pro W4"/>
              </a:rPr>
              <a:t>ソースコードレベルで変換を自動挿入</a:t>
            </a:r>
            <a:endParaRPr lang="en-US" altLang="ja-JP" sz="2400" dirty="0" smtClean="0">
              <a:latin typeface="ヒラギノ丸ゴ Pro W4"/>
              <a:ea typeface="ヒラギノ丸ゴ Pro W4"/>
              <a:cs typeface="ヒラギノ丸ゴ Pro W4"/>
            </a:endParaRPr>
          </a:p>
          <a:p>
            <a:pPr lvl="2"/>
            <a:r>
              <a:rPr lang="ja-JP" altLang="en-US" dirty="0" smtClean="0">
                <a:latin typeface="ヒラギノ丸ゴ Pro W4"/>
                <a:ea typeface="ヒラギノ丸ゴ Pro W4"/>
                <a:cs typeface="ヒラギノ丸ゴ Pro W4"/>
              </a:rPr>
              <a:t>コンパイラの互換性の問題で</a:t>
            </a:r>
            <a:r>
              <a:rPr lang="en-US" altLang="ja-JP" dirty="0" smtClean="0">
                <a:latin typeface="ヒラギノ丸ゴ Pro W4"/>
                <a:ea typeface="ヒラギノ丸ゴ Pro W4"/>
                <a:cs typeface="ヒラギノ丸ゴ Pro W4"/>
              </a:rPr>
              <a:t>Linux</a:t>
            </a:r>
            <a:r>
              <a:rPr lang="ja-JP" altLang="en-US" dirty="0" smtClean="0">
                <a:latin typeface="ヒラギノ丸ゴ Pro W4"/>
                <a:ea typeface="ヒラギノ丸ゴ Pro W4"/>
                <a:cs typeface="ヒラギノ丸ゴ Pro W4"/>
              </a:rPr>
              <a:t>のソースコードを大きく書き換える必要がある</a:t>
            </a:r>
            <a:endParaRPr lang="en-US" altLang="ja-JP" dirty="0" smtClean="0">
              <a:latin typeface="ヒラギノ丸ゴ Pro W4"/>
              <a:ea typeface="ヒラギノ丸ゴ Pro W4"/>
              <a:cs typeface="ヒラギノ丸ゴ Pro W4"/>
            </a:endParaRPr>
          </a:p>
          <a:p>
            <a:r>
              <a:rPr lang="en-US" altLang="ja-JP" sz="2800" dirty="0" smtClean="0">
                <a:latin typeface="ヒラギノ丸ゴ Pro W4"/>
                <a:ea typeface="ヒラギノ丸ゴ Pro W4"/>
                <a:cs typeface="ヒラギノ丸ゴ Pro W4"/>
              </a:rPr>
              <a:t>Volatility</a:t>
            </a:r>
          </a:p>
          <a:p>
            <a:pPr lvl="1"/>
            <a:r>
              <a:rPr lang="en-US" altLang="ja-JP" sz="2400" dirty="0" smtClean="0">
                <a:latin typeface="ヒラギノ丸ゴ Pro W4"/>
                <a:ea typeface="ヒラギノ丸ゴ Pro W4"/>
                <a:cs typeface="ヒラギノ丸ゴ Pro W4"/>
              </a:rPr>
              <a:t>Python</a:t>
            </a:r>
            <a:r>
              <a:rPr lang="ja-JP" altLang="en-US" sz="2400" dirty="0" smtClean="0">
                <a:latin typeface="ヒラギノ丸ゴ Pro W4"/>
                <a:ea typeface="ヒラギノ丸ゴ Pro W4"/>
                <a:cs typeface="ヒラギノ丸ゴ Pro W4"/>
              </a:rPr>
              <a:t>プラグインを用いて</a:t>
            </a:r>
            <a:r>
              <a:rPr lang="en-US" altLang="ja-JP" sz="2400" dirty="0" smtClean="0">
                <a:latin typeface="ヒラギノ丸ゴ Pro W4"/>
                <a:ea typeface="ヒラギノ丸ゴ Pro W4"/>
                <a:cs typeface="ヒラギノ丸ゴ Pro W4"/>
              </a:rPr>
              <a:t>VM</a:t>
            </a:r>
            <a:r>
              <a:rPr lang="ja-JP" altLang="en-US" sz="2400" dirty="0" smtClean="0">
                <a:latin typeface="ヒラギノ丸ゴ Pro W4"/>
                <a:ea typeface="ヒラギノ丸ゴ Pro W4"/>
                <a:cs typeface="ヒラギノ丸ゴ Pro W4"/>
              </a:rPr>
              <a:t>のメモリを解析</a:t>
            </a:r>
            <a:endParaRPr lang="en-US" altLang="ja-JP" sz="2400" dirty="0" smtClean="0">
              <a:latin typeface="ヒラギノ丸ゴ Pro W4"/>
              <a:ea typeface="ヒラギノ丸ゴ Pro W4"/>
              <a:cs typeface="ヒラギノ丸ゴ Pro W4"/>
            </a:endParaRPr>
          </a:p>
          <a:p>
            <a:pPr lvl="2"/>
            <a:r>
              <a:rPr lang="ja-JP" altLang="en-US" dirty="0" smtClean="0">
                <a:latin typeface="ヒラギノ丸ゴ Pro W4"/>
                <a:ea typeface="ヒラギノ丸ゴ Pro W4"/>
                <a:cs typeface="ヒラギノ丸ゴ Pro W4"/>
              </a:rPr>
              <a:t>アドレス変換を意識する必要がある</a:t>
            </a:r>
            <a:endParaRPr lang="en-US" altLang="ja-JP" dirty="0" smtClean="0">
              <a:latin typeface="ヒラギノ丸ゴ Pro W4"/>
              <a:ea typeface="ヒラギノ丸ゴ Pro W4"/>
              <a:cs typeface="ヒラギノ丸ゴ Pro W4"/>
            </a:endParaRPr>
          </a:p>
          <a:p>
            <a:r>
              <a:rPr lang="en-US" altLang="ja-JP" sz="2800" dirty="0">
                <a:latin typeface="ヒラギノ丸ゴ Pro W4"/>
                <a:ea typeface="ヒラギノ丸ゴ Pro W4"/>
                <a:cs typeface="ヒラギノ丸ゴ Pro W4"/>
              </a:rPr>
              <a:t>VMST </a:t>
            </a:r>
            <a:r>
              <a:rPr lang="en-US" altLang="ja-JP" sz="2800" dirty="0" smtClean="0">
                <a:latin typeface="ヒラギノ丸ゴ Pro W4"/>
                <a:ea typeface="ヒラギノ丸ゴ Pro W4"/>
                <a:cs typeface="ヒラギノ丸ゴ Pro W4"/>
              </a:rPr>
              <a:t>[Fu et al.’12]</a:t>
            </a:r>
            <a:endParaRPr lang="en-US" altLang="ja-JP" sz="2800" dirty="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IDS-VM</a:t>
            </a:r>
            <a:r>
              <a:rPr lang="ja-JP" altLang="en-US" sz="2400" dirty="0" smtClean="0">
                <a:latin typeface="ヒラギノ丸ゴ Pro W4"/>
                <a:ea typeface="ヒラギノ丸ゴ Pro W4"/>
                <a:cs typeface="ヒラギノ丸ゴ Pro W4"/>
              </a:rPr>
              <a:t>が監視対象</a:t>
            </a:r>
            <a:r>
              <a:rPr lang="en-US" altLang="ja-JP" sz="2400" dirty="0" smtClean="0">
                <a:latin typeface="ヒラギノ丸ゴ Pro W4"/>
                <a:ea typeface="ヒラギノ丸ゴ Pro W4"/>
                <a:cs typeface="ヒラギノ丸ゴ Pro W4"/>
              </a:rPr>
              <a:t>VM</a:t>
            </a:r>
            <a:r>
              <a:rPr lang="ja-JP" altLang="en-US" sz="2400" dirty="0" smtClean="0">
                <a:latin typeface="ヒラギノ丸ゴ Pro W4"/>
                <a:ea typeface="ヒラギノ丸ゴ Pro W4"/>
                <a:cs typeface="ヒラギノ丸ゴ Pro W4"/>
              </a:rPr>
              <a:t>のメモリを共有して監視</a:t>
            </a:r>
            <a:endParaRPr lang="en-US" altLang="ja-JP" sz="2400" dirty="0" smtClean="0">
              <a:latin typeface="ヒラギノ丸ゴ Pro W4"/>
              <a:ea typeface="ヒラギノ丸ゴ Pro W4"/>
              <a:cs typeface="ヒラギノ丸ゴ Pro W4"/>
            </a:endParaRPr>
          </a:p>
          <a:p>
            <a:pPr lvl="2"/>
            <a:r>
              <a:rPr lang="ja-JP" altLang="en-US" dirty="0" smtClean="0">
                <a:latin typeface="ヒラギノ丸ゴ Pro W4"/>
                <a:ea typeface="ヒラギノ丸ゴ Pro W4"/>
                <a:cs typeface="ヒラギノ丸ゴ Pro W4"/>
              </a:rPr>
              <a:t>オーバーヘッドが大きい</a:t>
            </a:r>
            <a:endParaRPr lang="en-US" altLang="ja-JP" dirty="0">
              <a:latin typeface="ヒラギノ丸ゴ Pro W4"/>
              <a:ea typeface="ヒラギノ丸ゴ Pro W4"/>
              <a:cs typeface="ヒラギノ丸ゴ Pro W4"/>
            </a:endParaRPr>
          </a:p>
          <a:p>
            <a:pPr lvl="1"/>
            <a:endParaRPr lang="en-US" altLang="ja-JP" sz="2400"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17</a:t>
            </a:fld>
            <a:endParaRPr lang="en-US" dirty="0"/>
          </a:p>
        </p:txBody>
      </p:sp>
    </p:spTree>
    <p:extLst>
      <p:ext uri="{BB962C8B-B14F-4D97-AF65-F5344CB8AC3E}">
        <p14:creationId xmlns:p14="http://schemas.microsoft.com/office/powerpoint/2010/main" val="39773228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ヒラギノ丸ゴ Pro W4"/>
                <a:ea typeface="ヒラギノ丸ゴ Pro W4"/>
                <a:cs typeface="ヒラギノ丸ゴ Pro W4"/>
              </a:rPr>
              <a:t>まとめ</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normAutofit/>
          </a:bodyPr>
          <a:lstStyle/>
          <a:p>
            <a:r>
              <a:rPr lang="en-US" altLang="ja-JP" sz="2800" dirty="0" smtClean="0">
                <a:latin typeface="ヒラギノ丸ゴ Pro W4"/>
                <a:ea typeface="ヒラギノ丸ゴ Pro W4"/>
                <a:cs typeface="ヒラギノ丸ゴ Pro W4"/>
              </a:rPr>
              <a:t>LLVM</a:t>
            </a:r>
            <a:r>
              <a:rPr lang="ja-JP" altLang="en-US" sz="2800" dirty="0" smtClean="0">
                <a:latin typeface="ヒラギノ丸ゴ Pro W4"/>
                <a:ea typeface="ヒラギノ丸ゴ Pro W4"/>
                <a:cs typeface="ヒラギノ丸ゴ Pro W4"/>
              </a:rPr>
              <a:t>を用いて</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のオフロードを支援するフレームワーク</a:t>
            </a:r>
            <a:r>
              <a:rPr lang="en-US" altLang="ja-JP" sz="2800" dirty="0" err="1" smtClean="0">
                <a:latin typeface="ヒラギノ丸ゴ Pro W4"/>
                <a:ea typeface="ヒラギノ丸ゴ Pro W4"/>
                <a:cs typeface="ヒラギノ丸ゴ Pro W4"/>
              </a:rPr>
              <a:t>LLView</a:t>
            </a:r>
            <a:r>
              <a:rPr lang="ja-JP" altLang="en-US" sz="2800" dirty="0" smtClean="0">
                <a:latin typeface="ヒラギノ丸ゴ Pro W4"/>
                <a:ea typeface="ヒラギノ丸ゴ Pro W4"/>
                <a:cs typeface="ヒラギノ丸ゴ Pro W4"/>
              </a:rPr>
              <a:t>を提案</a:t>
            </a:r>
            <a:endParaRPr lang="ja-JP" altLang="en-US" sz="2800" dirty="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LLVM</a:t>
            </a:r>
            <a:r>
              <a:rPr lang="ja-JP" altLang="en-US" sz="2400" dirty="0" smtClean="0">
                <a:latin typeface="ヒラギノ丸ゴ Pro W4"/>
                <a:ea typeface="ヒラギノ丸ゴ Pro W4"/>
                <a:cs typeface="ヒラギノ丸ゴ Pro W4"/>
              </a:rPr>
              <a:t>の中間表現を変換し、アドレス変換を行うプログラムを</a:t>
            </a:r>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に自動挿入</a:t>
            </a:r>
            <a:endParaRPr lang="en-US" altLang="ja-JP" sz="2400" dirty="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Linux</a:t>
            </a:r>
            <a:r>
              <a:rPr lang="ja-JP" altLang="en-US" sz="2400" dirty="0" smtClean="0">
                <a:latin typeface="ヒラギノ丸ゴ Pro W4"/>
                <a:ea typeface="ヒラギノ丸ゴ Pro W4"/>
                <a:cs typeface="ヒラギノ丸ゴ Pro W4"/>
              </a:rPr>
              <a:t>のソースコードに適用し、簡単な</a:t>
            </a:r>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を開発した</a:t>
            </a:r>
            <a:endParaRPr lang="en-US" altLang="ja-JP" sz="2400" dirty="0" smtClean="0">
              <a:latin typeface="ヒラギノ丸ゴ Pro W4"/>
              <a:ea typeface="ヒラギノ丸ゴ Pro W4"/>
              <a:cs typeface="ヒラギノ丸ゴ Pro W4"/>
            </a:endParaRPr>
          </a:p>
          <a:p>
            <a:r>
              <a:rPr lang="ja-JP" altLang="en-US" sz="2800" dirty="0" smtClean="0">
                <a:latin typeface="ヒラギノ丸ゴ Pro W4"/>
                <a:ea typeface="ヒラギノ丸ゴ Pro W4"/>
                <a:cs typeface="ヒラギノ丸ゴ Pro W4"/>
              </a:rPr>
              <a:t>今後の課題</a:t>
            </a:r>
            <a:endParaRPr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既存の</a:t>
            </a:r>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をオフロード可能にするシステム</a:t>
            </a:r>
            <a:r>
              <a:rPr lang="en-US" altLang="ja-JP" sz="2400" dirty="0" err="1" smtClean="0">
                <a:latin typeface="ヒラギノ丸ゴ Pro W4"/>
                <a:ea typeface="ヒラギノ丸ゴ Pro W4"/>
                <a:cs typeface="ヒラギノ丸ゴ Pro W4"/>
              </a:rPr>
              <a:t>Transcall</a:t>
            </a:r>
            <a:r>
              <a:rPr lang="ja-JP" altLang="en-US" sz="2400" dirty="0" smtClean="0">
                <a:latin typeface="ヒラギノ丸ゴ Pro W4"/>
                <a:ea typeface="ヒラギノ丸ゴ Pro W4"/>
                <a:cs typeface="ヒラギノ丸ゴ Pro W4"/>
              </a:rPr>
              <a:t>を半自動生成できるようにする</a:t>
            </a:r>
            <a:endParaRPr lang="ja-JP" altLang="en-US" sz="2400" dirty="0">
              <a:latin typeface="ヒラギノ丸ゴ Pro W4"/>
              <a:ea typeface="ヒラギノ丸ゴ Pro W4"/>
              <a:cs typeface="ヒラギノ丸ゴ Pro W4"/>
            </a:endParaRPr>
          </a:p>
          <a:p>
            <a:pPr lvl="1"/>
            <a:endParaRPr kumimoji="1" lang="ja-JP" altLang="en-US" sz="2800"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18</a:t>
            </a:fld>
            <a:endParaRPr lang="en-US" dirty="0"/>
          </a:p>
        </p:txBody>
      </p:sp>
    </p:spTree>
    <p:extLst>
      <p:ext uri="{BB962C8B-B14F-4D97-AF65-F5344CB8AC3E}">
        <p14:creationId xmlns:p14="http://schemas.microsoft.com/office/powerpoint/2010/main" val="443747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ヒラギノ丸ゴ Pro W4"/>
                <a:ea typeface="ヒラギノ丸ゴ Pro W4"/>
                <a:cs typeface="ヒラギノ丸ゴ Pro W4"/>
              </a:rPr>
              <a:t>侵入検知システム（</a:t>
            </a:r>
            <a:r>
              <a:rPr kumimoji="1" lang="en-US" altLang="ja-JP" dirty="0" smtClean="0">
                <a:latin typeface="ヒラギノ丸ゴ Pro W4"/>
                <a:ea typeface="ヒラギノ丸ゴ Pro W4"/>
                <a:cs typeface="ヒラギノ丸ゴ Pro W4"/>
              </a:rPr>
              <a:t>IDS</a:t>
            </a:r>
            <a:r>
              <a:rPr kumimoji="1" lang="ja-JP" altLang="en-US" dirty="0" smtClean="0">
                <a:latin typeface="ヒラギノ丸ゴ Pro W4"/>
                <a:ea typeface="ヒラギノ丸ゴ Pro W4"/>
                <a:cs typeface="ヒラギノ丸ゴ Pro W4"/>
              </a:rPr>
              <a:t>）</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normAutofit/>
          </a:bodyPr>
          <a:lstStyle/>
          <a:p>
            <a:r>
              <a:rPr kumimoji="1" lang="ja-JP" altLang="en-US" sz="2800" dirty="0" smtClean="0">
                <a:latin typeface="ヒラギノ丸ゴ Pro W4"/>
                <a:ea typeface="ヒラギノ丸ゴ Pro W4"/>
                <a:cs typeface="ヒラギノ丸ゴ Pro W4"/>
              </a:rPr>
              <a:t>サーバへの不正アクセスが増加している</a:t>
            </a:r>
            <a:endParaRPr kumimoji="1"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を用いることにより攻撃を検知できる</a:t>
            </a:r>
            <a:endParaRPr lang="en-US" altLang="ja-JP" sz="2400" dirty="0" smtClean="0">
              <a:latin typeface="ヒラギノ丸ゴ Pro W4"/>
              <a:ea typeface="ヒラギノ丸ゴ Pro W4"/>
              <a:cs typeface="ヒラギノ丸ゴ Pro W4"/>
            </a:endParaRPr>
          </a:p>
          <a:p>
            <a:pPr lvl="2"/>
            <a:r>
              <a:rPr kumimoji="1" lang="ja-JP" altLang="en-US" dirty="0" smtClean="0">
                <a:latin typeface="ヒラギノ丸ゴ Pro W4"/>
                <a:ea typeface="ヒラギノ丸ゴ Pro W4"/>
                <a:cs typeface="ヒラギノ丸ゴ Pro W4"/>
              </a:rPr>
              <a:t>例：不正なプログラムの実行、システムの改ざん</a:t>
            </a:r>
            <a:endParaRPr kumimoji="1" lang="en-US" altLang="ja-JP" dirty="0" smtClean="0">
              <a:latin typeface="ヒラギノ丸ゴ Pro W4"/>
              <a:ea typeface="ヒラギノ丸ゴ Pro W4"/>
              <a:cs typeface="ヒラギノ丸ゴ Pro W4"/>
            </a:endParaRPr>
          </a:p>
          <a:p>
            <a:r>
              <a:rPr kumimoji="1"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自体が攻撃を受けると、不正アクセスの検知ができなくなる</a:t>
            </a:r>
            <a:endParaRPr kumimoji="1" lang="en-US" altLang="ja-JP" sz="2800" dirty="0" smtClean="0">
              <a:latin typeface="ヒラギノ丸ゴ Pro W4"/>
              <a:ea typeface="ヒラギノ丸ゴ Pro W4"/>
              <a:cs typeface="ヒラギノ丸ゴ Pro W4"/>
            </a:endParaRPr>
          </a:p>
        </p:txBody>
      </p:sp>
      <p:grpSp>
        <p:nvGrpSpPr>
          <p:cNvPr id="20" name="図形グループ 19"/>
          <p:cNvGrpSpPr>
            <a:grpSpLocks noChangeAspect="1"/>
          </p:cNvGrpSpPr>
          <p:nvPr/>
        </p:nvGrpSpPr>
        <p:grpSpPr>
          <a:xfrm>
            <a:off x="2709802" y="4565636"/>
            <a:ext cx="1779807" cy="2167990"/>
            <a:chOff x="2698749" y="2762250"/>
            <a:chExt cx="2201334" cy="2645833"/>
          </a:xfrm>
        </p:grpSpPr>
        <p:sp>
          <p:nvSpPr>
            <p:cNvPr id="8" name="正方形/長方形 7"/>
            <p:cNvSpPr/>
            <p:nvPr/>
          </p:nvSpPr>
          <p:spPr>
            <a:xfrm>
              <a:off x="2698749" y="2762250"/>
              <a:ext cx="2201334" cy="264583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nchorCtr="1"/>
            <a:lstStyle/>
            <a:p>
              <a:pPr algn="ctr"/>
              <a:r>
                <a:rPr kumimoji="1" lang="ja-JP" altLang="en-US" sz="2000" dirty="0" smtClean="0">
                  <a:latin typeface="ヒラギノ丸ゴ Pro W4"/>
                  <a:ea typeface="ヒラギノ丸ゴ Pro W4"/>
                  <a:cs typeface="ヒラギノ丸ゴ Pro W4"/>
                </a:rPr>
                <a:t>サーバ</a:t>
              </a:r>
              <a:endParaRPr kumimoji="1" lang="ja-JP" altLang="en-US" sz="2000" dirty="0">
                <a:latin typeface="ヒラギノ丸ゴ Pro W4"/>
                <a:ea typeface="ヒラギノ丸ゴ Pro W4"/>
                <a:cs typeface="ヒラギノ丸ゴ Pro W4"/>
              </a:endParaRPr>
            </a:p>
          </p:txBody>
        </p:sp>
        <p:sp>
          <p:nvSpPr>
            <p:cNvPr id="9" name="角丸四角形 8"/>
            <p:cNvSpPr/>
            <p:nvPr/>
          </p:nvSpPr>
          <p:spPr>
            <a:xfrm>
              <a:off x="3095062" y="3336036"/>
              <a:ext cx="1428750" cy="93133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3200" dirty="0" smtClean="0">
                  <a:latin typeface="ヒラギノ丸ゴ Pro W4"/>
                  <a:ea typeface="ヒラギノ丸ゴ Pro W4"/>
                  <a:cs typeface="ヒラギノ丸ゴ Pro W4"/>
                </a:rPr>
                <a:t>IDS</a:t>
              </a:r>
              <a:endParaRPr kumimoji="1" lang="ja-JP" altLang="en-US" sz="3200" dirty="0">
                <a:latin typeface="ヒラギノ丸ゴ Pro W4"/>
                <a:ea typeface="ヒラギノ丸ゴ Pro W4"/>
                <a:cs typeface="ヒラギノ丸ゴ Pro W4"/>
              </a:endParaRPr>
            </a:p>
          </p:txBody>
        </p:sp>
      </p:grpSp>
      <p:sp>
        <p:nvSpPr>
          <p:cNvPr id="22" name="左矢印 21"/>
          <p:cNvSpPr/>
          <p:nvPr/>
        </p:nvSpPr>
        <p:spPr>
          <a:xfrm>
            <a:off x="4076268" y="5143558"/>
            <a:ext cx="1425241" cy="655369"/>
          </a:xfrm>
          <a:prstGeom prst="leftArrow">
            <a:avLst/>
          </a:prstGeom>
          <a:solidFill>
            <a:srgbClr val="FF00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000" dirty="0" smtClean="0">
                <a:latin typeface="ヒラギノ丸ゴ Pro W4"/>
                <a:ea typeface="ヒラギノ丸ゴ Pro W4"/>
                <a:cs typeface="ヒラギノ丸ゴ Pro W4"/>
              </a:rPr>
              <a:t>攻撃</a:t>
            </a:r>
            <a:endParaRPr kumimoji="1" lang="ja-JP" altLang="en-US" sz="2000" dirty="0">
              <a:latin typeface="ヒラギノ丸ゴ Pro W4"/>
              <a:ea typeface="ヒラギノ丸ゴ Pro W4"/>
              <a:cs typeface="ヒラギノ丸ゴ Pro W4"/>
            </a:endParaRPr>
          </a:p>
        </p:txBody>
      </p:sp>
      <p:pic>
        <p:nvPicPr>
          <p:cNvPr id="27" name="図 26" descr="character_akuma.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flipH="1">
            <a:off x="5501509" y="5042593"/>
            <a:ext cx="827559" cy="893423"/>
          </a:xfrm>
          <a:prstGeom prst="rect">
            <a:avLst/>
          </a:prstGeom>
        </p:spPr>
      </p:pic>
      <p:sp>
        <p:nvSpPr>
          <p:cNvPr id="7" name="テキスト ボックス 6"/>
          <p:cNvSpPr txBox="1"/>
          <p:nvPr/>
        </p:nvSpPr>
        <p:spPr>
          <a:xfrm>
            <a:off x="3047675" y="5103094"/>
            <a:ext cx="1107996" cy="646331"/>
          </a:xfrm>
          <a:prstGeom prst="rect">
            <a:avLst/>
          </a:prstGeom>
          <a:noFill/>
        </p:spPr>
        <p:txBody>
          <a:bodyPr wrap="none" rtlCol="0">
            <a:spAutoFit/>
          </a:bodyPr>
          <a:lstStyle/>
          <a:p>
            <a:r>
              <a:rPr kumimoji="1" lang="ja-JP" altLang="en-US" sz="3600" dirty="0" smtClean="0">
                <a:solidFill>
                  <a:srgbClr val="FF0000"/>
                </a:solidFill>
                <a:latin typeface="ヒラギノ丸ゴ Pro W4"/>
                <a:ea typeface="ヒラギノ丸ゴ Pro W4"/>
                <a:cs typeface="ヒラギノ丸ゴ Pro W4"/>
              </a:rPr>
              <a:t>停止</a:t>
            </a:r>
            <a:endParaRPr kumimoji="1" lang="ja-JP" altLang="en-US" sz="3600" dirty="0">
              <a:solidFill>
                <a:srgbClr val="FF0000"/>
              </a:solidFill>
              <a:latin typeface="ヒラギノ丸ゴ Pro W4"/>
              <a:ea typeface="ヒラギノ丸ゴ Pro W4"/>
              <a:cs typeface="ヒラギノ丸ゴ Pro W4"/>
            </a:endParaRPr>
          </a:p>
        </p:txBody>
      </p:sp>
      <p:sp>
        <p:nvSpPr>
          <p:cNvPr id="15" name="左矢印 14"/>
          <p:cNvSpPr/>
          <p:nvPr/>
        </p:nvSpPr>
        <p:spPr>
          <a:xfrm rot="20210323">
            <a:off x="4146005" y="5820606"/>
            <a:ext cx="1425241" cy="655369"/>
          </a:xfrm>
          <a:prstGeom prst="leftArrow">
            <a:avLst/>
          </a:prstGeom>
          <a:solidFill>
            <a:srgbClr val="FF00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000" dirty="0" smtClean="0">
                <a:latin typeface="ヒラギノ丸ゴ Pro W4"/>
                <a:ea typeface="ヒラギノ丸ゴ Pro W4"/>
                <a:cs typeface="ヒラギノ丸ゴ Pro W4"/>
              </a:rPr>
              <a:t>攻撃</a:t>
            </a:r>
            <a:endParaRPr kumimoji="1" lang="ja-JP" altLang="en-US" sz="2000" dirty="0">
              <a:latin typeface="ヒラギノ丸ゴ Pro W4"/>
              <a:ea typeface="ヒラギノ丸ゴ Pro W4"/>
              <a:cs typeface="ヒラギノ丸ゴ Pro W4"/>
            </a:endParaRPr>
          </a:p>
        </p:txBody>
      </p:sp>
      <p:sp>
        <p:nvSpPr>
          <p:cNvPr id="10" name="爆発 1 9"/>
          <p:cNvSpPr/>
          <p:nvPr/>
        </p:nvSpPr>
        <p:spPr>
          <a:xfrm>
            <a:off x="3946259" y="6267443"/>
            <a:ext cx="365520" cy="375884"/>
          </a:xfrm>
          <a:prstGeom prst="irregularSeal1">
            <a:avLst/>
          </a:prstGeom>
          <a:solidFill>
            <a:srgbClr val="FFFF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7" name="爆発 1 16"/>
          <p:cNvSpPr/>
          <p:nvPr/>
        </p:nvSpPr>
        <p:spPr>
          <a:xfrm>
            <a:off x="3652969" y="5980202"/>
            <a:ext cx="532420" cy="574482"/>
          </a:xfrm>
          <a:prstGeom prst="irregularSeal1">
            <a:avLst/>
          </a:prstGeom>
          <a:solidFill>
            <a:srgbClr val="FFFF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1</a:t>
            </a:fld>
            <a:endParaRPr lang="en-US" dirty="0"/>
          </a:p>
        </p:txBody>
      </p:sp>
    </p:spTree>
    <p:extLst>
      <p:ext uri="{BB962C8B-B14F-4D97-AF65-F5344CB8AC3E}">
        <p14:creationId xmlns:p14="http://schemas.microsoft.com/office/powerpoint/2010/main" val="429313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7" grpId="0"/>
      <p:bldP spid="7" grpId="1"/>
      <p:bldP spid="15" grpId="0" animBg="1"/>
      <p:bldP spid="15" grpId="1" animBg="1"/>
      <p:bldP spid="10" grpId="0" animBg="1"/>
      <p:bldP spid="10" grpId="1" animBg="1"/>
      <p:bldP spid="17" grpId="0" animBg="1"/>
      <p:bldP spid="17"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ヒラギノ丸ゴ Pro W4"/>
                <a:ea typeface="ヒラギノ丸ゴ Pro W4"/>
                <a:cs typeface="ヒラギノ丸ゴ Pro W4"/>
              </a:rPr>
              <a:t>IDS</a:t>
            </a:r>
            <a:r>
              <a:rPr lang="ja-JP" altLang="en-US" dirty="0" smtClean="0">
                <a:latin typeface="ヒラギノ丸ゴ Pro W4"/>
                <a:ea typeface="ヒラギノ丸ゴ Pro W4"/>
                <a:cs typeface="ヒラギノ丸ゴ Pro W4"/>
              </a:rPr>
              <a:t>オフロード</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normAutofit/>
          </a:bodyPr>
          <a:lstStyle/>
          <a:p>
            <a:r>
              <a:rPr lang="ja-JP" altLang="en-US" sz="2800" dirty="0" smtClean="0">
                <a:latin typeface="ヒラギノ丸ゴ Pro W4"/>
                <a:ea typeface="ヒラギノ丸ゴ Pro W4"/>
                <a:cs typeface="ヒラギノ丸ゴ Pro W4"/>
              </a:rPr>
              <a:t>監視対象システムと</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を別々の仮想マシン（</a:t>
            </a:r>
            <a:r>
              <a:rPr lang="en-US" altLang="ja-JP" sz="2800" dirty="0" smtClean="0">
                <a:latin typeface="ヒラギノ丸ゴ Pro W4"/>
                <a:ea typeface="ヒラギノ丸ゴ Pro W4"/>
                <a:cs typeface="ヒラギノ丸ゴ Pro W4"/>
              </a:rPr>
              <a:t>VM</a:t>
            </a:r>
            <a:r>
              <a:rPr lang="ja-JP" altLang="en-US" sz="2800" dirty="0" smtClean="0">
                <a:latin typeface="ヒラギノ丸ゴ Pro W4"/>
                <a:ea typeface="ヒラギノ丸ゴ Pro W4"/>
                <a:cs typeface="ヒラギノ丸ゴ Pro W4"/>
              </a:rPr>
              <a:t>）で動作させる手法</a:t>
            </a:r>
            <a:endParaRPr lang="en-US" altLang="ja-JP" sz="2800" dirty="0" smtClean="0">
              <a:latin typeface="ヒラギノ丸ゴ Pro W4"/>
              <a:ea typeface="ヒラギノ丸ゴ Pro W4"/>
              <a:cs typeface="ヒラギノ丸ゴ Pro W4"/>
            </a:endParaRPr>
          </a:p>
          <a:p>
            <a:pPr lvl="1"/>
            <a:r>
              <a:rPr kumimoji="1" lang="en-US" altLang="ja-JP" sz="2400" dirty="0" smtClean="0">
                <a:latin typeface="ヒラギノ丸ゴ Pro W4"/>
                <a:ea typeface="ヒラギノ丸ゴ Pro W4"/>
                <a:cs typeface="ヒラギノ丸ゴ Pro W4"/>
              </a:rPr>
              <a:t>IDS-VM</a:t>
            </a:r>
            <a:r>
              <a:rPr kumimoji="1" lang="ja-JP" altLang="en-US" sz="2400" dirty="0" smtClean="0">
                <a:latin typeface="ヒラギノ丸ゴ Pro W4"/>
                <a:ea typeface="ヒラギノ丸ゴ Pro W4"/>
                <a:cs typeface="ヒラギノ丸ゴ Pro W4"/>
              </a:rPr>
              <a:t>から監視対象</a:t>
            </a:r>
            <a:r>
              <a:rPr kumimoji="1" lang="en-US" altLang="ja-JP" sz="2400" dirty="0" smtClean="0">
                <a:latin typeface="ヒラギノ丸ゴ Pro W4"/>
                <a:ea typeface="ヒラギノ丸ゴ Pro W4"/>
                <a:cs typeface="ヒラギノ丸ゴ Pro W4"/>
              </a:rPr>
              <a:t>VM</a:t>
            </a:r>
            <a:r>
              <a:rPr kumimoji="1" lang="ja-JP" altLang="en-US" sz="2400" dirty="0" smtClean="0">
                <a:latin typeface="ヒラギノ丸ゴ Pro W4"/>
                <a:ea typeface="ヒラギノ丸ゴ Pro W4"/>
                <a:cs typeface="ヒラギノ丸ゴ Pro W4"/>
              </a:rPr>
              <a:t>を安全に監視</a:t>
            </a:r>
            <a:endParaRPr kumimoji="1" lang="en-US" altLang="ja-JP" sz="2400" dirty="0" smtClean="0">
              <a:latin typeface="ヒラギノ丸ゴ Pro W4"/>
              <a:ea typeface="ヒラギノ丸ゴ Pro W4"/>
              <a:cs typeface="ヒラギノ丸ゴ Pro W4"/>
            </a:endParaRPr>
          </a:p>
          <a:p>
            <a:pPr lvl="1"/>
            <a:r>
              <a:rPr kumimoji="1" lang="ja-JP" altLang="en-US" sz="2400" dirty="0" smtClean="0">
                <a:latin typeface="ヒラギノ丸ゴ Pro W4"/>
                <a:ea typeface="ヒラギノ丸ゴ Pro W4"/>
                <a:cs typeface="ヒラギノ丸ゴ Pro W4"/>
              </a:rPr>
              <a:t>監視対象</a:t>
            </a:r>
            <a:r>
              <a:rPr kumimoji="1" lang="en-US" altLang="ja-JP" sz="2400" dirty="0" smtClean="0">
                <a:latin typeface="ヒラギノ丸ゴ Pro W4"/>
                <a:ea typeface="ヒラギノ丸ゴ Pro W4"/>
                <a:cs typeface="ヒラギノ丸ゴ Pro W4"/>
              </a:rPr>
              <a:t>VM</a:t>
            </a:r>
            <a:r>
              <a:rPr kumimoji="1" lang="ja-JP" altLang="en-US" sz="2400" dirty="0" smtClean="0">
                <a:latin typeface="ヒラギノ丸ゴ Pro W4"/>
                <a:ea typeface="ヒラギノ丸ゴ Pro W4"/>
                <a:cs typeface="ヒラギノ丸ゴ Pro W4"/>
              </a:rPr>
              <a:t>に侵入</a:t>
            </a:r>
            <a:r>
              <a:rPr lang="ja-JP" altLang="en-US" sz="2400" dirty="0" smtClean="0">
                <a:latin typeface="ヒラギノ丸ゴ Pro W4"/>
                <a:ea typeface="ヒラギノ丸ゴ Pro W4"/>
                <a:cs typeface="ヒラギノ丸ゴ Pro W4"/>
              </a:rPr>
              <a:t>し</a:t>
            </a:r>
            <a:r>
              <a:rPr kumimoji="1" lang="ja-JP" altLang="en-US" sz="2400" dirty="0" smtClean="0">
                <a:latin typeface="ヒラギノ丸ゴ Pro W4"/>
                <a:ea typeface="ヒラギノ丸ゴ Pro W4"/>
                <a:cs typeface="ヒラギノ丸ゴ Pro W4"/>
              </a:rPr>
              <a:t>ても</a:t>
            </a:r>
            <a:r>
              <a:rPr kumimoji="1" lang="en-US" altLang="ja-JP" sz="2400" dirty="0" smtClean="0">
                <a:latin typeface="ヒラギノ丸ゴ Pro W4"/>
                <a:ea typeface="ヒラギノ丸ゴ Pro W4"/>
                <a:cs typeface="ヒラギノ丸ゴ Pro W4"/>
              </a:rPr>
              <a:t>IDS</a:t>
            </a:r>
            <a:r>
              <a:rPr kumimoji="1" lang="ja-JP" altLang="en-US" sz="2400" dirty="0" smtClean="0">
                <a:latin typeface="ヒラギノ丸ゴ Pro W4"/>
                <a:ea typeface="ヒラギノ丸ゴ Pro W4"/>
                <a:cs typeface="ヒラギノ丸ゴ Pro W4"/>
              </a:rPr>
              <a:t>を停止できない</a:t>
            </a:r>
            <a:endParaRPr kumimoji="1" lang="en-US" altLang="ja-JP" sz="2400" dirty="0" smtClean="0">
              <a:latin typeface="ヒラギノ丸ゴ Pro W4"/>
              <a:ea typeface="ヒラギノ丸ゴ Pro W4"/>
              <a:cs typeface="ヒラギノ丸ゴ Pro W4"/>
            </a:endParaRPr>
          </a:p>
          <a:p>
            <a:pPr lvl="1"/>
            <a:r>
              <a:rPr kumimoji="1" lang="en-US" altLang="ja-JP" sz="2400" dirty="0" smtClean="0">
                <a:latin typeface="ヒラギノ丸ゴ Pro W4"/>
                <a:ea typeface="ヒラギノ丸ゴ Pro W4"/>
                <a:cs typeface="ヒラギノ丸ゴ Pro W4"/>
              </a:rPr>
              <a:t>IDS-VM</a:t>
            </a:r>
            <a:r>
              <a:rPr kumimoji="1" lang="ja-JP" altLang="en-US" sz="2400" dirty="0" smtClean="0">
                <a:latin typeface="ヒラギノ丸ゴ Pro W4"/>
                <a:ea typeface="ヒラギノ丸ゴ Pro W4"/>
                <a:cs typeface="ヒラギノ丸ゴ Pro W4"/>
              </a:rPr>
              <a:t>は監視対象</a:t>
            </a:r>
            <a:r>
              <a:rPr kumimoji="1" lang="en-US" altLang="ja-JP" sz="2400" dirty="0" smtClean="0">
                <a:latin typeface="ヒラギノ丸ゴ Pro W4"/>
                <a:ea typeface="ヒラギノ丸ゴ Pro W4"/>
                <a:cs typeface="ヒラギノ丸ゴ Pro W4"/>
              </a:rPr>
              <a:t>VM</a:t>
            </a:r>
            <a:r>
              <a:rPr kumimoji="1" lang="ja-JP" altLang="en-US" sz="2400" dirty="0" smtClean="0">
                <a:latin typeface="ヒラギノ丸ゴ Pro W4"/>
                <a:ea typeface="ヒラギノ丸ゴ Pro W4"/>
                <a:cs typeface="ヒラギノ丸ゴ Pro W4"/>
              </a:rPr>
              <a:t>より攻撃が難しい</a:t>
            </a:r>
            <a:endParaRPr kumimoji="1" lang="en-US" altLang="ja-JP" sz="2400" dirty="0" smtClean="0">
              <a:latin typeface="ヒラギノ丸ゴ Pro W4"/>
              <a:ea typeface="ヒラギノ丸ゴ Pro W4"/>
              <a:cs typeface="ヒラギノ丸ゴ Pro W4"/>
            </a:endParaRPr>
          </a:p>
        </p:txBody>
      </p:sp>
      <p:grpSp>
        <p:nvGrpSpPr>
          <p:cNvPr id="20" name="図形グループ 19"/>
          <p:cNvGrpSpPr>
            <a:grpSpLocks noChangeAspect="1"/>
          </p:cNvGrpSpPr>
          <p:nvPr/>
        </p:nvGrpSpPr>
        <p:grpSpPr>
          <a:xfrm>
            <a:off x="2025914" y="4422589"/>
            <a:ext cx="3995380" cy="2261554"/>
            <a:chOff x="2698749" y="2762250"/>
            <a:chExt cx="4497918" cy="2645833"/>
          </a:xfrm>
        </p:grpSpPr>
        <p:sp>
          <p:nvSpPr>
            <p:cNvPr id="7" name="正方形/長方形 6"/>
            <p:cNvSpPr/>
            <p:nvPr/>
          </p:nvSpPr>
          <p:spPr>
            <a:xfrm>
              <a:off x="4995333" y="2762250"/>
              <a:ext cx="2201334" cy="2645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kumimoji="1" lang="ja-JP" altLang="en-US" sz="2000" dirty="0" smtClean="0">
                  <a:latin typeface="ヒラギノ丸ゴ Pro W4"/>
                  <a:ea typeface="ヒラギノ丸ゴ Pro W4"/>
                  <a:cs typeface="ヒラギノ丸ゴ Pro W4"/>
                </a:rPr>
                <a:t>監視対象</a:t>
              </a:r>
              <a:r>
                <a:rPr kumimoji="1" lang="en-US" altLang="ja-JP" sz="2000" dirty="0" smtClean="0">
                  <a:latin typeface="ヒラギノ丸ゴ Pro W4"/>
                  <a:ea typeface="ヒラギノ丸ゴ Pro W4"/>
                  <a:cs typeface="ヒラギノ丸ゴ Pro W4"/>
                </a:rPr>
                <a:t>VM</a:t>
              </a:r>
              <a:endParaRPr kumimoji="1" lang="ja-JP" altLang="en-US" sz="2000" dirty="0">
                <a:latin typeface="ヒラギノ丸ゴ Pro W4"/>
                <a:ea typeface="ヒラギノ丸ゴ Pro W4"/>
                <a:cs typeface="ヒラギノ丸ゴ Pro W4"/>
              </a:endParaRPr>
            </a:p>
          </p:txBody>
        </p:sp>
        <p:sp>
          <p:nvSpPr>
            <p:cNvPr id="8" name="正方形/長方形 7"/>
            <p:cNvSpPr/>
            <p:nvPr/>
          </p:nvSpPr>
          <p:spPr>
            <a:xfrm>
              <a:off x="2698749" y="2762250"/>
              <a:ext cx="2201334" cy="264583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nchorCtr="1"/>
            <a:lstStyle/>
            <a:p>
              <a:pPr algn="ctr"/>
              <a:r>
                <a:rPr kumimoji="1" lang="en-US" altLang="ja-JP" sz="2000" dirty="0" smtClean="0">
                  <a:latin typeface="ヒラギノ丸ゴ Pro W4"/>
                  <a:ea typeface="ヒラギノ丸ゴ Pro W4"/>
                  <a:cs typeface="ヒラギノ丸ゴ Pro W4"/>
                </a:rPr>
                <a:t>IDS-VM</a:t>
              </a:r>
              <a:endParaRPr kumimoji="1" lang="ja-JP" altLang="en-US" sz="2000" dirty="0">
                <a:latin typeface="ヒラギノ丸ゴ Pro W4"/>
                <a:ea typeface="ヒラギノ丸ゴ Pro W4"/>
                <a:cs typeface="ヒラギノ丸ゴ Pro W4"/>
              </a:endParaRPr>
            </a:p>
          </p:txBody>
        </p:sp>
        <p:sp>
          <p:nvSpPr>
            <p:cNvPr id="10" name="角丸四角形 9"/>
            <p:cNvSpPr/>
            <p:nvPr/>
          </p:nvSpPr>
          <p:spPr>
            <a:xfrm>
              <a:off x="5391150" y="4328583"/>
              <a:ext cx="1428750" cy="931333"/>
            </a:xfrm>
            <a:prstGeom prst="roundRect">
              <a:avLst/>
            </a:prstGeom>
            <a:solidFill>
              <a:schemeClr val="accent5">
                <a:lumMod val="40000"/>
                <a:lumOff val="60000"/>
              </a:schemeClr>
            </a:solidFill>
            <a:ln>
              <a:prstDash val="dash"/>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3200" dirty="0" smtClean="0">
                  <a:latin typeface="ヒラギノ丸ゴ Pro W4"/>
                  <a:ea typeface="ヒラギノ丸ゴ Pro W4"/>
                  <a:cs typeface="ヒラギノ丸ゴ Pro W4"/>
                </a:rPr>
                <a:t>IDS</a:t>
              </a:r>
              <a:endParaRPr kumimoji="1" lang="ja-JP" altLang="en-US" sz="3200" dirty="0">
                <a:latin typeface="ヒラギノ丸ゴ Pro W4"/>
                <a:ea typeface="ヒラギノ丸ゴ Pro W4"/>
                <a:cs typeface="ヒラギノ丸ゴ Pro W4"/>
              </a:endParaRPr>
            </a:p>
          </p:txBody>
        </p:sp>
        <p:cxnSp>
          <p:nvCxnSpPr>
            <p:cNvPr id="12" name="直線矢印コネクタ 11"/>
            <p:cNvCxnSpPr>
              <a:stCxn id="10" idx="1"/>
              <a:endCxn id="9" idx="2"/>
            </p:cNvCxnSpPr>
            <p:nvPr/>
          </p:nvCxnSpPr>
          <p:spPr>
            <a:xfrm rot="10800000">
              <a:off x="3851898" y="4275666"/>
              <a:ext cx="1539253" cy="518584"/>
            </a:xfrm>
            <a:prstGeom prst="bentConnector2">
              <a:avLst/>
            </a:prstGeom>
            <a:ln w="38100" cmpd="sng">
              <a:tailEnd type="arrow"/>
            </a:ln>
          </p:spPr>
          <p:style>
            <a:lnRef idx="2">
              <a:schemeClr val="accent5"/>
            </a:lnRef>
            <a:fillRef idx="0">
              <a:schemeClr val="accent5"/>
            </a:fillRef>
            <a:effectRef idx="1">
              <a:schemeClr val="accent5"/>
            </a:effectRef>
            <a:fontRef idx="minor">
              <a:schemeClr val="tx1"/>
            </a:fontRef>
          </p:style>
        </p:cxnSp>
        <p:sp>
          <p:nvSpPr>
            <p:cNvPr id="13" name="ホームベース 12"/>
            <p:cNvSpPr/>
            <p:nvPr/>
          </p:nvSpPr>
          <p:spPr>
            <a:xfrm>
              <a:off x="4566272" y="3566086"/>
              <a:ext cx="889000" cy="455083"/>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000" dirty="0" smtClean="0">
                  <a:latin typeface="ヒラギノ丸ゴ Pro W4"/>
                  <a:ea typeface="ヒラギノ丸ゴ Pro W4"/>
                  <a:cs typeface="ヒラギノ丸ゴ Pro W4"/>
                </a:rPr>
                <a:t>監視</a:t>
              </a:r>
              <a:endParaRPr kumimoji="1" lang="ja-JP" altLang="en-US" sz="2000" dirty="0">
                <a:latin typeface="ヒラギノ丸ゴ Pro W4"/>
                <a:ea typeface="ヒラギノ丸ゴ Pro W4"/>
                <a:cs typeface="ヒラギノ丸ゴ Pro W4"/>
              </a:endParaRPr>
            </a:p>
          </p:txBody>
        </p:sp>
        <p:sp>
          <p:nvSpPr>
            <p:cNvPr id="9" name="角丸四角形 8"/>
            <p:cNvSpPr/>
            <p:nvPr/>
          </p:nvSpPr>
          <p:spPr>
            <a:xfrm>
              <a:off x="3137522" y="3344333"/>
              <a:ext cx="1428750" cy="93133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3200" dirty="0" smtClean="0">
                  <a:latin typeface="ヒラギノ丸ゴ Pro W4"/>
                  <a:ea typeface="ヒラギノ丸ゴ Pro W4"/>
                  <a:cs typeface="ヒラギノ丸ゴ Pro W4"/>
                </a:rPr>
                <a:t>IDS</a:t>
              </a:r>
              <a:endParaRPr kumimoji="1" lang="ja-JP" altLang="en-US" sz="3200" dirty="0">
                <a:latin typeface="ヒラギノ丸ゴ Pro W4"/>
                <a:ea typeface="ヒラギノ丸ゴ Pro W4"/>
                <a:cs typeface="ヒラギノ丸ゴ Pro W4"/>
              </a:endParaRPr>
            </a:p>
          </p:txBody>
        </p:sp>
      </p:gr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2</a:t>
            </a:fld>
            <a:endParaRPr lang="en-US" dirty="0"/>
          </a:p>
        </p:txBody>
      </p:sp>
    </p:spTree>
    <p:extLst>
      <p:ext uri="{BB962C8B-B14F-4D97-AF65-F5344CB8AC3E}">
        <p14:creationId xmlns:p14="http://schemas.microsoft.com/office/powerpoint/2010/main" val="2728804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ヒラギノ丸ゴ Pro W4"/>
                <a:ea typeface="ヒラギノ丸ゴ Pro W4"/>
                <a:cs typeface="ヒラギノ丸ゴ Pro W4"/>
              </a:rPr>
              <a:t>メモリ解析の</a:t>
            </a:r>
            <a:r>
              <a:rPr lang="ja-JP" altLang="en-US" dirty="0">
                <a:latin typeface="ヒラギノ丸ゴ Pro W4"/>
                <a:ea typeface="ヒラギノ丸ゴ Pro W4"/>
                <a:cs typeface="ヒラギノ丸ゴ Pro W4"/>
              </a:rPr>
              <a:t>必要性</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smtClean="0">
                <a:latin typeface="ヒラギノ丸ゴ Pro W4"/>
                <a:ea typeface="ヒラギノ丸ゴ Pro W4"/>
                <a:cs typeface="ヒラギノ丸ゴ Pro W4"/>
              </a:rPr>
              <a:t>監視対象</a:t>
            </a:r>
            <a:r>
              <a:rPr lang="en-US" altLang="ja-JP" sz="2800" dirty="0" smtClean="0">
                <a:latin typeface="ヒラギノ丸ゴ Pro W4"/>
                <a:ea typeface="ヒラギノ丸ゴ Pro W4"/>
                <a:cs typeface="ヒラギノ丸ゴ Pro W4"/>
              </a:rPr>
              <a:t>VM</a:t>
            </a:r>
            <a:r>
              <a:rPr lang="ja-JP" altLang="en-US" sz="2800" dirty="0">
                <a:latin typeface="ヒラギノ丸ゴ Pro W4"/>
                <a:ea typeface="ヒラギノ丸ゴ Pro W4"/>
                <a:cs typeface="ヒラギノ丸ゴ Pro W4"/>
              </a:rPr>
              <a:t>のメモリを解析</a:t>
            </a:r>
            <a:r>
              <a:rPr lang="ja-JP" altLang="en-US" sz="2800" dirty="0" smtClean="0">
                <a:latin typeface="ヒラギノ丸ゴ Pro W4"/>
                <a:ea typeface="ヒラギノ丸ゴ Pro W4"/>
                <a:cs typeface="ヒラギノ丸ゴ Pro W4"/>
              </a:rPr>
              <a:t>して</a:t>
            </a:r>
            <a:r>
              <a:rPr lang="en-US" altLang="ja-JP" sz="2800" dirty="0" smtClean="0">
                <a:latin typeface="ヒラギノ丸ゴ Pro W4"/>
                <a:ea typeface="ヒラギノ丸ゴ Pro W4"/>
                <a:cs typeface="ヒラギノ丸ゴ Pro W4"/>
              </a:rPr>
              <a:t>OS</a:t>
            </a:r>
            <a:r>
              <a:rPr lang="ja-JP" altLang="en-US" sz="2800" dirty="0" smtClean="0">
                <a:latin typeface="ヒラギノ丸ゴ Pro W4"/>
                <a:ea typeface="ヒラギノ丸ゴ Pro W4"/>
                <a:cs typeface="ヒラギノ丸ゴ Pro W4"/>
              </a:rPr>
              <a:t>内の情報</a:t>
            </a:r>
            <a:r>
              <a:rPr lang="ja-JP" altLang="en-US" sz="2800" dirty="0">
                <a:latin typeface="ヒラギノ丸ゴ Pro W4"/>
                <a:ea typeface="ヒラギノ丸ゴ Pro W4"/>
                <a:cs typeface="ヒラギノ丸ゴ Pro W4"/>
              </a:rPr>
              <a:t>を取得する必要が</a:t>
            </a:r>
            <a:r>
              <a:rPr lang="ja-JP" altLang="en-US" sz="2800" dirty="0" smtClean="0">
                <a:latin typeface="ヒラギノ丸ゴ Pro W4"/>
                <a:ea typeface="ヒラギノ丸ゴ Pro W4"/>
                <a:cs typeface="ヒラギノ丸ゴ Pro W4"/>
              </a:rPr>
              <a:t>ある</a:t>
            </a:r>
            <a:endParaRPr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監視するデータの論理的なアドレスを監視対象</a:t>
            </a:r>
            <a:r>
              <a:rPr lang="en-US" altLang="ja-JP" sz="2400" dirty="0" smtClean="0">
                <a:latin typeface="ヒラギノ丸ゴ Pro W4"/>
                <a:ea typeface="ヒラギノ丸ゴ Pro W4"/>
                <a:cs typeface="ヒラギノ丸ゴ Pro W4"/>
              </a:rPr>
              <a:t>VM</a:t>
            </a:r>
            <a:r>
              <a:rPr lang="ja-JP" altLang="en-US" sz="2400" dirty="0" smtClean="0">
                <a:latin typeface="ヒラギノ丸ゴ Pro W4"/>
                <a:ea typeface="ヒラギノ丸ゴ Pro W4"/>
                <a:cs typeface="ヒラギノ丸ゴ Pro W4"/>
              </a:rPr>
              <a:t>内の物理的なアドレスに変換</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IDS-VM</a:t>
            </a:r>
            <a:r>
              <a:rPr lang="ja-JP" altLang="en-US" sz="2400" dirty="0" smtClean="0">
                <a:latin typeface="ヒラギノ丸ゴ Pro W4"/>
                <a:ea typeface="ヒラギノ丸ゴ Pro W4"/>
                <a:cs typeface="ヒラギノ丸ゴ Pro W4"/>
              </a:rPr>
              <a:t>からアクセスできるアドレスに変換</a:t>
            </a:r>
            <a:endParaRPr lang="en-US" altLang="ja-JP" sz="2400" dirty="0">
              <a:latin typeface="ヒラギノ丸ゴ Pro W4"/>
              <a:ea typeface="ヒラギノ丸ゴ Pro W4"/>
              <a:cs typeface="ヒラギノ丸ゴ Pro W4"/>
            </a:endParaRPr>
          </a:p>
          <a:p>
            <a:r>
              <a:rPr lang="ja-JP" altLang="en-US" sz="2800" dirty="0" smtClean="0">
                <a:latin typeface="ヒラギノ丸ゴ Pro W4"/>
                <a:ea typeface="ヒラギノ丸ゴ Pro W4"/>
                <a:cs typeface="ヒラギノ丸ゴ Pro W4"/>
              </a:rPr>
              <a:t>これ</a:t>
            </a:r>
            <a:r>
              <a:rPr lang="ja-JP" altLang="en-US" sz="2800" dirty="0">
                <a:latin typeface="ヒラギノ丸ゴ Pro W4"/>
                <a:ea typeface="ヒラギノ丸ゴ Pro W4"/>
                <a:cs typeface="ヒラギノ丸ゴ Pro W4"/>
              </a:rPr>
              <a:t>を</a:t>
            </a:r>
            <a:r>
              <a:rPr lang="en-US" altLang="ja-JP" sz="2800" dirty="0">
                <a:latin typeface="ヒラギノ丸ゴ Pro W4"/>
                <a:ea typeface="ヒラギノ丸ゴ Pro W4"/>
                <a:cs typeface="ヒラギノ丸ゴ Pro W4"/>
              </a:rPr>
              <a:t>IDS</a:t>
            </a:r>
            <a:r>
              <a:rPr lang="ja-JP" altLang="en-US" sz="2800" dirty="0">
                <a:latin typeface="ヒラギノ丸ゴ Pro W4"/>
                <a:ea typeface="ヒラギノ丸ゴ Pro W4"/>
                <a:cs typeface="ヒラギノ丸ゴ Pro W4"/>
              </a:rPr>
              <a:t>の開発者</a:t>
            </a:r>
            <a:r>
              <a:rPr lang="ja-JP" altLang="en-US" sz="2800" dirty="0" smtClean="0">
                <a:latin typeface="ヒラギノ丸ゴ Pro W4"/>
                <a:ea typeface="ヒラギノ丸ゴ Pro W4"/>
                <a:cs typeface="ヒラギノ丸ゴ Pro W4"/>
              </a:rPr>
              <a:t>が手作業で行う</a:t>
            </a:r>
            <a:r>
              <a:rPr lang="ja-JP" altLang="en-US" sz="2800" dirty="0">
                <a:latin typeface="ヒラギノ丸ゴ Pro W4"/>
                <a:ea typeface="ヒラギノ丸ゴ Pro W4"/>
                <a:cs typeface="ヒラギノ丸ゴ Pro W4"/>
              </a:rPr>
              <a:t>の</a:t>
            </a:r>
            <a:r>
              <a:rPr lang="ja-JP" altLang="en-US" sz="2800" dirty="0" smtClean="0">
                <a:latin typeface="ヒラギノ丸ゴ Pro W4"/>
                <a:ea typeface="ヒラギノ丸ゴ Pro W4"/>
                <a:cs typeface="ヒラギノ丸ゴ Pro W4"/>
              </a:rPr>
              <a:t>は労力が大きい</a:t>
            </a:r>
            <a:endParaRPr lang="ja-JP" altLang="en-US" sz="2800" dirty="0">
              <a:latin typeface="ヒラギノ丸ゴ Pro W4"/>
              <a:ea typeface="ヒラギノ丸ゴ Pro W4"/>
              <a:cs typeface="ヒラギノ丸ゴ Pro W4"/>
            </a:endParaRPr>
          </a:p>
          <a:p>
            <a:endParaRPr kumimoji="1" lang="ja-JP" altLang="en-US" dirty="0"/>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3</a:t>
            </a:fld>
            <a:endParaRPr lang="en-US" dirty="0"/>
          </a:p>
        </p:txBody>
      </p:sp>
      <p:grpSp>
        <p:nvGrpSpPr>
          <p:cNvPr id="6" name="図形グループ 5"/>
          <p:cNvGrpSpPr/>
          <p:nvPr/>
        </p:nvGrpSpPr>
        <p:grpSpPr>
          <a:xfrm>
            <a:off x="498474" y="5404643"/>
            <a:ext cx="8157234" cy="951956"/>
            <a:chOff x="1022761" y="2947408"/>
            <a:chExt cx="8157234" cy="951956"/>
          </a:xfrm>
        </p:grpSpPr>
        <p:sp>
          <p:nvSpPr>
            <p:cNvPr id="7" name="角丸四角形 6"/>
            <p:cNvSpPr/>
            <p:nvPr/>
          </p:nvSpPr>
          <p:spPr>
            <a:xfrm>
              <a:off x="1022761" y="2947408"/>
              <a:ext cx="2567211" cy="951956"/>
            </a:xfrm>
            <a:prstGeom prst="roundRect">
              <a:avLst/>
            </a:prstGeom>
            <a:ln w="38100" cmpd="sng"/>
          </p:spPr>
          <p:style>
            <a:lnRef idx="2">
              <a:schemeClr val="accent5"/>
            </a:lnRef>
            <a:fillRef idx="1">
              <a:schemeClr val="lt1"/>
            </a:fillRef>
            <a:effectRef idx="0">
              <a:schemeClr val="accent5"/>
            </a:effectRef>
            <a:fontRef idx="minor">
              <a:schemeClr val="dk1"/>
            </a:fontRef>
          </p:style>
          <p:txBody>
            <a:bodyPr rtlCol="0" anchor="ctr" anchorCtr="1"/>
            <a:lstStyle/>
            <a:p>
              <a:pPr algn="ctr"/>
              <a:r>
                <a:rPr kumimoji="1" lang="en-US" altLang="ja-JP" sz="2000" dirty="0" smtClean="0">
                  <a:latin typeface="ヒラギノ丸ゴ Pro W4"/>
                  <a:ea typeface="ヒラギノ丸ゴ Pro W4"/>
                  <a:cs typeface="ヒラギノ丸ゴ Pro W4"/>
                </a:rPr>
                <a:t>t = jiffies / HZ</a:t>
              </a:r>
              <a:endParaRPr kumimoji="1" lang="ja-JP" altLang="en-US" sz="2000" dirty="0">
                <a:latin typeface="ヒラギノ丸ゴ Pro W4"/>
                <a:ea typeface="ヒラギノ丸ゴ Pro W4"/>
                <a:cs typeface="ヒラギノ丸ゴ Pro W4"/>
              </a:endParaRPr>
            </a:p>
          </p:txBody>
        </p:sp>
        <p:sp>
          <p:nvSpPr>
            <p:cNvPr id="8" name="角丸四角形 7"/>
            <p:cNvSpPr/>
            <p:nvPr/>
          </p:nvSpPr>
          <p:spPr>
            <a:xfrm>
              <a:off x="4130438" y="2947409"/>
              <a:ext cx="5049557" cy="951955"/>
            </a:xfrm>
            <a:prstGeom prst="roundRect">
              <a:avLst/>
            </a:prstGeom>
            <a:ln w="38100" cmpd="sng"/>
          </p:spPr>
          <p:style>
            <a:lnRef idx="2">
              <a:schemeClr val="accent6"/>
            </a:lnRef>
            <a:fillRef idx="1">
              <a:schemeClr val="lt1"/>
            </a:fillRef>
            <a:effectRef idx="0">
              <a:schemeClr val="accent6"/>
            </a:effectRef>
            <a:fontRef idx="minor">
              <a:schemeClr val="dk1"/>
            </a:fontRef>
          </p:style>
          <p:txBody>
            <a:bodyPr rtlCol="0" anchor="ctr" anchorCtr="1"/>
            <a:lstStyle/>
            <a:p>
              <a:pPr algn="ctr"/>
              <a:r>
                <a:rPr kumimoji="1" lang="en-US" altLang="ja-JP" sz="2000" dirty="0">
                  <a:latin typeface="ヒラギノ丸ゴ Pro W4"/>
                  <a:ea typeface="ヒラギノ丸ゴ Pro W4"/>
                  <a:cs typeface="ヒラギノ丸ゴ Pro W4"/>
                </a:rPr>
                <a:t>t</a:t>
              </a:r>
              <a:r>
                <a:rPr kumimoji="1" lang="en-US" altLang="ja-JP" sz="2000" dirty="0" smtClean="0">
                  <a:latin typeface="ヒラギノ丸ゴ Pro W4"/>
                  <a:ea typeface="ヒラギノ丸ゴ Pro W4"/>
                  <a:cs typeface="ヒラギノ丸ゴ Pro W4"/>
                </a:rPr>
                <a:t> = *(u64 *)translate(&amp;jiffies) / HZ</a:t>
              </a:r>
              <a:endParaRPr kumimoji="1" lang="ja-JP" altLang="en-US" sz="2000" dirty="0">
                <a:latin typeface="ヒラギノ丸ゴ Pro W4"/>
                <a:ea typeface="ヒラギノ丸ゴ Pro W4"/>
                <a:cs typeface="ヒラギノ丸ゴ Pro W4"/>
              </a:endParaRPr>
            </a:p>
          </p:txBody>
        </p:sp>
        <p:cxnSp>
          <p:nvCxnSpPr>
            <p:cNvPr id="9" name="直線矢印コネクタ 8"/>
            <p:cNvCxnSpPr>
              <a:stCxn id="7" idx="3"/>
              <a:endCxn id="8" idx="1"/>
            </p:cNvCxnSpPr>
            <p:nvPr/>
          </p:nvCxnSpPr>
          <p:spPr>
            <a:xfrm>
              <a:off x="3589972" y="3423386"/>
              <a:ext cx="540466" cy="1"/>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34992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latin typeface="ヒラギノ丸ゴ Pro W4"/>
                <a:ea typeface="ヒラギノ丸ゴ Pro W4"/>
                <a:cs typeface="ヒラギノ丸ゴ Pro W4"/>
              </a:rPr>
              <a:t>Transcall</a:t>
            </a:r>
            <a:r>
              <a:rPr kumimoji="1" lang="en-US" altLang="ja-JP" dirty="0" smtClean="0">
                <a:latin typeface="ヒラギノ丸ゴ Pro W4"/>
                <a:ea typeface="ヒラギノ丸ゴ Pro W4"/>
                <a:cs typeface="ヒラギノ丸ゴ Pro W4"/>
              </a:rPr>
              <a:t> [</a:t>
            </a:r>
            <a:r>
              <a:rPr kumimoji="1" lang="ja-JP" altLang="en-US" dirty="0" smtClean="0">
                <a:latin typeface="ヒラギノ丸ゴ Pro W4"/>
                <a:ea typeface="ヒラギノ丸ゴ Pro W4"/>
                <a:cs typeface="ヒラギノ丸ゴ Pro W4"/>
              </a:rPr>
              <a:t>飯田ら</a:t>
            </a:r>
            <a:r>
              <a:rPr kumimoji="1" lang="en-US" altLang="ja-JP" dirty="0" smtClean="0">
                <a:latin typeface="ヒラギノ丸ゴ Pro W4"/>
                <a:ea typeface="ヒラギノ丸ゴ Pro W4"/>
                <a:cs typeface="ヒラギノ丸ゴ Pro W4"/>
              </a:rPr>
              <a:t> ‘10]</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lstStyle/>
          <a:p>
            <a:r>
              <a:rPr lang="ja-JP" altLang="en-US" sz="2800" dirty="0" smtClean="0">
                <a:latin typeface="ヒラギノ丸ゴ Pro W4"/>
                <a:ea typeface="ヒラギノ丸ゴ Pro W4"/>
                <a:cs typeface="ヒラギノ丸ゴ Pro W4"/>
              </a:rPr>
              <a:t>既存の</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をオフロード可能にするシステム</a:t>
            </a:r>
            <a:endParaRPr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監視対象</a:t>
            </a:r>
            <a:r>
              <a:rPr lang="en-US" altLang="ja-JP" sz="2400" dirty="0" smtClean="0">
                <a:latin typeface="ヒラギノ丸ゴ Pro W4"/>
                <a:ea typeface="ヒラギノ丸ゴ Pro W4"/>
                <a:cs typeface="ヒラギノ丸ゴ Pro W4"/>
              </a:rPr>
              <a:t>VM</a:t>
            </a:r>
            <a:r>
              <a:rPr lang="ja-JP" altLang="en-US" sz="2400" dirty="0" smtClean="0">
                <a:latin typeface="ヒラギノ丸ゴ Pro W4"/>
                <a:ea typeface="ヒラギノ丸ゴ Pro W4"/>
                <a:cs typeface="ヒラギノ丸ゴ Pro W4"/>
              </a:rPr>
              <a:t>内の</a:t>
            </a:r>
            <a:r>
              <a:rPr lang="en-US" altLang="ja-JP" sz="2400" dirty="0" smtClean="0">
                <a:latin typeface="ヒラギノ丸ゴ Pro W4"/>
                <a:ea typeface="ヒラギノ丸ゴ Pro W4"/>
                <a:cs typeface="ヒラギノ丸ゴ Pro W4"/>
              </a:rPr>
              <a:t>OS</a:t>
            </a:r>
            <a:r>
              <a:rPr lang="ja-JP" altLang="en-US" sz="2400" dirty="0" smtClean="0">
                <a:latin typeface="ヒラギノ丸ゴ Pro W4"/>
                <a:ea typeface="ヒラギノ丸ゴ Pro W4"/>
                <a:cs typeface="ヒラギノ丸ゴ Pro W4"/>
              </a:rPr>
              <a:t>をエミュレーション</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OS</a:t>
            </a:r>
            <a:r>
              <a:rPr lang="ja-JP" altLang="en-US" sz="2400" dirty="0" smtClean="0">
                <a:latin typeface="ヒラギノ丸ゴ Pro W4"/>
                <a:ea typeface="ヒラギノ丸ゴ Pro W4"/>
                <a:cs typeface="ヒラギノ丸ゴ Pro W4"/>
              </a:rPr>
              <a:t>内のデータへのアクセスを</a:t>
            </a:r>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の代わりに行う</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Linux</a:t>
            </a:r>
            <a:r>
              <a:rPr lang="ja-JP" altLang="en-US" sz="2400" dirty="0" smtClean="0">
                <a:latin typeface="ヒラギノ丸ゴ Pro W4"/>
                <a:ea typeface="ヒラギノ丸ゴ Pro W4"/>
                <a:cs typeface="ヒラギノ丸ゴ Pro W4"/>
              </a:rPr>
              <a:t>のソースコードをベースに開発</a:t>
            </a:r>
            <a:endParaRPr lang="en-US" altLang="ja-JP" sz="2400" dirty="0" smtClean="0">
              <a:latin typeface="ヒラギノ丸ゴ Pro W4"/>
              <a:ea typeface="ヒラギノ丸ゴ Pro W4"/>
              <a:cs typeface="ヒラギノ丸ゴ Pro W4"/>
            </a:endParaRPr>
          </a:p>
          <a:p>
            <a:r>
              <a:rPr lang="en-US" altLang="ja-JP" sz="2800" dirty="0" err="1" smtClean="0">
                <a:latin typeface="ヒラギノ丸ゴ Pro W4"/>
                <a:ea typeface="ヒラギノ丸ゴ Pro W4"/>
                <a:cs typeface="ヒラギノ丸ゴ Pro W4"/>
              </a:rPr>
              <a:t>Transcall</a:t>
            </a:r>
            <a:r>
              <a:rPr lang="ja-JP" altLang="en-US" sz="2800" dirty="0" smtClean="0">
                <a:latin typeface="ヒラギノ丸ゴ Pro W4"/>
                <a:ea typeface="ヒラギノ丸ゴ Pro W4"/>
                <a:cs typeface="ヒラギノ丸ゴ Pro W4"/>
              </a:rPr>
              <a:t>の開発には膨大な労力を要する</a:t>
            </a:r>
            <a:endParaRPr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アドレス変換を</a:t>
            </a:r>
            <a:r>
              <a:rPr lang="en-US" altLang="ja-JP" sz="2400" dirty="0" smtClean="0">
                <a:latin typeface="ヒラギノ丸ゴ Pro W4"/>
                <a:ea typeface="ヒラギノ丸ゴ Pro W4"/>
                <a:cs typeface="ヒラギノ丸ゴ Pro W4"/>
              </a:rPr>
              <a:t>13,000</a:t>
            </a:r>
            <a:r>
              <a:rPr lang="ja-JP" altLang="en-US" sz="2400" dirty="0" smtClean="0">
                <a:latin typeface="ヒラギノ丸ゴ Pro W4"/>
                <a:ea typeface="ヒラギノ丸ゴ Pro W4"/>
                <a:cs typeface="ヒラギノ丸ゴ Pro W4"/>
              </a:rPr>
              <a:t>カ所以上で行う必要</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OS</a:t>
            </a:r>
            <a:r>
              <a:rPr lang="ja-JP" altLang="en-US" sz="2400" dirty="0" smtClean="0">
                <a:latin typeface="ヒラギノ丸ゴ Pro W4"/>
                <a:ea typeface="ヒラギノ丸ゴ Pro W4"/>
                <a:cs typeface="ヒラギノ丸ゴ Pro W4"/>
              </a:rPr>
              <a:t>のバージョンごとに開発する必要</a:t>
            </a:r>
            <a:endParaRPr lang="en-US" altLang="ja-JP" sz="2400" dirty="0" smtClean="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dirty="0" smtClean="0"/>
              <a:t>2015/2/23</a:t>
            </a:r>
            <a:endParaRPr lang="en-US" dirty="0"/>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4</a:t>
            </a:fld>
            <a:endParaRPr lang="en-US" dirty="0"/>
          </a:p>
        </p:txBody>
      </p:sp>
      <p:grpSp>
        <p:nvGrpSpPr>
          <p:cNvPr id="30" name="図形グループ 29"/>
          <p:cNvGrpSpPr/>
          <p:nvPr/>
        </p:nvGrpSpPr>
        <p:grpSpPr>
          <a:xfrm>
            <a:off x="1580885" y="5506070"/>
            <a:ext cx="4542116" cy="1179772"/>
            <a:chOff x="2007399" y="3395950"/>
            <a:chExt cx="5394047" cy="3172966"/>
          </a:xfrm>
        </p:grpSpPr>
        <p:sp>
          <p:nvSpPr>
            <p:cNvPr id="7" name="正方形/長方形 6"/>
            <p:cNvSpPr/>
            <p:nvPr/>
          </p:nvSpPr>
          <p:spPr>
            <a:xfrm>
              <a:off x="4761536" y="3395950"/>
              <a:ext cx="2639910" cy="3172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kumimoji="1" lang="ja-JP" altLang="en-US" sz="2000" dirty="0" smtClean="0">
                  <a:latin typeface="ヒラギノ丸ゴ Pro W4"/>
                  <a:ea typeface="ヒラギノ丸ゴ Pro W4"/>
                  <a:cs typeface="ヒラギノ丸ゴ Pro W4"/>
                </a:rPr>
                <a:t>監視対象</a:t>
              </a:r>
              <a:r>
                <a:rPr kumimoji="1" lang="en-US" altLang="ja-JP" sz="2000" dirty="0" smtClean="0">
                  <a:latin typeface="ヒラギノ丸ゴ Pro W4"/>
                  <a:ea typeface="ヒラギノ丸ゴ Pro W4"/>
                  <a:cs typeface="ヒラギノ丸ゴ Pro W4"/>
                </a:rPr>
                <a:t>VM</a:t>
              </a:r>
              <a:endParaRPr kumimoji="1" lang="ja-JP" altLang="en-US" sz="2000" dirty="0">
                <a:latin typeface="ヒラギノ丸ゴ Pro W4"/>
                <a:ea typeface="ヒラギノ丸ゴ Pro W4"/>
                <a:cs typeface="ヒラギノ丸ゴ Pro W4"/>
              </a:endParaRPr>
            </a:p>
          </p:txBody>
        </p:sp>
        <p:sp>
          <p:nvSpPr>
            <p:cNvPr id="8" name="正方形/長方形 7"/>
            <p:cNvSpPr/>
            <p:nvPr/>
          </p:nvSpPr>
          <p:spPr>
            <a:xfrm>
              <a:off x="2007399" y="3395950"/>
              <a:ext cx="2639910" cy="31729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nchorCtr="1"/>
            <a:lstStyle/>
            <a:p>
              <a:pPr algn="ctr"/>
              <a:endParaRPr kumimoji="1" lang="ja-JP" altLang="en-US" sz="2000" dirty="0">
                <a:latin typeface="ヒラギノ丸ゴ Pro W4"/>
                <a:ea typeface="ヒラギノ丸ゴ Pro W4"/>
                <a:cs typeface="ヒラギノ丸ゴ Pro W4"/>
              </a:endParaRPr>
            </a:p>
          </p:txBody>
        </p:sp>
        <p:sp>
          <p:nvSpPr>
            <p:cNvPr id="12" name="角丸四角形 11"/>
            <p:cNvSpPr/>
            <p:nvPr/>
          </p:nvSpPr>
          <p:spPr>
            <a:xfrm>
              <a:off x="2326618" y="3704860"/>
              <a:ext cx="2055352" cy="10037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2400" dirty="0" smtClean="0">
                  <a:latin typeface="ヒラギノ丸ゴ Pro W4"/>
                  <a:ea typeface="ヒラギノ丸ゴ Pro W4"/>
                  <a:cs typeface="ヒラギノ丸ゴ Pro W4"/>
                </a:rPr>
                <a:t>IDS</a:t>
              </a:r>
              <a:endParaRPr kumimoji="1" lang="ja-JP" altLang="en-US" sz="2400" dirty="0">
                <a:latin typeface="ヒラギノ丸ゴ Pro W4"/>
                <a:ea typeface="ヒラギノ丸ゴ Pro W4"/>
                <a:cs typeface="ヒラギノ丸ゴ Pro W4"/>
              </a:endParaRPr>
            </a:p>
          </p:txBody>
        </p:sp>
        <p:sp>
          <p:nvSpPr>
            <p:cNvPr id="13" name="正方形/長方形 12"/>
            <p:cNvSpPr/>
            <p:nvPr/>
          </p:nvSpPr>
          <p:spPr>
            <a:xfrm>
              <a:off x="2181413" y="5374979"/>
              <a:ext cx="2345762" cy="10240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2400" dirty="0" err="1" smtClean="0">
                  <a:latin typeface="ヒラギノ丸ゴ Pro W4"/>
                  <a:ea typeface="ヒラギノ丸ゴ Pro W4"/>
                  <a:cs typeface="ヒラギノ丸ゴ Pro W4"/>
                </a:rPr>
                <a:t>Transcall</a:t>
              </a:r>
              <a:endParaRPr kumimoji="1" lang="ja-JP" altLang="en-US" sz="2400" dirty="0">
                <a:latin typeface="ヒラギノ丸ゴ Pro W4"/>
                <a:ea typeface="ヒラギノ丸ゴ Pro W4"/>
                <a:cs typeface="ヒラギノ丸ゴ Pro W4"/>
              </a:endParaRPr>
            </a:p>
          </p:txBody>
        </p:sp>
        <p:sp>
          <p:nvSpPr>
            <p:cNvPr id="11" name="ホームベース 10"/>
            <p:cNvSpPr/>
            <p:nvPr/>
          </p:nvSpPr>
          <p:spPr>
            <a:xfrm>
              <a:off x="4411344" y="5487455"/>
              <a:ext cx="1066118" cy="88959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000" dirty="0" smtClean="0">
                  <a:latin typeface="ヒラギノ丸ゴ Pro W4"/>
                  <a:ea typeface="ヒラギノ丸ゴ Pro W4"/>
                  <a:cs typeface="ヒラギノ丸ゴ Pro W4"/>
                </a:rPr>
                <a:t>監視</a:t>
              </a:r>
              <a:endParaRPr kumimoji="1" lang="ja-JP" altLang="en-US" sz="2000" dirty="0">
                <a:latin typeface="ヒラギノ丸ゴ Pro W4"/>
                <a:ea typeface="ヒラギノ丸ゴ Pro W4"/>
                <a:cs typeface="ヒラギノ丸ゴ Pro W4"/>
              </a:endParaRPr>
            </a:p>
          </p:txBody>
        </p:sp>
        <p:cxnSp>
          <p:nvCxnSpPr>
            <p:cNvPr id="15" name="直線矢印コネクタ 14"/>
            <p:cNvCxnSpPr>
              <a:stCxn id="12" idx="2"/>
              <a:endCxn id="13" idx="0"/>
            </p:cNvCxnSpPr>
            <p:nvPr/>
          </p:nvCxnSpPr>
          <p:spPr>
            <a:xfrm>
              <a:off x="3354294" y="4708651"/>
              <a:ext cx="0" cy="666328"/>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15377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ヒラギノ丸ゴ Pro W4"/>
                <a:ea typeface="ヒラギノ丸ゴ Pro W4"/>
                <a:cs typeface="ヒラギノ丸ゴ Pro W4"/>
              </a:rPr>
              <a:t>提案：</a:t>
            </a:r>
            <a:r>
              <a:rPr lang="en-US" altLang="ja-JP" dirty="0" err="1" smtClean="0">
                <a:latin typeface="ヒラギノ丸ゴ Pro W4"/>
                <a:ea typeface="ヒラギノ丸ゴ Pro W4"/>
                <a:cs typeface="ヒラギノ丸ゴ Pro W4"/>
              </a:rPr>
              <a:t>LLView</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lstStyle/>
          <a:p>
            <a:r>
              <a:rPr lang="en-US" altLang="ja-JP" sz="2800" dirty="0" smtClean="0">
                <a:latin typeface="ヒラギノ丸ゴ Pro W4"/>
                <a:ea typeface="ヒラギノ丸ゴ Pro W4"/>
                <a:cs typeface="ヒラギノ丸ゴ Pro W4"/>
              </a:rPr>
              <a:t>LLVM</a:t>
            </a:r>
            <a:r>
              <a:rPr lang="ja-JP" altLang="en-US" sz="2800" dirty="0" smtClean="0">
                <a:latin typeface="ヒラギノ丸ゴ Pro W4"/>
                <a:ea typeface="ヒラギノ丸ゴ Pro W4"/>
                <a:cs typeface="ヒラギノ丸ゴ Pro W4"/>
              </a:rPr>
              <a:t>の中間表現を変換することで</a:t>
            </a:r>
            <a:r>
              <a:rPr lang="en-US" altLang="ja-JP" sz="2800" dirty="0" smtClean="0">
                <a:latin typeface="ヒラギノ丸ゴ Pro W4"/>
                <a:ea typeface="ヒラギノ丸ゴ Pro W4"/>
                <a:cs typeface="ヒラギノ丸ゴ Pro W4"/>
              </a:rPr>
              <a:t>IDS</a:t>
            </a:r>
            <a:r>
              <a:rPr lang="ja-JP" altLang="en-US" sz="2800" dirty="0" smtClean="0">
                <a:latin typeface="ヒラギノ丸ゴ Pro W4"/>
                <a:ea typeface="ヒラギノ丸ゴ Pro W4"/>
                <a:cs typeface="ヒラギノ丸ゴ Pro W4"/>
              </a:rPr>
              <a:t>のオフロードを支援するフレームワーク</a:t>
            </a:r>
            <a:endParaRPr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LLVM</a:t>
            </a:r>
            <a:r>
              <a:rPr lang="ja-JP" altLang="en-US" sz="2400" dirty="0" smtClean="0">
                <a:latin typeface="ヒラギノ丸ゴ Pro W4"/>
                <a:ea typeface="ヒラギノ丸ゴ Pro W4"/>
                <a:cs typeface="ヒラギノ丸ゴ Pro W4"/>
              </a:rPr>
              <a:t>を用いて</a:t>
            </a:r>
            <a:r>
              <a:rPr lang="en-US" altLang="ja-JP" sz="2400" dirty="0" smtClean="0">
                <a:latin typeface="ヒラギノ丸ゴ Pro W4"/>
                <a:ea typeface="ヒラギノ丸ゴ Pro W4"/>
                <a:cs typeface="ヒラギノ丸ゴ Pro W4"/>
              </a:rPr>
              <a:t>IDS</a:t>
            </a:r>
            <a:r>
              <a:rPr lang="ja-JP" altLang="en-US" sz="2400" dirty="0" smtClean="0">
                <a:latin typeface="ヒラギノ丸ゴ Pro W4"/>
                <a:ea typeface="ヒラギノ丸ゴ Pro W4"/>
                <a:cs typeface="ヒラギノ丸ゴ Pro W4"/>
              </a:rPr>
              <a:t>をコンパイル</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監視対象</a:t>
            </a:r>
            <a:r>
              <a:rPr lang="en-US" altLang="ja-JP" sz="2400" dirty="0" smtClean="0">
                <a:latin typeface="ヒラギノ丸ゴ Pro W4"/>
                <a:ea typeface="ヒラギノ丸ゴ Pro W4"/>
                <a:cs typeface="ヒラギノ丸ゴ Pro W4"/>
              </a:rPr>
              <a:t>VM</a:t>
            </a:r>
            <a:r>
              <a:rPr lang="ja-JP" altLang="en-US" sz="2400" dirty="0" smtClean="0">
                <a:latin typeface="ヒラギノ丸ゴ Pro W4"/>
                <a:ea typeface="ヒラギノ丸ゴ Pro W4"/>
                <a:cs typeface="ヒラギノ丸ゴ Pro W4"/>
              </a:rPr>
              <a:t>内のデータにアクセスする箇所にアドレス変換を行うプログラムを自動挿入</a:t>
            </a:r>
            <a:endParaRPr lang="en-US" altLang="ja-JP" sz="24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Linux</a:t>
            </a:r>
            <a:r>
              <a:rPr lang="ja-JP" altLang="en-US" sz="2400" dirty="0" smtClean="0">
                <a:latin typeface="ヒラギノ丸ゴ Pro W4"/>
                <a:ea typeface="ヒラギノ丸ゴ Pro W4"/>
                <a:cs typeface="ヒラギノ丸ゴ Pro W4"/>
              </a:rPr>
              <a:t>のソースコードに適用することで</a:t>
            </a:r>
            <a:r>
              <a:rPr lang="en-US" altLang="ja-JP" sz="2400" dirty="0" err="1" smtClean="0">
                <a:latin typeface="ヒラギノ丸ゴ Pro W4"/>
                <a:ea typeface="ヒラギノ丸ゴ Pro W4"/>
                <a:cs typeface="ヒラギノ丸ゴ Pro W4"/>
              </a:rPr>
              <a:t>Transcall</a:t>
            </a:r>
            <a:r>
              <a:rPr lang="ja-JP" altLang="en-US" sz="2400" dirty="0" smtClean="0">
                <a:latin typeface="ヒラギノ丸ゴ Pro W4"/>
                <a:ea typeface="ヒラギノ丸ゴ Pro W4"/>
                <a:cs typeface="ヒラギノ丸ゴ Pro W4"/>
              </a:rPr>
              <a:t>を半自動生成</a:t>
            </a:r>
            <a:endParaRPr lang="en-US" altLang="ja-JP" sz="2400" dirty="0">
              <a:latin typeface="ヒラギノ丸ゴ Pro W4"/>
              <a:ea typeface="ヒラギノ丸ゴ Pro W4"/>
              <a:cs typeface="ヒラギノ丸ゴ Pro W4"/>
            </a:endParaRPr>
          </a:p>
          <a:p>
            <a:endParaRPr kumimoji="1" lang="ja-JP" altLang="en-US" dirty="0">
              <a:latin typeface="ヒラギノ丸ゴ Pro W4"/>
              <a:ea typeface="ヒラギノ丸ゴ Pro W4"/>
              <a:cs typeface="ヒラギノ丸ゴ Pro W4"/>
            </a:endParaRPr>
          </a:p>
        </p:txBody>
      </p:sp>
      <p:sp>
        <p:nvSpPr>
          <p:cNvPr id="4" name="フッター プレースホルダー 3"/>
          <p:cNvSpPr>
            <a:spLocks noGrp="1"/>
          </p:cNvSpPr>
          <p:nvPr>
            <p:ph type="ftr" sz="quarter" idx="11"/>
          </p:nvPr>
        </p:nvSpPr>
        <p:spPr/>
        <p:txBody>
          <a:bodyPr/>
          <a:lstStyle/>
          <a:p>
            <a:r>
              <a:rPr lang="en-US" smtClean="0"/>
              <a:t>2015/2/23</a:t>
            </a:r>
            <a:endParaRPr lang="en-US"/>
          </a:p>
        </p:txBody>
      </p:sp>
      <p:grpSp>
        <p:nvGrpSpPr>
          <p:cNvPr id="17" name="図形グループ 16"/>
          <p:cNvGrpSpPr/>
          <p:nvPr/>
        </p:nvGrpSpPr>
        <p:grpSpPr>
          <a:xfrm>
            <a:off x="832222" y="5178349"/>
            <a:ext cx="7649229" cy="1085863"/>
            <a:chOff x="953827" y="4910444"/>
            <a:chExt cx="7649229" cy="1085863"/>
          </a:xfrm>
        </p:grpSpPr>
        <p:sp>
          <p:nvSpPr>
            <p:cNvPr id="5" name="角丸四角形 4"/>
            <p:cNvSpPr/>
            <p:nvPr/>
          </p:nvSpPr>
          <p:spPr>
            <a:xfrm>
              <a:off x="953827" y="4910444"/>
              <a:ext cx="2188884" cy="108586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2400" dirty="0" smtClean="0">
                  <a:latin typeface="ヒラギノ丸ゴ Pro W4"/>
                  <a:ea typeface="ヒラギノ丸ゴ Pro W4"/>
                  <a:cs typeface="ヒラギノ丸ゴ Pro W4"/>
                </a:rPr>
                <a:t>IDS</a:t>
              </a:r>
            </a:p>
            <a:p>
              <a:pPr algn="ctr"/>
              <a:r>
                <a:rPr kumimoji="1" lang="ja-JP" altLang="en-US" sz="2400" dirty="0" smtClean="0">
                  <a:latin typeface="ヒラギノ丸ゴ Pro W4"/>
                  <a:ea typeface="ヒラギノ丸ゴ Pro W4"/>
                  <a:cs typeface="ヒラギノ丸ゴ Pro W4"/>
                </a:rPr>
                <a:t>ソースコード</a:t>
              </a:r>
              <a:endParaRPr kumimoji="1" lang="ja-JP" altLang="en-US" sz="2400" dirty="0">
                <a:latin typeface="ヒラギノ丸ゴ Pro W4"/>
                <a:ea typeface="ヒラギノ丸ゴ Pro W4"/>
                <a:cs typeface="ヒラギノ丸ゴ Pro W4"/>
              </a:endParaRPr>
            </a:p>
          </p:txBody>
        </p:sp>
        <p:sp>
          <p:nvSpPr>
            <p:cNvPr id="9" name="角丸四角形 8"/>
            <p:cNvSpPr/>
            <p:nvPr/>
          </p:nvSpPr>
          <p:spPr>
            <a:xfrm>
              <a:off x="3678937" y="4910444"/>
              <a:ext cx="2188884" cy="108586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2400" dirty="0" err="1" smtClean="0">
                  <a:latin typeface="ヒラギノ丸ゴ Pro W4"/>
                  <a:ea typeface="ヒラギノ丸ゴ Pro W4"/>
                  <a:cs typeface="ヒラギノ丸ゴ Pro W4"/>
                </a:rPr>
                <a:t>LLView</a:t>
              </a:r>
              <a:endParaRPr kumimoji="1" lang="ja-JP" altLang="en-US" sz="2400" dirty="0">
                <a:latin typeface="ヒラギノ丸ゴ Pro W4"/>
                <a:ea typeface="ヒラギノ丸ゴ Pro W4"/>
                <a:cs typeface="ヒラギノ丸ゴ Pro W4"/>
              </a:endParaRPr>
            </a:p>
          </p:txBody>
        </p:sp>
        <p:sp>
          <p:nvSpPr>
            <p:cNvPr id="10" name="角丸四角形 9"/>
            <p:cNvSpPr/>
            <p:nvPr/>
          </p:nvSpPr>
          <p:spPr>
            <a:xfrm>
              <a:off x="6414172" y="4910444"/>
              <a:ext cx="2188884" cy="10858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400" dirty="0" smtClean="0">
                  <a:latin typeface="ヒラギノ丸ゴ Pro W4"/>
                  <a:ea typeface="ヒラギノ丸ゴ Pro W4"/>
                  <a:cs typeface="ヒラギノ丸ゴ Pro W4"/>
                </a:rPr>
                <a:t>オフロード用</a:t>
              </a:r>
              <a:endParaRPr kumimoji="1" lang="en-US" altLang="ja-JP" sz="2400" dirty="0" smtClean="0">
                <a:latin typeface="ヒラギノ丸ゴ Pro W4"/>
                <a:ea typeface="ヒラギノ丸ゴ Pro W4"/>
                <a:cs typeface="ヒラギノ丸ゴ Pro W4"/>
              </a:endParaRPr>
            </a:p>
            <a:p>
              <a:pPr algn="ctr"/>
              <a:r>
                <a:rPr kumimoji="1" lang="en-US" altLang="ja-JP" sz="2400" dirty="0" smtClean="0">
                  <a:latin typeface="ヒラギノ丸ゴ Pro W4"/>
                  <a:ea typeface="ヒラギノ丸ゴ Pro W4"/>
                  <a:cs typeface="ヒラギノ丸ゴ Pro W4"/>
                </a:rPr>
                <a:t>IDS</a:t>
              </a:r>
              <a:endParaRPr kumimoji="1" lang="ja-JP" altLang="en-US" sz="2400" dirty="0">
                <a:latin typeface="ヒラギノ丸ゴ Pro W4"/>
                <a:ea typeface="ヒラギノ丸ゴ Pro W4"/>
                <a:cs typeface="ヒラギノ丸ゴ Pro W4"/>
              </a:endParaRPr>
            </a:p>
          </p:txBody>
        </p:sp>
        <p:cxnSp>
          <p:nvCxnSpPr>
            <p:cNvPr id="11" name="直線矢印コネクタ 10"/>
            <p:cNvCxnSpPr>
              <a:stCxn id="5" idx="3"/>
              <a:endCxn id="9" idx="1"/>
            </p:cNvCxnSpPr>
            <p:nvPr/>
          </p:nvCxnSpPr>
          <p:spPr>
            <a:xfrm>
              <a:off x="3142711" y="5453376"/>
              <a:ext cx="536226"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6" name="直線矢印コネクタ 15"/>
            <p:cNvCxnSpPr>
              <a:stCxn id="9" idx="3"/>
              <a:endCxn id="10" idx="1"/>
            </p:cNvCxnSpPr>
            <p:nvPr/>
          </p:nvCxnSpPr>
          <p:spPr>
            <a:xfrm>
              <a:off x="5867821" y="5453376"/>
              <a:ext cx="546351"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grpSp>
      <p:sp>
        <p:nvSpPr>
          <p:cNvPr id="6" name="スライド番号プレースホルダー 5"/>
          <p:cNvSpPr>
            <a:spLocks noGrp="1"/>
          </p:cNvSpPr>
          <p:nvPr>
            <p:ph type="sldNum" sz="quarter" idx="4"/>
          </p:nvPr>
        </p:nvSpPr>
        <p:spPr/>
        <p:txBody>
          <a:bodyPr/>
          <a:lstStyle/>
          <a:p>
            <a:fld id="{162F1D00-BD13-4404-86B0-79703945A0A7}" type="slidenum">
              <a:rPr lang="en-US" smtClean="0"/>
              <a:pPr/>
              <a:t>5</a:t>
            </a:fld>
            <a:endParaRPr lang="en-US" dirty="0"/>
          </a:p>
        </p:txBody>
      </p:sp>
    </p:spTree>
    <p:extLst>
      <p:ext uri="{BB962C8B-B14F-4D97-AF65-F5344CB8AC3E}">
        <p14:creationId xmlns:p14="http://schemas.microsoft.com/office/powerpoint/2010/main" val="198437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400" dirty="0" smtClean="0">
                <a:latin typeface="ヒラギノ丸ゴ Pro W4"/>
                <a:ea typeface="ヒラギノ丸ゴ Pro W4"/>
                <a:cs typeface="ヒラギノ丸ゴ Pro W4"/>
              </a:rPr>
              <a:t>LLVM</a:t>
            </a:r>
            <a:endParaRPr kumimoji="1" lang="ja-JP" altLang="en-US" sz="4400"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a:xfrm>
            <a:off x="498474" y="1981200"/>
            <a:ext cx="7913255" cy="4144963"/>
          </a:xfrm>
        </p:spPr>
        <p:txBody>
          <a:bodyPr>
            <a:normAutofit/>
          </a:bodyPr>
          <a:lstStyle/>
          <a:p>
            <a:r>
              <a:rPr kumimoji="1" lang="ja-JP" altLang="en-US" sz="2800" dirty="0" smtClean="0">
                <a:latin typeface="ヒラギノ丸ゴ Pro W4"/>
                <a:ea typeface="ヒラギノ丸ゴ Pro W4"/>
                <a:cs typeface="ヒラギノ丸ゴ Pro W4"/>
              </a:rPr>
              <a:t>コンパイラ作成のために必要な機能を提供するコンパイラ基盤</a:t>
            </a:r>
            <a:endParaRPr kumimoji="1" lang="en-US" altLang="ja-JP" sz="2800" dirty="0" smtClean="0">
              <a:latin typeface="ヒラギノ丸ゴ Pro W4"/>
              <a:ea typeface="ヒラギノ丸ゴ Pro W4"/>
              <a:cs typeface="ヒラギノ丸ゴ Pro W4"/>
            </a:endParaRPr>
          </a:p>
          <a:p>
            <a:pPr lvl="1"/>
            <a:r>
              <a:rPr lang="en-US" altLang="ja-JP" sz="2400" dirty="0" smtClean="0">
                <a:latin typeface="ヒラギノ丸ゴ Pro W4"/>
                <a:ea typeface="ヒラギノ丸ゴ Pro W4"/>
                <a:cs typeface="ヒラギノ丸ゴ Pro W4"/>
              </a:rPr>
              <a:t>C</a:t>
            </a:r>
            <a:r>
              <a:rPr lang="ja-JP" altLang="en-US" sz="2400" dirty="0" smtClean="0">
                <a:latin typeface="ヒラギノ丸ゴ Pro W4"/>
                <a:ea typeface="ヒラギノ丸ゴ Pro W4"/>
                <a:cs typeface="ヒラギノ丸ゴ Pro W4"/>
              </a:rPr>
              <a:t>言語などのプログラムをコンパイルして中間表現を生成</a:t>
            </a:r>
            <a:endParaRPr kumimoji="1"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中間表現を特定の</a:t>
            </a:r>
            <a:r>
              <a:rPr lang="en-US" altLang="ja-JP" sz="2400" dirty="0" smtClean="0">
                <a:latin typeface="ヒラギノ丸ゴ Pro W4"/>
                <a:ea typeface="ヒラギノ丸ゴ Pro W4"/>
                <a:cs typeface="ヒラギノ丸ゴ Pro W4"/>
              </a:rPr>
              <a:t>CPU</a:t>
            </a:r>
            <a:r>
              <a:rPr lang="ja-JP" altLang="en-US" sz="2400" dirty="0" smtClean="0">
                <a:latin typeface="ヒラギノ丸ゴ Pro W4"/>
                <a:ea typeface="ヒラギノ丸ゴ Pro W4"/>
                <a:cs typeface="ヒラギノ丸ゴ Pro W4"/>
              </a:rPr>
              <a:t>の機械語に変換</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プログラミング言語や</a:t>
            </a:r>
            <a:r>
              <a:rPr lang="en-US" altLang="ja-JP" sz="2400" dirty="0" smtClean="0">
                <a:latin typeface="ヒラギノ丸ゴ Pro W4"/>
                <a:ea typeface="ヒラギノ丸ゴ Pro W4"/>
                <a:cs typeface="ヒラギノ丸ゴ Pro W4"/>
              </a:rPr>
              <a:t>CPU</a:t>
            </a:r>
            <a:r>
              <a:rPr lang="ja-JP" altLang="en-US" sz="2400" dirty="0" smtClean="0">
                <a:latin typeface="ヒラギノ丸ゴ Pro W4"/>
                <a:ea typeface="ヒラギノ丸ゴ Pro W4"/>
                <a:cs typeface="ヒラギノ丸ゴ Pro W4"/>
              </a:rPr>
              <a:t>とは独立に最適化</a:t>
            </a:r>
            <a:endParaRPr lang="en-US" altLang="ja-JP" sz="2400" dirty="0" smtClean="0">
              <a:latin typeface="ヒラギノ丸ゴ Pro W4"/>
              <a:ea typeface="ヒラギノ丸ゴ Pro W4"/>
              <a:cs typeface="ヒラギノ丸ゴ Pro W4"/>
            </a:endParaRPr>
          </a:p>
        </p:txBody>
      </p:sp>
      <p:sp>
        <p:nvSpPr>
          <p:cNvPr id="5" name="フッター プレースホルダー 4"/>
          <p:cNvSpPr>
            <a:spLocks noGrp="1"/>
          </p:cNvSpPr>
          <p:nvPr>
            <p:ph type="ftr" sz="quarter" idx="11"/>
          </p:nvPr>
        </p:nvSpPr>
        <p:spPr/>
        <p:txBody>
          <a:bodyPr/>
          <a:lstStyle/>
          <a:p>
            <a:r>
              <a:rPr lang="en-US" smtClean="0"/>
              <a:t>2015/2/23</a:t>
            </a:r>
            <a:endParaRPr lang="en-US"/>
          </a:p>
        </p:txBody>
      </p:sp>
      <p:grpSp>
        <p:nvGrpSpPr>
          <p:cNvPr id="8" name="図形グループ 7"/>
          <p:cNvGrpSpPr/>
          <p:nvPr/>
        </p:nvGrpSpPr>
        <p:grpSpPr>
          <a:xfrm>
            <a:off x="507422" y="4767398"/>
            <a:ext cx="7904307" cy="1511421"/>
            <a:chOff x="1026885" y="4910444"/>
            <a:chExt cx="7576171" cy="1085863"/>
          </a:xfrm>
        </p:grpSpPr>
        <p:sp>
          <p:nvSpPr>
            <p:cNvPr id="9" name="角丸四角形 8"/>
            <p:cNvSpPr/>
            <p:nvPr/>
          </p:nvSpPr>
          <p:spPr>
            <a:xfrm>
              <a:off x="1026885" y="4910444"/>
              <a:ext cx="2188884" cy="108586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2400" dirty="0" smtClean="0">
                  <a:latin typeface="ヒラギノ丸ゴ Pro W4"/>
                  <a:ea typeface="ヒラギノ丸ゴ Pro W4"/>
                  <a:cs typeface="ヒラギノ丸ゴ Pro W4"/>
                </a:rPr>
                <a:t>C/C++</a:t>
              </a:r>
            </a:p>
            <a:p>
              <a:pPr algn="ctr"/>
              <a:r>
                <a:rPr kumimoji="1" lang="ja-JP" altLang="en-US" sz="2400" dirty="0" smtClean="0">
                  <a:latin typeface="ヒラギノ丸ゴ Pro W4"/>
                  <a:ea typeface="ヒラギノ丸ゴ Pro W4"/>
                  <a:cs typeface="ヒラギノ丸ゴ Pro W4"/>
                </a:rPr>
                <a:t>プログラム</a:t>
              </a:r>
              <a:endParaRPr kumimoji="1" lang="ja-JP" altLang="en-US" sz="2400" dirty="0">
                <a:latin typeface="ヒラギノ丸ゴ Pro W4"/>
                <a:ea typeface="ヒラギノ丸ゴ Pro W4"/>
                <a:cs typeface="ヒラギノ丸ゴ Pro W4"/>
              </a:endParaRPr>
            </a:p>
          </p:txBody>
        </p:sp>
        <p:sp>
          <p:nvSpPr>
            <p:cNvPr id="11" name="角丸四角形 10"/>
            <p:cNvSpPr/>
            <p:nvPr/>
          </p:nvSpPr>
          <p:spPr>
            <a:xfrm>
              <a:off x="3678937" y="4910444"/>
              <a:ext cx="2188884" cy="108586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400" dirty="0" smtClean="0">
                  <a:latin typeface="ヒラギノ丸ゴ Pro W4"/>
                  <a:ea typeface="ヒラギノ丸ゴ Pro W4"/>
                  <a:cs typeface="ヒラギノ丸ゴ Pro W4"/>
                </a:rPr>
                <a:t>中間表現</a:t>
              </a:r>
              <a:endParaRPr kumimoji="1" lang="ja-JP" altLang="en-US" sz="2400" dirty="0">
                <a:latin typeface="ヒラギノ丸ゴ Pro W4"/>
                <a:ea typeface="ヒラギノ丸ゴ Pro W4"/>
                <a:cs typeface="ヒラギノ丸ゴ Pro W4"/>
              </a:endParaRPr>
            </a:p>
          </p:txBody>
        </p:sp>
        <p:sp>
          <p:nvSpPr>
            <p:cNvPr id="12" name="角丸四角形 11"/>
            <p:cNvSpPr/>
            <p:nvPr/>
          </p:nvSpPr>
          <p:spPr>
            <a:xfrm>
              <a:off x="6414172" y="4910444"/>
              <a:ext cx="2188884" cy="108586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400" dirty="0" smtClean="0">
                  <a:latin typeface="ヒラギノ丸ゴ Pro W4"/>
                  <a:ea typeface="ヒラギノ丸ゴ Pro W4"/>
                  <a:cs typeface="ヒラギノ丸ゴ Pro W4"/>
                </a:rPr>
                <a:t>ターゲット</a:t>
              </a:r>
              <a:r>
                <a:rPr kumimoji="1" lang="en-US" altLang="ja-JP" sz="2400" dirty="0" smtClean="0">
                  <a:latin typeface="ヒラギノ丸ゴ Pro W4"/>
                  <a:ea typeface="ヒラギノ丸ゴ Pro W4"/>
                  <a:cs typeface="ヒラギノ丸ゴ Pro W4"/>
                </a:rPr>
                <a:t>CPU</a:t>
              </a:r>
              <a:r>
                <a:rPr kumimoji="1" lang="ja-JP" altLang="en-US" sz="2400" dirty="0" smtClean="0">
                  <a:latin typeface="ヒラギノ丸ゴ Pro W4"/>
                  <a:ea typeface="ヒラギノ丸ゴ Pro W4"/>
                  <a:cs typeface="ヒラギノ丸ゴ Pro W4"/>
                </a:rPr>
                <a:t>の機械語</a:t>
              </a:r>
              <a:endParaRPr kumimoji="1" lang="ja-JP" altLang="en-US" sz="2400" dirty="0">
                <a:latin typeface="ヒラギノ丸ゴ Pro W4"/>
                <a:ea typeface="ヒラギノ丸ゴ Pro W4"/>
                <a:cs typeface="ヒラギノ丸ゴ Pro W4"/>
              </a:endParaRPr>
            </a:p>
          </p:txBody>
        </p:sp>
        <p:cxnSp>
          <p:nvCxnSpPr>
            <p:cNvPr id="13" name="直線矢印コネクタ 12"/>
            <p:cNvCxnSpPr>
              <a:stCxn id="9" idx="3"/>
              <a:endCxn id="11" idx="1"/>
            </p:cNvCxnSpPr>
            <p:nvPr/>
          </p:nvCxnSpPr>
          <p:spPr>
            <a:xfrm>
              <a:off x="3215769" y="5453376"/>
              <a:ext cx="46316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a:stCxn id="11" idx="3"/>
              <a:endCxn id="12" idx="1"/>
            </p:cNvCxnSpPr>
            <p:nvPr/>
          </p:nvCxnSpPr>
          <p:spPr>
            <a:xfrm>
              <a:off x="5867821" y="5453376"/>
              <a:ext cx="546351"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grpSp>
      <p:sp>
        <p:nvSpPr>
          <p:cNvPr id="4" name="スライド番号プレースホルダー 3"/>
          <p:cNvSpPr>
            <a:spLocks noGrp="1"/>
          </p:cNvSpPr>
          <p:nvPr>
            <p:ph type="sldNum" sz="quarter" idx="4"/>
          </p:nvPr>
        </p:nvSpPr>
        <p:spPr/>
        <p:txBody>
          <a:bodyPr/>
          <a:lstStyle/>
          <a:p>
            <a:fld id="{162F1D00-BD13-4404-86B0-79703945A0A7}" type="slidenum">
              <a:rPr lang="en-US" smtClean="0"/>
              <a:pPr/>
              <a:t>6</a:t>
            </a:fld>
            <a:endParaRPr lang="en-US" dirty="0"/>
          </a:p>
        </p:txBody>
      </p:sp>
    </p:spTree>
    <p:extLst>
      <p:ext uri="{BB962C8B-B14F-4D97-AF65-F5344CB8AC3E}">
        <p14:creationId xmlns:p14="http://schemas.microsoft.com/office/powerpoint/2010/main" val="283400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ヒラギノ丸ゴ Pro W4"/>
                <a:ea typeface="ヒラギノ丸ゴ Pro W4"/>
                <a:cs typeface="ヒラギノ丸ゴ Pro W4"/>
              </a:rPr>
              <a:t>中間表現</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smtClean="0">
                <a:latin typeface="ヒラギノ丸ゴ Pro W4"/>
                <a:ea typeface="ヒラギノ丸ゴ Pro W4"/>
                <a:cs typeface="ヒラギノ丸ゴ Pro W4"/>
              </a:rPr>
              <a:t>様々な命令が用意されている</a:t>
            </a:r>
            <a:endParaRPr lang="en-US" altLang="ja-JP" sz="2800" dirty="0">
              <a:latin typeface="ヒラギノ丸ゴ Pro W4"/>
              <a:ea typeface="ヒラギノ丸ゴ Pro W4"/>
              <a:cs typeface="ヒラギノ丸ゴ Pro W4"/>
            </a:endParaRPr>
          </a:p>
          <a:p>
            <a:pPr lvl="1"/>
            <a:r>
              <a:rPr lang="en-US" altLang="ja-JP" sz="2400" dirty="0">
                <a:latin typeface="ヒラギノ丸ゴ Pro W4"/>
                <a:ea typeface="ヒラギノ丸ゴ Pro W4"/>
                <a:cs typeface="ヒラギノ丸ゴ Pro W4"/>
              </a:rPr>
              <a:t>load/store</a:t>
            </a:r>
            <a:r>
              <a:rPr lang="ja-JP" altLang="en-US" sz="2400" dirty="0">
                <a:latin typeface="ヒラギノ丸ゴ Pro W4"/>
                <a:ea typeface="ヒラギノ丸ゴ Pro W4"/>
                <a:cs typeface="ヒラギノ丸ゴ Pro W4"/>
              </a:rPr>
              <a:t>：メモリ上のデータの読み書き</a:t>
            </a:r>
            <a:endParaRPr lang="en-US" altLang="ja-JP" sz="2400" dirty="0">
              <a:latin typeface="ヒラギノ丸ゴ Pro W4"/>
              <a:ea typeface="ヒラギノ丸ゴ Pro W4"/>
              <a:cs typeface="ヒラギノ丸ゴ Pro W4"/>
            </a:endParaRPr>
          </a:p>
          <a:p>
            <a:r>
              <a:rPr lang="en-US" altLang="ja-JP" sz="2800" dirty="0" smtClean="0">
                <a:latin typeface="ヒラギノ丸ゴ Pro W4"/>
                <a:ea typeface="ヒラギノ丸ゴ Pro W4"/>
                <a:cs typeface="ヒラギノ丸ゴ Pro W4"/>
              </a:rPr>
              <a:t>C</a:t>
            </a:r>
            <a:r>
              <a:rPr lang="ja-JP" altLang="en-US" sz="2800" dirty="0" smtClean="0">
                <a:latin typeface="ヒラギノ丸ゴ Pro W4"/>
                <a:ea typeface="ヒラギノ丸ゴ Pro W4"/>
                <a:cs typeface="ヒラギノ丸ゴ Pro W4"/>
              </a:rPr>
              <a:t>言語などと同様の変数が使える</a:t>
            </a:r>
            <a:endParaRPr lang="en-US" altLang="ja-JP" sz="2800" dirty="0">
              <a:latin typeface="ヒラギノ丸ゴ Pro W4"/>
              <a:ea typeface="ヒラギノ丸ゴ Pro W4"/>
              <a:cs typeface="ヒラギノ丸ゴ Pro W4"/>
            </a:endParaRPr>
          </a:p>
          <a:p>
            <a:pPr lvl="1"/>
            <a:r>
              <a:rPr lang="en-US" altLang="ja-JP" sz="2400" dirty="0">
                <a:latin typeface="ヒラギノ丸ゴ Pro W4"/>
                <a:ea typeface="ヒラギノ丸ゴ Pro W4"/>
                <a:cs typeface="ヒラギノ丸ゴ Pro W4"/>
              </a:rPr>
              <a:t>@</a:t>
            </a:r>
            <a:r>
              <a:rPr lang="ja-JP" altLang="en-US" sz="2400" dirty="0">
                <a:latin typeface="ヒラギノ丸ゴ Pro W4"/>
                <a:ea typeface="ヒラギノ丸ゴ Pro W4"/>
                <a:cs typeface="ヒラギノ丸ゴ Pro W4"/>
              </a:rPr>
              <a:t>変数名：グローバル変数</a:t>
            </a:r>
            <a:endParaRPr lang="en-US" altLang="ja-JP" sz="2400" dirty="0">
              <a:latin typeface="ヒラギノ丸ゴ Pro W4"/>
              <a:ea typeface="ヒラギノ丸ゴ Pro W4"/>
              <a:cs typeface="ヒラギノ丸ゴ Pro W4"/>
            </a:endParaRPr>
          </a:p>
          <a:p>
            <a:pPr lvl="1"/>
            <a:r>
              <a:rPr lang="en-US" altLang="ja-JP" sz="2400" dirty="0">
                <a:latin typeface="ヒラギノ丸ゴ Pro W4"/>
                <a:ea typeface="ヒラギノ丸ゴ Pro W4"/>
                <a:cs typeface="ヒラギノ丸ゴ Pro W4"/>
              </a:rPr>
              <a:t>%</a:t>
            </a:r>
            <a:r>
              <a:rPr lang="ja-JP" altLang="en-US" sz="2400" dirty="0">
                <a:latin typeface="ヒラギノ丸ゴ Pro W4"/>
                <a:ea typeface="ヒラギノ丸ゴ Pro W4"/>
                <a:cs typeface="ヒラギノ丸ゴ Pro W4"/>
              </a:rPr>
              <a:t>変</a:t>
            </a:r>
            <a:r>
              <a:rPr lang="ja-JP" altLang="en-US" sz="2400" dirty="0" smtClean="0">
                <a:latin typeface="ヒラギノ丸ゴ Pro W4"/>
                <a:ea typeface="ヒラギノ丸ゴ Pro W4"/>
                <a:cs typeface="ヒラギノ丸ゴ Pro W4"/>
              </a:rPr>
              <a:t>数名または</a:t>
            </a:r>
            <a:r>
              <a:rPr lang="en-US" altLang="ja-JP" sz="2400" dirty="0" smtClean="0">
                <a:latin typeface="ヒラギノ丸ゴ Pro W4"/>
                <a:ea typeface="ヒラギノ丸ゴ Pro W4"/>
                <a:cs typeface="ヒラギノ丸ゴ Pro W4"/>
              </a:rPr>
              <a:t>%</a:t>
            </a:r>
            <a:r>
              <a:rPr lang="ja-JP" altLang="en-US" sz="2400" dirty="0" smtClean="0">
                <a:latin typeface="ヒラギノ丸ゴ Pro W4"/>
                <a:ea typeface="ヒラギノ丸ゴ Pro W4"/>
                <a:cs typeface="ヒラギノ丸ゴ Pro W4"/>
              </a:rPr>
              <a:t>数値：</a:t>
            </a:r>
            <a:r>
              <a:rPr lang="ja-JP" altLang="en-US" sz="2400" dirty="0">
                <a:latin typeface="ヒラギノ丸ゴ Pro W4"/>
                <a:ea typeface="ヒラギノ丸ゴ Pro W4"/>
                <a:cs typeface="ヒラギノ丸ゴ Pro W4"/>
              </a:rPr>
              <a:t>ローカル</a:t>
            </a:r>
            <a:r>
              <a:rPr lang="ja-JP" altLang="en-US" sz="2400" dirty="0" smtClean="0">
                <a:latin typeface="ヒラギノ丸ゴ Pro W4"/>
                <a:ea typeface="ヒラギノ丸ゴ Pro W4"/>
                <a:cs typeface="ヒラギノ丸ゴ Pro W4"/>
              </a:rPr>
              <a:t>変数</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型を指定して使う（</a:t>
            </a:r>
            <a:r>
              <a:rPr lang="en-US" altLang="ja-JP" sz="2400" dirty="0" smtClean="0">
                <a:latin typeface="ヒラギノ丸ゴ Pro W4"/>
                <a:ea typeface="ヒラギノ丸ゴ Pro W4"/>
                <a:cs typeface="ヒラギノ丸ゴ Pro W4"/>
              </a:rPr>
              <a:t>i64</a:t>
            </a:r>
            <a:r>
              <a:rPr lang="ja-JP" altLang="en-US" sz="2400" dirty="0" smtClean="0">
                <a:latin typeface="ヒラギノ丸ゴ Pro W4"/>
                <a:ea typeface="ヒラギノ丸ゴ Pro W4"/>
                <a:cs typeface="ヒラギノ丸ゴ Pro W4"/>
              </a:rPr>
              <a:t>）</a:t>
            </a:r>
            <a:endParaRPr lang="ja-JP" altLang="en-US" sz="2400" dirty="0">
              <a:latin typeface="ヒラギノ丸ゴ Pro W4"/>
              <a:ea typeface="ヒラギノ丸ゴ Pro W4"/>
              <a:cs typeface="ヒラギノ丸ゴ Pro W4"/>
            </a:endParaRPr>
          </a:p>
          <a:p>
            <a:endParaRPr kumimoji="1" lang="ja-JP" altLang="en-US" dirty="0"/>
          </a:p>
        </p:txBody>
      </p:sp>
      <p:sp>
        <p:nvSpPr>
          <p:cNvPr id="4" name="フッター プレースホルダー 3"/>
          <p:cNvSpPr>
            <a:spLocks noGrp="1"/>
          </p:cNvSpPr>
          <p:nvPr>
            <p:ph type="ftr" sz="quarter" idx="11"/>
          </p:nvPr>
        </p:nvSpPr>
        <p:spPr/>
        <p:txBody>
          <a:bodyPr/>
          <a:lstStyle/>
          <a:p>
            <a:r>
              <a:rPr lang="en-US" smtClean="0"/>
              <a:t>2015/2/23</a:t>
            </a:r>
            <a:endParaRPr lang="en-US"/>
          </a:p>
        </p:txBody>
      </p:sp>
      <p:sp>
        <p:nvSpPr>
          <p:cNvPr id="5" name="スライド番号プレースホルダー 4"/>
          <p:cNvSpPr>
            <a:spLocks noGrp="1"/>
          </p:cNvSpPr>
          <p:nvPr>
            <p:ph type="sldNum" sz="quarter" idx="4"/>
          </p:nvPr>
        </p:nvSpPr>
        <p:spPr/>
        <p:txBody>
          <a:bodyPr/>
          <a:lstStyle/>
          <a:p>
            <a:fld id="{162F1D00-BD13-4404-86B0-79703945A0A7}" type="slidenum">
              <a:rPr lang="en-US" smtClean="0"/>
              <a:pPr/>
              <a:t>7</a:t>
            </a:fld>
            <a:endParaRPr lang="en-US" dirty="0"/>
          </a:p>
        </p:txBody>
      </p:sp>
      <p:grpSp>
        <p:nvGrpSpPr>
          <p:cNvPr id="6" name="図形グループ 5"/>
          <p:cNvGrpSpPr/>
          <p:nvPr/>
        </p:nvGrpSpPr>
        <p:grpSpPr>
          <a:xfrm>
            <a:off x="498474" y="4955614"/>
            <a:ext cx="6764558" cy="1665699"/>
            <a:chOff x="768777" y="2343322"/>
            <a:chExt cx="6764558" cy="1937564"/>
          </a:xfrm>
        </p:grpSpPr>
        <p:sp>
          <p:nvSpPr>
            <p:cNvPr id="7" name="角丸四角形 6"/>
            <p:cNvSpPr/>
            <p:nvPr/>
          </p:nvSpPr>
          <p:spPr>
            <a:xfrm>
              <a:off x="768777" y="2835609"/>
              <a:ext cx="2461141" cy="1173412"/>
            </a:xfrm>
            <a:prstGeom prst="roundRect">
              <a:avLst/>
            </a:prstGeom>
            <a:ln w="38100" cmpd="sng"/>
          </p:spPr>
          <p:style>
            <a:lnRef idx="2">
              <a:schemeClr val="accent5"/>
            </a:lnRef>
            <a:fillRef idx="1">
              <a:schemeClr val="lt1"/>
            </a:fillRef>
            <a:effectRef idx="0">
              <a:schemeClr val="accent5"/>
            </a:effectRef>
            <a:fontRef idx="minor">
              <a:schemeClr val="dk1"/>
            </a:fontRef>
          </p:style>
          <p:txBody>
            <a:bodyPr lIns="180000" rtlCol="0" anchor="ctr" anchorCtr="1"/>
            <a:lstStyle/>
            <a:p>
              <a:r>
                <a:rPr kumimoji="1" lang="en-US" altLang="ja-JP" sz="2000" dirty="0" smtClean="0">
                  <a:latin typeface="ヒラギノ丸ゴ Pro W4"/>
                  <a:ea typeface="ヒラギノ丸ゴ Pro W4"/>
                  <a:cs typeface="ヒラギノ丸ゴ Pro W4"/>
                </a:rPr>
                <a:t>t = jiffies / HZ</a:t>
              </a:r>
              <a:endParaRPr kumimoji="1" lang="ja-JP" altLang="en-US" sz="2000" dirty="0">
                <a:latin typeface="ヒラギノ丸ゴ Pro W4"/>
                <a:ea typeface="ヒラギノ丸ゴ Pro W4"/>
                <a:cs typeface="ヒラギノ丸ゴ Pro W4"/>
              </a:endParaRPr>
            </a:p>
          </p:txBody>
        </p:sp>
        <p:sp>
          <p:nvSpPr>
            <p:cNvPr id="8" name="角丸四角形 7"/>
            <p:cNvSpPr/>
            <p:nvPr/>
          </p:nvSpPr>
          <p:spPr>
            <a:xfrm>
              <a:off x="3905604" y="2563744"/>
              <a:ext cx="3627731" cy="1717142"/>
            </a:xfrm>
            <a:prstGeom prst="roundRect">
              <a:avLst>
                <a:gd name="adj" fmla="val 11468"/>
              </a:avLst>
            </a:prstGeom>
            <a:ln w="38100" cmpd="sng"/>
          </p:spPr>
          <p:style>
            <a:lnRef idx="2">
              <a:schemeClr val="accent6"/>
            </a:lnRef>
            <a:fillRef idx="1">
              <a:schemeClr val="lt1"/>
            </a:fillRef>
            <a:effectRef idx="0">
              <a:schemeClr val="accent6"/>
            </a:effectRef>
            <a:fontRef idx="minor">
              <a:schemeClr val="dk1"/>
            </a:fontRef>
          </p:style>
          <p:txBody>
            <a:bodyPr lIns="180000" rtlCol="0" anchor="ctr" anchorCtr="1"/>
            <a:lstStyle/>
            <a:p>
              <a:r>
                <a:rPr kumimoji="1" lang="en-US" altLang="ja-JP" sz="2000" dirty="0" smtClean="0">
                  <a:latin typeface="ヒラギノ丸ゴ Pro W4"/>
                  <a:ea typeface="ヒラギノ丸ゴ Pro W4"/>
                  <a:cs typeface="ヒラギノ丸ゴ Pro W4"/>
                </a:rPr>
                <a:t>%1 = load i64* @jiffies</a:t>
              </a:r>
            </a:p>
            <a:p>
              <a:r>
                <a:rPr kumimoji="1" lang="en-US" altLang="ja-JP" sz="2000" dirty="0" smtClean="0">
                  <a:latin typeface="ヒラギノ丸ゴ Pro W4"/>
                  <a:ea typeface="ヒラギノ丸ゴ Pro W4"/>
                  <a:cs typeface="ヒラギノ丸ゴ Pro W4"/>
                </a:rPr>
                <a:t>%2 = </a:t>
              </a:r>
              <a:r>
                <a:rPr kumimoji="1" lang="en-US" altLang="ja-JP" sz="2000" dirty="0" err="1" smtClean="0">
                  <a:latin typeface="ヒラギノ丸ゴ Pro W4"/>
                  <a:ea typeface="ヒラギノ丸ゴ Pro W4"/>
                  <a:cs typeface="ヒラギノ丸ゴ Pro W4"/>
                </a:rPr>
                <a:t>udiv</a:t>
              </a:r>
              <a:r>
                <a:rPr kumimoji="1" lang="en-US" altLang="ja-JP" sz="2000" dirty="0" smtClean="0">
                  <a:latin typeface="ヒラギノ丸ゴ Pro W4"/>
                  <a:ea typeface="ヒラギノ丸ゴ Pro W4"/>
                  <a:cs typeface="ヒラギノ丸ゴ Pro W4"/>
                </a:rPr>
                <a:t> i64 %1, 100</a:t>
              </a:r>
            </a:p>
            <a:p>
              <a:r>
                <a:rPr kumimoji="1" lang="en-US" altLang="ja-JP" sz="2000" dirty="0" smtClean="0">
                  <a:latin typeface="ヒラギノ丸ゴ Pro W4"/>
                  <a:ea typeface="ヒラギノ丸ゴ Pro W4"/>
                  <a:cs typeface="ヒラギノ丸ゴ Pro W4"/>
                </a:rPr>
                <a:t>store i64 %2, i64* %t</a:t>
              </a:r>
              <a:endParaRPr kumimoji="1" lang="ja-JP" altLang="en-US" sz="2000" dirty="0">
                <a:latin typeface="ヒラギノ丸ゴ Pro W4"/>
                <a:ea typeface="ヒラギノ丸ゴ Pro W4"/>
                <a:cs typeface="ヒラギノ丸ゴ Pro W4"/>
              </a:endParaRPr>
            </a:p>
          </p:txBody>
        </p:sp>
        <p:cxnSp>
          <p:nvCxnSpPr>
            <p:cNvPr id="9" name="直線矢印コネクタ 8"/>
            <p:cNvCxnSpPr>
              <a:stCxn id="7" idx="3"/>
              <a:endCxn id="8" idx="1"/>
            </p:cNvCxnSpPr>
            <p:nvPr/>
          </p:nvCxnSpPr>
          <p:spPr>
            <a:xfrm>
              <a:off x="3229918" y="3422315"/>
              <a:ext cx="675686" cy="0"/>
            </a:xfrm>
            <a:prstGeom prst="straightConnector1">
              <a:avLst/>
            </a:prstGeom>
            <a:ln w="76200" cmpd="sng">
              <a:tailEnd type="arrow"/>
            </a:ln>
          </p:spPr>
          <p:style>
            <a:lnRef idx="2">
              <a:schemeClr val="accent1"/>
            </a:lnRef>
            <a:fillRef idx="0">
              <a:schemeClr val="accent1"/>
            </a:fillRef>
            <a:effectRef idx="1">
              <a:schemeClr val="accent1"/>
            </a:effectRef>
            <a:fontRef idx="minor">
              <a:schemeClr val="tx1"/>
            </a:fontRef>
          </p:style>
        </p:cxnSp>
        <p:sp>
          <p:nvSpPr>
            <p:cNvPr id="10" name="正方形/長方形 9"/>
            <p:cNvSpPr/>
            <p:nvPr/>
          </p:nvSpPr>
          <p:spPr>
            <a:xfrm>
              <a:off x="1023288" y="2615187"/>
              <a:ext cx="976060" cy="440843"/>
            </a:xfrm>
            <a:prstGeom prst="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2000" dirty="0" smtClean="0">
                  <a:latin typeface="ヒラギノ丸ゴ Pro W4"/>
                  <a:ea typeface="ヒラギノ丸ゴ Pro W4"/>
                  <a:cs typeface="ヒラギノ丸ゴ Pro W4"/>
                </a:rPr>
                <a:t>C</a:t>
              </a:r>
              <a:r>
                <a:rPr kumimoji="1" lang="ja-JP" altLang="en-US" sz="2000" dirty="0" smtClean="0">
                  <a:latin typeface="ヒラギノ丸ゴ Pro W4"/>
                  <a:ea typeface="ヒラギノ丸ゴ Pro W4"/>
                  <a:cs typeface="ヒラギノ丸ゴ Pro W4"/>
                </a:rPr>
                <a:t>言語</a:t>
              </a:r>
              <a:endParaRPr kumimoji="1" lang="ja-JP" altLang="en-US" sz="2000" dirty="0">
                <a:latin typeface="ヒラギノ丸ゴ Pro W4"/>
                <a:ea typeface="ヒラギノ丸ゴ Pro W4"/>
                <a:cs typeface="ヒラギノ丸ゴ Pro W4"/>
              </a:endParaRPr>
            </a:p>
          </p:txBody>
        </p:sp>
        <p:sp>
          <p:nvSpPr>
            <p:cNvPr id="11" name="正方形/長方形 10"/>
            <p:cNvSpPr/>
            <p:nvPr/>
          </p:nvSpPr>
          <p:spPr>
            <a:xfrm>
              <a:off x="4202861" y="2343322"/>
              <a:ext cx="1311689" cy="440843"/>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000" dirty="0" smtClean="0">
                  <a:latin typeface="ヒラギノ丸ゴ Pro W4"/>
                  <a:ea typeface="ヒラギノ丸ゴ Pro W4"/>
                  <a:cs typeface="ヒラギノ丸ゴ Pro W4"/>
                </a:rPr>
                <a:t>中間表現</a:t>
              </a:r>
              <a:endParaRPr kumimoji="1" lang="ja-JP" altLang="en-US" sz="2000" dirty="0">
                <a:latin typeface="ヒラギノ丸ゴ Pro W4"/>
                <a:ea typeface="ヒラギノ丸ゴ Pro W4"/>
                <a:cs typeface="ヒラギノ丸ゴ Pro W4"/>
              </a:endParaRPr>
            </a:p>
          </p:txBody>
        </p:sp>
      </p:grpSp>
    </p:spTree>
    <p:extLst>
      <p:ext uri="{BB962C8B-B14F-4D97-AF65-F5344CB8AC3E}">
        <p14:creationId xmlns:p14="http://schemas.microsoft.com/office/powerpoint/2010/main" val="414286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ヒラギノ丸ゴ Pro W4"/>
                <a:ea typeface="ヒラギノ丸ゴ Pro W4"/>
                <a:cs typeface="ヒラギノ丸ゴ Pro W4"/>
              </a:rPr>
              <a:t>中間表現の変換</a:t>
            </a:r>
            <a:endParaRPr kumimoji="1" lang="ja-JP" altLang="en-US" dirty="0">
              <a:latin typeface="ヒラギノ丸ゴ Pro W4"/>
              <a:ea typeface="ヒラギノ丸ゴ Pro W4"/>
              <a:cs typeface="ヒラギノ丸ゴ Pro W4"/>
            </a:endParaRPr>
          </a:p>
        </p:txBody>
      </p:sp>
      <p:sp>
        <p:nvSpPr>
          <p:cNvPr id="3" name="コンテンツ プレースホルダー 2"/>
          <p:cNvSpPr>
            <a:spLocks noGrp="1"/>
          </p:cNvSpPr>
          <p:nvPr>
            <p:ph idx="1"/>
          </p:nvPr>
        </p:nvSpPr>
        <p:spPr/>
        <p:txBody>
          <a:bodyPr>
            <a:normAutofit/>
          </a:bodyPr>
          <a:lstStyle/>
          <a:p>
            <a:r>
              <a:rPr kumimoji="1" lang="en-US" altLang="ja-JP" sz="2800" dirty="0" smtClean="0">
                <a:latin typeface="ヒラギノ丸ゴ Pro W4"/>
                <a:ea typeface="ヒラギノ丸ゴ Pro W4"/>
                <a:cs typeface="ヒラギノ丸ゴ Pro W4"/>
              </a:rPr>
              <a:t>load</a:t>
            </a:r>
            <a:r>
              <a:rPr kumimoji="1" lang="ja-JP" altLang="en-US" sz="2800" dirty="0" smtClean="0">
                <a:latin typeface="ヒラギノ丸ゴ Pro W4"/>
                <a:ea typeface="ヒラギノ丸ゴ Pro W4"/>
                <a:cs typeface="ヒラギノ丸ゴ Pro W4"/>
              </a:rPr>
              <a:t>命令を変換することで</a:t>
            </a:r>
            <a:r>
              <a:rPr kumimoji="1" lang="en-US" altLang="ja-JP" sz="2800" dirty="0" smtClean="0">
                <a:latin typeface="ヒラギノ丸ゴ Pro W4"/>
                <a:ea typeface="ヒラギノ丸ゴ Pro W4"/>
                <a:cs typeface="ヒラギノ丸ゴ Pro W4"/>
              </a:rPr>
              <a:t>IDS</a:t>
            </a:r>
            <a:r>
              <a:rPr kumimoji="1" lang="ja-JP" altLang="en-US" sz="2800" dirty="0" smtClean="0">
                <a:latin typeface="ヒラギノ丸ゴ Pro W4"/>
                <a:ea typeface="ヒラギノ丸ゴ Pro W4"/>
                <a:cs typeface="ヒラギノ丸ゴ Pro W4"/>
              </a:rPr>
              <a:t>をオフロードに対応させる</a:t>
            </a:r>
            <a:endParaRPr kumimoji="1" lang="en-US" altLang="ja-JP" sz="28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データを読み込む際には必ず</a:t>
            </a:r>
            <a:r>
              <a:rPr lang="en-US" altLang="ja-JP" sz="2400" dirty="0" smtClean="0">
                <a:latin typeface="ヒラギノ丸ゴ Pro W4"/>
                <a:ea typeface="ヒラギノ丸ゴ Pro W4"/>
                <a:cs typeface="ヒラギノ丸ゴ Pro W4"/>
              </a:rPr>
              <a:t>load</a:t>
            </a:r>
            <a:r>
              <a:rPr lang="ja-JP" altLang="en-US" sz="2400" dirty="0" smtClean="0">
                <a:latin typeface="ヒラギノ丸ゴ Pro W4"/>
                <a:ea typeface="ヒラギノ丸ゴ Pro W4"/>
                <a:cs typeface="ヒラギノ丸ゴ Pro W4"/>
              </a:rPr>
              <a:t>命令が使われる</a:t>
            </a:r>
            <a:endParaRPr lang="en-US" altLang="ja-JP" sz="2400" dirty="0" smtClean="0">
              <a:latin typeface="ヒラギノ丸ゴ Pro W4"/>
              <a:ea typeface="ヒラギノ丸ゴ Pro W4"/>
              <a:cs typeface="ヒラギノ丸ゴ Pro W4"/>
            </a:endParaRPr>
          </a:p>
          <a:p>
            <a:pPr lvl="1"/>
            <a:r>
              <a:rPr lang="ja-JP" altLang="en-US" sz="2400" dirty="0" smtClean="0">
                <a:latin typeface="ヒラギノ丸ゴ Pro W4"/>
                <a:ea typeface="ヒラギノ丸ゴ Pro W4"/>
                <a:cs typeface="ヒラギノ丸ゴ Pro W4"/>
              </a:rPr>
              <a:t>読み込もうとしているデータに対してアドレス変換を行う関数呼び出しを挿入</a:t>
            </a:r>
            <a:endParaRPr lang="en-US" altLang="ja-JP" sz="2400" dirty="0" smtClean="0">
              <a:latin typeface="ヒラギノ丸ゴ Pro W4"/>
              <a:ea typeface="ヒラギノ丸ゴ Pro W4"/>
              <a:cs typeface="ヒラギノ丸ゴ Pro W4"/>
            </a:endParaRPr>
          </a:p>
          <a:p>
            <a:pPr lvl="2"/>
            <a:r>
              <a:rPr lang="en-US" altLang="ja-JP" dirty="0" err="1" smtClean="0">
                <a:latin typeface="ヒラギノ丸ゴ Pro W4"/>
                <a:ea typeface="ヒラギノ丸ゴ Pro W4"/>
                <a:cs typeface="ヒラギノ丸ゴ Pro W4"/>
              </a:rPr>
              <a:t>bitcast</a:t>
            </a:r>
            <a:r>
              <a:rPr lang="ja-JP" altLang="en-US" dirty="0" smtClean="0">
                <a:latin typeface="ヒラギノ丸ゴ Pro W4"/>
                <a:ea typeface="ヒラギノ丸ゴ Pro W4"/>
                <a:cs typeface="ヒラギノ丸ゴ Pro W4"/>
              </a:rPr>
              <a:t>命令で型変換、</a:t>
            </a:r>
            <a:r>
              <a:rPr lang="en-US" altLang="ja-JP" dirty="0" smtClean="0">
                <a:latin typeface="ヒラギノ丸ゴ Pro W4"/>
                <a:ea typeface="ヒラギノ丸ゴ Pro W4"/>
                <a:cs typeface="ヒラギノ丸ゴ Pro W4"/>
              </a:rPr>
              <a:t>call</a:t>
            </a:r>
            <a:r>
              <a:rPr lang="ja-JP" altLang="en-US" dirty="0" smtClean="0">
                <a:latin typeface="ヒラギノ丸ゴ Pro W4"/>
                <a:ea typeface="ヒラギノ丸ゴ Pro W4"/>
                <a:cs typeface="ヒラギノ丸ゴ Pro W4"/>
              </a:rPr>
              <a:t>命令で</a:t>
            </a:r>
            <a:r>
              <a:rPr lang="en-US" altLang="ja-JP" dirty="0" smtClean="0">
                <a:latin typeface="ヒラギノ丸ゴ Pro W4"/>
                <a:ea typeface="ヒラギノ丸ゴ Pro W4"/>
                <a:cs typeface="ヒラギノ丸ゴ Pro W4"/>
              </a:rPr>
              <a:t>translate</a:t>
            </a:r>
            <a:r>
              <a:rPr lang="ja-JP" altLang="en-US" dirty="0" smtClean="0">
                <a:latin typeface="ヒラギノ丸ゴ Pro W4"/>
                <a:ea typeface="ヒラギノ丸ゴ Pro W4"/>
                <a:cs typeface="ヒラギノ丸ゴ Pro W4"/>
              </a:rPr>
              <a:t>関数の呼び出し</a:t>
            </a:r>
            <a:endParaRPr lang="en-US" altLang="ja-JP" dirty="0" smtClean="0">
              <a:latin typeface="ヒラギノ丸ゴ Pro W4"/>
              <a:ea typeface="ヒラギノ丸ゴ Pro W4"/>
              <a:cs typeface="ヒラギノ丸ゴ Pro W4"/>
            </a:endParaRPr>
          </a:p>
        </p:txBody>
      </p:sp>
      <p:sp>
        <p:nvSpPr>
          <p:cNvPr id="6" name="フッター プレースホルダー 5"/>
          <p:cNvSpPr>
            <a:spLocks noGrp="1"/>
          </p:cNvSpPr>
          <p:nvPr>
            <p:ph type="ftr" sz="quarter" idx="11"/>
          </p:nvPr>
        </p:nvSpPr>
        <p:spPr/>
        <p:txBody>
          <a:bodyPr/>
          <a:lstStyle/>
          <a:p>
            <a:r>
              <a:rPr lang="en-US" smtClean="0"/>
              <a:t>2015/2/23</a:t>
            </a:r>
            <a:endParaRPr lang="en-US"/>
          </a:p>
        </p:txBody>
      </p:sp>
      <p:grpSp>
        <p:nvGrpSpPr>
          <p:cNvPr id="9" name="図形グループ 8"/>
          <p:cNvGrpSpPr/>
          <p:nvPr/>
        </p:nvGrpSpPr>
        <p:grpSpPr>
          <a:xfrm>
            <a:off x="707371" y="4750173"/>
            <a:ext cx="8152467" cy="1597585"/>
            <a:chOff x="-3060479" y="2837014"/>
            <a:chExt cx="8182049" cy="1720123"/>
          </a:xfrm>
        </p:grpSpPr>
        <p:sp>
          <p:nvSpPr>
            <p:cNvPr id="11" name="角丸四角形 10"/>
            <p:cNvSpPr/>
            <p:nvPr/>
          </p:nvSpPr>
          <p:spPr>
            <a:xfrm>
              <a:off x="776429" y="2837014"/>
              <a:ext cx="4345141" cy="1720123"/>
            </a:xfrm>
            <a:prstGeom prst="roundRect">
              <a:avLst>
                <a:gd name="adj" fmla="val 10785"/>
              </a:avLst>
            </a:prstGeom>
            <a:ln w="38100" cmpd="sng">
              <a:solidFill>
                <a:schemeClr val="accent3"/>
              </a:solidFill>
            </a:ln>
          </p:spPr>
          <p:style>
            <a:lnRef idx="2">
              <a:schemeClr val="accent5"/>
            </a:lnRef>
            <a:fillRef idx="1">
              <a:schemeClr val="lt1"/>
            </a:fillRef>
            <a:effectRef idx="0">
              <a:schemeClr val="accent5"/>
            </a:effectRef>
            <a:fontRef idx="minor">
              <a:schemeClr val="dk1"/>
            </a:fontRef>
          </p:style>
          <p:txBody>
            <a:bodyPr lIns="180000" rtlCol="0" anchor="ctr" anchorCtr="1"/>
            <a:lstStyle/>
            <a:p>
              <a:r>
                <a:rPr kumimoji="1" lang="en-US" altLang="ja-JP" sz="2000" dirty="0" smtClean="0">
                  <a:solidFill>
                    <a:srgbClr val="FF0000"/>
                  </a:solidFill>
                  <a:latin typeface="ヒラギノ丸ゴ Pro W4"/>
                  <a:ea typeface="ヒラギノ丸ゴ Pro W4"/>
                  <a:cs typeface="ヒラギノ丸ゴ Pro W4"/>
                </a:rPr>
                <a:t>%1 = </a:t>
              </a:r>
              <a:r>
                <a:rPr kumimoji="1" lang="en-US" altLang="ja-JP" sz="2000" dirty="0" err="1" smtClean="0">
                  <a:solidFill>
                    <a:srgbClr val="FF0000"/>
                  </a:solidFill>
                  <a:latin typeface="ヒラギノ丸ゴ Pro W4"/>
                  <a:ea typeface="ヒラギノ丸ゴ Pro W4"/>
                  <a:cs typeface="ヒラギノ丸ゴ Pro W4"/>
                </a:rPr>
                <a:t>bitcast</a:t>
              </a:r>
              <a:r>
                <a:rPr kumimoji="1" lang="en-US" altLang="ja-JP" sz="2000" dirty="0" smtClean="0">
                  <a:solidFill>
                    <a:srgbClr val="FF0000"/>
                  </a:solidFill>
                  <a:latin typeface="ヒラギノ丸ゴ Pro W4"/>
                  <a:ea typeface="ヒラギノ丸ゴ Pro W4"/>
                  <a:cs typeface="ヒラギノ丸ゴ Pro W4"/>
                </a:rPr>
                <a:t> i64* @jiffies to i8*</a:t>
              </a:r>
            </a:p>
            <a:p>
              <a:r>
                <a:rPr kumimoji="1" lang="en-US" altLang="ja-JP" sz="2000" dirty="0" smtClean="0">
                  <a:solidFill>
                    <a:srgbClr val="FF0000"/>
                  </a:solidFill>
                  <a:latin typeface="ヒラギノ丸ゴ Pro W4"/>
                  <a:ea typeface="ヒラギノ丸ゴ Pro W4"/>
                  <a:cs typeface="ヒラギノ丸ゴ Pro W4"/>
                </a:rPr>
                <a:t>%2 = call i8* @translate(i8* %1)</a:t>
              </a:r>
            </a:p>
            <a:p>
              <a:r>
                <a:rPr kumimoji="1" lang="en-US" altLang="ja-JP" sz="2000" dirty="0" smtClean="0">
                  <a:solidFill>
                    <a:srgbClr val="FF0000"/>
                  </a:solidFill>
                  <a:latin typeface="ヒラギノ丸ゴ Pro W4"/>
                  <a:ea typeface="ヒラギノ丸ゴ Pro W4"/>
                  <a:cs typeface="ヒラギノ丸ゴ Pro W4"/>
                </a:rPr>
                <a:t>%3 = </a:t>
              </a:r>
              <a:r>
                <a:rPr kumimoji="1" lang="en-US" altLang="ja-JP" sz="2000" dirty="0" err="1" smtClean="0">
                  <a:solidFill>
                    <a:srgbClr val="FF0000"/>
                  </a:solidFill>
                  <a:latin typeface="ヒラギノ丸ゴ Pro W4"/>
                  <a:ea typeface="ヒラギノ丸ゴ Pro W4"/>
                  <a:cs typeface="ヒラギノ丸ゴ Pro W4"/>
                </a:rPr>
                <a:t>bitcast</a:t>
              </a:r>
              <a:r>
                <a:rPr kumimoji="1" lang="en-US" altLang="ja-JP" sz="2000" dirty="0" smtClean="0">
                  <a:solidFill>
                    <a:srgbClr val="FF0000"/>
                  </a:solidFill>
                  <a:latin typeface="ヒラギノ丸ゴ Pro W4"/>
                  <a:ea typeface="ヒラギノ丸ゴ Pro W4"/>
                  <a:cs typeface="ヒラギノ丸ゴ Pro W4"/>
                </a:rPr>
                <a:t> i8* %2 to i64*</a:t>
              </a:r>
            </a:p>
            <a:p>
              <a:r>
                <a:rPr kumimoji="1" lang="en-US" altLang="ja-JP" sz="2000" dirty="0" smtClean="0">
                  <a:solidFill>
                    <a:schemeClr val="tx1"/>
                  </a:solidFill>
                  <a:latin typeface="ヒラギノ丸ゴ Pro W4"/>
                  <a:ea typeface="ヒラギノ丸ゴ Pro W4"/>
                  <a:cs typeface="ヒラギノ丸ゴ Pro W4"/>
                </a:rPr>
                <a:t>%4 = load i64* %3</a:t>
              </a:r>
              <a:endParaRPr kumimoji="1" lang="ja-JP" altLang="en-US" sz="2000" dirty="0">
                <a:solidFill>
                  <a:schemeClr val="tx1"/>
                </a:solidFill>
                <a:latin typeface="ヒラギノ丸ゴ Pro W4"/>
                <a:ea typeface="ヒラギノ丸ゴ Pro W4"/>
                <a:cs typeface="ヒラギノ丸ゴ Pro W4"/>
              </a:endParaRPr>
            </a:p>
          </p:txBody>
        </p:sp>
        <p:sp>
          <p:nvSpPr>
            <p:cNvPr id="12" name="角丸四角形 11"/>
            <p:cNvSpPr/>
            <p:nvPr/>
          </p:nvSpPr>
          <p:spPr>
            <a:xfrm>
              <a:off x="-3060479" y="3338113"/>
              <a:ext cx="3256305" cy="722977"/>
            </a:xfrm>
            <a:prstGeom prst="roundRect">
              <a:avLst/>
            </a:prstGeom>
            <a:ln w="38100" cmpd="sng"/>
          </p:spPr>
          <p:style>
            <a:lnRef idx="2">
              <a:schemeClr val="accent6"/>
            </a:lnRef>
            <a:fillRef idx="1">
              <a:schemeClr val="lt1"/>
            </a:fillRef>
            <a:effectRef idx="0">
              <a:schemeClr val="accent6"/>
            </a:effectRef>
            <a:fontRef idx="minor">
              <a:schemeClr val="dk1"/>
            </a:fontRef>
          </p:style>
          <p:txBody>
            <a:bodyPr lIns="180000" rtlCol="0" anchor="ctr" anchorCtr="1"/>
            <a:lstStyle/>
            <a:p>
              <a:r>
                <a:rPr kumimoji="1" lang="en-US" altLang="ja-JP" sz="2000" dirty="0" smtClean="0">
                  <a:latin typeface="ヒラギノ丸ゴ Pro W4"/>
                  <a:ea typeface="ヒラギノ丸ゴ Pro W4"/>
                  <a:cs typeface="ヒラギノ丸ゴ Pro W4"/>
                </a:rPr>
                <a:t>%</a:t>
              </a:r>
              <a:r>
                <a:rPr kumimoji="1" lang="en-US" altLang="ja-JP" sz="2000" dirty="0">
                  <a:latin typeface="ヒラギノ丸ゴ Pro W4"/>
                  <a:ea typeface="ヒラギノ丸ゴ Pro W4"/>
                  <a:cs typeface="ヒラギノ丸ゴ Pro W4"/>
                </a:rPr>
                <a:t>1 = load </a:t>
              </a:r>
              <a:r>
                <a:rPr kumimoji="1" lang="en-US" altLang="ja-JP" sz="2000" dirty="0" smtClean="0">
                  <a:latin typeface="ヒラギノ丸ゴ Pro W4"/>
                  <a:ea typeface="ヒラギノ丸ゴ Pro W4"/>
                  <a:cs typeface="ヒラギノ丸ゴ Pro W4"/>
                </a:rPr>
                <a:t>i64* @jiffies</a:t>
              </a:r>
              <a:endParaRPr kumimoji="1" lang="ja-JP" altLang="en-US" sz="2000" dirty="0">
                <a:latin typeface="ヒラギノ丸ゴ Pro W4"/>
                <a:ea typeface="ヒラギノ丸ゴ Pro W4"/>
                <a:cs typeface="ヒラギノ丸ゴ Pro W4"/>
              </a:endParaRPr>
            </a:p>
          </p:txBody>
        </p:sp>
      </p:grpSp>
      <p:cxnSp>
        <p:nvCxnSpPr>
          <p:cNvPr id="14" name="直線矢印コネクタ 13"/>
          <p:cNvCxnSpPr>
            <a:stCxn id="12" idx="3"/>
            <a:endCxn id="11" idx="1"/>
          </p:cNvCxnSpPr>
          <p:nvPr/>
        </p:nvCxnSpPr>
        <p:spPr>
          <a:xfrm flipV="1">
            <a:off x="3951903" y="5548966"/>
            <a:ext cx="578504" cy="2346"/>
          </a:xfrm>
          <a:prstGeom prst="straightConnector1">
            <a:avLst/>
          </a:prstGeom>
          <a:ln w="76200" cmpd="sng">
            <a:tailEnd type="arrow"/>
          </a:ln>
        </p:spPr>
        <p:style>
          <a:lnRef idx="2">
            <a:schemeClr val="accent1"/>
          </a:lnRef>
          <a:fillRef idx="0">
            <a:schemeClr val="accent1"/>
          </a:fillRef>
          <a:effectRef idx="1">
            <a:schemeClr val="accent1"/>
          </a:effectRef>
          <a:fontRef idx="minor">
            <a:schemeClr val="tx1"/>
          </a:fontRef>
        </p:style>
      </p:cxnSp>
      <p:sp>
        <p:nvSpPr>
          <p:cNvPr id="4" name="スライド番号プレースホルダー 3"/>
          <p:cNvSpPr>
            <a:spLocks noGrp="1"/>
          </p:cNvSpPr>
          <p:nvPr>
            <p:ph type="sldNum" sz="quarter" idx="4"/>
          </p:nvPr>
        </p:nvSpPr>
        <p:spPr/>
        <p:txBody>
          <a:bodyPr/>
          <a:lstStyle/>
          <a:p>
            <a:fld id="{162F1D00-BD13-4404-86B0-79703945A0A7}" type="slidenum">
              <a:rPr lang="en-US" smtClean="0"/>
              <a:pPr/>
              <a:t>8</a:t>
            </a:fld>
            <a:endParaRPr lang="en-US" dirty="0"/>
          </a:p>
        </p:txBody>
      </p:sp>
    </p:spTree>
    <p:extLst>
      <p:ext uri="{BB962C8B-B14F-4D97-AF65-F5344CB8AC3E}">
        <p14:creationId xmlns:p14="http://schemas.microsoft.com/office/powerpoint/2010/main" val="2152648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アドバンテージ">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アドバンテージ.thmx</Template>
  <TotalTime>44899</TotalTime>
  <Words>2786</Words>
  <Application>Microsoft Office PowerPoint</Application>
  <PresentationFormat>画面に合わせる (4:3)</PresentationFormat>
  <Paragraphs>242</Paragraphs>
  <Slides>19</Slides>
  <Notes>18</Notes>
  <HiddenSlides>1</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アドバンテージ</vt:lpstr>
      <vt:lpstr>LLVMの中間表現を用いた IDSオフロードの開発支援</vt:lpstr>
      <vt:lpstr>侵入検知システム（IDS）</vt:lpstr>
      <vt:lpstr>IDSオフロード</vt:lpstr>
      <vt:lpstr>メモリ解析の必要性</vt:lpstr>
      <vt:lpstr>Transcall [飯田ら ‘10]</vt:lpstr>
      <vt:lpstr>提案：LLView</vt:lpstr>
      <vt:lpstr>LLVM</vt:lpstr>
      <vt:lpstr>中間表現</vt:lpstr>
      <vt:lpstr>中間表現の変換</vt:lpstr>
      <vt:lpstr>Passを用いた実装</vt:lpstr>
      <vt:lpstr>カーネルシンボルの解決</vt:lpstr>
      <vt:lpstr>Transcallの半自動生成に向けて</vt:lpstr>
      <vt:lpstr>実験</vt:lpstr>
      <vt:lpstr>バージョン情報を取得  </vt:lpstr>
      <vt:lpstr>バージョン情報を取得  </vt:lpstr>
      <vt:lpstr>プロセス一覧を取得</vt:lpstr>
      <vt:lpstr>プロセス一覧を取得</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月間報告</dc:title>
  <dc:creator>う あ</dc:creator>
  <cp:lastModifiedBy>a</cp:lastModifiedBy>
  <cp:revision>195</cp:revision>
  <dcterms:created xsi:type="dcterms:W3CDTF">2014-05-08T06:34:51Z</dcterms:created>
  <dcterms:modified xsi:type="dcterms:W3CDTF">2015-03-30T01:03:00Z</dcterms:modified>
</cp:coreProperties>
</file>