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6.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6" r:id="rId2"/>
    <p:sldId id="311" r:id="rId3"/>
    <p:sldId id="282" r:id="rId4"/>
    <p:sldId id="303" r:id="rId5"/>
    <p:sldId id="304" r:id="rId6"/>
    <p:sldId id="273" r:id="rId7"/>
    <p:sldId id="310" r:id="rId8"/>
    <p:sldId id="257" r:id="rId9"/>
    <p:sldId id="275" r:id="rId10"/>
    <p:sldId id="288" r:id="rId11"/>
    <p:sldId id="316" r:id="rId12"/>
    <p:sldId id="309" r:id="rId13"/>
    <p:sldId id="307" r:id="rId14"/>
    <p:sldId id="312" r:id="rId15"/>
    <p:sldId id="313" r:id="rId16"/>
    <p:sldId id="315" r:id="rId17"/>
    <p:sldId id="306" r:id="rId18"/>
    <p:sldId id="305" r:id="rId1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40" autoAdjust="0"/>
    <p:restoredTop sz="99636" autoAdjust="0"/>
  </p:normalViewPr>
  <p:slideViewPr>
    <p:cSldViewPr snapToGrid="0" snapToObjects="1">
      <p:cViewPr varScale="1">
        <p:scale>
          <a:sx n="144" d="100"/>
          <a:sy n="144" d="100"/>
        </p:scale>
        <p:origin x="-120" y="-3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icrosoft%20Office%20PowerPoint%20&#20869;&#12398;&#12464;&#12521;&#12501;"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Microsoft%20Office%20PowerPoint%20&#20869;&#12398;&#12464;&#12521;&#12501;" TargetMode="External"/><Relationship Id="rId2"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3710563267628"/>
          <c:y val="0.0462659593398283"/>
          <c:w val="0.381494599420426"/>
          <c:h val="0.872336958939454"/>
        </c:manualLayout>
      </c:layout>
      <c:barChart>
        <c:barDir val="col"/>
        <c:grouping val="clustered"/>
        <c:varyColors val="0"/>
        <c:ser>
          <c:idx val="2"/>
          <c:order val="0"/>
          <c:tx>
            <c:strRef>
              <c:f>'[Microsoft Office PowerPoint 内のグラフ]Sheet1'!$H$8</c:f>
              <c:strCache>
                <c:ptCount val="1"/>
                <c:pt idx="0">
                  <c:v>従来システム（十分なメモリ）</c:v>
                </c:pt>
              </c:strCache>
            </c:strRef>
          </c:tx>
          <c:spPr>
            <a:solidFill>
              <a:schemeClr val="tx2"/>
            </a:solidFill>
            <a:ln>
              <a:solidFill>
                <a:schemeClr val="tx2"/>
              </a:solidFill>
            </a:ln>
          </c:spPr>
          <c:invertIfNegative val="0"/>
          <c:cat>
            <c:numRef>
              <c:f>'[Microsoft Office PowerPoint 内のグラフ]Sheet1'!$I$13</c:f>
              <c:numCache>
                <c:formatCode>General</c:formatCode>
                <c:ptCount val="1"/>
              </c:numCache>
            </c:numRef>
          </c:cat>
          <c:val>
            <c:numRef>
              <c:f>'[Microsoft Office PowerPoint 内のグラフ]Sheet1'!$M$3</c:f>
              <c:numCache>
                <c:formatCode>General</c:formatCode>
                <c:ptCount val="1"/>
                <c:pt idx="0">
                  <c:v>21.22</c:v>
                </c:pt>
              </c:numCache>
            </c:numRef>
          </c:val>
        </c:ser>
        <c:ser>
          <c:idx val="1"/>
          <c:order val="1"/>
          <c:tx>
            <c:strRef>
              <c:f>'[Microsoft Office PowerPoint 内のグラフ]Sheet1'!$G$27</c:f>
              <c:strCache>
                <c:ptCount val="1"/>
                <c:pt idx="0">
                  <c:v>S-memV</c:v>
                </c:pt>
              </c:strCache>
            </c:strRef>
          </c:tx>
          <c:spPr>
            <a:solidFill>
              <a:schemeClr val="accent1">
                <a:lumMod val="60000"/>
                <a:lumOff val="40000"/>
              </a:schemeClr>
            </a:solidFill>
            <a:ln>
              <a:solidFill>
                <a:schemeClr val="tx2"/>
              </a:solidFill>
            </a:ln>
          </c:spPr>
          <c:invertIfNegative val="0"/>
          <c:cat>
            <c:numRef>
              <c:f>'[Microsoft Office PowerPoint 内のグラフ]Sheet1'!$I$13</c:f>
              <c:numCache>
                <c:formatCode>General</c:formatCode>
                <c:ptCount val="1"/>
              </c:numCache>
            </c:numRef>
          </c:cat>
          <c:val>
            <c:numRef>
              <c:f>'[Microsoft Office PowerPoint 内のグラフ]Sheet1'!$F$27</c:f>
              <c:numCache>
                <c:formatCode>General</c:formatCode>
                <c:ptCount val="1"/>
                <c:pt idx="0">
                  <c:v>22.14</c:v>
                </c:pt>
              </c:numCache>
            </c:numRef>
          </c:val>
        </c:ser>
        <c:ser>
          <c:idx val="0"/>
          <c:order val="2"/>
          <c:tx>
            <c:strRef>
              <c:f>'[Microsoft Office PowerPoint 内のグラフ]Sheet1'!$G$33</c:f>
              <c:strCache>
                <c:ptCount val="1"/>
                <c:pt idx="0">
                  <c:v>従来システム(スワップ)</c:v>
                </c:pt>
              </c:strCache>
            </c:strRef>
          </c:tx>
          <c:spPr>
            <a:solidFill>
              <a:schemeClr val="accent2">
                <a:lumMod val="20000"/>
                <a:lumOff val="80000"/>
              </a:schemeClr>
            </a:solidFill>
            <a:ln>
              <a:solidFill>
                <a:schemeClr val="tx2"/>
              </a:solidFill>
            </a:ln>
          </c:spPr>
          <c:invertIfNegative val="0"/>
          <c:cat>
            <c:numRef>
              <c:f>'[Microsoft Office PowerPoint 内のグラフ]Sheet1'!$I$13</c:f>
              <c:numCache>
                <c:formatCode>General</c:formatCode>
                <c:ptCount val="1"/>
              </c:numCache>
            </c:numRef>
          </c:cat>
          <c:val>
            <c:numRef>
              <c:f>'[Microsoft Office PowerPoint 内のグラフ]Sheet1'!$F$34</c:f>
              <c:numCache>
                <c:formatCode>General</c:formatCode>
                <c:ptCount val="1"/>
                <c:pt idx="0">
                  <c:v>33.78</c:v>
                </c:pt>
              </c:numCache>
            </c:numRef>
          </c:val>
        </c:ser>
        <c:dLbls>
          <c:showLegendKey val="0"/>
          <c:showVal val="0"/>
          <c:showCatName val="0"/>
          <c:showSerName val="0"/>
          <c:showPercent val="0"/>
          <c:showBubbleSize val="0"/>
        </c:dLbls>
        <c:gapWidth val="150"/>
        <c:axId val="-2073109368"/>
        <c:axId val="-2073115784"/>
      </c:barChart>
      <c:catAx>
        <c:axId val="-2073109368"/>
        <c:scaling>
          <c:orientation val="minMax"/>
        </c:scaling>
        <c:delete val="0"/>
        <c:axPos val="b"/>
        <c:numFmt formatCode="General" sourceLinked="1"/>
        <c:majorTickMark val="out"/>
        <c:minorTickMark val="none"/>
        <c:tickLblPos val="nextTo"/>
        <c:crossAx val="-2073115784"/>
        <c:crosses val="autoZero"/>
        <c:auto val="1"/>
        <c:lblAlgn val="ctr"/>
        <c:lblOffset val="100"/>
        <c:noMultiLvlLbl val="0"/>
      </c:catAx>
      <c:valAx>
        <c:axId val="-2073115784"/>
        <c:scaling>
          <c:orientation val="minMax"/>
        </c:scaling>
        <c:delete val="0"/>
        <c:axPos val="l"/>
        <c:majorGridlines/>
        <c:numFmt formatCode="General" sourceLinked="1"/>
        <c:majorTickMark val="out"/>
        <c:minorTickMark val="none"/>
        <c:tickLblPos val="nextTo"/>
        <c:crossAx val="-2073109368"/>
        <c:crosses val="autoZero"/>
        <c:crossBetween val="between"/>
      </c:valAx>
      <c:spPr>
        <a:ln>
          <a:solidFill>
            <a:schemeClr val="tx1"/>
          </a:solidFill>
        </a:ln>
      </c:spPr>
    </c:plotArea>
    <c:legend>
      <c:legendPos val="r"/>
      <c:layout>
        <c:manualLayout>
          <c:xMode val="edge"/>
          <c:yMode val="edge"/>
          <c:x val="0.600727141250201"/>
          <c:y val="0.285300379119277"/>
          <c:w val="0.394837084758345"/>
          <c:h val="0.64225226013415"/>
        </c:manualLayout>
      </c:layout>
      <c:overlay val="0"/>
      <c:txPr>
        <a:bodyPr/>
        <a:lstStyle/>
        <a:p>
          <a:pPr>
            <a:defRPr sz="1600"/>
          </a:pPr>
          <a:endParaRPr lang="ja-JP"/>
        </a:p>
      </c:txPr>
    </c:legend>
    <c:plotVisOnly val="1"/>
    <c:dispBlanksAs val="gap"/>
    <c:showDLblsOverMax val="0"/>
  </c:chart>
  <c:spPr>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3710563267628"/>
          <c:y val="0.0462659593398283"/>
          <c:w val="0.381494599420426"/>
          <c:h val="0.872336958939454"/>
        </c:manualLayout>
      </c:layout>
      <c:barChart>
        <c:barDir val="col"/>
        <c:grouping val="clustered"/>
        <c:varyColors val="0"/>
        <c:ser>
          <c:idx val="2"/>
          <c:order val="0"/>
          <c:tx>
            <c:strRef>
              <c:f>'[Microsoft Office PowerPoint 内のグラフ]Sheet1'!$H$8</c:f>
              <c:strCache>
                <c:ptCount val="1"/>
                <c:pt idx="0">
                  <c:v>従来システム（十分なメモリ）</c:v>
                </c:pt>
              </c:strCache>
            </c:strRef>
          </c:tx>
          <c:spPr>
            <a:solidFill>
              <a:schemeClr val="tx2"/>
            </a:solidFill>
            <a:ln>
              <a:solidFill>
                <a:schemeClr val="tx2"/>
              </a:solidFill>
            </a:ln>
          </c:spPr>
          <c:invertIfNegative val="0"/>
          <c:val>
            <c:numRef>
              <c:f>'[Microsoft Office PowerPoint 内のグラフ]Sheet1'!$M$5</c:f>
              <c:numCache>
                <c:formatCode>General</c:formatCode>
                <c:ptCount val="1"/>
                <c:pt idx="0">
                  <c:v>52.81</c:v>
                </c:pt>
              </c:numCache>
            </c:numRef>
          </c:val>
        </c:ser>
        <c:ser>
          <c:idx val="1"/>
          <c:order val="1"/>
          <c:tx>
            <c:strRef>
              <c:f>'[Microsoft Office PowerPoint 内のグラフ]Sheet1'!$G$30</c:f>
              <c:strCache>
                <c:ptCount val="1"/>
                <c:pt idx="0">
                  <c:v>S-memV</c:v>
                </c:pt>
              </c:strCache>
            </c:strRef>
          </c:tx>
          <c:spPr>
            <a:solidFill>
              <a:schemeClr val="accent1">
                <a:lumMod val="60000"/>
                <a:lumOff val="40000"/>
              </a:schemeClr>
            </a:solidFill>
            <a:ln>
              <a:solidFill>
                <a:schemeClr val="tx2"/>
              </a:solidFill>
            </a:ln>
          </c:spPr>
          <c:invertIfNegative val="0"/>
          <c:cat>
            <c:numRef>
              <c:f>'[Microsoft Office PowerPoint 内のグラフ]Sheet1'!$F$39</c:f>
              <c:numCache>
                <c:formatCode>General</c:formatCode>
                <c:ptCount val="1"/>
              </c:numCache>
            </c:numRef>
          </c:cat>
          <c:val>
            <c:numRef>
              <c:f>'[Microsoft Office PowerPoint 内のグラフ]Sheet1'!$F$30</c:f>
              <c:numCache>
                <c:formatCode>General</c:formatCode>
                <c:ptCount val="1"/>
                <c:pt idx="0">
                  <c:v>58.36</c:v>
                </c:pt>
              </c:numCache>
            </c:numRef>
          </c:val>
        </c:ser>
        <c:ser>
          <c:idx val="0"/>
          <c:order val="2"/>
          <c:tx>
            <c:strRef>
              <c:f>'[Microsoft Office PowerPoint 内のグラフ]Sheet1'!$G$33</c:f>
              <c:strCache>
                <c:ptCount val="1"/>
                <c:pt idx="0">
                  <c:v>従来システム(スワップ)</c:v>
                </c:pt>
              </c:strCache>
            </c:strRef>
          </c:tx>
          <c:spPr>
            <a:solidFill>
              <a:schemeClr val="accent2">
                <a:lumMod val="20000"/>
                <a:lumOff val="80000"/>
              </a:schemeClr>
            </a:solidFill>
            <a:ln>
              <a:solidFill>
                <a:schemeClr val="tx2"/>
              </a:solidFill>
            </a:ln>
          </c:spPr>
          <c:invertIfNegative val="0"/>
          <c:val>
            <c:numRef>
              <c:f>'[Microsoft Office PowerPoint 内のグラフ]Sheet1'!$F$33</c:f>
              <c:numCache>
                <c:formatCode>General</c:formatCode>
                <c:ptCount val="1"/>
                <c:pt idx="0">
                  <c:v>408.5</c:v>
                </c:pt>
              </c:numCache>
            </c:numRef>
          </c:val>
        </c:ser>
        <c:dLbls>
          <c:showLegendKey val="0"/>
          <c:showVal val="0"/>
          <c:showCatName val="0"/>
          <c:showSerName val="0"/>
          <c:showPercent val="0"/>
          <c:showBubbleSize val="0"/>
        </c:dLbls>
        <c:gapWidth val="150"/>
        <c:axId val="-2073188568"/>
        <c:axId val="-2073202152"/>
      </c:barChart>
      <c:catAx>
        <c:axId val="-2073188568"/>
        <c:scaling>
          <c:orientation val="minMax"/>
        </c:scaling>
        <c:delete val="0"/>
        <c:axPos val="b"/>
        <c:numFmt formatCode="General" sourceLinked="1"/>
        <c:majorTickMark val="out"/>
        <c:minorTickMark val="none"/>
        <c:tickLblPos val="nextTo"/>
        <c:crossAx val="-2073202152"/>
        <c:crosses val="autoZero"/>
        <c:auto val="1"/>
        <c:lblAlgn val="ctr"/>
        <c:lblOffset val="100"/>
        <c:noMultiLvlLbl val="0"/>
      </c:catAx>
      <c:valAx>
        <c:axId val="-2073202152"/>
        <c:scaling>
          <c:orientation val="minMax"/>
          <c:max val="450.0"/>
          <c:min val="0.0"/>
        </c:scaling>
        <c:delete val="0"/>
        <c:axPos val="l"/>
        <c:majorGridlines/>
        <c:numFmt formatCode="General" sourceLinked="1"/>
        <c:majorTickMark val="out"/>
        <c:minorTickMark val="none"/>
        <c:tickLblPos val="nextTo"/>
        <c:crossAx val="-2073188568"/>
        <c:crosses val="autoZero"/>
        <c:crossBetween val="between"/>
      </c:valAx>
      <c:spPr>
        <a:ln>
          <a:solidFill>
            <a:schemeClr val="tx1"/>
          </a:solidFill>
        </a:ln>
      </c:spPr>
    </c:plotArea>
    <c:legend>
      <c:legendPos val="r"/>
      <c:layout>
        <c:manualLayout>
          <c:xMode val="edge"/>
          <c:yMode val="edge"/>
          <c:x val="0.571528600200072"/>
          <c:y val="0.384444791281218"/>
          <c:w val="0.399272924762453"/>
          <c:h val="0.542399469833475"/>
        </c:manualLayout>
      </c:layout>
      <c:overlay val="0"/>
      <c:txPr>
        <a:bodyPr/>
        <a:lstStyle/>
        <a:p>
          <a:pPr>
            <a:defRPr sz="1600"/>
          </a:pPr>
          <a:endParaRPr lang="ja-JP"/>
        </a:p>
      </c:txPr>
    </c:legend>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0.01239</cdr:x>
      <cdr:y>0.19703</cdr:y>
    </cdr:from>
    <cdr:to>
      <cdr:x>0.0632</cdr:x>
      <cdr:y>0.67797</cdr:y>
    </cdr:to>
    <cdr:sp macro="" textlink="">
      <cdr:nvSpPr>
        <cdr:cNvPr id="2" name="テキスト ボックス 1"/>
        <cdr:cNvSpPr txBox="1"/>
      </cdr:nvSpPr>
      <cdr:spPr>
        <a:xfrm xmlns:a="http://schemas.openxmlformats.org/drawingml/2006/main">
          <a:off x="76200" y="708660"/>
          <a:ext cx="312420" cy="1729740"/>
        </a:xfrm>
        <a:prstGeom xmlns:a="http://schemas.openxmlformats.org/drawingml/2006/main" prst="rect">
          <a:avLst/>
        </a:prstGeom>
      </cdr:spPr>
      <cdr:txBody>
        <a:bodyPr xmlns:a="http://schemas.openxmlformats.org/drawingml/2006/main" vertOverflow="clip" vert="vert270" wrap="square" rtlCol="0" anchor="ctr"/>
        <a:lstStyle xmlns:a="http://schemas.openxmlformats.org/drawingml/2006/main"/>
        <a:p xmlns:a="http://schemas.openxmlformats.org/drawingml/2006/main">
          <a:pPr algn="ctr"/>
          <a:r>
            <a:rPr lang="ja-JP" altLang="en-US" sz="1600" dirty="0"/>
            <a:t>時間（</a:t>
          </a:r>
          <a:r>
            <a:rPr lang="en-US" altLang="ja-JP" sz="1600" dirty="0"/>
            <a:t>s</a:t>
          </a:r>
          <a:r>
            <a:rPr lang="ja-JP" altLang="en-US" sz="1600" dirty="0"/>
            <a:t>）</a:t>
          </a:r>
        </a:p>
      </cdr:txBody>
    </cdr:sp>
  </cdr:relSizeAnchor>
</c:userShapes>
</file>

<file path=ppt/drawings/drawing2.xml><?xml version="1.0" encoding="utf-8"?>
<c:userShapes xmlns:c="http://schemas.openxmlformats.org/drawingml/2006/chart">
  <cdr:relSizeAnchor xmlns:cdr="http://schemas.openxmlformats.org/drawingml/2006/chartDrawing">
    <cdr:from>
      <cdr:x>0.01239</cdr:x>
      <cdr:y>0.19703</cdr:y>
    </cdr:from>
    <cdr:to>
      <cdr:x>0.0632</cdr:x>
      <cdr:y>0.67797</cdr:y>
    </cdr:to>
    <cdr:sp macro="" textlink="">
      <cdr:nvSpPr>
        <cdr:cNvPr id="2" name="テキスト ボックス 1"/>
        <cdr:cNvSpPr txBox="1"/>
      </cdr:nvSpPr>
      <cdr:spPr>
        <a:xfrm xmlns:a="http://schemas.openxmlformats.org/drawingml/2006/main">
          <a:off x="76200" y="708660"/>
          <a:ext cx="312420" cy="1729740"/>
        </a:xfrm>
        <a:prstGeom xmlns:a="http://schemas.openxmlformats.org/drawingml/2006/main" prst="rect">
          <a:avLst/>
        </a:prstGeom>
      </cdr:spPr>
      <cdr:txBody>
        <a:bodyPr xmlns:a="http://schemas.openxmlformats.org/drawingml/2006/main" vertOverflow="clip" vert="vert270" wrap="square" rtlCol="0" anchor="ctr"/>
        <a:lstStyle xmlns:a="http://schemas.openxmlformats.org/drawingml/2006/main"/>
        <a:p xmlns:a="http://schemas.openxmlformats.org/drawingml/2006/main">
          <a:pPr algn="ctr"/>
          <a:r>
            <a:rPr lang="ja-JP" altLang="en-US" sz="1600"/>
            <a:t>時間（</a:t>
          </a:r>
          <a:r>
            <a:rPr lang="en-US" altLang="ja-JP" sz="1600"/>
            <a:t>s</a:t>
          </a:r>
          <a:r>
            <a:rPr lang="ja-JP" altLang="en-US" sz="1600"/>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F46156-00B5-B042-871B-F04B6EFAF63F}" type="datetimeFigureOut">
              <a:rPr kumimoji="1" lang="ja-JP" altLang="en-US" smtClean="0"/>
              <a:t>3/30/15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5CE2FA-ADB0-7E45-83BD-0481D968E21B}" type="slidenum">
              <a:rPr kumimoji="1" lang="ja-JP" altLang="en-US" smtClean="0"/>
              <a:t>‹#›</a:t>
            </a:fld>
            <a:endParaRPr kumimoji="1" lang="ja-JP" altLang="en-US"/>
          </a:p>
        </p:txBody>
      </p:sp>
    </p:spTree>
    <p:extLst>
      <p:ext uri="{BB962C8B-B14F-4D97-AF65-F5344CB8AC3E}">
        <p14:creationId xmlns:p14="http://schemas.microsoft.com/office/powerpoint/2010/main" val="3121620590"/>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大きな仮想マシンの複数ホストへのマイグレーション、と題しまして光来研</a:t>
            </a:r>
            <a:r>
              <a:rPr kumimoji="1" lang="en-US" altLang="ja-JP" dirty="0" smtClean="0"/>
              <a:t>B4</a:t>
            </a:r>
            <a:r>
              <a:rPr kumimoji="1" lang="ja-JP" altLang="en-US" dirty="0" smtClean="0"/>
              <a:t>の木津が発表いたします。</a:t>
            </a:r>
            <a:endParaRPr kumimoji="1" lang="ja-JP" altLang="en-US" dirty="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a:t>
            </a:fld>
            <a:endParaRPr kumimoji="1" lang="ja-JP" altLang="en-US"/>
          </a:p>
        </p:txBody>
      </p:sp>
    </p:spTree>
    <p:extLst>
      <p:ext uri="{BB962C8B-B14F-4D97-AF65-F5344CB8AC3E}">
        <p14:creationId xmlns:p14="http://schemas.microsoft.com/office/powerpoint/2010/main" val="2623407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a:t>
            </a:r>
            <a:r>
              <a:rPr kumimoji="1" lang="en-US" altLang="ja-JP" dirty="0" smtClean="0"/>
              <a:t>S-</a:t>
            </a:r>
            <a:r>
              <a:rPr kumimoji="1" lang="en-US" altLang="ja-JP" dirty="0" err="1" smtClean="0"/>
              <a:t>memV</a:t>
            </a:r>
            <a:r>
              <a:rPr kumimoji="1" lang="ja-JP" altLang="en-US" dirty="0" smtClean="0"/>
              <a:t>では複数のホストを使って動作している</a:t>
            </a:r>
            <a:r>
              <a:rPr kumimoji="1" lang="en-US" altLang="ja-JP" dirty="0" smtClean="0"/>
              <a:t>VM</a:t>
            </a:r>
            <a:r>
              <a:rPr kumimoji="1" lang="ja-JP" altLang="en-US" dirty="0" smtClean="0"/>
              <a:t>をマイグレーションする事も提案します。</a:t>
            </a:r>
            <a:endParaRPr kumimoji="1" lang="en-US" altLang="ja-JP" dirty="0" smtClean="0"/>
          </a:p>
          <a:p>
            <a:r>
              <a:rPr kumimoji="1" lang="ja-JP" altLang="en-US" dirty="0" smtClean="0"/>
              <a:t>例えば、</a:t>
            </a:r>
            <a:r>
              <a:rPr kumimoji="1" lang="en-US" altLang="ja-JP" dirty="0" smtClean="0"/>
              <a:t>S-</a:t>
            </a:r>
            <a:r>
              <a:rPr kumimoji="1" lang="en-US" altLang="ja-JP" dirty="0" err="1" smtClean="0"/>
              <a:t>memV</a:t>
            </a:r>
            <a:r>
              <a:rPr kumimoji="1" lang="ja-JP" altLang="en-US" dirty="0" smtClean="0"/>
              <a:t>を用いて複数のホストにマイグレーションした後にメンテナンスが終了し、１つのホストに</a:t>
            </a:r>
            <a:r>
              <a:rPr kumimoji="1" lang="en-US" altLang="ja-JP" dirty="0" smtClean="0"/>
              <a:t>VM</a:t>
            </a:r>
            <a:r>
              <a:rPr kumimoji="1" lang="ja-JP" altLang="en-US" dirty="0" smtClean="0"/>
              <a:t>を戻したい場合や、複数のホストで稼働している</a:t>
            </a:r>
            <a:r>
              <a:rPr kumimoji="1" lang="en-US" altLang="ja-JP" dirty="0" smtClean="0"/>
              <a:t>VM</a:t>
            </a:r>
            <a:r>
              <a:rPr kumimoji="1" lang="ja-JP" altLang="en-US" dirty="0" smtClean="0"/>
              <a:t>を更に別の複数の</a:t>
            </a:r>
            <a:r>
              <a:rPr kumimoji="1" lang="en-US" altLang="ja-JP" dirty="0" smtClean="0"/>
              <a:t>VM</a:t>
            </a:r>
            <a:r>
              <a:rPr kumimoji="1" lang="ja-JP" altLang="en-US" dirty="0" smtClean="0"/>
              <a:t>へマイグレーションさせたい場合に利用出来ます。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10</a:t>
            </a:fld>
            <a:endParaRPr kumimoji="1" lang="ja-JP" altLang="en-US"/>
          </a:p>
        </p:txBody>
      </p:sp>
    </p:spTree>
    <p:extLst>
      <p:ext uri="{BB962C8B-B14F-4D97-AF65-F5344CB8AC3E}">
        <p14:creationId xmlns:p14="http://schemas.microsoft.com/office/powerpoint/2010/main" val="778210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本研究では</a:t>
            </a:r>
            <a:r>
              <a:rPr kumimoji="1" lang="en-US" altLang="ja-JP" dirty="0" smtClean="0"/>
              <a:t>S-</a:t>
            </a:r>
            <a:r>
              <a:rPr kumimoji="1" lang="en-US" altLang="ja-JP" dirty="0" err="1" smtClean="0"/>
              <a:t>memV</a:t>
            </a:r>
            <a:r>
              <a:rPr kumimoji="1" lang="ja-JP" altLang="en-US" dirty="0" smtClean="0"/>
              <a:t>を</a:t>
            </a:r>
            <a:r>
              <a:rPr kumimoji="1" lang="en-US" altLang="ja-JP" dirty="0" smtClean="0"/>
              <a:t>KVM</a:t>
            </a:r>
            <a:r>
              <a:rPr kumimoji="1" lang="ja-JP" altLang="en-US" dirty="0" smtClean="0"/>
              <a:t>にて実装を行いました。</a:t>
            </a:r>
            <a:endParaRPr kumimoji="1" lang="en-US" altLang="ja-JP" dirty="0" smtClean="0"/>
          </a:p>
          <a:p>
            <a:r>
              <a:rPr kumimoji="1" lang="en-US" altLang="ja-JP" dirty="0" smtClean="0"/>
              <a:t>KVM</a:t>
            </a:r>
            <a:r>
              <a:rPr kumimoji="1" lang="ja-JP" altLang="en-US" dirty="0" smtClean="0"/>
              <a:t>とは</a:t>
            </a:r>
            <a:r>
              <a:rPr kumimoji="1" lang="en-US" altLang="ja-JP" dirty="0" smtClean="0"/>
              <a:t>Linux</a:t>
            </a:r>
            <a:r>
              <a:rPr kumimoji="1" lang="ja-JP" altLang="en-US" dirty="0" smtClean="0"/>
              <a:t>が備える仮想化機能で、</a:t>
            </a:r>
            <a:r>
              <a:rPr kumimoji="1" lang="en-US" altLang="ja-JP" dirty="0" smtClean="0"/>
              <a:t>1</a:t>
            </a:r>
            <a:r>
              <a:rPr kumimoji="1" lang="ja-JP" altLang="en-US" dirty="0" smtClean="0"/>
              <a:t>台のパソコンで複数の</a:t>
            </a:r>
            <a:r>
              <a:rPr kumimoji="1" lang="en-US" altLang="ja-JP" dirty="0" smtClean="0"/>
              <a:t>OS</a:t>
            </a:r>
            <a:r>
              <a:rPr kumimoji="1" lang="ja-JP" altLang="en-US" dirty="0" smtClean="0"/>
              <a:t>を動かすために必要な制御を行います。また、</a:t>
            </a:r>
            <a:r>
              <a:rPr kumimoji="1" lang="en-US" altLang="ja-JP" dirty="0" smtClean="0"/>
              <a:t>KVM</a:t>
            </a:r>
            <a:r>
              <a:rPr kumimoji="1" lang="ja-JP" altLang="en-US" dirty="0" smtClean="0"/>
              <a:t>ではマイグレーションを行う機能も備えています。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11</a:t>
            </a:fld>
            <a:endParaRPr kumimoji="1" lang="ja-JP" altLang="en-US"/>
          </a:p>
        </p:txBody>
      </p:sp>
    </p:spTree>
    <p:extLst>
      <p:ext uri="{BB962C8B-B14F-4D97-AF65-F5344CB8AC3E}">
        <p14:creationId xmlns:p14="http://schemas.microsoft.com/office/powerpoint/2010/main" val="306366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KVM</a:t>
            </a:r>
            <a:r>
              <a:rPr kumimoji="1" lang="ja-JP" altLang="en-US" dirty="0" smtClean="0"/>
              <a:t>が複数のホストを利用してマイグレーションを行えるようにするため、</a:t>
            </a:r>
            <a:r>
              <a:rPr kumimoji="1" lang="en-US" altLang="ja-JP" dirty="0" smtClean="0"/>
              <a:t>KVM</a:t>
            </a:r>
            <a:r>
              <a:rPr kumimoji="1" lang="ja-JP" altLang="en-US" dirty="0" smtClean="0"/>
              <a:t>のマイグレーション機能の拡張を行いました。</a:t>
            </a:r>
            <a:endParaRPr kumimoji="1" lang="en-US" altLang="ja-JP" dirty="0" smtClean="0"/>
          </a:p>
          <a:p>
            <a:r>
              <a:rPr kumimoji="1" lang="ja-JP" altLang="en-US" dirty="0" smtClean="0"/>
              <a:t>マイグレーション時、</a:t>
            </a:r>
            <a:r>
              <a:rPr kumimoji="1" lang="en-US" altLang="ja-JP" dirty="0" smtClean="0"/>
              <a:t>KVM</a:t>
            </a:r>
            <a:r>
              <a:rPr kumimoji="1" lang="ja-JP" altLang="en-US" dirty="0" smtClean="0"/>
              <a:t>が</a:t>
            </a:r>
            <a:r>
              <a:rPr kumimoji="1" lang="en-US" altLang="ja-JP" dirty="0" smtClean="0"/>
              <a:t>VM</a:t>
            </a:r>
            <a:r>
              <a:rPr kumimoji="1" lang="ja-JP" altLang="en-US" dirty="0" smtClean="0"/>
              <a:t>の各メモリページをメインホストとサブホストのいずれかに転送出来るようにしました。</a:t>
            </a:r>
            <a:endParaRPr kumimoji="1" lang="en-US" altLang="ja-JP" dirty="0" smtClean="0"/>
          </a:p>
          <a:p>
            <a:r>
              <a:rPr kumimoji="1" lang="ja-JP" altLang="en-US" dirty="0" smtClean="0"/>
              <a:t>各サブホストの</a:t>
            </a:r>
            <a:r>
              <a:rPr kumimoji="1" lang="en-US" altLang="ja-JP" dirty="0" err="1" smtClean="0"/>
              <a:t>memserver</a:t>
            </a:r>
            <a:r>
              <a:rPr kumimoji="1" lang="ja-JP" altLang="en-US" dirty="0" smtClean="0"/>
              <a:t>とネットワークで接続し、メモリページのアドレスとページデータを送信します。</a:t>
            </a:r>
            <a:endParaRPr kumimoji="1" lang="en-US" altLang="ja-JP" dirty="0" smtClean="0"/>
          </a:p>
          <a:p>
            <a:r>
              <a:rPr kumimoji="1" lang="ja-JP" altLang="en-US" dirty="0" smtClean="0"/>
              <a:t>このとき、どのホストにどのメモリページを送ったかを記録します。</a:t>
            </a:r>
            <a:endParaRPr kumimoji="1" lang="en-US" altLang="ja-JP" dirty="0" smtClean="0"/>
          </a:p>
          <a:p>
            <a:r>
              <a:rPr kumimoji="1" lang="ja-JP" altLang="en-US" dirty="0" smtClean="0"/>
              <a:t>現在の実装ではサブホストを</a:t>
            </a:r>
            <a:r>
              <a:rPr kumimoji="1" lang="en-US" altLang="ja-JP" dirty="0" smtClean="0"/>
              <a:t>1</a:t>
            </a:r>
            <a:r>
              <a:rPr kumimoji="1" lang="ja-JP" altLang="en-US" dirty="0" smtClean="0"/>
              <a:t>台と想定しており、また送信するメモリのアドレスによって転送先を決定しています。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12</a:t>
            </a:fld>
            <a:endParaRPr kumimoji="1" lang="ja-JP" altLang="en-US"/>
          </a:p>
        </p:txBody>
      </p:sp>
    </p:spTree>
    <p:extLst>
      <p:ext uri="{BB962C8B-B14F-4D97-AF65-F5344CB8AC3E}">
        <p14:creationId xmlns:p14="http://schemas.microsoft.com/office/powerpoint/2010/main" val="306366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err="1" smtClean="0"/>
              <a:t>memserver</a:t>
            </a:r>
            <a:r>
              <a:rPr kumimoji="1" lang="ja-JP" altLang="en-US" dirty="0" smtClean="0"/>
              <a:t>について説明します。</a:t>
            </a:r>
            <a:endParaRPr kumimoji="1" lang="en-US" altLang="ja-JP" dirty="0" smtClean="0"/>
          </a:p>
          <a:p>
            <a:r>
              <a:rPr kumimoji="1" lang="en-US" altLang="ja-JP" dirty="0" err="1" smtClean="0"/>
              <a:t>memserver</a:t>
            </a:r>
            <a:r>
              <a:rPr kumimoji="1" lang="ja-JP" altLang="en-US" dirty="0" smtClean="0"/>
              <a:t>とは</a:t>
            </a:r>
            <a:r>
              <a:rPr kumimoji="1" lang="en-US" altLang="ja-JP" dirty="0" smtClean="0"/>
              <a:t>VM</a:t>
            </a:r>
            <a:r>
              <a:rPr kumimoji="1" lang="ja-JP" altLang="en-US" dirty="0" smtClean="0"/>
              <a:t>のメモリの一部を管理するサーバであり、サブホスト上で動作します。</a:t>
            </a:r>
            <a:endParaRPr kumimoji="1" lang="en-US" altLang="ja-JP" dirty="0" smtClean="0"/>
          </a:p>
          <a:p>
            <a:r>
              <a:rPr kumimoji="1" lang="ja-JP" altLang="en-US" dirty="0" smtClean="0"/>
              <a:t>基数木を用いて移送元ホストから受け取った</a:t>
            </a:r>
            <a:r>
              <a:rPr kumimoji="1" lang="en-US" altLang="ja-JP" dirty="0" smtClean="0"/>
              <a:t>VM</a:t>
            </a:r>
            <a:r>
              <a:rPr kumimoji="1" lang="ja-JP" altLang="en-US" dirty="0" smtClean="0"/>
              <a:t>のアドレスをキーとし、ページデータを保存・管理します。この基数木による管理はメモリの利用効率のよいデータ構造であり、</a:t>
            </a:r>
            <a:r>
              <a:rPr kumimoji="1" lang="en-US" altLang="ja-JP" dirty="0" smtClean="0"/>
              <a:t>Linux</a:t>
            </a:r>
            <a:r>
              <a:rPr kumimoji="1" lang="ja-JP" altLang="en-US" dirty="0" smtClean="0"/>
              <a:t>カーネルでも用いられているものです。</a:t>
            </a:r>
            <a:endParaRPr kumimoji="1" lang="en-US" altLang="ja-JP" dirty="0" smtClean="0"/>
          </a:p>
          <a:p>
            <a:r>
              <a:rPr kumimoji="1" lang="ja-JP" altLang="en-US" dirty="0" smtClean="0"/>
              <a:t>マイグレーション時は受信したメモリアドレスとメモリページの組を登録する事で管理を行います。</a:t>
            </a:r>
            <a:endParaRPr kumimoji="1" lang="en-US" altLang="ja-JP" dirty="0" smtClean="0"/>
          </a:p>
          <a:p>
            <a:r>
              <a:rPr kumimoji="1" lang="ja-JP" altLang="en-US" dirty="0" smtClean="0"/>
              <a:t>また、マイグレーション後は</a:t>
            </a:r>
            <a:r>
              <a:rPr kumimoji="1" lang="en-US" altLang="ja-JP" dirty="0" smtClean="0"/>
              <a:t>VM</a:t>
            </a:r>
            <a:r>
              <a:rPr kumimoji="1" lang="ja-JP" altLang="en-US" dirty="0" smtClean="0"/>
              <a:t>のアドレスからなる探索要求を受信した時に基数木を探索し、</a:t>
            </a:r>
            <a:r>
              <a:rPr kumimoji="1" lang="en-US" altLang="ja-JP" dirty="0" smtClean="0"/>
              <a:t>VM</a:t>
            </a:r>
            <a:r>
              <a:rPr kumimoji="1" lang="ja-JP" altLang="en-US" dirty="0" smtClean="0"/>
              <a:t>のメモリページが見つかった場合にはそのデータを要求元の</a:t>
            </a:r>
            <a:r>
              <a:rPr kumimoji="1" lang="en-US" altLang="ja-JP" dirty="0" smtClean="0"/>
              <a:t>VM</a:t>
            </a:r>
            <a:r>
              <a:rPr kumimoji="1" lang="ja-JP" altLang="en-US" dirty="0" smtClean="0"/>
              <a:t>へと送信します。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13</a:t>
            </a:fld>
            <a:endParaRPr kumimoji="1" lang="ja-JP" altLang="en-US"/>
          </a:p>
        </p:txBody>
      </p:sp>
    </p:spTree>
    <p:extLst>
      <p:ext uri="{BB962C8B-B14F-4D97-AF65-F5344CB8AC3E}">
        <p14:creationId xmlns:p14="http://schemas.microsoft.com/office/powerpoint/2010/main" val="3964051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既存のシステムと</a:t>
            </a:r>
            <a:r>
              <a:rPr kumimoji="1" lang="en-US" altLang="ja-JP" dirty="0" smtClean="0"/>
              <a:t>S-</a:t>
            </a:r>
            <a:r>
              <a:rPr kumimoji="1" lang="en-US" altLang="ja-JP" dirty="0" err="1" smtClean="0"/>
              <a:t>memV</a:t>
            </a:r>
            <a:r>
              <a:rPr kumimoji="1" lang="ja-JP" altLang="en-US" dirty="0" smtClean="0"/>
              <a:t>を用いたマイグレーションを行うことで、</a:t>
            </a:r>
            <a:r>
              <a:rPr kumimoji="1" lang="en-US" altLang="ja-JP" dirty="0" smtClean="0"/>
              <a:t>KVM</a:t>
            </a:r>
            <a:r>
              <a:rPr kumimoji="1" lang="ja-JP" altLang="en-US" dirty="0" smtClean="0"/>
              <a:t>及び</a:t>
            </a:r>
            <a:r>
              <a:rPr kumimoji="1" lang="en-US" altLang="ja-JP" dirty="0" smtClean="0"/>
              <a:t>S-</a:t>
            </a:r>
            <a:r>
              <a:rPr kumimoji="1" lang="en-US" altLang="ja-JP" dirty="0" err="1" smtClean="0"/>
              <a:t>memV</a:t>
            </a:r>
            <a:r>
              <a:rPr kumimoji="1" lang="ja-JP" altLang="en-US" dirty="0" smtClean="0"/>
              <a:t>によるマイグレーションの性能評価を行いました。</a:t>
            </a:r>
            <a:endParaRPr kumimoji="1" lang="en-US" altLang="ja-JP" dirty="0" smtClean="0"/>
          </a:p>
          <a:p>
            <a:r>
              <a:rPr kumimoji="1" lang="ja-JP" altLang="en-US" dirty="0" smtClean="0"/>
              <a:t>本実験ではマイグレーション前後での移送先ホストおよび</a:t>
            </a:r>
            <a:r>
              <a:rPr kumimoji="1" lang="en-US" altLang="ja-JP" dirty="0" smtClean="0"/>
              <a:t>VM</a:t>
            </a:r>
            <a:r>
              <a:rPr kumimoji="1" lang="ja-JP" altLang="en-US" dirty="0" smtClean="0"/>
              <a:t>のメモリとディスクスワップ領域の変化とマイグレーションに要した時間を測定しました。</a:t>
            </a:r>
            <a:endParaRPr kumimoji="1" lang="en-US" altLang="ja-JP" dirty="0" smtClean="0"/>
          </a:p>
          <a:p>
            <a:r>
              <a:rPr kumimoji="1" lang="ja-JP" altLang="en-US" dirty="0" smtClean="0"/>
              <a:t>実験環境はご覧の通りです。</a:t>
            </a:r>
            <a:endParaRPr kumimoji="1" lang="ja-JP" altLang="en-US" dirty="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14</a:t>
            </a:fld>
            <a:endParaRPr kumimoji="1" lang="ja-JP" altLang="en-US"/>
          </a:p>
        </p:txBody>
      </p:sp>
    </p:spTree>
    <p:extLst>
      <p:ext uri="{BB962C8B-B14F-4D97-AF65-F5344CB8AC3E}">
        <p14:creationId xmlns:p14="http://schemas.microsoft.com/office/powerpoint/2010/main" val="940751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本実験ではマイグレーションに要した時間について計測を行いました。</a:t>
            </a:r>
            <a:endParaRPr kumimoji="1" lang="en-US" altLang="ja-JP" dirty="0" smtClean="0"/>
          </a:p>
          <a:p>
            <a:r>
              <a:rPr kumimoji="1" lang="en-US" altLang="ja-JP" dirty="0" smtClean="0"/>
              <a:t>VM</a:t>
            </a:r>
            <a:r>
              <a:rPr kumimoji="1" lang="ja-JP" altLang="en-US" dirty="0" smtClean="0"/>
              <a:t>はいずれも</a:t>
            </a:r>
            <a:r>
              <a:rPr kumimoji="1" lang="en-US" altLang="ja-JP" dirty="0" smtClean="0"/>
              <a:t>2GB</a:t>
            </a:r>
            <a:r>
              <a:rPr kumimoji="1" lang="ja-JP" altLang="en-US" dirty="0" smtClean="0"/>
              <a:t>分のメモリを使用している状態です。</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S-</a:t>
            </a:r>
            <a:r>
              <a:rPr kumimoji="1" lang="en-US" altLang="ja-JP" dirty="0" err="1" smtClean="0"/>
              <a:t>memV</a:t>
            </a:r>
            <a:r>
              <a:rPr kumimoji="1" lang="ja-JP" altLang="en-US" dirty="0" smtClean="0"/>
              <a:t>はメモリが十分な場合の従来システムと比べて性能低下は</a:t>
            </a:r>
            <a:r>
              <a:rPr kumimoji="1" lang="en-US" altLang="ja-JP" dirty="0" smtClean="0"/>
              <a:t>4%</a:t>
            </a:r>
            <a:r>
              <a:rPr kumimoji="1" lang="ja-JP" altLang="en-US" dirty="0" smtClean="0"/>
              <a:t>程度となっており、ほぼ同等の時間となっています。</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また、グラフ内で一番右が移送先ホストのメモリが不足している場合になっていますが、こちらはスワップ領域を用いてマイグレーションをしているため時間がかかってしまっています。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15</a:t>
            </a:fld>
            <a:endParaRPr kumimoji="1" lang="ja-JP" altLang="en-US"/>
          </a:p>
        </p:txBody>
      </p:sp>
    </p:spTree>
    <p:extLst>
      <p:ext uri="{BB962C8B-B14F-4D97-AF65-F5344CB8AC3E}">
        <p14:creationId xmlns:p14="http://schemas.microsoft.com/office/powerpoint/2010/main" val="1330329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err="1" smtClean="0"/>
              <a:t>memcached</a:t>
            </a:r>
            <a:r>
              <a:rPr kumimoji="1" lang="ja-JP" altLang="en-US" dirty="0" smtClean="0"/>
              <a:t>というメモリを用いた</a:t>
            </a:r>
            <a:endParaRPr kumimoji="1" lang="en-US" altLang="ja-JP" dirty="0" smtClean="0"/>
          </a:p>
          <a:p>
            <a:r>
              <a:rPr kumimoji="1" lang="ja-JP" altLang="en-US" dirty="0" smtClean="0"/>
              <a:t>この</a:t>
            </a:r>
            <a:r>
              <a:rPr kumimoji="1" lang="en-US" altLang="ja-JP" dirty="0" err="1" smtClean="0"/>
              <a:t>memcached</a:t>
            </a:r>
            <a:r>
              <a:rPr kumimoji="1" lang="ja-JP" altLang="en-US" dirty="0" smtClean="0"/>
              <a:t>のベンチマークによりメモリアクセスを頻発させた状態でマイグレーションを行い、かかった時間を測定しました。</a:t>
            </a:r>
            <a:endParaRPr kumimoji="1" lang="en-US" altLang="ja-JP" dirty="0" smtClean="0"/>
          </a:p>
          <a:p>
            <a:r>
              <a:rPr kumimoji="1" lang="en-US" altLang="ja-JP" dirty="0" smtClean="0"/>
              <a:t>S-</a:t>
            </a:r>
            <a:r>
              <a:rPr kumimoji="1" lang="en-US" altLang="ja-JP" dirty="0" err="1" smtClean="0"/>
              <a:t>memV</a:t>
            </a:r>
            <a:r>
              <a:rPr kumimoji="1" lang="ja-JP" altLang="en-US" dirty="0" smtClean="0"/>
              <a:t>は空きメモリが十分な従来システムよりも</a:t>
            </a:r>
            <a:r>
              <a:rPr kumimoji="1" lang="en-US" altLang="ja-JP" dirty="0" smtClean="0"/>
              <a:t>13</a:t>
            </a:r>
            <a:r>
              <a:rPr kumimoji="1" lang="ja-JP" altLang="en-US" dirty="0" smtClean="0"/>
              <a:t>％程度の性能低下が見られました。</a:t>
            </a:r>
          </a:p>
          <a:p>
            <a:r>
              <a:rPr kumimoji="1" lang="ja-JP" altLang="en-US" dirty="0" smtClean="0"/>
              <a:t>しかし、空きメモリ不足によってスワップ領域を用いている従来システムではメモリが十分であった場合よりも</a:t>
            </a:r>
            <a:r>
              <a:rPr kumimoji="1" lang="en-US" altLang="ja-JP" dirty="0" smtClean="0"/>
              <a:t>8</a:t>
            </a:r>
            <a:r>
              <a:rPr kumimoji="1" lang="ja-JP" altLang="en-US" dirty="0" smtClean="0"/>
              <a:t>倍以上もの時間がかかっており、</a:t>
            </a:r>
            <a:r>
              <a:rPr kumimoji="1" lang="en-US" altLang="ja-JP" dirty="0" smtClean="0"/>
              <a:t>S-</a:t>
            </a:r>
            <a:r>
              <a:rPr kumimoji="1" lang="en-US" altLang="ja-JP" dirty="0" err="1" smtClean="0"/>
              <a:t>memV</a:t>
            </a:r>
            <a:r>
              <a:rPr kumimoji="1" lang="ja-JP" altLang="en-US" dirty="0" smtClean="0"/>
              <a:t>による分散マイグレーションの有用性が分かりました。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16</a:t>
            </a:fld>
            <a:endParaRPr kumimoji="1" lang="ja-JP" altLang="en-US"/>
          </a:p>
        </p:txBody>
      </p:sp>
    </p:spTree>
    <p:extLst>
      <p:ext uri="{BB962C8B-B14F-4D97-AF65-F5344CB8AC3E}">
        <p14:creationId xmlns:p14="http://schemas.microsoft.com/office/powerpoint/2010/main" val="245896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関連研究です。</a:t>
            </a:r>
            <a:endParaRPr kumimoji="1" lang="en-US" altLang="ja-JP" dirty="0" smtClean="0"/>
          </a:p>
          <a:p>
            <a:r>
              <a:rPr kumimoji="1" lang="ja-JP" altLang="en-US" dirty="0" smtClean="0"/>
              <a:t>ポストコピーマイグレーションです。</a:t>
            </a:r>
            <a:endParaRPr kumimoji="1" lang="en-US" altLang="ja-JP" dirty="0" smtClean="0"/>
          </a:p>
          <a:p>
            <a:r>
              <a:rPr kumimoji="1" lang="ja-JP" altLang="en-US" dirty="0" smtClean="0"/>
              <a:t>通常のマイグレーションはメモリを全て転送しきってから移動先の仮想マシンに切り替えるのですが、ポストコピーマイグレーションではメモリを転送する前に移動先の仮想マシンに切り替え、必要になったメモリをオンデマンドで転送するというものです。</a:t>
            </a:r>
            <a:endParaRPr kumimoji="1" lang="en-US" altLang="ja-JP" dirty="0" smtClean="0"/>
          </a:p>
          <a:p>
            <a:r>
              <a:rPr kumimoji="1" lang="ja-JP" altLang="en-US" dirty="0" smtClean="0"/>
              <a:t>次が</a:t>
            </a:r>
            <a:r>
              <a:rPr kumimoji="1" lang="en-US" altLang="ja-JP" dirty="0" err="1" smtClean="0"/>
              <a:t>MemX</a:t>
            </a:r>
            <a:r>
              <a:rPr kumimoji="1" lang="ja-JP" altLang="en-US" dirty="0" smtClean="0"/>
              <a:t>です。これは</a:t>
            </a:r>
            <a:r>
              <a:rPr kumimoji="1" lang="en-US" altLang="ja-JP" dirty="0" smtClean="0"/>
              <a:t>VM</a:t>
            </a:r>
            <a:r>
              <a:rPr kumimoji="1" lang="ja-JP" altLang="en-US" dirty="0" smtClean="0"/>
              <a:t>が複数のホストのメモリを利用出来るというものですが、こちらはマイグレーションには未対応となっています。</a:t>
            </a:r>
            <a:endParaRPr kumimoji="1" lang="en-US" altLang="ja-JP" dirty="0" smtClean="0"/>
          </a:p>
          <a:p>
            <a:r>
              <a:rPr kumimoji="1" lang="ja-JP" altLang="en-US" dirty="0" smtClean="0"/>
              <a:t>ネットワーク・スワップでは他のホストのメモリとで高速にスワップを行うというものですが、このネットワークスワップを用いてマイグレーションを行うとマイグレーション時のネットワーク転送量が増大してしまうという問題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17</a:t>
            </a:fld>
            <a:endParaRPr kumimoji="1" lang="ja-JP" altLang="en-US"/>
          </a:p>
        </p:txBody>
      </p:sp>
    </p:spTree>
    <p:extLst>
      <p:ext uri="{BB962C8B-B14F-4D97-AF65-F5344CB8AC3E}">
        <p14:creationId xmlns:p14="http://schemas.microsoft.com/office/powerpoint/2010/main" val="1166089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最後にまとめです。</a:t>
            </a:r>
            <a:endParaRPr kumimoji="1" lang="en-US" altLang="ja-JP" dirty="0" smtClean="0"/>
          </a:p>
          <a:p>
            <a:r>
              <a:rPr kumimoji="1" lang="ja-JP" altLang="en-US" dirty="0" smtClean="0"/>
              <a:t>本研究では巨大なメモリを持つ</a:t>
            </a:r>
            <a:r>
              <a:rPr kumimoji="1" lang="en-US" altLang="ja-JP" dirty="0" smtClean="0"/>
              <a:t>VM</a:t>
            </a:r>
            <a:r>
              <a:rPr kumimoji="1" lang="ja-JP" altLang="en-US" dirty="0" smtClean="0"/>
              <a:t>を複数のホストへマイグレーション出来る</a:t>
            </a:r>
            <a:r>
              <a:rPr kumimoji="1" lang="en-US" altLang="ja-JP" dirty="0" smtClean="0"/>
              <a:t>S-</a:t>
            </a:r>
            <a:r>
              <a:rPr kumimoji="1" lang="en-US" altLang="ja-JP" dirty="0" err="1" smtClean="0"/>
              <a:t>memV</a:t>
            </a:r>
            <a:r>
              <a:rPr kumimoji="1" lang="ja-JP" altLang="en-US" dirty="0" smtClean="0"/>
              <a:t>を提案しました。これはメインホストに入りきらないメモリをサブホストへ転送するというものです。</a:t>
            </a:r>
            <a:endParaRPr kumimoji="1" lang="en-US" altLang="ja-JP" dirty="0" smtClean="0"/>
          </a:p>
          <a:p>
            <a:r>
              <a:rPr kumimoji="1" lang="ja-JP" altLang="en-US" dirty="0" smtClean="0"/>
              <a:t>これを</a:t>
            </a:r>
            <a:r>
              <a:rPr kumimoji="1" lang="en-US" altLang="ja-JP" dirty="0" smtClean="0"/>
              <a:t>KVM</a:t>
            </a:r>
            <a:r>
              <a:rPr kumimoji="1" lang="ja-JP" altLang="en-US" dirty="0" smtClean="0"/>
              <a:t>に実装し、従来システムよりマイグレーション性能が高いことを示すことが出来ました。</a:t>
            </a:r>
            <a:endParaRPr kumimoji="1" lang="en-US" altLang="ja-JP" dirty="0" smtClean="0"/>
          </a:p>
          <a:p>
            <a:r>
              <a:rPr kumimoji="1" lang="ja-JP" altLang="en-US" dirty="0" smtClean="0"/>
              <a:t>今後の課題としてはメインホストとサブホスト間でメモリをスワップ出来るようにすること、複数のホストを使って動作している</a:t>
            </a:r>
            <a:r>
              <a:rPr kumimoji="1" lang="en-US" altLang="ja-JP" dirty="0" smtClean="0"/>
              <a:t>VM</a:t>
            </a:r>
            <a:r>
              <a:rPr kumimoji="1" lang="ja-JP" altLang="en-US" dirty="0" smtClean="0"/>
              <a:t>をマイグレーションで切るようにすることです。</a:t>
            </a:r>
            <a:endParaRPr kumimoji="1" lang="en-US" altLang="ja-JP" dirty="0" smtClean="0"/>
          </a:p>
          <a:p>
            <a:r>
              <a:rPr kumimoji="1" lang="ja-JP" altLang="en-US" dirty="0" smtClean="0"/>
              <a:t>以上で発表を終わります。ご清聴ありがとうございました。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18</a:t>
            </a:fld>
            <a:endParaRPr kumimoji="1" lang="ja-JP" altLang="en-US"/>
          </a:p>
        </p:txBody>
      </p:sp>
    </p:spTree>
    <p:extLst>
      <p:ext uri="{BB962C8B-B14F-4D97-AF65-F5344CB8AC3E}">
        <p14:creationId xmlns:p14="http://schemas.microsoft.com/office/powerpoint/2010/main" val="121295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近年仮想マシンが様々な用途に用いられるようになっています。</a:t>
            </a:r>
            <a:endParaRPr kumimoji="1" lang="en-US" altLang="ja-JP" dirty="0" smtClean="0"/>
          </a:p>
          <a:p>
            <a:r>
              <a:rPr kumimoji="1" lang="ja-JP" altLang="en-US" dirty="0" smtClean="0"/>
              <a:t>例えば、</a:t>
            </a:r>
            <a:r>
              <a:rPr kumimoji="1" lang="en-US" altLang="ja-JP" dirty="0" smtClean="0"/>
              <a:t>VM</a:t>
            </a:r>
            <a:r>
              <a:rPr kumimoji="1" lang="ja-JP" altLang="en-US" dirty="0" smtClean="0"/>
              <a:t>を用いたサーバ集約により一台の計算機上で多くの</a:t>
            </a:r>
            <a:r>
              <a:rPr kumimoji="1" lang="en-US" altLang="ja-JP" dirty="0" smtClean="0"/>
              <a:t>VM</a:t>
            </a:r>
            <a:r>
              <a:rPr kumimoji="1" lang="ja-JP" altLang="en-US" dirty="0" smtClean="0"/>
              <a:t>を動作させたり、ハードウェアの余剰リソースを有効活用したり出来ます。</a:t>
            </a:r>
            <a:endParaRPr kumimoji="1" lang="en-US" altLang="ja-JP" dirty="0" smtClean="0"/>
          </a:p>
          <a:p>
            <a:r>
              <a:rPr kumimoji="1" lang="ja-JP" altLang="en-US" dirty="0" smtClean="0"/>
              <a:t>また、仮想マシンを用いたサービスとしてクラウドコンピューティングが挙げられます。</a:t>
            </a:r>
            <a:endParaRPr kumimoji="1" lang="en-US" altLang="ja-JP" dirty="0" smtClean="0"/>
          </a:p>
          <a:p>
            <a:r>
              <a:rPr kumimoji="1" lang="ja-JP" altLang="en-US" dirty="0" smtClean="0"/>
              <a:t>これはユーザにネットワーク経由で</a:t>
            </a:r>
            <a:r>
              <a:rPr kumimoji="1" lang="en-US" altLang="ja-JP" dirty="0" smtClean="0"/>
              <a:t>VM</a:t>
            </a:r>
            <a:r>
              <a:rPr kumimoji="1" lang="ja-JP" altLang="en-US" dirty="0" smtClean="0"/>
              <a:t>を提供し、ユーザが必要な時に必要なだけ</a:t>
            </a:r>
            <a:r>
              <a:rPr kumimoji="1" lang="en-US" altLang="ja-JP" dirty="0" smtClean="0"/>
              <a:t>VM</a:t>
            </a:r>
            <a:r>
              <a:rPr kumimoji="1" lang="ja-JP" altLang="en-US" dirty="0" smtClean="0"/>
              <a:t>を利用する事が出来ます。このようなサービスはコスト削減のため広まりを見せています。</a:t>
            </a:r>
          </a:p>
          <a:p>
            <a:r>
              <a:rPr kumimoji="1" lang="ja-JP" altLang="en-US" dirty="0" smtClean="0"/>
              <a:t>----- 会議メモ (2015/02/18 18:31) -----</a:t>
            </a:r>
          </a:p>
          <a:p>
            <a:r>
              <a:rPr kumimoji="1" lang="ja-JP" altLang="en-US" dirty="0" smtClean="0"/>
              <a:t>集約のところふやす</a:t>
            </a:r>
          </a:p>
          <a:p>
            <a:r>
              <a:rPr kumimoji="1" lang="ja-JP" altLang="en-US" dirty="0" smtClean="0"/>
              <a:t>KVMについて説明</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2</a:t>
            </a:fld>
            <a:endParaRPr kumimoji="1" lang="ja-JP" altLang="en-US"/>
          </a:p>
        </p:txBody>
      </p:sp>
    </p:spTree>
    <p:extLst>
      <p:ext uri="{BB962C8B-B14F-4D97-AF65-F5344CB8AC3E}">
        <p14:creationId xmlns:p14="http://schemas.microsoft.com/office/powerpoint/2010/main" val="3338460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ここで仮想マシンを利用するにあたって不可欠となるマイグレーションについて説明をします。</a:t>
            </a:r>
            <a:endParaRPr kumimoji="1" lang="en-US" altLang="ja-JP" dirty="0" smtClean="0"/>
          </a:p>
          <a:p>
            <a:r>
              <a:rPr kumimoji="1" lang="ja-JP" altLang="en-US" dirty="0" smtClean="0"/>
              <a:t>マイグレーションとは他のホスト上に仮想マシンを停止させることなく移動させる手法で、ホストのメンテナンス時等に用いられます。</a:t>
            </a:r>
            <a:endParaRPr kumimoji="1" lang="en-US" altLang="ja-JP" dirty="0" smtClean="0"/>
          </a:p>
          <a:p>
            <a:r>
              <a:rPr kumimoji="1" lang="ja-JP" altLang="en-US" dirty="0" smtClean="0"/>
              <a:t>マイグレーションが行われる手順としては、まず移送先のホストに</a:t>
            </a:r>
            <a:r>
              <a:rPr kumimoji="1" lang="en-US" altLang="ja-JP" dirty="0" smtClean="0"/>
              <a:t>CPU</a:t>
            </a:r>
            <a:r>
              <a:rPr kumimoji="1" lang="ja-JP" altLang="en-US" dirty="0" smtClean="0"/>
              <a:t>やデバイスの情報等の</a:t>
            </a:r>
            <a:r>
              <a:rPr kumimoji="1" lang="en-US" altLang="ja-JP" dirty="0" smtClean="0"/>
              <a:t>VM</a:t>
            </a:r>
            <a:r>
              <a:rPr kumimoji="1" lang="ja-JP" altLang="en-US" dirty="0" smtClean="0"/>
              <a:t>の核となる部分を送信し、空の</a:t>
            </a:r>
            <a:r>
              <a:rPr kumimoji="1" lang="en-US" altLang="ja-JP" dirty="0" smtClean="0"/>
              <a:t>VM</a:t>
            </a:r>
            <a:r>
              <a:rPr kumimoji="1" lang="ja-JP" altLang="en-US" dirty="0" smtClean="0"/>
              <a:t>を作成します。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3</a:t>
            </a:fld>
            <a:endParaRPr kumimoji="1" lang="ja-JP" altLang="en-US"/>
          </a:p>
        </p:txBody>
      </p:sp>
    </p:spTree>
    <p:extLst>
      <p:ext uri="{BB962C8B-B14F-4D97-AF65-F5344CB8AC3E}">
        <p14:creationId xmlns:p14="http://schemas.microsoft.com/office/powerpoint/2010/main" val="390274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VM</a:t>
            </a:r>
            <a:r>
              <a:rPr kumimoji="1" lang="ja-JP" altLang="en-US" dirty="0" smtClean="0"/>
              <a:t>のメモリを移送先にコピーして転送します。このとき移送元の</a:t>
            </a:r>
            <a:r>
              <a:rPr kumimoji="1" lang="en-US" altLang="ja-JP" dirty="0" smtClean="0"/>
              <a:t>VM</a:t>
            </a:r>
            <a:r>
              <a:rPr kumimoji="1" lang="ja-JP" altLang="en-US" dirty="0" smtClean="0"/>
              <a:t>のメモリは更新されているため、更新された分を再度コピー・転送します。更新されたメモリが十分に小さくなるまでこの過程が繰り返されます。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4</a:t>
            </a:fld>
            <a:endParaRPr kumimoji="1" lang="ja-JP" altLang="en-US"/>
          </a:p>
        </p:txBody>
      </p:sp>
    </p:spTree>
    <p:extLst>
      <p:ext uri="{BB962C8B-B14F-4D97-AF65-F5344CB8AC3E}">
        <p14:creationId xmlns:p14="http://schemas.microsoft.com/office/powerpoint/2010/main" val="3902740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メモリの転送が終了したらマイグレーションされたメモリをもとにして</a:t>
            </a:r>
            <a:r>
              <a:rPr kumimoji="1" lang="en-US" altLang="ja-JP" dirty="0" smtClean="0"/>
              <a:t>VM</a:t>
            </a:r>
            <a:r>
              <a:rPr kumimoji="1" lang="ja-JP" altLang="en-US" dirty="0" smtClean="0"/>
              <a:t>を復元し、移送元の</a:t>
            </a:r>
            <a:r>
              <a:rPr kumimoji="1" lang="en-US" altLang="ja-JP" dirty="0" smtClean="0"/>
              <a:t>VM</a:t>
            </a:r>
            <a:r>
              <a:rPr kumimoji="1" lang="ja-JP" altLang="en-US" dirty="0" smtClean="0"/>
              <a:t>は停止され、移送先の</a:t>
            </a:r>
            <a:r>
              <a:rPr kumimoji="1" lang="en-US" altLang="ja-JP" dirty="0" smtClean="0"/>
              <a:t>VM</a:t>
            </a:r>
            <a:r>
              <a:rPr kumimoji="1" lang="ja-JP" altLang="en-US" dirty="0" smtClean="0"/>
              <a:t>が起動します。</a:t>
            </a:r>
            <a:endParaRPr kumimoji="1" lang="en-US" altLang="ja-JP" dirty="0" smtClean="0"/>
          </a:p>
          <a:p>
            <a:r>
              <a:rPr kumimoji="1" lang="ja-JP" altLang="en-US" dirty="0" smtClean="0"/>
              <a:t>以上の流れでマイグレーションは行われます。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5</a:t>
            </a:fld>
            <a:endParaRPr kumimoji="1" lang="ja-JP" altLang="en-US"/>
          </a:p>
        </p:txBody>
      </p:sp>
    </p:spTree>
    <p:extLst>
      <p:ext uri="{BB962C8B-B14F-4D97-AF65-F5344CB8AC3E}">
        <p14:creationId xmlns:p14="http://schemas.microsoft.com/office/powerpoint/2010/main" val="3902740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近年、ハードウェアの飛躍的な性能の向上が進んでいます。</a:t>
            </a:r>
            <a:endParaRPr kumimoji="1" lang="en-US" altLang="ja-JP" dirty="0" smtClean="0"/>
          </a:p>
          <a:p>
            <a:r>
              <a:rPr kumimoji="1" lang="ja-JP" altLang="en-US" dirty="0" smtClean="0"/>
              <a:t>例えば</a:t>
            </a:r>
            <a:r>
              <a:rPr kumimoji="1" lang="en-US" altLang="ja-JP" dirty="0" smtClean="0"/>
              <a:t>AmazonEC2</a:t>
            </a:r>
            <a:r>
              <a:rPr kumimoji="1" lang="ja-JP" altLang="en-US" dirty="0" smtClean="0"/>
              <a:t>という仮想化サーバでは</a:t>
            </a:r>
            <a:r>
              <a:rPr kumimoji="1" lang="en-US" altLang="ja-JP" dirty="0" smtClean="0"/>
              <a:t>32</a:t>
            </a:r>
            <a:r>
              <a:rPr kumimoji="1" lang="ja-JP" altLang="en-US" dirty="0" smtClean="0"/>
              <a:t>個の</a:t>
            </a:r>
            <a:r>
              <a:rPr kumimoji="1" lang="en-US" altLang="ja-JP" dirty="0" smtClean="0"/>
              <a:t>CPU</a:t>
            </a:r>
            <a:r>
              <a:rPr kumimoji="1" lang="ja-JP" altLang="en-US" dirty="0" smtClean="0"/>
              <a:t>と</a:t>
            </a:r>
            <a:r>
              <a:rPr kumimoji="1" lang="en-US" altLang="ja-JP" dirty="0" smtClean="0"/>
              <a:t>244GiB</a:t>
            </a:r>
            <a:r>
              <a:rPr kumimoji="1" lang="ja-JP" altLang="en-US" dirty="0" smtClean="0"/>
              <a:t>のメモリを持つ</a:t>
            </a:r>
            <a:r>
              <a:rPr kumimoji="1" lang="en-US" altLang="ja-JP" dirty="0" smtClean="0"/>
              <a:t>VM</a:t>
            </a:r>
            <a:r>
              <a:rPr kumimoji="1" lang="ja-JP" altLang="en-US" dirty="0" smtClean="0"/>
              <a:t>が提供出来るようになりました。。</a:t>
            </a:r>
            <a:endParaRPr kumimoji="1" lang="en-US" altLang="ja-JP" dirty="0" smtClean="0"/>
          </a:p>
          <a:p>
            <a:r>
              <a:rPr kumimoji="1" lang="ja-JP" altLang="en-US" dirty="0" smtClean="0"/>
              <a:t>このような巨大なメモリを持つ</a:t>
            </a:r>
            <a:r>
              <a:rPr kumimoji="1" lang="en-US" altLang="ja-JP" dirty="0" smtClean="0"/>
              <a:t>VM</a:t>
            </a:r>
            <a:r>
              <a:rPr kumimoji="1" lang="ja-JP" altLang="en-US" dirty="0" smtClean="0"/>
              <a:t>は例えば、ビッグデータの解析等のように巨大なデータを扱う場合に利用されます。</a:t>
            </a:r>
            <a:endParaRPr kumimoji="1" lang="en-US" altLang="ja-JP" dirty="0" smtClean="0"/>
          </a:p>
          <a:p>
            <a:r>
              <a:rPr kumimoji="1" lang="ja-JP" altLang="en-US" dirty="0" smtClean="0"/>
              <a:t>このような巨大なメモリを持つ</a:t>
            </a:r>
            <a:r>
              <a:rPr kumimoji="1" lang="en-US" altLang="ja-JP" dirty="0" smtClean="0"/>
              <a:t>VM</a:t>
            </a:r>
            <a:r>
              <a:rPr kumimoji="1" lang="ja-JP" altLang="en-US" dirty="0" smtClean="0"/>
              <a:t>は、一方でマイグレーションが困難になるという問題があります。</a:t>
            </a:r>
            <a:endParaRPr kumimoji="1" lang="en-US" altLang="ja-JP" dirty="0" smtClean="0"/>
          </a:p>
          <a:p>
            <a:r>
              <a:rPr kumimoji="1" lang="ja-JP" altLang="en-US" dirty="0" smtClean="0"/>
              <a:t>マイグレーションを行う際、移行先の物理マシンには十分な空きメモリ容量が必要となります。</a:t>
            </a:r>
            <a:endParaRPr kumimoji="1" lang="en-US" altLang="ja-JP" dirty="0" smtClean="0"/>
          </a:p>
          <a:p>
            <a:r>
              <a:rPr kumimoji="1" lang="ja-JP" altLang="en-US" dirty="0" smtClean="0"/>
              <a:t>しかしコストの面からマイグレーション先の確保のために巨大なメモリ容量を備えた</a:t>
            </a:r>
            <a:r>
              <a:rPr kumimoji="1" lang="en-US" altLang="ja-JP" dirty="0" smtClean="0"/>
              <a:t>VM</a:t>
            </a:r>
            <a:r>
              <a:rPr kumimoji="1" lang="ja-JP" altLang="en-US" dirty="0" smtClean="0"/>
              <a:t>を多数確保し続ける事は難しいです。</a:t>
            </a:r>
            <a:endParaRPr kumimoji="1" lang="en-US" altLang="ja-JP" dirty="0" smtClean="0"/>
          </a:p>
          <a:p>
            <a:r>
              <a:rPr kumimoji="1" lang="ja-JP" altLang="en-US" dirty="0" smtClean="0"/>
              <a:t>空きメモリの十分なホストが準備出来なかった場合、マイグレーションは行えず、メンテナンスを行うには</a:t>
            </a:r>
            <a:r>
              <a:rPr kumimoji="1" lang="en-US" altLang="ja-JP" dirty="0" smtClean="0"/>
              <a:t>VM</a:t>
            </a:r>
            <a:r>
              <a:rPr kumimoji="1" lang="ja-JP" altLang="en-US" dirty="0" smtClean="0"/>
              <a:t>を停止させなければならなくなります。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6</a:t>
            </a:fld>
            <a:endParaRPr kumimoji="1" lang="ja-JP" altLang="en-US"/>
          </a:p>
        </p:txBody>
      </p:sp>
    </p:spTree>
    <p:extLst>
      <p:ext uri="{BB962C8B-B14F-4D97-AF65-F5344CB8AC3E}">
        <p14:creationId xmlns:p14="http://schemas.microsoft.com/office/powerpoint/2010/main" val="3346002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メモリが不足していた際には仮想メモリを用いることでメモリ不足を解決することが出来ます。</a:t>
            </a:r>
            <a:endParaRPr kumimoji="1" lang="en-US" altLang="ja-JP" dirty="0" smtClean="0"/>
          </a:p>
          <a:p>
            <a:r>
              <a:rPr kumimoji="1" lang="ja-JP" altLang="en-US" dirty="0" smtClean="0"/>
              <a:t>これは、ハードディスク上にスワップ領域とよばれる領域を作成し、メモリに入りきらないデータをこのディスク上のスワップ領域に格納します。</a:t>
            </a:r>
            <a:endParaRPr kumimoji="1" lang="en-US" altLang="ja-JP" dirty="0" smtClean="0"/>
          </a:p>
          <a:p>
            <a:r>
              <a:rPr kumimoji="1" lang="ja-JP" altLang="en-US" dirty="0" smtClean="0"/>
              <a:t>ディスク上のデータが必要になった際は、メモリ内で使われていないデータとディスク上のデータを交換するスワップを行います。</a:t>
            </a:r>
            <a:endParaRPr kumimoji="1" lang="en-US" altLang="ja-JP" dirty="0" smtClean="0"/>
          </a:p>
          <a:p>
            <a:r>
              <a:rPr kumimoji="1" lang="ja-JP" altLang="en-US" dirty="0" smtClean="0"/>
              <a:t>しかしながら、ハードディスクへのアクセスはメモリと比べて非常に遅いため、スワップを繰り返すと性能が著しく低下してしまうという問題があります。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7</a:t>
            </a:fld>
            <a:endParaRPr kumimoji="1" lang="ja-JP" altLang="en-US"/>
          </a:p>
        </p:txBody>
      </p:sp>
    </p:spTree>
    <p:extLst>
      <p:ext uri="{BB962C8B-B14F-4D97-AF65-F5344CB8AC3E}">
        <p14:creationId xmlns:p14="http://schemas.microsoft.com/office/powerpoint/2010/main" val="3724619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そこで、本研究では巨大なメモリを持つ</a:t>
            </a:r>
            <a:r>
              <a:rPr kumimoji="1" lang="en-US" altLang="ja-JP" dirty="0" smtClean="0"/>
              <a:t>VM</a:t>
            </a:r>
            <a:r>
              <a:rPr kumimoji="1" lang="ja-JP" altLang="en-US" dirty="0" smtClean="0"/>
              <a:t>を複数のホストにマイグレーションすることを可能とする</a:t>
            </a:r>
            <a:r>
              <a:rPr kumimoji="1" lang="en-US" altLang="ja-JP" dirty="0" smtClean="0"/>
              <a:t>S-</a:t>
            </a:r>
            <a:r>
              <a:rPr kumimoji="1" lang="en-US" altLang="ja-JP" dirty="0" err="1" smtClean="0"/>
              <a:t>memV</a:t>
            </a:r>
            <a:r>
              <a:rPr kumimoji="1" lang="ja-JP" altLang="en-US" dirty="0" smtClean="0"/>
              <a:t>を提案します。</a:t>
            </a:r>
            <a:endParaRPr kumimoji="1" lang="en-US" altLang="ja-JP" dirty="0" smtClean="0"/>
          </a:p>
          <a:p>
            <a:r>
              <a:rPr kumimoji="1" lang="en-US" altLang="ja-JP" dirty="0" smtClean="0"/>
              <a:t>S-</a:t>
            </a:r>
            <a:r>
              <a:rPr kumimoji="1" lang="en-US" altLang="ja-JP" dirty="0" err="1" smtClean="0"/>
              <a:t>memV</a:t>
            </a:r>
            <a:r>
              <a:rPr kumimoji="1" lang="ja-JP" altLang="en-US" dirty="0" smtClean="0"/>
              <a:t>はこちらの図のようにマイグレーション先をひとつのホストに限らず、ひとつのメインホストと複数のサブホストで構成されたホスト群をマイグレーション先にすることが出来ます。</a:t>
            </a:r>
            <a:endParaRPr kumimoji="1" lang="en-US" altLang="ja-JP" dirty="0" smtClean="0"/>
          </a:p>
          <a:p>
            <a:r>
              <a:rPr kumimoji="1" lang="ja-JP" altLang="en-US" dirty="0" smtClean="0"/>
              <a:t>マイグレーション後、メインホスト上の</a:t>
            </a:r>
            <a:r>
              <a:rPr kumimoji="1" lang="en-US" altLang="ja-JP" dirty="0" smtClean="0"/>
              <a:t>VM</a:t>
            </a:r>
            <a:r>
              <a:rPr kumimoji="1" lang="ja-JP" altLang="en-US" dirty="0" smtClean="0"/>
              <a:t>はサブホストのメモリを用いて動作します。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8</a:t>
            </a:fld>
            <a:endParaRPr kumimoji="1" lang="ja-JP" altLang="en-US"/>
          </a:p>
        </p:txBody>
      </p:sp>
    </p:spTree>
    <p:extLst>
      <p:ext uri="{BB962C8B-B14F-4D97-AF65-F5344CB8AC3E}">
        <p14:creationId xmlns:p14="http://schemas.microsoft.com/office/powerpoint/2010/main" val="3198407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a:t>
            </a:r>
            <a:r>
              <a:rPr kumimoji="1" lang="en-US" altLang="ja-JP" dirty="0" err="1" smtClean="0"/>
              <a:t>memV</a:t>
            </a:r>
            <a:r>
              <a:rPr kumimoji="1" lang="ja-JP" altLang="en-US" dirty="0" smtClean="0"/>
              <a:t>ではひとつのホストで稼働している</a:t>
            </a:r>
            <a:r>
              <a:rPr kumimoji="1" lang="en-US" altLang="ja-JP" dirty="0" smtClean="0"/>
              <a:t>VM</a:t>
            </a:r>
            <a:r>
              <a:rPr kumimoji="1" lang="ja-JP" altLang="en-US" dirty="0" smtClean="0"/>
              <a:t>をメインホストとサブホストからなるホスト群へと</a:t>
            </a:r>
            <a:r>
              <a:rPr kumimoji="1" lang="en-US" altLang="ja-JP" dirty="0" smtClean="0"/>
              <a:t>VM</a:t>
            </a:r>
            <a:r>
              <a:rPr kumimoji="1" lang="ja-JP" altLang="en-US" dirty="0" smtClean="0"/>
              <a:t>のメモリを分割してマイグレーションします。</a:t>
            </a:r>
            <a:endParaRPr kumimoji="1" lang="en-US" altLang="ja-JP" dirty="0" smtClean="0"/>
          </a:p>
          <a:p>
            <a:r>
              <a:rPr kumimoji="1" lang="ja-JP" altLang="en-US" dirty="0" smtClean="0"/>
              <a:t>このとき、</a:t>
            </a:r>
            <a:r>
              <a:rPr kumimoji="1" lang="en-US" altLang="ja-JP" dirty="0" smtClean="0"/>
              <a:t>CPU</a:t>
            </a:r>
            <a:r>
              <a:rPr kumimoji="1" lang="ja-JP" altLang="en-US" baseline="0" dirty="0" smtClean="0"/>
              <a:t>状態やデバイスの情報等の</a:t>
            </a:r>
            <a:r>
              <a:rPr kumimoji="1" lang="en-US" altLang="ja-JP" baseline="0" dirty="0" smtClean="0"/>
              <a:t>VM</a:t>
            </a:r>
            <a:r>
              <a:rPr kumimoji="1" lang="ja-JP" altLang="en-US" baseline="0" dirty="0" smtClean="0"/>
              <a:t>の核となる部分と、</a:t>
            </a:r>
            <a:r>
              <a:rPr kumimoji="1" lang="en-US" altLang="ja-JP" baseline="0" dirty="0" smtClean="0"/>
              <a:t>VM</a:t>
            </a:r>
            <a:r>
              <a:rPr kumimoji="1" lang="ja-JP" altLang="en-US" baseline="0" dirty="0" smtClean="0"/>
              <a:t>が頻繁にアクセスするメモリはメインホストへと転送し、メインホストに入りきらなかったメモリをサブホストへと転送します。</a:t>
            </a:r>
            <a:endParaRPr kumimoji="1" lang="en-US" altLang="ja-JP" dirty="0" smtClean="0"/>
          </a:p>
          <a:p>
            <a:r>
              <a:rPr kumimoji="1" lang="ja-JP" altLang="en-US" dirty="0" smtClean="0"/>
              <a:t>マイグレーション後はメインホストで</a:t>
            </a:r>
            <a:r>
              <a:rPr kumimoji="1" lang="en-US" altLang="ja-JP" dirty="0" smtClean="0"/>
              <a:t>VM</a:t>
            </a:r>
            <a:r>
              <a:rPr kumimoji="1" lang="ja-JP" altLang="en-US" dirty="0" smtClean="0"/>
              <a:t>を実行し、</a:t>
            </a:r>
            <a:r>
              <a:rPr kumimoji="1" lang="en-US" altLang="ja-JP" dirty="0" smtClean="0"/>
              <a:t>VM</a:t>
            </a:r>
            <a:r>
              <a:rPr kumimoji="1" lang="ja-JP" altLang="en-US" dirty="0" smtClean="0"/>
              <a:t>がメインホストに存在しないメモリにアクセスをした場合はサブホストのメモリとスワップさせます。</a:t>
            </a:r>
            <a:endParaRPr kumimoji="1" lang="ja-JP" altLang="en-US" dirty="0"/>
          </a:p>
        </p:txBody>
      </p:sp>
      <p:sp>
        <p:nvSpPr>
          <p:cNvPr id="4" name="スライド番号プレースホルダー 3"/>
          <p:cNvSpPr>
            <a:spLocks noGrp="1"/>
          </p:cNvSpPr>
          <p:nvPr>
            <p:ph type="sldNum" sz="quarter" idx="10"/>
          </p:nvPr>
        </p:nvSpPr>
        <p:spPr/>
        <p:txBody>
          <a:bodyPr/>
          <a:lstStyle/>
          <a:p>
            <a:fld id="{F75CE2FA-ADB0-7E45-83BD-0481D968E21B}" type="slidenum">
              <a:rPr kumimoji="1" lang="ja-JP" altLang="en-US" smtClean="0"/>
              <a:t>9</a:t>
            </a:fld>
            <a:endParaRPr kumimoji="1" lang="ja-JP" altLang="en-US"/>
          </a:p>
        </p:txBody>
      </p:sp>
    </p:spTree>
    <p:extLst>
      <p:ext uri="{BB962C8B-B14F-4D97-AF65-F5344CB8AC3E}">
        <p14:creationId xmlns:p14="http://schemas.microsoft.com/office/powerpoint/2010/main" val="2048642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ja-JP" altLang="en-US" smtClean="0"/>
              <a:t>マスター タイトルの書式設定</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ja-JP" altLang="en-US" smtClean="0"/>
              <a:t>マスター タイトルの書式設定</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7" name="Date Placeholder 6"/>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ja-JP" altLang="en-US" smtClean="0"/>
              <a:t>マスター タイトルの書式設定</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5AFD13-7BFF-5C42-A455-2D4E756A26A6}" type="datetimeFigureOut">
              <a:rPr kumimoji="1" lang="ja-JP" altLang="en-US" smtClean="0"/>
              <a:t>3/30/15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F35E6A0-2413-B94C-A038-E2C51B613AB8}"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ja-JP" altLang="en-US" smtClean="0"/>
              <a:t>マスター タイトルの書式設定</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A5AFD13-7BFF-5C42-A455-2D4E756A26A6}" type="datetimeFigureOut">
              <a:rPr kumimoji="1" lang="ja-JP" altLang="en-US" smtClean="0"/>
              <a:t>3/30/15</a:t>
            </a:fld>
            <a:endParaRPr kumimoji="1" lang="ja-JP" alt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kumimoji="1" lang="ja-JP" alt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FF35E6A0-2413-B94C-A038-E2C51B613AB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kumimoji="1" sz="4600" kern="1200">
          <a:solidFill>
            <a:schemeClr val="accent1"/>
          </a:solidFill>
          <a:latin typeface="+mj-lt"/>
          <a:ea typeface="+mj-ea"/>
          <a:cs typeface="+mj-cs"/>
        </a:defRPr>
      </a:lvl1pPr>
    </p:titleStyle>
    <p:bodyStyle>
      <a:lvl1pPr marL="349250" indent="-349250" algn="l" defTabSz="914400" rtl="0" eaLnBrk="1" latinLnBrk="0" hangingPunct="1">
        <a:spcBef>
          <a:spcPts val="800"/>
        </a:spcBef>
        <a:buClr>
          <a:schemeClr val="accent1">
            <a:lumMod val="60000"/>
            <a:lumOff val="40000"/>
          </a:schemeClr>
        </a:buClr>
        <a:buSzPct val="110000"/>
        <a:buFont typeface="Wingdings 2" pitchFamily="18" charset="2"/>
        <a:buChar char=""/>
        <a:defRPr kumimoji="1" sz="28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kumimoji="1" sz="24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kumimoji="1" sz="22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kumimoji="1"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kumimoji="1"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kumimoji="1"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chart" Target="../charts/char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chart" Target="../charts/char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22921" y="1523999"/>
            <a:ext cx="6498158" cy="1298385"/>
          </a:xfrm>
        </p:spPr>
        <p:txBody>
          <a:bodyPr/>
          <a:lstStyle/>
          <a:p>
            <a:r>
              <a:rPr kumimoji="1" lang="ja-JP" altLang="en-US" sz="3600" dirty="0" smtClean="0"/>
              <a:t>大きな仮想マシンの</a:t>
            </a:r>
            <a:r>
              <a:rPr kumimoji="1" lang="en-US" altLang="ja-JP" sz="3600" dirty="0" smtClean="0"/>
              <a:t/>
            </a:r>
            <a:br>
              <a:rPr kumimoji="1" lang="en-US" altLang="ja-JP" sz="3600" dirty="0" smtClean="0"/>
            </a:br>
            <a:r>
              <a:rPr kumimoji="1" lang="ja-JP" altLang="en-US" sz="3600" dirty="0" smtClean="0"/>
              <a:t>複数ホストへのマイグレーション</a:t>
            </a:r>
            <a:endParaRPr kumimoji="1" lang="ja-JP" altLang="en-US" sz="3600" dirty="0"/>
          </a:p>
        </p:txBody>
      </p:sp>
      <p:sp>
        <p:nvSpPr>
          <p:cNvPr id="3" name="サブタイトル 2"/>
          <p:cNvSpPr>
            <a:spLocks noGrp="1"/>
          </p:cNvSpPr>
          <p:nvPr>
            <p:ph type="subTitle" idx="1"/>
          </p:nvPr>
        </p:nvSpPr>
        <p:spPr>
          <a:xfrm>
            <a:off x="1322921" y="3076384"/>
            <a:ext cx="6498159" cy="1590824"/>
          </a:xfrm>
        </p:spPr>
        <p:txBody>
          <a:bodyPr>
            <a:normAutofit lnSpcReduction="10000"/>
          </a:bodyPr>
          <a:lstStyle/>
          <a:p>
            <a:pPr algn="r"/>
            <a:r>
              <a:rPr kumimoji="1" lang="ja-JP" altLang="en-US" sz="2400" dirty="0" smtClean="0"/>
              <a:t>九州工業大学</a:t>
            </a:r>
            <a:endParaRPr lang="en-US" altLang="ja-JP" sz="2400" dirty="0" smtClean="0"/>
          </a:p>
          <a:p>
            <a:pPr algn="r"/>
            <a:r>
              <a:rPr kumimoji="1" lang="ja-JP" altLang="en-US" sz="2400" dirty="0" smtClean="0"/>
              <a:t>情報工学部　機械情報工学科</a:t>
            </a:r>
            <a:endParaRPr kumimoji="1" lang="en-US" altLang="ja-JP" sz="2400" dirty="0" smtClean="0"/>
          </a:p>
          <a:p>
            <a:pPr algn="r"/>
            <a:r>
              <a:rPr kumimoji="1" lang="ja-JP" altLang="en-US" sz="2400" dirty="0" smtClean="0"/>
              <a:t>光来</a:t>
            </a:r>
            <a:r>
              <a:rPr lang="ja-JP" altLang="en-US" sz="2400" dirty="0" smtClean="0"/>
              <a:t>研究室</a:t>
            </a:r>
            <a:endParaRPr lang="en-US" altLang="ja-JP" sz="2400" dirty="0"/>
          </a:p>
          <a:p>
            <a:pPr algn="r"/>
            <a:r>
              <a:rPr lang="en-US" altLang="ja-JP" sz="2400" dirty="0" smtClean="0"/>
              <a:t>11237025 </a:t>
            </a:r>
            <a:r>
              <a:rPr kumimoji="1" lang="ja-JP" altLang="en-US" sz="2400" dirty="0" smtClean="0"/>
              <a:t>木津巴都希</a:t>
            </a:r>
            <a:endParaRPr kumimoji="1" lang="en-US" altLang="ja-JP" sz="2400" dirty="0" smtClean="0"/>
          </a:p>
        </p:txBody>
      </p:sp>
    </p:spTree>
    <p:extLst>
      <p:ext uri="{BB962C8B-B14F-4D97-AF65-F5344CB8AC3E}">
        <p14:creationId xmlns:p14="http://schemas.microsoft.com/office/powerpoint/2010/main" val="22597503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様々なマイグレーション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262626"/>
                </a:solidFill>
              </a:rPr>
              <a:t>複数のホストを使って動作している</a:t>
            </a:r>
            <a:r>
              <a:rPr lang="en-US" altLang="ja-JP" dirty="0" smtClean="0">
                <a:solidFill>
                  <a:srgbClr val="262626"/>
                </a:solidFill>
              </a:rPr>
              <a:t>VM</a:t>
            </a:r>
            <a:r>
              <a:rPr lang="ja-JP" altLang="en-US" dirty="0" smtClean="0">
                <a:solidFill>
                  <a:srgbClr val="262626"/>
                </a:solidFill>
              </a:rPr>
              <a:t>をマイグレーションする</a:t>
            </a:r>
            <a:endParaRPr lang="en-US" altLang="ja-JP" dirty="0" smtClean="0">
              <a:solidFill>
                <a:srgbClr val="262626"/>
              </a:solidFill>
            </a:endParaRPr>
          </a:p>
          <a:p>
            <a:pPr lvl="1"/>
            <a:r>
              <a:rPr lang="ja-JP" altLang="en-US" dirty="0" smtClean="0">
                <a:solidFill>
                  <a:srgbClr val="262626"/>
                </a:solidFill>
              </a:rPr>
              <a:t>１つのホストへ</a:t>
            </a:r>
            <a:endParaRPr lang="en-US" altLang="ja-JP" dirty="0" smtClean="0">
              <a:solidFill>
                <a:srgbClr val="262626"/>
              </a:solidFill>
            </a:endParaRPr>
          </a:p>
          <a:p>
            <a:pPr lvl="2"/>
            <a:r>
              <a:rPr lang="ja-JP" altLang="en-US" dirty="0" smtClean="0">
                <a:solidFill>
                  <a:srgbClr val="262626"/>
                </a:solidFill>
              </a:rPr>
              <a:t>メンテナンス終了時、空きホストが見つかった時</a:t>
            </a:r>
            <a:endParaRPr lang="en-US" altLang="ja-JP" dirty="0" smtClean="0">
              <a:solidFill>
                <a:srgbClr val="262626"/>
              </a:solidFill>
            </a:endParaRPr>
          </a:p>
          <a:p>
            <a:pPr lvl="1"/>
            <a:r>
              <a:rPr lang="ja-JP" altLang="en-US" dirty="0" smtClean="0">
                <a:solidFill>
                  <a:srgbClr val="262626"/>
                </a:solidFill>
              </a:rPr>
              <a:t>別の複数のホストへ</a:t>
            </a:r>
            <a:endParaRPr lang="en-US" altLang="ja-JP" dirty="0" smtClean="0">
              <a:solidFill>
                <a:srgbClr val="262626"/>
              </a:solidFill>
            </a:endParaRPr>
          </a:p>
          <a:p>
            <a:pPr lvl="2"/>
            <a:r>
              <a:rPr lang="en-US" altLang="ja-JP" dirty="0" smtClean="0">
                <a:solidFill>
                  <a:srgbClr val="262626"/>
                </a:solidFill>
              </a:rPr>
              <a:t>VM</a:t>
            </a:r>
            <a:r>
              <a:rPr lang="ja-JP" altLang="en-US" dirty="0" smtClean="0">
                <a:solidFill>
                  <a:srgbClr val="262626"/>
                </a:solidFill>
              </a:rPr>
              <a:t>が使っているホストのメンテナンス時</a:t>
            </a:r>
            <a:endParaRPr lang="en-US" altLang="ja-JP" dirty="0" smtClean="0">
              <a:solidFill>
                <a:srgbClr val="262626"/>
              </a:solidFill>
            </a:endParaRPr>
          </a:p>
        </p:txBody>
      </p:sp>
      <p:pic>
        <p:nvPicPr>
          <p:cNvPr id="21" name="図 20"/>
          <p:cNvPicPr>
            <a:picLocks noChangeAspect="1"/>
          </p:cNvPicPr>
          <p:nvPr/>
        </p:nvPicPr>
        <p:blipFill>
          <a:blip r:embed="rId3"/>
          <a:stretch>
            <a:fillRect/>
          </a:stretch>
        </p:blipFill>
        <p:spPr>
          <a:xfrm>
            <a:off x="4817431" y="4228353"/>
            <a:ext cx="3313058" cy="2629647"/>
          </a:xfrm>
          <a:prstGeom prst="rect">
            <a:avLst/>
          </a:prstGeom>
        </p:spPr>
      </p:pic>
      <p:pic>
        <p:nvPicPr>
          <p:cNvPr id="34" name="図 33"/>
          <p:cNvPicPr>
            <a:picLocks noChangeAspect="1"/>
          </p:cNvPicPr>
          <p:nvPr/>
        </p:nvPicPr>
        <p:blipFill>
          <a:blip r:embed="rId4"/>
          <a:stretch>
            <a:fillRect/>
          </a:stretch>
        </p:blipFill>
        <p:spPr>
          <a:xfrm>
            <a:off x="1017923" y="4228353"/>
            <a:ext cx="4330746" cy="2629647"/>
          </a:xfrm>
          <a:prstGeom prst="rect">
            <a:avLst/>
          </a:prstGeom>
        </p:spPr>
      </p:pic>
    </p:spTree>
    <p:extLst>
      <p:ext uri="{BB962C8B-B14F-4D97-AF65-F5344CB8AC3E}">
        <p14:creationId xmlns:p14="http://schemas.microsoft.com/office/powerpoint/2010/main" val="390125543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a:t>
            </a:r>
            <a:r>
              <a:rPr lang="en-US" altLang="ja-JP" dirty="0" err="1" smtClean="0"/>
              <a:t>memV</a:t>
            </a:r>
            <a:r>
              <a:rPr lang="ja-JP" altLang="en-US" dirty="0" smtClean="0"/>
              <a:t>の実装</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KVM</a:t>
            </a:r>
            <a:r>
              <a:rPr lang="ja-JP" altLang="en-US" dirty="0" smtClean="0">
                <a:solidFill>
                  <a:srgbClr val="000000"/>
                </a:solidFill>
              </a:rPr>
              <a:t>に実装を行った</a:t>
            </a:r>
            <a:endParaRPr lang="en-US" altLang="ja-JP" dirty="0" smtClean="0">
              <a:solidFill>
                <a:srgbClr val="000000"/>
              </a:solidFill>
            </a:endParaRPr>
          </a:p>
          <a:p>
            <a:pPr lvl="1"/>
            <a:r>
              <a:rPr lang="en-US" altLang="ja-JP" dirty="0" smtClean="0">
                <a:solidFill>
                  <a:srgbClr val="000000"/>
                </a:solidFill>
              </a:rPr>
              <a:t>Linux</a:t>
            </a:r>
            <a:r>
              <a:rPr lang="ja-JP" altLang="en-US" dirty="0" smtClean="0">
                <a:solidFill>
                  <a:srgbClr val="000000"/>
                </a:solidFill>
              </a:rPr>
              <a:t>に標準で搭載されている仮想化ソフトウェアの１つ</a:t>
            </a:r>
            <a:endParaRPr lang="en-US" altLang="ja-JP" dirty="0" smtClean="0">
              <a:solidFill>
                <a:srgbClr val="000000"/>
              </a:solidFill>
            </a:endParaRPr>
          </a:p>
          <a:p>
            <a:pPr lvl="1"/>
            <a:r>
              <a:rPr lang="ja-JP" altLang="en-US" dirty="0" smtClean="0">
                <a:solidFill>
                  <a:srgbClr val="000000"/>
                </a:solidFill>
              </a:rPr>
              <a:t>マイグレーション機能を拡張</a:t>
            </a:r>
            <a:endParaRPr lang="en-US" altLang="ja-JP" dirty="0">
              <a:solidFill>
                <a:srgbClr val="000000"/>
              </a:solidFill>
            </a:endParaRPr>
          </a:p>
          <a:p>
            <a:pPr lvl="1"/>
            <a:r>
              <a:rPr lang="ja-JP" altLang="en-US" dirty="0" smtClean="0">
                <a:solidFill>
                  <a:srgbClr val="000000"/>
                </a:solidFill>
              </a:rPr>
              <a:t>サブホスト上で動作する</a:t>
            </a:r>
            <a:r>
              <a:rPr lang="en-US" altLang="ja-JP" dirty="0" err="1" smtClean="0">
                <a:solidFill>
                  <a:srgbClr val="000000"/>
                </a:solidFill>
              </a:rPr>
              <a:t>memserver</a:t>
            </a:r>
            <a:r>
              <a:rPr lang="ja-JP" altLang="en-US" dirty="0" smtClean="0">
                <a:solidFill>
                  <a:srgbClr val="000000"/>
                </a:solidFill>
              </a:rPr>
              <a:t>を開発</a:t>
            </a:r>
          </a:p>
        </p:txBody>
      </p:sp>
      <p:pic>
        <p:nvPicPr>
          <p:cNvPr id="5" name="図 4"/>
          <p:cNvPicPr>
            <a:picLocks noChangeAspect="1"/>
          </p:cNvPicPr>
          <p:nvPr/>
        </p:nvPicPr>
        <p:blipFill>
          <a:blip r:embed="rId3"/>
          <a:stretch>
            <a:fillRect/>
          </a:stretch>
        </p:blipFill>
        <p:spPr>
          <a:xfrm>
            <a:off x="2093973" y="3527907"/>
            <a:ext cx="4523668" cy="3185132"/>
          </a:xfrm>
          <a:prstGeom prst="rect">
            <a:avLst/>
          </a:prstGeom>
        </p:spPr>
      </p:pic>
    </p:spTree>
    <p:extLst>
      <p:ext uri="{BB962C8B-B14F-4D97-AF65-F5344CB8AC3E}">
        <p14:creationId xmlns:p14="http://schemas.microsoft.com/office/powerpoint/2010/main" val="146081932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マイグレーション機構の拡張</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404040"/>
                </a:solidFill>
              </a:rPr>
              <a:t>KVM</a:t>
            </a:r>
            <a:r>
              <a:rPr lang="ja-JP" altLang="en-US" dirty="0" smtClean="0">
                <a:solidFill>
                  <a:srgbClr val="404040"/>
                </a:solidFill>
              </a:rPr>
              <a:t>が</a:t>
            </a:r>
            <a:r>
              <a:rPr lang="en-US" altLang="ja-JP" dirty="0" smtClean="0">
                <a:solidFill>
                  <a:srgbClr val="404040"/>
                </a:solidFill>
              </a:rPr>
              <a:t>VM</a:t>
            </a:r>
            <a:r>
              <a:rPr lang="ja-JP" altLang="en-US" dirty="0" smtClean="0">
                <a:solidFill>
                  <a:srgbClr val="404040"/>
                </a:solidFill>
              </a:rPr>
              <a:t>の各メモリページをメインホストとサブホストのいずれかに転送</a:t>
            </a:r>
            <a:endParaRPr lang="en-US" altLang="ja-JP" dirty="0" smtClean="0">
              <a:solidFill>
                <a:srgbClr val="404040"/>
              </a:solidFill>
            </a:endParaRPr>
          </a:p>
          <a:p>
            <a:pPr lvl="1"/>
            <a:r>
              <a:rPr lang="ja-JP" altLang="en-US" dirty="0" smtClean="0">
                <a:solidFill>
                  <a:srgbClr val="404040"/>
                </a:solidFill>
              </a:rPr>
              <a:t>各サブホストの</a:t>
            </a:r>
            <a:r>
              <a:rPr lang="en-US" altLang="ja-JP" dirty="0" err="1" smtClean="0">
                <a:solidFill>
                  <a:srgbClr val="404040"/>
                </a:solidFill>
              </a:rPr>
              <a:t>memserver</a:t>
            </a:r>
            <a:r>
              <a:rPr lang="ja-JP" altLang="en-US" dirty="0" smtClean="0">
                <a:solidFill>
                  <a:srgbClr val="404040"/>
                </a:solidFill>
              </a:rPr>
              <a:t>とネットワーク接続</a:t>
            </a:r>
            <a:endParaRPr lang="en-US" altLang="ja-JP" dirty="0" smtClean="0">
              <a:solidFill>
                <a:srgbClr val="404040"/>
              </a:solidFill>
            </a:endParaRPr>
          </a:p>
          <a:p>
            <a:pPr lvl="1"/>
            <a:r>
              <a:rPr lang="ja-JP" altLang="en-US" dirty="0" smtClean="0">
                <a:solidFill>
                  <a:srgbClr val="404040"/>
                </a:solidFill>
              </a:rPr>
              <a:t>メモリページのアドレスと</a:t>
            </a:r>
            <a:r>
              <a:rPr lang="en-US" altLang="ja-JP" dirty="0" smtClean="0">
                <a:solidFill>
                  <a:srgbClr val="404040"/>
                </a:solidFill>
              </a:rPr>
              <a:t>4KB</a:t>
            </a:r>
            <a:r>
              <a:rPr lang="ja-JP" altLang="en-US" dirty="0" smtClean="0">
                <a:solidFill>
                  <a:srgbClr val="404040"/>
                </a:solidFill>
              </a:rPr>
              <a:t>のデータを送信</a:t>
            </a:r>
            <a:endParaRPr lang="en-US" altLang="ja-JP" dirty="0" smtClean="0">
              <a:solidFill>
                <a:srgbClr val="404040"/>
              </a:solidFill>
            </a:endParaRPr>
          </a:p>
          <a:p>
            <a:pPr lvl="1"/>
            <a:r>
              <a:rPr lang="ja-JP" altLang="en-US" dirty="0" smtClean="0">
                <a:solidFill>
                  <a:srgbClr val="404040"/>
                </a:solidFill>
              </a:rPr>
              <a:t>どのホストに送ったかを記録</a:t>
            </a:r>
            <a:endParaRPr lang="en-US" altLang="ja-JP" dirty="0" smtClean="0">
              <a:solidFill>
                <a:srgbClr val="404040"/>
              </a:solidFill>
            </a:endParaRPr>
          </a:p>
          <a:p>
            <a:r>
              <a:rPr lang="ja-JP" altLang="en-US" dirty="0" smtClean="0">
                <a:solidFill>
                  <a:srgbClr val="404040"/>
                </a:solidFill>
              </a:rPr>
              <a:t>現在の実装</a:t>
            </a:r>
            <a:endParaRPr lang="en-US" altLang="ja-JP" dirty="0" smtClean="0">
              <a:solidFill>
                <a:srgbClr val="404040"/>
              </a:solidFill>
            </a:endParaRPr>
          </a:p>
          <a:p>
            <a:pPr lvl="1"/>
            <a:r>
              <a:rPr lang="ja-JP" altLang="en-US" dirty="0" smtClean="0">
                <a:solidFill>
                  <a:srgbClr val="404040"/>
                </a:solidFill>
              </a:rPr>
              <a:t>サブホストは１台を想定</a:t>
            </a:r>
            <a:endParaRPr lang="en-US" altLang="ja-JP" dirty="0" smtClean="0">
              <a:solidFill>
                <a:srgbClr val="404040"/>
              </a:solidFill>
            </a:endParaRPr>
          </a:p>
          <a:p>
            <a:pPr lvl="1"/>
            <a:r>
              <a:rPr lang="ja-JP" altLang="en-US" dirty="0" smtClean="0">
                <a:solidFill>
                  <a:srgbClr val="404040"/>
                </a:solidFill>
              </a:rPr>
              <a:t>メモリアドレスによって転送先を決定</a:t>
            </a:r>
            <a:endParaRPr lang="en-US" altLang="ja-JP" dirty="0" smtClean="0">
              <a:solidFill>
                <a:srgbClr val="404040"/>
              </a:solidFill>
            </a:endParaRPr>
          </a:p>
        </p:txBody>
      </p:sp>
      <p:sp>
        <p:nvSpPr>
          <p:cNvPr id="10" name="角丸四角形 9"/>
          <p:cNvSpPr/>
          <p:nvPr/>
        </p:nvSpPr>
        <p:spPr>
          <a:xfrm>
            <a:off x="6414528" y="3830299"/>
            <a:ext cx="2177023" cy="233505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938626" y="4455243"/>
            <a:ext cx="1159064" cy="33263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ページ</a:t>
            </a:r>
            <a:r>
              <a:rPr lang="en-US" altLang="ja-JP" dirty="0" smtClean="0"/>
              <a:t>1</a:t>
            </a:r>
            <a:endParaRPr kumimoji="1" lang="ja-JP" altLang="en-US" dirty="0"/>
          </a:p>
        </p:txBody>
      </p:sp>
      <p:sp>
        <p:nvSpPr>
          <p:cNvPr id="13" name="正方形/長方形 12"/>
          <p:cNvSpPr/>
          <p:nvPr/>
        </p:nvSpPr>
        <p:spPr>
          <a:xfrm>
            <a:off x="6938626" y="4787874"/>
            <a:ext cx="1159064" cy="33263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ページ</a:t>
            </a:r>
            <a:r>
              <a:rPr kumimoji="1" lang="en-US" altLang="ja-JP" dirty="0" smtClean="0"/>
              <a:t>2</a:t>
            </a:r>
            <a:endParaRPr kumimoji="1" lang="ja-JP" altLang="en-US" dirty="0"/>
          </a:p>
        </p:txBody>
      </p:sp>
      <p:sp>
        <p:nvSpPr>
          <p:cNvPr id="14" name="正方形/長方形 13"/>
          <p:cNvSpPr/>
          <p:nvPr/>
        </p:nvSpPr>
        <p:spPr>
          <a:xfrm>
            <a:off x="6938626" y="5120505"/>
            <a:ext cx="1159064" cy="33263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ページ</a:t>
            </a:r>
            <a:r>
              <a:rPr kumimoji="1" lang="en-US" altLang="ja-JP" dirty="0" smtClean="0"/>
              <a:t>3</a:t>
            </a:r>
            <a:endParaRPr kumimoji="1" lang="ja-JP" altLang="en-US" dirty="0"/>
          </a:p>
        </p:txBody>
      </p:sp>
      <p:sp>
        <p:nvSpPr>
          <p:cNvPr id="15" name="正方形/長方形 14"/>
          <p:cNvSpPr/>
          <p:nvPr/>
        </p:nvSpPr>
        <p:spPr>
          <a:xfrm>
            <a:off x="6938626" y="5453136"/>
            <a:ext cx="1159064" cy="33263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ページ</a:t>
            </a:r>
            <a:r>
              <a:rPr kumimoji="1" lang="en-US" altLang="ja-JP" dirty="0" smtClean="0"/>
              <a:t>4</a:t>
            </a:r>
            <a:endParaRPr kumimoji="1" lang="ja-JP" altLang="en-US" dirty="0"/>
          </a:p>
        </p:txBody>
      </p:sp>
      <p:sp>
        <p:nvSpPr>
          <p:cNvPr id="16" name="テキスト ボックス 15"/>
          <p:cNvSpPr txBox="1"/>
          <p:nvPr/>
        </p:nvSpPr>
        <p:spPr>
          <a:xfrm>
            <a:off x="7130124" y="5785767"/>
            <a:ext cx="730188" cy="369332"/>
          </a:xfrm>
          <a:prstGeom prst="rect">
            <a:avLst/>
          </a:prstGeom>
          <a:noFill/>
        </p:spPr>
        <p:txBody>
          <a:bodyPr wrap="none" rtlCol="0">
            <a:spAutoFit/>
          </a:bodyPr>
          <a:lstStyle/>
          <a:p>
            <a:r>
              <a:rPr kumimoji="1" lang="ja-JP" altLang="en-US" dirty="0" smtClean="0"/>
              <a:t>メモリ</a:t>
            </a:r>
            <a:endParaRPr kumimoji="1" lang="ja-JP" altLang="en-US" dirty="0"/>
          </a:p>
        </p:txBody>
      </p:sp>
      <p:sp>
        <p:nvSpPr>
          <p:cNvPr id="17" name="テキスト ボックス 16"/>
          <p:cNvSpPr txBox="1"/>
          <p:nvPr/>
        </p:nvSpPr>
        <p:spPr>
          <a:xfrm>
            <a:off x="7230912" y="3856919"/>
            <a:ext cx="533169" cy="369332"/>
          </a:xfrm>
          <a:prstGeom prst="rect">
            <a:avLst/>
          </a:prstGeom>
          <a:noFill/>
        </p:spPr>
        <p:txBody>
          <a:bodyPr wrap="none" rtlCol="0">
            <a:spAutoFit/>
          </a:bodyPr>
          <a:lstStyle/>
          <a:p>
            <a:r>
              <a:rPr kumimoji="1" lang="en-US" altLang="ja-JP" dirty="0" smtClean="0"/>
              <a:t>VM</a:t>
            </a:r>
            <a:endParaRPr kumimoji="1" lang="ja-JP" altLang="en-US" dirty="0"/>
          </a:p>
        </p:txBody>
      </p:sp>
    </p:spTree>
    <p:extLst>
      <p:ext uri="{BB962C8B-B14F-4D97-AF65-F5344CB8AC3E}">
        <p14:creationId xmlns:p14="http://schemas.microsoft.com/office/powerpoint/2010/main" val="27847652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memserver</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404040"/>
                </a:solidFill>
              </a:rPr>
              <a:t>サブホストで</a:t>
            </a:r>
            <a:r>
              <a:rPr lang="en-US" altLang="ja-JP" dirty="0" smtClean="0">
                <a:solidFill>
                  <a:srgbClr val="404040"/>
                </a:solidFill>
              </a:rPr>
              <a:t>VM</a:t>
            </a:r>
            <a:r>
              <a:rPr lang="ja-JP" altLang="en-US" dirty="0" smtClean="0">
                <a:solidFill>
                  <a:srgbClr val="404040"/>
                </a:solidFill>
              </a:rPr>
              <a:t>のメモリの一部を管理するサーバ</a:t>
            </a:r>
            <a:endParaRPr lang="en-US" altLang="ja-JP" dirty="0" smtClean="0">
              <a:solidFill>
                <a:srgbClr val="404040"/>
              </a:solidFill>
            </a:endParaRPr>
          </a:p>
          <a:p>
            <a:pPr lvl="1"/>
            <a:r>
              <a:rPr lang="ja-JP" altLang="en-US" dirty="0" smtClean="0">
                <a:solidFill>
                  <a:srgbClr val="404040"/>
                </a:solidFill>
              </a:rPr>
              <a:t>基数木を用いて管理</a:t>
            </a:r>
            <a:endParaRPr lang="en-US" altLang="ja-JP" dirty="0" smtClean="0">
              <a:solidFill>
                <a:srgbClr val="404040"/>
              </a:solidFill>
            </a:endParaRPr>
          </a:p>
          <a:p>
            <a:pPr lvl="2"/>
            <a:r>
              <a:rPr lang="ja-JP" altLang="en-US" dirty="0" smtClean="0">
                <a:solidFill>
                  <a:srgbClr val="404040"/>
                </a:solidFill>
              </a:rPr>
              <a:t>メモリアドレスをキーとしてメモリページを管理</a:t>
            </a:r>
            <a:endParaRPr lang="en-US" altLang="ja-JP" dirty="0" smtClean="0">
              <a:solidFill>
                <a:srgbClr val="404040"/>
              </a:solidFill>
            </a:endParaRPr>
          </a:p>
          <a:p>
            <a:pPr lvl="2"/>
            <a:r>
              <a:rPr lang="ja-JP" altLang="en-US" dirty="0" smtClean="0">
                <a:solidFill>
                  <a:srgbClr val="404040"/>
                </a:solidFill>
              </a:rPr>
              <a:t>メモリ効率のよいデータ構造</a:t>
            </a:r>
            <a:endParaRPr lang="en-US" altLang="ja-JP" dirty="0" smtClean="0">
              <a:solidFill>
                <a:srgbClr val="404040"/>
              </a:solidFill>
            </a:endParaRPr>
          </a:p>
          <a:p>
            <a:pPr lvl="1"/>
            <a:r>
              <a:rPr lang="ja-JP" altLang="en-US" dirty="0" smtClean="0">
                <a:solidFill>
                  <a:srgbClr val="404040"/>
                </a:solidFill>
              </a:rPr>
              <a:t>登録要求</a:t>
            </a:r>
            <a:endParaRPr lang="en-US" altLang="ja-JP" dirty="0" smtClean="0">
              <a:solidFill>
                <a:srgbClr val="404040"/>
              </a:solidFill>
            </a:endParaRPr>
          </a:p>
          <a:p>
            <a:pPr lvl="2"/>
            <a:r>
              <a:rPr lang="ja-JP" altLang="en-US" dirty="0" smtClean="0">
                <a:solidFill>
                  <a:srgbClr val="404040"/>
                </a:solidFill>
              </a:rPr>
              <a:t>受信したメモリアドレスと</a:t>
            </a:r>
            <a:r>
              <a:rPr lang="en-US" altLang="ja-JP" dirty="0" smtClean="0">
                <a:solidFill>
                  <a:srgbClr val="404040"/>
                </a:solidFill>
              </a:rPr>
              <a:t/>
            </a:r>
            <a:br>
              <a:rPr lang="en-US" altLang="ja-JP" dirty="0" smtClean="0">
                <a:solidFill>
                  <a:srgbClr val="404040"/>
                </a:solidFill>
              </a:rPr>
            </a:br>
            <a:r>
              <a:rPr lang="ja-JP" altLang="en-US" dirty="0" smtClean="0">
                <a:solidFill>
                  <a:srgbClr val="404040"/>
                </a:solidFill>
              </a:rPr>
              <a:t>メモリページの組を登録</a:t>
            </a:r>
            <a:endParaRPr lang="en-US" altLang="ja-JP" dirty="0" smtClean="0">
              <a:solidFill>
                <a:srgbClr val="404040"/>
              </a:solidFill>
            </a:endParaRPr>
          </a:p>
          <a:p>
            <a:pPr lvl="1"/>
            <a:r>
              <a:rPr lang="ja-JP" altLang="en-US" dirty="0" smtClean="0">
                <a:solidFill>
                  <a:srgbClr val="404040"/>
                </a:solidFill>
              </a:rPr>
              <a:t>探索要求</a:t>
            </a:r>
            <a:endParaRPr lang="en-US" altLang="ja-JP" dirty="0" smtClean="0">
              <a:solidFill>
                <a:srgbClr val="404040"/>
              </a:solidFill>
            </a:endParaRPr>
          </a:p>
          <a:p>
            <a:pPr lvl="2"/>
            <a:r>
              <a:rPr lang="ja-JP" altLang="en-US" dirty="0" smtClean="0">
                <a:solidFill>
                  <a:srgbClr val="404040"/>
                </a:solidFill>
              </a:rPr>
              <a:t>受信したメモリアドレスに対応</a:t>
            </a:r>
            <a:r>
              <a:rPr lang="en-US" altLang="ja-JP" dirty="0" smtClean="0">
                <a:solidFill>
                  <a:srgbClr val="404040"/>
                </a:solidFill>
              </a:rPr>
              <a:t/>
            </a:r>
            <a:br>
              <a:rPr lang="en-US" altLang="ja-JP" dirty="0" smtClean="0">
                <a:solidFill>
                  <a:srgbClr val="404040"/>
                </a:solidFill>
              </a:rPr>
            </a:br>
            <a:r>
              <a:rPr lang="ja-JP" altLang="en-US" dirty="0" smtClean="0">
                <a:solidFill>
                  <a:srgbClr val="404040"/>
                </a:solidFill>
              </a:rPr>
              <a:t>するメモリページを返す</a:t>
            </a:r>
            <a:endParaRPr lang="en-US" altLang="ja-JP" dirty="0" smtClean="0">
              <a:solidFill>
                <a:srgbClr val="404040"/>
              </a:solidFill>
            </a:endParaRPr>
          </a:p>
        </p:txBody>
      </p:sp>
      <p:sp>
        <p:nvSpPr>
          <p:cNvPr id="8" name="正方形/長方形 7"/>
          <p:cNvSpPr/>
          <p:nvPr/>
        </p:nvSpPr>
        <p:spPr>
          <a:xfrm>
            <a:off x="6741160" y="3154680"/>
            <a:ext cx="96520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t>000000</a:t>
            </a:r>
            <a:endParaRPr kumimoji="1" lang="ja-JP" altLang="en-US" sz="1400" dirty="0"/>
          </a:p>
        </p:txBody>
      </p:sp>
      <p:sp>
        <p:nvSpPr>
          <p:cNvPr id="9" name="正方形/長方形 8"/>
          <p:cNvSpPr/>
          <p:nvPr/>
        </p:nvSpPr>
        <p:spPr>
          <a:xfrm>
            <a:off x="6507480" y="370840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t>01</a:t>
            </a:r>
            <a:endParaRPr kumimoji="1" lang="ja-JP" altLang="en-US" sz="1400" dirty="0"/>
          </a:p>
        </p:txBody>
      </p:sp>
      <p:sp>
        <p:nvSpPr>
          <p:cNvPr id="10" name="正方形/長方形 9"/>
          <p:cNvSpPr/>
          <p:nvPr/>
        </p:nvSpPr>
        <p:spPr>
          <a:xfrm>
            <a:off x="7472680" y="370840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t>02</a:t>
            </a:r>
            <a:endParaRPr kumimoji="1" lang="ja-JP" altLang="en-US" sz="1400" dirty="0"/>
          </a:p>
        </p:txBody>
      </p:sp>
      <p:sp>
        <p:nvSpPr>
          <p:cNvPr id="11" name="正方形/長方形 10"/>
          <p:cNvSpPr/>
          <p:nvPr/>
        </p:nvSpPr>
        <p:spPr>
          <a:xfrm>
            <a:off x="6162040" y="423672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t>2B</a:t>
            </a:r>
            <a:endParaRPr kumimoji="1" lang="ja-JP" altLang="en-US" sz="1400" dirty="0"/>
          </a:p>
        </p:txBody>
      </p:sp>
      <p:sp>
        <p:nvSpPr>
          <p:cNvPr id="12" name="正方形/長方形 11"/>
          <p:cNvSpPr/>
          <p:nvPr/>
        </p:nvSpPr>
        <p:spPr>
          <a:xfrm>
            <a:off x="5715000" y="5252720"/>
            <a:ext cx="64008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t>1000</a:t>
            </a:r>
            <a:endParaRPr kumimoji="1" lang="ja-JP" altLang="en-US" sz="1400" dirty="0"/>
          </a:p>
        </p:txBody>
      </p:sp>
      <p:sp>
        <p:nvSpPr>
          <p:cNvPr id="13" name="メモ 12"/>
          <p:cNvSpPr/>
          <p:nvPr/>
        </p:nvSpPr>
        <p:spPr>
          <a:xfrm>
            <a:off x="5836920" y="5674361"/>
            <a:ext cx="396240" cy="374412"/>
          </a:xfrm>
          <a:prstGeom prst="foldedCorner">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cxnSp>
        <p:nvCxnSpPr>
          <p:cNvPr id="14" name="直線コネクタ 13"/>
          <p:cNvCxnSpPr>
            <a:stCxn id="12" idx="2"/>
            <a:endCxn id="13" idx="0"/>
          </p:cNvCxnSpPr>
          <p:nvPr/>
        </p:nvCxnSpPr>
        <p:spPr>
          <a:xfrm>
            <a:off x="6035040" y="5527040"/>
            <a:ext cx="0" cy="147321"/>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a:endCxn id="9" idx="0"/>
          </p:cNvCxnSpPr>
          <p:nvPr/>
        </p:nvCxnSpPr>
        <p:spPr>
          <a:xfrm flipH="1">
            <a:off x="6741160" y="3423920"/>
            <a:ext cx="233680" cy="28448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a:endCxn id="10" idx="0"/>
          </p:cNvCxnSpPr>
          <p:nvPr/>
        </p:nvCxnSpPr>
        <p:spPr>
          <a:xfrm>
            <a:off x="7472680" y="3423920"/>
            <a:ext cx="233680" cy="28448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a:endCxn id="11" idx="0"/>
          </p:cNvCxnSpPr>
          <p:nvPr/>
        </p:nvCxnSpPr>
        <p:spPr>
          <a:xfrm flipH="1">
            <a:off x="6395720" y="3982720"/>
            <a:ext cx="233680" cy="25400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a:stCxn id="11" idx="2"/>
            <a:endCxn id="27" idx="0"/>
          </p:cNvCxnSpPr>
          <p:nvPr/>
        </p:nvCxnSpPr>
        <p:spPr>
          <a:xfrm flipH="1">
            <a:off x="6253480" y="4511040"/>
            <a:ext cx="142240" cy="24892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flipH="1">
            <a:off x="6111240" y="5034280"/>
            <a:ext cx="101600" cy="218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a:off x="6863080" y="3982720"/>
            <a:ext cx="111760" cy="345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2" name="直線コネクタ 21"/>
          <p:cNvCxnSpPr/>
          <p:nvPr/>
        </p:nvCxnSpPr>
        <p:spPr>
          <a:xfrm flipH="1">
            <a:off x="7472680" y="3982720"/>
            <a:ext cx="121920" cy="345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3" name="直線コネクタ 22"/>
          <p:cNvCxnSpPr/>
          <p:nvPr/>
        </p:nvCxnSpPr>
        <p:spPr>
          <a:xfrm>
            <a:off x="7828280" y="3982720"/>
            <a:ext cx="111760" cy="345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4" name="正方形/長方形 23"/>
          <p:cNvSpPr/>
          <p:nvPr/>
        </p:nvSpPr>
        <p:spPr>
          <a:xfrm>
            <a:off x="6543040" y="5252720"/>
            <a:ext cx="64008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t>2000</a:t>
            </a:r>
            <a:endParaRPr kumimoji="1" lang="ja-JP" altLang="en-US" sz="1400" dirty="0"/>
          </a:p>
        </p:txBody>
      </p:sp>
      <p:sp>
        <p:nvSpPr>
          <p:cNvPr id="25" name="メモ 24"/>
          <p:cNvSpPr/>
          <p:nvPr/>
        </p:nvSpPr>
        <p:spPr>
          <a:xfrm>
            <a:off x="6685280" y="5674361"/>
            <a:ext cx="355600" cy="374412"/>
          </a:xfrm>
          <a:prstGeom prst="foldedCorner">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6" name="直線コネクタ 25"/>
          <p:cNvCxnSpPr>
            <a:stCxn id="24" idx="2"/>
            <a:endCxn id="25" idx="0"/>
          </p:cNvCxnSpPr>
          <p:nvPr/>
        </p:nvCxnSpPr>
        <p:spPr>
          <a:xfrm>
            <a:off x="6863080" y="5527040"/>
            <a:ext cx="0" cy="147321"/>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7" name="正方形/長方形 26"/>
          <p:cNvSpPr/>
          <p:nvPr/>
        </p:nvSpPr>
        <p:spPr>
          <a:xfrm>
            <a:off x="6019800" y="475996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t>3F</a:t>
            </a:r>
            <a:endParaRPr kumimoji="1" lang="ja-JP" altLang="en-US" sz="1400" dirty="0"/>
          </a:p>
        </p:txBody>
      </p:sp>
      <p:cxnSp>
        <p:nvCxnSpPr>
          <p:cNvPr id="28" name="直線コネクタ 27"/>
          <p:cNvCxnSpPr/>
          <p:nvPr/>
        </p:nvCxnSpPr>
        <p:spPr>
          <a:xfrm>
            <a:off x="6802120" y="5034280"/>
            <a:ext cx="60960" cy="218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 name="テキスト ボックス 28"/>
          <p:cNvSpPr txBox="1"/>
          <p:nvPr/>
        </p:nvSpPr>
        <p:spPr>
          <a:xfrm>
            <a:off x="6741160" y="4511040"/>
            <a:ext cx="40140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30" name="テキスト ボックス 29"/>
          <p:cNvSpPr txBox="1"/>
          <p:nvPr/>
        </p:nvSpPr>
        <p:spPr>
          <a:xfrm>
            <a:off x="7393895" y="5679441"/>
            <a:ext cx="40140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31" name="テキスト ボックス 30"/>
          <p:cNvSpPr txBox="1"/>
          <p:nvPr/>
        </p:nvSpPr>
        <p:spPr>
          <a:xfrm>
            <a:off x="7457529" y="4516120"/>
            <a:ext cx="40140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6" name="テキスト ボックス 5"/>
          <p:cNvSpPr txBox="1"/>
          <p:nvPr/>
        </p:nvSpPr>
        <p:spPr>
          <a:xfrm>
            <a:off x="5798359" y="6141721"/>
            <a:ext cx="1377601" cy="369332"/>
          </a:xfrm>
          <a:prstGeom prst="rect">
            <a:avLst/>
          </a:prstGeom>
          <a:noFill/>
        </p:spPr>
        <p:txBody>
          <a:bodyPr wrap="none" rtlCol="0">
            <a:spAutoFit/>
          </a:bodyPr>
          <a:lstStyle/>
          <a:p>
            <a:r>
              <a:rPr kumimoji="1" lang="ja-JP" altLang="en-US" dirty="0" smtClean="0"/>
              <a:t>メモリ</a:t>
            </a:r>
            <a:r>
              <a:rPr lang="ja-JP" altLang="en-US" dirty="0" smtClean="0"/>
              <a:t>ページ</a:t>
            </a:r>
            <a:endParaRPr kumimoji="1" lang="en-US" altLang="ja-JP" dirty="0" smtClean="0"/>
          </a:p>
        </p:txBody>
      </p:sp>
    </p:spTree>
    <p:extLst>
      <p:ext uri="{BB962C8B-B14F-4D97-AF65-F5344CB8AC3E}">
        <p14:creationId xmlns:p14="http://schemas.microsoft.com/office/powerpoint/2010/main" val="11920795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実験</a:t>
            </a:r>
            <a:endParaRPr lang="ja-JP" altLang="en-US" dirty="0"/>
          </a:p>
        </p:txBody>
      </p:sp>
      <p:sp>
        <p:nvSpPr>
          <p:cNvPr id="5" name="コンテンツ プレースホルダー 2"/>
          <p:cNvSpPr>
            <a:spLocks noGrp="1"/>
          </p:cNvSpPr>
          <p:nvPr>
            <p:ph idx="1"/>
          </p:nvPr>
        </p:nvSpPr>
        <p:spPr/>
        <p:txBody>
          <a:bodyPr/>
          <a:lstStyle/>
          <a:p>
            <a:r>
              <a:rPr lang="ja-JP" altLang="en-US" dirty="0" smtClean="0">
                <a:solidFill>
                  <a:srgbClr val="262626"/>
                </a:solidFill>
              </a:rPr>
              <a:t>大きな</a:t>
            </a:r>
            <a:r>
              <a:rPr lang="en-US" altLang="ja-JP" dirty="0" smtClean="0">
                <a:solidFill>
                  <a:srgbClr val="262626"/>
                </a:solidFill>
              </a:rPr>
              <a:t>VM</a:t>
            </a:r>
            <a:r>
              <a:rPr lang="ja-JP" altLang="en-US" dirty="0" smtClean="0">
                <a:solidFill>
                  <a:srgbClr val="262626"/>
                </a:solidFill>
              </a:rPr>
              <a:t>のマイグレーション性能を比較</a:t>
            </a:r>
            <a:endParaRPr lang="en-US" altLang="ja-JP" dirty="0" smtClean="0">
              <a:solidFill>
                <a:srgbClr val="262626"/>
              </a:solidFill>
            </a:endParaRPr>
          </a:p>
          <a:p>
            <a:pPr lvl="1"/>
            <a:r>
              <a:rPr lang="ja-JP" altLang="en-US" dirty="0" smtClean="0">
                <a:solidFill>
                  <a:srgbClr val="262626"/>
                </a:solidFill>
              </a:rPr>
              <a:t>移送先のメモリが不足している場合（</a:t>
            </a:r>
            <a:r>
              <a:rPr lang="en-US" altLang="ja-JP" dirty="0" smtClean="0">
                <a:solidFill>
                  <a:srgbClr val="262626"/>
                </a:solidFill>
              </a:rPr>
              <a:t>2GB</a:t>
            </a:r>
            <a:r>
              <a:rPr lang="ja-JP" altLang="en-US" dirty="0" smtClean="0">
                <a:solidFill>
                  <a:srgbClr val="262626"/>
                </a:solidFill>
              </a:rPr>
              <a:t>）</a:t>
            </a:r>
            <a:endParaRPr lang="en-US" altLang="ja-JP" dirty="0" smtClean="0">
              <a:solidFill>
                <a:srgbClr val="262626"/>
              </a:solidFill>
            </a:endParaRPr>
          </a:p>
          <a:p>
            <a:pPr lvl="2"/>
            <a:r>
              <a:rPr lang="en-US" altLang="ja-JP" dirty="0" smtClean="0">
                <a:solidFill>
                  <a:srgbClr val="262626"/>
                </a:solidFill>
              </a:rPr>
              <a:t>S</a:t>
            </a:r>
            <a:r>
              <a:rPr lang="en-US" altLang="ja-JP" dirty="0">
                <a:solidFill>
                  <a:srgbClr val="262626"/>
                </a:solidFill>
              </a:rPr>
              <a:t>-</a:t>
            </a:r>
            <a:r>
              <a:rPr lang="en-US" altLang="ja-JP" dirty="0" err="1" smtClean="0">
                <a:solidFill>
                  <a:srgbClr val="262626"/>
                </a:solidFill>
              </a:rPr>
              <a:t>memV</a:t>
            </a:r>
            <a:endParaRPr lang="en-US" altLang="ja-JP" dirty="0" smtClean="0">
              <a:solidFill>
                <a:srgbClr val="262626"/>
              </a:solidFill>
            </a:endParaRPr>
          </a:p>
          <a:p>
            <a:pPr lvl="2"/>
            <a:r>
              <a:rPr lang="ja-JP" altLang="en-US" dirty="0" smtClean="0">
                <a:solidFill>
                  <a:srgbClr val="262626"/>
                </a:solidFill>
              </a:rPr>
              <a:t>スワップ</a:t>
            </a:r>
            <a:r>
              <a:rPr lang="ja-JP" altLang="en-US" dirty="0">
                <a:solidFill>
                  <a:srgbClr val="262626"/>
                </a:solidFill>
              </a:rPr>
              <a:t>を用いた従来</a:t>
            </a:r>
            <a:r>
              <a:rPr lang="ja-JP" altLang="en-US" dirty="0" smtClean="0">
                <a:solidFill>
                  <a:srgbClr val="262626"/>
                </a:solidFill>
              </a:rPr>
              <a:t>システム</a:t>
            </a:r>
            <a:endParaRPr lang="en-US" altLang="ja-JP" dirty="0" smtClean="0">
              <a:solidFill>
                <a:srgbClr val="262626"/>
              </a:solidFill>
            </a:endParaRPr>
          </a:p>
          <a:p>
            <a:pPr lvl="1"/>
            <a:r>
              <a:rPr lang="ja-JP" altLang="en-US" dirty="0" smtClean="0">
                <a:solidFill>
                  <a:srgbClr val="262626"/>
                </a:solidFill>
              </a:rPr>
              <a:t>移送先のメモリが十分な場合（</a:t>
            </a:r>
            <a:r>
              <a:rPr lang="en-US" altLang="ja-JP" dirty="0" smtClean="0">
                <a:solidFill>
                  <a:srgbClr val="262626"/>
                </a:solidFill>
              </a:rPr>
              <a:t>4GB</a:t>
            </a:r>
            <a:r>
              <a:rPr lang="ja-JP" altLang="en-US" dirty="0" smtClean="0">
                <a:solidFill>
                  <a:srgbClr val="262626"/>
                </a:solidFill>
              </a:rPr>
              <a:t>）</a:t>
            </a:r>
            <a:endParaRPr lang="en-US" altLang="ja-JP" dirty="0" smtClean="0">
              <a:solidFill>
                <a:srgbClr val="262626"/>
              </a:solidFill>
            </a:endParaRPr>
          </a:p>
          <a:p>
            <a:pPr lvl="2"/>
            <a:r>
              <a:rPr lang="ja-JP" altLang="en-US" dirty="0" smtClean="0">
                <a:solidFill>
                  <a:srgbClr val="262626"/>
                </a:solidFill>
              </a:rPr>
              <a:t>従来システム</a:t>
            </a:r>
            <a:endParaRPr lang="en-US" altLang="ja-JP" dirty="0" smtClean="0">
              <a:solidFill>
                <a:srgbClr val="262626"/>
              </a:solidFill>
            </a:endParaRPr>
          </a:p>
          <a:p>
            <a:r>
              <a:rPr lang="ja-JP" altLang="en-US" dirty="0" smtClean="0">
                <a:solidFill>
                  <a:srgbClr val="262626"/>
                </a:solidFill>
              </a:rPr>
              <a:t>実験環境</a:t>
            </a:r>
            <a:endParaRPr lang="en-US" altLang="ja-JP" dirty="0" smtClean="0">
              <a:solidFill>
                <a:srgbClr val="262626"/>
              </a:solidFill>
            </a:endParaRPr>
          </a:p>
          <a:p>
            <a:pPr lvl="1"/>
            <a:r>
              <a:rPr lang="en-US" altLang="ja-JP" dirty="0" smtClean="0">
                <a:solidFill>
                  <a:srgbClr val="262626"/>
                </a:solidFill>
              </a:rPr>
              <a:t>VM</a:t>
            </a:r>
            <a:r>
              <a:rPr lang="ja-JP" altLang="en-US" dirty="0" smtClean="0">
                <a:solidFill>
                  <a:srgbClr val="262626"/>
                </a:solidFill>
              </a:rPr>
              <a:t>：メモリ</a:t>
            </a:r>
            <a:r>
              <a:rPr lang="en-US" altLang="ja-JP" dirty="0" smtClean="0">
                <a:solidFill>
                  <a:srgbClr val="262626"/>
                </a:solidFill>
              </a:rPr>
              <a:t> 2GB</a:t>
            </a:r>
          </a:p>
          <a:p>
            <a:pPr lvl="1"/>
            <a:r>
              <a:rPr lang="ja-JP" altLang="en-US" dirty="0" smtClean="0">
                <a:solidFill>
                  <a:srgbClr val="000000"/>
                </a:solidFill>
              </a:rPr>
              <a:t>ギガビットイーサで接続</a:t>
            </a:r>
            <a:endParaRPr lang="en-US" altLang="ja-JP" dirty="0" smtClean="0">
              <a:solidFill>
                <a:srgbClr val="000000"/>
              </a:solidFill>
            </a:endParaRPr>
          </a:p>
        </p:txBody>
      </p:sp>
      <p:sp>
        <p:nvSpPr>
          <p:cNvPr id="3" name="テキスト ボックス 2"/>
          <p:cNvSpPr txBox="1"/>
          <p:nvPr/>
        </p:nvSpPr>
        <p:spPr>
          <a:xfrm>
            <a:off x="4665130" y="4071277"/>
            <a:ext cx="4215659" cy="2585323"/>
          </a:xfrm>
          <a:prstGeom prst="rect">
            <a:avLst/>
          </a:prstGeom>
          <a:solidFill>
            <a:srgbClr val="FFFFFF"/>
          </a:solidFill>
          <a:ln>
            <a:solidFill>
              <a:schemeClr val="tx1"/>
            </a:solidFill>
          </a:ln>
        </p:spPr>
        <p:txBody>
          <a:bodyPr wrap="square" rtlCol="0">
            <a:spAutoFit/>
          </a:bodyPr>
          <a:lstStyle/>
          <a:p>
            <a:r>
              <a:rPr kumimoji="1" lang="ja-JP" altLang="en-US" u="sng" dirty="0" smtClean="0">
                <a:solidFill>
                  <a:srgbClr val="262626"/>
                </a:solidFill>
              </a:rPr>
              <a:t>移送元</a:t>
            </a:r>
            <a:endParaRPr kumimoji="1" lang="en-US" altLang="ja-JP" u="sng" dirty="0" smtClean="0">
              <a:solidFill>
                <a:srgbClr val="262626"/>
              </a:solidFill>
            </a:endParaRPr>
          </a:p>
          <a:p>
            <a:r>
              <a:rPr lang="en-US" altLang="ja-JP" dirty="0" smtClean="0">
                <a:solidFill>
                  <a:srgbClr val="262626"/>
                </a:solidFill>
              </a:rPr>
              <a:t>CPU</a:t>
            </a:r>
            <a:r>
              <a:rPr lang="ja-JP" altLang="en-US" dirty="0" smtClean="0">
                <a:solidFill>
                  <a:srgbClr val="262626"/>
                </a:solidFill>
              </a:rPr>
              <a:t>：</a:t>
            </a:r>
            <a:r>
              <a:rPr lang="en-US" altLang="ja-JP" dirty="0" smtClean="0">
                <a:solidFill>
                  <a:srgbClr val="262626"/>
                </a:solidFill>
              </a:rPr>
              <a:t>Intel Xeon E3-1270</a:t>
            </a:r>
            <a:r>
              <a:rPr lang="en-US" altLang="ja-JP" dirty="0" smtClean="0">
                <a:solidFill>
                  <a:srgbClr val="000000"/>
                </a:solidFill>
              </a:rPr>
              <a:t>v2</a:t>
            </a:r>
            <a:r>
              <a:rPr lang="en-US" altLang="ja-JP" dirty="0" smtClean="0">
                <a:solidFill>
                  <a:srgbClr val="262626"/>
                </a:solidFill>
              </a:rPr>
              <a:t> 3.5GHz</a:t>
            </a:r>
            <a:endParaRPr lang="en-US" altLang="ja-JP" dirty="0">
              <a:solidFill>
                <a:srgbClr val="262626"/>
              </a:solidFill>
            </a:endParaRPr>
          </a:p>
          <a:p>
            <a:r>
              <a:rPr kumimoji="1" lang="ja-JP" altLang="en-US" dirty="0" smtClean="0">
                <a:solidFill>
                  <a:srgbClr val="262626"/>
                </a:solidFill>
              </a:rPr>
              <a:t>メモリ：</a:t>
            </a:r>
            <a:r>
              <a:rPr lang="en-US" altLang="ja-JP" dirty="0" smtClean="0">
                <a:solidFill>
                  <a:srgbClr val="262626"/>
                </a:solidFill>
              </a:rPr>
              <a:t>16</a:t>
            </a:r>
            <a:r>
              <a:rPr kumimoji="1" lang="en-US" altLang="ja-JP" dirty="0" smtClean="0">
                <a:solidFill>
                  <a:srgbClr val="262626"/>
                </a:solidFill>
              </a:rPr>
              <a:t>GB</a:t>
            </a:r>
          </a:p>
          <a:p>
            <a:r>
              <a:rPr kumimoji="1" lang="ja-JP" altLang="en-US" u="sng" dirty="0" smtClean="0">
                <a:solidFill>
                  <a:srgbClr val="262626"/>
                </a:solidFill>
              </a:rPr>
              <a:t>メインホスト</a:t>
            </a:r>
            <a:endParaRPr kumimoji="1" lang="en-US" altLang="ja-JP" u="sng" dirty="0" smtClean="0">
              <a:solidFill>
                <a:srgbClr val="262626"/>
              </a:solidFill>
            </a:endParaRPr>
          </a:p>
          <a:p>
            <a:r>
              <a:rPr lang="en-US" altLang="ja-JP" dirty="0" smtClean="0">
                <a:solidFill>
                  <a:srgbClr val="262626"/>
                </a:solidFill>
              </a:rPr>
              <a:t>CPU</a:t>
            </a:r>
            <a:r>
              <a:rPr lang="ja-JP" altLang="en-US" dirty="0" smtClean="0">
                <a:solidFill>
                  <a:srgbClr val="262626"/>
                </a:solidFill>
              </a:rPr>
              <a:t>：</a:t>
            </a:r>
            <a:r>
              <a:rPr lang="en-US" altLang="ja-JP" dirty="0" smtClean="0">
                <a:solidFill>
                  <a:srgbClr val="262626"/>
                </a:solidFill>
              </a:rPr>
              <a:t>Intel Xeon E5640 2.67GHz</a:t>
            </a:r>
          </a:p>
          <a:p>
            <a:r>
              <a:rPr lang="ja-JP" altLang="en-US" dirty="0" smtClean="0">
                <a:solidFill>
                  <a:srgbClr val="262626"/>
                </a:solidFill>
              </a:rPr>
              <a:t>メモリ：</a:t>
            </a:r>
            <a:r>
              <a:rPr lang="en-US" altLang="ja-JP" dirty="0" smtClean="0">
                <a:solidFill>
                  <a:srgbClr val="262626"/>
                </a:solidFill>
              </a:rPr>
              <a:t>2GB</a:t>
            </a:r>
            <a:r>
              <a:rPr lang="ja-JP" altLang="en-US" dirty="0" smtClean="0">
                <a:solidFill>
                  <a:srgbClr val="000000"/>
                </a:solidFill>
              </a:rPr>
              <a:t>または</a:t>
            </a:r>
            <a:r>
              <a:rPr lang="en-US" altLang="ja-JP" dirty="0" smtClean="0">
                <a:solidFill>
                  <a:srgbClr val="262626"/>
                </a:solidFill>
              </a:rPr>
              <a:t>4GB</a:t>
            </a:r>
            <a:endParaRPr lang="en-US" altLang="ja-JP" dirty="0">
              <a:solidFill>
                <a:srgbClr val="262626"/>
              </a:solidFill>
            </a:endParaRPr>
          </a:p>
          <a:p>
            <a:r>
              <a:rPr lang="ja-JP" altLang="en-US" u="sng" dirty="0" smtClean="0">
                <a:solidFill>
                  <a:srgbClr val="262626"/>
                </a:solidFill>
              </a:rPr>
              <a:t>サブホスト</a:t>
            </a:r>
            <a:endParaRPr lang="en-US" altLang="ja-JP" u="sng" dirty="0" smtClean="0">
              <a:solidFill>
                <a:srgbClr val="262626"/>
              </a:solidFill>
            </a:endParaRPr>
          </a:p>
          <a:p>
            <a:r>
              <a:rPr lang="en-US" altLang="ja-JP" dirty="0" smtClean="0">
                <a:solidFill>
                  <a:srgbClr val="262626"/>
                </a:solidFill>
              </a:rPr>
              <a:t>CPU</a:t>
            </a:r>
            <a:r>
              <a:rPr lang="ja-JP" altLang="en-US" dirty="0" smtClean="0">
                <a:solidFill>
                  <a:srgbClr val="262626"/>
                </a:solidFill>
              </a:rPr>
              <a:t>：</a:t>
            </a:r>
            <a:r>
              <a:rPr lang="en-US" altLang="ja-JP" dirty="0">
                <a:solidFill>
                  <a:srgbClr val="262626"/>
                </a:solidFill>
              </a:rPr>
              <a:t>Intel Xeon E5640 </a:t>
            </a:r>
            <a:r>
              <a:rPr lang="en-US" altLang="ja-JP" dirty="0" smtClean="0">
                <a:solidFill>
                  <a:srgbClr val="262626"/>
                </a:solidFill>
              </a:rPr>
              <a:t>2.67GHz</a:t>
            </a:r>
            <a:endParaRPr lang="en-US" altLang="ja-JP" dirty="0">
              <a:solidFill>
                <a:srgbClr val="262626"/>
              </a:solidFill>
            </a:endParaRPr>
          </a:p>
          <a:p>
            <a:r>
              <a:rPr lang="ja-JP" altLang="en-US" dirty="0">
                <a:solidFill>
                  <a:srgbClr val="262626"/>
                </a:solidFill>
              </a:rPr>
              <a:t>メモリ</a:t>
            </a:r>
            <a:r>
              <a:rPr lang="ja-JP" altLang="en-US" dirty="0" smtClean="0">
                <a:solidFill>
                  <a:srgbClr val="262626"/>
                </a:solidFill>
              </a:rPr>
              <a:t>：</a:t>
            </a:r>
            <a:r>
              <a:rPr lang="en-US" altLang="ja-JP" dirty="0" smtClean="0">
                <a:solidFill>
                  <a:srgbClr val="262626"/>
                </a:solidFill>
              </a:rPr>
              <a:t>2GB</a:t>
            </a:r>
            <a:endParaRPr lang="en-US" altLang="ja-JP" dirty="0">
              <a:solidFill>
                <a:srgbClr val="262626"/>
              </a:solidFill>
            </a:endParaRPr>
          </a:p>
        </p:txBody>
      </p:sp>
    </p:spTree>
    <p:extLst>
      <p:ext uri="{BB962C8B-B14F-4D97-AF65-F5344CB8AC3E}">
        <p14:creationId xmlns:p14="http://schemas.microsoft.com/office/powerpoint/2010/main" val="209156431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a:graphicFrameLocks/>
          </p:cNvGraphicFramePr>
          <p:nvPr>
            <p:extLst>
              <p:ext uri="{D42A27DB-BD31-4B8C-83A1-F6EECF244321}">
                <p14:modId xmlns:p14="http://schemas.microsoft.com/office/powerpoint/2010/main" val="1887494299"/>
              </p:ext>
            </p:extLst>
          </p:nvPr>
        </p:nvGraphicFramePr>
        <p:xfrm>
          <a:off x="5139765" y="3227294"/>
          <a:ext cx="4004235" cy="3630706"/>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p:txBody>
          <a:bodyPr/>
          <a:lstStyle/>
          <a:p>
            <a:r>
              <a:rPr kumimoji="1" lang="ja-JP" altLang="en-US" dirty="0" smtClean="0"/>
              <a:t>マイグレーション時間</a:t>
            </a:r>
            <a:endParaRPr kumimoji="1" lang="ja-JP" altLang="en-US" dirty="0"/>
          </a:p>
        </p:txBody>
      </p:sp>
      <p:sp>
        <p:nvSpPr>
          <p:cNvPr id="4" name="コンテンツ プレースホルダー 2"/>
          <p:cNvSpPr>
            <a:spLocks noGrp="1"/>
          </p:cNvSpPr>
          <p:nvPr>
            <p:ph idx="1"/>
          </p:nvPr>
        </p:nvSpPr>
        <p:spPr>
          <a:xfrm>
            <a:off x="549275" y="1600201"/>
            <a:ext cx="8042276" cy="4343400"/>
          </a:xfrm>
        </p:spPr>
        <p:txBody>
          <a:bodyPr>
            <a:normAutofit/>
          </a:bodyPr>
          <a:lstStyle/>
          <a:p>
            <a:r>
              <a:rPr lang="en-US" altLang="ja-JP" dirty="0" smtClean="0">
                <a:solidFill>
                  <a:srgbClr val="262626"/>
                </a:solidFill>
              </a:rPr>
              <a:t>VM</a:t>
            </a:r>
            <a:r>
              <a:rPr lang="ja-JP" altLang="en-US" dirty="0" smtClean="0">
                <a:solidFill>
                  <a:srgbClr val="262626"/>
                </a:solidFill>
              </a:rPr>
              <a:t>内でアプリケーションを動かさない状態でマイグレーションに要する時間を計測</a:t>
            </a:r>
            <a:endParaRPr lang="en-US" altLang="ja-JP" dirty="0" smtClean="0">
              <a:solidFill>
                <a:srgbClr val="262626"/>
              </a:solidFill>
            </a:endParaRPr>
          </a:p>
          <a:p>
            <a:pPr lvl="1"/>
            <a:r>
              <a:rPr lang="en-US" altLang="ja-JP" dirty="0" smtClean="0">
                <a:solidFill>
                  <a:srgbClr val="262626"/>
                </a:solidFill>
              </a:rPr>
              <a:t>S-</a:t>
            </a:r>
            <a:r>
              <a:rPr lang="en-US" altLang="ja-JP" dirty="0" err="1" smtClean="0">
                <a:solidFill>
                  <a:srgbClr val="262626"/>
                </a:solidFill>
              </a:rPr>
              <a:t>memV</a:t>
            </a:r>
            <a:r>
              <a:rPr lang="ja-JP" altLang="en-US" dirty="0" smtClean="0">
                <a:solidFill>
                  <a:srgbClr val="262626"/>
                </a:solidFill>
              </a:rPr>
              <a:t>はメモリが十分な場合とほぼ同等</a:t>
            </a:r>
            <a:r>
              <a:rPr lang="ja-JP" altLang="en-US" dirty="0">
                <a:solidFill>
                  <a:srgbClr val="262626"/>
                </a:solidFill>
              </a:rPr>
              <a:t>の</a:t>
            </a:r>
            <a:r>
              <a:rPr lang="ja-JP" altLang="en-US" dirty="0" smtClean="0">
                <a:solidFill>
                  <a:srgbClr val="262626"/>
                </a:solidFill>
              </a:rPr>
              <a:t>時間</a:t>
            </a:r>
            <a:endParaRPr lang="en-US" altLang="ja-JP" dirty="0" smtClean="0">
              <a:solidFill>
                <a:srgbClr val="262626"/>
              </a:solidFill>
            </a:endParaRPr>
          </a:p>
          <a:p>
            <a:pPr lvl="2"/>
            <a:r>
              <a:rPr lang="ja-JP" altLang="en-US" dirty="0" smtClean="0">
                <a:solidFill>
                  <a:srgbClr val="262626"/>
                </a:solidFill>
              </a:rPr>
              <a:t>性能低下は</a:t>
            </a:r>
            <a:r>
              <a:rPr lang="en-US" altLang="ja-JP" dirty="0" smtClean="0">
                <a:solidFill>
                  <a:srgbClr val="262626"/>
                </a:solidFill>
              </a:rPr>
              <a:t>4%</a:t>
            </a:r>
          </a:p>
          <a:p>
            <a:pPr lvl="1"/>
            <a:r>
              <a:rPr kumimoji="1" lang="ja-JP" altLang="en-US" sz="2400" dirty="0" smtClean="0">
                <a:solidFill>
                  <a:srgbClr val="000000"/>
                </a:solidFill>
              </a:rPr>
              <a:t>スワップを行</a:t>
            </a:r>
            <a:r>
              <a:rPr lang="ja-JP" altLang="en-US" dirty="0" smtClean="0">
                <a:solidFill>
                  <a:srgbClr val="000000"/>
                </a:solidFill>
              </a:rPr>
              <a:t>った</a:t>
            </a:r>
            <a:r>
              <a:rPr kumimoji="1" lang="ja-JP" altLang="en-US" sz="2400" dirty="0" smtClean="0">
                <a:solidFill>
                  <a:srgbClr val="262626"/>
                </a:solidFill>
              </a:rPr>
              <a:t>従来シス</a:t>
            </a:r>
            <a:r>
              <a:rPr kumimoji="1" lang="en-US" altLang="ja-JP" sz="2400" dirty="0" smtClean="0">
                <a:solidFill>
                  <a:srgbClr val="262626"/>
                </a:solidFill>
              </a:rPr>
              <a:t/>
            </a:r>
            <a:br>
              <a:rPr kumimoji="1" lang="en-US" altLang="ja-JP" sz="2400" dirty="0" smtClean="0">
                <a:solidFill>
                  <a:srgbClr val="262626"/>
                </a:solidFill>
              </a:rPr>
            </a:br>
            <a:r>
              <a:rPr kumimoji="1" lang="ja-JP" altLang="en-US" sz="2400" dirty="0" smtClean="0">
                <a:solidFill>
                  <a:srgbClr val="262626"/>
                </a:solidFill>
              </a:rPr>
              <a:t>テム</a:t>
            </a:r>
            <a:r>
              <a:rPr lang="ja-JP" altLang="en-US" dirty="0" smtClean="0">
                <a:solidFill>
                  <a:srgbClr val="262626"/>
                </a:solidFill>
              </a:rPr>
              <a:t>は</a:t>
            </a:r>
            <a:r>
              <a:rPr lang="en-US" altLang="ja-JP" dirty="0" smtClean="0">
                <a:solidFill>
                  <a:srgbClr val="262626"/>
                </a:solidFill>
              </a:rPr>
              <a:t>S-</a:t>
            </a:r>
            <a:r>
              <a:rPr lang="en-US" altLang="ja-JP" dirty="0" err="1" smtClean="0">
                <a:solidFill>
                  <a:srgbClr val="262626"/>
                </a:solidFill>
              </a:rPr>
              <a:t>memV</a:t>
            </a:r>
            <a:r>
              <a:rPr lang="ja-JP" altLang="en-US" dirty="0" smtClean="0">
                <a:solidFill>
                  <a:srgbClr val="262626"/>
                </a:solidFill>
              </a:rPr>
              <a:t>の</a:t>
            </a:r>
            <a:r>
              <a:rPr lang="en-US" altLang="ja-JP" dirty="0" smtClean="0">
                <a:solidFill>
                  <a:srgbClr val="262626"/>
                </a:solidFill>
              </a:rPr>
              <a:t>1.5</a:t>
            </a:r>
            <a:r>
              <a:rPr lang="ja-JP" altLang="en-US" dirty="0" smtClean="0">
                <a:solidFill>
                  <a:srgbClr val="262626"/>
                </a:solidFill>
              </a:rPr>
              <a:t>倍</a:t>
            </a:r>
          </a:p>
        </p:txBody>
      </p:sp>
    </p:spTree>
    <p:extLst>
      <p:ext uri="{BB962C8B-B14F-4D97-AF65-F5344CB8AC3E}">
        <p14:creationId xmlns:p14="http://schemas.microsoft.com/office/powerpoint/2010/main" val="110426581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メモリ負荷下の性能</a:t>
            </a:r>
            <a:endParaRPr lang="ja-JP" altLang="en-US" dirty="0"/>
          </a:p>
        </p:txBody>
      </p:sp>
      <p:sp>
        <p:nvSpPr>
          <p:cNvPr id="4" name="コンテンツ プレースホルダー 2"/>
          <p:cNvSpPr>
            <a:spLocks noGrp="1"/>
          </p:cNvSpPr>
          <p:nvPr>
            <p:ph idx="1"/>
          </p:nvPr>
        </p:nvSpPr>
        <p:spPr/>
        <p:txBody>
          <a:bodyPr/>
          <a:lstStyle/>
          <a:p>
            <a:r>
              <a:rPr lang="en-US" altLang="ja-JP" dirty="0" smtClean="0">
                <a:solidFill>
                  <a:srgbClr val="262626"/>
                </a:solidFill>
              </a:rPr>
              <a:t>VM</a:t>
            </a:r>
            <a:r>
              <a:rPr lang="ja-JP" altLang="en-US" dirty="0" smtClean="0">
                <a:solidFill>
                  <a:srgbClr val="262626"/>
                </a:solidFill>
              </a:rPr>
              <a:t>内でメモリに負荷をかけた状態でマイグレーションに要する時間を計測</a:t>
            </a:r>
            <a:endParaRPr lang="en-US" altLang="ja-JP" dirty="0" smtClean="0">
              <a:solidFill>
                <a:srgbClr val="262626"/>
              </a:solidFill>
            </a:endParaRPr>
          </a:p>
          <a:p>
            <a:pPr lvl="1"/>
            <a:r>
              <a:rPr lang="en-US" altLang="ja-JP" dirty="0" err="1" smtClean="0">
                <a:solidFill>
                  <a:srgbClr val="262626"/>
                </a:solidFill>
              </a:rPr>
              <a:t>memcached</a:t>
            </a:r>
            <a:r>
              <a:rPr lang="ja-JP" altLang="en-US" dirty="0" smtClean="0">
                <a:solidFill>
                  <a:srgbClr val="262626"/>
                </a:solidFill>
              </a:rPr>
              <a:t>サーバを動作させ、外部からアクセス</a:t>
            </a:r>
            <a:endParaRPr lang="en-US" altLang="ja-JP" dirty="0" smtClean="0">
              <a:solidFill>
                <a:srgbClr val="262626"/>
              </a:solidFill>
            </a:endParaRPr>
          </a:p>
          <a:p>
            <a:pPr lvl="2"/>
            <a:endParaRPr lang="en-US" altLang="ja-JP" dirty="0" smtClean="0">
              <a:solidFill>
                <a:srgbClr val="262626"/>
              </a:solidFill>
            </a:endParaRPr>
          </a:p>
          <a:p>
            <a:pPr lvl="1"/>
            <a:r>
              <a:rPr lang="en-US" altLang="ja-JP" dirty="0" smtClean="0">
                <a:solidFill>
                  <a:srgbClr val="000000"/>
                </a:solidFill>
              </a:rPr>
              <a:t>S-</a:t>
            </a:r>
            <a:r>
              <a:rPr lang="en-US" altLang="ja-JP" dirty="0" err="1" smtClean="0">
                <a:solidFill>
                  <a:srgbClr val="000000"/>
                </a:solidFill>
              </a:rPr>
              <a:t>memV</a:t>
            </a:r>
            <a:r>
              <a:rPr lang="ja-JP" altLang="en-US" dirty="0" smtClean="0">
                <a:solidFill>
                  <a:srgbClr val="000000"/>
                </a:solidFill>
              </a:rPr>
              <a:t>はメモリが十分な</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場合より若干遅い</a:t>
            </a:r>
            <a:endParaRPr lang="en-US" altLang="ja-JP" dirty="0" smtClean="0">
              <a:solidFill>
                <a:srgbClr val="000000"/>
              </a:solidFill>
            </a:endParaRPr>
          </a:p>
          <a:p>
            <a:pPr lvl="2"/>
            <a:r>
              <a:rPr lang="ja-JP" altLang="en-US" dirty="0" smtClean="0">
                <a:solidFill>
                  <a:srgbClr val="000000"/>
                </a:solidFill>
              </a:rPr>
              <a:t>性能低下は</a:t>
            </a:r>
            <a:r>
              <a:rPr lang="en-US" altLang="ja-JP" dirty="0" smtClean="0">
                <a:solidFill>
                  <a:srgbClr val="000000"/>
                </a:solidFill>
              </a:rPr>
              <a:t>10</a:t>
            </a:r>
            <a:r>
              <a:rPr lang="en-US" altLang="ja-JP" dirty="0">
                <a:solidFill>
                  <a:srgbClr val="000000"/>
                </a:solidFill>
              </a:rPr>
              <a:t>%</a:t>
            </a:r>
            <a:endParaRPr lang="en-US" altLang="ja-JP" dirty="0" smtClean="0">
              <a:solidFill>
                <a:srgbClr val="000000"/>
              </a:solidFill>
            </a:endParaRPr>
          </a:p>
          <a:p>
            <a:pPr lvl="1"/>
            <a:r>
              <a:rPr lang="ja-JP" altLang="en-US" dirty="0" smtClean="0">
                <a:solidFill>
                  <a:srgbClr val="000000"/>
                </a:solidFill>
              </a:rPr>
              <a:t>スワップを行った従来シス</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テムは</a:t>
            </a:r>
            <a:r>
              <a:rPr lang="en-US" altLang="ja-JP" dirty="0" smtClean="0">
                <a:solidFill>
                  <a:srgbClr val="000000"/>
                </a:solidFill>
              </a:rPr>
              <a:t>S-</a:t>
            </a:r>
            <a:r>
              <a:rPr lang="en-US" altLang="ja-JP" dirty="0" err="1" smtClean="0">
                <a:solidFill>
                  <a:srgbClr val="000000"/>
                </a:solidFill>
              </a:rPr>
              <a:t>memV</a:t>
            </a:r>
            <a:r>
              <a:rPr lang="ja-JP" altLang="en-US" dirty="0" smtClean="0">
                <a:solidFill>
                  <a:srgbClr val="000000"/>
                </a:solidFill>
              </a:rPr>
              <a:t>の</a:t>
            </a:r>
            <a:r>
              <a:rPr lang="en-US" altLang="ja-JP" dirty="0" smtClean="0">
                <a:solidFill>
                  <a:srgbClr val="000000"/>
                </a:solidFill>
              </a:rPr>
              <a:t>7</a:t>
            </a:r>
            <a:r>
              <a:rPr lang="ja-JP" altLang="en-US" dirty="0" smtClean="0">
                <a:solidFill>
                  <a:srgbClr val="000000"/>
                </a:solidFill>
              </a:rPr>
              <a:t>倍</a:t>
            </a:r>
            <a:endParaRPr lang="en-US" altLang="ja-JP" dirty="0" smtClean="0">
              <a:solidFill>
                <a:srgbClr val="000000"/>
              </a:solidFill>
            </a:endParaRPr>
          </a:p>
        </p:txBody>
      </p:sp>
      <p:graphicFrame>
        <p:nvGraphicFramePr>
          <p:cNvPr id="5" name="グラフ 4"/>
          <p:cNvGraphicFramePr>
            <a:graphicFrameLocks/>
          </p:cNvGraphicFramePr>
          <p:nvPr>
            <p:extLst>
              <p:ext uri="{D42A27DB-BD31-4B8C-83A1-F6EECF244321}">
                <p14:modId xmlns:p14="http://schemas.microsoft.com/office/powerpoint/2010/main" val="4141395465"/>
              </p:ext>
            </p:extLst>
          </p:nvPr>
        </p:nvGraphicFramePr>
        <p:xfrm>
          <a:off x="5229412" y="3212353"/>
          <a:ext cx="3914588" cy="36456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7027619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404040"/>
                </a:solidFill>
              </a:rPr>
              <a:t>ポストコピー・マイグレーション</a:t>
            </a:r>
            <a:r>
              <a:rPr lang="en-US" altLang="ja-JP" dirty="0" smtClean="0">
                <a:solidFill>
                  <a:srgbClr val="404040"/>
                </a:solidFill>
              </a:rPr>
              <a:t> [Hine et al.'09]</a:t>
            </a:r>
          </a:p>
          <a:p>
            <a:pPr lvl="1"/>
            <a:r>
              <a:rPr lang="ja-JP" altLang="en-US" dirty="0" smtClean="0">
                <a:solidFill>
                  <a:srgbClr val="404040"/>
                </a:solidFill>
              </a:rPr>
              <a:t>メモリを転送する前に移送先の</a:t>
            </a:r>
            <a:r>
              <a:rPr lang="en-US" altLang="ja-JP" dirty="0" smtClean="0">
                <a:solidFill>
                  <a:srgbClr val="404040"/>
                </a:solidFill>
              </a:rPr>
              <a:t>VM</a:t>
            </a:r>
            <a:r>
              <a:rPr lang="ja-JP" altLang="en-US" dirty="0" smtClean="0">
                <a:solidFill>
                  <a:srgbClr val="404040"/>
                </a:solidFill>
              </a:rPr>
              <a:t>に切り替える</a:t>
            </a:r>
            <a:endParaRPr lang="en-US" altLang="ja-JP" dirty="0" smtClean="0">
              <a:solidFill>
                <a:srgbClr val="404040"/>
              </a:solidFill>
            </a:endParaRPr>
          </a:p>
          <a:p>
            <a:pPr lvl="1"/>
            <a:r>
              <a:rPr lang="ja-JP" altLang="en-US" dirty="0" smtClean="0">
                <a:solidFill>
                  <a:srgbClr val="404040"/>
                </a:solidFill>
              </a:rPr>
              <a:t>必要になったメモリを移送元からオンデマンドで転送</a:t>
            </a:r>
            <a:endParaRPr lang="en-US" altLang="ja-JP" dirty="0" smtClean="0">
              <a:solidFill>
                <a:srgbClr val="404040"/>
              </a:solidFill>
            </a:endParaRPr>
          </a:p>
          <a:p>
            <a:r>
              <a:rPr lang="en-US" altLang="ja-JP" dirty="0" err="1" smtClean="0">
                <a:solidFill>
                  <a:srgbClr val="404040"/>
                </a:solidFill>
              </a:rPr>
              <a:t>MemX</a:t>
            </a:r>
            <a:r>
              <a:rPr lang="en-US" altLang="ja-JP" dirty="0" smtClean="0">
                <a:solidFill>
                  <a:srgbClr val="404040"/>
                </a:solidFill>
              </a:rPr>
              <a:t> [</a:t>
            </a:r>
            <a:r>
              <a:rPr lang="en-US" altLang="ja-JP" dirty="0" err="1" smtClean="0">
                <a:solidFill>
                  <a:srgbClr val="404040"/>
                </a:solidFill>
              </a:rPr>
              <a:t>Deshpande</a:t>
            </a:r>
            <a:r>
              <a:rPr lang="en-US" altLang="ja-JP" dirty="0" smtClean="0">
                <a:solidFill>
                  <a:srgbClr val="404040"/>
                </a:solidFill>
              </a:rPr>
              <a:t> et al.'10]</a:t>
            </a:r>
          </a:p>
          <a:p>
            <a:pPr lvl="1"/>
            <a:r>
              <a:rPr lang="en-US" altLang="ja-JP" dirty="0" smtClean="0">
                <a:solidFill>
                  <a:srgbClr val="404040"/>
                </a:solidFill>
              </a:rPr>
              <a:t>VM</a:t>
            </a:r>
            <a:r>
              <a:rPr lang="ja-JP" altLang="en-US" dirty="0" smtClean="0">
                <a:solidFill>
                  <a:srgbClr val="404040"/>
                </a:solidFill>
              </a:rPr>
              <a:t>が複数のホストのメモリを利用できる</a:t>
            </a:r>
            <a:endParaRPr lang="en-US" altLang="ja-JP" dirty="0" smtClean="0">
              <a:solidFill>
                <a:srgbClr val="404040"/>
              </a:solidFill>
            </a:endParaRPr>
          </a:p>
          <a:p>
            <a:pPr lvl="1"/>
            <a:r>
              <a:rPr lang="ja-JP" altLang="en-US" dirty="0" smtClean="0">
                <a:solidFill>
                  <a:srgbClr val="404040"/>
                </a:solidFill>
              </a:rPr>
              <a:t>マイグレーションには未対応</a:t>
            </a:r>
            <a:endParaRPr lang="en-US" altLang="ja-JP" dirty="0" smtClean="0">
              <a:solidFill>
                <a:srgbClr val="404040"/>
              </a:solidFill>
            </a:endParaRPr>
          </a:p>
          <a:p>
            <a:r>
              <a:rPr lang="ja-JP" altLang="en-US" dirty="0" smtClean="0">
                <a:solidFill>
                  <a:srgbClr val="404040"/>
                </a:solidFill>
              </a:rPr>
              <a:t>ネットワーク・スワップ</a:t>
            </a:r>
            <a:r>
              <a:rPr lang="en-US" altLang="ja-JP" dirty="0" smtClean="0">
                <a:solidFill>
                  <a:srgbClr val="404040"/>
                </a:solidFill>
              </a:rPr>
              <a:t> [</a:t>
            </a:r>
            <a:r>
              <a:rPr lang="en-US" altLang="ja-JP" dirty="0" err="1" smtClean="0">
                <a:solidFill>
                  <a:srgbClr val="404040"/>
                </a:solidFill>
              </a:rPr>
              <a:t>Markatos</a:t>
            </a:r>
            <a:r>
              <a:rPr lang="en-US" altLang="ja-JP" dirty="0">
                <a:solidFill>
                  <a:srgbClr val="404040"/>
                </a:solidFill>
              </a:rPr>
              <a:t> </a:t>
            </a:r>
            <a:r>
              <a:rPr lang="en-US" altLang="ja-JP" dirty="0" smtClean="0">
                <a:solidFill>
                  <a:srgbClr val="404040"/>
                </a:solidFill>
              </a:rPr>
              <a:t>et al.'96]</a:t>
            </a:r>
          </a:p>
          <a:p>
            <a:pPr lvl="1"/>
            <a:r>
              <a:rPr lang="ja-JP" altLang="en-US" dirty="0" smtClean="0">
                <a:solidFill>
                  <a:srgbClr val="404040"/>
                </a:solidFill>
              </a:rPr>
              <a:t>他のホストのメモリとの間で高速にスワップを行う</a:t>
            </a:r>
            <a:endParaRPr lang="en-US" altLang="ja-JP" dirty="0" smtClean="0">
              <a:solidFill>
                <a:srgbClr val="404040"/>
              </a:solidFill>
            </a:endParaRPr>
          </a:p>
          <a:p>
            <a:pPr lvl="1"/>
            <a:r>
              <a:rPr lang="ja-JP" altLang="en-US" dirty="0" smtClean="0">
                <a:solidFill>
                  <a:srgbClr val="404040"/>
                </a:solidFill>
              </a:rPr>
              <a:t>マイグレーション時のネットワーク転送量が多い</a:t>
            </a:r>
            <a:endParaRPr lang="en-US" altLang="ja-JP" dirty="0" smtClean="0">
              <a:solidFill>
                <a:srgbClr val="404040"/>
              </a:solidFill>
            </a:endParaRPr>
          </a:p>
        </p:txBody>
      </p:sp>
    </p:spTree>
    <p:extLst>
      <p:ext uri="{BB962C8B-B14F-4D97-AF65-F5344CB8AC3E}">
        <p14:creationId xmlns:p14="http://schemas.microsoft.com/office/powerpoint/2010/main" val="277172809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まとめ</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404040"/>
                </a:solidFill>
              </a:rPr>
              <a:t>巨大なメモリを持つ</a:t>
            </a:r>
            <a:r>
              <a:rPr lang="en-US" altLang="ja-JP" dirty="0" smtClean="0">
                <a:solidFill>
                  <a:srgbClr val="404040"/>
                </a:solidFill>
              </a:rPr>
              <a:t>VM</a:t>
            </a:r>
            <a:r>
              <a:rPr lang="ja-JP" altLang="en-US" dirty="0" smtClean="0">
                <a:solidFill>
                  <a:srgbClr val="404040"/>
                </a:solidFill>
              </a:rPr>
              <a:t>を複数のホストへマイグレーションできる</a:t>
            </a:r>
            <a:r>
              <a:rPr lang="en-US" altLang="ja-JP" dirty="0" smtClean="0">
                <a:solidFill>
                  <a:srgbClr val="404040"/>
                </a:solidFill>
              </a:rPr>
              <a:t>S-</a:t>
            </a:r>
            <a:r>
              <a:rPr lang="en-US" altLang="ja-JP" dirty="0" err="1" smtClean="0">
                <a:solidFill>
                  <a:srgbClr val="404040"/>
                </a:solidFill>
              </a:rPr>
              <a:t>memV</a:t>
            </a:r>
            <a:r>
              <a:rPr lang="ja-JP" altLang="en-US" dirty="0" smtClean="0">
                <a:solidFill>
                  <a:srgbClr val="404040"/>
                </a:solidFill>
              </a:rPr>
              <a:t>を提案</a:t>
            </a:r>
            <a:endParaRPr lang="en-US" altLang="ja-JP" dirty="0" smtClean="0">
              <a:solidFill>
                <a:srgbClr val="404040"/>
              </a:solidFill>
            </a:endParaRPr>
          </a:p>
          <a:p>
            <a:pPr lvl="1"/>
            <a:r>
              <a:rPr lang="ja-JP" altLang="en-US" dirty="0" smtClean="0">
                <a:solidFill>
                  <a:srgbClr val="404040"/>
                </a:solidFill>
              </a:rPr>
              <a:t>メインホストに入りきらないメモリはサブホストに転送</a:t>
            </a:r>
            <a:endParaRPr lang="en-US" altLang="ja-JP" dirty="0" smtClean="0">
              <a:solidFill>
                <a:srgbClr val="404040"/>
              </a:solidFill>
            </a:endParaRPr>
          </a:p>
          <a:p>
            <a:pPr lvl="1"/>
            <a:r>
              <a:rPr lang="en-US" altLang="ja-JP" dirty="0" smtClean="0">
                <a:solidFill>
                  <a:srgbClr val="404040"/>
                </a:solidFill>
              </a:rPr>
              <a:t>KVM</a:t>
            </a:r>
            <a:r>
              <a:rPr lang="ja-JP" altLang="en-US" dirty="0" smtClean="0">
                <a:solidFill>
                  <a:srgbClr val="404040"/>
                </a:solidFill>
              </a:rPr>
              <a:t>に実装し、従来システムよりマイグレーション性能が高いことを示した</a:t>
            </a:r>
            <a:endParaRPr lang="en-US" altLang="ja-JP" dirty="0">
              <a:solidFill>
                <a:srgbClr val="404040"/>
              </a:solidFill>
            </a:endParaRPr>
          </a:p>
          <a:p>
            <a:r>
              <a:rPr lang="ja-JP" altLang="en-US" dirty="0" smtClean="0">
                <a:solidFill>
                  <a:srgbClr val="404040"/>
                </a:solidFill>
              </a:rPr>
              <a:t>今後の課題</a:t>
            </a:r>
            <a:endParaRPr lang="en-US" altLang="ja-JP" dirty="0" smtClean="0">
              <a:solidFill>
                <a:srgbClr val="404040"/>
              </a:solidFill>
            </a:endParaRPr>
          </a:p>
          <a:p>
            <a:pPr lvl="1"/>
            <a:r>
              <a:rPr lang="ja-JP" altLang="en-US" dirty="0" smtClean="0">
                <a:solidFill>
                  <a:srgbClr val="404040"/>
                </a:solidFill>
              </a:rPr>
              <a:t>メインホストとサブホスト間でメモリをスワップできるようにする</a:t>
            </a:r>
            <a:endParaRPr lang="en-US" altLang="ja-JP" dirty="0" smtClean="0">
              <a:solidFill>
                <a:srgbClr val="404040"/>
              </a:solidFill>
            </a:endParaRPr>
          </a:p>
          <a:p>
            <a:pPr lvl="1"/>
            <a:r>
              <a:rPr lang="ja-JP" altLang="en-US" dirty="0" smtClean="0">
                <a:solidFill>
                  <a:srgbClr val="404040"/>
                </a:solidFill>
              </a:rPr>
              <a:t>複数のホストを使って動作する</a:t>
            </a:r>
            <a:r>
              <a:rPr lang="en-US" altLang="ja-JP" dirty="0" smtClean="0">
                <a:solidFill>
                  <a:srgbClr val="404040"/>
                </a:solidFill>
              </a:rPr>
              <a:t>VM</a:t>
            </a:r>
            <a:r>
              <a:rPr lang="ja-JP" altLang="en-US" dirty="0" smtClean="0">
                <a:solidFill>
                  <a:srgbClr val="404040"/>
                </a:solidFill>
              </a:rPr>
              <a:t>をマイグレーションできるようにする</a:t>
            </a:r>
            <a:endParaRPr lang="ja-JP" altLang="en-US" dirty="0">
              <a:solidFill>
                <a:srgbClr val="404040"/>
              </a:solidFill>
            </a:endParaRPr>
          </a:p>
        </p:txBody>
      </p:sp>
    </p:spTree>
    <p:extLst>
      <p:ext uri="{BB962C8B-B14F-4D97-AF65-F5344CB8AC3E}">
        <p14:creationId xmlns:p14="http://schemas.microsoft.com/office/powerpoint/2010/main" val="10478680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仮想マシンの普及</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262626"/>
                </a:solidFill>
              </a:rPr>
              <a:t>仮想マシン（</a:t>
            </a:r>
            <a:r>
              <a:rPr lang="en-US" altLang="ja-JP" dirty="0" smtClean="0">
                <a:solidFill>
                  <a:srgbClr val="262626"/>
                </a:solidFill>
              </a:rPr>
              <a:t>VM</a:t>
            </a:r>
            <a:r>
              <a:rPr lang="ja-JP" altLang="en-US" dirty="0" smtClean="0">
                <a:solidFill>
                  <a:srgbClr val="262626"/>
                </a:solidFill>
              </a:rPr>
              <a:t>）が様々な用途に用いられるようになっている</a:t>
            </a:r>
            <a:endParaRPr lang="en-US" altLang="ja-JP" dirty="0" smtClean="0">
              <a:solidFill>
                <a:srgbClr val="262626"/>
              </a:solidFill>
            </a:endParaRPr>
          </a:p>
          <a:p>
            <a:pPr lvl="1"/>
            <a:r>
              <a:rPr lang="en-US" altLang="ja-JP" dirty="0" smtClean="0">
                <a:solidFill>
                  <a:srgbClr val="262626"/>
                </a:solidFill>
              </a:rPr>
              <a:t>VM</a:t>
            </a:r>
            <a:r>
              <a:rPr lang="ja-JP" altLang="en-US" dirty="0" smtClean="0">
                <a:solidFill>
                  <a:srgbClr val="262626"/>
                </a:solidFill>
              </a:rPr>
              <a:t>を用いたサーバ集約</a:t>
            </a:r>
            <a:endParaRPr lang="en-US" altLang="ja-JP" dirty="0" smtClean="0">
              <a:solidFill>
                <a:srgbClr val="262626"/>
              </a:solidFill>
            </a:endParaRPr>
          </a:p>
          <a:p>
            <a:pPr lvl="2"/>
            <a:r>
              <a:rPr lang="ja-JP" altLang="en-US" dirty="0" smtClean="0">
                <a:solidFill>
                  <a:srgbClr val="262626"/>
                </a:solidFill>
              </a:rPr>
              <a:t>１台の計算機上で多くの</a:t>
            </a:r>
            <a:r>
              <a:rPr lang="en-US" altLang="ja-JP" dirty="0" smtClean="0">
                <a:solidFill>
                  <a:srgbClr val="262626"/>
                </a:solidFill>
              </a:rPr>
              <a:t>VM</a:t>
            </a:r>
            <a:r>
              <a:rPr lang="ja-JP" altLang="en-US" dirty="0" smtClean="0">
                <a:solidFill>
                  <a:srgbClr val="262626"/>
                </a:solidFill>
              </a:rPr>
              <a:t>を動作させる</a:t>
            </a:r>
            <a:endParaRPr lang="en-US" altLang="ja-JP" dirty="0" smtClean="0">
              <a:solidFill>
                <a:srgbClr val="262626"/>
              </a:solidFill>
            </a:endParaRPr>
          </a:p>
          <a:p>
            <a:pPr lvl="2"/>
            <a:r>
              <a:rPr lang="ja-JP" altLang="en-US" dirty="0" smtClean="0">
                <a:solidFill>
                  <a:srgbClr val="262626"/>
                </a:solidFill>
              </a:rPr>
              <a:t>ハードウェアの余剰リソースを有効活用</a:t>
            </a:r>
            <a:endParaRPr lang="en-US" altLang="ja-JP" dirty="0" smtClean="0">
              <a:solidFill>
                <a:srgbClr val="262626"/>
              </a:solidFill>
            </a:endParaRPr>
          </a:p>
          <a:p>
            <a:pPr lvl="1"/>
            <a:r>
              <a:rPr lang="ja-JP" altLang="en-US" dirty="0" smtClean="0">
                <a:solidFill>
                  <a:srgbClr val="262626"/>
                </a:solidFill>
              </a:rPr>
              <a:t>クラウドコンピューティング</a:t>
            </a:r>
            <a:endParaRPr lang="en-US" altLang="ja-JP" dirty="0" smtClean="0">
              <a:solidFill>
                <a:srgbClr val="262626"/>
              </a:solidFill>
            </a:endParaRPr>
          </a:p>
          <a:p>
            <a:pPr lvl="2"/>
            <a:r>
              <a:rPr lang="ja-JP" altLang="en-US" dirty="0" smtClean="0">
                <a:solidFill>
                  <a:srgbClr val="262626"/>
                </a:solidFill>
              </a:rPr>
              <a:t>ユーザにネットワーク経由で</a:t>
            </a:r>
            <a:r>
              <a:rPr lang="en-US" altLang="ja-JP" dirty="0" smtClean="0">
                <a:solidFill>
                  <a:srgbClr val="262626"/>
                </a:solidFill>
              </a:rPr>
              <a:t>VM</a:t>
            </a:r>
            <a:r>
              <a:rPr lang="ja-JP" altLang="en-US" dirty="0" smtClean="0">
                <a:solidFill>
                  <a:srgbClr val="262626"/>
                </a:solidFill>
              </a:rPr>
              <a:t>を提供</a:t>
            </a:r>
            <a:endParaRPr lang="en-US" altLang="ja-JP" dirty="0" smtClean="0">
              <a:solidFill>
                <a:srgbClr val="262626"/>
              </a:solidFill>
            </a:endParaRPr>
          </a:p>
          <a:p>
            <a:pPr lvl="2"/>
            <a:r>
              <a:rPr lang="ja-JP" altLang="en-US" dirty="0" smtClean="0">
                <a:solidFill>
                  <a:srgbClr val="262626"/>
                </a:solidFill>
              </a:rPr>
              <a:t>必要な時に必要なだけ利用できる</a:t>
            </a:r>
            <a:endParaRPr lang="en-US" altLang="ja-JP" dirty="0" smtClean="0">
              <a:solidFill>
                <a:srgbClr val="262626"/>
              </a:solidFill>
            </a:endParaRPr>
          </a:p>
        </p:txBody>
      </p:sp>
    </p:spTree>
    <p:extLst>
      <p:ext uri="{BB962C8B-B14F-4D97-AF65-F5344CB8AC3E}">
        <p14:creationId xmlns:p14="http://schemas.microsoft.com/office/powerpoint/2010/main" val="30486356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VM</a:t>
            </a:r>
            <a:r>
              <a:rPr lang="ja-JP" altLang="en-US" dirty="0" smtClean="0"/>
              <a:t>マイグレーション</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を停止させずに別のホストに移動させる技術</a:t>
            </a:r>
            <a:endParaRPr lang="en-US" altLang="ja-JP" dirty="0" smtClean="0">
              <a:solidFill>
                <a:schemeClr val="tx1">
                  <a:lumMod val="75000"/>
                  <a:lumOff val="25000"/>
                </a:schemeClr>
              </a:solidFill>
            </a:endParaRPr>
          </a:p>
          <a:p>
            <a:pPr lvl="1"/>
            <a:r>
              <a:rPr lang="ja-JP" altLang="en-US" dirty="0" smtClean="0">
                <a:solidFill>
                  <a:schemeClr val="tx1">
                    <a:lumMod val="75000"/>
                    <a:lumOff val="25000"/>
                  </a:schemeClr>
                </a:solidFill>
              </a:rPr>
              <a:t>ホストのメンテナンス時などに行われる</a:t>
            </a:r>
            <a:endParaRPr lang="en-US" altLang="ja-JP" dirty="0" smtClean="0">
              <a:solidFill>
                <a:schemeClr val="tx1">
                  <a:lumMod val="75000"/>
                  <a:lumOff val="25000"/>
                </a:schemeClr>
              </a:solidFill>
            </a:endParaRPr>
          </a:p>
          <a:p>
            <a:r>
              <a:rPr lang="ja-JP" altLang="en-US" dirty="0" smtClean="0">
                <a:solidFill>
                  <a:schemeClr val="tx1">
                    <a:lumMod val="75000"/>
                    <a:lumOff val="25000"/>
                  </a:schemeClr>
                </a:solidFill>
              </a:rPr>
              <a:t>マイグレーションの手順</a:t>
            </a:r>
            <a:endParaRPr lang="en-US" altLang="ja-JP" dirty="0" smtClean="0">
              <a:solidFill>
                <a:schemeClr val="tx1">
                  <a:lumMod val="75000"/>
                  <a:lumOff val="25000"/>
                </a:schemeClr>
              </a:solidFill>
            </a:endParaRPr>
          </a:p>
          <a:p>
            <a:pPr lvl="1"/>
            <a:r>
              <a:rPr lang="ja-JP" altLang="en-US" dirty="0" smtClean="0">
                <a:solidFill>
                  <a:schemeClr val="tx1">
                    <a:lumMod val="75000"/>
                    <a:lumOff val="25000"/>
                  </a:schemeClr>
                </a:solidFill>
              </a:rPr>
              <a:t>移送先のホストに空の</a:t>
            </a:r>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を作成</a:t>
            </a:r>
            <a:endParaRPr lang="en-US" altLang="ja-JP" dirty="0" smtClean="0">
              <a:solidFill>
                <a:schemeClr val="tx1">
                  <a:lumMod val="75000"/>
                  <a:lumOff val="25000"/>
                </a:schemeClr>
              </a:solidFill>
            </a:endParaRPr>
          </a:p>
          <a:p>
            <a:pPr lvl="1"/>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のメモリを移送先に転送</a:t>
            </a:r>
          </a:p>
          <a:p>
            <a:pPr lvl="1"/>
            <a:r>
              <a:rPr lang="ja-JP" altLang="en-US" dirty="0" smtClean="0">
                <a:solidFill>
                  <a:schemeClr val="tx1">
                    <a:lumMod val="75000"/>
                    <a:lumOff val="25000"/>
                  </a:schemeClr>
                </a:solidFill>
              </a:rPr>
              <a:t>受け取ったメモリを基に</a:t>
            </a:r>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を復元</a:t>
            </a:r>
            <a:endParaRPr lang="en-US" altLang="ja-JP" dirty="0" smtClean="0">
              <a:solidFill>
                <a:schemeClr val="tx1">
                  <a:lumMod val="75000"/>
                  <a:lumOff val="25000"/>
                </a:schemeClr>
              </a:solidFill>
            </a:endParaRPr>
          </a:p>
        </p:txBody>
      </p:sp>
      <p:sp>
        <p:nvSpPr>
          <p:cNvPr id="12" name="角丸四角形 11"/>
          <p:cNvSpPr/>
          <p:nvPr/>
        </p:nvSpPr>
        <p:spPr>
          <a:xfrm>
            <a:off x="1879600" y="4450080"/>
            <a:ext cx="2184400" cy="2221653"/>
          </a:xfrm>
          <a:prstGeom prst="roundRect">
            <a:avLst/>
          </a:prstGeom>
          <a:solidFill>
            <a:schemeClr val="accent1">
              <a:lumMod val="20000"/>
              <a:lumOff val="8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1998133" y="4450081"/>
            <a:ext cx="1947334" cy="461665"/>
          </a:xfrm>
          <a:prstGeom prst="rect">
            <a:avLst/>
          </a:prstGeom>
          <a:noFill/>
        </p:spPr>
        <p:txBody>
          <a:bodyPr wrap="square" rtlCol="0">
            <a:spAutoFit/>
          </a:bodyPr>
          <a:lstStyle/>
          <a:p>
            <a:pPr algn="ctr"/>
            <a:r>
              <a:rPr lang="ja-JP" altLang="en-US" sz="2400" dirty="0" smtClean="0">
                <a:solidFill>
                  <a:schemeClr val="tx1">
                    <a:lumMod val="65000"/>
                    <a:lumOff val="35000"/>
                  </a:schemeClr>
                </a:solidFill>
              </a:rPr>
              <a:t>ホスト</a:t>
            </a:r>
            <a:r>
              <a:rPr kumimoji="1" lang="en-US" altLang="ja-JP" sz="2400" dirty="0" smtClean="0">
                <a:solidFill>
                  <a:schemeClr val="tx1">
                    <a:lumMod val="65000"/>
                    <a:lumOff val="35000"/>
                  </a:schemeClr>
                </a:solidFill>
              </a:rPr>
              <a:t>1</a:t>
            </a:r>
            <a:endParaRPr kumimoji="1" lang="ja-JP" altLang="en-US" sz="2400" dirty="0">
              <a:solidFill>
                <a:schemeClr val="tx1">
                  <a:lumMod val="65000"/>
                  <a:lumOff val="35000"/>
                </a:schemeClr>
              </a:solidFill>
            </a:endParaRPr>
          </a:p>
        </p:txBody>
      </p:sp>
      <p:sp>
        <p:nvSpPr>
          <p:cNvPr id="15" name="角丸四角形 14"/>
          <p:cNvSpPr/>
          <p:nvPr/>
        </p:nvSpPr>
        <p:spPr>
          <a:xfrm>
            <a:off x="1998133" y="5004973"/>
            <a:ext cx="1947334" cy="1497427"/>
          </a:xfrm>
          <a:prstGeom prst="roundRect">
            <a:avLst/>
          </a:prstGeom>
          <a:solidFill>
            <a:schemeClr val="accent1">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dirty="0"/>
          </a:p>
        </p:txBody>
      </p:sp>
      <p:sp>
        <p:nvSpPr>
          <p:cNvPr id="16" name="テキスト ボックス 15"/>
          <p:cNvSpPr txBox="1"/>
          <p:nvPr/>
        </p:nvSpPr>
        <p:spPr>
          <a:xfrm>
            <a:off x="1998133" y="5004973"/>
            <a:ext cx="1947333" cy="461665"/>
          </a:xfrm>
          <a:prstGeom prst="rect">
            <a:avLst/>
          </a:prstGeom>
          <a:noFill/>
        </p:spPr>
        <p:txBody>
          <a:bodyPr wrap="square" rtlCol="0">
            <a:spAutoFit/>
          </a:bodyPr>
          <a:lstStyle/>
          <a:p>
            <a:pPr algn="ctr"/>
            <a:r>
              <a:rPr kumimoji="1" lang="en-US" altLang="ja-JP" sz="2400" dirty="0" smtClean="0">
                <a:solidFill>
                  <a:schemeClr val="bg1"/>
                </a:solidFill>
              </a:rPr>
              <a:t>VM</a:t>
            </a:r>
            <a:endParaRPr kumimoji="1" lang="ja-JP" altLang="en-US" sz="2400" dirty="0">
              <a:solidFill>
                <a:schemeClr val="bg1"/>
              </a:solidFill>
            </a:endParaRPr>
          </a:p>
        </p:txBody>
      </p:sp>
      <p:sp>
        <p:nvSpPr>
          <p:cNvPr id="17" name="角丸四角形 16"/>
          <p:cNvSpPr/>
          <p:nvPr/>
        </p:nvSpPr>
        <p:spPr>
          <a:xfrm>
            <a:off x="2184400" y="5503333"/>
            <a:ext cx="1540933" cy="812800"/>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solidFill>
                  <a:schemeClr val="tx1">
                    <a:lumMod val="65000"/>
                    <a:lumOff val="35000"/>
                  </a:schemeClr>
                </a:solidFill>
              </a:rPr>
              <a:t>メモリ</a:t>
            </a:r>
            <a:endParaRPr kumimoji="1" lang="ja-JP" altLang="en-US" sz="2400" dirty="0">
              <a:solidFill>
                <a:schemeClr val="tx1">
                  <a:lumMod val="65000"/>
                  <a:lumOff val="35000"/>
                </a:schemeClr>
              </a:solidFill>
            </a:endParaRPr>
          </a:p>
        </p:txBody>
      </p:sp>
      <p:sp>
        <p:nvSpPr>
          <p:cNvPr id="18" name="角丸四角形 17"/>
          <p:cNvSpPr/>
          <p:nvPr/>
        </p:nvSpPr>
        <p:spPr>
          <a:xfrm>
            <a:off x="5130800" y="4450080"/>
            <a:ext cx="2184400" cy="2221653"/>
          </a:xfrm>
          <a:prstGeom prst="roundRect">
            <a:avLst/>
          </a:prstGeom>
          <a:solidFill>
            <a:schemeClr val="accent1">
              <a:lumMod val="20000"/>
              <a:lumOff val="8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5249333" y="4450081"/>
            <a:ext cx="1947334" cy="461665"/>
          </a:xfrm>
          <a:prstGeom prst="rect">
            <a:avLst/>
          </a:prstGeom>
          <a:noFill/>
        </p:spPr>
        <p:txBody>
          <a:bodyPr wrap="square" rtlCol="0">
            <a:spAutoFit/>
          </a:bodyPr>
          <a:lstStyle/>
          <a:p>
            <a:pPr algn="ctr"/>
            <a:r>
              <a:rPr lang="ja-JP" altLang="en-US" sz="2400" dirty="0" smtClean="0">
                <a:solidFill>
                  <a:schemeClr val="tx1">
                    <a:lumMod val="65000"/>
                    <a:lumOff val="35000"/>
                  </a:schemeClr>
                </a:solidFill>
              </a:rPr>
              <a:t>ホスト</a:t>
            </a:r>
            <a:r>
              <a:rPr lang="en-US" altLang="ja-JP" sz="2400" dirty="0" smtClean="0">
                <a:solidFill>
                  <a:schemeClr val="tx1">
                    <a:lumMod val="65000"/>
                    <a:lumOff val="35000"/>
                  </a:schemeClr>
                </a:solidFill>
              </a:rPr>
              <a:t>2</a:t>
            </a:r>
            <a:endParaRPr kumimoji="1" lang="ja-JP" altLang="en-US" sz="2400" dirty="0">
              <a:solidFill>
                <a:schemeClr val="tx1">
                  <a:lumMod val="65000"/>
                  <a:lumOff val="35000"/>
                </a:schemeClr>
              </a:solidFill>
            </a:endParaRPr>
          </a:p>
        </p:txBody>
      </p:sp>
      <p:sp>
        <p:nvSpPr>
          <p:cNvPr id="20" name="角丸四角形 19"/>
          <p:cNvSpPr/>
          <p:nvPr/>
        </p:nvSpPr>
        <p:spPr>
          <a:xfrm>
            <a:off x="5249333" y="5004973"/>
            <a:ext cx="1947334" cy="1497427"/>
          </a:xfrm>
          <a:prstGeom prst="roundRect">
            <a:avLst/>
          </a:prstGeom>
          <a:solidFill>
            <a:srgbClr val="FFFF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dirty="0"/>
          </a:p>
        </p:txBody>
      </p:sp>
      <p:sp>
        <p:nvSpPr>
          <p:cNvPr id="21" name="テキスト ボックス 20"/>
          <p:cNvSpPr txBox="1"/>
          <p:nvPr/>
        </p:nvSpPr>
        <p:spPr>
          <a:xfrm>
            <a:off x="5249334" y="5004973"/>
            <a:ext cx="1947333" cy="461665"/>
          </a:xfrm>
          <a:prstGeom prst="rect">
            <a:avLst/>
          </a:prstGeom>
          <a:noFill/>
        </p:spPr>
        <p:txBody>
          <a:bodyPr wrap="square" rtlCol="0">
            <a:spAutoFit/>
          </a:bodyPr>
          <a:lstStyle/>
          <a:p>
            <a:pPr algn="ctr"/>
            <a:r>
              <a:rPr kumimoji="1" lang="en-US" altLang="ja-JP" sz="2400" dirty="0" smtClean="0">
                <a:solidFill>
                  <a:schemeClr val="tx1">
                    <a:lumMod val="85000"/>
                    <a:lumOff val="15000"/>
                  </a:schemeClr>
                </a:solidFill>
              </a:rPr>
              <a:t>VM</a:t>
            </a:r>
            <a:endParaRPr kumimoji="1" lang="ja-JP" altLang="en-US" sz="2400" dirty="0">
              <a:solidFill>
                <a:schemeClr val="tx1">
                  <a:lumMod val="85000"/>
                  <a:lumOff val="15000"/>
                </a:schemeClr>
              </a:solidFill>
            </a:endParaRPr>
          </a:p>
        </p:txBody>
      </p:sp>
      <p:sp>
        <p:nvSpPr>
          <p:cNvPr id="22" name="右矢印 21"/>
          <p:cNvSpPr/>
          <p:nvPr/>
        </p:nvSpPr>
        <p:spPr>
          <a:xfrm>
            <a:off x="3945466" y="5235806"/>
            <a:ext cx="1303867" cy="783996"/>
          </a:xfrm>
          <a:prstGeom prst="rightArrow">
            <a:avLst/>
          </a:prstGeom>
          <a:solidFill>
            <a:schemeClr val="tx2">
              <a:lumMod val="90000"/>
              <a:lumOff val="1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bg1"/>
              </a:solidFill>
            </a:endParaRPr>
          </a:p>
        </p:txBody>
      </p:sp>
    </p:spTree>
    <p:extLst>
      <p:ext uri="{BB962C8B-B14F-4D97-AF65-F5344CB8AC3E}">
        <p14:creationId xmlns:p14="http://schemas.microsoft.com/office/powerpoint/2010/main" val="41567017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VM</a:t>
            </a:r>
            <a:r>
              <a:rPr lang="ja-JP" altLang="en-US" dirty="0" smtClean="0"/>
              <a:t>マイグレーション</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を停止させずに別のホストに移動させる技術</a:t>
            </a:r>
            <a:endParaRPr lang="en-US" altLang="ja-JP" dirty="0" smtClean="0">
              <a:solidFill>
                <a:schemeClr val="tx1">
                  <a:lumMod val="75000"/>
                  <a:lumOff val="25000"/>
                </a:schemeClr>
              </a:solidFill>
            </a:endParaRPr>
          </a:p>
          <a:p>
            <a:pPr lvl="1"/>
            <a:r>
              <a:rPr lang="ja-JP" altLang="en-US" dirty="0" smtClean="0">
                <a:solidFill>
                  <a:schemeClr val="tx1">
                    <a:lumMod val="75000"/>
                    <a:lumOff val="25000"/>
                  </a:schemeClr>
                </a:solidFill>
              </a:rPr>
              <a:t>ホストのメンテナンス時などに行われる</a:t>
            </a:r>
            <a:endParaRPr lang="en-US" altLang="ja-JP" dirty="0" smtClean="0">
              <a:solidFill>
                <a:schemeClr val="tx1">
                  <a:lumMod val="75000"/>
                  <a:lumOff val="25000"/>
                </a:schemeClr>
              </a:solidFill>
            </a:endParaRPr>
          </a:p>
          <a:p>
            <a:r>
              <a:rPr lang="ja-JP" altLang="en-US" dirty="0" smtClean="0">
                <a:solidFill>
                  <a:schemeClr val="tx1">
                    <a:lumMod val="75000"/>
                    <a:lumOff val="25000"/>
                  </a:schemeClr>
                </a:solidFill>
              </a:rPr>
              <a:t>マイグレーションの手順</a:t>
            </a:r>
            <a:endParaRPr lang="en-US" altLang="ja-JP" dirty="0" smtClean="0">
              <a:solidFill>
                <a:schemeClr val="tx1">
                  <a:lumMod val="75000"/>
                  <a:lumOff val="25000"/>
                </a:schemeClr>
              </a:solidFill>
            </a:endParaRPr>
          </a:p>
          <a:p>
            <a:pPr lvl="1"/>
            <a:r>
              <a:rPr lang="ja-JP" altLang="en-US" dirty="0" smtClean="0">
                <a:solidFill>
                  <a:schemeClr val="tx1">
                    <a:lumMod val="75000"/>
                    <a:lumOff val="25000"/>
                  </a:schemeClr>
                </a:solidFill>
              </a:rPr>
              <a:t>移送先のホストに空の</a:t>
            </a:r>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を作成</a:t>
            </a:r>
            <a:endParaRPr lang="en-US" altLang="ja-JP" dirty="0" smtClean="0">
              <a:solidFill>
                <a:schemeClr val="tx1">
                  <a:lumMod val="75000"/>
                  <a:lumOff val="25000"/>
                </a:schemeClr>
              </a:solidFill>
            </a:endParaRPr>
          </a:p>
          <a:p>
            <a:pPr lvl="1"/>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のメモリを移送先に転送</a:t>
            </a:r>
          </a:p>
          <a:p>
            <a:pPr lvl="1"/>
            <a:r>
              <a:rPr lang="ja-JP" altLang="en-US" dirty="0" smtClean="0">
                <a:solidFill>
                  <a:schemeClr val="tx1">
                    <a:lumMod val="75000"/>
                    <a:lumOff val="25000"/>
                  </a:schemeClr>
                </a:solidFill>
              </a:rPr>
              <a:t>受け取ったメモリを基に</a:t>
            </a:r>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を復元</a:t>
            </a:r>
            <a:endParaRPr lang="en-US" altLang="ja-JP" dirty="0" smtClean="0">
              <a:solidFill>
                <a:schemeClr val="tx1">
                  <a:lumMod val="75000"/>
                  <a:lumOff val="25000"/>
                </a:schemeClr>
              </a:solidFill>
            </a:endParaRPr>
          </a:p>
        </p:txBody>
      </p:sp>
      <p:sp>
        <p:nvSpPr>
          <p:cNvPr id="12" name="角丸四角形 11"/>
          <p:cNvSpPr/>
          <p:nvPr/>
        </p:nvSpPr>
        <p:spPr>
          <a:xfrm>
            <a:off x="1879600" y="4450080"/>
            <a:ext cx="2184400" cy="2221653"/>
          </a:xfrm>
          <a:prstGeom prst="roundRect">
            <a:avLst/>
          </a:prstGeom>
          <a:solidFill>
            <a:schemeClr val="accent1">
              <a:lumMod val="20000"/>
              <a:lumOff val="8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1998133" y="4450081"/>
            <a:ext cx="1947334" cy="461665"/>
          </a:xfrm>
          <a:prstGeom prst="rect">
            <a:avLst/>
          </a:prstGeom>
          <a:noFill/>
        </p:spPr>
        <p:txBody>
          <a:bodyPr wrap="square" rtlCol="0">
            <a:spAutoFit/>
          </a:bodyPr>
          <a:lstStyle/>
          <a:p>
            <a:pPr algn="ctr"/>
            <a:r>
              <a:rPr lang="ja-JP" altLang="en-US" sz="2400" dirty="0" smtClean="0">
                <a:solidFill>
                  <a:schemeClr val="tx1">
                    <a:lumMod val="65000"/>
                    <a:lumOff val="35000"/>
                  </a:schemeClr>
                </a:solidFill>
              </a:rPr>
              <a:t>ホスト</a:t>
            </a:r>
            <a:r>
              <a:rPr kumimoji="1" lang="en-US" altLang="ja-JP" sz="2400" dirty="0" smtClean="0">
                <a:solidFill>
                  <a:schemeClr val="tx1">
                    <a:lumMod val="65000"/>
                    <a:lumOff val="35000"/>
                  </a:schemeClr>
                </a:solidFill>
              </a:rPr>
              <a:t>1</a:t>
            </a:r>
            <a:endParaRPr kumimoji="1" lang="ja-JP" altLang="en-US" sz="2400" dirty="0">
              <a:solidFill>
                <a:schemeClr val="tx1">
                  <a:lumMod val="65000"/>
                  <a:lumOff val="35000"/>
                </a:schemeClr>
              </a:solidFill>
            </a:endParaRPr>
          </a:p>
        </p:txBody>
      </p:sp>
      <p:sp>
        <p:nvSpPr>
          <p:cNvPr id="15" name="角丸四角形 14"/>
          <p:cNvSpPr/>
          <p:nvPr/>
        </p:nvSpPr>
        <p:spPr>
          <a:xfrm>
            <a:off x="1998133" y="5004973"/>
            <a:ext cx="1947334" cy="1497427"/>
          </a:xfrm>
          <a:prstGeom prst="roundRect">
            <a:avLst/>
          </a:prstGeom>
          <a:solidFill>
            <a:schemeClr val="accent1">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dirty="0"/>
          </a:p>
        </p:txBody>
      </p:sp>
      <p:sp>
        <p:nvSpPr>
          <p:cNvPr id="16" name="テキスト ボックス 15"/>
          <p:cNvSpPr txBox="1"/>
          <p:nvPr/>
        </p:nvSpPr>
        <p:spPr>
          <a:xfrm>
            <a:off x="1998133" y="5004973"/>
            <a:ext cx="1947333" cy="461665"/>
          </a:xfrm>
          <a:prstGeom prst="rect">
            <a:avLst/>
          </a:prstGeom>
          <a:noFill/>
        </p:spPr>
        <p:txBody>
          <a:bodyPr wrap="square" rtlCol="0">
            <a:spAutoFit/>
          </a:bodyPr>
          <a:lstStyle/>
          <a:p>
            <a:pPr algn="ctr"/>
            <a:r>
              <a:rPr kumimoji="1" lang="en-US" altLang="ja-JP" sz="2400" dirty="0" smtClean="0">
                <a:solidFill>
                  <a:schemeClr val="bg1"/>
                </a:solidFill>
              </a:rPr>
              <a:t>VM</a:t>
            </a:r>
            <a:endParaRPr kumimoji="1" lang="ja-JP" altLang="en-US" sz="2400" dirty="0">
              <a:solidFill>
                <a:schemeClr val="bg1"/>
              </a:solidFill>
            </a:endParaRPr>
          </a:p>
        </p:txBody>
      </p:sp>
      <p:sp>
        <p:nvSpPr>
          <p:cNvPr id="18" name="角丸四角形 17"/>
          <p:cNvSpPr/>
          <p:nvPr/>
        </p:nvSpPr>
        <p:spPr>
          <a:xfrm>
            <a:off x="5130800" y="4450080"/>
            <a:ext cx="2184400" cy="2221653"/>
          </a:xfrm>
          <a:prstGeom prst="roundRect">
            <a:avLst/>
          </a:prstGeom>
          <a:solidFill>
            <a:schemeClr val="accent1">
              <a:lumMod val="20000"/>
              <a:lumOff val="8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5249333" y="4450081"/>
            <a:ext cx="1947334" cy="461665"/>
          </a:xfrm>
          <a:prstGeom prst="rect">
            <a:avLst/>
          </a:prstGeom>
          <a:noFill/>
        </p:spPr>
        <p:txBody>
          <a:bodyPr wrap="square" rtlCol="0">
            <a:spAutoFit/>
          </a:bodyPr>
          <a:lstStyle/>
          <a:p>
            <a:pPr algn="ctr"/>
            <a:r>
              <a:rPr lang="ja-JP" altLang="en-US" sz="2400" dirty="0" smtClean="0">
                <a:solidFill>
                  <a:schemeClr val="tx1">
                    <a:lumMod val="65000"/>
                    <a:lumOff val="35000"/>
                  </a:schemeClr>
                </a:solidFill>
              </a:rPr>
              <a:t>ホスト</a:t>
            </a:r>
            <a:r>
              <a:rPr lang="en-US" altLang="ja-JP" sz="2400" dirty="0" smtClean="0">
                <a:solidFill>
                  <a:schemeClr val="tx1">
                    <a:lumMod val="65000"/>
                    <a:lumOff val="35000"/>
                  </a:schemeClr>
                </a:solidFill>
              </a:rPr>
              <a:t>2</a:t>
            </a:r>
            <a:endParaRPr kumimoji="1" lang="ja-JP" altLang="en-US" sz="2400" dirty="0">
              <a:solidFill>
                <a:schemeClr val="tx1">
                  <a:lumMod val="65000"/>
                  <a:lumOff val="35000"/>
                </a:schemeClr>
              </a:solidFill>
            </a:endParaRPr>
          </a:p>
        </p:txBody>
      </p:sp>
      <p:sp>
        <p:nvSpPr>
          <p:cNvPr id="20" name="角丸四角形 19"/>
          <p:cNvSpPr/>
          <p:nvPr/>
        </p:nvSpPr>
        <p:spPr>
          <a:xfrm>
            <a:off x="5249333" y="5004973"/>
            <a:ext cx="1947334" cy="1497427"/>
          </a:xfrm>
          <a:prstGeom prst="roundRect">
            <a:avLst/>
          </a:prstGeom>
          <a:solidFill>
            <a:srgbClr val="FFFF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dirty="0"/>
          </a:p>
        </p:txBody>
      </p:sp>
      <p:sp>
        <p:nvSpPr>
          <p:cNvPr id="21" name="テキスト ボックス 20"/>
          <p:cNvSpPr txBox="1"/>
          <p:nvPr/>
        </p:nvSpPr>
        <p:spPr>
          <a:xfrm>
            <a:off x="5249334" y="5004973"/>
            <a:ext cx="1947333" cy="461665"/>
          </a:xfrm>
          <a:prstGeom prst="rect">
            <a:avLst/>
          </a:prstGeom>
          <a:noFill/>
        </p:spPr>
        <p:txBody>
          <a:bodyPr wrap="square" rtlCol="0">
            <a:spAutoFit/>
          </a:bodyPr>
          <a:lstStyle/>
          <a:p>
            <a:pPr algn="ctr"/>
            <a:r>
              <a:rPr kumimoji="1" lang="en-US" altLang="ja-JP" sz="2400" dirty="0" smtClean="0">
                <a:solidFill>
                  <a:schemeClr val="tx1">
                    <a:lumMod val="85000"/>
                    <a:lumOff val="15000"/>
                  </a:schemeClr>
                </a:solidFill>
              </a:rPr>
              <a:t>VM</a:t>
            </a:r>
            <a:endParaRPr kumimoji="1" lang="ja-JP" altLang="en-US" sz="2400" dirty="0">
              <a:solidFill>
                <a:schemeClr val="tx1">
                  <a:lumMod val="85000"/>
                  <a:lumOff val="15000"/>
                </a:schemeClr>
              </a:solidFill>
            </a:endParaRPr>
          </a:p>
        </p:txBody>
      </p:sp>
      <p:sp>
        <p:nvSpPr>
          <p:cNvPr id="22" name="右矢印 21"/>
          <p:cNvSpPr/>
          <p:nvPr/>
        </p:nvSpPr>
        <p:spPr>
          <a:xfrm>
            <a:off x="3725333" y="5466638"/>
            <a:ext cx="1750182" cy="783996"/>
          </a:xfrm>
          <a:prstGeom prst="rightArrow">
            <a:avLst/>
          </a:prstGeom>
          <a:solidFill>
            <a:schemeClr val="tx2">
              <a:lumMod val="90000"/>
              <a:lumOff val="1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17" name="角丸四角形 16"/>
          <p:cNvSpPr/>
          <p:nvPr/>
        </p:nvSpPr>
        <p:spPr>
          <a:xfrm>
            <a:off x="2184400" y="5503333"/>
            <a:ext cx="1540933" cy="812800"/>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solidFill>
                  <a:schemeClr val="tx1">
                    <a:lumMod val="65000"/>
                    <a:lumOff val="35000"/>
                  </a:schemeClr>
                </a:solidFill>
              </a:rPr>
              <a:t>メモリ</a:t>
            </a:r>
            <a:endParaRPr kumimoji="1" lang="ja-JP" altLang="en-US" sz="2400" dirty="0">
              <a:solidFill>
                <a:schemeClr val="tx1">
                  <a:lumMod val="65000"/>
                  <a:lumOff val="35000"/>
                </a:schemeClr>
              </a:solidFill>
            </a:endParaRPr>
          </a:p>
        </p:txBody>
      </p:sp>
      <p:sp>
        <p:nvSpPr>
          <p:cNvPr id="14" name="角丸四角形 13"/>
          <p:cNvSpPr/>
          <p:nvPr/>
        </p:nvSpPr>
        <p:spPr>
          <a:xfrm>
            <a:off x="5475515" y="5550096"/>
            <a:ext cx="1540933" cy="812800"/>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solidFill>
                  <a:schemeClr val="tx1">
                    <a:lumMod val="65000"/>
                    <a:lumOff val="35000"/>
                  </a:schemeClr>
                </a:solidFill>
              </a:rPr>
              <a:t>メモリ</a:t>
            </a:r>
            <a:endParaRPr kumimoji="1" lang="ja-JP" altLang="en-US" sz="2400" dirty="0">
              <a:solidFill>
                <a:schemeClr val="tx1">
                  <a:lumMod val="65000"/>
                  <a:lumOff val="35000"/>
                </a:schemeClr>
              </a:solidFill>
            </a:endParaRPr>
          </a:p>
        </p:txBody>
      </p:sp>
    </p:spTree>
    <p:extLst>
      <p:ext uri="{BB962C8B-B14F-4D97-AF65-F5344CB8AC3E}">
        <p14:creationId xmlns:p14="http://schemas.microsoft.com/office/powerpoint/2010/main" val="3307022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5108190" y="4450081"/>
            <a:ext cx="2184400" cy="2221653"/>
          </a:xfrm>
          <a:prstGeom prst="roundRect">
            <a:avLst/>
          </a:prstGeom>
          <a:solidFill>
            <a:schemeClr val="accent1">
              <a:lumMod val="20000"/>
              <a:lumOff val="8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lstStyle/>
          <a:p>
            <a:r>
              <a:rPr lang="en-US" altLang="ja-JP" dirty="0" smtClean="0"/>
              <a:t>VM</a:t>
            </a:r>
            <a:r>
              <a:rPr lang="ja-JP" altLang="en-US" dirty="0" smtClean="0"/>
              <a:t>マイグレーション</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を停止させずに別のホストに移動させる技術</a:t>
            </a:r>
            <a:endParaRPr lang="en-US" altLang="ja-JP" dirty="0" smtClean="0">
              <a:solidFill>
                <a:schemeClr val="tx1">
                  <a:lumMod val="75000"/>
                  <a:lumOff val="25000"/>
                </a:schemeClr>
              </a:solidFill>
            </a:endParaRPr>
          </a:p>
          <a:p>
            <a:pPr lvl="1"/>
            <a:r>
              <a:rPr lang="ja-JP" altLang="en-US" dirty="0" smtClean="0">
                <a:solidFill>
                  <a:schemeClr val="tx1">
                    <a:lumMod val="75000"/>
                    <a:lumOff val="25000"/>
                  </a:schemeClr>
                </a:solidFill>
              </a:rPr>
              <a:t>ホストのメンテナンス時などに行われる</a:t>
            </a:r>
            <a:endParaRPr lang="en-US" altLang="ja-JP" dirty="0" smtClean="0">
              <a:solidFill>
                <a:schemeClr val="tx1">
                  <a:lumMod val="75000"/>
                  <a:lumOff val="25000"/>
                </a:schemeClr>
              </a:solidFill>
            </a:endParaRPr>
          </a:p>
          <a:p>
            <a:r>
              <a:rPr lang="ja-JP" altLang="en-US" dirty="0" smtClean="0">
                <a:solidFill>
                  <a:schemeClr val="tx1">
                    <a:lumMod val="75000"/>
                    <a:lumOff val="25000"/>
                  </a:schemeClr>
                </a:solidFill>
              </a:rPr>
              <a:t>マイグレーションの手順</a:t>
            </a:r>
            <a:endParaRPr lang="en-US" altLang="ja-JP" dirty="0" smtClean="0">
              <a:solidFill>
                <a:schemeClr val="tx1">
                  <a:lumMod val="75000"/>
                  <a:lumOff val="25000"/>
                </a:schemeClr>
              </a:solidFill>
            </a:endParaRPr>
          </a:p>
          <a:p>
            <a:pPr lvl="1"/>
            <a:r>
              <a:rPr lang="ja-JP" altLang="en-US" dirty="0" smtClean="0">
                <a:solidFill>
                  <a:schemeClr val="tx1">
                    <a:lumMod val="75000"/>
                    <a:lumOff val="25000"/>
                  </a:schemeClr>
                </a:solidFill>
              </a:rPr>
              <a:t>移送先のホストに空の</a:t>
            </a:r>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を作成</a:t>
            </a:r>
            <a:endParaRPr lang="en-US" altLang="ja-JP" dirty="0" smtClean="0">
              <a:solidFill>
                <a:schemeClr val="tx1">
                  <a:lumMod val="75000"/>
                  <a:lumOff val="25000"/>
                </a:schemeClr>
              </a:solidFill>
            </a:endParaRPr>
          </a:p>
          <a:p>
            <a:pPr lvl="1"/>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のメモリを移送先に転送</a:t>
            </a:r>
          </a:p>
          <a:p>
            <a:pPr lvl="1"/>
            <a:r>
              <a:rPr lang="ja-JP" altLang="en-US" dirty="0" smtClean="0">
                <a:solidFill>
                  <a:schemeClr val="tx1">
                    <a:lumMod val="75000"/>
                    <a:lumOff val="25000"/>
                  </a:schemeClr>
                </a:solidFill>
              </a:rPr>
              <a:t>受け取ったメモリを基に</a:t>
            </a:r>
            <a:r>
              <a:rPr lang="en-US" altLang="ja-JP" dirty="0" smtClean="0">
                <a:solidFill>
                  <a:schemeClr val="tx1">
                    <a:lumMod val="75000"/>
                    <a:lumOff val="25000"/>
                  </a:schemeClr>
                </a:solidFill>
              </a:rPr>
              <a:t>VM</a:t>
            </a:r>
            <a:r>
              <a:rPr lang="ja-JP" altLang="en-US" dirty="0" smtClean="0">
                <a:solidFill>
                  <a:schemeClr val="tx1">
                    <a:lumMod val="75000"/>
                    <a:lumOff val="25000"/>
                  </a:schemeClr>
                </a:solidFill>
              </a:rPr>
              <a:t>を復元</a:t>
            </a:r>
            <a:endParaRPr lang="en-US" altLang="ja-JP" dirty="0" smtClean="0">
              <a:solidFill>
                <a:schemeClr val="tx1">
                  <a:lumMod val="75000"/>
                  <a:lumOff val="25000"/>
                </a:schemeClr>
              </a:solidFill>
            </a:endParaRPr>
          </a:p>
        </p:txBody>
      </p:sp>
      <p:sp>
        <p:nvSpPr>
          <p:cNvPr id="12" name="角丸四角形 11"/>
          <p:cNvSpPr/>
          <p:nvPr/>
        </p:nvSpPr>
        <p:spPr>
          <a:xfrm>
            <a:off x="1879600" y="4450080"/>
            <a:ext cx="2184400" cy="2221653"/>
          </a:xfrm>
          <a:prstGeom prst="roundRect">
            <a:avLst/>
          </a:prstGeom>
          <a:solidFill>
            <a:schemeClr val="accent1">
              <a:lumMod val="20000"/>
              <a:lumOff val="8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1998133" y="4450081"/>
            <a:ext cx="1947334" cy="461665"/>
          </a:xfrm>
          <a:prstGeom prst="rect">
            <a:avLst/>
          </a:prstGeom>
          <a:noFill/>
        </p:spPr>
        <p:txBody>
          <a:bodyPr wrap="square" rtlCol="0">
            <a:spAutoFit/>
          </a:bodyPr>
          <a:lstStyle/>
          <a:p>
            <a:pPr algn="ctr"/>
            <a:r>
              <a:rPr lang="ja-JP" altLang="en-US" sz="2400" dirty="0" smtClean="0">
                <a:solidFill>
                  <a:schemeClr val="tx1">
                    <a:lumMod val="65000"/>
                    <a:lumOff val="35000"/>
                  </a:schemeClr>
                </a:solidFill>
              </a:rPr>
              <a:t>ホスト</a:t>
            </a:r>
            <a:r>
              <a:rPr kumimoji="1" lang="en-US" altLang="ja-JP" sz="2400" dirty="0" smtClean="0">
                <a:solidFill>
                  <a:schemeClr val="tx1">
                    <a:lumMod val="65000"/>
                    <a:lumOff val="35000"/>
                  </a:schemeClr>
                </a:solidFill>
              </a:rPr>
              <a:t>1</a:t>
            </a:r>
            <a:endParaRPr kumimoji="1" lang="ja-JP" altLang="en-US" sz="2400" dirty="0">
              <a:solidFill>
                <a:schemeClr val="tx1">
                  <a:lumMod val="65000"/>
                  <a:lumOff val="35000"/>
                </a:schemeClr>
              </a:solidFill>
            </a:endParaRPr>
          </a:p>
        </p:txBody>
      </p:sp>
      <p:sp>
        <p:nvSpPr>
          <p:cNvPr id="15" name="角丸四角形 14"/>
          <p:cNvSpPr/>
          <p:nvPr/>
        </p:nvSpPr>
        <p:spPr>
          <a:xfrm>
            <a:off x="5235829" y="4994538"/>
            <a:ext cx="1947334" cy="1497427"/>
          </a:xfrm>
          <a:prstGeom prst="roundRect">
            <a:avLst/>
          </a:prstGeom>
          <a:solidFill>
            <a:schemeClr val="accent1">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dirty="0"/>
          </a:p>
        </p:txBody>
      </p:sp>
      <p:sp>
        <p:nvSpPr>
          <p:cNvPr id="16" name="テキスト ボックス 15"/>
          <p:cNvSpPr txBox="1"/>
          <p:nvPr/>
        </p:nvSpPr>
        <p:spPr>
          <a:xfrm>
            <a:off x="5220120" y="5050339"/>
            <a:ext cx="1947333" cy="461665"/>
          </a:xfrm>
          <a:prstGeom prst="rect">
            <a:avLst/>
          </a:prstGeom>
          <a:noFill/>
        </p:spPr>
        <p:txBody>
          <a:bodyPr wrap="square" rtlCol="0">
            <a:spAutoFit/>
          </a:bodyPr>
          <a:lstStyle/>
          <a:p>
            <a:pPr algn="ctr"/>
            <a:r>
              <a:rPr kumimoji="1" lang="en-US" altLang="ja-JP" sz="2400" dirty="0" smtClean="0">
                <a:solidFill>
                  <a:schemeClr val="bg1"/>
                </a:solidFill>
              </a:rPr>
              <a:t>VM</a:t>
            </a:r>
            <a:endParaRPr kumimoji="1" lang="ja-JP" altLang="en-US" sz="2400" dirty="0">
              <a:solidFill>
                <a:schemeClr val="bg1"/>
              </a:solidFill>
            </a:endParaRPr>
          </a:p>
        </p:txBody>
      </p:sp>
      <p:sp>
        <p:nvSpPr>
          <p:cNvPr id="17" name="角丸四角形 16"/>
          <p:cNvSpPr/>
          <p:nvPr/>
        </p:nvSpPr>
        <p:spPr>
          <a:xfrm>
            <a:off x="5406742" y="5512004"/>
            <a:ext cx="1540933" cy="812800"/>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solidFill>
                  <a:schemeClr val="tx1">
                    <a:lumMod val="65000"/>
                    <a:lumOff val="35000"/>
                  </a:schemeClr>
                </a:solidFill>
              </a:rPr>
              <a:t>メモリ</a:t>
            </a:r>
            <a:endParaRPr kumimoji="1" lang="ja-JP" altLang="en-US" sz="2400" dirty="0">
              <a:solidFill>
                <a:schemeClr val="tx1">
                  <a:lumMod val="65000"/>
                  <a:lumOff val="35000"/>
                </a:schemeClr>
              </a:solidFill>
            </a:endParaRPr>
          </a:p>
        </p:txBody>
      </p:sp>
      <p:sp>
        <p:nvSpPr>
          <p:cNvPr id="20" name="角丸四角形 19"/>
          <p:cNvSpPr/>
          <p:nvPr/>
        </p:nvSpPr>
        <p:spPr>
          <a:xfrm>
            <a:off x="1998132" y="4990460"/>
            <a:ext cx="1947334" cy="1497427"/>
          </a:xfrm>
          <a:prstGeom prst="roundRect">
            <a:avLst/>
          </a:prstGeom>
          <a:solidFill>
            <a:srgbClr val="FFFF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dirty="0"/>
          </a:p>
        </p:txBody>
      </p:sp>
      <p:sp>
        <p:nvSpPr>
          <p:cNvPr id="21" name="テキスト ボックス 20"/>
          <p:cNvSpPr txBox="1"/>
          <p:nvPr/>
        </p:nvSpPr>
        <p:spPr>
          <a:xfrm>
            <a:off x="1998133" y="5075536"/>
            <a:ext cx="1947333" cy="461665"/>
          </a:xfrm>
          <a:prstGeom prst="rect">
            <a:avLst/>
          </a:prstGeom>
          <a:noFill/>
        </p:spPr>
        <p:txBody>
          <a:bodyPr wrap="square" rtlCol="0">
            <a:spAutoFit/>
          </a:bodyPr>
          <a:lstStyle/>
          <a:p>
            <a:pPr algn="ctr"/>
            <a:r>
              <a:rPr kumimoji="1" lang="en-US" altLang="ja-JP" sz="2400" dirty="0" smtClean="0">
                <a:solidFill>
                  <a:schemeClr val="tx1">
                    <a:lumMod val="85000"/>
                    <a:lumOff val="15000"/>
                  </a:schemeClr>
                </a:solidFill>
              </a:rPr>
              <a:t>VM</a:t>
            </a:r>
            <a:endParaRPr kumimoji="1" lang="ja-JP" altLang="en-US" sz="2400" dirty="0">
              <a:solidFill>
                <a:schemeClr val="tx1">
                  <a:lumMod val="85000"/>
                  <a:lumOff val="15000"/>
                </a:schemeClr>
              </a:solidFill>
            </a:endParaRPr>
          </a:p>
        </p:txBody>
      </p:sp>
      <p:sp>
        <p:nvSpPr>
          <p:cNvPr id="23" name="テキスト ボックス 22"/>
          <p:cNvSpPr txBox="1"/>
          <p:nvPr/>
        </p:nvSpPr>
        <p:spPr>
          <a:xfrm>
            <a:off x="5220119" y="4508749"/>
            <a:ext cx="1947334" cy="461665"/>
          </a:xfrm>
          <a:prstGeom prst="rect">
            <a:avLst/>
          </a:prstGeom>
          <a:noFill/>
        </p:spPr>
        <p:txBody>
          <a:bodyPr wrap="square" rtlCol="0">
            <a:spAutoFit/>
          </a:bodyPr>
          <a:lstStyle/>
          <a:p>
            <a:pPr algn="ctr"/>
            <a:r>
              <a:rPr lang="ja-JP" altLang="en-US" sz="2400" dirty="0" smtClean="0">
                <a:solidFill>
                  <a:schemeClr val="tx1">
                    <a:lumMod val="65000"/>
                    <a:lumOff val="35000"/>
                  </a:schemeClr>
                </a:solidFill>
              </a:rPr>
              <a:t>ホスト</a:t>
            </a:r>
            <a:r>
              <a:rPr lang="en-US" altLang="ja-JP" sz="2400" dirty="0" smtClean="0">
                <a:solidFill>
                  <a:schemeClr val="tx1">
                    <a:lumMod val="65000"/>
                    <a:lumOff val="35000"/>
                  </a:schemeClr>
                </a:solidFill>
              </a:rPr>
              <a:t>2</a:t>
            </a:r>
            <a:endParaRPr kumimoji="1" lang="ja-JP" altLang="en-US" sz="2400" dirty="0">
              <a:solidFill>
                <a:schemeClr val="tx1">
                  <a:lumMod val="65000"/>
                  <a:lumOff val="35000"/>
                </a:schemeClr>
              </a:solidFill>
            </a:endParaRPr>
          </a:p>
        </p:txBody>
      </p:sp>
    </p:spTree>
    <p:extLst>
      <p:ext uri="{BB962C8B-B14F-4D97-AF65-F5344CB8AC3E}">
        <p14:creationId xmlns:p14="http://schemas.microsoft.com/office/powerpoint/2010/main" val="6888315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巨大なメモリを持つ</a:t>
            </a:r>
            <a:r>
              <a:rPr lang="en-US" altLang="ja-JP" dirty="0" smtClean="0"/>
              <a:t>VM</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404040"/>
                </a:solidFill>
              </a:rPr>
              <a:t>巨大な</a:t>
            </a:r>
            <a:r>
              <a:rPr lang="en-US" altLang="ja-JP" dirty="0" smtClean="0">
                <a:solidFill>
                  <a:srgbClr val="404040"/>
                </a:solidFill>
              </a:rPr>
              <a:t>VM</a:t>
            </a:r>
            <a:r>
              <a:rPr lang="ja-JP" altLang="en-US" dirty="0" smtClean="0">
                <a:solidFill>
                  <a:srgbClr val="404040"/>
                </a:solidFill>
              </a:rPr>
              <a:t>も使われるようになってきた</a:t>
            </a:r>
            <a:endParaRPr lang="en-US" altLang="ja-JP" dirty="0" smtClean="0">
              <a:solidFill>
                <a:srgbClr val="404040"/>
              </a:solidFill>
            </a:endParaRPr>
          </a:p>
          <a:p>
            <a:pPr lvl="1"/>
            <a:r>
              <a:rPr lang="ja-JP" altLang="en-US" dirty="0" smtClean="0">
                <a:solidFill>
                  <a:srgbClr val="404040"/>
                </a:solidFill>
              </a:rPr>
              <a:t>例：</a:t>
            </a:r>
            <a:r>
              <a:rPr lang="en-US" altLang="ja-JP" dirty="0" smtClean="0">
                <a:solidFill>
                  <a:srgbClr val="404040"/>
                </a:solidFill>
              </a:rPr>
              <a:t>Amazon EC2</a:t>
            </a:r>
            <a:r>
              <a:rPr lang="ja-JP" altLang="en-US" dirty="0" smtClean="0">
                <a:solidFill>
                  <a:srgbClr val="404040"/>
                </a:solidFill>
              </a:rPr>
              <a:t>は</a:t>
            </a:r>
            <a:r>
              <a:rPr lang="en-US" altLang="ja-JP" dirty="0" smtClean="0">
                <a:solidFill>
                  <a:srgbClr val="404040"/>
                </a:solidFill>
              </a:rPr>
              <a:t>244</a:t>
            </a:r>
            <a:r>
              <a:rPr lang="en-US" altLang="ja-JP" dirty="0" smtClean="0">
                <a:solidFill>
                  <a:schemeClr val="tx1"/>
                </a:solidFill>
              </a:rPr>
              <a:t>GB</a:t>
            </a:r>
            <a:r>
              <a:rPr lang="ja-JP" altLang="en-US" dirty="0" smtClean="0">
                <a:solidFill>
                  <a:srgbClr val="404040"/>
                </a:solidFill>
              </a:rPr>
              <a:t>のメモリを持つ</a:t>
            </a:r>
            <a:r>
              <a:rPr lang="en-US" altLang="ja-JP" dirty="0" smtClean="0">
                <a:solidFill>
                  <a:srgbClr val="404040"/>
                </a:solidFill>
              </a:rPr>
              <a:t>VM</a:t>
            </a:r>
            <a:r>
              <a:rPr lang="ja-JP" altLang="en-US" dirty="0" smtClean="0">
                <a:solidFill>
                  <a:srgbClr val="404040"/>
                </a:solidFill>
              </a:rPr>
              <a:t>を提供</a:t>
            </a:r>
            <a:endParaRPr lang="en-US" altLang="ja-JP" dirty="0" smtClean="0">
              <a:solidFill>
                <a:srgbClr val="404040"/>
              </a:solidFill>
            </a:endParaRPr>
          </a:p>
          <a:p>
            <a:pPr lvl="1"/>
            <a:r>
              <a:rPr lang="ja-JP" altLang="en-US" dirty="0" smtClean="0">
                <a:solidFill>
                  <a:srgbClr val="404040"/>
                </a:solidFill>
              </a:rPr>
              <a:t>ビッグデータを解析する際などに用いられる</a:t>
            </a:r>
            <a:endParaRPr lang="en-US" altLang="ja-JP" dirty="0" smtClean="0">
              <a:solidFill>
                <a:srgbClr val="404040"/>
              </a:solidFill>
            </a:endParaRPr>
          </a:p>
          <a:p>
            <a:r>
              <a:rPr lang="ja-JP" altLang="en-US" dirty="0" smtClean="0">
                <a:solidFill>
                  <a:srgbClr val="404040"/>
                </a:solidFill>
              </a:rPr>
              <a:t>マイグレーション時に移送先を見つけるのが困難</a:t>
            </a:r>
            <a:endParaRPr lang="en-US" altLang="ja-JP" dirty="0" smtClean="0">
              <a:solidFill>
                <a:srgbClr val="404040"/>
              </a:solidFill>
            </a:endParaRPr>
          </a:p>
          <a:p>
            <a:pPr lvl="1"/>
            <a:r>
              <a:rPr lang="ja-JP" altLang="en-US" dirty="0" smtClean="0">
                <a:solidFill>
                  <a:srgbClr val="404040"/>
                </a:solidFill>
              </a:rPr>
              <a:t>大きな空きメモリ容量を持った</a:t>
            </a:r>
            <a:r>
              <a:rPr lang="en-US" altLang="en-US" dirty="0" smtClean="0">
                <a:solidFill>
                  <a:srgbClr val="404040"/>
                </a:solidFill>
              </a:rPr>
              <a:t>ホスト</a:t>
            </a:r>
            <a:r>
              <a:rPr lang="ja-JP" altLang="en-US" dirty="0" smtClean="0">
                <a:solidFill>
                  <a:srgbClr val="404040"/>
                </a:solidFill>
              </a:rPr>
              <a:t>を確保し続けておくのはコスト面で難しい</a:t>
            </a:r>
            <a:endParaRPr lang="en-US" altLang="ja-JP" dirty="0">
              <a:solidFill>
                <a:srgbClr val="404040"/>
              </a:solidFill>
            </a:endParaRPr>
          </a:p>
        </p:txBody>
      </p:sp>
      <p:sp>
        <p:nvSpPr>
          <p:cNvPr id="7" name="角丸四角形 6"/>
          <p:cNvSpPr/>
          <p:nvPr/>
        </p:nvSpPr>
        <p:spPr>
          <a:xfrm>
            <a:off x="1856527" y="4485332"/>
            <a:ext cx="2167467" cy="2275301"/>
          </a:xfrm>
          <a:prstGeom prst="round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1856527" y="4485332"/>
            <a:ext cx="2167467" cy="461665"/>
          </a:xfrm>
          <a:prstGeom prst="rect">
            <a:avLst/>
          </a:prstGeom>
          <a:noFill/>
        </p:spPr>
        <p:txBody>
          <a:bodyPr wrap="square" rtlCol="0">
            <a:spAutoFit/>
          </a:bodyPr>
          <a:lstStyle/>
          <a:p>
            <a:pPr algn="ctr"/>
            <a:r>
              <a:rPr lang="ja-JP" altLang="en-US" sz="2400" dirty="0" smtClean="0">
                <a:solidFill>
                  <a:schemeClr val="tx1">
                    <a:lumMod val="85000"/>
                    <a:lumOff val="15000"/>
                  </a:schemeClr>
                </a:solidFill>
              </a:rPr>
              <a:t>ホスト</a:t>
            </a:r>
            <a:r>
              <a:rPr lang="en-US" altLang="ja-JP" sz="2400" dirty="0" smtClean="0">
                <a:solidFill>
                  <a:schemeClr val="tx1">
                    <a:lumMod val="85000"/>
                    <a:lumOff val="15000"/>
                  </a:schemeClr>
                </a:solidFill>
              </a:rPr>
              <a:t>1</a:t>
            </a:r>
            <a:endParaRPr kumimoji="1" lang="ja-JP" altLang="en-US" sz="2400" dirty="0">
              <a:solidFill>
                <a:schemeClr val="tx1">
                  <a:lumMod val="85000"/>
                  <a:lumOff val="15000"/>
                </a:schemeClr>
              </a:solidFill>
            </a:endParaRPr>
          </a:p>
        </p:txBody>
      </p:sp>
      <p:sp>
        <p:nvSpPr>
          <p:cNvPr id="9" name="角丸四角形 8"/>
          <p:cNvSpPr/>
          <p:nvPr/>
        </p:nvSpPr>
        <p:spPr>
          <a:xfrm>
            <a:off x="2025860" y="5118100"/>
            <a:ext cx="1862667" cy="1371600"/>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400" dirty="0" smtClean="0">
                <a:solidFill>
                  <a:schemeClr val="bg1"/>
                </a:solidFill>
              </a:rPr>
              <a:t>VM</a:t>
            </a:r>
          </a:p>
          <a:p>
            <a:pPr algn="ctr"/>
            <a:r>
              <a:rPr lang="ja-JP" altLang="en-US" sz="2400" dirty="0" smtClean="0"/>
              <a:t>（</a:t>
            </a:r>
            <a:r>
              <a:rPr lang="en-US" altLang="ja-JP" sz="2400" dirty="0" smtClean="0"/>
              <a:t>244</a:t>
            </a:r>
            <a:r>
              <a:rPr lang="en-US" altLang="ja-JP" sz="2400" dirty="0" smtClean="0">
                <a:solidFill>
                  <a:srgbClr val="000000"/>
                </a:solidFill>
              </a:rPr>
              <a:t>GB</a:t>
            </a:r>
            <a:r>
              <a:rPr lang="ja-JP" altLang="en-US" sz="2400" dirty="0" smtClean="0"/>
              <a:t>）</a:t>
            </a:r>
            <a:endParaRPr kumimoji="1" lang="ja-JP" altLang="en-US" sz="2400" dirty="0"/>
          </a:p>
        </p:txBody>
      </p:sp>
      <p:sp>
        <p:nvSpPr>
          <p:cNvPr id="10" name="角丸四角形 9"/>
          <p:cNvSpPr/>
          <p:nvPr/>
        </p:nvSpPr>
        <p:spPr>
          <a:xfrm>
            <a:off x="5260126" y="4849283"/>
            <a:ext cx="2167467" cy="1490558"/>
          </a:xfrm>
          <a:prstGeom prst="round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5260126" y="4849283"/>
            <a:ext cx="2167467" cy="461665"/>
          </a:xfrm>
          <a:prstGeom prst="rect">
            <a:avLst/>
          </a:prstGeom>
          <a:noFill/>
        </p:spPr>
        <p:txBody>
          <a:bodyPr wrap="square" rtlCol="0">
            <a:spAutoFit/>
          </a:bodyPr>
          <a:lstStyle/>
          <a:p>
            <a:pPr algn="ctr"/>
            <a:r>
              <a:rPr lang="ja-JP" altLang="en-US" sz="2400" dirty="0" smtClean="0">
                <a:solidFill>
                  <a:srgbClr val="262626"/>
                </a:solidFill>
              </a:rPr>
              <a:t>ホスト</a:t>
            </a:r>
            <a:r>
              <a:rPr lang="en-US" altLang="ja-JP" sz="2400" dirty="0" smtClean="0">
                <a:solidFill>
                  <a:srgbClr val="262626"/>
                </a:solidFill>
              </a:rPr>
              <a:t>2</a:t>
            </a:r>
            <a:endParaRPr kumimoji="1" lang="ja-JP" altLang="en-US" sz="2400" dirty="0">
              <a:solidFill>
                <a:srgbClr val="262626"/>
              </a:solidFill>
            </a:endParaRPr>
          </a:p>
        </p:txBody>
      </p:sp>
      <p:sp>
        <p:nvSpPr>
          <p:cNvPr id="13" name="右矢印 12"/>
          <p:cNvSpPr/>
          <p:nvPr/>
        </p:nvSpPr>
        <p:spPr>
          <a:xfrm>
            <a:off x="3888527" y="5350105"/>
            <a:ext cx="1571625" cy="783996"/>
          </a:xfrm>
          <a:prstGeom prst="rightArrow">
            <a:avLst/>
          </a:prstGeom>
          <a:solidFill>
            <a:schemeClr val="tx2">
              <a:lumMod val="90000"/>
              <a:lumOff val="1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14" name="乗算記号 13"/>
          <p:cNvSpPr/>
          <p:nvPr/>
        </p:nvSpPr>
        <p:spPr>
          <a:xfrm>
            <a:off x="3834552" y="4849283"/>
            <a:ext cx="1625600" cy="1811867"/>
          </a:xfrm>
          <a:prstGeom prst="mathMultiply">
            <a:avLst>
              <a:gd name="adj1" fmla="val 11020"/>
            </a:avLst>
          </a:prstGeom>
          <a:solidFill>
            <a:schemeClr val="accent6">
              <a:lumMod val="40000"/>
              <a:lumOff val="60000"/>
            </a:schemeClr>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541432" y="5435600"/>
            <a:ext cx="1684019" cy="698501"/>
          </a:xfrm>
          <a:prstGeom prst="roundRect">
            <a:avLst/>
          </a:prstGeom>
          <a:solidFill>
            <a:srgbClr val="FFFFFF"/>
          </a:solidFill>
          <a:ln w="28575"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400" dirty="0" smtClean="0">
                <a:solidFill>
                  <a:schemeClr val="tx1">
                    <a:lumMod val="85000"/>
                    <a:lumOff val="15000"/>
                  </a:schemeClr>
                </a:solidFill>
              </a:rPr>
              <a:t>64GB</a:t>
            </a:r>
            <a:endParaRPr kumimoji="1" lang="ja-JP" altLang="en-US" sz="2400" dirty="0">
              <a:solidFill>
                <a:schemeClr val="tx1">
                  <a:lumMod val="85000"/>
                  <a:lumOff val="15000"/>
                </a:schemeClr>
              </a:solidFill>
            </a:endParaRPr>
          </a:p>
        </p:txBody>
      </p:sp>
    </p:spTree>
    <p:extLst>
      <p:ext uri="{BB962C8B-B14F-4D97-AF65-F5344CB8AC3E}">
        <p14:creationId xmlns:p14="http://schemas.microsoft.com/office/powerpoint/2010/main" val="9337036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仮想メモリの利用</a:t>
            </a:r>
            <a:endParaRPr lang="ja-JP" altLang="en-US" dirty="0"/>
          </a:p>
        </p:txBody>
      </p:sp>
      <p:sp>
        <p:nvSpPr>
          <p:cNvPr id="10" name="コンテンツ プレースホルダー 9"/>
          <p:cNvSpPr>
            <a:spLocks noGrp="1"/>
          </p:cNvSpPr>
          <p:nvPr>
            <p:ph idx="1"/>
          </p:nvPr>
        </p:nvSpPr>
        <p:spPr/>
        <p:txBody>
          <a:bodyPr/>
          <a:lstStyle/>
          <a:p>
            <a:r>
              <a:rPr lang="ja-JP" altLang="en-US" dirty="0" smtClean="0">
                <a:solidFill>
                  <a:srgbClr val="262626"/>
                </a:solidFill>
              </a:rPr>
              <a:t>仮想メモリを使うことでメモリ容量の小さなホストでも大きな</a:t>
            </a:r>
            <a:r>
              <a:rPr lang="en-US" altLang="ja-JP" dirty="0" smtClean="0">
                <a:solidFill>
                  <a:srgbClr val="262626"/>
                </a:solidFill>
              </a:rPr>
              <a:t>VM</a:t>
            </a:r>
            <a:r>
              <a:rPr lang="ja-JP" altLang="en-US" dirty="0" smtClean="0">
                <a:solidFill>
                  <a:srgbClr val="262626"/>
                </a:solidFill>
              </a:rPr>
              <a:t>を動かせる</a:t>
            </a:r>
            <a:endParaRPr lang="en-US" altLang="ja-JP" dirty="0" smtClean="0">
              <a:solidFill>
                <a:srgbClr val="262626"/>
              </a:solidFill>
            </a:endParaRPr>
          </a:p>
          <a:p>
            <a:pPr lvl="1"/>
            <a:r>
              <a:rPr lang="ja-JP" altLang="en-US" dirty="0" smtClean="0">
                <a:solidFill>
                  <a:srgbClr val="262626"/>
                </a:solidFill>
              </a:rPr>
              <a:t>メモリに入りきらないデータはディスクに格納</a:t>
            </a:r>
            <a:endParaRPr lang="en-US" altLang="ja-JP" dirty="0" smtClean="0">
              <a:solidFill>
                <a:srgbClr val="262626"/>
              </a:solidFill>
            </a:endParaRPr>
          </a:p>
          <a:p>
            <a:pPr lvl="1"/>
            <a:r>
              <a:rPr lang="ja-JP" altLang="en-US" dirty="0" smtClean="0">
                <a:solidFill>
                  <a:srgbClr val="262626"/>
                </a:solidFill>
              </a:rPr>
              <a:t>データが必要になったらメモリとディスク間でスワップ</a:t>
            </a:r>
            <a:endParaRPr lang="en-US" altLang="ja-JP" dirty="0" smtClean="0">
              <a:solidFill>
                <a:srgbClr val="262626"/>
              </a:solidFill>
            </a:endParaRPr>
          </a:p>
          <a:p>
            <a:r>
              <a:rPr lang="ja-JP" altLang="en-US" dirty="0" smtClean="0">
                <a:solidFill>
                  <a:srgbClr val="262626"/>
                </a:solidFill>
              </a:rPr>
              <a:t>スワップを繰り返すと性能が著しく低下</a:t>
            </a:r>
            <a:endParaRPr lang="en-US" altLang="ja-JP" dirty="0" smtClean="0">
              <a:solidFill>
                <a:srgbClr val="262626"/>
              </a:solidFill>
            </a:endParaRPr>
          </a:p>
          <a:p>
            <a:pPr lvl="1"/>
            <a:r>
              <a:rPr lang="ja-JP" altLang="en-US" dirty="0" smtClean="0">
                <a:solidFill>
                  <a:srgbClr val="262626"/>
                </a:solidFill>
              </a:rPr>
              <a:t>ディスクはメモリと比べて非常に遅い</a:t>
            </a:r>
            <a:endParaRPr lang="en-US" altLang="ja-JP" dirty="0" smtClean="0">
              <a:solidFill>
                <a:srgbClr val="262626"/>
              </a:solidFill>
            </a:endParaRPr>
          </a:p>
        </p:txBody>
      </p:sp>
      <p:sp>
        <p:nvSpPr>
          <p:cNvPr id="17" name="テキスト ボックス 16"/>
          <p:cNvSpPr txBox="1"/>
          <p:nvPr/>
        </p:nvSpPr>
        <p:spPr>
          <a:xfrm>
            <a:off x="6596662" y="6049810"/>
            <a:ext cx="951102" cy="369332"/>
          </a:xfrm>
          <a:prstGeom prst="rect">
            <a:avLst/>
          </a:prstGeom>
          <a:noFill/>
        </p:spPr>
        <p:txBody>
          <a:bodyPr wrap="none" rtlCol="0">
            <a:spAutoFit/>
          </a:bodyPr>
          <a:lstStyle/>
          <a:p>
            <a:r>
              <a:rPr lang="ja-JP" altLang="en-US" dirty="0" smtClean="0"/>
              <a:t>ディスク</a:t>
            </a:r>
            <a:endParaRPr kumimoji="1" lang="ja-JP" altLang="en-US" dirty="0"/>
          </a:p>
        </p:txBody>
      </p:sp>
      <p:sp>
        <p:nvSpPr>
          <p:cNvPr id="18" name="角丸四角形 17"/>
          <p:cNvSpPr/>
          <p:nvPr/>
        </p:nvSpPr>
        <p:spPr>
          <a:xfrm>
            <a:off x="1597942" y="4767864"/>
            <a:ext cx="1986118" cy="1651278"/>
          </a:xfrm>
          <a:prstGeom prst="roundRect">
            <a:avLst/>
          </a:prstGeom>
          <a:solidFill>
            <a:schemeClr val="accent2">
              <a:lumMod val="20000"/>
              <a:lumOff val="8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t" anchorCtr="1"/>
          <a:lstStyle/>
          <a:p>
            <a:pPr algn="ctr"/>
            <a:r>
              <a:rPr kumimoji="1" lang="en-US" altLang="ja-JP" sz="2400" dirty="0" smtClean="0">
                <a:solidFill>
                  <a:schemeClr val="tx1">
                    <a:lumMod val="85000"/>
                    <a:lumOff val="15000"/>
                  </a:schemeClr>
                </a:solidFill>
              </a:rPr>
              <a:t>VM</a:t>
            </a:r>
            <a:endParaRPr kumimoji="1" lang="ja-JP" altLang="en-US" sz="2400" dirty="0">
              <a:solidFill>
                <a:schemeClr val="tx1">
                  <a:lumMod val="85000"/>
                  <a:lumOff val="15000"/>
                </a:schemeClr>
              </a:solidFill>
            </a:endParaRPr>
          </a:p>
        </p:txBody>
      </p:sp>
      <p:sp>
        <p:nvSpPr>
          <p:cNvPr id="19" name="角丸四角形 18"/>
          <p:cNvSpPr/>
          <p:nvPr/>
        </p:nvSpPr>
        <p:spPr>
          <a:xfrm>
            <a:off x="1767644" y="5419890"/>
            <a:ext cx="1674710" cy="855728"/>
          </a:xfrm>
          <a:prstGeom prst="round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メモリ</a:t>
            </a:r>
            <a:endParaRPr kumimoji="1" lang="ja-JP" altLang="en-US" dirty="0"/>
          </a:p>
        </p:txBody>
      </p:sp>
      <p:sp>
        <p:nvSpPr>
          <p:cNvPr id="25" name="テキスト ボックス 24"/>
          <p:cNvSpPr txBox="1"/>
          <p:nvPr/>
        </p:nvSpPr>
        <p:spPr>
          <a:xfrm>
            <a:off x="4106711" y="5545527"/>
            <a:ext cx="983563" cy="369332"/>
          </a:xfrm>
          <a:prstGeom prst="rect">
            <a:avLst/>
          </a:prstGeom>
          <a:noFill/>
        </p:spPr>
        <p:txBody>
          <a:bodyPr wrap="none" rtlCol="0">
            <a:spAutoFit/>
          </a:bodyPr>
          <a:lstStyle/>
          <a:p>
            <a:r>
              <a:rPr lang="ja-JP" altLang="en-US" dirty="0" smtClean="0">
                <a:solidFill>
                  <a:schemeClr val="tx1">
                    <a:lumMod val="85000"/>
                    <a:lumOff val="15000"/>
                  </a:schemeClr>
                </a:solidFill>
              </a:rPr>
              <a:t>スワップ</a:t>
            </a:r>
            <a:endParaRPr kumimoji="1" lang="ja-JP" altLang="en-US" dirty="0">
              <a:solidFill>
                <a:schemeClr val="tx1">
                  <a:lumMod val="85000"/>
                  <a:lumOff val="15000"/>
                </a:schemeClr>
              </a:solidFill>
            </a:endParaRPr>
          </a:p>
        </p:txBody>
      </p:sp>
      <p:sp>
        <p:nvSpPr>
          <p:cNvPr id="16" name="円柱 15"/>
          <p:cNvSpPr/>
          <p:nvPr/>
        </p:nvSpPr>
        <p:spPr>
          <a:xfrm>
            <a:off x="5561646" y="4706904"/>
            <a:ext cx="1986118" cy="1712237"/>
          </a:xfrm>
          <a:prstGeom prst="can">
            <a:avLst/>
          </a:prstGeom>
          <a:solidFill>
            <a:schemeClr val="bg1"/>
          </a:solidFill>
          <a:ln>
            <a:solidFill>
              <a:srgbClr val="2C7C9F"/>
            </a:solidFill>
          </a:ln>
        </p:spPr>
        <p:style>
          <a:lnRef idx="1">
            <a:schemeClr val="accent1"/>
          </a:lnRef>
          <a:fillRef idx="3">
            <a:schemeClr val="accent1"/>
          </a:fillRef>
          <a:effectRef idx="2">
            <a:schemeClr val="accent1"/>
          </a:effectRef>
          <a:fontRef idx="minor">
            <a:schemeClr val="lt1"/>
          </a:fontRef>
        </p:style>
        <p:txBody>
          <a:bodyPr rtlCol="0" anchor="t" anchorCtr="1"/>
          <a:lstStyle/>
          <a:p>
            <a:pPr algn="ctr"/>
            <a:r>
              <a:rPr kumimoji="1" lang="ja-JP" altLang="en-US" dirty="0" smtClean="0">
                <a:solidFill>
                  <a:srgbClr val="262626"/>
                </a:solidFill>
              </a:rPr>
              <a:t>ディスク</a:t>
            </a:r>
            <a:endParaRPr kumimoji="1" lang="ja-JP" altLang="en-US" dirty="0">
              <a:solidFill>
                <a:srgbClr val="262626"/>
              </a:solidFill>
            </a:endParaRPr>
          </a:p>
        </p:txBody>
      </p:sp>
      <p:sp>
        <p:nvSpPr>
          <p:cNvPr id="26" name="角丸四角形 25"/>
          <p:cNvSpPr/>
          <p:nvPr/>
        </p:nvSpPr>
        <p:spPr>
          <a:xfrm>
            <a:off x="5700005" y="5545527"/>
            <a:ext cx="1668981" cy="730091"/>
          </a:xfrm>
          <a:prstGeom prst="roundRect">
            <a:avLst/>
          </a:prstGeom>
          <a:solidFill>
            <a:schemeClr val="accent1">
              <a:lumMod val="75000"/>
            </a:schemeClr>
          </a:solidFill>
          <a:ln>
            <a:solidFill>
              <a:srgbClr val="2C7C9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データ</a:t>
            </a:r>
            <a:endParaRPr kumimoji="1" lang="ja-JP" altLang="en-US" dirty="0"/>
          </a:p>
        </p:txBody>
      </p:sp>
      <p:sp>
        <p:nvSpPr>
          <p:cNvPr id="3" name="下カーブ矢印 2"/>
          <p:cNvSpPr/>
          <p:nvPr/>
        </p:nvSpPr>
        <p:spPr>
          <a:xfrm>
            <a:off x="3442354" y="5172405"/>
            <a:ext cx="2257651" cy="494969"/>
          </a:xfrm>
          <a:prstGeom prst="curvedDownArrow">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下カーブ矢印 14"/>
          <p:cNvSpPr/>
          <p:nvPr/>
        </p:nvSpPr>
        <p:spPr>
          <a:xfrm rot="10800000">
            <a:off x="3442354" y="5924172"/>
            <a:ext cx="2257651" cy="494969"/>
          </a:xfrm>
          <a:prstGeom prst="curvedDownArrow">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38720130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a:t>
            </a:r>
            <a:r>
              <a:rPr lang="en-US" altLang="ja-JP" dirty="0" smtClean="0"/>
              <a:t>S-</a:t>
            </a:r>
            <a:r>
              <a:rPr lang="en-US" altLang="ja-JP" dirty="0" err="1" smtClean="0"/>
              <a:t>memV</a:t>
            </a:r>
            <a:endParaRPr lang="ja-JP" altLang="en-US" dirty="0"/>
          </a:p>
        </p:txBody>
      </p:sp>
      <p:sp>
        <p:nvSpPr>
          <p:cNvPr id="14" name="コンテンツ プレースホルダー 2"/>
          <p:cNvSpPr txBox="1">
            <a:spLocks/>
          </p:cNvSpPr>
          <p:nvPr/>
        </p:nvSpPr>
        <p:spPr>
          <a:xfrm>
            <a:off x="549275" y="1584232"/>
            <a:ext cx="8042276" cy="4343400"/>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kumimoji="1"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kumimoji="1"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kumimoji="1"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kumimoji="1"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kumimoji="1"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kumimoji="1" lang="en-US" sz="1800" kern="1200" dirty="0">
                <a:solidFill>
                  <a:schemeClr val="tx1">
                    <a:lumMod val="65000"/>
                    <a:lumOff val="35000"/>
                  </a:schemeClr>
                </a:solidFill>
                <a:latin typeface="+mn-lt"/>
                <a:ea typeface="+mn-ea"/>
                <a:cs typeface="+mn-cs"/>
              </a:defRPr>
            </a:lvl9pPr>
          </a:lstStyle>
          <a:p>
            <a:r>
              <a:rPr lang="ja-JP" altLang="en-US" sz="2800" dirty="0" smtClean="0">
                <a:solidFill>
                  <a:srgbClr val="404040"/>
                </a:solidFill>
              </a:rPr>
              <a:t>巨大なメモリを持つ</a:t>
            </a:r>
            <a:r>
              <a:rPr lang="en-US" altLang="ja-JP" sz="2800" dirty="0" smtClean="0">
                <a:solidFill>
                  <a:srgbClr val="404040"/>
                </a:solidFill>
              </a:rPr>
              <a:t>VM</a:t>
            </a:r>
            <a:r>
              <a:rPr lang="ja-JP" altLang="en-US" sz="2800" dirty="0" smtClean="0">
                <a:solidFill>
                  <a:srgbClr val="404040"/>
                </a:solidFill>
              </a:rPr>
              <a:t>を複数のホストにマイグレーション</a:t>
            </a:r>
            <a:endParaRPr lang="en-US" altLang="ja-JP" dirty="0" smtClean="0">
              <a:solidFill>
                <a:srgbClr val="404040"/>
              </a:solidFill>
            </a:endParaRPr>
          </a:p>
          <a:p>
            <a:pPr lvl="1"/>
            <a:r>
              <a:rPr lang="ja-JP" altLang="en-US" sz="2400" dirty="0" smtClean="0">
                <a:solidFill>
                  <a:srgbClr val="404040"/>
                </a:solidFill>
              </a:rPr>
              <a:t>１つのメインホストと複数のサブホストで構成されるホスト群を移送先にできる</a:t>
            </a:r>
            <a:endParaRPr lang="en-US" altLang="ja-JP" sz="2400" dirty="0" smtClean="0">
              <a:solidFill>
                <a:srgbClr val="404040"/>
              </a:solidFill>
            </a:endParaRPr>
          </a:p>
          <a:p>
            <a:pPr lvl="1"/>
            <a:r>
              <a:rPr lang="ja-JP" altLang="en-US" sz="2400" dirty="0" smtClean="0">
                <a:solidFill>
                  <a:srgbClr val="404040"/>
                </a:solidFill>
              </a:rPr>
              <a:t>メインホスト上の</a:t>
            </a:r>
            <a:r>
              <a:rPr lang="en-US" altLang="ja-JP" sz="2400" dirty="0" smtClean="0">
                <a:solidFill>
                  <a:srgbClr val="404040"/>
                </a:solidFill>
              </a:rPr>
              <a:t>VM</a:t>
            </a:r>
            <a:r>
              <a:rPr lang="ja-JP" altLang="en-US" sz="2400" dirty="0" smtClean="0">
                <a:solidFill>
                  <a:srgbClr val="404040"/>
                </a:solidFill>
              </a:rPr>
              <a:t>はサブホストの</a:t>
            </a:r>
            <a:endParaRPr lang="en-US" altLang="ja-JP" sz="2400" dirty="0" smtClean="0">
              <a:solidFill>
                <a:srgbClr val="404040"/>
              </a:solidFill>
            </a:endParaRPr>
          </a:p>
          <a:p>
            <a:pPr marL="349250" lvl="1" indent="0">
              <a:buNone/>
            </a:pPr>
            <a:r>
              <a:rPr lang="en-US" altLang="ja-JP" sz="2400" dirty="0">
                <a:solidFill>
                  <a:srgbClr val="404040"/>
                </a:solidFill>
              </a:rPr>
              <a:t> </a:t>
            </a:r>
            <a:r>
              <a:rPr lang="en-US" altLang="ja-JP" sz="2400" dirty="0" smtClean="0">
                <a:solidFill>
                  <a:srgbClr val="404040"/>
                </a:solidFill>
              </a:rPr>
              <a:t>  </a:t>
            </a:r>
            <a:r>
              <a:rPr lang="ja-JP" altLang="en-US" sz="2400" dirty="0" smtClean="0">
                <a:solidFill>
                  <a:srgbClr val="404040"/>
                </a:solidFill>
              </a:rPr>
              <a:t>メモリも使って動作</a:t>
            </a:r>
            <a:endParaRPr lang="en-US" altLang="ja-JP" sz="2400" dirty="0" smtClean="0">
              <a:solidFill>
                <a:srgbClr val="404040"/>
              </a:solidFill>
            </a:endParaRPr>
          </a:p>
        </p:txBody>
      </p:sp>
      <p:pic>
        <p:nvPicPr>
          <p:cNvPr id="4" name="図 3"/>
          <p:cNvPicPr>
            <a:picLocks noChangeAspect="1"/>
          </p:cNvPicPr>
          <p:nvPr/>
        </p:nvPicPr>
        <p:blipFill>
          <a:blip r:embed="rId3"/>
          <a:stretch>
            <a:fillRect/>
          </a:stretch>
        </p:blipFill>
        <p:spPr>
          <a:xfrm>
            <a:off x="1709115" y="3574222"/>
            <a:ext cx="5732922" cy="3269643"/>
          </a:xfrm>
          <a:prstGeom prst="rect">
            <a:avLst/>
          </a:prstGeom>
        </p:spPr>
      </p:pic>
    </p:spTree>
    <p:extLst>
      <p:ext uri="{BB962C8B-B14F-4D97-AF65-F5344CB8AC3E}">
        <p14:creationId xmlns:p14="http://schemas.microsoft.com/office/powerpoint/2010/main" val="3313009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7840" y="107576"/>
            <a:ext cx="8114031" cy="1336956"/>
          </a:xfrm>
        </p:spPr>
        <p:txBody>
          <a:bodyPr/>
          <a:lstStyle/>
          <a:p>
            <a:r>
              <a:rPr lang="en-US" altLang="ja-JP" dirty="0" smtClean="0"/>
              <a:t>S-</a:t>
            </a:r>
            <a:r>
              <a:rPr lang="en-US" altLang="ja-JP" dirty="0" err="1" smtClean="0"/>
              <a:t>memV</a:t>
            </a:r>
            <a:r>
              <a:rPr lang="ja-JP" altLang="en-US" dirty="0" smtClean="0"/>
              <a:t>によるマイグレーション</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262626"/>
                </a:solidFill>
              </a:rPr>
              <a:t>VM</a:t>
            </a:r>
            <a:r>
              <a:rPr lang="ja-JP" altLang="en-US" dirty="0" smtClean="0">
                <a:solidFill>
                  <a:srgbClr val="262626"/>
                </a:solidFill>
              </a:rPr>
              <a:t>のメモリを分割して複数のホストに転送</a:t>
            </a:r>
            <a:endParaRPr lang="en-US" altLang="ja-JP" dirty="0" smtClean="0">
              <a:solidFill>
                <a:srgbClr val="262626"/>
              </a:solidFill>
            </a:endParaRPr>
          </a:p>
          <a:p>
            <a:pPr lvl="1"/>
            <a:r>
              <a:rPr lang="en-US" altLang="ja-JP" dirty="0" smtClean="0">
                <a:solidFill>
                  <a:srgbClr val="262626"/>
                </a:solidFill>
              </a:rPr>
              <a:t>VM</a:t>
            </a:r>
            <a:r>
              <a:rPr lang="ja-JP" altLang="en-US" dirty="0" smtClean="0">
                <a:solidFill>
                  <a:srgbClr val="262626"/>
                </a:solidFill>
              </a:rPr>
              <a:t>が頻繁にアクセスするメモリはメインホストへ</a:t>
            </a:r>
            <a:endParaRPr lang="en-US" altLang="ja-JP" dirty="0" smtClean="0">
              <a:solidFill>
                <a:srgbClr val="262626"/>
              </a:solidFill>
            </a:endParaRPr>
          </a:p>
          <a:p>
            <a:pPr lvl="1"/>
            <a:r>
              <a:rPr lang="ja-JP" altLang="en-US" dirty="0" smtClean="0">
                <a:solidFill>
                  <a:srgbClr val="262626"/>
                </a:solidFill>
              </a:rPr>
              <a:t>メインホストに入りきらないメモリはサブホストへ</a:t>
            </a:r>
            <a:endParaRPr lang="en-US" altLang="ja-JP" dirty="0" smtClean="0">
              <a:solidFill>
                <a:srgbClr val="262626"/>
              </a:solidFill>
            </a:endParaRPr>
          </a:p>
          <a:p>
            <a:r>
              <a:rPr lang="ja-JP" altLang="en-US" dirty="0" smtClean="0">
                <a:solidFill>
                  <a:srgbClr val="262626"/>
                </a:solidFill>
              </a:rPr>
              <a:t>マイグレーション後はメインホストで</a:t>
            </a:r>
            <a:r>
              <a:rPr lang="en-US" altLang="ja-JP" dirty="0" smtClean="0">
                <a:solidFill>
                  <a:srgbClr val="262626"/>
                </a:solidFill>
              </a:rPr>
              <a:t>VM</a:t>
            </a:r>
            <a:r>
              <a:rPr lang="ja-JP" altLang="en-US" dirty="0" smtClean="0">
                <a:solidFill>
                  <a:srgbClr val="262626"/>
                </a:solidFill>
              </a:rPr>
              <a:t>を実行</a:t>
            </a:r>
            <a:endParaRPr lang="en-US" altLang="ja-JP" dirty="0" smtClean="0">
              <a:solidFill>
                <a:srgbClr val="262626"/>
              </a:solidFill>
            </a:endParaRPr>
          </a:p>
          <a:p>
            <a:pPr lvl="1"/>
            <a:r>
              <a:rPr lang="ja-JP" altLang="en-US" dirty="0" smtClean="0">
                <a:solidFill>
                  <a:srgbClr val="262626"/>
                </a:solidFill>
              </a:rPr>
              <a:t>メインホストに存在しないメモリにアクセスしたらサブホストのメモリとスワップ</a:t>
            </a:r>
            <a:endParaRPr lang="en-US" altLang="ja-JP" dirty="0">
              <a:solidFill>
                <a:srgbClr val="262626"/>
              </a:solidFill>
            </a:endParaRPr>
          </a:p>
        </p:txBody>
      </p:sp>
      <p:sp>
        <p:nvSpPr>
          <p:cNvPr id="8" name="角丸四角形 7"/>
          <p:cNvSpPr/>
          <p:nvPr/>
        </p:nvSpPr>
        <p:spPr>
          <a:xfrm>
            <a:off x="444501" y="4850130"/>
            <a:ext cx="1696720" cy="1280160"/>
          </a:xfrm>
          <a:prstGeom prst="roundRect">
            <a:avLst/>
          </a:prstGeom>
          <a:solidFill>
            <a:schemeClr val="accent1"/>
          </a:solidFill>
          <a:ln>
            <a:solidFill>
              <a:srgbClr val="2C7C9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ホスト</a:t>
            </a:r>
            <a:endParaRPr kumimoji="1" lang="ja-JP" altLang="en-US" dirty="0"/>
          </a:p>
        </p:txBody>
      </p:sp>
      <p:sp>
        <p:nvSpPr>
          <p:cNvPr id="9" name="角丸四角形 8"/>
          <p:cNvSpPr/>
          <p:nvPr/>
        </p:nvSpPr>
        <p:spPr>
          <a:xfrm>
            <a:off x="3567150" y="5012689"/>
            <a:ext cx="1797455" cy="955040"/>
          </a:xfrm>
          <a:prstGeom prst="roundRect">
            <a:avLst/>
          </a:prstGeom>
          <a:solidFill>
            <a:schemeClr val="tx2"/>
          </a:solidFill>
          <a:ln>
            <a:solidFill>
              <a:srgbClr val="2C7C9F"/>
            </a:solidFill>
          </a:ln>
        </p:spPr>
        <p:style>
          <a:lnRef idx="1">
            <a:schemeClr val="accent1"/>
          </a:lnRef>
          <a:fillRef idx="3">
            <a:schemeClr val="accent1"/>
          </a:fillRef>
          <a:effectRef idx="2">
            <a:schemeClr val="accent1"/>
          </a:effectRef>
          <a:fontRef idx="minor">
            <a:schemeClr val="lt1"/>
          </a:fontRef>
        </p:style>
        <p:txBody>
          <a:bodyPr rtlCol="0" anchor="t" anchorCtr="1"/>
          <a:lstStyle/>
          <a:p>
            <a:pPr algn="ctr"/>
            <a:r>
              <a:rPr kumimoji="1" lang="ja-JP" altLang="en-US" dirty="0" smtClean="0"/>
              <a:t>メイン</a:t>
            </a:r>
            <a:r>
              <a:rPr lang="ja-JP" altLang="en-US" dirty="0" smtClean="0"/>
              <a:t>ホスト</a:t>
            </a:r>
            <a:endParaRPr kumimoji="1" lang="ja-JP" altLang="en-US" dirty="0"/>
          </a:p>
        </p:txBody>
      </p:sp>
      <p:sp>
        <p:nvSpPr>
          <p:cNvPr id="10" name="角丸四角形 9"/>
          <p:cNvSpPr/>
          <p:nvPr/>
        </p:nvSpPr>
        <p:spPr>
          <a:xfrm>
            <a:off x="6431280" y="5528733"/>
            <a:ext cx="2004232" cy="1082648"/>
          </a:xfrm>
          <a:prstGeom prst="roundRect">
            <a:avLst/>
          </a:prstGeom>
          <a:solidFill>
            <a:srgbClr val="C8E0E9"/>
          </a:solidFill>
          <a:ln>
            <a:solidFill>
              <a:srgbClr val="2C7C9F"/>
            </a:solidFill>
          </a:ln>
        </p:spPr>
        <p:style>
          <a:lnRef idx="1">
            <a:schemeClr val="accent1"/>
          </a:lnRef>
          <a:fillRef idx="3">
            <a:schemeClr val="accent1"/>
          </a:fillRef>
          <a:effectRef idx="2">
            <a:schemeClr val="accent1"/>
          </a:effectRef>
          <a:fontRef idx="minor">
            <a:schemeClr val="lt1"/>
          </a:fontRef>
        </p:style>
        <p:txBody>
          <a:bodyPr rtlCol="0" anchor="t" anchorCtr="1"/>
          <a:lstStyle/>
          <a:p>
            <a:pPr algn="ctr"/>
            <a:r>
              <a:rPr lang="ja-JP" altLang="en-US" dirty="0" smtClean="0">
                <a:solidFill>
                  <a:srgbClr val="404040"/>
                </a:solidFill>
              </a:rPr>
              <a:t>サブ</a:t>
            </a:r>
            <a:r>
              <a:rPr kumimoji="1" lang="ja-JP" altLang="en-US" dirty="0" smtClean="0">
                <a:solidFill>
                  <a:srgbClr val="404040"/>
                </a:solidFill>
              </a:rPr>
              <a:t>ホスト</a:t>
            </a:r>
            <a:r>
              <a:rPr kumimoji="1" lang="en-US" altLang="ja-JP" dirty="0" smtClean="0">
                <a:solidFill>
                  <a:srgbClr val="404040"/>
                </a:solidFill>
              </a:rPr>
              <a:t>2</a:t>
            </a:r>
            <a:endParaRPr kumimoji="1" lang="ja-JP" altLang="en-US" dirty="0">
              <a:solidFill>
                <a:srgbClr val="404040"/>
              </a:solidFill>
            </a:endParaRPr>
          </a:p>
        </p:txBody>
      </p:sp>
      <p:sp>
        <p:nvSpPr>
          <p:cNvPr id="11" name="角丸四角形 10"/>
          <p:cNvSpPr/>
          <p:nvPr/>
        </p:nvSpPr>
        <p:spPr>
          <a:xfrm>
            <a:off x="6431280" y="4311649"/>
            <a:ext cx="2004232" cy="1104877"/>
          </a:xfrm>
          <a:prstGeom prst="roundRect">
            <a:avLst/>
          </a:prstGeom>
          <a:solidFill>
            <a:schemeClr val="accent2">
              <a:lumMod val="20000"/>
              <a:lumOff val="80000"/>
            </a:schemeClr>
          </a:solidFill>
          <a:ln>
            <a:solidFill>
              <a:srgbClr val="2C7C9F"/>
            </a:solidFill>
          </a:ln>
        </p:spPr>
        <p:style>
          <a:lnRef idx="1">
            <a:schemeClr val="accent1"/>
          </a:lnRef>
          <a:fillRef idx="3">
            <a:schemeClr val="accent1"/>
          </a:fillRef>
          <a:effectRef idx="2">
            <a:schemeClr val="accent1"/>
          </a:effectRef>
          <a:fontRef idx="minor">
            <a:schemeClr val="lt1"/>
          </a:fontRef>
        </p:style>
        <p:txBody>
          <a:bodyPr rtlCol="0" anchor="t" anchorCtr="1"/>
          <a:lstStyle/>
          <a:p>
            <a:pPr algn="ctr"/>
            <a:r>
              <a:rPr lang="ja-JP" altLang="en-US" dirty="0" smtClean="0">
                <a:solidFill>
                  <a:srgbClr val="404040"/>
                </a:solidFill>
              </a:rPr>
              <a:t>サブ</a:t>
            </a:r>
            <a:r>
              <a:rPr kumimoji="1" lang="ja-JP" altLang="en-US" dirty="0" smtClean="0">
                <a:solidFill>
                  <a:srgbClr val="404040"/>
                </a:solidFill>
              </a:rPr>
              <a:t>ホスト</a:t>
            </a:r>
            <a:r>
              <a:rPr kumimoji="1" lang="en-US" altLang="ja-JP" dirty="0" smtClean="0">
                <a:solidFill>
                  <a:srgbClr val="404040"/>
                </a:solidFill>
              </a:rPr>
              <a:t>1</a:t>
            </a:r>
          </a:p>
        </p:txBody>
      </p:sp>
      <p:sp>
        <p:nvSpPr>
          <p:cNvPr id="15" name="テキスト ボックス 14"/>
          <p:cNvSpPr txBox="1"/>
          <p:nvPr/>
        </p:nvSpPr>
        <p:spPr>
          <a:xfrm>
            <a:off x="5615348" y="5416526"/>
            <a:ext cx="983563" cy="369332"/>
          </a:xfrm>
          <a:prstGeom prst="rect">
            <a:avLst/>
          </a:prstGeom>
          <a:noFill/>
        </p:spPr>
        <p:txBody>
          <a:bodyPr wrap="none" rtlCol="0">
            <a:spAutoFit/>
          </a:bodyPr>
          <a:lstStyle/>
          <a:p>
            <a:r>
              <a:rPr kumimoji="1" lang="ja-JP" altLang="en-US" dirty="0" smtClean="0"/>
              <a:t>スワップ</a:t>
            </a:r>
            <a:endParaRPr kumimoji="1" lang="ja-JP" altLang="en-US" dirty="0"/>
          </a:p>
        </p:txBody>
      </p:sp>
      <p:cxnSp>
        <p:nvCxnSpPr>
          <p:cNvPr id="27" name="直線矢印コネクタ 26"/>
          <p:cNvCxnSpPr>
            <a:stCxn id="8" idx="3"/>
            <a:endCxn id="9" idx="1"/>
          </p:cNvCxnSpPr>
          <p:nvPr/>
        </p:nvCxnSpPr>
        <p:spPr>
          <a:xfrm flipV="1">
            <a:off x="2141221" y="5490209"/>
            <a:ext cx="1425929" cy="1"/>
          </a:xfrm>
          <a:prstGeom prst="straightConnector1">
            <a:avLst/>
          </a:prstGeom>
          <a:ln w="57150" cmpd="sng">
            <a:solidFill>
              <a:schemeClr val="tx2"/>
            </a:solidFill>
            <a:tailEnd type="arrow"/>
          </a:ln>
        </p:spPr>
        <p:style>
          <a:lnRef idx="2">
            <a:schemeClr val="accent1"/>
          </a:lnRef>
          <a:fillRef idx="0">
            <a:schemeClr val="accent1"/>
          </a:fillRef>
          <a:effectRef idx="1">
            <a:schemeClr val="accent1"/>
          </a:effectRef>
          <a:fontRef idx="minor">
            <a:schemeClr val="tx1"/>
          </a:fontRef>
        </p:style>
      </p:cxnSp>
      <p:cxnSp>
        <p:nvCxnSpPr>
          <p:cNvPr id="46" name="カギ線コネクタ 45"/>
          <p:cNvCxnSpPr>
            <a:stCxn id="8" idx="0"/>
          </p:cNvCxnSpPr>
          <p:nvPr/>
        </p:nvCxnSpPr>
        <p:spPr>
          <a:xfrm rot="5400000" flipH="1" flipV="1">
            <a:off x="3702686" y="2121537"/>
            <a:ext cx="318768" cy="5138419"/>
          </a:xfrm>
          <a:prstGeom prst="bentConnector2">
            <a:avLst/>
          </a:prstGeom>
          <a:ln w="57150" cmpd="sng">
            <a:solidFill>
              <a:schemeClr val="tx2"/>
            </a:solidFill>
            <a:tailEnd type="arrow"/>
          </a:ln>
        </p:spPr>
        <p:style>
          <a:lnRef idx="2">
            <a:schemeClr val="accent1"/>
          </a:lnRef>
          <a:fillRef idx="0">
            <a:schemeClr val="accent1"/>
          </a:fillRef>
          <a:effectRef idx="1">
            <a:schemeClr val="accent1"/>
          </a:effectRef>
          <a:fontRef idx="minor">
            <a:schemeClr val="tx1"/>
          </a:fontRef>
        </p:style>
      </p:cxnSp>
      <p:cxnSp>
        <p:nvCxnSpPr>
          <p:cNvPr id="49" name="カギ線コネクタ 48"/>
          <p:cNvCxnSpPr>
            <a:stCxn id="8" idx="2"/>
          </p:cNvCxnSpPr>
          <p:nvPr/>
        </p:nvCxnSpPr>
        <p:spPr>
          <a:xfrm rot="16200000" flipH="1">
            <a:off x="3752216" y="3670934"/>
            <a:ext cx="219710" cy="5138421"/>
          </a:xfrm>
          <a:prstGeom prst="bentConnector2">
            <a:avLst/>
          </a:prstGeom>
          <a:ln w="57150" cmpd="sng">
            <a:solidFill>
              <a:schemeClr val="tx2"/>
            </a:solidFill>
            <a:tailEnd type="arrow"/>
          </a:ln>
        </p:spPr>
        <p:style>
          <a:lnRef idx="2">
            <a:schemeClr val="accent1"/>
          </a:lnRef>
          <a:fillRef idx="0">
            <a:schemeClr val="accent1"/>
          </a:fillRef>
          <a:effectRef idx="1">
            <a:schemeClr val="accent1"/>
          </a:effectRef>
          <a:fontRef idx="minor">
            <a:schemeClr val="tx1"/>
          </a:fontRef>
        </p:style>
      </p:cxnSp>
      <p:sp>
        <p:nvSpPr>
          <p:cNvPr id="51" name="テキスト ボックス 50"/>
          <p:cNvSpPr txBox="1"/>
          <p:nvPr/>
        </p:nvSpPr>
        <p:spPr>
          <a:xfrm>
            <a:off x="2071421" y="5077972"/>
            <a:ext cx="1594507" cy="338554"/>
          </a:xfrm>
          <a:prstGeom prst="rect">
            <a:avLst/>
          </a:prstGeom>
          <a:noFill/>
        </p:spPr>
        <p:txBody>
          <a:bodyPr wrap="none" rtlCol="0">
            <a:spAutoFit/>
          </a:bodyPr>
          <a:lstStyle/>
          <a:p>
            <a:r>
              <a:rPr lang="ja-JP" altLang="en-US" sz="1600" dirty="0" smtClean="0"/>
              <a:t>マイグレーション</a:t>
            </a:r>
            <a:endParaRPr kumimoji="1" lang="ja-JP" altLang="en-US" sz="1600" dirty="0"/>
          </a:p>
        </p:txBody>
      </p:sp>
      <p:sp>
        <p:nvSpPr>
          <p:cNvPr id="26" name="角丸四角形 25"/>
          <p:cNvSpPr/>
          <p:nvPr/>
        </p:nvSpPr>
        <p:spPr>
          <a:xfrm>
            <a:off x="3665928" y="5416527"/>
            <a:ext cx="1593453" cy="480268"/>
          </a:xfrm>
          <a:prstGeom prst="roundRect">
            <a:avLst/>
          </a:prstGeom>
          <a:solidFill>
            <a:schemeClr val="accent1">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t>VM</a:t>
            </a:r>
            <a:endParaRPr kumimoji="1" lang="ja-JP" altLang="en-US" sz="2000" dirty="0"/>
          </a:p>
        </p:txBody>
      </p:sp>
      <p:sp>
        <p:nvSpPr>
          <p:cNvPr id="28" name="角丸四角形 27"/>
          <p:cNvSpPr/>
          <p:nvPr/>
        </p:nvSpPr>
        <p:spPr>
          <a:xfrm>
            <a:off x="6716889" y="4728210"/>
            <a:ext cx="1416120" cy="568960"/>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solidFill>
                  <a:schemeClr val="tx1">
                    <a:lumMod val="65000"/>
                    <a:lumOff val="35000"/>
                  </a:schemeClr>
                </a:solidFill>
              </a:rPr>
              <a:t>メモリ</a:t>
            </a:r>
            <a:endParaRPr kumimoji="1" lang="ja-JP" altLang="en-US" sz="2400" dirty="0">
              <a:solidFill>
                <a:schemeClr val="tx1">
                  <a:lumMod val="65000"/>
                  <a:lumOff val="35000"/>
                </a:schemeClr>
              </a:solidFill>
            </a:endParaRPr>
          </a:p>
        </p:txBody>
      </p:sp>
      <p:sp>
        <p:nvSpPr>
          <p:cNvPr id="29" name="角丸四角形 28"/>
          <p:cNvSpPr/>
          <p:nvPr/>
        </p:nvSpPr>
        <p:spPr>
          <a:xfrm>
            <a:off x="6716889" y="5931463"/>
            <a:ext cx="1416120" cy="568960"/>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solidFill>
                  <a:schemeClr val="tx1">
                    <a:lumMod val="65000"/>
                    <a:lumOff val="35000"/>
                  </a:schemeClr>
                </a:solidFill>
              </a:rPr>
              <a:t>メモリ</a:t>
            </a:r>
            <a:endParaRPr kumimoji="1" lang="ja-JP" altLang="en-US" sz="2400" dirty="0">
              <a:solidFill>
                <a:schemeClr val="tx1">
                  <a:lumMod val="65000"/>
                  <a:lumOff val="35000"/>
                </a:schemeClr>
              </a:solidFill>
            </a:endParaRPr>
          </a:p>
        </p:txBody>
      </p:sp>
      <p:cxnSp>
        <p:nvCxnSpPr>
          <p:cNvPr id="30" name="直線矢印コネクタ 29"/>
          <p:cNvCxnSpPr>
            <a:stCxn id="26" idx="3"/>
            <a:endCxn id="28" idx="1"/>
          </p:cNvCxnSpPr>
          <p:nvPr/>
        </p:nvCxnSpPr>
        <p:spPr>
          <a:xfrm flipV="1">
            <a:off x="5259381" y="5012690"/>
            <a:ext cx="1457508" cy="643971"/>
          </a:xfrm>
          <a:prstGeom prst="straightConnector1">
            <a:avLst/>
          </a:prstGeom>
          <a:ln w="66675">
            <a:solidFill>
              <a:schemeClr val="tx2"/>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2" name="直線矢印コネクタ 31"/>
          <p:cNvCxnSpPr>
            <a:stCxn id="26" idx="3"/>
            <a:endCxn id="29" idx="1"/>
          </p:cNvCxnSpPr>
          <p:nvPr/>
        </p:nvCxnSpPr>
        <p:spPr>
          <a:xfrm>
            <a:off x="5259381" y="5656661"/>
            <a:ext cx="1457508" cy="559282"/>
          </a:xfrm>
          <a:prstGeom prst="straightConnector1">
            <a:avLst/>
          </a:prstGeom>
          <a:ln w="66675">
            <a:solidFill>
              <a:schemeClr val="tx2"/>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8" name="テキスト ボックス 37"/>
          <p:cNvSpPr txBox="1"/>
          <p:nvPr/>
        </p:nvSpPr>
        <p:spPr>
          <a:xfrm>
            <a:off x="3021074" y="5992372"/>
            <a:ext cx="1082348" cy="338554"/>
          </a:xfrm>
          <a:prstGeom prst="rect">
            <a:avLst/>
          </a:prstGeom>
          <a:noFill/>
        </p:spPr>
        <p:txBody>
          <a:bodyPr wrap="none" rtlCol="0">
            <a:spAutoFit/>
          </a:bodyPr>
          <a:lstStyle/>
          <a:p>
            <a:r>
              <a:rPr lang="ja-JP" altLang="en-US" sz="1600" dirty="0" smtClean="0"/>
              <a:t>メモリ転送</a:t>
            </a:r>
            <a:endParaRPr kumimoji="1" lang="ja-JP" altLang="en-US" sz="1600" dirty="0"/>
          </a:p>
        </p:txBody>
      </p:sp>
      <p:sp>
        <p:nvSpPr>
          <p:cNvPr id="39" name="テキスト ボックス 38"/>
          <p:cNvSpPr txBox="1"/>
          <p:nvPr/>
        </p:nvSpPr>
        <p:spPr>
          <a:xfrm>
            <a:off x="3021074" y="4558350"/>
            <a:ext cx="1082348" cy="338554"/>
          </a:xfrm>
          <a:prstGeom prst="rect">
            <a:avLst/>
          </a:prstGeom>
          <a:noFill/>
        </p:spPr>
        <p:txBody>
          <a:bodyPr wrap="none" rtlCol="0">
            <a:spAutoFit/>
          </a:bodyPr>
          <a:lstStyle/>
          <a:p>
            <a:r>
              <a:rPr lang="ja-JP" altLang="en-US" sz="1600" dirty="0" smtClean="0"/>
              <a:t>メモリ転送</a:t>
            </a:r>
            <a:endParaRPr kumimoji="1" lang="ja-JP" altLang="en-US" sz="1600" dirty="0"/>
          </a:p>
        </p:txBody>
      </p:sp>
    </p:spTree>
    <p:extLst>
      <p:ext uri="{BB962C8B-B14F-4D97-AF65-F5344CB8AC3E}">
        <p14:creationId xmlns:p14="http://schemas.microsoft.com/office/powerpoint/2010/main" val="235838157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そよ風">
  <a:themeElements>
    <a:clrScheme name="そよ風">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そよ風">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そよ風">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そよ風.thmx</Template>
  <TotalTime>14658</TotalTime>
  <Words>2690</Words>
  <Application>Microsoft Macintosh PowerPoint</Application>
  <PresentationFormat>画面に合わせる (4:3)</PresentationFormat>
  <Paragraphs>274</Paragraphs>
  <Slides>18</Slides>
  <Notes>18</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そよ風</vt:lpstr>
      <vt:lpstr>大きな仮想マシンの 複数ホストへのマイグレーション</vt:lpstr>
      <vt:lpstr>仮想マシンの普及</vt:lpstr>
      <vt:lpstr>VMマイグレーション</vt:lpstr>
      <vt:lpstr>VMマイグレーション</vt:lpstr>
      <vt:lpstr>VMマイグレーション</vt:lpstr>
      <vt:lpstr>巨大なメモリを持つVM</vt:lpstr>
      <vt:lpstr>仮想メモリの利用</vt:lpstr>
      <vt:lpstr>提案：S-memV</vt:lpstr>
      <vt:lpstr>S-memVによるマイグレーション</vt:lpstr>
      <vt:lpstr>様々なマイグレーション</vt:lpstr>
      <vt:lpstr>S-memVの実装</vt:lpstr>
      <vt:lpstr>マイグレーション機構の拡張</vt:lpstr>
      <vt:lpstr>memserver</vt:lpstr>
      <vt:lpstr>実験</vt:lpstr>
      <vt:lpstr>マイグレーション時間</vt:lpstr>
      <vt:lpstr>メモリ負荷下の性能</vt:lpstr>
      <vt:lpstr>関連研究</vt:lpstr>
      <vt:lpstr>まとめ</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月間報告8/1</dc:title>
  <dc:creator>猿渡 貴彦</dc:creator>
  <cp:lastModifiedBy>Kourai Kenichi</cp:lastModifiedBy>
  <cp:revision>667</cp:revision>
  <dcterms:created xsi:type="dcterms:W3CDTF">2014-07-28T02:07:46Z</dcterms:created>
  <dcterms:modified xsi:type="dcterms:W3CDTF">2015-03-30T02:01:55Z</dcterms:modified>
</cp:coreProperties>
</file>