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15.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16.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17.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74" r:id="rId3"/>
    <p:sldId id="257" r:id="rId4"/>
    <p:sldId id="258" r:id="rId5"/>
    <p:sldId id="280" r:id="rId6"/>
    <p:sldId id="260" r:id="rId7"/>
    <p:sldId id="262" r:id="rId8"/>
    <p:sldId id="263" r:id="rId9"/>
    <p:sldId id="264" r:id="rId10"/>
    <p:sldId id="281" r:id="rId11"/>
    <p:sldId id="265" r:id="rId12"/>
    <p:sldId id="277" r:id="rId13"/>
    <p:sldId id="267" r:id="rId14"/>
    <p:sldId id="282" r:id="rId15"/>
    <p:sldId id="283" r:id="rId16"/>
    <p:sldId id="284" r:id="rId17"/>
    <p:sldId id="285" r:id="rId18"/>
    <p:sldId id="272" r:id="rId19"/>
    <p:sldId id="273" r:id="rId20"/>
    <p:sldId id="259" r:id="rId21"/>
    <p:sldId id="261" r:id="rId22"/>
    <p:sldId id="275" r:id="rId23"/>
    <p:sldId id="276" r:id="rId24"/>
    <p:sldId id="266" r:id="rId25"/>
    <p:sldId id="268"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2A1"/>
    <a:srgbClr val="8FDEA0"/>
    <a:srgbClr val="405E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94" autoAdjust="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sorterViewPr>
    <p:cViewPr>
      <p:scale>
        <a:sx n="150" d="100"/>
        <a:sy n="150" d="100"/>
      </p:scale>
      <p:origin x="0" y="9210"/>
    </p:cViewPr>
  </p:sorterViewPr>
  <p:notesViewPr>
    <p:cSldViewPr>
      <p:cViewPr varScale="1">
        <p:scale>
          <a:sx n="100" d="100"/>
          <a:sy n="100" d="100"/>
        </p:scale>
        <p:origin x="-258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438451443569552"/>
          <c:y val="0.17177092446777487"/>
          <c:w val="0.71794181977252847"/>
          <c:h val="0.56410104986876641"/>
        </c:manualLayout>
      </c:layout>
      <c:scatterChart>
        <c:scatterStyle val="lineMarker"/>
        <c:varyColors val="0"/>
        <c:ser>
          <c:idx val="0"/>
          <c:order val="0"/>
          <c:tx>
            <c:strRef>
              <c:f>マイグレーション時間!$A$26</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マイグレーション時間!$B$25:$F$25</c:f>
              <c:numCache>
                <c:formatCode>General</c:formatCode>
                <c:ptCount val="5"/>
                <c:pt idx="0">
                  <c:v>1000</c:v>
                </c:pt>
                <c:pt idx="1">
                  <c:v>2500</c:v>
                </c:pt>
                <c:pt idx="2">
                  <c:v>5000</c:v>
                </c:pt>
                <c:pt idx="3">
                  <c:v>7500</c:v>
                </c:pt>
                <c:pt idx="4">
                  <c:v>10000</c:v>
                </c:pt>
              </c:numCache>
            </c:numRef>
          </c:xVal>
          <c:yVal>
            <c:numRef>
              <c:f>マイグレーション時間!$B$26:$F$26</c:f>
              <c:numCache>
                <c:formatCode>General</c:formatCode>
                <c:ptCount val="5"/>
                <c:pt idx="0">
                  <c:v>55.576948135999999</c:v>
                </c:pt>
                <c:pt idx="1">
                  <c:v>65.129771346333328</c:v>
                </c:pt>
                <c:pt idx="2">
                  <c:v>98.129946058333346</c:v>
                </c:pt>
                <c:pt idx="3">
                  <c:v>130.12313728066667</c:v>
                </c:pt>
                <c:pt idx="4">
                  <c:v>210.17629744566668</c:v>
                </c:pt>
              </c:numCache>
            </c:numRef>
          </c:yVal>
          <c:smooth val="0"/>
        </c:ser>
        <c:ser>
          <c:idx val="1"/>
          <c:order val="1"/>
          <c:tx>
            <c:strRef>
              <c:f>マイグレーション時間!$A$27</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マイグレーション時間!$B$25:$F$25</c:f>
              <c:numCache>
                <c:formatCode>General</c:formatCode>
                <c:ptCount val="5"/>
                <c:pt idx="0">
                  <c:v>1000</c:v>
                </c:pt>
                <c:pt idx="1">
                  <c:v>2500</c:v>
                </c:pt>
                <c:pt idx="2">
                  <c:v>5000</c:v>
                </c:pt>
                <c:pt idx="3">
                  <c:v>7500</c:v>
                </c:pt>
                <c:pt idx="4">
                  <c:v>10000</c:v>
                </c:pt>
              </c:numCache>
            </c:numRef>
          </c:xVal>
          <c:yVal>
            <c:numRef>
              <c:f>マイグレーション時間!$B$27:$F$27</c:f>
              <c:numCache>
                <c:formatCode>General</c:formatCode>
                <c:ptCount val="5"/>
                <c:pt idx="0">
                  <c:v>13.633314172666667</c:v>
                </c:pt>
                <c:pt idx="1">
                  <c:v>13.633314172666667</c:v>
                </c:pt>
                <c:pt idx="2">
                  <c:v>13.633314172666667</c:v>
                </c:pt>
                <c:pt idx="3">
                  <c:v>13.633314172666667</c:v>
                </c:pt>
                <c:pt idx="4">
                  <c:v>13.633314172666667</c:v>
                </c:pt>
              </c:numCache>
            </c:numRef>
          </c:yVal>
          <c:smooth val="0"/>
        </c:ser>
        <c:dLbls>
          <c:showLegendKey val="0"/>
          <c:showVal val="0"/>
          <c:showCatName val="0"/>
          <c:showSerName val="0"/>
          <c:showPercent val="0"/>
          <c:showBubbleSize val="0"/>
        </c:dLbls>
        <c:axId val="41227008"/>
        <c:axId val="41229312"/>
      </c:scatterChart>
      <c:valAx>
        <c:axId val="41227008"/>
        <c:scaling>
          <c:orientation val="minMax"/>
          <c:max val="10000"/>
        </c:scaling>
        <c:delete val="0"/>
        <c:axPos val="b"/>
        <c:title>
          <c:tx>
            <c:rich>
              <a:bodyPr/>
              <a:lstStyle/>
              <a:p>
                <a:pPr>
                  <a:defRPr/>
                </a:pPr>
                <a:r>
                  <a:rPr lang="ja-JP"/>
                  <a:t>ダーティレート</a:t>
                </a:r>
                <a:r>
                  <a:rPr lang="en-US"/>
                  <a:t>[pages/s]</a:t>
                </a:r>
                <a:endParaRPr lang="ja-JP"/>
              </a:p>
            </c:rich>
          </c:tx>
          <c:overlay val="0"/>
        </c:title>
        <c:numFmt formatCode="General" sourceLinked="1"/>
        <c:majorTickMark val="in"/>
        <c:minorTickMark val="none"/>
        <c:tickLblPos val="nextTo"/>
        <c:crossAx val="41229312"/>
        <c:crosses val="autoZero"/>
        <c:crossBetween val="midCat"/>
        <c:majorUnit val="2500"/>
      </c:valAx>
      <c:valAx>
        <c:axId val="41229312"/>
        <c:scaling>
          <c:orientation val="minMax"/>
          <c:max val="250"/>
        </c:scaling>
        <c:delete val="0"/>
        <c:axPos val="l"/>
        <c:title>
          <c:tx>
            <c:rich>
              <a:bodyPr rot="-5400000" vert="horz"/>
              <a:lstStyle/>
              <a:p>
                <a:pPr>
                  <a:defRPr/>
                </a:pPr>
                <a:r>
                  <a:rPr lang="ja-JP"/>
                  <a:t>時間</a:t>
                </a:r>
                <a:r>
                  <a:rPr lang="en-US"/>
                  <a:t>[s]</a:t>
                </a:r>
                <a:endParaRPr lang="ja-JP"/>
              </a:p>
            </c:rich>
          </c:tx>
          <c:overlay val="0"/>
        </c:title>
        <c:numFmt formatCode="General" sourceLinked="1"/>
        <c:majorTickMark val="in"/>
        <c:minorTickMark val="none"/>
        <c:tickLblPos val="nextTo"/>
        <c:crossAx val="41227008"/>
        <c:crosses val="autoZero"/>
        <c:crossBetween val="midCat"/>
        <c:majorUnit val="50"/>
      </c:valAx>
    </c:plotArea>
    <c:legend>
      <c:legendPos val="r"/>
      <c:layout>
        <c:manualLayout>
          <c:xMode val="edge"/>
          <c:yMode val="edge"/>
          <c:x val="0.29408267716535436"/>
          <c:y val="8.4915427238261877E-3"/>
          <c:w val="0.55313954505686791"/>
          <c:h val="0.14042432195975504"/>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271784776902888"/>
          <c:y val="0.19954870224555263"/>
          <c:w val="0.72180993000874893"/>
          <c:h val="0.53632327209098862"/>
        </c:manualLayout>
      </c:layout>
      <c:scatterChart>
        <c:scatterStyle val="lineMarker"/>
        <c:varyColors val="0"/>
        <c:ser>
          <c:idx val="0"/>
          <c:order val="0"/>
          <c:tx>
            <c:strRef>
              <c:f>マイグレーション時間!$A$7</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マイグレーション時間!$B$7:$I$7</c:f>
              <c:numCache>
                <c:formatCode>General</c:formatCode>
                <c:ptCount val="8"/>
                <c:pt idx="0">
                  <c:v>8.7170095829999994</c:v>
                </c:pt>
                <c:pt idx="1">
                  <c:v>11.639933059333332</c:v>
                </c:pt>
                <c:pt idx="2">
                  <c:v>17.544567885999999</c:v>
                </c:pt>
                <c:pt idx="3">
                  <c:v>23.313272792999999</c:v>
                </c:pt>
                <c:pt idx="4">
                  <c:v>29.74386504633333</c:v>
                </c:pt>
                <c:pt idx="5">
                  <c:v>52.792125825333336</c:v>
                </c:pt>
                <c:pt idx="6">
                  <c:v>79.109366315666662</c:v>
                </c:pt>
                <c:pt idx="7">
                  <c:v>94.836206218333345</c:v>
                </c:pt>
              </c:numCache>
            </c:numRef>
          </c:yVal>
          <c:smooth val="0"/>
        </c:ser>
        <c:ser>
          <c:idx val="1"/>
          <c:order val="1"/>
          <c:tx>
            <c:strRef>
              <c:f>マイグレーション時間!$A$8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マイグレーション時間!$B$8:$I$8</c:f>
              <c:numCache>
                <c:formatCode>General</c:formatCode>
                <c:ptCount val="8"/>
                <c:pt idx="0">
                  <c:v>7.8397888360000003</c:v>
                </c:pt>
                <c:pt idx="1">
                  <c:v>9.5311885610000004</c:v>
                </c:pt>
                <c:pt idx="2">
                  <c:v>9.9902627406666671</c:v>
                </c:pt>
                <c:pt idx="3">
                  <c:v>10.589611897999999</c:v>
                </c:pt>
                <c:pt idx="4">
                  <c:v>11.074460446666668</c:v>
                </c:pt>
                <c:pt idx="5">
                  <c:v>13.633314172666667</c:v>
                </c:pt>
                <c:pt idx="6">
                  <c:v>15.284692063666666</c:v>
                </c:pt>
                <c:pt idx="7">
                  <c:v>16.289385791333334</c:v>
                </c:pt>
              </c:numCache>
            </c:numRef>
          </c:yVal>
          <c:smooth val="0"/>
        </c:ser>
        <c:ser>
          <c:idx val="2"/>
          <c:order val="2"/>
          <c:tx>
            <c:strRef>
              <c:f>マイグレーション時間!$A$10</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マイグレーション時間!$B$10:$I$10</c:f>
              <c:numCache>
                <c:formatCode>General</c:formatCode>
                <c:ptCount val="8"/>
                <c:pt idx="0">
                  <c:v>20.236782991666669</c:v>
                </c:pt>
                <c:pt idx="1">
                  <c:v>31.838169283333333</c:v>
                </c:pt>
                <c:pt idx="2">
                  <c:v>56.865049295333336</c:v>
                </c:pt>
                <c:pt idx="3">
                  <c:v>77.401830301000004</c:v>
                </c:pt>
                <c:pt idx="4">
                  <c:v>103.17640851333333</c:v>
                </c:pt>
                <c:pt idx="5">
                  <c:v>194.6676825006667</c:v>
                </c:pt>
                <c:pt idx="6">
                  <c:v>293.17224124799998</c:v>
                </c:pt>
                <c:pt idx="7">
                  <c:v>352.69823548633332</c:v>
                </c:pt>
              </c:numCache>
            </c:numRef>
          </c:yVal>
          <c:smooth val="0"/>
        </c:ser>
        <c:dLbls>
          <c:showLegendKey val="0"/>
          <c:showVal val="0"/>
          <c:showCatName val="0"/>
          <c:showSerName val="0"/>
          <c:showPercent val="0"/>
          <c:showBubbleSize val="0"/>
        </c:dLbls>
        <c:axId val="41279872"/>
        <c:axId val="41282176"/>
      </c:scatterChart>
      <c:valAx>
        <c:axId val="41279872"/>
        <c:scaling>
          <c:orientation val="minMax"/>
          <c:max val="4096"/>
        </c:scaling>
        <c:delete val="0"/>
        <c:axPos val="b"/>
        <c:title>
          <c:tx>
            <c:rich>
              <a:bodyPr/>
              <a:lstStyle/>
              <a:p>
                <a:pPr>
                  <a:defRPr/>
                </a:pPr>
                <a:r>
                  <a:rPr lang="ja-JP"/>
                  <a:t>メモリサイズ</a:t>
                </a:r>
                <a:r>
                  <a:rPr lang="en-US"/>
                  <a:t>[MB]</a:t>
                </a:r>
                <a:endParaRPr lang="ja-JP"/>
              </a:p>
            </c:rich>
          </c:tx>
          <c:overlay val="0"/>
        </c:title>
        <c:numFmt formatCode="General" sourceLinked="1"/>
        <c:majorTickMark val="in"/>
        <c:minorTickMark val="none"/>
        <c:tickLblPos val="nextTo"/>
        <c:crossAx val="41282176"/>
        <c:crosses val="autoZero"/>
        <c:crossBetween val="midCat"/>
        <c:majorUnit val="1024"/>
      </c:valAx>
      <c:valAx>
        <c:axId val="41282176"/>
        <c:scaling>
          <c:orientation val="minMax"/>
        </c:scaling>
        <c:delete val="0"/>
        <c:axPos val="l"/>
        <c:title>
          <c:tx>
            <c:rich>
              <a:bodyPr rot="-5400000" vert="horz"/>
              <a:lstStyle/>
              <a:p>
                <a:pPr>
                  <a:defRPr/>
                </a:pPr>
                <a:r>
                  <a:rPr lang="ja-JP" dirty="0" smtClean="0"/>
                  <a:t>時間</a:t>
                </a:r>
                <a:r>
                  <a:rPr lang="en-US" dirty="0"/>
                  <a:t>[s]</a:t>
                </a:r>
                <a:endParaRPr lang="ja-JP" dirty="0"/>
              </a:p>
            </c:rich>
          </c:tx>
          <c:overlay val="0"/>
        </c:title>
        <c:numFmt formatCode="General" sourceLinked="1"/>
        <c:majorTickMark val="in"/>
        <c:minorTickMark val="none"/>
        <c:tickLblPos val="nextTo"/>
        <c:crossAx val="41279872"/>
        <c:crosses val="autoZero"/>
        <c:crossBetween val="midCat"/>
      </c:valAx>
    </c:plotArea>
    <c:legend>
      <c:legendPos val="r"/>
      <c:layout>
        <c:manualLayout>
          <c:xMode val="edge"/>
          <c:yMode val="edge"/>
          <c:x val="0.13297156605424321"/>
          <c:y val="8.4915427238261912E-3"/>
          <c:w val="0.85036176727909008"/>
          <c:h val="0.14042432195975504"/>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938451443569553"/>
          <c:y val="0.17177092446777487"/>
          <c:w val="0.75514326334208226"/>
          <c:h val="0.56410104986876641"/>
        </c:manualLayout>
      </c:layout>
      <c:scatterChart>
        <c:scatterStyle val="lineMarker"/>
        <c:varyColors val="0"/>
        <c:ser>
          <c:idx val="0"/>
          <c:order val="0"/>
          <c:tx>
            <c:strRef>
              <c:f>マイグレーション時間!$A$7</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マイグレーション時間!$B$7:$I$7</c:f>
              <c:numCache>
                <c:formatCode>General</c:formatCode>
                <c:ptCount val="8"/>
                <c:pt idx="0">
                  <c:v>8.7170095829999994</c:v>
                </c:pt>
                <c:pt idx="1">
                  <c:v>11.639933059333332</c:v>
                </c:pt>
                <c:pt idx="2">
                  <c:v>17.544567885999999</c:v>
                </c:pt>
                <c:pt idx="3">
                  <c:v>23.313272792999999</c:v>
                </c:pt>
                <c:pt idx="4">
                  <c:v>29.74386504633333</c:v>
                </c:pt>
                <c:pt idx="5">
                  <c:v>52.792125825333336</c:v>
                </c:pt>
                <c:pt idx="6">
                  <c:v>79.109366315666662</c:v>
                </c:pt>
                <c:pt idx="7">
                  <c:v>94.836206218333345</c:v>
                </c:pt>
              </c:numCache>
            </c:numRef>
          </c:yVal>
          <c:smooth val="0"/>
        </c:ser>
        <c:ser>
          <c:idx val="1"/>
          <c:order val="1"/>
          <c:tx>
            <c:strRef>
              <c:f>マイグレーション時間!$A$8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マイグレーション時間!$B$8:$I$8</c:f>
              <c:numCache>
                <c:formatCode>General</c:formatCode>
                <c:ptCount val="8"/>
                <c:pt idx="0">
                  <c:v>7.8397888360000003</c:v>
                </c:pt>
                <c:pt idx="1">
                  <c:v>9.5311885610000004</c:v>
                </c:pt>
                <c:pt idx="2">
                  <c:v>9.9902627406666671</c:v>
                </c:pt>
                <c:pt idx="3">
                  <c:v>10.589611897999999</c:v>
                </c:pt>
                <c:pt idx="4">
                  <c:v>11.074460446666668</c:v>
                </c:pt>
                <c:pt idx="5">
                  <c:v>13.633314172666667</c:v>
                </c:pt>
                <c:pt idx="6">
                  <c:v>15.284692063666666</c:v>
                </c:pt>
                <c:pt idx="7">
                  <c:v>16.289385791333334</c:v>
                </c:pt>
              </c:numCache>
            </c:numRef>
          </c:yVal>
          <c:smooth val="0"/>
        </c:ser>
        <c:ser>
          <c:idx val="2"/>
          <c:order val="2"/>
          <c:tx>
            <c:strRef>
              <c:f>マイグレーション時間!$A$10</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マイグレーション時間!$B$10:$I$10</c:f>
              <c:numCache>
                <c:formatCode>General</c:formatCode>
                <c:ptCount val="8"/>
                <c:pt idx="0">
                  <c:v>20.236782991666669</c:v>
                </c:pt>
                <c:pt idx="1">
                  <c:v>31.838169283333333</c:v>
                </c:pt>
                <c:pt idx="2">
                  <c:v>56.865049295333336</c:v>
                </c:pt>
                <c:pt idx="3">
                  <c:v>77.401830301000004</c:v>
                </c:pt>
                <c:pt idx="4">
                  <c:v>103.17640851333333</c:v>
                </c:pt>
                <c:pt idx="5">
                  <c:v>194.6676825006667</c:v>
                </c:pt>
                <c:pt idx="6">
                  <c:v>293.17224124799998</c:v>
                </c:pt>
                <c:pt idx="7">
                  <c:v>352.69823548633332</c:v>
                </c:pt>
              </c:numCache>
            </c:numRef>
          </c:yVal>
          <c:smooth val="0"/>
        </c:ser>
        <c:dLbls>
          <c:showLegendKey val="0"/>
          <c:showVal val="0"/>
          <c:showCatName val="0"/>
          <c:showSerName val="0"/>
          <c:showPercent val="0"/>
          <c:showBubbleSize val="0"/>
        </c:dLbls>
        <c:axId val="41328640"/>
        <c:axId val="41330944"/>
      </c:scatterChart>
      <c:valAx>
        <c:axId val="41328640"/>
        <c:scaling>
          <c:orientation val="minMax"/>
          <c:max val="4096"/>
        </c:scaling>
        <c:delete val="0"/>
        <c:axPos val="b"/>
        <c:title>
          <c:tx>
            <c:rich>
              <a:bodyPr/>
              <a:lstStyle/>
              <a:p>
                <a:pPr>
                  <a:defRPr/>
                </a:pPr>
                <a:r>
                  <a:rPr lang="ja-JP"/>
                  <a:t>メモリサイズ</a:t>
                </a:r>
                <a:r>
                  <a:rPr lang="en-US"/>
                  <a:t>[MB]</a:t>
                </a:r>
                <a:endParaRPr lang="ja-JP"/>
              </a:p>
            </c:rich>
          </c:tx>
          <c:overlay val="0"/>
        </c:title>
        <c:numFmt formatCode="General" sourceLinked="1"/>
        <c:majorTickMark val="in"/>
        <c:minorTickMark val="none"/>
        <c:tickLblPos val="nextTo"/>
        <c:crossAx val="41330944"/>
        <c:crosses val="autoZero"/>
        <c:crossBetween val="midCat"/>
        <c:majorUnit val="1024"/>
      </c:valAx>
      <c:valAx>
        <c:axId val="41330944"/>
        <c:scaling>
          <c:orientation val="minMax"/>
          <c:max val="100"/>
        </c:scaling>
        <c:delete val="0"/>
        <c:axPos val="l"/>
        <c:title>
          <c:tx>
            <c:rich>
              <a:bodyPr rot="-5400000" vert="horz"/>
              <a:lstStyle/>
              <a:p>
                <a:pPr>
                  <a:defRPr/>
                </a:pPr>
                <a:r>
                  <a:rPr lang="ja-JP" dirty="0" smtClean="0"/>
                  <a:t>時間</a:t>
                </a:r>
                <a:r>
                  <a:rPr lang="en-US" dirty="0"/>
                  <a:t>[s]</a:t>
                </a:r>
                <a:endParaRPr lang="ja-JP" dirty="0"/>
              </a:p>
            </c:rich>
          </c:tx>
          <c:overlay val="0"/>
        </c:title>
        <c:numFmt formatCode="General" sourceLinked="1"/>
        <c:majorTickMark val="in"/>
        <c:minorTickMark val="none"/>
        <c:tickLblPos val="nextTo"/>
        <c:crossAx val="41328640"/>
        <c:crosses val="autoZero"/>
        <c:crossBetween val="midCat"/>
        <c:majorUnit val="25"/>
      </c:valAx>
    </c:plotArea>
    <c:legend>
      <c:legendPos val="r"/>
      <c:layout>
        <c:manualLayout>
          <c:xMode val="edge"/>
          <c:yMode val="edge"/>
          <c:x val="0.2459048888888889"/>
          <c:y val="8.4915427238261912E-3"/>
          <c:w val="0.70333955555555561"/>
          <c:h val="0.12653543307086612"/>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079461942257217"/>
          <c:y val="0.16352625570776258"/>
          <c:w val="0.74373315835520559"/>
          <c:h val="0.57234550989345512"/>
        </c:manualLayout>
      </c:layout>
      <c:scatterChart>
        <c:scatterStyle val="lineMarker"/>
        <c:varyColors val="0"/>
        <c:ser>
          <c:idx val="0"/>
          <c:order val="0"/>
          <c:tx>
            <c:strRef>
              <c:f>マイグレーション時間!$K$7</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マイグレーション時間!$L$7:$S$7</c:f>
              <c:numCache>
                <c:formatCode>General</c:formatCode>
                <c:ptCount val="8"/>
                <c:pt idx="0">
                  <c:v>0.41949001948038739</c:v>
                </c:pt>
                <c:pt idx="1">
                  <c:v>0.42910003662109375</c:v>
                </c:pt>
                <c:pt idx="2">
                  <c:v>0.44416332244873047</c:v>
                </c:pt>
                <c:pt idx="3">
                  <c:v>0.4486566384633382</c:v>
                </c:pt>
                <c:pt idx="4">
                  <c:v>0.4177066485087077</c:v>
                </c:pt>
                <c:pt idx="5">
                  <c:v>0.42755993207295734</c:v>
                </c:pt>
                <c:pt idx="6">
                  <c:v>0.41985996564229328</c:v>
                </c:pt>
                <c:pt idx="7">
                  <c:v>0.45683670043945313</c:v>
                </c:pt>
              </c:numCache>
            </c:numRef>
          </c:yVal>
          <c:smooth val="0"/>
        </c:ser>
        <c:ser>
          <c:idx val="1"/>
          <c:order val="1"/>
          <c:tx>
            <c:strRef>
              <c:f>マイグレーション時間!$K$8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マイグレーション時間!$L$8:$S$8</c:f>
              <c:numCache>
                <c:formatCode>General</c:formatCode>
                <c:ptCount val="8"/>
                <c:pt idx="0">
                  <c:v>0.61088673273722327</c:v>
                </c:pt>
                <c:pt idx="1">
                  <c:v>0.61176339785257972</c:v>
                </c:pt>
                <c:pt idx="2">
                  <c:v>0.60978992780049646</c:v>
                </c:pt>
                <c:pt idx="3">
                  <c:v>0.59353343645731604</c:v>
                </c:pt>
                <c:pt idx="4">
                  <c:v>0.60514998435974121</c:v>
                </c:pt>
                <c:pt idx="5">
                  <c:v>0.6020200252532959</c:v>
                </c:pt>
                <c:pt idx="6">
                  <c:v>0.61263664563496911</c:v>
                </c:pt>
                <c:pt idx="7">
                  <c:v>0.63319333394368493</c:v>
                </c:pt>
              </c:numCache>
            </c:numRef>
          </c:yVal>
          <c:smooth val="0"/>
        </c:ser>
        <c:ser>
          <c:idx val="2"/>
          <c:order val="2"/>
          <c:tx>
            <c:strRef>
              <c:f>マイグレーション時間!$K$10</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マイグレーション時間!$L$10:$S$10</c:f>
              <c:numCache>
                <c:formatCode>General</c:formatCode>
                <c:ptCount val="8"/>
                <c:pt idx="0">
                  <c:v>0.75458002090454102</c:v>
                </c:pt>
                <c:pt idx="1">
                  <c:v>0.78324333826700843</c:v>
                </c:pt>
                <c:pt idx="2">
                  <c:v>0.80864667892456055</c:v>
                </c:pt>
                <c:pt idx="3">
                  <c:v>0.76920994122823083</c:v>
                </c:pt>
                <c:pt idx="4">
                  <c:v>0.7589667638142904</c:v>
                </c:pt>
                <c:pt idx="5">
                  <c:v>0.72862664858500159</c:v>
                </c:pt>
                <c:pt idx="6">
                  <c:v>0.78007666269938147</c:v>
                </c:pt>
                <c:pt idx="7">
                  <c:v>0.78962985674540198</c:v>
                </c:pt>
              </c:numCache>
            </c:numRef>
          </c:yVal>
          <c:smooth val="0"/>
        </c:ser>
        <c:dLbls>
          <c:showLegendKey val="0"/>
          <c:showVal val="0"/>
          <c:showCatName val="0"/>
          <c:showSerName val="0"/>
          <c:showPercent val="0"/>
          <c:showBubbleSize val="0"/>
        </c:dLbls>
        <c:axId val="41353600"/>
        <c:axId val="41634816"/>
      </c:scatterChart>
      <c:valAx>
        <c:axId val="41353600"/>
        <c:scaling>
          <c:orientation val="minMax"/>
          <c:max val="4096"/>
        </c:scaling>
        <c:delete val="0"/>
        <c:axPos val="b"/>
        <c:title>
          <c:tx>
            <c:rich>
              <a:bodyPr/>
              <a:lstStyle/>
              <a:p>
                <a:pPr>
                  <a:defRPr/>
                </a:pPr>
                <a:r>
                  <a:rPr lang="ja-JP"/>
                  <a:t>メモリサイズ</a:t>
                </a:r>
                <a:r>
                  <a:rPr lang="en-US"/>
                  <a:t>[MB]</a:t>
                </a:r>
                <a:endParaRPr lang="ja-JP"/>
              </a:p>
            </c:rich>
          </c:tx>
          <c:overlay val="0"/>
        </c:title>
        <c:numFmt formatCode="General" sourceLinked="1"/>
        <c:majorTickMark val="in"/>
        <c:minorTickMark val="none"/>
        <c:tickLblPos val="nextTo"/>
        <c:crossAx val="41634816"/>
        <c:crosses val="autoZero"/>
        <c:crossBetween val="midCat"/>
        <c:majorUnit val="1024"/>
      </c:valAx>
      <c:valAx>
        <c:axId val="41634816"/>
        <c:scaling>
          <c:orientation val="minMax"/>
          <c:max val="1"/>
        </c:scaling>
        <c:delete val="0"/>
        <c:axPos val="l"/>
        <c:title>
          <c:tx>
            <c:rich>
              <a:bodyPr rot="-5400000" vert="horz"/>
              <a:lstStyle/>
              <a:p>
                <a:pPr>
                  <a:defRPr/>
                </a:pPr>
                <a:r>
                  <a:rPr lang="ja-JP" altLang="en-US" dirty="0" smtClean="0"/>
                  <a:t>時間</a:t>
                </a:r>
                <a:r>
                  <a:rPr lang="en-US" dirty="0" smtClean="0"/>
                  <a:t>[</a:t>
                </a:r>
                <a:r>
                  <a:rPr lang="en-US" dirty="0"/>
                  <a:t>s]</a:t>
                </a:r>
                <a:endParaRPr lang="ja-JP" dirty="0"/>
              </a:p>
            </c:rich>
          </c:tx>
          <c:overlay val="0"/>
        </c:title>
        <c:numFmt formatCode="0.0" sourceLinked="0"/>
        <c:majorTickMark val="in"/>
        <c:minorTickMark val="none"/>
        <c:tickLblPos val="nextTo"/>
        <c:crossAx val="41353600"/>
        <c:crosses val="autoZero"/>
        <c:crossBetween val="midCat"/>
        <c:majorUnit val="0.2"/>
      </c:valAx>
    </c:plotArea>
    <c:legend>
      <c:legendPos val="r"/>
      <c:layout>
        <c:manualLayout>
          <c:xMode val="edge"/>
          <c:yMode val="edge"/>
          <c:x val="0.15797156605424323"/>
          <c:y val="8.4915427238261912E-3"/>
          <c:w val="0.78925065616797896"/>
          <c:h val="0.12755022831050228"/>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475940507436568"/>
          <c:y val="0.16352625570776258"/>
          <c:w val="0.72756692913385823"/>
          <c:h val="0.57234550989345512"/>
        </c:manualLayout>
      </c:layout>
      <c:scatterChart>
        <c:scatterStyle val="lineMarker"/>
        <c:varyColors val="0"/>
        <c:ser>
          <c:idx val="0"/>
          <c:order val="0"/>
          <c:tx>
            <c:strRef>
              <c:f>マイグレーション時間!$A$26</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マイグレーション時間!$L$25:$P$25</c:f>
              <c:numCache>
                <c:formatCode>General</c:formatCode>
                <c:ptCount val="5"/>
                <c:pt idx="0">
                  <c:v>1000</c:v>
                </c:pt>
                <c:pt idx="1">
                  <c:v>2500</c:v>
                </c:pt>
                <c:pt idx="2">
                  <c:v>5000</c:v>
                </c:pt>
                <c:pt idx="3">
                  <c:v>7500</c:v>
                </c:pt>
                <c:pt idx="4">
                  <c:v>10000</c:v>
                </c:pt>
              </c:numCache>
            </c:numRef>
          </c:xVal>
          <c:yVal>
            <c:numRef>
              <c:f>マイグレーション時間!$L$26:$P$26</c:f>
              <c:numCache>
                <c:formatCode>General</c:formatCode>
                <c:ptCount val="5"/>
                <c:pt idx="0">
                  <c:v>0.44500994682312012</c:v>
                </c:pt>
                <c:pt idx="1">
                  <c:v>0.46234329541524249</c:v>
                </c:pt>
                <c:pt idx="2">
                  <c:v>0.58263333638509118</c:v>
                </c:pt>
                <c:pt idx="3">
                  <c:v>0.57744002342224121</c:v>
                </c:pt>
                <c:pt idx="4">
                  <c:v>0.76655999819437659</c:v>
                </c:pt>
              </c:numCache>
            </c:numRef>
          </c:yVal>
          <c:smooth val="0"/>
        </c:ser>
        <c:ser>
          <c:idx val="1"/>
          <c:order val="1"/>
          <c:tx>
            <c:strRef>
              <c:f>マイグレーション時間!$A$27</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マイグレーション時間!$L$25:$P$25</c:f>
              <c:numCache>
                <c:formatCode>General</c:formatCode>
                <c:ptCount val="5"/>
                <c:pt idx="0">
                  <c:v>1000</c:v>
                </c:pt>
                <c:pt idx="1">
                  <c:v>2500</c:v>
                </c:pt>
                <c:pt idx="2">
                  <c:v>5000</c:v>
                </c:pt>
                <c:pt idx="3">
                  <c:v>7500</c:v>
                </c:pt>
                <c:pt idx="4">
                  <c:v>10000</c:v>
                </c:pt>
              </c:numCache>
            </c:numRef>
          </c:xVal>
          <c:yVal>
            <c:numRef>
              <c:f>マイグレーション時間!$L$27:$P$27</c:f>
              <c:numCache>
                <c:formatCode>General</c:formatCode>
                <c:ptCount val="5"/>
                <c:pt idx="0">
                  <c:v>0.6020200252532959</c:v>
                </c:pt>
                <c:pt idx="1">
                  <c:v>0.6020200252532959</c:v>
                </c:pt>
                <c:pt idx="2">
                  <c:v>0.6020200252532959</c:v>
                </c:pt>
                <c:pt idx="3">
                  <c:v>0.6020200252532959</c:v>
                </c:pt>
                <c:pt idx="4">
                  <c:v>0.6020200252532959</c:v>
                </c:pt>
              </c:numCache>
            </c:numRef>
          </c:yVal>
          <c:smooth val="0"/>
        </c:ser>
        <c:dLbls>
          <c:showLegendKey val="0"/>
          <c:showVal val="0"/>
          <c:showCatName val="0"/>
          <c:showSerName val="0"/>
          <c:showPercent val="0"/>
          <c:showBubbleSize val="0"/>
        </c:dLbls>
        <c:axId val="41376384"/>
        <c:axId val="41391232"/>
      </c:scatterChart>
      <c:valAx>
        <c:axId val="41376384"/>
        <c:scaling>
          <c:orientation val="minMax"/>
          <c:max val="10000"/>
        </c:scaling>
        <c:delete val="0"/>
        <c:axPos val="b"/>
        <c:title>
          <c:tx>
            <c:rich>
              <a:bodyPr/>
              <a:lstStyle/>
              <a:p>
                <a:pPr>
                  <a:defRPr/>
                </a:pPr>
                <a:r>
                  <a:rPr lang="ja-JP"/>
                  <a:t>ダーティレート</a:t>
                </a:r>
                <a:r>
                  <a:rPr lang="en-US"/>
                  <a:t>[pages/s]</a:t>
                </a:r>
                <a:endParaRPr lang="ja-JP"/>
              </a:p>
            </c:rich>
          </c:tx>
          <c:overlay val="0"/>
        </c:title>
        <c:numFmt formatCode="General" sourceLinked="1"/>
        <c:majorTickMark val="in"/>
        <c:minorTickMark val="none"/>
        <c:tickLblPos val="nextTo"/>
        <c:crossAx val="41391232"/>
        <c:crosses val="autoZero"/>
        <c:crossBetween val="midCat"/>
        <c:majorUnit val="2500"/>
      </c:valAx>
      <c:valAx>
        <c:axId val="41391232"/>
        <c:scaling>
          <c:orientation val="minMax"/>
        </c:scaling>
        <c:delete val="0"/>
        <c:axPos val="l"/>
        <c:title>
          <c:tx>
            <c:rich>
              <a:bodyPr rot="-5400000" vert="horz"/>
              <a:lstStyle/>
              <a:p>
                <a:pPr>
                  <a:defRPr/>
                </a:pPr>
                <a:r>
                  <a:rPr lang="ja-JP" altLang="en-US" dirty="0" smtClean="0"/>
                  <a:t>時間</a:t>
                </a:r>
                <a:r>
                  <a:rPr lang="en-US" dirty="0" smtClean="0"/>
                  <a:t>[</a:t>
                </a:r>
                <a:r>
                  <a:rPr lang="en-US" dirty="0"/>
                  <a:t>s]</a:t>
                </a:r>
                <a:endParaRPr lang="ja-JP" dirty="0"/>
              </a:p>
            </c:rich>
          </c:tx>
          <c:overlay val="0"/>
        </c:title>
        <c:numFmt formatCode="General" sourceLinked="1"/>
        <c:majorTickMark val="in"/>
        <c:minorTickMark val="none"/>
        <c:tickLblPos val="nextTo"/>
        <c:crossAx val="41376384"/>
        <c:crosses val="autoZero"/>
        <c:crossBetween val="midCat"/>
      </c:valAx>
    </c:plotArea>
    <c:legend>
      <c:legendPos val="r"/>
      <c:layout>
        <c:manualLayout>
          <c:xMode val="edge"/>
          <c:yMode val="edge"/>
          <c:x val="0.29963823272090989"/>
          <c:y val="3.6590563165905632E-3"/>
          <c:w val="0.47258398950131236"/>
          <c:h val="0.12755022831050228"/>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605118110236219"/>
          <c:y val="0.26436351706036748"/>
          <c:w val="0.75067804024496942"/>
          <c:h val="0.4715084572761738"/>
        </c:manualLayout>
      </c:layout>
      <c:scatterChart>
        <c:scatterStyle val="lineMarker"/>
        <c:varyColors val="0"/>
        <c:ser>
          <c:idx val="0"/>
          <c:order val="0"/>
          <c:tx>
            <c:strRef>
              <c:f>CPU負荷!$A$3</c:f>
              <c:strCache>
                <c:ptCount val="1"/>
                <c:pt idx="0">
                  <c:v>従来（移送元）</c:v>
                </c:pt>
              </c:strCache>
            </c:strRef>
          </c:tx>
          <c:spPr>
            <a:ln>
              <a:solidFill>
                <a:srgbClr val="00B050"/>
              </a:solidFill>
            </a:ln>
          </c:spPr>
          <c:marker>
            <c:symbol val="none"/>
          </c:marker>
          <c:yVal>
            <c:numRef>
              <c:f>CPU負荷!$A$4:$A$103</c:f>
              <c:numCache>
                <c:formatCode>General</c:formatCode>
                <c:ptCount val="100"/>
                <c:pt idx="0">
                  <c:v>0</c:v>
                </c:pt>
                <c:pt idx="1">
                  <c:v>44.5</c:v>
                </c:pt>
                <c:pt idx="2">
                  <c:v>77.900000000000006</c:v>
                </c:pt>
                <c:pt idx="3">
                  <c:v>121.3</c:v>
                </c:pt>
                <c:pt idx="4">
                  <c:v>112.4</c:v>
                </c:pt>
                <c:pt idx="5">
                  <c:v>116.4</c:v>
                </c:pt>
                <c:pt idx="6">
                  <c:v>120.5</c:v>
                </c:pt>
                <c:pt idx="7">
                  <c:v>119.6</c:v>
                </c:pt>
                <c:pt idx="8">
                  <c:v>120</c:v>
                </c:pt>
                <c:pt idx="9">
                  <c:v>122</c:v>
                </c:pt>
                <c:pt idx="10">
                  <c:v>119.2</c:v>
                </c:pt>
                <c:pt idx="11">
                  <c:v>116</c:v>
                </c:pt>
                <c:pt idx="12">
                  <c:v>117</c:v>
                </c:pt>
                <c:pt idx="13">
                  <c:v>112.9</c:v>
                </c:pt>
                <c:pt idx="14">
                  <c:v>112.9</c:v>
                </c:pt>
                <c:pt idx="15">
                  <c:v>114</c:v>
                </c:pt>
                <c:pt idx="16">
                  <c:v>116.1</c:v>
                </c:pt>
                <c:pt idx="17">
                  <c:v>113.2</c:v>
                </c:pt>
                <c:pt idx="18">
                  <c:v>114.1</c:v>
                </c:pt>
                <c:pt idx="19">
                  <c:v>110.1</c:v>
                </c:pt>
                <c:pt idx="20">
                  <c:v>112.7</c:v>
                </c:pt>
                <c:pt idx="21">
                  <c:v>113.7</c:v>
                </c:pt>
                <c:pt idx="22">
                  <c:v>112.8</c:v>
                </c:pt>
                <c:pt idx="23">
                  <c:v>113.1</c:v>
                </c:pt>
                <c:pt idx="24">
                  <c:v>113.4</c:v>
                </c:pt>
                <c:pt idx="25">
                  <c:v>114.6</c:v>
                </c:pt>
                <c:pt idx="26">
                  <c:v>116</c:v>
                </c:pt>
                <c:pt idx="27">
                  <c:v>109.5</c:v>
                </c:pt>
                <c:pt idx="28">
                  <c:v>114.4</c:v>
                </c:pt>
                <c:pt idx="29">
                  <c:v>111.5</c:v>
                </c:pt>
                <c:pt idx="30">
                  <c:v>107.6</c:v>
                </c:pt>
                <c:pt idx="31">
                  <c:v>116.6</c:v>
                </c:pt>
                <c:pt idx="32">
                  <c:v>110</c:v>
                </c:pt>
                <c:pt idx="33">
                  <c:v>102.3</c:v>
                </c:pt>
                <c:pt idx="34">
                  <c:v>115.9</c:v>
                </c:pt>
                <c:pt idx="35">
                  <c:v>115.4</c:v>
                </c:pt>
                <c:pt idx="36">
                  <c:v>116</c:v>
                </c:pt>
                <c:pt idx="37">
                  <c:v>115.4</c:v>
                </c:pt>
                <c:pt idx="38">
                  <c:v>114.9</c:v>
                </c:pt>
                <c:pt idx="39">
                  <c:v>114.5</c:v>
                </c:pt>
                <c:pt idx="40">
                  <c:v>114.8</c:v>
                </c:pt>
                <c:pt idx="41">
                  <c:v>110.4</c:v>
                </c:pt>
                <c:pt idx="42">
                  <c:v>114.9</c:v>
                </c:pt>
                <c:pt idx="43">
                  <c:v>111.4</c:v>
                </c:pt>
                <c:pt idx="44">
                  <c:v>111.4</c:v>
                </c:pt>
                <c:pt idx="45">
                  <c:v>113.2</c:v>
                </c:pt>
                <c:pt idx="46">
                  <c:v>115.6</c:v>
                </c:pt>
                <c:pt idx="47">
                  <c:v>111.9</c:v>
                </c:pt>
                <c:pt idx="48">
                  <c:v>114.4</c:v>
                </c:pt>
                <c:pt idx="49">
                  <c:v>117.7</c:v>
                </c:pt>
                <c:pt idx="50">
                  <c:v>119</c:v>
                </c:pt>
                <c:pt idx="51">
                  <c:v>114.9</c:v>
                </c:pt>
                <c:pt idx="52">
                  <c:v>112</c:v>
                </c:pt>
                <c:pt idx="53">
                  <c:v>112.7</c:v>
                </c:pt>
                <c:pt idx="54">
                  <c:v>113</c:v>
                </c:pt>
                <c:pt idx="55">
                  <c:v>115.3</c:v>
                </c:pt>
                <c:pt idx="56">
                  <c:v>118.1</c:v>
                </c:pt>
                <c:pt idx="57">
                  <c:v>116.3</c:v>
                </c:pt>
                <c:pt idx="58">
                  <c:v>116.9</c:v>
                </c:pt>
                <c:pt idx="59">
                  <c:v>116.1</c:v>
                </c:pt>
                <c:pt idx="60">
                  <c:v>116.5</c:v>
                </c:pt>
                <c:pt idx="61">
                  <c:v>118</c:v>
                </c:pt>
                <c:pt idx="62">
                  <c:v>117.3</c:v>
                </c:pt>
                <c:pt idx="63">
                  <c:v>117.4</c:v>
                </c:pt>
                <c:pt idx="64">
                  <c:v>116.8</c:v>
                </c:pt>
                <c:pt idx="65">
                  <c:v>116.8</c:v>
                </c:pt>
                <c:pt idx="66">
                  <c:v>117.1</c:v>
                </c:pt>
                <c:pt idx="67">
                  <c:v>116.1</c:v>
                </c:pt>
                <c:pt idx="68">
                  <c:v>115.7</c:v>
                </c:pt>
                <c:pt idx="69">
                  <c:v>118</c:v>
                </c:pt>
                <c:pt idx="70">
                  <c:v>116.3</c:v>
                </c:pt>
                <c:pt idx="71">
                  <c:v>112.5</c:v>
                </c:pt>
                <c:pt idx="72">
                  <c:v>117.3</c:v>
                </c:pt>
                <c:pt idx="73">
                  <c:v>114.7</c:v>
                </c:pt>
                <c:pt idx="74">
                  <c:v>115</c:v>
                </c:pt>
                <c:pt idx="75">
                  <c:v>113.3</c:v>
                </c:pt>
                <c:pt idx="76">
                  <c:v>116.7</c:v>
                </c:pt>
                <c:pt idx="77">
                  <c:v>113.5</c:v>
                </c:pt>
                <c:pt idx="78">
                  <c:v>116.1</c:v>
                </c:pt>
                <c:pt idx="79">
                  <c:v>125.2</c:v>
                </c:pt>
                <c:pt idx="80">
                  <c:v>112.9</c:v>
                </c:pt>
                <c:pt idx="81">
                  <c:v>105</c:v>
                </c:pt>
                <c:pt idx="82">
                  <c:v>117.6</c:v>
                </c:pt>
                <c:pt idx="83">
                  <c:v>116.1</c:v>
                </c:pt>
                <c:pt idx="84">
                  <c:v>115.7</c:v>
                </c:pt>
                <c:pt idx="85">
                  <c:v>120.5</c:v>
                </c:pt>
                <c:pt idx="86">
                  <c:v>112</c:v>
                </c:pt>
                <c:pt idx="87">
                  <c:v>112</c:v>
                </c:pt>
                <c:pt idx="88">
                  <c:v>98.7</c:v>
                </c:pt>
                <c:pt idx="89">
                  <c:v>76.7</c:v>
                </c:pt>
                <c:pt idx="90">
                  <c:v>15.1</c:v>
                </c:pt>
                <c:pt idx="91">
                  <c:v>55.7</c:v>
                </c:pt>
                <c:pt idx="92">
                  <c:v>30.1</c:v>
                </c:pt>
                <c:pt idx="93">
                  <c:v>3.9</c:v>
                </c:pt>
                <c:pt idx="94">
                  <c:v>3.1</c:v>
                </c:pt>
                <c:pt idx="95">
                  <c:v>2.7</c:v>
                </c:pt>
                <c:pt idx="96">
                  <c:v>3.7</c:v>
                </c:pt>
                <c:pt idx="97">
                  <c:v>2.7</c:v>
                </c:pt>
                <c:pt idx="98">
                  <c:v>2.8</c:v>
                </c:pt>
                <c:pt idx="99">
                  <c:v>3.5</c:v>
                </c:pt>
              </c:numCache>
            </c:numRef>
          </c:yVal>
          <c:smooth val="0"/>
        </c:ser>
        <c:ser>
          <c:idx val="1"/>
          <c:order val="1"/>
          <c:tx>
            <c:strRef>
              <c:f>CPU負荷!$B$3</c:f>
              <c:strCache>
                <c:ptCount val="1"/>
                <c:pt idx="0">
                  <c:v>従来（移送先）</c:v>
                </c:pt>
              </c:strCache>
            </c:strRef>
          </c:tx>
          <c:spPr>
            <a:ln>
              <a:solidFill>
                <a:srgbClr val="00B0F0"/>
              </a:solidFill>
            </a:ln>
          </c:spPr>
          <c:marker>
            <c:symbol val="none"/>
          </c:marker>
          <c:yVal>
            <c:numRef>
              <c:f>CPU負荷!$B$4:$B$103</c:f>
              <c:numCache>
                <c:formatCode>General</c:formatCode>
                <c:ptCount val="100"/>
                <c:pt idx="0">
                  <c:v>0</c:v>
                </c:pt>
                <c:pt idx="1">
                  <c:v>85.8</c:v>
                </c:pt>
                <c:pt idx="2">
                  <c:v>103.8</c:v>
                </c:pt>
                <c:pt idx="3">
                  <c:v>108.6</c:v>
                </c:pt>
                <c:pt idx="4">
                  <c:v>104.5</c:v>
                </c:pt>
                <c:pt idx="5">
                  <c:v>99.7</c:v>
                </c:pt>
                <c:pt idx="6">
                  <c:v>96.9</c:v>
                </c:pt>
                <c:pt idx="7">
                  <c:v>99.9</c:v>
                </c:pt>
                <c:pt idx="8">
                  <c:v>97.8</c:v>
                </c:pt>
                <c:pt idx="9">
                  <c:v>102</c:v>
                </c:pt>
                <c:pt idx="10">
                  <c:v>107.8</c:v>
                </c:pt>
                <c:pt idx="11">
                  <c:v>97.8</c:v>
                </c:pt>
                <c:pt idx="12">
                  <c:v>104.2</c:v>
                </c:pt>
                <c:pt idx="13">
                  <c:v>102.4</c:v>
                </c:pt>
                <c:pt idx="14">
                  <c:v>103.3</c:v>
                </c:pt>
                <c:pt idx="15">
                  <c:v>111.6</c:v>
                </c:pt>
                <c:pt idx="16">
                  <c:v>110.6</c:v>
                </c:pt>
                <c:pt idx="17">
                  <c:v>107.8</c:v>
                </c:pt>
                <c:pt idx="18">
                  <c:v>105.4</c:v>
                </c:pt>
                <c:pt idx="19">
                  <c:v>108.5</c:v>
                </c:pt>
                <c:pt idx="20">
                  <c:v>107.3</c:v>
                </c:pt>
                <c:pt idx="21">
                  <c:v>109.1</c:v>
                </c:pt>
                <c:pt idx="22">
                  <c:v>105.3</c:v>
                </c:pt>
                <c:pt idx="23">
                  <c:v>107.9</c:v>
                </c:pt>
                <c:pt idx="24">
                  <c:v>108.1</c:v>
                </c:pt>
                <c:pt idx="25">
                  <c:v>110</c:v>
                </c:pt>
                <c:pt idx="26">
                  <c:v>107.7</c:v>
                </c:pt>
                <c:pt idx="27">
                  <c:v>106.2</c:v>
                </c:pt>
                <c:pt idx="28">
                  <c:v>106.3</c:v>
                </c:pt>
                <c:pt idx="29">
                  <c:v>107.8</c:v>
                </c:pt>
                <c:pt idx="30">
                  <c:v>104.9</c:v>
                </c:pt>
                <c:pt idx="31">
                  <c:v>108.5</c:v>
                </c:pt>
                <c:pt idx="32">
                  <c:v>108.5</c:v>
                </c:pt>
                <c:pt idx="33">
                  <c:v>106.4</c:v>
                </c:pt>
                <c:pt idx="34">
                  <c:v>106.1</c:v>
                </c:pt>
                <c:pt idx="35">
                  <c:v>104.3</c:v>
                </c:pt>
                <c:pt idx="36">
                  <c:v>99.9</c:v>
                </c:pt>
                <c:pt idx="37">
                  <c:v>108.1</c:v>
                </c:pt>
                <c:pt idx="38">
                  <c:v>105.5</c:v>
                </c:pt>
                <c:pt idx="39">
                  <c:v>106.4</c:v>
                </c:pt>
                <c:pt idx="40">
                  <c:v>101.2</c:v>
                </c:pt>
                <c:pt idx="41">
                  <c:v>107.7</c:v>
                </c:pt>
                <c:pt idx="42">
                  <c:v>107.9</c:v>
                </c:pt>
                <c:pt idx="43">
                  <c:v>106.4</c:v>
                </c:pt>
                <c:pt idx="44">
                  <c:v>110.4</c:v>
                </c:pt>
                <c:pt idx="45">
                  <c:v>104.5</c:v>
                </c:pt>
                <c:pt idx="46">
                  <c:v>108.4</c:v>
                </c:pt>
                <c:pt idx="47">
                  <c:v>103.6</c:v>
                </c:pt>
                <c:pt idx="48">
                  <c:v>95.7</c:v>
                </c:pt>
                <c:pt idx="49">
                  <c:v>108.7</c:v>
                </c:pt>
                <c:pt idx="50">
                  <c:v>107.6</c:v>
                </c:pt>
                <c:pt idx="51">
                  <c:v>106.2</c:v>
                </c:pt>
                <c:pt idx="52">
                  <c:v>107.8</c:v>
                </c:pt>
                <c:pt idx="53">
                  <c:v>107.3</c:v>
                </c:pt>
                <c:pt idx="54">
                  <c:v>107.9</c:v>
                </c:pt>
                <c:pt idx="55">
                  <c:v>103.9</c:v>
                </c:pt>
                <c:pt idx="56">
                  <c:v>101.4</c:v>
                </c:pt>
                <c:pt idx="57">
                  <c:v>105.7</c:v>
                </c:pt>
                <c:pt idx="58">
                  <c:v>99.4</c:v>
                </c:pt>
                <c:pt idx="59">
                  <c:v>91</c:v>
                </c:pt>
                <c:pt idx="60">
                  <c:v>98</c:v>
                </c:pt>
                <c:pt idx="61">
                  <c:v>107.6</c:v>
                </c:pt>
                <c:pt idx="62">
                  <c:v>107.7</c:v>
                </c:pt>
                <c:pt idx="63">
                  <c:v>104.9</c:v>
                </c:pt>
                <c:pt idx="64">
                  <c:v>93</c:v>
                </c:pt>
                <c:pt idx="65">
                  <c:v>98.1</c:v>
                </c:pt>
                <c:pt idx="66">
                  <c:v>99.6</c:v>
                </c:pt>
                <c:pt idx="67">
                  <c:v>90.5</c:v>
                </c:pt>
                <c:pt idx="68">
                  <c:v>99</c:v>
                </c:pt>
                <c:pt idx="69">
                  <c:v>100.5</c:v>
                </c:pt>
                <c:pt idx="70">
                  <c:v>106.4</c:v>
                </c:pt>
                <c:pt idx="71">
                  <c:v>104.7</c:v>
                </c:pt>
                <c:pt idx="72">
                  <c:v>104.5</c:v>
                </c:pt>
                <c:pt idx="73">
                  <c:v>106.3</c:v>
                </c:pt>
                <c:pt idx="74">
                  <c:v>106.6</c:v>
                </c:pt>
                <c:pt idx="75">
                  <c:v>100.3</c:v>
                </c:pt>
                <c:pt idx="76">
                  <c:v>104.4</c:v>
                </c:pt>
                <c:pt idx="77">
                  <c:v>101.7</c:v>
                </c:pt>
                <c:pt idx="78">
                  <c:v>109.4</c:v>
                </c:pt>
                <c:pt idx="79">
                  <c:v>106.3</c:v>
                </c:pt>
                <c:pt idx="80">
                  <c:v>93.6</c:v>
                </c:pt>
                <c:pt idx="81">
                  <c:v>105</c:v>
                </c:pt>
                <c:pt idx="82">
                  <c:v>107.7</c:v>
                </c:pt>
                <c:pt idx="83">
                  <c:v>104.6</c:v>
                </c:pt>
                <c:pt idx="84">
                  <c:v>97.3</c:v>
                </c:pt>
                <c:pt idx="85">
                  <c:v>109.5</c:v>
                </c:pt>
                <c:pt idx="86">
                  <c:v>111.6</c:v>
                </c:pt>
                <c:pt idx="87">
                  <c:v>108.5</c:v>
                </c:pt>
                <c:pt idx="88">
                  <c:v>93.8</c:v>
                </c:pt>
                <c:pt idx="89">
                  <c:v>51.9</c:v>
                </c:pt>
                <c:pt idx="90">
                  <c:v>47.7</c:v>
                </c:pt>
                <c:pt idx="91">
                  <c:v>30.5</c:v>
                </c:pt>
                <c:pt idx="92">
                  <c:v>30.2</c:v>
                </c:pt>
                <c:pt idx="93">
                  <c:v>31.2</c:v>
                </c:pt>
                <c:pt idx="94">
                  <c:v>30</c:v>
                </c:pt>
                <c:pt idx="95">
                  <c:v>29.5</c:v>
                </c:pt>
                <c:pt idx="96">
                  <c:v>30.8</c:v>
                </c:pt>
                <c:pt idx="97">
                  <c:v>29.4</c:v>
                </c:pt>
                <c:pt idx="98">
                  <c:v>29.7</c:v>
                </c:pt>
                <c:pt idx="99">
                  <c:v>31.3</c:v>
                </c:pt>
              </c:numCache>
            </c:numRef>
          </c:yVal>
          <c:smooth val="0"/>
        </c:ser>
        <c:ser>
          <c:idx val="2"/>
          <c:order val="2"/>
          <c:tx>
            <c:strRef>
              <c:f>CPU負荷!$C$3</c:f>
              <c:strCache>
                <c:ptCount val="1"/>
                <c:pt idx="0">
                  <c:v>VMBeam</c:v>
                </c:pt>
              </c:strCache>
            </c:strRef>
          </c:tx>
          <c:spPr>
            <a:ln>
              <a:solidFill>
                <a:srgbClr val="0000FF"/>
              </a:solidFill>
            </a:ln>
          </c:spPr>
          <c:marker>
            <c:symbol val="none"/>
          </c:marker>
          <c:yVal>
            <c:numRef>
              <c:f>CPU負荷!$C$4:$C$23</c:f>
              <c:numCache>
                <c:formatCode>General</c:formatCode>
                <c:ptCount val="20"/>
                <c:pt idx="0">
                  <c:v>0</c:v>
                </c:pt>
                <c:pt idx="1">
                  <c:v>19.400000000000002</c:v>
                </c:pt>
                <c:pt idx="2">
                  <c:v>84.8</c:v>
                </c:pt>
                <c:pt idx="3">
                  <c:v>144.39999999999998</c:v>
                </c:pt>
                <c:pt idx="4">
                  <c:v>56.599999999999994</c:v>
                </c:pt>
                <c:pt idx="5">
                  <c:v>183.10000000000002</c:v>
                </c:pt>
                <c:pt idx="6">
                  <c:v>205.89999999999998</c:v>
                </c:pt>
                <c:pt idx="7">
                  <c:v>206.6</c:v>
                </c:pt>
                <c:pt idx="8">
                  <c:v>207.1</c:v>
                </c:pt>
                <c:pt idx="9">
                  <c:v>206.5</c:v>
                </c:pt>
                <c:pt idx="10">
                  <c:v>205.7</c:v>
                </c:pt>
                <c:pt idx="11">
                  <c:v>206.9</c:v>
                </c:pt>
                <c:pt idx="12">
                  <c:v>205.79999999999998</c:v>
                </c:pt>
                <c:pt idx="13">
                  <c:v>206.3</c:v>
                </c:pt>
                <c:pt idx="14">
                  <c:v>205.4</c:v>
                </c:pt>
                <c:pt idx="15">
                  <c:v>206</c:v>
                </c:pt>
                <c:pt idx="16">
                  <c:v>188.89999999999998</c:v>
                </c:pt>
                <c:pt idx="17">
                  <c:v>152.4</c:v>
                </c:pt>
                <c:pt idx="18">
                  <c:v>98.5</c:v>
                </c:pt>
                <c:pt idx="19">
                  <c:v>16.700000000000003</c:v>
                </c:pt>
              </c:numCache>
            </c:numRef>
          </c:yVal>
          <c:smooth val="0"/>
        </c:ser>
        <c:ser>
          <c:idx val="3"/>
          <c:order val="3"/>
          <c:tx>
            <c:strRef>
              <c:f>CPU負荷!$D$3</c:f>
              <c:strCache>
                <c:ptCount val="1"/>
                <c:pt idx="0">
                  <c:v>Xen-Nest</c:v>
                </c:pt>
              </c:strCache>
            </c:strRef>
          </c:tx>
          <c:spPr>
            <a:ln>
              <a:solidFill>
                <a:schemeClr val="accent2"/>
              </a:solidFill>
            </a:ln>
          </c:spPr>
          <c:marker>
            <c:symbol val="none"/>
          </c:marker>
          <c:yVal>
            <c:numRef>
              <c:f>CPU負荷!$D$4:$D$398</c:f>
              <c:numCache>
                <c:formatCode>General</c:formatCode>
                <c:ptCount val="395"/>
                <c:pt idx="0">
                  <c:v>0</c:v>
                </c:pt>
                <c:pt idx="1">
                  <c:v>39.200000000000003</c:v>
                </c:pt>
                <c:pt idx="2">
                  <c:v>128.69999999999999</c:v>
                </c:pt>
                <c:pt idx="3">
                  <c:v>155</c:v>
                </c:pt>
                <c:pt idx="4">
                  <c:v>153.69999999999999</c:v>
                </c:pt>
                <c:pt idx="5">
                  <c:v>156.30000000000001</c:v>
                </c:pt>
                <c:pt idx="6">
                  <c:v>155.1</c:v>
                </c:pt>
                <c:pt idx="7">
                  <c:v>155.1</c:v>
                </c:pt>
                <c:pt idx="8">
                  <c:v>153.20000000000002</c:v>
                </c:pt>
                <c:pt idx="9">
                  <c:v>157.69999999999999</c:v>
                </c:pt>
                <c:pt idx="10">
                  <c:v>213.3</c:v>
                </c:pt>
                <c:pt idx="11">
                  <c:v>229.29999999999998</c:v>
                </c:pt>
                <c:pt idx="12">
                  <c:v>229.5</c:v>
                </c:pt>
                <c:pt idx="13">
                  <c:v>225.50000000000003</c:v>
                </c:pt>
                <c:pt idx="14">
                  <c:v>225.9</c:v>
                </c:pt>
                <c:pt idx="15">
                  <c:v>227.8</c:v>
                </c:pt>
                <c:pt idx="16">
                  <c:v>226.9</c:v>
                </c:pt>
                <c:pt idx="17">
                  <c:v>226.89999999999998</c:v>
                </c:pt>
                <c:pt idx="18">
                  <c:v>231.7</c:v>
                </c:pt>
                <c:pt idx="19">
                  <c:v>228.4</c:v>
                </c:pt>
                <c:pt idx="20">
                  <c:v>226.20000000000002</c:v>
                </c:pt>
                <c:pt idx="21">
                  <c:v>227.5</c:v>
                </c:pt>
                <c:pt idx="22">
                  <c:v>229.7</c:v>
                </c:pt>
                <c:pt idx="23">
                  <c:v>226.20000000000002</c:v>
                </c:pt>
                <c:pt idx="24">
                  <c:v>226.8</c:v>
                </c:pt>
                <c:pt idx="25">
                  <c:v>228.1</c:v>
                </c:pt>
                <c:pt idx="26">
                  <c:v>228.1</c:v>
                </c:pt>
                <c:pt idx="27">
                  <c:v>226.5</c:v>
                </c:pt>
                <c:pt idx="28">
                  <c:v>227.2</c:v>
                </c:pt>
                <c:pt idx="29">
                  <c:v>225.5</c:v>
                </c:pt>
                <c:pt idx="30">
                  <c:v>226.20000000000002</c:v>
                </c:pt>
                <c:pt idx="31">
                  <c:v>228.29999999999998</c:v>
                </c:pt>
                <c:pt idx="32">
                  <c:v>226.3</c:v>
                </c:pt>
                <c:pt idx="33">
                  <c:v>226.79999999999998</c:v>
                </c:pt>
                <c:pt idx="34">
                  <c:v>227.39999999999998</c:v>
                </c:pt>
                <c:pt idx="35">
                  <c:v>227.2</c:v>
                </c:pt>
                <c:pt idx="36">
                  <c:v>228.9</c:v>
                </c:pt>
                <c:pt idx="37">
                  <c:v>228.1</c:v>
                </c:pt>
                <c:pt idx="38">
                  <c:v>226.00000000000003</c:v>
                </c:pt>
                <c:pt idx="39">
                  <c:v>228.6</c:v>
                </c:pt>
                <c:pt idx="40">
                  <c:v>225.70000000000002</c:v>
                </c:pt>
                <c:pt idx="41">
                  <c:v>226.7</c:v>
                </c:pt>
                <c:pt idx="42">
                  <c:v>228.89999999999998</c:v>
                </c:pt>
                <c:pt idx="43">
                  <c:v>227.70000000000002</c:v>
                </c:pt>
                <c:pt idx="44">
                  <c:v>228.5</c:v>
                </c:pt>
                <c:pt idx="45">
                  <c:v>228.9</c:v>
                </c:pt>
                <c:pt idx="46">
                  <c:v>227.10000000000002</c:v>
                </c:pt>
                <c:pt idx="47">
                  <c:v>228.8</c:v>
                </c:pt>
                <c:pt idx="48">
                  <c:v>229.39999999999998</c:v>
                </c:pt>
                <c:pt idx="49">
                  <c:v>225.89999999999998</c:v>
                </c:pt>
                <c:pt idx="50">
                  <c:v>227.7</c:v>
                </c:pt>
                <c:pt idx="51">
                  <c:v>229.09999999999997</c:v>
                </c:pt>
                <c:pt idx="52">
                  <c:v>227.5</c:v>
                </c:pt>
                <c:pt idx="53">
                  <c:v>227.3</c:v>
                </c:pt>
                <c:pt idx="54">
                  <c:v>228.4</c:v>
                </c:pt>
                <c:pt idx="55">
                  <c:v>227.10000000000002</c:v>
                </c:pt>
                <c:pt idx="56">
                  <c:v>227.10000000000002</c:v>
                </c:pt>
                <c:pt idx="57">
                  <c:v>228</c:v>
                </c:pt>
                <c:pt idx="58">
                  <c:v>227.70000000000002</c:v>
                </c:pt>
                <c:pt idx="59">
                  <c:v>226.8</c:v>
                </c:pt>
                <c:pt idx="60">
                  <c:v>228</c:v>
                </c:pt>
                <c:pt idx="61">
                  <c:v>225.2</c:v>
                </c:pt>
                <c:pt idx="62">
                  <c:v>230.5</c:v>
                </c:pt>
                <c:pt idx="63">
                  <c:v>225.70000000000002</c:v>
                </c:pt>
                <c:pt idx="64">
                  <c:v>227.7</c:v>
                </c:pt>
                <c:pt idx="65">
                  <c:v>229.10000000000002</c:v>
                </c:pt>
                <c:pt idx="66">
                  <c:v>226.7</c:v>
                </c:pt>
                <c:pt idx="67">
                  <c:v>227</c:v>
                </c:pt>
                <c:pt idx="68">
                  <c:v>227.8</c:v>
                </c:pt>
                <c:pt idx="69">
                  <c:v>227.2</c:v>
                </c:pt>
                <c:pt idx="70">
                  <c:v>229.2</c:v>
                </c:pt>
                <c:pt idx="71">
                  <c:v>229.5</c:v>
                </c:pt>
                <c:pt idx="72">
                  <c:v>226.9</c:v>
                </c:pt>
                <c:pt idx="73">
                  <c:v>226.8</c:v>
                </c:pt>
                <c:pt idx="74">
                  <c:v>229.1</c:v>
                </c:pt>
                <c:pt idx="75">
                  <c:v>229</c:v>
                </c:pt>
                <c:pt idx="76">
                  <c:v>226.8</c:v>
                </c:pt>
                <c:pt idx="77">
                  <c:v>227.79999999999998</c:v>
                </c:pt>
                <c:pt idx="78">
                  <c:v>227.5</c:v>
                </c:pt>
                <c:pt idx="79">
                  <c:v>226.20000000000002</c:v>
                </c:pt>
                <c:pt idx="80">
                  <c:v>227.10000000000002</c:v>
                </c:pt>
                <c:pt idx="81">
                  <c:v>226.8</c:v>
                </c:pt>
                <c:pt idx="82">
                  <c:v>227</c:v>
                </c:pt>
                <c:pt idx="83">
                  <c:v>228.4</c:v>
                </c:pt>
                <c:pt idx="84">
                  <c:v>227.1</c:v>
                </c:pt>
                <c:pt idx="85">
                  <c:v>227.60000000000002</c:v>
                </c:pt>
                <c:pt idx="86">
                  <c:v>227.1</c:v>
                </c:pt>
                <c:pt idx="87">
                  <c:v>226.70000000000002</c:v>
                </c:pt>
                <c:pt idx="88">
                  <c:v>226.5</c:v>
                </c:pt>
                <c:pt idx="89">
                  <c:v>225.20000000000002</c:v>
                </c:pt>
                <c:pt idx="90">
                  <c:v>228.3</c:v>
                </c:pt>
                <c:pt idx="91">
                  <c:v>227.1</c:v>
                </c:pt>
                <c:pt idx="92">
                  <c:v>223.7</c:v>
                </c:pt>
                <c:pt idx="93">
                  <c:v>227.1</c:v>
                </c:pt>
                <c:pt idx="94">
                  <c:v>226.3</c:v>
                </c:pt>
                <c:pt idx="95">
                  <c:v>229.8</c:v>
                </c:pt>
                <c:pt idx="96">
                  <c:v>228.4</c:v>
                </c:pt>
                <c:pt idx="97">
                  <c:v>228.10000000000002</c:v>
                </c:pt>
                <c:pt idx="98">
                  <c:v>228.5</c:v>
                </c:pt>
                <c:pt idx="99">
                  <c:v>226.3</c:v>
                </c:pt>
                <c:pt idx="100">
                  <c:v>229.1</c:v>
                </c:pt>
                <c:pt idx="101">
                  <c:v>227.6</c:v>
                </c:pt>
                <c:pt idx="102">
                  <c:v>229.2</c:v>
                </c:pt>
                <c:pt idx="103">
                  <c:v>225.9</c:v>
                </c:pt>
                <c:pt idx="104">
                  <c:v>229</c:v>
                </c:pt>
                <c:pt idx="105">
                  <c:v>228.39999999999998</c:v>
                </c:pt>
                <c:pt idx="106">
                  <c:v>229.2</c:v>
                </c:pt>
                <c:pt idx="107">
                  <c:v>224.4</c:v>
                </c:pt>
                <c:pt idx="108">
                  <c:v>227.79999999999998</c:v>
                </c:pt>
                <c:pt idx="109">
                  <c:v>227.5</c:v>
                </c:pt>
                <c:pt idx="110">
                  <c:v>227.10000000000002</c:v>
                </c:pt>
                <c:pt idx="111">
                  <c:v>228.3</c:v>
                </c:pt>
                <c:pt idx="112">
                  <c:v>228.9</c:v>
                </c:pt>
                <c:pt idx="113">
                  <c:v>228</c:v>
                </c:pt>
                <c:pt idx="114">
                  <c:v>226.9</c:v>
                </c:pt>
                <c:pt idx="115">
                  <c:v>228</c:v>
                </c:pt>
                <c:pt idx="116">
                  <c:v>227</c:v>
                </c:pt>
                <c:pt idx="117">
                  <c:v>227.6</c:v>
                </c:pt>
                <c:pt idx="118">
                  <c:v>226.70000000000002</c:v>
                </c:pt>
                <c:pt idx="119">
                  <c:v>227.5</c:v>
                </c:pt>
                <c:pt idx="120">
                  <c:v>228.60000000000002</c:v>
                </c:pt>
                <c:pt idx="121">
                  <c:v>226.7</c:v>
                </c:pt>
                <c:pt idx="122">
                  <c:v>228.29999999999998</c:v>
                </c:pt>
                <c:pt idx="123">
                  <c:v>228.6</c:v>
                </c:pt>
                <c:pt idx="124">
                  <c:v>225</c:v>
                </c:pt>
                <c:pt idx="125">
                  <c:v>227.2</c:v>
                </c:pt>
                <c:pt idx="126">
                  <c:v>229.20000000000002</c:v>
                </c:pt>
                <c:pt idx="127">
                  <c:v>227.8</c:v>
                </c:pt>
                <c:pt idx="128">
                  <c:v>226.5</c:v>
                </c:pt>
                <c:pt idx="129">
                  <c:v>228.10000000000002</c:v>
                </c:pt>
                <c:pt idx="130">
                  <c:v>226.9</c:v>
                </c:pt>
                <c:pt idx="131">
                  <c:v>228.10000000000002</c:v>
                </c:pt>
                <c:pt idx="132">
                  <c:v>229.7</c:v>
                </c:pt>
                <c:pt idx="133">
                  <c:v>229.3</c:v>
                </c:pt>
                <c:pt idx="134">
                  <c:v>225.5</c:v>
                </c:pt>
                <c:pt idx="135">
                  <c:v>229.39999999999998</c:v>
                </c:pt>
                <c:pt idx="136">
                  <c:v>226.2</c:v>
                </c:pt>
                <c:pt idx="137">
                  <c:v>229.8</c:v>
                </c:pt>
                <c:pt idx="138">
                  <c:v>227.9</c:v>
                </c:pt>
                <c:pt idx="139">
                  <c:v>227.29999999999998</c:v>
                </c:pt>
                <c:pt idx="140">
                  <c:v>226.6</c:v>
                </c:pt>
                <c:pt idx="141">
                  <c:v>229.60000000000002</c:v>
                </c:pt>
                <c:pt idx="142">
                  <c:v>226.39999999999998</c:v>
                </c:pt>
                <c:pt idx="143">
                  <c:v>228.1</c:v>
                </c:pt>
                <c:pt idx="144">
                  <c:v>228.9</c:v>
                </c:pt>
                <c:pt idx="145">
                  <c:v>228.10000000000002</c:v>
                </c:pt>
                <c:pt idx="146">
                  <c:v>228</c:v>
                </c:pt>
                <c:pt idx="147">
                  <c:v>227.9</c:v>
                </c:pt>
                <c:pt idx="148">
                  <c:v>228.29999999999998</c:v>
                </c:pt>
                <c:pt idx="149">
                  <c:v>228.39999999999998</c:v>
                </c:pt>
                <c:pt idx="150">
                  <c:v>227.9</c:v>
                </c:pt>
                <c:pt idx="151">
                  <c:v>224.6</c:v>
                </c:pt>
                <c:pt idx="152">
                  <c:v>226.89999999999998</c:v>
                </c:pt>
                <c:pt idx="153">
                  <c:v>228</c:v>
                </c:pt>
                <c:pt idx="154">
                  <c:v>225.5</c:v>
                </c:pt>
                <c:pt idx="155">
                  <c:v>229.9</c:v>
                </c:pt>
                <c:pt idx="156">
                  <c:v>227.10000000000002</c:v>
                </c:pt>
                <c:pt idx="157">
                  <c:v>227.29999999999998</c:v>
                </c:pt>
                <c:pt idx="158">
                  <c:v>227.1</c:v>
                </c:pt>
                <c:pt idx="159">
                  <c:v>228.8</c:v>
                </c:pt>
                <c:pt idx="160">
                  <c:v>227.3</c:v>
                </c:pt>
                <c:pt idx="161">
                  <c:v>229.3</c:v>
                </c:pt>
                <c:pt idx="162">
                  <c:v>228.1</c:v>
                </c:pt>
                <c:pt idx="163">
                  <c:v>228.10000000000002</c:v>
                </c:pt>
                <c:pt idx="164">
                  <c:v>229.60000000000002</c:v>
                </c:pt>
                <c:pt idx="165">
                  <c:v>227.3</c:v>
                </c:pt>
                <c:pt idx="166">
                  <c:v>229.4</c:v>
                </c:pt>
                <c:pt idx="167">
                  <c:v>229.5</c:v>
                </c:pt>
                <c:pt idx="168">
                  <c:v>228.9</c:v>
                </c:pt>
                <c:pt idx="169">
                  <c:v>228.9</c:v>
                </c:pt>
                <c:pt idx="170">
                  <c:v>226.5</c:v>
                </c:pt>
                <c:pt idx="171">
                  <c:v>229.7</c:v>
                </c:pt>
                <c:pt idx="172">
                  <c:v>226.8</c:v>
                </c:pt>
                <c:pt idx="173">
                  <c:v>227.8</c:v>
                </c:pt>
                <c:pt idx="174">
                  <c:v>229</c:v>
                </c:pt>
                <c:pt idx="175">
                  <c:v>229.6</c:v>
                </c:pt>
                <c:pt idx="176">
                  <c:v>227.3</c:v>
                </c:pt>
                <c:pt idx="177">
                  <c:v>228.90000000000003</c:v>
                </c:pt>
                <c:pt idx="178">
                  <c:v>229.1</c:v>
                </c:pt>
                <c:pt idx="179">
                  <c:v>228.8</c:v>
                </c:pt>
                <c:pt idx="180">
                  <c:v>230.60000000000002</c:v>
                </c:pt>
                <c:pt idx="181">
                  <c:v>228.3</c:v>
                </c:pt>
                <c:pt idx="182">
                  <c:v>228.20000000000002</c:v>
                </c:pt>
                <c:pt idx="183">
                  <c:v>228.39999999999998</c:v>
                </c:pt>
                <c:pt idx="184">
                  <c:v>228.8</c:v>
                </c:pt>
                <c:pt idx="185">
                  <c:v>230.2</c:v>
                </c:pt>
                <c:pt idx="186">
                  <c:v>227</c:v>
                </c:pt>
                <c:pt idx="187">
                  <c:v>228.7</c:v>
                </c:pt>
                <c:pt idx="188">
                  <c:v>229.79999999999998</c:v>
                </c:pt>
                <c:pt idx="189">
                  <c:v>229.89999999999998</c:v>
                </c:pt>
                <c:pt idx="190">
                  <c:v>226.6</c:v>
                </c:pt>
                <c:pt idx="191">
                  <c:v>229.4</c:v>
                </c:pt>
                <c:pt idx="192">
                  <c:v>229.6</c:v>
                </c:pt>
                <c:pt idx="193">
                  <c:v>231.7</c:v>
                </c:pt>
                <c:pt idx="194">
                  <c:v>228.5</c:v>
                </c:pt>
                <c:pt idx="195">
                  <c:v>229.60000000000002</c:v>
                </c:pt>
                <c:pt idx="196">
                  <c:v>229.2</c:v>
                </c:pt>
                <c:pt idx="197">
                  <c:v>230.8</c:v>
                </c:pt>
                <c:pt idx="198">
                  <c:v>227.89999999999998</c:v>
                </c:pt>
                <c:pt idx="199">
                  <c:v>229.6</c:v>
                </c:pt>
                <c:pt idx="200">
                  <c:v>228.1</c:v>
                </c:pt>
                <c:pt idx="201">
                  <c:v>227.60000000000002</c:v>
                </c:pt>
                <c:pt idx="202">
                  <c:v>228.6</c:v>
                </c:pt>
                <c:pt idx="203">
                  <c:v>229.10000000000002</c:v>
                </c:pt>
                <c:pt idx="204">
                  <c:v>226.3</c:v>
                </c:pt>
                <c:pt idx="205">
                  <c:v>230.3</c:v>
                </c:pt>
                <c:pt idx="206">
                  <c:v>227.5</c:v>
                </c:pt>
                <c:pt idx="207">
                  <c:v>227.8</c:v>
                </c:pt>
                <c:pt idx="208">
                  <c:v>228</c:v>
                </c:pt>
                <c:pt idx="209">
                  <c:v>228.2</c:v>
                </c:pt>
                <c:pt idx="210">
                  <c:v>225.10000000000002</c:v>
                </c:pt>
                <c:pt idx="211">
                  <c:v>230.5</c:v>
                </c:pt>
                <c:pt idx="212">
                  <c:v>228.39999999999998</c:v>
                </c:pt>
                <c:pt idx="213">
                  <c:v>246.40000000000003</c:v>
                </c:pt>
                <c:pt idx="214">
                  <c:v>275.8</c:v>
                </c:pt>
                <c:pt idx="215">
                  <c:v>250.5</c:v>
                </c:pt>
                <c:pt idx="216">
                  <c:v>249.3</c:v>
                </c:pt>
                <c:pt idx="217">
                  <c:v>247.2</c:v>
                </c:pt>
                <c:pt idx="218">
                  <c:v>248.5</c:v>
                </c:pt>
                <c:pt idx="219">
                  <c:v>241.39999999999998</c:v>
                </c:pt>
                <c:pt idx="220">
                  <c:v>244.5</c:v>
                </c:pt>
                <c:pt idx="221">
                  <c:v>248.7</c:v>
                </c:pt>
                <c:pt idx="222">
                  <c:v>261.89999999999998</c:v>
                </c:pt>
                <c:pt idx="223">
                  <c:v>253.7</c:v>
                </c:pt>
                <c:pt idx="224">
                  <c:v>248.1</c:v>
                </c:pt>
                <c:pt idx="225">
                  <c:v>245.7</c:v>
                </c:pt>
                <c:pt idx="226">
                  <c:v>246.90000000000003</c:v>
                </c:pt>
                <c:pt idx="227">
                  <c:v>244.9</c:v>
                </c:pt>
                <c:pt idx="228">
                  <c:v>243.40000000000003</c:v>
                </c:pt>
                <c:pt idx="229">
                  <c:v>244.6</c:v>
                </c:pt>
                <c:pt idx="230">
                  <c:v>245.4</c:v>
                </c:pt>
                <c:pt idx="231">
                  <c:v>239.2</c:v>
                </c:pt>
                <c:pt idx="232">
                  <c:v>226.7</c:v>
                </c:pt>
                <c:pt idx="233">
                  <c:v>228.1</c:v>
                </c:pt>
                <c:pt idx="234">
                  <c:v>228.8</c:v>
                </c:pt>
                <c:pt idx="235">
                  <c:v>226.5</c:v>
                </c:pt>
                <c:pt idx="236">
                  <c:v>227.9</c:v>
                </c:pt>
                <c:pt idx="237">
                  <c:v>227.3</c:v>
                </c:pt>
                <c:pt idx="238">
                  <c:v>227.2</c:v>
                </c:pt>
                <c:pt idx="239">
                  <c:v>227.70000000000002</c:v>
                </c:pt>
                <c:pt idx="240">
                  <c:v>228.9</c:v>
                </c:pt>
                <c:pt idx="241">
                  <c:v>227.6</c:v>
                </c:pt>
                <c:pt idx="242">
                  <c:v>228.1</c:v>
                </c:pt>
                <c:pt idx="243">
                  <c:v>227.60000000000002</c:v>
                </c:pt>
                <c:pt idx="244">
                  <c:v>225.40000000000003</c:v>
                </c:pt>
                <c:pt idx="245">
                  <c:v>229.60000000000002</c:v>
                </c:pt>
                <c:pt idx="246">
                  <c:v>227.5</c:v>
                </c:pt>
                <c:pt idx="247">
                  <c:v>227.70000000000002</c:v>
                </c:pt>
                <c:pt idx="248">
                  <c:v>227.9</c:v>
                </c:pt>
                <c:pt idx="249">
                  <c:v>227.9</c:v>
                </c:pt>
                <c:pt idx="250">
                  <c:v>228.3</c:v>
                </c:pt>
                <c:pt idx="251">
                  <c:v>227.6</c:v>
                </c:pt>
                <c:pt idx="252">
                  <c:v>229.49999999999997</c:v>
                </c:pt>
                <c:pt idx="253">
                  <c:v>226.5</c:v>
                </c:pt>
                <c:pt idx="254">
                  <c:v>228.40000000000003</c:v>
                </c:pt>
                <c:pt idx="255">
                  <c:v>227.49999999999997</c:v>
                </c:pt>
                <c:pt idx="256">
                  <c:v>229.99999999999997</c:v>
                </c:pt>
                <c:pt idx="257">
                  <c:v>228.39999999999998</c:v>
                </c:pt>
                <c:pt idx="258">
                  <c:v>228.8</c:v>
                </c:pt>
                <c:pt idx="259">
                  <c:v>228.7</c:v>
                </c:pt>
                <c:pt idx="260">
                  <c:v>227.3</c:v>
                </c:pt>
                <c:pt idx="261">
                  <c:v>227.5</c:v>
                </c:pt>
                <c:pt idx="262">
                  <c:v>228.8</c:v>
                </c:pt>
                <c:pt idx="263">
                  <c:v>227</c:v>
                </c:pt>
                <c:pt idx="264">
                  <c:v>229.79999999999998</c:v>
                </c:pt>
                <c:pt idx="265">
                  <c:v>227.4</c:v>
                </c:pt>
                <c:pt idx="266">
                  <c:v>227.3</c:v>
                </c:pt>
                <c:pt idx="267">
                  <c:v>228.8</c:v>
                </c:pt>
                <c:pt idx="268">
                  <c:v>229.3</c:v>
                </c:pt>
                <c:pt idx="269">
                  <c:v>227.8</c:v>
                </c:pt>
                <c:pt idx="270">
                  <c:v>229.1</c:v>
                </c:pt>
                <c:pt idx="271">
                  <c:v>229.1</c:v>
                </c:pt>
                <c:pt idx="272">
                  <c:v>226.8</c:v>
                </c:pt>
                <c:pt idx="273">
                  <c:v>227.70000000000002</c:v>
                </c:pt>
                <c:pt idx="274">
                  <c:v>228.60000000000002</c:v>
                </c:pt>
                <c:pt idx="275">
                  <c:v>228.60000000000002</c:v>
                </c:pt>
                <c:pt idx="276">
                  <c:v>229.7</c:v>
                </c:pt>
                <c:pt idx="277">
                  <c:v>226.70000000000002</c:v>
                </c:pt>
                <c:pt idx="278">
                  <c:v>226.9</c:v>
                </c:pt>
                <c:pt idx="279">
                  <c:v>229.5</c:v>
                </c:pt>
                <c:pt idx="280">
                  <c:v>228.2</c:v>
                </c:pt>
                <c:pt idx="281">
                  <c:v>227.5</c:v>
                </c:pt>
                <c:pt idx="282">
                  <c:v>228.5</c:v>
                </c:pt>
                <c:pt idx="283">
                  <c:v>228.9</c:v>
                </c:pt>
                <c:pt idx="284">
                  <c:v>227.4</c:v>
                </c:pt>
                <c:pt idx="285">
                  <c:v>227.39999999999998</c:v>
                </c:pt>
                <c:pt idx="286">
                  <c:v>228.5</c:v>
                </c:pt>
                <c:pt idx="287">
                  <c:v>227.8</c:v>
                </c:pt>
                <c:pt idx="288">
                  <c:v>230.4</c:v>
                </c:pt>
                <c:pt idx="289">
                  <c:v>228.29999999999998</c:v>
                </c:pt>
                <c:pt idx="290">
                  <c:v>226.1</c:v>
                </c:pt>
                <c:pt idx="291">
                  <c:v>228.9</c:v>
                </c:pt>
                <c:pt idx="292">
                  <c:v>228.4</c:v>
                </c:pt>
                <c:pt idx="293">
                  <c:v>226.5</c:v>
                </c:pt>
                <c:pt idx="294">
                  <c:v>229.3</c:v>
                </c:pt>
                <c:pt idx="295">
                  <c:v>225.8</c:v>
                </c:pt>
                <c:pt idx="296">
                  <c:v>227.5</c:v>
                </c:pt>
                <c:pt idx="297">
                  <c:v>227.4</c:v>
                </c:pt>
                <c:pt idx="298">
                  <c:v>226.70000000000002</c:v>
                </c:pt>
                <c:pt idx="299">
                  <c:v>226.20000000000002</c:v>
                </c:pt>
                <c:pt idx="300">
                  <c:v>225.3</c:v>
                </c:pt>
                <c:pt idx="301">
                  <c:v>227.3</c:v>
                </c:pt>
                <c:pt idx="302">
                  <c:v>225.4</c:v>
                </c:pt>
                <c:pt idx="303">
                  <c:v>228.8</c:v>
                </c:pt>
                <c:pt idx="304">
                  <c:v>228</c:v>
                </c:pt>
                <c:pt idx="305">
                  <c:v>226.5</c:v>
                </c:pt>
                <c:pt idx="306">
                  <c:v>228.09999999999997</c:v>
                </c:pt>
                <c:pt idx="307">
                  <c:v>228</c:v>
                </c:pt>
                <c:pt idx="308">
                  <c:v>227.1</c:v>
                </c:pt>
                <c:pt idx="309">
                  <c:v>229</c:v>
                </c:pt>
                <c:pt idx="310">
                  <c:v>228</c:v>
                </c:pt>
                <c:pt idx="311">
                  <c:v>226.3</c:v>
                </c:pt>
                <c:pt idx="312">
                  <c:v>228.6</c:v>
                </c:pt>
                <c:pt idx="313">
                  <c:v>228.20000000000002</c:v>
                </c:pt>
                <c:pt idx="314">
                  <c:v>228.2</c:v>
                </c:pt>
                <c:pt idx="315">
                  <c:v>228.5</c:v>
                </c:pt>
                <c:pt idx="316">
                  <c:v>229.6</c:v>
                </c:pt>
                <c:pt idx="317">
                  <c:v>225</c:v>
                </c:pt>
                <c:pt idx="318">
                  <c:v>229.5</c:v>
                </c:pt>
                <c:pt idx="319">
                  <c:v>230.1</c:v>
                </c:pt>
                <c:pt idx="320">
                  <c:v>227.3</c:v>
                </c:pt>
                <c:pt idx="321">
                  <c:v>226.4</c:v>
                </c:pt>
                <c:pt idx="322">
                  <c:v>228.7</c:v>
                </c:pt>
                <c:pt idx="323">
                  <c:v>228.6</c:v>
                </c:pt>
                <c:pt idx="324">
                  <c:v>229.60000000000002</c:v>
                </c:pt>
                <c:pt idx="325">
                  <c:v>227.6</c:v>
                </c:pt>
                <c:pt idx="326">
                  <c:v>228.3</c:v>
                </c:pt>
                <c:pt idx="327">
                  <c:v>228.5</c:v>
                </c:pt>
                <c:pt idx="328">
                  <c:v>229.70000000000002</c:v>
                </c:pt>
                <c:pt idx="329">
                  <c:v>227.2</c:v>
                </c:pt>
                <c:pt idx="330">
                  <c:v>228</c:v>
                </c:pt>
                <c:pt idx="331">
                  <c:v>229.09999999999997</c:v>
                </c:pt>
                <c:pt idx="332">
                  <c:v>227</c:v>
                </c:pt>
                <c:pt idx="333">
                  <c:v>228</c:v>
                </c:pt>
                <c:pt idx="334">
                  <c:v>227.7</c:v>
                </c:pt>
                <c:pt idx="335">
                  <c:v>229.5</c:v>
                </c:pt>
                <c:pt idx="336">
                  <c:v>220.7</c:v>
                </c:pt>
                <c:pt idx="337">
                  <c:v>227.39999999999998</c:v>
                </c:pt>
                <c:pt idx="338">
                  <c:v>229.6</c:v>
                </c:pt>
                <c:pt idx="339">
                  <c:v>226.5</c:v>
                </c:pt>
                <c:pt idx="340">
                  <c:v>227.8</c:v>
                </c:pt>
                <c:pt idx="341">
                  <c:v>229.79999999999998</c:v>
                </c:pt>
                <c:pt idx="342">
                  <c:v>227.79999999999998</c:v>
                </c:pt>
                <c:pt idx="343">
                  <c:v>201.7</c:v>
                </c:pt>
                <c:pt idx="344">
                  <c:v>232.60000000000002</c:v>
                </c:pt>
                <c:pt idx="345">
                  <c:v>228.2</c:v>
                </c:pt>
                <c:pt idx="346">
                  <c:v>228.3</c:v>
                </c:pt>
                <c:pt idx="347">
                  <c:v>228.3</c:v>
                </c:pt>
                <c:pt idx="348">
                  <c:v>226.6</c:v>
                </c:pt>
                <c:pt idx="349">
                  <c:v>229.10000000000002</c:v>
                </c:pt>
                <c:pt idx="350">
                  <c:v>226.39999999999998</c:v>
                </c:pt>
                <c:pt idx="351">
                  <c:v>227.89999999999998</c:v>
                </c:pt>
                <c:pt idx="352">
                  <c:v>226.4</c:v>
                </c:pt>
                <c:pt idx="353">
                  <c:v>229.29999999999998</c:v>
                </c:pt>
                <c:pt idx="354">
                  <c:v>228.2</c:v>
                </c:pt>
                <c:pt idx="355">
                  <c:v>228.79999999999998</c:v>
                </c:pt>
                <c:pt idx="356">
                  <c:v>227.9</c:v>
                </c:pt>
                <c:pt idx="357">
                  <c:v>228.5</c:v>
                </c:pt>
                <c:pt idx="358">
                  <c:v>182.60000000000002</c:v>
                </c:pt>
                <c:pt idx="359">
                  <c:v>107.5</c:v>
                </c:pt>
                <c:pt idx="360">
                  <c:v>15.7</c:v>
                </c:pt>
                <c:pt idx="361">
                  <c:v>63.2</c:v>
                </c:pt>
                <c:pt idx="362">
                  <c:v>21.599999999999998</c:v>
                </c:pt>
                <c:pt idx="363">
                  <c:v>10.5</c:v>
                </c:pt>
                <c:pt idx="364">
                  <c:v>8.6999999999999993</c:v>
                </c:pt>
                <c:pt idx="365">
                  <c:v>9.5</c:v>
                </c:pt>
                <c:pt idx="366">
                  <c:v>8.1000000000000014</c:v>
                </c:pt>
                <c:pt idx="367">
                  <c:v>5.9</c:v>
                </c:pt>
                <c:pt idx="368">
                  <c:v>6.3999999999999995</c:v>
                </c:pt>
                <c:pt idx="369">
                  <c:v>9.1</c:v>
                </c:pt>
                <c:pt idx="370">
                  <c:v>24.900000000000002</c:v>
                </c:pt>
                <c:pt idx="371">
                  <c:v>6.9</c:v>
                </c:pt>
                <c:pt idx="372">
                  <c:v>15.5</c:v>
                </c:pt>
                <c:pt idx="373">
                  <c:v>9.8000000000000007</c:v>
                </c:pt>
                <c:pt idx="374">
                  <c:v>17</c:v>
                </c:pt>
                <c:pt idx="375">
                  <c:v>15.2</c:v>
                </c:pt>
                <c:pt idx="376">
                  <c:v>7.6999999999999993</c:v>
                </c:pt>
                <c:pt idx="377">
                  <c:v>8.1</c:v>
                </c:pt>
                <c:pt idx="378">
                  <c:v>11.5</c:v>
                </c:pt>
                <c:pt idx="379">
                  <c:v>9.1</c:v>
                </c:pt>
                <c:pt idx="380">
                  <c:v>11.5</c:v>
                </c:pt>
                <c:pt idx="381">
                  <c:v>15.4</c:v>
                </c:pt>
                <c:pt idx="382">
                  <c:v>13.4</c:v>
                </c:pt>
                <c:pt idx="383">
                  <c:v>10</c:v>
                </c:pt>
                <c:pt idx="384">
                  <c:v>13.100000000000001</c:v>
                </c:pt>
                <c:pt idx="385">
                  <c:v>8.7000000000000011</c:v>
                </c:pt>
                <c:pt idx="386">
                  <c:v>6.5</c:v>
                </c:pt>
                <c:pt idx="387">
                  <c:v>8.3000000000000007</c:v>
                </c:pt>
                <c:pt idx="388">
                  <c:v>5.9</c:v>
                </c:pt>
                <c:pt idx="389">
                  <c:v>9.6</c:v>
                </c:pt>
                <c:pt idx="390">
                  <c:v>7.5</c:v>
                </c:pt>
                <c:pt idx="391">
                  <c:v>10.8</c:v>
                </c:pt>
                <c:pt idx="392">
                  <c:v>13.3</c:v>
                </c:pt>
                <c:pt idx="393">
                  <c:v>15.6</c:v>
                </c:pt>
                <c:pt idx="394">
                  <c:v>16.2</c:v>
                </c:pt>
              </c:numCache>
            </c:numRef>
          </c:yVal>
          <c:smooth val="0"/>
        </c:ser>
        <c:dLbls>
          <c:showLegendKey val="0"/>
          <c:showVal val="0"/>
          <c:showCatName val="0"/>
          <c:showSerName val="0"/>
          <c:showPercent val="0"/>
          <c:showBubbleSize val="0"/>
        </c:dLbls>
        <c:axId val="41470976"/>
        <c:axId val="41481344"/>
      </c:scatterChart>
      <c:valAx>
        <c:axId val="41470976"/>
        <c:scaling>
          <c:orientation val="minMax"/>
          <c:max val="400"/>
        </c:scaling>
        <c:delete val="0"/>
        <c:axPos val="b"/>
        <c:title>
          <c:tx>
            <c:rich>
              <a:bodyPr/>
              <a:lstStyle/>
              <a:p>
                <a:pPr>
                  <a:defRPr/>
                </a:pPr>
                <a:r>
                  <a:rPr lang="ja-JP"/>
                  <a:t>経過時間</a:t>
                </a:r>
                <a:r>
                  <a:rPr lang="en-US"/>
                  <a:t>[s]</a:t>
                </a:r>
                <a:endParaRPr lang="ja-JP"/>
              </a:p>
            </c:rich>
          </c:tx>
          <c:overlay val="0"/>
        </c:title>
        <c:majorTickMark val="in"/>
        <c:minorTickMark val="none"/>
        <c:tickLblPos val="nextTo"/>
        <c:crossAx val="41481344"/>
        <c:crosses val="autoZero"/>
        <c:crossBetween val="midCat"/>
        <c:majorUnit val="50"/>
      </c:valAx>
      <c:valAx>
        <c:axId val="41481344"/>
        <c:scaling>
          <c:orientation val="minMax"/>
        </c:scaling>
        <c:delete val="0"/>
        <c:axPos val="l"/>
        <c:title>
          <c:tx>
            <c:rich>
              <a:bodyPr rot="-5400000" vert="horz"/>
              <a:lstStyle/>
              <a:p>
                <a:pPr>
                  <a:defRPr/>
                </a:pPr>
                <a:r>
                  <a:rPr lang="en-US"/>
                  <a:t>CPU</a:t>
                </a:r>
                <a:r>
                  <a:rPr lang="ja-JP"/>
                  <a:t>使用率</a:t>
                </a:r>
                <a:r>
                  <a:rPr lang="en-US"/>
                  <a:t>[%]</a:t>
                </a:r>
                <a:endParaRPr lang="ja-JP"/>
              </a:p>
            </c:rich>
          </c:tx>
          <c:overlay val="0"/>
        </c:title>
        <c:numFmt formatCode="General" sourceLinked="1"/>
        <c:majorTickMark val="in"/>
        <c:minorTickMark val="none"/>
        <c:tickLblPos val="nextTo"/>
        <c:crossAx val="41470976"/>
        <c:crosses val="autoZero"/>
        <c:crossBetween val="midCat"/>
      </c:valAx>
    </c:plotArea>
    <c:legend>
      <c:legendPos val="r"/>
      <c:layout>
        <c:manualLayout>
          <c:xMode val="edge"/>
          <c:yMode val="edge"/>
          <c:x val="0.15833333333333333"/>
          <c:y val="2.585859456214179E-2"/>
          <c:w val="0.78611111111111109"/>
          <c:h val="0.18439413823272091"/>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259317585301838"/>
          <c:y val="5.1400554097404488E-2"/>
          <c:w val="0.74740682414698167"/>
          <c:h val="0.89719889180519097"/>
        </c:manualLayout>
      </c:layout>
      <c:barChart>
        <c:barDir val="col"/>
        <c:grouping val="clustered"/>
        <c:varyColors val="0"/>
        <c:ser>
          <c:idx val="0"/>
          <c:order val="0"/>
          <c:tx>
            <c:strRef>
              <c:f>CPU負荷!$G$3</c:f>
              <c:strCache>
                <c:ptCount val="1"/>
                <c:pt idx="0">
                  <c:v>従来（移送元）</c:v>
                </c:pt>
              </c:strCache>
            </c:strRef>
          </c:tx>
          <c:spPr>
            <a:solidFill>
              <a:srgbClr val="00B050"/>
            </a:solidFill>
          </c:spPr>
          <c:invertIfNegative val="0"/>
          <c:cat>
            <c:strRef>
              <c:f>CPU負荷!$G$3:$K$3</c:f>
              <c:strCache>
                <c:ptCount val="5"/>
                <c:pt idx="0">
                  <c:v>従来（移送元）</c:v>
                </c:pt>
                <c:pt idx="1">
                  <c:v>従来（移送先）</c:v>
                </c:pt>
                <c:pt idx="2">
                  <c:v>VMBeam</c:v>
                </c:pt>
                <c:pt idx="3">
                  <c:v>Xen-Nest</c:v>
                </c:pt>
                <c:pt idx="4">
                  <c:v>Xen-Blanket</c:v>
                </c:pt>
              </c:strCache>
            </c:strRef>
          </c:cat>
          <c:val>
            <c:numRef>
              <c:f>CPU負荷!$G$4</c:f>
              <c:numCache>
                <c:formatCode>0</c:formatCode>
                <c:ptCount val="1"/>
                <c:pt idx="0">
                  <c:v>10191.200000000006</c:v>
                </c:pt>
              </c:numCache>
            </c:numRef>
          </c:val>
        </c:ser>
        <c:ser>
          <c:idx val="1"/>
          <c:order val="1"/>
          <c:tx>
            <c:strRef>
              <c:f>CPU負荷!$H$3</c:f>
              <c:strCache>
                <c:ptCount val="1"/>
                <c:pt idx="0">
                  <c:v>従来（移送先）</c:v>
                </c:pt>
              </c:strCache>
            </c:strRef>
          </c:tx>
          <c:spPr>
            <a:solidFill>
              <a:srgbClr val="00B0F0"/>
            </a:solidFill>
          </c:spPr>
          <c:invertIfNegative val="0"/>
          <c:val>
            <c:numRef>
              <c:f>CPU負荷!$H$4</c:f>
              <c:numCache>
                <c:formatCode>0</c:formatCode>
                <c:ptCount val="1"/>
                <c:pt idx="0">
                  <c:v>9538.6999999999989</c:v>
                </c:pt>
              </c:numCache>
            </c:numRef>
          </c:val>
        </c:ser>
        <c:ser>
          <c:idx val="2"/>
          <c:order val="2"/>
          <c:tx>
            <c:strRef>
              <c:f>CPU負荷!$I$3</c:f>
              <c:strCache>
                <c:ptCount val="1"/>
                <c:pt idx="0">
                  <c:v>VMBeam</c:v>
                </c:pt>
              </c:strCache>
            </c:strRef>
          </c:tx>
          <c:spPr>
            <a:solidFill>
              <a:srgbClr val="0000FF"/>
            </a:solidFill>
          </c:spPr>
          <c:invertIfNegative val="0"/>
          <c:val>
            <c:numRef>
              <c:f>CPU負荷!$I$4</c:f>
              <c:numCache>
                <c:formatCode>General</c:formatCode>
                <c:ptCount val="1"/>
                <c:pt idx="0">
                  <c:v>3007</c:v>
                </c:pt>
              </c:numCache>
            </c:numRef>
          </c:val>
        </c:ser>
        <c:ser>
          <c:idx val="3"/>
          <c:order val="3"/>
          <c:tx>
            <c:strRef>
              <c:f>CPU負荷!$J$3</c:f>
              <c:strCache>
                <c:ptCount val="1"/>
                <c:pt idx="0">
                  <c:v>Xen-Nest</c:v>
                </c:pt>
              </c:strCache>
            </c:strRef>
          </c:tx>
          <c:spPr>
            <a:solidFill>
              <a:schemeClr val="accent2"/>
            </a:solidFill>
          </c:spPr>
          <c:invertIfNegative val="0"/>
          <c:val>
            <c:numRef>
              <c:f>CPU負荷!$J$4</c:f>
              <c:numCache>
                <c:formatCode>0</c:formatCode>
                <c:ptCount val="1"/>
                <c:pt idx="0">
                  <c:v>81660.100000000064</c:v>
                </c:pt>
              </c:numCache>
            </c:numRef>
          </c:val>
        </c:ser>
        <c:dLbls>
          <c:dLblPos val="outEnd"/>
          <c:showLegendKey val="0"/>
          <c:showVal val="1"/>
          <c:showCatName val="0"/>
          <c:showSerName val="0"/>
          <c:showPercent val="0"/>
          <c:showBubbleSize val="0"/>
        </c:dLbls>
        <c:gapWidth val="180"/>
        <c:overlap val="-100"/>
        <c:axId val="41526784"/>
        <c:axId val="41528320"/>
      </c:barChart>
      <c:catAx>
        <c:axId val="41526784"/>
        <c:scaling>
          <c:orientation val="minMax"/>
        </c:scaling>
        <c:delete val="0"/>
        <c:axPos val="b"/>
        <c:majorTickMark val="none"/>
        <c:minorTickMark val="none"/>
        <c:tickLblPos val="none"/>
        <c:crossAx val="41528320"/>
        <c:crosses val="autoZero"/>
        <c:auto val="1"/>
        <c:lblAlgn val="ctr"/>
        <c:lblOffset val="100"/>
        <c:noMultiLvlLbl val="0"/>
      </c:catAx>
      <c:valAx>
        <c:axId val="41528320"/>
        <c:scaling>
          <c:orientation val="minMax"/>
        </c:scaling>
        <c:delete val="0"/>
        <c:axPos val="l"/>
        <c:title>
          <c:tx>
            <c:rich>
              <a:bodyPr rot="-5400000" vert="horz"/>
              <a:lstStyle/>
              <a:p>
                <a:pPr>
                  <a:defRPr/>
                </a:pPr>
                <a:r>
                  <a:rPr lang="ja-JP"/>
                  <a:t>トータルの</a:t>
                </a:r>
                <a:r>
                  <a:rPr lang="en-US"/>
                  <a:t>CPU</a:t>
                </a:r>
                <a:r>
                  <a:rPr lang="ja-JP"/>
                  <a:t>時間</a:t>
                </a:r>
                <a:r>
                  <a:rPr lang="en-US"/>
                  <a:t>[s]</a:t>
                </a:r>
                <a:endParaRPr lang="ja-JP"/>
              </a:p>
            </c:rich>
          </c:tx>
          <c:overlay val="0"/>
        </c:title>
        <c:numFmt formatCode="0" sourceLinked="1"/>
        <c:majorTickMark val="in"/>
        <c:minorTickMark val="none"/>
        <c:tickLblPos val="nextTo"/>
        <c:crossAx val="41526784"/>
        <c:crosses val="autoZero"/>
        <c:crossBetween val="between"/>
      </c:valAx>
    </c:plotArea>
    <c:legend>
      <c:legendPos val="r"/>
      <c:layout>
        <c:manualLayout>
          <c:xMode val="edge"/>
          <c:yMode val="edge"/>
          <c:x val="0.29909864391951008"/>
          <c:y val="4.9966097987751534E-2"/>
          <c:w val="0.39255424321959759"/>
          <c:h val="0.35840077282006416"/>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566907261592301"/>
          <c:y val="0.2088079615048119"/>
          <c:w val="0.79290113735783019"/>
          <c:h val="0.73979148439778364"/>
        </c:manualLayout>
      </c:layout>
      <c:barChart>
        <c:barDir val="col"/>
        <c:grouping val="clustered"/>
        <c:varyColors val="0"/>
        <c:ser>
          <c:idx val="0"/>
          <c:order val="0"/>
          <c:tx>
            <c:strRef>
              <c:f>ネットワーク負荷!$Q$3</c:f>
              <c:strCache>
                <c:ptCount val="1"/>
                <c:pt idx="0">
                  <c:v>従来</c:v>
                </c:pt>
              </c:strCache>
            </c:strRef>
          </c:tx>
          <c:spPr>
            <a:solidFill>
              <a:srgbClr val="00B050"/>
            </a:solidFill>
          </c:spPr>
          <c:invertIfNegative val="0"/>
          <c:cat>
            <c:strRef>
              <c:f>ネットワーク負荷!$Q$3:$U$3</c:f>
              <c:strCache>
                <c:ptCount val="5"/>
                <c:pt idx="0">
                  <c:v>従来</c:v>
                </c:pt>
                <c:pt idx="1">
                  <c:v>Xen-Phys（destination）</c:v>
                </c:pt>
                <c:pt idx="2">
                  <c:v>VMBeam</c:v>
                </c:pt>
                <c:pt idx="3">
                  <c:v>Xen-Nest</c:v>
                </c:pt>
                <c:pt idx="4">
                  <c:v>Xen-Blanket</c:v>
                </c:pt>
              </c:strCache>
            </c:strRef>
          </c:cat>
          <c:val>
            <c:numRef>
              <c:f>ネットワーク負荷!$Q$4</c:f>
              <c:numCache>
                <c:formatCode>0.0</c:formatCode>
                <c:ptCount val="1"/>
                <c:pt idx="0">
                  <c:v>3.9549555301666253</c:v>
                </c:pt>
              </c:numCache>
            </c:numRef>
          </c:val>
        </c:ser>
        <c:ser>
          <c:idx val="2"/>
          <c:order val="1"/>
          <c:tx>
            <c:strRef>
              <c:f>ネットワーク負荷!$S$3</c:f>
              <c:strCache>
                <c:ptCount val="1"/>
                <c:pt idx="0">
                  <c:v>VMBeam</c:v>
                </c:pt>
              </c:strCache>
            </c:strRef>
          </c:tx>
          <c:spPr>
            <a:solidFill>
              <a:srgbClr val="0000FF"/>
            </a:solidFill>
          </c:spPr>
          <c:invertIfNegative val="0"/>
          <c:val>
            <c:numRef>
              <c:f>ネットワーク負荷!$S$4</c:f>
              <c:numCache>
                <c:formatCode>0.0000</c:formatCode>
                <c:ptCount val="1"/>
                <c:pt idx="0">
                  <c:v>9.8571777343749986E-5</c:v>
                </c:pt>
              </c:numCache>
            </c:numRef>
          </c:val>
        </c:ser>
        <c:ser>
          <c:idx val="3"/>
          <c:order val="2"/>
          <c:tx>
            <c:strRef>
              <c:f>ネットワーク負荷!$T$3</c:f>
              <c:strCache>
                <c:ptCount val="1"/>
                <c:pt idx="0">
                  <c:v>Xen-Nest</c:v>
                </c:pt>
              </c:strCache>
            </c:strRef>
          </c:tx>
          <c:spPr>
            <a:solidFill>
              <a:schemeClr val="accent2"/>
            </a:solidFill>
          </c:spPr>
          <c:invertIfNegative val="0"/>
          <c:val>
            <c:numRef>
              <c:f>ネットワーク負荷!$T$4</c:f>
              <c:numCache>
                <c:formatCode>0.0</c:formatCode>
                <c:ptCount val="1"/>
                <c:pt idx="0">
                  <c:v>3.9485025978088371</c:v>
                </c:pt>
              </c:numCache>
            </c:numRef>
          </c:val>
        </c:ser>
        <c:dLbls>
          <c:dLblPos val="outEnd"/>
          <c:showLegendKey val="0"/>
          <c:showVal val="1"/>
          <c:showCatName val="0"/>
          <c:showSerName val="0"/>
          <c:showPercent val="0"/>
          <c:showBubbleSize val="0"/>
        </c:dLbls>
        <c:gapWidth val="500"/>
        <c:overlap val="-40"/>
        <c:axId val="40360192"/>
        <c:axId val="40370176"/>
      </c:barChart>
      <c:catAx>
        <c:axId val="40360192"/>
        <c:scaling>
          <c:orientation val="minMax"/>
        </c:scaling>
        <c:delete val="0"/>
        <c:axPos val="b"/>
        <c:majorTickMark val="none"/>
        <c:minorTickMark val="none"/>
        <c:tickLblPos val="none"/>
        <c:crossAx val="40370176"/>
        <c:crosses val="autoZero"/>
        <c:auto val="1"/>
        <c:lblAlgn val="ctr"/>
        <c:lblOffset val="100"/>
        <c:noMultiLvlLbl val="0"/>
      </c:catAx>
      <c:valAx>
        <c:axId val="40370176"/>
        <c:scaling>
          <c:orientation val="minMax"/>
          <c:max val="5"/>
          <c:min val="0"/>
        </c:scaling>
        <c:delete val="0"/>
        <c:axPos val="l"/>
        <c:title>
          <c:tx>
            <c:rich>
              <a:bodyPr rot="-5400000" vert="horz"/>
              <a:lstStyle/>
              <a:p>
                <a:pPr>
                  <a:defRPr/>
                </a:pPr>
                <a:r>
                  <a:rPr lang="ja-JP"/>
                  <a:t>データ転送量</a:t>
                </a:r>
                <a:r>
                  <a:rPr lang="en-US"/>
                  <a:t>[GB]</a:t>
                </a:r>
                <a:endParaRPr lang="ja-JP"/>
              </a:p>
            </c:rich>
          </c:tx>
          <c:overlay val="0"/>
        </c:title>
        <c:numFmt formatCode="0.0" sourceLinked="0"/>
        <c:majorTickMark val="in"/>
        <c:minorTickMark val="none"/>
        <c:tickLblPos val="nextTo"/>
        <c:crossAx val="40360192"/>
        <c:crosses val="autoZero"/>
        <c:crossBetween val="between"/>
        <c:majorUnit val="1"/>
      </c:valAx>
    </c:plotArea>
    <c:legend>
      <c:legendPos val="r"/>
      <c:layout>
        <c:manualLayout>
          <c:xMode val="edge"/>
          <c:yMode val="edge"/>
          <c:x val="0.16357020997375327"/>
          <c:y val="2.7010061242344705E-2"/>
          <c:w val="0.80309645669291352"/>
          <c:h val="0.12653543307086612"/>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198840769903762"/>
          <c:y val="0.29214129483814522"/>
          <c:w val="0.8104573490813648"/>
          <c:h val="0.65645815106445027"/>
        </c:manualLayout>
      </c:layout>
      <c:barChart>
        <c:barDir val="col"/>
        <c:grouping val="clustered"/>
        <c:varyColors val="0"/>
        <c:ser>
          <c:idx val="0"/>
          <c:order val="0"/>
          <c:tx>
            <c:strRef>
              <c:f>メモリ負荷!$B$18</c:f>
              <c:strCache>
                <c:ptCount val="1"/>
                <c:pt idx="0">
                  <c:v>従来（移送元）</c:v>
                </c:pt>
              </c:strCache>
            </c:strRef>
          </c:tx>
          <c:spPr>
            <a:solidFill>
              <a:srgbClr val="00B050"/>
            </a:solidFill>
          </c:spPr>
          <c:invertIfNegative val="0"/>
          <c:val>
            <c:numRef>
              <c:f>メモリ負荷!$B$21</c:f>
              <c:numCache>
                <c:formatCode>0.0</c:formatCode>
                <c:ptCount val="1"/>
                <c:pt idx="0">
                  <c:v>23.574943542480469</c:v>
                </c:pt>
              </c:numCache>
            </c:numRef>
          </c:val>
        </c:ser>
        <c:ser>
          <c:idx val="1"/>
          <c:order val="1"/>
          <c:tx>
            <c:strRef>
              <c:f>メモリ負荷!$C$18</c:f>
              <c:strCache>
                <c:ptCount val="1"/>
                <c:pt idx="0">
                  <c:v>従来（移送先）</c:v>
                </c:pt>
              </c:strCache>
            </c:strRef>
          </c:tx>
          <c:spPr>
            <a:solidFill>
              <a:srgbClr val="00B0F0"/>
            </a:solidFill>
          </c:spPr>
          <c:invertIfNegative val="0"/>
          <c:val>
            <c:numRef>
              <c:f>メモリ負荷!$C$21</c:f>
              <c:numCache>
                <c:formatCode>0.0</c:formatCode>
                <c:ptCount val="1"/>
                <c:pt idx="0">
                  <c:v>27.504100799560547</c:v>
                </c:pt>
              </c:numCache>
            </c:numRef>
          </c:val>
        </c:ser>
        <c:ser>
          <c:idx val="2"/>
          <c:order val="2"/>
          <c:tx>
            <c:strRef>
              <c:f>メモリ負荷!$D$18</c:f>
              <c:strCache>
                <c:ptCount val="1"/>
                <c:pt idx="0">
                  <c:v>VMBeam</c:v>
                </c:pt>
              </c:strCache>
            </c:strRef>
          </c:tx>
          <c:spPr>
            <a:solidFill>
              <a:srgbClr val="0000FF"/>
            </a:solidFill>
          </c:spPr>
          <c:invertIfNegative val="0"/>
          <c:dLbls>
            <c:spPr>
              <a:noFill/>
            </c:spPr>
            <c:dLblPos val="outEnd"/>
            <c:showLegendKey val="0"/>
            <c:showVal val="1"/>
            <c:showCatName val="0"/>
            <c:showSerName val="0"/>
            <c:showPercent val="0"/>
            <c:showBubbleSize val="0"/>
            <c:showLeaderLines val="0"/>
          </c:dLbls>
          <c:val>
            <c:numRef>
              <c:f>メモリ負荷!$D$22</c:f>
              <c:numCache>
                <c:formatCode>General</c:formatCode>
                <c:ptCount val="1"/>
                <c:pt idx="0">
                  <c:v>0</c:v>
                </c:pt>
              </c:numCache>
            </c:numRef>
          </c:val>
        </c:ser>
        <c:ser>
          <c:idx val="3"/>
          <c:order val="3"/>
          <c:tx>
            <c:strRef>
              <c:f>メモリ負荷!$E$18</c:f>
              <c:strCache>
                <c:ptCount val="1"/>
                <c:pt idx="0">
                  <c:v>Xen-Nest</c:v>
                </c:pt>
              </c:strCache>
            </c:strRef>
          </c:tx>
          <c:spPr>
            <a:solidFill>
              <a:schemeClr val="accent2"/>
            </a:solidFill>
          </c:spPr>
          <c:invertIfNegative val="0"/>
          <c:val>
            <c:numRef>
              <c:f>メモリ負荷!$E$21</c:f>
              <c:numCache>
                <c:formatCode>0.0</c:formatCode>
                <c:ptCount val="1"/>
                <c:pt idx="0">
                  <c:v>54.636444091796875</c:v>
                </c:pt>
              </c:numCache>
            </c:numRef>
          </c:val>
        </c:ser>
        <c:dLbls>
          <c:dLblPos val="outEnd"/>
          <c:showLegendKey val="0"/>
          <c:showVal val="1"/>
          <c:showCatName val="0"/>
          <c:showSerName val="0"/>
          <c:showPercent val="0"/>
          <c:showBubbleSize val="0"/>
        </c:dLbls>
        <c:gapWidth val="500"/>
        <c:overlap val="-30"/>
        <c:axId val="40419712"/>
        <c:axId val="40421248"/>
      </c:barChart>
      <c:catAx>
        <c:axId val="40419712"/>
        <c:scaling>
          <c:orientation val="minMax"/>
        </c:scaling>
        <c:delete val="0"/>
        <c:axPos val="b"/>
        <c:majorTickMark val="none"/>
        <c:minorTickMark val="none"/>
        <c:tickLblPos val="none"/>
        <c:crossAx val="40421248"/>
        <c:crosses val="autoZero"/>
        <c:auto val="1"/>
        <c:lblAlgn val="ctr"/>
        <c:lblOffset val="100"/>
        <c:noMultiLvlLbl val="0"/>
      </c:catAx>
      <c:valAx>
        <c:axId val="40421248"/>
        <c:scaling>
          <c:orientation val="minMax"/>
        </c:scaling>
        <c:delete val="0"/>
        <c:axPos val="l"/>
        <c:title>
          <c:tx>
            <c:rich>
              <a:bodyPr rot="-5400000" vert="horz"/>
              <a:lstStyle/>
              <a:p>
                <a:pPr>
                  <a:defRPr/>
                </a:pPr>
                <a:r>
                  <a:rPr lang="ja-JP"/>
                  <a:t>メモリアクセス量</a:t>
                </a:r>
                <a:r>
                  <a:rPr lang="en-US"/>
                  <a:t>[GB]</a:t>
                </a:r>
                <a:endParaRPr lang="ja-JP"/>
              </a:p>
            </c:rich>
          </c:tx>
          <c:layout>
            <c:manualLayout>
              <c:xMode val="edge"/>
              <c:yMode val="edge"/>
              <c:x val="0"/>
              <c:y val="0.21806722076407115"/>
            </c:manualLayout>
          </c:layout>
          <c:overlay val="0"/>
        </c:title>
        <c:numFmt formatCode="General" sourceLinked="0"/>
        <c:majorTickMark val="in"/>
        <c:minorTickMark val="none"/>
        <c:tickLblPos val="nextTo"/>
        <c:crossAx val="40419712"/>
        <c:crosses val="autoZero"/>
        <c:crossBetween val="between"/>
      </c:valAx>
    </c:plotArea>
    <c:legend>
      <c:legendPos val="r"/>
      <c:layout>
        <c:manualLayout>
          <c:xMode val="edge"/>
          <c:yMode val="edge"/>
          <c:x val="0.18888888888888888"/>
          <c:y val="3.669801691455235E-3"/>
          <c:w val="0.76477646544181976"/>
          <c:h val="0.20562299504228637"/>
        </c:manualLayout>
      </c:layout>
      <c:overlay val="0"/>
      <c:spPr>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DemiLight" pitchFamily="34" charset="-128"/>
          <a:ea typeface="Noto Sans CJK JP DemiLight" pitchFamily="34" charset="-128"/>
        </a:defRPr>
      </a:pPr>
      <a:endParaRPr lang="ja-JP"/>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F28228-611C-46C4-B9FB-C8AF38E04461}" type="datetimeFigureOut">
              <a:rPr kumimoji="1" lang="ja-JP" altLang="en-US" smtClean="0"/>
              <a:t>2015/2/14</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D5C51E-DF36-4AF8-870D-EFD74CBC7699}" type="slidenum">
              <a:rPr kumimoji="1" lang="ja-JP" altLang="en-US" smtClean="0"/>
              <a:t>‹#›</a:t>
            </a:fld>
            <a:endParaRPr kumimoji="1" lang="ja-JP" altLang="en-US"/>
          </a:p>
        </p:txBody>
      </p:sp>
    </p:spTree>
    <p:extLst>
      <p:ext uri="{BB962C8B-B14F-4D97-AF65-F5344CB8AC3E}">
        <p14:creationId xmlns:p14="http://schemas.microsoft.com/office/powerpoint/2010/main" val="1871753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2B773-B367-49A5-8221-EB7CD9C81F64}" type="datetimeFigureOut">
              <a:rPr kumimoji="1" lang="ja-JP" altLang="en-US" smtClean="0"/>
              <a:t>2015/2/14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79C28D-3E71-46B9-8417-33EF80436F25}" type="slidenum">
              <a:rPr kumimoji="1" lang="ja-JP" altLang="en-US" smtClean="0"/>
              <a:t>‹#›</a:t>
            </a:fld>
            <a:endParaRPr kumimoji="1" lang="ja-JP" altLang="en-US"/>
          </a:p>
        </p:txBody>
      </p:sp>
    </p:spTree>
    <p:extLst>
      <p:ext uri="{BB962C8B-B14F-4D97-AF65-F5344CB8AC3E}">
        <p14:creationId xmlns:p14="http://schemas.microsoft.com/office/powerpoint/2010/main" val="704162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a:t>
            </a:fld>
            <a:endParaRPr kumimoji="1" lang="ja-JP" altLang="en-US"/>
          </a:p>
        </p:txBody>
      </p:sp>
    </p:spTree>
    <p:extLst>
      <p:ext uri="{BB962C8B-B14F-4D97-AF65-F5344CB8AC3E}">
        <p14:creationId xmlns:p14="http://schemas.microsoft.com/office/powerpoint/2010/main" val="2274504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また、同一仮想化システム上で動作している</a:t>
            </a:r>
            <a:r>
              <a:rPr kumimoji="1" lang="en-US" altLang="ja-JP" dirty="0" smtClean="0"/>
              <a:t>VM</a:t>
            </a:r>
            <a:r>
              <a:rPr kumimoji="1" lang="ja-JP" altLang="en-US" dirty="0" smtClean="0"/>
              <a:t>からは仮想ネットワークからメモリイメージの盗聴が可能なため、それを防ぐために暗号化が必要となり</a:t>
            </a:r>
            <a:endParaRPr kumimoji="1" lang="en-US" altLang="ja-JP" dirty="0" smtClean="0"/>
          </a:p>
          <a:p>
            <a:endParaRPr kumimoji="1" lang="en-US" altLang="ja-JP" dirty="0" smtClean="0"/>
          </a:p>
          <a:p>
            <a:r>
              <a:rPr kumimoji="1" lang="ja-JP" altLang="en-US" dirty="0" smtClean="0"/>
              <a:t>そのオーバヘッドも大きなものとなる</a:t>
            </a:r>
            <a:endParaRPr kumimoji="1" lang="en-US" altLang="ja-JP" dirty="0" smtClean="0"/>
          </a:p>
          <a:p>
            <a:endParaRPr kumimoji="1" lang="en-US" altLang="ja-JP" dirty="0" smtClean="0"/>
          </a:p>
          <a:p>
            <a:r>
              <a:rPr kumimoji="1" lang="ja-JP" altLang="en-US" dirty="0" smtClean="0"/>
              <a:t>これらのオーバヘッドのため同一ホスト上で従来のマイグレーションを行うだけでは高速化、負荷軽減を行うことは難しい</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10</a:t>
            </a:fld>
            <a:endParaRPr kumimoji="1" lang="ja-JP" altLang="en-US"/>
          </a:p>
        </p:txBody>
      </p:sp>
    </p:spTree>
    <p:extLst>
      <p:ext uri="{BB962C8B-B14F-4D97-AF65-F5344CB8AC3E}">
        <p14:creationId xmlns:p14="http://schemas.microsoft.com/office/powerpoint/2010/main" val="2486685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a:t>
            </a:r>
            <a:r>
              <a:rPr kumimoji="1" lang="en-US" altLang="ja-JP" dirty="0" smtClean="0"/>
              <a:t>VMBeam</a:t>
            </a:r>
            <a:r>
              <a:rPr kumimoji="1" lang="ja-JP" altLang="en-US" dirty="0" smtClean="0"/>
              <a:t>では高速、低負荷なマイグレーションとしてゼロコピー・マイグレーションを用いる</a:t>
            </a:r>
            <a:endParaRPr kumimoji="1" lang="en-US" altLang="ja-JP" dirty="0" smtClean="0"/>
          </a:p>
          <a:p>
            <a:endParaRPr kumimoji="1" lang="en-US" altLang="ja-JP" dirty="0" smtClean="0"/>
          </a:p>
          <a:p>
            <a:r>
              <a:rPr kumimoji="1" lang="ja-JP" altLang="en-US" dirty="0" smtClean="0"/>
              <a:t>このマイグレーションでは、同一ホスト上であることを利用してメモリイメージの転送を、移送元のゲスト</a:t>
            </a:r>
            <a:r>
              <a:rPr kumimoji="1" lang="en-US" altLang="ja-JP" dirty="0" smtClean="0"/>
              <a:t>VM</a:t>
            </a:r>
            <a:r>
              <a:rPr kumimoji="1" lang="ja-JP" altLang="en-US" dirty="0" err="1" smtClean="0"/>
              <a:t>のメ</a:t>
            </a:r>
            <a:r>
              <a:rPr kumimoji="1" lang="ja-JP" altLang="en-US" dirty="0" smtClean="0"/>
              <a:t>モリを移送先に作成したゲスト</a:t>
            </a:r>
            <a:r>
              <a:rPr kumimoji="1" lang="en-US" altLang="ja-JP" dirty="0" smtClean="0"/>
              <a:t>VM</a:t>
            </a:r>
            <a:r>
              <a:rPr kumimoji="1" lang="ja-JP" altLang="en-US" dirty="0" smtClean="0"/>
              <a:t>に再配置するだけで完了することができる</a:t>
            </a:r>
            <a:endParaRPr kumimoji="1" lang="en-US" altLang="ja-JP" dirty="0" smtClean="0"/>
          </a:p>
          <a:p>
            <a:endParaRPr kumimoji="1" lang="en-US" altLang="ja-JP" dirty="0" smtClean="0"/>
          </a:p>
          <a:p>
            <a:r>
              <a:rPr kumimoji="1" lang="ja-JP" altLang="en-US" dirty="0" smtClean="0"/>
              <a:t>この再配置を行うために２つのステップを行う</a:t>
            </a:r>
            <a:endParaRPr kumimoji="1" lang="en-US" altLang="ja-JP" dirty="0" smtClean="0"/>
          </a:p>
          <a:p>
            <a:endParaRPr kumimoji="1" lang="en-US" altLang="ja-JP" dirty="0" smtClean="0"/>
          </a:p>
          <a:p>
            <a:r>
              <a:rPr kumimoji="1" lang="ja-JP" altLang="en-US" dirty="0" smtClean="0"/>
              <a:t>図に示すように、ステップ１は移送元と移送先のゲスト</a:t>
            </a:r>
            <a:r>
              <a:rPr kumimoji="1" lang="en-US" altLang="ja-JP" dirty="0" smtClean="0"/>
              <a:t>VM</a:t>
            </a:r>
            <a:r>
              <a:rPr kumimoji="1" lang="ja-JP" altLang="en-US" dirty="0" err="1" smtClean="0"/>
              <a:t>でメ</a:t>
            </a:r>
            <a:r>
              <a:rPr kumimoji="1" lang="ja-JP" altLang="en-US" dirty="0" smtClean="0"/>
              <a:t>モリを共有させます</a:t>
            </a:r>
            <a:endParaRPr kumimoji="1" lang="en-US" altLang="ja-JP" dirty="0" smtClean="0"/>
          </a:p>
          <a:p>
            <a:endParaRPr kumimoji="1" lang="en-US" altLang="ja-JP" dirty="0" smtClean="0"/>
          </a:p>
          <a:p>
            <a:r>
              <a:rPr kumimoji="1" lang="ja-JP" altLang="en-US" dirty="0" smtClean="0"/>
              <a:t>メモリを共有するので移送元での変更は移送先のゲスト</a:t>
            </a:r>
            <a:r>
              <a:rPr kumimoji="1" lang="en-US" altLang="ja-JP" dirty="0" smtClean="0"/>
              <a:t>VM</a:t>
            </a:r>
            <a:r>
              <a:rPr kumimoji="1" lang="ja-JP" altLang="en-US" dirty="0" smtClean="0"/>
              <a:t>に即座に反映され、従来必要とした再送は不要となる</a:t>
            </a:r>
            <a:endParaRPr kumimoji="1" lang="en-US" altLang="ja-JP" dirty="0" smtClean="0"/>
          </a:p>
          <a:p>
            <a:endParaRPr kumimoji="1" lang="en-US" altLang="ja-JP" dirty="0" smtClean="0"/>
          </a:p>
          <a:p>
            <a:r>
              <a:rPr kumimoji="1" lang="ja-JP" altLang="en-US" dirty="0" smtClean="0"/>
              <a:t>ステップ１でのメモリ転送を完了すると、ステップ２で移送元のゲスト</a:t>
            </a:r>
            <a:r>
              <a:rPr kumimoji="1" lang="en-US" altLang="ja-JP" dirty="0" smtClean="0"/>
              <a:t>VM</a:t>
            </a:r>
            <a:r>
              <a:rPr kumimoji="1" lang="ja-JP" altLang="en-US" dirty="0" err="1" smtClean="0"/>
              <a:t>のメ</a:t>
            </a:r>
            <a:r>
              <a:rPr kumimoji="1" lang="ja-JP" altLang="en-US" dirty="0" smtClean="0"/>
              <a:t>モリを解放させる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11</a:t>
            </a:fld>
            <a:endParaRPr kumimoji="1" lang="ja-JP" altLang="en-US"/>
          </a:p>
        </p:txBody>
      </p:sp>
    </p:spTree>
    <p:extLst>
      <p:ext uri="{BB962C8B-B14F-4D97-AF65-F5344CB8AC3E}">
        <p14:creationId xmlns:p14="http://schemas.microsoft.com/office/powerpoint/2010/main" val="2170854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ゼロコピー・マイグレーションを用いることで従来のマイグレーションにおける負荷を大幅に軽減することができます</a:t>
            </a:r>
            <a:endParaRPr kumimoji="1" lang="en-US" altLang="ja-JP" dirty="0" smtClean="0"/>
          </a:p>
          <a:p>
            <a:endParaRPr kumimoji="1" lang="en-US" altLang="ja-JP" dirty="0" smtClean="0"/>
          </a:p>
          <a:p>
            <a:r>
              <a:rPr kumimoji="1" lang="ja-JP" altLang="en-US" dirty="0" smtClean="0"/>
              <a:t>ゼロコピー・マイグレーションでは、マイグレーション中に発生するデータ転送に仮想ネットワークを使用しないため、ネットワークや</a:t>
            </a:r>
            <a:r>
              <a:rPr kumimoji="1" lang="en-US" altLang="ja-JP" dirty="0" smtClean="0"/>
              <a:t>CPU</a:t>
            </a:r>
            <a:r>
              <a:rPr kumimoji="1" lang="ja-JP" altLang="en-US" dirty="0" smtClean="0"/>
              <a:t>における負荷を軽減できる</a:t>
            </a:r>
            <a:endParaRPr kumimoji="1" lang="en-US" altLang="ja-JP" dirty="0" smtClean="0"/>
          </a:p>
          <a:p>
            <a:endParaRPr kumimoji="1" lang="en-US" altLang="ja-JP" dirty="0" smtClean="0"/>
          </a:p>
          <a:p>
            <a:r>
              <a:rPr kumimoji="1" lang="ja-JP" altLang="en-US" dirty="0" smtClean="0"/>
              <a:t>また、</a:t>
            </a:r>
            <a:r>
              <a:rPr kumimoji="1" lang="en-US" altLang="ja-JP" dirty="0" smtClean="0"/>
              <a:t>VM</a:t>
            </a:r>
            <a:r>
              <a:rPr kumimoji="1" lang="ja-JP" altLang="en-US" dirty="0" smtClean="0"/>
              <a:t>のメモリイメージをコピーすることなく転送できるため、</a:t>
            </a:r>
            <a:r>
              <a:rPr kumimoji="1" lang="en-US" altLang="ja-JP" dirty="0" smtClean="0"/>
              <a:t>CPU</a:t>
            </a:r>
            <a:r>
              <a:rPr kumimoji="1" lang="ja-JP" altLang="en-US" dirty="0" smtClean="0"/>
              <a:t>負荷や従来のメモリ転送処理のためのメモリ負荷を軽減できる</a:t>
            </a:r>
            <a:endParaRPr kumimoji="1" lang="en-US" altLang="ja-JP" dirty="0" smtClean="0"/>
          </a:p>
          <a:p>
            <a:endParaRPr kumimoji="1" lang="en-US" altLang="ja-JP" dirty="0" smtClean="0"/>
          </a:p>
          <a:p>
            <a:r>
              <a:rPr kumimoji="1" lang="ja-JP" altLang="en-US" dirty="0" smtClean="0"/>
              <a:t>さらに、仮想ネットワークを使用しないためメモリイメージの暗号化の必要性がなくなり、</a:t>
            </a:r>
            <a:r>
              <a:rPr kumimoji="1" lang="en-US" altLang="ja-JP" dirty="0" smtClean="0"/>
              <a:t>CPU</a:t>
            </a:r>
            <a:r>
              <a:rPr kumimoji="1" lang="ja-JP" altLang="en-US" dirty="0" smtClean="0"/>
              <a:t>負荷を軽減することができる</a:t>
            </a:r>
            <a:endParaRPr kumimoji="1" lang="en-US" altLang="ja-JP" dirty="0" smtClean="0"/>
          </a:p>
          <a:p>
            <a:endParaRPr kumimoji="1" lang="en-US" altLang="ja-JP" dirty="0" smtClean="0"/>
          </a:p>
          <a:p>
            <a:r>
              <a:rPr kumimoji="1" lang="ja-JP" altLang="en-US" dirty="0" smtClean="0"/>
              <a:t>移送元と移送先のゲスト</a:t>
            </a:r>
            <a:r>
              <a:rPr kumimoji="1" lang="en-US" altLang="ja-JP" dirty="0" smtClean="0"/>
              <a:t>VM</a:t>
            </a:r>
            <a:r>
              <a:rPr kumimoji="1" lang="ja-JP" altLang="en-US" dirty="0" err="1" smtClean="0"/>
              <a:t>のメ</a:t>
            </a:r>
            <a:r>
              <a:rPr kumimoji="1" lang="ja-JP" altLang="en-US" dirty="0" smtClean="0"/>
              <a:t>モリは共有させるため、従来のように移送元でのメモリの変更を検出して再送する必要性もないため</a:t>
            </a:r>
            <a:r>
              <a:rPr kumimoji="1" lang="en-US" altLang="ja-JP" dirty="0" smtClean="0"/>
              <a:t>CPU</a:t>
            </a:r>
            <a:r>
              <a:rPr kumimoji="1" lang="ja-JP" altLang="en-US" dirty="0" smtClean="0"/>
              <a:t>負荷を軽減できる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12</a:t>
            </a:fld>
            <a:endParaRPr kumimoji="1" lang="ja-JP" altLang="en-US"/>
          </a:p>
        </p:txBody>
      </p:sp>
    </p:spTree>
    <p:extLst>
      <p:ext uri="{BB962C8B-B14F-4D97-AF65-F5344CB8AC3E}">
        <p14:creationId xmlns:p14="http://schemas.microsoft.com/office/powerpoint/2010/main" val="350498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ゼロコピー・マイグレーションの有効性を確認するための実験を行った</a:t>
            </a:r>
            <a:endParaRPr kumimoji="1" lang="en-US" altLang="ja-JP" dirty="0" smtClean="0"/>
          </a:p>
          <a:p>
            <a:endParaRPr kumimoji="1" lang="en-US" altLang="ja-JP" dirty="0" smtClean="0"/>
          </a:p>
          <a:p>
            <a:r>
              <a:rPr kumimoji="1" lang="ja-JP" altLang="en-US" dirty="0" smtClean="0"/>
              <a:t>実験環境は示しているとおりで、従来システムの物理マシン間におけるネットワークにはギガビットイーサネットを使用した</a:t>
            </a:r>
            <a:endParaRPr kumimoji="1" lang="en-US" altLang="ja-JP" dirty="0" smtClean="0"/>
          </a:p>
          <a:p>
            <a:endParaRPr kumimoji="1" lang="en-US" altLang="ja-JP" dirty="0" smtClean="0"/>
          </a:p>
          <a:p>
            <a:r>
              <a:rPr kumimoji="1" lang="ja-JP" altLang="en-US" dirty="0" smtClean="0"/>
              <a:t>比較対象は、提案手法である</a:t>
            </a:r>
            <a:r>
              <a:rPr kumimoji="1" lang="en-US" altLang="ja-JP" dirty="0" smtClean="0"/>
              <a:t>VMBeam</a:t>
            </a:r>
            <a:r>
              <a:rPr kumimoji="1" lang="ja-JP" altLang="en-US" dirty="0" err="1" smtClean="0"/>
              <a:t>、</a:t>
            </a:r>
            <a:r>
              <a:rPr kumimoji="1" lang="ja-JP" altLang="en-US" dirty="0" smtClean="0"/>
              <a:t>ネストした仮想化を用いた標準システムである</a:t>
            </a:r>
            <a:r>
              <a:rPr kumimoji="1" lang="en-US" altLang="ja-JP" dirty="0" smtClean="0"/>
              <a:t>Xen-Nest</a:t>
            </a:r>
            <a:r>
              <a:rPr kumimoji="1" lang="ja-JP" altLang="en-US" dirty="0" err="1" smtClean="0"/>
              <a:t>、</a:t>
            </a:r>
            <a:r>
              <a:rPr kumimoji="1" lang="ja-JP" altLang="en-US" dirty="0" smtClean="0"/>
              <a:t>ネストした仮想化を用いない従来システムである</a:t>
            </a:r>
            <a:r>
              <a:rPr kumimoji="1" lang="en-US" altLang="ja-JP" dirty="0" smtClean="0"/>
              <a:t>Xen-</a:t>
            </a:r>
            <a:r>
              <a:rPr kumimoji="1" lang="en-US" altLang="ja-JP" dirty="0" err="1" smtClean="0"/>
              <a:t>Phys</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13</a:t>
            </a:fld>
            <a:endParaRPr kumimoji="1" lang="ja-JP" altLang="en-US"/>
          </a:p>
        </p:txBody>
      </p:sp>
    </p:spTree>
    <p:extLst>
      <p:ext uri="{BB962C8B-B14F-4D97-AF65-F5344CB8AC3E}">
        <p14:creationId xmlns:p14="http://schemas.microsoft.com/office/powerpoint/2010/main" val="3016715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ゲスト</a:t>
            </a:r>
            <a:r>
              <a:rPr kumimoji="1" lang="en-US" altLang="ja-JP" dirty="0" smtClean="0"/>
              <a:t>VM</a:t>
            </a:r>
            <a:r>
              <a:rPr kumimoji="1" lang="ja-JP" altLang="en-US" dirty="0" smtClean="0"/>
              <a:t>のメモリサイズを増加させてマイグレーション時間を測定</a:t>
            </a:r>
            <a:endParaRPr kumimoji="1" lang="en-US" altLang="ja-JP" dirty="0" smtClean="0"/>
          </a:p>
          <a:p>
            <a:endParaRPr kumimoji="1" lang="en-US" altLang="ja-JP" dirty="0" smtClean="0"/>
          </a:p>
          <a:p>
            <a:r>
              <a:rPr kumimoji="1" lang="ja-JP" altLang="en-US" dirty="0" smtClean="0"/>
              <a:t>ネストした仮想化の標準システムである</a:t>
            </a:r>
            <a:r>
              <a:rPr kumimoji="1" lang="en-US" altLang="ja-JP" dirty="0" smtClean="0"/>
              <a:t>Xen-Nest</a:t>
            </a:r>
            <a:r>
              <a:rPr kumimoji="1" lang="ja-JP" altLang="en-US" dirty="0" smtClean="0"/>
              <a:t>はオーバヘッドにより非常に時間が長くなってしまっています</a:t>
            </a:r>
            <a:endParaRPr kumimoji="1" lang="en-US" altLang="ja-JP" dirty="0" smtClean="0"/>
          </a:p>
          <a:p>
            <a:endParaRPr kumimoji="1" lang="en-US" altLang="ja-JP" dirty="0" smtClean="0"/>
          </a:p>
          <a:p>
            <a:r>
              <a:rPr kumimoji="1" lang="ja-JP" altLang="en-US" dirty="0" smtClean="0"/>
              <a:t>拡大するとこのようになる</a:t>
            </a:r>
            <a:endParaRPr kumimoji="1" lang="en-US" altLang="ja-JP" dirty="0" smtClean="0"/>
          </a:p>
          <a:p>
            <a:endParaRPr kumimoji="1" lang="en-US" altLang="ja-JP" dirty="0"/>
          </a:p>
          <a:p>
            <a:r>
              <a:rPr kumimoji="1" lang="ja-JP" altLang="en-US" dirty="0" smtClean="0"/>
              <a:t>結果、</a:t>
            </a:r>
            <a:r>
              <a:rPr kumimoji="1" lang="en-US" altLang="ja-JP" dirty="0" smtClean="0"/>
              <a:t>VMBeam</a:t>
            </a:r>
            <a:r>
              <a:rPr kumimoji="1" lang="ja-JP" altLang="en-US" dirty="0" smtClean="0"/>
              <a:t>が最も短く、従来システムより</a:t>
            </a:r>
            <a:r>
              <a:rPr kumimoji="1" lang="en-US" altLang="ja-JP" dirty="0" smtClean="0"/>
              <a:t>1.1</a:t>
            </a:r>
            <a:r>
              <a:rPr kumimoji="1" lang="ja-JP" altLang="en-US" dirty="0" smtClean="0"/>
              <a:t>～</a:t>
            </a:r>
            <a:r>
              <a:rPr kumimoji="1" lang="en-US" altLang="ja-JP" dirty="0" smtClean="0"/>
              <a:t>5.8</a:t>
            </a:r>
            <a:r>
              <a:rPr kumimoji="1" lang="ja-JP" altLang="en-US" dirty="0" smtClean="0"/>
              <a:t>倍高速に行えることが分かった</a:t>
            </a:r>
            <a:endParaRPr kumimoji="1" lang="en-US" altLang="ja-JP" dirty="0" smtClean="0"/>
          </a:p>
          <a:p>
            <a:endParaRPr kumimoji="1" lang="en-US" altLang="ja-JP" dirty="0" smtClean="0"/>
          </a:p>
          <a:p>
            <a:r>
              <a:rPr kumimoji="1" lang="ja-JP" altLang="en-US" dirty="0" smtClean="0"/>
              <a:t>また、ゲスト</a:t>
            </a:r>
            <a:r>
              <a:rPr kumimoji="1" lang="en-US" altLang="ja-JP" dirty="0" smtClean="0"/>
              <a:t>VM</a:t>
            </a:r>
            <a:r>
              <a:rPr kumimoji="1" lang="ja-JP" altLang="en-US" dirty="0" smtClean="0"/>
              <a:t>のメモリサイズは一定にして、ゲスト</a:t>
            </a:r>
            <a:r>
              <a:rPr kumimoji="1" lang="en-US" altLang="ja-JP" dirty="0" smtClean="0"/>
              <a:t>VM</a:t>
            </a:r>
            <a:r>
              <a:rPr kumimoji="1" lang="ja-JP" altLang="en-US" dirty="0" smtClean="0"/>
              <a:t>内のメモリ書き換え量を増やしていったところ右図に示すように従来システムでは時間が増加していくが、</a:t>
            </a:r>
            <a:r>
              <a:rPr kumimoji="1" lang="en-US" altLang="ja-JP" dirty="0" smtClean="0"/>
              <a:t>VMBeam</a:t>
            </a:r>
            <a:r>
              <a:rPr kumimoji="1" lang="ja-JP" altLang="en-US" dirty="0" smtClean="0"/>
              <a:t>では影響を受けない</a:t>
            </a:r>
            <a:endParaRPr kumimoji="1" lang="en-US" altLang="ja-JP" dirty="0" smtClean="0"/>
          </a:p>
          <a:p>
            <a:endParaRPr kumimoji="1" lang="en-US" altLang="ja-JP" dirty="0" smtClean="0"/>
          </a:p>
          <a:p>
            <a:r>
              <a:rPr kumimoji="1" lang="en-US" altLang="ja-JP" dirty="0" smtClean="0"/>
              <a:t>VMBeam</a:t>
            </a:r>
            <a:r>
              <a:rPr kumimoji="1" lang="ja-JP" altLang="en-US" dirty="0" smtClean="0"/>
              <a:t>では一回の転送ですべてのメモリイメージの転送を完了できるためである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14</a:t>
            </a:fld>
            <a:endParaRPr kumimoji="1" lang="ja-JP" altLang="en-US"/>
          </a:p>
        </p:txBody>
      </p:sp>
    </p:spTree>
    <p:extLst>
      <p:ext uri="{BB962C8B-B14F-4D97-AF65-F5344CB8AC3E}">
        <p14:creationId xmlns:p14="http://schemas.microsoft.com/office/powerpoint/2010/main" val="33703700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次に、ゲスト</a:t>
            </a:r>
            <a:r>
              <a:rPr kumimoji="1" lang="en-US" altLang="ja-JP" dirty="0" smtClean="0"/>
              <a:t>VM</a:t>
            </a:r>
            <a:r>
              <a:rPr kumimoji="1" lang="ja-JP" altLang="en-US" dirty="0" smtClean="0"/>
              <a:t>のメモリサイズを増加させて、マイグレーションを行った際のダウンタイムを左図に示す</a:t>
            </a:r>
            <a:endParaRPr kumimoji="1" lang="en-US" altLang="ja-JP" dirty="0" smtClean="0"/>
          </a:p>
          <a:p>
            <a:endParaRPr kumimoji="1" lang="en-US" altLang="ja-JP" dirty="0" smtClean="0"/>
          </a:p>
          <a:p>
            <a:r>
              <a:rPr kumimoji="1" lang="en-US" altLang="ja-JP" dirty="0" smtClean="0"/>
              <a:t>VMBeam</a:t>
            </a:r>
            <a:r>
              <a:rPr kumimoji="1" lang="ja-JP" altLang="en-US" dirty="0" smtClean="0"/>
              <a:t>は</a:t>
            </a:r>
            <a:r>
              <a:rPr kumimoji="1" lang="en-US" altLang="ja-JP" dirty="0" smtClean="0"/>
              <a:t>0.6</a:t>
            </a:r>
            <a:r>
              <a:rPr kumimoji="1" lang="ja-JP" altLang="en-US" dirty="0" smtClean="0"/>
              <a:t>秒程度で、従来システムより</a:t>
            </a:r>
            <a:r>
              <a:rPr kumimoji="1" lang="en-US" altLang="ja-JP" dirty="0" smtClean="0"/>
              <a:t>0.2</a:t>
            </a:r>
            <a:r>
              <a:rPr kumimoji="1" lang="ja-JP" altLang="en-US" dirty="0" smtClean="0"/>
              <a:t>秒程度長いことが分かった</a:t>
            </a:r>
            <a:endParaRPr kumimoji="1" lang="en-US" altLang="ja-JP" dirty="0" smtClean="0"/>
          </a:p>
          <a:p>
            <a:endParaRPr kumimoji="1" lang="en-US" altLang="ja-JP" dirty="0" smtClean="0"/>
          </a:p>
          <a:p>
            <a:r>
              <a:rPr kumimoji="1" lang="ja-JP" altLang="en-US" dirty="0" smtClean="0"/>
              <a:t>これはネストした仮想化のオーバヘッドにより</a:t>
            </a:r>
            <a:r>
              <a:rPr kumimoji="1" lang="en-US" altLang="ja-JP" dirty="0" smtClean="0"/>
              <a:t>CPU</a:t>
            </a:r>
            <a:r>
              <a:rPr kumimoji="1" lang="ja-JP" altLang="en-US" dirty="0" smtClean="0"/>
              <a:t>状態の取得に時間がかかっているためだ</a:t>
            </a:r>
            <a:endParaRPr kumimoji="1" lang="en-US" altLang="ja-JP" dirty="0" smtClean="0"/>
          </a:p>
          <a:p>
            <a:r>
              <a:rPr kumimoji="1" lang="ja-JP" altLang="en-US" dirty="0" smtClean="0"/>
              <a:t>今後オーバヘッドの削減により改善可能であると考えています</a:t>
            </a:r>
            <a:endParaRPr kumimoji="1" lang="en-US" altLang="ja-JP" dirty="0" smtClean="0"/>
          </a:p>
          <a:p>
            <a:endParaRPr kumimoji="1" lang="en-US" altLang="ja-JP" dirty="0" smtClean="0"/>
          </a:p>
          <a:p>
            <a:r>
              <a:rPr kumimoji="1" lang="ja-JP" altLang="en-US" dirty="0" smtClean="0"/>
              <a:t>また、マイグレーション中にゲスト</a:t>
            </a:r>
            <a:r>
              <a:rPr kumimoji="1" lang="en-US" altLang="ja-JP" dirty="0" smtClean="0"/>
              <a:t>VM</a:t>
            </a:r>
            <a:r>
              <a:rPr kumimoji="1" lang="ja-JP" altLang="en-US" dirty="0" smtClean="0"/>
              <a:t>のメモリ書き換え量を増加させた場合のダウンタイムを右図に示す</a:t>
            </a:r>
            <a:endParaRPr kumimoji="1" lang="en-US" altLang="ja-JP" dirty="0" smtClean="0"/>
          </a:p>
          <a:p>
            <a:endParaRPr kumimoji="1" lang="en-US" altLang="ja-JP" dirty="0" smtClean="0"/>
          </a:p>
          <a:p>
            <a:r>
              <a:rPr kumimoji="1" lang="ja-JP" altLang="en-US" dirty="0" smtClean="0"/>
              <a:t>ゲスト</a:t>
            </a:r>
            <a:r>
              <a:rPr kumimoji="1" lang="en-US" altLang="ja-JP" dirty="0" smtClean="0"/>
              <a:t>VM</a:t>
            </a:r>
            <a:r>
              <a:rPr kumimoji="1" lang="ja-JP" altLang="en-US" dirty="0" smtClean="0"/>
              <a:t>のメモリ書き換え量が多いと従来システムは</a:t>
            </a:r>
            <a:r>
              <a:rPr kumimoji="1" lang="en-US" altLang="ja-JP" dirty="0" smtClean="0"/>
              <a:t>VMBeam</a:t>
            </a:r>
            <a:r>
              <a:rPr kumimoji="1" lang="ja-JP" altLang="en-US" dirty="0" smtClean="0"/>
              <a:t>よりもダウンタイムが長くなる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15</a:t>
            </a:fld>
            <a:endParaRPr kumimoji="1" lang="ja-JP" altLang="en-US"/>
          </a:p>
        </p:txBody>
      </p:sp>
    </p:spTree>
    <p:extLst>
      <p:ext uri="{BB962C8B-B14F-4D97-AF65-F5344CB8AC3E}">
        <p14:creationId xmlns:p14="http://schemas.microsoft.com/office/powerpoint/2010/main" val="3732043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マイグレーション中の</a:t>
            </a:r>
            <a:r>
              <a:rPr kumimoji="1" lang="en-US" altLang="ja-JP" dirty="0" smtClean="0"/>
              <a:t>CPU</a:t>
            </a:r>
            <a:r>
              <a:rPr kumimoji="1" lang="ja-JP" altLang="en-US" dirty="0" smtClean="0"/>
              <a:t>使用率を従来システムでは移送元、移送先の両方で測定し、</a:t>
            </a:r>
            <a:r>
              <a:rPr kumimoji="1" lang="en-US" altLang="ja-JP" dirty="0" smtClean="0"/>
              <a:t>Xen-Nest</a:t>
            </a:r>
            <a:r>
              <a:rPr kumimoji="1" lang="ja-JP" altLang="en-US" dirty="0" err="1" smtClean="0"/>
              <a:t>、</a:t>
            </a:r>
            <a:r>
              <a:rPr kumimoji="1" lang="en-US" altLang="ja-JP" dirty="0" smtClean="0"/>
              <a:t>VMBeam</a:t>
            </a:r>
            <a:r>
              <a:rPr kumimoji="1" lang="ja-JP" altLang="en-US" dirty="0" smtClean="0"/>
              <a:t>ではシステム全体のものを測定した</a:t>
            </a:r>
            <a:endParaRPr kumimoji="1" lang="en-US" altLang="ja-JP" dirty="0" smtClean="0"/>
          </a:p>
          <a:p>
            <a:endParaRPr kumimoji="1" lang="en-US" altLang="ja-JP" dirty="0" smtClean="0"/>
          </a:p>
          <a:p>
            <a:r>
              <a:rPr kumimoji="1" lang="en-US" altLang="ja-JP" dirty="0" smtClean="0"/>
              <a:t>Xen-Nest</a:t>
            </a:r>
            <a:r>
              <a:rPr kumimoji="1" lang="ja-JP" altLang="en-US" dirty="0" err="1" smtClean="0"/>
              <a:t>、</a:t>
            </a:r>
            <a:r>
              <a:rPr kumimoji="1" lang="en-US" altLang="ja-JP" dirty="0" smtClean="0"/>
              <a:t>VMBeam</a:t>
            </a:r>
            <a:r>
              <a:rPr kumimoji="1" lang="ja-JP" altLang="en-US" dirty="0" smtClean="0"/>
              <a:t>の最大</a:t>
            </a:r>
            <a:r>
              <a:rPr kumimoji="1" lang="en-US" altLang="ja-JP" dirty="0" smtClean="0"/>
              <a:t>CPU</a:t>
            </a:r>
            <a:r>
              <a:rPr kumimoji="1" lang="ja-JP" altLang="en-US" dirty="0" smtClean="0"/>
              <a:t>使用率は従来システムの</a:t>
            </a:r>
            <a:r>
              <a:rPr kumimoji="1" lang="en-US" altLang="ja-JP" dirty="0" smtClean="0"/>
              <a:t>2</a:t>
            </a:r>
            <a:r>
              <a:rPr kumimoji="1" lang="ja-JP" altLang="en-US" dirty="0" smtClean="0"/>
              <a:t>倍になることが分かった</a:t>
            </a:r>
            <a:endParaRPr kumimoji="1" lang="en-US" altLang="ja-JP" dirty="0" smtClean="0"/>
          </a:p>
          <a:p>
            <a:endParaRPr kumimoji="1" lang="en-US" altLang="ja-JP" dirty="0" smtClean="0"/>
          </a:p>
          <a:p>
            <a:r>
              <a:rPr kumimoji="1" lang="ja-JP" altLang="en-US" dirty="0" smtClean="0"/>
              <a:t>これはネストした環境では移送元と移送先両方が同一ホスト上にあるためだ</a:t>
            </a:r>
            <a:endParaRPr kumimoji="1" lang="en-US" altLang="ja-JP" dirty="0" smtClean="0"/>
          </a:p>
          <a:p>
            <a:endParaRPr kumimoji="1" lang="en-US" altLang="ja-JP" dirty="0" smtClean="0"/>
          </a:p>
          <a:p>
            <a:r>
              <a:rPr kumimoji="1" lang="ja-JP" altLang="en-US" dirty="0" smtClean="0"/>
              <a:t>しかし、右図のようにマイグレーション中のトータルの</a:t>
            </a:r>
            <a:r>
              <a:rPr kumimoji="1" lang="en-US" altLang="ja-JP" dirty="0" smtClean="0"/>
              <a:t>CPU</a:t>
            </a:r>
            <a:r>
              <a:rPr kumimoji="1" lang="ja-JP" altLang="en-US" dirty="0" smtClean="0"/>
              <a:t>時間を比較すると</a:t>
            </a:r>
            <a:r>
              <a:rPr kumimoji="1" lang="en-US" altLang="ja-JP" dirty="0" smtClean="0"/>
              <a:t>VMBeam</a:t>
            </a:r>
            <a:r>
              <a:rPr kumimoji="1" lang="ja-JP" altLang="en-US" dirty="0" smtClean="0"/>
              <a:t>は最も少なく抑えることができている</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16</a:t>
            </a:fld>
            <a:endParaRPr kumimoji="1" lang="ja-JP" altLang="en-US"/>
          </a:p>
        </p:txBody>
      </p:sp>
    </p:spTree>
    <p:extLst>
      <p:ext uri="{BB962C8B-B14F-4D97-AF65-F5344CB8AC3E}">
        <p14:creationId xmlns:p14="http://schemas.microsoft.com/office/powerpoint/2010/main" val="995782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マイグレーションによるネットワーク、メモリに対する負荷の比較を行った</a:t>
            </a:r>
            <a:endParaRPr kumimoji="1" lang="en-US" altLang="ja-JP" dirty="0" smtClean="0"/>
          </a:p>
          <a:p>
            <a:endParaRPr kumimoji="1" lang="en-US" altLang="ja-JP" dirty="0" smtClean="0"/>
          </a:p>
          <a:p>
            <a:r>
              <a:rPr kumimoji="1" lang="ja-JP" altLang="en-US" dirty="0" smtClean="0"/>
              <a:t>ネットワーク負荷では、マイグレーション中のデータ転送量を測定したものを左に示す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VMBeam</a:t>
            </a:r>
            <a:r>
              <a:rPr kumimoji="1" lang="ja-JP" altLang="en-US" dirty="0" smtClean="0"/>
              <a:t>以外のシステムではゲスト</a:t>
            </a:r>
            <a:r>
              <a:rPr kumimoji="1" lang="en-US" altLang="ja-JP" dirty="0" smtClean="0"/>
              <a:t>VM</a:t>
            </a:r>
            <a:r>
              <a:rPr kumimoji="1" lang="ja-JP" altLang="en-US" dirty="0" smtClean="0"/>
              <a:t>に割り当てたメモリサイズ分のデータ転送が生じているが、</a:t>
            </a:r>
            <a:r>
              <a:rPr kumimoji="1" lang="en-US" altLang="ja-JP" dirty="0" smtClean="0"/>
              <a:t>VMBeam</a:t>
            </a:r>
            <a:r>
              <a:rPr kumimoji="1" lang="ja-JP" altLang="en-US" dirty="0" smtClean="0"/>
              <a:t>では一部を除いたデータ転送に仮想ネットワークを用いないためほぼ</a:t>
            </a:r>
            <a:r>
              <a:rPr kumimoji="1" lang="en-US" altLang="ja-JP" dirty="0" smtClean="0"/>
              <a:t>0%</a:t>
            </a:r>
            <a:r>
              <a:rPr kumimoji="1" lang="ja-JP" altLang="en-US" dirty="0" smtClean="0"/>
              <a:t>に抑制できています</a:t>
            </a:r>
            <a:endParaRPr kumimoji="1" lang="en-US" altLang="ja-JP" dirty="0" smtClean="0"/>
          </a:p>
          <a:p>
            <a:endParaRPr kumimoji="1" lang="en-US" altLang="ja-JP" dirty="0" smtClean="0"/>
          </a:p>
          <a:p>
            <a:r>
              <a:rPr kumimoji="1" lang="ja-JP" altLang="en-US" dirty="0" smtClean="0"/>
              <a:t>メモリ負荷ではメモリイメージを転送するために必要なメモリアクセス量の推定を行ったものを右に示す</a:t>
            </a:r>
            <a:endParaRPr kumimoji="1" lang="en-US" altLang="ja-JP" dirty="0" smtClean="0"/>
          </a:p>
          <a:p>
            <a:endParaRPr kumimoji="1" lang="en-US" altLang="ja-JP" dirty="0" smtClean="0"/>
          </a:p>
          <a:p>
            <a:r>
              <a:rPr kumimoji="1" lang="en-US" altLang="ja-JP" dirty="0" smtClean="0"/>
              <a:t>VMBeam</a:t>
            </a:r>
            <a:r>
              <a:rPr kumimoji="1" lang="ja-JP" altLang="en-US" dirty="0" smtClean="0"/>
              <a:t>はメモリイメージの転送に、メモリコピーを行わないためほぼ</a:t>
            </a:r>
            <a:r>
              <a:rPr kumimoji="1" lang="en-US" altLang="ja-JP" dirty="0" smtClean="0"/>
              <a:t>0%</a:t>
            </a:r>
            <a:r>
              <a:rPr kumimoji="1" lang="ja-JP" altLang="en-US" dirty="0" smtClean="0"/>
              <a:t>に抑えることができる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17</a:t>
            </a:fld>
            <a:endParaRPr kumimoji="1" lang="ja-JP" altLang="en-US"/>
          </a:p>
        </p:txBody>
      </p:sp>
    </p:spTree>
    <p:extLst>
      <p:ext uri="{BB962C8B-B14F-4D97-AF65-F5344CB8AC3E}">
        <p14:creationId xmlns:p14="http://schemas.microsoft.com/office/powerpoint/2010/main" val="2979346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関連研究の紹介</a:t>
            </a:r>
            <a:endParaRPr kumimoji="1" lang="en-US" altLang="ja-JP" dirty="0" smtClean="0"/>
          </a:p>
          <a:p>
            <a:endParaRPr kumimoji="1" lang="en-US" altLang="ja-JP" dirty="0" smtClean="0"/>
          </a:p>
          <a:p>
            <a:r>
              <a:rPr kumimoji="1" lang="en-US" altLang="ja-JP" dirty="0" smtClean="0"/>
              <a:t>Microvisor</a:t>
            </a:r>
            <a:r>
              <a:rPr kumimoji="1" lang="ja-JP" altLang="en-US" dirty="0" smtClean="0"/>
              <a:t>は別の</a:t>
            </a:r>
            <a:r>
              <a:rPr kumimoji="1" lang="en-US" altLang="ja-JP" dirty="0" smtClean="0"/>
              <a:t>VM</a:t>
            </a:r>
            <a:r>
              <a:rPr kumimoji="1" lang="ja-JP" altLang="en-US" dirty="0" smtClean="0"/>
              <a:t>でシステムのメンテナンスを行い、アプリケーションをマイグレーションするシステムです</a:t>
            </a:r>
            <a:endParaRPr kumimoji="1" lang="en-US" altLang="ja-JP" dirty="0" smtClean="0"/>
          </a:p>
          <a:p>
            <a:r>
              <a:rPr kumimoji="1" lang="ja-JP" altLang="en-US" dirty="0" smtClean="0"/>
              <a:t>脱仮想化という技術</a:t>
            </a:r>
            <a:r>
              <a:rPr kumimoji="1" lang="ja-JP" altLang="en-US" smtClean="0"/>
              <a:t>によりメンテナンス時以外の仮想化を無効にすることでオーバヘッドを削減</a:t>
            </a:r>
            <a:r>
              <a:rPr kumimoji="1" lang="ja-JP" altLang="en-US" dirty="0" smtClean="0"/>
              <a:t>することに</a:t>
            </a:r>
            <a:r>
              <a:rPr kumimoji="1" lang="ja-JP" altLang="en-US" smtClean="0"/>
              <a:t>焦点</a:t>
            </a:r>
            <a:r>
              <a:rPr kumimoji="1" lang="ja-JP" altLang="en-US" dirty="0" smtClean="0"/>
              <a:t>を当てている</a:t>
            </a:r>
            <a:endParaRPr kumimoji="1" lang="en-US" altLang="ja-JP" dirty="0" smtClean="0"/>
          </a:p>
          <a:p>
            <a:endParaRPr kumimoji="1" lang="en-US" altLang="ja-JP" dirty="0" smtClean="0"/>
          </a:p>
          <a:p>
            <a:r>
              <a:rPr kumimoji="1" lang="en-US" altLang="ja-JP" dirty="0" smtClean="0"/>
              <a:t>Xen-Blanket</a:t>
            </a:r>
            <a:r>
              <a:rPr kumimoji="1" lang="ja-JP" altLang="en-US" dirty="0" smtClean="0"/>
              <a:t>はネストした仮想化で高速ネットワークを提供</a:t>
            </a:r>
            <a:endParaRPr kumimoji="1" lang="en-US" altLang="ja-JP" dirty="0" smtClean="0"/>
          </a:p>
          <a:p>
            <a:r>
              <a:rPr kumimoji="1" lang="ja-JP" altLang="en-US" dirty="0" smtClean="0"/>
              <a:t>ネストした仮想化のオーバヘッドのためマイグレーション性能は従来システムより低い</a:t>
            </a:r>
            <a:endParaRPr kumimoji="1" lang="en-US" altLang="ja-JP" dirty="0" smtClean="0"/>
          </a:p>
          <a:p>
            <a:endParaRPr kumimoji="1" lang="en-US" altLang="ja-JP" dirty="0" smtClean="0"/>
          </a:p>
          <a:p>
            <a:r>
              <a:rPr kumimoji="1" lang="en-US" altLang="ja-JP" dirty="0" smtClean="0"/>
              <a:t>Warm-VM Reboot</a:t>
            </a:r>
            <a:r>
              <a:rPr kumimoji="1" lang="ja-JP" altLang="en-US" dirty="0" smtClean="0"/>
              <a:t>はソフトウェア若化時に高速にサスペンドすることを可能にするシステム</a:t>
            </a:r>
            <a:endParaRPr kumimoji="1" lang="en-US" altLang="ja-JP" dirty="0" smtClean="0"/>
          </a:p>
          <a:p>
            <a:r>
              <a:rPr kumimoji="1" lang="ja-JP" altLang="en-US" dirty="0" smtClean="0"/>
              <a:t>ハイパーバイザの再起動時間はダウンタイムに</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18</a:t>
            </a:fld>
            <a:endParaRPr kumimoji="1" lang="ja-JP" altLang="en-US"/>
          </a:p>
        </p:txBody>
      </p:sp>
    </p:spTree>
    <p:extLst>
      <p:ext uri="{BB962C8B-B14F-4D97-AF65-F5344CB8AC3E}">
        <p14:creationId xmlns:p14="http://schemas.microsoft.com/office/powerpoint/2010/main" val="3842767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軽量なソフトウェア若化を実現する</a:t>
            </a:r>
            <a:r>
              <a:rPr kumimoji="1" lang="en-US" altLang="ja-JP" dirty="0" smtClean="0"/>
              <a:t>VMBeam</a:t>
            </a:r>
            <a:r>
              <a:rPr kumimoji="1" lang="ja-JP" altLang="en-US" dirty="0" smtClean="0"/>
              <a:t>を提案</a:t>
            </a:r>
            <a:endParaRPr kumimoji="1" lang="en-US" altLang="ja-JP" dirty="0" smtClean="0"/>
          </a:p>
          <a:p>
            <a:r>
              <a:rPr kumimoji="1" lang="ja-JP" altLang="en-US" dirty="0" smtClean="0"/>
              <a:t>このシステムではネストした仮想化を用いてゼロコピー・マイグレーションを実現しました</a:t>
            </a:r>
            <a:endParaRPr kumimoji="1" lang="en-US" altLang="ja-JP" dirty="0" smtClean="0"/>
          </a:p>
          <a:p>
            <a:endParaRPr kumimoji="1" lang="en-US" altLang="ja-JP" dirty="0" smtClean="0"/>
          </a:p>
          <a:p>
            <a:r>
              <a:rPr kumimoji="1" lang="ja-JP" altLang="en-US" dirty="0" smtClean="0"/>
              <a:t>実験により、マイグレーション時間を最大</a:t>
            </a:r>
            <a:r>
              <a:rPr kumimoji="1" lang="en-US" altLang="ja-JP" dirty="0" smtClean="0"/>
              <a:t>5.8</a:t>
            </a:r>
            <a:r>
              <a:rPr kumimoji="1" lang="ja-JP" altLang="en-US" dirty="0" smtClean="0"/>
              <a:t>倍高速化し、</a:t>
            </a:r>
            <a:r>
              <a:rPr kumimoji="1" lang="en-US" altLang="ja-JP" dirty="0" smtClean="0"/>
              <a:t>CPU</a:t>
            </a:r>
            <a:r>
              <a:rPr kumimoji="1" lang="ja-JP" altLang="en-US" dirty="0" smtClean="0"/>
              <a:t>負荷を</a:t>
            </a:r>
            <a:r>
              <a:rPr kumimoji="1" lang="en-US" altLang="ja-JP" dirty="0" smtClean="0"/>
              <a:t>29%</a:t>
            </a:r>
            <a:r>
              <a:rPr kumimoji="1" lang="ja-JP" altLang="en-US" dirty="0" err="1" smtClean="0"/>
              <a:t>、</a:t>
            </a:r>
            <a:r>
              <a:rPr kumimoji="1" lang="ja-JP" altLang="en-US" dirty="0" smtClean="0"/>
              <a:t>メモリ負荷、ネットワーク負荷をほぼ</a:t>
            </a:r>
            <a:r>
              <a:rPr kumimoji="1" lang="en-US" altLang="ja-JP" dirty="0" smtClean="0"/>
              <a:t>0%</a:t>
            </a:r>
            <a:r>
              <a:rPr kumimoji="1" lang="ja-JP" altLang="en-US" dirty="0" smtClean="0"/>
              <a:t>に抑制できることが分かった</a:t>
            </a:r>
            <a:endParaRPr kumimoji="1" lang="en-US" altLang="ja-JP" dirty="0" smtClean="0"/>
          </a:p>
          <a:p>
            <a:endParaRPr kumimoji="1" lang="en-US" altLang="ja-JP" dirty="0" smtClean="0"/>
          </a:p>
          <a:p>
            <a:r>
              <a:rPr kumimoji="1" lang="ja-JP" altLang="en-US" dirty="0" smtClean="0"/>
              <a:t>今後の課題は、脱仮想化を適用してソフトウェア若化時以外のオーバヘッドを削減することです。</a:t>
            </a:r>
            <a:endParaRPr kumimoji="1" lang="en-US" altLang="ja-JP" dirty="0" smtClean="0"/>
          </a:p>
          <a:p>
            <a:endParaRPr kumimoji="1" lang="en-US" altLang="ja-JP" dirty="0" smtClean="0"/>
          </a:p>
          <a:p>
            <a:r>
              <a:rPr kumimoji="1" lang="ja-JP" altLang="en-US" dirty="0" smtClean="0"/>
              <a:t>また、ゲスト環境にエージングが発生しやすいとしたが、実際にホスト環境には発生しにくいのかなど、ホスト環境とゲスト環境におけるソフトウェア・エージングの違いを調査すること</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19</a:t>
            </a:fld>
            <a:endParaRPr kumimoji="1" lang="ja-JP" altLang="en-US"/>
          </a:p>
        </p:txBody>
      </p:sp>
    </p:spTree>
    <p:extLst>
      <p:ext uri="{BB962C8B-B14F-4D97-AF65-F5344CB8AC3E}">
        <p14:creationId xmlns:p14="http://schemas.microsoft.com/office/powerpoint/2010/main" val="60194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近年、図のようにユーザにサービスを提供している計算機をハイパーバイザ等の仮想化ソフトウェアを用いて仮想化し、仮想マシンとして</a:t>
            </a:r>
            <a:r>
              <a:rPr kumimoji="1" lang="en-US" altLang="ja-JP" dirty="0" smtClean="0"/>
              <a:t>1</a:t>
            </a:r>
            <a:r>
              <a:rPr kumimoji="1" lang="ja-JP" altLang="en-US" dirty="0" smtClean="0"/>
              <a:t>台の計算機上に集約するようになってきています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集約することで計算機資源の利用効率が向上し、コストの削減にもつながります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これらの</a:t>
            </a:r>
            <a:r>
              <a:rPr kumimoji="1" lang="en-US" altLang="ja-JP" dirty="0" smtClean="0"/>
              <a:t>VM</a:t>
            </a:r>
            <a:r>
              <a:rPr kumimoji="1" lang="ja-JP" altLang="en-US" dirty="0" smtClean="0"/>
              <a:t>はハイパーバイザ上で動作し、ユーザにサービスの提供を行います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多くの</a:t>
            </a:r>
            <a:r>
              <a:rPr kumimoji="1" lang="en-US" altLang="ja-JP" dirty="0" smtClean="0"/>
              <a:t>VM</a:t>
            </a:r>
            <a:r>
              <a:rPr kumimoji="1" lang="ja-JP" altLang="en-US" dirty="0" smtClean="0"/>
              <a:t>を動作させる必要があるため、このような仮想化システムは長時間動き続けることが多い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2</a:t>
            </a:fld>
            <a:endParaRPr kumimoji="1" lang="ja-JP" altLang="en-US"/>
          </a:p>
        </p:txBody>
      </p:sp>
    </p:spTree>
    <p:extLst>
      <p:ext uri="{BB962C8B-B14F-4D97-AF65-F5344CB8AC3E}">
        <p14:creationId xmlns:p14="http://schemas.microsoft.com/office/powerpoint/2010/main" val="8682277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ゼロコピー・マイグレーションを用いたマイグレーションでは、移送元のゲスト管理</a:t>
            </a:r>
            <a:r>
              <a:rPr kumimoji="1" lang="en-US" altLang="ja-JP" dirty="0" smtClean="0"/>
              <a:t>VM</a:t>
            </a:r>
            <a:r>
              <a:rPr kumimoji="1" lang="ja-JP" altLang="en-US" dirty="0" smtClean="0"/>
              <a:t>は、メモリを共有させるのに必要なゲスト</a:t>
            </a:r>
            <a:r>
              <a:rPr kumimoji="1" lang="en-US" altLang="ja-JP" dirty="0" smtClean="0"/>
              <a:t>VM</a:t>
            </a:r>
            <a:r>
              <a:rPr kumimoji="1" lang="ja-JP" altLang="en-US" dirty="0" smtClean="0"/>
              <a:t>のメモリ情報をゲスト・ハイパーバイザを介してホスト・ハイパーバイザに渡すだけでメモリイメージの転送処理を完了する</a:t>
            </a:r>
            <a:endParaRPr kumimoji="1" lang="en-US" altLang="ja-JP" dirty="0" smtClean="0"/>
          </a:p>
          <a:p>
            <a:endParaRPr kumimoji="1" lang="en-US" altLang="ja-JP" dirty="0" smtClean="0"/>
          </a:p>
          <a:p>
            <a:r>
              <a:rPr kumimoji="1" lang="ja-JP" altLang="en-US" dirty="0" smtClean="0"/>
              <a:t>移送先のゲスト管理</a:t>
            </a:r>
            <a:r>
              <a:rPr kumimoji="1" lang="en-US" altLang="ja-JP" dirty="0" smtClean="0"/>
              <a:t>VM</a:t>
            </a:r>
            <a:r>
              <a:rPr kumimoji="1" lang="ja-JP" altLang="en-US" dirty="0" smtClean="0"/>
              <a:t>も同様にゲスト</a:t>
            </a:r>
            <a:r>
              <a:rPr kumimoji="1" lang="en-US" altLang="ja-JP" dirty="0" smtClean="0"/>
              <a:t>VM</a:t>
            </a:r>
            <a:r>
              <a:rPr kumimoji="1" lang="ja-JP" altLang="en-US" dirty="0" smtClean="0"/>
              <a:t>のメモリ情報をホスト・ハイパーバイザに渡すだけで受信処理を完了する</a:t>
            </a:r>
            <a:endParaRPr kumimoji="1" lang="en-US" altLang="ja-JP" dirty="0" smtClean="0"/>
          </a:p>
          <a:p>
            <a:endParaRPr kumimoji="1" lang="en-US" altLang="ja-JP" dirty="0" smtClean="0"/>
          </a:p>
          <a:p>
            <a:r>
              <a:rPr kumimoji="1" lang="ja-JP" altLang="en-US" dirty="0" smtClean="0"/>
              <a:t>ホスト・ハイパーバイザは受け取った情報を基にゲスト</a:t>
            </a:r>
            <a:r>
              <a:rPr kumimoji="1" lang="en-US" altLang="ja-JP" dirty="0" smtClean="0"/>
              <a:t>VM</a:t>
            </a:r>
            <a:r>
              <a:rPr kumimoji="1" lang="ja-JP" altLang="en-US" dirty="0" err="1" smtClean="0"/>
              <a:t>のメ</a:t>
            </a:r>
            <a:r>
              <a:rPr kumimoji="1" lang="ja-JP" altLang="en-US" dirty="0" smtClean="0"/>
              <a:t>モリを共有させる</a:t>
            </a:r>
            <a:endParaRPr kumimoji="1" lang="en-US" altLang="ja-JP" dirty="0" smtClean="0"/>
          </a:p>
          <a:p>
            <a:endParaRPr kumimoji="1" lang="en-US" altLang="ja-JP" dirty="0" smtClean="0"/>
          </a:p>
          <a:p>
            <a:r>
              <a:rPr kumimoji="1" lang="ja-JP" altLang="en-US" dirty="0" smtClean="0"/>
              <a:t>共有によるメモリイメージの転送が完了すると、ゲスト管理</a:t>
            </a:r>
            <a:r>
              <a:rPr kumimoji="1" lang="en-US" altLang="ja-JP" dirty="0" smtClean="0"/>
              <a:t>VM</a:t>
            </a:r>
            <a:r>
              <a:rPr kumimoji="1" lang="ja-JP" altLang="en-US" dirty="0" smtClean="0"/>
              <a:t>に用意しておいた共有メモリを用いて残りの状態を高速に転送する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24</a:t>
            </a:fld>
            <a:endParaRPr kumimoji="1" lang="ja-JP" altLang="en-US"/>
          </a:p>
        </p:txBody>
      </p:sp>
    </p:spTree>
    <p:extLst>
      <p:ext uri="{BB962C8B-B14F-4D97-AF65-F5344CB8AC3E}">
        <p14:creationId xmlns:p14="http://schemas.microsoft.com/office/powerpoint/2010/main" val="1962984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このように長時間動作し続ける仮想化システムでは、ソフトウェア・エージングが発生しやすくなってしまいます</a:t>
            </a:r>
            <a:endParaRPr kumimoji="1" lang="en-US" altLang="ja-JP" dirty="0" smtClean="0"/>
          </a:p>
          <a:p>
            <a:endParaRPr kumimoji="1" lang="en-US" altLang="ja-JP" dirty="0" smtClean="0"/>
          </a:p>
          <a:p>
            <a:r>
              <a:rPr kumimoji="1" lang="ja-JP" altLang="en-US" dirty="0" smtClean="0"/>
              <a:t>ソフトウェア･エージングとはシステムの状態が次第に劣化していく現象のことです</a:t>
            </a:r>
            <a:endParaRPr kumimoji="1" lang="en-US" altLang="ja-JP" dirty="0" smtClean="0"/>
          </a:p>
          <a:p>
            <a:endParaRPr kumimoji="1" lang="en-US" altLang="ja-JP" dirty="0" smtClean="0"/>
          </a:p>
          <a:p>
            <a:r>
              <a:rPr kumimoji="1" lang="ja-JP" altLang="en-US" dirty="0" smtClean="0"/>
              <a:t>例としては、</a:t>
            </a:r>
            <a:r>
              <a:rPr kumimoji="1" lang="en-US" altLang="ja-JP" dirty="0" smtClean="0"/>
              <a:t>VM</a:t>
            </a:r>
            <a:r>
              <a:rPr kumimoji="1" lang="ja-JP" altLang="en-US" dirty="0" smtClean="0"/>
              <a:t>に対して操作を繰り返す内に仮想化システムが管理している空きメモリやディスクの空き容量が減少していくことが挙げられます</a:t>
            </a:r>
            <a:endParaRPr kumimoji="1" lang="en-US" altLang="ja-JP" dirty="0" smtClean="0"/>
          </a:p>
          <a:p>
            <a:endParaRPr kumimoji="1" lang="en-US" altLang="ja-JP" dirty="0" smtClean="0"/>
          </a:p>
          <a:p>
            <a:r>
              <a:rPr kumimoji="1" lang="en-US" altLang="ja-JP" dirty="0" smtClean="0"/>
              <a:t>VM</a:t>
            </a:r>
            <a:r>
              <a:rPr kumimoji="1" lang="ja-JP" altLang="en-US" dirty="0" smtClean="0"/>
              <a:t>内で動作するアプリケーションなどに起因するエージングに関してはこれまで様々な研究が行われてきているため、本研究では</a:t>
            </a:r>
            <a:r>
              <a:rPr kumimoji="1" lang="en-US" altLang="ja-JP" dirty="0" smtClean="0"/>
              <a:t>VM</a:t>
            </a:r>
            <a:r>
              <a:rPr kumimoji="1" lang="ja-JP" altLang="en-US" dirty="0" smtClean="0"/>
              <a:t>外の仮想化システムにおけるエージングに焦点を当てています</a:t>
            </a:r>
            <a:endParaRPr kumimoji="1" lang="en-US" altLang="ja-JP" dirty="0" smtClean="0"/>
          </a:p>
          <a:p>
            <a:endParaRPr kumimoji="1" lang="en-US" altLang="ja-JP" dirty="0" smtClean="0"/>
          </a:p>
          <a:p>
            <a:r>
              <a:rPr kumimoji="1" lang="ja-JP" altLang="en-US" dirty="0" smtClean="0"/>
              <a:t>図に示しているのは、空きメモリの減少やディスク空き容量の減少などのソフトウェア･エージングが実際に仮想化システムに発生している報告です</a:t>
            </a:r>
            <a:endParaRPr kumimoji="1" lang="en-US" altLang="ja-JP" dirty="0" smtClean="0"/>
          </a:p>
          <a:p>
            <a:endParaRPr kumimoji="1" lang="en-US" altLang="ja-JP" dirty="0" smtClean="0"/>
          </a:p>
          <a:p>
            <a:r>
              <a:rPr kumimoji="1" lang="ja-JP" altLang="en-US" dirty="0" smtClean="0"/>
              <a:t>これらのソフトウェア･エージングは想定外のシステムダウンを引き起こす原因となります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3</a:t>
            </a:fld>
            <a:endParaRPr kumimoji="1" lang="ja-JP" altLang="en-US"/>
          </a:p>
        </p:txBody>
      </p:sp>
    </p:spTree>
    <p:extLst>
      <p:ext uri="{BB962C8B-B14F-4D97-AF65-F5344CB8AC3E}">
        <p14:creationId xmlns:p14="http://schemas.microsoft.com/office/powerpoint/2010/main" val="355435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（ソフトウェア･エージングが発生した仮想化システムのような）ソフトウェアの状態を正常な状態へ戻す手法としてソフトウェア若化が提案されている</a:t>
            </a:r>
            <a:endParaRPr kumimoji="1" lang="en-US" altLang="ja-JP" dirty="0" smtClean="0"/>
          </a:p>
          <a:p>
            <a:endParaRPr kumimoji="1" lang="en-US" altLang="ja-JP" dirty="0" smtClean="0"/>
          </a:p>
          <a:p>
            <a:r>
              <a:rPr kumimoji="1" lang="ja-JP" altLang="en-US" dirty="0" smtClean="0"/>
              <a:t>ソフトウェア若化とはソフトウェア･エージングに対する予防保守のことで、</a:t>
            </a:r>
            <a:endParaRPr kumimoji="1" lang="en-US" altLang="ja-JP" dirty="0" smtClean="0"/>
          </a:p>
          <a:p>
            <a:endParaRPr kumimoji="1" lang="en-US" altLang="ja-JP" dirty="0" smtClean="0"/>
          </a:p>
          <a:p>
            <a:r>
              <a:rPr kumimoji="1" lang="ja-JP" altLang="en-US" dirty="0" smtClean="0"/>
              <a:t>図に示しているような仮想化システムでは、ハイパーバイザを再起動することで最も単純にソフトウェア若化を実施することができる</a:t>
            </a:r>
            <a:endParaRPr kumimoji="1" lang="en-US" altLang="ja-JP" dirty="0" smtClean="0"/>
          </a:p>
          <a:p>
            <a:endParaRPr kumimoji="1" lang="en-US" altLang="ja-JP" dirty="0" smtClean="0"/>
          </a:p>
          <a:p>
            <a:r>
              <a:rPr kumimoji="1" lang="ja-JP" altLang="en-US" dirty="0" smtClean="0"/>
              <a:t>しかし、ハイパーバイザをそのまま再起動してしまってはその上で動作しているすべての</a:t>
            </a:r>
            <a:r>
              <a:rPr kumimoji="1" lang="en-US" altLang="ja-JP" dirty="0" smtClean="0"/>
              <a:t>VM</a:t>
            </a:r>
            <a:r>
              <a:rPr kumimoji="1" lang="ja-JP" altLang="en-US" dirty="0" smtClean="0"/>
              <a:t>も再起動する必要がある</a:t>
            </a:r>
            <a:endParaRPr kumimoji="1" lang="en-US" altLang="ja-JP" dirty="0" smtClean="0"/>
          </a:p>
          <a:p>
            <a:endParaRPr kumimoji="1" lang="en-US" altLang="ja-JP" dirty="0" smtClean="0"/>
          </a:p>
          <a:p>
            <a:r>
              <a:rPr kumimoji="1" lang="ja-JP" altLang="en-US" dirty="0" smtClean="0"/>
              <a:t>その際、ユーザにサービスを提供できないダウンタイムが発生してしまう</a:t>
            </a:r>
            <a:endParaRPr kumimoji="1" lang="en-US" altLang="ja-JP" dirty="0" smtClean="0"/>
          </a:p>
          <a:p>
            <a:endParaRPr kumimoji="1" lang="en-US" altLang="ja-JP" dirty="0" smtClean="0"/>
          </a:p>
          <a:p>
            <a:r>
              <a:rPr kumimoji="1" lang="ja-JP" altLang="en-US" dirty="0" smtClean="0"/>
              <a:t>さらに、通常ハイパーバイザ上では多くの</a:t>
            </a:r>
            <a:r>
              <a:rPr kumimoji="1" lang="en-US" altLang="ja-JP" dirty="0" smtClean="0"/>
              <a:t>VM</a:t>
            </a:r>
            <a:r>
              <a:rPr kumimoji="1" lang="ja-JP" altLang="en-US" dirty="0" smtClean="0"/>
              <a:t>が動作しているため、</a:t>
            </a:r>
            <a:r>
              <a:rPr kumimoji="1" lang="en-US" altLang="ja-JP" dirty="0" smtClean="0"/>
              <a:t>VM</a:t>
            </a:r>
            <a:r>
              <a:rPr kumimoji="1" lang="ja-JP" altLang="en-US" dirty="0" smtClean="0"/>
              <a:t>の再起動には時間がかかり、</a:t>
            </a:r>
            <a:endParaRPr kumimoji="1" lang="en-US" altLang="ja-JP" dirty="0" smtClean="0"/>
          </a:p>
          <a:p>
            <a:endParaRPr kumimoji="1" lang="en-US" altLang="ja-JP" dirty="0" smtClean="0"/>
          </a:p>
          <a:p>
            <a:r>
              <a:rPr kumimoji="1" lang="ja-JP" altLang="en-US" dirty="0" smtClean="0"/>
              <a:t>ダウンタイムも増加してしまう恐れがある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4</a:t>
            </a:fld>
            <a:endParaRPr kumimoji="1" lang="ja-JP" altLang="en-US"/>
          </a:p>
        </p:txBody>
      </p:sp>
    </p:spTree>
    <p:extLst>
      <p:ext uri="{BB962C8B-B14F-4D97-AF65-F5344CB8AC3E}">
        <p14:creationId xmlns:p14="http://schemas.microsoft.com/office/powerpoint/2010/main" val="1843862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このダウンタイムへの対策として、</a:t>
            </a:r>
            <a:r>
              <a:rPr kumimoji="1" lang="en-US" altLang="ja-JP" dirty="0" smtClean="0"/>
              <a:t>VM</a:t>
            </a:r>
            <a:r>
              <a:rPr kumimoji="1" lang="ja-JP" altLang="en-US" dirty="0" smtClean="0"/>
              <a:t>が動作しているハイパーバイザにエージングが発生した場合には、</a:t>
            </a:r>
            <a:r>
              <a:rPr kumimoji="1" lang="en-US" altLang="ja-JP" dirty="0" smtClean="0"/>
              <a:t>VM</a:t>
            </a:r>
            <a:r>
              <a:rPr kumimoji="1" lang="ja-JP" altLang="en-US" dirty="0" smtClean="0"/>
              <a:t>を別のホストへ移動させる</a:t>
            </a:r>
            <a:r>
              <a:rPr kumimoji="1" lang="en-US" altLang="ja-JP" dirty="0" smtClean="0"/>
              <a:t>VM</a:t>
            </a:r>
            <a:r>
              <a:rPr kumimoji="1" lang="ja-JP" altLang="en-US" dirty="0" smtClean="0"/>
              <a:t>のマイグレーション機能が利用されている</a:t>
            </a:r>
            <a:endParaRPr kumimoji="1" lang="en-US" altLang="ja-JP" dirty="0" smtClean="0"/>
          </a:p>
          <a:p>
            <a:endParaRPr kumimoji="1" lang="en-US" altLang="ja-JP" dirty="0" smtClean="0"/>
          </a:p>
          <a:p>
            <a:r>
              <a:rPr kumimoji="1" lang="en-US" altLang="ja-JP" dirty="0" smtClean="0"/>
              <a:t>VM</a:t>
            </a:r>
            <a:r>
              <a:rPr kumimoji="1" lang="ja-JP" altLang="en-US" dirty="0" smtClean="0"/>
              <a:t>をマイグレーションしてからソフトウェア若化を行うことで、</a:t>
            </a:r>
            <a:r>
              <a:rPr kumimoji="1" lang="en-US" altLang="ja-JP" dirty="0" smtClean="0"/>
              <a:t>VM</a:t>
            </a:r>
            <a:r>
              <a:rPr kumimoji="1" lang="ja-JP" altLang="en-US" dirty="0" err="1" smtClean="0"/>
              <a:t>への</a:t>
            </a:r>
            <a:r>
              <a:rPr kumimoji="1" lang="ja-JP" altLang="en-US" dirty="0" smtClean="0"/>
              <a:t>影響を無くすことができる</a:t>
            </a:r>
            <a:endParaRPr kumimoji="1" lang="en-US" altLang="ja-JP" dirty="0" smtClean="0"/>
          </a:p>
          <a:p>
            <a:endParaRPr kumimoji="1" lang="en-US" altLang="ja-JP" dirty="0" smtClean="0"/>
          </a:p>
          <a:p>
            <a:r>
              <a:rPr kumimoji="1" lang="ja-JP" altLang="en-US" dirty="0" smtClean="0"/>
              <a:t>また、マイグレーション中に</a:t>
            </a:r>
            <a:r>
              <a:rPr kumimoji="1" lang="en-US" altLang="ja-JP" dirty="0" smtClean="0"/>
              <a:t>VM</a:t>
            </a:r>
            <a:r>
              <a:rPr kumimoji="1" lang="ja-JP" altLang="en-US" dirty="0" smtClean="0"/>
              <a:t>には、ほとんどダウンタイムが発生しないため、ソフトウェア若化による</a:t>
            </a:r>
            <a:r>
              <a:rPr kumimoji="1" lang="en-US" altLang="ja-JP" dirty="0" smtClean="0"/>
              <a:t>VM</a:t>
            </a:r>
            <a:r>
              <a:rPr kumimoji="1" lang="ja-JP" altLang="en-US" dirty="0" smtClean="0"/>
              <a:t>のダウンタイムを大幅に削減することができる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5</a:t>
            </a:fld>
            <a:endParaRPr kumimoji="1" lang="ja-JP" altLang="en-US"/>
          </a:p>
        </p:txBody>
      </p:sp>
    </p:spTree>
    <p:extLst>
      <p:ext uri="{BB962C8B-B14F-4D97-AF65-F5344CB8AC3E}">
        <p14:creationId xmlns:p14="http://schemas.microsoft.com/office/powerpoint/2010/main" val="2949991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しかし、マイグレーションはシステムの性能を低下させてしまうという問題がある</a:t>
            </a:r>
            <a:endParaRPr kumimoji="1" lang="en-US" altLang="ja-JP" dirty="0" smtClean="0"/>
          </a:p>
          <a:p>
            <a:endParaRPr kumimoji="1" lang="en-US" altLang="ja-JP" dirty="0" smtClean="0"/>
          </a:p>
          <a:p>
            <a:r>
              <a:rPr kumimoji="1" lang="en-US" altLang="ja-JP" dirty="0" smtClean="0"/>
              <a:t>VM</a:t>
            </a:r>
            <a:r>
              <a:rPr kumimoji="1" lang="ja-JP" altLang="en-US" dirty="0" smtClean="0"/>
              <a:t>を別のホストへ移動させるには、</a:t>
            </a:r>
            <a:r>
              <a:rPr kumimoji="1" lang="en-US" altLang="ja-JP" dirty="0" smtClean="0"/>
              <a:t>VM</a:t>
            </a:r>
            <a:r>
              <a:rPr kumimoji="1" lang="ja-JP" altLang="en-US" dirty="0" smtClean="0"/>
              <a:t>のメモリイメージをネットワークを介して移送元から移送先のホストへ転送する必要がある</a:t>
            </a:r>
            <a:endParaRPr kumimoji="1" lang="en-US" altLang="ja-JP" dirty="0" smtClean="0"/>
          </a:p>
          <a:p>
            <a:endParaRPr kumimoji="1" lang="en-US" altLang="ja-JP" dirty="0" smtClean="0"/>
          </a:p>
          <a:p>
            <a:r>
              <a:rPr kumimoji="1" lang="ja-JP" altLang="en-US" dirty="0" smtClean="0"/>
              <a:t>その際のデータ量は、全ての</a:t>
            </a:r>
            <a:r>
              <a:rPr kumimoji="1" lang="en-US" altLang="ja-JP" dirty="0" smtClean="0"/>
              <a:t>VM</a:t>
            </a:r>
            <a:r>
              <a:rPr kumimoji="1" lang="ja-JP" altLang="en-US" dirty="0" smtClean="0"/>
              <a:t>をマイグレーションするためには数</a:t>
            </a:r>
            <a:r>
              <a:rPr kumimoji="1" lang="en-US" altLang="ja-JP" dirty="0" smtClean="0"/>
              <a:t>GB</a:t>
            </a:r>
            <a:r>
              <a:rPr kumimoji="1" lang="ja-JP" altLang="en-US" dirty="0" smtClean="0"/>
              <a:t>～数百</a:t>
            </a:r>
            <a:r>
              <a:rPr kumimoji="1" lang="en-US" altLang="ja-JP" dirty="0" smtClean="0"/>
              <a:t>GB</a:t>
            </a:r>
            <a:r>
              <a:rPr kumimoji="1" lang="ja-JP" altLang="en-US" dirty="0" err="1" smtClean="0"/>
              <a:t>にも</a:t>
            </a:r>
            <a:r>
              <a:rPr kumimoji="1" lang="ja-JP" altLang="en-US" dirty="0" smtClean="0"/>
              <a:t>およぶこともあります</a:t>
            </a:r>
            <a:endParaRPr kumimoji="1" lang="en-US" altLang="ja-JP" dirty="0" smtClean="0"/>
          </a:p>
          <a:p>
            <a:endParaRPr kumimoji="1" lang="en-US" altLang="ja-JP" dirty="0" smtClean="0"/>
          </a:p>
          <a:p>
            <a:r>
              <a:rPr kumimoji="1" lang="ja-JP" altLang="en-US" dirty="0" smtClean="0"/>
              <a:t>また、このデータ転送のために</a:t>
            </a:r>
            <a:r>
              <a:rPr kumimoji="1" lang="en-US" altLang="ja-JP" dirty="0" smtClean="0"/>
              <a:t>CPU</a:t>
            </a:r>
            <a:r>
              <a:rPr kumimoji="1" lang="ja-JP" altLang="en-US" dirty="0" smtClean="0"/>
              <a:t>は</a:t>
            </a:r>
            <a:r>
              <a:rPr kumimoji="1" lang="en-US" altLang="ja-JP" dirty="0" smtClean="0"/>
              <a:t>100%</a:t>
            </a:r>
            <a:r>
              <a:rPr kumimoji="1" lang="ja-JP" altLang="en-US" dirty="0" err="1" smtClean="0"/>
              <a:t>、</a:t>
            </a:r>
            <a:r>
              <a:rPr kumimoji="1" lang="ja-JP" altLang="en-US" dirty="0" smtClean="0"/>
              <a:t>ネットワークは</a:t>
            </a:r>
            <a:r>
              <a:rPr kumimoji="1" lang="en-US" altLang="ja-JP" dirty="0" smtClean="0"/>
              <a:t>400Mbps</a:t>
            </a:r>
            <a:r>
              <a:rPr kumimoji="1" lang="ja-JP" altLang="en-US" dirty="0" smtClean="0"/>
              <a:t>を上回る帯域を消費してしまうことも分かっています</a:t>
            </a:r>
            <a:endParaRPr kumimoji="1" lang="en-US" altLang="ja-JP" dirty="0" smtClean="0"/>
          </a:p>
          <a:p>
            <a:endParaRPr kumimoji="1" lang="en-US" altLang="ja-JP" dirty="0" smtClean="0"/>
          </a:p>
          <a:p>
            <a:r>
              <a:rPr kumimoji="1" lang="ja-JP" altLang="en-US" dirty="0" smtClean="0"/>
              <a:t>これらのシステムへの負荷はユーザにサービスを提供する</a:t>
            </a:r>
            <a:r>
              <a:rPr kumimoji="1" lang="en-US" altLang="ja-JP" dirty="0" smtClean="0"/>
              <a:t>VM</a:t>
            </a:r>
            <a:r>
              <a:rPr kumimoji="1" lang="ja-JP" altLang="en-US" dirty="0" smtClean="0"/>
              <a:t>の性能にも影響を与えます</a:t>
            </a:r>
            <a:endParaRPr kumimoji="1" lang="en-US" altLang="ja-JP" dirty="0" smtClean="0"/>
          </a:p>
          <a:p>
            <a:endParaRPr kumimoji="1" lang="en-US" altLang="ja-JP" dirty="0" smtClean="0"/>
          </a:p>
          <a:p>
            <a:r>
              <a:rPr kumimoji="1" lang="ja-JP" altLang="en-US" dirty="0" smtClean="0"/>
              <a:t>図に示すのは、</a:t>
            </a:r>
            <a:r>
              <a:rPr kumimoji="1" lang="en-US" altLang="ja-JP" dirty="0" smtClean="0"/>
              <a:t>Web</a:t>
            </a:r>
            <a:r>
              <a:rPr kumimoji="1" lang="ja-JP" altLang="en-US" dirty="0" smtClean="0"/>
              <a:t>サーバが動作している</a:t>
            </a:r>
            <a:r>
              <a:rPr kumimoji="1" lang="en-US" altLang="ja-JP" dirty="0" smtClean="0"/>
              <a:t>11</a:t>
            </a:r>
            <a:r>
              <a:rPr kumimoji="1" lang="ja-JP" altLang="en-US" dirty="0" smtClean="0"/>
              <a:t>台の</a:t>
            </a:r>
            <a:r>
              <a:rPr kumimoji="1" lang="en-US" altLang="ja-JP" dirty="0" smtClean="0"/>
              <a:t>VM</a:t>
            </a:r>
            <a:r>
              <a:rPr kumimoji="1" lang="ja-JP" altLang="en-US" dirty="0" smtClean="0"/>
              <a:t>を連続してマイグレーションを行った際に、</a:t>
            </a:r>
            <a:r>
              <a:rPr kumimoji="1" lang="en-US" altLang="ja-JP" dirty="0" smtClean="0"/>
              <a:t>VM</a:t>
            </a:r>
            <a:r>
              <a:rPr kumimoji="1" lang="ja-JP" altLang="en-US" dirty="0" smtClean="0"/>
              <a:t>内のサービスのスループットが徐々に低下してしまっている実際の報告です</a:t>
            </a:r>
            <a:endParaRPr kumimoji="1" lang="en-US" altLang="ja-JP" dirty="0" smtClean="0"/>
          </a:p>
          <a:p>
            <a:endParaRPr kumimoji="1" lang="en-US" altLang="ja-JP" dirty="0" smtClean="0"/>
          </a:p>
          <a:p>
            <a:r>
              <a:rPr kumimoji="1" lang="ja-JP" altLang="en-US" dirty="0" smtClean="0"/>
              <a:t>このようにダウンタイムを削減できるマイグレーションだが、システムへの負荷は大きい</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6</a:t>
            </a:fld>
            <a:endParaRPr kumimoji="1" lang="ja-JP" altLang="en-US"/>
          </a:p>
        </p:txBody>
      </p:sp>
    </p:spTree>
    <p:extLst>
      <p:ext uri="{BB962C8B-B14F-4D97-AF65-F5344CB8AC3E}">
        <p14:creationId xmlns:p14="http://schemas.microsoft.com/office/powerpoint/2010/main" val="3467757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そこで、本研究ではゼロコピー・マイグレーションを用いた軽量なソフトウェア若化を実現するシステム　</a:t>
            </a:r>
            <a:r>
              <a:rPr kumimoji="1" lang="en-US" altLang="ja-JP" dirty="0" smtClean="0"/>
              <a:t>VMBeam</a:t>
            </a:r>
            <a:r>
              <a:rPr kumimoji="1" lang="ja-JP" altLang="en-US" dirty="0" smtClean="0"/>
              <a:t>　を提案する</a:t>
            </a:r>
            <a:endParaRPr kumimoji="1" lang="en-US" altLang="ja-JP" dirty="0" smtClean="0"/>
          </a:p>
          <a:p>
            <a:endParaRPr kumimoji="1" lang="en-US" altLang="ja-JP" dirty="0" smtClean="0"/>
          </a:p>
          <a:p>
            <a:r>
              <a:rPr kumimoji="1" lang="en-US" altLang="ja-JP" dirty="0" smtClean="0"/>
              <a:t>VM</a:t>
            </a:r>
            <a:r>
              <a:rPr kumimoji="1" lang="ja-JP" altLang="en-US" dirty="0" smtClean="0"/>
              <a:t>が動作しているハイパーバイザにソフトウェア･エージングが発生した場合、</a:t>
            </a:r>
            <a:r>
              <a:rPr kumimoji="1" lang="en-US" altLang="ja-JP" dirty="0" smtClean="0"/>
              <a:t>VMBeam</a:t>
            </a:r>
            <a:r>
              <a:rPr kumimoji="1" lang="ja-JP" altLang="en-US" dirty="0" smtClean="0"/>
              <a:t>では同一ホスト上で別の仮想化システムを起動する</a:t>
            </a:r>
            <a:endParaRPr kumimoji="1" lang="en-US" altLang="ja-JP" dirty="0" smtClean="0"/>
          </a:p>
          <a:p>
            <a:endParaRPr kumimoji="1" lang="en-US" altLang="ja-JP" dirty="0" smtClean="0"/>
          </a:p>
          <a:p>
            <a:r>
              <a:rPr kumimoji="1" lang="ja-JP" altLang="en-US" dirty="0" smtClean="0"/>
              <a:t>そしてその仮想化システム上に</a:t>
            </a:r>
            <a:r>
              <a:rPr kumimoji="1" lang="en-US" altLang="ja-JP" dirty="0" smtClean="0"/>
              <a:t>VM</a:t>
            </a:r>
            <a:r>
              <a:rPr kumimoji="1" lang="ja-JP" altLang="en-US" dirty="0" smtClean="0"/>
              <a:t>をマイグレーションする</a:t>
            </a:r>
            <a:endParaRPr kumimoji="1" lang="en-US" altLang="ja-JP" dirty="0" smtClean="0"/>
          </a:p>
          <a:p>
            <a:endParaRPr kumimoji="1" lang="en-US" altLang="ja-JP" dirty="0" smtClean="0"/>
          </a:p>
          <a:p>
            <a:r>
              <a:rPr kumimoji="1" lang="ja-JP" altLang="en-US" dirty="0" smtClean="0"/>
              <a:t>同一ホスト上にあることを利用してこのマイグレーションの高速化を行う</a:t>
            </a:r>
            <a:endParaRPr kumimoji="1" lang="en-US" altLang="ja-JP" dirty="0" smtClean="0"/>
          </a:p>
          <a:p>
            <a:endParaRPr kumimoji="1" lang="en-US" altLang="ja-JP" dirty="0" smtClean="0"/>
          </a:p>
          <a:p>
            <a:r>
              <a:rPr kumimoji="1" lang="ja-JP" altLang="en-US" dirty="0" smtClean="0"/>
              <a:t>マイグレーションを行った</a:t>
            </a:r>
            <a:r>
              <a:rPr kumimoji="1" lang="en-US" altLang="ja-JP" dirty="0" smtClean="0"/>
              <a:t>VM</a:t>
            </a:r>
            <a:r>
              <a:rPr kumimoji="1" lang="ja-JP" altLang="en-US" dirty="0" smtClean="0"/>
              <a:t>は移送先で動き続け、移送元の仮想化システムは終了することで従来のソフトウェア若化と同等の効果を得ることができる</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7</a:t>
            </a:fld>
            <a:endParaRPr kumimoji="1" lang="ja-JP" altLang="en-US"/>
          </a:p>
        </p:txBody>
      </p:sp>
    </p:spTree>
    <p:extLst>
      <p:ext uri="{BB962C8B-B14F-4D97-AF65-F5344CB8AC3E}">
        <p14:creationId xmlns:p14="http://schemas.microsoft.com/office/powerpoint/2010/main" val="1973116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同一ホスト上で２つの仮想化システムを動かすために「ネストした仮想化」と呼ばれる技術を利用する</a:t>
            </a:r>
            <a:endParaRPr kumimoji="1" lang="en-US" altLang="ja-JP" dirty="0" smtClean="0"/>
          </a:p>
          <a:p>
            <a:endParaRPr kumimoji="1" lang="en-US" altLang="ja-JP" dirty="0" smtClean="0"/>
          </a:p>
          <a:p>
            <a:r>
              <a:rPr kumimoji="1" lang="ja-JP" altLang="en-US" dirty="0" smtClean="0"/>
              <a:t>図に示すように、ネストした仮想化により</a:t>
            </a:r>
            <a:r>
              <a:rPr kumimoji="1" lang="en-US" altLang="ja-JP" dirty="0" smtClean="0"/>
              <a:t>VM</a:t>
            </a:r>
            <a:r>
              <a:rPr kumimoji="1" lang="ja-JP" altLang="en-US" dirty="0" smtClean="0"/>
              <a:t>の中で仮想化システムを動作させることが可能となる</a:t>
            </a:r>
            <a:endParaRPr kumimoji="1" lang="en-US" altLang="ja-JP" dirty="0" smtClean="0"/>
          </a:p>
          <a:p>
            <a:endParaRPr kumimoji="1" lang="en-US" altLang="ja-JP" dirty="0" smtClean="0"/>
          </a:p>
          <a:p>
            <a:r>
              <a:rPr kumimoji="1" lang="ja-JP" altLang="en-US" dirty="0" smtClean="0"/>
              <a:t>従来のハイパーバイザ、</a:t>
            </a:r>
            <a:r>
              <a:rPr kumimoji="1" lang="en-US" altLang="ja-JP" dirty="0" smtClean="0"/>
              <a:t>VM</a:t>
            </a:r>
            <a:r>
              <a:rPr kumimoji="1" lang="ja-JP" altLang="en-US" dirty="0" smtClean="0"/>
              <a:t>をそれぞれホスト・ハイパーバイザ、ホスト</a:t>
            </a:r>
            <a:r>
              <a:rPr kumimoji="1" lang="en-US" altLang="ja-JP" dirty="0" smtClean="0"/>
              <a:t>VM</a:t>
            </a:r>
            <a:r>
              <a:rPr kumimoji="1" lang="ja-JP" altLang="en-US" dirty="0" smtClean="0"/>
              <a:t>と呼び</a:t>
            </a:r>
            <a:endParaRPr kumimoji="1" lang="en-US" altLang="ja-JP" dirty="0" smtClean="0"/>
          </a:p>
          <a:p>
            <a:endParaRPr kumimoji="1" lang="en-US" altLang="ja-JP" dirty="0" smtClean="0"/>
          </a:p>
          <a:p>
            <a:r>
              <a:rPr kumimoji="1" lang="ja-JP" altLang="en-US" dirty="0" smtClean="0"/>
              <a:t>ホスト</a:t>
            </a:r>
            <a:r>
              <a:rPr kumimoji="1" lang="en-US" altLang="ja-JP" dirty="0" smtClean="0"/>
              <a:t>VM</a:t>
            </a:r>
            <a:r>
              <a:rPr kumimoji="1" lang="ja-JP" altLang="en-US" dirty="0" smtClean="0"/>
              <a:t>内で動作する仮想化システムをそれぞれゲスト・ハイパーバイザ、ゲスト</a:t>
            </a:r>
            <a:r>
              <a:rPr kumimoji="1" lang="en-US" altLang="ja-JP" dirty="0" smtClean="0"/>
              <a:t>VM</a:t>
            </a:r>
            <a:r>
              <a:rPr kumimoji="1" lang="ja-JP" altLang="en-US" dirty="0" smtClean="0"/>
              <a:t>と呼ぶ</a:t>
            </a:r>
            <a:endParaRPr kumimoji="1" lang="en-US" altLang="ja-JP" dirty="0" smtClean="0"/>
          </a:p>
          <a:p>
            <a:endParaRPr kumimoji="1" lang="en-US" altLang="ja-JP" dirty="0" smtClean="0"/>
          </a:p>
          <a:p>
            <a:r>
              <a:rPr kumimoji="1" lang="ja-JP" altLang="en-US" dirty="0" smtClean="0"/>
              <a:t>本研究で使用したソフトウェアにおいてネストした仮想化によるオーバヘッドは大きいが、</a:t>
            </a:r>
            <a:r>
              <a:rPr kumimoji="1" lang="en-US" altLang="ja-JP" dirty="0" smtClean="0"/>
              <a:t>6</a:t>
            </a:r>
            <a:r>
              <a:rPr kumimoji="1" lang="ja-JP" altLang="en-US" dirty="0" smtClean="0"/>
              <a:t>～</a:t>
            </a:r>
            <a:r>
              <a:rPr kumimoji="1" lang="en-US" altLang="ja-JP" dirty="0" smtClean="0"/>
              <a:t>8%</a:t>
            </a:r>
            <a:r>
              <a:rPr kumimoji="1" lang="ja-JP" altLang="en-US" dirty="0" smtClean="0"/>
              <a:t>程度に抑えることができるという研究も報告されており、今後改善が見込めると考えている</a:t>
            </a:r>
            <a:endParaRPr kumimoji="1" lang="en-US" altLang="ja-JP" dirty="0" smtClean="0"/>
          </a:p>
          <a:p>
            <a:endParaRPr kumimoji="1" lang="en-US" altLang="ja-JP" dirty="0" smtClean="0"/>
          </a:p>
          <a:p>
            <a:r>
              <a:rPr kumimoji="1" lang="ja-JP" altLang="en-US" dirty="0" smtClean="0"/>
              <a:t>ゲスト</a:t>
            </a:r>
            <a:r>
              <a:rPr kumimoji="1" lang="en-US" altLang="ja-JP" dirty="0" smtClean="0"/>
              <a:t>VM</a:t>
            </a:r>
            <a:r>
              <a:rPr kumimoji="1" lang="ja-JP" altLang="en-US" dirty="0" smtClean="0"/>
              <a:t>に対して様々な処理を行うゲスト・ハイパーバイザにソフトウェア･エージングが発生しやすいため、ゲスト・ハイパーバイザをソフトウェア若化の対象とする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8</a:t>
            </a:fld>
            <a:endParaRPr kumimoji="1" lang="ja-JP" altLang="en-US"/>
          </a:p>
        </p:txBody>
      </p:sp>
    </p:spTree>
    <p:extLst>
      <p:ext uri="{BB962C8B-B14F-4D97-AF65-F5344CB8AC3E}">
        <p14:creationId xmlns:p14="http://schemas.microsoft.com/office/powerpoint/2010/main" val="528429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同一ホスト上でマイグレーションを行う際は、移送先のホスト</a:t>
            </a:r>
            <a:r>
              <a:rPr kumimoji="1" lang="en-US" altLang="ja-JP" dirty="0" smtClean="0"/>
              <a:t>VM</a:t>
            </a:r>
            <a:r>
              <a:rPr kumimoji="1" lang="ja-JP" altLang="en-US" dirty="0" smtClean="0"/>
              <a:t>に空のゲスト</a:t>
            </a:r>
            <a:r>
              <a:rPr kumimoji="1" lang="en-US" altLang="ja-JP" dirty="0" smtClean="0"/>
              <a:t>VM</a:t>
            </a:r>
            <a:r>
              <a:rPr kumimoji="1" lang="ja-JP" altLang="en-US" dirty="0" smtClean="0"/>
              <a:t>が作成される</a:t>
            </a:r>
            <a:endParaRPr kumimoji="1" lang="en-US" altLang="ja-JP" dirty="0" smtClean="0"/>
          </a:p>
          <a:p>
            <a:endParaRPr kumimoji="1" lang="en-US" altLang="ja-JP" dirty="0" smtClean="0"/>
          </a:p>
          <a:p>
            <a:r>
              <a:rPr kumimoji="1" lang="ja-JP" altLang="en-US" dirty="0" smtClean="0"/>
              <a:t>そして、移送元のゲスト</a:t>
            </a:r>
            <a:r>
              <a:rPr kumimoji="1" lang="en-US" altLang="ja-JP" dirty="0" smtClean="0"/>
              <a:t>VM</a:t>
            </a:r>
            <a:r>
              <a:rPr kumimoji="1" lang="ja-JP" altLang="en-US" dirty="0" smtClean="0"/>
              <a:t>のメモリイメージを仮想</a:t>
            </a:r>
            <a:r>
              <a:rPr kumimoji="1" lang="en-US" altLang="ja-JP" dirty="0" smtClean="0"/>
              <a:t>NIC</a:t>
            </a:r>
            <a:r>
              <a:rPr kumimoji="1" lang="ja-JP" altLang="en-US" dirty="0" smtClean="0"/>
              <a:t>による仮想ネットワークを介して、その空のゲスト</a:t>
            </a:r>
            <a:r>
              <a:rPr kumimoji="1" lang="en-US" altLang="ja-JP" dirty="0" smtClean="0"/>
              <a:t>VM</a:t>
            </a:r>
            <a:r>
              <a:rPr kumimoji="1" lang="ja-JP" altLang="en-US" dirty="0" smtClean="0"/>
              <a:t>に転送していく</a:t>
            </a:r>
            <a:endParaRPr kumimoji="1" lang="en-US" altLang="ja-JP" dirty="0" smtClean="0"/>
          </a:p>
          <a:p>
            <a:endParaRPr kumimoji="1" lang="en-US" altLang="ja-JP" dirty="0" smtClean="0"/>
          </a:p>
          <a:p>
            <a:r>
              <a:rPr kumimoji="1" lang="ja-JP" altLang="en-US" dirty="0" smtClean="0"/>
              <a:t>同一ホスト上でマイグレーションを行うため、仮想ネットワークを使用できるが、このネットワークの仮想化には大きなオーバヘッドが生じる</a:t>
            </a:r>
            <a:endParaRPr kumimoji="1" lang="en-US" altLang="ja-JP" dirty="0" smtClean="0"/>
          </a:p>
          <a:p>
            <a:endParaRPr kumimoji="1" lang="en-US" altLang="ja-JP" dirty="0" smtClean="0"/>
          </a:p>
          <a:p>
            <a:r>
              <a:rPr kumimoji="1" lang="ja-JP" altLang="en-US" dirty="0" smtClean="0"/>
              <a:t>移送元と移送先で仮想</a:t>
            </a:r>
            <a:r>
              <a:rPr kumimoji="1" lang="en-US" altLang="ja-JP" dirty="0" smtClean="0"/>
              <a:t>NIC</a:t>
            </a:r>
            <a:r>
              <a:rPr kumimoji="1" lang="ja-JP" altLang="en-US" dirty="0" smtClean="0"/>
              <a:t>を必要とすることもオーバヘッドが大きくなる原因である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9</a:t>
            </a:fld>
            <a:endParaRPr kumimoji="1" lang="ja-JP" altLang="en-US"/>
          </a:p>
        </p:txBody>
      </p:sp>
    </p:spTree>
    <p:extLst>
      <p:ext uri="{BB962C8B-B14F-4D97-AF65-F5344CB8AC3E}">
        <p14:creationId xmlns:p14="http://schemas.microsoft.com/office/powerpoint/2010/main" val="248668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130425"/>
            <a:ext cx="8640000" cy="1470025"/>
          </a:xfrm>
        </p:spPr>
        <p:txBody>
          <a:bodyPr>
            <a:normAutofit/>
          </a:bodyPr>
          <a:lstStyle>
            <a:lvl1pPr algn="l">
              <a:defRPr sz="4000">
                <a:solidFill>
                  <a:srgbClr val="405EF6"/>
                </a:solidFill>
                <a:latin typeface="Noto Sans CJK JP Regular" pitchFamily="34" charset="-128"/>
                <a:ea typeface="Noto Sans CJK JP Regular" pitchFamily="34" charset="-128"/>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normAutofit/>
          </a:bodyPr>
          <a:lstStyle>
            <a:lvl1pPr marL="0" indent="0" algn="just">
              <a:buNone/>
              <a:defRPr sz="2400">
                <a:solidFill>
                  <a:schemeClr val="tx1">
                    <a:lumMod val="85000"/>
                    <a:lumOff val="15000"/>
                  </a:schemeClr>
                </a:solidFill>
                <a:latin typeface="Noto Sans CJK JP DemiLight" pitchFamily="34" charset="-128"/>
                <a:ea typeface="Noto Sans CJK JP DemiLight"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7DA02B02-F965-40B9-98A9-588694171372}" type="datetime1">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cxnSp>
        <p:nvCxnSpPr>
          <p:cNvPr id="9" name="直線コネクタ 8"/>
          <p:cNvCxnSpPr/>
          <p:nvPr/>
        </p:nvCxnSpPr>
        <p:spPr>
          <a:xfrm>
            <a:off x="522000" y="3645024"/>
            <a:ext cx="8100000" cy="0"/>
          </a:xfrm>
          <a:prstGeom prst="line">
            <a:avLst/>
          </a:prstGeom>
          <a:ln w="63500">
            <a:solidFill>
              <a:srgbClr val="405EF6"/>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3680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C02DC9-3D3E-4732-A6F4-E4B604D7E56B}" type="datetime1">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218411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42809F-9C2C-4EC9-A40E-F0CC149C0D94}" type="datetime1">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54404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prstGeom prst="rect">
            <a:avLst/>
          </a:prstGeom>
          <a:noFill/>
        </p:spPr>
        <p:txBody>
          <a:bodyPr/>
          <a:lstStyle>
            <a:lvl1pPr>
              <a:defRPr>
                <a:solidFill>
                  <a:srgbClr val="405EF6"/>
                </a:solidFill>
                <a:latin typeface="Noto Sans CJK JP DemiLight" pitchFamily="34" charset="-128"/>
                <a:ea typeface="Noto Sans CJK JP DemiLight" pitchFamily="34" charset="-128"/>
              </a:defRPr>
            </a:lvl1pPr>
          </a:lstStyle>
          <a:p>
            <a:r>
              <a:rPr kumimoji="1" lang="ja-JP" altLang="en-US"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600199"/>
            <a:ext cx="8229600" cy="5148000"/>
          </a:xfrm>
        </p:spPr>
        <p:txBody>
          <a:bodyPr/>
          <a:lstStyle>
            <a:lvl1pPr marL="342900" indent="-342900">
              <a:lnSpc>
                <a:spcPct val="100000"/>
              </a:lnSpc>
              <a:spcBef>
                <a:spcPts val="624"/>
              </a:spcBef>
              <a:buClr>
                <a:srgbClr val="98A8FA"/>
              </a:buClr>
              <a:buSzPct val="66000"/>
              <a:buFont typeface="Wingdings" panose="05000000000000000000" pitchFamily="2" charset="2"/>
              <a:buChar char="n"/>
              <a:defRPr>
                <a:solidFill>
                  <a:schemeClr val="tx1">
                    <a:lumMod val="85000"/>
                    <a:lumOff val="15000"/>
                  </a:schemeClr>
                </a:solidFill>
                <a:latin typeface="Noto Sans CJK JP DemiLight" pitchFamily="34" charset="-128"/>
                <a:ea typeface="Noto Sans CJK JP DemiLight" pitchFamily="34" charset="-128"/>
              </a:defRPr>
            </a:lvl1pPr>
            <a:lvl2pPr marL="742950" indent="-285750">
              <a:buClr>
                <a:srgbClr val="F08D7C"/>
              </a:buClr>
              <a:buSzPct val="66000"/>
              <a:buFont typeface="Wingdings" panose="05000000000000000000" pitchFamily="2" charset="2"/>
              <a:buChar char="n"/>
              <a:defRPr sz="2400">
                <a:solidFill>
                  <a:schemeClr val="tx1">
                    <a:lumMod val="85000"/>
                    <a:lumOff val="15000"/>
                  </a:schemeClr>
                </a:solidFill>
                <a:latin typeface="Noto Sans CJK JP DemiLight" pitchFamily="34" charset="-128"/>
                <a:ea typeface="Noto Sans CJK JP DemiLight" pitchFamily="34" charset="-128"/>
              </a:defRPr>
            </a:lvl2pPr>
            <a:lvl3pPr>
              <a:buClr>
                <a:srgbClr val="B96817"/>
              </a:buClr>
              <a:defRPr sz="2200">
                <a:solidFill>
                  <a:schemeClr val="tx1">
                    <a:lumMod val="85000"/>
                    <a:lumOff val="15000"/>
                  </a:schemeClr>
                </a:solidFill>
                <a:latin typeface="Noto Sans CJK JP DemiLight" pitchFamily="34" charset="-128"/>
                <a:ea typeface="Noto Sans CJK JP DemiLight" pitchFamily="34" charset="-128"/>
              </a:defRPr>
            </a:lvl3pPr>
            <a:lvl4pPr>
              <a:defRPr sz="2200">
                <a:solidFill>
                  <a:schemeClr val="tx1">
                    <a:lumMod val="85000"/>
                    <a:lumOff val="15000"/>
                  </a:schemeClr>
                </a:solidFill>
                <a:latin typeface="Noto Sans CJK JP DemiLight" pitchFamily="34" charset="-128"/>
                <a:ea typeface="Noto Sans CJK JP DemiLight" pitchFamily="34" charset="-128"/>
              </a:defRPr>
            </a:lvl4pPr>
            <a:lvl5pPr>
              <a:defRPr sz="2200">
                <a:solidFill>
                  <a:schemeClr val="tx1">
                    <a:lumMod val="85000"/>
                    <a:lumOff val="15000"/>
                  </a:schemeClr>
                </a:solidFill>
                <a:latin typeface="Noto Sans CJK JP DemiLight" pitchFamily="34" charset="-128"/>
                <a:ea typeface="Noto Sans CJK JP DemiLight" pitchFamily="34"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16E35E82-002B-4C47-ACC4-EB853C5E14E0}" type="datetime1">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532000" y="72000"/>
            <a:ext cx="540000" cy="360000"/>
          </a:xfrm>
          <a:solidFill>
            <a:srgbClr val="5B75F7"/>
          </a:solidFill>
        </p:spPr>
        <p:txBody>
          <a:bodyPr/>
          <a:lstStyle>
            <a:lvl1pPr>
              <a:defRPr sz="1600">
                <a:solidFill>
                  <a:schemeClr val="bg1"/>
                </a:solidFill>
                <a:latin typeface="Noto Sans CJK JP DemiLight" pitchFamily="34" charset="-128"/>
                <a:ea typeface="Noto Sans CJK JP DemiLight" pitchFamily="34" charset="-128"/>
              </a:defRPr>
            </a:lvl1p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23344303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A3E0F1E-CAF8-4AEA-B5A6-71E575A67874}" type="datetime1">
              <a:rPr kumimoji="1" lang="ja-JP" altLang="en-US" smtClean="0"/>
              <a:t>2015/2/14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34030246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405EF6"/>
                </a:solidFill>
                <a:latin typeface="Noto Sans CJK JP Regular" pitchFamily="34" charset="-128"/>
                <a:ea typeface="Noto Sans CJK JP Regular" pitchFamily="34" charset="-128"/>
              </a:defRPr>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normAutofit/>
          </a:bodyPr>
          <a:lstStyle>
            <a:lvl1pPr marL="342900" indent="-342900">
              <a:buClr>
                <a:srgbClr val="98A8FA"/>
              </a:buClr>
              <a:buSzPct val="66000"/>
              <a:buFont typeface="Wingdings" panose="05000000000000000000" pitchFamily="2" charset="2"/>
              <a:buChar char="n"/>
              <a:defRPr sz="2400">
                <a:solidFill>
                  <a:schemeClr val="tx1">
                    <a:lumMod val="85000"/>
                    <a:lumOff val="15000"/>
                  </a:schemeClr>
                </a:solidFill>
                <a:latin typeface="Noto Sans CJK JP DemiLight" pitchFamily="34" charset="-128"/>
                <a:ea typeface="Noto Sans CJK JP DemiLight" pitchFamily="34" charset="-128"/>
              </a:defRPr>
            </a:lvl1pPr>
            <a:lvl2pPr marL="742950" indent="-285750">
              <a:buClr>
                <a:srgbClr val="F08D7C"/>
              </a:buClr>
              <a:buSzPct val="66000"/>
              <a:buFont typeface="Wingdings" panose="05000000000000000000" pitchFamily="2" charset="2"/>
              <a:buChar char="n"/>
              <a:defRPr sz="2200">
                <a:solidFill>
                  <a:schemeClr val="tx1">
                    <a:lumMod val="85000"/>
                    <a:lumOff val="15000"/>
                  </a:schemeClr>
                </a:solidFill>
                <a:latin typeface="Noto Sans CJK JP DemiLight" pitchFamily="34" charset="-128"/>
                <a:ea typeface="Noto Sans CJK JP DemiLight" pitchFamily="34" charset="-128"/>
              </a:defRPr>
            </a:lvl2pPr>
            <a:lvl3pPr>
              <a:buClr>
                <a:srgbClr val="B96817"/>
              </a:buClr>
              <a:defRPr sz="2000">
                <a:solidFill>
                  <a:schemeClr val="tx1">
                    <a:lumMod val="85000"/>
                    <a:lumOff val="15000"/>
                  </a:schemeClr>
                </a:solidFill>
                <a:latin typeface="Noto Sans CJK JP DemiLight" pitchFamily="34" charset="-128"/>
                <a:ea typeface="Noto Sans CJK JP DemiLight" pitchFamily="34" charset="-128"/>
              </a:defRPr>
            </a:lvl3pPr>
            <a:lvl4pPr>
              <a:defRPr sz="2000">
                <a:solidFill>
                  <a:schemeClr val="tx1">
                    <a:lumMod val="85000"/>
                    <a:lumOff val="15000"/>
                  </a:schemeClr>
                </a:solidFill>
                <a:latin typeface="Noto Sans CJK JP DemiLight" pitchFamily="34" charset="-128"/>
                <a:ea typeface="Noto Sans CJK JP DemiLight" pitchFamily="34" charset="-128"/>
              </a:defRPr>
            </a:lvl4pPr>
            <a:lvl5pPr>
              <a:defRPr sz="2000">
                <a:solidFill>
                  <a:schemeClr val="tx1">
                    <a:lumMod val="85000"/>
                    <a:lumOff val="15000"/>
                  </a:schemeClr>
                </a:solidFill>
                <a:latin typeface="Noto Sans CJK JP DemiLight" pitchFamily="34" charset="-128"/>
                <a:ea typeface="Noto Sans CJK JP DemiLight" pitchFamily="34"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ー 3"/>
          <p:cNvSpPr>
            <a:spLocks noGrp="1"/>
          </p:cNvSpPr>
          <p:nvPr>
            <p:ph sz="half" idx="2"/>
          </p:nvPr>
        </p:nvSpPr>
        <p:spPr>
          <a:xfrm>
            <a:off x="4648200" y="1600200"/>
            <a:ext cx="4038600" cy="4525963"/>
          </a:xfrm>
        </p:spPr>
        <p:txBody>
          <a:bodyPr>
            <a:normAutofit/>
          </a:bodyPr>
          <a:lstStyle>
            <a:lvl1pPr marL="342900" indent="-342900">
              <a:buClr>
                <a:srgbClr val="98A8FA"/>
              </a:buClr>
              <a:buSzPct val="66000"/>
              <a:buFont typeface="Wingdings" panose="05000000000000000000" pitchFamily="2" charset="2"/>
              <a:buChar char="n"/>
              <a:defRPr sz="2400"/>
            </a:lvl1pPr>
            <a:lvl2pPr marL="742950" indent="-285750">
              <a:buClr>
                <a:srgbClr val="F08D7C"/>
              </a:buClr>
              <a:buSzPct val="66000"/>
              <a:buFont typeface="Wingdings" panose="05000000000000000000" pitchFamily="2" charset="2"/>
              <a:buChar char="n"/>
              <a:defRPr sz="2200"/>
            </a:lvl2pPr>
            <a:lvl3pPr>
              <a:buClr>
                <a:srgbClr val="B96817"/>
              </a:buClr>
              <a:defRPr sz="2000"/>
            </a:lvl3pPr>
            <a:lvl4pPr>
              <a:defRPr sz="2000"/>
            </a:lvl4pPr>
            <a:lvl5pPr>
              <a:defRPr sz="2000"/>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日付プレースホルダー 4"/>
          <p:cNvSpPr>
            <a:spLocks noGrp="1"/>
          </p:cNvSpPr>
          <p:nvPr>
            <p:ph type="dt" sz="half" idx="10"/>
          </p:nvPr>
        </p:nvSpPr>
        <p:spPr/>
        <p:txBody>
          <a:bodyPr/>
          <a:lstStyle/>
          <a:p>
            <a:fld id="{FCC02362-C56C-45A7-817A-C38C7EB3B1B2}" type="datetime1">
              <a:rPr kumimoji="1" lang="ja-JP" altLang="en-US" smtClean="0"/>
              <a:t>2015/2/14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9" name="スライド番号プレースホルダー 5"/>
          <p:cNvSpPr txBox="1">
            <a:spLocks/>
          </p:cNvSpPr>
          <p:nvPr/>
        </p:nvSpPr>
        <p:spPr>
          <a:xfrm>
            <a:off x="8532000" y="72000"/>
            <a:ext cx="540000" cy="360000"/>
          </a:xfrm>
          <a:prstGeom prst="rect">
            <a:avLst/>
          </a:prstGeom>
          <a:solidFill>
            <a:srgbClr val="5B75F7"/>
          </a:solidFill>
        </p:spPr>
        <p:txBody>
          <a:bodyPr vert="horz" lIns="91440" tIns="45720" rIns="91440" bIns="45720" rtlCol="0" anchor="ctr"/>
          <a:lstStyle>
            <a:defPPr>
              <a:defRPr lang="ja-JP"/>
            </a:defPPr>
            <a:lvl1pPr marL="0" algn="r" defTabSz="914400" rtl="0" eaLnBrk="1" latinLnBrk="0" hangingPunct="1">
              <a:defRPr kumimoji="1" sz="1600" kern="1200">
                <a:solidFill>
                  <a:schemeClr val="bg1"/>
                </a:solidFill>
                <a:latin typeface="Noto Sans CJK JP DemiLight" pitchFamily="34" charset="-128"/>
                <a:ea typeface="Noto Sans CJK JP DemiLight" pitchFamily="34"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F41436-DBAB-4DF8-B8A2-BCE453D1D87F}" type="slidenum">
              <a:rPr lang="ja-JP" altLang="en-US" smtClean="0"/>
              <a:pPr/>
              <a:t>‹#›</a:t>
            </a:fld>
            <a:endParaRPr lang="ja-JP" altLang="en-US"/>
          </a:p>
        </p:txBody>
      </p:sp>
    </p:spTree>
    <p:extLst>
      <p:ext uri="{BB962C8B-B14F-4D97-AF65-F5344CB8AC3E}">
        <p14:creationId xmlns:p14="http://schemas.microsoft.com/office/powerpoint/2010/main" val="38679977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8FE1F6-0277-405F-B512-3A7934F6EDE8}" type="datetime1">
              <a:rPr kumimoji="1" lang="ja-JP" altLang="en-US" smtClean="0"/>
              <a:t>2015/2/14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7190448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88605D-62E9-4AB5-953B-D5D7CB96E7EA}" type="datetime1">
              <a:rPr kumimoji="1" lang="ja-JP" altLang="en-US" smtClean="0"/>
              <a:t>2015/2/14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13035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E8D0F37-BBB2-4644-898F-C3BD054C44A5}" type="datetime1">
              <a:rPr kumimoji="1" lang="ja-JP" altLang="en-US" smtClean="0"/>
              <a:t>2015/2/14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279809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DE2BB1-40D7-4692-B16F-CEEC32D80339}" type="datetime1">
              <a:rPr kumimoji="1" lang="ja-JP" altLang="en-US" smtClean="0"/>
              <a:t>2015/2/14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193717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AB636E-9FEA-486D-9CDB-FC549215B1AD}" type="datetime1">
              <a:rPr kumimoji="1" lang="ja-JP" altLang="en-US" smtClean="0"/>
              <a:t>2015/2/14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397782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87D74-6F02-404E-910E-7AD1A3F0EC95}" type="datetime1">
              <a:rPr kumimoji="1" lang="ja-JP" altLang="en-US" smtClean="0"/>
              <a:t>2015/2/14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5EB1D-4E96-4431-ADEC-8FC4EDCC4824}" type="slidenum">
              <a:rPr lang="ja-JP" altLang="en-US" smtClean="0"/>
              <a:pPr/>
              <a:t>‹#›</a:t>
            </a:fld>
            <a:endParaRPr lang="ja-JP" altLang="en-US"/>
          </a:p>
        </p:txBody>
      </p:sp>
    </p:spTree>
    <p:extLst>
      <p:ext uri="{BB962C8B-B14F-4D97-AF65-F5344CB8AC3E}">
        <p14:creationId xmlns:p14="http://schemas.microsoft.com/office/powerpoint/2010/main" val="4031876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spcBef>
          <a:spcPct val="0"/>
        </a:spcBef>
        <a:buNone/>
        <a:defRPr kumimoji="1" sz="4000" kern="1200">
          <a:solidFill>
            <a:schemeClr val="tx1">
              <a:lumMod val="85000"/>
              <a:lumOff val="15000"/>
            </a:schemeClr>
          </a:solidFill>
          <a:latin typeface="Noto Sans CJK JP Regular" pitchFamily="34" charset="-128"/>
          <a:ea typeface="Noto Sans CJK JP Regular" pitchFamily="34"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2800" kern="1200">
          <a:solidFill>
            <a:schemeClr val="tx1">
              <a:lumMod val="85000"/>
              <a:lumOff val="15000"/>
            </a:schemeClr>
          </a:solidFill>
          <a:latin typeface="Noto Sans CJK JP Regular" pitchFamily="34" charset="-128"/>
          <a:ea typeface="Noto Sans CJK JP Regular" pitchFamily="34" charset="-128"/>
          <a:cs typeface="+mn-cs"/>
        </a:defRPr>
      </a:lvl1pPr>
      <a:lvl2pPr marL="742950" indent="-285750" algn="l" defTabSz="914400" rtl="0" eaLnBrk="1" latinLnBrk="0" hangingPunct="1">
        <a:spcBef>
          <a:spcPct val="20000"/>
        </a:spcBef>
        <a:buFont typeface="Arial" panose="020B0604020202020204" pitchFamily="34" charset="0"/>
        <a:buChar char="–"/>
        <a:defRPr kumimoji="1" sz="2600" kern="1200">
          <a:solidFill>
            <a:schemeClr val="tx1">
              <a:lumMod val="85000"/>
              <a:lumOff val="15000"/>
            </a:schemeClr>
          </a:solidFill>
          <a:latin typeface="Noto Sans CJK JP Regular" pitchFamily="34" charset="-128"/>
          <a:ea typeface="Noto Sans CJK JP Regular" pitchFamily="34"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smtClean="0"/>
              <a:t>ゼロコピー・マイグレーションを</a:t>
            </a:r>
            <a:r>
              <a:rPr lang="en-US" altLang="ja-JP" smtClean="0"/>
              <a:t/>
            </a:r>
            <a:br>
              <a:rPr lang="en-US" altLang="ja-JP" smtClean="0"/>
            </a:br>
            <a:r>
              <a:rPr lang="ja-JP" altLang="en-US" smtClean="0"/>
              <a:t>用いた軽量なソフトウェア若化手法</a:t>
            </a:r>
            <a:endParaRPr lang="ja-JP" altLang="en-US" dirty="0"/>
          </a:p>
        </p:txBody>
      </p:sp>
      <p:sp>
        <p:nvSpPr>
          <p:cNvPr id="5" name="サブタイトル 4"/>
          <p:cNvSpPr>
            <a:spLocks noGrp="1"/>
          </p:cNvSpPr>
          <p:nvPr>
            <p:ph type="subTitle" idx="1"/>
          </p:nvPr>
        </p:nvSpPr>
        <p:spPr/>
        <p:txBody>
          <a:bodyPr>
            <a:normAutofit/>
          </a:bodyPr>
          <a:lstStyle/>
          <a:p>
            <a:r>
              <a:rPr lang="ja-JP" altLang="en-US" dirty="0" smtClean="0"/>
              <a:t>九州工業大学大学院</a:t>
            </a:r>
            <a:endParaRPr lang="en-US" altLang="ja-JP" dirty="0" smtClean="0"/>
          </a:p>
          <a:p>
            <a:r>
              <a:rPr lang="ja-JP" altLang="en-US" dirty="0" smtClean="0"/>
              <a:t>情報工学府　情報創成工学専攻</a:t>
            </a:r>
            <a:endParaRPr lang="en-US" altLang="ja-JP" dirty="0" smtClean="0"/>
          </a:p>
          <a:p>
            <a:r>
              <a:rPr lang="en-US" altLang="ja-JP" dirty="0" smtClean="0"/>
              <a:t>13675010</a:t>
            </a:r>
            <a:r>
              <a:rPr lang="ja-JP" altLang="en-US" dirty="0" smtClean="0"/>
              <a:t>　大庭 裕貴</a:t>
            </a:r>
            <a:endParaRPr lang="en-US" altLang="ja-JP" dirty="0" smtClean="0"/>
          </a:p>
        </p:txBody>
      </p:sp>
    </p:spTree>
    <p:extLst>
      <p:ext uri="{BB962C8B-B14F-4D97-AF65-F5344CB8AC3E}">
        <p14:creationId xmlns:p14="http://schemas.microsoft.com/office/powerpoint/2010/main" val="2316388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同一ホスト上なら十分に軽量？</a:t>
            </a:r>
            <a:endParaRPr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同一ホスト上でもマイグレーションは高負荷</a:t>
            </a:r>
            <a:endParaRPr lang="en-US" altLang="ja-JP" dirty="0" smtClean="0"/>
          </a:p>
          <a:p>
            <a:pPr lvl="1"/>
            <a:r>
              <a:rPr lang="ja-JP" altLang="en-US" dirty="0"/>
              <a:t>ネットワーク仮想化に</a:t>
            </a:r>
            <a:r>
              <a:rPr lang="ja-JP" altLang="en-US" dirty="0" smtClean="0"/>
              <a:t>よる</a:t>
            </a:r>
            <a:r>
              <a:rPr lang="ja-JP" altLang="en-US" dirty="0"/>
              <a:t>オーバヘッド</a:t>
            </a:r>
            <a:r>
              <a:rPr lang="ja-JP" altLang="en-US" dirty="0" smtClean="0"/>
              <a:t>大</a:t>
            </a:r>
            <a:endParaRPr lang="en-US" altLang="ja-JP" dirty="0" smtClean="0"/>
          </a:p>
          <a:p>
            <a:pPr lvl="2"/>
            <a:r>
              <a:rPr lang="ja-JP" altLang="en-US" dirty="0"/>
              <a:t>２つ</a:t>
            </a:r>
            <a:r>
              <a:rPr lang="ja-JP" altLang="en-US" dirty="0" smtClean="0"/>
              <a:t>の仮想</a:t>
            </a:r>
            <a:r>
              <a:rPr lang="en-US" altLang="ja-JP" dirty="0" smtClean="0"/>
              <a:t>NIC</a:t>
            </a:r>
            <a:r>
              <a:rPr lang="ja-JP" altLang="en-US" dirty="0" smtClean="0"/>
              <a:t>の処理が必要</a:t>
            </a:r>
            <a:endParaRPr lang="en-US" altLang="ja-JP" dirty="0" smtClean="0"/>
          </a:p>
          <a:p>
            <a:pPr lvl="1"/>
            <a:r>
              <a:rPr lang="ja-JP" altLang="en-US" dirty="0"/>
              <a:t>メモリイメージの暗号化によるオーバヘッド</a:t>
            </a:r>
            <a:r>
              <a:rPr lang="ja-JP" altLang="en-US" dirty="0" smtClean="0"/>
              <a:t>大</a:t>
            </a:r>
            <a:endParaRPr lang="en-US" altLang="ja-JP" dirty="0" smtClean="0"/>
          </a:p>
          <a:p>
            <a:pPr lvl="2"/>
            <a:r>
              <a:rPr lang="ja-JP" altLang="en-US" dirty="0" smtClean="0"/>
              <a:t>仮想</a:t>
            </a:r>
            <a:r>
              <a:rPr lang="ja-JP" altLang="en-US" dirty="0"/>
              <a:t>ネットワーク</a:t>
            </a:r>
            <a:r>
              <a:rPr lang="ja-JP" altLang="en-US" dirty="0" smtClean="0"/>
              <a:t>からの盗聴を防ぐために必要</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10</a:t>
            </a:fld>
            <a:endParaRPr lang="ja-JP" altLang="en-US"/>
          </a:p>
        </p:txBody>
      </p:sp>
      <p:sp>
        <p:nvSpPr>
          <p:cNvPr id="27" name="正方形/長方形 26"/>
          <p:cNvSpPr/>
          <p:nvPr/>
        </p:nvSpPr>
        <p:spPr>
          <a:xfrm>
            <a:off x="566250" y="6300000"/>
            <a:ext cx="7632000" cy="432000"/>
          </a:xfrm>
          <a:prstGeom prst="rect">
            <a:avLst/>
          </a:prstGeom>
          <a:solidFill>
            <a:schemeClr val="tx1">
              <a:lumMod val="85000"/>
              <a:lumOff val="15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900" b="0" i="0" u="none" strike="noStrike" kern="0" cap="none" spc="0" normalizeH="0" baseline="0" noProof="0" dirty="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9" name="正方形/長方形 28"/>
          <p:cNvSpPr/>
          <p:nvPr/>
        </p:nvSpPr>
        <p:spPr>
          <a:xfrm>
            <a:off x="458250" y="3829102"/>
            <a:ext cx="7848000" cy="2988000"/>
          </a:xfrm>
          <a:prstGeom prst="rect">
            <a:avLst/>
          </a:prstGeom>
          <a:noFill/>
          <a:ln w="9525" cap="flat" cmpd="sng" algn="ctr">
            <a:solidFill>
              <a:schemeClr val="tx1"/>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3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26250" y="6025102"/>
            <a:ext cx="575661" cy="798271"/>
          </a:xfrm>
          <a:prstGeom prst="rect">
            <a:avLst/>
          </a:prstGeom>
          <a:noFill/>
        </p:spPr>
      </p:pic>
      <p:sp>
        <p:nvSpPr>
          <p:cNvPr id="31" name="正方形/長方形 30"/>
          <p:cNvSpPr/>
          <p:nvPr/>
        </p:nvSpPr>
        <p:spPr>
          <a:xfrm>
            <a:off x="1753898" y="4153102"/>
            <a:ext cx="3060000" cy="2016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2" name="グループ化 31"/>
          <p:cNvGrpSpPr/>
          <p:nvPr/>
        </p:nvGrpSpPr>
        <p:grpSpPr>
          <a:xfrm>
            <a:off x="2474250" y="4333102"/>
            <a:ext cx="1584000" cy="864000"/>
            <a:chOff x="2124000" y="4140000"/>
            <a:chExt cx="1584000" cy="864000"/>
          </a:xfrm>
        </p:grpSpPr>
        <p:sp>
          <p:nvSpPr>
            <p:cNvPr id="33" name="正方形/長方形 32"/>
            <p:cNvSpPr/>
            <p:nvPr/>
          </p:nvSpPr>
          <p:spPr>
            <a:xfrm>
              <a:off x="2124000" y="4140000"/>
              <a:ext cx="1584000" cy="864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4" name="1 つの角を切り取った四角形 33"/>
            <p:cNvSpPr/>
            <p:nvPr/>
          </p:nvSpPr>
          <p:spPr>
            <a:xfrm>
              <a:off x="2483648" y="4500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5" name="正方形/長方形 34"/>
          <p:cNvSpPr/>
          <p:nvPr/>
        </p:nvSpPr>
        <p:spPr>
          <a:xfrm>
            <a:off x="5137898" y="4153102"/>
            <a:ext cx="3060000" cy="2016000"/>
          </a:xfrm>
          <a:prstGeom prst="rect">
            <a:avLst/>
          </a:prstGeom>
          <a:solidFill>
            <a:srgbClr val="8FDEA0">
              <a:alpha val="10000"/>
            </a:srgb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6" name="グループ化 35"/>
          <p:cNvGrpSpPr/>
          <p:nvPr/>
        </p:nvGrpSpPr>
        <p:grpSpPr>
          <a:xfrm>
            <a:off x="5875898" y="4333102"/>
            <a:ext cx="1584000" cy="864000"/>
            <a:chOff x="2124000" y="4140000"/>
            <a:chExt cx="1584000" cy="864000"/>
          </a:xfrm>
        </p:grpSpPr>
        <p:sp>
          <p:nvSpPr>
            <p:cNvPr id="37" name="正方形/長方形 36"/>
            <p:cNvSpPr/>
            <p:nvPr/>
          </p:nvSpPr>
          <p:spPr>
            <a:xfrm>
              <a:off x="2124000" y="4140000"/>
              <a:ext cx="1584000" cy="864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8" name="1 つの角を切り取った四角形 37"/>
            <p:cNvSpPr/>
            <p:nvPr/>
          </p:nvSpPr>
          <p:spPr>
            <a:xfrm>
              <a:off x="2483648" y="4500000"/>
              <a:ext cx="900000" cy="288000"/>
            </a:xfrm>
            <a:prstGeom prst="snip1Rect">
              <a:avLst/>
            </a:prstGeom>
            <a:noFill/>
            <a:ln w="12700" cap="flat" cmpd="sng" algn="ctr">
              <a:solidFill>
                <a:srgbClr val="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9" name="テキスト ボックス 38"/>
          <p:cNvSpPr txBox="1"/>
          <p:nvPr/>
        </p:nvSpPr>
        <p:spPr>
          <a:xfrm>
            <a:off x="2207306" y="3829342"/>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移送元のホスト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sp>
        <p:nvSpPr>
          <p:cNvPr id="40" name="テキスト ボックス 39"/>
          <p:cNvSpPr txBox="1"/>
          <p:nvPr/>
        </p:nvSpPr>
        <p:spPr>
          <a:xfrm>
            <a:off x="5608954" y="3829102"/>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移送先のホスト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sp>
        <p:nvSpPr>
          <p:cNvPr id="46" name="1 つの角を切り取った四角形 45"/>
          <p:cNvSpPr/>
          <p:nvPr/>
        </p:nvSpPr>
        <p:spPr>
          <a:xfrm>
            <a:off x="2834250" y="4693102"/>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sp>
        <p:nvSpPr>
          <p:cNvPr id="52" name="正方形/長方形 51"/>
          <p:cNvSpPr/>
          <p:nvPr/>
        </p:nvSpPr>
        <p:spPr>
          <a:xfrm>
            <a:off x="566250" y="4333102"/>
            <a:ext cx="1080000" cy="7200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dirty="0">
                <a:solidFill>
                  <a:schemeClr val="bg1"/>
                </a:solidFill>
                <a:latin typeface="Noto Sans CJK JP DemiLight" pitchFamily="34" charset="-128"/>
                <a:ea typeface="Noto Sans CJK JP DemiLight" pitchFamily="34" charset="-128"/>
              </a:rPr>
              <a:t>ホスト</a:t>
            </a:r>
            <a:r>
              <a:rPr kumimoji="0" lang="en-US" altLang="ja-JP" sz="18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rPr>
              <a:t>VM</a:t>
            </a:r>
          </a:p>
        </p:txBody>
      </p:sp>
      <p:cxnSp>
        <p:nvCxnSpPr>
          <p:cNvPr id="54" name="カギ線コネクタ 53"/>
          <p:cNvCxnSpPr>
            <a:stCxn id="52" idx="2"/>
            <a:endCxn id="49" idx="1"/>
          </p:cNvCxnSpPr>
          <p:nvPr/>
        </p:nvCxnSpPr>
        <p:spPr>
          <a:xfrm rot="16200000" flipH="1">
            <a:off x="1109682" y="5049670"/>
            <a:ext cx="1462898" cy="1469762"/>
          </a:xfrm>
          <a:prstGeom prst="bentConnector2">
            <a:avLst/>
          </a:prstGeom>
          <a:ln>
            <a:tailEnd type="triangle" w="med" len="lg"/>
          </a:ln>
        </p:spPr>
        <p:style>
          <a:lnRef idx="3">
            <a:schemeClr val="accent5"/>
          </a:lnRef>
          <a:fillRef idx="0">
            <a:schemeClr val="accent5"/>
          </a:fillRef>
          <a:effectRef idx="2">
            <a:schemeClr val="accent5"/>
          </a:effectRef>
          <a:fontRef idx="minor">
            <a:schemeClr val="tx1"/>
          </a:fontRef>
        </p:style>
      </p:cxnSp>
      <p:sp>
        <p:nvSpPr>
          <p:cNvPr id="8" name="テキスト ボックス 7"/>
          <p:cNvSpPr txBox="1"/>
          <p:nvPr/>
        </p:nvSpPr>
        <p:spPr>
          <a:xfrm>
            <a:off x="566250" y="4033540"/>
            <a:ext cx="1107996"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盗聴可能</a:t>
            </a:r>
          </a:p>
        </p:txBody>
      </p:sp>
      <p:cxnSp>
        <p:nvCxnSpPr>
          <p:cNvPr id="47" name="カギ線コネクタ 46"/>
          <p:cNvCxnSpPr>
            <a:stCxn id="46" idx="1"/>
            <a:endCxn id="38" idx="1"/>
          </p:cNvCxnSpPr>
          <p:nvPr/>
        </p:nvCxnSpPr>
        <p:spPr>
          <a:xfrm rot="16200000" flipH="1">
            <a:off x="4984898" y="3280454"/>
            <a:ext cx="12700" cy="3401296"/>
          </a:xfrm>
          <a:prstGeom prst="bentConnector3">
            <a:avLst>
              <a:gd name="adj1" fmla="val 12175835"/>
            </a:avLst>
          </a:prstGeom>
          <a:ln>
            <a:solidFill>
              <a:srgbClr val="C00000"/>
            </a:solidFill>
            <a:tailEnd type="triangle" w="med" len="lg"/>
          </a:ln>
        </p:spPr>
        <p:style>
          <a:lnRef idx="3">
            <a:schemeClr val="accent5"/>
          </a:lnRef>
          <a:fillRef idx="0">
            <a:schemeClr val="accent5"/>
          </a:fillRef>
          <a:effectRef idx="2">
            <a:schemeClr val="accent5"/>
          </a:effectRef>
          <a:fontRef idx="minor">
            <a:schemeClr val="tx1"/>
          </a:fontRef>
        </p:style>
      </p:cxnSp>
      <p:sp>
        <p:nvSpPr>
          <p:cNvPr id="43" name="正方形/長方形 42"/>
          <p:cNvSpPr/>
          <p:nvPr/>
        </p:nvSpPr>
        <p:spPr>
          <a:xfrm>
            <a:off x="2744250"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2" name="正方形/長方形 41"/>
          <p:cNvSpPr/>
          <p:nvPr/>
        </p:nvSpPr>
        <p:spPr>
          <a:xfrm>
            <a:off x="182589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4" name="正方形/長方形 43"/>
          <p:cNvSpPr/>
          <p:nvPr/>
        </p:nvSpPr>
        <p:spPr>
          <a:xfrm>
            <a:off x="6145546"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5" name="正方形/長方形 44"/>
          <p:cNvSpPr/>
          <p:nvPr/>
        </p:nvSpPr>
        <p:spPr>
          <a:xfrm>
            <a:off x="520989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9" name="テキスト ボックス 48"/>
          <p:cNvSpPr txBox="1"/>
          <p:nvPr/>
        </p:nvSpPr>
        <p:spPr>
          <a:xfrm>
            <a:off x="2576012" y="6346723"/>
            <a:ext cx="1415772" cy="338554"/>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a:t>
            </a:r>
            <a:r>
              <a:rPr lang="ja-JP" altLang="en-US" sz="1600" dirty="0">
                <a:solidFill>
                  <a:schemeClr val="bg1"/>
                </a:solidFill>
                <a:latin typeface="Noto Sans CJK JP DemiLight" pitchFamily="34" charset="-128"/>
                <a:ea typeface="Noto Sans CJK JP DemiLight" pitchFamily="34" charset="-128"/>
              </a:rPr>
              <a:t>スイッチ</a:t>
            </a:r>
          </a:p>
        </p:txBody>
      </p:sp>
      <p:sp>
        <p:nvSpPr>
          <p:cNvPr id="28" name="テキスト ボックス 27"/>
          <p:cNvSpPr txBox="1"/>
          <p:nvPr/>
        </p:nvSpPr>
        <p:spPr>
          <a:xfrm>
            <a:off x="4392000" y="6264000"/>
            <a:ext cx="1826141" cy="338554"/>
          </a:xfrm>
          <a:prstGeom prst="rect">
            <a:avLst/>
          </a:prstGeom>
          <a:noFill/>
        </p:spPr>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仮想ネットワーク</a:t>
            </a:r>
            <a:endParaRPr lang="ja-JP" altLang="en-US" sz="1600" dirty="0">
              <a:solidFill>
                <a:schemeClr val="bg1"/>
              </a:solidFill>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176005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ゼロコピー・マイグレーション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t>移送元のゲスト</a:t>
            </a:r>
            <a:r>
              <a:rPr lang="en-US" altLang="ja-JP" dirty="0" smtClean="0"/>
              <a:t>VM</a:t>
            </a:r>
            <a:r>
              <a:rPr lang="ja-JP" altLang="en-US" dirty="0" err="1" smtClean="0"/>
              <a:t>のメ</a:t>
            </a:r>
            <a:r>
              <a:rPr lang="ja-JP" altLang="en-US" dirty="0" smtClean="0"/>
              <a:t>モリを移送先に作成したゲスト</a:t>
            </a:r>
            <a:r>
              <a:rPr lang="en-US" altLang="ja-JP" dirty="0" smtClean="0"/>
              <a:t>VM</a:t>
            </a:r>
            <a:r>
              <a:rPr lang="ja-JP" altLang="en-US" dirty="0" smtClean="0"/>
              <a:t>に再配置</a:t>
            </a:r>
            <a:endParaRPr lang="en-US" altLang="ja-JP" dirty="0" smtClean="0"/>
          </a:p>
          <a:p>
            <a:pPr lvl="1"/>
            <a:r>
              <a:rPr lang="ja-JP" altLang="en-US" dirty="0" smtClean="0"/>
              <a:t>ステップ１：ゲスト</a:t>
            </a:r>
            <a:r>
              <a:rPr lang="en-US" altLang="ja-JP" dirty="0" smtClean="0"/>
              <a:t>VM</a:t>
            </a:r>
            <a:r>
              <a:rPr lang="ja-JP" altLang="en-US" dirty="0" smtClean="0"/>
              <a:t>間でメモリを共有</a:t>
            </a:r>
            <a:endParaRPr lang="en-US" altLang="ja-JP" dirty="0" smtClean="0"/>
          </a:p>
          <a:p>
            <a:pPr lvl="2"/>
            <a:r>
              <a:rPr lang="ja-JP" altLang="en-US" dirty="0" smtClean="0"/>
              <a:t>移送元での変更が即座に反映され、再送は不要</a:t>
            </a:r>
            <a:endParaRPr lang="en-US" altLang="ja-JP" dirty="0" smtClean="0"/>
          </a:p>
          <a:p>
            <a:pPr lvl="1"/>
            <a:r>
              <a:rPr lang="ja-JP" altLang="en-US" dirty="0" smtClean="0"/>
              <a:t>ステップ２：移送元のゲスト</a:t>
            </a:r>
            <a:r>
              <a:rPr lang="en-US" altLang="ja-JP" dirty="0" smtClean="0"/>
              <a:t>VM</a:t>
            </a:r>
            <a:r>
              <a:rPr lang="ja-JP" altLang="en-US" dirty="0" err="1" smtClean="0"/>
              <a:t>のメ</a:t>
            </a:r>
            <a:r>
              <a:rPr lang="ja-JP" altLang="en-US" dirty="0" smtClean="0"/>
              <a:t>モリを解放</a:t>
            </a:r>
            <a:endParaRPr lang="en-US" altLang="ja-JP" dirty="0" smtClean="0"/>
          </a:p>
          <a:p>
            <a:pPr lvl="2"/>
            <a:r>
              <a:rPr lang="ja-JP" altLang="en-US" dirty="0" smtClean="0"/>
              <a:t>全メモリの共有が完了した後</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11</a:t>
            </a:fld>
            <a:endParaRPr lang="ja-JP" altLang="en-US"/>
          </a:p>
        </p:txBody>
      </p:sp>
      <p:sp>
        <p:nvSpPr>
          <p:cNvPr id="5" name="正方形/長方形 4"/>
          <p:cNvSpPr/>
          <p:nvPr/>
        </p:nvSpPr>
        <p:spPr>
          <a:xfrm>
            <a:off x="1080148" y="6346616"/>
            <a:ext cx="6984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grpSp>
        <p:nvGrpSpPr>
          <p:cNvPr id="7" name="グループ化 6"/>
          <p:cNvGrpSpPr/>
          <p:nvPr/>
        </p:nvGrpSpPr>
        <p:grpSpPr>
          <a:xfrm>
            <a:off x="324000" y="4722154"/>
            <a:ext cx="3888148" cy="1440000"/>
            <a:chOff x="575852" y="3960000"/>
            <a:chExt cx="3888148" cy="1440000"/>
          </a:xfrm>
        </p:grpSpPr>
        <p:sp>
          <p:nvSpPr>
            <p:cNvPr id="14" name="テキスト ボックス 13"/>
            <p:cNvSpPr txBox="1"/>
            <p:nvPr/>
          </p:nvSpPr>
          <p:spPr>
            <a:xfrm>
              <a:off x="575852" y="3989846"/>
              <a:ext cx="1197764" cy="646331"/>
            </a:xfrm>
            <a:prstGeom prst="rect">
              <a:avLst/>
            </a:prstGeom>
            <a:noFill/>
            <a:ln>
              <a:noFill/>
              <a:prstDash val="sysDot"/>
            </a:ln>
          </p:spPr>
          <p:txBody>
            <a:bodyPr wrap="none" rtlCol="0">
              <a:spAutoFit/>
            </a:bodyPr>
            <a:lstStyle/>
            <a:p>
              <a:pPr algn="ctr"/>
              <a:r>
                <a:rPr kumimoji="1" lang="ja-JP" altLang="en-US" dirty="0" smtClean="0">
                  <a:solidFill>
                    <a:srgbClr val="C00000"/>
                  </a:solidFill>
                  <a:latin typeface="Noto Sans CJK JP Regular" pitchFamily="34" charset="-128"/>
                  <a:ea typeface="Noto Sans CJK JP Regular" pitchFamily="34" charset="-128"/>
                </a:rPr>
                <a:t>移送元</a:t>
              </a:r>
              <a:endParaRPr kumimoji="1" lang="en-US" altLang="ja-JP" dirty="0" smtClean="0">
                <a:solidFill>
                  <a:srgbClr val="C00000"/>
                </a:solidFill>
                <a:latin typeface="Noto Sans CJK JP Regular" pitchFamily="34" charset="-128"/>
                <a:ea typeface="Noto Sans CJK JP Regular" pitchFamily="34" charset="-128"/>
              </a:endParaRPr>
            </a:p>
            <a:p>
              <a:pPr algn="ctr"/>
              <a:r>
                <a:rPr kumimoji="1" lang="ja-JP" altLang="en-US" dirty="0" smtClean="0">
                  <a:solidFill>
                    <a:srgbClr val="C00000"/>
                  </a:solidFill>
                  <a:latin typeface="Noto Sans CJK JP Regular" pitchFamily="34" charset="-128"/>
                  <a:ea typeface="Noto Sans CJK JP Regular" pitchFamily="34" charset="-128"/>
                </a:rPr>
                <a:t>ホスト</a:t>
              </a:r>
              <a:r>
                <a:rPr kumimoji="1" lang="en-US" altLang="ja-JP" dirty="0" smtClean="0">
                  <a:solidFill>
                    <a:srgbClr val="C00000"/>
                  </a:solidFill>
                  <a:latin typeface="Noto Sans CJK JP Regular" pitchFamily="34" charset="-128"/>
                  <a:ea typeface="Noto Sans CJK JP Regular" pitchFamily="34" charset="-128"/>
                </a:rPr>
                <a:t>VM</a:t>
              </a:r>
              <a:endParaRPr kumimoji="1" lang="ja-JP" altLang="en-US" dirty="0" smtClean="0">
                <a:solidFill>
                  <a:srgbClr val="C00000"/>
                </a:solidFill>
                <a:latin typeface="Noto Sans CJK JP Regular" pitchFamily="34" charset="-128"/>
                <a:ea typeface="Noto Sans CJK JP Regular" pitchFamily="34" charset="-128"/>
              </a:endParaRPr>
            </a:p>
          </p:txBody>
        </p:sp>
        <p:sp>
          <p:nvSpPr>
            <p:cNvPr id="15" name="正方形/長方形 14"/>
            <p:cNvSpPr/>
            <p:nvPr/>
          </p:nvSpPr>
          <p:spPr>
            <a:xfrm>
              <a:off x="1332000" y="3960000"/>
              <a:ext cx="3132000" cy="1440000"/>
            </a:xfrm>
            <a:prstGeom prst="rect">
              <a:avLst/>
            </a:prstGeom>
            <a:solidFill>
              <a:srgbClr val="FF937C">
                <a:alpha val="10000"/>
              </a:srgbClr>
            </a:solidFill>
            <a:ln>
              <a:solidFill>
                <a:srgbClr val="BE4B48"/>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2295100" y="4140000"/>
              <a:ext cx="1206096" cy="57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latin typeface="Noto Sans CJK JP DemiLight" pitchFamily="34" charset="-128"/>
                  <a:ea typeface="Noto Sans CJK JP DemiLight" pitchFamily="34" charset="-128"/>
                </a:rPr>
                <a:t>実行中の</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17" name="正方形/長方形 16"/>
            <p:cNvSpPr/>
            <p:nvPr/>
          </p:nvSpPr>
          <p:spPr>
            <a:xfrm>
              <a:off x="1512000" y="489600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grpSp>
        <p:nvGrpSpPr>
          <p:cNvPr id="8" name="グループ化 7"/>
          <p:cNvGrpSpPr/>
          <p:nvPr/>
        </p:nvGrpSpPr>
        <p:grpSpPr>
          <a:xfrm>
            <a:off x="4932148" y="4722154"/>
            <a:ext cx="3789616" cy="1440000"/>
            <a:chOff x="5184000" y="3960000"/>
            <a:chExt cx="3789616" cy="1440000"/>
          </a:xfrm>
        </p:grpSpPr>
        <p:sp>
          <p:nvSpPr>
            <p:cNvPr id="10" name="正方形/長方形 9"/>
            <p:cNvSpPr/>
            <p:nvPr/>
          </p:nvSpPr>
          <p:spPr>
            <a:xfrm>
              <a:off x="5184000" y="3960000"/>
              <a:ext cx="3132000" cy="1440000"/>
            </a:xfrm>
            <a:prstGeom prst="rect">
              <a:avLst/>
            </a:prstGeom>
            <a:solidFill>
              <a:srgbClr val="8FDEA0">
                <a:alpha val="10000"/>
              </a:srgbClr>
            </a:solidFill>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6146952" y="4140000"/>
              <a:ext cx="1206096" cy="576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Noto Sans CJK JP DemiLight" pitchFamily="34" charset="-128"/>
                  <a:ea typeface="Noto Sans CJK JP DemiLight" pitchFamily="34" charset="-128"/>
                </a:rPr>
                <a:t>複製中の</a:t>
              </a:r>
              <a:endParaRPr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p>
          </p:txBody>
        </p:sp>
        <p:sp>
          <p:nvSpPr>
            <p:cNvPr id="12" name="正方形/長方形 11"/>
            <p:cNvSpPr/>
            <p:nvPr/>
          </p:nvSpPr>
          <p:spPr>
            <a:xfrm>
              <a:off x="5364000" y="489600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13" name="テキスト ボックス 12"/>
            <p:cNvSpPr txBox="1"/>
            <p:nvPr/>
          </p:nvSpPr>
          <p:spPr>
            <a:xfrm>
              <a:off x="7775852" y="3989846"/>
              <a:ext cx="1197764" cy="646331"/>
            </a:xfrm>
            <a:prstGeom prst="rect">
              <a:avLst/>
            </a:prstGeom>
            <a:noFill/>
            <a:ln>
              <a:noFill/>
              <a:prstDash val="sysDot"/>
            </a:ln>
          </p:spPr>
          <p:txBody>
            <a:bodyPr wrap="none" rtlCol="0">
              <a:spAutoFit/>
            </a:bodyPr>
            <a:lstStyle/>
            <a:p>
              <a:pPr algn="ctr"/>
              <a:r>
                <a:rPr kumimoji="1" lang="ja-JP" altLang="en-US" dirty="0" smtClean="0">
                  <a:solidFill>
                    <a:srgbClr val="00B050"/>
                  </a:solidFill>
                  <a:latin typeface="Noto Sans CJK JP Regular" pitchFamily="34" charset="-128"/>
                  <a:ea typeface="Noto Sans CJK JP Regular" pitchFamily="34" charset="-128"/>
                </a:rPr>
                <a:t>移送先</a:t>
              </a:r>
              <a:endParaRPr kumimoji="1" lang="en-US" altLang="ja-JP" dirty="0" smtClean="0">
                <a:solidFill>
                  <a:srgbClr val="00B050"/>
                </a:solidFill>
                <a:latin typeface="Noto Sans CJK JP Regular" pitchFamily="34" charset="-128"/>
                <a:ea typeface="Noto Sans CJK JP Regular" pitchFamily="34" charset="-128"/>
              </a:endParaRPr>
            </a:p>
            <a:p>
              <a:pPr algn="ctr"/>
              <a:r>
                <a:rPr kumimoji="1" lang="ja-JP" altLang="en-US" dirty="0" smtClean="0">
                  <a:solidFill>
                    <a:srgbClr val="00B050"/>
                  </a:solidFill>
                  <a:latin typeface="Noto Sans CJK JP Regular" pitchFamily="34" charset="-128"/>
                  <a:ea typeface="Noto Sans CJK JP Regular" pitchFamily="34" charset="-128"/>
                </a:rPr>
                <a:t>ホスト</a:t>
              </a:r>
              <a:r>
                <a:rPr kumimoji="1" lang="en-US" altLang="ja-JP" dirty="0" smtClean="0">
                  <a:solidFill>
                    <a:srgbClr val="00B050"/>
                  </a:solidFill>
                  <a:latin typeface="Noto Sans CJK JP Regular" pitchFamily="34" charset="-128"/>
                  <a:ea typeface="Noto Sans CJK JP Regular" pitchFamily="34" charset="-128"/>
                </a:rPr>
                <a:t>VM</a:t>
              </a:r>
              <a:endParaRPr kumimoji="1" lang="ja-JP" altLang="en-US" dirty="0" smtClean="0">
                <a:solidFill>
                  <a:srgbClr val="00B050"/>
                </a:solidFill>
                <a:latin typeface="Noto Sans CJK JP Regular" pitchFamily="34" charset="-128"/>
                <a:ea typeface="Noto Sans CJK JP Regular" pitchFamily="34" charset="-128"/>
              </a:endParaRPr>
            </a:p>
          </p:txBody>
        </p:sp>
      </p:grpSp>
      <p:sp>
        <p:nvSpPr>
          <p:cNvPr id="9" name="正方形/長方形 8"/>
          <p:cNvSpPr/>
          <p:nvPr/>
        </p:nvSpPr>
        <p:spPr>
          <a:xfrm>
            <a:off x="3249344" y="4902154"/>
            <a:ext cx="2645756" cy="57600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Noto Sans CJK JP DemiLight" pitchFamily="34" charset="-128"/>
                <a:ea typeface="Noto Sans CJK JP DemiLight" pitchFamily="34" charset="-128"/>
              </a:rPr>
              <a:t>メモリ共有</a:t>
            </a:r>
            <a:endParaRPr kumimoji="1" lang="ja-JP" altLang="en-US" sz="2000" dirty="0">
              <a:solidFill>
                <a:schemeClr val="tx1"/>
              </a:solidFill>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3587615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マイグレーション負荷の軽減</a:t>
            </a:r>
            <a:endParaRPr lang="ja-JP" altLang="en-US" dirty="0"/>
          </a:p>
        </p:txBody>
      </p:sp>
      <p:sp>
        <p:nvSpPr>
          <p:cNvPr id="3" name="コンテンツ プレースホルダー 2"/>
          <p:cNvSpPr>
            <a:spLocks noGrp="1"/>
          </p:cNvSpPr>
          <p:nvPr>
            <p:ph idx="1"/>
          </p:nvPr>
        </p:nvSpPr>
        <p:spPr/>
        <p:txBody>
          <a:bodyPr/>
          <a:lstStyle/>
          <a:p>
            <a:r>
              <a:rPr lang="ja-JP" altLang="en-US" dirty="0" smtClean="0"/>
              <a:t>ゼロコピー・マイグレーションによりシステム負荷を軽減できる</a:t>
            </a:r>
            <a:endParaRPr lang="en-US" altLang="ja-JP" dirty="0" smtClean="0"/>
          </a:p>
          <a:p>
            <a:pPr lvl="1"/>
            <a:r>
              <a:rPr lang="ja-JP" altLang="en-US" dirty="0" smtClean="0"/>
              <a:t>仮想ネットワークを使用しない</a:t>
            </a:r>
            <a:endParaRPr lang="en-US" altLang="ja-JP" dirty="0" smtClean="0"/>
          </a:p>
          <a:p>
            <a:pPr lvl="2"/>
            <a:r>
              <a:rPr lang="ja-JP" altLang="en-US" dirty="0" smtClean="0"/>
              <a:t>ネットワーク負荷・</a:t>
            </a:r>
            <a:r>
              <a:rPr lang="en-US" altLang="ja-JP" dirty="0" smtClean="0"/>
              <a:t>CPU</a:t>
            </a:r>
            <a:r>
              <a:rPr lang="ja-JP" altLang="en-US" dirty="0" smtClean="0"/>
              <a:t>負荷の軽減</a:t>
            </a:r>
            <a:endParaRPr lang="en-US" altLang="ja-JP" dirty="0" smtClean="0"/>
          </a:p>
          <a:p>
            <a:pPr lvl="1"/>
            <a:r>
              <a:rPr lang="en-US" altLang="ja-JP" dirty="0" smtClean="0"/>
              <a:t>VM</a:t>
            </a:r>
            <a:r>
              <a:rPr lang="ja-JP" altLang="en-US" dirty="0" smtClean="0"/>
              <a:t>のメモリイメージをコピーする必要がない</a:t>
            </a:r>
            <a:endParaRPr lang="en-US" altLang="ja-JP" dirty="0" smtClean="0"/>
          </a:p>
          <a:p>
            <a:pPr lvl="2"/>
            <a:r>
              <a:rPr lang="en-US" altLang="ja-JP" dirty="0" smtClean="0"/>
              <a:t>CPU</a:t>
            </a:r>
            <a:r>
              <a:rPr lang="ja-JP" altLang="en-US" dirty="0" smtClean="0"/>
              <a:t>負荷・メモリ負荷の軽減</a:t>
            </a:r>
            <a:endParaRPr lang="en-US" altLang="ja-JP" dirty="0" smtClean="0"/>
          </a:p>
          <a:p>
            <a:pPr lvl="1"/>
            <a:r>
              <a:rPr lang="ja-JP" altLang="en-US" dirty="0" smtClean="0"/>
              <a:t>メモリイメージを暗号化する必要がない</a:t>
            </a:r>
            <a:endParaRPr lang="en-US" altLang="ja-JP" dirty="0" smtClean="0"/>
          </a:p>
          <a:p>
            <a:pPr lvl="2"/>
            <a:r>
              <a:rPr lang="en-US" altLang="ja-JP" dirty="0" smtClean="0"/>
              <a:t>CPU</a:t>
            </a:r>
            <a:r>
              <a:rPr lang="ja-JP" altLang="en-US" dirty="0" smtClean="0"/>
              <a:t>負荷の軽減</a:t>
            </a:r>
            <a:endParaRPr lang="en-US" altLang="ja-JP" dirty="0" smtClean="0"/>
          </a:p>
          <a:p>
            <a:pPr lvl="1"/>
            <a:r>
              <a:rPr lang="ja-JP" altLang="en-US" dirty="0" smtClean="0"/>
              <a:t>移送元でのメモリの変更を検出する必要がない</a:t>
            </a:r>
            <a:endParaRPr lang="en-US" altLang="ja-JP" dirty="0" smtClean="0"/>
          </a:p>
          <a:p>
            <a:pPr lvl="2"/>
            <a:r>
              <a:rPr lang="en-US" altLang="ja-JP" dirty="0" smtClean="0"/>
              <a:t>CPU</a:t>
            </a:r>
            <a:r>
              <a:rPr lang="ja-JP" altLang="en-US" dirty="0" smtClean="0"/>
              <a:t>負荷の軽減</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12</a:t>
            </a:fld>
            <a:endParaRPr lang="ja-JP" altLang="en-US"/>
          </a:p>
        </p:txBody>
      </p:sp>
    </p:spTree>
    <p:extLst>
      <p:ext uri="{BB962C8B-B14F-4D97-AF65-F5344CB8AC3E}">
        <p14:creationId xmlns:p14="http://schemas.microsoft.com/office/powerpoint/2010/main" val="3088160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ー 2"/>
          <p:cNvSpPr>
            <a:spLocks noGrp="1"/>
          </p:cNvSpPr>
          <p:nvPr>
            <p:ph idx="1"/>
          </p:nvPr>
        </p:nvSpPr>
        <p:spPr/>
        <p:txBody>
          <a:bodyPr/>
          <a:lstStyle/>
          <a:p>
            <a:r>
              <a:rPr lang="ja-JP" altLang="en-US" dirty="0" smtClean="0"/>
              <a:t>ゼロコピー・マイグレーションの有効性の確認</a:t>
            </a:r>
            <a:endParaRPr lang="en-US" altLang="ja-JP" dirty="0" smtClean="0"/>
          </a:p>
          <a:p>
            <a:pPr lvl="1"/>
            <a:r>
              <a:rPr lang="ja-JP" altLang="en-US" dirty="0" smtClean="0"/>
              <a:t>マイグレーション時間、ダウンタイム、負荷</a:t>
            </a:r>
            <a:endParaRPr lang="en-US" altLang="ja-JP" dirty="0" smtClean="0"/>
          </a:p>
          <a:p>
            <a:pPr lvl="1"/>
            <a:r>
              <a:rPr lang="ja-JP" altLang="en-US" dirty="0" smtClean="0"/>
              <a:t>比較対象</a:t>
            </a:r>
            <a:endParaRPr lang="en-US" altLang="ja-JP" dirty="0" smtClean="0"/>
          </a:p>
          <a:p>
            <a:pPr lvl="2"/>
            <a:r>
              <a:rPr lang="en-US" altLang="ja-JP" dirty="0" smtClean="0"/>
              <a:t>VMBeam</a:t>
            </a:r>
          </a:p>
          <a:p>
            <a:pPr lvl="2"/>
            <a:r>
              <a:rPr lang="en-US" altLang="ja-JP" dirty="0" smtClean="0"/>
              <a:t>Xen-Nest</a:t>
            </a:r>
          </a:p>
          <a:p>
            <a:pPr lvl="3"/>
            <a:r>
              <a:rPr lang="ja-JP" altLang="en-US" dirty="0" smtClean="0"/>
              <a:t>ネストした仮想化を</a:t>
            </a:r>
            <a:r>
              <a:rPr lang="en-US" altLang="ja-JP" dirty="0" smtClean="0"/>
              <a:t/>
            </a:r>
            <a:br>
              <a:rPr lang="en-US" altLang="ja-JP" dirty="0" smtClean="0"/>
            </a:br>
            <a:r>
              <a:rPr lang="ja-JP" altLang="en-US" dirty="0" smtClean="0"/>
              <a:t>用いた標準システム</a:t>
            </a:r>
            <a:endParaRPr lang="en-US" altLang="ja-JP" dirty="0" smtClean="0"/>
          </a:p>
          <a:p>
            <a:pPr lvl="2"/>
            <a:r>
              <a:rPr lang="ja-JP" altLang="en-US" dirty="0"/>
              <a:t>従来システム</a:t>
            </a:r>
            <a:endParaRPr lang="en-US" altLang="ja-JP" dirty="0" smtClean="0"/>
          </a:p>
          <a:p>
            <a:pPr lvl="3"/>
            <a:r>
              <a:rPr lang="ja-JP" altLang="en-US" dirty="0" smtClean="0"/>
              <a:t>ネストした仮想化を</a:t>
            </a:r>
            <a:r>
              <a:rPr lang="en-US" altLang="ja-JP" dirty="0" smtClean="0"/>
              <a:t/>
            </a:r>
            <a:br>
              <a:rPr lang="en-US" altLang="ja-JP" dirty="0" smtClean="0"/>
            </a:br>
            <a:r>
              <a:rPr lang="ja-JP" altLang="en-US" dirty="0" smtClean="0"/>
              <a:t>用いない従来システム</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13</a:t>
            </a:fld>
            <a:endParaRPr lang="ja-JP" altLang="en-US"/>
          </a:p>
        </p:txBody>
      </p:sp>
      <p:sp>
        <p:nvSpPr>
          <p:cNvPr id="5" name="テキスト ボックス 4"/>
          <p:cNvSpPr txBox="1"/>
          <p:nvPr/>
        </p:nvSpPr>
        <p:spPr>
          <a:xfrm>
            <a:off x="5148000" y="2700000"/>
            <a:ext cx="3525324" cy="2062103"/>
          </a:xfrm>
          <a:prstGeom prst="rect">
            <a:avLst/>
          </a:prstGeom>
          <a:noFill/>
          <a:ln>
            <a:solidFill>
              <a:schemeClr val="tx1"/>
            </a:solidFill>
          </a:ln>
        </p:spPr>
        <p:txBody>
          <a:bodyPr wrap="none" rtlCol="0">
            <a:spAutoFit/>
          </a:bodyPr>
          <a:lstStyle/>
          <a:p>
            <a:r>
              <a:rPr kumimoji="1" lang="ja-JP" altLang="en-US" sz="1600" dirty="0" smtClean="0">
                <a:latin typeface="Noto Sans CJK JP DemiLight" pitchFamily="34" charset="-128"/>
                <a:ea typeface="Noto Sans CJK JP DemiLight" pitchFamily="34" charset="-128"/>
              </a:rPr>
              <a:t>実験環境</a:t>
            </a:r>
            <a:endParaRPr kumimoji="1" lang="en-US" altLang="ja-JP" sz="1600" dirty="0" smtClean="0">
              <a:latin typeface="Noto Sans CJK JP DemiLight" pitchFamily="34" charset="-128"/>
              <a:ea typeface="Noto Sans CJK JP DemiLight" pitchFamily="34" charset="-128"/>
            </a:endParaRPr>
          </a:p>
          <a:p>
            <a:r>
              <a:rPr lang="en-US" altLang="ja-JP" sz="1600" dirty="0" smtClean="0">
                <a:latin typeface="Noto Sans CJK JP DemiLight" pitchFamily="34" charset="-128"/>
                <a:ea typeface="Noto Sans CJK JP DemiLight" pitchFamily="34" charset="-128"/>
              </a:rPr>
              <a:t>Intel Xeon E5-2665 (2.4Ghz)</a:t>
            </a:r>
          </a:p>
          <a:p>
            <a:r>
              <a:rPr lang="en-US" altLang="ja-JP" sz="1600" dirty="0" smtClean="0">
                <a:latin typeface="Noto Sans CJK JP DemiLight" pitchFamily="34" charset="-128"/>
                <a:ea typeface="Noto Sans CJK JP DemiLight" pitchFamily="34" charset="-128"/>
              </a:rPr>
              <a:t>32GB</a:t>
            </a:r>
            <a:r>
              <a:rPr lang="ja-JP" altLang="en-US" sz="1600" dirty="0" smtClean="0">
                <a:latin typeface="Noto Sans CJK JP DemiLight" pitchFamily="34" charset="-128"/>
                <a:ea typeface="Noto Sans CJK JP DemiLight" pitchFamily="34" charset="-128"/>
              </a:rPr>
              <a:t>メモリ</a:t>
            </a:r>
            <a:endParaRPr lang="en-US" altLang="ja-JP" sz="1600" dirty="0" smtClean="0">
              <a:latin typeface="Noto Sans CJK JP DemiLight" pitchFamily="34" charset="-128"/>
              <a:ea typeface="Noto Sans CJK JP DemiLight" pitchFamily="34" charset="-128"/>
            </a:endParaRPr>
          </a:p>
          <a:p>
            <a:r>
              <a:rPr lang="ja-JP" altLang="en-US" sz="1600" dirty="0">
                <a:latin typeface="Noto Sans CJK JP DemiLight" pitchFamily="34" charset="-128"/>
                <a:ea typeface="Noto Sans CJK JP DemiLight" pitchFamily="34" charset="-128"/>
              </a:rPr>
              <a:t>ギガビットイーサネット</a:t>
            </a:r>
            <a:endParaRPr lang="en-US" altLang="ja-JP" sz="1600" dirty="0">
              <a:latin typeface="Noto Sans CJK JP DemiLight" pitchFamily="34" charset="-128"/>
              <a:ea typeface="Noto Sans CJK JP DemiLight" pitchFamily="34" charset="-128"/>
            </a:endParaRPr>
          </a:p>
          <a:p>
            <a:endParaRPr lang="en-US" altLang="ja-JP" sz="1600" dirty="0">
              <a:latin typeface="Noto Sans CJK JP DemiLight" pitchFamily="34" charset="-128"/>
              <a:ea typeface="Noto Sans CJK JP DemiLight" pitchFamily="34" charset="-128"/>
            </a:endParaRPr>
          </a:p>
          <a:p>
            <a:r>
              <a:rPr lang="ja-JP" altLang="en-US" sz="1600" dirty="0" smtClean="0">
                <a:latin typeface="Noto Sans CJK JP DemiLight" pitchFamily="34" charset="-128"/>
                <a:ea typeface="Noto Sans CJK JP DemiLight" pitchFamily="34" charset="-128"/>
              </a:rPr>
              <a:t>ハイパーバイザ</a:t>
            </a:r>
            <a:r>
              <a:rPr lang="ja-JP" altLang="en-US" sz="1600" dirty="0">
                <a:latin typeface="Noto Sans CJK JP DemiLight" pitchFamily="34" charset="-128"/>
                <a:ea typeface="Noto Sans CJK JP DemiLight" pitchFamily="34" charset="-128"/>
              </a:rPr>
              <a:t>：</a:t>
            </a:r>
            <a:r>
              <a:rPr lang="en-US" altLang="ja-JP" sz="1600" dirty="0" smtClean="0">
                <a:latin typeface="Noto Sans CJK JP DemiLight" pitchFamily="34" charset="-128"/>
                <a:ea typeface="Noto Sans CJK JP DemiLight" pitchFamily="34" charset="-128"/>
              </a:rPr>
              <a:t>Xen 4.2</a:t>
            </a:r>
          </a:p>
          <a:p>
            <a:r>
              <a:rPr kumimoji="1" lang="ja-JP" altLang="en-US" sz="1600" dirty="0" smtClean="0">
                <a:latin typeface="Noto Sans CJK JP DemiLight" pitchFamily="34" charset="-128"/>
                <a:ea typeface="Noto Sans CJK JP DemiLight" pitchFamily="34" charset="-128"/>
              </a:rPr>
              <a:t>ホスト管理</a:t>
            </a:r>
            <a:r>
              <a:rPr kumimoji="1" lang="en-US" altLang="ja-JP" sz="1600" dirty="0" smtClean="0">
                <a:latin typeface="Noto Sans CJK JP DemiLight" pitchFamily="34" charset="-128"/>
                <a:ea typeface="Noto Sans CJK JP DemiLight" pitchFamily="34" charset="-128"/>
              </a:rPr>
              <a:t>VM</a:t>
            </a:r>
            <a:r>
              <a:rPr kumimoji="1" lang="ja-JP" altLang="en-US" sz="1600" dirty="0" smtClean="0">
                <a:latin typeface="Noto Sans CJK JP DemiLight" pitchFamily="34" charset="-128"/>
                <a:ea typeface="Noto Sans CJK JP DemiLight" pitchFamily="34" charset="-128"/>
              </a:rPr>
              <a:t>カーネル</a:t>
            </a:r>
            <a:r>
              <a:rPr lang="ja-JP" altLang="en-US" sz="1600" dirty="0">
                <a:latin typeface="Noto Sans CJK JP DemiLight" pitchFamily="34" charset="-128"/>
                <a:ea typeface="Noto Sans CJK JP DemiLight" pitchFamily="34" charset="-128"/>
              </a:rPr>
              <a:t>：</a:t>
            </a:r>
            <a:r>
              <a:rPr kumimoji="1" lang="en-US" altLang="ja-JP" sz="1600" dirty="0" smtClean="0">
                <a:latin typeface="Noto Sans CJK JP DemiLight" pitchFamily="34" charset="-128"/>
                <a:ea typeface="Noto Sans CJK JP DemiLight" pitchFamily="34" charset="-128"/>
              </a:rPr>
              <a:t>Linux 3.2.0</a:t>
            </a:r>
          </a:p>
          <a:p>
            <a:r>
              <a:rPr lang="ja-JP" altLang="en-US" sz="1600" dirty="0" smtClean="0">
                <a:latin typeface="Noto Sans CJK JP DemiLight" pitchFamily="34" charset="-128"/>
                <a:ea typeface="Noto Sans CJK JP DemiLight" pitchFamily="34" charset="-128"/>
              </a:rPr>
              <a:t>ゲスト管理</a:t>
            </a:r>
            <a:r>
              <a:rPr lang="en-US" altLang="ja-JP" sz="1600" dirty="0" smtClean="0">
                <a:latin typeface="Noto Sans CJK JP DemiLight" pitchFamily="34" charset="-128"/>
                <a:ea typeface="Noto Sans CJK JP DemiLight" pitchFamily="34" charset="-128"/>
              </a:rPr>
              <a:t>VM</a:t>
            </a:r>
            <a:r>
              <a:rPr lang="ja-JP" altLang="en-US" sz="1600" dirty="0" smtClean="0">
                <a:latin typeface="Noto Sans CJK JP DemiLight" pitchFamily="34" charset="-128"/>
                <a:ea typeface="Noto Sans CJK JP DemiLight" pitchFamily="34" charset="-128"/>
              </a:rPr>
              <a:t>カーネル</a:t>
            </a:r>
            <a:r>
              <a:rPr lang="ja-JP" altLang="en-US" sz="1600" dirty="0">
                <a:latin typeface="Noto Sans CJK JP DemiLight" pitchFamily="34" charset="-128"/>
                <a:ea typeface="Noto Sans CJK JP DemiLight" pitchFamily="34" charset="-128"/>
              </a:rPr>
              <a:t>：</a:t>
            </a:r>
            <a:r>
              <a:rPr lang="en-US" altLang="ja-JP" sz="1600" dirty="0" smtClean="0">
                <a:latin typeface="Noto Sans CJK JP DemiLight" pitchFamily="34" charset="-128"/>
                <a:ea typeface="Noto Sans CJK JP DemiLight" pitchFamily="34" charset="-128"/>
              </a:rPr>
              <a:t>Linux 3.5.0</a:t>
            </a:r>
          </a:p>
        </p:txBody>
      </p:sp>
    </p:spTree>
    <p:extLst>
      <p:ext uri="{BB962C8B-B14F-4D97-AF65-F5344CB8AC3E}">
        <p14:creationId xmlns:p14="http://schemas.microsoft.com/office/powerpoint/2010/main" val="3555378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マイグレーション時間</a:t>
            </a:r>
            <a:endParaRPr lang="ja-JP" altLang="en-US" dirty="0"/>
          </a:p>
        </p:txBody>
      </p:sp>
      <p:sp>
        <p:nvSpPr>
          <p:cNvPr id="3" name="コンテンツ プレースホルダー 2"/>
          <p:cNvSpPr>
            <a:spLocks noGrp="1"/>
          </p:cNvSpPr>
          <p:nvPr>
            <p:ph idx="1"/>
          </p:nvPr>
        </p:nvSpPr>
        <p:spPr/>
        <p:txBody>
          <a:bodyPr/>
          <a:lstStyle/>
          <a:p>
            <a:r>
              <a:rPr lang="ja-JP" altLang="en-US" dirty="0" smtClean="0"/>
              <a:t>ゲスト</a:t>
            </a:r>
            <a:r>
              <a:rPr lang="en-US" altLang="ja-JP" dirty="0" smtClean="0"/>
              <a:t>VM</a:t>
            </a:r>
            <a:r>
              <a:rPr lang="ja-JP" altLang="en-US" dirty="0" smtClean="0"/>
              <a:t>のマイグレーション時間を測定</a:t>
            </a:r>
            <a:endParaRPr lang="en-US" altLang="ja-JP" dirty="0" smtClean="0"/>
          </a:p>
          <a:p>
            <a:pPr lvl="1"/>
            <a:r>
              <a:rPr lang="en-US" altLang="ja-JP" dirty="0" smtClean="0"/>
              <a:t>VMBeam</a:t>
            </a:r>
            <a:r>
              <a:rPr lang="ja-JP" altLang="en-US" dirty="0" smtClean="0"/>
              <a:t>が最も短く、時間の増加も少ない</a:t>
            </a:r>
            <a:endParaRPr lang="en-US" altLang="ja-JP" dirty="0" smtClean="0"/>
          </a:p>
          <a:p>
            <a:pPr lvl="1"/>
            <a:r>
              <a:rPr lang="ja-JP" altLang="en-US" dirty="0"/>
              <a:t>従来システム</a:t>
            </a:r>
            <a:r>
              <a:rPr lang="ja-JP" altLang="en-US" dirty="0" smtClean="0"/>
              <a:t>より</a:t>
            </a:r>
            <a:r>
              <a:rPr lang="en-US" altLang="ja-JP" dirty="0" smtClean="0"/>
              <a:t>1.1</a:t>
            </a:r>
            <a:r>
              <a:rPr lang="ja-JP" altLang="en-US" dirty="0" smtClean="0"/>
              <a:t>～</a:t>
            </a:r>
            <a:r>
              <a:rPr lang="en-US" altLang="ja-JP" dirty="0" smtClean="0"/>
              <a:t>5.8</a:t>
            </a:r>
            <a:r>
              <a:rPr lang="ja-JP" altLang="en-US" dirty="0" smtClean="0"/>
              <a:t>倍高速</a:t>
            </a:r>
            <a:endParaRPr lang="en-US" altLang="ja-JP" dirty="0" smtClean="0"/>
          </a:p>
          <a:p>
            <a:pPr lvl="1"/>
            <a:r>
              <a:rPr lang="en-US" altLang="ja-JP" dirty="0" smtClean="0"/>
              <a:t>VMBeam</a:t>
            </a:r>
            <a:r>
              <a:rPr lang="ja-JP" altLang="en-US" dirty="0" smtClean="0"/>
              <a:t>は</a:t>
            </a:r>
            <a:r>
              <a:rPr lang="en-US" altLang="ja-JP" dirty="0" smtClean="0"/>
              <a:t>VM</a:t>
            </a:r>
            <a:r>
              <a:rPr lang="ja-JP" altLang="en-US" dirty="0" err="1" smtClean="0"/>
              <a:t>での</a:t>
            </a:r>
            <a:r>
              <a:rPr lang="ja-JP" altLang="en-US" dirty="0" smtClean="0"/>
              <a:t>メモリ書き換えの影響なし</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14</a:t>
            </a:fld>
            <a:endParaRPr lang="ja-JP" altLang="en-US"/>
          </a:p>
        </p:txBody>
      </p:sp>
      <p:graphicFrame>
        <p:nvGraphicFramePr>
          <p:cNvPr id="10" name="グラフ 9"/>
          <p:cNvGraphicFramePr>
            <a:graphicFrameLocks/>
          </p:cNvGraphicFramePr>
          <p:nvPr>
            <p:extLst>
              <p:ext uri="{D42A27DB-BD31-4B8C-83A1-F6EECF244321}">
                <p14:modId xmlns:p14="http://schemas.microsoft.com/office/powerpoint/2010/main" val="884343576"/>
              </p:ext>
            </p:extLst>
          </p:nvPr>
        </p:nvGraphicFramePr>
        <p:xfrm>
          <a:off x="4572000" y="3672000"/>
          <a:ext cx="4500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2764300673"/>
              </p:ext>
            </p:extLst>
          </p:nvPr>
        </p:nvGraphicFramePr>
        <p:xfrm>
          <a:off x="0" y="36720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5" name="テキスト ボックス 4"/>
          <p:cNvSpPr txBox="1"/>
          <p:nvPr/>
        </p:nvSpPr>
        <p:spPr>
          <a:xfrm>
            <a:off x="6012000" y="6408000"/>
            <a:ext cx="2031325" cy="369332"/>
          </a:xfrm>
          <a:prstGeom prst="rect">
            <a:avLst/>
          </a:prstGeom>
          <a:noFill/>
          <a:ln>
            <a:solidFill>
              <a:schemeClr val="tx1"/>
            </a:solidFill>
            <a:prstDash val="solid"/>
          </a:ln>
        </p:spPr>
        <p:txBody>
          <a:bodyPr wrap="none" rtlCol="0">
            <a:spAutoFit/>
          </a:bodyPr>
          <a:lstStyle/>
          <a:p>
            <a:r>
              <a:rPr kumimoji="1" lang="ja-JP" altLang="en-US" dirty="0" smtClean="0">
                <a:latin typeface="Noto Sans CJK JP Regular" pitchFamily="34" charset="-128"/>
                <a:ea typeface="Noto Sans CJK JP Regular" pitchFamily="34" charset="-128"/>
              </a:rPr>
              <a:t>メモリ書き換え時</a:t>
            </a:r>
          </a:p>
        </p:txBody>
      </p:sp>
      <p:sp>
        <p:nvSpPr>
          <p:cNvPr id="13" name="テキスト ボックス 12"/>
          <p:cNvSpPr txBox="1"/>
          <p:nvPr/>
        </p:nvSpPr>
        <p:spPr>
          <a:xfrm>
            <a:off x="1836000" y="6408000"/>
            <a:ext cx="1338828"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アイドル</a:t>
            </a:r>
            <a:r>
              <a:rPr kumimoji="1" lang="ja-JP" altLang="en-US" dirty="0" smtClean="0">
                <a:latin typeface="Noto Sans CJK JP Regular" pitchFamily="34" charset="-128"/>
                <a:ea typeface="Noto Sans CJK JP Regular" pitchFamily="34" charset="-128"/>
              </a:rPr>
              <a:t>時</a:t>
            </a:r>
          </a:p>
        </p:txBody>
      </p:sp>
      <p:graphicFrame>
        <p:nvGraphicFramePr>
          <p:cNvPr id="11" name="グラフ 10"/>
          <p:cNvGraphicFramePr>
            <a:graphicFrameLocks/>
          </p:cNvGraphicFramePr>
          <p:nvPr>
            <p:extLst>
              <p:ext uri="{D42A27DB-BD31-4B8C-83A1-F6EECF244321}">
                <p14:modId xmlns:p14="http://schemas.microsoft.com/office/powerpoint/2010/main" val="790962394"/>
              </p:ext>
            </p:extLst>
          </p:nvPr>
        </p:nvGraphicFramePr>
        <p:xfrm>
          <a:off x="0" y="3636000"/>
          <a:ext cx="4500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321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xit" presetSubtype="0" fill="hold" grpId="0" nodeType="withEffect">
                                  <p:stCondLst>
                                    <p:cond delay="0"/>
                                  </p:stCondLst>
                                  <p:childTnLst>
                                    <p:animEffect transition="out" filter="fad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Graphic spid="11"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ダウンタイム</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マイグレーション中のダウンタイムを測定</a:t>
            </a:r>
            <a:endParaRPr lang="en-US" altLang="ja-JP" dirty="0" smtClean="0"/>
          </a:p>
          <a:p>
            <a:pPr lvl="1"/>
            <a:r>
              <a:rPr lang="en-US" altLang="ja-JP" dirty="0" smtClean="0"/>
              <a:t>VMBeam</a:t>
            </a:r>
            <a:r>
              <a:rPr lang="ja-JP" altLang="en-US" dirty="0" smtClean="0"/>
              <a:t>は</a:t>
            </a:r>
            <a:r>
              <a:rPr lang="en-US" altLang="ja-JP" dirty="0" smtClean="0"/>
              <a:t>0.6</a:t>
            </a:r>
            <a:r>
              <a:rPr lang="ja-JP" altLang="en-US" dirty="0" smtClean="0"/>
              <a:t>秒程度</a:t>
            </a:r>
            <a:endParaRPr lang="en-US" altLang="ja-JP" dirty="0" smtClean="0"/>
          </a:p>
          <a:p>
            <a:pPr lvl="2"/>
            <a:r>
              <a:rPr lang="ja-JP" altLang="en-US" dirty="0"/>
              <a:t>従来システム</a:t>
            </a:r>
            <a:r>
              <a:rPr lang="ja-JP" altLang="en-US" dirty="0" smtClean="0"/>
              <a:t>より</a:t>
            </a:r>
            <a:r>
              <a:rPr lang="en-US" altLang="ja-JP" dirty="0" smtClean="0"/>
              <a:t>0.2</a:t>
            </a:r>
            <a:r>
              <a:rPr lang="ja-JP" altLang="en-US" dirty="0" smtClean="0"/>
              <a:t>秒程度長い</a:t>
            </a:r>
            <a:endParaRPr lang="en-US" altLang="ja-JP" dirty="0" smtClean="0"/>
          </a:p>
          <a:p>
            <a:pPr lvl="1"/>
            <a:r>
              <a:rPr lang="ja-JP" altLang="en-US" dirty="0" smtClean="0"/>
              <a:t>メモリ書き換えが多いと</a:t>
            </a:r>
            <a:r>
              <a:rPr lang="ja-JP" altLang="en-US" dirty="0"/>
              <a:t>従来システム</a:t>
            </a:r>
            <a:r>
              <a:rPr lang="ja-JP" altLang="en-US" dirty="0" smtClean="0"/>
              <a:t>より短くなる</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15</a:t>
            </a:fld>
            <a:endParaRPr lang="ja-JP" altLang="en-US"/>
          </a:p>
        </p:txBody>
      </p:sp>
      <p:graphicFrame>
        <p:nvGraphicFramePr>
          <p:cNvPr id="8" name="グラフ 7"/>
          <p:cNvGraphicFramePr>
            <a:graphicFrameLocks/>
          </p:cNvGraphicFramePr>
          <p:nvPr>
            <p:extLst>
              <p:ext uri="{D42A27DB-BD31-4B8C-83A1-F6EECF244321}">
                <p14:modId xmlns:p14="http://schemas.microsoft.com/office/powerpoint/2010/main" val="945549736"/>
              </p:ext>
            </p:extLst>
          </p:nvPr>
        </p:nvGraphicFramePr>
        <p:xfrm>
          <a:off x="29696" y="3645024"/>
          <a:ext cx="4572000" cy="2844024"/>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1944000" y="6444000"/>
            <a:ext cx="1338828"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アイドル</a:t>
            </a:r>
            <a:r>
              <a:rPr kumimoji="1" lang="ja-JP" altLang="en-US" dirty="0" smtClean="0">
                <a:latin typeface="Noto Sans CJK JP Regular" pitchFamily="34" charset="-128"/>
                <a:ea typeface="Noto Sans CJK JP Regular" pitchFamily="34" charset="-128"/>
              </a:rPr>
              <a:t>時</a:t>
            </a:r>
          </a:p>
        </p:txBody>
      </p:sp>
      <p:graphicFrame>
        <p:nvGraphicFramePr>
          <p:cNvPr id="11" name="グラフ 10"/>
          <p:cNvGraphicFramePr>
            <a:graphicFrameLocks/>
          </p:cNvGraphicFramePr>
          <p:nvPr>
            <p:extLst>
              <p:ext uri="{D42A27DB-BD31-4B8C-83A1-F6EECF244321}">
                <p14:modId xmlns:p14="http://schemas.microsoft.com/office/powerpoint/2010/main" val="3495149334"/>
              </p:ext>
            </p:extLst>
          </p:nvPr>
        </p:nvGraphicFramePr>
        <p:xfrm>
          <a:off x="4547592" y="3717032"/>
          <a:ext cx="4572000" cy="2773768"/>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p:cNvSpPr txBox="1"/>
          <p:nvPr/>
        </p:nvSpPr>
        <p:spPr>
          <a:xfrm>
            <a:off x="6048000" y="6444000"/>
            <a:ext cx="2031325" cy="369332"/>
          </a:xfrm>
          <a:prstGeom prst="rect">
            <a:avLst/>
          </a:prstGeom>
          <a:noFill/>
          <a:ln>
            <a:solidFill>
              <a:schemeClr val="tx1"/>
            </a:solidFill>
            <a:prstDash val="solid"/>
          </a:ln>
        </p:spPr>
        <p:txBody>
          <a:bodyPr wrap="none" rtlCol="0">
            <a:spAutoFit/>
          </a:bodyPr>
          <a:lstStyle/>
          <a:p>
            <a:r>
              <a:rPr kumimoji="1" lang="ja-JP" altLang="en-US" dirty="0" smtClean="0">
                <a:latin typeface="Noto Sans CJK JP Regular" pitchFamily="34" charset="-128"/>
                <a:ea typeface="Noto Sans CJK JP Regular" pitchFamily="34" charset="-128"/>
              </a:rPr>
              <a:t>メモリ書き換え時</a:t>
            </a:r>
          </a:p>
        </p:txBody>
      </p:sp>
    </p:spTree>
    <p:extLst>
      <p:ext uri="{BB962C8B-B14F-4D97-AF65-F5344CB8AC3E}">
        <p14:creationId xmlns:p14="http://schemas.microsoft.com/office/powerpoint/2010/main" val="3199185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CPU</a:t>
            </a:r>
            <a:r>
              <a:rPr lang="ja-JP" altLang="en-US" smtClean="0"/>
              <a:t>負荷</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マイグレーション中の</a:t>
            </a:r>
            <a:r>
              <a:rPr lang="en-US" altLang="ja-JP" dirty="0" smtClean="0"/>
              <a:t>CPU</a:t>
            </a:r>
            <a:r>
              <a:rPr lang="ja-JP" altLang="en-US" dirty="0" smtClean="0"/>
              <a:t>使用率およびトータル</a:t>
            </a:r>
            <a:r>
              <a:rPr lang="en-US" altLang="ja-JP" dirty="0" smtClean="0"/>
              <a:t>CPU</a:t>
            </a:r>
            <a:r>
              <a:rPr lang="ja-JP" altLang="en-US" dirty="0" smtClean="0"/>
              <a:t>時間を測定</a:t>
            </a:r>
            <a:endParaRPr lang="en-US" altLang="ja-JP" dirty="0" smtClean="0"/>
          </a:p>
          <a:p>
            <a:pPr lvl="1"/>
            <a:r>
              <a:rPr lang="en-US" altLang="ja-JP" dirty="0" smtClean="0"/>
              <a:t>VMBeam</a:t>
            </a:r>
            <a:r>
              <a:rPr lang="ja-JP" altLang="en-US" dirty="0" smtClean="0"/>
              <a:t>の</a:t>
            </a:r>
            <a:r>
              <a:rPr lang="en-US" altLang="ja-JP" dirty="0" smtClean="0"/>
              <a:t>CPU</a:t>
            </a:r>
            <a:r>
              <a:rPr lang="ja-JP" altLang="en-US" dirty="0" smtClean="0"/>
              <a:t>使用率は従来システムの</a:t>
            </a:r>
            <a:r>
              <a:rPr lang="en-US" altLang="ja-JP" dirty="0" smtClean="0"/>
              <a:t>2</a:t>
            </a:r>
            <a:r>
              <a:rPr lang="ja-JP" altLang="en-US" dirty="0" smtClean="0"/>
              <a:t>倍</a:t>
            </a:r>
            <a:endParaRPr lang="en-US" altLang="ja-JP" dirty="0" smtClean="0"/>
          </a:p>
          <a:p>
            <a:pPr lvl="1"/>
            <a:r>
              <a:rPr lang="ja-JP" altLang="en-US" dirty="0" smtClean="0"/>
              <a:t>トータル</a:t>
            </a:r>
            <a:r>
              <a:rPr lang="en-US" altLang="ja-JP" dirty="0" smtClean="0"/>
              <a:t>CPU</a:t>
            </a:r>
            <a:r>
              <a:rPr lang="ja-JP" altLang="en-US" dirty="0" smtClean="0"/>
              <a:t>時間は</a:t>
            </a:r>
            <a:r>
              <a:rPr lang="en-US" altLang="ja-JP" dirty="0" smtClean="0"/>
              <a:t>VMBeam</a:t>
            </a:r>
            <a:r>
              <a:rPr lang="ja-JP" altLang="en-US" dirty="0" smtClean="0"/>
              <a:t>が最も少ない</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16</a:t>
            </a:fld>
            <a:endParaRPr lang="ja-JP" altLang="en-US"/>
          </a:p>
        </p:txBody>
      </p:sp>
      <p:graphicFrame>
        <p:nvGraphicFramePr>
          <p:cNvPr id="8" name="グラフ 7"/>
          <p:cNvGraphicFramePr>
            <a:graphicFrameLocks/>
          </p:cNvGraphicFramePr>
          <p:nvPr>
            <p:extLst>
              <p:ext uri="{D42A27DB-BD31-4B8C-83A1-F6EECF244321}">
                <p14:modId xmlns:p14="http://schemas.microsoft.com/office/powerpoint/2010/main" val="2623819936"/>
              </p:ext>
            </p:extLst>
          </p:nvPr>
        </p:nvGraphicFramePr>
        <p:xfrm>
          <a:off x="0" y="3501008"/>
          <a:ext cx="4572000" cy="28781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3579621009"/>
              </p:ext>
            </p:extLst>
          </p:nvPr>
        </p:nvGraphicFramePr>
        <p:xfrm>
          <a:off x="4572000" y="33840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p:cNvSpPr txBox="1"/>
          <p:nvPr/>
        </p:nvSpPr>
        <p:spPr>
          <a:xfrm>
            <a:off x="1512000" y="6372000"/>
            <a:ext cx="2029723" cy="369332"/>
          </a:xfrm>
          <a:prstGeom prst="rect">
            <a:avLst/>
          </a:prstGeom>
          <a:noFill/>
          <a:ln>
            <a:solidFill>
              <a:schemeClr val="tx1"/>
            </a:solidFill>
            <a:prstDash val="solid"/>
          </a:ln>
        </p:spPr>
        <p:txBody>
          <a:bodyPr wrap="none" rtlCol="0">
            <a:spAutoFit/>
          </a:bodyPr>
          <a:lstStyle/>
          <a:p>
            <a:r>
              <a:rPr lang="en-US" altLang="ja-JP" dirty="0" smtClean="0">
                <a:latin typeface="Noto Sans CJK JP Regular" pitchFamily="34" charset="-128"/>
                <a:ea typeface="Noto Sans CJK JP Regular" pitchFamily="34" charset="-128"/>
              </a:rPr>
              <a:t>CPU</a:t>
            </a:r>
            <a:r>
              <a:rPr lang="ja-JP" altLang="en-US" dirty="0" smtClean="0">
                <a:latin typeface="Noto Sans CJK JP Regular" pitchFamily="34" charset="-128"/>
                <a:ea typeface="Noto Sans CJK JP Regular" pitchFamily="34" charset="-128"/>
              </a:rPr>
              <a:t>使用率の変化</a:t>
            </a:r>
            <a:endParaRPr kumimoji="1" lang="ja-JP" altLang="en-US" dirty="0" smtClean="0">
              <a:latin typeface="Noto Sans CJK JP Regular" pitchFamily="34" charset="-128"/>
              <a:ea typeface="Noto Sans CJK JP Regular" pitchFamily="34" charset="-128"/>
            </a:endParaRPr>
          </a:p>
        </p:txBody>
      </p:sp>
      <p:sp>
        <p:nvSpPr>
          <p:cNvPr id="12" name="テキスト ボックス 11"/>
          <p:cNvSpPr txBox="1"/>
          <p:nvPr/>
        </p:nvSpPr>
        <p:spPr>
          <a:xfrm>
            <a:off x="6300000" y="6372000"/>
            <a:ext cx="2260555"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トータル</a:t>
            </a:r>
            <a:r>
              <a:rPr lang="ja-JP" altLang="en-US" dirty="0" smtClean="0">
                <a:latin typeface="Noto Sans CJK JP Regular" pitchFamily="34" charset="-128"/>
                <a:ea typeface="Noto Sans CJK JP Regular" pitchFamily="34" charset="-128"/>
              </a:rPr>
              <a:t>の</a:t>
            </a:r>
            <a:r>
              <a:rPr lang="en-US" altLang="ja-JP" dirty="0" smtClean="0">
                <a:latin typeface="Noto Sans CJK JP Regular" pitchFamily="34" charset="-128"/>
                <a:ea typeface="Noto Sans CJK JP Regular" pitchFamily="34" charset="-128"/>
              </a:rPr>
              <a:t>CPU</a:t>
            </a:r>
            <a:r>
              <a:rPr lang="ja-JP" altLang="en-US" dirty="0" smtClean="0">
                <a:latin typeface="Noto Sans CJK JP Regular" pitchFamily="34" charset="-128"/>
                <a:ea typeface="Noto Sans CJK JP Regular" pitchFamily="34" charset="-128"/>
              </a:rPr>
              <a:t>時間</a:t>
            </a:r>
            <a:endParaRPr kumimoji="1" lang="ja-JP" altLang="en-US"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2000458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ネットワーク負荷・メモリ負荷</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マイグレーション中のデータ転送量を測定し、メモリアクセス量を推定した</a:t>
            </a:r>
            <a:endParaRPr lang="en-US" altLang="ja-JP" dirty="0" smtClean="0"/>
          </a:p>
          <a:p>
            <a:pPr lvl="1"/>
            <a:r>
              <a:rPr lang="en-US" altLang="ja-JP" dirty="0" smtClean="0"/>
              <a:t>VMBeam</a:t>
            </a:r>
            <a:r>
              <a:rPr lang="ja-JP" altLang="en-US" dirty="0" smtClean="0"/>
              <a:t>はどちらもほぼ</a:t>
            </a:r>
            <a:r>
              <a:rPr lang="en-US" altLang="ja-JP" dirty="0" smtClean="0"/>
              <a:t>0%</a:t>
            </a:r>
            <a:r>
              <a:rPr lang="ja-JP" altLang="en-US" dirty="0" smtClean="0"/>
              <a:t>に削減</a:t>
            </a:r>
            <a:endParaRPr lang="en-US" altLang="ja-JP" dirty="0" smtClean="0"/>
          </a:p>
          <a:p>
            <a:pPr lvl="2"/>
            <a:r>
              <a:rPr lang="ja-JP" altLang="en-US" dirty="0" smtClean="0"/>
              <a:t>メモリ転送にネットワークを用いず、メモリコピーもしないため</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17</a:t>
            </a:fld>
            <a:endParaRPr lang="ja-JP" altLang="en-US"/>
          </a:p>
        </p:txBody>
      </p:sp>
      <p:graphicFrame>
        <p:nvGraphicFramePr>
          <p:cNvPr id="6" name="グラフ 5"/>
          <p:cNvGraphicFramePr>
            <a:graphicFrameLocks/>
          </p:cNvGraphicFramePr>
          <p:nvPr>
            <p:extLst>
              <p:ext uri="{D42A27DB-BD31-4B8C-83A1-F6EECF244321}">
                <p14:modId xmlns:p14="http://schemas.microsoft.com/office/powerpoint/2010/main" val="291798486"/>
              </p:ext>
            </p:extLst>
          </p:nvPr>
        </p:nvGraphicFramePr>
        <p:xfrm>
          <a:off x="0" y="3636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739714409"/>
              </p:ext>
            </p:extLst>
          </p:nvPr>
        </p:nvGraphicFramePr>
        <p:xfrm>
          <a:off x="4572000" y="36360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p:cNvSpPr txBox="1"/>
          <p:nvPr/>
        </p:nvSpPr>
        <p:spPr>
          <a:xfrm>
            <a:off x="1620000" y="6336000"/>
            <a:ext cx="2031325"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ネットワーク</a:t>
            </a:r>
            <a:r>
              <a:rPr lang="ja-JP" altLang="en-US" dirty="0" smtClean="0">
                <a:latin typeface="Noto Sans CJK JP Regular" pitchFamily="34" charset="-128"/>
                <a:ea typeface="Noto Sans CJK JP Regular" pitchFamily="34" charset="-128"/>
              </a:rPr>
              <a:t>負荷</a:t>
            </a:r>
            <a:endParaRPr kumimoji="1" lang="ja-JP" altLang="en-US" dirty="0" smtClean="0">
              <a:latin typeface="Noto Sans CJK JP Regular" pitchFamily="34" charset="-128"/>
              <a:ea typeface="Noto Sans CJK JP Regular" pitchFamily="34" charset="-128"/>
            </a:endParaRPr>
          </a:p>
        </p:txBody>
      </p:sp>
      <p:sp>
        <p:nvSpPr>
          <p:cNvPr id="9" name="テキスト ボックス 8"/>
          <p:cNvSpPr txBox="1"/>
          <p:nvPr/>
        </p:nvSpPr>
        <p:spPr>
          <a:xfrm>
            <a:off x="6516216" y="6336000"/>
            <a:ext cx="1338828"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メモリ</a:t>
            </a:r>
            <a:r>
              <a:rPr lang="ja-JP" altLang="en-US" dirty="0" smtClean="0">
                <a:latin typeface="Noto Sans CJK JP Regular" pitchFamily="34" charset="-128"/>
                <a:ea typeface="Noto Sans CJK JP Regular" pitchFamily="34" charset="-128"/>
              </a:rPr>
              <a:t>負荷</a:t>
            </a:r>
            <a:endParaRPr kumimoji="1" lang="ja-JP" altLang="en-US"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3090321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Microvisor [Lowell et al. ‘04]</a:t>
            </a:r>
          </a:p>
          <a:p>
            <a:pPr lvl="1"/>
            <a:r>
              <a:rPr lang="ja-JP" altLang="en-US" dirty="0" smtClean="0"/>
              <a:t>別の</a:t>
            </a:r>
            <a:r>
              <a:rPr lang="en-US" altLang="ja-JP" dirty="0" smtClean="0"/>
              <a:t>VM</a:t>
            </a:r>
            <a:r>
              <a:rPr lang="ja-JP" altLang="en-US" dirty="0" smtClean="0"/>
              <a:t>でシステムのメンテナンスを行い、アプリケーションをマイグレーション</a:t>
            </a:r>
            <a:endParaRPr lang="en-US" altLang="ja-JP" dirty="0" smtClean="0"/>
          </a:p>
          <a:p>
            <a:pPr lvl="2"/>
            <a:r>
              <a:rPr lang="ja-JP" altLang="en-US" dirty="0" smtClean="0"/>
              <a:t>脱仮想化によるオーバヘッド削減に焦点を当てている</a:t>
            </a:r>
            <a:endParaRPr lang="en-US" altLang="ja-JP" dirty="0" smtClean="0"/>
          </a:p>
          <a:p>
            <a:r>
              <a:rPr lang="en-US" altLang="ja-JP" dirty="0" smtClean="0"/>
              <a:t>Xen-Blanket [Williams et al. ‘12]</a:t>
            </a:r>
          </a:p>
          <a:p>
            <a:pPr lvl="1"/>
            <a:r>
              <a:rPr lang="ja-JP" altLang="en-US" dirty="0"/>
              <a:t>ネストした</a:t>
            </a:r>
            <a:r>
              <a:rPr lang="ja-JP" altLang="en-US" dirty="0" smtClean="0"/>
              <a:t>仮想化で高速ネットワークを提供</a:t>
            </a:r>
            <a:endParaRPr lang="en-US" altLang="ja-JP" dirty="0" smtClean="0"/>
          </a:p>
          <a:p>
            <a:pPr lvl="2"/>
            <a:r>
              <a:rPr lang="ja-JP" altLang="en-US" dirty="0" smtClean="0"/>
              <a:t>マイグレーション</a:t>
            </a:r>
            <a:r>
              <a:rPr lang="ja-JP" altLang="en-US" smtClean="0"/>
              <a:t>性能は従来システムより</a:t>
            </a:r>
            <a:r>
              <a:rPr lang="ja-JP" altLang="en-US" dirty="0" smtClean="0"/>
              <a:t>低い</a:t>
            </a:r>
            <a:endParaRPr lang="en-US" altLang="ja-JP" dirty="0" smtClean="0"/>
          </a:p>
          <a:p>
            <a:r>
              <a:rPr lang="en-US" altLang="ja-JP" dirty="0" smtClean="0"/>
              <a:t>Warm-VM Reboot [Kourai et al. ‘07]</a:t>
            </a:r>
          </a:p>
          <a:p>
            <a:pPr lvl="1"/>
            <a:r>
              <a:rPr lang="ja-JP" altLang="en-US" dirty="0" smtClean="0"/>
              <a:t>ソフトウェア若化時に</a:t>
            </a:r>
            <a:r>
              <a:rPr lang="en-US" altLang="ja-JP" dirty="0" smtClean="0"/>
              <a:t>VM</a:t>
            </a:r>
            <a:r>
              <a:rPr lang="ja-JP" altLang="en-US" dirty="0" smtClean="0"/>
              <a:t>を高速にサスペンド</a:t>
            </a:r>
            <a:endParaRPr lang="en-US" altLang="ja-JP" dirty="0" smtClean="0"/>
          </a:p>
          <a:p>
            <a:pPr lvl="2"/>
            <a:r>
              <a:rPr lang="ja-JP" altLang="en-US" dirty="0" smtClean="0"/>
              <a:t>ハイパーバイザの再起動時間はダウンタイムに</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18</a:t>
            </a:fld>
            <a:endParaRPr lang="ja-JP" altLang="en-US"/>
          </a:p>
        </p:txBody>
      </p:sp>
    </p:spTree>
    <p:extLst>
      <p:ext uri="{BB962C8B-B14F-4D97-AF65-F5344CB8AC3E}">
        <p14:creationId xmlns:p14="http://schemas.microsoft.com/office/powerpoint/2010/main" val="15076986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軽量なソフトウェア若化を実現する</a:t>
            </a:r>
            <a:r>
              <a:rPr lang="en-US" altLang="ja-JP" dirty="0" smtClean="0"/>
              <a:t>VMBeam</a:t>
            </a:r>
          </a:p>
          <a:p>
            <a:pPr lvl="1"/>
            <a:r>
              <a:rPr lang="ja-JP" altLang="en-US" dirty="0" smtClean="0"/>
              <a:t>ネストした仮想化を用いてゼロコピー・マイグレーションを実現</a:t>
            </a:r>
            <a:endParaRPr lang="en-US" altLang="ja-JP" dirty="0" smtClean="0"/>
          </a:p>
          <a:p>
            <a:pPr lvl="1"/>
            <a:r>
              <a:rPr lang="ja-JP" altLang="en-US" dirty="0" smtClean="0"/>
              <a:t>マイグレーションを最大</a:t>
            </a:r>
            <a:r>
              <a:rPr lang="en-US" altLang="ja-JP" dirty="0" smtClean="0"/>
              <a:t>5.8</a:t>
            </a:r>
            <a:r>
              <a:rPr lang="ja-JP" altLang="en-US" dirty="0" smtClean="0"/>
              <a:t>倍高速化</a:t>
            </a:r>
            <a:endParaRPr lang="en-US" altLang="ja-JP" dirty="0" smtClean="0"/>
          </a:p>
          <a:p>
            <a:pPr lvl="1"/>
            <a:r>
              <a:rPr lang="en-US" altLang="ja-JP" dirty="0" smtClean="0"/>
              <a:t>CPU</a:t>
            </a:r>
            <a:r>
              <a:rPr lang="ja-JP" altLang="en-US" dirty="0" smtClean="0"/>
              <a:t>負荷を</a:t>
            </a:r>
            <a:r>
              <a:rPr lang="en-US" altLang="ja-JP" dirty="0" smtClean="0"/>
              <a:t>29%</a:t>
            </a:r>
            <a:r>
              <a:rPr lang="ja-JP" altLang="en-US" dirty="0" smtClean="0"/>
              <a:t>に抑制</a:t>
            </a:r>
            <a:endParaRPr lang="en-US" altLang="ja-JP" dirty="0" smtClean="0"/>
          </a:p>
          <a:p>
            <a:pPr lvl="1"/>
            <a:r>
              <a:rPr lang="ja-JP" altLang="en-US" dirty="0" smtClean="0"/>
              <a:t>メモリ負荷、ネットワーク負荷をほぼ</a:t>
            </a:r>
            <a:r>
              <a:rPr lang="en-US" altLang="ja-JP" dirty="0" smtClean="0"/>
              <a:t>0%</a:t>
            </a:r>
            <a:r>
              <a:rPr lang="ja-JP" altLang="en-US" dirty="0" smtClean="0"/>
              <a:t>に抑制</a:t>
            </a:r>
            <a:endParaRPr lang="en-US" altLang="ja-JP" dirty="0" smtClean="0"/>
          </a:p>
          <a:p>
            <a:r>
              <a:rPr lang="ja-JP" altLang="en-US" dirty="0" smtClean="0"/>
              <a:t>今後の課題</a:t>
            </a:r>
            <a:endParaRPr lang="en-US" altLang="ja-JP" dirty="0" smtClean="0"/>
          </a:p>
          <a:p>
            <a:pPr lvl="1"/>
            <a:r>
              <a:rPr lang="ja-JP" altLang="en-US" dirty="0" smtClean="0"/>
              <a:t>脱仮想化による通常時のオーバヘッド削減</a:t>
            </a:r>
            <a:endParaRPr lang="en-US" altLang="ja-JP" dirty="0" smtClean="0"/>
          </a:p>
          <a:p>
            <a:pPr lvl="1"/>
            <a:r>
              <a:rPr lang="ja-JP" altLang="en-US" dirty="0" smtClean="0"/>
              <a:t>ホスト環境とゲスト環境におけるソフトウェア・エージングの違いを調査</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19</a:t>
            </a:fld>
            <a:endParaRPr lang="ja-JP" altLang="en-US"/>
          </a:p>
        </p:txBody>
      </p:sp>
    </p:spTree>
    <p:extLst>
      <p:ext uri="{BB962C8B-B14F-4D97-AF65-F5344CB8AC3E}">
        <p14:creationId xmlns:p14="http://schemas.microsoft.com/office/powerpoint/2010/main" val="587516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仮想化システム</a:t>
            </a:r>
            <a:endParaRPr lang="ja-JP" altLang="en-US" dirty="0"/>
          </a:p>
        </p:txBody>
      </p:sp>
      <p:sp>
        <p:nvSpPr>
          <p:cNvPr id="3" name="コンテンツ プレースホルダー 2"/>
          <p:cNvSpPr>
            <a:spLocks noGrp="1"/>
          </p:cNvSpPr>
          <p:nvPr>
            <p:ph idx="1"/>
          </p:nvPr>
        </p:nvSpPr>
        <p:spPr/>
        <p:txBody>
          <a:bodyPr/>
          <a:lstStyle/>
          <a:p>
            <a:r>
              <a:rPr lang="ja-JP" altLang="en-US" dirty="0" smtClean="0"/>
              <a:t>仮想マシン</a:t>
            </a:r>
            <a:r>
              <a:rPr lang="en-US" altLang="ja-JP" dirty="0" smtClean="0"/>
              <a:t>(VM</a:t>
            </a:r>
            <a:r>
              <a:rPr lang="en-US" altLang="ja-JP" dirty="0"/>
              <a:t>)</a:t>
            </a:r>
            <a:r>
              <a:rPr lang="ja-JP" altLang="en-US" dirty="0" smtClean="0"/>
              <a:t>を用いて計算機を一台に集約</a:t>
            </a:r>
            <a:endParaRPr lang="en-US" altLang="ja-JP" dirty="0" smtClean="0"/>
          </a:p>
          <a:p>
            <a:pPr lvl="1"/>
            <a:r>
              <a:rPr lang="ja-JP" altLang="en-US" dirty="0" smtClean="0"/>
              <a:t>集約することで利用効率が向上し、コストも削減</a:t>
            </a:r>
            <a:endParaRPr lang="en-US" altLang="ja-JP" dirty="0"/>
          </a:p>
          <a:p>
            <a:pPr lvl="1"/>
            <a:r>
              <a:rPr lang="ja-JP" altLang="en-US" dirty="0" smtClean="0"/>
              <a:t>ハイパーバイザの上で</a:t>
            </a:r>
            <a:r>
              <a:rPr lang="en-US" altLang="ja-JP" dirty="0" smtClean="0"/>
              <a:t>VM</a:t>
            </a:r>
            <a:r>
              <a:rPr lang="ja-JP" altLang="en-US" dirty="0" smtClean="0"/>
              <a:t>を動かす</a:t>
            </a:r>
            <a:endParaRPr lang="en-US" altLang="ja-JP" dirty="0" smtClean="0"/>
          </a:p>
          <a:p>
            <a:pPr lvl="1"/>
            <a:r>
              <a:rPr lang="en-US" altLang="ja-JP" dirty="0" smtClean="0"/>
              <a:t>VM</a:t>
            </a:r>
            <a:r>
              <a:rPr lang="ja-JP" altLang="en-US" dirty="0" smtClean="0"/>
              <a:t>上でサービスを提供</a:t>
            </a:r>
            <a:endParaRPr lang="en-US" altLang="ja-JP" dirty="0" smtClean="0"/>
          </a:p>
          <a:p>
            <a:r>
              <a:rPr lang="ja-JP" altLang="en-US" dirty="0"/>
              <a:t>仮想化システム</a:t>
            </a:r>
            <a:r>
              <a:rPr lang="ja-JP" altLang="en-US" dirty="0" smtClean="0"/>
              <a:t>は</a:t>
            </a:r>
            <a:r>
              <a:rPr lang="ja-JP" altLang="en-US" dirty="0"/>
              <a:t>長時間動き続けることが</a:t>
            </a:r>
            <a:r>
              <a:rPr lang="ja-JP" altLang="en-US" dirty="0" smtClean="0"/>
              <a:t>多い</a:t>
            </a:r>
            <a:endParaRPr lang="en-US" altLang="ja-JP" dirty="0" smtClean="0"/>
          </a:p>
          <a:p>
            <a:pPr lvl="1"/>
            <a:r>
              <a:rPr lang="ja-JP" altLang="en-US" dirty="0"/>
              <a:t>多く</a:t>
            </a:r>
            <a:r>
              <a:rPr lang="ja-JP" altLang="en-US" dirty="0" smtClean="0"/>
              <a:t>の</a:t>
            </a:r>
            <a:r>
              <a:rPr lang="en-US" altLang="ja-JP" dirty="0" smtClean="0"/>
              <a:t>VM</a:t>
            </a:r>
            <a:r>
              <a:rPr lang="ja-JP" altLang="en-US" dirty="0" smtClean="0"/>
              <a:t>を動かす必要があるため</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2</a:t>
            </a:fld>
            <a:endParaRPr lang="ja-JP" altLang="en-US"/>
          </a:p>
        </p:txBody>
      </p:sp>
      <p:grpSp>
        <p:nvGrpSpPr>
          <p:cNvPr id="17" name="グループ化 16"/>
          <p:cNvGrpSpPr/>
          <p:nvPr/>
        </p:nvGrpSpPr>
        <p:grpSpPr>
          <a:xfrm>
            <a:off x="4428000" y="4788000"/>
            <a:ext cx="3627623" cy="1966968"/>
            <a:chOff x="2952000" y="4860000"/>
            <a:chExt cx="3627623" cy="1966968"/>
          </a:xfrm>
        </p:grpSpPr>
        <p:grpSp>
          <p:nvGrpSpPr>
            <p:cNvPr id="5" name="グループ化 4"/>
            <p:cNvGrpSpPr/>
            <p:nvPr/>
          </p:nvGrpSpPr>
          <p:grpSpPr>
            <a:xfrm>
              <a:off x="2952000" y="4860000"/>
              <a:ext cx="3240000" cy="1836000"/>
              <a:chOff x="1440000" y="4860000"/>
              <a:chExt cx="3240000" cy="1836000"/>
            </a:xfrm>
          </p:grpSpPr>
          <p:sp>
            <p:nvSpPr>
              <p:cNvPr id="6" name="正方形/長方形 5"/>
              <p:cNvSpPr/>
              <p:nvPr/>
            </p:nvSpPr>
            <p:spPr>
              <a:xfrm>
                <a:off x="1440000" y="4860000"/>
                <a:ext cx="3240000" cy="1836000"/>
              </a:xfrm>
              <a:prstGeom prst="rect">
                <a:avLst/>
              </a:prstGeom>
              <a:solidFill>
                <a:schemeClr val="bg1">
                  <a:lumMod val="75000"/>
                  <a:alpha val="10000"/>
                </a:schemeClr>
              </a:soli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正方形/長方形 2"/>
              <p:cNvSpPr/>
              <p:nvPr/>
            </p:nvSpPr>
            <p:spPr>
              <a:xfrm>
                <a:off x="1620000" y="5040000"/>
                <a:ext cx="900000" cy="90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8" name="正方形/長方形 7"/>
              <p:cNvSpPr/>
              <p:nvPr/>
            </p:nvSpPr>
            <p:spPr>
              <a:xfrm>
                <a:off x="1620000" y="6156000"/>
                <a:ext cx="288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9" name="正方形/長方形 2"/>
              <p:cNvSpPr/>
              <p:nvPr/>
            </p:nvSpPr>
            <p:spPr>
              <a:xfrm>
                <a:off x="3600000" y="5040000"/>
                <a:ext cx="900000" cy="90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0" name="テキスト ボックス 9"/>
              <p:cNvSpPr txBox="1"/>
              <p:nvPr/>
            </p:nvSpPr>
            <p:spPr>
              <a:xfrm>
                <a:off x="2621418" y="5358226"/>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pic>
          <p:nvPicPr>
            <p:cNvPr id="11"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5940000" y="5940000"/>
              <a:ext cx="639623" cy="886968"/>
            </a:xfrm>
            <a:prstGeom prst="rect">
              <a:avLst/>
            </a:prstGeom>
            <a:noFill/>
          </p:spPr>
        </p:pic>
      </p:grpSp>
      <p:grpSp>
        <p:nvGrpSpPr>
          <p:cNvPr id="16" name="グループ化 15"/>
          <p:cNvGrpSpPr/>
          <p:nvPr/>
        </p:nvGrpSpPr>
        <p:grpSpPr>
          <a:xfrm>
            <a:off x="4716000" y="5297520"/>
            <a:ext cx="1096823" cy="1344168"/>
            <a:chOff x="7078714" y="5029716"/>
            <a:chExt cx="1096823" cy="1344168"/>
          </a:xfrm>
        </p:grpSpPr>
        <p:pic>
          <p:nvPicPr>
            <p:cNvPr id="12"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078714" y="5029716"/>
              <a:ext cx="639623" cy="886968"/>
            </a:xfrm>
            <a:prstGeom prst="rect">
              <a:avLst/>
            </a:prstGeom>
            <a:noFill/>
          </p:spPr>
        </p:pic>
        <p:pic>
          <p:nvPicPr>
            <p:cNvPr id="13"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231114" y="5182116"/>
              <a:ext cx="639623" cy="886968"/>
            </a:xfrm>
            <a:prstGeom prst="rect">
              <a:avLst/>
            </a:prstGeom>
            <a:noFill/>
          </p:spPr>
        </p:pic>
        <p:pic>
          <p:nvPicPr>
            <p:cNvPr id="14"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383514" y="5334516"/>
              <a:ext cx="639623" cy="886968"/>
            </a:xfrm>
            <a:prstGeom prst="rect">
              <a:avLst/>
            </a:prstGeom>
            <a:noFill/>
          </p:spPr>
        </p:pic>
        <p:pic>
          <p:nvPicPr>
            <p:cNvPr id="15"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535914" y="5486916"/>
              <a:ext cx="639623" cy="886968"/>
            </a:xfrm>
            <a:prstGeom prst="rect">
              <a:avLst/>
            </a:prstGeom>
            <a:noFill/>
          </p:spPr>
        </p:pic>
      </p:grpSp>
      <p:grpSp>
        <p:nvGrpSpPr>
          <p:cNvPr id="18" name="グループ化 17"/>
          <p:cNvGrpSpPr/>
          <p:nvPr/>
        </p:nvGrpSpPr>
        <p:grpSpPr>
          <a:xfrm>
            <a:off x="1368000" y="5220000"/>
            <a:ext cx="2328916" cy="1565920"/>
            <a:chOff x="539552" y="5156773"/>
            <a:chExt cx="2328916" cy="1565920"/>
          </a:xfrm>
        </p:grpSpPr>
        <p:sp>
          <p:nvSpPr>
            <p:cNvPr id="19" name="テキスト ボックス 18"/>
            <p:cNvSpPr txBox="1"/>
            <p:nvPr/>
          </p:nvSpPr>
          <p:spPr>
            <a:xfrm>
              <a:off x="702498" y="6322583"/>
              <a:ext cx="954107" cy="400110"/>
            </a:xfrm>
            <a:prstGeom prst="rect">
              <a:avLst/>
            </a:prstGeom>
            <a:noFill/>
          </p:spPr>
          <p:txBody>
            <a:bodyPr wrap="none" rtlCol="0">
              <a:spAutoFit/>
            </a:bodyPr>
            <a:lstStyle/>
            <a:p>
              <a:r>
                <a:rPr lang="ja-JP" altLang="en-US" sz="2000" dirty="0" smtClean="0">
                  <a:solidFill>
                    <a:srgbClr val="000000">
                      <a:lumMod val="75000"/>
                      <a:lumOff val="25000"/>
                    </a:srgbClr>
                  </a:solidFill>
                  <a:latin typeface="Noto Sans CJK JP DemiLight" pitchFamily="34" charset="-128"/>
                  <a:ea typeface="Noto Sans CJK JP DemiLight" pitchFamily="34" charset="-128"/>
                </a:rPr>
                <a:t>ユーザ</a:t>
              </a:r>
              <a:endParaRPr lang="ja-JP" altLang="en-US" sz="2000" dirty="0">
                <a:solidFill>
                  <a:srgbClr val="000000">
                    <a:lumMod val="75000"/>
                    <a:lumOff val="25000"/>
                  </a:srgbClr>
                </a:solidFill>
                <a:latin typeface="Noto Sans CJK JP DemiLight" pitchFamily="34" charset="-128"/>
                <a:ea typeface="Noto Sans CJK JP DemiLight" pitchFamily="34" charset="-128"/>
              </a:endParaRPr>
            </a:p>
          </p:txBody>
        </p:sp>
        <p:pic>
          <p:nvPicPr>
            <p:cNvPr id="20" name="Picture 5" descr="C:\Users\hiroki\AppData\Local\Microsoft\Windows\Temporary Internet Files\Content.IE5\N70SJ6PF\MC90042894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5349677"/>
              <a:ext cx="1248796" cy="89419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Users\hiroki\AppData\Local\Microsoft\Windows\Temporary Internet Files\Content.IE5\7YB0YD33\MC900431601[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5156773"/>
              <a:ext cx="1280000" cy="128000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3" name="カギ線コネクタ 22"/>
          <p:cNvCxnSpPr>
            <a:stCxn id="20" idx="0"/>
            <a:endCxn id="12" idx="0"/>
          </p:cNvCxnSpPr>
          <p:nvPr/>
        </p:nvCxnSpPr>
        <p:spPr>
          <a:xfrm rot="5400000" flipH="1" flipV="1">
            <a:off x="3996473" y="4373565"/>
            <a:ext cx="115384" cy="1963294"/>
          </a:xfrm>
          <a:prstGeom prst="bentConnector3">
            <a:avLst>
              <a:gd name="adj1" fmla="val 393986"/>
            </a:avLst>
          </a:prstGeom>
          <a:ln w="38100">
            <a:solidFill>
              <a:srgbClr val="405EF6"/>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7" name="カギ線コネクタ 26"/>
          <p:cNvCxnSpPr>
            <a:stCxn id="20" idx="0"/>
            <a:endCxn id="7" idx="0"/>
          </p:cNvCxnSpPr>
          <p:nvPr/>
        </p:nvCxnSpPr>
        <p:spPr>
          <a:xfrm rot="5400000" flipH="1" flipV="1">
            <a:off x="3842807" y="4197711"/>
            <a:ext cx="444904" cy="1985482"/>
          </a:xfrm>
          <a:prstGeom prst="bentConnector3">
            <a:avLst>
              <a:gd name="adj1" fmla="val 179559"/>
            </a:avLst>
          </a:prstGeom>
          <a:ln w="38100">
            <a:solidFill>
              <a:srgbClr val="405EF6"/>
            </a:solidFill>
            <a:prstDash val="soli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16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3"/>
                                        </p:tgtEl>
                                      </p:cBhvr>
                                    </p:animEffect>
                                    <p:set>
                                      <p:cBhvr>
                                        <p:cTn id="10" dur="1" fill="hold">
                                          <p:stCondLst>
                                            <p:cond delay="499"/>
                                          </p:stCondLst>
                                        </p:cTn>
                                        <p:tgtEl>
                                          <p:spTgt spid="23"/>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マイグレーションによるダウンタイム削減</a:t>
            </a:r>
            <a:endParaRPr kumimoji="1" lang="ja-JP" altLang="en-US" sz="3200" dirty="0"/>
          </a:p>
        </p:txBody>
      </p:sp>
      <p:sp>
        <p:nvSpPr>
          <p:cNvPr id="3" name="コンテンツ プレースホルダー 2"/>
          <p:cNvSpPr>
            <a:spLocks noGrp="1"/>
          </p:cNvSpPr>
          <p:nvPr>
            <p:ph idx="1"/>
          </p:nvPr>
        </p:nvSpPr>
        <p:spPr/>
        <p:txBody>
          <a:bodyPr/>
          <a:lstStyle/>
          <a:p>
            <a:r>
              <a:rPr kumimoji="1" lang="ja-JP" altLang="en-US" dirty="0" smtClean="0"/>
              <a:t>ソフトウェア若化前にすべての</a:t>
            </a:r>
            <a:r>
              <a:rPr kumimoji="1" lang="en-US" altLang="ja-JP" dirty="0" smtClean="0"/>
              <a:t>VM</a:t>
            </a:r>
            <a:r>
              <a:rPr kumimoji="1" lang="ja-JP" altLang="en-US" dirty="0" smtClean="0"/>
              <a:t>を移動</a:t>
            </a:r>
            <a:endParaRPr kumimoji="1" lang="en-US" altLang="ja-JP" dirty="0" smtClean="0"/>
          </a:p>
          <a:p>
            <a:pPr lvl="1"/>
            <a:r>
              <a:rPr lang="en-US" altLang="ja-JP" dirty="0" smtClean="0"/>
              <a:t>VM</a:t>
            </a:r>
            <a:r>
              <a:rPr lang="ja-JP" altLang="en-US" dirty="0" smtClean="0"/>
              <a:t>のマイグレーション機能を利用</a:t>
            </a:r>
            <a:endParaRPr lang="en-US" altLang="ja-JP" dirty="0" smtClean="0"/>
          </a:p>
          <a:p>
            <a:pPr lvl="2"/>
            <a:r>
              <a:rPr kumimoji="1" lang="en-US" altLang="ja-JP" dirty="0" smtClean="0"/>
              <a:t>VM</a:t>
            </a:r>
            <a:r>
              <a:rPr kumimoji="1" lang="ja-JP" altLang="en-US" dirty="0" smtClean="0"/>
              <a:t>を動作させたまま別のホストに移動</a:t>
            </a:r>
            <a:endParaRPr kumimoji="1" lang="en-US" altLang="ja-JP" dirty="0" smtClean="0"/>
          </a:p>
          <a:p>
            <a:pPr lvl="2"/>
            <a:r>
              <a:rPr lang="ja-JP" altLang="en-US" dirty="0"/>
              <a:t>移送先</a:t>
            </a:r>
            <a:r>
              <a:rPr lang="ja-JP" altLang="en-US" dirty="0" smtClean="0"/>
              <a:t>で</a:t>
            </a:r>
            <a:r>
              <a:rPr lang="en-US" altLang="ja-JP" dirty="0" smtClean="0"/>
              <a:t>VM</a:t>
            </a:r>
            <a:r>
              <a:rPr lang="ja-JP" altLang="en-US" dirty="0" smtClean="0"/>
              <a:t>はそのまま動き続ける</a:t>
            </a:r>
            <a:endParaRPr lang="en-US" altLang="ja-JP" dirty="0" smtClean="0"/>
          </a:p>
          <a:p>
            <a:pPr lvl="1"/>
            <a:r>
              <a:rPr lang="ja-JP" altLang="en-US" dirty="0"/>
              <a:t>マイグレーション時</a:t>
            </a:r>
            <a:r>
              <a:rPr lang="ja-JP" altLang="en-US" dirty="0" smtClean="0"/>
              <a:t>の</a:t>
            </a:r>
            <a:r>
              <a:rPr lang="ja-JP" altLang="en-US" dirty="0"/>
              <a:t>ダウンタイムは短い</a:t>
            </a:r>
            <a:endParaRPr kumimoji="1"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20</a:t>
            </a:fld>
            <a:endParaRPr kumimoji="1" lang="ja-JP" altLang="en-US"/>
          </a:p>
        </p:txBody>
      </p:sp>
    </p:spTree>
    <p:extLst>
      <p:ext uri="{BB962C8B-B14F-4D97-AF65-F5344CB8AC3E}">
        <p14:creationId xmlns:p14="http://schemas.microsoft.com/office/powerpoint/2010/main" val="940863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性能低下の抑制</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マイグレーションの速度を抑えれば性能低下を抑えられる</a:t>
            </a:r>
            <a:endParaRPr kumimoji="1" lang="en-US" altLang="ja-JP" dirty="0" smtClean="0"/>
          </a:p>
          <a:p>
            <a:pPr lvl="1"/>
            <a:r>
              <a:rPr lang="ja-JP" altLang="en-US" dirty="0"/>
              <a:t>ソフトウェア若化の完了までに時間が</a:t>
            </a:r>
            <a:r>
              <a:rPr lang="ja-JP" altLang="en-US" dirty="0" smtClean="0"/>
              <a:t>かかる</a:t>
            </a:r>
            <a:endParaRPr lang="en-US" altLang="ja-JP" dirty="0" smtClean="0"/>
          </a:p>
          <a:p>
            <a:pPr lvl="2"/>
            <a:r>
              <a:rPr kumimoji="1" lang="ja-JP" altLang="en-US" dirty="0"/>
              <a:t>マイグレーション時間が増大する</a:t>
            </a:r>
            <a:r>
              <a:rPr kumimoji="1" lang="ja-JP" altLang="en-US" dirty="0" smtClean="0"/>
              <a:t>ため</a:t>
            </a:r>
            <a:endParaRPr kumimoji="1" lang="en-US" altLang="ja-JP" dirty="0" smtClean="0"/>
          </a:p>
          <a:p>
            <a:pPr lvl="1"/>
            <a:r>
              <a:rPr lang="ja-JP" altLang="en-US" dirty="0" smtClean="0"/>
              <a:t>ライブマイグレーション</a:t>
            </a:r>
            <a:r>
              <a:rPr lang="ja-JP" altLang="en-US" dirty="0"/>
              <a:t>で</a:t>
            </a:r>
            <a:r>
              <a:rPr lang="ja-JP" altLang="en-US" dirty="0" smtClean="0"/>
              <a:t>は負荷増大の可能性</a:t>
            </a:r>
            <a:endParaRPr lang="en-US" altLang="ja-JP" dirty="0" smtClean="0"/>
          </a:p>
          <a:p>
            <a:pPr lvl="2"/>
            <a:r>
              <a:rPr kumimoji="1" lang="ja-JP" altLang="en-US" dirty="0"/>
              <a:t>ダーティメモリの転送量が増大するため</a:t>
            </a:r>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21</a:t>
            </a:fld>
            <a:endParaRPr kumimoji="1" lang="ja-JP" altLang="en-US"/>
          </a:p>
        </p:txBody>
      </p:sp>
      <p:pic>
        <p:nvPicPr>
          <p:cNvPr id="5" name="図 4" descr="mig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4437112"/>
            <a:ext cx="6523128" cy="1944258"/>
          </a:xfrm>
          <a:prstGeom prst="rect">
            <a:avLst/>
          </a:prstGeom>
        </p:spPr>
      </p:pic>
      <p:sp>
        <p:nvSpPr>
          <p:cNvPr id="6" name="テキスト ボックス 5"/>
          <p:cNvSpPr txBox="1"/>
          <p:nvPr/>
        </p:nvSpPr>
        <p:spPr>
          <a:xfrm>
            <a:off x="539552" y="6453336"/>
            <a:ext cx="7678993" cy="307777"/>
          </a:xfrm>
          <a:prstGeom prst="rect">
            <a:avLst/>
          </a:prstGeom>
          <a:noFill/>
          <a:ln>
            <a:noFill/>
            <a:prstDash val="sysDot"/>
          </a:ln>
        </p:spPr>
        <p:txBody>
          <a:bodyPr wrap="none" rtlCol="0">
            <a:spAutoFit/>
          </a:bodyPr>
          <a:lstStyle/>
          <a:p>
            <a:r>
              <a:rPr lang="en-US" altLang="ja-JP" sz="1400" dirty="0" smtClean="0">
                <a:latin typeface="Noto Sans CJK JP Regular" pitchFamily="34" charset="-128"/>
                <a:ea typeface="Noto Sans CJK JP Regular" pitchFamily="34" charset="-128"/>
              </a:rPr>
              <a:t>Source: K. Kourai et al., Fast </a:t>
            </a:r>
            <a:r>
              <a:rPr lang="en-US" altLang="ja-JP" sz="1400" dirty="0">
                <a:latin typeface="Noto Sans CJK JP Regular" pitchFamily="34" charset="-128"/>
                <a:ea typeface="Noto Sans CJK JP Regular" pitchFamily="34" charset="-128"/>
              </a:rPr>
              <a:t>Software Rejuvenation of Virtual Machine </a:t>
            </a:r>
            <a:r>
              <a:rPr lang="en-US" altLang="ja-JP" sz="1400" dirty="0" smtClean="0">
                <a:latin typeface="Noto Sans CJK JP Regular" pitchFamily="34" charset="-128"/>
                <a:ea typeface="Noto Sans CJK JP Regular" pitchFamily="34" charset="-128"/>
              </a:rPr>
              <a:t>Monitors, TDSC, 2011.</a:t>
            </a:r>
            <a:endParaRPr kumimoji="1" lang="ja-JP" altLang="en-US" sz="1400"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1149447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ネストした仮想化のオーバヘッド</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6</a:t>
            </a:r>
            <a:r>
              <a:rPr kumimoji="1" lang="ja-JP" altLang="en-US" dirty="0" smtClean="0"/>
              <a:t>～</a:t>
            </a:r>
            <a:r>
              <a:rPr kumimoji="1" lang="en-US" altLang="ja-JP" dirty="0" smtClean="0"/>
              <a:t>20%</a:t>
            </a:r>
            <a:r>
              <a:rPr kumimoji="1" lang="ja-JP" altLang="en-US" dirty="0" smtClean="0"/>
              <a:t>程度の性能低下に抑えることが可能</a:t>
            </a:r>
            <a:endParaRPr kumimoji="1" lang="en-US" altLang="ja-JP" dirty="0" smtClean="0"/>
          </a:p>
          <a:p>
            <a:pPr lvl="1"/>
            <a:r>
              <a:rPr lang="en-US" altLang="ja-JP" dirty="0"/>
              <a:t>The Turtles Project [Ben et al. </a:t>
            </a:r>
            <a:r>
              <a:rPr lang="en-US" altLang="ja-JP" dirty="0" smtClean="0"/>
              <a:t>‘10]</a:t>
            </a:r>
          </a:p>
          <a:p>
            <a:r>
              <a:rPr lang="ja-JP" altLang="en-US" dirty="0" smtClean="0"/>
              <a:t>脱仮想化 </a:t>
            </a:r>
            <a:r>
              <a:rPr lang="en-US" altLang="ja-JP" dirty="0" smtClean="0"/>
              <a:t>[Lowell et al. ‘04] </a:t>
            </a:r>
            <a:r>
              <a:rPr lang="ja-JP" altLang="en-US" dirty="0" smtClean="0"/>
              <a:t>によるオーバヘッドの削減</a:t>
            </a:r>
            <a:endParaRPr lang="en-US" altLang="ja-JP" dirty="0" smtClean="0"/>
          </a:p>
          <a:p>
            <a:pPr lvl="1"/>
            <a:r>
              <a:rPr kumimoji="1" lang="ja-JP" altLang="en-US" dirty="0"/>
              <a:t>ソフトウェア若化時以外</a:t>
            </a:r>
            <a:r>
              <a:rPr kumimoji="1" lang="ja-JP" altLang="en-US" dirty="0" smtClean="0"/>
              <a:t>は</a:t>
            </a:r>
            <a:r>
              <a:rPr kumimoji="1" lang="ja-JP" altLang="en-US" dirty="0"/>
              <a:t>ホスト・</a:t>
            </a:r>
            <a:r>
              <a:rPr kumimoji="1" lang="ja-JP" altLang="en-US" dirty="0" smtClean="0"/>
              <a:t>ハイパーバイザ</a:t>
            </a:r>
            <a:r>
              <a:rPr kumimoji="1" lang="ja-JP" altLang="en-US" dirty="0"/>
              <a:t>に</a:t>
            </a:r>
            <a:r>
              <a:rPr kumimoji="1" lang="ja-JP" altLang="en-US" dirty="0" smtClean="0"/>
              <a:t>よる仮想化を行わないようにする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22</a:t>
            </a:fld>
            <a:endParaRPr kumimoji="1" lang="ja-JP" altLang="en-US"/>
          </a:p>
        </p:txBody>
      </p:sp>
    </p:spTree>
    <p:extLst>
      <p:ext uri="{BB962C8B-B14F-4D97-AF65-F5344CB8AC3E}">
        <p14:creationId xmlns:p14="http://schemas.microsoft.com/office/powerpoint/2010/main" val="1897795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ソフトウェア若化の軽量化の対象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ゲスト・ハイパーバイザを対象とする</a:t>
            </a:r>
            <a:endParaRPr kumimoji="1" lang="en-US" altLang="ja-JP" dirty="0" smtClean="0"/>
          </a:p>
          <a:p>
            <a:pPr lvl="1"/>
            <a:r>
              <a:rPr lang="ja-JP" altLang="en-US" dirty="0"/>
              <a:t>ソフトウェア･</a:t>
            </a:r>
            <a:r>
              <a:rPr lang="ja-JP" altLang="en-US" dirty="0" smtClean="0"/>
              <a:t>エージングが起こりやすい</a:t>
            </a:r>
            <a:endParaRPr lang="en-US" altLang="ja-JP" dirty="0" smtClean="0"/>
          </a:p>
          <a:p>
            <a:pPr lvl="2"/>
            <a:r>
              <a:rPr kumimoji="1" lang="ja-JP" altLang="en-US" dirty="0" smtClean="0"/>
              <a:t>マイグレーションなどを頻繁に行うため</a:t>
            </a:r>
            <a:endParaRPr kumimoji="1" lang="en-US" altLang="ja-JP" dirty="0" smtClean="0"/>
          </a:p>
          <a:p>
            <a:r>
              <a:rPr lang="ja-JP" altLang="en-US" dirty="0"/>
              <a:t>ホスト・</a:t>
            </a:r>
            <a:r>
              <a:rPr lang="ja-JP" altLang="en-US" dirty="0" smtClean="0"/>
              <a:t>ハイパーバイザのソフトウェア若化の頻度は相対的に低く抑えられる</a:t>
            </a:r>
            <a:endParaRPr lang="en-US" altLang="ja-JP" dirty="0" smtClean="0"/>
          </a:p>
          <a:p>
            <a:pPr lvl="1"/>
            <a:r>
              <a:rPr kumimoji="1" lang="ja-JP" altLang="en-US" dirty="0"/>
              <a:t>マイグレーションなどの処理は基本的に</a:t>
            </a:r>
            <a:r>
              <a:rPr kumimoji="1" lang="ja-JP" altLang="en-US" dirty="0" smtClean="0"/>
              <a:t>不要</a:t>
            </a:r>
            <a:endParaRPr kumimoji="1" lang="en-US" altLang="ja-JP" dirty="0" smtClean="0"/>
          </a:p>
          <a:p>
            <a:pPr lvl="1"/>
            <a:r>
              <a:rPr lang="ja-JP" altLang="en-US" dirty="0"/>
              <a:t>必要最低限の機能</a:t>
            </a:r>
            <a:r>
              <a:rPr lang="ja-JP" altLang="en-US" dirty="0" smtClean="0"/>
              <a:t>に</a:t>
            </a:r>
            <a:r>
              <a:rPr lang="ja-JP" altLang="en-US" dirty="0"/>
              <a:t>制限</a:t>
            </a:r>
            <a:r>
              <a:rPr lang="ja-JP" altLang="en-US" dirty="0" smtClean="0"/>
              <a:t>する</a:t>
            </a:r>
            <a:r>
              <a:rPr lang="ja-JP" altLang="en-US" dirty="0"/>
              <a:t>ことで</a:t>
            </a:r>
            <a:r>
              <a:rPr lang="ja-JP" altLang="en-US" dirty="0" smtClean="0"/>
              <a:t>可能</a:t>
            </a:r>
            <a:endParaRPr lang="en-US" altLang="ja-JP" dirty="0" smtClean="0"/>
          </a:p>
          <a:p>
            <a:pPr lvl="1"/>
            <a:r>
              <a:rPr lang="ja-JP" altLang="en-US" dirty="0"/>
              <a:t>通常時</a:t>
            </a:r>
            <a:r>
              <a:rPr lang="ja-JP" altLang="en-US" dirty="0" smtClean="0"/>
              <a:t>は</a:t>
            </a:r>
            <a:r>
              <a:rPr lang="ja-JP" altLang="en-US" dirty="0"/>
              <a:t>脱仮想化を行うこと</a:t>
            </a:r>
            <a:r>
              <a:rPr lang="ja-JP" altLang="en-US" dirty="0" smtClean="0"/>
              <a:t>でソフトウェア・エージングを抑制</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23</a:t>
            </a:fld>
            <a:endParaRPr kumimoji="1" lang="ja-JP" altLang="en-US"/>
          </a:p>
        </p:txBody>
      </p:sp>
    </p:spTree>
    <p:extLst>
      <p:ext uri="{BB962C8B-B14F-4D97-AF65-F5344CB8AC3E}">
        <p14:creationId xmlns:p14="http://schemas.microsoft.com/office/powerpoint/2010/main" val="1167880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実装</a:t>
            </a:r>
            <a:endParaRPr lang="ja-JP" altLang="en-US" dirty="0"/>
          </a:p>
        </p:txBody>
      </p:sp>
      <p:sp>
        <p:nvSpPr>
          <p:cNvPr id="3" name="コンテンツ プレースホルダー 2"/>
          <p:cNvSpPr>
            <a:spLocks noGrp="1"/>
          </p:cNvSpPr>
          <p:nvPr>
            <p:ph idx="1"/>
          </p:nvPr>
        </p:nvSpPr>
        <p:spPr/>
        <p:txBody>
          <a:bodyPr/>
          <a:lstStyle/>
          <a:p>
            <a:r>
              <a:rPr lang="ja-JP" altLang="en-US" dirty="0" smtClean="0"/>
              <a:t>ゲスト管理</a:t>
            </a:r>
            <a:r>
              <a:rPr lang="en-US" altLang="ja-JP" dirty="0" smtClean="0"/>
              <a:t>VM</a:t>
            </a:r>
            <a:r>
              <a:rPr lang="ja-JP" altLang="en-US" dirty="0" smtClean="0"/>
              <a:t>がゲスト・ハイパーバイザ経由でホスト・ハイパーバイザを呼び出す</a:t>
            </a:r>
            <a:endParaRPr lang="en-US" altLang="ja-JP" dirty="0" smtClean="0"/>
          </a:p>
          <a:p>
            <a:pPr lvl="1"/>
            <a:r>
              <a:rPr lang="ja-JP" altLang="en-US" dirty="0" smtClean="0"/>
              <a:t>ゲスト</a:t>
            </a:r>
            <a:r>
              <a:rPr lang="en-US" altLang="ja-JP" dirty="0" smtClean="0"/>
              <a:t>VM</a:t>
            </a:r>
            <a:r>
              <a:rPr lang="ja-JP" altLang="en-US" dirty="0" smtClean="0"/>
              <a:t>のメモリ情報を渡してメモリを共有</a:t>
            </a:r>
            <a:endParaRPr lang="en-US" altLang="ja-JP" dirty="0" smtClean="0"/>
          </a:p>
          <a:p>
            <a:r>
              <a:rPr lang="ja-JP" altLang="en-US" dirty="0" smtClean="0"/>
              <a:t>共有の完了後、ゲスト</a:t>
            </a:r>
            <a:r>
              <a:rPr lang="en-US" altLang="ja-JP" dirty="0" smtClean="0"/>
              <a:t>VM</a:t>
            </a:r>
            <a:r>
              <a:rPr lang="ja-JP" altLang="en-US" dirty="0" smtClean="0"/>
              <a:t>の残りの状態を転送</a:t>
            </a:r>
            <a:endParaRPr lang="en-US" altLang="ja-JP" dirty="0" smtClean="0"/>
          </a:p>
          <a:p>
            <a:pPr lvl="1"/>
            <a:r>
              <a:rPr lang="ja-JP" altLang="en-US" dirty="0" smtClean="0"/>
              <a:t>ゲスト管理</a:t>
            </a:r>
            <a:r>
              <a:rPr lang="en-US" altLang="ja-JP" dirty="0" smtClean="0"/>
              <a:t>VM</a:t>
            </a:r>
            <a:r>
              <a:rPr lang="ja-JP" altLang="en-US" dirty="0" smtClean="0"/>
              <a:t>間の共有メモリを介して高速通信</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24</a:t>
            </a:fld>
            <a:endParaRPr lang="ja-JP" altLang="en-US"/>
          </a:p>
        </p:txBody>
      </p:sp>
      <p:sp>
        <p:nvSpPr>
          <p:cNvPr id="24" name="正方形/長方形 23"/>
          <p:cNvSpPr/>
          <p:nvPr/>
        </p:nvSpPr>
        <p:spPr>
          <a:xfrm>
            <a:off x="972000" y="4268880"/>
            <a:ext cx="2988000" cy="1872000"/>
          </a:xfrm>
          <a:prstGeom prst="rect">
            <a:avLst/>
          </a:prstGeom>
          <a:solidFill>
            <a:srgbClr val="FF937C">
              <a:alpha val="10000"/>
            </a:srgbClr>
          </a:solidFill>
          <a:ln w="9525" cap="flat" cmpd="sng" algn="ctr">
            <a:solidFill>
              <a:srgbClr val="BE4B48"/>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b="0" i="0" u="none" strike="noStrike" kern="0" cap="none" spc="0" normalizeH="0" baseline="0" noProof="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5" name="テキスト ボックス 24"/>
          <p:cNvSpPr txBox="1"/>
          <p:nvPr/>
        </p:nvSpPr>
        <p:spPr>
          <a:xfrm>
            <a:off x="94837" y="4268880"/>
            <a:ext cx="877163" cy="923330"/>
          </a:xfrm>
          <a:prstGeom prst="rect">
            <a:avLst/>
          </a:prstGeom>
          <a:noFill/>
        </p:spPr>
        <p:txBody>
          <a:bodyPr wrap="none" rtlCol="0">
            <a:spAutoFit/>
          </a:bodyPr>
          <a:lstStyle/>
          <a:p>
            <a:pPr algn="ctr" fontAlgn="base">
              <a:spcBef>
                <a:spcPct val="0"/>
              </a:spcBef>
              <a:spcAft>
                <a:spcPct val="0"/>
              </a:spcAft>
            </a:pPr>
            <a:r>
              <a:rPr lang="ja-JP" altLang="en-US"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移送元</a:t>
            </a:r>
            <a:endPar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ja-JP" altLang="en-US"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ホスト</a:t>
            </a:r>
            <a:endPar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VM</a:t>
            </a:r>
            <a:endParaRPr lang="ja-JP" altLang="en-US" dirty="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sp>
        <p:nvSpPr>
          <p:cNvPr id="26" name="正方形/長方形 2"/>
          <p:cNvSpPr/>
          <p:nvPr/>
        </p:nvSpPr>
        <p:spPr>
          <a:xfrm>
            <a:off x="2592296" y="4448880"/>
            <a:ext cx="1260000" cy="115282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grpSp>
        <p:nvGrpSpPr>
          <p:cNvPr id="27" name="グループ化 26"/>
          <p:cNvGrpSpPr/>
          <p:nvPr/>
        </p:nvGrpSpPr>
        <p:grpSpPr>
          <a:xfrm>
            <a:off x="1080000" y="4448880"/>
            <a:ext cx="1223884" cy="1152820"/>
            <a:chOff x="251520" y="4469178"/>
            <a:chExt cx="1223884" cy="1368000"/>
          </a:xfrm>
        </p:grpSpPr>
        <p:sp>
          <p:nvSpPr>
            <p:cNvPr id="28" name="正方形/長方形 2"/>
            <p:cNvSpPr/>
            <p:nvPr/>
          </p:nvSpPr>
          <p:spPr>
            <a:xfrm>
              <a:off x="251520" y="4469178"/>
              <a:ext cx="1223884" cy="1368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9" name="テキスト ボックス 28"/>
            <p:cNvSpPr txBox="1"/>
            <p:nvPr/>
          </p:nvSpPr>
          <p:spPr>
            <a:xfrm>
              <a:off x="431412" y="5256073"/>
              <a:ext cx="911096" cy="478459"/>
            </a:xfrm>
            <a:prstGeom prst="snip1Rect">
              <a:avLst/>
            </a:prstGeom>
            <a:ln/>
          </p:spPr>
          <p:style>
            <a:lnRef idx="0">
              <a:schemeClr val="accent2"/>
            </a:lnRef>
            <a:fillRef idx="3">
              <a:schemeClr val="accent2"/>
            </a:fillRef>
            <a:effectRef idx="3">
              <a:schemeClr val="accent2"/>
            </a:effectRef>
            <a:fontRef idx="minor">
              <a:schemeClr val="lt1"/>
            </a:fontRef>
          </p:style>
          <p:txBody>
            <a:bodyPr wrap="none" rtlCol="0">
              <a:spAutoFit/>
            </a:bodyPr>
            <a:lstStyle/>
            <a:p>
              <a:pPr fontAlgn="base">
                <a:spcBef>
                  <a:spcPct val="0"/>
                </a:spcBef>
                <a:spcAft>
                  <a:spcPct val="0"/>
                </a:spcAft>
              </a:pPr>
              <a:r>
                <a:rPr kumimoji="0" lang="ja-JP" altLang="en-US" kern="0" dirty="0">
                  <a:solidFill>
                    <a:schemeClr val="bg1"/>
                  </a:solidFill>
                  <a:latin typeface="Noto Sans CJK JP DemiLight" pitchFamily="34" charset="-128"/>
                  <a:ea typeface="Noto Sans CJK JP DemiLight" pitchFamily="34" charset="-128"/>
                  <a:cs typeface="MigMix 1P" panose="020B0502020203020207" pitchFamily="50" charset="-128"/>
                </a:rPr>
                <a:t>メモリ</a:t>
              </a:r>
            </a:p>
          </p:txBody>
        </p:sp>
      </p:grpSp>
      <p:sp>
        <p:nvSpPr>
          <p:cNvPr id="30" name="正方形/長方形 29"/>
          <p:cNvSpPr/>
          <p:nvPr/>
        </p:nvSpPr>
        <p:spPr>
          <a:xfrm>
            <a:off x="5148000" y="4268880"/>
            <a:ext cx="2988000" cy="1872000"/>
          </a:xfrm>
          <a:prstGeom prst="rect">
            <a:avLst/>
          </a:prstGeom>
          <a:solidFill>
            <a:srgbClr val="8FDEA0">
              <a:alpha val="10000"/>
            </a:srgbClr>
          </a:solidFill>
          <a:ln w="9525" cap="flat" cmpd="sng" algn="ctr">
            <a:solidFill>
              <a:srgbClr val="92D05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b="0" i="0" u="none" strike="noStrike" kern="0" cap="none" spc="0" normalizeH="0" baseline="0" noProof="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31" name="テキスト ボックス 30"/>
          <p:cNvSpPr txBox="1"/>
          <p:nvPr/>
        </p:nvSpPr>
        <p:spPr>
          <a:xfrm>
            <a:off x="8136000" y="4268880"/>
            <a:ext cx="877163" cy="923330"/>
          </a:xfrm>
          <a:prstGeom prst="rect">
            <a:avLst/>
          </a:prstGeom>
          <a:noFill/>
        </p:spPr>
        <p:txBody>
          <a:bodyPr wrap="none" rtlCol="0">
            <a:spAutoFit/>
          </a:bodyPr>
          <a:lstStyle/>
          <a:p>
            <a:pPr algn="ctr" fontAlgn="base">
              <a:spcBef>
                <a:spcPct val="0"/>
              </a:spcBef>
              <a:spcAft>
                <a:spcPct val="0"/>
              </a:spcAft>
            </a:pPr>
            <a:r>
              <a:rPr lang="ja-JP" altLang="en-US"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移送先</a:t>
            </a:r>
            <a:endPar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ja-JP" altLang="en-US"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ホスト</a:t>
            </a:r>
            <a:endPar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en-US" altLang="ja-JP" dirty="0" smtClea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rPr>
              <a:t>VM</a:t>
            </a:r>
          </a:p>
        </p:txBody>
      </p:sp>
      <p:sp>
        <p:nvSpPr>
          <p:cNvPr id="32" name="正方形/長方形 2"/>
          <p:cNvSpPr/>
          <p:nvPr/>
        </p:nvSpPr>
        <p:spPr>
          <a:xfrm>
            <a:off x="5236969" y="4449724"/>
            <a:ext cx="1260000" cy="1151976"/>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grpSp>
        <p:nvGrpSpPr>
          <p:cNvPr id="33" name="グループ化 32"/>
          <p:cNvGrpSpPr/>
          <p:nvPr/>
        </p:nvGrpSpPr>
        <p:grpSpPr>
          <a:xfrm>
            <a:off x="6785961" y="4448880"/>
            <a:ext cx="1224024" cy="1151976"/>
            <a:chOff x="3276000" y="4704230"/>
            <a:chExt cx="1224024" cy="1151976"/>
          </a:xfrm>
        </p:grpSpPr>
        <p:sp>
          <p:nvSpPr>
            <p:cNvPr id="34" name="正方形/長方形 2"/>
            <p:cNvSpPr/>
            <p:nvPr/>
          </p:nvSpPr>
          <p:spPr>
            <a:xfrm>
              <a:off x="3276000" y="4704230"/>
              <a:ext cx="1224024" cy="115197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b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br>
              <a:r>
                <a:rPr kumimoji="0" lang="en-US"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（複製）</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5" name="テキスト ボックス 34"/>
            <p:cNvSpPr txBox="1"/>
            <p:nvPr/>
          </p:nvSpPr>
          <p:spPr>
            <a:xfrm>
              <a:off x="3378452" y="5367466"/>
              <a:ext cx="911096" cy="401479"/>
            </a:xfrm>
            <a:prstGeom prst="snip1Rect">
              <a:avLst/>
            </a:prstGeom>
            <a:ln/>
          </p:spPr>
          <p:style>
            <a:lnRef idx="0">
              <a:schemeClr val="accent3"/>
            </a:lnRef>
            <a:fillRef idx="3">
              <a:schemeClr val="accent3"/>
            </a:fillRef>
            <a:effectRef idx="3">
              <a:schemeClr val="accent3"/>
            </a:effectRef>
            <a:fontRef idx="minor">
              <a:schemeClr val="lt1"/>
            </a:fontRef>
          </p:style>
          <p:txBody>
            <a:bodyPr wrap="none" rtlCol="0">
              <a:spAutoFit/>
            </a:bodyPr>
            <a:lstStyle/>
            <a:p>
              <a:pPr fontAlgn="base">
                <a:spcBef>
                  <a:spcPct val="0"/>
                </a:spcBef>
                <a:spcAft>
                  <a:spcPct val="0"/>
                </a:spcAft>
              </a:pPr>
              <a:r>
                <a:rPr kumimoji="0" lang="ja-JP" altLang="en-US" kern="0" dirty="0">
                  <a:solidFill>
                    <a:schemeClr val="bg1"/>
                  </a:solidFill>
                  <a:latin typeface="Noto Sans CJK JP DemiLight" pitchFamily="34" charset="-128"/>
                  <a:ea typeface="Noto Sans CJK JP DemiLight" pitchFamily="34" charset="-128"/>
                  <a:cs typeface="MigMix 1P" panose="020B0502020203020207" pitchFamily="50" charset="-128"/>
                </a:rPr>
                <a:t>メモリ</a:t>
              </a:r>
            </a:p>
          </p:txBody>
        </p:sp>
      </p:grpSp>
      <p:sp>
        <p:nvSpPr>
          <p:cNvPr id="36" name="正方形/長方形 35"/>
          <p:cNvSpPr/>
          <p:nvPr/>
        </p:nvSpPr>
        <p:spPr>
          <a:xfrm>
            <a:off x="984667" y="6320880"/>
            <a:ext cx="7151333"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sp>
        <p:nvSpPr>
          <p:cNvPr id="37" name="フリーフォーム 36"/>
          <p:cNvSpPr/>
          <p:nvPr/>
        </p:nvSpPr>
        <p:spPr>
          <a:xfrm flipH="1">
            <a:off x="2160000" y="5313600"/>
            <a:ext cx="1051560" cy="1008320"/>
          </a:xfrm>
          <a:custGeom>
            <a:avLst/>
            <a:gdLst>
              <a:gd name="connsiteX0" fmla="*/ 1051560 w 1051560"/>
              <a:gd name="connsiteY0" fmla="*/ 0 h 1143000"/>
              <a:gd name="connsiteX1" fmla="*/ 0 w 1051560"/>
              <a:gd name="connsiteY1" fmla="*/ 0 h 1143000"/>
              <a:gd name="connsiteX2" fmla="*/ 0 w 1051560"/>
              <a:gd name="connsiteY2" fmla="*/ 1143000 h 1143000"/>
            </a:gdLst>
            <a:ahLst/>
            <a:cxnLst>
              <a:cxn ang="0">
                <a:pos x="connsiteX0" y="connsiteY0"/>
              </a:cxn>
              <a:cxn ang="0">
                <a:pos x="connsiteX1" y="connsiteY1"/>
              </a:cxn>
              <a:cxn ang="0">
                <a:pos x="connsiteX2" y="connsiteY2"/>
              </a:cxn>
            </a:cxnLst>
            <a:rect l="l" t="t" r="r" b="b"/>
            <a:pathLst>
              <a:path w="1051560" h="1143000">
                <a:moveTo>
                  <a:pt x="1051560" y="0"/>
                </a:moveTo>
                <a:lnTo>
                  <a:pt x="0" y="0"/>
                </a:lnTo>
                <a:lnTo>
                  <a:pt x="0" y="1143000"/>
                </a:lnTo>
              </a:path>
            </a:pathLst>
          </a:custGeom>
          <a:noFill/>
          <a:ln w="381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080000" y="570888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39" name="フリーフォーム 38"/>
          <p:cNvSpPr/>
          <p:nvPr/>
        </p:nvSpPr>
        <p:spPr>
          <a:xfrm>
            <a:off x="5832000" y="5312880"/>
            <a:ext cx="1051560" cy="1035112"/>
          </a:xfrm>
          <a:custGeom>
            <a:avLst/>
            <a:gdLst>
              <a:gd name="connsiteX0" fmla="*/ 1051560 w 1051560"/>
              <a:gd name="connsiteY0" fmla="*/ 0 h 1143000"/>
              <a:gd name="connsiteX1" fmla="*/ 0 w 1051560"/>
              <a:gd name="connsiteY1" fmla="*/ 0 h 1143000"/>
              <a:gd name="connsiteX2" fmla="*/ 0 w 1051560"/>
              <a:gd name="connsiteY2" fmla="*/ 1143000 h 1143000"/>
            </a:gdLst>
            <a:ahLst/>
            <a:cxnLst>
              <a:cxn ang="0">
                <a:pos x="connsiteX0" y="connsiteY0"/>
              </a:cxn>
              <a:cxn ang="0">
                <a:pos x="connsiteX1" y="connsiteY1"/>
              </a:cxn>
              <a:cxn ang="0">
                <a:pos x="connsiteX2" y="connsiteY2"/>
              </a:cxn>
            </a:cxnLst>
            <a:rect l="l" t="t" r="r" b="b"/>
            <a:pathLst>
              <a:path w="1051560" h="1143000">
                <a:moveTo>
                  <a:pt x="1051560" y="0"/>
                </a:moveTo>
                <a:lnTo>
                  <a:pt x="0" y="0"/>
                </a:lnTo>
                <a:lnTo>
                  <a:pt x="0" y="1143000"/>
                </a:lnTo>
              </a:path>
            </a:pathLst>
          </a:custGeom>
          <a:noFill/>
          <a:ln w="381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5236969" y="570888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cxnSp>
        <p:nvCxnSpPr>
          <p:cNvPr id="41" name="直線矢印コネクタ 40"/>
          <p:cNvCxnSpPr>
            <a:stCxn id="26" idx="3"/>
            <a:endCxn id="32" idx="1"/>
          </p:cNvCxnSpPr>
          <p:nvPr/>
        </p:nvCxnSpPr>
        <p:spPr>
          <a:xfrm>
            <a:off x="3852296" y="5025290"/>
            <a:ext cx="1384673" cy="42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2" name="1 つの角を切り取った四角形 41"/>
          <p:cNvSpPr/>
          <p:nvPr/>
        </p:nvSpPr>
        <p:spPr>
          <a:xfrm>
            <a:off x="4068000" y="4680000"/>
            <a:ext cx="936000" cy="648000"/>
          </a:xfrm>
          <a:prstGeom prst="snip1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共有</a:t>
            </a:r>
            <a:endParaRPr kumimoji="1" lang="en-US" altLang="ja-JP" dirty="0" smtClean="0">
              <a:latin typeface="Noto Sans CJK JP DemiLight" pitchFamily="34" charset="-128"/>
              <a:ea typeface="Noto Sans CJK JP DemiLight" pitchFamily="34" charset="-128"/>
            </a:endParaRPr>
          </a:p>
          <a:p>
            <a:pPr algn="ctr"/>
            <a:r>
              <a:rPr kumimoji="1" lang="ja-JP" altLang="en-US" dirty="0" smtClean="0">
                <a:latin typeface="Noto Sans CJK JP DemiLight" pitchFamily="34" charset="-128"/>
                <a:ea typeface="Noto Sans CJK JP DemiLight" pitchFamily="34" charset="-128"/>
              </a:rPr>
              <a:t>メモリ</a:t>
            </a:r>
            <a:endParaRPr kumimoji="1" lang="ja-JP" altLang="en-US" dirty="0">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422703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データ転送性能</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500" dirty="0" smtClean="0"/>
              <a:t>ゲスト管理</a:t>
            </a:r>
            <a:r>
              <a:rPr kumimoji="1" lang="en-US" altLang="ja-JP" sz="2500" dirty="0" smtClean="0"/>
              <a:t>VM</a:t>
            </a:r>
            <a:r>
              <a:rPr kumimoji="1" lang="ja-JP" altLang="en-US" sz="2500" dirty="0" smtClean="0"/>
              <a:t>間で</a:t>
            </a:r>
            <a:r>
              <a:rPr kumimoji="1" lang="en-US" altLang="ja-JP" sz="2500" dirty="0" err="1" smtClean="0"/>
              <a:t>iperf</a:t>
            </a:r>
            <a:r>
              <a:rPr kumimoji="1" lang="ja-JP" altLang="en-US" sz="2500" dirty="0" smtClean="0"/>
              <a:t>を用いてスループットを測定</a:t>
            </a:r>
            <a:endParaRPr kumimoji="1" lang="en-US" altLang="ja-JP" sz="2500" dirty="0" smtClean="0"/>
          </a:p>
          <a:p>
            <a:pPr lvl="1"/>
            <a:r>
              <a:rPr lang="en-US" altLang="ja-JP" dirty="0" smtClean="0"/>
              <a:t>VMBeam</a:t>
            </a:r>
            <a:r>
              <a:rPr lang="ja-JP" altLang="en-US" dirty="0" smtClean="0"/>
              <a:t>では自作ベンチマークを使用</a:t>
            </a:r>
            <a:endParaRPr lang="en-US" altLang="ja-JP" dirty="0" smtClean="0"/>
          </a:p>
          <a:p>
            <a:r>
              <a:rPr kumimoji="1" lang="en-US" altLang="ja-JP" dirty="0" smtClean="0"/>
              <a:t>Xen-</a:t>
            </a:r>
            <a:r>
              <a:rPr kumimoji="1" lang="en-US" altLang="ja-JP" dirty="0" err="1" smtClean="0"/>
              <a:t>Phys</a:t>
            </a:r>
            <a:r>
              <a:rPr kumimoji="1" lang="ja-JP" altLang="en-US" dirty="0" smtClean="0"/>
              <a:t>に対して</a:t>
            </a:r>
            <a:endParaRPr kumimoji="1" lang="en-US" altLang="ja-JP" dirty="0" smtClean="0"/>
          </a:p>
          <a:p>
            <a:pPr lvl="1"/>
            <a:r>
              <a:rPr kumimoji="1" lang="en-US" altLang="ja-JP" dirty="0" smtClean="0"/>
              <a:t>VMBeam</a:t>
            </a:r>
            <a:r>
              <a:rPr kumimoji="1" lang="ja-JP" altLang="en-US" dirty="0" smtClean="0"/>
              <a:t>：</a:t>
            </a:r>
            <a:r>
              <a:rPr kumimoji="1" lang="en-US" altLang="ja-JP" dirty="0" smtClean="0"/>
              <a:t>79</a:t>
            </a:r>
            <a:r>
              <a:rPr kumimoji="1" lang="ja-JP" altLang="en-US" dirty="0" smtClean="0"/>
              <a:t>倍高い</a:t>
            </a:r>
            <a:endParaRPr kumimoji="1" lang="en-US" altLang="ja-JP" dirty="0" smtClean="0"/>
          </a:p>
          <a:p>
            <a:pPr lvl="1"/>
            <a:r>
              <a:rPr lang="en-US" altLang="ja-JP" dirty="0" smtClean="0"/>
              <a:t>Xen-Nest</a:t>
            </a:r>
            <a:r>
              <a:rPr lang="ja-JP" altLang="en-US" dirty="0" smtClean="0"/>
              <a:t>：</a:t>
            </a:r>
            <a:r>
              <a:rPr lang="en-US" altLang="ja-JP" dirty="0" smtClean="0"/>
              <a:t>4.5</a:t>
            </a:r>
            <a:r>
              <a:rPr lang="ja-JP" altLang="en-US" dirty="0" smtClean="0"/>
              <a:t>倍低い</a:t>
            </a:r>
            <a:endParaRPr kumimoji="1"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25</a:t>
            </a:fld>
            <a:endParaRPr kumimoji="1" lang="ja-JP" altLang="en-US"/>
          </a:p>
        </p:txBody>
      </p:sp>
    </p:spTree>
    <p:extLst>
      <p:ext uri="{BB962C8B-B14F-4D97-AF65-F5344CB8AC3E}">
        <p14:creationId xmlns:p14="http://schemas.microsoft.com/office/powerpoint/2010/main" val="304367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ソフトウェア・エージング</a:t>
            </a:r>
            <a:endParaRPr lang="ja-JP" altLang="en-US" dirty="0"/>
          </a:p>
        </p:txBody>
      </p:sp>
      <p:sp>
        <p:nvSpPr>
          <p:cNvPr id="3" name="コンテンツ プレースホルダー 2"/>
          <p:cNvSpPr>
            <a:spLocks noGrp="1"/>
          </p:cNvSpPr>
          <p:nvPr>
            <p:ph idx="1"/>
          </p:nvPr>
        </p:nvSpPr>
        <p:spPr/>
        <p:txBody>
          <a:bodyPr/>
          <a:lstStyle/>
          <a:p>
            <a:r>
              <a:rPr lang="ja-JP" altLang="en-US" dirty="0"/>
              <a:t>仮想化システムではソフトウェア・エージングが発生しやすい</a:t>
            </a:r>
            <a:endParaRPr lang="en-US" altLang="ja-JP" dirty="0" smtClean="0"/>
          </a:p>
          <a:p>
            <a:pPr lvl="1"/>
            <a:r>
              <a:rPr lang="ja-JP" altLang="en-US" dirty="0"/>
              <a:t>システムの</a:t>
            </a:r>
            <a:r>
              <a:rPr lang="ja-JP" altLang="en-US" dirty="0" smtClean="0"/>
              <a:t>状態が</a:t>
            </a:r>
            <a:r>
              <a:rPr lang="ja-JP" altLang="en-US" dirty="0"/>
              <a:t>次第に劣化していく</a:t>
            </a:r>
            <a:r>
              <a:rPr lang="ja-JP" altLang="en-US" dirty="0" smtClean="0"/>
              <a:t>現象</a:t>
            </a:r>
            <a:endParaRPr lang="en-US" altLang="ja-JP" dirty="0" smtClean="0"/>
          </a:p>
          <a:p>
            <a:pPr lvl="2"/>
            <a:r>
              <a:rPr lang="ja-JP" altLang="en-US" dirty="0" smtClean="0"/>
              <a:t>例：</a:t>
            </a:r>
            <a:r>
              <a:rPr lang="en-US" altLang="ja-JP" dirty="0" smtClean="0"/>
              <a:t>VM</a:t>
            </a:r>
            <a:r>
              <a:rPr lang="ja-JP" altLang="en-US" dirty="0" smtClean="0"/>
              <a:t>に対して操作を繰り返す内に空きメモリやディスクの空き容量が減少</a:t>
            </a:r>
            <a:endParaRPr lang="en-US" altLang="ja-JP" dirty="0" smtClean="0"/>
          </a:p>
          <a:p>
            <a:pPr lvl="1"/>
            <a:r>
              <a:rPr lang="ja-JP" altLang="en-US" dirty="0" smtClean="0"/>
              <a:t>想定外のシステムダウンを引き起こす</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3</a:t>
            </a:fld>
            <a:endParaRPr lang="ja-JP" altLang="en-US"/>
          </a:p>
        </p:txBody>
      </p:sp>
      <p:sp>
        <p:nvSpPr>
          <p:cNvPr id="8" name="テキスト ボックス 7"/>
          <p:cNvSpPr txBox="1"/>
          <p:nvPr/>
        </p:nvSpPr>
        <p:spPr>
          <a:xfrm>
            <a:off x="180000" y="6408000"/>
            <a:ext cx="8342733" cy="307777"/>
          </a:xfrm>
          <a:prstGeom prst="rect">
            <a:avLst/>
          </a:prstGeom>
          <a:noFill/>
        </p:spPr>
        <p:txBody>
          <a:bodyPr wrap="none" rtlCol="0">
            <a:spAutoFit/>
          </a:bodyPr>
          <a:lstStyle/>
          <a:p>
            <a:r>
              <a:rPr lang="en-US" altLang="ja-JP" sz="1400" dirty="0" smtClean="0">
                <a:latin typeface="Noto Sans CJK JP DemiLight" pitchFamily="34" charset="-128"/>
                <a:ea typeface="Noto Sans CJK JP DemiLight" pitchFamily="34" charset="-128"/>
                <a:cs typeface="MigMix 1P" panose="020B0502020203020207" pitchFamily="50" charset="-128"/>
              </a:rPr>
              <a:t>Source: </a:t>
            </a:r>
            <a:r>
              <a:rPr lang="en-US" altLang="ja-JP" sz="1400" dirty="0" err="1" smtClean="0">
                <a:latin typeface="Noto Sans CJK JP DemiLight" pitchFamily="34" charset="-128"/>
                <a:ea typeface="Noto Sans CJK JP DemiLight" pitchFamily="34" charset="-128"/>
                <a:cs typeface="MigMix 1P" panose="020B0502020203020207" pitchFamily="50" charset="-128"/>
              </a:rPr>
              <a:t>F.Machida</a:t>
            </a:r>
            <a:r>
              <a:rPr lang="en-US" altLang="ja-JP" sz="1400" dirty="0" smtClean="0">
                <a:latin typeface="Noto Sans CJK JP DemiLight" pitchFamily="34" charset="-128"/>
                <a:ea typeface="Noto Sans CJK JP DemiLight" pitchFamily="34" charset="-128"/>
                <a:cs typeface="MigMix 1P" panose="020B0502020203020207" pitchFamily="50" charset="-128"/>
              </a:rPr>
              <a:t> et al., </a:t>
            </a:r>
            <a:r>
              <a:rPr lang="en-US" altLang="ja-JP" sz="1400" i="1" dirty="0" smtClean="0">
                <a:latin typeface="Noto Sans CJK JP DemiLight" pitchFamily="34" charset="-128"/>
                <a:ea typeface="Noto Sans CJK JP DemiLight" pitchFamily="34" charset="-128"/>
                <a:cs typeface="MigMix 1P" panose="020B0502020203020207" pitchFamily="50" charset="-128"/>
              </a:rPr>
              <a:t>Combined </a:t>
            </a:r>
            <a:r>
              <a:rPr lang="en-US" altLang="ja-JP" sz="1400" i="1" dirty="0">
                <a:latin typeface="Noto Sans CJK JP DemiLight" pitchFamily="34" charset="-128"/>
                <a:ea typeface="Noto Sans CJK JP DemiLight" pitchFamily="34" charset="-128"/>
                <a:cs typeface="MigMix 1P" panose="020B0502020203020207" pitchFamily="50" charset="-128"/>
              </a:rPr>
              <a:t>Server Rejuvenation in a </a:t>
            </a:r>
            <a:r>
              <a:rPr lang="en-US" altLang="ja-JP" sz="1400" i="1" dirty="0" smtClean="0">
                <a:latin typeface="Noto Sans CJK JP DemiLight" pitchFamily="34" charset="-128"/>
                <a:ea typeface="Noto Sans CJK JP DemiLight" pitchFamily="34" charset="-128"/>
                <a:cs typeface="MigMix 1P" panose="020B0502020203020207" pitchFamily="50" charset="-128"/>
              </a:rPr>
              <a:t>Virtualized </a:t>
            </a:r>
            <a:r>
              <a:rPr lang="en-US" altLang="ja-JP" sz="1400" i="1" dirty="0">
                <a:latin typeface="Noto Sans CJK JP DemiLight" pitchFamily="34" charset="-128"/>
                <a:ea typeface="Noto Sans CJK JP DemiLight" pitchFamily="34" charset="-128"/>
                <a:cs typeface="MigMix 1P" panose="020B0502020203020207" pitchFamily="50" charset="-128"/>
              </a:rPr>
              <a:t>Data </a:t>
            </a:r>
            <a:r>
              <a:rPr lang="en-US" altLang="ja-JP" sz="1400" i="1" dirty="0" smtClean="0">
                <a:latin typeface="Noto Sans CJK JP DemiLight" pitchFamily="34" charset="-128"/>
                <a:ea typeface="Noto Sans CJK JP DemiLight" pitchFamily="34" charset="-128"/>
                <a:cs typeface="MigMix 1P" panose="020B0502020203020207" pitchFamily="50" charset="-128"/>
              </a:rPr>
              <a:t>Center,</a:t>
            </a:r>
            <a:r>
              <a:rPr lang="en-US" altLang="ja-JP" sz="1400" dirty="0" smtClean="0">
                <a:latin typeface="Noto Sans CJK JP DemiLight" pitchFamily="34" charset="-128"/>
                <a:ea typeface="Noto Sans CJK JP DemiLight" pitchFamily="34" charset="-128"/>
                <a:cs typeface="MigMix 1P" panose="020B0502020203020207" pitchFamily="50" charset="-128"/>
              </a:rPr>
              <a:t> Proc. ATC 2012.</a:t>
            </a:r>
            <a:endParaRPr kumimoji="1" lang="ja-JP" altLang="en-US" sz="1400" dirty="0">
              <a:latin typeface="Noto Sans CJK JP DemiLight" pitchFamily="34" charset="-128"/>
              <a:ea typeface="Noto Sans CJK JP DemiLight" pitchFamily="34" charset="-128"/>
              <a:cs typeface="MigMix 1P" panose="020B0502020203020207" pitchFamily="50" charset="-12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00" y="4248000"/>
            <a:ext cx="4380599" cy="2179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000" y="4212000"/>
            <a:ext cx="4272447" cy="2247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1908000" y="4644000"/>
            <a:ext cx="2031325" cy="369332"/>
          </a:xfrm>
          <a:prstGeom prst="rect">
            <a:avLst/>
          </a:prstGeom>
          <a:noFill/>
          <a:ln>
            <a:noFill/>
            <a:prstDash val="sysDot"/>
          </a:ln>
        </p:spPr>
        <p:txBody>
          <a:bodyPr wrap="none" rtlCol="0">
            <a:spAutoFit/>
          </a:bodyPr>
          <a:lstStyle/>
          <a:p>
            <a:r>
              <a:rPr kumimoji="1" lang="ja-JP" altLang="en-US" dirty="0" smtClean="0">
                <a:solidFill>
                  <a:srgbClr val="FF0000"/>
                </a:solidFill>
                <a:latin typeface="Noto Sans CJK JP Regular" pitchFamily="34" charset="-128"/>
                <a:ea typeface="Noto Sans CJK JP Regular" pitchFamily="34" charset="-128"/>
              </a:rPr>
              <a:t>空きメモリの減少</a:t>
            </a:r>
          </a:p>
        </p:txBody>
      </p:sp>
      <p:sp>
        <p:nvSpPr>
          <p:cNvPr id="14" name="テキスト ボックス 13"/>
          <p:cNvSpPr txBox="1"/>
          <p:nvPr/>
        </p:nvSpPr>
        <p:spPr>
          <a:xfrm>
            <a:off x="5976000" y="4464000"/>
            <a:ext cx="2723823" cy="369332"/>
          </a:xfrm>
          <a:prstGeom prst="rect">
            <a:avLst/>
          </a:prstGeom>
          <a:noFill/>
          <a:ln>
            <a:noFill/>
            <a:prstDash val="sysDot"/>
          </a:ln>
        </p:spPr>
        <p:txBody>
          <a:bodyPr wrap="none" rtlCol="0">
            <a:spAutoFit/>
          </a:bodyPr>
          <a:lstStyle/>
          <a:p>
            <a:r>
              <a:rPr lang="ja-JP" altLang="en-US" dirty="0">
                <a:solidFill>
                  <a:srgbClr val="FF0000"/>
                </a:solidFill>
                <a:latin typeface="Noto Sans CJK JP Regular" pitchFamily="34" charset="-128"/>
                <a:ea typeface="Noto Sans CJK JP Regular" pitchFamily="34" charset="-128"/>
              </a:rPr>
              <a:t>ディスク空き容量</a:t>
            </a:r>
            <a:r>
              <a:rPr kumimoji="1" lang="ja-JP" altLang="en-US" dirty="0" smtClean="0">
                <a:solidFill>
                  <a:srgbClr val="FF0000"/>
                </a:solidFill>
                <a:latin typeface="Noto Sans CJK JP Regular" pitchFamily="34" charset="-128"/>
                <a:ea typeface="Noto Sans CJK JP Regular" pitchFamily="34" charset="-128"/>
              </a:rPr>
              <a:t>の減少</a:t>
            </a:r>
          </a:p>
        </p:txBody>
      </p:sp>
    </p:spTree>
    <p:extLst>
      <p:ext uri="{BB962C8B-B14F-4D97-AF65-F5344CB8AC3E}">
        <p14:creationId xmlns:p14="http://schemas.microsoft.com/office/powerpoint/2010/main" val="2397915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ソフトウェア若化</a:t>
            </a:r>
            <a:endParaRPr lang="ja-JP" altLang="en-US" dirty="0"/>
          </a:p>
        </p:txBody>
      </p:sp>
      <p:sp>
        <p:nvSpPr>
          <p:cNvPr id="3" name="コンテンツ プレースホルダー 2"/>
          <p:cNvSpPr>
            <a:spLocks noGrp="1"/>
          </p:cNvSpPr>
          <p:nvPr>
            <p:ph idx="1"/>
          </p:nvPr>
        </p:nvSpPr>
        <p:spPr/>
        <p:txBody>
          <a:bodyPr/>
          <a:lstStyle/>
          <a:p>
            <a:r>
              <a:rPr lang="ja-JP" altLang="en-US" dirty="0" smtClean="0"/>
              <a:t>ソフトウェアの状態を正常な状態へ戻す手法</a:t>
            </a:r>
            <a:endParaRPr lang="en-US" altLang="ja-JP" dirty="0" smtClean="0"/>
          </a:p>
          <a:p>
            <a:pPr lvl="1"/>
            <a:r>
              <a:rPr lang="ja-JP" altLang="en-US" dirty="0" smtClean="0"/>
              <a:t>ソフトウェア・エージングに対する予防保守</a:t>
            </a:r>
            <a:endParaRPr lang="en-US" altLang="ja-JP" dirty="0" smtClean="0"/>
          </a:p>
          <a:p>
            <a:pPr lvl="1"/>
            <a:r>
              <a:rPr lang="ja-JP" altLang="en-US" dirty="0" smtClean="0"/>
              <a:t>ハイパーバイザ</a:t>
            </a:r>
            <a:r>
              <a:rPr lang="ja-JP" altLang="en-US" dirty="0"/>
              <a:t>の</a:t>
            </a:r>
            <a:r>
              <a:rPr lang="ja-JP" altLang="en-US" dirty="0" smtClean="0"/>
              <a:t>再起動が最も単純な手法</a:t>
            </a:r>
            <a:endParaRPr lang="en-US" altLang="ja-JP" dirty="0" smtClean="0"/>
          </a:p>
          <a:p>
            <a:pPr lvl="2"/>
            <a:r>
              <a:rPr lang="ja-JP" altLang="en-US" dirty="0" smtClean="0"/>
              <a:t>ハイパーバイザ上で動作するすべての</a:t>
            </a:r>
            <a:r>
              <a:rPr lang="en-US" altLang="ja-JP" dirty="0" smtClean="0"/>
              <a:t>VM</a:t>
            </a:r>
            <a:r>
              <a:rPr lang="ja-JP" altLang="en-US" dirty="0" smtClean="0"/>
              <a:t>も再起動</a:t>
            </a:r>
            <a:endParaRPr lang="en-US" altLang="ja-JP" dirty="0" smtClean="0"/>
          </a:p>
          <a:p>
            <a:pPr lvl="1"/>
            <a:r>
              <a:rPr lang="ja-JP" altLang="en-US" dirty="0" smtClean="0"/>
              <a:t>サービスを提供できないダウンタイムが発生</a:t>
            </a:r>
            <a:endParaRPr lang="en-US" altLang="ja-JP" dirty="0" smtClean="0"/>
          </a:p>
          <a:p>
            <a:r>
              <a:rPr lang="en-US" altLang="ja-JP" dirty="0" smtClean="0"/>
              <a:t>VM</a:t>
            </a:r>
            <a:r>
              <a:rPr lang="ja-JP" altLang="en-US" dirty="0" smtClean="0"/>
              <a:t>をマイグレーションすることにより削減可能</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4</a:t>
            </a:fld>
            <a:endParaRPr lang="ja-JP" altLang="en-US"/>
          </a:p>
        </p:txBody>
      </p:sp>
      <p:grpSp>
        <p:nvGrpSpPr>
          <p:cNvPr id="5" name="グループ化 4"/>
          <p:cNvGrpSpPr/>
          <p:nvPr/>
        </p:nvGrpSpPr>
        <p:grpSpPr>
          <a:xfrm>
            <a:off x="4428000" y="4788000"/>
            <a:ext cx="3627623" cy="1966968"/>
            <a:chOff x="2952000" y="4860000"/>
            <a:chExt cx="3627623" cy="1966968"/>
          </a:xfrm>
        </p:grpSpPr>
        <p:grpSp>
          <p:nvGrpSpPr>
            <p:cNvPr id="14" name="グループ化 13"/>
            <p:cNvGrpSpPr/>
            <p:nvPr/>
          </p:nvGrpSpPr>
          <p:grpSpPr>
            <a:xfrm>
              <a:off x="2952000" y="4860000"/>
              <a:ext cx="3240000" cy="1836000"/>
              <a:chOff x="1440000" y="4860000"/>
              <a:chExt cx="3240000" cy="1836000"/>
            </a:xfrm>
          </p:grpSpPr>
          <p:sp>
            <p:nvSpPr>
              <p:cNvPr id="13" name="正方形/長方形 12"/>
              <p:cNvSpPr/>
              <p:nvPr/>
            </p:nvSpPr>
            <p:spPr>
              <a:xfrm>
                <a:off x="1440000" y="4860000"/>
                <a:ext cx="3240000" cy="1836000"/>
              </a:xfrm>
              <a:prstGeom prst="rect">
                <a:avLst/>
              </a:prstGeom>
              <a:solidFill>
                <a:schemeClr val="bg1">
                  <a:lumMod val="75000"/>
                  <a:alpha val="10000"/>
                </a:schemeClr>
              </a:soli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正方形/長方形 2"/>
              <p:cNvSpPr/>
              <p:nvPr/>
            </p:nvSpPr>
            <p:spPr>
              <a:xfrm>
                <a:off x="1620000" y="5040000"/>
                <a:ext cx="900000" cy="90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9" name="正方形/長方形 8"/>
              <p:cNvSpPr/>
              <p:nvPr/>
            </p:nvSpPr>
            <p:spPr>
              <a:xfrm>
                <a:off x="1620000" y="6156000"/>
                <a:ext cx="288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11" name="正方形/長方形 2"/>
              <p:cNvSpPr/>
              <p:nvPr/>
            </p:nvSpPr>
            <p:spPr>
              <a:xfrm>
                <a:off x="3600000" y="5040000"/>
                <a:ext cx="900000" cy="90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2" name="テキスト ボックス 11"/>
              <p:cNvSpPr txBox="1"/>
              <p:nvPr/>
            </p:nvSpPr>
            <p:spPr>
              <a:xfrm>
                <a:off x="2621418" y="5358226"/>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pic>
          <p:nvPicPr>
            <p:cNvPr id="15"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5940000" y="5940000"/>
              <a:ext cx="639623" cy="886968"/>
            </a:xfrm>
            <a:prstGeom prst="rect">
              <a:avLst/>
            </a:prstGeom>
            <a:noFill/>
          </p:spPr>
        </p:pic>
      </p:grpSp>
      <p:grpSp>
        <p:nvGrpSpPr>
          <p:cNvPr id="16" name="グループ化 15"/>
          <p:cNvGrpSpPr/>
          <p:nvPr/>
        </p:nvGrpSpPr>
        <p:grpSpPr>
          <a:xfrm>
            <a:off x="1368000" y="5112000"/>
            <a:ext cx="2328916" cy="1565920"/>
            <a:chOff x="539552" y="5156773"/>
            <a:chExt cx="2328916" cy="1565920"/>
          </a:xfrm>
        </p:grpSpPr>
        <p:sp>
          <p:nvSpPr>
            <p:cNvPr id="17" name="テキスト ボックス 16"/>
            <p:cNvSpPr txBox="1"/>
            <p:nvPr/>
          </p:nvSpPr>
          <p:spPr>
            <a:xfrm>
              <a:off x="702498" y="6322583"/>
              <a:ext cx="954107" cy="400110"/>
            </a:xfrm>
            <a:prstGeom prst="rect">
              <a:avLst/>
            </a:prstGeom>
            <a:noFill/>
          </p:spPr>
          <p:txBody>
            <a:bodyPr wrap="none" rtlCol="0">
              <a:spAutoFit/>
            </a:bodyPr>
            <a:lstStyle/>
            <a:p>
              <a:r>
                <a:rPr lang="ja-JP" altLang="en-US" sz="2000" dirty="0" smtClean="0">
                  <a:solidFill>
                    <a:srgbClr val="000000">
                      <a:lumMod val="75000"/>
                      <a:lumOff val="25000"/>
                    </a:srgbClr>
                  </a:solidFill>
                  <a:latin typeface="Noto Sans CJK JP DemiLight" pitchFamily="34" charset="-128"/>
                  <a:ea typeface="Noto Sans CJK JP DemiLight" pitchFamily="34" charset="-128"/>
                </a:rPr>
                <a:t>ユーザ</a:t>
              </a:r>
              <a:endParaRPr lang="ja-JP" altLang="en-US" sz="2000" dirty="0">
                <a:solidFill>
                  <a:srgbClr val="000000">
                    <a:lumMod val="75000"/>
                    <a:lumOff val="25000"/>
                  </a:srgbClr>
                </a:solidFill>
                <a:latin typeface="Noto Sans CJK JP DemiLight" pitchFamily="34" charset="-128"/>
                <a:ea typeface="Noto Sans CJK JP DemiLight" pitchFamily="34" charset="-128"/>
              </a:endParaRPr>
            </a:p>
          </p:txBody>
        </p:sp>
        <p:pic>
          <p:nvPicPr>
            <p:cNvPr id="18" name="Picture 5" descr="C:\Users\hiroki\AppData\Local\Microsoft\Windows\Temporary Internet Files\Content.IE5\N70SJ6PF\MC90042894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5349677"/>
              <a:ext cx="1248796" cy="89419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C:\Users\hiroki\AppData\Local\Microsoft\Windows\Temporary Internet Files\Content.IE5\7YB0YD33\MC900431601[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5156773"/>
              <a:ext cx="1280000" cy="128000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0" name="カギ線コネクタ 19"/>
          <p:cNvCxnSpPr>
            <a:stCxn id="18" idx="0"/>
            <a:endCxn id="7" idx="1"/>
          </p:cNvCxnSpPr>
          <p:nvPr/>
        </p:nvCxnSpPr>
        <p:spPr>
          <a:xfrm rot="16200000" flipH="1">
            <a:off x="3783711" y="4593711"/>
            <a:ext cx="113096" cy="1535482"/>
          </a:xfrm>
          <a:prstGeom prst="bentConnector4">
            <a:avLst>
              <a:gd name="adj1" fmla="val -342451"/>
              <a:gd name="adj2" fmla="val 70332"/>
            </a:avLst>
          </a:prstGeom>
          <a:ln w="38100">
            <a:solidFill>
              <a:srgbClr val="405EF6"/>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乗算記号 20"/>
          <p:cNvSpPr/>
          <p:nvPr/>
        </p:nvSpPr>
        <p:spPr>
          <a:xfrm>
            <a:off x="3239716" y="4464000"/>
            <a:ext cx="914400" cy="914400"/>
          </a:xfrm>
          <a:prstGeom prst="mathMultiply">
            <a:avLst/>
          </a:prstGeom>
          <a:solidFill>
            <a:srgbClr val="7A7A7A"/>
          </a:solidFill>
          <a:ln w="28575" cap="flat" cmpd="sng" algn="ctr">
            <a:solidFill>
              <a:srgbClr val="7A7A7A">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FFFFFF"/>
              </a:solidFill>
              <a:effectLst/>
              <a:uLnTx/>
              <a:uFillTx/>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1801913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ソフトウェア若化</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5</a:t>
            </a:fld>
            <a:endParaRPr lang="ja-JP" altLang="en-US"/>
          </a:p>
        </p:txBody>
      </p:sp>
      <p:sp>
        <p:nvSpPr>
          <p:cNvPr id="32" name="正方形/長方形 31"/>
          <p:cNvSpPr/>
          <p:nvPr/>
        </p:nvSpPr>
        <p:spPr>
          <a:xfrm>
            <a:off x="692344" y="4893784"/>
            <a:ext cx="2844000" cy="1656000"/>
          </a:xfrm>
          <a:prstGeom prst="rect">
            <a:avLst/>
          </a:prstGeom>
          <a:solidFill>
            <a:schemeClr val="bg1">
              <a:lumMod val="75000"/>
              <a:alpha val="10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3" name="正方形/長方形 32"/>
          <p:cNvSpPr/>
          <p:nvPr/>
        </p:nvSpPr>
        <p:spPr>
          <a:xfrm>
            <a:off x="835015" y="5973784"/>
            <a:ext cx="2557329"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38" name="テキスト ボックス 37"/>
          <p:cNvSpPr txBox="1"/>
          <p:nvPr/>
        </p:nvSpPr>
        <p:spPr>
          <a:xfrm>
            <a:off x="1212595" y="4569784"/>
            <a:ext cx="180049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移送元のホスト</a:t>
            </a:r>
            <a:endParaRPr kumimoji="1" lang="ja-JP" altLang="en-US" dirty="0" smtClean="0">
              <a:latin typeface="Noto Sans CJK JP Regular" pitchFamily="34" charset="-128"/>
              <a:ea typeface="Noto Sans CJK JP Regular" pitchFamily="34" charset="-128"/>
            </a:endParaRPr>
          </a:p>
        </p:txBody>
      </p:sp>
      <p:grpSp>
        <p:nvGrpSpPr>
          <p:cNvPr id="39" name="グループ化 38"/>
          <p:cNvGrpSpPr/>
          <p:nvPr/>
        </p:nvGrpSpPr>
        <p:grpSpPr>
          <a:xfrm>
            <a:off x="5408344" y="4569784"/>
            <a:ext cx="2880000" cy="1980000"/>
            <a:chOff x="4824000" y="4464000"/>
            <a:chExt cx="2880000" cy="1980000"/>
          </a:xfrm>
        </p:grpSpPr>
        <p:grpSp>
          <p:nvGrpSpPr>
            <p:cNvPr id="40" name="グループ化 39"/>
            <p:cNvGrpSpPr/>
            <p:nvPr/>
          </p:nvGrpSpPr>
          <p:grpSpPr>
            <a:xfrm>
              <a:off x="4824000" y="4788000"/>
              <a:ext cx="2880000" cy="1656000"/>
              <a:chOff x="1440000" y="4860000"/>
              <a:chExt cx="2880000" cy="1656000"/>
            </a:xfrm>
          </p:grpSpPr>
          <p:sp>
            <p:nvSpPr>
              <p:cNvPr id="42" name="正方形/長方形 41"/>
              <p:cNvSpPr/>
              <p:nvPr/>
            </p:nvSpPr>
            <p:spPr>
              <a:xfrm>
                <a:off x="1440000" y="4860000"/>
                <a:ext cx="2880000" cy="1656000"/>
              </a:xfrm>
              <a:prstGeom prst="rect">
                <a:avLst/>
              </a:prstGeom>
              <a:solidFill>
                <a:srgbClr val="8FDEA0">
                  <a:alpha val="10000"/>
                </a:srgbClr>
              </a:solidFill>
              <a:ln>
                <a:solidFill>
                  <a:srgbClr val="8FDEA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3" name="正方形/長方形 42"/>
              <p:cNvSpPr/>
              <p:nvPr/>
            </p:nvSpPr>
            <p:spPr>
              <a:xfrm>
                <a:off x="1620000" y="5940000"/>
                <a:ext cx="252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grpSp>
        <p:sp>
          <p:nvSpPr>
            <p:cNvPr id="41" name="テキスト ボックス 40"/>
            <p:cNvSpPr txBox="1"/>
            <p:nvPr/>
          </p:nvSpPr>
          <p:spPr>
            <a:xfrm>
              <a:off x="5363753" y="4464000"/>
              <a:ext cx="180049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移送先のホスト</a:t>
              </a:r>
              <a:endParaRPr kumimoji="1" lang="ja-JP" altLang="en-US" dirty="0" smtClean="0">
                <a:latin typeface="Noto Sans CJK JP Regular" pitchFamily="34" charset="-128"/>
                <a:ea typeface="Noto Sans CJK JP Regular" pitchFamily="34" charset="-128"/>
              </a:endParaRPr>
            </a:p>
          </p:txBody>
        </p:sp>
      </p:grpSp>
      <p:cxnSp>
        <p:nvCxnSpPr>
          <p:cNvPr id="44" name="直線矢印コネクタ 43"/>
          <p:cNvCxnSpPr>
            <a:stCxn id="36" idx="3"/>
          </p:cNvCxnSpPr>
          <p:nvPr/>
        </p:nvCxnSpPr>
        <p:spPr>
          <a:xfrm>
            <a:off x="3392344" y="5433784"/>
            <a:ext cx="2196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464344" y="5073784"/>
            <a:ext cx="2031325" cy="369332"/>
          </a:xfrm>
          <a:prstGeom prst="rect">
            <a:avLst/>
          </a:prstGeom>
          <a:noFill/>
          <a:ln>
            <a:noFill/>
            <a:prstDash val="sysDot"/>
          </a:ln>
        </p:spPr>
        <p:txBody>
          <a:bodyPr wrap="none" rtlCol="0">
            <a:spAutoFit/>
          </a:bodyPr>
          <a:lstStyle/>
          <a:p>
            <a:r>
              <a:rPr lang="ja-JP" altLang="en-US" dirty="0">
                <a:latin typeface="Noto Sans CJK JP Regular" pitchFamily="34" charset="-128"/>
                <a:ea typeface="Noto Sans CJK JP Regular" pitchFamily="34" charset="-128"/>
              </a:rPr>
              <a:t>マイグレーション</a:t>
            </a:r>
            <a:endParaRPr kumimoji="1" lang="ja-JP" altLang="en-US" dirty="0" smtClean="0">
              <a:latin typeface="Noto Sans CJK JP Regular" pitchFamily="34" charset="-128"/>
              <a:ea typeface="Noto Sans CJK JP Regular" pitchFamily="34" charset="-128"/>
            </a:endParaRPr>
          </a:p>
        </p:txBody>
      </p:sp>
      <p:pic>
        <p:nvPicPr>
          <p:cNvPr id="31"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72000" y="5760000"/>
            <a:ext cx="639623" cy="886968"/>
          </a:xfrm>
          <a:prstGeom prst="rect">
            <a:avLst/>
          </a:prstGeom>
          <a:noFill/>
        </p:spPr>
      </p:pic>
      <p:pic>
        <p:nvPicPr>
          <p:cNvPr id="47"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476255" y="5760000"/>
            <a:ext cx="639623" cy="886968"/>
          </a:xfrm>
          <a:prstGeom prst="rect">
            <a:avLst/>
          </a:prstGeom>
          <a:noFill/>
        </p:spPr>
      </p:pic>
      <p:sp>
        <p:nvSpPr>
          <p:cNvPr id="30" name="コンテンツ プレースホルダー 2"/>
          <p:cNvSpPr>
            <a:spLocks noGrp="1"/>
          </p:cNvSpPr>
          <p:nvPr>
            <p:ph idx="1"/>
          </p:nvPr>
        </p:nvSpPr>
        <p:spPr/>
        <p:txBody>
          <a:bodyPr/>
          <a:lstStyle/>
          <a:p>
            <a:r>
              <a:rPr lang="ja-JP" altLang="en-US" dirty="0" smtClean="0"/>
              <a:t>ソフトウェアの状態を正常な状態へ戻す手法</a:t>
            </a:r>
            <a:endParaRPr lang="en-US" altLang="ja-JP" dirty="0" smtClean="0"/>
          </a:p>
          <a:p>
            <a:pPr lvl="1"/>
            <a:r>
              <a:rPr lang="ja-JP" altLang="en-US" dirty="0" smtClean="0"/>
              <a:t>ソフトウェア・エージングに対する予防保守</a:t>
            </a:r>
            <a:endParaRPr lang="en-US" altLang="ja-JP" dirty="0" smtClean="0"/>
          </a:p>
          <a:p>
            <a:pPr lvl="1"/>
            <a:r>
              <a:rPr lang="ja-JP" altLang="en-US" dirty="0" smtClean="0"/>
              <a:t>ハイパーバイザ</a:t>
            </a:r>
            <a:r>
              <a:rPr lang="ja-JP" altLang="en-US" dirty="0"/>
              <a:t>の</a:t>
            </a:r>
            <a:r>
              <a:rPr lang="ja-JP" altLang="en-US" dirty="0" smtClean="0"/>
              <a:t>再起動が最も単純な手法</a:t>
            </a:r>
            <a:endParaRPr lang="en-US" altLang="ja-JP" dirty="0" smtClean="0"/>
          </a:p>
          <a:p>
            <a:pPr lvl="2"/>
            <a:r>
              <a:rPr lang="ja-JP" altLang="en-US" dirty="0" smtClean="0"/>
              <a:t>ハイパーバイザ上で動作するすべての</a:t>
            </a:r>
            <a:r>
              <a:rPr lang="en-US" altLang="ja-JP" dirty="0" smtClean="0"/>
              <a:t>VM</a:t>
            </a:r>
            <a:r>
              <a:rPr lang="ja-JP" altLang="en-US" dirty="0" smtClean="0"/>
              <a:t>も再起動</a:t>
            </a:r>
            <a:endParaRPr lang="en-US" altLang="ja-JP" dirty="0" smtClean="0"/>
          </a:p>
          <a:p>
            <a:pPr lvl="1"/>
            <a:r>
              <a:rPr lang="ja-JP" altLang="en-US" dirty="0" smtClean="0"/>
              <a:t>サービスを提供できないダウンタイムが発生</a:t>
            </a:r>
            <a:endParaRPr lang="en-US" altLang="ja-JP" dirty="0" smtClean="0"/>
          </a:p>
          <a:p>
            <a:r>
              <a:rPr lang="en-US" altLang="ja-JP" dirty="0" smtClean="0"/>
              <a:t>VM</a:t>
            </a:r>
            <a:r>
              <a:rPr lang="ja-JP" altLang="en-US" dirty="0" smtClean="0"/>
              <a:t>をマイグレーションすることにより削減可能</a:t>
            </a:r>
            <a:endParaRPr lang="ja-JP" altLang="en-US" dirty="0"/>
          </a:p>
        </p:txBody>
      </p:sp>
      <p:sp>
        <p:nvSpPr>
          <p:cNvPr id="46" name="正方形/長方形 45"/>
          <p:cNvSpPr/>
          <p:nvPr/>
        </p:nvSpPr>
        <p:spPr>
          <a:xfrm>
            <a:off x="834176" y="5973784"/>
            <a:ext cx="2557329" cy="360000"/>
          </a:xfrm>
          <a:prstGeom prst="rect">
            <a:avLst/>
          </a:prstGeom>
          <a:pattFill prst="pct90">
            <a:fgClr>
              <a:srgbClr val="FFA2A1"/>
            </a:fgClr>
            <a:bgClr>
              <a:schemeClr val="bg1"/>
            </a:bgClr>
          </a:pattFill>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2400" dirty="0">
                <a:solidFill>
                  <a:schemeClr val="bg1"/>
                </a:solidFill>
                <a:latin typeface="Noto Sans CJK JP DemiLight" pitchFamily="34" charset="-128"/>
                <a:ea typeface="Noto Sans CJK JP DemiLight" pitchFamily="34" charset="-128"/>
              </a:rPr>
              <a:t>エージング</a:t>
            </a:r>
            <a:endParaRPr kumimoji="1" lang="ja-JP" altLang="en-US" sz="2400" dirty="0">
              <a:solidFill>
                <a:schemeClr val="bg1"/>
              </a:solidFill>
              <a:latin typeface="Noto Sans CJK JP DemiLight" pitchFamily="34" charset="-128"/>
              <a:ea typeface="Noto Sans CJK JP DemiLight" pitchFamily="34" charset="-128"/>
            </a:endParaRPr>
          </a:p>
        </p:txBody>
      </p:sp>
      <p:grpSp>
        <p:nvGrpSpPr>
          <p:cNvPr id="34" name="グループ化 33"/>
          <p:cNvGrpSpPr/>
          <p:nvPr/>
        </p:nvGrpSpPr>
        <p:grpSpPr>
          <a:xfrm>
            <a:off x="872344" y="5073784"/>
            <a:ext cx="2520000" cy="720000"/>
            <a:chOff x="864000" y="4932000"/>
            <a:chExt cx="2520000" cy="720000"/>
          </a:xfrm>
        </p:grpSpPr>
        <p:sp>
          <p:nvSpPr>
            <p:cNvPr id="35" name="正方形/長方形 2"/>
            <p:cNvSpPr/>
            <p:nvPr/>
          </p:nvSpPr>
          <p:spPr>
            <a:xfrm>
              <a:off x="864000" y="4932000"/>
              <a:ext cx="72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6" name="正方形/長方形 2"/>
            <p:cNvSpPr/>
            <p:nvPr/>
          </p:nvSpPr>
          <p:spPr>
            <a:xfrm>
              <a:off x="2664000" y="4932000"/>
              <a:ext cx="72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7" name="テキスト ボックス 36"/>
            <p:cNvSpPr txBox="1"/>
            <p:nvPr/>
          </p:nvSpPr>
          <p:spPr>
            <a:xfrm>
              <a:off x="1666753" y="510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spTree>
    <p:extLst>
      <p:ext uri="{BB962C8B-B14F-4D97-AF65-F5344CB8AC3E}">
        <p14:creationId xmlns:p14="http://schemas.microsoft.com/office/powerpoint/2010/main" val="4122875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fade">
                                      <p:cBhvr>
                                        <p:cTn id="12" dur="500"/>
                                        <p:tgtEl>
                                          <p:spTgt spid="4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500"/>
                                        <p:tgtEl>
                                          <p:spTgt spid="45"/>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nodeType="clickEffect">
                                  <p:stCondLst>
                                    <p:cond delay="0"/>
                                  </p:stCondLst>
                                  <p:childTnLst>
                                    <p:animMotion origin="layout" path="M -1.66667E-6 2.22222E-6 L 0.51979 0.00139 " pathEditMode="relative" rAng="0" ptsTypes="AA">
                                      <p:cBhvr>
                                        <p:cTn id="19" dur="1000" fill="hold"/>
                                        <p:tgtEl>
                                          <p:spTgt spid="34"/>
                                        </p:tgtEl>
                                        <p:attrNameLst>
                                          <p:attrName>ppt_x</p:attrName>
                                          <p:attrName>ppt_y</p:attrName>
                                        </p:attrNameLst>
                                      </p:cBhvr>
                                      <p:rCtr x="25990"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マイグレーション中の性能低下</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マイグレーションはホストやネットワークに大きな負荷をかける</a:t>
            </a:r>
            <a:endParaRPr lang="en-US" altLang="ja-JP" dirty="0" smtClean="0"/>
          </a:p>
          <a:p>
            <a:pPr lvl="1"/>
            <a:r>
              <a:rPr lang="ja-JP" altLang="en-US" dirty="0" smtClean="0"/>
              <a:t>ネットワークを介して</a:t>
            </a:r>
            <a:r>
              <a:rPr lang="en-US" altLang="ja-JP" dirty="0" smtClean="0"/>
              <a:t>VM</a:t>
            </a:r>
            <a:r>
              <a:rPr lang="ja-JP" altLang="en-US" dirty="0" smtClean="0"/>
              <a:t>のメモリイメージを転送</a:t>
            </a:r>
            <a:endParaRPr lang="en-US" altLang="ja-JP" dirty="0" smtClean="0"/>
          </a:p>
          <a:p>
            <a:pPr lvl="2"/>
            <a:r>
              <a:rPr lang="ja-JP" altLang="en-US" dirty="0" smtClean="0"/>
              <a:t>合計で数</a:t>
            </a:r>
            <a:r>
              <a:rPr lang="en-US" altLang="ja-JP" dirty="0" smtClean="0"/>
              <a:t>GB</a:t>
            </a:r>
            <a:r>
              <a:rPr lang="ja-JP" altLang="en-US" dirty="0" smtClean="0"/>
              <a:t>～数百</a:t>
            </a:r>
            <a:r>
              <a:rPr lang="en-US" altLang="ja-JP" dirty="0" smtClean="0"/>
              <a:t>GB</a:t>
            </a:r>
          </a:p>
          <a:p>
            <a:pPr lvl="2"/>
            <a:r>
              <a:rPr lang="en-US" altLang="ja-JP" dirty="0" smtClean="0"/>
              <a:t>CPU100%</a:t>
            </a:r>
            <a:r>
              <a:rPr lang="ja-JP" altLang="en-US" dirty="0" err="1" smtClean="0"/>
              <a:t>、</a:t>
            </a:r>
            <a:r>
              <a:rPr lang="en-US" altLang="ja-JP" dirty="0" smtClean="0"/>
              <a:t>400Mbps</a:t>
            </a:r>
            <a:r>
              <a:rPr lang="ja-JP" altLang="en-US" dirty="0" smtClean="0"/>
              <a:t>を上回るネットワーク帯域を消費</a:t>
            </a:r>
            <a:endParaRPr lang="en-US" altLang="ja-JP" dirty="0" smtClean="0"/>
          </a:p>
          <a:p>
            <a:pPr lvl="1"/>
            <a:r>
              <a:rPr lang="en-US" altLang="ja-JP" dirty="0" smtClean="0"/>
              <a:t>VM</a:t>
            </a:r>
            <a:r>
              <a:rPr lang="ja-JP" altLang="en-US" dirty="0" smtClean="0"/>
              <a:t>の性能にも影響する</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6</a:t>
            </a:fld>
            <a:endParaRPr lang="ja-JP" altLang="en-US"/>
          </a:p>
        </p:txBody>
      </p:sp>
      <p:pic>
        <p:nvPicPr>
          <p:cNvPr id="5" name="図 4" descr="mi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4653136"/>
            <a:ext cx="6235096" cy="1853920"/>
          </a:xfrm>
          <a:prstGeom prst="rect">
            <a:avLst/>
          </a:prstGeom>
        </p:spPr>
      </p:pic>
      <p:sp>
        <p:nvSpPr>
          <p:cNvPr id="6" name="テキスト ボックス 5"/>
          <p:cNvSpPr txBox="1"/>
          <p:nvPr/>
        </p:nvSpPr>
        <p:spPr>
          <a:xfrm>
            <a:off x="539552" y="6453336"/>
            <a:ext cx="7678993" cy="307777"/>
          </a:xfrm>
          <a:prstGeom prst="rect">
            <a:avLst/>
          </a:prstGeom>
          <a:noFill/>
          <a:ln>
            <a:noFill/>
            <a:prstDash val="sysDot"/>
          </a:ln>
        </p:spPr>
        <p:txBody>
          <a:bodyPr wrap="none" rtlCol="0">
            <a:spAutoFit/>
          </a:bodyPr>
          <a:lstStyle/>
          <a:p>
            <a:r>
              <a:rPr lang="en-US" altLang="ja-JP" sz="1400" dirty="0" smtClean="0">
                <a:latin typeface="Noto Sans CJK JP Regular" pitchFamily="34" charset="-128"/>
                <a:ea typeface="Noto Sans CJK JP Regular" pitchFamily="34" charset="-128"/>
              </a:rPr>
              <a:t>Source: K. Kourai et al., Fast </a:t>
            </a:r>
            <a:r>
              <a:rPr lang="en-US" altLang="ja-JP" sz="1400" dirty="0">
                <a:latin typeface="Noto Sans CJK JP Regular" pitchFamily="34" charset="-128"/>
                <a:ea typeface="Noto Sans CJK JP Regular" pitchFamily="34" charset="-128"/>
              </a:rPr>
              <a:t>Software Rejuvenation of Virtual Machine </a:t>
            </a:r>
            <a:r>
              <a:rPr lang="en-US" altLang="ja-JP" sz="1400" dirty="0" smtClean="0">
                <a:latin typeface="Noto Sans CJK JP Regular" pitchFamily="34" charset="-128"/>
                <a:ea typeface="Noto Sans CJK JP Regular" pitchFamily="34" charset="-128"/>
              </a:rPr>
              <a:t>Monitors, TDSC, 2011.</a:t>
            </a:r>
            <a:endParaRPr kumimoji="1" lang="ja-JP" altLang="en-US" sz="1400"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4089507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VMBeam</a:t>
            </a:r>
            <a:endParaRPr lang="ja-JP" altLang="en-US" dirty="0"/>
          </a:p>
        </p:txBody>
      </p:sp>
      <p:sp>
        <p:nvSpPr>
          <p:cNvPr id="3" name="コンテンツ プレースホルダー 2"/>
          <p:cNvSpPr>
            <a:spLocks noGrp="1"/>
          </p:cNvSpPr>
          <p:nvPr>
            <p:ph idx="1"/>
          </p:nvPr>
        </p:nvSpPr>
        <p:spPr/>
        <p:txBody>
          <a:bodyPr/>
          <a:lstStyle/>
          <a:p>
            <a:r>
              <a:rPr lang="ja-JP" altLang="en-US" dirty="0" smtClean="0"/>
              <a:t>ゼロコピー・マイグレーションを用いた軽量なソフトウェア若化を実現するシステム</a:t>
            </a:r>
            <a:endParaRPr lang="en-US" altLang="ja-JP" dirty="0" smtClean="0"/>
          </a:p>
          <a:p>
            <a:pPr lvl="1"/>
            <a:r>
              <a:rPr lang="ja-JP" altLang="en-US" dirty="0" smtClean="0"/>
              <a:t>同一ホスト上で別の仮想化システムを起動</a:t>
            </a:r>
            <a:endParaRPr lang="en-US" altLang="ja-JP" dirty="0" smtClean="0"/>
          </a:p>
          <a:p>
            <a:pPr lvl="1"/>
            <a:r>
              <a:rPr lang="ja-JP" altLang="en-US" dirty="0" smtClean="0"/>
              <a:t>その仮想化システム上に</a:t>
            </a:r>
            <a:r>
              <a:rPr lang="en-US" altLang="ja-JP" dirty="0" smtClean="0"/>
              <a:t>VM</a:t>
            </a:r>
            <a:r>
              <a:rPr lang="ja-JP" altLang="en-US" dirty="0" smtClean="0"/>
              <a:t>をマイグレーション</a:t>
            </a:r>
            <a:endParaRPr lang="en-US" altLang="ja-JP" dirty="0" smtClean="0"/>
          </a:p>
          <a:p>
            <a:pPr lvl="2"/>
            <a:r>
              <a:rPr lang="ja-JP" altLang="en-US" dirty="0" smtClean="0"/>
              <a:t>同一ホスト上にあることを利用して高速化</a:t>
            </a:r>
            <a:endParaRPr lang="en-US" altLang="ja-JP" dirty="0" smtClean="0"/>
          </a:p>
          <a:p>
            <a:pPr lvl="1"/>
            <a:r>
              <a:rPr lang="ja-JP" altLang="en-US" dirty="0" smtClean="0"/>
              <a:t>移送元の仮想化システムを終了</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7</a:t>
            </a:fld>
            <a:endParaRPr lang="ja-JP" altLang="en-US"/>
          </a:p>
        </p:txBody>
      </p:sp>
      <p:sp>
        <p:nvSpPr>
          <p:cNvPr id="15" name="正方形/長方形 14"/>
          <p:cNvSpPr/>
          <p:nvPr/>
        </p:nvSpPr>
        <p:spPr>
          <a:xfrm>
            <a:off x="540000" y="4392000"/>
            <a:ext cx="7920000" cy="216000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7"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352000" y="5832000"/>
            <a:ext cx="639623" cy="886968"/>
          </a:xfrm>
          <a:prstGeom prst="rect">
            <a:avLst/>
          </a:prstGeom>
          <a:noFill/>
        </p:spPr>
      </p:pic>
      <p:sp>
        <p:nvSpPr>
          <p:cNvPr id="17" name="正方形/長方形 16"/>
          <p:cNvSpPr/>
          <p:nvPr/>
        </p:nvSpPr>
        <p:spPr>
          <a:xfrm>
            <a:off x="684000" y="4752000"/>
            <a:ext cx="2844000" cy="1656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a:off x="826671" y="5832000"/>
            <a:ext cx="2557329"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22" name="テキスト ボックス 21"/>
          <p:cNvSpPr txBox="1"/>
          <p:nvPr/>
        </p:nvSpPr>
        <p:spPr>
          <a:xfrm>
            <a:off x="744088" y="4428000"/>
            <a:ext cx="272382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移送元の仮想化システム</a:t>
            </a:r>
            <a:endParaRPr kumimoji="1" lang="ja-JP" altLang="en-US" dirty="0" smtClean="0">
              <a:latin typeface="Noto Sans CJK JP Regular" pitchFamily="34" charset="-128"/>
              <a:ea typeface="Noto Sans CJK JP Regular" pitchFamily="34" charset="-128"/>
            </a:endParaRPr>
          </a:p>
        </p:txBody>
      </p:sp>
      <p:grpSp>
        <p:nvGrpSpPr>
          <p:cNvPr id="25" name="グループ化 24"/>
          <p:cNvGrpSpPr/>
          <p:nvPr/>
        </p:nvGrpSpPr>
        <p:grpSpPr>
          <a:xfrm>
            <a:off x="5400000" y="4428000"/>
            <a:ext cx="2880000" cy="1980000"/>
            <a:chOff x="4824000" y="4464000"/>
            <a:chExt cx="2880000" cy="1980000"/>
          </a:xfrm>
        </p:grpSpPr>
        <p:grpSp>
          <p:nvGrpSpPr>
            <p:cNvPr id="6" name="グループ化 5"/>
            <p:cNvGrpSpPr/>
            <p:nvPr/>
          </p:nvGrpSpPr>
          <p:grpSpPr>
            <a:xfrm>
              <a:off x="4824000" y="4788000"/>
              <a:ext cx="2880000" cy="1656000"/>
              <a:chOff x="1440000" y="4860000"/>
              <a:chExt cx="2880000" cy="1656000"/>
            </a:xfrm>
          </p:grpSpPr>
          <p:sp>
            <p:nvSpPr>
              <p:cNvPr id="8" name="正方形/長方形 7"/>
              <p:cNvSpPr/>
              <p:nvPr/>
            </p:nvSpPr>
            <p:spPr>
              <a:xfrm>
                <a:off x="1440000" y="4860000"/>
                <a:ext cx="2880000" cy="1656000"/>
              </a:xfrm>
              <a:prstGeom prst="rect">
                <a:avLst/>
              </a:prstGeom>
              <a:solidFill>
                <a:srgbClr val="8FDEA0">
                  <a:alpha val="10000"/>
                </a:srgbClr>
              </a:solidFill>
              <a:ln>
                <a:solidFill>
                  <a:srgbClr val="8FDEA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0" name="正方形/長方形 9"/>
              <p:cNvSpPr/>
              <p:nvPr/>
            </p:nvSpPr>
            <p:spPr>
              <a:xfrm>
                <a:off x="1620000" y="5940000"/>
                <a:ext cx="252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grpSp>
        <p:sp>
          <p:nvSpPr>
            <p:cNvPr id="23" name="テキスト ボックス 22"/>
            <p:cNvSpPr txBox="1"/>
            <p:nvPr/>
          </p:nvSpPr>
          <p:spPr>
            <a:xfrm>
              <a:off x="4902088" y="4464000"/>
              <a:ext cx="272382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移送先の仮想化システム</a:t>
              </a:r>
              <a:endParaRPr kumimoji="1" lang="ja-JP" altLang="en-US" dirty="0" smtClean="0">
                <a:latin typeface="Noto Sans CJK JP Regular" pitchFamily="34" charset="-128"/>
                <a:ea typeface="Noto Sans CJK JP Regular" pitchFamily="34" charset="-128"/>
              </a:endParaRPr>
            </a:p>
          </p:txBody>
        </p:sp>
      </p:grpSp>
      <p:cxnSp>
        <p:nvCxnSpPr>
          <p:cNvPr id="27" name="直線矢印コネクタ 26"/>
          <p:cNvCxnSpPr>
            <a:stCxn id="20" idx="3"/>
          </p:cNvCxnSpPr>
          <p:nvPr/>
        </p:nvCxnSpPr>
        <p:spPr>
          <a:xfrm>
            <a:off x="3384000" y="5292000"/>
            <a:ext cx="2196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456000" y="4932000"/>
            <a:ext cx="2031325" cy="369332"/>
          </a:xfrm>
          <a:prstGeom prst="rect">
            <a:avLst/>
          </a:prstGeom>
          <a:noFill/>
          <a:ln>
            <a:noFill/>
            <a:prstDash val="sysDot"/>
          </a:ln>
        </p:spPr>
        <p:txBody>
          <a:bodyPr wrap="none" rtlCol="0">
            <a:spAutoFit/>
          </a:bodyPr>
          <a:lstStyle/>
          <a:p>
            <a:r>
              <a:rPr lang="ja-JP" altLang="en-US" dirty="0">
                <a:latin typeface="Noto Sans CJK JP Regular" pitchFamily="34" charset="-128"/>
                <a:ea typeface="Noto Sans CJK JP Regular" pitchFamily="34" charset="-128"/>
              </a:rPr>
              <a:t>マイグレーション</a:t>
            </a:r>
            <a:endParaRPr kumimoji="1" lang="ja-JP" altLang="en-US" dirty="0" smtClean="0">
              <a:latin typeface="Noto Sans CJK JP Regular" pitchFamily="34" charset="-128"/>
              <a:ea typeface="Noto Sans CJK JP Regular" pitchFamily="34" charset="-128"/>
            </a:endParaRPr>
          </a:p>
        </p:txBody>
      </p:sp>
      <p:sp>
        <p:nvSpPr>
          <p:cNvPr id="31" name="正方形/長方形 30"/>
          <p:cNvSpPr/>
          <p:nvPr/>
        </p:nvSpPr>
        <p:spPr>
          <a:xfrm>
            <a:off x="827335" y="5832000"/>
            <a:ext cx="2557329" cy="360000"/>
          </a:xfrm>
          <a:prstGeom prst="rect">
            <a:avLst/>
          </a:prstGeom>
          <a:pattFill prst="pct90">
            <a:fgClr>
              <a:srgbClr val="FFA2A1"/>
            </a:fgClr>
            <a:bgClr>
              <a:schemeClr val="bg1"/>
            </a:bgClr>
          </a:pattFill>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2400" dirty="0">
                <a:solidFill>
                  <a:schemeClr val="bg1"/>
                </a:solidFill>
                <a:latin typeface="Noto Sans CJK JP DemiLight" pitchFamily="34" charset="-128"/>
                <a:ea typeface="Noto Sans CJK JP DemiLight" pitchFamily="34" charset="-128"/>
              </a:rPr>
              <a:t>エージング</a:t>
            </a:r>
            <a:endParaRPr kumimoji="1" lang="ja-JP" altLang="en-US" sz="2400" dirty="0">
              <a:solidFill>
                <a:schemeClr val="bg1"/>
              </a:solidFill>
              <a:latin typeface="Noto Sans CJK JP DemiLight" pitchFamily="34" charset="-128"/>
              <a:ea typeface="Noto Sans CJK JP DemiLight" pitchFamily="34" charset="-128"/>
            </a:endParaRPr>
          </a:p>
        </p:txBody>
      </p:sp>
      <p:grpSp>
        <p:nvGrpSpPr>
          <p:cNvPr id="32" name="グループ化 31"/>
          <p:cNvGrpSpPr/>
          <p:nvPr/>
        </p:nvGrpSpPr>
        <p:grpSpPr>
          <a:xfrm>
            <a:off x="864000" y="4932000"/>
            <a:ext cx="2520000" cy="720000"/>
            <a:chOff x="864000" y="4932000"/>
            <a:chExt cx="2520000" cy="720000"/>
          </a:xfrm>
        </p:grpSpPr>
        <p:sp>
          <p:nvSpPr>
            <p:cNvPr id="18" name="正方形/長方形 2"/>
            <p:cNvSpPr/>
            <p:nvPr/>
          </p:nvSpPr>
          <p:spPr>
            <a:xfrm>
              <a:off x="864000" y="4932000"/>
              <a:ext cx="72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0" name="正方形/長方形 2"/>
            <p:cNvSpPr/>
            <p:nvPr/>
          </p:nvSpPr>
          <p:spPr>
            <a:xfrm>
              <a:off x="2664000" y="4932000"/>
              <a:ext cx="72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1" name="テキスト ボックス 20"/>
            <p:cNvSpPr txBox="1"/>
            <p:nvPr/>
          </p:nvSpPr>
          <p:spPr>
            <a:xfrm>
              <a:off x="1666753" y="510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spTree>
    <p:extLst>
      <p:ext uri="{BB962C8B-B14F-4D97-AF65-F5344CB8AC3E}">
        <p14:creationId xmlns:p14="http://schemas.microsoft.com/office/powerpoint/2010/main" val="314236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nodeType="clickEffect">
                                  <p:stCondLst>
                                    <p:cond delay="0"/>
                                  </p:stCondLst>
                                  <p:childTnLst>
                                    <p:animMotion origin="layout" path="M -1.66667E-6 2.22222E-6 L 0.51979 0.00139 " pathEditMode="relative" rAng="0" ptsTypes="AA">
                                      <p:cBhvr>
                                        <p:cTn id="24" dur="1000" fill="hold"/>
                                        <p:tgtEl>
                                          <p:spTgt spid="32"/>
                                        </p:tgtEl>
                                        <p:attrNameLst>
                                          <p:attrName>ppt_x</p:attrName>
                                          <p:attrName>ppt_y</p:attrName>
                                        </p:attrNameLst>
                                      </p:cBhvr>
                                      <p:rCtr x="25990" y="69"/>
                                    </p:animMotion>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31"/>
                                        </p:tgtEl>
                                      </p:cBhvr>
                                    </p:animEffect>
                                    <p:set>
                                      <p:cBhvr>
                                        <p:cTn id="32" dur="1" fill="hold">
                                          <p:stCondLst>
                                            <p:cond delay="499"/>
                                          </p:stCondLst>
                                        </p:cTn>
                                        <p:tgtEl>
                                          <p:spTgt spid="31"/>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500"/>
                                        <p:tgtEl>
                                          <p:spTgt spid="22"/>
                                        </p:tgtEl>
                                      </p:cBhvr>
                                    </p:animEffect>
                                    <p:set>
                                      <p:cBhvr>
                                        <p:cTn id="35" dur="1" fill="hold">
                                          <p:stCondLst>
                                            <p:cond delay="499"/>
                                          </p:stCondLst>
                                        </p:cTn>
                                        <p:tgtEl>
                                          <p:spTgt spid="22"/>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500"/>
                                        <p:tgtEl>
                                          <p:spTgt spid="19"/>
                                        </p:tgtEl>
                                      </p:cBhvr>
                                    </p:animEffect>
                                    <p:set>
                                      <p:cBhvr>
                                        <p:cTn id="38" dur="1" fill="hold">
                                          <p:stCondLst>
                                            <p:cond delay="499"/>
                                          </p:stCondLst>
                                        </p:cTn>
                                        <p:tgtEl>
                                          <p:spTgt spid="19"/>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27"/>
                                        </p:tgtEl>
                                      </p:cBhvr>
                                    </p:animEffect>
                                    <p:set>
                                      <p:cBhvr>
                                        <p:cTn id="41" dur="1" fill="hold">
                                          <p:stCondLst>
                                            <p:cond delay="499"/>
                                          </p:stCondLst>
                                        </p:cTn>
                                        <p:tgtEl>
                                          <p:spTgt spid="27"/>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29"/>
                                        </p:tgtEl>
                                      </p:cBhvr>
                                    </p:animEffect>
                                    <p:set>
                                      <p:cBhvr>
                                        <p:cTn id="44"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2" grpId="0"/>
      <p:bldP spid="29" grpId="0"/>
      <p:bldP spid="29" grpId="1"/>
      <p:bldP spid="31" grpId="0" animBg="1"/>
      <p:bldP spid="3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ネストした仮想化の利用</a:t>
            </a:r>
            <a:endParaRPr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同一ホスト上で２つの仮想化システムを動かす</a:t>
            </a:r>
            <a:endParaRPr lang="en-US" altLang="ja-JP" dirty="0" smtClean="0"/>
          </a:p>
          <a:p>
            <a:pPr lvl="1"/>
            <a:r>
              <a:rPr lang="en-US" altLang="ja-JP" dirty="0" smtClean="0"/>
              <a:t>VM</a:t>
            </a:r>
            <a:r>
              <a:rPr lang="ja-JP" altLang="en-US" dirty="0" smtClean="0"/>
              <a:t>の中で仮想化システムを動作させる技術</a:t>
            </a:r>
            <a:endParaRPr lang="en-US" altLang="ja-JP" dirty="0" smtClean="0"/>
          </a:p>
          <a:p>
            <a:pPr lvl="2"/>
            <a:r>
              <a:rPr lang="ja-JP" altLang="en-US" dirty="0" smtClean="0"/>
              <a:t>ゲスト・ハイパーバイザおよびゲスト</a:t>
            </a:r>
            <a:r>
              <a:rPr lang="en-US" altLang="ja-JP" dirty="0" smtClean="0"/>
              <a:t>VM</a:t>
            </a:r>
          </a:p>
          <a:p>
            <a:pPr lvl="2"/>
            <a:r>
              <a:rPr lang="ja-JP" altLang="en-US" dirty="0" smtClean="0"/>
              <a:t>オーバヘッドは</a:t>
            </a:r>
            <a:r>
              <a:rPr lang="en-US" altLang="ja-JP" dirty="0" smtClean="0"/>
              <a:t>6</a:t>
            </a:r>
            <a:r>
              <a:rPr lang="ja-JP" altLang="en-US" dirty="0" smtClean="0"/>
              <a:t>～</a:t>
            </a:r>
            <a:r>
              <a:rPr lang="en-US" altLang="ja-JP" dirty="0"/>
              <a:t>8</a:t>
            </a:r>
            <a:r>
              <a:rPr lang="en-US" altLang="ja-JP" dirty="0" smtClean="0"/>
              <a:t>%</a:t>
            </a:r>
            <a:r>
              <a:rPr lang="ja-JP" altLang="en-US" dirty="0" smtClean="0"/>
              <a:t>程度に抑えることが可能</a:t>
            </a:r>
            <a:endParaRPr lang="en-US" altLang="ja-JP" dirty="0" smtClean="0"/>
          </a:p>
          <a:p>
            <a:pPr lvl="1"/>
            <a:r>
              <a:rPr lang="ja-JP" altLang="en-US" dirty="0" smtClean="0"/>
              <a:t>ソフトウェア若化の対象はゲスト・ハイパーバイザ</a:t>
            </a:r>
            <a:endParaRPr lang="en-US" altLang="ja-JP" dirty="0" smtClean="0"/>
          </a:p>
          <a:p>
            <a:pPr lvl="2"/>
            <a:r>
              <a:rPr lang="ja-JP" altLang="en-US" dirty="0"/>
              <a:t>ソフトウェア・エージング</a:t>
            </a:r>
            <a:r>
              <a:rPr lang="ja-JP" altLang="en-US" dirty="0" smtClean="0"/>
              <a:t>が</a:t>
            </a:r>
            <a:r>
              <a:rPr lang="ja-JP" altLang="en-US" dirty="0"/>
              <a:t>起こりやすい</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8</a:t>
            </a:fld>
            <a:endParaRPr lang="ja-JP" altLang="en-US"/>
          </a:p>
        </p:txBody>
      </p:sp>
      <p:sp>
        <p:nvSpPr>
          <p:cNvPr id="5" name="正方形/長方形 4"/>
          <p:cNvSpPr/>
          <p:nvPr/>
        </p:nvSpPr>
        <p:spPr>
          <a:xfrm>
            <a:off x="842313" y="4392000"/>
            <a:ext cx="7092000" cy="230400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6"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862313" y="5924232"/>
            <a:ext cx="639623" cy="886968"/>
          </a:xfrm>
          <a:prstGeom prst="rect">
            <a:avLst/>
          </a:prstGeom>
          <a:noFill/>
        </p:spPr>
      </p:pic>
      <p:grpSp>
        <p:nvGrpSpPr>
          <p:cNvPr id="41" name="グループ化 40"/>
          <p:cNvGrpSpPr/>
          <p:nvPr/>
        </p:nvGrpSpPr>
        <p:grpSpPr>
          <a:xfrm>
            <a:off x="950313" y="4412232"/>
            <a:ext cx="6876000" cy="2160000"/>
            <a:chOff x="756000" y="5184000"/>
            <a:chExt cx="6876000" cy="2160000"/>
          </a:xfrm>
        </p:grpSpPr>
        <p:sp>
          <p:nvSpPr>
            <p:cNvPr id="22" name="正方形/長方形 21"/>
            <p:cNvSpPr/>
            <p:nvPr/>
          </p:nvSpPr>
          <p:spPr>
            <a:xfrm>
              <a:off x="756000" y="6984000"/>
              <a:ext cx="6876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grpSp>
          <p:nvGrpSpPr>
            <p:cNvPr id="39" name="グループ化 38"/>
            <p:cNvGrpSpPr/>
            <p:nvPr/>
          </p:nvGrpSpPr>
          <p:grpSpPr>
            <a:xfrm>
              <a:off x="756000" y="5184000"/>
              <a:ext cx="3348000" cy="1692000"/>
              <a:chOff x="756000" y="5184000"/>
              <a:chExt cx="3348000" cy="1692000"/>
            </a:xfrm>
          </p:grpSpPr>
          <p:grpSp>
            <p:nvGrpSpPr>
              <p:cNvPr id="27" name="グループ化 26"/>
              <p:cNvGrpSpPr/>
              <p:nvPr/>
            </p:nvGrpSpPr>
            <p:grpSpPr>
              <a:xfrm>
                <a:off x="756000" y="5472000"/>
                <a:ext cx="3348000" cy="1404000"/>
                <a:chOff x="756000" y="4824000"/>
                <a:chExt cx="3348000" cy="1404000"/>
              </a:xfrm>
            </p:grpSpPr>
            <p:sp>
              <p:nvSpPr>
                <p:cNvPr id="7" name="正方形/長方形 6"/>
                <p:cNvSpPr/>
                <p:nvPr/>
              </p:nvSpPr>
              <p:spPr>
                <a:xfrm>
                  <a:off x="756000" y="4824000"/>
                  <a:ext cx="3348000" cy="1404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8" name="正方形/長方形 7"/>
                <p:cNvSpPr/>
                <p:nvPr/>
              </p:nvSpPr>
              <p:spPr>
                <a:xfrm>
                  <a:off x="864000" y="5760000"/>
                  <a:ext cx="3132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nvGrpSpPr>
                <p:cNvPr id="9" name="グループ化 8"/>
                <p:cNvGrpSpPr/>
                <p:nvPr/>
              </p:nvGrpSpPr>
              <p:grpSpPr>
                <a:xfrm>
                  <a:off x="864000" y="4932000"/>
                  <a:ext cx="3132000" cy="720000"/>
                  <a:chOff x="864000" y="4932000"/>
                  <a:chExt cx="3132000" cy="720000"/>
                </a:xfrm>
              </p:grpSpPr>
              <p:sp>
                <p:nvSpPr>
                  <p:cNvPr id="10" name="正方形/長方形 2"/>
                  <p:cNvSpPr/>
                  <p:nvPr/>
                </p:nvSpPr>
                <p:spPr>
                  <a:xfrm>
                    <a:off x="864000" y="4932000"/>
                    <a:ext cx="108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1" name="正方形/長方形 2"/>
                  <p:cNvSpPr/>
                  <p:nvPr/>
                </p:nvSpPr>
                <p:spPr>
                  <a:xfrm>
                    <a:off x="2916000" y="4932000"/>
                    <a:ext cx="108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2" name="テキスト ボックス 11"/>
                  <p:cNvSpPr txBox="1"/>
                  <p:nvPr/>
                </p:nvSpPr>
                <p:spPr>
                  <a:xfrm>
                    <a:off x="1991418" y="501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grpSp>
          <p:sp>
            <p:nvSpPr>
              <p:cNvPr id="37" name="テキスト ボックス 36"/>
              <p:cNvSpPr txBox="1"/>
              <p:nvPr/>
            </p:nvSpPr>
            <p:spPr>
              <a:xfrm>
                <a:off x="1766998" y="5184000"/>
                <a:ext cx="1326004"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ホスト</a:t>
                </a:r>
                <a:r>
                  <a:rPr kumimoji="1" lang="en-US" altLang="ja-JP" dirty="0" smtClean="0">
                    <a:latin typeface="Noto Sans CJK JP Regular" pitchFamily="34" charset="-128"/>
                    <a:ea typeface="Noto Sans CJK JP Regular" pitchFamily="34" charset="-128"/>
                  </a:rPr>
                  <a:t>VM</a:t>
                </a:r>
                <a:r>
                  <a:rPr lang="en-US" altLang="ja-JP" dirty="0">
                    <a:latin typeface="Noto Sans CJK JP Regular" pitchFamily="34" charset="-128"/>
                    <a:ea typeface="Noto Sans CJK JP Regular" pitchFamily="34" charset="-128"/>
                  </a:rPr>
                  <a:t>1</a:t>
                </a:r>
                <a:endParaRPr kumimoji="1" lang="ja-JP" altLang="en-US" dirty="0" smtClean="0">
                  <a:latin typeface="Noto Sans CJK JP Regular" pitchFamily="34" charset="-128"/>
                  <a:ea typeface="Noto Sans CJK JP Regular" pitchFamily="34" charset="-128"/>
                </a:endParaRPr>
              </a:p>
            </p:txBody>
          </p:sp>
        </p:grpSp>
        <p:grpSp>
          <p:nvGrpSpPr>
            <p:cNvPr id="40" name="グループ化 39"/>
            <p:cNvGrpSpPr/>
            <p:nvPr/>
          </p:nvGrpSpPr>
          <p:grpSpPr>
            <a:xfrm>
              <a:off x="4284000" y="5184000"/>
              <a:ext cx="3348000" cy="1692000"/>
              <a:chOff x="4284000" y="5184000"/>
              <a:chExt cx="3348000" cy="1692000"/>
            </a:xfrm>
          </p:grpSpPr>
          <p:grpSp>
            <p:nvGrpSpPr>
              <p:cNvPr id="29" name="グループ化 28"/>
              <p:cNvGrpSpPr/>
              <p:nvPr/>
            </p:nvGrpSpPr>
            <p:grpSpPr>
              <a:xfrm>
                <a:off x="4284000" y="5472000"/>
                <a:ext cx="3348000" cy="1404000"/>
                <a:chOff x="756000" y="4824000"/>
                <a:chExt cx="3348000" cy="1404000"/>
              </a:xfrm>
            </p:grpSpPr>
            <p:sp>
              <p:nvSpPr>
                <p:cNvPr id="30" name="正方形/長方形 29"/>
                <p:cNvSpPr/>
                <p:nvPr/>
              </p:nvSpPr>
              <p:spPr>
                <a:xfrm>
                  <a:off x="756000" y="4824000"/>
                  <a:ext cx="3348000" cy="1404000"/>
                </a:xfrm>
                <a:prstGeom prst="rect">
                  <a:avLst/>
                </a:prstGeom>
                <a:solidFill>
                  <a:srgbClr val="8FDEA0">
                    <a:alpha val="10000"/>
                  </a:srgbClr>
                </a:solidFill>
                <a:ln>
                  <a:solidFill>
                    <a:srgbClr val="8FDEA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1" name="正方形/長方形 30"/>
                <p:cNvSpPr/>
                <p:nvPr/>
              </p:nvSpPr>
              <p:spPr>
                <a:xfrm>
                  <a:off x="864000" y="5760000"/>
                  <a:ext cx="3132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nvGrpSpPr>
                <p:cNvPr id="32" name="グループ化 31"/>
                <p:cNvGrpSpPr/>
                <p:nvPr/>
              </p:nvGrpSpPr>
              <p:grpSpPr>
                <a:xfrm>
                  <a:off x="864000" y="4932000"/>
                  <a:ext cx="3132000" cy="720000"/>
                  <a:chOff x="864000" y="4932000"/>
                  <a:chExt cx="3132000" cy="720000"/>
                </a:xfrm>
              </p:grpSpPr>
              <p:sp>
                <p:nvSpPr>
                  <p:cNvPr id="33" name="正方形/長方形 2"/>
                  <p:cNvSpPr/>
                  <p:nvPr/>
                </p:nvSpPr>
                <p:spPr>
                  <a:xfrm>
                    <a:off x="864000" y="4932000"/>
                    <a:ext cx="108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4" name="正方形/長方形 2"/>
                  <p:cNvSpPr/>
                  <p:nvPr/>
                </p:nvSpPr>
                <p:spPr>
                  <a:xfrm>
                    <a:off x="2916000" y="4932000"/>
                    <a:ext cx="108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5" name="テキスト ボックス 34"/>
                  <p:cNvSpPr txBox="1"/>
                  <p:nvPr/>
                </p:nvSpPr>
                <p:spPr>
                  <a:xfrm>
                    <a:off x="1991418" y="501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grpSp>
          <p:sp>
            <p:nvSpPr>
              <p:cNvPr id="38" name="テキスト ボックス 37"/>
              <p:cNvSpPr txBox="1"/>
              <p:nvPr/>
            </p:nvSpPr>
            <p:spPr>
              <a:xfrm>
                <a:off x="5294998" y="5184000"/>
                <a:ext cx="1326004"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ホスト</a:t>
                </a:r>
                <a:r>
                  <a:rPr kumimoji="1" lang="en-US" altLang="ja-JP" dirty="0" smtClean="0">
                    <a:latin typeface="Noto Sans CJK JP Regular" pitchFamily="34" charset="-128"/>
                    <a:ea typeface="Noto Sans CJK JP Regular" pitchFamily="34" charset="-128"/>
                  </a:rPr>
                  <a:t>VM</a:t>
                </a:r>
                <a:r>
                  <a:rPr lang="en-US" altLang="ja-JP" dirty="0" smtClean="0">
                    <a:latin typeface="Noto Sans CJK JP Regular" pitchFamily="34" charset="-128"/>
                    <a:ea typeface="Noto Sans CJK JP Regular" pitchFamily="34" charset="-128"/>
                  </a:rPr>
                  <a:t>2</a:t>
                </a:r>
                <a:endParaRPr kumimoji="1" lang="ja-JP" altLang="en-US" dirty="0" smtClean="0">
                  <a:latin typeface="Noto Sans CJK JP Regular" pitchFamily="34" charset="-128"/>
                  <a:ea typeface="Noto Sans CJK JP Regular" pitchFamily="34" charset="-128"/>
                </a:endParaRPr>
              </a:p>
            </p:txBody>
          </p:sp>
        </p:grpSp>
      </p:grpSp>
    </p:spTree>
    <p:extLst>
      <p:ext uri="{BB962C8B-B14F-4D97-AF65-F5344CB8AC3E}">
        <p14:creationId xmlns:p14="http://schemas.microsoft.com/office/powerpoint/2010/main" val="1140618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同一ホスト上なら十分に軽量？</a:t>
            </a:r>
            <a:endParaRPr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同一ホスト上でもマイグレーションは高負荷</a:t>
            </a:r>
            <a:endParaRPr lang="en-US" altLang="ja-JP" dirty="0" smtClean="0"/>
          </a:p>
          <a:p>
            <a:pPr lvl="1"/>
            <a:r>
              <a:rPr lang="ja-JP" altLang="en-US" dirty="0"/>
              <a:t>ネットワーク仮想化に</a:t>
            </a:r>
            <a:r>
              <a:rPr lang="ja-JP" altLang="en-US" dirty="0" smtClean="0"/>
              <a:t>よる</a:t>
            </a:r>
            <a:r>
              <a:rPr lang="ja-JP" altLang="en-US" dirty="0"/>
              <a:t>オーバヘッド</a:t>
            </a:r>
            <a:r>
              <a:rPr lang="ja-JP" altLang="en-US" dirty="0" smtClean="0"/>
              <a:t>大</a:t>
            </a:r>
            <a:endParaRPr lang="en-US" altLang="ja-JP" dirty="0" smtClean="0"/>
          </a:p>
          <a:p>
            <a:pPr lvl="2"/>
            <a:r>
              <a:rPr lang="ja-JP" altLang="en-US" dirty="0"/>
              <a:t>２つ</a:t>
            </a:r>
            <a:r>
              <a:rPr lang="ja-JP" altLang="en-US" dirty="0" smtClean="0"/>
              <a:t>の仮想</a:t>
            </a:r>
            <a:r>
              <a:rPr lang="en-US" altLang="ja-JP" dirty="0" smtClean="0"/>
              <a:t>NIC</a:t>
            </a:r>
            <a:r>
              <a:rPr lang="ja-JP" altLang="en-US" dirty="0" smtClean="0"/>
              <a:t>の処理が必要</a:t>
            </a:r>
            <a:endParaRPr lang="en-US" altLang="ja-JP" dirty="0" smtClean="0"/>
          </a:p>
          <a:p>
            <a:pPr lvl="1"/>
            <a:r>
              <a:rPr lang="ja-JP" altLang="en-US" dirty="0"/>
              <a:t>メモリイメージの暗号化によるオーバヘッド</a:t>
            </a:r>
            <a:r>
              <a:rPr lang="ja-JP" altLang="en-US" dirty="0" smtClean="0"/>
              <a:t>大</a:t>
            </a:r>
            <a:endParaRPr lang="en-US" altLang="ja-JP" dirty="0" smtClean="0"/>
          </a:p>
          <a:p>
            <a:pPr lvl="2"/>
            <a:r>
              <a:rPr lang="ja-JP" altLang="en-US" dirty="0" smtClean="0"/>
              <a:t>仮想</a:t>
            </a:r>
            <a:r>
              <a:rPr lang="ja-JP" altLang="en-US" dirty="0"/>
              <a:t>ネットワーク</a:t>
            </a:r>
            <a:r>
              <a:rPr lang="ja-JP" altLang="en-US" dirty="0" smtClean="0"/>
              <a:t>からの盗聴を防ぐために必要</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9</a:t>
            </a:fld>
            <a:endParaRPr lang="ja-JP" altLang="en-US"/>
          </a:p>
        </p:txBody>
      </p:sp>
      <p:sp>
        <p:nvSpPr>
          <p:cNvPr id="27" name="正方形/長方形 26"/>
          <p:cNvSpPr/>
          <p:nvPr/>
        </p:nvSpPr>
        <p:spPr>
          <a:xfrm>
            <a:off x="1403648" y="6300000"/>
            <a:ext cx="6444352" cy="432000"/>
          </a:xfrm>
          <a:prstGeom prst="rect">
            <a:avLst/>
          </a:prstGeom>
          <a:solidFill>
            <a:schemeClr val="tx1">
              <a:lumMod val="85000"/>
              <a:lumOff val="15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900" b="0" i="0" u="none" strike="noStrike" kern="0" cap="none" spc="0" normalizeH="0" baseline="0" noProof="0" dirty="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9" name="正方形/長方形 28"/>
          <p:cNvSpPr/>
          <p:nvPr/>
        </p:nvSpPr>
        <p:spPr>
          <a:xfrm>
            <a:off x="1332000" y="3852000"/>
            <a:ext cx="6588000" cy="2952000"/>
          </a:xfrm>
          <a:prstGeom prst="rect">
            <a:avLst/>
          </a:prstGeom>
          <a:noFill/>
          <a:ln w="9525" cap="flat" cmpd="sng" algn="ctr">
            <a:solidFill>
              <a:schemeClr val="tx1"/>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3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31" name="正方形/長方形 30"/>
          <p:cNvSpPr/>
          <p:nvPr/>
        </p:nvSpPr>
        <p:spPr>
          <a:xfrm>
            <a:off x="1403648" y="4176000"/>
            <a:ext cx="3060000" cy="2016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2" name="グループ化 31"/>
          <p:cNvGrpSpPr/>
          <p:nvPr/>
        </p:nvGrpSpPr>
        <p:grpSpPr>
          <a:xfrm>
            <a:off x="2124000" y="4356000"/>
            <a:ext cx="1584000" cy="864000"/>
            <a:chOff x="2124000" y="4140000"/>
            <a:chExt cx="1584000" cy="864000"/>
          </a:xfrm>
        </p:grpSpPr>
        <p:sp>
          <p:nvSpPr>
            <p:cNvPr id="33" name="正方形/長方形 32"/>
            <p:cNvSpPr/>
            <p:nvPr/>
          </p:nvSpPr>
          <p:spPr>
            <a:xfrm>
              <a:off x="2124000" y="4140000"/>
              <a:ext cx="1584000" cy="864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4" name="1 つの角を切り取った四角形 33"/>
            <p:cNvSpPr/>
            <p:nvPr/>
          </p:nvSpPr>
          <p:spPr>
            <a:xfrm>
              <a:off x="2483648" y="4500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5" name="正方形/長方形 34"/>
          <p:cNvSpPr/>
          <p:nvPr/>
        </p:nvSpPr>
        <p:spPr>
          <a:xfrm>
            <a:off x="4787648" y="4176000"/>
            <a:ext cx="3060000" cy="2016000"/>
          </a:xfrm>
          <a:prstGeom prst="rect">
            <a:avLst/>
          </a:prstGeom>
          <a:solidFill>
            <a:srgbClr val="8FDEA0">
              <a:alpha val="10000"/>
            </a:srgb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6" name="グループ化 35"/>
          <p:cNvGrpSpPr/>
          <p:nvPr/>
        </p:nvGrpSpPr>
        <p:grpSpPr>
          <a:xfrm>
            <a:off x="5525648" y="4356000"/>
            <a:ext cx="1584000" cy="864000"/>
            <a:chOff x="2124000" y="4140000"/>
            <a:chExt cx="1584000" cy="864000"/>
          </a:xfrm>
        </p:grpSpPr>
        <p:sp>
          <p:nvSpPr>
            <p:cNvPr id="37" name="正方形/長方形 36"/>
            <p:cNvSpPr/>
            <p:nvPr/>
          </p:nvSpPr>
          <p:spPr>
            <a:xfrm>
              <a:off x="2124000" y="4140000"/>
              <a:ext cx="1584000" cy="864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8" name="1 つの角を切り取った四角形 37"/>
            <p:cNvSpPr/>
            <p:nvPr/>
          </p:nvSpPr>
          <p:spPr>
            <a:xfrm>
              <a:off x="2483648" y="4500000"/>
              <a:ext cx="900000" cy="288000"/>
            </a:xfrm>
            <a:prstGeom prst="snip1Rect">
              <a:avLst/>
            </a:prstGeom>
            <a:noFill/>
            <a:ln w="12700" cap="flat" cmpd="sng" algn="ctr">
              <a:solidFill>
                <a:srgbClr val="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9" name="テキスト ボックス 38"/>
          <p:cNvSpPr txBox="1"/>
          <p:nvPr/>
        </p:nvSpPr>
        <p:spPr>
          <a:xfrm>
            <a:off x="1857056" y="3852240"/>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移送元のホスト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sp>
        <p:nvSpPr>
          <p:cNvPr id="40" name="テキスト ボックス 39"/>
          <p:cNvSpPr txBox="1"/>
          <p:nvPr/>
        </p:nvSpPr>
        <p:spPr>
          <a:xfrm>
            <a:off x="5258704" y="3852000"/>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移送先のホスト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cxnSp>
        <p:nvCxnSpPr>
          <p:cNvPr id="41" name="カギ線コネクタ 40"/>
          <p:cNvCxnSpPr>
            <a:stCxn id="34" idx="1"/>
            <a:endCxn id="38" idx="1"/>
          </p:cNvCxnSpPr>
          <p:nvPr/>
        </p:nvCxnSpPr>
        <p:spPr>
          <a:xfrm rot="16200000" flipH="1">
            <a:off x="4634472" y="3303176"/>
            <a:ext cx="12700" cy="3401648"/>
          </a:xfrm>
          <a:prstGeom prst="bentConnector3">
            <a:avLst>
              <a:gd name="adj1" fmla="val 12104591"/>
            </a:avLst>
          </a:prstGeom>
          <a:noFill/>
          <a:ln w="38100" cap="flat" cmpd="sng" algn="ctr">
            <a:solidFill>
              <a:srgbClr val="C00000"/>
            </a:solidFill>
            <a:prstDash val="solid"/>
            <a:tailEnd type="triangle" w="med" len="lg"/>
          </a:ln>
          <a:effectLst/>
        </p:spPr>
      </p:cxnSp>
      <p:sp>
        <p:nvSpPr>
          <p:cNvPr id="42" name="正方形/長方形 41"/>
          <p:cNvSpPr/>
          <p:nvPr/>
        </p:nvSpPr>
        <p:spPr>
          <a:xfrm>
            <a:off x="147564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3" name="正方形/長方形 42"/>
          <p:cNvSpPr/>
          <p:nvPr/>
        </p:nvSpPr>
        <p:spPr>
          <a:xfrm>
            <a:off x="2394000"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4" name="正方形/長方形 43"/>
          <p:cNvSpPr/>
          <p:nvPr/>
        </p:nvSpPr>
        <p:spPr>
          <a:xfrm>
            <a:off x="5795296"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5" name="正方形/長方形 44"/>
          <p:cNvSpPr/>
          <p:nvPr/>
        </p:nvSpPr>
        <p:spPr>
          <a:xfrm>
            <a:off x="485964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6" name="1 つの角を切り取った四角形 45"/>
          <p:cNvSpPr/>
          <p:nvPr/>
        </p:nvSpPr>
        <p:spPr>
          <a:xfrm>
            <a:off x="2484000" y="4716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sp>
        <p:nvSpPr>
          <p:cNvPr id="26" name="テキスト ボックス 25"/>
          <p:cNvSpPr txBox="1"/>
          <p:nvPr/>
        </p:nvSpPr>
        <p:spPr>
          <a:xfrm>
            <a:off x="2225762" y="6346723"/>
            <a:ext cx="1415772" cy="338554"/>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a:t>
            </a:r>
            <a:r>
              <a:rPr lang="ja-JP" altLang="en-US" sz="1600" dirty="0">
                <a:solidFill>
                  <a:schemeClr val="bg1"/>
                </a:solidFill>
                <a:latin typeface="Noto Sans CJK JP DemiLight" pitchFamily="34" charset="-128"/>
                <a:ea typeface="Noto Sans CJK JP DemiLight" pitchFamily="34" charset="-128"/>
              </a:rPr>
              <a:t>スイッチ</a:t>
            </a:r>
          </a:p>
        </p:txBody>
      </p:sp>
      <p:sp>
        <p:nvSpPr>
          <p:cNvPr id="28" name="テキスト ボックス 27"/>
          <p:cNvSpPr txBox="1"/>
          <p:nvPr/>
        </p:nvSpPr>
        <p:spPr>
          <a:xfrm>
            <a:off x="3960000" y="6264000"/>
            <a:ext cx="1826141" cy="338554"/>
          </a:xfrm>
          <a:prstGeom prst="rect">
            <a:avLst/>
          </a:prstGeom>
          <a:noFill/>
        </p:spPr>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仮想ネットワーク</a:t>
            </a:r>
            <a:endParaRPr lang="ja-JP" altLang="en-US" sz="1600" dirty="0">
              <a:solidFill>
                <a:schemeClr val="bg1"/>
              </a:solidFill>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139483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3.33333E-6 -1.85185E-6 L 0.0007 0.20093 " pathEditMode="relative" ptsTypes="AA">
                                      <p:cBhvr>
                                        <p:cTn id="14" dur="750" fill="hold"/>
                                        <p:tgtEl>
                                          <p:spTgt spid="46"/>
                                        </p:tgtEl>
                                        <p:attrNameLst>
                                          <p:attrName>ppt_x</p:attrName>
                                          <p:attrName>ppt_y</p:attrName>
                                        </p:attrNameLst>
                                      </p:cBhvr>
                                    </p:animMotion>
                                  </p:childTnLst>
                                </p:cTn>
                              </p:par>
                            </p:childTnLst>
                          </p:cTn>
                        </p:par>
                        <p:par>
                          <p:cTn id="15" fill="hold">
                            <p:stCondLst>
                              <p:cond delay="750"/>
                            </p:stCondLst>
                            <p:childTnLst>
                              <p:par>
                                <p:cTn id="16" presetID="0" presetClass="path" presetSubtype="0" accel="50000" decel="50000" fill="hold" grpId="1" nodeType="afterEffect">
                                  <p:stCondLst>
                                    <p:cond delay="0"/>
                                  </p:stCondLst>
                                  <p:childTnLst>
                                    <p:animMotion origin="layout" path="M 0.0007 0.20097 L 0.37222 0.20005 " pathEditMode="relative" rAng="0" ptsTypes="AA">
                                      <p:cBhvr>
                                        <p:cTn id="17" dur="750" fill="hold"/>
                                        <p:tgtEl>
                                          <p:spTgt spid="46"/>
                                        </p:tgtEl>
                                        <p:attrNameLst>
                                          <p:attrName>ppt_x</p:attrName>
                                          <p:attrName>ppt_y</p:attrName>
                                        </p:attrNameLst>
                                      </p:cBhvr>
                                      <p:rCtr x="18576" y="-46"/>
                                    </p:animMotion>
                                  </p:childTnLst>
                                </p:cTn>
                              </p:par>
                            </p:childTnLst>
                          </p:cTn>
                        </p:par>
                        <p:par>
                          <p:cTn id="18" fill="hold">
                            <p:stCondLst>
                              <p:cond delay="1500"/>
                            </p:stCondLst>
                            <p:childTnLst>
                              <p:par>
                                <p:cTn id="19" presetID="0" presetClass="path" presetSubtype="0" accel="50000" decel="50000" fill="hold" grpId="2" nodeType="afterEffect">
                                  <p:stCondLst>
                                    <p:cond delay="0"/>
                                  </p:stCondLst>
                                  <p:childTnLst>
                                    <p:animMotion origin="layout" path="M 0.37223 0.2 L 0.3724 0.00092 " pathEditMode="relative" rAng="0" ptsTypes="AA">
                                      <p:cBhvr>
                                        <p:cTn id="20" dur="750" fill="hold"/>
                                        <p:tgtEl>
                                          <p:spTgt spid="46"/>
                                        </p:tgtEl>
                                        <p:attrNameLst>
                                          <p:attrName>ppt_x</p:attrName>
                                          <p:attrName>ppt_y</p:attrName>
                                        </p:attrNameLst>
                                      </p:cBhvr>
                                      <p:rCtr x="0" y="-99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6" grpId="1" animBg="1"/>
      <p:bldP spid="46" grpId="2" animBg="1"/>
      <p:bldP spid="28" grpId="0"/>
    </p:bldLst>
  </p:timing>
</p:sld>
</file>

<file path=ppt/theme/theme1.xml><?xml version="1.0" encoding="utf-8"?>
<a:theme xmlns:a="http://schemas.openxmlformats.org/drawingml/2006/main" name="hiroki_master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600" dirty="0" smtClean="0">
            <a:solidFill>
              <a:schemeClr val="bg1"/>
            </a:solidFill>
            <a:latin typeface="Noto Sans CJK JP DemiLight" pitchFamily="34" charset="-128"/>
            <a:ea typeface="Noto Sans CJK JP DemiLight" pitchFamily="34"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hiroki_master2014</Template>
  <TotalTime>1620</TotalTime>
  <Words>3719</Words>
  <Application>Microsoft Office PowerPoint</Application>
  <PresentationFormat>画面に合わせる (4:3)</PresentationFormat>
  <Paragraphs>509</Paragraphs>
  <Slides>25</Slides>
  <Notes>20</Notes>
  <HiddenSlides>6</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hiroki_master2014</vt:lpstr>
      <vt:lpstr>ゼロコピー・マイグレーションを 用いた軽量なソフトウェア若化手法</vt:lpstr>
      <vt:lpstr>仮想化システム</vt:lpstr>
      <vt:lpstr>ソフトウェア・エージング</vt:lpstr>
      <vt:lpstr>ソフトウェア若化</vt:lpstr>
      <vt:lpstr>ソフトウェア若化</vt:lpstr>
      <vt:lpstr>マイグレーション中の性能低下</vt:lpstr>
      <vt:lpstr>VMBeam</vt:lpstr>
      <vt:lpstr>ネストした仮想化の利用</vt:lpstr>
      <vt:lpstr>同一ホスト上なら十分に軽量？</vt:lpstr>
      <vt:lpstr>同一ホスト上なら十分に軽量？</vt:lpstr>
      <vt:lpstr>ゼロコピー・マイグレーション</vt:lpstr>
      <vt:lpstr>マイグレーション負荷の軽減</vt:lpstr>
      <vt:lpstr>実験</vt:lpstr>
      <vt:lpstr>マイグレーション時間</vt:lpstr>
      <vt:lpstr>ダウンタイム</vt:lpstr>
      <vt:lpstr>CPU負荷</vt:lpstr>
      <vt:lpstr>ネットワーク負荷・メモリ負荷</vt:lpstr>
      <vt:lpstr>関連研究</vt:lpstr>
      <vt:lpstr>まとめ</vt:lpstr>
      <vt:lpstr>マイグレーションによるダウンタイム削減</vt:lpstr>
      <vt:lpstr>性能低下の抑制</vt:lpstr>
      <vt:lpstr>ネストした仮想化のオーバヘッド</vt:lpstr>
      <vt:lpstr>ソフトウェア若化の軽量化の対象</vt:lpstr>
      <vt:lpstr>実装</vt:lpstr>
      <vt:lpstr>データ転送性能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hiroki</dc:creator>
  <cp:lastModifiedBy>Hiroki</cp:lastModifiedBy>
  <cp:revision>439</cp:revision>
  <dcterms:created xsi:type="dcterms:W3CDTF">2015-02-05T05:32:41Z</dcterms:created>
  <dcterms:modified xsi:type="dcterms:W3CDTF">2015-02-14T04:54:59Z</dcterms:modified>
</cp:coreProperties>
</file>