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notesSlides/notesSlide17.xml" ContentType="application/vnd.openxmlformats-officedocument.presentationml.notesSlide+xml"/>
  <Override PartName="/ppt/charts/chart2.xml" ContentType="application/vnd.openxmlformats-officedocument.drawingml.chart+xml"/>
  <Override PartName="/ppt/notesSlides/notesSlide18.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2"/>
  </p:notesMasterIdLst>
  <p:handoutMasterIdLst>
    <p:handoutMasterId r:id="rId23"/>
  </p:handoutMasterIdLst>
  <p:sldIdLst>
    <p:sldId id="256" r:id="rId2"/>
    <p:sldId id="257" r:id="rId3"/>
    <p:sldId id="272" r:id="rId4"/>
    <p:sldId id="292" r:id="rId5"/>
    <p:sldId id="259" r:id="rId6"/>
    <p:sldId id="268" r:id="rId7"/>
    <p:sldId id="293" r:id="rId8"/>
    <p:sldId id="303" r:id="rId9"/>
    <p:sldId id="331" r:id="rId10"/>
    <p:sldId id="343" r:id="rId11"/>
    <p:sldId id="346" r:id="rId12"/>
    <p:sldId id="345" r:id="rId13"/>
    <p:sldId id="333" r:id="rId14"/>
    <p:sldId id="290" r:id="rId15"/>
    <p:sldId id="295" r:id="rId16"/>
    <p:sldId id="319" r:id="rId17"/>
    <p:sldId id="318" r:id="rId18"/>
    <p:sldId id="341" r:id="rId19"/>
    <p:sldId id="280" r:id="rId20"/>
    <p:sldId id="316" r:id="rId2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CC6600"/>
    <a:srgbClr val="FFCC00"/>
    <a:srgbClr val="FFCC99"/>
    <a:srgbClr val="FF99CC"/>
    <a:srgbClr val="4D7BCF"/>
    <a:srgbClr val="000000"/>
    <a:srgbClr val="CCFFCC"/>
    <a:srgbClr val="0066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81739" autoAdjust="0"/>
  </p:normalViewPr>
  <p:slideViewPr>
    <p:cSldViewPr>
      <p:cViewPr>
        <p:scale>
          <a:sx n="60" d="100"/>
          <a:sy n="60" d="100"/>
        </p:scale>
        <p:origin x="-1950" y="-1236"/>
      </p:cViewPr>
      <p:guideLst>
        <p:guide orient="horz" pos="2160"/>
        <p:guide pos="2880"/>
      </p:guideLst>
    </p:cSldViewPr>
  </p:slideViewPr>
  <p:outlineViewPr>
    <p:cViewPr>
      <p:scale>
        <a:sx n="33" d="100"/>
        <a:sy n="33" d="100"/>
      </p:scale>
      <p:origin x="0" y="2070"/>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91" d="100"/>
          <a:sy n="91" d="100"/>
        </p:scale>
        <p:origin x="-1872" y="-12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ajita\Documents\M2%20&#30740;&#31350;&#38306;&#36899;\&#20462;&#35542;\graphics\&#23455;&#3944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kajita\Documents\M2%20&#30740;&#31350;&#38306;&#36899;\&#20462;&#35542;\graphics\&#23455;&#3944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kajita\Documents\M2%20&#30740;&#31350;&#38306;&#36899;\&#20462;&#35542;\graphics\&#23455;&#3944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kajita\Documents\M2%20&#30740;&#31350;&#38306;&#36899;\&#20462;&#35542;\graphics\&#23455;&#3944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374113067327262"/>
          <c:y val="5.9958253249839832E-2"/>
          <c:w val="0.76059358872275795"/>
          <c:h val="0.76966540599747868"/>
        </c:manualLayout>
      </c:layout>
      <c:barChart>
        <c:barDir val="col"/>
        <c:grouping val="clustered"/>
        <c:varyColors val="0"/>
        <c:ser>
          <c:idx val="0"/>
          <c:order val="0"/>
          <c:tx>
            <c:strRef>
              <c:f>Sheet1!$P$5</c:f>
              <c:strCache>
                <c:ptCount val="1"/>
                <c:pt idx="0">
                  <c:v>従来</c:v>
                </c:pt>
              </c:strCache>
            </c:strRef>
          </c:tx>
          <c:invertIfNegative val="0"/>
          <c:cat>
            <c:strRef>
              <c:f>Sheet1!$O$6:$O$7</c:f>
              <c:strCache>
                <c:ptCount val="2"/>
                <c:pt idx="0">
                  <c:v>完全仮想化</c:v>
                </c:pt>
                <c:pt idx="1">
                  <c:v>準仮想化</c:v>
                </c:pt>
              </c:strCache>
            </c:strRef>
          </c:cat>
          <c:val>
            <c:numRef>
              <c:f>Sheet1!$P$6:$P$7</c:f>
              <c:numCache>
                <c:formatCode>0.00</c:formatCode>
                <c:ptCount val="2"/>
                <c:pt idx="0">
                  <c:v>1.7537069320678711</c:v>
                </c:pt>
                <c:pt idx="1">
                  <c:v>1.2301063537597656</c:v>
                </c:pt>
              </c:numCache>
            </c:numRef>
          </c:val>
        </c:ser>
        <c:ser>
          <c:idx val="1"/>
          <c:order val="1"/>
          <c:tx>
            <c:strRef>
              <c:f>Sheet1!$Q$5</c:f>
              <c:strCache>
                <c:ptCount val="1"/>
                <c:pt idx="0">
                  <c:v>SCCrypt</c:v>
                </c:pt>
              </c:strCache>
            </c:strRef>
          </c:tx>
          <c:invertIfNegative val="0"/>
          <c:cat>
            <c:strRef>
              <c:f>Sheet1!$O$6:$O$7</c:f>
              <c:strCache>
                <c:ptCount val="2"/>
                <c:pt idx="0">
                  <c:v>完全仮想化</c:v>
                </c:pt>
                <c:pt idx="1">
                  <c:v>準仮想化</c:v>
                </c:pt>
              </c:strCache>
            </c:strRef>
          </c:cat>
          <c:val>
            <c:numRef>
              <c:f>Sheet1!$Q$6:$Q$7</c:f>
              <c:numCache>
                <c:formatCode>0.00</c:formatCode>
                <c:ptCount val="2"/>
                <c:pt idx="0">
                  <c:v>1.7004036903381348</c:v>
                </c:pt>
                <c:pt idx="1">
                  <c:v>1.3678932189941406</c:v>
                </c:pt>
              </c:numCache>
            </c:numRef>
          </c:val>
        </c:ser>
        <c:dLbls>
          <c:dLblPos val="outEnd"/>
          <c:showLegendKey val="0"/>
          <c:showVal val="1"/>
          <c:showCatName val="0"/>
          <c:showSerName val="0"/>
          <c:showPercent val="0"/>
          <c:showBubbleSize val="0"/>
        </c:dLbls>
        <c:gapWidth val="150"/>
        <c:axId val="179459584"/>
        <c:axId val="179461120"/>
      </c:barChart>
      <c:catAx>
        <c:axId val="179459584"/>
        <c:scaling>
          <c:orientation val="minMax"/>
        </c:scaling>
        <c:delete val="0"/>
        <c:axPos val="b"/>
        <c:majorTickMark val="out"/>
        <c:minorTickMark val="none"/>
        <c:tickLblPos val="nextTo"/>
        <c:crossAx val="179461120"/>
        <c:crosses val="autoZero"/>
        <c:auto val="1"/>
        <c:lblAlgn val="ctr"/>
        <c:lblOffset val="100"/>
        <c:noMultiLvlLbl val="0"/>
      </c:catAx>
      <c:valAx>
        <c:axId val="179461120"/>
        <c:scaling>
          <c:orientation val="minMax"/>
        </c:scaling>
        <c:delete val="0"/>
        <c:axPos val="l"/>
        <c:title>
          <c:tx>
            <c:rich>
              <a:bodyPr rot="-5400000" vert="horz"/>
              <a:lstStyle/>
              <a:p>
                <a:pPr>
                  <a:defRPr/>
                </a:pPr>
                <a:r>
                  <a:rPr lang="ja-JP"/>
                  <a:t>応答時間</a:t>
                </a:r>
                <a:r>
                  <a:rPr lang="en-US"/>
                  <a:t>(ms)</a:t>
                </a:r>
                <a:endParaRPr lang="ja-JP"/>
              </a:p>
            </c:rich>
          </c:tx>
          <c:layout/>
          <c:overlay val="0"/>
        </c:title>
        <c:numFmt formatCode="#,##0.0_);[Red]\(#,##0.0\)" sourceLinked="0"/>
        <c:majorTickMark val="out"/>
        <c:minorTickMark val="none"/>
        <c:tickLblPos val="nextTo"/>
        <c:crossAx val="179459584"/>
        <c:crosses val="autoZero"/>
        <c:crossBetween val="between"/>
        <c:majorUnit val="0.5"/>
      </c:valAx>
    </c:plotArea>
    <c:legend>
      <c:legendPos val="r"/>
      <c:layout>
        <c:manualLayout>
          <c:xMode val="edge"/>
          <c:yMode val="edge"/>
          <c:x val="0.5237790901137358"/>
          <c:y val="1.3505030621172356E-2"/>
          <c:w val="0.40677646544181983"/>
          <c:h val="0.11650845727617382"/>
        </c:manualLayout>
      </c:layout>
      <c:overlay val="0"/>
    </c:legend>
    <c:plotVisOnly val="1"/>
    <c:dispBlanksAs val="gap"/>
    <c:showDLblsOverMax val="0"/>
  </c:chart>
  <c:txPr>
    <a:bodyPr/>
    <a:lstStyle/>
    <a:p>
      <a:pPr>
        <a:defRPr sz="16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3307994752555136"/>
          <c:y val="6.4112658994548752E-2"/>
          <c:w val="0.72843498971152121"/>
          <c:h val="0.76944276196244688"/>
        </c:manualLayout>
      </c:layout>
      <c:barChart>
        <c:barDir val="col"/>
        <c:grouping val="clustered"/>
        <c:varyColors val="0"/>
        <c:ser>
          <c:idx val="0"/>
          <c:order val="0"/>
          <c:tx>
            <c:strRef>
              <c:f>Sheet2!$M$5</c:f>
              <c:strCache>
                <c:ptCount val="1"/>
                <c:pt idx="0">
                  <c:v>従来</c:v>
                </c:pt>
              </c:strCache>
            </c:strRef>
          </c:tx>
          <c:invertIfNegative val="0"/>
          <c:dLbls>
            <c:dLbl>
              <c:idx val="1"/>
              <c:layout>
                <c:manualLayout>
                  <c:x val="-1.1827653312348621E-2"/>
                  <c:y val="0"/>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Sheet2!$L$6:$L$7</c:f>
              <c:strCache>
                <c:ptCount val="2"/>
                <c:pt idx="0">
                  <c:v>完全仮想化</c:v>
                </c:pt>
                <c:pt idx="1">
                  <c:v>準仮想化</c:v>
                </c:pt>
              </c:strCache>
            </c:strRef>
          </c:cat>
          <c:val>
            <c:numRef>
              <c:f>Sheet2!$M$6:$M$7</c:f>
              <c:numCache>
                <c:formatCode>0.0</c:formatCode>
                <c:ptCount val="2"/>
                <c:pt idx="0">
                  <c:v>38.373875855244272</c:v>
                </c:pt>
                <c:pt idx="1">
                  <c:v>522.66220517574686</c:v>
                </c:pt>
              </c:numCache>
            </c:numRef>
          </c:val>
        </c:ser>
        <c:ser>
          <c:idx val="1"/>
          <c:order val="1"/>
          <c:tx>
            <c:strRef>
              <c:f>Sheet2!$N$5</c:f>
              <c:strCache>
                <c:ptCount val="1"/>
                <c:pt idx="0">
                  <c:v>SCCrypt</c:v>
                </c:pt>
              </c:strCache>
            </c:strRef>
          </c:tx>
          <c:invertIfNegative val="0"/>
          <c:dLbls>
            <c:dLbl>
              <c:idx val="0"/>
              <c:layout>
                <c:manualLayout>
                  <c:x val="2.1116143778849131E-2"/>
                  <c:y val="4.1025641025641026E-2"/>
                </c:manualLayout>
              </c:layout>
              <c:dLblPos val="outEnd"/>
              <c:showLegendKey val="0"/>
              <c:showVal val="1"/>
              <c:showCatName val="0"/>
              <c:showSerName val="0"/>
              <c:showPercent val="0"/>
              <c:showBubbleSize val="0"/>
            </c:dLbl>
            <c:dLbl>
              <c:idx val="1"/>
              <c:layout>
                <c:manualLayout>
                  <c:x val="1.6905503950191664E-2"/>
                  <c:y val="4.5655158489804157E-2"/>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Sheet2!$L$6:$L$7</c:f>
              <c:strCache>
                <c:ptCount val="2"/>
                <c:pt idx="0">
                  <c:v>完全仮想化</c:v>
                </c:pt>
                <c:pt idx="1">
                  <c:v>準仮想化</c:v>
                </c:pt>
              </c:strCache>
            </c:strRef>
          </c:cat>
          <c:val>
            <c:numRef>
              <c:f>Sheet2!$N$6:$N$7</c:f>
              <c:numCache>
                <c:formatCode>0.0</c:formatCode>
                <c:ptCount val="2"/>
                <c:pt idx="0">
                  <c:v>40.52464838706959</c:v>
                </c:pt>
                <c:pt idx="1">
                  <c:v>519.46602180197624</c:v>
                </c:pt>
              </c:numCache>
            </c:numRef>
          </c:val>
        </c:ser>
        <c:dLbls>
          <c:dLblPos val="outEnd"/>
          <c:showLegendKey val="0"/>
          <c:showVal val="1"/>
          <c:showCatName val="0"/>
          <c:showSerName val="0"/>
          <c:showPercent val="0"/>
          <c:showBubbleSize val="0"/>
        </c:dLbls>
        <c:gapWidth val="150"/>
        <c:axId val="179502464"/>
        <c:axId val="179766400"/>
      </c:barChart>
      <c:catAx>
        <c:axId val="179502464"/>
        <c:scaling>
          <c:orientation val="minMax"/>
        </c:scaling>
        <c:delete val="0"/>
        <c:axPos val="b"/>
        <c:majorTickMark val="out"/>
        <c:minorTickMark val="none"/>
        <c:tickLblPos val="nextTo"/>
        <c:crossAx val="179766400"/>
        <c:crosses val="autoZero"/>
        <c:auto val="1"/>
        <c:lblAlgn val="ctr"/>
        <c:lblOffset val="100"/>
        <c:noMultiLvlLbl val="0"/>
      </c:catAx>
      <c:valAx>
        <c:axId val="179766400"/>
        <c:scaling>
          <c:orientation val="minMax"/>
        </c:scaling>
        <c:delete val="0"/>
        <c:axPos val="l"/>
        <c:title>
          <c:tx>
            <c:rich>
              <a:bodyPr rot="-5400000" vert="horz"/>
              <a:lstStyle/>
              <a:p>
                <a:pPr>
                  <a:defRPr/>
                </a:pPr>
                <a:r>
                  <a:rPr lang="ja-JP"/>
                  <a:t>スループット</a:t>
                </a:r>
                <a:r>
                  <a:rPr lang="en-US"/>
                  <a:t>(KB/s)</a:t>
                </a:r>
                <a:endParaRPr lang="ja-JP"/>
              </a:p>
            </c:rich>
          </c:tx>
          <c:layout/>
          <c:overlay val="0"/>
        </c:title>
        <c:numFmt formatCode="General" sourceLinked="0"/>
        <c:majorTickMark val="out"/>
        <c:minorTickMark val="none"/>
        <c:tickLblPos val="nextTo"/>
        <c:crossAx val="179502464"/>
        <c:crosses val="autoZero"/>
        <c:crossBetween val="between"/>
      </c:valAx>
    </c:plotArea>
    <c:legend>
      <c:legendPos val="r"/>
      <c:layout>
        <c:manualLayout>
          <c:xMode val="edge"/>
          <c:yMode val="edge"/>
          <c:x val="0.28651495505159202"/>
          <c:y val="2.9530789420553195E-2"/>
          <c:w val="0.31420156867532895"/>
          <c:h val="0.26259115687462142"/>
        </c:manualLayout>
      </c:layout>
      <c:overlay val="0"/>
    </c:legend>
    <c:plotVisOnly val="1"/>
    <c:dispBlanksAs val="gap"/>
    <c:showDLblsOverMax val="0"/>
  </c:chart>
  <c:txPr>
    <a:bodyPr/>
    <a:lstStyle/>
    <a:p>
      <a:pPr>
        <a:defRPr sz="16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3703917686103915"/>
          <c:y val="8.4587718523694705E-2"/>
          <c:w val="0.72447591543011802"/>
          <c:h val="0.74126507258457353"/>
        </c:manualLayout>
      </c:layout>
      <c:barChart>
        <c:barDir val="col"/>
        <c:grouping val="clustered"/>
        <c:varyColors val="0"/>
        <c:ser>
          <c:idx val="0"/>
          <c:order val="0"/>
          <c:tx>
            <c:strRef>
              <c:f>CPU!$H$2</c:f>
              <c:strCache>
                <c:ptCount val="1"/>
                <c:pt idx="0">
                  <c:v>従来</c:v>
                </c:pt>
              </c:strCache>
            </c:strRef>
          </c:tx>
          <c:invertIfNegative val="0"/>
          <c:dLbls>
            <c:dLbl>
              <c:idx val="0"/>
              <c:layout>
                <c:manualLayout>
                  <c:x val="-1.3185007193355795E-2"/>
                  <c:y val="0"/>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CPU!$G$3:$G$4</c:f>
              <c:strCache>
                <c:ptCount val="2"/>
                <c:pt idx="0">
                  <c:v>完全仮想化</c:v>
                </c:pt>
                <c:pt idx="1">
                  <c:v>準仮想化</c:v>
                </c:pt>
              </c:strCache>
            </c:strRef>
          </c:cat>
          <c:val>
            <c:numRef>
              <c:f>CPU!$H$3:$H$4</c:f>
              <c:numCache>
                <c:formatCode>0_ </c:formatCode>
                <c:ptCount val="2"/>
                <c:pt idx="0">
                  <c:v>20.869999999999997</c:v>
                </c:pt>
                <c:pt idx="1">
                  <c:v>18.154999999999994</c:v>
                </c:pt>
              </c:numCache>
            </c:numRef>
          </c:val>
        </c:ser>
        <c:ser>
          <c:idx val="1"/>
          <c:order val="1"/>
          <c:tx>
            <c:strRef>
              <c:f>CPU!$I$2</c:f>
              <c:strCache>
                <c:ptCount val="1"/>
                <c:pt idx="0">
                  <c:v>SCCrypt</c:v>
                </c:pt>
              </c:strCache>
            </c:strRef>
          </c:tx>
          <c:invertIfNegative val="0"/>
          <c:cat>
            <c:strRef>
              <c:f>CPU!$G$3:$G$4</c:f>
              <c:strCache>
                <c:ptCount val="2"/>
                <c:pt idx="0">
                  <c:v>完全仮想化</c:v>
                </c:pt>
                <c:pt idx="1">
                  <c:v>準仮想化</c:v>
                </c:pt>
              </c:strCache>
            </c:strRef>
          </c:cat>
          <c:val>
            <c:numRef>
              <c:f>CPU!$I$3:$I$4</c:f>
              <c:numCache>
                <c:formatCode>0_ </c:formatCode>
                <c:ptCount val="2"/>
                <c:pt idx="0">
                  <c:v>20.10166666666667</c:v>
                </c:pt>
                <c:pt idx="1">
                  <c:v>21.426666666666666</c:v>
                </c:pt>
              </c:numCache>
            </c:numRef>
          </c:val>
        </c:ser>
        <c:dLbls>
          <c:dLblPos val="outEnd"/>
          <c:showLegendKey val="0"/>
          <c:showVal val="1"/>
          <c:showCatName val="0"/>
          <c:showSerName val="0"/>
          <c:showPercent val="0"/>
          <c:showBubbleSize val="0"/>
        </c:dLbls>
        <c:gapWidth val="150"/>
        <c:axId val="179811840"/>
        <c:axId val="179813376"/>
      </c:barChart>
      <c:catAx>
        <c:axId val="179811840"/>
        <c:scaling>
          <c:orientation val="minMax"/>
        </c:scaling>
        <c:delete val="0"/>
        <c:axPos val="b"/>
        <c:majorTickMark val="out"/>
        <c:minorTickMark val="none"/>
        <c:tickLblPos val="nextTo"/>
        <c:crossAx val="179813376"/>
        <c:crosses val="autoZero"/>
        <c:auto val="1"/>
        <c:lblAlgn val="ctr"/>
        <c:lblOffset val="100"/>
        <c:noMultiLvlLbl val="0"/>
      </c:catAx>
      <c:valAx>
        <c:axId val="179813376"/>
        <c:scaling>
          <c:orientation val="minMax"/>
          <c:max val="30"/>
          <c:min val="0"/>
        </c:scaling>
        <c:delete val="0"/>
        <c:axPos val="l"/>
        <c:title>
          <c:tx>
            <c:rich>
              <a:bodyPr rot="-5400000" vert="horz"/>
              <a:lstStyle/>
              <a:p>
                <a:pPr>
                  <a:defRPr/>
                </a:pPr>
                <a:r>
                  <a:rPr lang="en-US"/>
                  <a:t>CPU</a:t>
                </a:r>
                <a:r>
                  <a:rPr lang="ja-JP"/>
                  <a:t>使用率</a:t>
                </a:r>
                <a:r>
                  <a:rPr lang="en-US"/>
                  <a:t>(%)</a:t>
                </a:r>
                <a:endParaRPr lang="ja-JP"/>
              </a:p>
            </c:rich>
          </c:tx>
          <c:layout/>
          <c:overlay val="0"/>
        </c:title>
        <c:numFmt formatCode="General" sourceLinked="0"/>
        <c:majorTickMark val="out"/>
        <c:minorTickMark val="none"/>
        <c:tickLblPos val="nextTo"/>
        <c:crossAx val="179811840"/>
        <c:crosses val="autoZero"/>
        <c:crossBetween val="between"/>
        <c:majorUnit val="10"/>
      </c:valAx>
    </c:plotArea>
    <c:legend>
      <c:legendPos val="r"/>
      <c:layout>
        <c:manualLayout>
          <c:xMode val="edge"/>
          <c:yMode val="edge"/>
          <c:x val="0.36985165050075774"/>
          <c:y val="5.0542067658209393E-2"/>
          <c:w val="0.56348178665152981"/>
          <c:h val="0.10724919801691456"/>
        </c:manualLayout>
      </c:layout>
      <c:overlay val="0"/>
    </c:legend>
    <c:plotVisOnly val="1"/>
    <c:dispBlanksAs val="gap"/>
    <c:showDLblsOverMax val="0"/>
  </c:chart>
  <c:spPr>
    <a:solidFill>
      <a:schemeClr val="bg1"/>
    </a:solidFill>
  </c:spPr>
  <c:txPr>
    <a:bodyPr/>
    <a:lstStyle/>
    <a:p>
      <a:pPr>
        <a:defRPr sz="16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2197462817147856"/>
          <c:y val="0.1396638961796442"/>
          <c:w val="0.75065135608049005"/>
          <c:h val="0.68542067658209394"/>
        </c:manualLayout>
      </c:layout>
      <c:barChart>
        <c:barDir val="col"/>
        <c:grouping val="clustered"/>
        <c:varyColors val="0"/>
        <c:ser>
          <c:idx val="0"/>
          <c:order val="0"/>
          <c:tx>
            <c:strRef>
              <c:f>CPU!$N$2</c:f>
              <c:strCache>
                <c:ptCount val="1"/>
                <c:pt idx="0">
                  <c:v>従来</c:v>
                </c:pt>
              </c:strCache>
            </c:strRef>
          </c:tx>
          <c:invertIfNegative val="0"/>
          <c:dLbls>
            <c:dLbl>
              <c:idx val="0"/>
              <c:layout>
                <c:manualLayout>
                  <c:x val="-1.6666666666666666E-2"/>
                  <c:y val="-4.6296296296296294E-3"/>
                </c:manualLayout>
              </c:layout>
              <c:dLblPos val="outEnd"/>
              <c:showLegendKey val="0"/>
              <c:showVal val="1"/>
              <c:showCatName val="0"/>
              <c:showSerName val="0"/>
              <c:showPercent val="0"/>
              <c:showBubbleSize val="0"/>
            </c:dLbl>
            <c:dLbl>
              <c:idx val="1"/>
              <c:layout>
                <c:manualLayout>
                  <c:x val="-1.1111111111111112E-2"/>
                  <c:y val="-1.060944534001666E-17"/>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CPU!$M$3:$M$4</c:f>
              <c:strCache>
                <c:ptCount val="2"/>
                <c:pt idx="0">
                  <c:v>完全仮想化</c:v>
                </c:pt>
                <c:pt idx="1">
                  <c:v>準仮想化</c:v>
                </c:pt>
              </c:strCache>
            </c:strRef>
          </c:cat>
          <c:val>
            <c:numRef>
              <c:f>CPU!$N$3:$N$4</c:f>
              <c:numCache>
                <c:formatCode>0_ </c:formatCode>
                <c:ptCount val="2"/>
                <c:pt idx="0">
                  <c:v>124.15833333333335</c:v>
                </c:pt>
                <c:pt idx="1">
                  <c:v>119.89000000000003</c:v>
                </c:pt>
              </c:numCache>
            </c:numRef>
          </c:val>
        </c:ser>
        <c:ser>
          <c:idx val="1"/>
          <c:order val="1"/>
          <c:tx>
            <c:strRef>
              <c:f>CPU!$O$2</c:f>
              <c:strCache>
                <c:ptCount val="1"/>
                <c:pt idx="0">
                  <c:v>SCCrypt</c:v>
                </c:pt>
              </c:strCache>
            </c:strRef>
          </c:tx>
          <c:invertIfNegative val="0"/>
          <c:dLbls>
            <c:dLbl>
              <c:idx val="1"/>
              <c:layout>
                <c:manualLayout>
                  <c:x val="1.6666666666666666E-2"/>
                  <c:y val="4.6296296296296294E-3"/>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CPU!$M$3:$M$4</c:f>
              <c:strCache>
                <c:ptCount val="2"/>
                <c:pt idx="0">
                  <c:v>完全仮想化</c:v>
                </c:pt>
                <c:pt idx="1">
                  <c:v>準仮想化</c:v>
                </c:pt>
              </c:strCache>
            </c:strRef>
          </c:cat>
          <c:val>
            <c:numRef>
              <c:f>CPU!$O$3:$O$4</c:f>
              <c:numCache>
                <c:formatCode>0_ </c:formatCode>
                <c:ptCount val="2"/>
                <c:pt idx="0">
                  <c:v>123.06499999999996</c:v>
                </c:pt>
                <c:pt idx="1">
                  <c:v>124.37500000000001</c:v>
                </c:pt>
              </c:numCache>
            </c:numRef>
          </c:val>
        </c:ser>
        <c:dLbls>
          <c:dLblPos val="outEnd"/>
          <c:showLegendKey val="0"/>
          <c:showVal val="1"/>
          <c:showCatName val="0"/>
          <c:showSerName val="0"/>
          <c:showPercent val="0"/>
          <c:showBubbleSize val="0"/>
        </c:dLbls>
        <c:gapWidth val="150"/>
        <c:axId val="179663616"/>
        <c:axId val="179665152"/>
      </c:barChart>
      <c:catAx>
        <c:axId val="179663616"/>
        <c:scaling>
          <c:orientation val="minMax"/>
        </c:scaling>
        <c:delete val="0"/>
        <c:axPos val="b"/>
        <c:majorTickMark val="out"/>
        <c:minorTickMark val="none"/>
        <c:tickLblPos val="nextTo"/>
        <c:crossAx val="179665152"/>
        <c:crosses val="autoZero"/>
        <c:auto val="1"/>
        <c:lblAlgn val="ctr"/>
        <c:lblOffset val="100"/>
        <c:noMultiLvlLbl val="0"/>
      </c:catAx>
      <c:valAx>
        <c:axId val="179665152"/>
        <c:scaling>
          <c:orientation val="minMax"/>
          <c:max val="150"/>
          <c:min val="0"/>
        </c:scaling>
        <c:delete val="0"/>
        <c:axPos val="l"/>
        <c:title>
          <c:tx>
            <c:rich>
              <a:bodyPr rot="-5400000" vert="horz"/>
              <a:lstStyle/>
              <a:p>
                <a:pPr>
                  <a:defRPr/>
                </a:pPr>
                <a:r>
                  <a:rPr lang="en-US"/>
                  <a:t>CPU</a:t>
                </a:r>
                <a:r>
                  <a:rPr lang="ja-JP"/>
                  <a:t>使用率</a:t>
                </a:r>
                <a:r>
                  <a:rPr lang="en-US"/>
                  <a:t>(%)</a:t>
                </a:r>
              </a:p>
            </c:rich>
          </c:tx>
          <c:layout/>
          <c:overlay val="0"/>
        </c:title>
        <c:numFmt formatCode="General" sourceLinked="0"/>
        <c:majorTickMark val="out"/>
        <c:minorTickMark val="none"/>
        <c:tickLblPos val="nextTo"/>
        <c:crossAx val="179663616"/>
        <c:crosses val="autoZero"/>
        <c:crossBetween val="between"/>
        <c:majorUnit val="30"/>
      </c:valAx>
    </c:plotArea>
    <c:legend>
      <c:legendPos val="r"/>
      <c:layout>
        <c:manualLayout>
          <c:xMode val="edge"/>
          <c:yMode val="edge"/>
          <c:x val="0.41984820647419074"/>
          <c:y val="2.4101682018294063E-2"/>
          <c:w val="0.41904068241469816"/>
          <c:h val="0.12007519686423961"/>
        </c:manualLayout>
      </c:layout>
      <c:overlay val="0"/>
    </c:legend>
    <c:plotVisOnly val="1"/>
    <c:dispBlanksAs val="gap"/>
    <c:showDLblsOverMax val="0"/>
  </c:chart>
  <c:txPr>
    <a:bodyPr/>
    <a:lstStyle/>
    <a:p>
      <a:pPr>
        <a:defRPr sz="16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E1657A6D-D829-459E-AF0B-F10F0FC1156C}" type="datetimeFigureOut">
              <a:rPr kumimoji="1" lang="ja-JP" altLang="en-US" smtClean="0"/>
              <a:pPr/>
              <a:t>2015/2/20</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79DE40E-8589-498D-A8C7-1E81D3F2B438}" type="slidenum">
              <a:rPr kumimoji="1" lang="ja-JP" altLang="en-US" smtClean="0"/>
              <a:pPr/>
              <a:t>‹#›</a:t>
            </a:fld>
            <a:endParaRPr kumimoji="1" lang="ja-JP" altLang="en-US"/>
          </a:p>
        </p:txBody>
      </p:sp>
    </p:spTree>
    <p:extLst>
      <p:ext uri="{BB962C8B-B14F-4D97-AF65-F5344CB8AC3E}">
        <p14:creationId xmlns:p14="http://schemas.microsoft.com/office/powerpoint/2010/main" val="3147002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F2E403D0-9F8F-44A0-9606-EE27AAE88A98}" type="datetimeFigureOut">
              <a:rPr kumimoji="1" lang="ja-JP" altLang="en-US" smtClean="0"/>
              <a:pPr/>
              <a:t>2015/2/20</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9CE9639-BD7C-4132-95F1-3F830703C0DA}" type="slidenum">
              <a:rPr kumimoji="1" lang="ja-JP" altLang="en-US" smtClean="0"/>
              <a:pPr/>
              <a:t>‹#›</a:t>
            </a:fld>
            <a:endParaRPr kumimoji="1" lang="ja-JP" altLang="en-US"/>
          </a:p>
        </p:txBody>
      </p:sp>
    </p:spTree>
    <p:extLst>
      <p:ext uri="{BB962C8B-B14F-4D97-AF65-F5344CB8AC3E}">
        <p14:creationId xmlns:p14="http://schemas.microsoft.com/office/powerpoint/2010/main" val="3358083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a:t>
            </a:fld>
            <a:endParaRPr kumimoji="1" lang="ja-JP" altLang="en-US"/>
          </a:p>
        </p:txBody>
      </p:sp>
    </p:spTree>
    <p:extLst>
      <p:ext uri="{BB962C8B-B14F-4D97-AF65-F5344CB8AC3E}">
        <p14:creationId xmlns:p14="http://schemas.microsoft.com/office/powerpoint/2010/main" val="13513411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一方、コンソール入力はクライアントから送られてきた入力データを仮想シリアルデバイスに格納。ユーザ</a:t>
            </a:r>
            <a:r>
              <a:rPr kumimoji="1" lang="en-US" altLang="ja-JP" dirty="0" smtClean="0"/>
              <a:t>VM</a:t>
            </a:r>
            <a:r>
              <a:rPr kumimoji="1" lang="ja-JP" altLang="en-US" dirty="0" smtClean="0"/>
              <a:t>内のシリアルドライバから入力命令が発行されると</a:t>
            </a:r>
            <a:r>
              <a:rPr kumimoji="1" lang="en-US" altLang="ja-JP" dirty="0" smtClean="0"/>
              <a:t>VMM</a:t>
            </a:r>
            <a:r>
              <a:rPr kumimoji="1" lang="ja-JP" altLang="en-US" dirty="0" smtClean="0"/>
              <a:t>が入力命令をエミュレーションする。仮想シリアルデバイスから返された入力データを</a:t>
            </a:r>
            <a:r>
              <a:rPr kumimoji="1" lang="en-US" altLang="ja-JP" dirty="0" smtClean="0"/>
              <a:t>VMM</a:t>
            </a:r>
            <a:r>
              <a:rPr kumimoji="1" lang="ja-JP" altLang="en-US" dirty="0" smtClean="0"/>
              <a:t>がシリアルデバイスに書き込む。</a:t>
            </a:r>
            <a:endParaRPr kumimoji="1" lang="en-US" altLang="ja-JP" dirty="0" smtClean="0"/>
          </a:p>
          <a:p>
            <a:r>
              <a:rPr kumimoji="1" lang="en-US" altLang="ja-JP" dirty="0" smtClean="0"/>
              <a:t>*</a:t>
            </a:r>
            <a:r>
              <a:rPr kumimoji="1" lang="en-US" altLang="ja-JP" dirty="0" err="1" smtClean="0"/>
              <a:t>SCCrypt</a:t>
            </a:r>
            <a:r>
              <a:rPr kumimoji="1" lang="ja-JP" altLang="en-US" dirty="0" smtClean="0"/>
              <a:t>ではコンソール入力が仮想シリアルデバイスに格納された後、入力命令の結果が返されシリアルドライバに書き込む時に復号を行う。</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10</a:t>
            </a:fld>
            <a:endParaRPr kumimoji="1" lang="ja-JP" altLang="en-US"/>
          </a:p>
        </p:txBody>
      </p:sp>
    </p:spTree>
    <p:extLst>
      <p:ext uri="{BB962C8B-B14F-4D97-AF65-F5344CB8AC3E}">
        <p14:creationId xmlns:p14="http://schemas.microsoft.com/office/powerpoint/2010/main" val="9374476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従来における準仮想化でのコンソールの入力は，クライアントから送られてきた入力は仮想シリアルデバイスに格納され、仮想シリアルデバイスからユーザ</a:t>
            </a:r>
            <a:r>
              <a:rPr kumimoji="1" lang="en-US" altLang="ja-JP" dirty="0" smtClean="0"/>
              <a:t>VM</a:t>
            </a:r>
            <a:r>
              <a:rPr kumimoji="1" lang="ja-JP" altLang="en-US" dirty="0" smtClean="0"/>
              <a:t>内のコンソールバッファに直接アクセスし、入力データを書き込んでいた。</a:t>
            </a:r>
            <a:r>
              <a:rPr kumimoji="1" lang="en-US" altLang="ja-JP" dirty="0" smtClean="0"/>
              <a:t>*</a:t>
            </a:r>
            <a:r>
              <a:rPr kumimoji="1" lang="en-US" altLang="ja-JP" dirty="0" err="1" smtClean="0"/>
              <a:t>SCCrypt</a:t>
            </a:r>
            <a:r>
              <a:rPr kumimoji="1" lang="ja-JP" altLang="en-US" dirty="0" smtClean="0"/>
              <a:t>では仮想シリアルデバイスからコンソールバッファへの直接のアクセスを禁止して、ハイパーコールを用いて</a:t>
            </a:r>
            <a:r>
              <a:rPr kumimoji="1" lang="en-US" altLang="ja-JP" dirty="0" smtClean="0"/>
              <a:t>VMM</a:t>
            </a:r>
            <a:r>
              <a:rPr kumimoji="1" lang="ja-JP" altLang="en-US" dirty="0" smtClean="0"/>
              <a:t>を経由させる。</a:t>
            </a:r>
            <a:r>
              <a:rPr kumimoji="1" lang="en-US" altLang="ja-JP" dirty="0" smtClean="0"/>
              <a:t>VMM</a:t>
            </a:r>
            <a:r>
              <a:rPr kumimoji="1" lang="ja-JP" altLang="en-US" dirty="0" smtClean="0"/>
              <a:t>がコンソール入力を受け取り復号して仮想シリアルデバイスに代わりコンソールバッファに書き込む。ユーザＶＭはコンソールバッファから入力を読み込んで処理する。</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11</a:t>
            </a:fld>
            <a:endParaRPr kumimoji="1" lang="ja-JP" altLang="en-US"/>
          </a:p>
        </p:txBody>
      </p:sp>
    </p:spTree>
    <p:extLst>
      <p:ext uri="{BB962C8B-B14F-4D97-AF65-F5344CB8AC3E}">
        <p14:creationId xmlns:p14="http://schemas.microsoft.com/office/powerpoint/2010/main" val="221319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また、準仮想化でのコンソールの出力は，ユーザ</a:t>
            </a:r>
            <a:r>
              <a:rPr kumimoji="1" lang="en-US" altLang="ja-JP" dirty="0" smtClean="0"/>
              <a:t>VM</a:t>
            </a:r>
            <a:r>
              <a:rPr kumimoji="1" lang="ja-JP" altLang="en-US" dirty="0" smtClean="0"/>
              <a:t>がコンソールバッファに出力データを書き込んだ後、コンソールバッファから仮想シリアルデバイスへと送られる。その後仮想シリアルデバイスから取り出され、クライアントに送信されていた。</a:t>
            </a:r>
            <a:r>
              <a:rPr kumimoji="1" lang="en-US" altLang="ja-JP" dirty="0" smtClean="0"/>
              <a:t>*</a:t>
            </a:r>
            <a:r>
              <a:rPr kumimoji="1" lang="en-US" altLang="ja-JP" dirty="0" err="1" smtClean="0"/>
              <a:t>SCCrypt</a:t>
            </a:r>
            <a:r>
              <a:rPr kumimoji="1" lang="ja-JP" altLang="en-US" dirty="0" smtClean="0"/>
              <a:t>ではハイパーコールを用いて</a:t>
            </a:r>
            <a:r>
              <a:rPr kumimoji="1" lang="en-US" altLang="ja-JP" dirty="0" smtClean="0"/>
              <a:t>VMM</a:t>
            </a:r>
            <a:r>
              <a:rPr kumimoji="1" lang="ja-JP" altLang="en-US" dirty="0" smtClean="0"/>
              <a:t>を経由させる。コンソール出力は</a:t>
            </a:r>
            <a:r>
              <a:rPr kumimoji="1" lang="en-US" altLang="ja-JP" dirty="0" smtClean="0"/>
              <a:t>VMM</a:t>
            </a:r>
            <a:r>
              <a:rPr kumimoji="1" lang="ja-JP" altLang="en-US" dirty="0" smtClean="0"/>
              <a:t>で暗号化され仮想シリアルデバイスに格納される。その後仮想シリアルデバイスから取り出されクライアントに送信され復号される。</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12</a:t>
            </a:fld>
            <a:endParaRPr kumimoji="1" lang="ja-JP" altLang="en-US"/>
          </a:p>
        </p:txBody>
      </p:sp>
    </p:spTree>
    <p:extLst>
      <p:ext uri="{BB962C8B-B14F-4D97-AF65-F5344CB8AC3E}">
        <p14:creationId xmlns:p14="http://schemas.microsoft.com/office/powerpoint/2010/main" val="2213192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smtClean="0">
                <a:solidFill>
                  <a:schemeClr val="tx1"/>
                </a:solidFill>
                <a:latin typeface="+mn-lt"/>
                <a:ea typeface="+mn-ea"/>
                <a:cs typeface="+mn-cs"/>
              </a:rPr>
              <a:t>しかし、この暗号化は</a:t>
            </a:r>
            <a:r>
              <a:rPr lang="ja-JP" altLang="en-US" dirty="0" smtClean="0"/>
              <a:t>仮想シリアルコンソールに接続するまでの入力も一律に暗号化されてしまうという問題がある。具体的には接続のコマンドやアクセス権を取得するのに必要となるパスワード入力。そこで、</a:t>
            </a:r>
            <a:r>
              <a:rPr kumimoji="1" lang="en-US" altLang="ja-JP" sz="1200" kern="1200" baseline="0" dirty="0" smtClean="0">
                <a:solidFill>
                  <a:schemeClr val="tx1"/>
                </a:solidFill>
                <a:latin typeface="+mn-lt"/>
                <a:ea typeface="+mn-ea"/>
                <a:cs typeface="+mn-cs"/>
              </a:rPr>
              <a:t>SSH</a:t>
            </a:r>
            <a:r>
              <a:rPr kumimoji="1" lang="ja-JP" altLang="en-US" sz="1200" kern="1200" baseline="0" dirty="0" smtClean="0">
                <a:solidFill>
                  <a:schemeClr val="tx1"/>
                </a:solidFill>
                <a:latin typeface="+mn-lt"/>
                <a:ea typeface="+mn-ea"/>
                <a:cs typeface="+mn-cs"/>
              </a:rPr>
              <a:t>のリモートコマンド実行機能を利用して仮想シリアルコンソールに接続。</a:t>
            </a:r>
            <a:r>
              <a:rPr kumimoji="1" lang="en-US" altLang="ja-JP" sz="1200" kern="1200" baseline="0" dirty="0" smtClean="0">
                <a:solidFill>
                  <a:schemeClr val="tx1"/>
                </a:solidFill>
                <a:latin typeface="+mn-lt"/>
                <a:ea typeface="+mn-ea"/>
                <a:cs typeface="+mn-cs"/>
              </a:rPr>
              <a:t>SSH</a:t>
            </a:r>
            <a:r>
              <a:rPr kumimoji="1" lang="ja-JP" altLang="en-US" sz="1200" kern="1200" baseline="0" dirty="0" smtClean="0">
                <a:solidFill>
                  <a:schemeClr val="tx1"/>
                </a:solidFill>
                <a:latin typeface="+mn-lt"/>
                <a:ea typeface="+mn-ea"/>
                <a:cs typeface="+mn-cs"/>
              </a:rPr>
              <a:t>の接続先で実行するコマンドを通常の入力とは別に送信する。</a:t>
            </a:r>
            <a:endParaRPr kumimoji="1" lang="en-US" altLang="ja-JP"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smtClean="0">
                <a:solidFill>
                  <a:schemeClr val="tx1"/>
                </a:solidFill>
                <a:latin typeface="+mn-lt"/>
                <a:ea typeface="+mn-ea"/>
                <a:cs typeface="+mn-cs"/>
              </a:rPr>
              <a:t>よってコマンドの文字列を通常のキーボード入力とは別に扱うことができるため，</a:t>
            </a:r>
            <a:endParaRPr kumimoji="1" lang="en-US" altLang="ja-JP"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baseline="0" dirty="0" smtClean="0">
                <a:solidFill>
                  <a:schemeClr val="tx1"/>
                </a:solidFill>
                <a:latin typeface="+mn-lt"/>
                <a:ea typeface="+mn-ea"/>
                <a:cs typeface="+mn-cs"/>
              </a:rPr>
              <a:t>*</a:t>
            </a:r>
            <a:r>
              <a:rPr kumimoji="1" lang="ja-JP" altLang="en-US" sz="1200" kern="1200" baseline="0" dirty="0" smtClean="0">
                <a:solidFill>
                  <a:schemeClr val="tx1"/>
                </a:solidFill>
                <a:latin typeface="+mn-lt"/>
                <a:ea typeface="+mn-ea"/>
                <a:cs typeface="+mn-cs"/>
              </a:rPr>
              <a:t>　管理</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に対するコマンドだけを暗号化せずに</a:t>
            </a:r>
            <a:r>
              <a:rPr kumimoji="1" lang="en-US" altLang="ja-JP" sz="1200" kern="1200" baseline="0" dirty="0" smtClean="0">
                <a:solidFill>
                  <a:schemeClr val="tx1"/>
                </a:solidFill>
                <a:latin typeface="+mn-lt"/>
                <a:ea typeface="+mn-ea"/>
                <a:cs typeface="+mn-cs"/>
              </a:rPr>
              <a:t>SSH </a:t>
            </a:r>
            <a:r>
              <a:rPr kumimoji="1" lang="ja-JP" altLang="en-US" sz="1200" kern="1200" baseline="0" dirty="0" smtClean="0">
                <a:solidFill>
                  <a:schemeClr val="tx1"/>
                </a:solidFill>
                <a:latin typeface="+mn-lt"/>
                <a:ea typeface="+mn-ea"/>
                <a:cs typeface="+mn-cs"/>
              </a:rPr>
              <a:t>サーバに送ることができます。また、コマンド実行のための権限を取得する際に、パスワードが必要になることについては、特定のコマンドを実行するときにだけ権限を与えるように設定することでパスワード入力を省略できます。</a:t>
            </a:r>
            <a:endParaRPr kumimoji="1" lang="en-US" altLang="ja-JP" sz="1200" kern="1200" baseline="0" dirty="0" smtClean="0">
              <a:solidFill>
                <a:schemeClr val="tx1"/>
              </a:solidFill>
              <a:latin typeface="+mn-lt"/>
              <a:ea typeface="+mn-ea"/>
              <a:cs typeface="+mn-cs"/>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SCCrypt</a:t>
            </a:r>
            <a:r>
              <a:rPr kumimoji="1" lang="ja-JP" altLang="en-US" dirty="0" smtClean="0"/>
              <a:t>の有効性を確かめる実験を行いました。実験は管理</a:t>
            </a:r>
            <a:r>
              <a:rPr kumimoji="1" lang="en-US" altLang="ja-JP" dirty="0" smtClean="0"/>
              <a:t>VM</a:t>
            </a:r>
            <a:r>
              <a:rPr kumimoji="1" lang="ja-JP" altLang="en-US" dirty="0" err="1" smtClean="0"/>
              <a:t>での</a:t>
            </a:r>
            <a:r>
              <a:rPr kumimoji="1" lang="ja-JP" altLang="en-US" dirty="0" smtClean="0"/>
              <a:t>入出力の盗聴、</a:t>
            </a:r>
            <a:r>
              <a:rPr kumimoji="1" lang="en-US" altLang="ja-JP" dirty="0" smtClean="0"/>
              <a:t>SSH</a:t>
            </a:r>
            <a:r>
              <a:rPr kumimoji="1" lang="ja-JP" altLang="en-US" dirty="0" smtClean="0"/>
              <a:t>クライアントでの応答時間の比較、画面表示のスループットの比較と、</a:t>
            </a:r>
            <a:r>
              <a:rPr kumimoji="1" lang="en-US" altLang="ja-JP" dirty="0" smtClean="0"/>
              <a:t>CPU</a:t>
            </a:r>
            <a:r>
              <a:rPr kumimoji="1" lang="ja-JP" altLang="en-US" dirty="0" smtClean="0"/>
              <a:t>使用</a:t>
            </a:r>
            <a:r>
              <a:rPr kumimoji="1" lang="ja-JP" altLang="en-US" dirty="0" err="1" smtClean="0"/>
              <a:t>率のの比較を</a:t>
            </a:r>
            <a:r>
              <a:rPr kumimoji="1" lang="ja-JP" altLang="en-US" dirty="0" smtClean="0"/>
              <a:t>しました。実験の環境は表のとおりとなっております。</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14</a:t>
            </a:fld>
            <a:endParaRPr kumimoji="1" lang="ja-JP" altLang="en-US"/>
          </a:p>
        </p:txBody>
      </p:sp>
    </p:spTree>
    <p:extLst>
      <p:ext uri="{BB962C8B-B14F-4D97-AF65-F5344CB8AC3E}">
        <p14:creationId xmlns:p14="http://schemas.microsoft.com/office/powerpoint/2010/main" val="2063323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まず最初に管理</a:t>
            </a:r>
            <a:r>
              <a:rPr kumimoji="1" lang="en-US" altLang="ja-JP" dirty="0" smtClean="0"/>
              <a:t>VM</a:t>
            </a:r>
            <a:r>
              <a:rPr kumimoji="1" lang="ja-JP" altLang="en-US" dirty="0" smtClean="0"/>
              <a:t>で入出力の盗聴を行いました。</a:t>
            </a:r>
            <a:endParaRPr kumimoji="1" lang="en-US" altLang="ja-JP" dirty="0" smtClean="0"/>
          </a:p>
          <a:p>
            <a:r>
              <a:rPr kumimoji="1" lang="ja-JP" altLang="en-US" dirty="0" smtClean="0"/>
              <a:t>盗聴につきましては管理</a:t>
            </a:r>
            <a:r>
              <a:rPr kumimoji="1" lang="en-US" altLang="ja-JP" dirty="0" smtClean="0"/>
              <a:t>VM</a:t>
            </a:r>
            <a:r>
              <a:rPr kumimoji="1" lang="ja-JP" altLang="en-US" dirty="0" smtClean="0"/>
              <a:t>でコンソール入出力を取得し、ログファイルに書き込ませるという方法をとりました。</a:t>
            </a:r>
            <a:endParaRPr kumimoji="1" lang="en-US" altLang="ja-JP" dirty="0" smtClean="0"/>
          </a:p>
          <a:p>
            <a:r>
              <a:rPr kumimoji="1" lang="ja-JP" altLang="en-US" dirty="0" smtClean="0"/>
              <a:t>暗号化を行わなかった場合と行った場合の両方の比較をする。</a:t>
            </a:r>
            <a:endParaRPr kumimoji="1" lang="en-US" altLang="ja-JP" dirty="0" smtClean="0"/>
          </a:p>
          <a:p>
            <a:r>
              <a:rPr kumimoji="1" lang="ja-JP" altLang="en-US" dirty="0" smtClean="0"/>
              <a:t>この実験にはデモ動画を用意してありますのでそちらを見ていただこうと思います。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15</a:t>
            </a:fld>
            <a:endParaRPr kumimoji="1" lang="ja-JP" altLang="en-US"/>
          </a:p>
        </p:txBody>
      </p:sp>
    </p:spTree>
    <p:extLst>
      <p:ext uri="{BB962C8B-B14F-4D97-AF65-F5344CB8AC3E}">
        <p14:creationId xmlns:p14="http://schemas.microsoft.com/office/powerpoint/2010/main" val="13230972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SSH</a:t>
            </a:r>
            <a:r>
              <a:rPr kumimoji="1" lang="ja-JP" altLang="en-US" dirty="0" smtClean="0"/>
              <a:t>クライアントから入力を行い、ユーザ</a:t>
            </a:r>
            <a:r>
              <a:rPr kumimoji="1" lang="en-US" altLang="ja-JP" dirty="0" smtClean="0"/>
              <a:t>VM</a:t>
            </a:r>
            <a:r>
              <a:rPr kumimoji="1" lang="ja-JP" altLang="en-US" dirty="0" smtClean="0"/>
              <a:t>で処理され、ユーザ端末に表示されるまでの時間を応答時間にする。この実験では</a:t>
            </a:r>
            <a:r>
              <a:rPr kumimoji="1" lang="en-US" altLang="ja-JP" dirty="0" smtClean="0"/>
              <a:t>100</a:t>
            </a:r>
            <a:r>
              <a:rPr kumimoji="1" lang="ja-JP" altLang="en-US" dirty="0" smtClean="0"/>
              <a:t>回の測定を行いその平均時間を算出しています。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16</a:t>
            </a:fld>
            <a:endParaRPr kumimoji="1" lang="ja-JP" altLang="en-US"/>
          </a:p>
        </p:txBody>
      </p:sp>
    </p:spTree>
    <p:extLst>
      <p:ext uri="{BB962C8B-B14F-4D97-AF65-F5344CB8AC3E}">
        <p14:creationId xmlns:p14="http://schemas.microsoft.com/office/powerpoint/2010/main" val="10463922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次に～。これはユーザ</a:t>
            </a:r>
            <a:r>
              <a:rPr kumimoji="1" lang="en-US" altLang="ja-JP" dirty="0" smtClean="0"/>
              <a:t>VM</a:t>
            </a:r>
            <a:r>
              <a:rPr kumimoji="1" lang="ja-JP" altLang="en-US" dirty="0" smtClean="0"/>
              <a:t>にログインして</a:t>
            </a:r>
            <a:r>
              <a:rPr kumimoji="1" lang="en-US" altLang="ja-JP" dirty="0" smtClean="0"/>
              <a:t>cat</a:t>
            </a:r>
            <a:r>
              <a:rPr kumimoji="1" lang="ja-JP" altLang="en-US" dirty="0" smtClean="0"/>
              <a:t>コマンドで巨大なファイルを表示させるのにかかる時間を測定。</a:t>
            </a:r>
            <a:endParaRPr kumimoji="1" lang="en-US" altLang="ja-JP" dirty="0" smtClean="0"/>
          </a:p>
          <a:p>
            <a:r>
              <a:rPr kumimoji="1" lang="ja-JP" altLang="en-US" dirty="0" smtClean="0"/>
              <a:t>完全仮想化よりも準仮想化のほうがスループットが高いことが確認できた。</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17</a:t>
            </a:fld>
            <a:endParaRPr kumimoji="1" lang="ja-JP" altLang="en-US"/>
          </a:p>
        </p:txBody>
      </p:sp>
    </p:spTree>
    <p:extLst>
      <p:ext uri="{BB962C8B-B14F-4D97-AF65-F5344CB8AC3E}">
        <p14:creationId xmlns:p14="http://schemas.microsoft.com/office/powerpoint/2010/main" val="1248062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a:t>
            </a:r>
            <a:r>
              <a:rPr kumimoji="1" lang="en-US" altLang="ja-JP" dirty="0" smtClean="0"/>
              <a:t>CPU</a:t>
            </a:r>
            <a:r>
              <a:rPr kumimoji="1" lang="ja-JP" altLang="en-US" dirty="0" smtClean="0"/>
              <a:t>の使用率について入力・出力に負荷をかけて測定。入力では</a:t>
            </a:r>
            <a:r>
              <a:rPr kumimoji="1" lang="en-US" altLang="ja-JP" dirty="0" smtClean="0"/>
              <a:t>OS</a:t>
            </a:r>
            <a:r>
              <a:rPr kumimoji="1" lang="ja-JP" altLang="en-US" dirty="0" smtClean="0"/>
              <a:t>のデフォルトのキーリピートレートである毎秒</a:t>
            </a:r>
            <a:r>
              <a:rPr kumimoji="1" lang="en-US" altLang="ja-JP" dirty="0" smtClean="0"/>
              <a:t>10.9</a:t>
            </a:r>
            <a:r>
              <a:rPr kumimoji="1" lang="ja-JP" altLang="en-US" dirty="0" smtClean="0"/>
              <a:t>字の入力処理を実行させた結果の平均が左の図。準仮想化において</a:t>
            </a:r>
            <a:r>
              <a:rPr kumimoji="1" lang="en-US" altLang="ja-JP" dirty="0" err="1" smtClean="0"/>
              <a:t>SCCrypt</a:t>
            </a:r>
            <a:r>
              <a:rPr kumimoji="1" lang="ja-JP" altLang="en-US" dirty="0" smtClean="0"/>
              <a:t>の</a:t>
            </a:r>
            <a:r>
              <a:rPr kumimoji="1" lang="en-US" altLang="ja-JP" dirty="0" smtClean="0"/>
              <a:t>CPU</a:t>
            </a:r>
            <a:r>
              <a:rPr kumimoji="1" lang="ja-JP" altLang="en-US" dirty="0" smtClean="0"/>
              <a:t>使用率が</a:t>
            </a:r>
            <a:r>
              <a:rPr kumimoji="1" lang="en-US" altLang="ja-JP" dirty="0" smtClean="0"/>
              <a:t>3</a:t>
            </a:r>
            <a:r>
              <a:rPr kumimoji="1" lang="ja-JP" altLang="en-US" dirty="0" smtClean="0"/>
              <a:t>ポイント上昇しているのは先の応答時間の比較でも説明したように</a:t>
            </a:r>
            <a:r>
              <a:rPr kumimoji="1" lang="en-US" altLang="ja-JP" dirty="0" smtClean="0"/>
              <a:t>VMM</a:t>
            </a:r>
            <a:r>
              <a:rPr kumimoji="1" lang="ja-JP" altLang="en-US" dirty="0" smtClean="0"/>
              <a:t>を呼び出しているためと考えられる。出力では巨大なファイルを表示させたと仮定して毎秒</a:t>
            </a:r>
            <a:r>
              <a:rPr kumimoji="1" lang="en-US" altLang="ja-JP" dirty="0" smtClean="0"/>
              <a:t>1000</a:t>
            </a:r>
            <a:r>
              <a:rPr kumimoji="1" lang="ja-JP" altLang="en-US" dirty="0" smtClean="0"/>
              <a:t>字の出力処理を実行させた時の</a:t>
            </a:r>
            <a:r>
              <a:rPr kumimoji="1" lang="en-US" altLang="ja-JP" dirty="0" smtClean="0"/>
              <a:t>CPU</a:t>
            </a:r>
            <a:r>
              <a:rPr kumimoji="1" lang="ja-JP" altLang="en-US" dirty="0" smtClean="0"/>
              <a:t>負荷が</a:t>
            </a:r>
            <a:r>
              <a:rPr kumimoji="1" lang="ja-JP" altLang="en-US" dirty="0" err="1" smtClean="0"/>
              <a:t>の</a:t>
            </a:r>
            <a:r>
              <a:rPr kumimoji="1" lang="ja-JP" altLang="en-US" smtClean="0"/>
              <a:t>平均が右</a:t>
            </a:r>
            <a:r>
              <a:rPr kumimoji="1" lang="ja-JP" altLang="en-US" dirty="0" smtClean="0"/>
              <a:t>の図となる。出力では</a:t>
            </a:r>
            <a:r>
              <a:rPr kumimoji="1" lang="en-US" altLang="ja-JP" dirty="0" smtClean="0"/>
              <a:t>4</a:t>
            </a:r>
            <a:r>
              <a:rPr kumimoji="1" lang="ja-JP" altLang="en-US" dirty="0" smtClean="0"/>
              <a:t>ポイント高くなっているが元々が</a:t>
            </a:r>
            <a:r>
              <a:rPr kumimoji="1" lang="en-US" altLang="ja-JP" dirty="0" smtClean="0"/>
              <a:t>120%</a:t>
            </a:r>
            <a:r>
              <a:rPr kumimoji="1" lang="ja-JP" altLang="en-US" dirty="0" smtClean="0"/>
              <a:t>という高い使用率であるためほとんど同じといってよい。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18</a:t>
            </a:fld>
            <a:endParaRPr kumimoji="1" lang="ja-JP" altLang="en-US"/>
          </a:p>
        </p:txBody>
      </p:sp>
    </p:spTree>
    <p:extLst>
      <p:ext uri="{BB962C8B-B14F-4D97-AF65-F5344CB8AC3E}">
        <p14:creationId xmlns:p14="http://schemas.microsoft.com/office/powerpoint/2010/main" val="1507505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関連研究について説明します。</a:t>
            </a:r>
            <a:endParaRPr kumimoji="1" lang="en-US" altLang="ja-JP" dirty="0" smtClean="0"/>
          </a:p>
          <a:p>
            <a:r>
              <a:rPr kumimoji="1" lang="en-US" altLang="ja-JP" dirty="0" err="1" smtClean="0"/>
              <a:t>FBCrypt</a:t>
            </a:r>
            <a:r>
              <a:rPr kumimoji="1" lang="ja-JP" altLang="en-US" dirty="0" smtClean="0"/>
              <a:t>：</a:t>
            </a:r>
            <a:r>
              <a:rPr kumimoji="1" lang="en-US" altLang="ja-JP" dirty="0" smtClean="0"/>
              <a:t>VNC</a:t>
            </a:r>
            <a:r>
              <a:rPr kumimoji="1" lang="ja-JP" altLang="en-US" dirty="0" smtClean="0"/>
              <a:t>を用いた</a:t>
            </a:r>
            <a:r>
              <a:rPr kumimoji="1" lang="en-US" altLang="ja-JP" dirty="0" smtClean="0"/>
              <a:t>VM</a:t>
            </a:r>
            <a:r>
              <a:rPr kumimoji="1" lang="ja-JP" altLang="en-US" dirty="0" smtClean="0"/>
              <a:t>のリモート管理においてクラウド内での情報漏えいを防止。データ量の多いビデオ出力を暗号化するためオーバヘッドが大きい欠点がある。</a:t>
            </a:r>
            <a:r>
              <a:rPr kumimoji="1" lang="en-US" altLang="ja-JP" dirty="0" err="1" smtClean="0"/>
              <a:t>SCCrypt</a:t>
            </a:r>
            <a:r>
              <a:rPr kumimoji="1" lang="ja-JP" altLang="en-US" dirty="0" smtClean="0"/>
              <a:t>は比較的データ量の小さい文字の出力を暗号化しているのでオーバヘッドも比較的小さくなる。</a:t>
            </a:r>
            <a:endParaRPr kumimoji="1" lang="en-US" altLang="ja-JP" dirty="0" smtClean="0"/>
          </a:p>
          <a:p>
            <a:r>
              <a:rPr kumimoji="1" lang="ja-JP" altLang="en-US" dirty="0" smtClean="0"/>
              <a:t>ゾアー：仮想シリアルデバイスを専用のコンソール</a:t>
            </a:r>
            <a:r>
              <a:rPr kumimoji="1" lang="en-US" altLang="ja-JP" dirty="0" smtClean="0"/>
              <a:t>VM</a:t>
            </a:r>
            <a:r>
              <a:rPr kumimoji="1" lang="ja-JP" altLang="en-US" dirty="0" smtClean="0"/>
              <a:t>で動作させるシステム。管理</a:t>
            </a:r>
            <a:r>
              <a:rPr kumimoji="1" lang="en-US" altLang="ja-JP" dirty="0" smtClean="0"/>
              <a:t>VM</a:t>
            </a:r>
            <a:r>
              <a:rPr kumimoji="1" lang="ja-JP" altLang="en-US" dirty="0" smtClean="0"/>
              <a:t>で仮想シリアルデバイスを動かさないため管理</a:t>
            </a:r>
            <a:r>
              <a:rPr kumimoji="1" lang="en-US" altLang="ja-JP" dirty="0" smtClean="0"/>
              <a:t>VM</a:t>
            </a:r>
            <a:r>
              <a:rPr kumimoji="1" lang="ja-JP" altLang="en-US" dirty="0" smtClean="0"/>
              <a:t>上での漏洩を防止するが、クラウド管理者による攻撃について考慮されていないという問題があります。</a:t>
            </a:r>
            <a:endParaRPr kumimoji="1" lang="en-US" altLang="ja-JP" dirty="0" smtClean="0"/>
          </a:p>
          <a:p>
            <a:r>
              <a:rPr kumimoji="1" lang="en-US" altLang="ja-JP" dirty="0" smtClean="0"/>
              <a:t>VMware vSphere Hypervisor </a:t>
            </a:r>
            <a:r>
              <a:rPr kumimoji="1" lang="ja-JP" altLang="en-US" dirty="0" smtClean="0"/>
              <a:t>：管理</a:t>
            </a:r>
            <a:r>
              <a:rPr kumimoji="1" lang="en-US" altLang="ja-JP" dirty="0" smtClean="0"/>
              <a:t>VM</a:t>
            </a:r>
            <a:r>
              <a:rPr kumimoji="1" lang="ja-JP" altLang="en-US" dirty="0" smtClean="0"/>
              <a:t>内で動作している</a:t>
            </a:r>
            <a:r>
              <a:rPr kumimoji="1" lang="en-US" altLang="ja-JP" dirty="0" smtClean="0"/>
              <a:t>VNC</a:t>
            </a:r>
            <a:r>
              <a:rPr kumimoji="1" lang="ja-JP" altLang="en-US" dirty="0" smtClean="0"/>
              <a:t>サーバを</a:t>
            </a:r>
            <a:r>
              <a:rPr kumimoji="1" lang="en-US" altLang="ja-JP" dirty="0" smtClean="0"/>
              <a:t>VMM</a:t>
            </a:r>
            <a:r>
              <a:rPr kumimoji="1" lang="ja-JP" altLang="en-US" dirty="0" smtClean="0"/>
              <a:t>内で動作させる。管理</a:t>
            </a:r>
            <a:r>
              <a:rPr kumimoji="1" lang="en-US" altLang="ja-JP" dirty="0" smtClean="0"/>
              <a:t>VM</a:t>
            </a:r>
            <a:r>
              <a:rPr kumimoji="1" lang="ja-JP" altLang="en-US" dirty="0" smtClean="0"/>
              <a:t>を経由しないという利点があるが</a:t>
            </a:r>
            <a:r>
              <a:rPr kumimoji="1" lang="en-US" altLang="ja-JP" dirty="0" smtClean="0"/>
              <a:t>VNC</a:t>
            </a:r>
            <a:r>
              <a:rPr kumimoji="1" lang="ja-JP" altLang="en-US" dirty="0" smtClean="0"/>
              <a:t>サーバが攻撃された場合、影響が</a:t>
            </a:r>
            <a:r>
              <a:rPr kumimoji="1" lang="en-US" altLang="ja-JP" dirty="0" smtClean="0"/>
              <a:t>VMM</a:t>
            </a:r>
            <a:r>
              <a:rPr kumimoji="1" lang="ja-JP" altLang="en-US" dirty="0" smtClean="0"/>
              <a:t>に及ぶことでクラウドサービスそのものが危険にさらされる恐れがある。</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19</a:t>
            </a:fld>
            <a:endParaRPr kumimoji="1" lang="ja-JP" altLang="en-US"/>
          </a:p>
        </p:txBody>
      </p:sp>
    </p:spTree>
    <p:extLst>
      <p:ext uri="{BB962C8B-B14F-4D97-AF65-F5344CB8AC3E}">
        <p14:creationId xmlns:p14="http://schemas.microsoft.com/office/powerpoint/2010/main" val="1197241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近年、ネットワークを介してサービスを提供するクラウドコンピューティングという手法が広がっています。その中にイアースクラウドがあります。</a:t>
            </a:r>
            <a:endParaRPr kumimoji="1" lang="en-US" altLang="ja-JP" dirty="0" smtClean="0"/>
          </a:p>
          <a:p>
            <a:r>
              <a:rPr kumimoji="1" lang="en-US" altLang="ja-JP" dirty="0" err="1" smtClean="0"/>
              <a:t>IaaS</a:t>
            </a:r>
            <a:r>
              <a:rPr kumimoji="1" lang="ja-JP" altLang="en-US" dirty="0" smtClean="0"/>
              <a:t>ではサーバで仮想化したマシンそのものをネットワーク経由でユーザに提供するサービスをおこなっています。</a:t>
            </a:r>
            <a:endParaRPr kumimoji="1" lang="en-US" altLang="ja-JP" dirty="0" smtClean="0"/>
          </a:p>
          <a:p>
            <a:r>
              <a:rPr kumimoji="1" lang="ja-JP" altLang="en-US" dirty="0" smtClean="0"/>
              <a:t>仮想マシンとはソフトウェアで作られた計算機のことです。一般的にユーザは仮想マシンに対し、ネットワーク経由でログインし管理します。</a:t>
            </a:r>
            <a:endParaRPr kumimoji="1" lang="en-US" altLang="ja-JP" dirty="0" smtClean="0"/>
          </a:p>
          <a:p>
            <a:r>
              <a:rPr kumimoji="1" lang="en-US" altLang="ja-JP" dirty="0" smtClean="0"/>
              <a:t>*</a:t>
            </a:r>
            <a:r>
              <a:rPr kumimoji="1" lang="ja-JP" altLang="en-US" dirty="0" smtClean="0"/>
              <a:t>しかし，この管理方法は</a:t>
            </a:r>
            <a:r>
              <a:rPr kumimoji="1" lang="en-US" altLang="ja-JP" dirty="0" smtClean="0"/>
              <a:t>VM</a:t>
            </a:r>
            <a:r>
              <a:rPr kumimoji="1" lang="ja-JP" altLang="en-US" dirty="0" smtClean="0"/>
              <a:t>内で動作するリモート管理サーバや</a:t>
            </a:r>
            <a:r>
              <a:rPr kumimoji="1" lang="en-US" altLang="ja-JP" dirty="0" smtClean="0"/>
              <a:t>OS</a:t>
            </a:r>
            <a:r>
              <a:rPr kumimoji="1" lang="ja-JP" altLang="en-US" dirty="0" smtClean="0"/>
              <a:t>のバグであったり，ネットワークの設定ミスによって障害が起こり切断され管理ができない欠点があります。</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暗号鍵の同期：ユーザ</a:t>
            </a:r>
            <a:r>
              <a:rPr kumimoji="1" lang="en-US" altLang="ja-JP" dirty="0" smtClean="0"/>
              <a:t>VM</a:t>
            </a:r>
            <a:r>
              <a:rPr kumimoji="1" lang="ja-JP" altLang="en-US" dirty="0" smtClean="0"/>
              <a:t>に再接続したときにクライアントの暗号鍵と</a:t>
            </a:r>
            <a:r>
              <a:rPr kumimoji="1" lang="en-US" altLang="ja-JP" dirty="0" smtClean="0"/>
              <a:t>VMM</a:t>
            </a:r>
            <a:r>
              <a:rPr kumimoji="1" lang="ja-JP" altLang="en-US" dirty="0" smtClean="0"/>
              <a:t>内の暗号鍵で同期ができない</a:t>
            </a:r>
            <a:endParaRPr kumimoji="1" lang="en-US" altLang="ja-JP" dirty="0" smtClean="0"/>
          </a:p>
          <a:p>
            <a:r>
              <a:rPr kumimoji="1" lang="ja-JP" altLang="en-US" dirty="0" smtClean="0"/>
              <a:t>関連付け：ユーザが正しい</a:t>
            </a:r>
            <a:r>
              <a:rPr kumimoji="1" lang="en-US" altLang="ja-JP" dirty="0" smtClean="0"/>
              <a:t>VM</a:t>
            </a:r>
            <a:r>
              <a:rPr kumimoji="1" lang="ja-JP" altLang="en-US" dirty="0" smtClean="0"/>
              <a:t>を管理しているか。異なる</a:t>
            </a:r>
            <a:r>
              <a:rPr kumimoji="1" lang="en-US" altLang="ja-JP" dirty="0" smtClean="0"/>
              <a:t>VM</a:t>
            </a:r>
            <a:r>
              <a:rPr kumimoji="1" lang="ja-JP" altLang="en-US" dirty="0" smtClean="0"/>
              <a:t>に接続せずに正しい</a:t>
            </a:r>
            <a:r>
              <a:rPr kumimoji="1" lang="en-US" altLang="ja-JP" dirty="0" smtClean="0"/>
              <a:t>VM</a:t>
            </a:r>
            <a:r>
              <a:rPr kumimoji="1" lang="ja-JP" altLang="en-US" dirty="0" smtClean="0"/>
              <a:t>に接続する方法</a:t>
            </a:r>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20</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smtClean="0">
                <a:solidFill>
                  <a:schemeClr val="tx1"/>
                </a:solidFill>
                <a:latin typeface="+mn-lt"/>
                <a:ea typeface="+mn-ea"/>
                <a:cs typeface="+mn-cs"/>
              </a:rPr>
              <a:t>このような直接接続ができない場合になっても</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を管理できるように、仮想シリアルコンソールが提供されています。</a:t>
            </a:r>
            <a:endParaRPr kumimoji="1" lang="en-US" altLang="ja-JP" sz="1200" kern="1200" baseline="0" dirty="0" smtClean="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smtClean="0">
                <a:solidFill>
                  <a:schemeClr val="tx1"/>
                </a:solidFill>
                <a:latin typeface="+mn-lt"/>
                <a:ea typeface="+mn-ea"/>
                <a:cs typeface="+mn-cs"/>
              </a:rPr>
              <a:t>これは</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の仮想的なシリアルデバイスを経由して</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を操作する方法です。このような管理手法は帯域外リモート管理と呼ばれます。</a:t>
            </a:r>
            <a:endParaRPr kumimoji="1" lang="en-US" altLang="ja-JP" sz="1200" kern="1200" baseline="0" dirty="0" smtClean="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smtClean="0">
                <a:solidFill>
                  <a:schemeClr val="tx1"/>
                </a:solidFill>
                <a:latin typeface="+mn-lt"/>
                <a:ea typeface="+mn-ea"/>
                <a:cs typeface="+mn-cs"/>
              </a:rPr>
              <a:t>帯域外リモート管理では管理</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にログインし、ユーザ</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に割り当てられた仮想シリアルコンソールに接続することで操作を可能にします。</a:t>
            </a:r>
            <a:endParaRPr kumimoji="1" lang="en-US" altLang="ja-JP" sz="1200" kern="1200" baseline="0" dirty="0" smtClean="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smtClean="0">
                <a:solidFill>
                  <a:schemeClr val="tx1"/>
                </a:solidFill>
                <a:latin typeface="+mn-lt"/>
                <a:ea typeface="+mn-ea"/>
                <a:cs typeface="+mn-cs"/>
              </a:rPr>
              <a:t>この方法はユーザ</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のネットワークを用いない</a:t>
            </a:r>
            <a:r>
              <a:rPr lang="ja-JP" altLang="en-US" dirty="0" smtClean="0">
                <a:latin typeface="ＭＳ Ｐゴシック" pitchFamily="50" charset="-128"/>
                <a:ea typeface="ＭＳ Ｐゴシック" pitchFamily="50" charset="-128"/>
              </a:rPr>
              <a:t>。</a:t>
            </a:r>
            <a:endParaRPr lang="en-US" altLang="ja-JP" dirty="0" smtClean="0">
              <a:latin typeface="ＭＳ Ｐゴシック" pitchFamily="50" charset="-128"/>
              <a:ea typeface="ＭＳ Ｐゴシック" pitchFamily="50" charset="-128"/>
            </a:endParaRPr>
          </a:p>
          <a:p>
            <a:endParaRPr kumimoji="1" lang="en-US" altLang="ja-JP" sz="1200" kern="1200" baseline="0" dirty="0" smtClean="0">
              <a:solidFill>
                <a:schemeClr val="tx1"/>
              </a:solidFill>
              <a:latin typeface="+mn-lt"/>
              <a:ea typeface="+mn-ea"/>
              <a:cs typeface="+mn-cs"/>
            </a:endParaRPr>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しかし、帯域外リモート管理には不安がある。リモート管理クライアントが接続するクラウド内の管理</a:t>
            </a:r>
            <a:r>
              <a:rPr kumimoji="1" lang="en-US" altLang="ja-JP" dirty="0" smtClean="0"/>
              <a:t>VM</a:t>
            </a:r>
            <a:r>
              <a:rPr kumimoji="1" lang="ja-JP" altLang="en-US" dirty="0" smtClean="0"/>
              <a:t>が信用できるとは限らない。</a:t>
            </a:r>
            <a:endParaRPr kumimoji="1" lang="en-US" altLang="ja-JP" dirty="0" smtClean="0"/>
          </a:p>
          <a:p>
            <a:r>
              <a:rPr kumimoji="1" lang="ja-JP" altLang="en-US" dirty="0" smtClean="0"/>
              <a:t>従来では管理</a:t>
            </a:r>
            <a:r>
              <a:rPr kumimoji="1" lang="en-US" altLang="ja-JP" dirty="0" smtClean="0"/>
              <a:t>VM</a:t>
            </a:r>
            <a:r>
              <a:rPr kumimoji="1" lang="ja-JP" altLang="en-US" dirty="0" smtClean="0"/>
              <a:t>の管理者とユーザ</a:t>
            </a:r>
            <a:r>
              <a:rPr kumimoji="1" lang="en-US" altLang="ja-JP" dirty="0" smtClean="0"/>
              <a:t>VM</a:t>
            </a:r>
            <a:r>
              <a:rPr kumimoji="1" lang="ja-JP" altLang="en-US" dirty="0" smtClean="0"/>
              <a:t>の管理者は同一あるいは、同一の組織に所属している。</a:t>
            </a:r>
            <a:endParaRPr kumimoji="1" lang="en-US" altLang="ja-JP" dirty="0" smtClean="0"/>
          </a:p>
          <a:p>
            <a:pPr marL="0" indent="0">
              <a:buFont typeface="Arial" charset="0"/>
              <a:buNone/>
            </a:pPr>
            <a:r>
              <a:rPr kumimoji="1" lang="ja-JP" altLang="en-US" dirty="0" smtClean="0"/>
              <a:t>*　管理</a:t>
            </a:r>
            <a:r>
              <a:rPr kumimoji="1" lang="en-US" altLang="ja-JP" dirty="0" smtClean="0"/>
              <a:t>VM</a:t>
            </a:r>
            <a:r>
              <a:rPr kumimoji="1" lang="ja-JP" altLang="en-US" dirty="0" smtClean="0"/>
              <a:t>のセキュリティの脆弱性を利用して外部の攻撃者が侵入してくる可能性</a:t>
            </a:r>
            <a:endParaRPr kumimoji="1" lang="en-US" altLang="ja-JP" dirty="0" smtClean="0"/>
          </a:p>
          <a:p>
            <a:pPr marL="0" indent="0">
              <a:buFont typeface="Arial" charset="0"/>
              <a:buNone/>
            </a:pPr>
            <a:r>
              <a:rPr kumimoji="1" lang="en-US" altLang="ja-JP" dirty="0" smtClean="0"/>
              <a:t>*</a:t>
            </a:r>
            <a:r>
              <a:rPr kumimoji="1" lang="ja-JP" altLang="en-US" dirty="0" smtClean="0"/>
              <a:t>　悪意のあるクラウド管理者が存在する可能性（</a:t>
            </a:r>
            <a:r>
              <a:rPr kumimoji="1" lang="en-US" altLang="ja-JP" dirty="0" smtClean="0"/>
              <a:t>2010</a:t>
            </a:r>
            <a:r>
              <a:rPr kumimoji="1" lang="ja-JP" altLang="en-US" dirty="0" smtClean="0"/>
              <a:t>年に</a:t>
            </a:r>
            <a:r>
              <a:rPr kumimoji="1" lang="en-US" altLang="ja-JP" dirty="0" smtClean="0"/>
              <a:t>Google</a:t>
            </a:r>
            <a:r>
              <a:rPr kumimoji="1" lang="ja-JP" altLang="en-US" dirty="0" smtClean="0"/>
              <a:t>社員によるユーザののぞき見で解雇された事例）</a:t>
            </a:r>
            <a:endParaRPr kumimoji="1" lang="en-US" altLang="ja-JP" dirty="0" smtClean="0"/>
          </a:p>
          <a:p>
            <a:pPr marL="0" indent="0">
              <a:buFont typeface="Arial" charset="0"/>
              <a:buNone/>
            </a:pPr>
            <a:r>
              <a:rPr kumimoji="1" lang="ja-JP" altLang="en-US" dirty="0" smtClean="0"/>
              <a:t>*　リモート管理ソフトウェアに</a:t>
            </a:r>
            <a:r>
              <a:rPr kumimoji="1" lang="en-US" altLang="ja-JP" dirty="0" smtClean="0"/>
              <a:t>SSH</a:t>
            </a:r>
            <a:r>
              <a:rPr kumimoji="1" lang="ja-JP" altLang="en-US" dirty="0" smtClean="0"/>
              <a:t>を用いた場合、</a:t>
            </a:r>
            <a:r>
              <a:rPr kumimoji="1" lang="en-US" altLang="ja-JP" dirty="0" smtClean="0"/>
              <a:t>SSH</a:t>
            </a:r>
            <a:r>
              <a:rPr kumimoji="1" lang="ja-JP" altLang="en-US" dirty="0" smtClean="0"/>
              <a:t>の暗号化による保護はクライアントから管理</a:t>
            </a:r>
            <a:r>
              <a:rPr kumimoji="1" lang="en-US" altLang="ja-JP" dirty="0" smtClean="0"/>
              <a:t>VM</a:t>
            </a:r>
            <a:r>
              <a:rPr kumimoji="1" lang="ja-JP" altLang="en-US" dirty="0" smtClean="0"/>
              <a:t>内サーバまで（管理</a:t>
            </a:r>
            <a:r>
              <a:rPr kumimoji="1" lang="en-US" altLang="ja-JP" dirty="0" smtClean="0"/>
              <a:t>VM</a:t>
            </a:r>
            <a:r>
              <a:rPr kumimoji="1" lang="ja-JP" altLang="en-US" dirty="0" smtClean="0"/>
              <a:t>内で平文になる）</a:t>
            </a:r>
            <a:endParaRPr kumimoji="1" lang="en-US" altLang="ja-JP" dirty="0" smtClean="0"/>
          </a:p>
          <a:p>
            <a:pPr marL="0" indent="0">
              <a:buFont typeface="Arial" charset="0"/>
              <a:buNone/>
            </a:pPr>
            <a:r>
              <a:rPr kumimoji="1" lang="en-US" altLang="ja-JP" dirty="0" smtClean="0"/>
              <a:t>*</a:t>
            </a:r>
            <a:r>
              <a:rPr kumimoji="1" lang="ja-JP" altLang="en-US" dirty="0" smtClean="0"/>
              <a:t>　管理</a:t>
            </a:r>
            <a:r>
              <a:rPr kumimoji="1" lang="en-US" altLang="ja-JP" dirty="0" smtClean="0"/>
              <a:t>VM</a:t>
            </a:r>
            <a:r>
              <a:rPr kumimoji="1" lang="ja-JP" altLang="en-US" dirty="0" smtClean="0"/>
              <a:t>からユーザ</a:t>
            </a:r>
            <a:r>
              <a:rPr kumimoji="1" lang="en-US" altLang="ja-JP" dirty="0" smtClean="0"/>
              <a:t>VM</a:t>
            </a:r>
            <a:r>
              <a:rPr kumimoji="1" lang="ja-JP" altLang="en-US" dirty="0" err="1" smtClean="0"/>
              <a:t>への</a:t>
            </a:r>
            <a:r>
              <a:rPr kumimoji="1" lang="ja-JP" altLang="en-US" dirty="0" smtClean="0"/>
              <a:t>通信は無防備な状態のままで行われる。</a:t>
            </a:r>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したがって攻撃者や管理者によって不正な改竄を受けると情報が漏えいする危険がある。</a:t>
            </a:r>
            <a:endParaRPr kumimoji="1" lang="en-US" altLang="ja-JP" dirty="0" smtClean="0"/>
          </a:p>
          <a:p>
            <a:r>
              <a:rPr kumimoji="1" lang="en-US" altLang="ja-JP" dirty="0" smtClean="0"/>
              <a:t>*</a:t>
            </a:r>
            <a:r>
              <a:rPr kumimoji="1" lang="ja-JP" altLang="en-US" dirty="0" smtClean="0"/>
              <a:t>　例えば、ユーザ</a:t>
            </a:r>
            <a:r>
              <a:rPr kumimoji="1" lang="en-US" altLang="ja-JP" dirty="0" smtClean="0"/>
              <a:t>VM</a:t>
            </a:r>
            <a:r>
              <a:rPr kumimoji="1" lang="ja-JP" altLang="en-US" dirty="0" smtClean="0"/>
              <a:t>にログインするため、ログインパスワードのコンソール入力が送られた場合、</a:t>
            </a:r>
            <a:endParaRPr kumimoji="1" lang="en-US" altLang="ja-JP" dirty="0" smtClean="0"/>
          </a:p>
          <a:p>
            <a:r>
              <a:rPr kumimoji="1" lang="en-US" altLang="ja-JP" dirty="0" smtClean="0"/>
              <a:t>*</a:t>
            </a:r>
            <a:r>
              <a:rPr kumimoji="1" lang="ja-JP" altLang="en-US" dirty="0" smtClean="0"/>
              <a:t>　管理</a:t>
            </a:r>
            <a:r>
              <a:rPr kumimoji="1" lang="en-US" altLang="ja-JP" dirty="0" smtClean="0"/>
              <a:t>VM</a:t>
            </a:r>
            <a:r>
              <a:rPr kumimoji="1" lang="ja-JP" altLang="en-US" dirty="0" smtClean="0"/>
              <a:t>内のリモート管理サーバや仮想シリアルデバイスを改ざんすることにより管理</a:t>
            </a:r>
            <a:r>
              <a:rPr kumimoji="1" lang="en-US" altLang="ja-JP" dirty="0" smtClean="0"/>
              <a:t>VM</a:t>
            </a:r>
            <a:r>
              <a:rPr kumimoji="1" lang="ja-JP" altLang="en-US" dirty="0" smtClean="0"/>
              <a:t>で容易に漏洩してしまう</a:t>
            </a:r>
            <a:endParaRPr kumimoji="1" lang="en-US" altLang="ja-JP" dirty="0" smtClean="0"/>
          </a:p>
          <a:p>
            <a:r>
              <a:rPr kumimoji="1" lang="en-US" altLang="ja-JP" dirty="0" smtClean="0"/>
              <a:t>*</a:t>
            </a:r>
            <a:r>
              <a:rPr kumimoji="1" lang="ja-JP" altLang="en-US" dirty="0" smtClean="0"/>
              <a:t>　セキュリティの設定などを行えば設定ファイルの内容がコンソール出力として無防備な状態のまま管理</a:t>
            </a:r>
            <a:r>
              <a:rPr kumimoji="1" lang="en-US" altLang="ja-JP" dirty="0" smtClean="0"/>
              <a:t>VM</a:t>
            </a:r>
            <a:r>
              <a:rPr kumimoji="1" lang="ja-JP" altLang="en-US" dirty="0" smtClean="0"/>
              <a:t>に送られる</a:t>
            </a:r>
            <a:endParaRPr kumimoji="1" lang="en-US" altLang="ja-JP" dirty="0" smtClean="0"/>
          </a:p>
          <a:p>
            <a:r>
              <a:rPr kumimoji="1" lang="en-US" altLang="ja-JP" dirty="0" smtClean="0"/>
              <a:t>VM</a:t>
            </a:r>
            <a:r>
              <a:rPr kumimoji="1" lang="ja-JP" altLang="en-US" dirty="0" smtClean="0"/>
              <a:t>のセキュリティ設定が攻撃者にも知られることになる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そこで、クライアントとユーザ</a:t>
            </a:r>
            <a:r>
              <a:rPr kumimoji="1" lang="en-US" altLang="ja-JP" dirty="0" smtClean="0"/>
              <a:t>VM</a:t>
            </a:r>
            <a:r>
              <a:rPr kumimoji="1" lang="ja-JP" altLang="en-US" dirty="0" smtClean="0"/>
              <a:t>間の入出力を安全に通信できるように、暗号化された仮想シリアルコンソール“</a:t>
            </a:r>
            <a:r>
              <a:rPr kumimoji="1" lang="en-US" altLang="ja-JP" dirty="0" err="1" smtClean="0"/>
              <a:t>SCCrypt</a:t>
            </a:r>
            <a:r>
              <a:rPr kumimoji="1" lang="ja-JP" altLang="en-US" dirty="0" smtClean="0"/>
              <a:t>”を提案</a:t>
            </a:r>
            <a:endParaRPr kumimoji="1" lang="en-US" altLang="ja-JP" dirty="0" smtClean="0"/>
          </a:p>
          <a:p>
            <a:r>
              <a:rPr kumimoji="1" lang="ja-JP" altLang="en-US" dirty="0" smtClean="0"/>
              <a:t>ユーザが</a:t>
            </a:r>
            <a:r>
              <a:rPr kumimoji="1" lang="en-US" altLang="ja-JP" dirty="0" smtClean="0"/>
              <a:t>VM</a:t>
            </a:r>
            <a:r>
              <a:rPr kumimoji="1" lang="ja-JP" altLang="en-US" dirty="0" smtClean="0"/>
              <a:t>に入力した際に、</a:t>
            </a:r>
            <a:endParaRPr kumimoji="1" lang="en-US" altLang="ja-JP" dirty="0" smtClean="0"/>
          </a:p>
          <a:p>
            <a:r>
              <a:rPr kumimoji="1" lang="en-US" altLang="ja-JP" dirty="0" smtClean="0"/>
              <a:t>*</a:t>
            </a:r>
            <a:r>
              <a:rPr kumimoji="1" lang="ja-JP" altLang="en-US" dirty="0" smtClean="0"/>
              <a:t>　コンソール入力を暗号化して仮想シリアルコンソールへ送り、</a:t>
            </a:r>
            <a:endParaRPr kumimoji="1" lang="en-US" altLang="ja-JP" dirty="0" smtClean="0"/>
          </a:p>
          <a:p>
            <a:r>
              <a:rPr kumimoji="1" lang="en-US" altLang="ja-JP" dirty="0" smtClean="0"/>
              <a:t>*</a:t>
            </a:r>
            <a:r>
              <a:rPr kumimoji="1" lang="ja-JP" altLang="en-US" dirty="0" smtClean="0"/>
              <a:t>　復号してユーザ</a:t>
            </a:r>
            <a:r>
              <a:rPr kumimoji="1" lang="en-US" altLang="ja-JP" dirty="0" smtClean="0"/>
              <a:t>VM</a:t>
            </a:r>
            <a:r>
              <a:rPr kumimoji="1" lang="ja-JP" altLang="en-US" dirty="0" smtClean="0"/>
              <a:t>に渡します。ユーザ</a:t>
            </a:r>
            <a:r>
              <a:rPr kumimoji="1" lang="en-US" altLang="ja-JP" dirty="0" smtClean="0"/>
              <a:t>VM</a:t>
            </a:r>
            <a:r>
              <a:rPr kumimoji="1" lang="ja-JP" altLang="en-US" dirty="0" smtClean="0"/>
              <a:t>は入力を受け、それに対応したコンソール出力を</a:t>
            </a:r>
            <a:endParaRPr kumimoji="1" lang="en-US" altLang="ja-JP" dirty="0" smtClean="0"/>
          </a:p>
          <a:p>
            <a:r>
              <a:rPr kumimoji="1" lang="en-US" altLang="ja-JP" dirty="0" smtClean="0"/>
              <a:t>*</a:t>
            </a:r>
            <a:r>
              <a:rPr kumimoji="1" lang="ja-JP" altLang="en-US" dirty="0" smtClean="0"/>
              <a:t>　仮想シリアルコンソールに渡し、暗号化した後にクライアントへ送ります。</a:t>
            </a:r>
            <a:endParaRPr kumimoji="1" lang="en-US" altLang="ja-JP" dirty="0" smtClean="0"/>
          </a:p>
          <a:p>
            <a:r>
              <a:rPr kumimoji="1" lang="en-US" altLang="ja-JP" dirty="0" smtClean="0"/>
              <a:t>*</a:t>
            </a:r>
            <a:r>
              <a:rPr kumimoji="1" lang="ja-JP" altLang="en-US" dirty="0" smtClean="0"/>
              <a:t>　復号はクライアント内など安全な環境で行われ、復号された出力が画面に表示されます。</a:t>
            </a:r>
            <a:endParaRPr kumimoji="1" lang="en-US" altLang="ja-JP" dirty="0" smtClean="0"/>
          </a:p>
          <a:p>
            <a:r>
              <a:rPr kumimoji="1" lang="ja-JP" altLang="en-US" dirty="0" smtClean="0"/>
              <a:t>ただし、この暗号化・復号化を管理</a:t>
            </a:r>
            <a:r>
              <a:rPr kumimoji="1" lang="en-US" altLang="ja-JP" dirty="0" smtClean="0"/>
              <a:t>VM</a:t>
            </a:r>
            <a:r>
              <a:rPr kumimoji="1" lang="ja-JP" altLang="en-US" dirty="0" smtClean="0"/>
              <a:t>内ですると従来同様に管理</a:t>
            </a:r>
            <a:r>
              <a:rPr kumimoji="1" lang="en-US" altLang="ja-JP" dirty="0" smtClean="0"/>
              <a:t>VM</a:t>
            </a:r>
            <a:r>
              <a:rPr kumimoji="1" lang="ja-JP" altLang="en-US" dirty="0" smtClean="0"/>
              <a:t>内で平文を扱うことになるため漏洩する。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そこでクラウド内で安全に暗号化・復号化が行えるように仮想マシンモニタ内で暗号化・復号化を行う。</a:t>
            </a:r>
            <a:r>
              <a:rPr kumimoji="1" lang="en-US" altLang="ja-JP" dirty="0" smtClean="0"/>
              <a:t>VMM</a:t>
            </a:r>
            <a:r>
              <a:rPr kumimoji="1" lang="ja-JP" altLang="en-US" dirty="0" smtClean="0"/>
              <a:t>は複数の仮想マシンを動作させるソフトウェアで管理</a:t>
            </a:r>
            <a:r>
              <a:rPr kumimoji="1" lang="en-US" altLang="ja-JP" dirty="0" smtClean="0"/>
              <a:t>VM</a:t>
            </a:r>
            <a:r>
              <a:rPr kumimoji="1" lang="ja-JP" altLang="en-US" dirty="0" smtClean="0"/>
              <a:t>の下で動作している。</a:t>
            </a:r>
            <a:endParaRPr kumimoji="1" lang="en-US" altLang="ja-JP" dirty="0" smtClean="0"/>
          </a:p>
          <a:p>
            <a:r>
              <a:rPr kumimoji="1" lang="en-US" altLang="ja-JP" dirty="0" smtClean="0"/>
              <a:t>VMM</a:t>
            </a:r>
            <a:r>
              <a:rPr kumimoji="1" lang="ja-JP" altLang="en-US" dirty="0" smtClean="0"/>
              <a:t>内でユーザ</a:t>
            </a:r>
            <a:r>
              <a:rPr kumimoji="1" lang="en-US" altLang="ja-JP" dirty="0" smtClean="0"/>
              <a:t>VM</a:t>
            </a:r>
            <a:r>
              <a:rPr kumimoji="1" lang="ja-JP" altLang="en-US" dirty="0" err="1" smtClean="0"/>
              <a:t>への</a:t>
            </a:r>
            <a:r>
              <a:rPr kumimoji="1" lang="ja-JP" altLang="en-US" dirty="0" smtClean="0"/>
              <a:t>コンソール入力は復号され、ユーザ</a:t>
            </a:r>
            <a:r>
              <a:rPr kumimoji="1" lang="en-US" altLang="ja-JP" dirty="0" smtClean="0"/>
              <a:t>VM</a:t>
            </a:r>
            <a:r>
              <a:rPr kumimoji="1" lang="ja-JP" altLang="en-US" dirty="0" smtClean="0"/>
              <a:t>からのコンソール出力は</a:t>
            </a:r>
            <a:r>
              <a:rPr kumimoji="1" lang="en-US" altLang="ja-JP" dirty="0" smtClean="0"/>
              <a:t>VMM</a:t>
            </a:r>
            <a:r>
              <a:rPr kumimoji="1" lang="ja-JP" altLang="en-US" dirty="0" smtClean="0"/>
              <a:t>内で暗号化を行う。管理</a:t>
            </a:r>
            <a:r>
              <a:rPr kumimoji="1" lang="en-US" altLang="ja-JP" dirty="0" smtClean="0"/>
              <a:t>VM</a:t>
            </a:r>
            <a:r>
              <a:rPr kumimoji="1" lang="ja-JP" altLang="en-US" dirty="0" err="1" smtClean="0"/>
              <a:t>は平</a:t>
            </a:r>
            <a:r>
              <a:rPr kumimoji="1" lang="ja-JP" altLang="en-US" dirty="0" smtClean="0"/>
              <a:t>文でコンソール入出力を見ることができなくなる。</a:t>
            </a:r>
            <a:endParaRPr kumimoji="1" lang="en-US" altLang="ja-JP" dirty="0" smtClean="0"/>
          </a:p>
          <a:p>
            <a:r>
              <a:rPr kumimoji="1" lang="ja-JP" altLang="en-US" dirty="0" smtClean="0"/>
              <a:t>暗号化にはストリーム暗号の</a:t>
            </a:r>
            <a:r>
              <a:rPr kumimoji="1" lang="en-US" altLang="ja-JP" dirty="0" smtClean="0"/>
              <a:t>RC4</a:t>
            </a:r>
            <a:r>
              <a:rPr kumimoji="1" lang="ja-JP" altLang="en-US" dirty="0" smtClean="0"/>
              <a:t>用いる。また、</a:t>
            </a:r>
            <a:r>
              <a:rPr kumimoji="1" lang="en-US" altLang="ja-JP" dirty="0" smtClean="0"/>
              <a:t>OS</a:t>
            </a:r>
            <a:r>
              <a:rPr kumimoji="1" lang="ja-JP" altLang="en-US" dirty="0" smtClean="0"/>
              <a:t>に手を加えずに</a:t>
            </a:r>
            <a:r>
              <a:rPr kumimoji="1" lang="en-US" altLang="ja-JP" dirty="0" smtClean="0"/>
              <a:t>VM</a:t>
            </a:r>
            <a:r>
              <a:rPr kumimoji="1" lang="ja-JP" altLang="en-US" dirty="0" smtClean="0"/>
              <a:t>の</a:t>
            </a:r>
            <a:r>
              <a:rPr kumimoji="1" lang="en-US" altLang="ja-JP" dirty="0" smtClean="0"/>
              <a:t>OS</a:t>
            </a:r>
            <a:r>
              <a:rPr kumimoji="1" lang="ja-JP" altLang="en-US" dirty="0" smtClean="0"/>
              <a:t>として利用できる完全仮想化と、処理を高速にするように</a:t>
            </a:r>
            <a:r>
              <a:rPr kumimoji="1" lang="en-US" altLang="ja-JP" dirty="0" smtClean="0"/>
              <a:t>OS</a:t>
            </a:r>
            <a:r>
              <a:rPr kumimoji="1" lang="ja-JP" altLang="en-US" dirty="0" smtClean="0"/>
              <a:t>を修正するために、使用できる</a:t>
            </a:r>
            <a:r>
              <a:rPr kumimoji="1" lang="en-US" altLang="ja-JP" dirty="0" smtClean="0"/>
              <a:t>OS</a:t>
            </a:r>
            <a:r>
              <a:rPr kumimoji="1" lang="ja-JP" altLang="en-US" dirty="0" smtClean="0"/>
              <a:t>が限られている準仮想化の両方の</a:t>
            </a:r>
            <a:r>
              <a:rPr kumimoji="1" lang="en-US" altLang="ja-JP" dirty="0" smtClean="0"/>
              <a:t>VM</a:t>
            </a:r>
            <a:r>
              <a:rPr kumimoji="1" lang="ja-JP" altLang="en-US" dirty="0" smtClean="0"/>
              <a:t>に対応している。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7</a:t>
            </a:fld>
            <a:endParaRPr kumimoji="1" lang="ja-JP" altLang="en-US"/>
          </a:p>
        </p:txBody>
      </p:sp>
    </p:spTree>
    <p:extLst>
      <p:ext uri="{BB962C8B-B14F-4D97-AF65-F5344CB8AC3E}">
        <p14:creationId xmlns:p14="http://schemas.microsoft.com/office/powerpoint/2010/main" val="1499457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VMM</a:t>
            </a:r>
            <a:r>
              <a:rPr kumimoji="1" lang="ja-JP" altLang="en-US" dirty="0" smtClean="0"/>
              <a:t>の正当性は、外部の検証によって保証することで信頼できるものとする。</a:t>
            </a:r>
            <a:endParaRPr kumimoji="1" lang="en-US" altLang="ja-JP" dirty="0" smtClean="0"/>
          </a:p>
          <a:p>
            <a:r>
              <a:rPr kumimoji="1" lang="en-US" altLang="ja-JP" dirty="0" smtClean="0"/>
              <a:t>VMM</a:t>
            </a:r>
            <a:r>
              <a:rPr kumimoji="1" lang="ja-JP" altLang="en-US" dirty="0" smtClean="0"/>
              <a:t>の起動時にハッシュ値を計算、署名付きで信頼できる外部の検証サーバに送り完全性を検証します。</a:t>
            </a:r>
            <a:endParaRPr kumimoji="1" lang="en-US" altLang="ja-JP" dirty="0" smtClean="0"/>
          </a:p>
          <a:p>
            <a:r>
              <a:rPr kumimoji="1" lang="ja-JP" altLang="en-US" dirty="0" smtClean="0"/>
              <a:t>ハッシュ値はシステム管理者であっても改竄が不可能な</a:t>
            </a:r>
            <a:r>
              <a:rPr kumimoji="1" lang="en-US" altLang="ja-JP" dirty="0" smtClean="0"/>
              <a:t>TPM</a:t>
            </a:r>
            <a:r>
              <a:rPr kumimoji="1" lang="ja-JP" altLang="en-US" dirty="0" smtClean="0"/>
              <a:t>などのハードウェアの機能を利用することで改竄を防止。</a:t>
            </a:r>
            <a:endParaRPr kumimoji="1" lang="en-US" altLang="ja-JP" dirty="0" smtClean="0"/>
          </a:p>
          <a:p>
            <a:r>
              <a:rPr kumimoji="1" lang="ja-JP" altLang="en-US" dirty="0" smtClean="0"/>
              <a:t>実行中は</a:t>
            </a:r>
            <a:r>
              <a:rPr kumimoji="1" lang="en-US" altLang="ja-JP" dirty="0" smtClean="0"/>
              <a:t>VMM</a:t>
            </a:r>
            <a:r>
              <a:rPr kumimoji="1" lang="ja-JP" altLang="en-US" dirty="0" smtClean="0"/>
              <a:t>自身が保護しているので改ざんがされることはない。</a:t>
            </a:r>
            <a:endParaRPr kumimoji="1" lang="en-US" altLang="ja-JP" dirty="0" smtClean="0"/>
          </a:p>
          <a:p>
            <a:r>
              <a:rPr kumimoji="1" lang="en-US" altLang="ja-JP" dirty="0" smtClean="0"/>
              <a:t>※TPM</a:t>
            </a:r>
            <a:r>
              <a:rPr kumimoji="1" lang="ja-JP" altLang="en-US" dirty="0" smtClean="0"/>
              <a:t>とは</a:t>
            </a:r>
            <a:r>
              <a:rPr lang="ja-JP" altLang="en-US" dirty="0" smtClean="0"/>
              <a:t>セキュリティ関連の処理機能を実装したチップ（耐タンパー性（内部構造や記憶しているデータの解析の困難さ）を有する）</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8</a:t>
            </a:fld>
            <a:endParaRPr kumimoji="1" lang="ja-JP" altLang="en-US"/>
          </a:p>
        </p:txBody>
      </p:sp>
    </p:spTree>
    <p:extLst>
      <p:ext uri="{BB962C8B-B14F-4D97-AF65-F5344CB8AC3E}">
        <p14:creationId xmlns:p14="http://schemas.microsoft.com/office/powerpoint/2010/main" val="490673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次にコンソール入出力の処理と暗号化について説明。完全仮想化における従来のコンソール出力は</a:t>
            </a:r>
            <a:r>
              <a:rPr kumimoji="1" lang="en-US" altLang="ja-JP" dirty="0" smtClean="0"/>
              <a:t>VMM</a:t>
            </a:r>
            <a:r>
              <a:rPr kumimoji="1" lang="ja-JP" altLang="en-US" dirty="0" smtClean="0"/>
              <a:t>が出力命令をエミュレーションして出力をシリアルデバイスに格納。その後シリアルデバイスから取り出されてクライアントに送信される。</a:t>
            </a:r>
            <a:endParaRPr kumimoji="1" lang="en-US" altLang="ja-JP" dirty="0" smtClean="0"/>
          </a:p>
          <a:p>
            <a:r>
              <a:rPr kumimoji="1" lang="en-US" altLang="ja-JP" dirty="0" smtClean="0"/>
              <a:t>*</a:t>
            </a:r>
            <a:r>
              <a:rPr kumimoji="1" lang="en-US" altLang="ja-JP" dirty="0" err="1" smtClean="0"/>
              <a:t>SCCrypt</a:t>
            </a:r>
            <a:r>
              <a:rPr kumimoji="1" lang="ja-JP" altLang="en-US" dirty="0" smtClean="0"/>
              <a:t>ではコンソール出力が</a:t>
            </a:r>
            <a:r>
              <a:rPr kumimoji="1" lang="en-US" altLang="ja-JP" dirty="0" smtClean="0"/>
              <a:t>VMM</a:t>
            </a:r>
            <a:r>
              <a:rPr kumimoji="1" lang="ja-JP" altLang="en-US" dirty="0" smtClean="0"/>
              <a:t>にトラップされた時に暗号化を行う。暗号化されたコンソール出力は仮想シリアルデバイスに格納されたのち、クライアントに送られ復号される。</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9</a:t>
            </a:fld>
            <a:endParaRPr kumimoji="1" lang="ja-JP" altLang="en-US"/>
          </a:p>
        </p:txBody>
      </p:sp>
    </p:spTree>
    <p:extLst>
      <p:ext uri="{BB962C8B-B14F-4D97-AF65-F5344CB8AC3E}">
        <p14:creationId xmlns:p14="http://schemas.microsoft.com/office/powerpoint/2010/main" val="9374476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fld id="{8213C1A5-0BAF-49D6-A179-8D4057D84F15}" type="datetimeFigureOut">
              <a:rPr kumimoji="1" lang="ja-JP" altLang="en-US" smtClean="0"/>
              <a:pPr/>
              <a:t>2015/2/20</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5032A420-C2B7-40E4-8B7C-03934E2937B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8213C1A5-0BAF-49D6-A179-8D4057D84F15}" type="datetimeFigureOut">
              <a:rPr kumimoji="1" lang="ja-JP" altLang="en-US" smtClean="0"/>
              <a:pPr/>
              <a:t>2015/2/20</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5032A420-C2B7-40E4-8B7C-03934E2937B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8213C1A5-0BAF-49D6-A179-8D4057D84F15}" type="datetimeFigureOut">
              <a:rPr kumimoji="1" lang="ja-JP" altLang="en-US" smtClean="0"/>
              <a:pPr/>
              <a:t>2015/2/20</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5032A420-C2B7-40E4-8B7C-03934E2937B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8213C1A5-0BAF-49D6-A179-8D4057D84F15}" type="datetimeFigureOut">
              <a:rPr kumimoji="1" lang="ja-JP" altLang="en-US" smtClean="0"/>
              <a:pPr/>
              <a:t>2015/2/20</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
        <p:nvSpPr>
          <p:cNvPr id="7" name="タイトル 6"/>
          <p:cNvSpPr>
            <a:spLocks noGrp="1"/>
          </p:cNvSpPr>
          <p:nvPr>
            <p:ph type="title"/>
          </p:nvPr>
        </p:nvSpPr>
        <p:spPr/>
        <p:txBody>
          <a:bodyPr rtlCol="0">
            <a:normAutofit/>
          </a:bodyPr>
          <a:lstStyle>
            <a:lvl1pPr>
              <a:defRPr sz="3800"/>
            </a:lvl1pPr>
            <a:extLst/>
          </a:lstStyle>
          <a:p>
            <a:r>
              <a:rPr kumimoji="0" lang="ja-JP" altLang="en-US" dirty="0" smtClean="0"/>
              <a:t>マスター タイトルの書式設定</a:t>
            </a:r>
            <a:endParaRPr kumimoji="0" lang="en-US" dirty="0"/>
          </a:p>
        </p:txBody>
      </p:sp>
      <p:sp>
        <p:nvSpPr>
          <p:cNvPr id="8" name="正方形/長方形 7"/>
          <p:cNvSpPr/>
          <p:nvPr userDrawn="1"/>
        </p:nvSpPr>
        <p:spPr>
          <a:xfrm>
            <a:off x="8064180" y="5661248"/>
            <a:ext cx="648072" cy="720080"/>
          </a:xfrm>
          <a:prstGeom prst="rect">
            <a:avLst/>
          </a:prstGeom>
          <a:solidFill>
            <a:schemeClr val="bg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8213C1A5-0BAF-49D6-A179-8D4057D84F15}" type="datetimeFigureOut">
              <a:rPr kumimoji="1" lang="ja-JP" altLang="en-US" smtClean="0"/>
              <a:pPr/>
              <a:t>2015/2/20</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5032A420-C2B7-40E4-8B7C-03934E2937B9}" type="slidenum">
              <a:rPr kumimoji="1" lang="ja-JP" altLang="en-US" smtClean="0"/>
              <a:pPr/>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8213C1A5-0BAF-49D6-A179-8D4057D84F15}" type="datetimeFigureOut">
              <a:rPr kumimoji="1" lang="ja-JP" altLang="en-US" smtClean="0"/>
              <a:pPr/>
              <a:t>2015/2/20</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5032A420-C2B7-40E4-8B7C-03934E2937B9}" type="slidenum">
              <a:rPr kumimoji="1" lang="ja-JP" altLang="en-US" smtClean="0"/>
              <a:pPr/>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8213C1A5-0BAF-49D6-A179-8D4057D84F15}" type="datetimeFigureOut">
              <a:rPr kumimoji="1" lang="ja-JP" altLang="en-US" smtClean="0"/>
              <a:pPr/>
              <a:t>2015/2/20</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5032A420-C2B7-40E4-8B7C-03934E2937B9}"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fld id="{8213C1A5-0BAF-49D6-A179-8D4057D84F15}" type="datetimeFigureOut">
              <a:rPr kumimoji="1" lang="ja-JP" altLang="en-US" smtClean="0"/>
              <a:pPr/>
              <a:t>2015/2/20</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5032A420-C2B7-40E4-8B7C-03934E2937B9}" type="slidenum">
              <a:rPr kumimoji="1" lang="ja-JP" altLang="en-US" smtClean="0"/>
              <a:pPr/>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8213C1A5-0BAF-49D6-A179-8D4057D84F15}" type="datetimeFigureOut">
              <a:rPr kumimoji="1" lang="ja-JP" altLang="en-US" smtClean="0"/>
              <a:pPr/>
              <a:t>2015/2/20</a:t>
            </a:fld>
            <a:endParaRPr kumimoji="1" lang="ja-JP" altLang="en-US"/>
          </a:p>
        </p:txBody>
      </p:sp>
      <p:sp>
        <p:nvSpPr>
          <p:cNvPr id="3" name="フッター プレースホルダー 2"/>
          <p:cNvSpPr>
            <a:spLocks noGrp="1"/>
          </p:cNvSpPr>
          <p:nvPr>
            <p:ph type="ftr" sz="quarter" idx="11"/>
          </p:nvPr>
        </p:nvSpPr>
        <p:spPr/>
        <p:txBody>
          <a:bodyPr/>
          <a:lstStyle>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5032A420-C2B7-40E4-8B7C-03934E2937B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fld id="{8213C1A5-0BAF-49D6-A179-8D4057D84F15}" type="datetimeFigureOut">
              <a:rPr kumimoji="1" lang="ja-JP" altLang="en-US" smtClean="0"/>
              <a:pPr/>
              <a:t>2015/2/20</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5032A420-C2B7-40E4-8B7C-03934E2937B9}"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8213C1A5-0BAF-49D6-A179-8D4057D84F15}" type="datetimeFigureOut">
              <a:rPr kumimoji="1" lang="ja-JP" altLang="en-US" smtClean="0"/>
              <a:pPr/>
              <a:t>2015/2/20</a:t>
            </a:fld>
            <a:endParaRPr kumimoji="1" lang="ja-JP" altLang="en-US"/>
          </a:p>
        </p:txBody>
      </p:sp>
      <p:sp>
        <p:nvSpPr>
          <p:cNvPr id="6" name="フッター プレースホルダー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5032A420-C2B7-40E4-8B7C-03934E2937B9}" type="slidenum">
              <a:rPr kumimoji="1" lang="ja-JP" altLang="en-US" smtClean="0"/>
              <a:pPr/>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213C1A5-0BAF-49D6-A179-8D4057D84F15}" type="datetimeFigureOut">
              <a:rPr kumimoji="1" lang="ja-JP" altLang="en-US" smtClean="0"/>
              <a:pPr/>
              <a:t>2015/2/20</a:t>
            </a:fld>
            <a:endParaRPr kumimoji="1" lang="ja-JP" altLang="en-US"/>
          </a:p>
        </p:txBody>
      </p:sp>
      <p:sp>
        <p:nvSpPr>
          <p:cNvPr id="22" name="フッター プレースホルダー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ー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032A420-C2B7-40E4-8B7C-03934E2937B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wmf"/><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wmf"/><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504" y="1052736"/>
            <a:ext cx="8424936" cy="1894362"/>
          </a:xfrm>
        </p:spPr>
        <p:txBody>
          <a:bodyPr>
            <a:normAutofit/>
          </a:bodyPr>
          <a:lstStyle/>
          <a:p>
            <a:r>
              <a:rPr lang="ja-JP" altLang="en-US" sz="3600" dirty="0"/>
              <a:t>暗号化された仮想</a:t>
            </a:r>
            <a:r>
              <a:rPr lang="ja-JP" altLang="en-US" sz="3600" dirty="0" smtClean="0"/>
              <a:t>シリアルコンソールを</a:t>
            </a:r>
            <a:r>
              <a:rPr lang="en-US" altLang="ja-JP" sz="3600" dirty="0" smtClean="0"/>
              <a:t/>
            </a:r>
            <a:br>
              <a:rPr lang="en-US" altLang="ja-JP" sz="3600" dirty="0" smtClean="0"/>
            </a:br>
            <a:r>
              <a:rPr lang="ja-JP" altLang="en-US" sz="3600" dirty="0" smtClean="0"/>
              <a:t>用いた</a:t>
            </a:r>
            <a:r>
              <a:rPr lang="en-US" altLang="ja-JP" sz="3600" dirty="0" smtClean="0"/>
              <a:t>VM</a:t>
            </a:r>
            <a:r>
              <a:rPr lang="ja-JP" altLang="en-US" sz="3600" dirty="0"/>
              <a:t>の安全な</a:t>
            </a:r>
            <a:r>
              <a:rPr lang="ja-JP" altLang="en-US" sz="3600" dirty="0" smtClean="0"/>
              <a:t>帯域外リモート</a:t>
            </a:r>
            <a:r>
              <a:rPr lang="ja-JP" altLang="en-US" sz="3600" dirty="0"/>
              <a:t>管理</a:t>
            </a:r>
            <a:endParaRPr kumimoji="1" lang="ja-JP" altLang="en-US" sz="3600" dirty="0">
              <a:latin typeface="ＭＳ Ｐゴシック" pitchFamily="50" charset="-128"/>
              <a:ea typeface="ＭＳ Ｐゴシック" pitchFamily="50" charset="-128"/>
            </a:endParaRPr>
          </a:p>
        </p:txBody>
      </p:sp>
      <p:sp>
        <p:nvSpPr>
          <p:cNvPr id="3" name="サブタイトル 2"/>
          <p:cNvSpPr>
            <a:spLocks noGrp="1"/>
          </p:cNvSpPr>
          <p:nvPr>
            <p:ph type="subTitle" idx="1"/>
          </p:nvPr>
        </p:nvSpPr>
        <p:spPr>
          <a:xfrm>
            <a:off x="4427984" y="3212976"/>
            <a:ext cx="4227984" cy="1728192"/>
          </a:xfrm>
        </p:spPr>
        <p:txBody>
          <a:bodyPr>
            <a:normAutofit fontScale="92500"/>
          </a:bodyPr>
          <a:lstStyle/>
          <a:p>
            <a:pPr algn="r"/>
            <a:r>
              <a:rPr lang="ja-JP" altLang="en-US" sz="2400" dirty="0">
                <a:latin typeface="ＭＳ ゴシック" pitchFamily="49" charset="-128"/>
                <a:ea typeface="ＭＳ ゴシック" pitchFamily="49" charset="-128"/>
              </a:rPr>
              <a:t>九州工業</a:t>
            </a:r>
            <a:r>
              <a:rPr lang="ja-JP" altLang="en-US" sz="2400" dirty="0" smtClean="0">
                <a:latin typeface="ＭＳ ゴシック" pitchFamily="49" charset="-128"/>
                <a:ea typeface="ＭＳ ゴシック" pitchFamily="49" charset="-128"/>
              </a:rPr>
              <a:t>大学大学院</a:t>
            </a:r>
            <a:endParaRPr lang="en-US" altLang="ja-JP" sz="2400" dirty="0">
              <a:latin typeface="ＭＳ ゴシック" pitchFamily="49" charset="-128"/>
              <a:ea typeface="ＭＳ ゴシック" pitchFamily="49" charset="-128"/>
            </a:endParaRPr>
          </a:p>
          <a:p>
            <a:pPr algn="r"/>
            <a:r>
              <a:rPr lang="ja-JP" altLang="en-US" sz="2400" dirty="0" smtClean="0">
                <a:latin typeface="ＭＳ ゴシック" pitchFamily="49" charset="-128"/>
                <a:ea typeface="ＭＳ ゴシック" pitchFamily="49" charset="-128"/>
              </a:rPr>
              <a:t>情報工学府　情報</a:t>
            </a:r>
            <a:r>
              <a:rPr lang="ja-JP" altLang="en-US" sz="2400" dirty="0">
                <a:latin typeface="ＭＳ ゴシック" pitchFamily="49" charset="-128"/>
                <a:ea typeface="ＭＳ ゴシック" pitchFamily="49" charset="-128"/>
              </a:rPr>
              <a:t>創成工学専攻</a:t>
            </a:r>
            <a:endParaRPr lang="en-US" altLang="ja-JP" sz="2400" dirty="0">
              <a:latin typeface="ＭＳ ゴシック" pitchFamily="49" charset="-128"/>
              <a:ea typeface="ＭＳ ゴシック" pitchFamily="49" charset="-128"/>
            </a:endParaRPr>
          </a:p>
          <a:p>
            <a:pPr algn="r"/>
            <a:r>
              <a:rPr lang="en-US" altLang="ja-JP" sz="2400" dirty="0" smtClean="0">
                <a:latin typeface="ＭＳ ゴシック" pitchFamily="49" charset="-128"/>
                <a:ea typeface="ＭＳ ゴシック" pitchFamily="49" charset="-128"/>
              </a:rPr>
              <a:t>13675013</a:t>
            </a:r>
            <a:r>
              <a:rPr lang="ja-JP" altLang="en-US" sz="2400" dirty="0">
                <a:latin typeface="ＭＳ ゴシック" pitchFamily="49" charset="-128"/>
                <a:ea typeface="ＭＳ ゴシック" pitchFamily="49" charset="-128"/>
              </a:rPr>
              <a:t>　</a:t>
            </a:r>
            <a:endParaRPr lang="en-US" altLang="ja-JP" sz="2400" dirty="0">
              <a:latin typeface="ＭＳ ゴシック" pitchFamily="49" charset="-128"/>
              <a:ea typeface="ＭＳ ゴシック" pitchFamily="49" charset="-128"/>
            </a:endParaRPr>
          </a:p>
          <a:p>
            <a:pPr algn="r"/>
            <a:r>
              <a:rPr lang="en-US" altLang="ja-JP" sz="2400" dirty="0">
                <a:latin typeface="ＭＳ ゴシック" pitchFamily="49" charset="-128"/>
                <a:ea typeface="ＭＳ ゴシック" pitchFamily="49" charset="-128"/>
              </a:rPr>
              <a:t> </a:t>
            </a:r>
            <a:r>
              <a:rPr lang="ja-JP" altLang="en-US" sz="2400" dirty="0">
                <a:latin typeface="ＭＳ ゴシック" pitchFamily="49" charset="-128"/>
                <a:ea typeface="ＭＳ ゴシック" pitchFamily="49" charset="-128"/>
              </a:rPr>
              <a:t>梶原達也</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ユーザ</a:t>
            </a:r>
            <a:r>
              <a:rPr kumimoji="1" lang="en-US" altLang="ja-JP" dirty="0" smtClean="0"/>
              <a:t>VM</a:t>
            </a:r>
            <a:r>
              <a:rPr kumimoji="1" lang="ja-JP" altLang="en-US" dirty="0" smtClean="0"/>
              <a:t>で実行された出力命令が</a:t>
            </a:r>
            <a:r>
              <a:rPr kumimoji="1" lang="en-US" altLang="ja-JP" dirty="0" smtClean="0"/>
              <a:t>VMM</a:t>
            </a:r>
            <a:r>
              <a:rPr kumimoji="1" lang="ja-JP" altLang="en-US" dirty="0" smtClean="0"/>
              <a:t>にトラップされた時に暗号化</a:t>
            </a:r>
            <a:endParaRPr kumimoji="1" lang="en-US" altLang="ja-JP" dirty="0" smtClean="0"/>
          </a:p>
          <a:p>
            <a:pPr lvl="1"/>
            <a:r>
              <a:rPr lang="ja-JP" altLang="en-US" dirty="0" smtClean="0"/>
              <a:t>暗号化された出力が仮想シリアルデバイスに格納される</a:t>
            </a:r>
            <a:endParaRPr lang="en-US" altLang="ja-JP" dirty="0"/>
          </a:p>
          <a:p>
            <a:r>
              <a:rPr kumimoji="1" lang="ja-JP" altLang="en-US" dirty="0" smtClean="0"/>
              <a:t>入力命令の結果を返す時に</a:t>
            </a:r>
            <a:r>
              <a:rPr kumimoji="1" lang="en-US" altLang="ja-JP" dirty="0" smtClean="0"/>
              <a:t>VMM</a:t>
            </a:r>
            <a:r>
              <a:rPr kumimoji="1" lang="ja-JP" altLang="en-US" dirty="0" smtClean="0"/>
              <a:t>が復号</a:t>
            </a:r>
            <a:endParaRPr kumimoji="1" lang="en-US" altLang="ja-JP" dirty="0" smtClean="0"/>
          </a:p>
          <a:p>
            <a:pPr lvl="1"/>
            <a:r>
              <a:rPr lang="ja-JP" altLang="en-US" dirty="0"/>
              <a:t>暗号化</a:t>
            </a:r>
            <a:r>
              <a:rPr lang="ja-JP" altLang="en-US" dirty="0" smtClean="0"/>
              <a:t>された入力を仮想シリアルデバイスから取り出す</a:t>
            </a:r>
            <a:endParaRPr kumimoji="1" lang="ja-JP" altLang="en-US" dirty="0"/>
          </a:p>
        </p:txBody>
      </p:sp>
      <p:sp>
        <p:nvSpPr>
          <p:cNvPr id="3" name="タイトル 2"/>
          <p:cNvSpPr>
            <a:spLocks noGrp="1"/>
          </p:cNvSpPr>
          <p:nvPr>
            <p:ph type="title"/>
          </p:nvPr>
        </p:nvSpPr>
        <p:spPr/>
        <p:txBody>
          <a:bodyPr>
            <a:noAutofit/>
          </a:bodyPr>
          <a:lstStyle/>
          <a:p>
            <a:r>
              <a:rPr kumimoji="1" lang="ja-JP" altLang="en-US" dirty="0" smtClean="0"/>
              <a:t>コンソール入出力の処理（完全仮想化）</a:t>
            </a:r>
            <a:endParaRPr kumimoji="1" lang="ja-JP" altLang="en-US" dirty="0"/>
          </a:p>
        </p:txBody>
      </p:sp>
      <p:sp>
        <p:nvSpPr>
          <p:cNvPr id="4" name="雲 3"/>
          <p:cNvSpPr/>
          <p:nvPr/>
        </p:nvSpPr>
        <p:spPr>
          <a:xfrm>
            <a:off x="2720823" y="3828257"/>
            <a:ext cx="5811617" cy="2996952"/>
          </a:xfrm>
          <a:prstGeom prst="cloud">
            <a:avLst/>
          </a:prstGeom>
          <a:solidFill>
            <a:schemeClr val="bg1">
              <a:lumMod val="95000"/>
            </a:schemeClr>
          </a:solid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5" name="正方形/長方形 4"/>
          <p:cNvSpPr/>
          <p:nvPr/>
        </p:nvSpPr>
        <p:spPr>
          <a:xfrm>
            <a:off x="3275857" y="4005065"/>
            <a:ext cx="2699998" cy="1612940"/>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6" name="正方形/長方形 5"/>
          <p:cNvSpPr/>
          <p:nvPr/>
        </p:nvSpPr>
        <p:spPr>
          <a:xfrm>
            <a:off x="3462906" y="5837826"/>
            <a:ext cx="4167255" cy="831533"/>
          </a:xfrm>
          <a:prstGeom prst="rect">
            <a:avLst/>
          </a:prstGeom>
          <a:solidFill>
            <a:schemeClr val="accent3">
              <a:lumMod val="40000"/>
              <a:lumOff val="60000"/>
            </a:schemeClr>
          </a:solidFill>
          <a:ln>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rtlCol="0" anchor="b" anchorCtr="0"/>
          <a:lstStyle/>
          <a:p>
            <a:pPr algn="ctr"/>
            <a:endParaRPr kumimoji="1" lang="ja-JP" altLang="en-US" dirty="0"/>
          </a:p>
        </p:txBody>
      </p:sp>
      <p:sp>
        <p:nvSpPr>
          <p:cNvPr id="7" name="角丸四角形 6"/>
          <p:cNvSpPr/>
          <p:nvPr/>
        </p:nvSpPr>
        <p:spPr>
          <a:xfrm>
            <a:off x="6588224" y="4328068"/>
            <a:ext cx="1645489" cy="1173312"/>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r>
              <a:rPr kumimoji="1" lang="ja-JP" altLang="en-US" dirty="0" smtClean="0"/>
              <a:t>ユーザ</a:t>
            </a:r>
            <a:r>
              <a:rPr kumimoji="1" lang="en-US" altLang="ja-JP" dirty="0" smtClean="0"/>
              <a:t>VM</a:t>
            </a:r>
            <a:endParaRPr kumimoji="1" lang="ja-JP" altLang="en-US" dirty="0"/>
          </a:p>
        </p:txBody>
      </p:sp>
      <p:sp>
        <p:nvSpPr>
          <p:cNvPr id="8" name="テキスト ボックス 7"/>
          <p:cNvSpPr txBox="1"/>
          <p:nvPr/>
        </p:nvSpPr>
        <p:spPr>
          <a:xfrm>
            <a:off x="6119185" y="3950057"/>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9" name="テキスト ボックス 8"/>
          <p:cNvSpPr txBox="1"/>
          <p:nvPr/>
        </p:nvSpPr>
        <p:spPr>
          <a:xfrm>
            <a:off x="3462906" y="6300027"/>
            <a:ext cx="724921"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11" name="角丸四角形 10"/>
          <p:cNvSpPr/>
          <p:nvPr/>
        </p:nvSpPr>
        <p:spPr>
          <a:xfrm>
            <a:off x="539552" y="4328067"/>
            <a:ext cx="1440160" cy="1379405"/>
          </a:xfrm>
          <a:prstGeom prst="roundRect">
            <a:avLst/>
          </a:prstGeom>
          <a:solidFill>
            <a:srgbClr val="FFFFCC"/>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t"/>
          <a:lstStyle/>
          <a:p>
            <a:pPr algn="ctr"/>
            <a:r>
              <a:rPr kumimoji="1" lang="en-US" altLang="ja-JP" dirty="0" smtClean="0"/>
              <a:t>SSH</a:t>
            </a:r>
          </a:p>
          <a:p>
            <a:pPr algn="ctr"/>
            <a:r>
              <a:rPr kumimoji="1" lang="ja-JP" altLang="en-US" dirty="0" smtClean="0"/>
              <a:t>クライアント</a:t>
            </a:r>
            <a:endParaRPr kumimoji="1" lang="ja-JP" altLang="en-US" dirty="0"/>
          </a:p>
        </p:txBody>
      </p:sp>
      <p:sp>
        <p:nvSpPr>
          <p:cNvPr id="12" name="円/楕円 11"/>
          <p:cNvSpPr/>
          <p:nvPr/>
        </p:nvSpPr>
        <p:spPr>
          <a:xfrm>
            <a:off x="632785" y="4984749"/>
            <a:ext cx="1253693" cy="624177"/>
          </a:xfrm>
          <a:prstGeom prst="ellipse">
            <a:avLst/>
          </a:prstGeom>
          <a:gradFill flip="none" rotWithShape="1">
            <a:gsLst>
              <a:gs pos="0">
                <a:schemeClr val="accent2">
                  <a:lumMod val="60000"/>
                  <a:lumOff val="40000"/>
                </a:schemeClr>
              </a:gs>
              <a:gs pos="65000">
                <a:schemeClr val="accent3">
                  <a:tint val="32000"/>
                  <a:satMod val="250000"/>
                </a:schemeClr>
              </a:gs>
              <a:gs pos="100000">
                <a:schemeClr val="accent3">
                  <a:tint val="23000"/>
                  <a:satMod val="300000"/>
                </a:schemeClr>
              </a:gs>
            </a:gsLst>
            <a:lin ang="10800000" scaled="1"/>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smtClean="0">
                <a:latin typeface="ＭＳ Ｐゴシック" pitchFamily="50" charset="-128"/>
                <a:ea typeface="ＭＳ Ｐゴシック" pitchFamily="50" charset="-128"/>
              </a:rPr>
              <a:t>暗号</a:t>
            </a:r>
            <a:r>
              <a:rPr kumimoji="1" lang="ja-JP" altLang="en-US" sz="1600" dirty="0" smtClean="0">
                <a:latin typeface="ＭＳ Ｐゴシック" pitchFamily="50" charset="-128"/>
                <a:ea typeface="ＭＳ Ｐゴシック" pitchFamily="50" charset="-128"/>
              </a:rPr>
              <a:t>化</a:t>
            </a:r>
            <a:endParaRPr kumimoji="1" lang="ja-JP" altLang="en-US" sz="1600" dirty="0">
              <a:latin typeface="ＭＳ Ｐゴシック" pitchFamily="50" charset="-128"/>
              <a:ea typeface="ＭＳ Ｐゴシック" pitchFamily="50" charset="-128"/>
            </a:endParaRPr>
          </a:p>
        </p:txBody>
      </p:sp>
      <p:sp>
        <p:nvSpPr>
          <p:cNvPr id="13" name="角丸四角形 12"/>
          <p:cNvSpPr/>
          <p:nvPr/>
        </p:nvSpPr>
        <p:spPr>
          <a:xfrm>
            <a:off x="3825367" y="4324349"/>
            <a:ext cx="1610730" cy="348569"/>
          </a:xfrm>
          <a:prstGeom prst="roundRect">
            <a:avLst/>
          </a:prstGeom>
          <a:solidFill>
            <a:srgbClr val="FFFFCC"/>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600" dirty="0" smtClean="0">
                <a:solidFill>
                  <a:schemeClr val="tx1"/>
                </a:solidFill>
                <a:latin typeface="ＭＳ Ｐゴシック" pitchFamily="50" charset="-128"/>
                <a:ea typeface="ＭＳ Ｐゴシック" pitchFamily="50" charset="-128"/>
              </a:rPr>
              <a:t>SSH</a:t>
            </a:r>
            <a:r>
              <a:rPr kumimoji="1" lang="ja-JP" altLang="en-US" sz="1600" dirty="0" smtClean="0">
                <a:solidFill>
                  <a:schemeClr val="tx1"/>
                </a:solidFill>
                <a:latin typeface="ＭＳ Ｐゴシック" pitchFamily="50" charset="-128"/>
                <a:ea typeface="ＭＳ Ｐゴシック" pitchFamily="50" charset="-128"/>
              </a:rPr>
              <a:t>サーバ</a:t>
            </a:r>
            <a:endParaRPr kumimoji="1" lang="ja-JP" altLang="en-US" sz="1600" dirty="0">
              <a:solidFill>
                <a:schemeClr val="tx1"/>
              </a:solidFill>
              <a:latin typeface="ＭＳ Ｐゴシック" pitchFamily="50" charset="-128"/>
              <a:ea typeface="ＭＳ Ｐゴシック" pitchFamily="50" charset="-128"/>
            </a:endParaRPr>
          </a:p>
        </p:txBody>
      </p:sp>
      <p:sp>
        <p:nvSpPr>
          <p:cNvPr id="14" name="角丸四角形 13"/>
          <p:cNvSpPr/>
          <p:nvPr/>
        </p:nvSpPr>
        <p:spPr>
          <a:xfrm>
            <a:off x="6782674" y="4708808"/>
            <a:ext cx="1152128" cy="617925"/>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シリアル</a:t>
            </a:r>
            <a:r>
              <a:rPr kumimoji="1" lang="en-US" altLang="ja-JP" dirty="0" smtClean="0"/>
              <a:t/>
            </a:r>
            <a:br>
              <a:rPr kumimoji="1" lang="en-US" altLang="ja-JP" dirty="0" smtClean="0"/>
            </a:br>
            <a:r>
              <a:rPr kumimoji="1" lang="ja-JP" altLang="en-US" dirty="0" smtClean="0"/>
              <a:t>ドライバ</a:t>
            </a:r>
            <a:endParaRPr kumimoji="1" lang="ja-JP" altLang="en-US" dirty="0"/>
          </a:p>
        </p:txBody>
      </p:sp>
      <p:sp>
        <p:nvSpPr>
          <p:cNvPr id="15" name="正方形/長方形 14"/>
          <p:cNvSpPr/>
          <p:nvPr/>
        </p:nvSpPr>
        <p:spPr>
          <a:xfrm>
            <a:off x="3347864" y="4752535"/>
            <a:ext cx="2490211" cy="748845"/>
          </a:xfrm>
          <a:prstGeom prst="rect">
            <a:avLst/>
          </a:prstGeom>
        </p:spPr>
        <p:style>
          <a:lnRef idx="1">
            <a:schemeClr val="accent3"/>
          </a:lnRef>
          <a:fillRef idx="2">
            <a:schemeClr val="accent3"/>
          </a:fillRef>
          <a:effectRef idx="1">
            <a:schemeClr val="accent3"/>
          </a:effectRef>
          <a:fontRef idx="minor">
            <a:schemeClr val="dk1"/>
          </a:fontRef>
        </p:style>
        <p:txBody>
          <a:bodyPr rtlCol="0" anchor="t"/>
          <a:lstStyle/>
          <a:p>
            <a:pPr algn="ctr"/>
            <a:r>
              <a:rPr lang="ja-JP" altLang="en-US" dirty="0"/>
              <a:t>仮想</a:t>
            </a:r>
            <a:r>
              <a:rPr lang="ja-JP" altLang="en-US" dirty="0" smtClean="0"/>
              <a:t>シリアルデバイス</a:t>
            </a:r>
            <a:endParaRPr kumimoji="1" lang="ja-JP" altLang="en-US" dirty="0"/>
          </a:p>
        </p:txBody>
      </p:sp>
      <p:sp>
        <p:nvSpPr>
          <p:cNvPr id="16" name="正方形/長方形 15"/>
          <p:cNvSpPr/>
          <p:nvPr/>
        </p:nvSpPr>
        <p:spPr>
          <a:xfrm>
            <a:off x="4007807" y="5077562"/>
            <a:ext cx="360040" cy="33644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7" name="正方形/長方形 16"/>
          <p:cNvSpPr/>
          <p:nvPr/>
        </p:nvSpPr>
        <p:spPr>
          <a:xfrm>
            <a:off x="4367847" y="5077562"/>
            <a:ext cx="360040" cy="33644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8" name="正方形/長方形 17"/>
          <p:cNvSpPr/>
          <p:nvPr/>
        </p:nvSpPr>
        <p:spPr>
          <a:xfrm>
            <a:off x="4727887" y="5077562"/>
            <a:ext cx="360040" cy="33644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cxnSp>
        <p:nvCxnSpPr>
          <p:cNvPr id="19" name="カギ線コネクタ 18"/>
          <p:cNvCxnSpPr>
            <a:endCxn id="18" idx="2"/>
          </p:cNvCxnSpPr>
          <p:nvPr/>
        </p:nvCxnSpPr>
        <p:spPr>
          <a:xfrm rot="10800000" flipV="1">
            <a:off x="4907907" y="5370370"/>
            <a:ext cx="2149354" cy="43638"/>
          </a:xfrm>
          <a:prstGeom prst="bentConnector4">
            <a:avLst>
              <a:gd name="adj1" fmla="val -867"/>
              <a:gd name="adj2" fmla="val 1380535"/>
            </a:avLst>
          </a:prstGeom>
          <a:ln w="7620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6040446" y="5499272"/>
            <a:ext cx="1005403" cy="338554"/>
          </a:xfrm>
          <a:prstGeom prst="rect">
            <a:avLst/>
          </a:prstGeom>
          <a:noFill/>
        </p:spPr>
        <p:txBody>
          <a:bodyPr wrap="none" rtlCol="0">
            <a:spAutoFit/>
          </a:bodyPr>
          <a:lstStyle/>
          <a:p>
            <a:r>
              <a:rPr lang="ja-JP" altLang="en-US" sz="1600" dirty="0">
                <a:latin typeface="+mn-ea"/>
              </a:rPr>
              <a:t>入力</a:t>
            </a:r>
            <a:r>
              <a:rPr kumimoji="1" lang="ja-JP" altLang="en-US" sz="1600" dirty="0" smtClean="0">
                <a:latin typeface="+mn-ea"/>
              </a:rPr>
              <a:t>命令</a:t>
            </a:r>
            <a:endParaRPr kumimoji="1" lang="ja-JP" altLang="en-US" sz="1600" dirty="0">
              <a:latin typeface="+mn-ea"/>
            </a:endParaRPr>
          </a:p>
        </p:txBody>
      </p:sp>
      <p:cxnSp>
        <p:nvCxnSpPr>
          <p:cNvPr id="24" name="カギ線コネクタ 23"/>
          <p:cNvCxnSpPr>
            <a:stCxn id="52" idx="2"/>
            <a:endCxn id="14" idx="2"/>
          </p:cNvCxnSpPr>
          <p:nvPr/>
        </p:nvCxnSpPr>
        <p:spPr>
          <a:xfrm rot="5400000" flipH="1" flipV="1">
            <a:off x="5549624" y="3604895"/>
            <a:ext cx="87275" cy="3530951"/>
          </a:xfrm>
          <a:prstGeom prst="bentConnector3">
            <a:avLst>
              <a:gd name="adj1" fmla="val -1062274"/>
            </a:avLst>
          </a:prstGeom>
          <a:ln w="7620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7410968" y="5552961"/>
            <a:ext cx="1005403" cy="338554"/>
          </a:xfrm>
          <a:prstGeom prst="rect">
            <a:avLst/>
          </a:prstGeom>
          <a:noFill/>
        </p:spPr>
        <p:txBody>
          <a:bodyPr wrap="none" rtlCol="0">
            <a:spAutoFit/>
          </a:bodyPr>
          <a:lstStyle/>
          <a:p>
            <a:r>
              <a:rPr kumimoji="1" lang="ja-JP" altLang="en-US" sz="1600" dirty="0" smtClean="0"/>
              <a:t>入力情報</a:t>
            </a:r>
            <a:endParaRPr kumimoji="1" lang="ja-JP" altLang="en-US" sz="1600" dirty="0"/>
          </a:p>
        </p:txBody>
      </p:sp>
      <p:cxnSp>
        <p:nvCxnSpPr>
          <p:cNvPr id="41" name="カギ線コネクタ 40"/>
          <p:cNvCxnSpPr>
            <a:stCxn id="11" idx="3"/>
            <a:endCxn id="13" idx="1"/>
          </p:cNvCxnSpPr>
          <p:nvPr/>
        </p:nvCxnSpPr>
        <p:spPr>
          <a:xfrm flipV="1">
            <a:off x="1979712" y="4498634"/>
            <a:ext cx="1845655" cy="519136"/>
          </a:xfrm>
          <a:prstGeom prst="bentConnector3">
            <a:avLst/>
          </a:prstGeom>
          <a:ln w="76200">
            <a:solidFill>
              <a:schemeClr val="tx1"/>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52" name="正方形/長方形 51"/>
          <p:cNvSpPr/>
          <p:nvPr/>
        </p:nvSpPr>
        <p:spPr>
          <a:xfrm>
            <a:off x="3647767" y="5077562"/>
            <a:ext cx="360040" cy="33644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53" name="正方形/長方形 52"/>
          <p:cNvSpPr/>
          <p:nvPr/>
        </p:nvSpPr>
        <p:spPr>
          <a:xfrm>
            <a:off x="5076057" y="5077562"/>
            <a:ext cx="360040" cy="33644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 name="円/楕円 9"/>
          <p:cNvSpPr/>
          <p:nvPr/>
        </p:nvSpPr>
        <p:spPr>
          <a:xfrm>
            <a:off x="5087927" y="6093297"/>
            <a:ext cx="1500297" cy="457788"/>
          </a:xfrm>
          <a:prstGeom prst="ellipse">
            <a:avLst/>
          </a:prstGeom>
          <a:gradFill flip="none" rotWithShape="1">
            <a:gsLst>
              <a:gs pos="0">
                <a:schemeClr val="accent2">
                  <a:lumMod val="60000"/>
                  <a:lumOff val="40000"/>
                </a:schemeClr>
              </a:gs>
              <a:gs pos="65000">
                <a:schemeClr val="accent3">
                  <a:tint val="32000"/>
                  <a:satMod val="250000"/>
                </a:schemeClr>
              </a:gs>
              <a:gs pos="100000">
                <a:schemeClr val="accent3">
                  <a:tint val="23000"/>
                  <a:satMod val="300000"/>
                </a:schemeClr>
              </a:gs>
            </a:gsLst>
            <a:lin ang="10800000" scaled="1"/>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復号化</a:t>
            </a:r>
            <a:endParaRPr kumimoji="1" lang="ja-JP" altLang="en-US" sz="16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297667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仮想</a:t>
            </a:r>
            <a:r>
              <a:rPr lang="ja-JP" altLang="en-US" dirty="0"/>
              <a:t>シリアル</a:t>
            </a:r>
            <a:r>
              <a:rPr kumimoji="1" lang="ja-JP" altLang="en-US" dirty="0" smtClean="0"/>
              <a:t>デバイスは</a:t>
            </a:r>
            <a:r>
              <a:rPr kumimoji="1" lang="en-US" altLang="ja-JP" dirty="0" smtClean="0"/>
              <a:t>VMM</a:t>
            </a:r>
            <a:r>
              <a:rPr kumimoji="1" lang="ja-JP" altLang="en-US" dirty="0" smtClean="0"/>
              <a:t>に暗号化された入力を送り，</a:t>
            </a:r>
            <a:r>
              <a:rPr kumimoji="1" lang="en-US" altLang="ja-JP" dirty="0" smtClean="0"/>
              <a:t>VMM</a:t>
            </a:r>
            <a:r>
              <a:rPr kumimoji="1" lang="ja-JP" altLang="en-US" dirty="0" smtClean="0"/>
              <a:t>がそれを暗号化</a:t>
            </a:r>
            <a:endParaRPr kumimoji="1" lang="en-US" altLang="ja-JP" dirty="0" smtClean="0"/>
          </a:p>
          <a:p>
            <a:pPr lvl="1"/>
            <a:r>
              <a:rPr lang="en-US" altLang="ja-JP" dirty="0" smtClean="0"/>
              <a:t>VMM</a:t>
            </a:r>
            <a:r>
              <a:rPr lang="ja-JP" altLang="en-US" dirty="0" smtClean="0"/>
              <a:t>がユーザ</a:t>
            </a:r>
            <a:r>
              <a:rPr lang="en-US" altLang="ja-JP" dirty="0" smtClean="0"/>
              <a:t>VM</a:t>
            </a:r>
            <a:r>
              <a:rPr lang="ja-JP" altLang="en-US" dirty="0" smtClean="0"/>
              <a:t>のコンソールバッファに書き込む</a:t>
            </a:r>
            <a:endParaRPr lang="en-US" altLang="ja-JP" dirty="0" smtClean="0"/>
          </a:p>
          <a:p>
            <a:r>
              <a:rPr kumimoji="1" lang="en-US" altLang="ja-JP" dirty="0" smtClean="0"/>
              <a:t>VMM</a:t>
            </a:r>
            <a:r>
              <a:rPr kumimoji="1" lang="ja-JP" altLang="en-US" dirty="0" smtClean="0"/>
              <a:t>がコンソールバッファ内の出力を暗号化</a:t>
            </a:r>
            <a:endParaRPr kumimoji="1" lang="en-US" altLang="ja-JP" dirty="0" smtClean="0"/>
          </a:p>
          <a:p>
            <a:pPr lvl="1"/>
            <a:r>
              <a:rPr lang="ja-JP" altLang="en-US" dirty="0"/>
              <a:t>暗号化された出力</a:t>
            </a:r>
            <a:r>
              <a:rPr lang="ja-JP" altLang="en-US" dirty="0" smtClean="0"/>
              <a:t>が仮想シリアルデバイスに格納される</a:t>
            </a:r>
            <a:endParaRPr kumimoji="1" lang="ja-JP" altLang="en-US" dirty="0"/>
          </a:p>
        </p:txBody>
      </p:sp>
      <p:sp>
        <p:nvSpPr>
          <p:cNvPr id="3" name="タイトル 2"/>
          <p:cNvSpPr>
            <a:spLocks noGrp="1"/>
          </p:cNvSpPr>
          <p:nvPr>
            <p:ph type="title"/>
          </p:nvPr>
        </p:nvSpPr>
        <p:spPr/>
        <p:txBody>
          <a:bodyPr>
            <a:normAutofit/>
          </a:bodyPr>
          <a:lstStyle/>
          <a:p>
            <a:r>
              <a:rPr lang="ja-JP" altLang="en-US" dirty="0"/>
              <a:t>コンソール入出力の処理</a:t>
            </a:r>
            <a:r>
              <a:rPr lang="ja-JP" altLang="en-US" dirty="0" smtClean="0"/>
              <a:t>（</a:t>
            </a:r>
            <a:r>
              <a:rPr lang="ja-JP" altLang="en-US" dirty="0"/>
              <a:t>準</a:t>
            </a:r>
            <a:r>
              <a:rPr lang="ja-JP" altLang="en-US" dirty="0" smtClean="0"/>
              <a:t>仮想化</a:t>
            </a:r>
            <a:r>
              <a:rPr lang="ja-JP" altLang="en-US" dirty="0"/>
              <a:t>）</a:t>
            </a:r>
            <a:endParaRPr kumimoji="1" lang="ja-JP" altLang="en-US" dirty="0"/>
          </a:p>
        </p:txBody>
      </p:sp>
      <p:sp>
        <p:nvSpPr>
          <p:cNvPr id="4" name="雲 3"/>
          <p:cNvSpPr/>
          <p:nvPr/>
        </p:nvSpPr>
        <p:spPr>
          <a:xfrm>
            <a:off x="2720823" y="3828257"/>
            <a:ext cx="5811617" cy="2996952"/>
          </a:xfrm>
          <a:prstGeom prst="cloud">
            <a:avLst/>
          </a:prstGeom>
          <a:solidFill>
            <a:schemeClr val="bg1">
              <a:lumMod val="95000"/>
            </a:schemeClr>
          </a:solid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5" name="正方形/長方形 4"/>
          <p:cNvSpPr/>
          <p:nvPr/>
        </p:nvSpPr>
        <p:spPr>
          <a:xfrm>
            <a:off x="3779912" y="4221087"/>
            <a:ext cx="1766622" cy="1396917"/>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6" name="正方形/長方形 5"/>
          <p:cNvSpPr/>
          <p:nvPr/>
        </p:nvSpPr>
        <p:spPr>
          <a:xfrm>
            <a:off x="3754447" y="5872388"/>
            <a:ext cx="4167255" cy="666617"/>
          </a:xfrm>
          <a:prstGeom prst="rect">
            <a:avLst/>
          </a:prstGeom>
          <a:solidFill>
            <a:schemeClr val="accent3">
              <a:lumMod val="40000"/>
              <a:lumOff val="60000"/>
            </a:schemeClr>
          </a:solidFill>
          <a:ln>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rtlCol="0" anchor="b" anchorCtr="0"/>
          <a:lstStyle/>
          <a:p>
            <a:pPr algn="ctr"/>
            <a:endParaRPr kumimoji="1" lang="ja-JP" altLang="en-US" dirty="0"/>
          </a:p>
        </p:txBody>
      </p:sp>
      <p:sp>
        <p:nvSpPr>
          <p:cNvPr id="7" name="角丸四角形 6"/>
          <p:cNvSpPr/>
          <p:nvPr/>
        </p:nvSpPr>
        <p:spPr>
          <a:xfrm>
            <a:off x="6300192" y="4328068"/>
            <a:ext cx="1933521" cy="1173312"/>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r>
              <a:rPr kumimoji="1" lang="ja-JP" altLang="en-US" dirty="0" smtClean="0"/>
              <a:t>ユーザ</a:t>
            </a:r>
            <a:r>
              <a:rPr kumimoji="1" lang="en-US" altLang="ja-JP" dirty="0" smtClean="0"/>
              <a:t>VM</a:t>
            </a:r>
            <a:endParaRPr kumimoji="1" lang="ja-JP" altLang="en-US" dirty="0"/>
          </a:p>
        </p:txBody>
      </p:sp>
      <p:sp>
        <p:nvSpPr>
          <p:cNvPr id="8" name="テキスト ボックス 7"/>
          <p:cNvSpPr txBox="1"/>
          <p:nvPr/>
        </p:nvSpPr>
        <p:spPr>
          <a:xfrm>
            <a:off x="5652899" y="3995839"/>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9" name="テキスト ボックス 8"/>
          <p:cNvSpPr txBox="1"/>
          <p:nvPr/>
        </p:nvSpPr>
        <p:spPr>
          <a:xfrm>
            <a:off x="3784873" y="6123238"/>
            <a:ext cx="724921"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10" name="円/楕円 9"/>
          <p:cNvSpPr/>
          <p:nvPr/>
        </p:nvSpPr>
        <p:spPr>
          <a:xfrm>
            <a:off x="5183539" y="5939933"/>
            <a:ext cx="1500297" cy="505323"/>
          </a:xfrm>
          <a:prstGeom prst="ellipse">
            <a:avLst/>
          </a:prstGeom>
          <a:gradFill flip="none" rotWithShape="1">
            <a:gsLst>
              <a:gs pos="0">
                <a:schemeClr val="accent2">
                  <a:lumMod val="60000"/>
                  <a:lumOff val="40000"/>
                </a:schemeClr>
              </a:gs>
              <a:gs pos="65000">
                <a:schemeClr val="accent3">
                  <a:tint val="32000"/>
                  <a:satMod val="250000"/>
                </a:schemeClr>
              </a:gs>
              <a:gs pos="100000">
                <a:schemeClr val="accent3">
                  <a:tint val="23000"/>
                  <a:satMod val="300000"/>
                </a:schemeClr>
              </a:gs>
            </a:gsLst>
            <a:lin ang="10800000" scaled="1"/>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復号化</a:t>
            </a:r>
            <a:endParaRPr kumimoji="1" lang="ja-JP" altLang="en-US" sz="1600" dirty="0">
              <a:latin typeface="ＭＳ Ｐゴシック" pitchFamily="50" charset="-128"/>
              <a:ea typeface="ＭＳ Ｐゴシック" pitchFamily="50" charset="-128"/>
            </a:endParaRPr>
          </a:p>
        </p:txBody>
      </p:sp>
      <p:sp>
        <p:nvSpPr>
          <p:cNvPr id="11" name="角丸四角形 10"/>
          <p:cNvSpPr/>
          <p:nvPr/>
        </p:nvSpPr>
        <p:spPr>
          <a:xfrm>
            <a:off x="539552" y="4373184"/>
            <a:ext cx="1440160" cy="1379405"/>
          </a:xfrm>
          <a:prstGeom prst="roundRect">
            <a:avLst/>
          </a:prstGeom>
          <a:solidFill>
            <a:srgbClr val="FFFFCC"/>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t"/>
          <a:lstStyle/>
          <a:p>
            <a:pPr algn="ctr"/>
            <a:r>
              <a:rPr kumimoji="1" lang="en-US" altLang="ja-JP" dirty="0" smtClean="0"/>
              <a:t>SSH</a:t>
            </a:r>
          </a:p>
          <a:p>
            <a:pPr algn="ctr"/>
            <a:r>
              <a:rPr kumimoji="1" lang="ja-JP" altLang="en-US" dirty="0" smtClean="0"/>
              <a:t>クライアント</a:t>
            </a:r>
            <a:endParaRPr kumimoji="1" lang="ja-JP" altLang="en-US" dirty="0"/>
          </a:p>
        </p:txBody>
      </p:sp>
      <p:sp>
        <p:nvSpPr>
          <p:cNvPr id="12" name="円/楕円 11"/>
          <p:cNvSpPr/>
          <p:nvPr/>
        </p:nvSpPr>
        <p:spPr>
          <a:xfrm>
            <a:off x="632785" y="5062886"/>
            <a:ext cx="1253693" cy="624177"/>
          </a:xfrm>
          <a:prstGeom prst="ellipse">
            <a:avLst/>
          </a:prstGeom>
          <a:gradFill flip="none" rotWithShape="1">
            <a:gsLst>
              <a:gs pos="0">
                <a:schemeClr val="accent2">
                  <a:lumMod val="60000"/>
                  <a:lumOff val="40000"/>
                </a:schemeClr>
              </a:gs>
              <a:gs pos="65000">
                <a:schemeClr val="accent3">
                  <a:tint val="32000"/>
                  <a:satMod val="250000"/>
                </a:schemeClr>
              </a:gs>
              <a:gs pos="100000">
                <a:schemeClr val="accent3">
                  <a:tint val="23000"/>
                  <a:satMod val="300000"/>
                </a:schemeClr>
              </a:gs>
            </a:gsLst>
            <a:lin ang="10800000" scaled="1"/>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smtClean="0">
                <a:latin typeface="ＭＳ Ｐゴシック" pitchFamily="50" charset="-128"/>
                <a:ea typeface="ＭＳ Ｐゴシック" pitchFamily="50" charset="-128"/>
              </a:rPr>
              <a:t>暗号</a:t>
            </a:r>
            <a:r>
              <a:rPr kumimoji="1" lang="ja-JP" altLang="en-US" sz="1600" dirty="0" smtClean="0">
                <a:latin typeface="ＭＳ Ｐゴシック" pitchFamily="50" charset="-128"/>
                <a:ea typeface="ＭＳ Ｐゴシック" pitchFamily="50" charset="-128"/>
              </a:rPr>
              <a:t>化</a:t>
            </a:r>
            <a:endParaRPr kumimoji="1" lang="ja-JP" altLang="en-US" sz="1600" dirty="0">
              <a:latin typeface="ＭＳ Ｐゴシック" pitchFamily="50" charset="-128"/>
              <a:ea typeface="ＭＳ Ｐゴシック" pitchFamily="50" charset="-128"/>
            </a:endParaRPr>
          </a:p>
        </p:txBody>
      </p:sp>
      <p:cxnSp>
        <p:nvCxnSpPr>
          <p:cNvPr id="20" name="カギ線コネクタ 19"/>
          <p:cNvCxnSpPr>
            <a:stCxn id="28" idx="3"/>
          </p:cNvCxnSpPr>
          <p:nvPr/>
        </p:nvCxnSpPr>
        <p:spPr>
          <a:xfrm rot="16200000" flipH="1">
            <a:off x="4491920" y="5502842"/>
            <a:ext cx="623017" cy="756486"/>
          </a:xfrm>
          <a:prstGeom prst="bentConnector2">
            <a:avLst/>
          </a:prstGeom>
          <a:ln w="76200">
            <a:solidFill>
              <a:schemeClr val="tx1"/>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21" name="カギ線コネクタ 20"/>
          <p:cNvCxnSpPr>
            <a:stCxn id="10" idx="6"/>
          </p:cNvCxnSpPr>
          <p:nvPr/>
        </p:nvCxnSpPr>
        <p:spPr>
          <a:xfrm flipV="1">
            <a:off x="6683836" y="5326733"/>
            <a:ext cx="280582" cy="865862"/>
          </a:xfrm>
          <a:prstGeom prst="bentConnector2">
            <a:avLst/>
          </a:prstGeom>
          <a:ln w="76200">
            <a:solidFill>
              <a:srgbClr val="4D7BCF"/>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25" name="カギ線コネクタ 24"/>
          <p:cNvCxnSpPr>
            <a:stCxn id="11" idx="3"/>
            <a:endCxn id="28" idx="2"/>
          </p:cNvCxnSpPr>
          <p:nvPr/>
        </p:nvCxnSpPr>
        <p:spPr>
          <a:xfrm flipV="1">
            <a:off x="1979712" y="5054018"/>
            <a:ext cx="2222017" cy="8869"/>
          </a:xfrm>
          <a:prstGeom prst="bentConnector3">
            <a:avLst/>
          </a:prstGeom>
          <a:ln w="76200">
            <a:solidFill>
              <a:schemeClr val="tx1"/>
            </a:solidFill>
            <a:headEnd type="none" w="med" len="med"/>
            <a:tailEnd type="triangle" w="med" len="med"/>
          </a:ln>
        </p:spPr>
        <p:style>
          <a:lnRef idx="1">
            <a:schemeClr val="dk1"/>
          </a:lnRef>
          <a:fillRef idx="0">
            <a:schemeClr val="dk1"/>
          </a:fillRef>
          <a:effectRef idx="0">
            <a:schemeClr val="dk1"/>
          </a:effectRef>
          <a:fontRef idx="minor">
            <a:schemeClr val="tx1"/>
          </a:fontRef>
        </p:style>
      </p:cxnSp>
      <p:pic>
        <p:nvPicPr>
          <p:cNvPr id="28" name="図 27"/>
          <p:cNvPicPr>
            <a:picLocks noChangeAspect="1"/>
          </p:cNvPicPr>
          <p:nvPr/>
        </p:nvPicPr>
        <p:blipFill>
          <a:blip r:embed="rId3">
            <a:duotone>
              <a:prstClr val="black"/>
              <a:srgbClr val="D9C3A5">
                <a:tint val="50000"/>
                <a:satMod val="180000"/>
              </a:srgbClr>
            </a:duotone>
          </a:blip>
          <a:stretch>
            <a:fillRect/>
          </a:stretch>
        </p:blipFill>
        <p:spPr>
          <a:xfrm rot="5400000">
            <a:off x="3909626" y="4830561"/>
            <a:ext cx="1031118" cy="446913"/>
          </a:xfrm>
          <a:prstGeom prst="rect">
            <a:avLst/>
          </a:prstGeom>
        </p:spPr>
      </p:pic>
      <p:sp>
        <p:nvSpPr>
          <p:cNvPr id="35" name="テキスト ボックス 34"/>
          <p:cNvSpPr txBox="1"/>
          <p:nvPr/>
        </p:nvSpPr>
        <p:spPr>
          <a:xfrm>
            <a:off x="7308304" y="4886495"/>
            <a:ext cx="1008112" cy="523220"/>
          </a:xfrm>
          <a:prstGeom prst="rect">
            <a:avLst/>
          </a:prstGeom>
          <a:noFill/>
        </p:spPr>
        <p:txBody>
          <a:bodyPr wrap="square" rtlCol="0">
            <a:spAutoFit/>
          </a:bodyPr>
          <a:lstStyle/>
          <a:p>
            <a:pPr algn="ctr"/>
            <a:r>
              <a:rPr kumimoji="1" lang="ja-JP" altLang="en-US" sz="1400" dirty="0" smtClean="0">
                <a:latin typeface="ＭＳ Ｐゴシック" pitchFamily="50" charset="-128"/>
                <a:ea typeface="ＭＳ Ｐゴシック" pitchFamily="50" charset="-128"/>
              </a:rPr>
              <a:t>コンソールバッファ</a:t>
            </a:r>
            <a:endParaRPr kumimoji="1" lang="ja-JP" altLang="en-US" sz="1400" dirty="0">
              <a:latin typeface="ＭＳ Ｐゴシック" pitchFamily="50" charset="-128"/>
              <a:ea typeface="ＭＳ Ｐゴシック" pitchFamily="50" charset="-128"/>
            </a:endParaRPr>
          </a:p>
        </p:txBody>
      </p:sp>
      <p:sp>
        <p:nvSpPr>
          <p:cNvPr id="36" name="正方形/長方形 35"/>
          <p:cNvSpPr/>
          <p:nvPr/>
        </p:nvSpPr>
        <p:spPr>
          <a:xfrm>
            <a:off x="6588224" y="5148105"/>
            <a:ext cx="752389" cy="170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6588224" y="4977667"/>
            <a:ext cx="752389" cy="170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6588223" y="4812415"/>
            <a:ext cx="752389" cy="170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1" name="カギ線コネクタ 40"/>
          <p:cNvCxnSpPr/>
          <p:nvPr/>
        </p:nvCxnSpPr>
        <p:spPr>
          <a:xfrm>
            <a:off x="4663223" y="5044973"/>
            <a:ext cx="1939582" cy="8868"/>
          </a:xfrm>
          <a:prstGeom prst="bentConnector3">
            <a:avLst/>
          </a:prstGeom>
          <a:ln w="38100">
            <a:solidFill>
              <a:schemeClr val="accent4">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4648642" y="5226057"/>
            <a:ext cx="1651550" cy="646331"/>
          </a:xfrm>
          <a:prstGeom prst="rect">
            <a:avLst/>
          </a:prstGeom>
          <a:noFill/>
        </p:spPr>
        <p:txBody>
          <a:bodyPr wrap="square" rtlCol="0">
            <a:spAutoFit/>
          </a:bodyPr>
          <a:lstStyle/>
          <a:p>
            <a:pPr algn="ctr"/>
            <a:r>
              <a:rPr kumimoji="1" lang="ja-JP" altLang="en-US" dirty="0" smtClean="0">
                <a:solidFill>
                  <a:sysClr val="windowText" lastClr="000000"/>
                </a:solidFill>
              </a:rPr>
              <a:t>仮想シリアル</a:t>
            </a:r>
            <a:endParaRPr lang="en-US" altLang="ja-JP" dirty="0" smtClean="0">
              <a:solidFill>
                <a:sysClr val="windowText" lastClr="000000"/>
              </a:solidFill>
            </a:endParaRPr>
          </a:p>
          <a:p>
            <a:pPr algn="ctr"/>
            <a:r>
              <a:rPr kumimoji="1" lang="ja-JP" altLang="en-US" dirty="0">
                <a:solidFill>
                  <a:sysClr val="windowText" lastClr="000000"/>
                </a:solidFill>
              </a:rPr>
              <a:t>デバイス</a:t>
            </a:r>
          </a:p>
        </p:txBody>
      </p:sp>
      <p:sp>
        <p:nvSpPr>
          <p:cNvPr id="42" name="十字形 41"/>
          <p:cNvSpPr/>
          <p:nvPr/>
        </p:nvSpPr>
        <p:spPr>
          <a:xfrm rot="2759968">
            <a:off x="5598530" y="4668626"/>
            <a:ext cx="627446" cy="638267"/>
          </a:xfrm>
          <a:prstGeom prst="plus">
            <a:avLst>
              <a:gd name="adj" fmla="val 38542"/>
            </a:avLst>
          </a:prstGeom>
          <a:solidFill>
            <a:schemeClr val="accent2"/>
          </a:solid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4992405" y="4793001"/>
            <a:ext cx="1459054" cy="369332"/>
          </a:xfrm>
          <a:prstGeom prst="rect">
            <a:avLst/>
          </a:prstGeom>
          <a:solidFill>
            <a:schemeClr val="bg1">
              <a:lumMod val="95000"/>
            </a:schemeClr>
          </a:solidFill>
          <a:ln>
            <a:solidFill>
              <a:schemeClr val="tx1"/>
            </a:solidFill>
          </a:ln>
        </p:spPr>
        <p:txBody>
          <a:bodyPr wrap="none" rtlCol="0">
            <a:spAutoFit/>
          </a:bodyPr>
          <a:lstStyle/>
          <a:p>
            <a:r>
              <a:rPr kumimoji="1" lang="ja-JP" altLang="en-US" dirty="0" smtClean="0">
                <a:ln>
                  <a:solidFill>
                    <a:schemeClr val="accent6">
                      <a:lumMod val="40000"/>
                      <a:lumOff val="60000"/>
                    </a:schemeClr>
                  </a:solidFill>
                </a:ln>
                <a:solidFill>
                  <a:sysClr val="windowText" lastClr="000000"/>
                </a:solidFill>
              </a:rPr>
              <a:t>アクセス禁止</a:t>
            </a:r>
            <a:endParaRPr kumimoji="1" lang="ja-JP" altLang="en-US" dirty="0">
              <a:ln>
                <a:solidFill>
                  <a:schemeClr val="accent6">
                    <a:lumMod val="40000"/>
                    <a:lumOff val="60000"/>
                  </a:schemeClr>
                </a:solidFill>
              </a:ln>
              <a:solidFill>
                <a:sysClr val="windowText" lastClr="000000"/>
              </a:solidFill>
            </a:endParaRPr>
          </a:p>
        </p:txBody>
      </p:sp>
    </p:spTree>
    <p:extLst>
      <p:ext uri="{BB962C8B-B14F-4D97-AF65-F5344CB8AC3E}">
        <p14:creationId xmlns:p14="http://schemas.microsoft.com/office/powerpoint/2010/main" val="210417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down)">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par>
                          <p:cTn id="18" fill="hold">
                            <p:stCondLst>
                              <p:cond delay="1500"/>
                            </p:stCondLst>
                            <p:childTnLst>
                              <p:par>
                                <p:cTn id="19" presetID="16" presetClass="entr" presetSubtype="21" fill="hold" nodeType="afterEffect">
                                  <p:stCondLst>
                                    <p:cond delay="250"/>
                                  </p:stCondLst>
                                  <p:childTnLst>
                                    <p:set>
                                      <p:cBhvr>
                                        <p:cTn id="20" dur="1" fill="hold">
                                          <p:stCondLst>
                                            <p:cond delay="0"/>
                                          </p:stCondLst>
                                        </p:cTn>
                                        <p:tgtEl>
                                          <p:spTgt spid="20"/>
                                        </p:tgtEl>
                                        <p:attrNameLst>
                                          <p:attrName>style.visibility</p:attrName>
                                        </p:attrNameLst>
                                      </p:cBhvr>
                                      <p:to>
                                        <p:strVal val="visible"/>
                                      </p:to>
                                    </p:set>
                                    <p:animEffect transition="in" filter="barn(inVertical)">
                                      <p:cBhvr>
                                        <p:cTn id="21" dur="250"/>
                                        <p:tgtEl>
                                          <p:spTgt spid="20"/>
                                        </p:tgtEl>
                                      </p:cBhvr>
                                    </p:animEffect>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250"/>
                                        <p:tgtEl>
                                          <p:spTgt spid="10"/>
                                        </p:tgtEl>
                                      </p:cBhvr>
                                    </p:animEffect>
                                  </p:childTnLst>
                                </p:cTn>
                              </p:par>
                            </p:childTnLst>
                          </p:cTn>
                        </p:par>
                        <p:par>
                          <p:cTn id="26" fill="hold">
                            <p:stCondLst>
                              <p:cond delay="2250"/>
                            </p:stCondLst>
                            <p:childTnLst>
                              <p:par>
                                <p:cTn id="27" presetID="16" presetClass="entr" presetSubtype="21" fill="hold" nodeType="after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barn(inVertical)">
                                      <p:cBhvr>
                                        <p:cTn id="29" dur="25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42" grpId="0" animBg="1"/>
      <p:bldP spid="4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仮想</a:t>
            </a:r>
            <a:r>
              <a:rPr lang="ja-JP" altLang="en-US" dirty="0"/>
              <a:t>シリアル</a:t>
            </a:r>
            <a:r>
              <a:rPr kumimoji="1" lang="ja-JP" altLang="en-US" dirty="0" smtClean="0"/>
              <a:t>デバイスは</a:t>
            </a:r>
            <a:r>
              <a:rPr kumimoji="1" lang="en-US" altLang="ja-JP" dirty="0" smtClean="0"/>
              <a:t>VMM</a:t>
            </a:r>
            <a:r>
              <a:rPr kumimoji="1" lang="ja-JP" altLang="en-US" dirty="0" smtClean="0"/>
              <a:t>に暗号化された入力を送り，</a:t>
            </a:r>
            <a:r>
              <a:rPr kumimoji="1" lang="en-US" altLang="ja-JP" dirty="0" smtClean="0"/>
              <a:t>VMM</a:t>
            </a:r>
            <a:r>
              <a:rPr kumimoji="1" lang="ja-JP" altLang="en-US" dirty="0" smtClean="0"/>
              <a:t>がそれを暗号化</a:t>
            </a:r>
            <a:endParaRPr kumimoji="1" lang="en-US" altLang="ja-JP" dirty="0" smtClean="0"/>
          </a:p>
          <a:p>
            <a:pPr lvl="1"/>
            <a:r>
              <a:rPr lang="en-US" altLang="ja-JP" dirty="0" smtClean="0"/>
              <a:t>VMM</a:t>
            </a:r>
            <a:r>
              <a:rPr lang="ja-JP" altLang="en-US" dirty="0" smtClean="0"/>
              <a:t>がユーザ</a:t>
            </a:r>
            <a:r>
              <a:rPr lang="en-US" altLang="ja-JP" dirty="0" smtClean="0"/>
              <a:t>VM</a:t>
            </a:r>
            <a:r>
              <a:rPr lang="ja-JP" altLang="en-US" dirty="0" smtClean="0"/>
              <a:t>のコンソールバッファに書き込む</a:t>
            </a:r>
            <a:endParaRPr lang="en-US" altLang="ja-JP" dirty="0" smtClean="0"/>
          </a:p>
          <a:p>
            <a:r>
              <a:rPr kumimoji="1" lang="en-US" altLang="ja-JP" dirty="0" smtClean="0"/>
              <a:t>VMM</a:t>
            </a:r>
            <a:r>
              <a:rPr kumimoji="1" lang="ja-JP" altLang="en-US" dirty="0" smtClean="0"/>
              <a:t>がコンソールバッファ内の出力を暗号化</a:t>
            </a:r>
            <a:endParaRPr kumimoji="1" lang="en-US" altLang="ja-JP" dirty="0" smtClean="0"/>
          </a:p>
          <a:p>
            <a:pPr lvl="1"/>
            <a:r>
              <a:rPr lang="ja-JP" altLang="en-US" dirty="0"/>
              <a:t>暗号化された出力</a:t>
            </a:r>
            <a:r>
              <a:rPr lang="ja-JP" altLang="en-US" dirty="0" smtClean="0"/>
              <a:t>が仮想シリアルデバイスに格納される</a:t>
            </a:r>
            <a:endParaRPr kumimoji="1" lang="ja-JP" altLang="en-US" dirty="0"/>
          </a:p>
        </p:txBody>
      </p:sp>
      <p:sp>
        <p:nvSpPr>
          <p:cNvPr id="3" name="タイトル 2"/>
          <p:cNvSpPr>
            <a:spLocks noGrp="1"/>
          </p:cNvSpPr>
          <p:nvPr>
            <p:ph type="title"/>
          </p:nvPr>
        </p:nvSpPr>
        <p:spPr/>
        <p:txBody>
          <a:bodyPr>
            <a:normAutofit/>
          </a:bodyPr>
          <a:lstStyle/>
          <a:p>
            <a:r>
              <a:rPr lang="ja-JP" altLang="en-US" dirty="0"/>
              <a:t>コンソール入出力の処理</a:t>
            </a:r>
            <a:r>
              <a:rPr lang="ja-JP" altLang="en-US" dirty="0" smtClean="0"/>
              <a:t>（</a:t>
            </a:r>
            <a:r>
              <a:rPr lang="ja-JP" altLang="en-US" dirty="0"/>
              <a:t>準</a:t>
            </a:r>
            <a:r>
              <a:rPr lang="ja-JP" altLang="en-US" dirty="0" smtClean="0"/>
              <a:t>仮想化</a:t>
            </a:r>
            <a:r>
              <a:rPr lang="ja-JP" altLang="en-US" dirty="0"/>
              <a:t>）</a:t>
            </a:r>
            <a:endParaRPr kumimoji="1" lang="ja-JP" altLang="en-US" dirty="0"/>
          </a:p>
        </p:txBody>
      </p:sp>
      <p:sp>
        <p:nvSpPr>
          <p:cNvPr id="4" name="雲 3"/>
          <p:cNvSpPr/>
          <p:nvPr/>
        </p:nvSpPr>
        <p:spPr>
          <a:xfrm>
            <a:off x="2720823" y="3828257"/>
            <a:ext cx="5811617" cy="2996952"/>
          </a:xfrm>
          <a:prstGeom prst="cloud">
            <a:avLst/>
          </a:prstGeom>
          <a:solidFill>
            <a:schemeClr val="bg1">
              <a:lumMod val="95000"/>
            </a:schemeClr>
          </a:solid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5" name="正方形/長方形 4"/>
          <p:cNvSpPr/>
          <p:nvPr/>
        </p:nvSpPr>
        <p:spPr>
          <a:xfrm>
            <a:off x="3779912" y="4221087"/>
            <a:ext cx="1766622" cy="1396917"/>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6" name="正方形/長方形 5"/>
          <p:cNvSpPr/>
          <p:nvPr/>
        </p:nvSpPr>
        <p:spPr>
          <a:xfrm>
            <a:off x="3754447" y="5881085"/>
            <a:ext cx="4167255" cy="657920"/>
          </a:xfrm>
          <a:prstGeom prst="rect">
            <a:avLst/>
          </a:prstGeom>
          <a:solidFill>
            <a:schemeClr val="accent3">
              <a:lumMod val="40000"/>
              <a:lumOff val="60000"/>
            </a:schemeClr>
          </a:solidFill>
          <a:ln>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rtlCol="0" anchor="b" anchorCtr="0"/>
          <a:lstStyle/>
          <a:p>
            <a:pPr algn="ctr"/>
            <a:endParaRPr kumimoji="1" lang="ja-JP" altLang="en-US" dirty="0"/>
          </a:p>
        </p:txBody>
      </p:sp>
      <p:sp>
        <p:nvSpPr>
          <p:cNvPr id="7" name="角丸四角形 6"/>
          <p:cNvSpPr/>
          <p:nvPr/>
        </p:nvSpPr>
        <p:spPr>
          <a:xfrm>
            <a:off x="6300192" y="4328068"/>
            <a:ext cx="1933521" cy="1173312"/>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r>
              <a:rPr kumimoji="1" lang="ja-JP" altLang="en-US" dirty="0" smtClean="0"/>
              <a:t>ユーザ</a:t>
            </a:r>
            <a:r>
              <a:rPr kumimoji="1" lang="en-US" altLang="ja-JP" dirty="0" smtClean="0"/>
              <a:t>VM</a:t>
            </a:r>
            <a:endParaRPr kumimoji="1" lang="ja-JP" altLang="en-US" dirty="0"/>
          </a:p>
        </p:txBody>
      </p:sp>
      <p:sp>
        <p:nvSpPr>
          <p:cNvPr id="8" name="テキスト ボックス 7"/>
          <p:cNvSpPr txBox="1"/>
          <p:nvPr/>
        </p:nvSpPr>
        <p:spPr>
          <a:xfrm>
            <a:off x="5652899" y="3995839"/>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9" name="テキスト ボックス 8"/>
          <p:cNvSpPr txBox="1"/>
          <p:nvPr/>
        </p:nvSpPr>
        <p:spPr>
          <a:xfrm>
            <a:off x="3784873" y="6123238"/>
            <a:ext cx="724921"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10" name="円/楕円 9"/>
          <p:cNvSpPr/>
          <p:nvPr/>
        </p:nvSpPr>
        <p:spPr>
          <a:xfrm>
            <a:off x="5183539" y="5939933"/>
            <a:ext cx="1500297" cy="505323"/>
          </a:xfrm>
          <a:prstGeom prst="ellipse">
            <a:avLst/>
          </a:prstGeom>
          <a:gradFill flip="none" rotWithShape="1">
            <a:gsLst>
              <a:gs pos="0">
                <a:schemeClr val="accent2">
                  <a:lumMod val="60000"/>
                  <a:lumOff val="40000"/>
                </a:schemeClr>
              </a:gs>
              <a:gs pos="65000">
                <a:schemeClr val="accent3">
                  <a:tint val="32000"/>
                  <a:satMod val="250000"/>
                </a:schemeClr>
              </a:gs>
              <a:gs pos="100000">
                <a:schemeClr val="accent3">
                  <a:tint val="23000"/>
                  <a:satMod val="300000"/>
                </a:schemeClr>
              </a:gs>
            </a:gsLst>
            <a:lin ang="10800000" scaled="1"/>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暗号化</a:t>
            </a:r>
            <a:endParaRPr kumimoji="1" lang="ja-JP" altLang="en-US" sz="1600" dirty="0">
              <a:latin typeface="ＭＳ Ｐゴシック" pitchFamily="50" charset="-128"/>
              <a:ea typeface="ＭＳ Ｐゴシック" pitchFamily="50" charset="-128"/>
            </a:endParaRPr>
          </a:p>
        </p:txBody>
      </p:sp>
      <p:sp>
        <p:nvSpPr>
          <p:cNvPr id="11" name="角丸四角形 10"/>
          <p:cNvSpPr/>
          <p:nvPr/>
        </p:nvSpPr>
        <p:spPr>
          <a:xfrm>
            <a:off x="539552" y="4373184"/>
            <a:ext cx="1440160" cy="1379405"/>
          </a:xfrm>
          <a:prstGeom prst="roundRect">
            <a:avLst/>
          </a:prstGeom>
          <a:solidFill>
            <a:srgbClr val="FFFFCC"/>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t"/>
          <a:lstStyle/>
          <a:p>
            <a:pPr algn="ctr"/>
            <a:r>
              <a:rPr kumimoji="1" lang="en-US" altLang="ja-JP" dirty="0" smtClean="0"/>
              <a:t>SSH</a:t>
            </a:r>
          </a:p>
          <a:p>
            <a:pPr algn="ctr"/>
            <a:r>
              <a:rPr kumimoji="1" lang="ja-JP" altLang="en-US" dirty="0" smtClean="0"/>
              <a:t>クライアント</a:t>
            </a:r>
            <a:endParaRPr kumimoji="1" lang="ja-JP" altLang="en-US" dirty="0"/>
          </a:p>
        </p:txBody>
      </p:sp>
      <p:sp>
        <p:nvSpPr>
          <p:cNvPr id="12" name="円/楕円 11"/>
          <p:cNvSpPr/>
          <p:nvPr/>
        </p:nvSpPr>
        <p:spPr>
          <a:xfrm>
            <a:off x="632785" y="5062886"/>
            <a:ext cx="1253693" cy="624177"/>
          </a:xfrm>
          <a:prstGeom prst="ellipse">
            <a:avLst/>
          </a:prstGeom>
          <a:gradFill flip="none" rotWithShape="1">
            <a:gsLst>
              <a:gs pos="0">
                <a:schemeClr val="accent2">
                  <a:lumMod val="60000"/>
                  <a:lumOff val="40000"/>
                </a:schemeClr>
              </a:gs>
              <a:gs pos="65000">
                <a:schemeClr val="accent3">
                  <a:tint val="32000"/>
                  <a:satMod val="250000"/>
                </a:schemeClr>
              </a:gs>
              <a:gs pos="100000">
                <a:schemeClr val="accent3">
                  <a:tint val="23000"/>
                  <a:satMod val="300000"/>
                </a:schemeClr>
              </a:gs>
            </a:gsLst>
            <a:lin ang="10800000" scaled="1"/>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smtClean="0">
                <a:latin typeface="ＭＳ Ｐゴシック" pitchFamily="50" charset="-128"/>
                <a:ea typeface="ＭＳ Ｐゴシック" pitchFamily="50" charset="-128"/>
              </a:rPr>
              <a:t>復号</a:t>
            </a:r>
            <a:r>
              <a:rPr kumimoji="1" lang="ja-JP" altLang="en-US" sz="1600" dirty="0" smtClean="0">
                <a:latin typeface="ＭＳ Ｐゴシック" pitchFamily="50" charset="-128"/>
                <a:ea typeface="ＭＳ Ｐゴシック" pitchFamily="50" charset="-128"/>
              </a:rPr>
              <a:t>化</a:t>
            </a:r>
            <a:endParaRPr kumimoji="1" lang="ja-JP" altLang="en-US" sz="1600" dirty="0">
              <a:latin typeface="ＭＳ Ｐゴシック" pitchFamily="50" charset="-128"/>
              <a:ea typeface="ＭＳ Ｐゴシック" pitchFamily="50" charset="-128"/>
            </a:endParaRPr>
          </a:p>
        </p:txBody>
      </p:sp>
      <p:cxnSp>
        <p:nvCxnSpPr>
          <p:cNvPr id="20" name="カギ線コネクタ 19"/>
          <p:cNvCxnSpPr>
            <a:stCxn id="28" idx="3"/>
          </p:cNvCxnSpPr>
          <p:nvPr/>
        </p:nvCxnSpPr>
        <p:spPr>
          <a:xfrm rot="16200000" flipH="1">
            <a:off x="4491920" y="5502842"/>
            <a:ext cx="623017" cy="756486"/>
          </a:xfrm>
          <a:prstGeom prst="bentConnector2">
            <a:avLst/>
          </a:prstGeom>
          <a:ln w="76200">
            <a:solidFill>
              <a:schemeClr val="tx1"/>
            </a:solidFill>
            <a:headEnd type="triangl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1" name="カギ線コネクタ 20"/>
          <p:cNvCxnSpPr>
            <a:stCxn id="10" idx="6"/>
          </p:cNvCxnSpPr>
          <p:nvPr/>
        </p:nvCxnSpPr>
        <p:spPr>
          <a:xfrm flipV="1">
            <a:off x="6683836" y="5326733"/>
            <a:ext cx="280582" cy="865862"/>
          </a:xfrm>
          <a:prstGeom prst="bentConnector2">
            <a:avLst/>
          </a:prstGeom>
          <a:ln w="76200">
            <a:solidFill>
              <a:srgbClr val="4D7BCF"/>
            </a:solidFill>
            <a:headEnd type="triangle" w="med" len="med"/>
            <a:tailEnd type="none" w="med" len="med"/>
          </a:ln>
        </p:spPr>
        <p:style>
          <a:lnRef idx="1">
            <a:schemeClr val="accent2"/>
          </a:lnRef>
          <a:fillRef idx="0">
            <a:schemeClr val="accent2"/>
          </a:fillRef>
          <a:effectRef idx="0">
            <a:schemeClr val="accent2"/>
          </a:effectRef>
          <a:fontRef idx="minor">
            <a:schemeClr val="tx1"/>
          </a:fontRef>
        </p:style>
      </p:cxnSp>
      <p:pic>
        <p:nvPicPr>
          <p:cNvPr id="28" name="図 27"/>
          <p:cNvPicPr>
            <a:picLocks noChangeAspect="1"/>
          </p:cNvPicPr>
          <p:nvPr/>
        </p:nvPicPr>
        <p:blipFill>
          <a:blip r:embed="rId3">
            <a:duotone>
              <a:prstClr val="black"/>
              <a:srgbClr val="D9C3A5">
                <a:tint val="50000"/>
                <a:satMod val="180000"/>
              </a:srgbClr>
            </a:duotone>
          </a:blip>
          <a:stretch>
            <a:fillRect/>
          </a:stretch>
        </p:blipFill>
        <p:spPr>
          <a:xfrm rot="5400000">
            <a:off x="3909626" y="4830561"/>
            <a:ext cx="1031118" cy="446913"/>
          </a:xfrm>
          <a:prstGeom prst="rect">
            <a:avLst/>
          </a:prstGeom>
        </p:spPr>
      </p:pic>
      <p:sp>
        <p:nvSpPr>
          <p:cNvPr id="35" name="テキスト ボックス 34"/>
          <p:cNvSpPr txBox="1"/>
          <p:nvPr/>
        </p:nvSpPr>
        <p:spPr>
          <a:xfrm>
            <a:off x="7308304" y="4886495"/>
            <a:ext cx="1008112" cy="523220"/>
          </a:xfrm>
          <a:prstGeom prst="rect">
            <a:avLst/>
          </a:prstGeom>
          <a:noFill/>
        </p:spPr>
        <p:txBody>
          <a:bodyPr wrap="square" rtlCol="0">
            <a:spAutoFit/>
          </a:bodyPr>
          <a:lstStyle/>
          <a:p>
            <a:pPr algn="ctr"/>
            <a:r>
              <a:rPr kumimoji="1" lang="ja-JP" altLang="en-US" sz="1400" dirty="0" smtClean="0">
                <a:latin typeface="ＭＳ Ｐゴシック" pitchFamily="50" charset="-128"/>
                <a:ea typeface="ＭＳ Ｐゴシック" pitchFamily="50" charset="-128"/>
              </a:rPr>
              <a:t>コンソールバッファ</a:t>
            </a:r>
            <a:endParaRPr kumimoji="1" lang="ja-JP" altLang="en-US" sz="1400" dirty="0">
              <a:latin typeface="ＭＳ Ｐゴシック" pitchFamily="50" charset="-128"/>
              <a:ea typeface="ＭＳ Ｐゴシック" pitchFamily="50" charset="-128"/>
            </a:endParaRPr>
          </a:p>
        </p:txBody>
      </p:sp>
      <p:sp>
        <p:nvSpPr>
          <p:cNvPr id="36" name="正方形/長方形 35"/>
          <p:cNvSpPr/>
          <p:nvPr/>
        </p:nvSpPr>
        <p:spPr>
          <a:xfrm>
            <a:off x="6588224" y="5148105"/>
            <a:ext cx="752389" cy="170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6588224" y="4977667"/>
            <a:ext cx="752389" cy="170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6588223" y="4812415"/>
            <a:ext cx="752389" cy="170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4648642" y="5226057"/>
            <a:ext cx="1651550" cy="646331"/>
          </a:xfrm>
          <a:prstGeom prst="rect">
            <a:avLst/>
          </a:prstGeom>
          <a:noFill/>
        </p:spPr>
        <p:txBody>
          <a:bodyPr wrap="square" rtlCol="0">
            <a:spAutoFit/>
          </a:bodyPr>
          <a:lstStyle/>
          <a:p>
            <a:pPr algn="ctr"/>
            <a:r>
              <a:rPr kumimoji="1" lang="ja-JP" altLang="en-US" dirty="0" smtClean="0">
                <a:solidFill>
                  <a:sysClr val="windowText" lastClr="000000"/>
                </a:solidFill>
              </a:rPr>
              <a:t>仮想シリアル</a:t>
            </a:r>
            <a:endParaRPr lang="en-US" altLang="ja-JP" dirty="0" smtClean="0">
              <a:solidFill>
                <a:sysClr val="windowText" lastClr="000000"/>
              </a:solidFill>
            </a:endParaRPr>
          </a:p>
          <a:p>
            <a:pPr algn="ctr"/>
            <a:r>
              <a:rPr kumimoji="1" lang="ja-JP" altLang="en-US" dirty="0">
                <a:solidFill>
                  <a:sysClr val="windowText" lastClr="000000"/>
                </a:solidFill>
              </a:rPr>
              <a:t>デバイス</a:t>
            </a:r>
          </a:p>
        </p:txBody>
      </p:sp>
      <p:cxnSp>
        <p:nvCxnSpPr>
          <p:cNvPr id="26" name="カギ線コネクタ 25"/>
          <p:cNvCxnSpPr/>
          <p:nvPr/>
        </p:nvCxnSpPr>
        <p:spPr>
          <a:xfrm flipV="1">
            <a:off x="1979711" y="5035287"/>
            <a:ext cx="2222017" cy="8869"/>
          </a:xfrm>
          <a:prstGeom prst="bentConnector3">
            <a:avLst/>
          </a:prstGeom>
          <a:ln w="76200">
            <a:solidFill>
              <a:schemeClr val="tx1"/>
            </a:solidFill>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27" name="カギ線コネクタ 26"/>
          <p:cNvCxnSpPr/>
          <p:nvPr/>
        </p:nvCxnSpPr>
        <p:spPr>
          <a:xfrm>
            <a:off x="4651394" y="5049583"/>
            <a:ext cx="1939582" cy="8868"/>
          </a:xfrm>
          <a:prstGeom prst="bentConnector3">
            <a:avLst/>
          </a:prstGeom>
          <a:ln w="38100">
            <a:solidFill>
              <a:schemeClr val="accent4">
                <a:lumMod val="60000"/>
                <a:lumOff val="4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十字形 41"/>
          <p:cNvSpPr/>
          <p:nvPr/>
        </p:nvSpPr>
        <p:spPr>
          <a:xfrm rot="2759968">
            <a:off x="5608190" y="4730449"/>
            <a:ext cx="627446" cy="638267"/>
          </a:xfrm>
          <a:prstGeom prst="plus">
            <a:avLst>
              <a:gd name="adj" fmla="val 38542"/>
            </a:avLst>
          </a:prstGeom>
          <a:solidFill>
            <a:schemeClr val="accent2"/>
          </a:solid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4994863" y="4808001"/>
            <a:ext cx="1459054" cy="369332"/>
          </a:xfrm>
          <a:prstGeom prst="rect">
            <a:avLst/>
          </a:prstGeom>
          <a:solidFill>
            <a:schemeClr val="bg1">
              <a:lumMod val="95000"/>
            </a:schemeClr>
          </a:solidFill>
          <a:ln>
            <a:solidFill>
              <a:schemeClr val="tx1"/>
            </a:solidFill>
          </a:ln>
        </p:spPr>
        <p:txBody>
          <a:bodyPr wrap="none" rtlCol="0">
            <a:spAutoFit/>
          </a:bodyPr>
          <a:lstStyle/>
          <a:p>
            <a:r>
              <a:rPr kumimoji="1" lang="ja-JP" altLang="en-US" dirty="0" smtClean="0">
                <a:ln>
                  <a:solidFill>
                    <a:schemeClr val="accent6">
                      <a:lumMod val="40000"/>
                      <a:lumOff val="60000"/>
                    </a:schemeClr>
                  </a:solidFill>
                </a:ln>
                <a:solidFill>
                  <a:sysClr val="windowText" lastClr="000000"/>
                </a:solidFill>
              </a:rPr>
              <a:t>アクセス禁止</a:t>
            </a:r>
            <a:endParaRPr kumimoji="1" lang="ja-JP" altLang="en-US" dirty="0">
              <a:ln>
                <a:solidFill>
                  <a:schemeClr val="accent6">
                    <a:lumMod val="40000"/>
                    <a:lumOff val="60000"/>
                  </a:schemeClr>
                </a:solidFill>
              </a:ln>
              <a:solidFill>
                <a:sysClr val="windowText" lastClr="000000"/>
              </a:solidFill>
            </a:endParaRPr>
          </a:p>
        </p:txBody>
      </p:sp>
    </p:spTree>
    <p:extLst>
      <p:ext uri="{BB962C8B-B14F-4D97-AF65-F5344CB8AC3E}">
        <p14:creationId xmlns:p14="http://schemas.microsoft.com/office/powerpoint/2010/main" val="15758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250"/>
                                  </p:stCondLst>
                                  <p:childTnLst>
                                    <p:set>
                                      <p:cBhvr>
                                        <p:cTn id="9" dur="1" fill="hold">
                                          <p:stCondLst>
                                            <p:cond delay="0"/>
                                          </p:stCondLst>
                                        </p:cTn>
                                        <p:tgtEl>
                                          <p:spTgt spid="43"/>
                                        </p:tgtEl>
                                        <p:attrNameLst>
                                          <p:attrName>style.visibility</p:attrName>
                                        </p:attrNameLst>
                                      </p:cBhvr>
                                      <p:to>
                                        <p:strVal val="visible"/>
                                      </p:to>
                                    </p:set>
                                  </p:childTnLst>
                                </p:cTn>
                              </p:par>
                            </p:childTnLst>
                          </p:cTn>
                        </p:par>
                        <p:par>
                          <p:cTn id="10" fill="hold">
                            <p:stCondLst>
                              <p:cond delay="250"/>
                            </p:stCondLst>
                            <p:childTnLst>
                              <p:par>
                                <p:cTn id="11" presetID="16" presetClass="entr" presetSubtype="21" fill="hold" nodeType="afterEffect">
                                  <p:stCondLst>
                                    <p:cond delay="250"/>
                                  </p:stCondLst>
                                  <p:childTnLst>
                                    <p:set>
                                      <p:cBhvr>
                                        <p:cTn id="12" dur="1" fill="hold">
                                          <p:stCondLst>
                                            <p:cond delay="0"/>
                                          </p:stCondLst>
                                        </p:cTn>
                                        <p:tgtEl>
                                          <p:spTgt spid="21"/>
                                        </p:tgtEl>
                                        <p:attrNameLst>
                                          <p:attrName>style.visibility</p:attrName>
                                        </p:attrNameLst>
                                      </p:cBhvr>
                                      <p:to>
                                        <p:strVal val="visible"/>
                                      </p:to>
                                    </p:set>
                                    <p:animEffect transition="in" filter="barn(inVertical)">
                                      <p:cBhvr>
                                        <p:cTn id="13" dur="250"/>
                                        <p:tgtEl>
                                          <p:spTgt spid="21"/>
                                        </p:tgtEl>
                                      </p:cBhvr>
                                    </p:animEffect>
                                  </p:childTnLst>
                                </p:cTn>
                              </p:par>
                            </p:childTnLst>
                          </p:cTn>
                        </p:par>
                        <p:par>
                          <p:cTn id="14" fill="hold">
                            <p:stCondLst>
                              <p:cond delay="750"/>
                            </p:stCondLst>
                            <p:childTnLst>
                              <p:par>
                                <p:cTn id="15" presetID="10"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50"/>
                                        <p:tgtEl>
                                          <p:spTgt spid="10"/>
                                        </p:tgtEl>
                                      </p:cBhvr>
                                    </p:animEffect>
                                  </p:childTnLst>
                                </p:cTn>
                              </p:par>
                            </p:childTnLst>
                          </p:cTn>
                        </p:par>
                        <p:par>
                          <p:cTn id="18" fill="hold">
                            <p:stCondLst>
                              <p:cond delay="1000"/>
                            </p:stCondLst>
                            <p:childTnLst>
                              <p:par>
                                <p:cTn id="19" presetID="16" presetClass="entr" presetSubtype="21" fill="hold" nodeType="afterEffect">
                                  <p:stCondLst>
                                    <p:cond delay="250"/>
                                  </p:stCondLst>
                                  <p:childTnLst>
                                    <p:set>
                                      <p:cBhvr>
                                        <p:cTn id="20" dur="1" fill="hold">
                                          <p:stCondLst>
                                            <p:cond delay="0"/>
                                          </p:stCondLst>
                                        </p:cTn>
                                        <p:tgtEl>
                                          <p:spTgt spid="20"/>
                                        </p:tgtEl>
                                        <p:attrNameLst>
                                          <p:attrName>style.visibility</p:attrName>
                                        </p:attrNameLst>
                                      </p:cBhvr>
                                      <p:to>
                                        <p:strVal val="visible"/>
                                      </p:to>
                                    </p:set>
                                    <p:animEffect transition="in" filter="barn(inVertical)">
                                      <p:cBhvr>
                                        <p:cTn id="21" dur="250"/>
                                        <p:tgtEl>
                                          <p:spTgt spid="20"/>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42" grpId="0" animBg="1"/>
      <p:bldP spid="4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ja-JP" altLang="en-US" dirty="0"/>
              <a:t>仮想シリアルコンソールに接続するまでの入力も一律に暗号化されてしまう</a:t>
            </a:r>
            <a:endParaRPr lang="en-US" altLang="ja-JP" dirty="0"/>
          </a:p>
          <a:p>
            <a:pPr lvl="1"/>
            <a:r>
              <a:rPr lang="ja-JP" altLang="en-US" dirty="0"/>
              <a:t>接続コマンド、アクセス権を取得するためのパスワード入力</a:t>
            </a:r>
            <a:endParaRPr lang="en-US" altLang="ja-JP" dirty="0"/>
          </a:p>
          <a:p>
            <a:r>
              <a:rPr lang="en-US" altLang="ja-JP" dirty="0">
                <a:latin typeface="ＭＳ Ｐゴシック" pitchFamily="50" charset="-128"/>
                <a:ea typeface="ＭＳ Ｐゴシック" pitchFamily="50" charset="-128"/>
              </a:rPr>
              <a:t>SSH</a:t>
            </a:r>
            <a:r>
              <a:rPr lang="ja-JP" altLang="en-US" dirty="0">
                <a:latin typeface="ＭＳ Ｐゴシック" pitchFamily="50" charset="-128"/>
                <a:ea typeface="ＭＳ Ｐゴシック" pitchFamily="50" charset="-128"/>
              </a:rPr>
              <a:t>のリモートコマンド実行機能を</a:t>
            </a:r>
            <a:r>
              <a:rPr lang="ja-JP" altLang="en-US" dirty="0" smtClean="0">
                <a:latin typeface="ＭＳ Ｐゴシック" pitchFamily="50" charset="-128"/>
                <a:ea typeface="ＭＳ Ｐゴシック" pitchFamily="50" charset="-128"/>
              </a:rPr>
              <a:t>利用</a:t>
            </a:r>
            <a:endParaRPr lang="en-US" altLang="ja-JP" dirty="0" smtClean="0">
              <a:latin typeface="ＭＳ Ｐゴシック" pitchFamily="50" charset="-128"/>
              <a:ea typeface="ＭＳ Ｐゴシック" pitchFamily="50" charset="-128"/>
            </a:endParaRPr>
          </a:p>
          <a:p>
            <a:pPr lvl="1"/>
            <a:r>
              <a:rPr lang="ja-JP" altLang="en-US" dirty="0">
                <a:latin typeface="ＭＳ Ｐゴシック" pitchFamily="50" charset="-128"/>
                <a:ea typeface="ＭＳ Ｐゴシック" pitchFamily="50" charset="-128"/>
              </a:rPr>
              <a:t>通所</a:t>
            </a:r>
            <a:r>
              <a:rPr lang="ja-JP" altLang="en-US" dirty="0" smtClean="0">
                <a:latin typeface="ＭＳ Ｐゴシック" pitchFamily="50" charset="-128"/>
                <a:ea typeface="ＭＳ Ｐゴシック" pitchFamily="50" charset="-128"/>
              </a:rPr>
              <a:t>の入力とは別に扱われる</a:t>
            </a:r>
            <a:endParaRPr lang="en-US" altLang="ja-JP" dirty="0">
              <a:latin typeface="ＭＳ Ｐゴシック" pitchFamily="50" charset="-128"/>
              <a:ea typeface="ＭＳ Ｐゴシック" pitchFamily="50" charset="-128"/>
            </a:endParaRPr>
          </a:p>
          <a:p>
            <a:pPr lvl="1"/>
            <a:r>
              <a:rPr lang="ja-JP" altLang="en-US" dirty="0"/>
              <a:t>このコマンドに限り，パスワード入力を省略できるように設定</a:t>
            </a:r>
            <a:endParaRPr lang="en-US" altLang="ja-JP" dirty="0"/>
          </a:p>
          <a:p>
            <a:pPr lvl="1"/>
            <a:endParaRPr lang="en-US" altLang="ja-JP" dirty="0" smtClean="0"/>
          </a:p>
          <a:p>
            <a:endParaRPr kumimoji="1" lang="en-US" altLang="ja-JP" sz="2100" dirty="0" smtClean="0"/>
          </a:p>
        </p:txBody>
      </p:sp>
      <p:sp>
        <p:nvSpPr>
          <p:cNvPr id="2" name="タイトル 1"/>
          <p:cNvSpPr>
            <a:spLocks noGrp="1"/>
          </p:cNvSpPr>
          <p:nvPr>
            <p:ph type="title"/>
          </p:nvPr>
        </p:nvSpPr>
        <p:spPr/>
        <p:txBody>
          <a:bodyPr/>
          <a:lstStyle/>
          <a:p>
            <a:r>
              <a:rPr kumimoji="1" lang="ja-JP" altLang="en-US" dirty="0" smtClean="0">
                <a:latin typeface="ＭＳ Ｐゴシック" pitchFamily="50" charset="-128"/>
                <a:ea typeface="ＭＳ Ｐゴシック" pitchFamily="50" charset="-128"/>
              </a:rPr>
              <a:t>仮想シリアルコンソールへの接続</a:t>
            </a:r>
            <a:endParaRPr kumimoji="1" lang="ja-JP" altLang="en-US" dirty="0">
              <a:latin typeface="ＭＳ Ｐゴシック" pitchFamily="50" charset="-128"/>
              <a:ea typeface="ＭＳ Ｐゴシック" pitchFamily="50" charset="-128"/>
            </a:endParaRPr>
          </a:p>
        </p:txBody>
      </p:sp>
      <p:sp>
        <p:nvSpPr>
          <p:cNvPr id="4" name="テキスト ボックス 3"/>
          <p:cNvSpPr txBox="1"/>
          <p:nvPr/>
        </p:nvSpPr>
        <p:spPr>
          <a:xfrm>
            <a:off x="251520" y="4149080"/>
            <a:ext cx="4968552" cy="400110"/>
          </a:xfrm>
          <a:prstGeom prst="rect">
            <a:avLst/>
          </a:prstGeom>
          <a:noFill/>
          <a:ln>
            <a:solidFill>
              <a:schemeClr val="tx1"/>
            </a:solidFill>
          </a:ln>
        </p:spPr>
        <p:txBody>
          <a:bodyPr wrap="square" rtlCol="0">
            <a:spAutoFit/>
          </a:bodyPr>
          <a:lstStyle/>
          <a:p>
            <a:r>
              <a:rPr lang="en-US" altLang="ja-JP" sz="2000" dirty="0" err="1"/>
              <a:t>s</a:t>
            </a:r>
            <a:r>
              <a:rPr kumimoji="1" lang="en-US" altLang="ja-JP" sz="2000" dirty="0" err="1" smtClean="0"/>
              <a:t>sh</a:t>
            </a:r>
            <a:r>
              <a:rPr kumimoji="1" lang="en-US" altLang="ja-JP" sz="2000" dirty="0" smtClean="0"/>
              <a:t> –t </a:t>
            </a:r>
            <a:r>
              <a:rPr kumimoji="1" lang="en-US" altLang="ja-JP" sz="2000" dirty="0" err="1" smtClean="0"/>
              <a:t>user@host</a:t>
            </a:r>
            <a:r>
              <a:rPr kumimoji="1" lang="en-US" altLang="ja-JP" sz="2000" dirty="0" smtClean="0"/>
              <a:t> </a:t>
            </a:r>
            <a:r>
              <a:rPr kumimoji="1" lang="en-US" altLang="ja-JP" sz="2000" dirty="0" err="1" smtClean="0">
                <a:solidFill>
                  <a:srgbClr val="FF0000"/>
                </a:solidFill>
              </a:rPr>
              <a:t>sudo</a:t>
            </a:r>
            <a:r>
              <a:rPr lang="en-US" altLang="ja-JP" sz="2000" dirty="0">
                <a:solidFill>
                  <a:srgbClr val="FF0000"/>
                </a:solidFill>
              </a:rPr>
              <a:t> </a:t>
            </a:r>
            <a:r>
              <a:rPr lang="en-US" altLang="ja-JP" sz="2000" dirty="0" err="1" smtClean="0">
                <a:solidFill>
                  <a:srgbClr val="FF0000"/>
                </a:solidFill>
              </a:rPr>
              <a:t>xenconsole</a:t>
            </a:r>
            <a:r>
              <a:rPr lang="en-US" altLang="ja-JP" sz="2000" dirty="0" smtClean="0">
                <a:solidFill>
                  <a:srgbClr val="FF0000"/>
                </a:solidFill>
              </a:rPr>
              <a:t> </a:t>
            </a:r>
            <a:r>
              <a:rPr lang="en-US" altLang="ja-JP" sz="2000" dirty="0" err="1" smtClean="0">
                <a:solidFill>
                  <a:srgbClr val="FF0000"/>
                </a:solidFill>
              </a:rPr>
              <a:t>vm</a:t>
            </a:r>
            <a:endParaRPr kumimoji="1" lang="ja-JP" altLang="en-US" sz="2000" dirty="0">
              <a:solidFill>
                <a:srgbClr val="FF0000"/>
              </a:solidFill>
            </a:endParaRPr>
          </a:p>
        </p:txBody>
      </p:sp>
      <p:sp>
        <p:nvSpPr>
          <p:cNvPr id="6" name="角丸四角形 5"/>
          <p:cNvSpPr/>
          <p:nvPr/>
        </p:nvSpPr>
        <p:spPr>
          <a:xfrm>
            <a:off x="1115616" y="5076296"/>
            <a:ext cx="1440160" cy="9361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SSH</a:t>
            </a:r>
          </a:p>
          <a:p>
            <a:pPr algn="ctr"/>
            <a:r>
              <a:rPr kumimoji="1" lang="ja-JP" altLang="en-US" dirty="0" smtClean="0"/>
              <a:t>クライアント</a:t>
            </a:r>
            <a:endParaRPr kumimoji="1" lang="ja-JP" altLang="en-US" dirty="0"/>
          </a:p>
        </p:txBody>
      </p:sp>
      <p:sp>
        <p:nvSpPr>
          <p:cNvPr id="7" name="雲 6"/>
          <p:cNvSpPr/>
          <p:nvPr/>
        </p:nvSpPr>
        <p:spPr>
          <a:xfrm>
            <a:off x="3923929" y="4437112"/>
            <a:ext cx="3528391" cy="2232248"/>
          </a:xfrm>
          <a:prstGeom prst="cloud">
            <a:avLst/>
          </a:prstGeom>
          <a:solidFill>
            <a:schemeClr val="bg1">
              <a:lumMod val="95000"/>
            </a:schemeClr>
          </a:solidFill>
          <a:ln>
            <a:solidFill>
              <a:schemeClr val="tx1"/>
            </a:solidFill>
          </a:ln>
        </p:spPr>
        <p:style>
          <a:lnRef idx="1">
            <a:schemeClr val="dk1"/>
          </a:lnRef>
          <a:fillRef idx="2">
            <a:schemeClr val="dk1"/>
          </a:fillRef>
          <a:effectRef idx="1">
            <a:schemeClr val="dk1"/>
          </a:effectRef>
          <a:fontRef idx="minor">
            <a:schemeClr val="dk1"/>
          </a:fontRef>
        </p:style>
        <p:txBody>
          <a:bodyPr rtlCol="0" anchor="t"/>
          <a:lstStyle/>
          <a:p>
            <a:pPr algn="ctr"/>
            <a:endParaRPr kumimoji="1" lang="ja-JP" altLang="en-US" dirty="0"/>
          </a:p>
        </p:txBody>
      </p:sp>
      <p:sp>
        <p:nvSpPr>
          <p:cNvPr id="19" name="テキスト ボックス 18"/>
          <p:cNvSpPr txBox="1"/>
          <p:nvPr/>
        </p:nvSpPr>
        <p:spPr>
          <a:xfrm>
            <a:off x="2419945" y="4931876"/>
            <a:ext cx="1098979" cy="369332"/>
          </a:xfrm>
          <a:prstGeom prst="rect">
            <a:avLst/>
          </a:prstGeom>
          <a:noFill/>
        </p:spPr>
        <p:txBody>
          <a:bodyPr wrap="none" rtlCol="0">
            <a:spAutoFit/>
          </a:bodyPr>
          <a:lstStyle/>
          <a:p>
            <a:r>
              <a:rPr kumimoji="1" lang="ja-JP" altLang="en-US" dirty="0" smtClean="0"/>
              <a:t>非暗号化</a:t>
            </a:r>
            <a:endParaRPr kumimoji="1" lang="ja-JP" altLang="en-US" dirty="0"/>
          </a:p>
        </p:txBody>
      </p:sp>
      <p:sp>
        <p:nvSpPr>
          <p:cNvPr id="13" name="正方形/長方形 12"/>
          <p:cNvSpPr/>
          <p:nvPr/>
        </p:nvSpPr>
        <p:spPr>
          <a:xfrm>
            <a:off x="4453718" y="4914263"/>
            <a:ext cx="1918482" cy="1503631"/>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12" name="右矢印 11"/>
          <p:cNvSpPr/>
          <p:nvPr/>
        </p:nvSpPr>
        <p:spPr>
          <a:xfrm>
            <a:off x="2555776" y="5301208"/>
            <a:ext cx="1897942" cy="327784"/>
          </a:xfrm>
          <a:prstGeom prst="rightArrow">
            <a:avLst/>
          </a:prstGeom>
          <a:solidFill>
            <a:schemeClr val="accent4">
              <a:lumMod val="60000"/>
              <a:lumOff val="40000"/>
            </a:schemeClr>
          </a:solidFill>
          <a:ln>
            <a:solidFill>
              <a:schemeClr val="accent4"/>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pic>
        <p:nvPicPr>
          <p:cNvPr id="14" name="図 13"/>
          <p:cNvPicPr>
            <a:picLocks noChangeAspect="1"/>
          </p:cNvPicPr>
          <p:nvPr/>
        </p:nvPicPr>
        <p:blipFill>
          <a:blip r:embed="rId3">
            <a:duotone>
              <a:prstClr val="black"/>
              <a:srgbClr val="D9C3A5">
                <a:tint val="50000"/>
                <a:satMod val="180000"/>
              </a:srgbClr>
            </a:duotone>
          </a:blip>
          <a:stretch>
            <a:fillRect/>
          </a:stretch>
        </p:blipFill>
        <p:spPr>
          <a:xfrm rot="5400000">
            <a:off x="5597559" y="5585566"/>
            <a:ext cx="1022057" cy="362247"/>
          </a:xfrm>
          <a:prstGeom prst="rect">
            <a:avLst/>
          </a:prstGeom>
        </p:spPr>
      </p:pic>
      <p:sp>
        <p:nvSpPr>
          <p:cNvPr id="16" name="正方形/長方形 15"/>
          <p:cNvSpPr/>
          <p:nvPr/>
        </p:nvSpPr>
        <p:spPr>
          <a:xfrm>
            <a:off x="5868144" y="5106996"/>
            <a:ext cx="743511" cy="1161176"/>
          </a:xfrm>
          <a:prstGeom prst="rect">
            <a:avLst/>
          </a:prstGeom>
          <a:noFill/>
          <a:ln w="38100">
            <a:solidFill>
              <a:schemeClr val="bg1">
                <a:lumMod val="50000"/>
              </a:schemeClr>
            </a:solidFill>
            <a:prstDash val="sysDash"/>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20" name="テキスト ボックス 19"/>
          <p:cNvSpPr txBox="1"/>
          <p:nvPr/>
        </p:nvSpPr>
        <p:spPr>
          <a:xfrm>
            <a:off x="5868144" y="4544931"/>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21" name="正方形/長方形 20"/>
          <p:cNvSpPr/>
          <p:nvPr/>
        </p:nvSpPr>
        <p:spPr>
          <a:xfrm>
            <a:off x="4532730" y="5312868"/>
            <a:ext cx="910182" cy="86946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latin typeface="ＭＳ Ｐゴシック" pitchFamily="50" charset="-128"/>
                <a:ea typeface="ＭＳ Ｐゴシック" pitchFamily="50" charset="-128"/>
              </a:rPr>
              <a:t>SSH</a:t>
            </a:r>
            <a:r>
              <a:rPr kumimoji="1" lang="ja-JP" altLang="en-US" dirty="0" smtClean="0">
                <a:latin typeface="ＭＳ Ｐゴシック" pitchFamily="50" charset="-128"/>
                <a:ea typeface="ＭＳ Ｐゴシック" pitchFamily="50" charset="-128"/>
              </a:rPr>
              <a:t>サーバ</a:t>
            </a:r>
            <a:endParaRPr kumimoji="1" lang="ja-JP" altLang="en-US" dirty="0">
              <a:latin typeface="ＭＳ Ｐゴシック" pitchFamily="50" charset="-128"/>
              <a:ea typeface="ＭＳ Ｐゴシック" pitchFamily="50" charset="-128"/>
            </a:endParaRPr>
          </a:p>
        </p:txBody>
      </p:sp>
      <p:sp>
        <p:nvSpPr>
          <p:cNvPr id="15" name="正方形/長方形 14"/>
          <p:cNvSpPr/>
          <p:nvPr/>
        </p:nvSpPr>
        <p:spPr>
          <a:xfrm>
            <a:off x="2165144" y="5465100"/>
            <a:ext cx="1038703" cy="603180"/>
          </a:xfrm>
          <a:prstGeom prst="rect">
            <a:avLst/>
          </a:prstGeom>
          <a:solidFill>
            <a:schemeClr val="bg1"/>
          </a:solidFill>
          <a:ln w="19050">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600" dirty="0" err="1" smtClean="0"/>
              <a:t>xen</a:t>
            </a:r>
            <a:r>
              <a:rPr lang="en-US" altLang="ja-JP" sz="1600" dirty="0" smtClean="0"/>
              <a:t> console</a:t>
            </a:r>
            <a:endParaRPr kumimoji="1" lang="en-US" altLang="ja-JP" sz="1600" dirty="0" smtClean="0"/>
          </a:p>
        </p:txBody>
      </p:sp>
      <p:sp>
        <p:nvSpPr>
          <p:cNvPr id="17" name="テキスト ボックス 16"/>
          <p:cNvSpPr txBox="1"/>
          <p:nvPr/>
        </p:nvSpPr>
        <p:spPr>
          <a:xfrm>
            <a:off x="5281133" y="6048563"/>
            <a:ext cx="646331" cy="369332"/>
          </a:xfrm>
          <a:prstGeom prst="rect">
            <a:avLst/>
          </a:prstGeom>
          <a:noFill/>
        </p:spPr>
        <p:txBody>
          <a:bodyPr wrap="none" rtlCol="0">
            <a:spAutoFit/>
          </a:bodyPr>
          <a:lstStyle/>
          <a:p>
            <a:r>
              <a:rPr kumimoji="1" lang="ja-JP" altLang="en-US" dirty="0" smtClean="0"/>
              <a:t>実行</a:t>
            </a:r>
            <a:endParaRPr kumimoji="1" lang="ja-JP" altLang="en-US" dirty="0"/>
          </a:p>
        </p:txBody>
      </p:sp>
    </p:spTree>
    <p:extLst>
      <p:ext uri="{BB962C8B-B14F-4D97-AF65-F5344CB8AC3E}">
        <p14:creationId xmlns:p14="http://schemas.microsoft.com/office/powerpoint/2010/main" val="16885602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750"/>
                                        <p:tgtEl>
                                          <p:spTgt spid="1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down)">
                                      <p:cBhvr>
                                        <p:cTn id="10" dur="500"/>
                                        <p:tgtEl>
                                          <p:spTgt spid="19"/>
                                        </p:tgtEl>
                                      </p:cBhvr>
                                    </p:animEffect>
                                  </p:childTnLst>
                                </p:cTn>
                              </p:par>
                            </p:childTnLst>
                          </p:cTn>
                        </p:par>
                        <p:par>
                          <p:cTn id="11" fill="hold">
                            <p:stCondLst>
                              <p:cond delay="750"/>
                            </p:stCondLst>
                            <p:childTnLst>
                              <p:par>
                                <p:cTn id="12" presetID="63" presetClass="path" presetSubtype="0" accel="50000" decel="50000" fill="hold" grpId="1" nodeType="afterEffect">
                                  <p:stCondLst>
                                    <p:cond delay="0"/>
                                  </p:stCondLst>
                                  <p:childTnLst>
                                    <p:animMotion origin="layout" path="M 0 0 L 0.25 0 E" pathEditMode="relative" ptsTypes="">
                                      <p:cBhvr>
                                        <p:cTn id="13" dur="1500" fill="hold"/>
                                        <p:tgtEl>
                                          <p:spTgt spid="15"/>
                                        </p:tgtEl>
                                        <p:attrNameLst>
                                          <p:attrName>ppt_x</p:attrName>
                                          <p:attrName>ppt_y</p:attrName>
                                        </p:attrNameLst>
                                      </p:cBhvr>
                                    </p:animMotion>
                                  </p:childTnLst>
                                </p:cTn>
                              </p:par>
                            </p:childTnLst>
                          </p:cTn>
                        </p:par>
                        <p:par>
                          <p:cTn id="14" fill="hold">
                            <p:stCondLst>
                              <p:cond delay="2250"/>
                            </p:stCondLst>
                            <p:childTnLst>
                              <p:par>
                                <p:cTn id="15" presetID="22" presetClass="entr" presetSubtype="4"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down)">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5" grpId="0" animBg="1"/>
      <p:bldP spid="15" grpId="1" animBg="1"/>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err="1" smtClean="0"/>
              <a:t>SCCrypt</a:t>
            </a:r>
            <a:r>
              <a:rPr kumimoji="1" lang="ja-JP" altLang="en-US" dirty="0" smtClean="0"/>
              <a:t>の有効性を確かめる実験を行った</a:t>
            </a:r>
            <a:endParaRPr kumimoji="1" lang="en-US" altLang="ja-JP" dirty="0" smtClean="0"/>
          </a:p>
          <a:p>
            <a:pPr lvl="1"/>
            <a:r>
              <a:rPr lang="ja-JP" altLang="en-US" dirty="0" smtClean="0"/>
              <a:t>管理</a:t>
            </a:r>
            <a:r>
              <a:rPr lang="en-US" altLang="ja-JP" dirty="0" smtClean="0"/>
              <a:t>VM</a:t>
            </a:r>
            <a:r>
              <a:rPr lang="ja-JP" altLang="en-US" dirty="0" err="1" smtClean="0"/>
              <a:t>での</a:t>
            </a:r>
            <a:r>
              <a:rPr lang="ja-JP" altLang="en-US" dirty="0" smtClean="0"/>
              <a:t>入出力の盗聴</a:t>
            </a:r>
            <a:endParaRPr lang="en-US" altLang="ja-JP" dirty="0" smtClean="0"/>
          </a:p>
          <a:p>
            <a:pPr lvl="1"/>
            <a:r>
              <a:rPr kumimoji="1" lang="en-US" altLang="ja-JP" dirty="0" smtClean="0"/>
              <a:t>SSH</a:t>
            </a:r>
            <a:r>
              <a:rPr kumimoji="1" lang="ja-JP" altLang="en-US" dirty="0" smtClean="0"/>
              <a:t>クライアントにおける応答時間</a:t>
            </a:r>
            <a:endParaRPr kumimoji="1" lang="en-US" altLang="ja-JP" dirty="0" smtClean="0"/>
          </a:p>
          <a:p>
            <a:pPr lvl="1"/>
            <a:r>
              <a:rPr lang="ja-JP" altLang="en-US" dirty="0" smtClean="0"/>
              <a:t>画面表示のスループット</a:t>
            </a:r>
            <a:endParaRPr lang="en-US" altLang="ja-JP" dirty="0" smtClean="0"/>
          </a:p>
          <a:p>
            <a:pPr lvl="1"/>
            <a:r>
              <a:rPr kumimoji="1" lang="en-US" altLang="ja-JP" dirty="0" smtClean="0"/>
              <a:t>CPU</a:t>
            </a:r>
            <a:r>
              <a:rPr kumimoji="1" lang="ja-JP" altLang="en-US" dirty="0" smtClean="0"/>
              <a:t>使用率</a:t>
            </a:r>
            <a:endParaRPr kumimoji="1" lang="ja-JP" altLang="en-US" dirty="0"/>
          </a:p>
        </p:txBody>
      </p:sp>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6" name="テキスト ボックス 5"/>
          <p:cNvSpPr txBox="1"/>
          <p:nvPr/>
        </p:nvSpPr>
        <p:spPr>
          <a:xfrm>
            <a:off x="1763688" y="3717032"/>
            <a:ext cx="1210588" cy="400110"/>
          </a:xfrm>
          <a:prstGeom prst="rect">
            <a:avLst/>
          </a:prstGeom>
          <a:noFill/>
        </p:spPr>
        <p:txBody>
          <a:bodyPr wrap="none" rtlCol="0">
            <a:spAutoFit/>
          </a:bodyPr>
          <a:lstStyle/>
          <a:p>
            <a:r>
              <a:rPr kumimoji="1" lang="ja-JP" altLang="en-US" sz="2000" dirty="0" smtClean="0"/>
              <a:t>実験環境</a:t>
            </a:r>
            <a:endParaRPr kumimoji="1" lang="ja-JP" altLang="en-US" sz="2000" dirty="0"/>
          </a:p>
        </p:txBody>
      </p:sp>
      <p:graphicFrame>
        <p:nvGraphicFramePr>
          <p:cNvPr id="18" name="表 17"/>
          <p:cNvGraphicFramePr>
            <a:graphicFrameLocks noGrp="1"/>
          </p:cNvGraphicFramePr>
          <p:nvPr>
            <p:extLst>
              <p:ext uri="{D42A27DB-BD31-4B8C-83A1-F6EECF244321}">
                <p14:modId xmlns:p14="http://schemas.microsoft.com/office/powerpoint/2010/main" val="2952324674"/>
              </p:ext>
            </p:extLst>
          </p:nvPr>
        </p:nvGraphicFramePr>
        <p:xfrm>
          <a:off x="1187624" y="4077072"/>
          <a:ext cx="6768752" cy="2123440"/>
        </p:xfrm>
        <a:graphic>
          <a:graphicData uri="http://schemas.openxmlformats.org/drawingml/2006/table">
            <a:tbl>
              <a:tblPr firstRow="1" bandRow="1">
                <a:tableStyleId>{2D5ABB26-0587-4C30-8999-92F81FD0307C}</a:tableStyleId>
              </a:tblPr>
              <a:tblGrid>
                <a:gridCol w="894239"/>
                <a:gridCol w="2562145"/>
                <a:gridCol w="3312368"/>
              </a:tblGrid>
              <a:tr h="370840">
                <a:tc>
                  <a:txBody>
                    <a:bodyPr/>
                    <a:lstStyle/>
                    <a:p>
                      <a:endParaRPr kumimoji="1" lang="ja-JP" altLang="en-US" dirty="0">
                        <a:solidFill>
                          <a:sysClr val="windowText" lastClr="000000"/>
                        </a:solidFill>
                      </a:endParaRP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t>クライアントマシン</a:t>
                      </a:r>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t>サーバマシン</a:t>
                      </a:r>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ja-JP" altLang="en-US" dirty="0" smtClean="0"/>
                        <a:t>マシン</a:t>
                      </a:r>
                      <a:endParaRPr kumimoji="1" lang="ja-JP" altLang="en-US"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800" kern="1200" baseline="0" dirty="0" smtClean="0"/>
                        <a:t>Linux-3.2.0.35</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800" kern="1200" baseline="0" dirty="0" smtClean="0"/>
                        <a:t>Xen-4.1.3</a:t>
                      </a:r>
                      <a:r>
                        <a:rPr kumimoji="1" lang="ja-JP" altLang="en-US" sz="1800" kern="1200" baseline="0" dirty="0" smtClean="0"/>
                        <a:t>　</a:t>
                      </a:r>
                      <a:r>
                        <a:rPr kumimoji="1" lang="en-US" altLang="ja-JP" sz="1800" kern="1200" baseline="0" dirty="0" smtClean="0"/>
                        <a:t>Linux-3.2.0.60</a:t>
                      </a:r>
                      <a:endParaRPr kumimoji="1" lang="ja-JP" altLang="en-US"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en-US" altLang="ja-JP" dirty="0" smtClean="0"/>
                        <a:t>CPU</a:t>
                      </a:r>
                      <a:endParaRPr kumimoji="1" lang="ja-JP" altLang="en-US"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800" kern="1200" baseline="0" dirty="0" smtClean="0"/>
                        <a:t>Intel Xeon E5630 2.53GHz</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800" kern="1200" baseline="0" dirty="0" smtClean="0"/>
                        <a:t>Intel Core i7 870 2.93GHz </a:t>
                      </a:r>
                      <a:endParaRPr kumimoji="1" lang="ja-JP" altLang="en-US"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en-US" altLang="ja-JP" dirty="0" smtClean="0"/>
                        <a:t>LAN</a:t>
                      </a:r>
                      <a:endParaRPr kumimoji="1" lang="ja-JP" altLang="en-US"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ギガビット</a:t>
                      </a:r>
                      <a:r>
                        <a:rPr kumimoji="1" lang="ja-JP" altLang="en-US" baseline="0" dirty="0" smtClean="0"/>
                        <a:t> </a:t>
                      </a:r>
                      <a:r>
                        <a:rPr kumimoji="1" lang="ja-JP" altLang="en-US" dirty="0" smtClean="0"/>
                        <a:t>イーサネット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ギガビット イーサネット </a:t>
                      </a: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en-US" altLang="ja-JP" dirty="0" smtClean="0"/>
                        <a:t>SSH</a:t>
                      </a:r>
                      <a:endParaRPr kumimoji="1" lang="ja-JP" altLang="en-US"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800" kern="1200" baseline="0" dirty="0" err="1" smtClean="0"/>
                        <a:t>OpenSSH</a:t>
                      </a:r>
                      <a:r>
                        <a:rPr kumimoji="1" lang="en-US" altLang="ja-JP" sz="1800" kern="1200" baseline="0" dirty="0" smtClean="0"/>
                        <a:t> 6.0p1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800" kern="1200" baseline="0" dirty="0" err="1" smtClean="0"/>
                        <a:t>OpenSSH</a:t>
                      </a:r>
                      <a:r>
                        <a:rPr kumimoji="1" lang="en-US" altLang="ja-JP" sz="1800" kern="1200" baseline="0" dirty="0" smtClean="0"/>
                        <a:t> 5.9p1</a:t>
                      </a:r>
                      <a:endParaRPr kumimoji="1" lang="ja-JP" altLang="en-US"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14471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ja-JP" altLang="en-US" dirty="0" smtClean="0"/>
              <a:t>コンソール入出力の盗聴ができるかどうか調べた</a:t>
            </a:r>
            <a:endParaRPr kumimoji="1" lang="en-US" altLang="ja-JP" dirty="0" smtClean="0"/>
          </a:p>
          <a:p>
            <a:pPr lvl="1"/>
            <a:r>
              <a:rPr kumimoji="1" lang="ja-JP" altLang="en-US" dirty="0" smtClean="0"/>
              <a:t>管理</a:t>
            </a:r>
            <a:r>
              <a:rPr kumimoji="1" lang="en-US" altLang="ja-JP" dirty="0" smtClean="0"/>
              <a:t>VM</a:t>
            </a:r>
            <a:r>
              <a:rPr lang="ja-JP" altLang="en-US" dirty="0" smtClean="0"/>
              <a:t>で入出力を取得，</a:t>
            </a:r>
            <a:r>
              <a:rPr lang="ja-JP" altLang="en-US" dirty="0"/>
              <a:t>ログファイルに</a:t>
            </a:r>
            <a:r>
              <a:rPr lang="ja-JP" altLang="en-US" dirty="0" smtClean="0"/>
              <a:t>書き込ませる</a:t>
            </a:r>
            <a:endParaRPr lang="en-US" altLang="ja-JP" dirty="0" smtClean="0"/>
          </a:p>
          <a:p>
            <a:r>
              <a:rPr lang="ja-JP" altLang="en-US" dirty="0"/>
              <a:t>デモ</a:t>
            </a:r>
            <a:endParaRPr lang="en-US" altLang="ja-JP" dirty="0" smtClean="0"/>
          </a:p>
          <a:p>
            <a:pPr lvl="2"/>
            <a:endParaRPr kumimoji="1" lang="ja-JP" altLang="en-US" dirty="0"/>
          </a:p>
        </p:txBody>
      </p:sp>
      <p:sp>
        <p:nvSpPr>
          <p:cNvPr id="2" name="タイトル 1"/>
          <p:cNvSpPr>
            <a:spLocks noGrp="1"/>
          </p:cNvSpPr>
          <p:nvPr>
            <p:ph type="title"/>
          </p:nvPr>
        </p:nvSpPr>
        <p:spPr/>
        <p:txBody>
          <a:bodyPr/>
          <a:lstStyle/>
          <a:p>
            <a:r>
              <a:rPr kumimoji="1" lang="ja-JP" altLang="en-US" dirty="0" smtClean="0"/>
              <a:t>入出力の盗聴</a:t>
            </a:r>
            <a:endParaRPr kumimoji="1" lang="ja-JP" altLang="en-US" dirty="0"/>
          </a:p>
        </p:txBody>
      </p:sp>
      <p:pic>
        <p:nvPicPr>
          <p:cNvPr id="4" name="Picture 2" descr="C:\Program Files (x86)\Microsoft Office\MEDIA\CAGCAT10\j0285750.wmf"/>
          <p:cNvPicPr>
            <a:picLocks noChangeAspect="1" noChangeArrowheads="1"/>
          </p:cNvPicPr>
          <p:nvPr/>
        </p:nvPicPr>
        <p:blipFill>
          <a:blip r:embed="rId3" cstate="print"/>
          <a:srcRect/>
          <a:stretch>
            <a:fillRect/>
          </a:stretch>
        </p:blipFill>
        <p:spPr bwMode="auto">
          <a:xfrm>
            <a:off x="415976" y="4477247"/>
            <a:ext cx="1805147" cy="1109328"/>
          </a:xfrm>
          <a:prstGeom prst="rect">
            <a:avLst/>
          </a:prstGeom>
          <a:noFill/>
        </p:spPr>
      </p:pic>
      <p:sp>
        <p:nvSpPr>
          <p:cNvPr id="5" name="雲 4"/>
          <p:cNvSpPr/>
          <p:nvPr/>
        </p:nvSpPr>
        <p:spPr>
          <a:xfrm>
            <a:off x="2664996" y="3748360"/>
            <a:ext cx="5651419" cy="3109640"/>
          </a:xfrm>
          <a:prstGeom prst="cloud">
            <a:avLst/>
          </a:prstGeom>
          <a:solidFill>
            <a:schemeClr val="bg1">
              <a:lumMod val="95000"/>
            </a:schemeClr>
          </a:solid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6" name="正方形/長方形 5"/>
          <p:cNvSpPr/>
          <p:nvPr/>
        </p:nvSpPr>
        <p:spPr>
          <a:xfrm>
            <a:off x="3413263" y="4207523"/>
            <a:ext cx="1878817" cy="1410482"/>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7" name="テキスト ボックス 6"/>
          <p:cNvSpPr txBox="1"/>
          <p:nvPr/>
        </p:nvSpPr>
        <p:spPr>
          <a:xfrm>
            <a:off x="891188" y="5658150"/>
            <a:ext cx="854721"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ユーザ</a:t>
            </a:r>
            <a:endParaRPr kumimoji="1" lang="ja-JP" altLang="en-US" dirty="0">
              <a:latin typeface="ＭＳ Ｐゴシック" pitchFamily="50" charset="-128"/>
              <a:ea typeface="ＭＳ Ｐゴシック" pitchFamily="50" charset="-128"/>
            </a:endParaRPr>
          </a:p>
        </p:txBody>
      </p:sp>
      <p:sp>
        <p:nvSpPr>
          <p:cNvPr id="8" name="正方形/長方形 7"/>
          <p:cNvSpPr/>
          <p:nvPr/>
        </p:nvSpPr>
        <p:spPr>
          <a:xfrm>
            <a:off x="3462906" y="5837827"/>
            <a:ext cx="4167255" cy="610118"/>
          </a:xfrm>
          <a:prstGeom prst="rect">
            <a:avLst/>
          </a:prstGeom>
          <a:solidFill>
            <a:schemeClr val="accent3">
              <a:lumMod val="40000"/>
              <a:lumOff val="60000"/>
            </a:schemeClr>
          </a:solidFill>
          <a:ln>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rtlCol="0" anchor="b" anchorCtr="0"/>
          <a:lstStyle/>
          <a:p>
            <a:pPr algn="ctr"/>
            <a:endParaRPr kumimoji="1" lang="ja-JP" altLang="en-US" dirty="0"/>
          </a:p>
        </p:txBody>
      </p:sp>
      <p:sp>
        <p:nvSpPr>
          <p:cNvPr id="9" name="角丸四角形 8"/>
          <p:cNvSpPr/>
          <p:nvPr/>
        </p:nvSpPr>
        <p:spPr>
          <a:xfrm>
            <a:off x="6572999" y="4266919"/>
            <a:ext cx="1296144" cy="861588"/>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ユーザ</a:t>
            </a:r>
            <a:r>
              <a:rPr kumimoji="1" lang="en-US" altLang="ja-JP" dirty="0" smtClean="0"/>
              <a:t>VM</a:t>
            </a:r>
            <a:endParaRPr kumimoji="1" lang="ja-JP" altLang="en-US" dirty="0"/>
          </a:p>
        </p:txBody>
      </p:sp>
      <p:sp>
        <p:nvSpPr>
          <p:cNvPr id="10" name="テキスト ボックス 9"/>
          <p:cNvSpPr txBox="1"/>
          <p:nvPr/>
        </p:nvSpPr>
        <p:spPr>
          <a:xfrm>
            <a:off x="5366498" y="4022856"/>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11" name="テキスト ボックス 10"/>
          <p:cNvSpPr txBox="1"/>
          <p:nvPr/>
        </p:nvSpPr>
        <p:spPr>
          <a:xfrm>
            <a:off x="3487038" y="6078613"/>
            <a:ext cx="724921"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12" name="円/楕円 11"/>
          <p:cNvSpPr/>
          <p:nvPr/>
        </p:nvSpPr>
        <p:spPr>
          <a:xfrm>
            <a:off x="4838303" y="5905683"/>
            <a:ext cx="1973961" cy="505323"/>
          </a:xfrm>
          <a:prstGeom prst="ellipse">
            <a:avLst/>
          </a:prstGeom>
          <a:gradFill flip="none" rotWithShape="1">
            <a:gsLst>
              <a:gs pos="0">
                <a:schemeClr val="accent2">
                  <a:lumMod val="60000"/>
                  <a:lumOff val="40000"/>
                </a:schemeClr>
              </a:gs>
              <a:gs pos="65000">
                <a:schemeClr val="accent3">
                  <a:tint val="32000"/>
                  <a:satMod val="250000"/>
                </a:schemeClr>
              </a:gs>
              <a:gs pos="100000">
                <a:schemeClr val="accent3">
                  <a:tint val="23000"/>
                  <a:satMod val="300000"/>
                </a:schemeClr>
              </a:gs>
            </a:gsLst>
            <a:lin ang="10800000" scaled="1"/>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復号</a:t>
            </a:r>
            <a:r>
              <a:rPr kumimoji="1" lang="en-US" altLang="ja-JP" sz="1600" dirty="0" smtClean="0">
                <a:latin typeface="ＭＳ Ｐゴシック" pitchFamily="50" charset="-128"/>
                <a:ea typeface="ＭＳ Ｐゴシック" pitchFamily="50" charset="-128"/>
              </a:rPr>
              <a:t>/</a:t>
            </a:r>
            <a:r>
              <a:rPr kumimoji="1" lang="ja-JP" altLang="en-US" sz="1600" dirty="0" smtClean="0">
                <a:latin typeface="ＭＳ Ｐゴシック" pitchFamily="50" charset="-128"/>
                <a:ea typeface="ＭＳ Ｐゴシック" pitchFamily="50" charset="-128"/>
              </a:rPr>
              <a:t>暗号化</a:t>
            </a:r>
            <a:endParaRPr kumimoji="1" lang="ja-JP" altLang="en-US" sz="1600" dirty="0">
              <a:latin typeface="ＭＳ Ｐゴシック" pitchFamily="50" charset="-128"/>
              <a:ea typeface="ＭＳ Ｐゴシック" pitchFamily="50" charset="-128"/>
            </a:endParaRPr>
          </a:p>
        </p:txBody>
      </p:sp>
      <p:sp>
        <p:nvSpPr>
          <p:cNvPr id="13" name="テキスト ボックス 12"/>
          <p:cNvSpPr txBox="1"/>
          <p:nvPr/>
        </p:nvSpPr>
        <p:spPr>
          <a:xfrm>
            <a:off x="5292081" y="5321979"/>
            <a:ext cx="1471832" cy="646331"/>
          </a:xfrm>
          <a:prstGeom prst="rect">
            <a:avLst/>
          </a:prstGeom>
          <a:noFill/>
        </p:spPr>
        <p:txBody>
          <a:bodyPr wrap="square" rtlCol="0">
            <a:spAutoFit/>
          </a:bodyPr>
          <a:lstStyle/>
          <a:p>
            <a:pPr algn="ctr"/>
            <a:r>
              <a:rPr kumimoji="1" lang="ja-JP" altLang="en-US" dirty="0" smtClean="0">
                <a:solidFill>
                  <a:sysClr val="windowText" lastClr="000000"/>
                </a:solidFill>
              </a:rPr>
              <a:t>仮想シリアル</a:t>
            </a:r>
            <a:endParaRPr kumimoji="1" lang="en-US" altLang="ja-JP" dirty="0" smtClean="0">
              <a:solidFill>
                <a:sysClr val="windowText" lastClr="000000"/>
              </a:solidFill>
            </a:endParaRPr>
          </a:p>
          <a:p>
            <a:pPr algn="ctr"/>
            <a:r>
              <a:rPr lang="ja-JP" altLang="en-US" dirty="0" smtClean="0">
                <a:solidFill>
                  <a:sysClr val="windowText" lastClr="000000"/>
                </a:solidFill>
              </a:rPr>
              <a:t>コンソール</a:t>
            </a:r>
            <a:endParaRPr kumimoji="1" lang="ja-JP" altLang="en-US" dirty="0">
              <a:solidFill>
                <a:sysClr val="windowText" lastClr="000000"/>
              </a:solidFill>
            </a:endParaRPr>
          </a:p>
        </p:txBody>
      </p:sp>
      <p:pic>
        <p:nvPicPr>
          <p:cNvPr id="14" name="図 13"/>
          <p:cNvPicPr>
            <a:picLocks noChangeAspect="1"/>
          </p:cNvPicPr>
          <p:nvPr/>
        </p:nvPicPr>
        <p:blipFill>
          <a:blip r:embed="rId4">
            <a:duotone>
              <a:prstClr val="black"/>
              <a:srgbClr val="D9C3A5">
                <a:tint val="50000"/>
                <a:satMod val="180000"/>
              </a:srgbClr>
            </a:duotone>
          </a:blip>
          <a:stretch>
            <a:fillRect/>
          </a:stretch>
        </p:blipFill>
        <p:spPr>
          <a:xfrm>
            <a:off x="3462906" y="4905457"/>
            <a:ext cx="1710918" cy="578092"/>
          </a:xfrm>
          <a:prstGeom prst="rect">
            <a:avLst/>
          </a:prstGeom>
        </p:spPr>
      </p:pic>
      <p:sp>
        <p:nvSpPr>
          <p:cNvPr id="15" name="左右矢印 14"/>
          <p:cNvSpPr/>
          <p:nvPr/>
        </p:nvSpPr>
        <p:spPr>
          <a:xfrm>
            <a:off x="2221122" y="5005094"/>
            <a:ext cx="1241783" cy="368121"/>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 name="二方向矢印 15"/>
          <p:cNvSpPr/>
          <p:nvPr/>
        </p:nvSpPr>
        <p:spPr>
          <a:xfrm rot="5400000">
            <a:off x="4144180" y="5569159"/>
            <a:ext cx="761899" cy="626341"/>
          </a:xfrm>
          <a:prstGeom prst="lef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 name="二方向矢印 16"/>
          <p:cNvSpPr/>
          <p:nvPr/>
        </p:nvSpPr>
        <p:spPr>
          <a:xfrm>
            <a:off x="6812264" y="5194503"/>
            <a:ext cx="616694" cy="1068776"/>
          </a:xfrm>
          <a:prstGeom prst="leftUpArrow">
            <a:avLst/>
          </a:prstGeom>
          <a:solidFill>
            <a:schemeClr val="accent4">
              <a:lumMod val="60000"/>
              <a:lumOff val="40000"/>
            </a:schemeClr>
          </a:solidFill>
          <a:ln>
            <a:solidFill>
              <a:schemeClr val="accent4"/>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8" name="フリーフォーム 17"/>
          <p:cNvSpPr/>
          <p:nvPr/>
        </p:nvSpPr>
        <p:spPr>
          <a:xfrm>
            <a:off x="3349256" y="4837814"/>
            <a:ext cx="4079702" cy="1743739"/>
          </a:xfrm>
          <a:custGeom>
            <a:avLst/>
            <a:gdLst>
              <a:gd name="connsiteX0" fmla="*/ 127591 w 4167963"/>
              <a:gd name="connsiteY0" fmla="*/ 0 h 1743739"/>
              <a:gd name="connsiteX1" fmla="*/ 2062716 w 4167963"/>
              <a:gd name="connsiteY1" fmla="*/ 0 h 1743739"/>
              <a:gd name="connsiteX2" fmla="*/ 2062716 w 4167963"/>
              <a:gd name="connsiteY2" fmla="*/ 510363 h 1743739"/>
              <a:gd name="connsiteX3" fmla="*/ 4167963 w 4167963"/>
              <a:gd name="connsiteY3" fmla="*/ 531628 h 1743739"/>
              <a:gd name="connsiteX4" fmla="*/ 4167963 w 4167963"/>
              <a:gd name="connsiteY4" fmla="*/ 1743739 h 1743739"/>
              <a:gd name="connsiteX5" fmla="*/ 10632 w 4167963"/>
              <a:gd name="connsiteY5" fmla="*/ 1743739 h 1743739"/>
              <a:gd name="connsiteX6" fmla="*/ 0 w 4167963"/>
              <a:gd name="connsiteY6" fmla="*/ 0 h 1743739"/>
              <a:gd name="connsiteX7" fmla="*/ 127591 w 4167963"/>
              <a:gd name="connsiteY7" fmla="*/ 0 h 1743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67963" h="1743739">
                <a:moveTo>
                  <a:pt x="127591" y="0"/>
                </a:moveTo>
                <a:lnTo>
                  <a:pt x="2062716" y="0"/>
                </a:lnTo>
                <a:lnTo>
                  <a:pt x="2062716" y="510363"/>
                </a:lnTo>
                <a:lnTo>
                  <a:pt x="4167963" y="531628"/>
                </a:lnTo>
                <a:lnTo>
                  <a:pt x="4167963" y="1743739"/>
                </a:lnTo>
                <a:lnTo>
                  <a:pt x="10632" y="1743739"/>
                </a:lnTo>
                <a:lnTo>
                  <a:pt x="0" y="0"/>
                </a:lnTo>
                <a:lnTo>
                  <a:pt x="127591" y="0"/>
                </a:lnTo>
                <a:close/>
              </a:path>
            </a:pathLst>
          </a:custGeom>
          <a:noFill/>
          <a:ln w="38100">
            <a:solidFill>
              <a:schemeClr val="bg1">
                <a:lumMod val="50000"/>
              </a:schemeClr>
            </a:solidFill>
            <a:prstDash val="sysDash"/>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9" name="テキスト ボックス 18"/>
          <p:cNvSpPr txBox="1"/>
          <p:nvPr/>
        </p:nvSpPr>
        <p:spPr>
          <a:xfrm>
            <a:off x="5502117" y="4468482"/>
            <a:ext cx="646331" cy="369332"/>
          </a:xfrm>
          <a:prstGeom prst="rect">
            <a:avLst/>
          </a:prstGeom>
          <a:noFill/>
        </p:spPr>
        <p:txBody>
          <a:bodyPr wrap="none" rtlCol="0">
            <a:spAutoFit/>
          </a:bodyPr>
          <a:lstStyle/>
          <a:p>
            <a:r>
              <a:rPr lang="ja-JP" altLang="en-US" dirty="0"/>
              <a:t>盗聴</a:t>
            </a:r>
            <a:endParaRPr kumimoji="1" lang="ja-JP" altLang="en-US" dirty="0"/>
          </a:p>
        </p:txBody>
      </p:sp>
      <p:cxnSp>
        <p:nvCxnSpPr>
          <p:cNvPr id="21" name="直線コネクタ 20"/>
          <p:cNvCxnSpPr>
            <a:endCxn id="19" idx="1"/>
          </p:cNvCxnSpPr>
          <p:nvPr/>
        </p:nvCxnSpPr>
        <p:spPr>
          <a:xfrm flipV="1">
            <a:off x="4932040" y="4653148"/>
            <a:ext cx="570077" cy="378763"/>
          </a:xfrm>
          <a:prstGeom prst="line">
            <a:avLst/>
          </a:prstGeom>
          <a:ln w="381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361366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ja-JP" altLang="en-US" dirty="0"/>
              <a:t>入力</a:t>
            </a:r>
            <a:r>
              <a:rPr lang="ja-JP" altLang="en-US" dirty="0" smtClean="0"/>
              <a:t>から出力までの応答時間を測定</a:t>
            </a:r>
            <a:endParaRPr lang="en-US" altLang="ja-JP" dirty="0" smtClean="0"/>
          </a:p>
          <a:p>
            <a:pPr lvl="1"/>
            <a:r>
              <a:rPr lang="en-US" altLang="ja-JP" dirty="0" smtClean="0"/>
              <a:t>SSH</a:t>
            </a:r>
            <a:r>
              <a:rPr lang="ja-JP" altLang="en-US" dirty="0" smtClean="0"/>
              <a:t>クライアントでの入力がユーザ</a:t>
            </a:r>
            <a:r>
              <a:rPr lang="en-US" altLang="ja-JP" dirty="0" smtClean="0"/>
              <a:t>VM</a:t>
            </a:r>
            <a:r>
              <a:rPr lang="ja-JP" altLang="en-US" dirty="0" smtClean="0"/>
              <a:t>で処理され、ユーザ端末に表示されるまで</a:t>
            </a:r>
            <a:endParaRPr lang="en-US" altLang="ja-JP" dirty="0" smtClean="0"/>
          </a:p>
          <a:p>
            <a:r>
              <a:rPr lang="ja-JP" altLang="en-US" dirty="0" smtClean="0"/>
              <a:t>完全仮想化で</a:t>
            </a:r>
            <a:r>
              <a:rPr lang="ja-JP" altLang="en-US" dirty="0"/>
              <a:t>はほぼ同じ応答</a:t>
            </a:r>
            <a:r>
              <a:rPr lang="ja-JP" altLang="en-US" dirty="0" smtClean="0"/>
              <a:t>時間</a:t>
            </a:r>
            <a:endParaRPr lang="en-US" altLang="ja-JP" dirty="0" smtClean="0"/>
          </a:p>
          <a:p>
            <a:pPr lvl="1"/>
            <a:r>
              <a:rPr lang="ja-JP" altLang="en-US" dirty="0" smtClean="0"/>
              <a:t>入出力の途中で暗号化</a:t>
            </a:r>
            <a:r>
              <a:rPr lang="ja-JP" altLang="en-US" dirty="0"/>
              <a:t>・復号化する</a:t>
            </a:r>
            <a:r>
              <a:rPr lang="ja-JP" altLang="en-US" dirty="0" smtClean="0"/>
              <a:t>ため</a:t>
            </a:r>
            <a:endParaRPr lang="en-US" altLang="ja-JP" dirty="0" smtClean="0"/>
          </a:p>
          <a:p>
            <a:r>
              <a:rPr kumimoji="1" lang="ja-JP" altLang="en-US" dirty="0" smtClean="0"/>
              <a:t>準仮想化では</a:t>
            </a:r>
            <a:r>
              <a:rPr kumimoji="1" lang="en-US" altLang="ja-JP" dirty="0" smtClean="0"/>
              <a:t>0.14ms</a:t>
            </a:r>
            <a:r>
              <a:rPr kumimoji="1" lang="ja-JP" altLang="en-US" dirty="0" smtClean="0"/>
              <a:t>の遅延が発生</a:t>
            </a:r>
            <a:endParaRPr kumimoji="1" lang="en-US" altLang="ja-JP" dirty="0" smtClean="0"/>
          </a:p>
          <a:p>
            <a:pPr lvl="1"/>
            <a:r>
              <a:rPr lang="en-US" altLang="ja-JP" dirty="0" smtClean="0"/>
              <a:t>VMM</a:t>
            </a:r>
            <a:r>
              <a:rPr lang="ja-JP" altLang="en-US" dirty="0" smtClean="0"/>
              <a:t>を呼び出して</a:t>
            </a:r>
            <a:r>
              <a:rPr lang="en-US" altLang="ja-JP" dirty="0"/>
              <a:t/>
            </a:r>
            <a:br>
              <a:rPr lang="en-US" altLang="ja-JP" dirty="0"/>
            </a:br>
            <a:r>
              <a:rPr lang="ja-JP" altLang="en-US" dirty="0" smtClean="0"/>
              <a:t>暗号化・復号化を行うため</a:t>
            </a:r>
            <a:endParaRPr lang="en-US" altLang="ja-JP" dirty="0" smtClean="0"/>
          </a:p>
        </p:txBody>
      </p:sp>
      <p:sp>
        <p:nvSpPr>
          <p:cNvPr id="2" name="タイトル 1"/>
          <p:cNvSpPr>
            <a:spLocks noGrp="1"/>
          </p:cNvSpPr>
          <p:nvPr>
            <p:ph type="title"/>
          </p:nvPr>
        </p:nvSpPr>
        <p:spPr/>
        <p:txBody>
          <a:bodyPr/>
          <a:lstStyle/>
          <a:p>
            <a:r>
              <a:rPr lang="ja-JP" altLang="en-US" dirty="0" smtClean="0"/>
              <a:t>応答</a:t>
            </a:r>
            <a:r>
              <a:rPr lang="ja-JP" altLang="en-US" dirty="0"/>
              <a:t>時間</a:t>
            </a:r>
            <a:endParaRPr kumimoji="1" lang="ja-JP" altLang="en-US" dirty="0"/>
          </a:p>
        </p:txBody>
      </p:sp>
      <p:graphicFrame>
        <p:nvGraphicFramePr>
          <p:cNvPr id="6" name="グラフ 5"/>
          <p:cNvGraphicFramePr>
            <a:graphicFrameLocks/>
          </p:cNvGraphicFramePr>
          <p:nvPr>
            <p:extLst>
              <p:ext uri="{D42A27DB-BD31-4B8C-83A1-F6EECF244321}">
                <p14:modId xmlns:p14="http://schemas.microsoft.com/office/powerpoint/2010/main" val="2928603523"/>
              </p:ext>
            </p:extLst>
          </p:nvPr>
        </p:nvGraphicFramePr>
        <p:xfrm>
          <a:off x="4427984" y="4293096"/>
          <a:ext cx="4598665" cy="25591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08977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ja-JP" altLang="en-US" dirty="0" smtClean="0"/>
              <a:t>巨大なファイルを表示するのにかかる時間を測定</a:t>
            </a:r>
            <a:endParaRPr lang="en-US" altLang="ja-JP" dirty="0" smtClean="0"/>
          </a:p>
          <a:p>
            <a:pPr lvl="1"/>
            <a:r>
              <a:rPr lang="ja-JP" altLang="en-US" dirty="0" smtClean="0"/>
              <a:t>ユーザ</a:t>
            </a:r>
            <a:r>
              <a:rPr lang="en-US" altLang="ja-JP" dirty="0" smtClean="0"/>
              <a:t>VM</a:t>
            </a:r>
            <a:r>
              <a:rPr lang="ja-JP" altLang="en-US" dirty="0" smtClean="0"/>
              <a:t>にログインして</a:t>
            </a:r>
            <a:r>
              <a:rPr lang="en-US" altLang="ja-JP" dirty="0" smtClean="0"/>
              <a:t>cat</a:t>
            </a:r>
            <a:r>
              <a:rPr lang="ja-JP" altLang="en-US" dirty="0" smtClean="0"/>
              <a:t>コマンドで表示</a:t>
            </a:r>
            <a:endParaRPr lang="en-US" altLang="ja-JP" dirty="0" smtClean="0"/>
          </a:p>
          <a:p>
            <a:r>
              <a:rPr lang="ja-JP" altLang="en-US" dirty="0" smtClean="0"/>
              <a:t>表示スループットにはほとんど差がなかった</a:t>
            </a:r>
            <a:endParaRPr kumimoji="1" lang="en-US" altLang="ja-JP" dirty="0" smtClean="0"/>
          </a:p>
          <a:p>
            <a:r>
              <a:rPr lang="ja-JP" altLang="en-US" dirty="0" smtClean="0"/>
              <a:t>準仮想化は</a:t>
            </a:r>
            <a:r>
              <a:rPr kumimoji="1" lang="ja-JP" altLang="en-US" dirty="0" smtClean="0"/>
              <a:t>完全仮想化よりも大幅にスループットが高かった</a:t>
            </a:r>
            <a:endParaRPr kumimoji="1" lang="en-US" altLang="ja-JP" dirty="0" smtClean="0"/>
          </a:p>
        </p:txBody>
      </p:sp>
      <p:sp>
        <p:nvSpPr>
          <p:cNvPr id="2" name="タイトル 1"/>
          <p:cNvSpPr>
            <a:spLocks noGrp="1"/>
          </p:cNvSpPr>
          <p:nvPr>
            <p:ph type="title"/>
          </p:nvPr>
        </p:nvSpPr>
        <p:spPr/>
        <p:txBody>
          <a:bodyPr/>
          <a:lstStyle/>
          <a:p>
            <a:r>
              <a:rPr lang="ja-JP" altLang="en-US" dirty="0"/>
              <a:t>画面表示のスループット</a:t>
            </a:r>
            <a:endParaRPr kumimoji="1" lang="ja-JP" altLang="en-US" dirty="0"/>
          </a:p>
        </p:txBody>
      </p:sp>
      <p:graphicFrame>
        <p:nvGraphicFramePr>
          <p:cNvPr id="5" name="グラフ 4"/>
          <p:cNvGraphicFramePr>
            <a:graphicFrameLocks/>
          </p:cNvGraphicFramePr>
          <p:nvPr>
            <p:extLst>
              <p:ext uri="{D42A27DB-BD31-4B8C-83A1-F6EECF244321}">
                <p14:modId xmlns:p14="http://schemas.microsoft.com/office/powerpoint/2010/main" val="2474715575"/>
              </p:ext>
            </p:extLst>
          </p:nvPr>
        </p:nvGraphicFramePr>
        <p:xfrm>
          <a:off x="2483768" y="3933056"/>
          <a:ext cx="4210049" cy="2476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523227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SSH</a:t>
            </a:r>
            <a:r>
              <a:rPr lang="ja-JP" altLang="en-US" dirty="0" smtClean="0"/>
              <a:t>クライアントから</a:t>
            </a:r>
            <a:r>
              <a:rPr lang="en-US" altLang="ja-JP" dirty="0" smtClean="0"/>
              <a:t>10.9</a:t>
            </a:r>
            <a:r>
              <a:rPr lang="ja-JP" altLang="en-US" dirty="0" smtClean="0"/>
              <a:t>字</a:t>
            </a:r>
            <a:r>
              <a:rPr lang="en-US" altLang="ja-JP" dirty="0" smtClean="0"/>
              <a:t>/</a:t>
            </a:r>
            <a:r>
              <a:rPr lang="ja-JP" altLang="en-US" dirty="0" smtClean="0"/>
              <a:t>秒で入力を行った場合</a:t>
            </a:r>
            <a:endParaRPr kumimoji="1" lang="en-US" altLang="ja-JP" dirty="0" smtClean="0"/>
          </a:p>
          <a:p>
            <a:pPr lvl="1"/>
            <a:r>
              <a:rPr lang="ja-JP" altLang="en-US" dirty="0"/>
              <a:t>完全仮想化は</a:t>
            </a:r>
            <a:r>
              <a:rPr lang="ja-JP" altLang="en-US" dirty="0" smtClean="0"/>
              <a:t>ほとんど同じ</a:t>
            </a:r>
            <a:endParaRPr lang="ja-JP" altLang="en-US" dirty="0"/>
          </a:p>
          <a:p>
            <a:pPr lvl="1"/>
            <a:r>
              <a:rPr kumimoji="1" lang="ja-JP" altLang="en-US" dirty="0" smtClean="0"/>
              <a:t>準仮想化では</a:t>
            </a:r>
            <a:r>
              <a:rPr kumimoji="1" lang="en-US" altLang="ja-JP" dirty="0" smtClean="0"/>
              <a:t>CPU</a:t>
            </a:r>
            <a:r>
              <a:rPr kumimoji="1" lang="ja-JP" altLang="en-US" dirty="0" smtClean="0"/>
              <a:t>使用率が</a:t>
            </a:r>
            <a:r>
              <a:rPr lang="en-US" altLang="ja-JP" dirty="0" smtClean="0"/>
              <a:t>3</a:t>
            </a:r>
            <a:r>
              <a:rPr lang="ja-JP" altLang="en-US" dirty="0" smtClean="0"/>
              <a:t>ポイント高い</a:t>
            </a:r>
            <a:endParaRPr lang="en-US" altLang="ja-JP" dirty="0"/>
          </a:p>
          <a:p>
            <a:r>
              <a:rPr kumimoji="1" lang="ja-JP" altLang="en-US" dirty="0" smtClean="0"/>
              <a:t>ユーザ</a:t>
            </a:r>
            <a:r>
              <a:rPr kumimoji="1" lang="en-US" altLang="ja-JP" dirty="0" smtClean="0"/>
              <a:t>VM</a:t>
            </a:r>
            <a:r>
              <a:rPr kumimoji="1" lang="ja-JP" altLang="en-US" dirty="0" smtClean="0"/>
              <a:t>で</a:t>
            </a:r>
            <a:r>
              <a:rPr kumimoji="1" lang="en-US" altLang="ja-JP" dirty="0" smtClean="0"/>
              <a:t>1000</a:t>
            </a:r>
            <a:r>
              <a:rPr kumimoji="1" lang="ja-JP" altLang="en-US" dirty="0" smtClean="0"/>
              <a:t>字</a:t>
            </a:r>
            <a:r>
              <a:rPr kumimoji="1" lang="en-US" altLang="ja-JP" dirty="0" smtClean="0"/>
              <a:t>/</a:t>
            </a:r>
            <a:r>
              <a:rPr kumimoji="1" lang="ja-JP" altLang="en-US" dirty="0" smtClean="0"/>
              <a:t>秒で出力を行った場合</a:t>
            </a:r>
            <a:endParaRPr kumimoji="1" lang="en-US" altLang="ja-JP" dirty="0" smtClean="0"/>
          </a:p>
          <a:p>
            <a:pPr lvl="1"/>
            <a:r>
              <a:rPr kumimoji="1" lang="ja-JP" altLang="en-US" dirty="0" smtClean="0"/>
              <a:t>完全仮想化</a:t>
            </a:r>
            <a:r>
              <a:rPr lang="ja-JP" altLang="en-US" dirty="0"/>
              <a:t>、</a:t>
            </a:r>
            <a:r>
              <a:rPr lang="ja-JP" altLang="en-US" dirty="0" smtClean="0"/>
              <a:t>準仮想化ともにほとんど同じ</a:t>
            </a:r>
            <a:endParaRPr kumimoji="1" lang="en-US" altLang="ja-JP" dirty="0" smtClean="0"/>
          </a:p>
        </p:txBody>
      </p:sp>
      <p:sp>
        <p:nvSpPr>
          <p:cNvPr id="3" name="タイトル 2"/>
          <p:cNvSpPr>
            <a:spLocks noGrp="1"/>
          </p:cNvSpPr>
          <p:nvPr>
            <p:ph type="title"/>
          </p:nvPr>
        </p:nvSpPr>
        <p:spPr/>
        <p:txBody>
          <a:bodyPr/>
          <a:lstStyle/>
          <a:p>
            <a:r>
              <a:rPr lang="en-US" altLang="ja-JP" dirty="0" smtClean="0"/>
              <a:t>CPU</a:t>
            </a:r>
            <a:r>
              <a:rPr lang="ja-JP" altLang="en-US" dirty="0"/>
              <a:t>使用率</a:t>
            </a:r>
            <a:endParaRPr kumimoji="1" lang="ja-JP" altLang="en-US" dirty="0"/>
          </a:p>
        </p:txBody>
      </p:sp>
      <p:sp>
        <p:nvSpPr>
          <p:cNvPr id="6" name="テキスト ボックス 5"/>
          <p:cNvSpPr txBox="1"/>
          <p:nvPr/>
        </p:nvSpPr>
        <p:spPr>
          <a:xfrm>
            <a:off x="2063155" y="6488668"/>
            <a:ext cx="877163" cy="369332"/>
          </a:xfrm>
          <a:prstGeom prst="rect">
            <a:avLst/>
          </a:prstGeom>
          <a:solidFill>
            <a:schemeClr val="bg1"/>
          </a:solidFill>
        </p:spPr>
        <p:txBody>
          <a:bodyPr wrap="none" rtlCol="0">
            <a:spAutoFit/>
          </a:bodyPr>
          <a:lstStyle/>
          <a:p>
            <a:r>
              <a:rPr lang="ja-JP" altLang="en-US" dirty="0"/>
              <a:t>入力時</a:t>
            </a:r>
            <a:endParaRPr kumimoji="1" lang="ja-JP" altLang="en-US" dirty="0"/>
          </a:p>
        </p:txBody>
      </p:sp>
      <p:sp>
        <p:nvSpPr>
          <p:cNvPr id="7" name="テキスト ボックス 6"/>
          <p:cNvSpPr txBox="1"/>
          <p:nvPr/>
        </p:nvSpPr>
        <p:spPr>
          <a:xfrm>
            <a:off x="6732239" y="6440644"/>
            <a:ext cx="877163" cy="369332"/>
          </a:xfrm>
          <a:prstGeom prst="rect">
            <a:avLst/>
          </a:prstGeom>
          <a:solidFill>
            <a:schemeClr val="bg1"/>
          </a:solidFill>
        </p:spPr>
        <p:txBody>
          <a:bodyPr wrap="none" rtlCol="0">
            <a:spAutoFit/>
          </a:bodyPr>
          <a:lstStyle/>
          <a:p>
            <a:r>
              <a:rPr lang="ja-JP" altLang="en-US" dirty="0"/>
              <a:t>出力</a:t>
            </a:r>
            <a:r>
              <a:rPr lang="ja-JP" altLang="en-US" dirty="0" smtClean="0"/>
              <a:t>時</a:t>
            </a:r>
            <a:endParaRPr kumimoji="1" lang="ja-JP" altLang="en-US" dirty="0"/>
          </a:p>
        </p:txBody>
      </p:sp>
      <p:graphicFrame>
        <p:nvGraphicFramePr>
          <p:cNvPr id="8" name="グラフ 7"/>
          <p:cNvGraphicFramePr>
            <a:graphicFrameLocks/>
          </p:cNvGraphicFramePr>
          <p:nvPr>
            <p:extLst>
              <p:ext uri="{D42A27DB-BD31-4B8C-83A1-F6EECF244321}">
                <p14:modId xmlns:p14="http://schemas.microsoft.com/office/powerpoint/2010/main" val="2056842317"/>
              </p:ext>
            </p:extLst>
          </p:nvPr>
        </p:nvGraphicFramePr>
        <p:xfrm>
          <a:off x="575305" y="4073681"/>
          <a:ext cx="3852861" cy="2366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p:cNvGraphicFramePr>
            <a:graphicFrameLocks/>
          </p:cNvGraphicFramePr>
          <p:nvPr>
            <p:extLst>
              <p:ext uri="{D42A27DB-BD31-4B8C-83A1-F6EECF244321}">
                <p14:modId xmlns:p14="http://schemas.microsoft.com/office/powerpoint/2010/main" val="301681706"/>
              </p:ext>
            </p:extLst>
          </p:nvPr>
        </p:nvGraphicFramePr>
        <p:xfrm>
          <a:off x="4446239" y="4005064"/>
          <a:ext cx="4572000" cy="250223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59211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600200"/>
            <a:ext cx="7859216" cy="4873752"/>
          </a:xfrm>
        </p:spPr>
        <p:txBody>
          <a:bodyPr>
            <a:normAutofit/>
          </a:bodyPr>
          <a:lstStyle/>
          <a:p>
            <a:r>
              <a:rPr lang="en-US" altLang="ja-JP" dirty="0" err="1"/>
              <a:t>FBCrypt</a:t>
            </a:r>
            <a:r>
              <a:rPr lang="en-US" altLang="ja-JP" dirty="0"/>
              <a:t> [</a:t>
            </a:r>
            <a:r>
              <a:rPr lang="en-US" altLang="ja-JP" dirty="0" err="1"/>
              <a:t>Egawa</a:t>
            </a:r>
            <a:r>
              <a:rPr lang="en-US" altLang="ja-JP" dirty="0"/>
              <a:t> et al.</a:t>
            </a:r>
            <a:r>
              <a:rPr lang="ja-JP" altLang="en-US" dirty="0"/>
              <a:t> </a:t>
            </a:r>
            <a:r>
              <a:rPr lang="en-US" altLang="ja-JP" dirty="0" smtClean="0"/>
              <a:t>‘12</a:t>
            </a:r>
            <a:r>
              <a:rPr lang="en-US" altLang="ja-JP" dirty="0"/>
              <a:t>]</a:t>
            </a:r>
          </a:p>
          <a:p>
            <a:pPr lvl="1"/>
            <a:r>
              <a:rPr lang="en-US" altLang="ja-JP" dirty="0"/>
              <a:t>VNC</a:t>
            </a:r>
            <a:r>
              <a:rPr lang="ja-JP" altLang="en-US" dirty="0"/>
              <a:t>を用いた</a:t>
            </a:r>
            <a:r>
              <a:rPr lang="en-US" altLang="ja-JP" dirty="0" smtClean="0"/>
              <a:t>VM</a:t>
            </a:r>
            <a:r>
              <a:rPr lang="ja-JP" altLang="en-US" dirty="0" smtClean="0"/>
              <a:t>管理</a:t>
            </a:r>
            <a:r>
              <a:rPr lang="ja-JP" altLang="en-US" dirty="0"/>
              <a:t>に</a:t>
            </a:r>
            <a:r>
              <a:rPr lang="ja-JP" altLang="en-US" dirty="0" smtClean="0"/>
              <a:t>おいて情報</a:t>
            </a:r>
            <a:r>
              <a:rPr lang="ja-JP" altLang="en-US" dirty="0"/>
              <a:t>漏洩を</a:t>
            </a:r>
            <a:r>
              <a:rPr lang="ja-JP" altLang="en-US" dirty="0" smtClean="0"/>
              <a:t>防止</a:t>
            </a:r>
            <a:endParaRPr lang="en-US" altLang="ja-JP" dirty="0" smtClean="0"/>
          </a:p>
          <a:p>
            <a:pPr lvl="1"/>
            <a:r>
              <a:rPr lang="ja-JP" altLang="en-US" dirty="0" smtClean="0"/>
              <a:t>データ量の多いビデオ出力を暗号化するためオーバヘッドが大きい</a:t>
            </a:r>
            <a:endParaRPr lang="en-US" altLang="ja-JP" dirty="0"/>
          </a:p>
          <a:p>
            <a:r>
              <a:rPr lang="en-US" altLang="ja-JP" dirty="0" err="1" smtClean="0"/>
              <a:t>Xoar</a:t>
            </a:r>
            <a:r>
              <a:rPr lang="en-US" altLang="ja-JP" dirty="0" smtClean="0"/>
              <a:t> [</a:t>
            </a:r>
            <a:r>
              <a:rPr lang="en-US" altLang="ja-JP" dirty="0" err="1" smtClean="0"/>
              <a:t>Colp</a:t>
            </a:r>
            <a:r>
              <a:rPr lang="en-US" altLang="ja-JP" dirty="0" smtClean="0"/>
              <a:t> et al. ‘11] </a:t>
            </a:r>
            <a:endParaRPr lang="en-US" altLang="ja-JP" dirty="0"/>
          </a:p>
          <a:p>
            <a:pPr lvl="1"/>
            <a:r>
              <a:rPr lang="ja-JP" altLang="en-US" dirty="0" smtClean="0">
                <a:latin typeface="Tahoma"/>
              </a:rPr>
              <a:t>仮想シリアルデバイスを専用のコンソール</a:t>
            </a:r>
            <a:r>
              <a:rPr lang="en-US" altLang="ja-JP" dirty="0" smtClean="0">
                <a:latin typeface="Tahoma"/>
              </a:rPr>
              <a:t>VM</a:t>
            </a:r>
            <a:r>
              <a:rPr lang="ja-JP" altLang="en-US" dirty="0" smtClean="0">
                <a:latin typeface="Tahoma"/>
              </a:rPr>
              <a:t>で動作</a:t>
            </a:r>
            <a:endParaRPr lang="en-US" altLang="ja-JP" dirty="0">
              <a:latin typeface="Tahoma"/>
            </a:endParaRPr>
          </a:p>
          <a:p>
            <a:pPr lvl="1"/>
            <a:r>
              <a:rPr lang="ja-JP" altLang="en-US" dirty="0" smtClean="0">
                <a:latin typeface="Tahoma"/>
              </a:rPr>
              <a:t>クラウド</a:t>
            </a:r>
            <a:r>
              <a:rPr lang="ja-JP" altLang="en-US" dirty="0">
                <a:latin typeface="Tahoma"/>
              </a:rPr>
              <a:t>管理者に</a:t>
            </a:r>
            <a:r>
              <a:rPr lang="ja-JP" altLang="en-US" dirty="0" smtClean="0">
                <a:latin typeface="Tahoma"/>
              </a:rPr>
              <a:t>よる攻撃について考慮されていない</a:t>
            </a:r>
            <a:endParaRPr lang="en-US" altLang="ja-JP" dirty="0" smtClean="0">
              <a:latin typeface="Tahoma"/>
            </a:endParaRPr>
          </a:p>
          <a:p>
            <a:r>
              <a:rPr lang="en-US" altLang="ja-JP" dirty="0" smtClean="0"/>
              <a:t>VMware vSphere Hypervisor [VMware Inc.]</a:t>
            </a:r>
          </a:p>
          <a:p>
            <a:pPr lvl="1"/>
            <a:r>
              <a:rPr lang="en-US" altLang="ja-JP" dirty="0" smtClean="0">
                <a:latin typeface="Tahoma"/>
              </a:rPr>
              <a:t>VNC</a:t>
            </a:r>
            <a:r>
              <a:rPr lang="ja-JP" altLang="en-US" dirty="0" smtClean="0">
                <a:latin typeface="Tahoma"/>
              </a:rPr>
              <a:t>サーバを</a:t>
            </a:r>
            <a:r>
              <a:rPr lang="en-US" altLang="ja-JP" dirty="0" smtClean="0">
                <a:latin typeface="Tahoma"/>
              </a:rPr>
              <a:t>VMM</a:t>
            </a:r>
            <a:r>
              <a:rPr lang="ja-JP" altLang="en-US" dirty="0" smtClean="0">
                <a:latin typeface="Tahoma"/>
              </a:rPr>
              <a:t>内で動作させてリモート管理</a:t>
            </a:r>
            <a:endParaRPr lang="en-US" altLang="ja-JP" dirty="0" smtClean="0">
              <a:latin typeface="Tahoma"/>
            </a:endParaRPr>
          </a:p>
          <a:p>
            <a:pPr lvl="1"/>
            <a:r>
              <a:rPr lang="en-US" altLang="ja-JP" dirty="0" smtClean="0">
                <a:latin typeface="Tahoma"/>
              </a:rPr>
              <a:t>VNC</a:t>
            </a:r>
            <a:r>
              <a:rPr lang="ja-JP" altLang="en-US" dirty="0" smtClean="0">
                <a:latin typeface="Tahoma"/>
              </a:rPr>
              <a:t>サーバが攻撃されると</a:t>
            </a:r>
            <a:r>
              <a:rPr lang="en-US" altLang="ja-JP" dirty="0" smtClean="0">
                <a:latin typeface="Tahoma"/>
              </a:rPr>
              <a:t>VMM</a:t>
            </a:r>
            <a:r>
              <a:rPr lang="ja-JP" altLang="en-US" dirty="0" smtClean="0">
                <a:latin typeface="Tahoma"/>
              </a:rPr>
              <a:t>に影響する恐れがある</a:t>
            </a:r>
            <a:endParaRPr lang="en-US" altLang="ja-JP" dirty="0">
              <a:latin typeface="Tahoma"/>
            </a:endParaRPr>
          </a:p>
          <a:p>
            <a:endParaRPr kumimoji="1" lang="ja-JP" altLang="en-US" dirty="0"/>
          </a:p>
        </p:txBody>
      </p:sp>
      <p:sp>
        <p:nvSpPr>
          <p:cNvPr id="2" name="タイトル 1"/>
          <p:cNvSpPr>
            <a:spLocks noGrp="1"/>
          </p:cNvSpPr>
          <p:nvPr>
            <p:ph type="title"/>
          </p:nvPr>
        </p:nvSpPr>
        <p:spPr/>
        <p:txBody>
          <a:bodyPr/>
          <a:lstStyle/>
          <a:p>
            <a:r>
              <a:rPr kumimoji="1" lang="ja-JP" altLang="en-US" dirty="0" smtClean="0"/>
              <a:t>関連研究</a:t>
            </a:r>
            <a:endParaRPr kumimoji="1" lang="ja-JP" altLang="en-US" dirty="0"/>
          </a:p>
        </p:txBody>
      </p:sp>
    </p:spTree>
    <p:extLst>
      <p:ext uri="{BB962C8B-B14F-4D97-AF65-F5344CB8AC3E}">
        <p14:creationId xmlns:p14="http://schemas.microsoft.com/office/powerpoint/2010/main" val="4220697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err="1" smtClean="0">
                <a:latin typeface="ＭＳ Ｐゴシック" pitchFamily="50" charset="-128"/>
                <a:ea typeface="ＭＳ Ｐゴシック" pitchFamily="50" charset="-128"/>
              </a:rPr>
              <a:t>IaaS</a:t>
            </a:r>
            <a:r>
              <a:rPr lang="en-US" altLang="ja-JP" sz="2800" dirty="0" smtClean="0">
                <a:latin typeface="ＭＳ Ｐゴシック" pitchFamily="50" charset="-128"/>
                <a:ea typeface="ＭＳ Ｐゴシック" pitchFamily="50" charset="-128"/>
              </a:rPr>
              <a:t>(</a:t>
            </a:r>
            <a:r>
              <a:rPr lang="en-US" altLang="ja-JP" sz="2800" dirty="0"/>
              <a:t>Infrastructure as a </a:t>
            </a:r>
            <a:r>
              <a:rPr lang="en-US" altLang="ja-JP" sz="2800" dirty="0" smtClean="0"/>
              <a:t>Service)</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ユーザに仮想マシン</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を提供</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ユーザはネットワーク経由で</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にアクセス</a:t>
            </a:r>
            <a:endParaRPr lang="en-US" altLang="ja-JP" dirty="0" smtClean="0">
              <a:latin typeface="ＭＳ Ｐゴシック" pitchFamily="50" charset="-128"/>
              <a:ea typeface="ＭＳ Ｐゴシック" pitchFamily="50" charset="-128"/>
            </a:endParaRPr>
          </a:p>
          <a:p>
            <a:r>
              <a:rPr lang="ja-JP" altLang="en-US" dirty="0" smtClean="0"/>
              <a:t>一般に</a:t>
            </a:r>
            <a:r>
              <a:rPr lang="ja-JP" altLang="en-US" dirty="0"/>
              <a:t>，ネットワーク経由</a:t>
            </a:r>
            <a:r>
              <a:rPr lang="ja-JP" altLang="en-US" dirty="0" smtClean="0"/>
              <a:t>で</a:t>
            </a:r>
            <a:r>
              <a:rPr lang="en-US" altLang="ja-JP" dirty="0" smtClean="0"/>
              <a:t>VM</a:t>
            </a:r>
            <a:r>
              <a:rPr lang="ja-JP" altLang="en-US" dirty="0" smtClean="0"/>
              <a:t>に直接</a:t>
            </a:r>
            <a:r>
              <a:rPr lang="ja-JP" altLang="en-US" dirty="0"/>
              <a:t>接続する</a:t>
            </a:r>
            <a:endParaRPr lang="en-US" altLang="ja-JP" dirty="0"/>
          </a:p>
          <a:p>
            <a:pPr lvl="1"/>
            <a:r>
              <a:rPr lang="ja-JP" altLang="en-US" dirty="0"/>
              <a:t>例：</a:t>
            </a:r>
            <a:r>
              <a:rPr lang="en-US" altLang="ja-JP" dirty="0"/>
              <a:t>SSH</a:t>
            </a:r>
          </a:p>
          <a:p>
            <a:pPr lvl="1"/>
            <a:r>
              <a:rPr lang="ja-JP" altLang="en-US" dirty="0"/>
              <a:t>欠点：</a:t>
            </a:r>
            <a:r>
              <a:rPr lang="en-US" altLang="ja-JP" dirty="0"/>
              <a:t>VM</a:t>
            </a:r>
            <a:r>
              <a:rPr lang="ja-JP" altLang="en-US" dirty="0"/>
              <a:t>内</a:t>
            </a:r>
            <a:r>
              <a:rPr lang="ja-JP" altLang="en-US" dirty="0" smtClean="0"/>
              <a:t>のネットワーク障害</a:t>
            </a:r>
            <a:r>
              <a:rPr lang="ja-JP" altLang="en-US" dirty="0"/>
              <a:t>で管理ができなくなる</a:t>
            </a:r>
            <a:endParaRPr lang="en-US" altLang="ja-JP" dirty="0"/>
          </a:p>
          <a:p>
            <a:endParaRPr kumimoji="1" lang="ja-JP" altLang="en-US" dirty="0">
              <a:latin typeface="ＭＳ Ｐゴシック" pitchFamily="50" charset="-128"/>
              <a:ea typeface="ＭＳ Ｐゴシック" pitchFamily="50" charset="-128"/>
            </a:endParaRPr>
          </a:p>
        </p:txBody>
      </p:sp>
      <p:sp>
        <p:nvSpPr>
          <p:cNvPr id="2" name="タイトル 1"/>
          <p:cNvSpPr>
            <a:spLocks noGrp="1"/>
          </p:cNvSpPr>
          <p:nvPr>
            <p:ph type="title"/>
          </p:nvPr>
        </p:nvSpPr>
        <p:spPr/>
        <p:txBody>
          <a:bodyPr/>
          <a:lstStyle/>
          <a:p>
            <a:r>
              <a:rPr kumimoji="1" lang="ja-JP" altLang="en-US" dirty="0" smtClean="0">
                <a:latin typeface="ＭＳ Ｐゴシック" pitchFamily="50" charset="-128"/>
                <a:ea typeface="ＭＳ Ｐゴシック" pitchFamily="50" charset="-128"/>
              </a:rPr>
              <a:t>クラウドコンピューティング</a:t>
            </a:r>
            <a:endParaRPr kumimoji="1" lang="ja-JP" altLang="en-US" dirty="0">
              <a:latin typeface="ＭＳ Ｐゴシック" pitchFamily="50" charset="-128"/>
              <a:ea typeface="ＭＳ Ｐゴシック" pitchFamily="50" charset="-128"/>
            </a:endParaRPr>
          </a:p>
        </p:txBody>
      </p:sp>
      <p:sp>
        <p:nvSpPr>
          <p:cNvPr id="4" name="雲 3"/>
          <p:cNvSpPr/>
          <p:nvPr/>
        </p:nvSpPr>
        <p:spPr>
          <a:xfrm>
            <a:off x="4354237" y="4030174"/>
            <a:ext cx="4520785" cy="2298816"/>
          </a:xfrm>
          <a:prstGeom prst="cloud">
            <a:avLst/>
          </a:prstGeom>
          <a:solidFill>
            <a:schemeClr val="bg1">
              <a:lumMod val="95000"/>
            </a:schemeClr>
          </a:solid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pic>
        <p:nvPicPr>
          <p:cNvPr id="1026" name="Picture 2" descr="C:\Program Files (x86)\Microsoft Office\MEDIA\CAGCAT10\j0285750.wmf"/>
          <p:cNvPicPr>
            <a:picLocks noChangeAspect="1" noChangeArrowheads="1"/>
          </p:cNvPicPr>
          <p:nvPr/>
        </p:nvPicPr>
        <p:blipFill>
          <a:blip r:embed="rId3" cstate="print"/>
          <a:srcRect/>
          <a:stretch>
            <a:fillRect/>
          </a:stretch>
        </p:blipFill>
        <p:spPr bwMode="auto">
          <a:xfrm>
            <a:off x="699287" y="4575688"/>
            <a:ext cx="1824228" cy="1121054"/>
          </a:xfrm>
          <a:prstGeom prst="rect">
            <a:avLst/>
          </a:prstGeom>
          <a:noFill/>
        </p:spPr>
      </p:pic>
      <p:sp>
        <p:nvSpPr>
          <p:cNvPr id="12" name="正方形/長方形 11"/>
          <p:cNvSpPr/>
          <p:nvPr/>
        </p:nvSpPr>
        <p:spPr>
          <a:xfrm>
            <a:off x="6681647" y="4625222"/>
            <a:ext cx="720080" cy="5543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5" name="正方形/長方形 14"/>
          <p:cNvSpPr/>
          <p:nvPr/>
        </p:nvSpPr>
        <p:spPr>
          <a:xfrm>
            <a:off x="6825663" y="4769238"/>
            <a:ext cx="720080" cy="5543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6" name="正方形/長方形 15"/>
          <p:cNvSpPr/>
          <p:nvPr/>
        </p:nvSpPr>
        <p:spPr>
          <a:xfrm>
            <a:off x="6969679" y="4985262"/>
            <a:ext cx="720080" cy="5543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sp>
        <p:nvSpPr>
          <p:cNvPr id="17" name="正方形/長方形 16"/>
          <p:cNvSpPr/>
          <p:nvPr/>
        </p:nvSpPr>
        <p:spPr>
          <a:xfrm>
            <a:off x="7761767" y="4625222"/>
            <a:ext cx="720080" cy="5543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8" name="正方形/長方形 17"/>
          <p:cNvSpPr/>
          <p:nvPr/>
        </p:nvSpPr>
        <p:spPr>
          <a:xfrm>
            <a:off x="7905783" y="4769238"/>
            <a:ext cx="720080" cy="5543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sp>
        <p:nvSpPr>
          <p:cNvPr id="19" name="正方形/長方形 18"/>
          <p:cNvSpPr/>
          <p:nvPr/>
        </p:nvSpPr>
        <p:spPr>
          <a:xfrm>
            <a:off x="4850919" y="4713893"/>
            <a:ext cx="1728193" cy="1157568"/>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kumimoji="1" lang="ja-JP" altLang="en-US" dirty="0" smtClean="0"/>
              <a:t>ユーザ</a:t>
            </a:r>
            <a:r>
              <a:rPr kumimoji="1" lang="en-US" altLang="ja-JP" dirty="0" smtClean="0"/>
              <a:t>VM</a:t>
            </a:r>
            <a:endParaRPr kumimoji="1" lang="ja-JP" altLang="en-US" dirty="0"/>
          </a:p>
        </p:txBody>
      </p:sp>
      <p:sp>
        <p:nvSpPr>
          <p:cNvPr id="20" name="テキスト ボックス 19"/>
          <p:cNvSpPr txBox="1"/>
          <p:nvPr/>
        </p:nvSpPr>
        <p:spPr>
          <a:xfrm>
            <a:off x="771295" y="4287656"/>
            <a:ext cx="1152128" cy="369332"/>
          </a:xfrm>
          <a:prstGeom prst="rect">
            <a:avLst/>
          </a:prstGeom>
          <a:noFill/>
        </p:spPr>
        <p:txBody>
          <a:bodyPr wrap="square" rtlCol="0">
            <a:spAutoFit/>
          </a:bodyPr>
          <a:lstStyle/>
          <a:p>
            <a:r>
              <a:rPr kumimoji="1" lang="ja-JP" altLang="en-US" dirty="0" smtClean="0">
                <a:latin typeface="ＭＳ Ｐゴシック" pitchFamily="50" charset="-128"/>
                <a:ea typeface="ＭＳ Ｐゴシック" pitchFamily="50" charset="-128"/>
              </a:rPr>
              <a:t>ユーザ</a:t>
            </a:r>
            <a:endParaRPr kumimoji="1" lang="ja-JP" altLang="en-US" dirty="0">
              <a:latin typeface="ＭＳ Ｐゴシック" pitchFamily="50" charset="-128"/>
              <a:ea typeface="ＭＳ Ｐゴシック" pitchFamily="50" charset="-128"/>
            </a:endParaRPr>
          </a:p>
        </p:txBody>
      </p:sp>
      <p:sp>
        <p:nvSpPr>
          <p:cNvPr id="22" name="テキスト ボックス 21"/>
          <p:cNvSpPr txBox="1"/>
          <p:nvPr/>
        </p:nvSpPr>
        <p:spPr>
          <a:xfrm>
            <a:off x="6318759" y="4206356"/>
            <a:ext cx="725776" cy="369332"/>
          </a:xfrm>
          <a:prstGeom prst="rect">
            <a:avLst/>
          </a:prstGeom>
          <a:noFill/>
        </p:spPr>
        <p:txBody>
          <a:bodyPr wrap="square" rtlCol="0">
            <a:spAutoFit/>
          </a:bodyPr>
          <a:lstStyle/>
          <a:p>
            <a:r>
              <a:rPr kumimoji="1" lang="en-US" altLang="ja-JP" dirty="0" err="1" smtClean="0">
                <a:latin typeface="ＭＳ Ｐゴシック" pitchFamily="50" charset="-128"/>
                <a:ea typeface="ＭＳ Ｐゴシック" pitchFamily="50" charset="-128"/>
              </a:rPr>
              <a:t>IaaS</a:t>
            </a:r>
            <a:endParaRPr kumimoji="1" lang="ja-JP" altLang="en-US" dirty="0">
              <a:latin typeface="ＭＳ Ｐゴシック" pitchFamily="50" charset="-128"/>
              <a:ea typeface="ＭＳ Ｐゴシック" pitchFamily="50" charset="-128"/>
            </a:endParaRPr>
          </a:p>
        </p:txBody>
      </p:sp>
      <p:sp>
        <p:nvSpPr>
          <p:cNvPr id="23" name="正方形/長方形 22"/>
          <p:cNvSpPr/>
          <p:nvPr/>
        </p:nvSpPr>
        <p:spPr>
          <a:xfrm>
            <a:off x="5159261" y="5209817"/>
            <a:ext cx="1111507" cy="545609"/>
          </a:xfrm>
          <a:prstGeom prst="rect">
            <a:avLst/>
          </a:prstGeom>
          <a:solidFill>
            <a:srgbClr val="FFFFCC"/>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dirty="0" smtClean="0">
                <a:latin typeface="ＭＳ Ｐゴシック" pitchFamily="50" charset="-128"/>
                <a:ea typeface="ＭＳ Ｐゴシック" pitchFamily="50" charset="-128"/>
              </a:rPr>
              <a:t>SSH</a:t>
            </a:r>
          </a:p>
          <a:p>
            <a:pPr algn="ctr"/>
            <a:r>
              <a:rPr kumimoji="1" lang="ja-JP" altLang="en-US" dirty="0" smtClean="0">
                <a:latin typeface="ＭＳ Ｐゴシック" pitchFamily="50" charset="-128"/>
                <a:ea typeface="ＭＳ Ｐゴシック" pitchFamily="50" charset="-128"/>
              </a:rPr>
              <a:t>サーバ</a:t>
            </a:r>
            <a:endParaRPr kumimoji="1" lang="ja-JP" altLang="en-US" dirty="0">
              <a:latin typeface="ＭＳ Ｐゴシック" pitchFamily="50" charset="-128"/>
              <a:ea typeface="ＭＳ Ｐゴシック" pitchFamily="50" charset="-128"/>
            </a:endParaRPr>
          </a:p>
        </p:txBody>
      </p:sp>
      <p:sp>
        <p:nvSpPr>
          <p:cNvPr id="24" name="角丸四角形 23"/>
          <p:cNvSpPr/>
          <p:nvPr/>
        </p:nvSpPr>
        <p:spPr>
          <a:xfrm>
            <a:off x="927325" y="5768466"/>
            <a:ext cx="1368152" cy="576064"/>
          </a:xfrm>
          <a:prstGeom prst="roundRect">
            <a:avLst/>
          </a:prstGeom>
          <a:solidFill>
            <a:srgbClr val="FFFFCC"/>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dirty="0" smtClean="0">
                <a:solidFill>
                  <a:schemeClr val="tx1"/>
                </a:solidFill>
                <a:latin typeface="ＭＳ Ｐゴシック" pitchFamily="50" charset="-128"/>
                <a:ea typeface="ＭＳ Ｐゴシック" pitchFamily="50" charset="-128"/>
              </a:rPr>
              <a:t>SSH</a:t>
            </a:r>
            <a:endParaRPr kumimoji="1" lang="en-US" altLang="ja-JP" dirty="0" smtClean="0">
              <a:solidFill>
                <a:schemeClr val="tx1"/>
              </a:solidFill>
              <a:latin typeface="ＭＳ Ｐゴシック" pitchFamily="50" charset="-128"/>
              <a:ea typeface="ＭＳ Ｐゴシック" pitchFamily="50" charset="-128"/>
            </a:endParaRPr>
          </a:p>
          <a:p>
            <a:pPr algn="ctr"/>
            <a:r>
              <a:rPr kumimoji="1" lang="ja-JP" altLang="en-US" dirty="0" smtClean="0">
                <a:solidFill>
                  <a:schemeClr val="tx1"/>
                </a:solidFill>
                <a:latin typeface="ＭＳ Ｐゴシック" pitchFamily="50" charset="-128"/>
                <a:ea typeface="ＭＳ Ｐゴシック" pitchFamily="50" charset="-128"/>
              </a:rPr>
              <a:t>クライアント</a:t>
            </a:r>
            <a:endParaRPr kumimoji="1" lang="ja-JP" altLang="en-US" dirty="0">
              <a:solidFill>
                <a:schemeClr val="tx1"/>
              </a:solidFill>
              <a:latin typeface="ＭＳ Ｐゴシック" pitchFamily="50" charset="-128"/>
              <a:ea typeface="ＭＳ Ｐゴシック" pitchFamily="50" charset="-128"/>
            </a:endParaRPr>
          </a:p>
        </p:txBody>
      </p:sp>
      <p:cxnSp>
        <p:nvCxnSpPr>
          <p:cNvPr id="13" name="カギ線コネクタ 12"/>
          <p:cNvCxnSpPr>
            <a:stCxn id="1026" idx="3"/>
            <a:endCxn id="23" idx="1"/>
          </p:cNvCxnSpPr>
          <p:nvPr/>
        </p:nvCxnSpPr>
        <p:spPr>
          <a:xfrm>
            <a:off x="2523515" y="5136215"/>
            <a:ext cx="2635746" cy="346407"/>
          </a:xfrm>
          <a:prstGeom prst="bentConnector3">
            <a:avLst/>
          </a:prstGeom>
          <a:ln w="28575">
            <a:solidFill>
              <a:schemeClr val="accent4">
                <a:lumMod val="60000"/>
                <a:lumOff val="40000"/>
              </a:schemeClr>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27" name="テキスト ボックス 26"/>
          <p:cNvSpPr txBox="1"/>
          <p:nvPr/>
        </p:nvSpPr>
        <p:spPr>
          <a:xfrm>
            <a:off x="3373665" y="5570760"/>
            <a:ext cx="1007908" cy="369332"/>
          </a:xfrm>
          <a:prstGeom prst="rect">
            <a:avLst/>
          </a:prstGeom>
          <a:noFill/>
        </p:spPr>
        <p:txBody>
          <a:bodyPr wrap="none" rtlCol="0">
            <a:spAutoFit/>
          </a:bodyPr>
          <a:lstStyle/>
          <a:p>
            <a:r>
              <a:rPr kumimoji="1" lang="ja-JP" altLang="en-US" dirty="0" smtClean="0"/>
              <a:t>ログイン</a:t>
            </a:r>
            <a:endParaRPr kumimoji="1" lang="ja-JP" altLang="en-US" dirty="0"/>
          </a:p>
        </p:txBody>
      </p:sp>
      <p:sp>
        <p:nvSpPr>
          <p:cNvPr id="28" name="爆発 2 27"/>
          <p:cNvSpPr/>
          <p:nvPr/>
        </p:nvSpPr>
        <p:spPr>
          <a:xfrm>
            <a:off x="4646755" y="4542362"/>
            <a:ext cx="576064" cy="720080"/>
          </a:xfrm>
          <a:prstGeom prst="irregularSeal2">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lnSpcReduction="10000"/>
          </a:bodyPr>
          <a:lstStyle/>
          <a:p>
            <a:r>
              <a:rPr lang="ja-JP" altLang="en-US" dirty="0" smtClean="0">
                <a:latin typeface="ＭＳ Ｐゴシック" pitchFamily="50" charset="-128"/>
                <a:ea typeface="ＭＳ Ｐゴシック" pitchFamily="50" charset="-128"/>
              </a:rPr>
              <a:t>クラウド内の仮想シリアルコンソールから入出力情報の漏洩を防ぐ</a:t>
            </a:r>
            <a:r>
              <a:rPr lang="en-US" altLang="ja-JP" dirty="0" err="1" smtClean="0">
                <a:latin typeface="ＭＳ Ｐゴシック" pitchFamily="50" charset="-128"/>
                <a:ea typeface="ＭＳ Ｐゴシック" pitchFamily="50" charset="-128"/>
              </a:rPr>
              <a:t>SCCrypt</a:t>
            </a:r>
            <a:r>
              <a:rPr lang="ja-JP" altLang="en-US" dirty="0" smtClean="0">
                <a:latin typeface="ＭＳ Ｐゴシック" pitchFamily="50" charset="-128"/>
                <a:ea typeface="ＭＳ Ｐゴシック" pitchFamily="50" charset="-128"/>
              </a:rPr>
              <a:t>を提案</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暗号化された仮想シリアルコンソールを提供</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信頼できる</a:t>
            </a:r>
            <a:r>
              <a:rPr lang="en-US" altLang="ja-JP" dirty="0" smtClean="0">
                <a:latin typeface="ＭＳ Ｐゴシック" pitchFamily="50" charset="-128"/>
                <a:ea typeface="ＭＳ Ｐゴシック" pitchFamily="50" charset="-128"/>
              </a:rPr>
              <a:t>VMM</a:t>
            </a:r>
            <a:r>
              <a:rPr lang="ja-JP" altLang="en-US" dirty="0" smtClean="0">
                <a:latin typeface="ＭＳ Ｐゴシック" pitchFamily="50" charset="-128"/>
                <a:ea typeface="ＭＳ Ｐゴシック" pitchFamily="50" charset="-128"/>
              </a:rPr>
              <a:t>を用いて入出力を復号化・暗号化</a:t>
            </a:r>
            <a:endParaRPr kumimoji="1" lang="en-US" altLang="ja-JP" dirty="0" smtClean="0">
              <a:latin typeface="ＭＳ Ｐゴシック" pitchFamily="50" charset="-128"/>
              <a:ea typeface="ＭＳ Ｐゴシック" pitchFamily="50" charset="-128"/>
            </a:endParaRPr>
          </a:p>
          <a:p>
            <a:r>
              <a:rPr lang="en-US" altLang="ja-JP" dirty="0" err="1" smtClean="0">
                <a:latin typeface="ＭＳ Ｐゴシック" pitchFamily="50" charset="-128"/>
                <a:ea typeface="ＭＳ Ｐゴシック" pitchFamily="50" charset="-128"/>
              </a:rPr>
              <a:t>SCCrypt</a:t>
            </a:r>
            <a:r>
              <a:rPr lang="ja-JP" altLang="en-US" dirty="0" smtClean="0">
                <a:latin typeface="ＭＳ Ｐゴシック" pitchFamily="50" charset="-128"/>
                <a:ea typeface="ＭＳ Ｐゴシック" pitchFamily="50" charset="-128"/>
              </a:rPr>
              <a:t>の有効性を確認</a:t>
            </a:r>
            <a:endParaRPr kumimoji="1" lang="en-US" altLang="ja-JP" dirty="0" smtClean="0">
              <a:latin typeface="ＭＳ Ｐゴシック" pitchFamily="50" charset="-128"/>
              <a:ea typeface="ＭＳ Ｐゴシック" pitchFamily="50" charset="-128"/>
            </a:endParaRPr>
          </a:p>
          <a:p>
            <a:pPr lvl="1"/>
            <a:r>
              <a:rPr kumimoji="1" lang="ja-JP" altLang="en-US" dirty="0" smtClean="0">
                <a:latin typeface="ＭＳ Ｐゴシック" pitchFamily="50" charset="-128"/>
                <a:ea typeface="ＭＳ Ｐゴシック" pitchFamily="50" charset="-128"/>
              </a:rPr>
              <a:t>管理</a:t>
            </a:r>
            <a:r>
              <a:rPr kumimoji="1" lang="en-US" altLang="ja-JP" dirty="0" smtClean="0">
                <a:latin typeface="ＭＳ Ｐゴシック" pitchFamily="50" charset="-128"/>
                <a:ea typeface="ＭＳ Ｐゴシック" pitchFamily="50" charset="-128"/>
              </a:rPr>
              <a:t>VM</a:t>
            </a:r>
            <a:r>
              <a:rPr lang="ja-JP" altLang="en-US" dirty="0">
                <a:latin typeface="ＭＳ Ｐゴシック" pitchFamily="50" charset="-128"/>
                <a:ea typeface="ＭＳ Ｐゴシック" pitchFamily="50" charset="-128"/>
              </a:rPr>
              <a:t>内で</a:t>
            </a:r>
            <a:r>
              <a:rPr lang="ja-JP" altLang="en-US" dirty="0" smtClean="0">
                <a:latin typeface="ＭＳ Ｐゴシック" pitchFamily="50" charset="-128"/>
                <a:ea typeface="ＭＳ Ｐゴシック" pitchFamily="50" charset="-128"/>
              </a:rPr>
              <a:t>は盗聴することができなかった</a:t>
            </a:r>
            <a:endParaRPr kumimoji="1"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オーバヘッドは十分小さい</a:t>
            </a:r>
            <a:endParaRPr lang="en-US" altLang="ja-JP" dirty="0" smtClean="0">
              <a:latin typeface="ＭＳ Ｐゴシック" pitchFamily="50" charset="-128"/>
              <a:ea typeface="ＭＳ Ｐゴシック" pitchFamily="50" charset="-128"/>
            </a:endParaRPr>
          </a:p>
          <a:p>
            <a:pPr lvl="1"/>
            <a:endParaRPr lang="en-US" altLang="ja-JP" dirty="0">
              <a:latin typeface="ＭＳ Ｐゴシック" pitchFamily="50" charset="-128"/>
              <a:ea typeface="ＭＳ Ｐゴシック" pitchFamily="50" charset="-128"/>
            </a:endParaRPr>
          </a:p>
          <a:p>
            <a:r>
              <a:rPr kumimoji="1" lang="ja-JP" altLang="en-US" dirty="0" smtClean="0">
                <a:latin typeface="ＭＳ Ｐゴシック" pitchFamily="50" charset="-128"/>
                <a:ea typeface="ＭＳ Ｐゴシック" pitchFamily="50" charset="-128"/>
              </a:rPr>
              <a:t>今後の課題</a:t>
            </a:r>
            <a:endParaRPr lang="en-US" altLang="ja-JP" dirty="0">
              <a:latin typeface="ＭＳ Ｐゴシック" pitchFamily="50" charset="-128"/>
              <a:ea typeface="ＭＳ Ｐゴシック" pitchFamily="50" charset="-128"/>
            </a:endParaRPr>
          </a:p>
          <a:p>
            <a:pPr lvl="1"/>
            <a:r>
              <a:rPr lang="ja-JP" altLang="en-US" dirty="0">
                <a:latin typeface="ＭＳ Ｐゴシック" pitchFamily="50" charset="-128"/>
                <a:ea typeface="ＭＳ Ｐゴシック" pitchFamily="50" charset="-128"/>
              </a:rPr>
              <a:t>ユーザ</a:t>
            </a:r>
            <a:r>
              <a:rPr lang="en-US" altLang="ja-JP" dirty="0">
                <a:latin typeface="ＭＳ Ｐゴシック" pitchFamily="50" charset="-128"/>
                <a:ea typeface="ＭＳ Ｐゴシック" pitchFamily="50" charset="-128"/>
              </a:rPr>
              <a:t>VM</a:t>
            </a:r>
            <a:r>
              <a:rPr lang="ja-JP" altLang="en-US" dirty="0" err="1">
                <a:latin typeface="ＭＳ Ｐゴシック" pitchFamily="50" charset="-128"/>
                <a:ea typeface="ＭＳ Ｐゴシック" pitchFamily="50" charset="-128"/>
              </a:rPr>
              <a:t>への</a:t>
            </a:r>
            <a:r>
              <a:rPr lang="ja-JP" altLang="en-US" dirty="0">
                <a:latin typeface="ＭＳ Ｐゴシック" pitchFamily="50" charset="-128"/>
                <a:ea typeface="ＭＳ Ｐゴシック" pitchFamily="50" charset="-128"/>
              </a:rPr>
              <a:t>再接続時における</a:t>
            </a:r>
            <a:r>
              <a:rPr lang="ja-JP" altLang="en-US" dirty="0" smtClean="0">
                <a:latin typeface="ＭＳ Ｐゴシック" pitchFamily="50" charset="-128"/>
                <a:ea typeface="ＭＳ Ｐゴシック" pitchFamily="50" charset="-128"/>
              </a:rPr>
              <a:t>暗号</a:t>
            </a:r>
            <a:r>
              <a:rPr lang="ja-JP" altLang="en-US" dirty="0">
                <a:latin typeface="ＭＳ Ｐゴシック" pitchFamily="50" charset="-128"/>
                <a:ea typeface="ＭＳ Ｐゴシック" pitchFamily="50" charset="-128"/>
              </a:rPr>
              <a:t>鍵</a:t>
            </a:r>
            <a:r>
              <a:rPr lang="ja-JP" altLang="en-US" dirty="0" smtClean="0">
                <a:latin typeface="ＭＳ Ｐゴシック" pitchFamily="50" charset="-128"/>
                <a:ea typeface="ＭＳ Ｐゴシック" pitchFamily="50" charset="-128"/>
              </a:rPr>
              <a:t>の</a:t>
            </a:r>
            <a:r>
              <a:rPr lang="ja-JP" altLang="en-US" dirty="0">
                <a:latin typeface="ＭＳ Ｐゴシック" pitchFamily="50" charset="-128"/>
                <a:ea typeface="ＭＳ Ｐゴシック" pitchFamily="50" charset="-128"/>
              </a:rPr>
              <a:t>同期</a:t>
            </a:r>
            <a:endParaRPr lang="en-US" altLang="ja-JP" dirty="0">
              <a:latin typeface="ＭＳ Ｐゴシック" pitchFamily="50" charset="-128"/>
              <a:ea typeface="ＭＳ Ｐゴシック" pitchFamily="50" charset="-128"/>
            </a:endParaRPr>
          </a:p>
          <a:p>
            <a:pPr lvl="1"/>
            <a:r>
              <a:rPr kumimoji="1" lang="ja-JP" altLang="en-US" dirty="0" smtClean="0">
                <a:latin typeface="ＭＳ Ｐゴシック" pitchFamily="50" charset="-128"/>
                <a:ea typeface="ＭＳ Ｐゴシック" pitchFamily="50" charset="-128"/>
              </a:rPr>
              <a:t>ユーザと</a:t>
            </a:r>
            <a:r>
              <a:rPr kumimoji="1" lang="en-US" altLang="ja-JP" dirty="0" smtClean="0">
                <a:latin typeface="ＭＳ Ｐゴシック" pitchFamily="50" charset="-128"/>
                <a:ea typeface="ＭＳ Ｐゴシック" pitchFamily="50" charset="-128"/>
              </a:rPr>
              <a:t>VM</a:t>
            </a:r>
            <a:r>
              <a:rPr kumimoji="1" lang="ja-JP" altLang="en-US" dirty="0" smtClean="0">
                <a:latin typeface="ＭＳ Ｐゴシック" pitchFamily="50" charset="-128"/>
                <a:ea typeface="ＭＳ Ｐゴシック" pitchFamily="50" charset="-128"/>
              </a:rPr>
              <a:t>の安全な関連付け</a:t>
            </a:r>
            <a:endParaRPr kumimoji="1" lang="en-US" altLang="ja-JP" dirty="0" smtClean="0">
              <a:latin typeface="ＭＳ Ｐゴシック" pitchFamily="50" charset="-128"/>
              <a:ea typeface="ＭＳ Ｐゴシック" pitchFamily="50" charset="-128"/>
            </a:endParaRPr>
          </a:p>
        </p:txBody>
      </p:sp>
      <p:sp>
        <p:nvSpPr>
          <p:cNvPr id="2" name="タイトル 1"/>
          <p:cNvSpPr>
            <a:spLocks noGrp="1"/>
          </p:cNvSpPr>
          <p:nvPr>
            <p:ph type="title"/>
          </p:nvPr>
        </p:nvSpPr>
        <p:spPr/>
        <p:txBody>
          <a:bodyPr/>
          <a:lstStyle/>
          <a:p>
            <a:r>
              <a:rPr lang="ja-JP" altLang="en-US" dirty="0">
                <a:latin typeface="ＭＳ Ｐゴシック" pitchFamily="50" charset="-128"/>
                <a:ea typeface="ＭＳ Ｐゴシック" pitchFamily="50" charset="-128"/>
              </a:rPr>
              <a:t>まとめ</a:t>
            </a:r>
            <a:endParaRPr kumimoji="1" lang="ja-JP" altLang="en-US"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121209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雲 5"/>
          <p:cNvSpPr/>
          <p:nvPr/>
        </p:nvSpPr>
        <p:spPr>
          <a:xfrm>
            <a:off x="2699792" y="4149080"/>
            <a:ext cx="5904656" cy="2520280"/>
          </a:xfrm>
          <a:prstGeom prst="cloud">
            <a:avLst/>
          </a:prstGeom>
          <a:solidFill>
            <a:schemeClr val="bg1">
              <a:lumMod val="95000"/>
            </a:schemeClr>
          </a:solidFill>
          <a:ln>
            <a:solidFill>
              <a:schemeClr val="tx1"/>
            </a:solidFill>
          </a:ln>
        </p:spPr>
        <p:style>
          <a:lnRef idx="1">
            <a:schemeClr val="dk1"/>
          </a:lnRef>
          <a:fillRef idx="2">
            <a:schemeClr val="dk1"/>
          </a:fillRef>
          <a:effectRef idx="1">
            <a:schemeClr val="dk1"/>
          </a:effectRef>
          <a:fontRef idx="minor">
            <a:schemeClr val="dk1"/>
          </a:fontRef>
        </p:style>
        <p:txBody>
          <a:bodyPr rtlCol="0" anchor="t"/>
          <a:lstStyle/>
          <a:p>
            <a:pPr algn="ctr"/>
            <a:endParaRPr kumimoji="1" lang="ja-JP" altLang="en-US" dirty="0"/>
          </a:p>
        </p:txBody>
      </p:sp>
      <p:sp>
        <p:nvSpPr>
          <p:cNvPr id="3" name="コンテンツ プレースホルダ 2"/>
          <p:cNvSpPr>
            <a:spLocks noGrp="1"/>
          </p:cNvSpPr>
          <p:nvPr>
            <p:ph idx="1"/>
          </p:nvPr>
        </p:nvSpPr>
        <p:spPr>
          <a:xfrm>
            <a:off x="457200" y="1600200"/>
            <a:ext cx="8147248" cy="4873752"/>
          </a:xfrm>
        </p:spPr>
        <p:txBody>
          <a:bodyPr/>
          <a:lstStyle/>
          <a:p>
            <a:r>
              <a:rPr lang="en-US" altLang="ja-JP" sz="2800" dirty="0" smtClean="0">
                <a:latin typeface="ＭＳ Ｐゴシック" pitchFamily="50" charset="-128"/>
                <a:ea typeface="ＭＳ Ｐゴシック" pitchFamily="50" charset="-128"/>
              </a:rPr>
              <a:t>VM</a:t>
            </a:r>
            <a:r>
              <a:rPr lang="ja-JP" altLang="en-US" sz="2800" dirty="0" smtClean="0">
                <a:latin typeface="ＭＳ Ｐゴシック" pitchFamily="50" charset="-128"/>
                <a:ea typeface="ＭＳ Ｐゴシック" pitchFamily="50" charset="-128"/>
              </a:rPr>
              <a:t>の仮想的なシリアルデバイスを経由してアクセスする</a:t>
            </a:r>
            <a:r>
              <a:rPr lang="ja-JP" altLang="en-US" dirty="0" smtClean="0">
                <a:latin typeface="ＭＳ Ｐゴシック" pitchFamily="50" charset="-128"/>
                <a:ea typeface="ＭＳ Ｐゴシック" pitchFamily="50" charset="-128"/>
              </a:rPr>
              <a:t>管理手法</a:t>
            </a:r>
            <a:endParaRPr lang="en-US" altLang="ja-JP" sz="2800"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ネットワーク経由で</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にアクセスできない状況でも</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の操作が可能</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ユーザ</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のコンソールに直接アクセス</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管理</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にログインして利用</a:t>
            </a:r>
            <a:endParaRPr lang="en-US" altLang="ja-JP" dirty="0" smtClean="0">
              <a:latin typeface="ＭＳ Ｐゴシック" pitchFamily="50" charset="-128"/>
              <a:ea typeface="ＭＳ Ｐゴシック" pitchFamily="50" charset="-128"/>
            </a:endParaRPr>
          </a:p>
        </p:txBody>
      </p:sp>
      <p:sp>
        <p:nvSpPr>
          <p:cNvPr id="2" name="タイトル 1"/>
          <p:cNvSpPr>
            <a:spLocks noGrp="1"/>
          </p:cNvSpPr>
          <p:nvPr>
            <p:ph type="title"/>
          </p:nvPr>
        </p:nvSpPr>
        <p:spPr/>
        <p:txBody>
          <a:bodyPr/>
          <a:lstStyle/>
          <a:p>
            <a:r>
              <a:rPr kumimoji="1" lang="ja-JP" altLang="en-US" dirty="0" smtClean="0">
                <a:latin typeface="ＭＳ Ｐゴシック" pitchFamily="50" charset="-128"/>
                <a:ea typeface="ＭＳ Ｐゴシック" pitchFamily="50" charset="-128"/>
              </a:rPr>
              <a:t>仮想シリアルコンソール</a:t>
            </a:r>
            <a:endParaRPr kumimoji="1" lang="ja-JP" altLang="en-US" dirty="0">
              <a:latin typeface="ＭＳ Ｐゴシック" pitchFamily="50" charset="-128"/>
              <a:ea typeface="ＭＳ Ｐゴシック" pitchFamily="50" charset="-128"/>
            </a:endParaRPr>
          </a:p>
        </p:txBody>
      </p:sp>
      <p:sp>
        <p:nvSpPr>
          <p:cNvPr id="40" name="正方形/長方形 39"/>
          <p:cNvSpPr/>
          <p:nvPr/>
        </p:nvSpPr>
        <p:spPr>
          <a:xfrm>
            <a:off x="3203846" y="5000243"/>
            <a:ext cx="2448271" cy="1188132"/>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46" name="テキスト ボックス 45"/>
          <p:cNvSpPr txBox="1"/>
          <p:nvPr/>
        </p:nvSpPr>
        <p:spPr>
          <a:xfrm>
            <a:off x="2036127" y="5967705"/>
            <a:ext cx="1007908" cy="369332"/>
          </a:xfrm>
          <a:prstGeom prst="rect">
            <a:avLst/>
          </a:prstGeom>
          <a:noFill/>
        </p:spPr>
        <p:txBody>
          <a:bodyPr wrap="none" rtlCol="0">
            <a:spAutoFit/>
          </a:bodyPr>
          <a:lstStyle/>
          <a:p>
            <a:r>
              <a:rPr kumimoji="1" lang="ja-JP" altLang="en-US" dirty="0" smtClean="0"/>
              <a:t>ログイン</a:t>
            </a:r>
            <a:endParaRPr kumimoji="1" lang="ja-JP" altLang="en-US" dirty="0"/>
          </a:p>
        </p:txBody>
      </p:sp>
      <p:pic>
        <p:nvPicPr>
          <p:cNvPr id="4" name="図 3"/>
          <p:cNvPicPr>
            <a:picLocks noChangeAspect="1"/>
          </p:cNvPicPr>
          <p:nvPr/>
        </p:nvPicPr>
        <p:blipFill>
          <a:blip r:embed="rId3"/>
          <a:stretch>
            <a:fillRect/>
          </a:stretch>
        </p:blipFill>
        <p:spPr>
          <a:xfrm rot="5400000">
            <a:off x="4752579" y="5587101"/>
            <a:ext cx="654509" cy="221148"/>
          </a:xfrm>
          <a:prstGeom prst="rect">
            <a:avLst/>
          </a:prstGeom>
        </p:spPr>
      </p:pic>
      <p:sp>
        <p:nvSpPr>
          <p:cNvPr id="43" name="正方形/長方形 42"/>
          <p:cNvSpPr/>
          <p:nvPr/>
        </p:nvSpPr>
        <p:spPr>
          <a:xfrm>
            <a:off x="6537352" y="5157615"/>
            <a:ext cx="1368152" cy="108012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ユーザ</a:t>
            </a:r>
            <a:endParaRPr kumimoji="1" lang="en-US" altLang="ja-JP" dirty="0" smtClean="0"/>
          </a:p>
          <a:p>
            <a:pPr algn="ctr"/>
            <a:r>
              <a:rPr lang="en-US" altLang="ja-JP" dirty="0"/>
              <a:t>VM</a:t>
            </a:r>
            <a:endParaRPr kumimoji="1" lang="ja-JP" altLang="en-US" dirty="0"/>
          </a:p>
        </p:txBody>
      </p:sp>
      <p:sp>
        <p:nvSpPr>
          <p:cNvPr id="50" name="角丸四角形 49"/>
          <p:cNvSpPr/>
          <p:nvPr/>
        </p:nvSpPr>
        <p:spPr>
          <a:xfrm>
            <a:off x="395536" y="5630313"/>
            <a:ext cx="1368152" cy="576064"/>
          </a:xfrm>
          <a:prstGeom prst="roundRect">
            <a:avLst/>
          </a:prstGeom>
          <a:solidFill>
            <a:srgbClr val="FFFFCC"/>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dirty="0">
                <a:solidFill>
                  <a:schemeClr val="tx1"/>
                </a:solidFill>
                <a:latin typeface="ＭＳ Ｐゴシック" pitchFamily="50" charset="-128"/>
                <a:ea typeface="ＭＳ Ｐゴシック" pitchFamily="50" charset="-128"/>
              </a:rPr>
              <a:t>SSH</a:t>
            </a:r>
            <a:endParaRPr kumimoji="1" lang="en-US" altLang="ja-JP" dirty="0" smtClean="0">
              <a:solidFill>
                <a:schemeClr val="tx1"/>
              </a:solidFill>
              <a:latin typeface="ＭＳ Ｐゴシック" pitchFamily="50" charset="-128"/>
              <a:ea typeface="ＭＳ Ｐゴシック" pitchFamily="50" charset="-128"/>
            </a:endParaRPr>
          </a:p>
          <a:p>
            <a:pPr algn="ctr"/>
            <a:r>
              <a:rPr kumimoji="1" lang="ja-JP" altLang="en-US" dirty="0" smtClean="0">
                <a:solidFill>
                  <a:schemeClr val="tx1"/>
                </a:solidFill>
                <a:latin typeface="ＭＳ Ｐゴシック" pitchFamily="50" charset="-128"/>
                <a:ea typeface="ＭＳ Ｐゴシック" pitchFamily="50" charset="-128"/>
              </a:rPr>
              <a:t>クライアント</a:t>
            </a:r>
            <a:endParaRPr kumimoji="1" lang="ja-JP" altLang="en-US" dirty="0">
              <a:solidFill>
                <a:schemeClr val="tx1"/>
              </a:solidFill>
              <a:latin typeface="ＭＳ Ｐゴシック" pitchFamily="50" charset="-128"/>
              <a:ea typeface="ＭＳ Ｐゴシック" pitchFamily="50" charset="-128"/>
            </a:endParaRPr>
          </a:p>
        </p:txBody>
      </p:sp>
      <p:sp>
        <p:nvSpPr>
          <p:cNvPr id="51" name="正方形/長方形 50"/>
          <p:cNvSpPr/>
          <p:nvPr/>
        </p:nvSpPr>
        <p:spPr>
          <a:xfrm>
            <a:off x="3316474" y="5424871"/>
            <a:ext cx="1111507" cy="545609"/>
          </a:xfrm>
          <a:prstGeom prst="rect">
            <a:avLst/>
          </a:prstGeom>
          <a:solidFill>
            <a:srgbClr val="FFFFCC"/>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dirty="0" smtClean="0">
                <a:latin typeface="ＭＳ Ｐゴシック" pitchFamily="50" charset="-128"/>
                <a:ea typeface="ＭＳ Ｐゴシック" pitchFamily="50" charset="-128"/>
              </a:rPr>
              <a:t>SSH</a:t>
            </a:r>
          </a:p>
          <a:p>
            <a:pPr algn="ctr"/>
            <a:r>
              <a:rPr kumimoji="1" lang="ja-JP" altLang="en-US" dirty="0" smtClean="0">
                <a:latin typeface="ＭＳ Ｐゴシック" pitchFamily="50" charset="-128"/>
                <a:ea typeface="ＭＳ Ｐゴシック" pitchFamily="50" charset="-128"/>
              </a:rPr>
              <a:t>サーバ</a:t>
            </a:r>
            <a:endParaRPr kumimoji="1" lang="ja-JP" altLang="en-US" dirty="0">
              <a:latin typeface="ＭＳ Ｐゴシック" pitchFamily="50" charset="-128"/>
              <a:ea typeface="ＭＳ Ｐゴシック" pitchFamily="50" charset="-128"/>
            </a:endParaRPr>
          </a:p>
        </p:txBody>
      </p:sp>
      <p:sp>
        <p:nvSpPr>
          <p:cNvPr id="8" name="テキスト ボックス 7"/>
          <p:cNvSpPr txBox="1"/>
          <p:nvPr/>
        </p:nvSpPr>
        <p:spPr>
          <a:xfrm>
            <a:off x="4721369" y="4345029"/>
            <a:ext cx="938077" cy="369332"/>
          </a:xfrm>
          <a:prstGeom prst="rect">
            <a:avLst/>
          </a:prstGeom>
          <a:noFill/>
        </p:spPr>
        <p:txBody>
          <a:bodyPr wrap="none" rtlCol="0">
            <a:spAutoFit/>
          </a:bodyPr>
          <a:lstStyle/>
          <a:p>
            <a:r>
              <a:rPr kumimoji="1" lang="ja-JP" altLang="en-US" dirty="0" smtClean="0"/>
              <a:t>クラウド</a:t>
            </a:r>
            <a:endParaRPr kumimoji="1" lang="ja-JP" altLang="en-US" dirty="0"/>
          </a:p>
        </p:txBody>
      </p:sp>
      <p:pic>
        <p:nvPicPr>
          <p:cNvPr id="21" name="Picture 2" descr="C:\Program Files (x86)\Microsoft Office\MEDIA\CAGCAT10\j0285750.wmf"/>
          <p:cNvPicPr>
            <a:picLocks noChangeAspect="1" noChangeArrowheads="1"/>
          </p:cNvPicPr>
          <p:nvPr/>
        </p:nvPicPr>
        <p:blipFill>
          <a:blip r:embed="rId4" cstate="print"/>
          <a:srcRect/>
          <a:stretch>
            <a:fillRect/>
          </a:stretch>
        </p:blipFill>
        <p:spPr bwMode="auto">
          <a:xfrm>
            <a:off x="470033" y="4730213"/>
            <a:ext cx="1406095" cy="864096"/>
          </a:xfrm>
          <a:prstGeom prst="rect">
            <a:avLst/>
          </a:prstGeom>
          <a:noFill/>
        </p:spPr>
      </p:pic>
      <p:sp>
        <p:nvSpPr>
          <p:cNvPr id="9" name="テキスト ボックス 8"/>
          <p:cNvSpPr txBox="1"/>
          <p:nvPr/>
        </p:nvSpPr>
        <p:spPr>
          <a:xfrm>
            <a:off x="470033" y="4398165"/>
            <a:ext cx="857927" cy="369332"/>
          </a:xfrm>
          <a:prstGeom prst="rect">
            <a:avLst/>
          </a:prstGeom>
          <a:noFill/>
        </p:spPr>
        <p:txBody>
          <a:bodyPr wrap="none" rtlCol="0">
            <a:spAutoFit/>
          </a:bodyPr>
          <a:lstStyle/>
          <a:p>
            <a:r>
              <a:rPr kumimoji="1" lang="ja-JP" altLang="en-US" dirty="0" smtClean="0"/>
              <a:t>ユーザ</a:t>
            </a:r>
            <a:endParaRPr kumimoji="1" lang="ja-JP" altLang="en-US" dirty="0"/>
          </a:p>
        </p:txBody>
      </p:sp>
      <p:cxnSp>
        <p:nvCxnSpPr>
          <p:cNvPr id="14" name="カギ線コネクタ 13"/>
          <p:cNvCxnSpPr>
            <a:stCxn id="50" idx="3"/>
            <a:endCxn id="51" idx="1"/>
          </p:cNvCxnSpPr>
          <p:nvPr/>
        </p:nvCxnSpPr>
        <p:spPr>
          <a:xfrm flipV="1">
            <a:off x="1763688" y="5697676"/>
            <a:ext cx="1552786" cy="220669"/>
          </a:xfrm>
          <a:prstGeom prst="bentConnector3">
            <a:avLst/>
          </a:prstGeom>
          <a:ln w="76200">
            <a:solidFill>
              <a:schemeClr val="accent4">
                <a:lumMod val="60000"/>
                <a:lumOff val="40000"/>
              </a:schemeClr>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9" name="直線コネクタ 18"/>
          <p:cNvCxnSpPr>
            <a:stCxn id="4" idx="0"/>
            <a:endCxn id="43" idx="1"/>
          </p:cNvCxnSpPr>
          <p:nvPr/>
        </p:nvCxnSpPr>
        <p:spPr>
          <a:xfrm flipV="1">
            <a:off x="5190408" y="5697675"/>
            <a:ext cx="1346944" cy="1"/>
          </a:xfrm>
          <a:prstGeom prst="line">
            <a:avLst/>
          </a:prstGeom>
          <a:ln w="57150">
            <a:solidFill>
              <a:schemeClr val="accent4">
                <a:lumMod val="60000"/>
                <a:lumOff val="40000"/>
              </a:schemeClr>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29" name="直線矢印コネクタ 28"/>
          <p:cNvCxnSpPr>
            <a:stCxn id="51" idx="3"/>
            <a:endCxn id="4" idx="2"/>
          </p:cNvCxnSpPr>
          <p:nvPr/>
        </p:nvCxnSpPr>
        <p:spPr>
          <a:xfrm>
            <a:off x="4427981" y="5697676"/>
            <a:ext cx="541279" cy="0"/>
          </a:xfrm>
          <a:prstGeom prst="straightConnector1">
            <a:avLst/>
          </a:prstGeom>
          <a:ln w="57150">
            <a:solidFill>
              <a:schemeClr val="accent4">
                <a:lumMod val="60000"/>
                <a:lumOff val="40000"/>
              </a:schemeClr>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30" name="正方形/長方形 29"/>
          <p:cNvSpPr/>
          <p:nvPr/>
        </p:nvSpPr>
        <p:spPr>
          <a:xfrm>
            <a:off x="4914643" y="5317808"/>
            <a:ext cx="1474948" cy="759736"/>
          </a:xfrm>
          <a:prstGeom prst="rect">
            <a:avLst/>
          </a:prstGeom>
          <a:noFill/>
          <a:ln w="28575">
            <a:solidFill>
              <a:schemeClr val="bg1">
                <a:lumMod val="50000"/>
              </a:schemeClr>
            </a:solidFill>
            <a:prstDash val="sysDash"/>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31" name="テキスト ボックス 30"/>
          <p:cNvSpPr txBox="1"/>
          <p:nvPr/>
        </p:nvSpPr>
        <p:spPr>
          <a:xfrm>
            <a:off x="4427981" y="6159021"/>
            <a:ext cx="2483372" cy="369332"/>
          </a:xfrm>
          <a:prstGeom prst="rect">
            <a:avLst/>
          </a:prstGeom>
          <a:solidFill>
            <a:schemeClr val="bg1">
              <a:alpha val="50196"/>
            </a:schemeClr>
          </a:solidFill>
        </p:spPr>
        <p:txBody>
          <a:bodyPr wrap="none" rtlCol="0">
            <a:spAutoFit/>
          </a:bodyPr>
          <a:lstStyle/>
          <a:p>
            <a:r>
              <a:rPr kumimoji="1" lang="ja-JP" altLang="en-US" dirty="0" smtClean="0"/>
              <a:t>仮想シリアルコンソール</a:t>
            </a:r>
            <a:endParaRPr kumimoji="1" lang="ja-JP" altLang="en-US" dirty="0"/>
          </a:p>
        </p:txBody>
      </p:sp>
      <p:sp>
        <p:nvSpPr>
          <p:cNvPr id="32" name="テキスト ボックス 31"/>
          <p:cNvSpPr txBox="1"/>
          <p:nvPr/>
        </p:nvSpPr>
        <p:spPr>
          <a:xfrm>
            <a:off x="5863880" y="4362923"/>
            <a:ext cx="1462260" cy="646331"/>
          </a:xfrm>
          <a:prstGeom prst="rect">
            <a:avLst/>
          </a:prstGeom>
          <a:noFill/>
        </p:spPr>
        <p:txBody>
          <a:bodyPr wrap="none" rtlCol="0">
            <a:spAutoFit/>
          </a:bodyPr>
          <a:lstStyle/>
          <a:p>
            <a:r>
              <a:rPr kumimoji="1" lang="ja-JP" altLang="en-US" dirty="0" smtClean="0"/>
              <a:t>仮想シリアル</a:t>
            </a:r>
            <a:endParaRPr kumimoji="1" lang="en-US" altLang="ja-JP" dirty="0" smtClean="0"/>
          </a:p>
          <a:p>
            <a:r>
              <a:rPr kumimoji="1" lang="ja-JP" altLang="en-US" dirty="0" smtClean="0"/>
              <a:t>デバイス</a:t>
            </a:r>
            <a:endParaRPr kumimoji="1" lang="ja-JP" altLang="en-US" dirty="0"/>
          </a:p>
        </p:txBody>
      </p:sp>
      <p:cxnSp>
        <p:nvCxnSpPr>
          <p:cNvPr id="7" name="直線コネクタ 6"/>
          <p:cNvCxnSpPr>
            <a:stCxn id="4" idx="1"/>
            <a:endCxn id="32" idx="1"/>
          </p:cNvCxnSpPr>
          <p:nvPr/>
        </p:nvCxnSpPr>
        <p:spPr>
          <a:xfrm flipV="1">
            <a:off x="5079834" y="4686089"/>
            <a:ext cx="784046" cy="684332"/>
          </a:xfrm>
          <a:prstGeom prst="line">
            <a:avLst/>
          </a:prstGeom>
          <a:ln w="28575"/>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ja-JP" altLang="en-US" sz="2800" dirty="0" smtClean="0">
                <a:latin typeface="ＭＳ Ｐゴシック" pitchFamily="50" charset="-128"/>
                <a:ea typeface="ＭＳ Ｐゴシック" pitchFamily="50" charset="-128"/>
              </a:rPr>
              <a:t>クラウド内の管理</a:t>
            </a:r>
            <a:r>
              <a:rPr lang="en-US" altLang="ja-JP" sz="2800" dirty="0" smtClean="0">
                <a:latin typeface="ＭＳ Ｐゴシック" pitchFamily="50" charset="-128"/>
                <a:ea typeface="ＭＳ Ｐゴシック" pitchFamily="50" charset="-128"/>
              </a:rPr>
              <a:t>VM</a:t>
            </a:r>
            <a:r>
              <a:rPr lang="ja-JP" altLang="en-US" sz="2800" dirty="0" smtClean="0">
                <a:latin typeface="ＭＳ Ｐゴシック" pitchFamily="50" charset="-128"/>
                <a:ea typeface="ＭＳ Ｐゴシック" pitchFamily="50" charset="-128"/>
              </a:rPr>
              <a:t>が信用できるとは限らない</a:t>
            </a:r>
            <a:endParaRPr lang="en-US" altLang="ja-JP" sz="2800" dirty="0" smtClean="0">
              <a:latin typeface="ＭＳ Ｐゴシック" pitchFamily="50" charset="-128"/>
              <a:ea typeface="ＭＳ Ｐゴシック" pitchFamily="50" charset="-128"/>
            </a:endParaRPr>
          </a:p>
          <a:p>
            <a:pPr lvl="1"/>
            <a:r>
              <a:rPr lang="ja-JP" altLang="en-US" sz="2400" dirty="0" smtClean="0">
                <a:latin typeface="ＭＳ Ｐゴシック" pitchFamily="50" charset="-128"/>
                <a:ea typeface="ＭＳ Ｐゴシック" pitchFamily="50" charset="-128"/>
              </a:rPr>
              <a:t>セキュリティの不備により攻撃者に侵入される可能性</a:t>
            </a:r>
            <a:endParaRPr lang="en-US" altLang="ja-JP" sz="2400" dirty="0" smtClean="0">
              <a:latin typeface="ＭＳ Ｐゴシック" pitchFamily="50" charset="-128"/>
              <a:ea typeface="ＭＳ Ｐゴシック" pitchFamily="50" charset="-128"/>
            </a:endParaRPr>
          </a:p>
          <a:p>
            <a:pPr lvl="1"/>
            <a:r>
              <a:rPr lang="ja-JP" altLang="en-US" sz="2400" dirty="0" smtClean="0">
                <a:latin typeface="ＭＳ Ｐゴシック" pitchFamily="50" charset="-128"/>
                <a:ea typeface="ＭＳ Ｐゴシック" pitchFamily="50" charset="-128"/>
              </a:rPr>
              <a:t>悪意あるクラウド管理者が存在する可能性</a:t>
            </a:r>
            <a:endParaRPr lang="en-US" altLang="ja-JP" sz="2400" dirty="0" smtClean="0">
              <a:latin typeface="ＭＳ Ｐゴシック" pitchFamily="50" charset="-128"/>
              <a:ea typeface="ＭＳ Ｐゴシック" pitchFamily="50" charset="-128"/>
            </a:endParaRPr>
          </a:p>
          <a:p>
            <a:r>
              <a:rPr lang="en-US" altLang="ja-JP" sz="2800" dirty="0" smtClean="0">
                <a:latin typeface="ＭＳ Ｐゴシック" pitchFamily="50" charset="-128"/>
                <a:ea typeface="ＭＳ Ｐゴシック" pitchFamily="50" charset="-128"/>
              </a:rPr>
              <a:t>SSH</a:t>
            </a:r>
            <a:r>
              <a:rPr lang="ja-JP" altLang="en-US" sz="2800" dirty="0" smtClean="0">
                <a:latin typeface="ＭＳ Ｐゴシック" pitchFamily="50" charset="-128"/>
                <a:ea typeface="ＭＳ Ｐゴシック" pitchFamily="50" charset="-128"/>
              </a:rPr>
              <a:t>によって保護されるのは管理</a:t>
            </a:r>
            <a:r>
              <a:rPr lang="en-US" altLang="ja-JP" sz="2800" dirty="0" smtClean="0">
                <a:latin typeface="ＭＳ Ｐゴシック" pitchFamily="50" charset="-128"/>
                <a:ea typeface="ＭＳ Ｐゴシック" pitchFamily="50" charset="-128"/>
              </a:rPr>
              <a:t>VM</a:t>
            </a:r>
            <a:r>
              <a:rPr lang="ja-JP" altLang="en-US" sz="2800" dirty="0" smtClean="0">
                <a:latin typeface="ＭＳ Ｐゴシック" pitchFamily="50" charset="-128"/>
                <a:ea typeface="ＭＳ Ｐゴシック" pitchFamily="50" charset="-128"/>
              </a:rPr>
              <a:t>まで</a:t>
            </a:r>
            <a:endParaRPr lang="en-US" altLang="ja-JP" sz="2400" dirty="0">
              <a:latin typeface="ＭＳ Ｐゴシック" pitchFamily="50" charset="-128"/>
              <a:ea typeface="ＭＳ Ｐゴシック" pitchFamily="50" charset="-128"/>
            </a:endParaRPr>
          </a:p>
          <a:p>
            <a:pPr lvl="1"/>
            <a:r>
              <a:rPr lang="ja-JP" altLang="en-US" sz="2400" dirty="0" smtClean="0">
                <a:latin typeface="ＭＳ Ｐゴシック" pitchFamily="50" charset="-128"/>
                <a:ea typeface="ＭＳ Ｐゴシック" pitchFamily="50" charset="-128"/>
              </a:rPr>
              <a:t>管理</a:t>
            </a:r>
            <a:r>
              <a:rPr lang="en-US" altLang="ja-JP" sz="2400" dirty="0" smtClean="0">
                <a:latin typeface="ＭＳ Ｐゴシック" pitchFamily="50" charset="-128"/>
                <a:ea typeface="ＭＳ Ｐゴシック" pitchFamily="50" charset="-128"/>
              </a:rPr>
              <a:t>VM</a:t>
            </a:r>
            <a:r>
              <a:rPr lang="ja-JP" altLang="en-US" sz="2400" dirty="0" smtClean="0">
                <a:latin typeface="ＭＳ Ｐゴシック" pitchFamily="50" charset="-128"/>
                <a:ea typeface="ＭＳ Ｐゴシック" pitchFamily="50" charset="-128"/>
              </a:rPr>
              <a:t>から先は無防備</a:t>
            </a:r>
            <a:endParaRPr lang="en-US" altLang="ja-JP" sz="2400" dirty="0" smtClean="0">
              <a:latin typeface="ＭＳ Ｐゴシック" pitchFamily="50" charset="-128"/>
              <a:ea typeface="ＭＳ Ｐゴシック" pitchFamily="50" charset="-128"/>
            </a:endParaRPr>
          </a:p>
          <a:p>
            <a:pPr marL="365760" lvl="1" indent="0">
              <a:buNone/>
            </a:pPr>
            <a:endParaRPr kumimoji="1" lang="en-US" altLang="ja-JP" sz="2400" dirty="0" smtClean="0">
              <a:latin typeface="ＭＳ Ｐゴシック" pitchFamily="50" charset="-128"/>
              <a:ea typeface="ＭＳ Ｐゴシック" pitchFamily="50" charset="-128"/>
            </a:endParaRPr>
          </a:p>
        </p:txBody>
      </p:sp>
      <p:sp>
        <p:nvSpPr>
          <p:cNvPr id="2" name="タイトル 1"/>
          <p:cNvSpPr>
            <a:spLocks noGrp="1"/>
          </p:cNvSpPr>
          <p:nvPr>
            <p:ph type="title"/>
          </p:nvPr>
        </p:nvSpPr>
        <p:spPr/>
        <p:txBody>
          <a:bodyPr/>
          <a:lstStyle/>
          <a:p>
            <a:r>
              <a:rPr kumimoji="1" lang="ja-JP" altLang="en-US" dirty="0" smtClean="0">
                <a:latin typeface="ＭＳ Ｐゴシック" pitchFamily="50" charset="-128"/>
                <a:ea typeface="ＭＳ Ｐゴシック" pitchFamily="50" charset="-128"/>
              </a:rPr>
              <a:t>セキュリティの不安</a:t>
            </a:r>
            <a:endParaRPr kumimoji="1" lang="ja-JP" altLang="en-US" dirty="0">
              <a:latin typeface="ＭＳ Ｐゴシック" pitchFamily="50" charset="-128"/>
              <a:ea typeface="ＭＳ Ｐゴシック" pitchFamily="50" charset="-128"/>
            </a:endParaRPr>
          </a:p>
        </p:txBody>
      </p:sp>
      <p:sp>
        <p:nvSpPr>
          <p:cNvPr id="4" name="雲 3"/>
          <p:cNvSpPr/>
          <p:nvPr/>
        </p:nvSpPr>
        <p:spPr>
          <a:xfrm>
            <a:off x="4432081" y="3631664"/>
            <a:ext cx="4536504" cy="3024336"/>
          </a:xfrm>
          <a:prstGeom prst="cloud">
            <a:avLst/>
          </a:prstGeom>
          <a:solidFill>
            <a:schemeClr val="bg1">
              <a:lumMod val="95000"/>
            </a:schemeClr>
          </a:solid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6231294" y="3939875"/>
            <a:ext cx="938077" cy="369332"/>
          </a:xfrm>
          <a:prstGeom prst="rect">
            <a:avLst/>
          </a:prstGeom>
          <a:noFill/>
        </p:spPr>
        <p:txBody>
          <a:bodyPr wrap="none" rtlCol="0">
            <a:spAutoFit/>
          </a:bodyPr>
          <a:lstStyle/>
          <a:p>
            <a:r>
              <a:rPr kumimoji="1" lang="ja-JP" altLang="en-US" dirty="0" smtClean="0"/>
              <a:t>クラウド</a:t>
            </a:r>
            <a:endParaRPr kumimoji="1" lang="ja-JP" altLang="en-US" dirty="0"/>
          </a:p>
        </p:txBody>
      </p:sp>
      <p:sp>
        <p:nvSpPr>
          <p:cNvPr id="6" name="正方形/長方形 5"/>
          <p:cNvSpPr/>
          <p:nvPr/>
        </p:nvSpPr>
        <p:spPr>
          <a:xfrm>
            <a:off x="6016257" y="4999816"/>
            <a:ext cx="792088"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sp>
        <p:nvSpPr>
          <p:cNvPr id="7" name="正方形/長方形 6"/>
          <p:cNvSpPr/>
          <p:nvPr/>
        </p:nvSpPr>
        <p:spPr>
          <a:xfrm>
            <a:off x="6960745" y="4999816"/>
            <a:ext cx="792088"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sp>
        <p:nvSpPr>
          <p:cNvPr id="8" name="正方形/長方形 7"/>
          <p:cNvSpPr/>
          <p:nvPr/>
        </p:nvSpPr>
        <p:spPr>
          <a:xfrm>
            <a:off x="7888465" y="4999816"/>
            <a:ext cx="792088"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sp>
        <p:nvSpPr>
          <p:cNvPr id="9" name="正方形/長方形 8"/>
          <p:cNvSpPr/>
          <p:nvPr/>
        </p:nvSpPr>
        <p:spPr>
          <a:xfrm>
            <a:off x="4668437" y="4495760"/>
            <a:ext cx="1152128" cy="64807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pic>
        <p:nvPicPr>
          <p:cNvPr id="10" name="図 9" descr="point-query-user-icone-6173-128.png"/>
          <p:cNvPicPr>
            <a:picLocks noChangeAspect="1"/>
          </p:cNvPicPr>
          <p:nvPr/>
        </p:nvPicPr>
        <p:blipFill>
          <a:blip r:embed="rId3"/>
          <a:stretch>
            <a:fillRect/>
          </a:stretch>
        </p:blipFill>
        <p:spPr>
          <a:xfrm>
            <a:off x="5339916" y="5642746"/>
            <a:ext cx="821457" cy="816796"/>
          </a:xfrm>
          <a:prstGeom prst="rect">
            <a:avLst/>
          </a:prstGeom>
        </p:spPr>
      </p:pic>
      <p:sp>
        <p:nvSpPr>
          <p:cNvPr id="11" name="テキスト ボックス 10"/>
          <p:cNvSpPr txBox="1"/>
          <p:nvPr/>
        </p:nvSpPr>
        <p:spPr>
          <a:xfrm>
            <a:off x="5982907" y="5727978"/>
            <a:ext cx="1293944" cy="646331"/>
          </a:xfrm>
          <a:prstGeom prst="rect">
            <a:avLst/>
          </a:prstGeom>
          <a:noFill/>
        </p:spPr>
        <p:txBody>
          <a:bodyPr wrap="none" rtlCol="0">
            <a:spAutoFit/>
          </a:bodyPr>
          <a:lstStyle/>
          <a:p>
            <a:pPr algn="ctr"/>
            <a:r>
              <a:rPr kumimoji="1" lang="ja-JP" altLang="en-US" dirty="0" smtClean="0"/>
              <a:t>悪意のある</a:t>
            </a:r>
            <a:endParaRPr kumimoji="1" lang="en-US" altLang="ja-JP" dirty="0" smtClean="0"/>
          </a:p>
          <a:p>
            <a:pPr algn="ctr"/>
            <a:r>
              <a:rPr kumimoji="1" lang="ja-JP" altLang="en-US" dirty="0" smtClean="0"/>
              <a:t>管理者</a:t>
            </a:r>
            <a:endParaRPr kumimoji="1" lang="ja-JP" altLang="en-US" dirty="0"/>
          </a:p>
        </p:txBody>
      </p:sp>
      <p:pic>
        <p:nvPicPr>
          <p:cNvPr id="12" name="図 11" descr="man-people-person-user-icone-4751-128.png"/>
          <p:cNvPicPr>
            <a:picLocks noChangeAspect="1"/>
          </p:cNvPicPr>
          <p:nvPr/>
        </p:nvPicPr>
        <p:blipFill>
          <a:blip r:embed="rId4" cstate="print"/>
          <a:stretch>
            <a:fillRect/>
          </a:stretch>
        </p:blipFill>
        <p:spPr>
          <a:xfrm>
            <a:off x="3179395" y="5129788"/>
            <a:ext cx="1224136" cy="1291625"/>
          </a:xfrm>
          <a:prstGeom prst="rect">
            <a:avLst/>
          </a:prstGeom>
        </p:spPr>
      </p:pic>
      <p:sp>
        <p:nvSpPr>
          <p:cNvPr id="13" name="テキスト ボックス 12"/>
          <p:cNvSpPr txBox="1"/>
          <p:nvPr/>
        </p:nvSpPr>
        <p:spPr>
          <a:xfrm>
            <a:off x="2711343" y="5564943"/>
            <a:ext cx="936104" cy="369332"/>
          </a:xfrm>
          <a:prstGeom prst="rect">
            <a:avLst/>
          </a:prstGeom>
          <a:noFill/>
        </p:spPr>
        <p:txBody>
          <a:bodyPr wrap="square" rtlCol="0">
            <a:spAutoFit/>
          </a:bodyPr>
          <a:lstStyle/>
          <a:p>
            <a:r>
              <a:rPr lang="ja-JP" altLang="en-US" dirty="0" smtClean="0">
                <a:latin typeface="ＭＳ Ｐゴシック" pitchFamily="50" charset="-128"/>
                <a:ea typeface="ＭＳ Ｐゴシック" pitchFamily="50" charset="-128"/>
              </a:rPr>
              <a:t>攻撃者</a:t>
            </a:r>
            <a:endParaRPr kumimoji="1" lang="ja-JP" altLang="en-US" dirty="0">
              <a:latin typeface="ＭＳ Ｐゴシック" pitchFamily="50" charset="-128"/>
              <a:ea typeface="ＭＳ Ｐゴシック" pitchFamily="50" charset="-128"/>
            </a:endParaRPr>
          </a:p>
        </p:txBody>
      </p:sp>
      <p:cxnSp>
        <p:nvCxnSpPr>
          <p:cNvPr id="15" name="カギ線コネクタ 14"/>
          <p:cNvCxnSpPr>
            <a:stCxn id="10" idx="1"/>
            <a:endCxn id="9" idx="2"/>
          </p:cNvCxnSpPr>
          <p:nvPr/>
        </p:nvCxnSpPr>
        <p:spPr>
          <a:xfrm rot="10800000">
            <a:off x="5244502" y="5143832"/>
            <a:ext cx="95415" cy="907312"/>
          </a:xfrm>
          <a:prstGeom prst="bentConnector2">
            <a:avLst/>
          </a:prstGeom>
          <a:ln w="76200">
            <a:headEnd type="none" w="med" len="med"/>
            <a:tailEnd type="triangle" w="med" len="med"/>
          </a:ln>
        </p:spPr>
        <p:style>
          <a:lnRef idx="1">
            <a:schemeClr val="accent3"/>
          </a:lnRef>
          <a:fillRef idx="0">
            <a:schemeClr val="accent3"/>
          </a:fillRef>
          <a:effectRef idx="0">
            <a:schemeClr val="accent3"/>
          </a:effectRef>
          <a:fontRef idx="minor">
            <a:schemeClr val="tx1"/>
          </a:fontRef>
        </p:style>
      </p:cxnSp>
      <p:sp>
        <p:nvSpPr>
          <p:cNvPr id="16" name="正方形/長方形 15"/>
          <p:cNvSpPr/>
          <p:nvPr/>
        </p:nvSpPr>
        <p:spPr>
          <a:xfrm>
            <a:off x="4668437" y="4481716"/>
            <a:ext cx="1152128" cy="64807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
        <p:nvSpPr>
          <p:cNvPr id="17" name="正方形/長方形 16"/>
          <p:cNvSpPr/>
          <p:nvPr/>
        </p:nvSpPr>
        <p:spPr>
          <a:xfrm>
            <a:off x="6016257" y="4999816"/>
            <a:ext cx="792088"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sp>
        <p:nvSpPr>
          <p:cNvPr id="18" name="正方形/長方形 17"/>
          <p:cNvSpPr/>
          <p:nvPr/>
        </p:nvSpPr>
        <p:spPr>
          <a:xfrm>
            <a:off x="6960745" y="4991035"/>
            <a:ext cx="792088"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sp>
        <p:nvSpPr>
          <p:cNvPr id="19" name="正方形/長方形 18"/>
          <p:cNvSpPr/>
          <p:nvPr/>
        </p:nvSpPr>
        <p:spPr>
          <a:xfrm>
            <a:off x="7888465" y="5001701"/>
            <a:ext cx="792088"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cxnSp>
        <p:nvCxnSpPr>
          <p:cNvPr id="21" name="カギ線コネクタ 20"/>
          <p:cNvCxnSpPr>
            <a:stCxn id="12" idx="3"/>
            <a:endCxn id="16" idx="2"/>
          </p:cNvCxnSpPr>
          <p:nvPr/>
        </p:nvCxnSpPr>
        <p:spPr>
          <a:xfrm flipV="1">
            <a:off x="4403531" y="5129788"/>
            <a:ext cx="840970" cy="645813"/>
          </a:xfrm>
          <a:prstGeom prst="bentConnector2">
            <a:avLst/>
          </a:prstGeom>
          <a:ln w="76200">
            <a:solidFill>
              <a:schemeClr val="accent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右矢印 22"/>
          <p:cNvSpPr/>
          <p:nvPr/>
        </p:nvSpPr>
        <p:spPr>
          <a:xfrm>
            <a:off x="2559873" y="4577480"/>
            <a:ext cx="2108564" cy="484632"/>
          </a:xfrm>
          <a:prstGeom prst="right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solidFill>
                  <a:schemeClr val="tx1"/>
                </a:solidFill>
              </a:rPr>
              <a:t>SSH</a:t>
            </a:r>
            <a:endParaRPr kumimoji="1" lang="ja-JP" altLang="en-US" dirty="0">
              <a:solidFill>
                <a:schemeClr val="tx1"/>
              </a:solidFill>
            </a:endParaRPr>
          </a:p>
        </p:txBody>
      </p:sp>
      <p:cxnSp>
        <p:nvCxnSpPr>
          <p:cNvPr id="25" name="カギ線コネクタ 24"/>
          <p:cNvCxnSpPr>
            <a:stCxn id="16" idx="3"/>
            <a:endCxn id="18" idx="0"/>
          </p:cNvCxnSpPr>
          <p:nvPr/>
        </p:nvCxnSpPr>
        <p:spPr>
          <a:xfrm>
            <a:off x="5820565" y="4805752"/>
            <a:ext cx="1536224" cy="185283"/>
          </a:xfrm>
          <a:prstGeom prst="bentConnector2">
            <a:avLst/>
          </a:prstGeom>
          <a:ln w="38100">
            <a:solidFill>
              <a:schemeClr val="accent4">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四角形吹き出し 25"/>
          <p:cNvSpPr/>
          <p:nvPr/>
        </p:nvSpPr>
        <p:spPr>
          <a:xfrm>
            <a:off x="2171283" y="4124540"/>
            <a:ext cx="2232248" cy="430161"/>
          </a:xfrm>
          <a:prstGeom prst="wedgeRectCallout">
            <a:avLst>
              <a:gd name="adj1" fmla="val -20833"/>
              <a:gd name="adj2" fmla="val 71828"/>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dirty="0" smtClean="0"/>
              <a:t>SSH</a:t>
            </a:r>
            <a:r>
              <a:rPr kumimoji="1" lang="ja-JP" altLang="en-US" dirty="0" smtClean="0"/>
              <a:t>によって保護</a:t>
            </a:r>
            <a:endParaRPr kumimoji="1" lang="ja-JP" altLang="en-US" dirty="0"/>
          </a:p>
        </p:txBody>
      </p:sp>
      <p:sp>
        <p:nvSpPr>
          <p:cNvPr id="27" name="四角形吹き出し 26"/>
          <p:cNvSpPr/>
          <p:nvPr/>
        </p:nvSpPr>
        <p:spPr>
          <a:xfrm>
            <a:off x="5982907" y="4370036"/>
            <a:ext cx="2762588" cy="306324"/>
          </a:xfrm>
          <a:prstGeom prst="wedgeRectCallout">
            <a:avLst>
              <a:gd name="adj1" fmla="val -20833"/>
              <a:gd name="adj2" fmla="val 90485"/>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無防備な状態</a:t>
            </a:r>
            <a:endParaRPr kumimoji="1" lang="ja-JP" altLang="en-US" dirty="0"/>
          </a:p>
        </p:txBody>
      </p:sp>
      <p:sp>
        <p:nvSpPr>
          <p:cNvPr id="24" name="角丸四角形 23"/>
          <p:cNvSpPr/>
          <p:nvPr/>
        </p:nvSpPr>
        <p:spPr>
          <a:xfrm>
            <a:off x="1153778" y="4577480"/>
            <a:ext cx="1405806" cy="576064"/>
          </a:xfrm>
          <a:prstGeom prst="roundRect">
            <a:avLst/>
          </a:prstGeom>
          <a:solidFill>
            <a:srgbClr val="FFFFCC"/>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solidFill>
                  <a:schemeClr val="tx1"/>
                </a:solidFill>
                <a:latin typeface="ＭＳ Ｐゴシック" pitchFamily="50" charset="-128"/>
                <a:ea typeface="ＭＳ Ｐゴシック" pitchFamily="50" charset="-128"/>
              </a:rPr>
              <a:t>SSH</a:t>
            </a:r>
          </a:p>
          <a:p>
            <a:pPr algn="ctr"/>
            <a:r>
              <a:rPr kumimoji="1" lang="ja-JP" altLang="en-US" dirty="0" smtClean="0">
                <a:solidFill>
                  <a:schemeClr val="tx1"/>
                </a:solidFill>
                <a:latin typeface="ＭＳ Ｐゴシック" pitchFamily="50" charset="-128"/>
                <a:ea typeface="ＭＳ Ｐゴシック" pitchFamily="50" charset="-128"/>
              </a:rPr>
              <a:t>クライアント</a:t>
            </a:r>
            <a:endParaRPr kumimoji="1" lang="ja-JP" altLang="en-US" dirty="0">
              <a:solidFill>
                <a:schemeClr val="tx1"/>
              </a:solidFill>
              <a:latin typeface="ＭＳ Ｐゴシック" pitchFamily="50" charset="-128"/>
              <a:ea typeface="ＭＳ Ｐゴシック" pitchFamily="50" charset="-128"/>
            </a:endParaRPr>
          </a:p>
        </p:txBody>
      </p:sp>
      <p:sp>
        <p:nvSpPr>
          <p:cNvPr id="28" name="テキスト ボックス 27"/>
          <p:cNvSpPr txBox="1"/>
          <p:nvPr/>
        </p:nvSpPr>
        <p:spPr>
          <a:xfrm>
            <a:off x="1314536" y="6088924"/>
            <a:ext cx="857927" cy="369332"/>
          </a:xfrm>
          <a:prstGeom prst="rect">
            <a:avLst/>
          </a:prstGeom>
          <a:solidFill>
            <a:schemeClr val="bg1"/>
          </a:solidFill>
        </p:spPr>
        <p:txBody>
          <a:bodyPr wrap="none" rtlCol="0">
            <a:spAutoFit/>
          </a:bodyPr>
          <a:lstStyle/>
          <a:p>
            <a:r>
              <a:rPr kumimoji="1" lang="ja-JP" altLang="en-US" dirty="0" smtClean="0"/>
              <a:t>ユーザ</a:t>
            </a:r>
            <a:endParaRPr kumimoji="1" lang="ja-JP" altLang="en-US" dirty="0"/>
          </a:p>
        </p:txBody>
      </p:sp>
      <p:pic>
        <p:nvPicPr>
          <p:cNvPr id="29" name="Picture 2" descr="C:\Program Files (x86)\Microsoft Office\MEDIA\CAGCAT10\j0285750.wmf"/>
          <p:cNvPicPr>
            <a:picLocks noChangeAspect="1" noChangeArrowheads="1"/>
          </p:cNvPicPr>
          <p:nvPr/>
        </p:nvPicPr>
        <p:blipFill>
          <a:blip r:embed="rId5" cstate="print"/>
          <a:srcRect/>
          <a:stretch>
            <a:fillRect/>
          </a:stretch>
        </p:blipFill>
        <p:spPr bwMode="auto">
          <a:xfrm>
            <a:off x="1153778" y="5196485"/>
            <a:ext cx="1406095" cy="864096"/>
          </a:xfrm>
          <a:prstGeom prst="rect">
            <a:avLst/>
          </a:prstGeom>
          <a:noFill/>
        </p:spPr>
      </p:pic>
    </p:spTree>
    <p:extLst>
      <p:ext uri="{BB962C8B-B14F-4D97-AF65-F5344CB8AC3E}">
        <p14:creationId xmlns:p14="http://schemas.microsoft.com/office/powerpoint/2010/main" val="2449373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par>
                          <p:cTn id="11" fill="hold">
                            <p:stCondLst>
                              <p:cond delay="500"/>
                            </p:stCondLst>
                            <p:childTnLst>
                              <p:par>
                                <p:cTn id="12" presetID="22" presetClass="entr" presetSubtype="4" fill="hold" nodeType="after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down)">
                                      <p:cBhvr>
                                        <p:cTn id="14" dur="500"/>
                                        <p:tgtEl>
                                          <p:spTgt spid="21"/>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par>
                          <p:cTn id="23" fill="hold">
                            <p:stCondLst>
                              <p:cond delay="500"/>
                            </p:stCondLst>
                            <p:childTnLst>
                              <p:par>
                                <p:cTn id="24" presetID="16" presetClass="entr" presetSubtype="21" fill="hold"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arn(inVertical)">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雲 6"/>
          <p:cNvSpPr/>
          <p:nvPr/>
        </p:nvSpPr>
        <p:spPr>
          <a:xfrm>
            <a:off x="3605990" y="3501008"/>
            <a:ext cx="4998458" cy="2720646"/>
          </a:xfrm>
          <a:prstGeom prst="cloud">
            <a:avLst/>
          </a:prstGeom>
          <a:solidFill>
            <a:schemeClr val="bg1">
              <a:lumMod val="95000"/>
            </a:schemeClr>
          </a:solid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6" name="角丸四角形 5"/>
          <p:cNvSpPr/>
          <p:nvPr/>
        </p:nvSpPr>
        <p:spPr>
          <a:xfrm>
            <a:off x="395536" y="4149080"/>
            <a:ext cx="2742401" cy="1754626"/>
          </a:xfrm>
          <a:prstGeom prst="roundRect">
            <a:avLst/>
          </a:prstGeom>
          <a:solidFill>
            <a:schemeClr val="bg1"/>
          </a:solidFill>
          <a:ln w="19050">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3" name="コンテンツ プレースホルダ 2"/>
          <p:cNvSpPr>
            <a:spLocks noGrp="1"/>
          </p:cNvSpPr>
          <p:nvPr>
            <p:ph idx="1"/>
          </p:nvPr>
        </p:nvSpPr>
        <p:spPr/>
        <p:txBody>
          <a:bodyPr/>
          <a:lstStyle/>
          <a:p>
            <a:r>
              <a:rPr lang="ja-JP" altLang="en-US" dirty="0" smtClean="0">
                <a:latin typeface="ＭＳ Ｐゴシック" pitchFamily="50" charset="-128"/>
                <a:ea typeface="ＭＳ Ｐゴシック" pitchFamily="50" charset="-128"/>
              </a:rPr>
              <a:t>管理</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の改ざんにより機密情報が漏洩する恐れ</a:t>
            </a:r>
            <a:endParaRPr lang="en-US" altLang="ja-JP" dirty="0" smtClean="0">
              <a:latin typeface="ＭＳ Ｐゴシック" pitchFamily="50" charset="-128"/>
              <a:ea typeface="ＭＳ Ｐゴシック" pitchFamily="50" charset="-128"/>
            </a:endParaRPr>
          </a:p>
          <a:p>
            <a:pPr lvl="1"/>
            <a:r>
              <a:rPr lang="en-US" altLang="ja-JP" dirty="0">
                <a:latin typeface="ＭＳ Ｐゴシック" pitchFamily="50" charset="-128"/>
                <a:ea typeface="ＭＳ Ｐゴシック" pitchFamily="50" charset="-128"/>
              </a:rPr>
              <a:t>SSH</a:t>
            </a:r>
            <a:r>
              <a:rPr lang="ja-JP" altLang="en-US" dirty="0" smtClean="0">
                <a:latin typeface="ＭＳ Ｐゴシック" pitchFamily="50" charset="-128"/>
                <a:ea typeface="ＭＳ Ｐゴシック" pitchFamily="50" charset="-128"/>
              </a:rPr>
              <a:t>クライアントからの</a:t>
            </a:r>
            <a:r>
              <a:rPr lang="ja-JP" altLang="en-US" dirty="0">
                <a:latin typeface="ＭＳ Ｐゴシック" pitchFamily="50" charset="-128"/>
                <a:ea typeface="ＭＳ Ｐゴシック" pitchFamily="50" charset="-128"/>
              </a:rPr>
              <a:t>コンソール</a:t>
            </a:r>
            <a:r>
              <a:rPr lang="ja-JP" altLang="en-US" dirty="0" smtClean="0">
                <a:latin typeface="ＭＳ Ｐゴシック" pitchFamily="50" charset="-128"/>
                <a:ea typeface="ＭＳ Ｐゴシック" pitchFamily="50" charset="-128"/>
              </a:rPr>
              <a:t>入力</a:t>
            </a:r>
            <a:endParaRPr lang="en-US" altLang="ja-JP" dirty="0" smtClean="0">
              <a:latin typeface="ＭＳ Ｐゴシック" pitchFamily="50" charset="-128"/>
              <a:ea typeface="ＭＳ Ｐゴシック" pitchFamily="50" charset="-128"/>
            </a:endParaRPr>
          </a:p>
          <a:p>
            <a:pPr lvl="2"/>
            <a:r>
              <a:rPr lang="ja-JP" altLang="en-US" dirty="0" smtClean="0">
                <a:latin typeface="ＭＳ Ｐゴシック" pitchFamily="50" charset="-128"/>
                <a:ea typeface="ＭＳ Ｐゴシック" pitchFamily="50" charset="-128"/>
              </a:rPr>
              <a:t>例：パスワード</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ユーザ</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からのコンソール出力</a:t>
            </a:r>
            <a:endParaRPr lang="en-US" altLang="ja-JP" dirty="0" smtClean="0">
              <a:latin typeface="ＭＳ Ｐゴシック" pitchFamily="50" charset="-128"/>
              <a:ea typeface="ＭＳ Ｐゴシック" pitchFamily="50" charset="-128"/>
            </a:endParaRPr>
          </a:p>
          <a:p>
            <a:pPr lvl="2"/>
            <a:r>
              <a:rPr kumimoji="1" lang="ja-JP" altLang="en-US" dirty="0" smtClean="0">
                <a:latin typeface="ＭＳ Ｐゴシック" pitchFamily="50" charset="-128"/>
                <a:ea typeface="ＭＳ Ｐゴシック" pitchFamily="50" charset="-128"/>
              </a:rPr>
              <a:t>例：</a:t>
            </a:r>
            <a:r>
              <a:rPr kumimoji="1" lang="en-US" altLang="ja-JP" dirty="0" smtClean="0">
                <a:latin typeface="ＭＳ Ｐゴシック" pitchFamily="50" charset="-128"/>
                <a:ea typeface="ＭＳ Ｐゴシック" pitchFamily="50" charset="-128"/>
              </a:rPr>
              <a:t>VM</a:t>
            </a:r>
            <a:r>
              <a:rPr kumimoji="1" lang="ja-JP" altLang="en-US" dirty="0" smtClean="0">
                <a:latin typeface="ＭＳ Ｐゴシック" pitchFamily="50" charset="-128"/>
                <a:ea typeface="ＭＳ Ｐゴシック" pitchFamily="50" charset="-128"/>
              </a:rPr>
              <a:t>のセキュリティ設定</a:t>
            </a:r>
            <a:endParaRPr kumimoji="1" lang="en-US" altLang="ja-JP" dirty="0" smtClean="0">
              <a:latin typeface="ＭＳ Ｐゴシック" pitchFamily="50" charset="-128"/>
              <a:ea typeface="ＭＳ Ｐゴシック" pitchFamily="50" charset="-128"/>
            </a:endParaRPr>
          </a:p>
        </p:txBody>
      </p:sp>
      <p:sp>
        <p:nvSpPr>
          <p:cNvPr id="2" name="タイトル 1"/>
          <p:cNvSpPr>
            <a:spLocks noGrp="1"/>
          </p:cNvSpPr>
          <p:nvPr>
            <p:ph type="title"/>
          </p:nvPr>
        </p:nvSpPr>
        <p:spPr/>
        <p:txBody>
          <a:bodyPr/>
          <a:lstStyle/>
          <a:p>
            <a:r>
              <a:rPr lang="ja-JP" altLang="en-US" dirty="0" smtClean="0">
                <a:latin typeface="ＭＳ Ｐゴシック" pitchFamily="50" charset="-128"/>
                <a:ea typeface="ＭＳ Ｐゴシック" pitchFamily="50" charset="-128"/>
              </a:rPr>
              <a:t>管理</a:t>
            </a:r>
            <a:r>
              <a:rPr lang="en-US" altLang="ja-JP" dirty="0" smtClean="0">
                <a:latin typeface="ＭＳ Ｐゴシック" pitchFamily="50" charset="-128"/>
                <a:ea typeface="ＭＳ Ｐゴシック" pitchFamily="50" charset="-128"/>
              </a:rPr>
              <a:t>VM</a:t>
            </a:r>
            <a:r>
              <a:rPr lang="ja-JP" altLang="en-US" dirty="0" err="1" smtClean="0">
                <a:latin typeface="ＭＳ Ｐゴシック" pitchFamily="50" charset="-128"/>
                <a:ea typeface="ＭＳ Ｐゴシック" pitchFamily="50" charset="-128"/>
              </a:rPr>
              <a:t>への</a:t>
            </a:r>
            <a:r>
              <a:rPr lang="ja-JP" altLang="en-US" dirty="0" smtClean="0">
                <a:latin typeface="ＭＳ Ｐゴシック" pitchFamily="50" charset="-128"/>
                <a:ea typeface="ＭＳ Ｐゴシック" pitchFamily="50" charset="-128"/>
              </a:rPr>
              <a:t>情報漏洩</a:t>
            </a:r>
            <a:endParaRPr kumimoji="1" lang="ja-JP" altLang="en-US" dirty="0">
              <a:latin typeface="ＭＳ Ｐゴシック" pitchFamily="50" charset="-128"/>
              <a:ea typeface="ＭＳ Ｐゴシック" pitchFamily="50" charset="-128"/>
            </a:endParaRPr>
          </a:p>
        </p:txBody>
      </p:sp>
      <p:pic>
        <p:nvPicPr>
          <p:cNvPr id="5" name="図 4" descr="man-people-person-user-icone-4751-128.png"/>
          <p:cNvPicPr>
            <a:picLocks noChangeAspect="1"/>
          </p:cNvPicPr>
          <p:nvPr/>
        </p:nvPicPr>
        <p:blipFill>
          <a:blip r:embed="rId3" cstate="print"/>
          <a:stretch>
            <a:fillRect/>
          </a:stretch>
        </p:blipFill>
        <p:spPr>
          <a:xfrm>
            <a:off x="3073644" y="5406943"/>
            <a:ext cx="1152128" cy="1152128"/>
          </a:xfrm>
          <a:prstGeom prst="rect">
            <a:avLst/>
          </a:prstGeom>
        </p:spPr>
      </p:pic>
      <p:sp>
        <p:nvSpPr>
          <p:cNvPr id="13" name="正方形/長方形 12"/>
          <p:cNvSpPr/>
          <p:nvPr/>
        </p:nvSpPr>
        <p:spPr>
          <a:xfrm>
            <a:off x="4254060" y="4079655"/>
            <a:ext cx="2118140" cy="1035798"/>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8" name="角丸四角形 7"/>
          <p:cNvSpPr/>
          <p:nvPr/>
        </p:nvSpPr>
        <p:spPr>
          <a:xfrm>
            <a:off x="539552" y="4269151"/>
            <a:ext cx="1284240" cy="720080"/>
          </a:xfrm>
          <a:prstGeom prst="roundRect">
            <a:avLst/>
          </a:prstGeom>
          <a:solidFill>
            <a:srgbClr val="FFFFCC"/>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600" dirty="0">
                <a:latin typeface="ＭＳ Ｐゴシック" pitchFamily="50" charset="-128"/>
                <a:ea typeface="ＭＳ Ｐゴシック" pitchFamily="50" charset="-128"/>
              </a:rPr>
              <a:t>SSH</a:t>
            </a:r>
            <a:endParaRPr kumimoji="1" lang="en-US" altLang="ja-JP" sz="1600" dirty="0" smtClean="0">
              <a:latin typeface="ＭＳ Ｐゴシック" pitchFamily="50" charset="-128"/>
              <a:ea typeface="ＭＳ Ｐゴシック" pitchFamily="50" charset="-128"/>
            </a:endParaRPr>
          </a:p>
          <a:p>
            <a:pPr algn="ctr"/>
            <a:r>
              <a:rPr kumimoji="1" lang="ja-JP" altLang="en-US" sz="1600" dirty="0" smtClean="0">
                <a:latin typeface="ＭＳ Ｐゴシック" pitchFamily="50" charset="-128"/>
                <a:ea typeface="ＭＳ Ｐゴシック" pitchFamily="50" charset="-128"/>
              </a:rPr>
              <a:t>クライアント</a:t>
            </a:r>
            <a:endParaRPr kumimoji="1" lang="ja-JP" altLang="en-US" sz="1600" dirty="0">
              <a:latin typeface="ＭＳ Ｐゴシック" pitchFamily="50" charset="-128"/>
              <a:ea typeface="ＭＳ Ｐゴシック" pitchFamily="50" charset="-128"/>
            </a:endParaRPr>
          </a:p>
        </p:txBody>
      </p:sp>
      <p:sp>
        <p:nvSpPr>
          <p:cNvPr id="14" name="テキスト ボックス 13"/>
          <p:cNvSpPr txBox="1"/>
          <p:nvPr/>
        </p:nvSpPr>
        <p:spPr>
          <a:xfrm>
            <a:off x="5666613" y="3710322"/>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15" name="テキスト ボックス 14"/>
          <p:cNvSpPr txBox="1"/>
          <p:nvPr/>
        </p:nvSpPr>
        <p:spPr>
          <a:xfrm>
            <a:off x="419456" y="5406943"/>
            <a:ext cx="784189" cy="338554"/>
          </a:xfrm>
          <a:prstGeom prst="rect">
            <a:avLst/>
          </a:prstGeom>
          <a:noFill/>
        </p:spPr>
        <p:txBody>
          <a:bodyPr wrap="none" rtlCol="0">
            <a:spAutoFit/>
          </a:bodyPr>
          <a:lstStyle/>
          <a:p>
            <a:r>
              <a:rPr kumimoji="1" lang="ja-JP" altLang="en-US" sz="1600" dirty="0" smtClean="0">
                <a:latin typeface="ＭＳ Ｐゴシック" pitchFamily="50" charset="-128"/>
                <a:ea typeface="ＭＳ Ｐゴシック" pitchFamily="50" charset="-128"/>
              </a:rPr>
              <a:t>ユーザ</a:t>
            </a:r>
            <a:endParaRPr kumimoji="1" lang="ja-JP" altLang="en-US" sz="1600" dirty="0">
              <a:latin typeface="ＭＳ Ｐゴシック" pitchFamily="50" charset="-128"/>
              <a:ea typeface="ＭＳ Ｐゴシック" pitchFamily="50" charset="-128"/>
            </a:endParaRPr>
          </a:p>
        </p:txBody>
      </p:sp>
      <p:sp>
        <p:nvSpPr>
          <p:cNvPr id="23" name="角丸四角形 22"/>
          <p:cNvSpPr/>
          <p:nvPr/>
        </p:nvSpPr>
        <p:spPr>
          <a:xfrm>
            <a:off x="4961634" y="6287820"/>
            <a:ext cx="1210682" cy="504056"/>
          </a:xfrm>
          <a:prstGeom prst="round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パスワード</a:t>
            </a:r>
            <a:endParaRPr kumimoji="1" lang="ja-JP" altLang="en-US" sz="1600" dirty="0">
              <a:latin typeface="ＭＳ Ｐゴシック" pitchFamily="50" charset="-128"/>
              <a:ea typeface="ＭＳ Ｐゴシック" pitchFamily="50" charset="-128"/>
            </a:endParaRPr>
          </a:p>
        </p:txBody>
      </p:sp>
      <p:sp>
        <p:nvSpPr>
          <p:cNvPr id="29" name="テキスト ボックス 28"/>
          <p:cNvSpPr txBox="1"/>
          <p:nvPr/>
        </p:nvSpPr>
        <p:spPr>
          <a:xfrm>
            <a:off x="3223802" y="6355182"/>
            <a:ext cx="936104" cy="369332"/>
          </a:xfrm>
          <a:prstGeom prst="rect">
            <a:avLst/>
          </a:prstGeom>
          <a:noFill/>
        </p:spPr>
        <p:txBody>
          <a:bodyPr wrap="square" rtlCol="0">
            <a:spAutoFit/>
          </a:bodyPr>
          <a:lstStyle/>
          <a:p>
            <a:r>
              <a:rPr lang="ja-JP" altLang="en-US" dirty="0" smtClean="0">
                <a:latin typeface="ＭＳ Ｐゴシック" pitchFamily="50" charset="-128"/>
                <a:ea typeface="ＭＳ Ｐゴシック" pitchFamily="50" charset="-128"/>
              </a:rPr>
              <a:t>攻撃者</a:t>
            </a:r>
            <a:endParaRPr kumimoji="1" lang="ja-JP" altLang="en-US" dirty="0">
              <a:latin typeface="ＭＳ Ｐゴシック" pitchFamily="50" charset="-128"/>
              <a:ea typeface="ＭＳ Ｐゴシック" pitchFamily="50" charset="-128"/>
            </a:endParaRPr>
          </a:p>
        </p:txBody>
      </p:sp>
      <p:sp>
        <p:nvSpPr>
          <p:cNvPr id="30" name="テキスト ボックス 29"/>
          <p:cNvSpPr txBox="1"/>
          <p:nvPr/>
        </p:nvSpPr>
        <p:spPr>
          <a:xfrm>
            <a:off x="5566975" y="5672296"/>
            <a:ext cx="792088" cy="369332"/>
          </a:xfrm>
          <a:prstGeom prst="rect">
            <a:avLst/>
          </a:prstGeom>
          <a:noFill/>
        </p:spPr>
        <p:txBody>
          <a:bodyPr wrap="square" rtlCol="0">
            <a:spAutoFit/>
          </a:bodyPr>
          <a:lstStyle/>
          <a:p>
            <a:r>
              <a:rPr kumimoji="1" lang="ja-JP" altLang="en-US" dirty="0" smtClean="0">
                <a:latin typeface="ＭＳ Ｐゴシック" pitchFamily="50" charset="-128"/>
                <a:ea typeface="ＭＳ Ｐゴシック" pitchFamily="50" charset="-128"/>
              </a:rPr>
              <a:t>漏洩</a:t>
            </a:r>
            <a:endParaRPr kumimoji="1" lang="ja-JP" altLang="en-US" dirty="0">
              <a:latin typeface="ＭＳ Ｐゴシック" pitchFamily="50" charset="-128"/>
              <a:ea typeface="ＭＳ Ｐゴシック" pitchFamily="50" charset="-128"/>
            </a:endParaRPr>
          </a:p>
        </p:txBody>
      </p:sp>
      <p:sp>
        <p:nvSpPr>
          <p:cNvPr id="31" name="角丸四角形 30"/>
          <p:cNvSpPr/>
          <p:nvPr/>
        </p:nvSpPr>
        <p:spPr>
          <a:xfrm>
            <a:off x="4326068" y="4391537"/>
            <a:ext cx="894003" cy="634856"/>
          </a:xfrm>
          <a:prstGeom prst="roundRect">
            <a:avLst/>
          </a:prstGeom>
          <a:solidFill>
            <a:srgbClr val="FFFFCC"/>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600" dirty="0" smtClean="0">
                <a:solidFill>
                  <a:schemeClr val="tx1"/>
                </a:solidFill>
                <a:latin typeface="ＭＳ Ｐゴシック" pitchFamily="50" charset="-128"/>
                <a:ea typeface="ＭＳ Ｐゴシック" pitchFamily="50" charset="-128"/>
              </a:rPr>
              <a:t>SSH</a:t>
            </a:r>
          </a:p>
          <a:p>
            <a:pPr algn="ctr"/>
            <a:r>
              <a:rPr kumimoji="1" lang="ja-JP" altLang="en-US" sz="1600" dirty="0" smtClean="0">
                <a:solidFill>
                  <a:schemeClr val="tx1"/>
                </a:solidFill>
                <a:latin typeface="ＭＳ Ｐゴシック" pitchFamily="50" charset="-128"/>
                <a:ea typeface="ＭＳ Ｐゴシック" pitchFamily="50" charset="-128"/>
              </a:rPr>
              <a:t>サーバ</a:t>
            </a:r>
            <a:endParaRPr kumimoji="1" lang="ja-JP" altLang="en-US" sz="1600" dirty="0">
              <a:solidFill>
                <a:schemeClr val="tx1"/>
              </a:solidFill>
              <a:latin typeface="ＭＳ Ｐゴシック" pitchFamily="50" charset="-128"/>
              <a:ea typeface="ＭＳ Ｐゴシック" pitchFamily="50" charset="-128"/>
            </a:endParaRPr>
          </a:p>
        </p:txBody>
      </p:sp>
      <p:cxnSp>
        <p:nvCxnSpPr>
          <p:cNvPr id="36" name="直線矢印コネクタ 35"/>
          <p:cNvCxnSpPr/>
          <p:nvPr/>
        </p:nvCxnSpPr>
        <p:spPr>
          <a:xfrm>
            <a:off x="1823792" y="4773207"/>
            <a:ext cx="2574285" cy="0"/>
          </a:xfrm>
          <a:prstGeom prst="straightConnector1">
            <a:avLst/>
          </a:prstGeom>
          <a:ln w="38100">
            <a:solidFill>
              <a:schemeClr val="tx1"/>
            </a:solidFill>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38" name="角丸四角形 37"/>
          <p:cNvSpPr/>
          <p:nvPr/>
        </p:nvSpPr>
        <p:spPr>
          <a:xfrm>
            <a:off x="1930652" y="4487797"/>
            <a:ext cx="1144278" cy="429426"/>
          </a:xfrm>
          <a:prstGeom prst="round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パスワード</a:t>
            </a:r>
            <a:endParaRPr kumimoji="1" lang="ja-JP" altLang="en-US" sz="1600" dirty="0">
              <a:latin typeface="ＭＳ Ｐゴシック" pitchFamily="50" charset="-128"/>
              <a:ea typeface="ＭＳ Ｐゴシック" pitchFamily="50" charset="-128"/>
            </a:endParaRPr>
          </a:p>
        </p:txBody>
      </p:sp>
      <p:sp>
        <p:nvSpPr>
          <p:cNvPr id="11" name="テキスト ボックス 10"/>
          <p:cNvSpPr txBox="1"/>
          <p:nvPr/>
        </p:nvSpPr>
        <p:spPr>
          <a:xfrm>
            <a:off x="6270038" y="5115453"/>
            <a:ext cx="1467068" cy="646331"/>
          </a:xfrm>
          <a:prstGeom prst="rect">
            <a:avLst/>
          </a:prstGeom>
          <a:noFill/>
        </p:spPr>
        <p:txBody>
          <a:bodyPr wrap="none" rtlCol="0">
            <a:spAutoFit/>
          </a:bodyPr>
          <a:lstStyle/>
          <a:p>
            <a:pPr algn="ctr"/>
            <a:r>
              <a:rPr kumimoji="1" lang="ja-JP" altLang="en-US" dirty="0" smtClean="0"/>
              <a:t>仮想シリアル</a:t>
            </a:r>
            <a:endParaRPr kumimoji="1" lang="en-US" altLang="ja-JP" dirty="0" smtClean="0"/>
          </a:p>
          <a:p>
            <a:pPr algn="ctr"/>
            <a:r>
              <a:rPr lang="ja-JP" altLang="en-US" dirty="0" smtClean="0"/>
              <a:t>コンソール</a:t>
            </a:r>
            <a:endParaRPr kumimoji="1" lang="ja-JP" altLang="en-US" dirty="0"/>
          </a:p>
        </p:txBody>
      </p:sp>
      <p:sp>
        <p:nvSpPr>
          <p:cNvPr id="12" name="正方形/長方形 11"/>
          <p:cNvSpPr/>
          <p:nvPr/>
        </p:nvSpPr>
        <p:spPr>
          <a:xfrm>
            <a:off x="7134306" y="4302477"/>
            <a:ext cx="1016520" cy="81297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ユーザ</a:t>
            </a:r>
            <a:endParaRPr kumimoji="1" lang="en-US" altLang="ja-JP" dirty="0" smtClean="0"/>
          </a:p>
          <a:p>
            <a:pPr algn="ctr"/>
            <a:r>
              <a:rPr lang="en-US" altLang="ja-JP" dirty="0"/>
              <a:t>VM</a:t>
            </a:r>
            <a:endParaRPr kumimoji="1" lang="ja-JP" altLang="en-US" dirty="0"/>
          </a:p>
        </p:txBody>
      </p:sp>
      <p:pic>
        <p:nvPicPr>
          <p:cNvPr id="33" name="図 32"/>
          <p:cNvPicPr>
            <a:picLocks noChangeAspect="1"/>
          </p:cNvPicPr>
          <p:nvPr/>
        </p:nvPicPr>
        <p:blipFill>
          <a:blip r:embed="rId4"/>
          <a:stretch>
            <a:fillRect/>
          </a:stretch>
        </p:blipFill>
        <p:spPr>
          <a:xfrm rot="5400000">
            <a:off x="5832209" y="4598391"/>
            <a:ext cx="654509" cy="221148"/>
          </a:xfrm>
          <a:prstGeom prst="rect">
            <a:avLst/>
          </a:prstGeom>
        </p:spPr>
      </p:pic>
      <p:pic>
        <p:nvPicPr>
          <p:cNvPr id="28" name="Picture 2" descr="C:\Program Files (x86)\Microsoft Office\MEDIA\CAGCAT10\j0285750.wmf"/>
          <p:cNvPicPr>
            <a:picLocks noChangeAspect="1" noChangeArrowheads="1"/>
          </p:cNvPicPr>
          <p:nvPr/>
        </p:nvPicPr>
        <p:blipFill>
          <a:blip r:embed="rId5" cstate="print"/>
          <a:srcRect/>
          <a:stretch>
            <a:fillRect/>
          </a:stretch>
        </p:blipFill>
        <p:spPr bwMode="auto">
          <a:xfrm>
            <a:off x="1120744" y="5082800"/>
            <a:ext cx="1654852" cy="1016966"/>
          </a:xfrm>
          <a:prstGeom prst="rect">
            <a:avLst/>
          </a:prstGeom>
          <a:noFill/>
        </p:spPr>
      </p:pic>
      <p:sp>
        <p:nvSpPr>
          <p:cNvPr id="19" name="屈折矢印 18"/>
          <p:cNvSpPr/>
          <p:nvPr/>
        </p:nvSpPr>
        <p:spPr>
          <a:xfrm>
            <a:off x="3967870" y="5115453"/>
            <a:ext cx="888303" cy="844819"/>
          </a:xfrm>
          <a:prstGeom prst="bent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 name="下矢印 3"/>
          <p:cNvSpPr/>
          <p:nvPr/>
        </p:nvSpPr>
        <p:spPr>
          <a:xfrm>
            <a:off x="5275040" y="5115453"/>
            <a:ext cx="391573" cy="1131072"/>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cxnSp>
        <p:nvCxnSpPr>
          <p:cNvPr id="17" name="直線矢印コネクタ 16"/>
          <p:cNvCxnSpPr>
            <a:stCxn id="31" idx="3"/>
            <a:endCxn id="33" idx="2"/>
          </p:cNvCxnSpPr>
          <p:nvPr/>
        </p:nvCxnSpPr>
        <p:spPr>
          <a:xfrm>
            <a:off x="5220071" y="4708965"/>
            <a:ext cx="828819" cy="1"/>
          </a:xfrm>
          <a:prstGeom prst="straightConnector1">
            <a:avLst/>
          </a:prstGeom>
          <a:ln w="38100">
            <a:solidFill>
              <a:schemeClr val="accent4">
                <a:lumMod val="60000"/>
                <a:lumOff val="40000"/>
              </a:schemeClr>
            </a:solidFill>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22" name="直線矢印コネクタ 21"/>
          <p:cNvCxnSpPr>
            <a:stCxn id="33" idx="0"/>
            <a:endCxn id="12" idx="1"/>
          </p:cNvCxnSpPr>
          <p:nvPr/>
        </p:nvCxnSpPr>
        <p:spPr>
          <a:xfrm flipV="1">
            <a:off x="6270038" y="4708965"/>
            <a:ext cx="864268" cy="1"/>
          </a:xfrm>
          <a:prstGeom prst="straightConnector1">
            <a:avLst/>
          </a:prstGeom>
          <a:ln w="38100">
            <a:solidFill>
              <a:schemeClr val="accent4">
                <a:lumMod val="60000"/>
                <a:lumOff val="40000"/>
              </a:schemeClr>
            </a:solidFill>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24" name="正方形/長方形 23"/>
          <p:cNvSpPr/>
          <p:nvPr/>
        </p:nvSpPr>
        <p:spPr>
          <a:xfrm>
            <a:off x="5963019" y="4302477"/>
            <a:ext cx="1057253" cy="780323"/>
          </a:xfrm>
          <a:prstGeom prst="rect">
            <a:avLst/>
          </a:prstGeom>
          <a:noFill/>
          <a:ln w="28575">
            <a:solidFill>
              <a:schemeClr val="bg1">
                <a:lumMod val="50000"/>
              </a:schemeClr>
            </a:solidFill>
            <a:prstDash val="sysDash"/>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9" name="角丸四角形 8"/>
          <p:cNvSpPr/>
          <p:nvPr/>
        </p:nvSpPr>
        <p:spPr>
          <a:xfrm>
            <a:off x="6604690" y="4149080"/>
            <a:ext cx="1351686" cy="448474"/>
          </a:xfrm>
          <a:prstGeom prst="round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セキュリティ</a:t>
            </a:r>
            <a:r>
              <a:rPr lang="ja-JP" altLang="en-US" sz="1600" dirty="0"/>
              <a:t>設定</a:t>
            </a:r>
            <a:endParaRPr kumimoji="1" lang="ja-JP" altLang="en-US" sz="1600" dirty="0"/>
          </a:p>
        </p:txBody>
      </p:sp>
      <p:sp>
        <p:nvSpPr>
          <p:cNvPr id="32" name="角丸四角形 31"/>
          <p:cNvSpPr/>
          <p:nvPr/>
        </p:nvSpPr>
        <p:spPr>
          <a:xfrm>
            <a:off x="5532477" y="6377316"/>
            <a:ext cx="1279678" cy="482691"/>
          </a:xfrm>
          <a:prstGeom prst="round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セキュリティ</a:t>
            </a:r>
            <a:r>
              <a:rPr lang="ja-JP" altLang="en-US" sz="1600" dirty="0"/>
              <a:t>設定</a:t>
            </a:r>
            <a:endParaRPr kumimoji="1" lang="ja-JP" alt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checkerboard(across)">
                                      <p:cBhvr>
                                        <p:cTn id="11" dur="500"/>
                                        <p:tgtEl>
                                          <p:spTgt spid="3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fade">
                                      <p:cBhvr>
                                        <p:cTn id="16" dur="250"/>
                                        <p:tgtEl>
                                          <p:spTgt spid="38"/>
                                        </p:tgtEl>
                                      </p:cBhvr>
                                    </p:animEffect>
                                  </p:childTnLst>
                                </p:cTn>
                              </p:par>
                            </p:childTnLst>
                          </p:cTn>
                        </p:par>
                        <p:par>
                          <p:cTn id="17" fill="hold">
                            <p:stCondLst>
                              <p:cond delay="250"/>
                            </p:stCondLst>
                            <p:childTnLst>
                              <p:par>
                                <p:cTn id="18" presetID="3" presetClass="entr" presetSubtype="10" fill="hold" grpId="0" nodeType="afterEffect">
                                  <p:stCondLst>
                                    <p:cond delay="500"/>
                                  </p:stCondLst>
                                  <p:childTnLst>
                                    <p:set>
                                      <p:cBhvr>
                                        <p:cTn id="19" dur="1" fill="hold">
                                          <p:stCondLst>
                                            <p:cond delay="0"/>
                                          </p:stCondLst>
                                        </p:cTn>
                                        <p:tgtEl>
                                          <p:spTgt spid="23"/>
                                        </p:tgtEl>
                                        <p:attrNameLst>
                                          <p:attrName>style.visibility</p:attrName>
                                        </p:attrNameLst>
                                      </p:cBhvr>
                                      <p:to>
                                        <p:strVal val="visible"/>
                                      </p:to>
                                    </p:set>
                                    <p:animEffect transition="in" filter="blinds(horizontal)">
                                      <p:cBhvr>
                                        <p:cTn id="20" dur="500"/>
                                        <p:tgtEl>
                                          <p:spTgt spid="2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250"/>
                                        <p:tgtEl>
                                          <p:spTgt spid="9"/>
                                        </p:tgtEl>
                                      </p:cBhvr>
                                    </p:animEffect>
                                  </p:childTnLst>
                                </p:cTn>
                              </p:par>
                            </p:childTnLst>
                          </p:cTn>
                        </p:par>
                        <p:par>
                          <p:cTn id="26" fill="hold">
                            <p:stCondLst>
                              <p:cond delay="250"/>
                            </p:stCondLst>
                            <p:childTnLst>
                              <p:par>
                                <p:cTn id="27" presetID="3" presetClass="entr" presetSubtype="10" fill="hold" grpId="0" nodeType="afterEffect">
                                  <p:stCondLst>
                                    <p:cond delay="500"/>
                                  </p:stCondLst>
                                  <p:childTnLst>
                                    <p:set>
                                      <p:cBhvr>
                                        <p:cTn id="28" dur="1" fill="hold">
                                          <p:stCondLst>
                                            <p:cond delay="0"/>
                                          </p:stCondLst>
                                        </p:cTn>
                                        <p:tgtEl>
                                          <p:spTgt spid="32"/>
                                        </p:tgtEl>
                                        <p:attrNameLst>
                                          <p:attrName>style.visibility</p:attrName>
                                        </p:attrNameLst>
                                      </p:cBhvr>
                                      <p:to>
                                        <p:strVal val="visible"/>
                                      </p:to>
                                    </p:set>
                                    <p:animEffect transition="in" filter="blinds(horizontal)">
                                      <p:cBhvr>
                                        <p:cTn id="2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30" grpId="0"/>
      <p:bldP spid="38" grpId="0" animBg="1"/>
      <p:bldP spid="4" grpId="0" animBg="1"/>
      <p:bldP spid="9" grpId="0" animBg="1"/>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3923928" y="4445114"/>
            <a:ext cx="1898984" cy="1283439"/>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3" name="コンテンツ プレースホルダー 2"/>
          <p:cNvSpPr>
            <a:spLocks noGrp="1"/>
          </p:cNvSpPr>
          <p:nvPr>
            <p:ph idx="1"/>
          </p:nvPr>
        </p:nvSpPr>
        <p:spPr>
          <a:xfrm>
            <a:off x="457200" y="1700808"/>
            <a:ext cx="7715200" cy="4773144"/>
          </a:xfrm>
        </p:spPr>
        <p:txBody>
          <a:bodyPr/>
          <a:lstStyle/>
          <a:p>
            <a:r>
              <a:rPr lang="ja-JP" altLang="en-US" dirty="0" smtClean="0">
                <a:latin typeface="ＭＳ Ｐゴシック" pitchFamily="50" charset="-128"/>
                <a:ea typeface="ＭＳ Ｐゴシック" pitchFamily="50" charset="-128"/>
              </a:rPr>
              <a:t>管理</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に対して暗号化された仮想シリアルコンソールを提供</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入力：クライアントで暗号化されたコンソール入力</a:t>
            </a:r>
            <a:endParaRPr lang="en-US" altLang="ja-JP" dirty="0" smtClean="0">
              <a:latin typeface="ＭＳ Ｐゴシック" pitchFamily="50" charset="-128"/>
              <a:ea typeface="ＭＳ Ｐゴシック" pitchFamily="50" charset="-128"/>
            </a:endParaRPr>
          </a:p>
          <a:p>
            <a:pPr lvl="2"/>
            <a:r>
              <a:rPr lang="en-US" altLang="ja-JP" dirty="0" err="1" smtClean="0">
                <a:latin typeface="ＭＳ Ｐゴシック" pitchFamily="50" charset="-128"/>
                <a:ea typeface="ＭＳ Ｐゴシック" pitchFamily="50" charset="-128"/>
              </a:rPr>
              <a:t>SCCrypt</a:t>
            </a:r>
            <a:r>
              <a:rPr lang="ja-JP" altLang="en-US" dirty="0" smtClean="0">
                <a:latin typeface="ＭＳ Ｐゴシック" pitchFamily="50" charset="-128"/>
                <a:ea typeface="ＭＳ Ｐゴシック" pitchFamily="50" charset="-128"/>
              </a:rPr>
              <a:t>が復号してユーザ</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に</a:t>
            </a:r>
            <a:r>
              <a:rPr lang="ja-JP" altLang="en-US" dirty="0">
                <a:latin typeface="ＭＳ Ｐゴシック" pitchFamily="50" charset="-128"/>
                <a:ea typeface="ＭＳ Ｐゴシック" pitchFamily="50" charset="-128"/>
              </a:rPr>
              <a:t>送る</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出力：</a:t>
            </a:r>
            <a:r>
              <a:rPr lang="en-US" altLang="ja-JP" dirty="0" err="1" smtClean="0">
                <a:latin typeface="ＭＳ Ｐゴシック" pitchFamily="50" charset="-128"/>
                <a:ea typeface="ＭＳ Ｐゴシック" pitchFamily="50" charset="-128"/>
              </a:rPr>
              <a:t>SCCrypt</a:t>
            </a:r>
            <a:r>
              <a:rPr lang="ja-JP" altLang="en-US" dirty="0" smtClean="0">
                <a:latin typeface="ＭＳ Ｐゴシック" pitchFamily="50" charset="-128"/>
                <a:ea typeface="ＭＳ Ｐゴシック" pitchFamily="50" charset="-128"/>
              </a:rPr>
              <a:t>が暗号化したユーザ</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のコンソール出力</a:t>
            </a:r>
            <a:endParaRPr lang="en-US" altLang="ja-JP" dirty="0" smtClean="0">
              <a:latin typeface="ＭＳ Ｐゴシック" pitchFamily="50" charset="-128"/>
              <a:ea typeface="ＭＳ Ｐゴシック" pitchFamily="50" charset="-128"/>
            </a:endParaRPr>
          </a:p>
          <a:p>
            <a:pPr lvl="2"/>
            <a:r>
              <a:rPr lang="ja-JP" altLang="en-US" dirty="0" smtClean="0">
                <a:latin typeface="ＭＳ Ｐゴシック" pitchFamily="50" charset="-128"/>
                <a:ea typeface="ＭＳ Ｐゴシック" pitchFamily="50" charset="-128"/>
              </a:rPr>
              <a:t>クライアント</a:t>
            </a:r>
            <a:r>
              <a:rPr lang="ja-JP" altLang="en-US" dirty="0">
                <a:latin typeface="ＭＳ Ｐゴシック" pitchFamily="50" charset="-128"/>
                <a:ea typeface="ＭＳ Ｐゴシック" pitchFamily="50" charset="-128"/>
              </a:rPr>
              <a:t>で</a:t>
            </a:r>
            <a:r>
              <a:rPr kumimoji="1" lang="ja-JP" altLang="en-US" dirty="0" smtClean="0">
                <a:latin typeface="ＭＳ Ｐゴシック" pitchFamily="50" charset="-128"/>
                <a:ea typeface="ＭＳ Ｐゴシック" pitchFamily="50" charset="-128"/>
              </a:rPr>
              <a:t>復号</a:t>
            </a:r>
            <a:endParaRPr kumimoji="1" lang="en-US" altLang="ja-JP" dirty="0" smtClean="0">
              <a:latin typeface="ＭＳ Ｐゴシック" pitchFamily="50" charset="-128"/>
              <a:ea typeface="ＭＳ Ｐゴシック" pitchFamily="50" charset="-128"/>
            </a:endParaRPr>
          </a:p>
          <a:p>
            <a:pPr lvl="1"/>
            <a:endParaRPr kumimoji="1" lang="en-US" altLang="ja-JP" dirty="0" smtClean="0">
              <a:latin typeface="ＭＳ Ｐゴシック" pitchFamily="50" charset="-128"/>
              <a:ea typeface="ＭＳ Ｐゴシック" pitchFamily="50" charset="-128"/>
            </a:endParaRPr>
          </a:p>
        </p:txBody>
      </p:sp>
      <p:sp>
        <p:nvSpPr>
          <p:cNvPr id="2" name="タイトル 1"/>
          <p:cNvSpPr>
            <a:spLocks noGrp="1"/>
          </p:cNvSpPr>
          <p:nvPr>
            <p:ph type="title"/>
          </p:nvPr>
        </p:nvSpPr>
        <p:spPr/>
        <p:txBody>
          <a:bodyPr/>
          <a:lstStyle/>
          <a:p>
            <a:r>
              <a:rPr lang="ja-JP" altLang="en-US" dirty="0" smtClean="0">
                <a:latin typeface="ＭＳ Ｐゴシック" pitchFamily="50" charset="-128"/>
                <a:ea typeface="ＭＳ Ｐゴシック" pitchFamily="50" charset="-128"/>
              </a:rPr>
              <a:t>提案：</a:t>
            </a:r>
            <a:r>
              <a:rPr lang="en-US" altLang="ja-JP" dirty="0" err="1" smtClean="0">
                <a:latin typeface="ＭＳ Ｐゴシック" pitchFamily="50" charset="-128"/>
                <a:ea typeface="ＭＳ Ｐゴシック" pitchFamily="50" charset="-128"/>
              </a:rPr>
              <a:t>SCC</a:t>
            </a:r>
            <a:r>
              <a:rPr lang="en-US" altLang="ja-JP" cap="none" dirty="0" err="1" smtClean="0">
                <a:latin typeface="ＭＳ Ｐゴシック" pitchFamily="50" charset="-128"/>
                <a:ea typeface="ＭＳ Ｐゴシック" pitchFamily="50" charset="-128"/>
              </a:rPr>
              <a:t>rypt</a:t>
            </a:r>
            <a:endParaRPr kumimoji="1" lang="ja-JP" altLang="en-US" dirty="0">
              <a:latin typeface="ＭＳ Ｐゴシック" pitchFamily="50" charset="-128"/>
              <a:ea typeface="ＭＳ Ｐゴシック" pitchFamily="50" charset="-128"/>
            </a:endParaRPr>
          </a:p>
        </p:txBody>
      </p:sp>
      <p:pic>
        <p:nvPicPr>
          <p:cNvPr id="22" name="図 21"/>
          <p:cNvPicPr>
            <a:picLocks noChangeAspect="1"/>
          </p:cNvPicPr>
          <p:nvPr/>
        </p:nvPicPr>
        <p:blipFill>
          <a:blip r:embed="rId3">
            <a:duotone>
              <a:prstClr val="black"/>
              <a:srgbClr val="D9C3A5">
                <a:tint val="50000"/>
                <a:satMod val="180000"/>
              </a:srgbClr>
            </a:duotone>
          </a:blip>
          <a:stretch>
            <a:fillRect/>
          </a:stretch>
        </p:blipFill>
        <p:spPr>
          <a:xfrm rot="5400000">
            <a:off x="4862271" y="4871877"/>
            <a:ext cx="1152773" cy="437171"/>
          </a:xfrm>
          <a:prstGeom prst="rect">
            <a:avLst/>
          </a:prstGeom>
        </p:spPr>
      </p:pic>
      <p:sp>
        <p:nvSpPr>
          <p:cNvPr id="23" name="正方形/長方形 22"/>
          <p:cNvSpPr/>
          <p:nvPr/>
        </p:nvSpPr>
        <p:spPr>
          <a:xfrm>
            <a:off x="7020272" y="4541075"/>
            <a:ext cx="1368152" cy="109877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ユーザ</a:t>
            </a:r>
            <a:endParaRPr kumimoji="1" lang="en-US" altLang="ja-JP" dirty="0" smtClean="0"/>
          </a:p>
          <a:p>
            <a:pPr algn="ctr"/>
            <a:r>
              <a:rPr lang="en-US" altLang="ja-JP" dirty="0"/>
              <a:t>VM</a:t>
            </a:r>
            <a:endParaRPr kumimoji="1" lang="ja-JP" altLang="en-US" dirty="0"/>
          </a:p>
        </p:txBody>
      </p:sp>
      <p:cxnSp>
        <p:nvCxnSpPr>
          <p:cNvPr id="7" name="直線矢印コネクタ 6"/>
          <p:cNvCxnSpPr/>
          <p:nvPr/>
        </p:nvCxnSpPr>
        <p:spPr>
          <a:xfrm>
            <a:off x="3033805" y="5028338"/>
            <a:ext cx="2160240" cy="0"/>
          </a:xfrm>
          <a:prstGeom prst="straightConnector1">
            <a:avLst/>
          </a:prstGeom>
          <a:ln w="57150">
            <a:solidFill>
              <a:schemeClr val="tx1"/>
            </a:solidFill>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20" name="直線矢印コネクタ 19"/>
          <p:cNvCxnSpPr/>
          <p:nvPr/>
        </p:nvCxnSpPr>
        <p:spPr>
          <a:xfrm flipH="1">
            <a:off x="3000691" y="5363832"/>
            <a:ext cx="2219381" cy="0"/>
          </a:xfrm>
          <a:prstGeom prst="straightConnector1">
            <a:avLst/>
          </a:prstGeom>
          <a:ln w="57150">
            <a:solidFill>
              <a:schemeClr val="tx1"/>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21" name="テキスト ボックス 20"/>
          <p:cNvSpPr txBox="1"/>
          <p:nvPr/>
        </p:nvSpPr>
        <p:spPr>
          <a:xfrm>
            <a:off x="1836463" y="4812136"/>
            <a:ext cx="1107996" cy="369332"/>
          </a:xfrm>
          <a:prstGeom prst="rect">
            <a:avLst/>
          </a:prstGeom>
          <a:noFill/>
        </p:spPr>
        <p:txBody>
          <a:bodyPr wrap="none" rtlCol="0">
            <a:spAutoFit/>
          </a:bodyPr>
          <a:lstStyle/>
          <a:p>
            <a:r>
              <a:rPr kumimoji="1" lang="ja-JP" altLang="en-US" dirty="0" smtClean="0"/>
              <a:t>暗号入力</a:t>
            </a:r>
            <a:endParaRPr kumimoji="1" lang="ja-JP" altLang="en-US" dirty="0"/>
          </a:p>
        </p:txBody>
      </p:sp>
      <p:sp>
        <p:nvSpPr>
          <p:cNvPr id="25" name="テキスト ボックス 24"/>
          <p:cNvSpPr txBox="1"/>
          <p:nvPr/>
        </p:nvSpPr>
        <p:spPr>
          <a:xfrm>
            <a:off x="1861905" y="5179166"/>
            <a:ext cx="1107996" cy="369332"/>
          </a:xfrm>
          <a:prstGeom prst="rect">
            <a:avLst/>
          </a:prstGeom>
          <a:noFill/>
        </p:spPr>
        <p:txBody>
          <a:bodyPr wrap="none" rtlCol="0">
            <a:spAutoFit/>
          </a:bodyPr>
          <a:lstStyle/>
          <a:p>
            <a:r>
              <a:rPr kumimoji="1" lang="ja-JP" altLang="en-US" dirty="0" smtClean="0"/>
              <a:t>暗号出力</a:t>
            </a:r>
            <a:endParaRPr kumimoji="1" lang="ja-JP" altLang="en-US" dirty="0"/>
          </a:p>
        </p:txBody>
      </p:sp>
      <p:sp>
        <p:nvSpPr>
          <p:cNvPr id="26" name="テキスト ボックス 25"/>
          <p:cNvSpPr txBox="1"/>
          <p:nvPr/>
        </p:nvSpPr>
        <p:spPr>
          <a:xfrm>
            <a:off x="4196971" y="5932252"/>
            <a:ext cx="2483373" cy="646331"/>
          </a:xfrm>
          <a:prstGeom prst="rect">
            <a:avLst/>
          </a:prstGeom>
          <a:noFill/>
        </p:spPr>
        <p:txBody>
          <a:bodyPr wrap="none" rtlCol="0">
            <a:spAutoFit/>
          </a:bodyPr>
          <a:lstStyle/>
          <a:p>
            <a:pPr algn="ctr"/>
            <a:r>
              <a:rPr kumimoji="1" lang="ja-JP" altLang="en-US" dirty="0" smtClean="0"/>
              <a:t>暗号化された</a:t>
            </a:r>
            <a:endParaRPr kumimoji="1" lang="en-US" altLang="ja-JP" dirty="0" smtClean="0"/>
          </a:p>
          <a:p>
            <a:pPr algn="ctr"/>
            <a:r>
              <a:rPr lang="ja-JP" altLang="en-US" dirty="0"/>
              <a:t>仮想シリアルコンソール</a:t>
            </a:r>
            <a:endParaRPr kumimoji="1" lang="ja-JP" altLang="en-US" dirty="0"/>
          </a:p>
        </p:txBody>
      </p:sp>
      <p:cxnSp>
        <p:nvCxnSpPr>
          <p:cNvPr id="8" name="直線矢印コネクタ 7"/>
          <p:cNvCxnSpPr/>
          <p:nvPr/>
        </p:nvCxnSpPr>
        <p:spPr>
          <a:xfrm>
            <a:off x="5657243" y="4958429"/>
            <a:ext cx="1363029" cy="0"/>
          </a:xfrm>
          <a:prstGeom prst="straightConnector1">
            <a:avLst/>
          </a:prstGeom>
          <a:ln w="38100">
            <a:solidFill>
              <a:schemeClr val="accent4">
                <a:lumMod val="75000"/>
              </a:schemeClr>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0" name="直線矢印コネクタ 9"/>
          <p:cNvCxnSpPr/>
          <p:nvPr/>
        </p:nvCxnSpPr>
        <p:spPr>
          <a:xfrm flipH="1">
            <a:off x="5657243" y="5344138"/>
            <a:ext cx="1363030" cy="0"/>
          </a:xfrm>
          <a:prstGeom prst="straightConnector1">
            <a:avLst/>
          </a:prstGeom>
          <a:ln w="38100">
            <a:solidFill>
              <a:schemeClr val="accent4">
                <a:lumMod val="75000"/>
              </a:schemeClr>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pic>
        <p:nvPicPr>
          <p:cNvPr id="19" name="Picture 2" descr="C:\Program Files (x86)\Microsoft Office\MEDIA\CAGCAT10\j0285750.wmf"/>
          <p:cNvPicPr>
            <a:picLocks noChangeAspect="1" noChangeArrowheads="1"/>
          </p:cNvPicPr>
          <p:nvPr/>
        </p:nvPicPr>
        <p:blipFill>
          <a:blip r:embed="rId4" cstate="print"/>
          <a:srcRect/>
          <a:stretch>
            <a:fillRect/>
          </a:stretch>
        </p:blipFill>
        <p:spPr bwMode="auto">
          <a:xfrm>
            <a:off x="486600" y="4802751"/>
            <a:ext cx="1406095" cy="864096"/>
          </a:xfrm>
          <a:prstGeom prst="rect">
            <a:avLst/>
          </a:prstGeom>
          <a:noFill/>
        </p:spPr>
      </p:pic>
      <p:sp>
        <p:nvSpPr>
          <p:cNvPr id="24" name="テキスト ボックス 23"/>
          <p:cNvSpPr txBox="1"/>
          <p:nvPr/>
        </p:nvSpPr>
        <p:spPr>
          <a:xfrm>
            <a:off x="0" y="5543887"/>
            <a:ext cx="1301959" cy="369332"/>
          </a:xfrm>
          <a:prstGeom prst="rect">
            <a:avLst/>
          </a:prstGeom>
          <a:noFill/>
        </p:spPr>
        <p:txBody>
          <a:bodyPr wrap="none" rtlCol="0">
            <a:spAutoFit/>
          </a:bodyPr>
          <a:lstStyle/>
          <a:p>
            <a:r>
              <a:rPr lang="ja-JP" altLang="en-US" dirty="0"/>
              <a:t>クライアント</a:t>
            </a:r>
            <a:endParaRPr kumimoji="1" lang="ja-JP" altLang="en-US" dirty="0"/>
          </a:p>
        </p:txBody>
      </p:sp>
      <p:sp>
        <p:nvSpPr>
          <p:cNvPr id="5" name="テキスト ボックス 4"/>
          <p:cNvSpPr txBox="1"/>
          <p:nvPr/>
        </p:nvSpPr>
        <p:spPr>
          <a:xfrm>
            <a:off x="2195736" y="4267337"/>
            <a:ext cx="415498"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6" name="テキスト ボックス 5"/>
          <p:cNvSpPr txBox="1"/>
          <p:nvPr/>
        </p:nvSpPr>
        <p:spPr>
          <a:xfrm>
            <a:off x="6175091" y="4260447"/>
            <a:ext cx="327334" cy="369332"/>
          </a:xfrm>
          <a:prstGeom prst="rect">
            <a:avLst/>
          </a:prstGeom>
          <a:noFill/>
        </p:spPr>
        <p:txBody>
          <a:bodyPr wrap="none" rtlCol="0">
            <a:spAutoFit/>
          </a:bodyPr>
          <a:lstStyle/>
          <a:p>
            <a:r>
              <a:rPr kumimoji="1" lang="en-US" altLang="ja-JP" dirty="0" err="1" smtClean="0"/>
              <a:t>ls</a:t>
            </a:r>
            <a:endParaRPr kumimoji="1" lang="ja-JP" altLang="en-US" dirty="0"/>
          </a:p>
        </p:txBody>
      </p:sp>
      <p:sp>
        <p:nvSpPr>
          <p:cNvPr id="9" name="テキスト ボックス 8"/>
          <p:cNvSpPr txBox="1"/>
          <p:nvPr/>
        </p:nvSpPr>
        <p:spPr>
          <a:xfrm>
            <a:off x="6764988" y="5932252"/>
            <a:ext cx="2199500" cy="646331"/>
          </a:xfrm>
          <a:prstGeom prst="rect">
            <a:avLst/>
          </a:prstGeom>
          <a:solidFill>
            <a:schemeClr val="bg1"/>
          </a:solidFill>
          <a:ln>
            <a:solidFill>
              <a:schemeClr val="tx1"/>
            </a:solidFill>
          </a:ln>
        </p:spPr>
        <p:txBody>
          <a:bodyPr wrap="square" rtlCol="0">
            <a:spAutoFit/>
          </a:bodyPr>
          <a:lstStyle/>
          <a:p>
            <a:r>
              <a:rPr kumimoji="1" lang="en-US" altLang="ja-JP" dirty="0" smtClean="0"/>
              <a:t>Document Picture</a:t>
            </a:r>
          </a:p>
          <a:p>
            <a:r>
              <a:rPr lang="en-US" altLang="ja-JP" dirty="0" smtClean="0"/>
              <a:t>Music …</a:t>
            </a:r>
            <a:endParaRPr kumimoji="1" lang="ja-JP" altLang="en-US" dirty="0"/>
          </a:p>
        </p:txBody>
      </p:sp>
      <p:sp>
        <p:nvSpPr>
          <p:cNvPr id="11" name="テキスト ボックス 10"/>
          <p:cNvSpPr txBox="1"/>
          <p:nvPr/>
        </p:nvSpPr>
        <p:spPr>
          <a:xfrm>
            <a:off x="5380802" y="5932932"/>
            <a:ext cx="1915909" cy="646331"/>
          </a:xfrm>
          <a:prstGeom prst="rect">
            <a:avLst/>
          </a:prstGeom>
          <a:ln w="6350"/>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t>***************</a:t>
            </a:r>
          </a:p>
          <a:p>
            <a:r>
              <a:rPr lang="en-US" altLang="ja-JP" dirty="0" smtClean="0"/>
              <a:t>*******</a:t>
            </a:r>
            <a:endParaRPr kumimoji="1" lang="ja-JP" altLang="en-US" dirty="0"/>
          </a:p>
        </p:txBody>
      </p:sp>
      <p:sp>
        <p:nvSpPr>
          <p:cNvPr id="12" name="テキスト ボックス 11"/>
          <p:cNvSpPr txBox="1"/>
          <p:nvPr/>
        </p:nvSpPr>
        <p:spPr>
          <a:xfrm>
            <a:off x="1763688" y="5932252"/>
            <a:ext cx="2160240" cy="646331"/>
          </a:xfrm>
          <a:prstGeom prst="rect">
            <a:avLst/>
          </a:prstGeom>
          <a:solidFill>
            <a:schemeClr val="bg1"/>
          </a:solidFill>
          <a:ln>
            <a:solidFill>
              <a:schemeClr val="tx1"/>
            </a:solidFill>
          </a:ln>
        </p:spPr>
        <p:txBody>
          <a:bodyPr wrap="square" rtlCol="0">
            <a:spAutoFit/>
          </a:bodyPr>
          <a:lstStyle/>
          <a:p>
            <a:r>
              <a:rPr kumimoji="1" lang="en-US" altLang="ja-JP" dirty="0" smtClean="0"/>
              <a:t>Document Picture</a:t>
            </a:r>
          </a:p>
          <a:p>
            <a:r>
              <a:rPr lang="en-US" altLang="ja-JP" dirty="0" smtClean="0"/>
              <a:t>Music …</a:t>
            </a:r>
            <a:endParaRPr kumimoji="1" lang="ja-JP" altLang="en-US" dirty="0"/>
          </a:p>
        </p:txBody>
      </p:sp>
      <p:sp>
        <p:nvSpPr>
          <p:cNvPr id="33" name="角丸四角形 32"/>
          <p:cNvSpPr/>
          <p:nvPr/>
        </p:nvSpPr>
        <p:spPr>
          <a:xfrm>
            <a:off x="1125967" y="4485763"/>
            <a:ext cx="1224136" cy="288032"/>
          </a:xfrm>
          <a:prstGeom prst="roundRect">
            <a:avLst/>
          </a:prstGeom>
          <a:gradFill flip="none" rotWithShape="1">
            <a:gsLst>
              <a:gs pos="0">
                <a:schemeClr val="accent2">
                  <a:lumMod val="60000"/>
                  <a:lumOff val="40000"/>
                </a:schemeClr>
              </a:gs>
              <a:gs pos="65000">
                <a:schemeClr val="accent3">
                  <a:tint val="32000"/>
                  <a:satMod val="250000"/>
                </a:schemeClr>
              </a:gs>
              <a:gs pos="100000">
                <a:schemeClr val="accent3">
                  <a:tint val="23000"/>
                  <a:satMod val="300000"/>
                </a:schemeClr>
              </a:gs>
            </a:gsLst>
            <a:lin ang="10800000" scaled="1"/>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latin typeface="ＭＳ Ｐゴシック" pitchFamily="50" charset="-128"/>
                <a:ea typeface="ＭＳ Ｐゴシック" pitchFamily="50" charset="-128"/>
              </a:rPr>
              <a:t>暗号化</a:t>
            </a:r>
            <a:endParaRPr kumimoji="1" lang="ja-JP" altLang="en-US" dirty="0">
              <a:latin typeface="ＭＳ Ｐゴシック" pitchFamily="50" charset="-128"/>
              <a:ea typeface="ＭＳ Ｐゴシック" pitchFamily="50" charset="-128"/>
            </a:endParaRPr>
          </a:p>
        </p:txBody>
      </p:sp>
      <p:sp>
        <p:nvSpPr>
          <p:cNvPr id="34" name="角丸四角形 33"/>
          <p:cNvSpPr/>
          <p:nvPr/>
        </p:nvSpPr>
        <p:spPr>
          <a:xfrm>
            <a:off x="1249837" y="5638550"/>
            <a:ext cx="1224136" cy="288032"/>
          </a:xfrm>
          <a:prstGeom prst="roundRect">
            <a:avLst/>
          </a:prstGeom>
          <a:gradFill flip="none" rotWithShape="1">
            <a:gsLst>
              <a:gs pos="0">
                <a:schemeClr val="accent2">
                  <a:lumMod val="60000"/>
                  <a:lumOff val="40000"/>
                </a:schemeClr>
              </a:gs>
              <a:gs pos="65000">
                <a:schemeClr val="accent3">
                  <a:tint val="32000"/>
                  <a:satMod val="250000"/>
                </a:schemeClr>
              </a:gs>
              <a:gs pos="100000">
                <a:schemeClr val="accent3">
                  <a:tint val="23000"/>
                  <a:satMod val="300000"/>
                </a:schemeClr>
              </a:gs>
            </a:gsLst>
            <a:lin ang="10800000" scaled="1"/>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latin typeface="ＭＳ Ｐゴシック" pitchFamily="50" charset="-128"/>
                <a:ea typeface="ＭＳ Ｐゴシック" pitchFamily="50" charset="-128"/>
              </a:rPr>
              <a:t>復号</a:t>
            </a:r>
            <a:endParaRPr kumimoji="1" lang="ja-JP" altLang="en-US" dirty="0">
              <a:latin typeface="ＭＳ Ｐゴシック" pitchFamily="50" charset="-128"/>
              <a:ea typeface="ＭＳ Ｐゴシック" pitchFamily="50" charset="-128"/>
            </a:endParaRPr>
          </a:p>
        </p:txBody>
      </p:sp>
      <p:sp>
        <p:nvSpPr>
          <p:cNvPr id="13" name="正方形/長方形 12"/>
          <p:cNvSpPr/>
          <p:nvPr/>
        </p:nvSpPr>
        <p:spPr>
          <a:xfrm>
            <a:off x="5194045" y="4485763"/>
            <a:ext cx="1754219" cy="1242790"/>
          </a:xfrm>
          <a:prstGeom prst="rect">
            <a:avLst/>
          </a:prstGeom>
          <a:noFill/>
          <a:ln w="28575">
            <a:solidFill>
              <a:schemeClr val="bg1">
                <a:lumMod val="50000"/>
              </a:schemeClr>
            </a:solidFill>
            <a:prstDash val="sysDash"/>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755576" y="4267337"/>
            <a:ext cx="327334" cy="369332"/>
          </a:xfrm>
          <a:prstGeom prst="rect">
            <a:avLst/>
          </a:prstGeom>
          <a:noFill/>
        </p:spPr>
        <p:txBody>
          <a:bodyPr wrap="none" rtlCol="0">
            <a:spAutoFit/>
          </a:bodyPr>
          <a:lstStyle/>
          <a:p>
            <a:r>
              <a:rPr kumimoji="1" lang="en-US" altLang="ja-JP" dirty="0" err="1" smtClean="0"/>
              <a:t>ls</a:t>
            </a:r>
            <a:endParaRPr kumimoji="1" lang="ja-JP" altLang="en-US" dirty="0"/>
          </a:p>
        </p:txBody>
      </p:sp>
    </p:spTree>
    <p:extLst>
      <p:ext uri="{BB962C8B-B14F-4D97-AF65-F5344CB8AC3E}">
        <p14:creationId xmlns:p14="http://schemas.microsoft.com/office/powerpoint/2010/main" val="2052152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0" presetClass="path" presetSubtype="0" accel="50000" decel="50000" fill="hold" grpId="3" nodeType="afterEffect">
                                  <p:stCondLst>
                                    <p:cond delay="0"/>
                                  </p:stCondLst>
                                  <p:childTnLst>
                                    <p:animMotion origin="layout" path="M 0 0 L 0.15591 0.00023 " pathEditMode="relative" ptsTypes="AA">
                                      <p:cBhvr>
                                        <p:cTn id="9" dur="1500" fill="hold"/>
                                        <p:tgtEl>
                                          <p:spTgt spid="4"/>
                                        </p:tgtEl>
                                        <p:attrNameLst>
                                          <p:attrName>ppt_x</p:attrName>
                                          <p:attrName>ppt_y</p:attrName>
                                        </p:attrNameLst>
                                      </p:cBhvr>
                                    </p:animMotion>
                                  </p:childTnLst>
                                </p:cTn>
                              </p:par>
                            </p:childTnLst>
                          </p:cTn>
                        </p:par>
                        <p:par>
                          <p:cTn id="10" fill="hold">
                            <p:stCondLst>
                              <p:cond delay="1500"/>
                            </p:stCondLst>
                            <p:childTnLst>
                              <p:par>
                                <p:cTn id="11" presetID="10" presetClass="exit" presetSubtype="0" fill="hold" grpId="2" nodeType="afterEffect">
                                  <p:stCondLst>
                                    <p:cond delay="0"/>
                                  </p:stCondLst>
                                  <p:childTnLst>
                                    <p:animEffect transition="out" filter="fade">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par>
                          <p:cTn id="14" fill="hold">
                            <p:stCondLst>
                              <p:cond delay="2000"/>
                            </p:stCondLst>
                            <p:childTnLst>
                              <p:par>
                                <p:cTn id="15" presetID="10"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par>
                          <p:cTn id="18" fill="hold">
                            <p:stCondLst>
                              <p:cond delay="2500"/>
                            </p:stCondLst>
                            <p:childTnLst>
                              <p:par>
                                <p:cTn id="19" presetID="0" presetClass="path" presetSubtype="0" accel="50000" decel="50000" fill="hold" grpId="3" nodeType="afterEffect">
                                  <p:stCondLst>
                                    <p:cond delay="0"/>
                                  </p:stCondLst>
                                  <p:childTnLst>
                                    <p:animMotion origin="layout" path="M -0.00642 0.00023 L 0.43542 -0.00185 " pathEditMode="relative" rAng="0" ptsTypes="AA">
                                      <p:cBhvr>
                                        <p:cTn id="20" dur="1500" fill="hold"/>
                                        <p:tgtEl>
                                          <p:spTgt spid="5"/>
                                        </p:tgtEl>
                                        <p:attrNameLst>
                                          <p:attrName>ppt_x</p:attrName>
                                          <p:attrName>ppt_y</p:attrName>
                                        </p:attrNameLst>
                                      </p:cBhvr>
                                      <p:rCtr x="22083" y="-116"/>
                                    </p:animMotion>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2" nodeType="clickEffect">
                                  <p:stCondLst>
                                    <p:cond delay="0"/>
                                  </p:stCondLst>
                                  <p:childTnLst>
                                    <p:animEffect transition="out" filter="fade">
                                      <p:cBhvr>
                                        <p:cTn id="24" dur="500"/>
                                        <p:tgtEl>
                                          <p:spTgt spid="5"/>
                                        </p:tgtEl>
                                      </p:cBhvr>
                                    </p:animEffect>
                                    <p:set>
                                      <p:cBhvr>
                                        <p:cTn id="25" dur="1" fill="hold">
                                          <p:stCondLst>
                                            <p:cond delay="499"/>
                                          </p:stCondLst>
                                        </p:cTn>
                                        <p:tgtEl>
                                          <p:spTgt spid="5"/>
                                        </p:tgtEl>
                                        <p:attrNameLst>
                                          <p:attrName>style.visibility</p:attrName>
                                        </p:attrNameLst>
                                      </p:cBhvr>
                                      <p:to>
                                        <p:strVal val="hidden"/>
                                      </p:to>
                                    </p:se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par>
                          <p:cTn id="30" fill="hold">
                            <p:stCondLst>
                              <p:cond delay="1000"/>
                            </p:stCondLst>
                            <p:childTnLst>
                              <p:par>
                                <p:cTn id="31" presetID="0" presetClass="path" presetSubtype="0" accel="50000" decel="50000" fill="hold" grpId="3" nodeType="afterEffect">
                                  <p:stCondLst>
                                    <p:cond delay="0"/>
                                  </p:stCondLst>
                                  <p:childTnLst>
                                    <p:animMotion origin="layout" path="M -2.5E-6 -7.40741E-7 L 0.1691 0.00255 " pathEditMode="relative" rAng="0" ptsTypes="AA">
                                      <p:cBhvr>
                                        <p:cTn id="32" dur="1250" fill="hold"/>
                                        <p:tgtEl>
                                          <p:spTgt spid="6"/>
                                        </p:tgtEl>
                                        <p:attrNameLst>
                                          <p:attrName>ppt_x</p:attrName>
                                          <p:attrName>ppt_y</p:attrName>
                                        </p:attrNameLst>
                                      </p:cBhvr>
                                      <p:rCtr x="8455" y="116"/>
                                    </p:animMotion>
                                  </p:childTnLst>
                                </p:cTn>
                              </p:par>
                            </p:childTnLst>
                          </p:cTn>
                        </p:par>
                        <p:par>
                          <p:cTn id="33" fill="hold">
                            <p:stCondLst>
                              <p:cond delay="2250"/>
                            </p:stCondLst>
                            <p:childTnLst>
                              <p:par>
                                <p:cTn id="34" presetID="10" presetClass="exit" presetSubtype="0" fill="hold" grpId="2" nodeType="afterEffect">
                                  <p:stCondLst>
                                    <p:cond delay="0"/>
                                  </p:stCondLst>
                                  <p:childTnLst>
                                    <p:animEffect transition="out" filter="fade">
                                      <p:cBhvr>
                                        <p:cTn id="35" dur="500"/>
                                        <p:tgtEl>
                                          <p:spTgt spid="6"/>
                                        </p:tgtEl>
                                      </p:cBhvr>
                                    </p:animEffect>
                                    <p:set>
                                      <p:cBhvr>
                                        <p:cTn id="36" dur="1" fill="hold">
                                          <p:stCondLst>
                                            <p:cond delay="499"/>
                                          </p:stCondLst>
                                        </p:cTn>
                                        <p:tgtEl>
                                          <p:spTgt spid="6"/>
                                        </p:tgtEl>
                                        <p:attrNameLst>
                                          <p:attrName>style.visibility</p:attrName>
                                        </p:attrNameLst>
                                      </p:cBhvr>
                                      <p:to>
                                        <p:strVal val="hidden"/>
                                      </p:to>
                                    </p:set>
                                  </p:childTnLst>
                                </p:cTn>
                              </p:par>
                            </p:childTnLst>
                          </p:cTn>
                        </p:par>
                        <p:par>
                          <p:cTn id="37" fill="hold">
                            <p:stCondLst>
                              <p:cond delay="2750"/>
                            </p:stCondLst>
                            <p:childTnLst>
                              <p:par>
                                <p:cTn id="38" presetID="10" presetClass="entr" presetSubtype="0" fill="hold" grpId="1" nodeType="after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0" presetClass="path" presetSubtype="0" accel="50000" decel="50000" fill="hold" grpId="3" nodeType="clickEffect">
                                  <p:stCondLst>
                                    <p:cond delay="0"/>
                                  </p:stCondLst>
                                  <p:childTnLst>
                                    <p:animMotion origin="layout" path="M 5.55556E-7 2.96296E-6 L -0.17101 -0.00255 " pathEditMode="relative" rAng="0" ptsTypes="AA">
                                      <p:cBhvr>
                                        <p:cTn id="44" dur="1250" fill="hold"/>
                                        <p:tgtEl>
                                          <p:spTgt spid="9"/>
                                        </p:tgtEl>
                                        <p:attrNameLst>
                                          <p:attrName>ppt_x</p:attrName>
                                          <p:attrName>ppt_y</p:attrName>
                                        </p:attrNameLst>
                                      </p:cBhvr>
                                      <p:rCtr x="-8559" y="-139"/>
                                    </p:animMotion>
                                  </p:childTnLst>
                                </p:cTn>
                              </p:par>
                            </p:childTnLst>
                          </p:cTn>
                        </p:par>
                        <p:par>
                          <p:cTn id="45" fill="hold">
                            <p:stCondLst>
                              <p:cond delay="1250"/>
                            </p:stCondLst>
                            <p:childTnLst>
                              <p:par>
                                <p:cTn id="46" presetID="10" presetClass="exit" presetSubtype="0" fill="hold" grpId="2" nodeType="afterEffect">
                                  <p:stCondLst>
                                    <p:cond delay="0"/>
                                  </p:stCondLst>
                                  <p:childTnLst>
                                    <p:animEffect transition="out" filter="fade">
                                      <p:cBhvr>
                                        <p:cTn id="47" dur="500"/>
                                        <p:tgtEl>
                                          <p:spTgt spid="9"/>
                                        </p:tgtEl>
                                      </p:cBhvr>
                                    </p:animEffect>
                                    <p:set>
                                      <p:cBhvr>
                                        <p:cTn id="48" dur="1" fill="hold">
                                          <p:stCondLst>
                                            <p:cond delay="499"/>
                                          </p:stCondLst>
                                        </p:cTn>
                                        <p:tgtEl>
                                          <p:spTgt spid="9"/>
                                        </p:tgtEl>
                                        <p:attrNameLst>
                                          <p:attrName>style.visibility</p:attrName>
                                        </p:attrNameLst>
                                      </p:cBhvr>
                                      <p:to>
                                        <p:strVal val="hidden"/>
                                      </p:to>
                                    </p:set>
                                  </p:childTnLst>
                                </p:cTn>
                              </p:par>
                            </p:childTnLst>
                          </p:cTn>
                        </p:par>
                        <p:par>
                          <p:cTn id="49" fill="hold">
                            <p:stCondLst>
                              <p:cond delay="1750"/>
                            </p:stCondLst>
                            <p:childTnLst>
                              <p:par>
                                <p:cTn id="50" presetID="10" presetClass="entr" presetSubtype="0" fill="hold" grpId="0" nodeType="after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500"/>
                                        <p:tgtEl>
                                          <p:spTgt spid="11"/>
                                        </p:tgtEl>
                                      </p:cBhvr>
                                    </p:animEffect>
                                  </p:childTnLst>
                                </p:cTn>
                              </p:par>
                            </p:childTnLst>
                          </p:cTn>
                        </p:par>
                        <p:par>
                          <p:cTn id="53" fill="hold">
                            <p:stCondLst>
                              <p:cond delay="2250"/>
                            </p:stCondLst>
                            <p:childTnLst>
                              <p:par>
                                <p:cTn id="54" presetID="0" presetClass="path" presetSubtype="0" accel="50000" decel="50000" fill="hold" grpId="3" nodeType="afterEffect">
                                  <p:stCondLst>
                                    <p:cond delay="0"/>
                                  </p:stCondLst>
                                  <p:childTnLst>
                                    <p:animMotion origin="layout" path="M 5E-6 -7.40741E-7 L -0.35834 0.00278 " pathEditMode="relative" rAng="0" ptsTypes="AA">
                                      <p:cBhvr>
                                        <p:cTn id="55" dur="1500" fill="hold"/>
                                        <p:tgtEl>
                                          <p:spTgt spid="11"/>
                                        </p:tgtEl>
                                        <p:attrNameLst>
                                          <p:attrName>ppt_x</p:attrName>
                                          <p:attrName>ppt_y</p:attrName>
                                        </p:attrNameLst>
                                      </p:cBhvr>
                                      <p:rCtr x="-17917" y="139"/>
                                    </p:animMotion>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2" nodeType="clickEffect">
                                  <p:stCondLst>
                                    <p:cond delay="0"/>
                                  </p:stCondLst>
                                  <p:childTnLst>
                                    <p:animEffect transition="out" filter="fade">
                                      <p:cBhvr>
                                        <p:cTn id="59" dur="500"/>
                                        <p:tgtEl>
                                          <p:spTgt spid="11"/>
                                        </p:tgtEl>
                                      </p:cBhvr>
                                    </p:animEffect>
                                    <p:set>
                                      <p:cBhvr>
                                        <p:cTn id="60" dur="1" fill="hold">
                                          <p:stCondLst>
                                            <p:cond delay="499"/>
                                          </p:stCondLst>
                                        </p:cTn>
                                        <p:tgtEl>
                                          <p:spTgt spid="11"/>
                                        </p:tgtEl>
                                        <p:attrNameLst>
                                          <p:attrName>style.visibility</p:attrName>
                                        </p:attrNameLst>
                                      </p:cBhvr>
                                      <p:to>
                                        <p:strVal val="hidden"/>
                                      </p:to>
                                    </p:set>
                                  </p:childTnLst>
                                </p:cTn>
                              </p:par>
                            </p:childTnLst>
                          </p:cTn>
                        </p:par>
                        <p:par>
                          <p:cTn id="61" fill="hold">
                            <p:stCondLst>
                              <p:cond delay="500"/>
                            </p:stCondLst>
                            <p:childTnLst>
                              <p:par>
                                <p:cTn id="62" presetID="10" presetClass="entr" presetSubtype="0" fill="hold" grpId="1" nodeType="after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childTnLst>
                                </p:cTn>
                              </p:par>
                            </p:childTnLst>
                          </p:cTn>
                        </p:par>
                        <p:par>
                          <p:cTn id="65" fill="hold">
                            <p:stCondLst>
                              <p:cond delay="1000"/>
                            </p:stCondLst>
                            <p:childTnLst>
                              <p:par>
                                <p:cTn id="66" presetID="0" presetClass="path" presetSubtype="0" accel="50000" decel="50000" fill="hold" grpId="2" nodeType="afterEffect">
                                  <p:stCondLst>
                                    <p:cond delay="0"/>
                                  </p:stCondLst>
                                  <p:childTnLst>
                                    <p:animMotion origin="layout" path="M 0 0 L -0.19219 0.00024 " pathEditMode="relative" ptsTypes="AA">
                                      <p:cBhvr>
                                        <p:cTn id="67" dur="1500" fill="hold"/>
                                        <p:tgtEl>
                                          <p:spTgt spid="1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2"/>
      <p:bldP spid="5" grpId="3"/>
      <p:bldP spid="6" grpId="0"/>
      <p:bldP spid="6" grpId="2"/>
      <p:bldP spid="6" grpId="3"/>
      <p:bldP spid="9" grpId="1" animBg="1"/>
      <p:bldP spid="9" grpId="2" animBg="1"/>
      <p:bldP spid="9" grpId="3" animBg="1"/>
      <p:bldP spid="11" grpId="0" animBg="1"/>
      <p:bldP spid="11" grpId="2" animBg="1"/>
      <p:bldP spid="11" grpId="3" animBg="1"/>
      <p:bldP spid="12" grpId="1" animBg="1"/>
      <p:bldP spid="12" grpId="2" animBg="1"/>
      <p:bldP spid="4" grpId="0"/>
      <p:bldP spid="4" grpId="2"/>
      <p:bldP spid="4" grpId="3"/>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 descr="C:\Program Files (x86)\Microsoft Office\MEDIA\CAGCAT10\j0285750.wmf"/>
          <p:cNvPicPr>
            <a:picLocks noChangeAspect="1" noChangeArrowheads="1"/>
          </p:cNvPicPr>
          <p:nvPr/>
        </p:nvPicPr>
        <p:blipFill>
          <a:blip r:embed="rId3" cstate="print"/>
          <a:srcRect/>
          <a:stretch>
            <a:fillRect/>
          </a:stretch>
        </p:blipFill>
        <p:spPr bwMode="auto">
          <a:xfrm>
            <a:off x="683568" y="4641691"/>
            <a:ext cx="1537555" cy="944883"/>
          </a:xfrm>
          <a:prstGeom prst="rect">
            <a:avLst/>
          </a:prstGeom>
          <a:noFill/>
        </p:spPr>
      </p:pic>
      <p:sp>
        <p:nvSpPr>
          <p:cNvPr id="7" name="雲 6"/>
          <p:cNvSpPr/>
          <p:nvPr/>
        </p:nvSpPr>
        <p:spPr>
          <a:xfrm>
            <a:off x="2664996" y="4077072"/>
            <a:ext cx="5651419" cy="2780928"/>
          </a:xfrm>
          <a:prstGeom prst="cloud">
            <a:avLst/>
          </a:prstGeom>
          <a:solidFill>
            <a:schemeClr val="bg1">
              <a:lumMod val="95000"/>
            </a:schemeClr>
          </a:solid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29" name="正方形/長方形 28"/>
          <p:cNvSpPr/>
          <p:nvPr/>
        </p:nvSpPr>
        <p:spPr>
          <a:xfrm>
            <a:off x="3413263" y="4437112"/>
            <a:ext cx="1878817" cy="1180892"/>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信頼できる仮想マシンモニタ（</a:t>
            </a:r>
            <a:r>
              <a:rPr kumimoji="1" lang="en-US" altLang="ja-JP" dirty="0" smtClean="0"/>
              <a:t>VMM</a:t>
            </a:r>
            <a:r>
              <a:rPr kumimoji="1" lang="ja-JP" altLang="en-US" dirty="0" smtClean="0"/>
              <a:t>）を用いてコンソール入出力を暗号化・復号化</a:t>
            </a:r>
            <a:endParaRPr kumimoji="1" lang="en-US" altLang="ja-JP" dirty="0" smtClean="0"/>
          </a:p>
          <a:p>
            <a:pPr lvl="1"/>
            <a:r>
              <a:rPr kumimoji="1" lang="en-US" altLang="ja-JP" dirty="0" smtClean="0"/>
              <a:t>VMM</a:t>
            </a:r>
            <a:r>
              <a:rPr kumimoji="1" lang="ja-JP" altLang="en-US" dirty="0" smtClean="0"/>
              <a:t>は管理</a:t>
            </a:r>
            <a:r>
              <a:rPr kumimoji="1" lang="en-US" altLang="ja-JP" dirty="0" smtClean="0"/>
              <a:t>VM</a:t>
            </a:r>
            <a:r>
              <a:rPr kumimoji="1" lang="ja-JP" altLang="en-US" dirty="0" smtClean="0"/>
              <a:t>の下で動作するソフトウェア</a:t>
            </a:r>
            <a:endParaRPr kumimoji="1" lang="en-US" altLang="ja-JP" dirty="0" smtClean="0"/>
          </a:p>
          <a:p>
            <a:pPr lvl="1"/>
            <a:r>
              <a:rPr lang="ja-JP" altLang="en-US" dirty="0" smtClean="0"/>
              <a:t>管理</a:t>
            </a:r>
            <a:r>
              <a:rPr lang="en-US" altLang="ja-JP" dirty="0" smtClean="0"/>
              <a:t>VM</a:t>
            </a:r>
            <a:r>
              <a:rPr lang="ja-JP" altLang="en-US" dirty="0" smtClean="0"/>
              <a:t>は復号後の入力も暗号化前の出力も見られない</a:t>
            </a:r>
            <a:endParaRPr lang="en-US" altLang="ja-JP" dirty="0" smtClean="0"/>
          </a:p>
          <a:p>
            <a:pPr lvl="1"/>
            <a:r>
              <a:rPr kumimoji="1" lang="ja-JP" altLang="en-US" dirty="0"/>
              <a:t>ストリーム</a:t>
            </a:r>
            <a:r>
              <a:rPr kumimoji="1" lang="ja-JP" altLang="en-US" dirty="0" smtClean="0"/>
              <a:t>暗号</a:t>
            </a:r>
            <a:r>
              <a:rPr kumimoji="1" lang="en-US" altLang="ja-JP" dirty="0" smtClean="0"/>
              <a:t>RC4</a:t>
            </a:r>
            <a:r>
              <a:rPr kumimoji="1" lang="ja-JP" altLang="en-US" dirty="0" smtClean="0"/>
              <a:t>を用いて暗号化</a:t>
            </a:r>
            <a:endParaRPr kumimoji="1" lang="en-US" altLang="ja-JP" dirty="0" smtClean="0"/>
          </a:p>
          <a:p>
            <a:pPr lvl="1"/>
            <a:r>
              <a:rPr lang="ja-JP" altLang="en-US" dirty="0"/>
              <a:t>完全仮想化</a:t>
            </a:r>
            <a:r>
              <a:rPr lang="ja-JP" altLang="en-US" dirty="0" smtClean="0"/>
              <a:t>と準仮想化の両方に対応</a:t>
            </a:r>
            <a:endParaRPr kumimoji="1" lang="ja-JP" altLang="en-US" dirty="0"/>
          </a:p>
        </p:txBody>
      </p:sp>
      <p:sp>
        <p:nvSpPr>
          <p:cNvPr id="2" name="タイトル 1"/>
          <p:cNvSpPr>
            <a:spLocks noGrp="1"/>
          </p:cNvSpPr>
          <p:nvPr>
            <p:ph type="title"/>
          </p:nvPr>
        </p:nvSpPr>
        <p:spPr/>
        <p:txBody>
          <a:bodyPr/>
          <a:lstStyle/>
          <a:p>
            <a:r>
              <a:rPr kumimoji="1" lang="ja-JP" altLang="en-US" dirty="0" smtClean="0"/>
              <a:t>安全な暗号化・復号化</a:t>
            </a:r>
            <a:endParaRPr kumimoji="1" lang="ja-JP" altLang="en-US" dirty="0"/>
          </a:p>
        </p:txBody>
      </p:sp>
      <p:sp>
        <p:nvSpPr>
          <p:cNvPr id="6" name="テキスト ボックス 5"/>
          <p:cNvSpPr txBox="1"/>
          <p:nvPr/>
        </p:nvSpPr>
        <p:spPr>
          <a:xfrm>
            <a:off x="891188" y="5658150"/>
            <a:ext cx="854721"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ユーザ</a:t>
            </a:r>
            <a:endParaRPr kumimoji="1" lang="ja-JP" altLang="en-US" dirty="0">
              <a:latin typeface="ＭＳ Ｐゴシック" pitchFamily="50" charset="-128"/>
              <a:ea typeface="ＭＳ Ｐゴシック" pitchFamily="50" charset="-128"/>
            </a:endParaRPr>
          </a:p>
        </p:txBody>
      </p:sp>
      <p:sp>
        <p:nvSpPr>
          <p:cNvPr id="8" name="正方形/長方形 7"/>
          <p:cNvSpPr/>
          <p:nvPr/>
        </p:nvSpPr>
        <p:spPr>
          <a:xfrm>
            <a:off x="3462906" y="5837827"/>
            <a:ext cx="4167255" cy="610118"/>
          </a:xfrm>
          <a:prstGeom prst="rect">
            <a:avLst/>
          </a:prstGeom>
          <a:solidFill>
            <a:schemeClr val="accent3">
              <a:lumMod val="40000"/>
              <a:lumOff val="60000"/>
            </a:schemeClr>
          </a:solidFill>
          <a:ln w="19050">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rtlCol="0" anchor="b" anchorCtr="0"/>
          <a:lstStyle/>
          <a:p>
            <a:pPr algn="ctr"/>
            <a:endParaRPr kumimoji="1" lang="ja-JP" altLang="en-US" dirty="0"/>
          </a:p>
        </p:txBody>
      </p:sp>
      <p:sp>
        <p:nvSpPr>
          <p:cNvPr id="10" name="角丸四角形 9"/>
          <p:cNvSpPr/>
          <p:nvPr/>
        </p:nvSpPr>
        <p:spPr>
          <a:xfrm>
            <a:off x="6448363" y="4368704"/>
            <a:ext cx="1296144" cy="861588"/>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ユーザ</a:t>
            </a:r>
            <a:r>
              <a:rPr kumimoji="1" lang="en-US" altLang="ja-JP" dirty="0" smtClean="0"/>
              <a:t>VM</a:t>
            </a:r>
            <a:endParaRPr kumimoji="1" lang="ja-JP" altLang="en-US" dirty="0"/>
          </a:p>
        </p:txBody>
      </p:sp>
      <p:sp>
        <p:nvSpPr>
          <p:cNvPr id="11" name="テキスト ボックス 10"/>
          <p:cNvSpPr txBox="1"/>
          <p:nvPr/>
        </p:nvSpPr>
        <p:spPr>
          <a:xfrm>
            <a:off x="5397304" y="4350447"/>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14" name="テキスト ボックス 13"/>
          <p:cNvSpPr txBox="1"/>
          <p:nvPr/>
        </p:nvSpPr>
        <p:spPr>
          <a:xfrm>
            <a:off x="3487038" y="6078613"/>
            <a:ext cx="724921"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15" name="円/楕円 14"/>
          <p:cNvSpPr/>
          <p:nvPr/>
        </p:nvSpPr>
        <p:spPr>
          <a:xfrm>
            <a:off x="4838300" y="5968310"/>
            <a:ext cx="1925614" cy="341010"/>
          </a:xfrm>
          <a:prstGeom prst="ellipse">
            <a:avLst/>
          </a:prstGeom>
          <a:gradFill flip="none" rotWithShape="1">
            <a:gsLst>
              <a:gs pos="0">
                <a:schemeClr val="accent2">
                  <a:lumMod val="60000"/>
                  <a:lumOff val="40000"/>
                </a:schemeClr>
              </a:gs>
              <a:gs pos="65000">
                <a:schemeClr val="accent3">
                  <a:tint val="32000"/>
                  <a:satMod val="250000"/>
                </a:schemeClr>
              </a:gs>
              <a:gs pos="100000">
                <a:schemeClr val="accent3">
                  <a:tint val="23000"/>
                  <a:satMod val="300000"/>
                </a:schemeClr>
              </a:gs>
            </a:gsLst>
            <a:lin ang="10800000" scaled="1"/>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復号</a:t>
            </a:r>
            <a:r>
              <a:rPr kumimoji="1" lang="en-US" altLang="ja-JP" sz="1600" dirty="0" smtClean="0">
                <a:latin typeface="ＭＳ Ｐゴシック" pitchFamily="50" charset="-128"/>
                <a:ea typeface="ＭＳ Ｐゴシック" pitchFamily="50" charset="-128"/>
              </a:rPr>
              <a:t>/</a:t>
            </a:r>
            <a:r>
              <a:rPr kumimoji="1" lang="ja-JP" altLang="en-US" sz="1600" dirty="0" smtClean="0">
                <a:latin typeface="ＭＳ Ｐゴシック" pitchFamily="50" charset="-128"/>
                <a:ea typeface="ＭＳ Ｐゴシック" pitchFamily="50" charset="-128"/>
              </a:rPr>
              <a:t>暗号化</a:t>
            </a:r>
            <a:endParaRPr kumimoji="1" lang="ja-JP" altLang="en-US" sz="1600" dirty="0">
              <a:latin typeface="ＭＳ Ｐゴシック" pitchFamily="50" charset="-128"/>
              <a:ea typeface="ＭＳ Ｐゴシック" pitchFamily="50" charset="-128"/>
            </a:endParaRPr>
          </a:p>
        </p:txBody>
      </p:sp>
      <p:sp>
        <p:nvSpPr>
          <p:cNvPr id="16" name="テキスト ボックス 15"/>
          <p:cNvSpPr txBox="1"/>
          <p:nvPr/>
        </p:nvSpPr>
        <p:spPr>
          <a:xfrm>
            <a:off x="5292081" y="5321979"/>
            <a:ext cx="1471832" cy="646331"/>
          </a:xfrm>
          <a:prstGeom prst="rect">
            <a:avLst/>
          </a:prstGeom>
          <a:noFill/>
        </p:spPr>
        <p:txBody>
          <a:bodyPr wrap="square" rtlCol="0">
            <a:spAutoFit/>
          </a:bodyPr>
          <a:lstStyle/>
          <a:p>
            <a:pPr algn="ctr"/>
            <a:r>
              <a:rPr kumimoji="1" lang="ja-JP" altLang="en-US" dirty="0" smtClean="0">
                <a:solidFill>
                  <a:sysClr val="windowText" lastClr="000000"/>
                </a:solidFill>
              </a:rPr>
              <a:t>仮想シリアル</a:t>
            </a:r>
            <a:endParaRPr kumimoji="1" lang="en-US" altLang="ja-JP" dirty="0" smtClean="0">
              <a:solidFill>
                <a:sysClr val="windowText" lastClr="000000"/>
              </a:solidFill>
            </a:endParaRPr>
          </a:p>
          <a:p>
            <a:pPr algn="ctr"/>
            <a:r>
              <a:rPr lang="ja-JP" altLang="en-US" dirty="0" smtClean="0">
                <a:solidFill>
                  <a:sysClr val="windowText" lastClr="000000"/>
                </a:solidFill>
              </a:rPr>
              <a:t>コンソール</a:t>
            </a:r>
            <a:endParaRPr kumimoji="1" lang="ja-JP" altLang="en-US" dirty="0">
              <a:solidFill>
                <a:sysClr val="windowText" lastClr="000000"/>
              </a:solidFill>
            </a:endParaRPr>
          </a:p>
        </p:txBody>
      </p:sp>
      <p:pic>
        <p:nvPicPr>
          <p:cNvPr id="17" name="図 16"/>
          <p:cNvPicPr>
            <a:picLocks noChangeAspect="1"/>
          </p:cNvPicPr>
          <p:nvPr/>
        </p:nvPicPr>
        <p:blipFill>
          <a:blip r:embed="rId4">
            <a:duotone>
              <a:prstClr val="black"/>
              <a:srgbClr val="D9C3A5">
                <a:tint val="50000"/>
                <a:satMod val="180000"/>
              </a:srgbClr>
            </a:duotone>
          </a:blip>
          <a:stretch>
            <a:fillRect/>
          </a:stretch>
        </p:blipFill>
        <p:spPr>
          <a:xfrm>
            <a:off x="3462906" y="4905457"/>
            <a:ext cx="1710918" cy="578092"/>
          </a:xfrm>
          <a:prstGeom prst="rect">
            <a:avLst/>
          </a:prstGeom>
        </p:spPr>
      </p:pic>
      <p:sp>
        <p:nvSpPr>
          <p:cNvPr id="18" name="左右矢印 17"/>
          <p:cNvSpPr/>
          <p:nvPr/>
        </p:nvSpPr>
        <p:spPr>
          <a:xfrm>
            <a:off x="2221122" y="5005094"/>
            <a:ext cx="1241783" cy="368121"/>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 name="二方向矢印 18"/>
          <p:cNvSpPr/>
          <p:nvPr/>
        </p:nvSpPr>
        <p:spPr>
          <a:xfrm rot="5400000">
            <a:off x="4144180" y="5569159"/>
            <a:ext cx="761899" cy="626341"/>
          </a:xfrm>
          <a:prstGeom prst="lef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0" name="二方向矢印 19"/>
          <p:cNvSpPr/>
          <p:nvPr/>
        </p:nvSpPr>
        <p:spPr>
          <a:xfrm>
            <a:off x="6763913" y="5240544"/>
            <a:ext cx="665045" cy="1068776"/>
          </a:xfrm>
          <a:prstGeom prst="leftUpArrow">
            <a:avLst/>
          </a:prstGeom>
          <a:solidFill>
            <a:schemeClr val="accent4">
              <a:lumMod val="60000"/>
              <a:lumOff val="40000"/>
            </a:schemeClr>
          </a:solidFill>
          <a:ln w="19050"/>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25" name="フリーフォーム 24"/>
          <p:cNvSpPr/>
          <p:nvPr/>
        </p:nvSpPr>
        <p:spPr>
          <a:xfrm>
            <a:off x="3349256" y="4837814"/>
            <a:ext cx="4079702" cy="1743739"/>
          </a:xfrm>
          <a:custGeom>
            <a:avLst/>
            <a:gdLst>
              <a:gd name="connsiteX0" fmla="*/ 127591 w 4167963"/>
              <a:gd name="connsiteY0" fmla="*/ 0 h 1743739"/>
              <a:gd name="connsiteX1" fmla="*/ 2062716 w 4167963"/>
              <a:gd name="connsiteY1" fmla="*/ 0 h 1743739"/>
              <a:gd name="connsiteX2" fmla="*/ 2062716 w 4167963"/>
              <a:gd name="connsiteY2" fmla="*/ 510363 h 1743739"/>
              <a:gd name="connsiteX3" fmla="*/ 4167963 w 4167963"/>
              <a:gd name="connsiteY3" fmla="*/ 531628 h 1743739"/>
              <a:gd name="connsiteX4" fmla="*/ 4167963 w 4167963"/>
              <a:gd name="connsiteY4" fmla="*/ 1743739 h 1743739"/>
              <a:gd name="connsiteX5" fmla="*/ 10632 w 4167963"/>
              <a:gd name="connsiteY5" fmla="*/ 1743739 h 1743739"/>
              <a:gd name="connsiteX6" fmla="*/ 0 w 4167963"/>
              <a:gd name="connsiteY6" fmla="*/ 0 h 1743739"/>
              <a:gd name="connsiteX7" fmla="*/ 127591 w 4167963"/>
              <a:gd name="connsiteY7" fmla="*/ 0 h 1743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67963" h="1743739">
                <a:moveTo>
                  <a:pt x="127591" y="0"/>
                </a:moveTo>
                <a:lnTo>
                  <a:pt x="2062716" y="0"/>
                </a:lnTo>
                <a:lnTo>
                  <a:pt x="2062716" y="510363"/>
                </a:lnTo>
                <a:lnTo>
                  <a:pt x="4167963" y="531628"/>
                </a:lnTo>
                <a:lnTo>
                  <a:pt x="4167963" y="1743739"/>
                </a:lnTo>
                <a:lnTo>
                  <a:pt x="10632" y="1743739"/>
                </a:lnTo>
                <a:lnTo>
                  <a:pt x="0" y="0"/>
                </a:lnTo>
                <a:lnTo>
                  <a:pt x="127591" y="0"/>
                </a:lnTo>
                <a:close/>
              </a:path>
            </a:pathLst>
          </a:custGeom>
          <a:noFill/>
          <a:ln w="57150">
            <a:solidFill>
              <a:schemeClr val="bg1">
                <a:lumMod val="50000"/>
              </a:schemeClr>
            </a:solidFill>
            <a:prstDash val="sysDash"/>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21" name="円/楕円 20"/>
          <p:cNvSpPr/>
          <p:nvPr/>
        </p:nvSpPr>
        <p:spPr>
          <a:xfrm>
            <a:off x="526461" y="4207521"/>
            <a:ext cx="1851768" cy="369332"/>
          </a:xfrm>
          <a:prstGeom prst="ellipse">
            <a:avLst/>
          </a:prstGeom>
          <a:gradFill flip="none" rotWithShape="1">
            <a:gsLst>
              <a:gs pos="0">
                <a:schemeClr val="accent2">
                  <a:lumMod val="60000"/>
                  <a:lumOff val="40000"/>
                </a:schemeClr>
              </a:gs>
              <a:gs pos="65000">
                <a:schemeClr val="accent3">
                  <a:tint val="32000"/>
                  <a:satMod val="250000"/>
                </a:schemeClr>
              </a:gs>
              <a:gs pos="100000">
                <a:schemeClr val="accent3">
                  <a:tint val="23000"/>
                  <a:satMod val="300000"/>
                </a:schemeClr>
              </a:gs>
            </a:gsLst>
            <a:lin ang="10800000" scaled="1"/>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復号</a:t>
            </a:r>
            <a:r>
              <a:rPr kumimoji="1" lang="en-US" altLang="ja-JP" sz="1600" dirty="0" smtClean="0">
                <a:latin typeface="ＭＳ Ｐゴシック" pitchFamily="50" charset="-128"/>
                <a:ea typeface="ＭＳ Ｐゴシック" pitchFamily="50" charset="-128"/>
              </a:rPr>
              <a:t>/</a:t>
            </a:r>
            <a:r>
              <a:rPr kumimoji="1" lang="ja-JP" altLang="en-US" sz="1600" dirty="0" smtClean="0">
                <a:latin typeface="ＭＳ Ｐゴシック" pitchFamily="50" charset="-128"/>
                <a:ea typeface="ＭＳ Ｐゴシック" pitchFamily="50" charset="-128"/>
              </a:rPr>
              <a:t>暗号化</a:t>
            </a:r>
            <a:endParaRPr kumimoji="1" lang="ja-JP" altLang="en-US" sz="16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4195717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3972669" y="4571324"/>
            <a:ext cx="1155340" cy="46805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3" name="コンテンツ プレースホルダー 2"/>
          <p:cNvSpPr>
            <a:spLocks noGrp="1"/>
          </p:cNvSpPr>
          <p:nvPr>
            <p:ph idx="1"/>
          </p:nvPr>
        </p:nvSpPr>
        <p:spPr>
          <a:xfrm>
            <a:off x="404707" y="1640056"/>
            <a:ext cx="8291264" cy="4873752"/>
          </a:xfrm>
        </p:spPr>
        <p:txBody>
          <a:bodyPr/>
          <a:lstStyle/>
          <a:p>
            <a:r>
              <a:rPr kumimoji="1" lang="ja-JP" altLang="en-US" dirty="0" smtClean="0"/>
              <a:t>復号化・暗号化を行うクラウド内の</a:t>
            </a:r>
            <a:r>
              <a:rPr kumimoji="1" lang="en-US" altLang="ja-JP" dirty="0" smtClean="0"/>
              <a:t>VMM</a:t>
            </a:r>
            <a:r>
              <a:rPr kumimoji="1" lang="ja-JP" altLang="en-US" dirty="0" smtClean="0"/>
              <a:t>の</a:t>
            </a:r>
            <a:r>
              <a:rPr lang="ja-JP" altLang="en-US" dirty="0"/>
              <a:t>正当</a:t>
            </a:r>
            <a:r>
              <a:rPr kumimoji="1" lang="ja-JP" altLang="en-US" dirty="0" smtClean="0"/>
              <a:t>性を保証</a:t>
            </a:r>
            <a:endParaRPr kumimoji="1" lang="en-US" altLang="ja-JP" dirty="0" smtClean="0"/>
          </a:p>
          <a:p>
            <a:pPr lvl="1"/>
            <a:r>
              <a:rPr kumimoji="1" lang="ja-JP" altLang="en-US" dirty="0" smtClean="0"/>
              <a:t>起動時のリモート</a:t>
            </a:r>
            <a:r>
              <a:rPr lang="ja-JP" altLang="en-US" dirty="0" smtClean="0"/>
              <a:t>・アテ</a:t>
            </a:r>
            <a:r>
              <a:rPr kumimoji="1" lang="ja-JP" altLang="en-US" dirty="0" smtClean="0"/>
              <a:t>ステーション</a:t>
            </a:r>
            <a:endParaRPr kumimoji="1" lang="en-US" altLang="ja-JP" dirty="0" smtClean="0"/>
          </a:p>
          <a:p>
            <a:pPr lvl="2"/>
            <a:r>
              <a:rPr lang="ja-JP" altLang="en-US" dirty="0" smtClean="0"/>
              <a:t>起動時に</a:t>
            </a:r>
            <a:r>
              <a:rPr lang="en-US" altLang="ja-JP" dirty="0" smtClean="0"/>
              <a:t>VMM</a:t>
            </a:r>
            <a:r>
              <a:rPr lang="ja-JP" altLang="en-US" dirty="0" smtClean="0"/>
              <a:t>のハッシュ値を計算し，外部の検証サーバに送信</a:t>
            </a:r>
            <a:endParaRPr lang="en-US" altLang="ja-JP" dirty="0" smtClean="0"/>
          </a:p>
          <a:p>
            <a:pPr lvl="2"/>
            <a:r>
              <a:rPr lang="ja-JP" altLang="en-US" dirty="0" smtClean="0"/>
              <a:t>あらかじめ登録しておいたハッシュ値と照合して確認</a:t>
            </a:r>
            <a:endParaRPr lang="en-US" altLang="ja-JP" dirty="0" smtClean="0"/>
          </a:p>
          <a:p>
            <a:pPr lvl="2"/>
            <a:r>
              <a:rPr lang="ja-JP" altLang="en-US" dirty="0" smtClean="0"/>
              <a:t>ハードウェア（</a:t>
            </a:r>
            <a:r>
              <a:rPr lang="en-US" altLang="ja-JP" dirty="0" smtClean="0"/>
              <a:t>TPM</a:t>
            </a:r>
            <a:r>
              <a:rPr lang="ja-JP" altLang="en-US" dirty="0" smtClean="0"/>
              <a:t>）によりハッシュ値の改ざんを防止</a:t>
            </a:r>
            <a:endParaRPr lang="en-US" altLang="ja-JP" dirty="0" smtClean="0"/>
          </a:p>
          <a:p>
            <a:pPr lvl="1"/>
            <a:r>
              <a:rPr lang="ja-JP" altLang="en-US" dirty="0" smtClean="0"/>
              <a:t>実行時の</a:t>
            </a:r>
            <a:r>
              <a:rPr lang="en-US" altLang="ja-JP" dirty="0" smtClean="0"/>
              <a:t>VMM</a:t>
            </a:r>
            <a:r>
              <a:rPr lang="ja-JP" altLang="en-US" dirty="0" smtClean="0"/>
              <a:t>自身による保護</a:t>
            </a:r>
            <a:endParaRPr lang="en-US" altLang="ja-JP" dirty="0"/>
          </a:p>
          <a:p>
            <a:pPr lvl="1"/>
            <a:endParaRPr kumimoji="1" lang="ja-JP" altLang="en-US" dirty="0"/>
          </a:p>
        </p:txBody>
      </p:sp>
      <p:sp>
        <p:nvSpPr>
          <p:cNvPr id="2" name="タイトル 1"/>
          <p:cNvSpPr>
            <a:spLocks noGrp="1"/>
          </p:cNvSpPr>
          <p:nvPr>
            <p:ph type="title"/>
          </p:nvPr>
        </p:nvSpPr>
        <p:spPr/>
        <p:txBody>
          <a:bodyPr>
            <a:normAutofit/>
          </a:bodyPr>
          <a:lstStyle/>
          <a:p>
            <a:r>
              <a:rPr kumimoji="1" lang="ja-JP" altLang="en-US" dirty="0" smtClean="0"/>
              <a:t>クラウド内の</a:t>
            </a:r>
            <a:r>
              <a:rPr kumimoji="1" lang="en-US" altLang="ja-JP" dirty="0" smtClean="0"/>
              <a:t>VMM</a:t>
            </a:r>
            <a:r>
              <a:rPr kumimoji="1" lang="ja-JP" altLang="en-US" dirty="0" smtClean="0"/>
              <a:t>の信頼性</a:t>
            </a:r>
            <a:endParaRPr kumimoji="1" lang="ja-JP" altLang="en-US" dirty="0"/>
          </a:p>
        </p:txBody>
      </p:sp>
      <p:sp>
        <p:nvSpPr>
          <p:cNvPr id="4" name="正方形/長方形 3"/>
          <p:cNvSpPr/>
          <p:nvPr/>
        </p:nvSpPr>
        <p:spPr>
          <a:xfrm>
            <a:off x="2267744" y="5361680"/>
            <a:ext cx="2952328" cy="504056"/>
          </a:xfrm>
          <a:prstGeom prst="rect">
            <a:avLst/>
          </a:prstGeom>
          <a:solidFill>
            <a:schemeClr val="accent3">
              <a:lumMod val="40000"/>
              <a:lumOff val="60000"/>
            </a:schemeClr>
          </a:solidFill>
          <a:ln w="19050">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VMM</a:t>
            </a:r>
            <a:endParaRPr kumimoji="1" lang="ja-JP" altLang="en-US" dirty="0"/>
          </a:p>
        </p:txBody>
      </p:sp>
      <p:sp>
        <p:nvSpPr>
          <p:cNvPr id="5" name="正方形/長方形 4"/>
          <p:cNvSpPr/>
          <p:nvPr/>
        </p:nvSpPr>
        <p:spPr>
          <a:xfrm>
            <a:off x="2267744" y="5937744"/>
            <a:ext cx="2952328" cy="57606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smtClean="0">
                <a:solidFill>
                  <a:sysClr val="windowText" lastClr="000000"/>
                </a:solidFill>
              </a:rPr>
              <a:t>ハードウェア</a:t>
            </a:r>
            <a:endParaRPr kumimoji="1" lang="ja-JP" altLang="en-US" dirty="0">
              <a:solidFill>
                <a:sysClr val="windowText" lastClr="000000"/>
              </a:solidFill>
            </a:endParaRPr>
          </a:p>
        </p:txBody>
      </p:sp>
      <p:sp>
        <p:nvSpPr>
          <p:cNvPr id="6" name="角丸四角形 5"/>
          <p:cNvSpPr/>
          <p:nvPr/>
        </p:nvSpPr>
        <p:spPr>
          <a:xfrm>
            <a:off x="2339752" y="6009752"/>
            <a:ext cx="720080" cy="432048"/>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en-US" altLang="ja-JP" dirty="0" smtClean="0"/>
              <a:t>TPM</a:t>
            </a:r>
            <a:endParaRPr kumimoji="1" lang="ja-JP" altLang="en-US" dirty="0"/>
          </a:p>
        </p:txBody>
      </p:sp>
      <p:sp>
        <p:nvSpPr>
          <p:cNvPr id="7" name="正方形/長方形 6"/>
          <p:cNvSpPr/>
          <p:nvPr/>
        </p:nvSpPr>
        <p:spPr>
          <a:xfrm>
            <a:off x="2051720" y="5217664"/>
            <a:ext cx="3384376" cy="1512168"/>
          </a:xfrm>
          <a:prstGeom prst="rect">
            <a:avLst/>
          </a:prstGeom>
          <a:noFill/>
          <a:ln w="57150">
            <a:solidFill>
              <a:schemeClr val="tx1"/>
            </a:solidFill>
            <a:prstDash val="sysDash"/>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8" name="角丸四角形 7"/>
          <p:cNvSpPr/>
          <p:nvPr/>
        </p:nvSpPr>
        <p:spPr>
          <a:xfrm>
            <a:off x="6372200" y="5176421"/>
            <a:ext cx="1584176" cy="102763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ja-JP" altLang="en-US" dirty="0" smtClean="0"/>
              <a:t>検証サーバ</a:t>
            </a:r>
            <a:endParaRPr kumimoji="1" lang="ja-JP" altLang="en-US" dirty="0"/>
          </a:p>
        </p:txBody>
      </p:sp>
      <p:sp>
        <p:nvSpPr>
          <p:cNvPr id="11" name="角丸四角形 10"/>
          <p:cNvSpPr/>
          <p:nvPr/>
        </p:nvSpPr>
        <p:spPr>
          <a:xfrm>
            <a:off x="3851920" y="4671286"/>
            <a:ext cx="1155340" cy="46805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ユーザ</a:t>
            </a:r>
            <a:r>
              <a:rPr kumimoji="1" lang="en-US" altLang="ja-JP" dirty="0" smtClean="0"/>
              <a:t>VM</a:t>
            </a:r>
            <a:endParaRPr kumimoji="1" lang="ja-JP" altLang="en-US" dirty="0"/>
          </a:p>
        </p:txBody>
      </p:sp>
      <p:sp>
        <p:nvSpPr>
          <p:cNvPr id="12" name="左矢印 11"/>
          <p:cNvSpPr/>
          <p:nvPr/>
        </p:nvSpPr>
        <p:spPr>
          <a:xfrm>
            <a:off x="5436096" y="5517232"/>
            <a:ext cx="936104" cy="492520"/>
          </a:xfrm>
          <a:prstGeom prst="leftArrow">
            <a:avLst/>
          </a:prstGeom>
          <a:solidFill>
            <a:schemeClr val="accent2">
              <a:lumMod val="40000"/>
              <a:lumOff val="60000"/>
            </a:schemeClr>
          </a:solidFill>
          <a:ln w="19050">
            <a:solidFill>
              <a:schemeClr val="accent2">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solidFill>
                  <a:sysClr val="windowText" lastClr="000000"/>
                </a:solidFill>
              </a:rPr>
              <a:t>検証</a:t>
            </a:r>
            <a:endParaRPr kumimoji="1" lang="ja-JP" altLang="en-US" dirty="0">
              <a:solidFill>
                <a:sysClr val="windowText" lastClr="000000"/>
              </a:solidFill>
            </a:endParaRPr>
          </a:p>
        </p:txBody>
      </p:sp>
      <p:sp>
        <p:nvSpPr>
          <p:cNvPr id="13" name="正方形/長方形 12"/>
          <p:cNvSpPr/>
          <p:nvPr/>
        </p:nvSpPr>
        <p:spPr>
          <a:xfrm>
            <a:off x="2267744" y="4695728"/>
            <a:ext cx="1263352" cy="377894"/>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Tree>
    <p:extLst>
      <p:ext uri="{BB962C8B-B14F-4D97-AF65-F5344CB8AC3E}">
        <p14:creationId xmlns:p14="http://schemas.microsoft.com/office/powerpoint/2010/main" val="35999553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ユーザ</a:t>
            </a:r>
            <a:r>
              <a:rPr kumimoji="1" lang="en-US" altLang="ja-JP" dirty="0" smtClean="0"/>
              <a:t>VM</a:t>
            </a:r>
            <a:r>
              <a:rPr kumimoji="1" lang="ja-JP" altLang="en-US" dirty="0" smtClean="0"/>
              <a:t>で実行された出力命令が</a:t>
            </a:r>
            <a:r>
              <a:rPr kumimoji="1" lang="en-US" altLang="ja-JP" dirty="0" smtClean="0"/>
              <a:t>VMM</a:t>
            </a:r>
            <a:r>
              <a:rPr kumimoji="1" lang="ja-JP" altLang="en-US" dirty="0" smtClean="0"/>
              <a:t>にトラップされた時に暗号化</a:t>
            </a:r>
            <a:endParaRPr kumimoji="1" lang="en-US" altLang="ja-JP" dirty="0" smtClean="0"/>
          </a:p>
          <a:p>
            <a:pPr lvl="1"/>
            <a:r>
              <a:rPr lang="ja-JP" altLang="en-US" dirty="0" smtClean="0"/>
              <a:t>暗号化された出力が仮想シリアルデバイスに格納される</a:t>
            </a:r>
            <a:endParaRPr lang="en-US" altLang="ja-JP" dirty="0"/>
          </a:p>
          <a:p>
            <a:r>
              <a:rPr kumimoji="1" lang="ja-JP" altLang="en-US" dirty="0" smtClean="0"/>
              <a:t>入力命令の結果を返す時に</a:t>
            </a:r>
            <a:r>
              <a:rPr kumimoji="1" lang="en-US" altLang="ja-JP" dirty="0" smtClean="0"/>
              <a:t>VMM</a:t>
            </a:r>
            <a:r>
              <a:rPr kumimoji="1" lang="ja-JP" altLang="en-US" dirty="0" smtClean="0"/>
              <a:t>が復号</a:t>
            </a:r>
            <a:endParaRPr kumimoji="1" lang="en-US" altLang="ja-JP" dirty="0" smtClean="0"/>
          </a:p>
          <a:p>
            <a:pPr lvl="1"/>
            <a:r>
              <a:rPr lang="ja-JP" altLang="en-US" dirty="0"/>
              <a:t>暗号化</a:t>
            </a:r>
            <a:r>
              <a:rPr lang="ja-JP" altLang="en-US" dirty="0" smtClean="0"/>
              <a:t>された入力を仮想シリアルデバイスから取り出す</a:t>
            </a:r>
            <a:endParaRPr kumimoji="1" lang="ja-JP" altLang="en-US" dirty="0"/>
          </a:p>
        </p:txBody>
      </p:sp>
      <p:sp>
        <p:nvSpPr>
          <p:cNvPr id="3" name="タイトル 2"/>
          <p:cNvSpPr>
            <a:spLocks noGrp="1"/>
          </p:cNvSpPr>
          <p:nvPr>
            <p:ph type="title"/>
          </p:nvPr>
        </p:nvSpPr>
        <p:spPr/>
        <p:txBody>
          <a:bodyPr>
            <a:noAutofit/>
          </a:bodyPr>
          <a:lstStyle/>
          <a:p>
            <a:r>
              <a:rPr kumimoji="1" lang="ja-JP" altLang="en-US" dirty="0" smtClean="0"/>
              <a:t>コンソール入出力の処理（完全仮想化）</a:t>
            </a:r>
            <a:endParaRPr kumimoji="1" lang="ja-JP" altLang="en-US" dirty="0"/>
          </a:p>
        </p:txBody>
      </p:sp>
      <p:sp>
        <p:nvSpPr>
          <p:cNvPr id="4" name="雲 3"/>
          <p:cNvSpPr/>
          <p:nvPr/>
        </p:nvSpPr>
        <p:spPr>
          <a:xfrm>
            <a:off x="2720823" y="3828257"/>
            <a:ext cx="5811617" cy="2996952"/>
          </a:xfrm>
          <a:prstGeom prst="cloud">
            <a:avLst/>
          </a:prstGeom>
          <a:solidFill>
            <a:schemeClr val="bg1">
              <a:lumMod val="95000"/>
            </a:schemeClr>
          </a:solid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5" name="正方形/長方形 4"/>
          <p:cNvSpPr/>
          <p:nvPr/>
        </p:nvSpPr>
        <p:spPr>
          <a:xfrm>
            <a:off x="3275857" y="4005065"/>
            <a:ext cx="2699998" cy="1612940"/>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6" name="正方形/長方形 5"/>
          <p:cNvSpPr/>
          <p:nvPr/>
        </p:nvSpPr>
        <p:spPr>
          <a:xfrm>
            <a:off x="3462906" y="5837826"/>
            <a:ext cx="4167255" cy="831533"/>
          </a:xfrm>
          <a:prstGeom prst="rect">
            <a:avLst/>
          </a:prstGeom>
          <a:solidFill>
            <a:schemeClr val="accent3">
              <a:lumMod val="40000"/>
              <a:lumOff val="60000"/>
            </a:schemeClr>
          </a:solidFill>
          <a:ln>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rtlCol="0" anchor="b" anchorCtr="0"/>
          <a:lstStyle/>
          <a:p>
            <a:pPr algn="ctr"/>
            <a:endParaRPr kumimoji="1" lang="ja-JP" altLang="en-US" dirty="0"/>
          </a:p>
        </p:txBody>
      </p:sp>
      <p:sp>
        <p:nvSpPr>
          <p:cNvPr id="7" name="角丸四角形 6"/>
          <p:cNvSpPr/>
          <p:nvPr/>
        </p:nvSpPr>
        <p:spPr>
          <a:xfrm>
            <a:off x="6588224" y="4328068"/>
            <a:ext cx="1645489" cy="1173312"/>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r>
              <a:rPr kumimoji="1" lang="ja-JP" altLang="en-US" dirty="0" smtClean="0"/>
              <a:t>ユーザ</a:t>
            </a:r>
            <a:r>
              <a:rPr kumimoji="1" lang="en-US" altLang="ja-JP" dirty="0" smtClean="0"/>
              <a:t>VM</a:t>
            </a:r>
            <a:endParaRPr kumimoji="1" lang="ja-JP" altLang="en-US" dirty="0"/>
          </a:p>
        </p:txBody>
      </p:sp>
      <p:sp>
        <p:nvSpPr>
          <p:cNvPr id="8" name="テキスト ボックス 7"/>
          <p:cNvSpPr txBox="1"/>
          <p:nvPr/>
        </p:nvSpPr>
        <p:spPr>
          <a:xfrm>
            <a:off x="6119185" y="3950057"/>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9" name="テキスト ボックス 8"/>
          <p:cNvSpPr txBox="1"/>
          <p:nvPr/>
        </p:nvSpPr>
        <p:spPr>
          <a:xfrm>
            <a:off x="3462906" y="6300027"/>
            <a:ext cx="724921"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11" name="角丸四角形 10"/>
          <p:cNvSpPr/>
          <p:nvPr/>
        </p:nvSpPr>
        <p:spPr>
          <a:xfrm>
            <a:off x="539552" y="4328067"/>
            <a:ext cx="1440160" cy="1379405"/>
          </a:xfrm>
          <a:prstGeom prst="roundRect">
            <a:avLst/>
          </a:prstGeom>
          <a:solidFill>
            <a:srgbClr val="FFFFCC"/>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t"/>
          <a:lstStyle/>
          <a:p>
            <a:pPr algn="ctr"/>
            <a:r>
              <a:rPr kumimoji="1" lang="en-US" altLang="ja-JP" dirty="0" smtClean="0"/>
              <a:t>SSH</a:t>
            </a:r>
          </a:p>
          <a:p>
            <a:pPr algn="ctr"/>
            <a:r>
              <a:rPr kumimoji="1" lang="ja-JP" altLang="en-US" dirty="0" smtClean="0"/>
              <a:t>クライアント</a:t>
            </a:r>
            <a:endParaRPr kumimoji="1" lang="ja-JP" altLang="en-US" dirty="0"/>
          </a:p>
        </p:txBody>
      </p:sp>
      <p:sp>
        <p:nvSpPr>
          <p:cNvPr id="12" name="円/楕円 11"/>
          <p:cNvSpPr/>
          <p:nvPr/>
        </p:nvSpPr>
        <p:spPr>
          <a:xfrm>
            <a:off x="632785" y="4984749"/>
            <a:ext cx="1253693" cy="624177"/>
          </a:xfrm>
          <a:prstGeom prst="ellipse">
            <a:avLst/>
          </a:prstGeom>
          <a:gradFill flip="none" rotWithShape="1">
            <a:gsLst>
              <a:gs pos="0">
                <a:schemeClr val="accent2">
                  <a:lumMod val="60000"/>
                  <a:lumOff val="40000"/>
                </a:schemeClr>
              </a:gs>
              <a:gs pos="65000">
                <a:schemeClr val="accent3">
                  <a:tint val="32000"/>
                  <a:satMod val="250000"/>
                </a:schemeClr>
              </a:gs>
              <a:gs pos="100000">
                <a:schemeClr val="accent3">
                  <a:tint val="23000"/>
                  <a:satMod val="300000"/>
                </a:schemeClr>
              </a:gs>
            </a:gsLst>
            <a:lin ang="10800000" scaled="1"/>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smtClean="0">
                <a:latin typeface="ＭＳ Ｐゴシック" pitchFamily="50" charset="-128"/>
                <a:ea typeface="ＭＳ Ｐゴシック" pitchFamily="50" charset="-128"/>
              </a:rPr>
              <a:t>復号</a:t>
            </a:r>
            <a:r>
              <a:rPr lang="ja-JP" altLang="en-US" sz="1600" dirty="0">
                <a:latin typeface="ＭＳ Ｐゴシック" pitchFamily="50" charset="-128"/>
                <a:ea typeface="ＭＳ Ｐゴシック" pitchFamily="50" charset="-128"/>
              </a:rPr>
              <a:t>化</a:t>
            </a:r>
            <a:endParaRPr kumimoji="1" lang="ja-JP" altLang="en-US" sz="1600" dirty="0">
              <a:latin typeface="ＭＳ Ｐゴシック" pitchFamily="50" charset="-128"/>
              <a:ea typeface="ＭＳ Ｐゴシック" pitchFamily="50" charset="-128"/>
            </a:endParaRPr>
          </a:p>
        </p:txBody>
      </p:sp>
      <p:sp>
        <p:nvSpPr>
          <p:cNvPr id="13" name="角丸四角形 12"/>
          <p:cNvSpPr/>
          <p:nvPr/>
        </p:nvSpPr>
        <p:spPr>
          <a:xfrm>
            <a:off x="3825367" y="4324349"/>
            <a:ext cx="1610730" cy="348569"/>
          </a:xfrm>
          <a:prstGeom prst="roundRect">
            <a:avLst/>
          </a:prstGeom>
          <a:solidFill>
            <a:srgbClr val="FFFFCC"/>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600" dirty="0" smtClean="0">
                <a:solidFill>
                  <a:schemeClr val="tx1"/>
                </a:solidFill>
                <a:latin typeface="ＭＳ Ｐゴシック" pitchFamily="50" charset="-128"/>
                <a:ea typeface="ＭＳ Ｐゴシック" pitchFamily="50" charset="-128"/>
              </a:rPr>
              <a:t>SSH</a:t>
            </a:r>
            <a:r>
              <a:rPr kumimoji="1" lang="ja-JP" altLang="en-US" sz="1600" dirty="0" smtClean="0">
                <a:solidFill>
                  <a:schemeClr val="tx1"/>
                </a:solidFill>
                <a:latin typeface="ＭＳ Ｐゴシック" pitchFamily="50" charset="-128"/>
                <a:ea typeface="ＭＳ Ｐゴシック" pitchFamily="50" charset="-128"/>
              </a:rPr>
              <a:t>サーバ</a:t>
            </a:r>
            <a:endParaRPr kumimoji="1" lang="ja-JP" altLang="en-US" sz="1600" dirty="0">
              <a:solidFill>
                <a:schemeClr val="tx1"/>
              </a:solidFill>
              <a:latin typeface="ＭＳ Ｐゴシック" pitchFamily="50" charset="-128"/>
              <a:ea typeface="ＭＳ Ｐゴシック" pitchFamily="50" charset="-128"/>
            </a:endParaRPr>
          </a:p>
        </p:txBody>
      </p:sp>
      <p:sp>
        <p:nvSpPr>
          <p:cNvPr id="14" name="角丸四角形 13"/>
          <p:cNvSpPr/>
          <p:nvPr/>
        </p:nvSpPr>
        <p:spPr>
          <a:xfrm>
            <a:off x="6782674" y="4708808"/>
            <a:ext cx="1152128" cy="617925"/>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シリアル</a:t>
            </a:r>
            <a:r>
              <a:rPr kumimoji="1" lang="en-US" altLang="ja-JP" dirty="0" smtClean="0"/>
              <a:t/>
            </a:r>
            <a:br>
              <a:rPr kumimoji="1" lang="en-US" altLang="ja-JP" dirty="0" smtClean="0"/>
            </a:br>
            <a:r>
              <a:rPr kumimoji="1" lang="ja-JP" altLang="en-US" dirty="0" smtClean="0"/>
              <a:t>ドライバ</a:t>
            </a:r>
            <a:endParaRPr kumimoji="1" lang="ja-JP" altLang="en-US" dirty="0"/>
          </a:p>
        </p:txBody>
      </p:sp>
      <p:sp>
        <p:nvSpPr>
          <p:cNvPr id="15" name="正方形/長方形 14"/>
          <p:cNvSpPr/>
          <p:nvPr/>
        </p:nvSpPr>
        <p:spPr>
          <a:xfrm>
            <a:off x="3347864" y="4752535"/>
            <a:ext cx="2490211" cy="748845"/>
          </a:xfrm>
          <a:prstGeom prst="rect">
            <a:avLst/>
          </a:prstGeom>
        </p:spPr>
        <p:style>
          <a:lnRef idx="1">
            <a:schemeClr val="accent3"/>
          </a:lnRef>
          <a:fillRef idx="2">
            <a:schemeClr val="accent3"/>
          </a:fillRef>
          <a:effectRef idx="1">
            <a:schemeClr val="accent3"/>
          </a:effectRef>
          <a:fontRef idx="minor">
            <a:schemeClr val="dk1"/>
          </a:fontRef>
        </p:style>
        <p:txBody>
          <a:bodyPr rtlCol="0" anchor="t"/>
          <a:lstStyle/>
          <a:p>
            <a:pPr algn="ctr"/>
            <a:r>
              <a:rPr lang="ja-JP" altLang="en-US" dirty="0"/>
              <a:t>仮想</a:t>
            </a:r>
            <a:r>
              <a:rPr lang="ja-JP" altLang="en-US" dirty="0" smtClean="0"/>
              <a:t>シリアルデバイス</a:t>
            </a:r>
            <a:endParaRPr kumimoji="1" lang="ja-JP" altLang="en-US" dirty="0"/>
          </a:p>
        </p:txBody>
      </p:sp>
      <p:sp>
        <p:nvSpPr>
          <p:cNvPr id="16" name="正方形/長方形 15"/>
          <p:cNvSpPr/>
          <p:nvPr/>
        </p:nvSpPr>
        <p:spPr>
          <a:xfrm>
            <a:off x="4007807" y="5077562"/>
            <a:ext cx="360040" cy="33644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7" name="正方形/長方形 16"/>
          <p:cNvSpPr/>
          <p:nvPr/>
        </p:nvSpPr>
        <p:spPr>
          <a:xfrm>
            <a:off x="4367847" y="5077562"/>
            <a:ext cx="360040" cy="33644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8" name="正方形/長方形 17"/>
          <p:cNvSpPr/>
          <p:nvPr/>
        </p:nvSpPr>
        <p:spPr>
          <a:xfrm>
            <a:off x="4727887" y="5077562"/>
            <a:ext cx="360040" cy="33644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cxnSp>
        <p:nvCxnSpPr>
          <p:cNvPr id="19" name="カギ線コネクタ 18"/>
          <p:cNvCxnSpPr>
            <a:stCxn id="14" idx="2"/>
            <a:endCxn id="52" idx="2"/>
          </p:cNvCxnSpPr>
          <p:nvPr/>
        </p:nvCxnSpPr>
        <p:spPr>
          <a:xfrm rot="5400000">
            <a:off x="5549626" y="3604895"/>
            <a:ext cx="87275" cy="3530951"/>
          </a:xfrm>
          <a:prstGeom prst="bentConnector3">
            <a:avLst>
              <a:gd name="adj1" fmla="val 1049499"/>
            </a:avLst>
          </a:prstGeom>
          <a:ln w="5715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6119185" y="5501381"/>
            <a:ext cx="1005403" cy="338554"/>
          </a:xfrm>
          <a:prstGeom prst="rect">
            <a:avLst/>
          </a:prstGeom>
          <a:noFill/>
        </p:spPr>
        <p:txBody>
          <a:bodyPr wrap="none" rtlCol="0">
            <a:spAutoFit/>
          </a:bodyPr>
          <a:lstStyle/>
          <a:p>
            <a:r>
              <a:rPr lang="ja-JP" altLang="en-US" sz="1600" dirty="0">
                <a:latin typeface="+mn-ea"/>
              </a:rPr>
              <a:t>出力</a:t>
            </a:r>
            <a:r>
              <a:rPr kumimoji="1" lang="ja-JP" altLang="en-US" sz="1600" dirty="0" smtClean="0">
                <a:latin typeface="+mn-ea"/>
              </a:rPr>
              <a:t>命令</a:t>
            </a:r>
            <a:endParaRPr kumimoji="1" lang="ja-JP" altLang="en-US" sz="1600" dirty="0">
              <a:latin typeface="+mn-ea"/>
            </a:endParaRPr>
          </a:p>
        </p:txBody>
      </p:sp>
      <p:cxnSp>
        <p:nvCxnSpPr>
          <p:cNvPr id="41" name="カギ線コネクタ 40"/>
          <p:cNvCxnSpPr>
            <a:stCxn id="11" idx="3"/>
            <a:endCxn id="13" idx="1"/>
          </p:cNvCxnSpPr>
          <p:nvPr/>
        </p:nvCxnSpPr>
        <p:spPr>
          <a:xfrm flipV="1">
            <a:off x="1979712" y="4498634"/>
            <a:ext cx="1845655" cy="519136"/>
          </a:xfrm>
          <a:prstGeom prst="bentConnector3">
            <a:avLst/>
          </a:prstGeom>
          <a:ln w="76200">
            <a:solidFill>
              <a:schemeClr val="tx1"/>
            </a:solidFill>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52" name="正方形/長方形 51"/>
          <p:cNvSpPr/>
          <p:nvPr/>
        </p:nvSpPr>
        <p:spPr>
          <a:xfrm>
            <a:off x="3647767" y="5077562"/>
            <a:ext cx="360040" cy="33644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53" name="正方形/長方形 52"/>
          <p:cNvSpPr/>
          <p:nvPr/>
        </p:nvSpPr>
        <p:spPr>
          <a:xfrm>
            <a:off x="5076057" y="5077562"/>
            <a:ext cx="360040" cy="33644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 name="円/楕円 9"/>
          <p:cNvSpPr/>
          <p:nvPr/>
        </p:nvSpPr>
        <p:spPr>
          <a:xfrm>
            <a:off x="5063888" y="6000930"/>
            <a:ext cx="1500297" cy="505323"/>
          </a:xfrm>
          <a:prstGeom prst="ellipse">
            <a:avLst/>
          </a:prstGeom>
          <a:gradFill flip="none" rotWithShape="1">
            <a:gsLst>
              <a:gs pos="0">
                <a:schemeClr val="accent2">
                  <a:lumMod val="60000"/>
                  <a:lumOff val="40000"/>
                </a:schemeClr>
              </a:gs>
              <a:gs pos="65000">
                <a:schemeClr val="accent3">
                  <a:tint val="32000"/>
                  <a:satMod val="250000"/>
                </a:schemeClr>
              </a:gs>
              <a:gs pos="100000">
                <a:schemeClr val="accent3">
                  <a:tint val="23000"/>
                  <a:satMod val="300000"/>
                </a:schemeClr>
              </a:gs>
            </a:gsLst>
            <a:lin ang="10800000" scaled="1"/>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暗号化</a:t>
            </a:r>
            <a:endParaRPr kumimoji="1" lang="ja-JP" altLang="en-US" sz="16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392980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50"/>
                                        <p:tgtEl>
                                          <p:spTgt spid="10"/>
                                        </p:tgtEl>
                                      </p:cBhvr>
                                    </p:animEffect>
                                  </p:childTnLst>
                                </p:cTn>
                              </p:par>
                            </p:childTnLst>
                          </p:cTn>
                        </p:par>
                        <p:par>
                          <p:cTn id="8" fill="hold">
                            <p:stCondLst>
                              <p:cond delay="25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21608</TotalTime>
  <Words>2832</Words>
  <Application>Microsoft Office PowerPoint</Application>
  <PresentationFormat>画面に合わせる (4:3)</PresentationFormat>
  <Paragraphs>389</Paragraphs>
  <Slides>20</Slides>
  <Notes>20</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ビジネス</vt:lpstr>
      <vt:lpstr>暗号化された仮想シリアルコンソールを 用いたVMの安全な帯域外リモート管理</vt:lpstr>
      <vt:lpstr>クラウドコンピューティング</vt:lpstr>
      <vt:lpstr>仮想シリアルコンソール</vt:lpstr>
      <vt:lpstr>セキュリティの不安</vt:lpstr>
      <vt:lpstr>管理VMへの情報漏洩</vt:lpstr>
      <vt:lpstr>提案：SCCrypt</vt:lpstr>
      <vt:lpstr>安全な暗号化・復号化</vt:lpstr>
      <vt:lpstr>クラウド内のVMMの信頼性</vt:lpstr>
      <vt:lpstr>コンソール入出力の処理（完全仮想化）</vt:lpstr>
      <vt:lpstr>コンソール入出力の処理（完全仮想化）</vt:lpstr>
      <vt:lpstr>コンソール入出力の処理（準仮想化）</vt:lpstr>
      <vt:lpstr>コンソール入出力の処理（準仮想化）</vt:lpstr>
      <vt:lpstr>仮想シリアルコンソールへの接続</vt:lpstr>
      <vt:lpstr>実験</vt:lpstr>
      <vt:lpstr>入出力の盗聴</vt:lpstr>
      <vt:lpstr>応答時間</vt:lpstr>
      <vt:lpstr>画面表示のスループット</vt:lpstr>
      <vt:lpstr>CPU使用率</vt:lpstr>
      <vt:lpstr>関連研究</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kajita</dc:creator>
  <cp:lastModifiedBy>kajita</cp:lastModifiedBy>
  <cp:revision>829</cp:revision>
  <dcterms:created xsi:type="dcterms:W3CDTF">2012-12-18T23:15:15Z</dcterms:created>
  <dcterms:modified xsi:type="dcterms:W3CDTF">2015-02-20T03:24:23Z</dcterms:modified>
</cp:coreProperties>
</file>