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98" r:id="rId1"/>
  </p:sldMasterIdLst>
  <p:notesMasterIdLst>
    <p:notesMasterId r:id="rId23"/>
  </p:notesMasterIdLst>
  <p:handoutMasterIdLst>
    <p:handoutMasterId r:id="rId24"/>
  </p:handoutMasterIdLst>
  <p:sldIdLst>
    <p:sldId id="256" r:id="rId2"/>
    <p:sldId id="257" r:id="rId3"/>
    <p:sldId id="258" r:id="rId4"/>
    <p:sldId id="259" r:id="rId5"/>
    <p:sldId id="305" r:id="rId6"/>
    <p:sldId id="261" r:id="rId7"/>
    <p:sldId id="263" r:id="rId8"/>
    <p:sldId id="299" r:id="rId9"/>
    <p:sldId id="313" r:id="rId10"/>
    <p:sldId id="314" r:id="rId11"/>
    <p:sldId id="315" r:id="rId12"/>
    <p:sldId id="316" r:id="rId13"/>
    <p:sldId id="317" r:id="rId14"/>
    <p:sldId id="273" r:id="rId15"/>
    <p:sldId id="290" r:id="rId16"/>
    <p:sldId id="318" r:id="rId17"/>
    <p:sldId id="294" r:id="rId18"/>
    <p:sldId id="295" r:id="rId19"/>
    <p:sldId id="289" r:id="rId20"/>
    <p:sldId id="278" r:id="rId21"/>
    <p:sldId id="312" r:id="rId22"/>
  </p:sldIdLst>
  <p:sldSz cx="9144000" cy="6858000" type="screen4x3"/>
  <p:notesSz cx="6735763" cy="9866313"/>
  <p:embeddedFontLst>
    <p:embeddedFont>
      <p:font typeface="Lucida Sans Unicode" pitchFamily="34" charset="0"/>
      <p:regular r:id="rId25"/>
    </p:embeddedFont>
    <p:embeddedFont>
      <p:font typeface="Wingdings 2" pitchFamily="18" charset="2"/>
      <p:regular r:id="rId26"/>
    </p:embeddedFont>
    <p:embeddedFont>
      <p:font typeface="Tahoma" pitchFamily="34" charset="0"/>
      <p:regular r:id="rId27"/>
      <p:bold r:id="rId28"/>
    </p:embeddedFont>
    <p:embeddedFont>
      <p:font typeface="Verdana" pitchFamily="34" charset="0"/>
      <p:regular r:id="rId29"/>
      <p:bold r:id="rId30"/>
      <p:italic r:id="rId31"/>
      <p:boldItalic r:id="rId32"/>
    </p:embeddedFont>
    <p:embeddedFont>
      <p:font typeface="Wingdings 3" pitchFamily="18" charset="2"/>
      <p:regular r:id="rId33"/>
    </p:embeddedFont>
    <p:embeddedFont>
      <p:font typeface="Calibri" pitchFamily="34" charset="0"/>
      <p:regular r:id="rId34"/>
      <p:bold r:id="rId35"/>
      <p:italic r:id="rId36"/>
      <p:boldItalic r:id="rId37"/>
    </p:embeddedFont>
    <p:embeddedFont>
      <p:font typeface="IPA Pゴシック" charset="-128"/>
      <p:regular r:id="rId38"/>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D900"/>
    <a:srgbClr val="FF0000"/>
    <a:srgbClr val="0000FF"/>
    <a:srgbClr val="095BFF"/>
    <a:srgbClr val="FFF7C5"/>
    <a:srgbClr val="99FF99"/>
    <a:srgbClr val="5DFF14"/>
    <a:srgbClr val="F79D2F"/>
    <a:srgbClr val="F7BB39"/>
    <a:srgbClr val="F7ED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73387" autoAdjust="0"/>
  </p:normalViewPr>
  <p:slideViewPr>
    <p:cSldViewPr>
      <p:cViewPr>
        <p:scale>
          <a:sx n="93" d="100"/>
          <a:sy n="93" d="100"/>
        </p:scale>
        <p:origin x="-2106" y="-114"/>
      </p:cViewPr>
      <p:guideLst>
        <p:guide orient="horz" pos="2160"/>
        <p:guide pos="2880"/>
      </p:guideLst>
    </p:cSldViewPr>
  </p:slideViewPr>
  <p:outlineViewPr>
    <p:cViewPr>
      <p:scale>
        <a:sx n="33" d="100"/>
        <a:sy n="33" d="100"/>
      </p:scale>
      <p:origin x="0" y="5376"/>
    </p:cViewPr>
  </p:outlineViewPr>
  <p:notesTextViewPr>
    <p:cViewPr>
      <p:scale>
        <a:sx n="1" d="1"/>
        <a:sy n="1" d="1"/>
      </p:scale>
      <p:origin x="0" y="0"/>
    </p:cViewPr>
  </p:notesTextViewPr>
  <p:sorterViewPr>
    <p:cViewPr>
      <p:scale>
        <a:sx n="150" d="100"/>
        <a:sy n="150" d="100"/>
      </p:scale>
      <p:origin x="0" y="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kawasho\Dropbox\&#30740;&#31350;\&#20351;&#29992;\Final\2\console\20140720_Xen-DMORE_MigrationTime_Final-3+SSH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washo\Dropbox\&#30740;&#31350;\&#20351;&#29992;\Final\2\VM&#12480;&#12454;&#12531;&#12479;&#12452;&#12512;_Final&#12414;&#12392;&#12417;-5-2015-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washo\Dropbox\&#30740;&#31350;\&#20351;&#29992;\Final\2\VM&#12480;&#12454;&#12531;&#12479;&#12452;&#12512;_Final&#12414;&#12392;&#12417;-5-2015-N.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awasho\Dropbox\&#30740;&#31350;\&#20351;&#29992;\Final\2\console\20140711_Xen-DMORE_VM+VNC&#12480;&#12454;&#12531;&#12479;&#12452;&#12512;_Final2+SSH_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842569444444445"/>
          <c:y val="5.7551851851851854E-2"/>
          <c:w val="0.74317754629629629"/>
          <c:h val="0.88489629629629629"/>
        </c:manualLayout>
      </c:layout>
      <c:barChart>
        <c:barDir val="col"/>
        <c:grouping val="clustered"/>
        <c:varyColors val="0"/>
        <c:ser>
          <c:idx val="0"/>
          <c:order val="0"/>
          <c:tx>
            <c:strRef>
              <c:f>Sheet1!$B$1</c:f>
              <c:strCache>
                <c:ptCount val="1"/>
                <c:pt idx="0">
                  <c:v>original</c:v>
                </c:pt>
              </c:strCache>
            </c:strRef>
          </c:tx>
          <c:spPr>
            <a:solidFill>
              <a:srgbClr val="0000FF"/>
            </a:solidFill>
          </c:spPr>
          <c:invertIfNegative val="0"/>
          <c:dLbls>
            <c:txPr>
              <a:bodyPr/>
              <a:lstStyle/>
              <a:p>
                <a:pPr>
                  <a:defRPr>
                    <a:solidFill>
                      <a:schemeClr val="bg1"/>
                    </a:solidFill>
                    <a:effectLst>
                      <a:outerShdw blurRad="38100" dist="38100" dir="2700000" algn="tl">
                        <a:srgbClr val="000000">
                          <a:alpha val="43137"/>
                        </a:srgbClr>
                      </a:outerShdw>
                    </a:effectLst>
                  </a:defRPr>
                </a:pPr>
                <a:endParaRPr lang="ja-JP"/>
              </a:p>
            </c:txPr>
            <c:dLblPos val="inBase"/>
            <c:showLegendKey val="0"/>
            <c:showVal val="1"/>
            <c:showCatName val="0"/>
            <c:showSerName val="0"/>
            <c:showPercent val="0"/>
            <c:showBubbleSize val="0"/>
            <c:showLeaderLines val="0"/>
          </c:dLbls>
          <c:cat>
            <c:strRef>
              <c:f>Sheet1!$A$2</c:f>
              <c:strCache>
                <c:ptCount val="1"/>
                <c:pt idx="0">
                  <c:v>lost keys</c:v>
                </c:pt>
              </c:strCache>
            </c:strRef>
          </c:cat>
          <c:val>
            <c:numRef>
              <c:f>Sheet1!$B$2</c:f>
              <c:numCache>
                <c:formatCode>General</c:formatCode>
                <c:ptCount val="1"/>
                <c:pt idx="0">
                  <c:v>1.4</c:v>
                </c:pt>
              </c:numCache>
            </c:numRef>
          </c:val>
        </c:ser>
        <c:ser>
          <c:idx val="1"/>
          <c:order val="1"/>
          <c:tx>
            <c:strRef>
              <c:f>Sheet1!$C$1</c:f>
              <c:strCache>
                <c:ptCount val="1"/>
                <c:pt idx="0">
                  <c:v>D-MORE</c:v>
                </c:pt>
              </c:strCache>
            </c:strRef>
          </c:tx>
          <c:spPr>
            <a:solidFill>
              <a:srgbClr val="FF0000"/>
            </a:solidFill>
          </c:spPr>
          <c:invertIfNegative val="0"/>
          <c:cat>
            <c:strRef>
              <c:f>Sheet1!$A$2</c:f>
              <c:strCache>
                <c:ptCount val="1"/>
                <c:pt idx="0">
                  <c:v>lost keys</c:v>
                </c:pt>
              </c:strCache>
            </c:strRef>
          </c:cat>
          <c:val>
            <c:numRef>
              <c:f>Sheet1!$C$2</c:f>
              <c:numCache>
                <c:formatCode>General</c:formatCode>
                <c:ptCount val="1"/>
                <c:pt idx="0">
                  <c:v>0</c:v>
                </c:pt>
              </c:numCache>
            </c:numRef>
          </c:val>
        </c:ser>
        <c:dLbls>
          <c:dLblPos val="inBase"/>
          <c:showLegendKey val="0"/>
          <c:showVal val="1"/>
          <c:showCatName val="0"/>
          <c:showSerName val="0"/>
          <c:showPercent val="0"/>
          <c:showBubbleSize val="0"/>
        </c:dLbls>
        <c:gapWidth val="150"/>
        <c:axId val="267172096"/>
        <c:axId val="267182080"/>
      </c:barChart>
      <c:barChart>
        <c:barDir val="col"/>
        <c:grouping val="clustered"/>
        <c:varyColors val="0"/>
        <c:ser>
          <c:idx val="2"/>
          <c:order val="2"/>
          <c:tx>
            <c:strRef>
              <c:f>Sheet1!$D$1</c:f>
              <c:strCache>
                <c:ptCount val="1"/>
                <c:pt idx="0">
                  <c:v>列1</c:v>
                </c:pt>
              </c:strCache>
            </c:strRef>
          </c:tx>
          <c:invertIfNegative val="0"/>
          <c:cat>
            <c:strRef>
              <c:f>Sheet1!$A$2</c:f>
              <c:strCache>
                <c:ptCount val="1"/>
                <c:pt idx="0">
                  <c:v>lost keys</c:v>
                </c:pt>
              </c:strCache>
            </c:strRef>
          </c:cat>
          <c:val>
            <c:numRef>
              <c:f>Sheet1!$D$2</c:f>
              <c:numCache>
                <c:formatCode>General</c:formatCode>
                <c:ptCount val="1"/>
              </c:numCache>
            </c:numRef>
          </c:val>
        </c:ser>
        <c:dLbls>
          <c:dLblPos val="inBase"/>
          <c:showLegendKey val="0"/>
          <c:showVal val="1"/>
          <c:showCatName val="0"/>
          <c:showSerName val="0"/>
          <c:showPercent val="0"/>
          <c:showBubbleSize val="0"/>
        </c:dLbls>
        <c:gapWidth val="150"/>
        <c:axId val="267185536"/>
        <c:axId val="267184000"/>
      </c:barChart>
      <c:catAx>
        <c:axId val="267172096"/>
        <c:scaling>
          <c:orientation val="minMax"/>
        </c:scaling>
        <c:delete val="0"/>
        <c:axPos val="b"/>
        <c:majorTickMark val="none"/>
        <c:minorTickMark val="none"/>
        <c:tickLblPos val="none"/>
        <c:spPr>
          <a:ln>
            <a:solidFill>
              <a:schemeClr val="tx1"/>
            </a:solidFill>
          </a:ln>
        </c:spPr>
        <c:crossAx val="267182080"/>
        <c:crosses val="autoZero"/>
        <c:auto val="1"/>
        <c:lblAlgn val="ctr"/>
        <c:lblOffset val="100"/>
        <c:noMultiLvlLbl val="0"/>
      </c:catAx>
      <c:valAx>
        <c:axId val="267182080"/>
        <c:scaling>
          <c:orientation val="minMax"/>
          <c:max val="1.5"/>
          <c:min val="0"/>
        </c:scaling>
        <c:delete val="0"/>
        <c:axPos val="l"/>
        <c:title>
          <c:tx>
            <c:rich>
              <a:bodyPr rot="-5400000" vert="horz"/>
              <a:lstStyle/>
              <a:p>
                <a:pPr>
                  <a:defRPr/>
                </a:pPr>
                <a:r>
                  <a:rPr kumimoji="1" lang="en-US" altLang="ja-JP" sz="1800" b="1" i="0" u="none" strike="noStrike" baseline="0" dirty="0" smtClean="0">
                    <a:effectLst/>
                  </a:rPr>
                  <a:t>number of </a:t>
                </a:r>
                <a:r>
                  <a:rPr lang="en-US" altLang="ja-JP" dirty="0" smtClean="0"/>
                  <a:t>lost keys</a:t>
                </a:r>
                <a:endParaRPr lang="ja-JP" altLang="en-US" dirty="0"/>
              </a:p>
            </c:rich>
          </c:tx>
          <c:layout/>
          <c:overlay val="0"/>
        </c:title>
        <c:numFmt formatCode="General" sourceLinked="1"/>
        <c:majorTickMark val="in"/>
        <c:minorTickMark val="none"/>
        <c:tickLblPos val="nextTo"/>
        <c:spPr>
          <a:ln>
            <a:solidFill>
              <a:schemeClr val="tx1"/>
            </a:solidFill>
          </a:ln>
        </c:spPr>
        <c:crossAx val="267172096"/>
        <c:crosses val="autoZero"/>
        <c:crossBetween val="between"/>
        <c:majorUnit val="0.5"/>
      </c:valAx>
      <c:valAx>
        <c:axId val="267184000"/>
        <c:scaling>
          <c:orientation val="minMax"/>
          <c:max val="1.5"/>
          <c:min val="0"/>
        </c:scaling>
        <c:delete val="0"/>
        <c:axPos val="r"/>
        <c:numFmt formatCode="&quot;&quot;" sourceLinked="0"/>
        <c:majorTickMark val="in"/>
        <c:minorTickMark val="none"/>
        <c:tickLblPos val="nextTo"/>
        <c:spPr>
          <a:ln>
            <a:solidFill>
              <a:schemeClr val="tx1"/>
            </a:solidFill>
          </a:ln>
        </c:spPr>
        <c:crossAx val="267185536"/>
        <c:crosses val="max"/>
        <c:crossBetween val="between"/>
        <c:majorUnit val="0.5"/>
      </c:valAx>
      <c:catAx>
        <c:axId val="267185536"/>
        <c:scaling>
          <c:orientation val="minMax"/>
        </c:scaling>
        <c:delete val="1"/>
        <c:axPos val="b"/>
        <c:majorTickMark val="out"/>
        <c:minorTickMark val="none"/>
        <c:tickLblPos val="nextTo"/>
        <c:crossAx val="267184000"/>
        <c:crosses val="autoZero"/>
        <c:auto val="1"/>
        <c:lblAlgn val="ctr"/>
        <c:lblOffset val="100"/>
        <c:noMultiLvlLbl val="0"/>
      </c:catAx>
      <c:spPr>
        <a:ln>
          <a:solidFill>
            <a:schemeClr val="tx1"/>
          </a:solidFill>
        </a:ln>
      </c:spPr>
    </c:plotArea>
    <c:legend>
      <c:legendPos val="r"/>
      <c:legendEntry>
        <c:idx val="2"/>
        <c:delete val="1"/>
      </c:legendEntry>
      <c:layout>
        <c:manualLayout>
          <c:xMode val="edge"/>
          <c:yMode val="edge"/>
          <c:x val="0.6308604166666667"/>
          <c:y val="9.0089506172839506E-2"/>
          <c:w val="0.28355601851851853"/>
          <c:h val="0.19733086419753088"/>
        </c:manualLayout>
      </c:layout>
      <c:overlay val="0"/>
      <c:spPr>
        <a:ln>
          <a:solidFill>
            <a:schemeClr val="tx1"/>
          </a:solidFill>
        </a:ln>
      </c:spPr>
    </c:legend>
    <c:plotVisOnly val="1"/>
    <c:dispBlanksAs val="gap"/>
    <c:showDLblsOverMax val="0"/>
  </c:chart>
  <c:txPr>
    <a:bodyPr/>
    <a:lstStyle/>
    <a:p>
      <a:pPr>
        <a:defRPr sz="1800">
          <a:latin typeface="IPA Pゴシック" panose="020B0500000000000000" pitchFamily="50" charset="-128"/>
          <a:ea typeface="IPA Pゴシック" panose="020B0500000000000000" pitchFamily="50" charset="-128"/>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3"/>
          <c:order val="0"/>
          <c:tx>
            <c:v>D-MORE 入力あり</c:v>
          </c:tx>
          <c:spPr>
            <a:ln w="12700">
              <a:solidFill>
                <a:srgbClr val="0000FF"/>
              </a:solidFill>
            </a:ln>
          </c:spPr>
          <c:marker>
            <c:symbol val="none"/>
          </c:marker>
          <c:errBars>
            <c:errDir val="y"/>
            <c:errBarType val="both"/>
            <c:errValType val="cust"/>
            <c:noEndCap val="0"/>
            <c:plus>
              <c:numRef>
                <c:f>'DomU 変化'!$B$51:$I$51</c:f>
                <c:numCache>
                  <c:formatCode>General</c:formatCode>
                  <c:ptCount val="8"/>
                  <c:pt idx="0">
                    <c:v>7.805980613179446E-2</c:v>
                  </c:pt>
                  <c:pt idx="1">
                    <c:v>0.18997368238785073</c:v>
                  </c:pt>
                  <c:pt idx="2">
                    <c:v>0.11049886877249029</c:v>
                  </c:pt>
                  <c:pt idx="3">
                    <c:v>0.17341023934909702</c:v>
                  </c:pt>
                  <c:pt idx="4">
                    <c:v>0.22488515587591229</c:v>
                  </c:pt>
                  <c:pt idx="5">
                    <c:v>0.15167582389937914</c:v>
                  </c:pt>
                  <c:pt idx="6">
                    <c:v>0.28814348277666568</c:v>
                  </c:pt>
                  <c:pt idx="7">
                    <c:v>0.33177803825248364</c:v>
                  </c:pt>
                </c:numCache>
              </c:numRef>
            </c:plus>
            <c:minus>
              <c:numRef>
                <c:f>'DomU 変化'!$B$51:$I$51</c:f>
                <c:numCache>
                  <c:formatCode>General</c:formatCode>
                  <c:ptCount val="8"/>
                  <c:pt idx="0">
                    <c:v>7.805980613179446E-2</c:v>
                  </c:pt>
                  <c:pt idx="1">
                    <c:v>0.18997368238785073</c:v>
                  </c:pt>
                  <c:pt idx="2">
                    <c:v>0.11049886877249029</c:v>
                  </c:pt>
                  <c:pt idx="3">
                    <c:v>0.17341023934909702</c:v>
                  </c:pt>
                  <c:pt idx="4">
                    <c:v>0.22488515587591229</c:v>
                  </c:pt>
                  <c:pt idx="5">
                    <c:v>0.15167582389937914</c:v>
                  </c:pt>
                  <c:pt idx="6">
                    <c:v>0.28814348277666568</c:v>
                  </c:pt>
                  <c:pt idx="7">
                    <c:v>0.33177803825248364</c:v>
                  </c:pt>
                </c:numCache>
              </c:numRef>
            </c:minus>
          </c:errBars>
          <c:xVal>
            <c:numRef>
              <c:f>'DomU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'DomU 変化'!$L$6:$S$6</c:f>
              <c:numCache>
                <c:formatCode>General</c:formatCode>
                <c:ptCount val="8"/>
                <c:pt idx="0">
                  <c:v>4.9039999999999999</c:v>
                </c:pt>
                <c:pt idx="1">
                  <c:v>8.0229999999999997</c:v>
                </c:pt>
                <c:pt idx="2">
                  <c:v>11.199</c:v>
                </c:pt>
                <c:pt idx="3">
                  <c:v>14.384</c:v>
                </c:pt>
                <c:pt idx="4">
                  <c:v>17.558</c:v>
                </c:pt>
                <c:pt idx="5">
                  <c:v>20.674999999999997</c:v>
                </c:pt>
                <c:pt idx="6">
                  <c:v>23.655999999999999</c:v>
                </c:pt>
                <c:pt idx="7">
                  <c:v>26.669</c:v>
                </c:pt>
              </c:numCache>
            </c:numRef>
          </c:yVal>
          <c:smooth val="0"/>
        </c:ser>
        <c:ser>
          <c:idx val="0"/>
          <c:order val="1"/>
          <c:tx>
            <c:v>D-MORE 入力なし</c:v>
          </c:tx>
          <c:spPr>
            <a:ln w="12700" cap="flat" cmpd="sng" algn="ctr">
              <a:solidFill>
                <a:srgbClr val="FF0000"/>
              </a:solidFill>
              <a:prstDash val="solid"/>
            </a:ln>
            <a:effectLst/>
          </c:spPr>
          <c:marker>
            <c:symbol val="none"/>
          </c:marker>
          <c:errBars>
            <c:errDir val="y"/>
            <c:errBarType val="both"/>
            <c:errValType val="cust"/>
            <c:noEndCap val="0"/>
            <c:plus>
              <c:numRef>
                <c:f>'DomU 変化'!$B$17:$I$17</c:f>
                <c:numCache>
                  <c:formatCode>General</c:formatCode>
                  <c:ptCount val="8"/>
                  <c:pt idx="0">
                    <c:v>0.12563173696695157</c:v>
                  </c:pt>
                  <c:pt idx="1">
                    <c:v>0.10603982480391248</c:v>
                  </c:pt>
                  <c:pt idx="2">
                    <c:v>0.11217545780309254</c:v>
                  </c:pt>
                  <c:pt idx="3">
                    <c:v>9.2111044095941397E-2</c:v>
                  </c:pt>
                  <c:pt idx="4">
                    <c:v>0.16754767149149619</c:v>
                  </c:pt>
                  <c:pt idx="5">
                    <c:v>0.16707948873382253</c:v>
                  </c:pt>
                  <c:pt idx="6">
                    <c:v>0.33246720807388586</c:v>
                  </c:pt>
                  <c:pt idx="7">
                    <c:v>0.30372502183535838</c:v>
                  </c:pt>
                </c:numCache>
              </c:numRef>
            </c:plus>
            <c:minus>
              <c:numRef>
                <c:f>'DomU 変化'!$B$17:$I$17</c:f>
                <c:numCache>
                  <c:formatCode>General</c:formatCode>
                  <c:ptCount val="8"/>
                  <c:pt idx="0">
                    <c:v>0.12563173696695157</c:v>
                  </c:pt>
                  <c:pt idx="1">
                    <c:v>0.10603982480391248</c:v>
                  </c:pt>
                  <c:pt idx="2">
                    <c:v>0.11217545780309254</c:v>
                  </c:pt>
                  <c:pt idx="3">
                    <c:v>9.2111044095941397E-2</c:v>
                  </c:pt>
                  <c:pt idx="4">
                    <c:v>0.16754767149149619</c:v>
                  </c:pt>
                  <c:pt idx="5">
                    <c:v>0.16707948873382253</c:v>
                  </c:pt>
                  <c:pt idx="6">
                    <c:v>0.33246720807388586</c:v>
                  </c:pt>
                  <c:pt idx="7">
                    <c:v>0.30372502183535838</c:v>
                  </c:pt>
                </c:numCache>
              </c:numRef>
            </c:minus>
          </c:errBars>
          <c:xVal>
            <c:numRef>
              <c:f>'DomU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'DomU 変化'!$L$4:$S$4</c:f>
              <c:numCache>
                <c:formatCode>General</c:formatCode>
                <c:ptCount val="8"/>
                <c:pt idx="0">
                  <c:v>4.7050000000000001</c:v>
                </c:pt>
                <c:pt idx="1">
                  <c:v>7.42</c:v>
                </c:pt>
                <c:pt idx="2">
                  <c:v>10.264999999999999</c:v>
                </c:pt>
                <c:pt idx="3">
                  <c:v>13.077999999999999</c:v>
                </c:pt>
                <c:pt idx="4">
                  <c:v>15.765000000000001</c:v>
                </c:pt>
                <c:pt idx="5">
                  <c:v>18.503999999999998</c:v>
                </c:pt>
                <c:pt idx="6">
                  <c:v>21.177</c:v>
                </c:pt>
                <c:pt idx="7">
                  <c:v>24.045999999999999</c:v>
                </c:pt>
              </c:numCache>
            </c:numRef>
          </c:yVal>
          <c:smooth val="0"/>
        </c:ser>
        <c:ser>
          <c:idx val="2"/>
          <c:order val="2"/>
          <c:tx>
            <c:v>同期なし</c:v>
          </c:tx>
          <c:spPr>
            <a:ln w="12700" cap="flat" cmpd="sng" algn="ctr">
              <a:solidFill>
                <a:schemeClr val="tx1"/>
              </a:solidFill>
              <a:prstDash val="solid"/>
            </a:ln>
            <a:effectLst/>
          </c:spPr>
          <c:marker>
            <c:symbol val="none"/>
          </c:marker>
          <c:errBars>
            <c:errDir val="y"/>
            <c:errBarType val="both"/>
            <c:errValType val="cust"/>
            <c:noEndCap val="0"/>
            <c:plus>
              <c:numRef>
                <c:f>'DomU 変化'!$B$34:$I$34</c:f>
                <c:numCache>
                  <c:formatCode>General</c:formatCode>
                  <c:ptCount val="8"/>
                  <c:pt idx="0">
                    <c:v>8.9715600030813344E-2</c:v>
                  </c:pt>
                  <c:pt idx="1">
                    <c:v>7.7201036262475056E-2</c:v>
                  </c:pt>
                  <c:pt idx="2">
                    <c:v>7.6739096221475289E-2</c:v>
                  </c:pt>
                  <c:pt idx="3">
                    <c:v>0.18653566831991014</c:v>
                  </c:pt>
                  <c:pt idx="4">
                    <c:v>0.12675873846712812</c:v>
                  </c:pt>
                  <c:pt idx="5">
                    <c:v>5.6381636096240181E-2</c:v>
                  </c:pt>
                  <c:pt idx="6">
                    <c:v>0.26695817400234573</c:v>
                  </c:pt>
                  <c:pt idx="7">
                    <c:v>3.74314187696798E-2</c:v>
                  </c:pt>
                </c:numCache>
              </c:numRef>
            </c:plus>
            <c:minus>
              <c:numRef>
                <c:f>'DomU 変化'!$B$34:$I$34</c:f>
                <c:numCache>
                  <c:formatCode>General</c:formatCode>
                  <c:ptCount val="8"/>
                  <c:pt idx="0">
                    <c:v>8.9715600030813344E-2</c:v>
                  </c:pt>
                  <c:pt idx="1">
                    <c:v>7.7201036262475056E-2</c:v>
                  </c:pt>
                  <c:pt idx="2">
                    <c:v>7.6739096221475289E-2</c:v>
                  </c:pt>
                  <c:pt idx="3">
                    <c:v>0.18653566831991014</c:v>
                  </c:pt>
                  <c:pt idx="4">
                    <c:v>0.12675873846712812</c:v>
                  </c:pt>
                  <c:pt idx="5">
                    <c:v>5.6381636096240181E-2</c:v>
                  </c:pt>
                  <c:pt idx="6">
                    <c:v>0.26695817400234573</c:v>
                  </c:pt>
                  <c:pt idx="7">
                    <c:v>3.74314187696798E-2</c:v>
                  </c:pt>
                </c:numCache>
              </c:numRef>
            </c:minus>
          </c:errBars>
          <c:xVal>
            <c:numRef>
              <c:f>'DomU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'DomU 変化'!$L$3:$S$3</c:f>
              <c:numCache>
                <c:formatCode>General</c:formatCode>
                <c:ptCount val="8"/>
                <c:pt idx="0">
                  <c:v>4.306</c:v>
                </c:pt>
                <c:pt idx="1">
                  <c:v>6.9239999999999995</c:v>
                </c:pt>
                <c:pt idx="2">
                  <c:v>9.59</c:v>
                </c:pt>
                <c:pt idx="3">
                  <c:v>12.108000000000001</c:v>
                </c:pt>
                <c:pt idx="4">
                  <c:v>14.773000000000001</c:v>
                </c:pt>
                <c:pt idx="5">
                  <c:v>17.372999999999998</c:v>
                </c:pt>
                <c:pt idx="6">
                  <c:v>19.720000000000002</c:v>
                </c:pt>
                <c:pt idx="7">
                  <c:v>22.422999999999998</c:v>
                </c:pt>
              </c:numCache>
            </c:numRef>
          </c:yVal>
          <c:smooth val="0"/>
        </c:ser>
        <c:dLbls>
          <c:showLegendKey val="0"/>
          <c:showVal val="0"/>
          <c:showCatName val="0"/>
          <c:showSerName val="0"/>
          <c:showPercent val="0"/>
          <c:showBubbleSize val="0"/>
        </c:dLbls>
        <c:axId val="52051328"/>
        <c:axId val="52053888"/>
      </c:scatterChart>
      <c:scatterChart>
        <c:scatterStyle val="lineMarker"/>
        <c:varyColors val="0"/>
        <c:ser>
          <c:idx val="1"/>
          <c:order val="3"/>
          <c:tx>
            <c:v>Dummy</c:v>
          </c:tx>
          <c:spPr>
            <a:ln w="12700">
              <a:noFill/>
            </a:ln>
          </c:spPr>
          <c:marker>
            <c:spPr>
              <a:noFill/>
              <a:ln w="12700">
                <a:noFill/>
              </a:ln>
            </c:spPr>
          </c:marker>
          <c:xVal>
            <c:numRef>
              <c:f>'DomU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'DomU 変化'!$L$4:$S$4</c:f>
              <c:numCache>
                <c:formatCode>General</c:formatCode>
                <c:ptCount val="8"/>
                <c:pt idx="0">
                  <c:v>4.7050000000000001</c:v>
                </c:pt>
                <c:pt idx="1">
                  <c:v>7.42</c:v>
                </c:pt>
                <c:pt idx="2">
                  <c:v>10.264999999999999</c:v>
                </c:pt>
                <c:pt idx="3">
                  <c:v>13.077999999999999</c:v>
                </c:pt>
                <c:pt idx="4">
                  <c:v>15.765000000000001</c:v>
                </c:pt>
                <c:pt idx="5">
                  <c:v>18.503999999999998</c:v>
                </c:pt>
                <c:pt idx="6">
                  <c:v>21.177</c:v>
                </c:pt>
                <c:pt idx="7">
                  <c:v>24.045999999999999</c:v>
                </c:pt>
              </c:numCache>
            </c:numRef>
          </c:yVal>
          <c:smooth val="0"/>
        </c:ser>
        <c:dLbls>
          <c:showLegendKey val="0"/>
          <c:showVal val="0"/>
          <c:showCatName val="0"/>
          <c:showSerName val="0"/>
          <c:showPercent val="0"/>
          <c:showBubbleSize val="0"/>
        </c:dLbls>
        <c:axId val="52061696"/>
        <c:axId val="52060160"/>
      </c:scatterChart>
      <c:valAx>
        <c:axId val="52051328"/>
        <c:scaling>
          <c:orientation val="minMax"/>
          <c:max val="2304"/>
          <c:min val="0"/>
        </c:scaling>
        <c:delete val="0"/>
        <c:axPos val="b"/>
        <c:title>
          <c:tx>
            <c:rich>
              <a:bodyPr/>
              <a:lstStyle/>
              <a:p>
                <a:pPr>
                  <a:defRPr/>
                </a:pPr>
                <a:r>
                  <a:rPr lang="en-US"/>
                  <a:t>memory size of DomU (MB)</a:t>
                </a:r>
                <a:endParaRPr lang="ja-JP"/>
              </a:p>
            </c:rich>
          </c:tx>
          <c:layout/>
          <c:overlay val="0"/>
        </c:title>
        <c:numFmt formatCode="General" sourceLinked="1"/>
        <c:majorTickMark val="in"/>
        <c:minorTickMark val="in"/>
        <c:tickLblPos val="nextTo"/>
        <c:spPr>
          <a:ln>
            <a:solidFill>
              <a:sysClr val="windowText" lastClr="000000"/>
            </a:solidFill>
          </a:ln>
        </c:spPr>
        <c:crossAx val="52053888"/>
        <c:crosses val="autoZero"/>
        <c:crossBetween val="midCat"/>
        <c:majorUnit val="512"/>
        <c:minorUnit val="256"/>
      </c:valAx>
      <c:valAx>
        <c:axId val="52053888"/>
        <c:scaling>
          <c:orientation val="minMax"/>
          <c:max val="30"/>
        </c:scaling>
        <c:delete val="0"/>
        <c:axPos val="l"/>
        <c:title>
          <c:tx>
            <c:rich>
              <a:bodyPr rot="-5400000" vert="horz"/>
              <a:lstStyle/>
              <a:p>
                <a:pPr>
                  <a:defRPr/>
                </a:pPr>
                <a:r>
                  <a:rPr lang="en-US"/>
                  <a:t>co-migration time (sec)</a:t>
                </a:r>
                <a:endParaRPr lang="ja-JP"/>
              </a:p>
            </c:rich>
          </c:tx>
          <c:layout/>
          <c:overlay val="0"/>
        </c:title>
        <c:numFmt formatCode="General" sourceLinked="1"/>
        <c:majorTickMark val="in"/>
        <c:minorTickMark val="none"/>
        <c:tickLblPos val="nextTo"/>
        <c:spPr>
          <a:ln>
            <a:solidFill>
              <a:sysClr val="windowText" lastClr="000000"/>
            </a:solidFill>
          </a:ln>
        </c:spPr>
        <c:crossAx val="52051328"/>
        <c:crosses val="autoZero"/>
        <c:crossBetween val="midCat"/>
      </c:valAx>
      <c:valAx>
        <c:axId val="52060160"/>
        <c:scaling>
          <c:orientation val="minMax"/>
          <c:max val="30"/>
        </c:scaling>
        <c:delete val="0"/>
        <c:axPos val="r"/>
        <c:numFmt formatCode="General" sourceLinked="1"/>
        <c:majorTickMark val="in"/>
        <c:minorTickMark val="none"/>
        <c:tickLblPos val="none"/>
        <c:spPr>
          <a:ln>
            <a:solidFill>
              <a:sysClr val="windowText" lastClr="000000"/>
            </a:solidFill>
          </a:ln>
        </c:spPr>
        <c:crossAx val="52061696"/>
        <c:crosses val="max"/>
        <c:crossBetween val="midCat"/>
        <c:majorUnit val="5"/>
      </c:valAx>
      <c:valAx>
        <c:axId val="52061696"/>
        <c:scaling>
          <c:orientation val="minMax"/>
          <c:max val="2304"/>
          <c:min val="0"/>
        </c:scaling>
        <c:delete val="0"/>
        <c:axPos val="t"/>
        <c:numFmt formatCode="General" sourceLinked="1"/>
        <c:majorTickMark val="in"/>
        <c:minorTickMark val="in"/>
        <c:tickLblPos val="none"/>
        <c:spPr>
          <a:ln>
            <a:solidFill>
              <a:sysClr val="windowText" lastClr="000000"/>
            </a:solidFill>
          </a:ln>
        </c:spPr>
        <c:crossAx val="52060160"/>
        <c:crosses val="max"/>
        <c:crossBetween val="midCat"/>
        <c:majorUnit val="512"/>
        <c:minorUnit val="256"/>
      </c:valAx>
      <c:spPr>
        <a:ln>
          <a:solidFill>
            <a:schemeClr val="tx1"/>
          </a:solidFill>
        </a:ln>
      </c:spPr>
    </c:plotArea>
    <c:legend>
      <c:legendPos val="r"/>
      <c:legendEntry>
        <c:idx val="3"/>
        <c:delete val="1"/>
      </c:legendEntry>
      <c:layout>
        <c:manualLayout>
          <c:xMode val="edge"/>
          <c:yMode val="edge"/>
          <c:x val="0.17696217926035179"/>
          <c:y val="8.2343209876543214E-2"/>
          <c:w val="0.41489486155158783"/>
          <c:h val="0.2428318080154627"/>
        </c:manualLayout>
      </c:layout>
      <c:overlay val="1"/>
      <c:spPr>
        <a:ln>
          <a:solidFill>
            <a:schemeClr val="tx1"/>
          </a:solidFill>
        </a:ln>
      </c:spPr>
      <c:txPr>
        <a:bodyPr/>
        <a:lstStyle/>
        <a:p>
          <a:pPr>
            <a:defRPr sz="1400"/>
          </a:pPr>
          <a:endParaRPr lang="ja-JP"/>
        </a:p>
      </c:txPr>
    </c:legend>
    <c:plotVisOnly val="1"/>
    <c:dispBlanksAs val="gap"/>
    <c:showDLblsOverMax val="0"/>
  </c:chart>
  <c:spPr>
    <a:ln>
      <a:noFill/>
    </a:ln>
  </c:spPr>
  <c:txPr>
    <a:bodyPr/>
    <a:lstStyle/>
    <a:p>
      <a:pPr>
        <a:defRPr sz="1200" b="0">
          <a:latin typeface="IPA Pゴシック" panose="020B0500000000000000" pitchFamily="50" charset="-128"/>
          <a:ea typeface="IPA Pゴシック" panose="020B0500000000000000" pitchFamily="50" charset="-128"/>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2342831334587"/>
          <c:y val="4.0619898646320748E-2"/>
          <c:w val="0.7939773073762133"/>
          <c:h val="0.80716706445688624"/>
        </c:manualLayout>
      </c:layout>
      <c:scatterChart>
        <c:scatterStyle val="lineMarker"/>
        <c:varyColors val="0"/>
        <c:ser>
          <c:idx val="3"/>
          <c:order val="3"/>
          <c:tx>
            <c:strRef>
              <c:f>まとめ!$A$20</c:f>
              <c:strCache>
                <c:ptCount val="1"/>
                <c:pt idx="0">
                  <c:v>DomR w/ inputs</c:v>
                </c:pt>
              </c:strCache>
            </c:strRef>
          </c:tx>
          <c:spPr>
            <a:ln w="12700" cap="flat" cmpd="sng" algn="ctr">
              <a:solidFill>
                <a:srgbClr val="FF0000"/>
              </a:solidFill>
              <a:prstDash val="lgDash"/>
            </a:ln>
            <a:effectLst/>
          </c:spPr>
          <c:marker>
            <c:symbol val="x"/>
            <c:size val="6"/>
            <c:spPr>
              <a:ln w="12700">
                <a:solidFill>
                  <a:srgbClr val="00B050"/>
                </a:solid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まとめ!$B$18:$I$18</c:f>
              <c:numCache>
                <c:formatCode>0</c:formatCode>
                <c:ptCount val="8"/>
                <c:pt idx="0">
                  <c:v>106.99987411499023</c:v>
                </c:pt>
                <c:pt idx="1">
                  <c:v>134.99999046325684</c:v>
                </c:pt>
                <c:pt idx="2">
                  <c:v>115.99993705749512</c:v>
                </c:pt>
                <c:pt idx="3">
                  <c:v>118.00003051757813</c:v>
                </c:pt>
                <c:pt idx="4">
                  <c:v>151.00002288818359</c:v>
                </c:pt>
                <c:pt idx="5">
                  <c:v>148.00000190734863</c:v>
                </c:pt>
                <c:pt idx="6">
                  <c:v>111.00006103515625</c:v>
                </c:pt>
                <c:pt idx="7">
                  <c:v>131.99996948242187</c:v>
                </c:pt>
              </c:numCache>
            </c:numRef>
          </c:yVal>
          <c:smooth val="0"/>
        </c:ser>
        <c:ser>
          <c:idx val="4"/>
          <c:order val="4"/>
          <c:tx>
            <c:v>user VM w/ inputs</c:v>
          </c:tx>
          <c:spPr>
            <a:ln w="12700" cap="flat" cmpd="sng" algn="ctr">
              <a:solidFill>
                <a:srgbClr val="0000FF"/>
              </a:solidFill>
              <a:prstDash val="lgDash"/>
            </a:ln>
            <a:effectLst/>
          </c:spPr>
          <c:marker>
            <c:symbol val="x"/>
            <c:size val="6"/>
            <c:spPr>
              <a:ln w="12700">
                <a:solidFill>
                  <a:srgbClr val="00B050"/>
                </a:solid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まとめ!$B$19:$I$19</c:f>
              <c:numCache>
                <c:formatCode>0</c:formatCode>
                <c:ptCount val="8"/>
                <c:pt idx="0">
                  <c:v>27.000188827514648</c:v>
                </c:pt>
                <c:pt idx="1">
                  <c:v>51.000118255615234</c:v>
                </c:pt>
                <c:pt idx="2">
                  <c:v>55.999994277954102</c:v>
                </c:pt>
                <c:pt idx="3">
                  <c:v>60.000181198120117</c:v>
                </c:pt>
                <c:pt idx="4">
                  <c:v>63.99989128112793</c:v>
                </c:pt>
                <c:pt idx="5">
                  <c:v>66.999912261962891</c:v>
                </c:pt>
                <c:pt idx="6">
                  <c:v>69.000005722045898</c:v>
                </c:pt>
                <c:pt idx="7">
                  <c:v>66.999912261962891</c:v>
                </c:pt>
              </c:numCache>
            </c:numRef>
          </c:yVal>
          <c:smooth val="0"/>
        </c:ser>
        <c:ser>
          <c:idx val="0"/>
          <c:order val="0"/>
          <c:tx>
            <c:strRef>
              <c:f>'C:\Users\kawasho\Dropbox\研究\[mtime2048.xlsx]まとめ'!$A$18</c:f>
              <c:strCache>
                <c:ptCount val="1"/>
                <c:pt idx="0">
                  <c:v>DomR</c:v>
                </c:pt>
              </c:strCache>
            </c:strRef>
          </c:tx>
          <c:spPr>
            <a:ln w="12700" cap="flat" cmpd="sng" algn="ctr">
              <a:solidFill>
                <a:srgbClr val="FF0000"/>
              </a:solidFill>
              <a:prstDash val="solid"/>
            </a:ln>
            <a:effectLst/>
          </c:spPr>
          <c:marker>
            <c:symbol val="square"/>
            <c:size val="6"/>
            <c:spPr>
              <a:solidFill>
                <a:srgbClr val="FF0000"/>
              </a:solidFill>
              <a:ln w="0" cap="flat" cmpd="sng" algn="ctr">
                <a:noFill/>
                <a:prstDash val="solid"/>
              </a:ln>
              <a:effectLst/>
            </c:spPr>
          </c:marker>
          <c:xVal>
            <c:numRef>
              <c:f>'C:\Users\kawasho\Downloads\[20140720_Xen-DMORE_MigrationTime.old.xlsx]DomU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まとめ!$B$32:$I$32</c:f>
              <c:numCache>
                <c:formatCode>0</c:formatCode>
                <c:ptCount val="8"/>
                <c:pt idx="0">
                  <c:v>125</c:v>
                </c:pt>
                <c:pt idx="1">
                  <c:v>106.00018501281738</c:v>
                </c:pt>
                <c:pt idx="2">
                  <c:v>140.0001049041748</c:v>
                </c:pt>
                <c:pt idx="3">
                  <c:v>119.99988555908203</c:v>
                </c:pt>
                <c:pt idx="4">
                  <c:v>148.00000190734863</c:v>
                </c:pt>
                <c:pt idx="5">
                  <c:v>131.99996948242187</c:v>
                </c:pt>
                <c:pt idx="6">
                  <c:v>137.00008392333984</c:v>
                </c:pt>
                <c:pt idx="7">
                  <c:v>125.99992752075195</c:v>
                </c:pt>
              </c:numCache>
            </c:numRef>
          </c:yVal>
          <c:smooth val="0"/>
        </c:ser>
        <c:ser>
          <c:idx val="2"/>
          <c:order val="1"/>
          <c:tx>
            <c:v>user VM</c:v>
          </c:tx>
          <c:spPr>
            <a:ln w="12700" cap="flat" cmpd="sng" algn="ctr">
              <a:solidFill>
                <a:srgbClr val="0000FF"/>
              </a:solidFill>
              <a:prstDash val="solid"/>
            </a:ln>
            <a:effectLst/>
          </c:spPr>
          <c:marker>
            <c:symbol val="circle"/>
            <c:size val="6"/>
            <c:spPr>
              <a:solidFill>
                <a:srgbClr val="0000FF"/>
              </a:solidFill>
              <a:ln w="28575" cap="flat" cmpd="sng" algn="ctr">
                <a:noFill/>
                <a:prstDash val="solid"/>
              </a:ln>
              <a:effectLst/>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まとめ!$B$33:$I$33</c:f>
              <c:numCache>
                <c:formatCode>0</c:formatCode>
                <c:ptCount val="8"/>
                <c:pt idx="0">
                  <c:v>38.000106811523438</c:v>
                </c:pt>
                <c:pt idx="1">
                  <c:v>33.999919891357422</c:v>
                </c:pt>
                <c:pt idx="2">
                  <c:v>59.000015258789063</c:v>
                </c:pt>
                <c:pt idx="3">
                  <c:v>55.000066757202148</c:v>
                </c:pt>
                <c:pt idx="4">
                  <c:v>60.999870300292969</c:v>
                </c:pt>
                <c:pt idx="5">
                  <c:v>69.000005722045898</c:v>
                </c:pt>
                <c:pt idx="6">
                  <c:v>75.00004768371582</c:v>
                </c:pt>
                <c:pt idx="7">
                  <c:v>72.000026702880859</c:v>
                </c:pt>
              </c:numCache>
            </c:numRef>
          </c:yVal>
          <c:smooth val="0"/>
        </c:ser>
        <c:ser>
          <c:idx val="5"/>
          <c:order val="5"/>
          <c:tx>
            <c:strRef>
              <c:f>まとめ!$A$23</c:f>
              <c:strCache>
                <c:ptCount val="1"/>
                <c:pt idx="0">
                  <c:v>independent DomU</c:v>
                </c:pt>
              </c:strCache>
            </c:strRef>
          </c:tx>
          <c:spPr>
            <a:ln w="12700">
              <a:solidFill>
                <a:schemeClr val="tx1"/>
              </a:solidFill>
            </a:ln>
          </c:spPr>
          <c:marker>
            <c:symbol val="triangle"/>
            <c:size val="6"/>
            <c:spPr>
              <a:solidFill>
                <a:schemeClr val="tx1"/>
              </a:solidFill>
              <a:ln w="9525">
                <a:solidFill>
                  <a:schemeClr val="tx1"/>
                </a:solid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まとめ!$B$24:$I$24</c:f>
              <c:numCache>
                <c:formatCode>General</c:formatCode>
                <c:ptCount val="8"/>
                <c:pt idx="0">
                  <c:v>63.700032234191895</c:v>
                </c:pt>
                <c:pt idx="1">
                  <c:v>65.30003547668457</c:v>
                </c:pt>
                <c:pt idx="2">
                  <c:v>69.299960136413574</c:v>
                </c:pt>
                <c:pt idx="3" formatCode="0.0">
                  <c:v>71.099996566772461</c:v>
                </c:pt>
                <c:pt idx="4">
                  <c:v>82.500004768371582</c:v>
                </c:pt>
                <c:pt idx="5">
                  <c:v>79.800033569335938</c:v>
                </c:pt>
                <c:pt idx="6">
                  <c:v>82.500004768371582</c:v>
                </c:pt>
                <c:pt idx="7">
                  <c:v>95.70000171661377</c:v>
                </c:pt>
              </c:numCache>
            </c:numRef>
          </c:yVal>
          <c:smooth val="0"/>
        </c:ser>
        <c:dLbls>
          <c:showLegendKey val="0"/>
          <c:showVal val="0"/>
          <c:showCatName val="0"/>
          <c:showSerName val="0"/>
          <c:showPercent val="0"/>
          <c:showBubbleSize val="0"/>
        </c:dLbls>
        <c:axId val="54286208"/>
        <c:axId val="54292480"/>
      </c:scatterChart>
      <c:scatterChart>
        <c:scatterStyle val="lineMarker"/>
        <c:varyColors val="0"/>
        <c:ser>
          <c:idx val="1"/>
          <c:order val="2"/>
          <c:tx>
            <c:v>Dummy</c:v>
          </c:tx>
          <c:spPr>
            <a:ln>
              <a:noFill/>
            </a:ln>
          </c:spPr>
          <c:marker>
            <c:symbol val="none"/>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まとめ!$B$18:$I$18</c:f>
              <c:numCache>
                <c:formatCode>0</c:formatCode>
                <c:ptCount val="8"/>
                <c:pt idx="0">
                  <c:v>106.99987411499023</c:v>
                </c:pt>
                <c:pt idx="1">
                  <c:v>134.99999046325684</c:v>
                </c:pt>
                <c:pt idx="2">
                  <c:v>115.99993705749512</c:v>
                </c:pt>
                <c:pt idx="3">
                  <c:v>118.00003051757813</c:v>
                </c:pt>
                <c:pt idx="4">
                  <c:v>151.00002288818359</c:v>
                </c:pt>
                <c:pt idx="5">
                  <c:v>148.00000190734863</c:v>
                </c:pt>
                <c:pt idx="6">
                  <c:v>111.00006103515625</c:v>
                </c:pt>
                <c:pt idx="7">
                  <c:v>131.99996948242187</c:v>
                </c:pt>
              </c:numCache>
            </c:numRef>
          </c:yVal>
          <c:smooth val="0"/>
        </c:ser>
        <c:dLbls>
          <c:showLegendKey val="0"/>
          <c:showVal val="0"/>
          <c:showCatName val="0"/>
          <c:showSerName val="0"/>
          <c:showPercent val="0"/>
          <c:showBubbleSize val="0"/>
        </c:dLbls>
        <c:axId val="54295936"/>
        <c:axId val="54294400"/>
      </c:scatterChart>
      <c:valAx>
        <c:axId val="54286208"/>
        <c:scaling>
          <c:orientation val="minMax"/>
          <c:max val="2048"/>
        </c:scaling>
        <c:delete val="0"/>
        <c:axPos val="b"/>
        <c:title>
          <c:tx>
            <c:rich>
              <a:bodyPr/>
              <a:lstStyle/>
              <a:p>
                <a:pPr>
                  <a:defRPr sz="1400"/>
                </a:pPr>
                <a:r>
                  <a:rPr lang="en-US" sz="1400"/>
                  <a:t>memory size of DomU (MB)</a:t>
                </a:r>
                <a:endParaRPr lang="ja-JP" sz="1400"/>
              </a:p>
            </c:rich>
          </c:tx>
          <c:layout>
            <c:manualLayout>
              <c:xMode val="edge"/>
              <c:yMode val="edge"/>
              <c:x val="0.37485440304213946"/>
              <c:y val="0.92380807923088937"/>
            </c:manualLayout>
          </c:layout>
          <c:overlay val="0"/>
        </c:title>
        <c:numFmt formatCode="General" sourceLinked="1"/>
        <c:majorTickMark val="in"/>
        <c:minorTickMark val="in"/>
        <c:tickLblPos val="nextTo"/>
        <c:spPr>
          <a:ln>
            <a:solidFill>
              <a:sysClr val="windowText" lastClr="000000"/>
            </a:solidFill>
          </a:ln>
        </c:spPr>
        <c:crossAx val="54292480"/>
        <c:crosses val="autoZero"/>
        <c:crossBetween val="midCat"/>
        <c:majorUnit val="512"/>
        <c:minorUnit val="256"/>
      </c:valAx>
      <c:valAx>
        <c:axId val="54292480"/>
        <c:scaling>
          <c:orientation val="minMax"/>
          <c:max val="250"/>
        </c:scaling>
        <c:delete val="0"/>
        <c:axPos val="l"/>
        <c:title>
          <c:tx>
            <c:rich>
              <a:bodyPr rot="-5400000" vert="horz"/>
              <a:lstStyle/>
              <a:p>
                <a:pPr>
                  <a:defRPr sz="1400"/>
                </a:pPr>
                <a:r>
                  <a:rPr lang="en-US" sz="1400"/>
                  <a:t>downtime (msec)</a:t>
                </a:r>
                <a:endParaRPr lang="ja-JP" sz="1400"/>
              </a:p>
            </c:rich>
          </c:tx>
          <c:layout/>
          <c:overlay val="0"/>
        </c:title>
        <c:numFmt formatCode="0" sourceLinked="1"/>
        <c:majorTickMark val="in"/>
        <c:minorTickMark val="none"/>
        <c:tickLblPos val="nextTo"/>
        <c:spPr>
          <a:ln>
            <a:solidFill>
              <a:sysClr val="windowText" lastClr="000000"/>
            </a:solidFill>
          </a:ln>
        </c:spPr>
        <c:crossAx val="54286208"/>
        <c:crosses val="autoZero"/>
        <c:crossBetween val="midCat"/>
      </c:valAx>
      <c:valAx>
        <c:axId val="54294400"/>
        <c:scaling>
          <c:orientation val="minMax"/>
          <c:max val="250"/>
        </c:scaling>
        <c:delete val="0"/>
        <c:axPos val="r"/>
        <c:numFmt formatCode="0" sourceLinked="1"/>
        <c:majorTickMark val="in"/>
        <c:minorTickMark val="none"/>
        <c:tickLblPos val="none"/>
        <c:spPr>
          <a:ln>
            <a:solidFill>
              <a:schemeClr val="tx1"/>
            </a:solidFill>
          </a:ln>
        </c:spPr>
        <c:crossAx val="54295936"/>
        <c:crosses val="max"/>
        <c:crossBetween val="midCat"/>
        <c:majorUnit val="50"/>
      </c:valAx>
      <c:valAx>
        <c:axId val="54295936"/>
        <c:scaling>
          <c:orientation val="minMax"/>
          <c:max val="2048"/>
        </c:scaling>
        <c:delete val="0"/>
        <c:axPos val="t"/>
        <c:numFmt formatCode="General" sourceLinked="1"/>
        <c:majorTickMark val="in"/>
        <c:minorTickMark val="in"/>
        <c:tickLblPos val="none"/>
        <c:spPr>
          <a:ln>
            <a:solidFill>
              <a:schemeClr val="tx1"/>
            </a:solidFill>
          </a:ln>
        </c:spPr>
        <c:crossAx val="54294400"/>
        <c:crosses val="max"/>
        <c:crossBetween val="midCat"/>
        <c:majorUnit val="512"/>
        <c:minorUnit val="256"/>
      </c:valAx>
      <c:spPr>
        <a:ln>
          <a:solidFill>
            <a:schemeClr val="tx1"/>
          </a:solidFill>
        </a:ln>
      </c:spPr>
    </c:plotArea>
    <c:legend>
      <c:legendPos val="r"/>
      <c:legendEntry>
        <c:idx val="5"/>
        <c:delete val="1"/>
      </c:legendEntry>
      <c:layout>
        <c:manualLayout>
          <c:xMode val="edge"/>
          <c:yMode val="edge"/>
          <c:x val="0.1773203930903986"/>
          <c:y val="7.8080099924755106E-2"/>
          <c:w val="0.74048784152428171"/>
          <c:h val="0.18845388888888889"/>
        </c:manualLayout>
      </c:layout>
      <c:overlay val="1"/>
      <c:spPr>
        <a:ln>
          <a:solidFill>
            <a:schemeClr val="tx1"/>
          </a:solidFill>
        </a:ln>
      </c:spPr>
    </c:legend>
    <c:plotVisOnly val="1"/>
    <c:dispBlanksAs val="gap"/>
    <c:showDLblsOverMax val="0"/>
  </c:chart>
  <c:spPr>
    <a:ln>
      <a:noFill/>
    </a:ln>
  </c:spPr>
  <c:txPr>
    <a:bodyPr/>
    <a:lstStyle/>
    <a:p>
      <a:pPr>
        <a:defRPr sz="1300" b="0">
          <a:latin typeface="IPA Pゴシック" panose="020B0500000000000000" pitchFamily="50" charset="-128"/>
          <a:ea typeface="IPA Pゴシック" panose="020B0500000000000000" pitchFamily="50" charset="-128"/>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02342831334587"/>
          <c:y val="4.0619898646320748E-2"/>
          <c:w val="0.7939773073762133"/>
          <c:h val="0.80716706445688624"/>
        </c:manualLayout>
      </c:layout>
      <c:scatterChart>
        <c:scatterStyle val="lineMarker"/>
        <c:varyColors val="0"/>
        <c:ser>
          <c:idx val="3"/>
          <c:order val="3"/>
          <c:tx>
            <c:v>ドメインR 入力あり</c:v>
          </c:tx>
          <c:spPr>
            <a:ln w="12700" cap="flat" cmpd="sng" algn="ctr">
              <a:solidFill>
                <a:srgbClr val="FF0000"/>
              </a:solidFill>
              <a:prstDash val="lgDash"/>
            </a:ln>
            <a:effectLst/>
          </c:spPr>
          <c:marker>
            <c:symbol val="x"/>
            <c:size val="6"/>
            <c:spPr>
              <a:ln w="12700">
                <a:solidFill>
                  <a:srgbClr val="00B050"/>
                </a:solid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まとめ!$B$18:$I$18</c:f>
              <c:numCache>
                <c:formatCode>0</c:formatCode>
                <c:ptCount val="8"/>
                <c:pt idx="0">
                  <c:v>106.99987411499023</c:v>
                </c:pt>
                <c:pt idx="1">
                  <c:v>134.99999046325684</c:v>
                </c:pt>
                <c:pt idx="2">
                  <c:v>115.99993705749512</c:v>
                </c:pt>
                <c:pt idx="3">
                  <c:v>118.00003051757813</c:v>
                </c:pt>
                <c:pt idx="4">
                  <c:v>151.00002288818359</c:v>
                </c:pt>
                <c:pt idx="5">
                  <c:v>148.00000190734863</c:v>
                </c:pt>
                <c:pt idx="6">
                  <c:v>111.00006103515625</c:v>
                </c:pt>
                <c:pt idx="7">
                  <c:v>131.99996948242187</c:v>
                </c:pt>
              </c:numCache>
            </c:numRef>
          </c:yVal>
          <c:smooth val="0"/>
        </c:ser>
        <c:ser>
          <c:idx val="4"/>
          <c:order val="4"/>
          <c:tx>
            <c:v>ドメインU 入力あり</c:v>
          </c:tx>
          <c:spPr>
            <a:ln w="12700" cap="flat" cmpd="sng" algn="ctr">
              <a:solidFill>
                <a:srgbClr val="0000FF"/>
              </a:solidFill>
              <a:prstDash val="lgDash"/>
            </a:ln>
            <a:effectLst/>
          </c:spPr>
          <c:marker>
            <c:symbol val="x"/>
            <c:size val="6"/>
            <c:spPr>
              <a:ln w="12700">
                <a:solidFill>
                  <a:srgbClr val="00B050"/>
                </a:solid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まとめ!$B$19:$I$19</c:f>
              <c:numCache>
                <c:formatCode>0</c:formatCode>
                <c:ptCount val="8"/>
                <c:pt idx="0">
                  <c:v>27.000188827514648</c:v>
                </c:pt>
                <c:pt idx="1">
                  <c:v>51.000118255615234</c:v>
                </c:pt>
                <c:pt idx="2">
                  <c:v>55.999994277954102</c:v>
                </c:pt>
                <c:pt idx="3">
                  <c:v>60.000181198120117</c:v>
                </c:pt>
                <c:pt idx="4">
                  <c:v>63.99989128112793</c:v>
                </c:pt>
                <c:pt idx="5">
                  <c:v>66.999912261962891</c:v>
                </c:pt>
                <c:pt idx="6">
                  <c:v>69.000005722045898</c:v>
                </c:pt>
                <c:pt idx="7">
                  <c:v>66.999912261962891</c:v>
                </c:pt>
              </c:numCache>
            </c:numRef>
          </c:yVal>
          <c:smooth val="0"/>
        </c:ser>
        <c:ser>
          <c:idx val="0"/>
          <c:order val="0"/>
          <c:tx>
            <c:v>ドメインR 入力なし</c:v>
          </c:tx>
          <c:spPr>
            <a:ln w="12700" cap="flat" cmpd="sng" algn="ctr">
              <a:solidFill>
                <a:srgbClr val="FF0000"/>
              </a:solidFill>
              <a:prstDash val="solid"/>
            </a:ln>
            <a:effectLst/>
          </c:spPr>
          <c:marker>
            <c:symbol val="square"/>
            <c:size val="6"/>
            <c:spPr>
              <a:solidFill>
                <a:srgbClr val="FF0000"/>
              </a:solidFill>
              <a:ln w="0" cap="flat" cmpd="sng" algn="ctr">
                <a:noFill/>
                <a:prstDash val="solid"/>
              </a:ln>
              <a:effectLst/>
            </c:spPr>
          </c:marker>
          <c:xVal>
            <c:numRef>
              <c:f>'C:\Users\kawasho\Downloads\[20140720_Xen-DMORE_MigrationTime.old.xlsx]DomU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まとめ!$B$32:$I$32</c:f>
              <c:numCache>
                <c:formatCode>0</c:formatCode>
                <c:ptCount val="8"/>
                <c:pt idx="0">
                  <c:v>125</c:v>
                </c:pt>
                <c:pt idx="1">
                  <c:v>106.00018501281738</c:v>
                </c:pt>
                <c:pt idx="2">
                  <c:v>140.0001049041748</c:v>
                </c:pt>
                <c:pt idx="3">
                  <c:v>119.99988555908203</c:v>
                </c:pt>
                <c:pt idx="4">
                  <c:v>148.00000190734863</c:v>
                </c:pt>
                <c:pt idx="5">
                  <c:v>131.99996948242187</c:v>
                </c:pt>
                <c:pt idx="6">
                  <c:v>137.00008392333984</c:v>
                </c:pt>
                <c:pt idx="7">
                  <c:v>125.99992752075195</c:v>
                </c:pt>
              </c:numCache>
            </c:numRef>
          </c:yVal>
          <c:smooth val="0"/>
        </c:ser>
        <c:ser>
          <c:idx val="2"/>
          <c:order val="1"/>
          <c:tx>
            <c:v>ドメインU 入力なし</c:v>
          </c:tx>
          <c:spPr>
            <a:ln w="12700" cap="flat" cmpd="sng" algn="ctr">
              <a:solidFill>
                <a:srgbClr val="0000FF"/>
              </a:solidFill>
              <a:prstDash val="solid"/>
            </a:ln>
            <a:effectLst/>
          </c:spPr>
          <c:marker>
            <c:symbol val="circle"/>
            <c:size val="6"/>
            <c:spPr>
              <a:solidFill>
                <a:srgbClr val="0000FF"/>
              </a:solidFill>
              <a:ln w="28575" cap="flat" cmpd="sng" algn="ctr">
                <a:noFill/>
                <a:prstDash val="solid"/>
              </a:ln>
              <a:effectLst/>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まとめ!$B$33:$I$33</c:f>
              <c:numCache>
                <c:formatCode>0</c:formatCode>
                <c:ptCount val="8"/>
                <c:pt idx="0">
                  <c:v>38.000106811523438</c:v>
                </c:pt>
                <c:pt idx="1">
                  <c:v>33.999919891357422</c:v>
                </c:pt>
                <c:pt idx="2">
                  <c:v>59.000015258789063</c:v>
                </c:pt>
                <c:pt idx="3">
                  <c:v>55.000066757202148</c:v>
                </c:pt>
                <c:pt idx="4">
                  <c:v>60.999870300292969</c:v>
                </c:pt>
                <c:pt idx="5">
                  <c:v>69.000005722045898</c:v>
                </c:pt>
                <c:pt idx="6">
                  <c:v>75.00004768371582</c:v>
                </c:pt>
                <c:pt idx="7">
                  <c:v>72.000026702880859</c:v>
                </c:pt>
              </c:numCache>
            </c:numRef>
          </c:yVal>
          <c:smooth val="0"/>
        </c:ser>
        <c:ser>
          <c:idx val="5"/>
          <c:order val="5"/>
          <c:tx>
            <c:v>同期なし</c:v>
          </c:tx>
          <c:spPr>
            <a:ln w="12700">
              <a:solidFill>
                <a:schemeClr val="tx1"/>
              </a:solidFill>
            </a:ln>
          </c:spPr>
          <c:marker>
            <c:symbol val="triangle"/>
            <c:size val="6"/>
            <c:spPr>
              <a:solidFill>
                <a:schemeClr val="tx1"/>
              </a:solidFill>
              <a:ln w="9525">
                <a:solidFill>
                  <a:schemeClr val="tx1"/>
                </a:solid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まとめ!$B$24:$I$24</c:f>
              <c:numCache>
                <c:formatCode>General</c:formatCode>
                <c:ptCount val="8"/>
                <c:pt idx="0">
                  <c:v>63.700032234191895</c:v>
                </c:pt>
                <c:pt idx="1">
                  <c:v>65.30003547668457</c:v>
                </c:pt>
                <c:pt idx="2">
                  <c:v>69.299960136413574</c:v>
                </c:pt>
                <c:pt idx="3" formatCode="0.0">
                  <c:v>71.099996566772461</c:v>
                </c:pt>
                <c:pt idx="4">
                  <c:v>82.500004768371582</c:v>
                </c:pt>
                <c:pt idx="5">
                  <c:v>79.800033569335938</c:v>
                </c:pt>
                <c:pt idx="6">
                  <c:v>82.500004768371582</c:v>
                </c:pt>
                <c:pt idx="7">
                  <c:v>95.70000171661377</c:v>
                </c:pt>
              </c:numCache>
            </c:numRef>
          </c:yVal>
          <c:smooth val="0"/>
        </c:ser>
        <c:dLbls>
          <c:showLegendKey val="0"/>
          <c:showVal val="0"/>
          <c:showCatName val="0"/>
          <c:showSerName val="0"/>
          <c:showPercent val="0"/>
          <c:showBubbleSize val="0"/>
        </c:dLbls>
        <c:axId val="54481280"/>
        <c:axId val="54483584"/>
      </c:scatterChart>
      <c:scatterChart>
        <c:scatterStyle val="lineMarker"/>
        <c:varyColors val="0"/>
        <c:ser>
          <c:idx val="1"/>
          <c:order val="2"/>
          <c:tx>
            <c:v>Dummy</c:v>
          </c:tx>
          <c:spPr>
            <a:ln>
              <a:noFill/>
            </a:ln>
          </c:spPr>
          <c:marker>
            <c:spPr>
              <a:noFill/>
              <a:ln>
                <a:noFill/>
              </a:ln>
            </c:spPr>
          </c:marker>
          <c:xVal>
            <c:numRef>
              <c:f>まとめ!$B$17:$I$17</c:f>
              <c:numCache>
                <c:formatCode>General</c:formatCode>
                <c:ptCount val="8"/>
                <c:pt idx="0">
                  <c:v>256</c:v>
                </c:pt>
                <c:pt idx="1">
                  <c:v>512</c:v>
                </c:pt>
                <c:pt idx="2">
                  <c:v>768</c:v>
                </c:pt>
                <c:pt idx="3">
                  <c:v>1024</c:v>
                </c:pt>
                <c:pt idx="4">
                  <c:v>1280</c:v>
                </c:pt>
                <c:pt idx="5">
                  <c:v>1536</c:v>
                </c:pt>
                <c:pt idx="6">
                  <c:v>1792</c:v>
                </c:pt>
                <c:pt idx="7">
                  <c:v>2048</c:v>
                </c:pt>
              </c:numCache>
            </c:numRef>
          </c:xVal>
          <c:yVal>
            <c:numRef>
              <c:f>まとめ!$B$18:$I$18</c:f>
              <c:numCache>
                <c:formatCode>0</c:formatCode>
                <c:ptCount val="8"/>
                <c:pt idx="0">
                  <c:v>106.99987411499023</c:v>
                </c:pt>
                <c:pt idx="1">
                  <c:v>134.99999046325684</c:v>
                </c:pt>
                <c:pt idx="2">
                  <c:v>115.99993705749512</c:v>
                </c:pt>
                <c:pt idx="3">
                  <c:v>118.00003051757813</c:v>
                </c:pt>
                <c:pt idx="4">
                  <c:v>151.00002288818359</c:v>
                </c:pt>
                <c:pt idx="5">
                  <c:v>148.00000190734863</c:v>
                </c:pt>
                <c:pt idx="6">
                  <c:v>111.00006103515625</c:v>
                </c:pt>
                <c:pt idx="7">
                  <c:v>131.99996948242187</c:v>
                </c:pt>
              </c:numCache>
            </c:numRef>
          </c:yVal>
          <c:smooth val="0"/>
        </c:ser>
        <c:dLbls>
          <c:showLegendKey val="0"/>
          <c:showVal val="0"/>
          <c:showCatName val="0"/>
          <c:showSerName val="0"/>
          <c:showPercent val="0"/>
          <c:showBubbleSize val="0"/>
        </c:dLbls>
        <c:axId val="54495488"/>
        <c:axId val="54493952"/>
      </c:scatterChart>
      <c:valAx>
        <c:axId val="54481280"/>
        <c:scaling>
          <c:orientation val="minMax"/>
          <c:max val="2048"/>
        </c:scaling>
        <c:delete val="0"/>
        <c:axPos val="b"/>
        <c:title>
          <c:tx>
            <c:rich>
              <a:bodyPr/>
              <a:lstStyle/>
              <a:p>
                <a:pPr>
                  <a:defRPr/>
                </a:pPr>
                <a:r>
                  <a:rPr lang="en-US"/>
                  <a:t>memory size of DomU (MB)</a:t>
                </a:r>
                <a:endParaRPr lang="ja-JP"/>
              </a:p>
            </c:rich>
          </c:tx>
          <c:layout>
            <c:manualLayout>
              <c:xMode val="edge"/>
              <c:yMode val="edge"/>
              <c:x val="0.37485440304213946"/>
              <c:y val="0.92380807923088937"/>
            </c:manualLayout>
          </c:layout>
          <c:overlay val="0"/>
        </c:title>
        <c:numFmt formatCode="General" sourceLinked="1"/>
        <c:majorTickMark val="in"/>
        <c:minorTickMark val="in"/>
        <c:tickLblPos val="nextTo"/>
        <c:spPr>
          <a:ln>
            <a:solidFill>
              <a:sysClr val="windowText" lastClr="000000"/>
            </a:solidFill>
          </a:ln>
        </c:spPr>
        <c:crossAx val="54483584"/>
        <c:crosses val="autoZero"/>
        <c:crossBetween val="midCat"/>
        <c:majorUnit val="512"/>
        <c:minorUnit val="256"/>
      </c:valAx>
      <c:valAx>
        <c:axId val="54483584"/>
        <c:scaling>
          <c:orientation val="minMax"/>
          <c:max val="250"/>
        </c:scaling>
        <c:delete val="0"/>
        <c:axPos val="l"/>
        <c:title>
          <c:tx>
            <c:rich>
              <a:bodyPr rot="-5400000" vert="horz"/>
              <a:lstStyle/>
              <a:p>
                <a:pPr>
                  <a:defRPr/>
                </a:pPr>
                <a:r>
                  <a:rPr lang="en-US"/>
                  <a:t>downtime (msec)</a:t>
                </a:r>
                <a:endParaRPr lang="ja-JP"/>
              </a:p>
            </c:rich>
          </c:tx>
          <c:layout/>
          <c:overlay val="0"/>
        </c:title>
        <c:numFmt formatCode="0" sourceLinked="1"/>
        <c:majorTickMark val="in"/>
        <c:minorTickMark val="none"/>
        <c:tickLblPos val="nextTo"/>
        <c:spPr>
          <a:ln>
            <a:solidFill>
              <a:sysClr val="windowText" lastClr="000000"/>
            </a:solidFill>
          </a:ln>
        </c:spPr>
        <c:crossAx val="54481280"/>
        <c:crosses val="autoZero"/>
        <c:crossBetween val="midCat"/>
      </c:valAx>
      <c:valAx>
        <c:axId val="54493952"/>
        <c:scaling>
          <c:orientation val="minMax"/>
          <c:max val="250"/>
        </c:scaling>
        <c:delete val="0"/>
        <c:axPos val="r"/>
        <c:numFmt formatCode="0" sourceLinked="1"/>
        <c:majorTickMark val="in"/>
        <c:minorTickMark val="none"/>
        <c:tickLblPos val="none"/>
        <c:spPr>
          <a:ln>
            <a:solidFill>
              <a:schemeClr val="tx1"/>
            </a:solidFill>
          </a:ln>
        </c:spPr>
        <c:crossAx val="54495488"/>
        <c:crosses val="max"/>
        <c:crossBetween val="midCat"/>
        <c:majorUnit val="50"/>
      </c:valAx>
      <c:valAx>
        <c:axId val="54495488"/>
        <c:scaling>
          <c:orientation val="minMax"/>
          <c:max val="2048"/>
        </c:scaling>
        <c:delete val="0"/>
        <c:axPos val="t"/>
        <c:numFmt formatCode="General" sourceLinked="1"/>
        <c:majorTickMark val="in"/>
        <c:minorTickMark val="in"/>
        <c:tickLblPos val="none"/>
        <c:spPr>
          <a:ln>
            <a:solidFill>
              <a:schemeClr val="tx1"/>
            </a:solidFill>
          </a:ln>
        </c:spPr>
        <c:crossAx val="54493952"/>
        <c:crosses val="max"/>
        <c:crossBetween val="midCat"/>
        <c:majorUnit val="512"/>
        <c:minorUnit val="256"/>
      </c:valAx>
      <c:spPr>
        <a:ln>
          <a:solidFill>
            <a:schemeClr val="tx1"/>
          </a:solidFill>
        </a:ln>
      </c:spPr>
    </c:plotArea>
    <c:legend>
      <c:legendPos val="r"/>
      <c:legendEntry>
        <c:idx val="5"/>
        <c:delete val="1"/>
      </c:legendEntry>
      <c:layout>
        <c:manualLayout>
          <c:xMode val="edge"/>
          <c:yMode val="edge"/>
          <c:x val="0.1773203930903986"/>
          <c:y val="7.8080099924755106E-2"/>
          <c:w val="0.74048784152428171"/>
          <c:h val="0.14612043422973084"/>
        </c:manualLayout>
      </c:layout>
      <c:overlay val="1"/>
      <c:spPr>
        <a:ln>
          <a:solidFill>
            <a:schemeClr val="tx1"/>
          </a:solidFill>
        </a:ln>
      </c:spPr>
      <c:txPr>
        <a:bodyPr/>
        <a:lstStyle/>
        <a:p>
          <a:pPr>
            <a:defRPr sz="1400"/>
          </a:pPr>
          <a:endParaRPr lang="ja-JP"/>
        </a:p>
      </c:txPr>
    </c:legend>
    <c:plotVisOnly val="1"/>
    <c:dispBlanksAs val="gap"/>
    <c:showDLblsOverMax val="0"/>
  </c:chart>
  <c:spPr>
    <a:ln>
      <a:noFill/>
    </a:ln>
  </c:spPr>
  <c:txPr>
    <a:bodyPr/>
    <a:lstStyle/>
    <a:p>
      <a:pPr>
        <a:defRPr sz="1400" b="0">
          <a:latin typeface="IPA Pゴシック" panose="020B0500000000000000" pitchFamily="50" charset="-128"/>
          <a:ea typeface="IPA Pゴシック" panose="020B0500000000000000" pitchFamily="50" charset="-128"/>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v>VNC</c:v>
          </c:tx>
          <c:spPr>
            <a:ln w="12700">
              <a:solidFill>
                <a:srgbClr val="FF0000"/>
              </a:solidFill>
            </a:ln>
          </c:spPr>
          <c:marker>
            <c:symbol val="square"/>
            <c:size val="5"/>
            <c:spPr>
              <a:solidFill>
                <a:srgbClr val="FF0000"/>
              </a:solidFill>
              <a:ln>
                <a:solidFill>
                  <a:srgbClr val="FF0000"/>
                </a:solidFill>
              </a:ln>
            </c:spPr>
          </c:marker>
          <c:xVal>
            <c:numRef>
              <c:f>'[3]DomU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Final!$B$18:$I$18</c:f>
              <c:numCache>
                <c:formatCode>0</c:formatCode>
                <c:ptCount val="8"/>
                <c:pt idx="0">
                  <c:v>814.90699999999993</c:v>
                </c:pt>
                <c:pt idx="1">
                  <c:v>826.77700000000004</c:v>
                </c:pt>
                <c:pt idx="2">
                  <c:v>787.49300000000017</c:v>
                </c:pt>
                <c:pt idx="3">
                  <c:v>714.15499999999997</c:v>
                </c:pt>
                <c:pt idx="4">
                  <c:v>711.85899999999992</c:v>
                </c:pt>
                <c:pt idx="5">
                  <c:v>652.6339999999999</c:v>
                </c:pt>
                <c:pt idx="6">
                  <c:v>808.92300000000012</c:v>
                </c:pt>
                <c:pt idx="7">
                  <c:v>668.125</c:v>
                </c:pt>
              </c:numCache>
            </c:numRef>
          </c:yVal>
          <c:smooth val="0"/>
        </c:ser>
        <c:ser>
          <c:idx val="2"/>
          <c:order val="2"/>
          <c:tx>
            <c:v>SSH</c:v>
          </c:tx>
          <c:spPr>
            <a:ln w="12700">
              <a:solidFill>
                <a:srgbClr val="0000FF"/>
              </a:solidFill>
            </a:ln>
          </c:spPr>
          <c:marker>
            <c:symbol val="circle"/>
            <c:size val="5"/>
            <c:spPr>
              <a:solidFill>
                <a:srgbClr val="0000FF"/>
              </a:solidFill>
              <a:ln>
                <a:noFill/>
              </a:ln>
            </c:spPr>
          </c:marker>
          <c:xVal>
            <c:numRef>
              <c:f>Final!$B$30:$I$30</c:f>
              <c:numCache>
                <c:formatCode>General</c:formatCode>
                <c:ptCount val="8"/>
                <c:pt idx="0">
                  <c:v>256</c:v>
                </c:pt>
                <c:pt idx="1">
                  <c:v>512</c:v>
                </c:pt>
                <c:pt idx="2">
                  <c:v>768</c:v>
                </c:pt>
                <c:pt idx="3">
                  <c:v>1024</c:v>
                </c:pt>
                <c:pt idx="4">
                  <c:v>1280</c:v>
                </c:pt>
                <c:pt idx="5">
                  <c:v>1536</c:v>
                </c:pt>
                <c:pt idx="6">
                  <c:v>1792</c:v>
                </c:pt>
                <c:pt idx="7">
                  <c:v>2048</c:v>
                </c:pt>
              </c:numCache>
            </c:numRef>
          </c:xVal>
          <c:yVal>
            <c:numRef>
              <c:f>Final!$B$31:$I$31</c:f>
              <c:numCache>
                <c:formatCode>General</c:formatCode>
                <c:ptCount val="8"/>
                <c:pt idx="0">
                  <c:v>612.48807910000005</c:v>
                </c:pt>
                <c:pt idx="1">
                  <c:v>612.73782259999996</c:v>
                </c:pt>
                <c:pt idx="2">
                  <c:v>612.41357330000005</c:v>
                </c:pt>
                <c:pt idx="3">
                  <c:v>612.60619159999999</c:v>
                </c:pt>
                <c:pt idx="4">
                  <c:v>611.48140430000001</c:v>
                </c:pt>
                <c:pt idx="5">
                  <c:v>612.47944819999998</c:v>
                </c:pt>
                <c:pt idx="6">
                  <c:v>612.64352789999998</c:v>
                </c:pt>
                <c:pt idx="7">
                  <c:v>612.72726049999994</c:v>
                </c:pt>
              </c:numCache>
            </c:numRef>
          </c:yVal>
          <c:smooth val="0"/>
        </c:ser>
        <c:dLbls>
          <c:showLegendKey val="0"/>
          <c:showVal val="0"/>
          <c:showCatName val="0"/>
          <c:showSerName val="0"/>
          <c:showPercent val="0"/>
          <c:showBubbleSize val="0"/>
        </c:dLbls>
        <c:axId val="54569984"/>
        <c:axId val="54576640"/>
      </c:scatterChart>
      <c:scatterChart>
        <c:scatterStyle val="lineMarker"/>
        <c:varyColors val="0"/>
        <c:ser>
          <c:idx val="1"/>
          <c:order val="1"/>
          <c:tx>
            <c:v>2</c:v>
          </c:tx>
          <c:spPr>
            <a:ln w="12700">
              <a:noFill/>
            </a:ln>
          </c:spPr>
          <c:marker>
            <c:symbol val="square"/>
            <c:size val="5"/>
            <c:spPr>
              <a:noFill/>
              <a:ln w="12700">
                <a:noFill/>
              </a:ln>
            </c:spPr>
          </c:marker>
          <c:xVal>
            <c:numRef>
              <c:f>'[3]DomU 変化'!$L$2:$S$2</c:f>
              <c:numCache>
                <c:formatCode>General</c:formatCode>
                <c:ptCount val="8"/>
                <c:pt idx="0">
                  <c:v>256</c:v>
                </c:pt>
                <c:pt idx="1">
                  <c:v>512</c:v>
                </c:pt>
                <c:pt idx="2">
                  <c:v>768</c:v>
                </c:pt>
                <c:pt idx="3">
                  <c:v>1024</c:v>
                </c:pt>
                <c:pt idx="4">
                  <c:v>1280</c:v>
                </c:pt>
                <c:pt idx="5">
                  <c:v>1536</c:v>
                </c:pt>
                <c:pt idx="6">
                  <c:v>1792</c:v>
                </c:pt>
                <c:pt idx="7">
                  <c:v>2048</c:v>
                </c:pt>
              </c:numCache>
            </c:numRef>
          </c:xVal>
          <c:yVal>
            <c:numRef>
              <c:f>Final!$B$18:$I$18</c:f>
              <c:numCache>
                <c:formatCode>0</c:formatCode>
                <c:ptCount val="8"/>
                <c:pt idx="0">
                  <c:v>814.90699999999993</c:v>
                </c:pt>
                <c:pt idx="1">
                  <c:v>826.77700000000004</c:v>
                </c:pt>
                <c:pt idx="2">
                  <c:v>787.49300000000017</c:v>
                </c:pt>
                <c:pt idx="3">
                  <c:v>714.15499999999997</c:v>
                </c:pt>
                <c:pt idx="4">
                  <c:v>711.85899999999992</c:v>
                </c:pt>
                <c:pt idx="5">
                  <c:v>652.6339999999999</c:v>
                </c:pt>
                <c:pt idx="6">
                  <c:v>808.92300000000012</c:v>
                </c:pt>
                <c:pt idx="7">
                  <c:v>668.125</c:v>
                </c:pt>
              </c:numCache>
            </c:numRef>
          </c:yVal>
          <c:smooth val="0"/>
        </c:ser>
        <c:dLbls>
          <c:showLegendKey val="0"/>
          <c:showVal val="0"/>
          <c:showCatName val="0"/>
          <c:showSerName val="0"/>
          <c:showPercent val="0"/>
          <c:showBubbleSize val="0"/>
        </c:dLbls>
        <c:axId val="54580352"/>
        <c:axId val="54578560"/>
      </c:scatterChart>
      <c:valAx>
        <c:axId val="54569984"/>
        <c:scaling>
          <c:orientation val="minMax"/>
          <c:max val="2048"/>
          <c:min val="0"/>
        </c:scaling>
        <c:delete val="0"/>
        <c:axPos val="b"/>
        <c:title>
          <c:tx>
            <c:rich>
              <a:bodyPr/>
              <a:lstStyle/>
              <a:p>
                <a:pPr>
                  <a:defRPr sz="1400"/>
                </a:pPr>
                <a:r>
                  <a:rPr lang="en-US" sz="1400"/>
                  <a:t>memory size of DomU (MB)</a:t>
                </a:r>
                <a:endParaRPr lang="ja-JP" sz="1400"/>
              </a:p>
            </c:rich>
          </c:tx>
          <c:layout/>
          <c:overlay val="0"/>
        </c:title>
        <c:numFmt formatCode="General" sourceLinked="1"/>
        <c:majorTickMark val="in"/>
        <c:minorTickMark val="in"/>
        <c:tickLblPos val="nextTo"/>
        <c:spPr>
          <a:ln>
            <a:solidFill>
              <a:sysClr val="windowText" lastClr="000000"/>
            </a:solidFill>
          </a:ln>
        </c:spPr>
        <c:crossAx val="54576640"/>
        <c:crosses val="autoZero"/>
        <c:crossBetween val="midCat"/>
        <c:majorUnit val="512"/>
        <c:minorUnit val="256"/>
      </c:valAx>
      <c:valAx>
        <c:axId val="54576640"/>
        <c:scaling>
          <c:orientation val="minMax"/>
          <c:max val="1000"/>
          <c:min val="0"/>
        </c:scaling>
        <c:delete val="0"/>
        <c:axPos val="l"/>
        <c:title>
          <c:tx>
            <c:rich>
              <a:bodyPr rot="-5400000" vert="horz"/>
              <a:lstStyle/>
              <a:p>
                <a:pPr>
                  <a:defRPr sz="1400"/>
                </a:pPr>
                <a:r>
                  <a:rPr lang="en-US" sz="1400" dirty="0"/>
                  <a:t>downtime (</a:t>
                </a:r>
                <a:r>
                  <a:rPr lang="en-US" sz="1400" dirty="0" err="1"/>
                  <a:t>msec</a:t>
                </a:r>
                <a:r>
                  <a:rPr lang="en-US" sz="1400" dirty="0"/>
                  <a:t>)</a:t>
                </a:r>
                <a:endParaRPr lang="ja-JP" sz="1400" dirty="0"/>
              </a:p>
            </c:rich>
          </c:tx>
          <c:layout/>
          <c:overlay val="0"/>
        </c:title>
        <c:numFmt formatCode="0" sourceLinked="1"/>
        <c:majorTickMark val="in"/>
        <c:minorTickMark val="none"/>
        <c:tickLblPos val="nextTo"/>
        <c:spPr>
          <a:ln>
            <a:solidFill>
              <a:sysClr val="windowText" lastClr="000000"/>
            </a:solidFill>
          </a:ln>
        </c:spPr>
        <c:crossAx val="54569984"/>
        <c:crosses val="autoZero"/>
        <c:crossBetween val="midCat"/>
        <c:majorUnit val="200"/>
      </c:valAx>
      <c:valAx>
        <c:axId val="54578560"/>
        <c:scaling>
          <c:orientation val="minMax"/>
          <c:max val="1000"/>
        </c:scaling>
        <c:delete val="0"/>
        <c:axPos val="r"/>
        <c:numFmt formatCode="0" sourceLinked="1"/>
        <c:majorTickMark val="in"/>
        <c:minorTickMark val="none"/>
        <c:tickLblPos val="none"/>
        <c:spPr>
          <a:ln>
            <a:solidFill>
              <a:sysClr val="windowText" lastClr="000000"/>
            </a:solidFill>
          </a:ln>
        </c:spPr>
        <c:crossAx val="54580352"/>
        <c:crosses val="max"/>
        <c:crossBetween val="midCat"/>
        <c:majorUnit val="200"/>
      </c:valAx>
      <c:valAx>
        <c:axId val="54580352"/>
        <c:scaling>
          <c:orientation val="minMax"/>
          <c:max val="2048"/>
        </c:scaling>
        <c:delete val="0"/>
        <c:axPos val="t"/>
        <c:numFmt formatCode="General" sourceLinked="1"/>
        <c:majorTickMark val="in"/>
        <c:minorTickMark val="in"/>
        <c:tickLblPos val="none"/>
        <c:spPr>
          <a:ln>
            <a:solidFill>
              <a:sysClr val="windowText" lastClr="000000"/>
            </a:solidFill>
          </a:ln>
        </c:spPr>
        <c:crossAx val="54578560"/>
        <c:crosses val="max"/>
        <c:crossBetween val="midCat"/>
        <c:majorUnit val="512"/>
        <c:minorUnit val="256"/>
      </c:valAx>
      <c:spPr>
        <a:ln>
          <a:solidFill>
            <a:sysClr val="windowText" lastClr="000000"/>
          </a:solidFill>
        </a:ln>
      </c:spPr>
    </c:plotArea>
    <c:legend>
      <c:legendPos val="r"/>
      <c:legendEntry>
        <c:idx val="2"/>
        <c:delete val="1"/>
      </c:legendEntry>
      <c:layout>
        <c:manualLayout>
          <c:xMode val="edge"/>
          <c:yMode val="edge"/>
          <c:x val="0.2408304771411256"/>
          <c:y val="0.5880382931025494"/>
          <c:w val="0.17251765817981032"/>
          <c:h val="0.14362816574653922"/>
        </c:manualLayout>
      </c:layout>
      <c:overlay val="1"/>
      <c:spPr>
        <a:ln>
          <a:solidFill>
            <a:sysClr val="windowText" lastClr="000000"/>
          </a:solidFill>
        </a:ln>
      </c:spPr>
    </c:legend>
    <c:plotVisOnly val="1"/>
    <c:dispBlanksAs val="gap"/>
    <c:showDLblsOverMax val="0"/>
  </c:chart>
  <c:spPr>
    <a:ln>
      <a:noFill/>
    </a:ln>
  </c:spPr>
  <c:txPr>
    <a:bodyPr/>
    <a:lstStyle/>
    <a:p>
      <a:pPr>
        <a:defRPr sz="1300" b="0">
          <a:latin typeface="IPA Pゴシック" panose="020B0500000000000000" pitchFamily="50" charset="-128"/>
          <a:ea typeface="IPA Pゴシック" panose="020B0500000000000000" pitchFamily="50" charset="-128"/>
        </a:defRPr>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4E4A2A2A-76E9-41C2-BFFC-97E5B78539AA}" type="datetimeFigureOut">
              <a:rPr kumimoji="1" lang="ja-JP" altLang="en-US" smtClean="0"/>
              <a:t>2015/2/16</a:t>
            </a:fld>
            <a:endParaRPr kumimoji="1" lang="ja-JP" altLang="en-US"/>
          </a:p>
        </p:txBody>
      </p:sp>
      <p:sp>
        <p:nvSpPr>
          <p:cNvPr id="4" name="フッター プレースホルダー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AF621258-16DA-4F97-9AEB-9AB614795900}" type="slidenum">
              <a:rPr kumimoji="1" lang="ja-JP" altLang="en-US" smtClean="0"/>
              <a:t>‹#›</a:t>
            </a:fld>
            <a:endParaRPr kumimoji="1" lang="ja-JP" altLang="en-US"/>
          </a:p>
        </p:txBody>
      </p:sp>
    </p:spTree>
    <p:extLst>
      <p:ext uri="{BB962C8B-B14F-4D97-AF65-F5344CB8AC3E}">
        <p14:creationId xmlns:p14="http://schemas.microsoft.com/office/powerpoint/2010/main" val="3046124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5BF7E24-E5A4-4B82-A89E-4D48B6259F21}" type="datetimeFigureOut">
              <a:rPr kumimoji="1" lang="ja-JP" altLang="en-US" smtClean="0"/>
              <a:t>2015/2/16</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928327C8-7CFF-481F-85AD-AA9156E8D039}" type="slidenum">
              <a:rPr kumimoji="1" lang="ja-JP" altLang="en-US" smtClean="0"/>
              <a:t>‹#›</a:t>
            </a:fld>
            <a:endParaRPr kumimoji="1" lang="ja-JP" altLang="en-US"/>
          </a:p>
        </p:txBody>
      </p:sp>
    </p:spTree>
    <p:extLst>
      <p:ext uri="{BB962C8B-B14F-4D97-AF65-F5344CB8AC3E}">
        <p14:creationId xmlns:p14="http://schemas.microsoft.com/office/powerpoint/2010/main" val="90744683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a:t>
            </a:fld>
            <a:endParaRPr kumimoji="1" lang="ja-JP" altLang="en-US"/>
          </a:p>
        </p:txBody>
      </p:sp>
    </p:spTree>
    <p:extLst>
      <p:ext uri="{BB962C8B-B14F-4D97-AF65-F5344CB8AC3E}">
        <p14:creationId xmlns:p14="http://schemas.microsoft.com/office/powerpoint/2010/main" val="2032673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10</a:t>
            </a:fld>
            <a:endParaRPr kumimoji="1" lang="ja-JP" altLang="en-US"/>
          </a:p>
        </p:txBody>
      </p:sp>
    </p:spTree>
    <p:extLst>
      <p:ext uri="{BB962C8B-B14F-4D97-AF65-F5344CB8AC3E}">
        <p14:creationId xmlns:p14="http://schemas.microsoft.com/office/powerpoint/2010/main" val="1880187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11</a:t>
            </a:fld>
            <a:endParaRPr kumimoji="1" lang="ja-JP" altLang="en-US"/>
          </a:p>
        </p:txBody>
      </p:sp>
    </p:spTree>
    <p:extLst>
      <p:ext uri="{BB962C8B-B14F-4D97-AF65-F5344CB8AC3E}">
        <p14:creationId xmlns:p14="http://schemas.microsoft.com/office/powerpoint/2010/main" val="354093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12</a:t>
            </a:fld>
            <a:endParaRPr kumimoji="1" lang="ja-JP" altLang="en-US"/>
          </a:p>
        </p:txBody>
      </p:sp>
    </p:spTree>
    <p:extLst>
      <p:ext uri="{BB962C8B-B14F-4D97-AF65-F5344CB8AC3E}">
        <p14:creationId xmlns:p14="http://schemas.microsoft.com/office/powerpoint/2010/main" val="1738393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13</a:t>
            </a:fld>
            <a:endParaRPr kumimoji="1" lang="ja-JP" altLang="en-US"/>
          </a:p>
        </p:txBody>
      </p:sp>
    </p:spTree>
    <p:extLst>
      <p:ext uri="{BB962C8B-B14F-4D97-AF65-F5344CB8AC3E}">
        <p14:creationId xmlns:p14="http://schemas.microsoft.com/office/powerpoint/2010/main" val="896157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14</a:t>
            </a:fld>
            <a:endParaRPr kumimoji="1" lang="ja-JP" altLang="en-US"/>
          </a:p>
        </p:txBody>
      </p:sp>
    </p:spTree>
    <p:extLst>
      <p:ext uri="{BB962C8B-B14F-4D97-AF65-F5344CB8AC3E}">
        <p14:creationId xmlns:p14="http://schemas.microsoft.com/office/powerpoint/2010/main" val="184671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15</a:t>
            </a:fld>
            <a:endParaRPr kumimoji="1" lang="ja-JP" altLang="en-US"/>
          </a:p>
        </p:txBody>
      </p:sp>
    </p:spTree>
    <p:extLst>
      <p:ext uri="{BB962C8B-B14F-4D97-AF65-F5344CB8AC3E}">
        <p14:creationId xmlns:p14="http://schemas.microsoft.com/office/powerpoint/2010/main" val="1846715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16</a:t>
            </a:fld>
            <a:endParaRPr kumimoji="1" lang="ja-JP" altLang="en-US"/>
          </a:p>
        </p:txBody>
      </p:sp>
    </p:spTree>
    <p:extLst>
      <p:ext uri="{BB962C8B-B14F-4D97-AF65-F5344CB8AC3E}">
        <p14:creationId xmlns:p14="http://schemas.microsoft.com/office/powerpoint/2010/main" val="2183178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17</a:t>
            </a:fld>
            <a:endParaRPr kumimoji="1" lang="ja-JP" altLang="en-US"/>
          </a:p>
        </p:txBody>
      </p:sp>
    </p:spTree>
    <p:extLst>
      <p:ext uri="{BB962C8B-B14F-4D97-AF65-F5344CB8AC3E}">
        <p14:creationId xmlns:p14="http://schemas.microsoft.com/office/powerpoint/2010/main" val="1846715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18</a:t>
            </a:fld>
            <a:endParaRPr kumimoji="1" lang="ja-JP" altLang="en-US"/>
          </a:p>
        </p:txBody>
      </p:sp>
    </p:spTree>
    <p:extLst>
      <p:ext uri="{BB962C8B-B14F-4D97-AF65-F5344CB8AC3E}">
        <p14:creationId xmlns:p14="http://schemas.microsoft.com/office/powerpoint/2010/main" val="1846715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19</a:t>
            </a:fld>
            <a:endParaRPr kumimoji="1" lang="ja-JP" altLang="en-US"/>
          </a:p>
        </p:txBody>
      </p:sp>
    </p:spTree>
    <p:extLst>
      <p:ext uri="{BB962C8B-B14F-4D97-AF65-F5344CB8AC3E}">
        <p14:creationId xmlns:p14="http://schemas.microsoft.com/office/powerpoint/2010/main" val="1497391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2</a:t>
            </a:fld>
            <a:endParaRPr kumimoji="1" lang="ja-JP" altLang="en-US"/>
          </a:p>
        </p:txBody>
      </p:sp>
    </p:spTree>
    <p:extLst>
      <p:ext uri="{BB962C8B-B14F-4D97-AF65-F5344CB8AC3E}">
        <p14:creationId xmlns:p14="http://schemas.microsoft.com/office/powerpoint/2010/main" val="4085543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20</a:t>
            </a:fld>
            <a:endParaRPr kumimoji="1" lang="ja-JP" altLang="en-US"/>
          </a:p>
        </p:txBody>
      </p:sp>
    </p:spTree>
    <p:extLst>
      <p:ext uri="{BB962C8B-B14F-4D97-AF65-F5344CB8AC3E}">
        <p14:creationId xmlns:p14="http://schemas.microsoft.com/office/powerpoint/2010/main" val="2782661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21</a:t>
            </a:fld>
            <a:endParaRPr kumimoji="1" lang="ja-JP" altLang="en-US"/>
          </a:p>
        </p:txBody>
      </p:sp>
    </p:spTree>
    <p:extLst>
      <p:ext uri="{BB962C8B-B14F-4D97-AF65-F5344CB8AC3E}">
        <p14:creationId xmlns:p14="http://schemas.microsoft.com/office/powerpoint/2010/main" val="634954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3</a:t>
            </a:fld>
            <a:endParaRPr kumimoji="1" lang="ja-JP" altLang="en-US"/>
          </a:p>
        </p:txBody>
      </p:sp>
    </p:spTree>
    <p:extLst>
      <p:ext uri="{BB962C8B-B14F-4D97-AF65-F5344CB8AC3E}">
        <p14:creationId xmlns:p14="http://schemas.microsoft.com/office/powerpoint/2010/main" val="1293321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4</a:t>
            </a:fld>
            <a:endParaRPr kumimoji="1" lang="ja-JP" altLang="en-US"/>
          </a:p>
        </p:txBody>
      </p:sp>
    </p:spTree>
    <p:extLst>
      <p:ext uri="{BB962C8B-B14F-4D97-AF65-F5344CB8AC3E}">
        <p14:creationId xmlns:p14="http://schemas.microsoft.com/office/powerpoint/2010/main" val="1369189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5</a:t>
            </a:fld>
            <a:endParaRPr kumimoji="1" lang="ja-JP" altLang="en-US"/>
          </a:p>
        </p:txBody>
      </p:sp>
    </p:spTree>
    <p:extLst>
      <p:ext uri="{BB962C8B-B14F-4D97-AF65-F5344CB8AC3E}">
        <p14:creationId xmlns:p14="http://schemas.microsoft.com/office/powerpoint/2010/main" val="1369189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6</a:t>
            </a:fld>
            <a:endParaRPr kumimoji="1" lang="ja-JP" altLang="en-US"/>
          </a:p>
        </p:txBody>
      </p:sp>
    </p:spTree>
    <p:extLst>
      <p:ext uri="{BB962C8B-B14F-4D97-AF65-F5344CB8AC3E}">
        <p14:creationId xmlns:p14="http://schemas.microsoft.com/office/powerpoint/2010/main" val="2028988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7</a:t>
            </a:fld>
            <a:endParaRPr kumimoji="1" lang="ja-JP" altLang="en-US"/>
          </a:p>
        </p:txBody>
      </p:sp>
    </p:spTree>
    <p:extLst>
      <p:ext uri="{BB962C8B-B14F-4D97-AF65-F5344CB8AC3E}">
        <p14:creationId xmlns:p14="http://schemas.microsoft.com/office/powerpoint/2010/main" val="2894129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8</a:t>
            </a:fld>
            <a:endParaRPr kumimoji="1" lang="ja-JP" altLang="en-US"/>
          </a:p>
        </p:txBody>
      </p:sp>
    </p:spTree>
    <p:extLst>
      <p:ext uri="{BB962C8B-B14F-4D97-AF65-F5344CB8AC3E}">
        <p14:creationId xmlns:p14="http://schemas.microsoft.com/office/powerpoint/2010/main" val="3013715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928327C8-7CFF-481F-85AD-AA9156E8D039}" type="slidenum">
              <a:rPr kumimoji="1" lang="ja-JP" altLang="en-US" smtClean="0"/>
              <a:t>9</a:t>
            </a:fld>
            <a:endParaRPr kumimoji="1" lang="ja-JP" altLang="en-US"/>
          </a:p>
        </p:txBody>
      </p:sp>
    </p:spTree>
    <p:extLst>
      <p:ext uri="{BB962C8B-B14F-4D97-AF65-F5344CB8AC3E}">
        <p14:creationId xmlns:p14="http://schemas.microsoft.com/office/powerpoint/2010/main" val="24631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3" name="Right Triangle 6"/>
          <p:cNvSpPr/>
          <p:nvPr/>
        </p:nvSpPr>
        <p:spPr>
          <a:xfrm flipV="1">
            <a:off x="0" y="-1"/>
            <a:ext cx="3707904" cy="6858000"/>
          </a:xfrm>
          <a:prstGeom prst="rtTriangle">
            <a:avLst/>
          </a:prstGeom>
          <a:gradFill flip="none" rotWithShape="1">
            <a:gsLst>
              <a:gs pos="0">
                <a:srgbClr val="AF0A0A"/>
              </a:gs>
              <a:gs pos="100000">
                <a:srgbClr val="4E0000"/>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4" name="Freeform 7"/>
          <p:cNvSpPr/>
          <p:nvPr/>
        </p:nvSpPr>
        <p:spPr>
          <a:xfrm flipH="1" flipV="1">
            <a:off x="-2380" y="-3"/>
            <a:ext cx="9146380" cy="2780930"/>
          </a:xfrm>
          <a:prstGeom prst="rtTriangle">
            <a:avLst/>
          </a:prstGeom>
          <a:gradFill>
            <a:gsLst>
              <a:gs pos="0">
                <a:srgbClr val="59BCDE">
                  <a:alpha val="90000"/>
                </a:srgbClr>
              </a:gs>
              <a:gs pos="100000">
                <a:srgbClr val="006985">
                  <a:alpha val="90000"/>
                </a:srgbClr>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9" name="タイトル 8"/>
          <p:cNvSpPr>
            <a:spLocks noGrp="1"/>
          </p:cNvSpPr>
          <p:nvPr>
            <p:ph type="ctrTitle"/>
          </p:nvPr>
        </p:nvSpPr>
        <p:spPr>
          <a:xfrm>
            <a:off x="1437878" y="3106594"/>
            <a:ext cx="7526610" cy="1829761"/>
          </a:xfrm>
        </p:spPr>
        <p:txBody>
          <a:bodyPr vert="horz" lIns="43200" rIns="43200" anchor="b">
            <a:normAutofit/>
            <a:scene3d>
              <a:camera prst="orthographicFront"/>
              <a:lightRig rig="threePt" dir="t"/>
            </a:scene3d>
            <a:sp3d prstMaterial="matte">
              <a:bevelT w="25400" h="25400"/>
            </a:sp3d>
          </a:bodyPr>
          <a:lstStyle>
            <a:lvl1pPr algn="r">
              <a:defRPr sz="4000" b="1" spc="-80" baseline="0">
                <a:solidFill>
                  <a:schemeClr val="tx1"/>
                </a:solidFill>
                <a:effectLst>
                  <a:outerShdw blurRad="31750" dist="25400" dir="5400000" algn="tl" rotWithShape="0">
                    <a:srgbClr val="000000">
                      <a:alpha val="25000"/>
                    </a:srgbClr>
                  </a:outerShdw>
                </a:effectLst>
                <a:latin typeface="IPA Pゴシック" panose="020B0500000000000000" pitchFamily="50" charset="-128"/>
                <a:ea typeface="IPA Pゴシック" pitchFamily="50" charset="-128"/>
                <a:cs typeface="Tahoma" panose="020B0604030504040204" pitchFamily="34" charset="0"/>
              </a:defRPr>
            </a:lvl1pPr>
            <a:extLst/>
          </a:lstStyle>
          <a:p>
            <a:r>
              <a:rPr kumimoji="0" lang="ja-JP" altLang="en-US" smtClean="0"/>
              <a:t>マスター タイトルの書式設定</a:t>
            </a:r>
            <a:endParaRPr kumimoji="0" lang="en-US" dirty="0"/>
          </a:p>
        </p:txBody>
      </p:sp>
      <p:sp>
        <p:nvSpPr>
          <p:cNvPr id="17" name="サブタイトル 16"/>
          <p:cNvSpPr>
            <a:spLocks noGrp="1"/>
          </p:cNvSpPr>
          <p:nvPr>
            <p:ph type="subTitle" idx="1"/>
          </p:nvPr>
        </p:nvSpPr>
        <p:spPr>
          <a:xfrm>
            <a:off x="1437878" y="4965600"/>
            <a:ext cx="7526610" cy="1199704"/>
          </a:xfrm>
        </p:spPr>
        <p:txBody>
          <a:bodyPr lIns="43200" rIns="43200">
            <a:normAutofit/>
          </a:bodyPr>
          <a:lstStyle>
            <a:lvl1pPr marL="0" marR="64008" indent="0" algn="r">
              <a:buNone/>
              <a:defRPr sz="3400">
                <a:solidFill>
                  <a:schemeClr val="tx2"/>
                </a:solidFill>
                <a:latin typeface="IPA Pゴシック" panose="020B0500000000000000" pitchFamily="50" charset="-128"/>
                <a:ea typeface="IPA Pゴシック" pitchFamily="50" charset="-128"/>
                <a:cs typeface="Tahoma" panose="020B0604030504040204"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dirty="0"/>
          </a:p>
        </p:txBody>
      </p:sp>
      <p:sp>
        <p:nvSpPr>
          <p:cNvPr id="30" name="日付プレースホルダー 29"/>
          <p:cNvSpPr>
            <a:spLocks noGrp="1"/>
          </p:cNvSpPr>
          <p:nvPr>
            <p:ph type="dt" sz="half" idx="10"/>
          </p:nvPr>
        </p:nvSpPr>
        <p:spPr>
          <a:xfrm>
            <a:off x="7062976" y="6453336"/>
            <a:ext cx="1920240" cy="365760"/>
          </a:xfrm>
        </p:spPr>
        <p:txBody>
          <a:bodyPr/>
          <a:lstStyle>
            <a:lvl1pPr>
              <a:defRPr>
                <a:solidFill>
                  <a:schemeClr val="tx1"/>
                </a:solidFill>
                <a:latin typeface="IPA Pゴシック" panose="020B0500000000000000" pitchFamily="50" charset="-128"/>
                <a:ea typeface="IPA Pゴシック" panose="020B0500000000000000" pitchFamily="50" charset="-128"/>
                <a:cs typeface="Tahoma" panose="020B0604030504040204" pitchFamily="34" charset="0"/>
              </a:defRPr>
            </a:lvl1pPr>
            <a:extLst/>
          </a:lstStyle>
          <a:p>
            <a:fld id="{A030F936-5940-4CBE-ACFA-047009331F2D}" type="datetimeFigureOut">
              <a:rPr kumimoji="1" lang="ja-JP" altLang="en-US" smtClean="0"/>
              <a:pPr/>
              <a:t>2015/2/16</a:t>
            </a:fld>
            <a:endParaRPr kumimoji="1" lang="ja-JP" altLang="en-US"/>
          </a:p>
        </p:txBody>
      </p:sp>
      <p:sp>
        <p:nvSpPr>
          <p:cNvPr id="19" name="フッター プレースホルダー 18"/>
          <p:cNvSpPr>
            <a:spLocks noGrp="1"/>
          </p:cNvSpPr>
          <p:nvPr>
            <p:ph type="ftr" sz="quarter" idx="11"/>
          </p:nvPr>
        </p:nvSpPr>
        <p:spPr>
          <a:xfrm>
            <a:off x="4716016" y="6453336"/>
            <a:ext cx="2350681" cy="365125"/>
          </a:xfrm>
        </p:spPr>
        <p:txBody>
          <a:bodyPr/>
          <a:lstStyle>
            <a:lvl1pPr>
              <a:defRPr>
                <a:solidFill>
                  <a:schemeClr val="tx1"/>
                </a:solidFill>
                <a:latin typeface="IPA Pゴシック" panose="020B0500000000000000" pitchFamily="50" charset="-128"/>
                <a:ea typeface="IPA Pゴシック" panose="020B0500000000000000" pitchFamily="50" charset="-128"/>
                <a:cs typeface="Tahoma" panose="020B0604030504040204" pitchFamily="34" charset="0"/>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chemeClr val="tx1"/>
                </a:solidFill>
                <a:latin typeface="IPA Pゴシック" panose="020B0500000000000000" pitchFamily="50" charset="-128"/>
                <a:ea typeface="IPA Pゴシック" panose="020B0500000000000000" pitchFamily="50" charset="-128"/>
                <a:cs typeface="Tahoma" panose="020B0604030504040204" pitchFamily="34" charset="0"/>
              </a:defRPr>
            </a:lvl1pPr>
            <a:extLst/>
          </a:lstStyle>
          <a:p>
            <a:fld id="{533E9CD1-7028-417A-977F-E3A3A3E38516}" type="slidenum">
              <a:rPr kumimoji="1" lang="ja-JP" altLang="en-US" smtClean="0"/>
              <a:pPr/>
              <a:t>‹#›</a:t>
            </a:fld>
            <a:endParaRPr kumimoji="1" lang="ja-JP" altLang="en-US"/>
          </a:p>
        </p:txBody>
      </p:sp>
      <p:sp>
        <p:nvSpPr>
          <p:cNvPr id="15" name="Freeform 7"/>
          <p:cNvSpPr/>
          <p:nvPr/>
        </p:nvSpPr>
        <p:spPr>
          <a:xfrm>
            <a:off x="-1" y="4831357"/>
            <a:ext cx="6659287" cy="2026642"/>
          </a:xfrm>
          <a:prstGeom prst="rtTriangle">
            <a:avLst/>
          </a:prstGeom>
          <a:gradFill>
            <a:gsLst>
              <a:gs pos="0">
                <a:srgbClr val="527E02">
                  <a:alpha val="89804"/>
                </a:srgbClr>
              </a:gs>
              <a:gs pos="100000">
                <a:srgbClr val="75B900">
                  <a:alpha val="89804"/>
                </a:srgbClr>
              </a:gs>
            </a:gsLst>
            <a:lin ang="10800000" scaled="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2" name="テキスト ボックス 11"/>
          <p:cNvSpPr txBox="1"/>
          <p:nvPr userDrawn="1"/>
        </p:nvSpPr>
        <p:spPr>
          <a:xfrm>
            <a:off x="0" y="-3"/>
            <a:ext cx="2864887" cy="215444"/>
          </a:xfrm>
          <a:prstGeom prst="rect">
            <a:avLst/>
          </a:prstGeom>
          <a:noFill/>
        </p:spPr>
        <p:txBody>
          <a:bodyPr wrap="none" rtlCol="0">
            <a:spAutoFit/>
          </a:bodyPr>
          <a:lstStyle/>
          <a:p>
            <a:r>
              <a:rPr kumimoji="1" lang="en-US" altLang="ja-JP" sz="800" dirty="0" smtClean="0">
                <a:solidFill>
                  <a:schemeClr val="bg1"/>
                </a:solidFill>
                <a:latin typeface="IPA Pゴシック" panose="020B0500000000000000" pitchFamily="50" charset="-128"/>
                <a:ea typeface="IPA Pゴシック" panose="020B0500000000000000" pitchFamily="50" charset="-128"/>
              </a:rPr>
              <a:t>© </a:t>
            </a:r>
            <a:r>
              <a:rPr kumimoji="1" lang="en-US" altLang="ja-JP" sz="800" dirty="0" err="1" smtClean="0">
                <a:solidFill>
                  <a:schemeClr val="bg1"/>
                </a:solidFill>
                <a:latin typeface="IPA Pゴシック" panose="020B0500000000000000" pitchFamily="50" charset="-128"/>
                <a:ea typeface="IPA Pゴシック" panose="020B0500000000000000" pitchFamily="50" charset="-128"/>
              </a:rPr>
              <a:t>Sho</a:t>
            </a:r>
            <a:r>
              <a:rPr kumimoji="1" lang="en-US" altLang="ja-JP" sz="800" dirty="0" smtClean="0">
                <a:solidFill>
                  <a:schemeClr val="bg1"/>
                </a:solidFill>
                <a:latin typeface="IPA Pゴシック" panose="020B0500000000000000" pitchFamily="50" charset="-128"/>
                <a:ea typeface="IPA Pゴシック" panose="020B0500000000000000" pitchFamily="50" charset="-128"/>
              </a:rPr>
              <a:t> KAWAHARA,</a:t>
            </a:r>
            <a:r>
              <a:rPr kumimoji="1" lang="en-US" altLang="ja-JP" sz="800" baseline="0" dirty="0" smtClean="0">
                <a:solidFill>
                  <a:schemeClr val="bg1"/>
                </a:solidFill>
                <a:latin typeface="IPA Pゴシック" panose="020B0500000000000000" pitchFamily="50" charset="-128"/>
                <a:ea typeface="IPA Pゴシック" panose="020B0500000000000000" pitchFamily="50" charset="-128"/>
              </a:rPr>
              <a:t> KSL, Kyushu Institute of Technology</a:t>
            </a:r>
            <a:endParaRPr kumimoji="1" lang="ja-JP" altLang="en-US" sz="800" dirty="0">
              <a:solidFill>
                <a:schemeClr val="bg1"/>
              </a:solidFill>
              <a:latin typeface="IPA Pゴシック" panose="020B0500000000000000" pitchFamily="50" charset="-128"/>
              <a:ea typeface="IPA Pゴシック" panose="020B0500000000000000" pitchFamily="50" charset="-128"/>
            </a:endParaRPr>
          </a:p>
        </p:txBody>
      </p:sp>
      <p:sp>
        <p:nvSpPr>
          <p:cNvPr id="18" name="Right Triangle 6"/>
          <p:cNvSpPr/>
          <p:nvPr userDrawn="1"/>
        </p:nvSpPr>
        <p:spPr>
          <a:xfrm flipV="1">
            <a:off x="0" y="-1"/>
            <a:ext cx="3707904" cy="6858000"/>
          </a:xfrm>
          <a:prstGeom prst="rtTriangle">
            <a:avLst/>
          </a:prstGeom>
          <a:gradFill flip="none" rotWithShape="1">
            <a:gsLst>
              <a:gs pos="0">
                <a:srgbClr val="AF0A0A"/>
              </a:gs>
              <a:gs pos="100000">
                <a:srgbClr val="4E0000"/>
              </a:gs>
            </a:gsLst>
            <a:path path="circle">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IPA Pゴシック" panose="020B0500000000000000" pitchFamily="50" charset="-128"/>
              <a:ea typeface="IPA Pゴシック" panose="020B0500000000000000" pitchFamily="50" charset="-128"/>
            </a:endParaRPr>
          </a:p>
        </p:txBody>
      </p:sp>
      <p:sp>
        <p:nvSpPr>
          <p:cNvPr id="20" name="Freeform 7"/>
          <p:cNvSpPr/>
          <p:nvPr userDrawn="1"/>
        </p:nvSpPr>
        <p:spPr>
          <a:xfrm flipH="1" flipV="1">
            <a:off x="-2380" y="-3"/>
            <a:ext cx="9146380" cy="2780930"/>
          </a:xfrm>
          <a:prstGeom prst="rtTriangle">
            <a:avLst/>
          </a:prstGeom>
          <a:gradFill>
            <a:gsLst>
              <a:gs pos="0">
                <a:srgbClr val="59BCDE">
                  <a:alpha val="90000"/>
                </a:srgbClr>
              </a:gs>
              <a:gs pos="100000">
                <a:srgbClr val="006985">
                  <a:alpha val="90000"/>
                </a:srgbClr>
              </a:gs>
            </a:gsLst>
            <a:lin ang="108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endParaRPr>
          </a:p>
        </p:txBody>
      </p:sp>
      <p:sp>
        <p:nvSpPr>
          <p:cNvPr id="21" name="Freeform 7"/>
          <p:cNvSpPr/>
          <p:nvPr userDrawn="1"/>
        </p:nvSpPr>
        <p:spPr>
          <a:xfrm>
            <a:off x="-1" y="4831357"/>
            <a:ext cx="6659287" cy="2026642"/>
          </a:xfrm>
          <a:prstGeom prst="rtTriangle">
            <a:avLst/>
          </a:prstGeom>
          <a:gradFill>
            <a:gsLst>
              <a:gs pos="0">
                <a:srgbClr val="527E02">
                  <a:alpha val="89804"/>
                </a:srgbClr>
              </a:gs>
              <a:gs pos="100000">
                <a:srgbClr val="75B900">
                  <a:alpha val="89804"/>
                </a:srgbClr>
              </a:gs>
            </a:gsLst>
            <a:lin ang="10800000" scaled="0"/>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3" name="フッター プレースホルダー 2"/>
          <p:cNvSpPr>
            <a:spLocks noGrp="1"/>
          </p:cNvSpPr>
          <p:nvPr>
            <p:ph type="ftr" sz="quarter" idx="11"/>
          </p:nvPr>
        </p:nvSpPr>
        <p:spPr/>
        <p:txBody>
          <a:bodyPr/>
          <a:lstStyle>
            <a:extLst/>
          </a:lstStyle>
          <a:p>
            <a:endParaRPr kumimoji="1" lang="ja-JP" altLang="en-US"/>
          </a:p>
        </p:txBody>
      </p:sp>
      <p:sp>
        <p:nvSpPr>
          <p:cNvPr id="4" name="スライド番号プレースホルダー 3"/>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ユーザー設定レイアウト">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36351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ja-JP" altLang="en-US" smtClean="0"/>
              <a:t>マスター テキストの書式設定</a:t>
            </a:r>
          </a:p>
        </p:txBody>
      </p:sp>
      <p:sp>
        <p:nvSpPr>
          <p:cNvPr id="4" name="コンテンツ プレースホルダー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a:xfrm>
            <a:off x="6727032" y="6407944"/>
            <a:ext cx="1920240" cy="365760"/>
          </a:xfrm>
        </p:spPr>
        <p:txBody>
          <a:bodyPr/>
          <a:lstStyle>
            <a:extLst/>
          </a:lstStyle>
          <a:p>
            <a:fld id="{A030F936-5940-4CBE-ACFA-047009331F2D}" type="datetimeFigureOut">
              <a:rPr kumimoji="1" lang="ja-JP" altLang="en-US" smtClean="0"/>
              <a:t>2015/2/16</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4" name="テキスト プレースホルダー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ja-JP" altLang="en-US" smtClean="0"/>
              <a:t>マスター テキストの書式設定</a:t>
            </a:r>
          </a:p>
        </p:txBody>
      </p:sp>
      <p:sp>
        <p:nvSpPr>
          <p:cNvPr id="3" name="図プレースホルダー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ja-JP" altLang="en-US" smtClean="0"/>
              <a:t>アイコンをクリックして図を追加</a:t>
            </a:r>
            <a:endParaRPr kumimoji="0" lang="en-US" dirty="0"/>
          </a:p>
        </p:txBody>
      </p:sp>
      <p:sp>
        <p:nvSpPr>
          <p:cNvPr id="5" name="日付プレースホルダー 4"/>
          <p:cNvSpPr>
            <a:spLocks noGrp="1"/>
          </p:cNvSpPr>
          <p:nvPr>
            <p:ph type="dt" sz="half" idx="10"/>
          </p:nvPr>
        </p:nvSpPr>
        <p:spPr/>
        <p:txBody>
          <a:bodyPr/>
          <a:lstStyle>
            <a:lvl1pPr>
              <a:defRPr>
                <a:solidFill>
                  <a:schemeClr val="tx1"/>
                </a:solidFill>
              </a:defRPr>
            </a:lvl1pPr>
            <a:extLst/>
          </a:lstStyle>
          <a:p>
            <a:fld id="{A030F936-5940-4CBE-ACFA-047009331F2D}" type="datetimeFigureOut">
              <a:rPr kumimoji="1" lang="ja-JP" altLang="en-US" smtClean="0"/>
              <a:t>2015/2/16</a:t>
            </a:fld>
            <a:endParaRPr kumimoji="1" lang="ja-JP" altLang="en-US"/>
          </a:p>
        </p:txBody>
      </p:sp>
      <p:sp>
        <p:nvSpPr>
          <p:cNvPr id="6" name="フッター プレースホルダー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kumimoji="1" lang="ja-JP" altLang="en-US"/>
          </a:p>
        </p:txBody>
      </p:sp>
      <p:sp>
        <p:nvSpPr>
          <p:cNvPr id="7" name="スライド番号プレースホルダー 6"/>
          <p:cNvSpPr>
            <a:spLocks noGrp="1"/>
          </p:cNvSpPr>
          <p:nvPr>
            <p:ph type="sldNum" sz="quarter" idx="12"/>
          </p:nvPr>
        </p:nvSpPr>
        <p:spPr/>
        <p:txBody>
          <a:bodyPr/>
          <a:lstStyle>
            <a:lvl1pPr>
              <a:defRPr>
                <a:solidFill>
                  <a:schemeClr val="tx1"/>
                </a:solidFill>
              </a:defRPr>
            </a:lvl1pPr>
            <a:extLst/>
          </a:lstStyle>
          <a:p>
            <a:fld id="{533E9CD1-7028-417A-977F-E3A3A3E38516}" type="slidenum">
              <a:rPr kumimoji="1" lang="ja-JP" altLang="en-US" smtClean="0"/>
              <a:t>‹#›</a:t>
            </a:fld>
            <a:endParaRPr kumimoji="1" lang="ja-JP" altLang="en-US"/>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ja-JP" altLang="en-US" smtClean="0"/>
              <a:t>マスター タイトルの書式設定</a:t>
            </a:r>
            <a:endParaRPr kumimoji="0" lang="en-US"/>
          </a:p>
        </p:txBody>
      </p:sp>
      <p:sp>
        <p:nvSpPr>
          <p:cNvPr id="8" name="フリーフォーム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フリーフォーム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直角三角形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直線コネクタ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山形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山形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481329"/>
            <a:ext cx="8229600" cy="4386071"/>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kumimoji="0" lang="ja-JP" altLang="en-US" smtClean="0"/>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41"/>
            <a:ext cx="6324600" cy="5592760"/>
          </a:xfrm>
        </p:spPr>
        <p:txBody>
          <a:bodyPr vert="eaVert"/>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ー 3"/>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
        <p:nvSpPr>
          <p:cNvPr id="7" name="タイトル 6"/>
          <p:cNvSpPr>
            <a:spLocks noGrp="1"/>
          </p:cNvSpPr>
          <p:nvPr>
            <p:ph type="title"/>
          </p:nvPr>
        </p:nvSpPr>
        <p:spPr/>
        <p:txBody>
          <a:bodyPr lIns="90000" rtlCol="0"/>
          <a:lstStyle>
            <a:extLst/>
          </a:lstStyle>
          <a:p>
            <a:r>
              <a:rPr kumimoji="0" lang="ja-JP" altLang="en-US" dirty="0" smtClean="0"/>
              <a:t>マスター タイトルの書式設定</a:t>
            </a:r>
            <a:endParaRPr kumimoji="0" lang="en-US" dirty="0"/>
          </a:p>
        </p:txBody>
      </p:sp>
      <p:sp>
        <p:nvSpPr>
          <p:cNvPr id="8" name="テキスト プレースホルダー 29"/>
          <p:cNvSpPr>
            <a:spLocks noGrp="1"/>
          </p:cNvSpPr>
          <p:nvPr>
            <p:ph idx="13"/>
          </p:nvPr>
        </p:nvSpPr>
        <p:spPr>
          <a:xfrm>
            <a:off x="453896" y="1340768"/>
            <a:ext cx="8496944" cy="5328592"/>
          </a:xfrm>
          <a:prstGeom prst="rect">
            <a:avLst/>
          </a:prstGeom>
        </p:spPr>
        <p:txBody>
          <a:bodyPr vert="horz">
            <a:normAutofit/>
          </a:bodyPr>
          <a:lstStyle>
            <a:extLst/>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16" name="テキスト ボックス 15"/>
          <p:cNvSpPr txBox="1"/>
          <p:nvPr/>
        </p:nvSpPr>
        <p:spPr>
          <a:xfrm>
            <a:off x="-2380" y="-3219"/>
            <a:ext cx="6409127" cy="369332"/>
          </a:xfrm>
          <a:prstGeom prst="rect">
            <a:avLst/>
          </a:prstGeom>
          <a:noFill/>
        </p:spPr>
        <p:txBody>
          <a:bodyPr wrap="none" rtlCol="0">
            <a:spAutoFit/>
          </a:bodyPr>
          <a:lstStyle/>
          <a:p>
            <a:r>
              <a:rPr kumimoji="1" lang="en-US" altLang="ja-JP" dirty="0" smtClean="0">
                <a:solidFill>
                  <a:schemeClr val="bg1"/>
                </a:solidFill>
                <a:latin typeface="IPA Pゴシック" panose="020B0500000000000000" pitchFamily="50" charset="-128"/>
                <a:ea typeface="IPA Pゴシック" panose="020B0500000000000000" pitchFamily="50" charset="-128"/>
              </a:rPr>
              <a:t>© </a:t>
            </a:r>
            <a:r>
              <a:rPr kumimoji="1" lang="en-US" altLang="ja-JP" dirty="0" err="1" smtClean="0">
                <a:solidFill>
                  <a:schemeClr val="bg1"/>
                </a:solidFill>
                <a:latin typeface="IPA Pゴシック" panose="020B0500000000000000" pitchFamily="50" charset="-128"/>
                <a:ea typeface="IPA Pゴシック" panose="020B0500000000000000" pitchFamily="50" charset="-128"/>
              </a:rPr>
              <a:t>Sho</a:t>
            </a:r>
            <a:r>
              <a:rPr kumimoji="1" lang="en-US" altLang="ja-JP" dirty="0" smtClean="0">
                <a:solidFill>
                  <a:schemeClr val="bg1"/>
                </a:solidFill>
                <a:latin typeface="IPA Pゴシック" panose="020B0500000000000000" pitchFamily="50" charset="-128"/>
                <a:ea typeface="IPA Pゴシック" panose="020B0500000000000000" pitchFamily="50" charset="-128"/>
              </a:rPr>
              <a:t> KAWAHARA,</a:t>
            </a:r>
            <a:r>
              <a:rPr kumimoji="1" lang="en-US" altLang="ja-JP" baseline="0" dirty="0" smtClean="0">
                <a:solidFill>
                  <a:schemeClr val="bg1"/>
                </a:solidFill>
                <a:latin typeface="IPA Pゴシック" panose="020B0500000000000000" pitchFamily="50" charset="-128"/>
                <a:ea typeface="IPA Pゴシック" panose="020B0500000000000000" pitchFamily="50" charset="-128"/>
              </a:rPr>
              <a:t> KSL, Kyushu Institute of Technology</a:t>
            </a:r>
            <a:endParaRPr kumimoji="1" lang="ja-JP" altLang="en-US" dirty="0">
              <a:solidFill>
                <a:schemeClr val="bg1"/>
              </a:solidFill>
              <a:latin typeface="IPA Pゴシック" panose="020B0500000000000000" pitchFamily="50" charset="-128"/>
              <a:ea typeface="IPA Pゴシック" panose="020B0500000000000000" pitchFamily="50" charset="-128"/>
            </a:endParaRPr>
          </a:p>
        </p:txBody>
      </p:sp>
      <p:sp>
        <p:nvSpPr>
          <p:cNvPr id="10" name="直角三角形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IPA Pゴシック" panose="020B0500000000000000" pitchFamily="50" charset="-128"/>
              <a:ea typeface="IPA Pゴシック" panose="020B0500000000000000" pitchFamily="50" charset="-128"/>
            </a:endParaRPr>
          </a:p>
        </p:txBody>
      </p:sp>
      <p:sp>
        <p:nvSpPr>
          <p:cNvPr id="9" name="タイトル 8"/>
          <p:cNvSpPr>
            <a:spLocks noGrp="1"/>
          </p:cNvSpPr>
          <p:nvPr>
            <p:ph type="ctrTitle"/>
          </p:nvPr>
        </p:nvSpPr>
        <p:spPr>
          <a:xfrm>
            <a:off x="1437878" y="3106594"/>
            <a:ext cx="7526610" cy="1829761"/>
          </a:xfrm>
        </p:spPr>
        <p:txBody>
          <a:bodyPr vert="horz" lIns="43200" rIns="43200" anchor="b">
            <a:normAutofit/>
            <a:scene3d>
              <a:camera prst="orthographicFront"/>
              <a:lightRig rig="threePt" dir="t"/>
            </a:scene3d>
            <a:sp3d prstMaterial="matte">
              <a:bevelT w="25400" h="25400"/>
            </a:sp3d>
          </a:bodyPr>
          <a:lstStyle>
            <a:lvl1pPr algn="r">
              <a:defRPr sz="4000" b="1" spc="-80" baseline="0">
                <a:solidFill>
                  <a:schemeClr val="tx1"/>
                </a:solidFill>
                <a:effectLst>
                  <a:outerShdw blurRad="31750" dist="25400" dir="5400000" algn="tl" rotWithShape="0">
                    <a:srgbClr val="000000">
                      <a:alpha val="25000"/>
                    </a:srgbClr>
                  </a:outerShdw>
                </a:effectLst>
                <a:latin typeface="IPA Pゴシック" pitchFamily="50" charset="-128"/>
                <a:ea typeface="IPA Pゴシック" pitchFamily="50" charset="-128"/>
              </a:defRPr>
            </a:lvl1pPr>
            <a:extLst/>
          </a:lstStyle>
          <a:p>
            <a:r>
              <a:rPr kumimoji="0" lang="ja-JP" altLang="en-US" smtClean="0"/>
              <a:t>マスター タイトルの書式設定</a:t>
            </a:r>
            <a:endParaRPr kumimoji="0" lang="en-US" dirty="0"/>
          </a:p>
        </p:txBody>
      </p:sp>
      <p:sp>
        <p:nvSpPr>
          <p:cNvPr id="17" name="サブタイトル 16"/>
          <p:cNvSpPr>
            <a:spLocks noGrp="1"/>
          </p:cNvSpPr>
          <p:nvPr>
            <p:ph type="subTitle" idx="1"/>
          </p:nvPr>
        </p:nvSpPr>
        <p:spPr>
          <a:xfrm>
            <a:off x="1437878" y="4965600"/>
            <a:ext cx="7526610" cy="1199704"/>
          </a:xfrm>
        </p:spPr>
        <p:txBody>
          <a:bodyPr lIns="43200" rIns="43200"/>
          <a:lstStyle>
            <a:lvl1pPr marL="0" marR="64008" indent="0" algn="r">
              <a:buNone/>
              <a:defRPr>
                <a:solidFill>
                  <a:schemeClr val="tx2"/>
                </a:solidFill>
                <a:latin typeface="IPA Pゴシック" pitchFamily="50" charset="-128"/>
                <a:ea typeface="IPA Pゴシック" pitchFamily="50" charset="-12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マスター サブタイトルの書式設定</a:t>
            </a:r>
            <a:endParaRPr kumimoji="0" lang="en-US" dirty="0"/>
          </a:p>
        </p:txBody>
      </p:sp>
      <p:sp>
        <p:nvSpPr>
          <p:cNvPr id="30" name="日付プレースホルダー 29"/>
          <p:cNvSpPr>
            <a:spLocks noGrp="1"/>
          </p:cNvSpPr>
          <p:nvPr>
            <p:ph type="dt" sz="half" idx="10"/>
          </p:nvPr>
        </p:nvSpPr>
        <p:spPr>
          <a:xfrm>
            <a:off x="7062976" y="6453336"/>
            <a:ext cx="1920240" cy="365760"/>
          </a:xfrm>
        </p:spPr>
        <p:txBody>
          <a:bodyPr/>
          <a:lstStyle>
            <a:lvl1pPr>
              <a:defRPr>
                <a:solidFill>
                  <a:schemeClr val="tx1"/>
                </a:solidFill>
                <a:latin typeface="IPA Pゴシック" panose="020B0500000000000000" pitchFamily="50" charset="-128"/>
                <a:ea typeface="IPA Pゴシック" panose="020B0500000000000000" pitchFamily="50" charset="-128"/>
              </a:defRPr>
            </a:lvl1pPr>
            <a:extLst/>
          </a:lstStyle>
          <a:p>
            <a:fld id="{A030F936-5940-4CBE-ACFA-047009331F2D}" type="datetimeFigureOut">
              <a:rPr kumimoji="1" lang="ja-JP" altLang="en-US" smtClean="0"/>
              <a:pPr/>
              <a:t>2015/2/16</a:t>
            </a:fld>
            <a:endParaRPr kumimoji="1" lang="ja-JP" altLang="en-US"/>
          </a:p>
        </p:txBody>
      </p:sp>
      <p:sp>
        <p:nvSpPr>
          <p:cNvPr id="19" name="フッター プレースホルダー 18"/>
          <p:cNvSpPr>
            <a:spLocks noGrp="1"/>
          </p:cNvSpPr>
          <p:nvPr>
            <p:ph type="ftr" sz="quarter" idx="11"/>
          </p:nvPr>
        </p:nvSpPr>
        <p:spPr>
          <a:xfrm>
            <a:off x="4716016" y="6453336"/>
            <a:ext cx="2350681" cy="365125"/>
          </a:xfrm>
        </p:spPr>
        <p:txBody>
          <a:bodyPr/>
          <a:lstStyle>
            <a:lvl1pPr>
              <a:defRPr>
                <a:solidFill>
                  <a:schemeClr val="tx1"/>
                </a:solidFill>
                <a:latin typeface="IPA Pゴシック" panose="020B0500000000000000" pitchFamily="50" charset="-128"/>
                <a:ea typeface="IPA Pゴシック" panose="020B0500000000000000" pitchFamily="50" charset="-128"/>
              </a:defRPr>
            </a:lvl1pPr>
            <a:extLst/>
          </a:lstStyle>
          <a:p>
            <a:endParaRPr kumimoji="1" lang="ja-JP" altLang="en-US"/>
          </a:p>
        </p:txBody>
      </p:sp>
      <p:sp>
        <p:nvSpPr>
          <p:cNvPr id="27" name="スライド番号プレースホルダー 26"/>
          <p:cNvSpPr>
            <a:spLocks noGrp="1"/>
          </p:cNvSpPr>
          <p:nvPr>
            <p:ph type="sldNum" sz="quarter" idx="12"/>
          </p:nvPr>
        </p:nvSpPr>
        <p:spPr/>
        <p:txBody>
          <a:bodyPr/>
          <a:lstStyle>
            <a:lvl1pPr>
              <a:defRPr>
                <a:solidFill>
                  <a:schemeClr val="tx1"/>
                </a:solidFill>
                <a:latin typeface="IPA Pゴシック" panose="020B0500000000000000" pitchFamily="50" charset="-128"/>
                <a:ea typeface="IPA Pゴシック" panose="020B0500000000000000" pitchFamily="50" charset="-128"/>
              </a:defRPr>
            </a:lvl1pPr>
            <a:extLst/>
          </a:lstStyle>
          <a:p>
            <a:fld id="{533E9CD1-7028-417A-977F-E3A3A3E38516}" type="slidenum">
              <a:rPr kumimoji="1" lang="ja-JP" altLang="en-US" smtClean="0"/>
              <a:pPr/>
              <a:t>‹#›</a:t>
            </a:fld>
            <a:endParaRPr kumimoji="1" lang="ja-JP" altLang="en-US" dirty="0"/>
          </a:p>
        </p:txBody>
      </p:sp>
    </p:spTree>
    <p:extLst>
      <p:ext uri="{BB962C8B-B14F-4D97-AF65-F5344CB8AC3E}">
        <p14:creationId xmlns:p14="http://schemas.microsoft.com/office/powerpoint/2010/main" val="4291680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タイトルとコンテンツ">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lvl1pPr>
              <a:defRPr>
                <a:latin typeface="IPA Pゴシック" panose="020B0500000000000000" pitchFamily="50" charset="-128"/>
                <a:ea typeface="IPA Pゴシック" panose="020B0500000000000000" pitchFamily="50" charset="-128"/>
                <a:cs typeface="Tahoma" panose="020B0604030504040204" pitchFamily="34" charset="0"/>
              </a:defRPr>
            </a:lvl1pPr>
            <a:extLst/>
          </a:lstStyle>
          <a:p>
            <a:fld id="{A030F936-5940-4CBE-ACFA-047009331F2D}" type="datetimeFigureOut">
              <a:rPr kumimoji="1" lang="ja-JP" altLang="en-US" smtClean="0"/>
              <a:pPr/>
              <a:t>2015/2/16</a:t>
            </a:fld>
            <a:endParaRPr kumimoji="1" lang="ja-JP" altLang="en-US"/>
          </a:p>
        </p:txBody>
      </p:sp>
      <p:sp>
        <p:nvSpPr>
          <p:cNvPr id="5" name="フッター プレースホルダー 4"/>
          <p:cNvSpPr>
            <a:spLocks noGrp="1"/>
          </p:cNvSpPr>
          <p:nvPr>
            <p:ph type="ftr" sz="quarter" idx="11"/>
          </p:nvPr>
        </p:nvSpPr>
        <p:spPr/>
        <p:txBody>
          <a:bodyPr/>
          <a:lstStyle>
            <a:lvl1pPr>
              <a:defRPr>
                <a:latin typeface="IPA Pゴシック" panose="020B0500000000000000" pitchFamily="50" charset="-128"/>
                <a:ea typeface="IPA Pゴシック" panose="020B0500000000000000" pitchFamily="50" charset="-128"/>
                <a:cs typeface="Tahoma" panose="020B0604030504040204" pitchFamily="34" charset="0"/>
              </a:defRPr>
            </a:lvl1pPr>
            <a:extLst/>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IPA Pゴシック" panose="020B0500000000000000" pitchFamily="50" charset="-128"/>
                <a:ea typeface="IPA Pゴシック" panose="020B0500000000000000" pitchFamily="50" charset="-128"/>
                <a:cs typeface="Tahoma" panose="020B0604030504040204" pitchFamily="34" charset="0"/>
              </a:defRPr>
            </a:lvl1pPr>
            <a:extLst/>
          </a:lstStyle>
          <a:p>
            <a:fld id="{533E9CD1-7028-417A-977F-E3A3A3E38516}" type="slidenum">
              <a:rPr kumimoji="1" lang="ja-JP" altLang="en-US" smtClean="0"/>
              <a:pPr/>
              <a:t>‹#›</a:t>
            </a:fld>
            <a:endParaRPr kumimoji="1" lang="ja-JP" altLang="en-US"/>
          </a:p>
        </p:txBody>
      </p:sp>
      <p:sp>
        <p:nvSpPr>
          <p:cNvPr id="7" name="タイトル 6"/>
          <p:cNvSpPr>
            <a:spLocks noGrp="1"/>
          </p:cNvSpPr>
          <p:nvPr>
            <p:ph type="title"/>
          </p:nvPr>
        </p:nvSpPr>
        <p:spPr/>
        <p:txBody>
          <a:bodyPr lIns="90000" rtlCol="0"/>
          <a:lstStyle>
            <a:lvl1pPr>
              <a:defRPr b="0">
                <a:latin typeface="IPA Pゴシック" panose="020B0500000000000000" pitchFamily="50" charset="-128"/>
                <a:ea typeface="IPA Pゴシック" panose="020B0500000000000000" pitchFamily="50" charset="-128"/>
                <a:cs typeface="Tahoma" panose="020B0604030504040204" pitchFamily="34" charset="0"/>
              </a:defRPr>
            </a:lvl1pPr>
            <a:extLst/>
          </a:lstStyle>
          <a:p>
            <a:r>
              <a:rPr kumimoji="0" lang="ja-JP" altLang="en-US" smtClean="0"/>
              <a:t>マスター タイトルの書式設定</a:t>
            </a:r>
            <a:endParaRPr kumimoji="0" lang="en-US" dirty="0"/>
          </a:p>
        </p:txBody>
      </p:sp>
      <p:sp>
        <p:nvSpPr>
          <p:cNvPr id="8" name="テキスト プレースホルダー 29"/>
          <p:cNvSpPr>
            <a:spLocks noGrp="1"/>
          </p:cNvSpPr>
          <p:nvPr>
            <p:ph idx="13"/>
          </p:nvPr>
        </p:nvSpPr>
        <p:spPr>
          <a:xfrm>
            <a:off x="453896" y="1340768"/>
            <a:ext cx="8496944" cy="5328592"/>
          </a:xfrm>
          <a:prstGeom prst="rect">
            <a:avLst/>
          </a:prstGeom>
        </p:spPr>
        <p:txBody>
          <a:bodyPr vert="horz">
            <a:normAutofit/>
          </a:bodyPr>
          <a:lstStyle>
            <a:lvl1pPr>
              <a:defRPr>
                <a:latin typeface="IPA Pゴシック" panose="020B0500000000000000" pitchFamily="50" charset="-128"/>
                <a:ea typeface="IPA Pゴシック" panose="020B0500000000000000" pitchFamily="50" charset="-128"/>
                <a:cs typeface="Tahoma" panose="020B0604030504040204" pitchFamily="34" charset="0"/>
              </a:defRPr>
            </a:lvl1pPr>
            <a:lvl2pPr>
              <a:defRPr>
                <a:latin typeface="IPA Pゴシック" panose="020B0500000000000000" pitchFamily="50" charset="-128"/>
                <a:ea typeface="IPA Pゴシック" panose="020B0500000000000000" pitchFamily="50" charset="-128"/>
                <a:cs typeface="Tahoma" panose="020B0604030504040204" pitchFamily="34" charset="0"/>
              </a:defRPr>
            </a:lvl2pPr>
            <a:lvl3pPr>
              <a:defRPr>
                <a:latin typeface="IPA Pゴシック" panose="020B0500000000000000" pitchFamily="50" charset="-128"/>
                <a:ea typeface="IPA Pゴシック" panose="020B0500000000000000" pitchFamily="50" charset="-128"/>
                <a:cs typeface="Tahoma" panose="020B0604030504040204" pitchFamily="34" charset="0"/>
              </a:defRPr>
            </a:lvl3pPr>
            <a:lvl4pPr>
              <a:defRPr>
                <a:latin typeface="IPA Pゴシック" panose="020B0500000000000000" pitchFamily="50" charset="-128"/>
                <a:ea typeface="IPA Pゴシック" panose="020B0500000000000000" pitchFamily="50" charset="-128"/>
                <a:cs typeface="Tahoma" panose="020B0604030504040204" pitchFamily="34" charset="0"/>
              </a:defRPr>
            </a:lvl4pPr>
            <a:lvl5pPr>
              <a:defRPr>
                <a:latin typeface="IPA Pゴシック" panose="020B0500000000000000" pitchFamily="50" charset="-128"/>
                <a:ea typeface="IPA Pゴシック" panose="020B0500000000000000" pitchFamily="50" charset="-128"/>
                <a:cs typeface="Tahoma" panose="020B0604030504040204" pitchFamily="34" charset="0"/>
              </a:defRPr>
            </a:lvl5pPr>
            <a:extLst/>
          </a:lstStyle>
          <a:p>
            <a:pPr lvl="0" eaLnBrk="1" latinLnBrk="0" hangingPunct="1"/>
            <a:r>
              <a:rPr kumimoji="0" lang="ja-JP" altLang="en-US" smtClean="0"/>
              <a:t>マスター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196752"/>
            <a:ext cx="8784976" cy="5544616"/>
          </a:xfrm>
        </p:spPr>
        <p:txBody>
          <a:bodyPr/>
          <a:lstStyle>
            <a:lvl1pPr>
              <a:defRPr>
                <a:latin typeface="IPA Pゴシック" panose="020B0500000000000000" pitchFamily="50" charset="-128"/>
                <a:ea typeface="IPA Pゴシック" panose="020B0500000000000000" pitchFamily="50" charset="-128"/>
              </a:defRPr>
            </a:lvl1pPr>
            <a:lvl2pPr>
              <a:defRPr>
                <a:latin typeface="IPA Pゴシック" panose="020B0500000000000000" pitchFamily="50" charset="-128"/>
                <a:ea typeface="IPA Pゴシック" panose="020B0500000000000000" pitchFamily="50" charset="-128"/>
              </a:defRPr>
            </a:lvl2pPr>
            <a:lvl3pPr>
              <a:defRPr>
                <a:latin typeface="IPA Pゴシック" panose="020B0500000000000000" pitchFamily="50" charset="-128"/>
                <a:ea typeface="IPA Pゴシック" panose="020B0500000000000000" pitchFamily="50" charset="-128"/>
              </a:defRPr>
            </a:lvl3pPr>
            <a:lvl4pPr>
              <a:defRPr>
                <a:latin typeface="IPA Pゴシック" panose="020B0500000000000000" pitchFamily="50" charset="-128"/>
                <a:ea typeface="IPA Pゴシック" panose="020B0500000000000000" pitchFamily="50" charset="-128"/>
              </a:defRPr>
            </a:lvl4pPr>
            <a:lvl5pPr>
              <a:defRPr>
                <a:latin typeface="IPA Pゴシック" panose="020B0500000000000000" pitchFamily="50" charset="-128"/>
                <a:ea typeface="IPA Pゴシック" panose="020B0500000000000000" pitchFamily="50" charset="-128"/>
              </a:defRPr>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dirty="0"/>
          </a:p>
        </p:txBody>
      </p:sp>
      <p:sp>
        <p:nvSpPr>
          <p:cNvPr id="4" name="日付プレースホルダー 3"/>
          <p:cNvSpPr>
            <a:spLocks noGrp="1"/>
          </p:cNvSpPr>
          <p:nvPr>
            <p:ph type="dt" sz="half" idx="10"/>
          </p:nvPr>
        </p:nvSpPr>
        <p:spPr/>
        <p:txBody>
          <a:bodyPr/>
          <a:lstStyle>
            <a:lvl1pPr>
              <a:defRPr>
                <a:latin typeface="IPA Pゴシック" panose="020B0500000000000000" pitchFamily="50" charset="-128"/>
                <a:ea typeface="IPA Pゴシック" panose="020B0500000000000000" pitchFamily="50" charset="-128"/>
              </a:defRPr>
            </a:lvl1pPr>
            <a:extLst/>
          </a:lstStyle>
          <a:p>
            <a:fld id="{A030F936-5940-4CBE-ACFA-047009331F2D}" type="datetimeFigureOut">
              <a:rPr kumimoji="1" lang="ja-JP" altLang="en-US" smtClean="0"/>
              <a:pPr/>
              <a:t>2015/2/16</a:t>
            </a:fld>
            <a:endParaRPr kumimoji="1" lang="ja-JP" altLang="en-US"/>
          </a:p>
        </p:txBody>
      </p:sp>
      <p:sp>
        <p:nvSpPr>
          <p:cNvPr id="5" name="フッター プレースホルダー 4"/>
          <p:cNvSpPr>
            <a:spLocks noGrp="1"/>
          </p:cNvSpPr>
          <p:nvPr>
            <p:ph type="ftr" sz="quarter" idx="11"/>
          </p:nvPr>
        </p:nvSpPr>
        <p:spPr/>
        <p:txBody>
          <a:bodyPr/>
          <a:lstStyle>
            <a:lvl1pPr>
              <a:defRPr>
                <a:latin typeface="IPA Pゴシック" panose="020B0500000000000000" pitchFamily="50" charset="-128"/>
                <a:ea typeface="IPA Pゴシック" panose="020B0500000000000000" pitchFamily="50" charset="-128"/>
              </a:defRPr>
            </a:lvl1pPr>
            <a:extLst/>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IPA Pゴシック" panose="020B0500000000000000" pitchFamily="50" charset="-128"/>
                <a:ea typeface="IPA Pゴシック" panose="020B0500000000000000" pitchFamily="50" charset="-128"/>
              </a:defRPr>
            </a:lvl1pPr>
            <a:extLst/>
          </a:lstStyle>
          <a:p>
            <a:fld id="{533E9CD1-7028-417A-977F-E3A3A3E38516}" type="slidenum">
              <a:rPr kumimoji="1" lang="ja-JP" altLang="en-US" smtClean="0"/>
              <a:pPr/>
              <a:t>‹#›</a:t>
            </a:fld>
            <a:endParaRPr kumimoji="1" lang="ja-JP" altLang="en-US"/>
          </a:p>
        </p:txBody>
      </p:sp>
      <p:sp>
        <p:nvSpPr>
          <p:cNvPr id="7" name="タイトル 6"/>
          <p:cNvSpPr>
            <a:spLocks noGrp="1"/>
          </p:cNvSpPr>
          <p:nvPr>
            <p:ph type="title"/>
          </p:nvPr>
        </p:nvSpPr>
        <p:spPr/>
        <p:txBody>
          <a:bodyPr rtlCol="0"/>
          <a:lstStyle>
            <a:lvl1pPr>
              <a:defRPr>
                <a:latin typeface="IPA Pゴシック" panose="020B0500000000000000" pitchFamily="50" charset="-128"/>
                <a:ea typeface="IPA Pゴシック" panose="020B0500000000000000" pitchFamily="50" charset="-128"/>
              </a:defRPr>
            </a:lvl1pPr>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3691462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196752"/>
            <a:ext cx="8784976" cy="5544616"/>
          </a:xfrm>
        </p:spPr>
        <p:txBody>
          <a:bodyPr/>
          <a:lstStyle>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dirty="0"/>
          </a:p>
        </p:txBody>
      </p:sp>
      <p:sp>
        <p:nvSpPr>
          <p:cNvPr id="4" name="日付プレースホルダー 3"/>
          <p:cNvSpPr>
            <a:spLocks noGrp="1"/>
          </p:cNvSpPr>
          <p:nvPr>
            <p:ph type="dt" sz="half" idx="10"/>
          </p:nvPr>
        </p:nvSpPr>
        <p:spPr/>
        <p:txBody>
          <a:bodyPr/>
          <a:lstStyle>
            <a:extLst/>
          </a:lstStyle>
          <a:p>
            <a:fld id="{A030F936-5940-4CBE-ACFA-047009331F2D}" type="datetimeFigureOut">
              <a:rPr kumimoji="1" lang="ja-JP" altLang="en-US" smtClean="0"/>
              <a:pPr/>
              <a:t>2015/2/16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E9CD1-7028-417A-977F-E3A3A3E38516}" type="slidenum">
              <a:rPr kumimoji="1" lang="ja-JP" altLang="en-US" smtClean="0"/>
              <a:pPr/>
              <a:t>‹#›</a:t>
            </a:fld>
            <a:endParaRPr kumimoji="1" lang="ja-JP" altLang="en-US" dirty="0"/>
          </a:p>
        </p:txBody>
      </p:sp>
      <p:sp>
        <p:nvSpPr>
          <p:cNvPr id="7" name="タイトル 6"/>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extLst>
      <p:ext uri="{BB962C8B-B14F-4D97-AF65-F5344CB8AC3E}">
        <p14:creationId xmlns:p14="http://schemas.microsoft.com/office/powerpoint/2010/main" val="3066620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マスター テキストの書式設定</a:t>
            </a:r>
          </a:p>
        </p:txBody>
      </p:sp>
      <p:sp>
        <p:nvSpPr>
          <p:cNvPr id="4" name="日付プレースホルダー 3"/>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5" name="フッター プレースホルダー 4"/>
          <p:cNvSpPr>
            <a:spLocks noGrp="1"/>
          </p:cNvSpPr>
          <p:nvPr>
            <p:ph type="ftr" sz="quarter" idx="11"/>
          </p:nvPr>
        </p:nvSpPr>
        <p:spPr/>
        <p:txBody>
          <a:bodyPr/>
          <a:lstStyle>
            <a:extLst/>
          </a:lstStyle>
          <a:p>
            <a:endParaRPr kumimoji="1" lang="ja-JP" altLang="en-US"/>
          </a:p>
        </p:txBody>
      </p:sp>
      <p:sp>
        <p:nvSpPr>
          <p:cNvPr id="6" name="スライド番号プレースホルダー 5"/>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
        <p:nvSpPr>
          <p:cNvPr id="7" name="山形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山形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ー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ー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ー 4"/>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6" name="フッター プレースホルダー 5"/>
          <p:cNvSpPr>
            <a:spLocks noGrp="1"/>
          </p:cNvSpPr>
          <p:nvPr>
            <p:ph type="ftr" sz="quarter" idx="11"/>
          </p:nvPr>
        </p:nvSpPr>
        <p:spPr/>
        <p:txBody>
          <a:bodyPr/>
          <a:lstStyle>
            <a:extLst/>
          </a:lstStyle>
          <a:p>
            <a:endParaRPr kumimoji="1" lang="ja-JP" altLang="en-US"/>
          </a:p>
        </p:txBody>
      </p:sp>
      <p:sp>
        <p:nvSpPr>
          <p:cNvPr id="7" name="スライド番号プレースホルダー 6"/>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
        <p:nvSpPr>
          <p:cNvPr id="8" name="タイトル 7"/>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nchor="ctr"/>
          <a:lstStyle>
            <a:lvl1pPr>
              <a:defRPr/>
            </a:lvl1pPr>
            <a:extLst/>
          </a:lstStyle>
          <a:p>
            <a:r>
              <a:rPr kumimoji="0" lang="ja-JP" altLang="en-US" smtClean="0"/>
              <a:t>マスター タイトルの書式設定</a:t>
            </a:r>
            <a:endParaRPr kumimoji="0" lang="en-US"/>
          </a:p>
        </p:txBody>
      </p:sp>
      <p:sp>
        <p:nvSpPr>
          <p:cNvPr id="3" name="テキスト プレースホルダー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4" name="テキスト プレースホルダー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マスター テキストの書式設定</a:t>
            </a:r>
          </a:p>
        </p:txBody>
      </p:sp>
      <p:sp>
        <p:nvSpPr>
          <p:cNvPr id="5" name="コンテンツ プレースホルダー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ー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ja-JP" altLang="en-US" smtClean="0"/>
              <a:t>マスター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ー 6"/>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8" name="フッター プレースホルダー 7"/>
          <p:cNvSpPr>
            <a:spLocks noGrp="1"/>
          </p:cNvSpPr>
          <p:nvPr>
            <p:ph type="ftr" sz="quarter" idx="11"/>
          </p:nvPr>
        </p:nvSpPr>
        <p:spPr/>
        <p:txBody>
          <a:bodyPr/>
          <a:lstStyle>
            <a:extLst/>
          </a:lstStyle>
          <a:p>
            <a:endParaRPr kumimoji="1" lang="ja-JP" altLang="en-US"/>
          </a:p>
        </p:txBody>
      </p:sp>
      <p:sp>
        <p:nvSpPr>
          <p:cNvPr id="9" name="スライド番号プレースホルダー 8"/>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3" name="日付プレースホルダー 2"/>
          <p:cNvSpPr>
            <a:spLocks noGrp="1"/>
          </p:cNvSpPr>
          <p:nvPr>
            <p:ph type="dt" sz="half" idx="10"/>
          </p:nvPr>
        </p:nvSpPr>
        <p:spPr/>
        <p:txBody>
          <a:bodyPr/>
          <a:lstStyle>
            <a:extLst/>
          </a:lstStyle>
          <a:p>
            <a:fld id="{A030F936-5940-4CBE-ACFA-047009331F2D}" type="datetimeFigureOut">
              <a:rPr kumimoji="1" lang="ja-JP" altLang="en-US" smtClean="0"/>
              <a:t>2015/2/16</a:t>
            </a:fld>
            <a:endParaRPr kumimoji="1" lang="ja-JP" altLang="en-US"/>
          </a:p>
        </p:txBody>
      </p:sp>
      <p:sp>
        <p:nvSpPr>
          <p:cNvPr id="4" name="フッター プレースホルダー 3"/>
          <p:cNvSpPr>
            <a:spLocks noGrp="1"/>
          </p:cNvSpPr>
          <p:nvPr>
            <p:ph type="ftr" sz="quarter" idx="11"/>
          </p:nvPr>
        </p:nvSpPr>
        <p:spPr/>
        <p:txBody>
          <a:bodyPr/>
          <a:lstStyle>
            <a:extLst/>
          </a:lstStyle>
          <a:p>
            <a:endParaRPr kumimoji="1" lang="ja-JP" altLang="en-US"/>
          </a:p>
        </p:txBody>
      </p:sp>
      <p:sp>
        <p:nvSpPr>
          <p:cNvPr id="5" name="スライド番号プレースホルダー 4"/>
          <p:cNvSpPr>
            <a:spLocks noGrp="1"/>
          </p:cNvSpPr>
          <p:nvPr>
            <p:ph type="sldNum" sz="quarter" idx="12"/>
          </p:nvPr>
        </p:nvSpPr>
        <p:spPr/>
        <p:txBody>
          <a:bodyPr/>
          <a:lstStyle>
            <a:extLst/>
          </a:lstStyle>
          <a:p>
            <a:fld id="{533E9CD1-7028-417A-977F-E3A3A3E38516}" type="slidenum">
              <a:rPr kumimoji="1" lang="ja-JP" altLang="en-US" smtClean="0"/>
              <a:t>‹#›</a:t>
            </a:fld>
            <a:endParaRPr kumimoji="1" lang="ja-JP" altLang="en-US"/>
          </a:p>
        </p:txBody>
      </p:sp>
      <p:sp>
        <p:nvSpPr>
          <p:cNvPr id="6" name="タイトル 5"/>
          <p:cNvSpPr>
            <a:spLocks noGrp="1"/>
          </p:cNvSpPr>
          <p:nvPr>
            <p:ph type="title"/>
          </p:nvPr>
        </p:nvSpPr>
        <p:spPr/>
        <p:txBody>
          <a:bodyPr rtlCol="0"/>
          <a:lstStyle>
            <a:extLst/>
          </a:lstStyle>
          <a:p>
            <a:r>
              <a:rPr kumimoji="0" lang="ja-JP" altLang="en-US" smtClean="0"/>
              <a:t>マスター タイトルの書式設定</a:t>
            </a:r>
            <a:endParaRPr kumimoji="0"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テキスト ボックス 10"/>
          <p:cNvSpPr txBox="1"/>
          <p:nvPr/>
        </p:nvSpPr>
        <p:spPr>
          <a:xfrm>
            <a:off x="-2380" y="-3219"/>
            <a:ext cx="6213560" cy="369332"/>
          </a:xfrm>
          <a:prstGeom prst="rect">
            <a:avLst/>
          </a:prstGeom>
          <a:noFill/>
        </p:spPr>
        <p:txBody>
          <a:bodyPr wrap="none" rtlCol="0">
            <a:spAutoFit/>
          </a:bodyPr>
          <a:lstStyle/>
          <a:p>
            <a:r>
              <a:rPr kumimoji="1" lang="en-US" altLang="ja-JP"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 </a:t>
            </a:r>
            <a:r>
              <a:rPr kumimoji="1" lang="en-US" altLang="ja-JP" dirty="0" err="1"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Sho</a:t>
            </a:r>
            <a:r>
              <a:rPr kumimoji="1" lang="en-US" altLang="ja-JP"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 KAWAHARA,</a:t>
            </a:r>
            <a:r>
              <a:rPr kumimoji="1" lang="en-US" altLang="ja-JP" baseline="0"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 KSL, Kyushu Institute of Technology</a:t>
            </a:r>
            <a:endParaRPr kumimoji="1" lang="ja-JP" altLang="en-US" dirty="0">
              <a:solidFill>
                <a:schemeClr val="bg1"/>
              </a:solidFill>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0" name="テキスト プレースホルダー 29"/>
          <p:cNvSpPr>
            <a:spLocks noGrp="1"/>
          </p:cNvSpPr>
          <p:nvPr>
            <p:ph type="body" idx="1"/>
          </p:nvPr>
        </p:nvSpPr>
        <p:spPr>
          <a:xfrm>
            <a:off x="457200" y="1340768"/>
            <a:ext cx="8435280" cy="5112568"/>
          </a:xfrm>
          <a:prstGeom prst="rect">
            <a:avLst/>
          </a:prstGeom>
        </p:spPr>
        <p:txBody>
          <a:bodyPr vert="horz">
            <a:normAutofit/>
          </a:bodyPr>
          <a:lstStyle>
            <a:extLst/>
          </a:lstStyle>
          <a:p>
            <a:pPr lvl="0" eaLnBrk="1" latinLnBrk="0" hangingPunct="1"/>
            <a:r>
              <a:rPr kumimoji="0" lang="ja-JP" altLang="en-US" dirty="0" smtClean="0"/>
              <a:t>マスター テキストの書式設定</a:t>
            </a:r>
          </a:p>
          <a:p>
            <a:pPr lvl="1" eaLnBrk="1" latinLnBrk="0" hangingPunct="1"/>
            <a:r>
              <a:rPr kumimoji="0" lang="ja-JP" altLang="en-US" dirty="0" smtClean="0"/>
              <a:t>第 </a:t>
            </a:r>
            <a:r>
              <a:rPr kumimoji="0" lang="en-US" altLang="ja-JP" dirty="0" smtClean="0"/>
              <a:t>2 </a:t>
            </a:r>
            <a:r>
              <a:rPr kumimoji="0" lang="ja-JP" altLang="en-US" dirty="0" smtClean="0"/>
              <a:t>レベル</a:t>
            </a:r>
          </a:p>
          <a:p>
            <a:pPr lvl="2" eaLnBrk="1" latinLnBrk="0" hangingPunct="1"/>
            <a:r>
              <a:rPr kumimoji="0" lang="ja-JP" altLang="en-US" dirty="0" smtClean="0"/>
              <a:t>第 </a:t>
            </a:r>
            <a:r>
              <a:rPr kumimoji="0" lang="en-US" altLang="ja-JP" dirty="0" smtClean="0"/>
              <a:t>3 </a:t>
            </a:r>
            <a:r>
              <a:rPr kumimoji="0" lang="ja-JP" altLang="en-US" dirty="0" smtClean="0"/>
              <a:t>レベル</a:t>
            </a:r>
          </a:p>
          <a:p>
            <a:pPr lvl="3" eaLnBrk="1" latinLnBrk="0" hangingPunct="1"/>
            <a:r>
              <a:rPr kumimoji="0" lang="ja-JP" altLang="en-US" dirty="0" smtClean="0"/>
              <a:t>第 </a:t>
            </a:r>
            <a:r>
              <a:rPr kumimoji="0" lang="en-US" altLang="ja-JP" dirty="0" smtClean="0"/>
              <a:t>4 </a:t>
            </a:r>
            <a:r>
              <a:rPr kumimoji="0" lang="ja-JP" altLang="en-US" dirty="0" smtClean="0"/>
              <a:t>レベル</a:t>
            </a:r>
          </a:p>
          <a:p>
            <a:pPr lvl="4" eaLnBrk="1" latinLnBrk="0" hangingPunct="1"/>
            <a:r>
              <a:rPr kumimoji="0" lang="ja-JP" altLang="en-US" dirty="0" smtClean="0"/>
              <a:t>第 </a:t>
            </a:r>
            <a:r>
              <a:rPr kumimoji="0" lang="en-US" altLang="ja-JP" dirty="0" smtClean="0"/>
              <a:t>5 </a:t>
            </a:r>
            <a:r>
              <a:rPr kumimoji="0" lang="ja-JP" altLang="en-US" dirty="0" smtClean="0"/>
              <a:t>レベル</a:t>
            </a:r>
            <a:endParaRPr kumimoji="0" lang="en-US" dirty="0"/>
          </a:p>
        </p:txBody>
      </p:sp>
      <p:sp>
        <p:nvSpPr>
          <p:cNvPr id="10" name="日付プレースホルダー 9"/>
          <p:cNvSpPr>
            <a:spLocks noGrp="1"/>
          </p:cNvSpPr>
          <p:nvPr>
            <p:ph type="dt" sz="half" idx="2"/>
          </p:nvPr>
        </p:nvSpPr>
        <p:spPr>
          <a:xfrm>
            <a:off x="7188264" y="6453336"/>
            <a:ext cx="1920240" cy="365760"/>
          </a:xfrm>
          <a:prstGeom prst="rect">
            <a:avLst/>
          </a:prstGeom>
        </p:spPr>
        <p:txBody>
          <a:bodyPr vert="horz" anchor="b"/>
          <a:lstStyle>
            <a:lvl1pPr algn="l" eaLnBrk="1" latinLnBrk="0" hangingPunct="1">
              <a:defRPr kumimoji="0" sz="1000">
                <a:solidFill>
                  <a:schemeClr val="tx1"/>
                </a:solidFill>
                <a:latin typeface="IPA Pゴシック" panose="020B0500000000000000" pitchFamily="50" charset="-128"/>
                <a:ea typeface="IPA Pゴシック" pitchFamily="50" charset="-128"/>
                <a:cs typeface="Tahoma" panose="020B0604030504040204" pitchFamily="34" charset="0"/>
              </a:defRPr>
            </a:lvl1pPr>
            <a:extLst/>
          </a:lstStyle>
          <a:p>
            <a:fld id="{A030F936-5940-4CBE-ACFA-047009331F2D}" type="datetimeFigureOut">
              <a:rPr kumimoji="1" lang="ja-JP" altLang="en-US" smtClean="0"/>
              <a:pPr/>
              <a:t>2015/2/16</a:t>
            </a:fld>
            <a:endParaRPr kumimoji="1" lang="ja-JP" altLang="en-US"/>
          </a:p>
        </p:txBody>
      </p:sp>
      <p:sp>
        <p:nvSpPr>
          <p:cNvPr id="22" name="フッター プレースホルダー 21"/>
          <p:cNvSpPr>
            <a:spLocks noGrp="1"/>
          </p:cNvSpPr>
          <p:nvPr>
            <p:ph type="ftr" sz="quarter" idx="3"/>
          </p:nvPr>
        </p:nvSpPr>
        <p:spPr>
          <a:xfrm>
            <a:off x="4841304" y="6453336"/>
            <a:ext cx="2350681" cy="365125"/>
          </a:xfrm>
          <a:prstGeom prst="rect">
            <a:avLst/>
          </a:prstGeom>
        </p:spPr>
        <p:txBody>
          <a:bodyPr vert="horz" anchor="b"/>
          <a:lstStyle>
            <a:lvl1pPr algn="r" eaLnBrk="1" latinLnBrk="0" hangingPunct="1">
              <a:defRPr kumimoji="0" sz="1000">
                <a:solidFill>
                  <a:schemeClr val="tx1"/>
                </a:solidFill>
                <a:latin typeface="IPA Pゴシック" panose="020B0500000000000000" pitchFamily="50" charset="-128"/>
                <a:ea typeface="IPA Pゴシック" pitchFamily="50" charset="-128"/>
                <a:cs typeface="Tahoma" panose="020B0604030504040204" pitchFamily="34" charset="0"/>
              </a:defRPr>
            </a:lvl1pPr>
            <a:extLst/>
          </a:lstStyle>
          <a:p>
            <a:endParaRPr kumimoji="1" lang="ja-JP" altLang="en-US"/>
          </a:p>
        </p:txBody>
      </p:sp>
      <p:sp>
        <p:nvSpPr>
          <p:cNvPr id="19" name="Freeform 7"/>
          <p:cNvSpPr/>
          <p:nvPr/>
        </p:nvSpPr>
        <p:spPr>
          <a:xfrm rot="5400000" flipV="1">
            <a:off x="8177239" y="151967"/>
            <a:ext cx="1123099" cy="809641"/>
          </a:xfrm>
          <a:prstGeom prst="rect">
            <a:avLst/>
          </a:prstGeom>
          <a:gradFill>
            <a:gsLst>
              <a:gs pos="0">
                <a:srgbClr val="527E02"/>
              </a:gs>
              <a:gs pos="100000">
                <a:srgbClr val="75B90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7" name="Freeform 6"/>
          <p:cNvSpPr/>
          <p:nvPr/>
        </p:nvSpPr>
        <p:spPr>
          <a:xfrm flipH="1" flipV="1">
            <a:off x="7668343" y="-7143"/>
            <a:ext cx="1470502" cy="112708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1541554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1541554 w 3574257"/>
              <a:gd name="connsiteY4" fmla="*/ 1807368 h 1807368"/>
              <a:gd name="connsiteX0" fmla="*/ 1532029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1532029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1532029" y="1807368"/>
                </a:moveTo>
                <a:lnTo>
                  <a:pt x="0" y="0"/>
                </a:lnTo>
                <a:lnTo>
                  <a:pt x="2045494" y="1"/>
                </a:lnTo>
                <a:lnTo>
                  <a:pt x="3574257" y="1807368"/>
                </a:lnTo>
                <a:lnTo>
                  <a:pt x="1532029" y="1807368"/>
                </a:lnTo>
                <a:close/>
              </a:path>
            </a:pathLst>
          </a:custGeom>
          <a:gradFill>
            <a:gsLst>
              <a:gs pos="0">
                <a:srgbClr val="AF0A0A"/>
              </a:gs>
              <a:gs pos="100000">
                <a:srgbClr val="4E0000"/>
              </a:gs>
            </a:gsLst>
            <a:lin ang="10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6" name="Freeform 7"/>
          <p:cNvSpPr/>
          <p:nvPr/>
        </p:nvSpPr>
        <p:spPr>
          <a:xfrm flipH="1" flipV="1">
            <a:off x="0" y="-4351"/>
            <a:ext cx="8304510" cy="1124745"/>
          </a:xfrm>
          <a:custGeom>
            <a:avLst/>
            <a:gdLst>
              <a:gd name="connsiteX0" fmla="*/ 0 w 7105230"/>
              <a:gd name="connsiteY0" fmla="*/ 0 h 1124745"/>
              <a:gd name="connsiteX1" fmla="*/ 7105230 w 7105230"/>
              <a:gd name="connsiteY1" fmla="*/ 0 h 1124745"/>
              <a:gd name="connsiteX2" fmla="*/ 7105230 w 7105230"/>
              <a:gd name="connsiteY2" fmla="*/ 1124745 h 1124745"/>
              <a:gd name="connsiteX3" fmla="*/ 0 w 7105230"/>
              <a:gd name="connsiteY3" fmla="*/ 1124745 h 1124745"/>
              <a:gd name="connsiteX4" fmla="*/ 0 w 7105230"/>
              <a:gd name="connsiteY4" fmla="*/ 0 h 1124745"/>
              <a:gd name="connsiteX0" fmla="*/ 0 w 7105230"/>
              <a:gd name="connsiteY0" fmla="*/ 0 h 1132060"/>
              <a:gd name="connsiteX1" fmla="*/ 7105230 w 7105230"/>
              <a:gd name="connsiteY1" fmla="*/ 0 h 1132060"/>
              <a:gd name="connsiteX2" fmla="*/ 7105230 w 7105230"/>
              <a:gd name="connsiteY2" fmla="*/ 1124745 h 1132060"/>
              <a:gd name="connsiteX3" fmla="*/ 1506931 w 7105230"/>
              <a:gd name="connsiteY3" fmla="*/ 1132060 h 1132060"/>
              <a:gd name="connsiteX4" fmla="*/ 0 w 7105230"/>
              <a:gd name="connsiteY4" fmla="*/ 0 h 1132060"/>
              <a:gd name="connsiteX0" fmla="*/ 0 w 7105230"/>
              <a:gd name="connsiteY0" fmla="*/ 0 h 1124916"/>
              <a:gd name="connsiteX1" fmla="*/ 7105230 w 7105230"/>
              <a:gd name="connsiteY1" fmla="*/ 0 h 1124916"/>
              <a:gd name="connsiteX2" fmla="*/ 7105230 w 7105230"/>
              <a:gd name="connsiteY2" fmla="*/ 1124745 h 1124916"/>
              <a:gd name="connsiteX3" fmla="*/ 1533124 w 7105230"/>
              <a:gd name="connsiteY3" fmla="*/ 1124916 h 1124916"/>
              <a:gd name="connsiteX4" fmla="*/ 0 w 7105230"/>
              <a:gd name="connsiteY4" fmla="*/ 0 h 1124916"/>
              <a:gd name="connsiteX0" fmla="*/ 0 w 7105230"/>
              <a:gd name="connsiteY0" fmla="*/ 0 h 1124916"/>
              <a:gd name="connsiteX1" fmla="*/ 7105230 w 7105230"/>
              <a:gd name="connsiteY1" fmla="*/ 0 h 1124916"/>
              <a:gd name="connsiteX2" fmla="*/ 7105230 w 7105230"/>
              <a:gd name="connsiteY2" fmla="*/ 1124745 h 1124916"/>
              <a:gd name="connsiteX3" fmla="*/ 540403 w 7105230"/>
              <a:gd name="connsiteY3" fmla="*/ 1124916 h 1124916"/>
              <a:gd name="connsiteX4" fmla="*/ 0 w 7105230"/>
              <a:gd name="connsiteY4" fmla="*/ 0 h 1124916"/>
              <a:gd name="connsiteX0" fmla="*/ 0 w 7105230"/>
              <a:gd name="connsiteY0" fmla="*/ 0 h 1124745"/>
              <a:gd name="connsiteX1" fmla="*/ 7105230 w 7105230"/>
              <a:gd name="connsiteY1" fmla="*/ 0 h 1124745"/>
              <a:gd name="connsiteX2" fmla="*/ 7105230 w 7105230"/>
              <a:gd name="connsiteY2" fmla="*/ 1124745 h 1124745"/>
              <a:gd name="connsiteX3" fmla="*/ 662470 w 7105230"/>
              <a:gd name="connsiteY3" fmla="*/ 974897 h 1124745"/>
              <a:gd name="connsiteX4" fmla="*/ 0 w 7105230"/>
              <a:gd name="connsiteY4" fmla="*/ 0 h 1124745"/>
              <a:gd name="connsiteX0" fmla="*/ 0 w 7105230"/>
              <a:gd name="connsiteY0" fmla="*/ 0 h 1124745"/>
              <a:gd name="connsiteX1" fmla="*/ 7105230 w 7105230"/>
              <a:gd name="connsiteY1" fmla="*/ 0 h 1124745"/>
              <a:gd name="connsiteX2" fmla="*/ 7105230 w 7105230"/>
              <a:gd name="connsiteY2" fmla="*/ 1124745 h 1124745"/>
              <a:gd name="connsiteX3" fmla="*/ 548541 w 7105230"/>
              <a:gd name="connsiteY3" fmla="*/ 1122535 h 1124745"/>
              <a:gd name="connsiteX4" fmla="*/ 0 w 7105230"/>
              <a:gd name="connsiteY4" fmla="*/ 0 h 1124745"/>
              <a:gd name="connsiteX0" fmla="*/ 0 w 7095058"/>
              <a:gd name="connsiteY0" fmla="*/ 2382 h 1124745"/>
              <a:gd name="connsiteX1" fmla="*/ 7095058 w 7095058"/>
              <a:gd name="connsiteY1" fmla="*/ 0 h 1124745"/>
              <a:gd name="connsiteX2" fmla="*/ 7095058 w 7095058"/>
              <a:gd name="connsiteY2" fmla="*/ 1124745 h 1124745"/>
              <a:gd name="connsiteX3" fmla="*/ 538369 w 7095058"/>
              <a:gd name="connsiteY3" fmla="*/ 1122535 h 1124745"/>
              <a:gd name="connsiteX4" fmla="*/ 0 w 7095058"/>
              <a:gd name="connsiteY4" fmla="*/ 2382 h 1124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95058" h="1124745">
                <a:moveTo>
                  <a:pt x="0" y="2382"/>
                </a:moveTo>
                <a:lnTo>
                  <a:pt x="7095058" y="0"/>
                </a:lnTo>
                <a:lnTo>
                  <a:pt x="7095058" y="1124745"/>
                </a:lnTo>
                <a:lnTo>
                  <a:pt x="538369" y="1122535"/>
                </a:lnTo>
                <a:lnTo>
                  <a:pt x="0" y="2382"/>
                </a:lnTo>
                <a:close/>
              </a:path>
            </a:pathLst>
          </a:custGeom>
          <a:gradFill>
            <a:gsLst>
              <a:gs pos="0">
                <a:srgbClr val="59BCDE">
                  <a:alpha val="90000"/>
                </a:srgbClr>
              </a:gs>
              <a:gs pos="100000">
                <a:srgbClr val="006985">
                  <a:alpha val="90000"/>
                </a:srgbClr>
              </a:gs>
            </a:gsLst>
            <a:lin ang="10800000" scaled="0"/>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9" name="タイトル プレースホルダー 8"/>
          <p:cNvSpPr>
            <a:spLocks noGrp="1"/>
          </p:cNvSpPr>
          <p:nvPr>
            <p:ph type="title"/>
          </p:nvPr>
        </p:nvSpPr>
        <p:spPr>
          <a:xfrm>
            <a:off x="107504" y="-5209"/>
            <a:ext cx="9036496" cy="1125927"/>
          </a:xfrm>
          <a:prstGeom prst="rect">
            <a:avLst/>
          </a:prstGeom>
          <a:scene3d>
            <a:camera prst="orthographicFront"/>
            <a:lightRig rig="threePt" dir="t"/>
          </a:scene3d>
          <a:sp3d prstMaterial="matte"/>
        </p:spPr>
        <p:txBody>
          <a:bodyPr vert="horz" anchor="ctr">
            <a:normAutofit/>
            <a:sp3d prstMaterial="matte"/>
          </a:bodyPr>
          <a:lstStyle>
            <a:extLst/>
          </a:lstStyle>
          <a:p>
            <a:r>
              <a:rPr kumimoji="0" lang="ja-JP" altLang="en-US" dirty="0" smtClean="0"/>
              <a:t>マスター タイトルの書式設定</a:t>
            </a:r>
            <a:endParaRPr kumimoji="0" lang="en-US" dirty="0"/>
          </a:p>
        </p:txBody>
      </p:sp>
      <p:sp>
        <p:nvSpPr>
          <p:cNvPr id="18" name="スライド番号プレースホルダー 17"/>
          <p:cNvSpPr>
            <a:spLocks noGrp="1"/>
          </p:cNvSpPr>
          <p:nvPr>
            <p:ph type="sldNum" sz="quarter" idx="4"/>
          </p:nvPr>
        </p:nvSpPr>
        <p:spPr>
          <a:xfrm>
            <a:off x="8028384" y="183555"/>
            <a:ext cx="936104" cy="365125"/>
          </a:xfrm>
          <a:prstGeom prst="rect">
            <a:avLst/>
          </a:prstGeom>
        </p:spPr>
        <p:txBody>
          <a:bodyPr vert="horz" anchor="b"/>
          <a:lstStyle>
            <a:lvl1pPr algn="r" eaLnBrk="1" latinLnBrk="0" hangingPunct="1">
              <a:defRPr kumimoji="0" sz="1400" b="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itchFamily="50" charset="-128"/>
                <a:cs typeface="Tahoma" panose="020B0604030504040204" pitchFamily="34" charset="0"/>
              </a:defRPr>
            </a:lvl1pPr>
            <a:extLst/>
          </a:lstStyle>
          <a:p>
            <a:fld id="{533E9CD1-7028-417A-977F-E3A3A3E38516}" type="slidenum">
              <a:rPr kumimoji="1" lang="ja-JP" altLang="en-US" smtClean="0"/>
              <a:pPr/>
              <a: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674" r:id="rId16"/>
  </p:sldLayoutIdLst>
  <p:timing>
    <p:tnLst>
      <p:par>
        <p:cTn id="1" dur="indefinite" restart="never" nodeType="tmRoot"/>
      </p:par>
    </p:tnLst>
  </p:timing>
  <p:txStyles>
    <p:titleStyle>
      <a:lvl1pPr algn="l" rtl="0" eaLnBrk="1" latinLnBrk="0" hangingPunct="1">
        <a:spcBef>
          <a:spcPct val="0"/>
        </a:spcBef>
        <a:buNone/>
        <a:defRPr kumimoji="1" sz="3800" b="0" kern="1200">
          <a:solidFill>
            <a:schemeClr val="bg1"/>
          </a:solidFill>
          <a:effectLst>
            <a:outerShdw blurRad="31750" dist="25400" dir="5400000" algn="tl" rotWithShape="0">
              <a:srgbClr val="000000">
                <a:alpha val="25000"/>
              </a:srgbClr>
            </a:outerShdw>
          </a:effectLst>
          <a:latin typeface="IPA Pゴシック" panose="020B0500000000000000" pitchFamily="50" charset="-128"/>
          <a:ea typeface="IPA Pゴシック" pitchFamily="50" charset="-128"/>
          <a:cs typeface="Tahoma" panose="020B0604030504040204" pitchFamily="34" charset="0"/>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1" sz="2700" kern="1200">
          <a:solidFill>
            <a:schemeClr val="tx1"/>
          </a:solidFill>
          <a:latin typeface="IPA Pゴシック" panose="020B0500000000000000" pitchFamily="50" charset="-128"/>
          <a:ea typeface="IPA Pゴシック" pitchFamily="50" charset="-128"/>
          <a:cs typeface="Tahoma" panose="020B0604030504040204" pitchFamily="34" charset="0"/>
        </a:defRPr>
      </a:lvl1pPr>
      <a:lvl2pPr marL="621792" indent="-228600" algn="l" rtl="0" eaLnBrk="1" latinLnBrk="0" hangingPunct="1">
        <a:spcBef>
          <a:spcPts val="324"/>
        </a:spcBef>
        <a:buClr>
          <a:schemeClr val="accent1"/>
        </a:buClr>
        <a:buFont typeface="Verdana"/>
        <a:buChar char="◦"/>
        <a:defRPr kumimoji="1" sz="2300" kern="1200">
          <a:solidFill>
            <a:schemeClr val="tx1"/>
          </a:solidFill>
          <a:latin typeface="IPA Pゴシック" panose="020B0500000000000000" pitchFamily="50" charset="-128"/>
          <a:ea typeface="IPA Pゴシック" pitchFamily="50" charset="-128"/>
          <a:cs typeface="Tahoma" panose="020B0604030504040204" pitchFamily="34" charset="0"/>
        </a:defRPr>
      </a:lvl2pPr>
      <a:lvl3pPr marL="859536" indent="-228600" algn="l" rtl="0" eaLnBrk="1" latinLnBrk="0" hangingPunct="1">
        <a:spcBef>
          <a:spcPts val="350"/>
        </a:spcBef>
        <a:buClr>
          <a:schemeClr val="accent2"/>
        </a:buClr>
        <a:buSzPct val="100000"/>
        <a:buFont typeface="Wingdings 2"/>
        <a:buChar char=""/>
        <a:defRPr kumimoji="1" sz="2100" kern="1200">
          <a:solidFill>
            <a:schemeClr val="tx1"/>
          </a:solidFill>
          <a:latin typeface="IPA Pゴシック" panose="020B0500000000000000" pitchFamily="50" charset="-128"/>
          <a:ea typeface="IPA Pゴシック" pitchFamily="50" charset="-128"/>
          <a:cs typeface="Tahoma" panose="020B0604030504040204" pitchFamily="34" charset="0"/>
        </a:defRPr>
      </a:lvl3pPr>
      <a:lvl4pPr marL="1143000" indent="-228600" algn="l" rtl="0" eaLnBrk="1" latinLnBrk="0" hangingPunct="1">
        <a:spcBef>
          <a:spcPts val="350"/>
        </a:spcBef>
        <a:buClr>
          <a:schemeClr val="accent2"/>
        </a:buClr>
        <a:buFont typeface="Wingdings 2"/>
        <a:buChar char=""/>
        <a:defRPr kumimoji="1" sz="1900" kern="1200">
          <a:solidFill>
            <a:schemeClr val="tx1"/>
          </a:solidFill>
          <a:latin typeface="IPA Pゴシック" panose="020B0500000000000000" pitchFamily="50" charset="-128"/>
          <a:ea typeface="IPA Pゴシック" pitchFamily="50" charset="-128"/>
          <a:cs typeface="Tahoma" panose="020B0604030504040204" pitchFamily="34" charset="0"/>
        </a:defRPr>
      </a:lvl4pPr>
      <a:lvl5pPr marL="1371600" indent="-228600" algn="l" rtl="0" eaLnBrk="1" latinLnBrk="0" hangingPunct="1">
        <a:spcBef>
          <a:spcPts val="350"/>
        </a:spcBef>
        <a:buClr>
          <a:schemeClr val="accent2"/>
        </a:buClr>
        <a:buFont typeface="Wingdings 2"/>
        <a:buChar char=""/>
        <a:defRPr kumimoji="1" sz="1800" kern="1200">
          <a:solidFill>
            <a:schemeClr val="tx1"/>
          </a:solidFill>
          <a:latin typeface="IPA Pゴシック" panose="020B0500000000000000" pitchFamily="50" charset="-128"/>
          <a:ea typeface="IPA Pゴシック" pitchFamily="50" charset="-128"/>
          <a:cs typeface="Tahoma" panose="020B0604030504040204" pitchFamily="34" charset="0"/>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wmf"/><Relationship Id="rId5" Type="http://schemas.openxmlformats.org/officeDocument/2006/relationships/image" Target="../media/image4.wmf"/><Relationship Id="rId4" Type="http://schemas.openxmlformats.org/officeDocument/2006/relationships/image" Target="../media/image3.jpe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wmf"/><Relationship Id="rId5" Type="http://schemas.openxmlformats.org/officeDocument/2006/relationships/image" Target="../media/image4.w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4.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4.wmf"/><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37878" y="3201594"/>
            <a:ext cx="7526610" cy="1829761"/>
          </a:xfrm>
        </p:spPr>
        <p:txBody>
          <a:bodyPr>
            <a:normAutofit/>
            <a:scene3d>
              <a:camera prst="orthographicFront"/>
              <a:lightRig rig="threePt" dir="t"/>
            </a:scene3d>
            <a:sp3d prstMaterial="matte"/>
          </a:bodyPr>
          <a:lstStyle/>
          <a:p>
            <a:r>
              <a:rPr lang="ja-JP" altLang="en-US" sz="3900" dirty="0" smtClean="0">
                <a:gradFill>
                  <a:gsLst>
                    <a:gs pos="0">
                      <a:schemeClr val="tx1"/>
                    </a:gs>
                    <a:gs pos="100000">
                      <a:schemeClr val="tx1">
                        <a:lumMod val="65000"/>
                        <a:lumOff val="35000"/>
                      </a:schemeClr>
                    </a:gs>
                  </a:gsLst>
                  <a:lin ang="16200000" scaled="0"/>
                </a:gradFill>
              </a:rPr>
              <a:t>帯域外</a:t>
            </a:r>
            <a:r>
              <a:rPr lang="ja-JP" altLang="en-US" sz="3900" dirty="0">
                <a:gradFill>
                  <a:gsLst>
                    <a:gs pos="0">
                      <a:schemeClr val="tx1"/>
                    </a:gs>
                    <a:gs pos="100000">
                      <a:schemeClr val="tx1">
                        <a:lumMod val="65000"/>
                        <a:lumOff val="35000"/>
                      </a:schemeClr>
                    </a:gs>
                  </a:gsLst>
                  <a:lin ang="16200000" scaled="0"/>
                </a:gradFill>
              </a:rPr>
              <a:t>リモート管理の継続</a:t>
            </a:r>
            <a:r>
              <a:rPr lang="ja-JP" altLang="en-US" sz="3900" dirty="0" smtClean="0">
                <a:gradFill>
                  <a:gsLst>
                    <a:gs pos="0">
                      <a:schemeClr val="tx1"/>
                    </a:gs>
                    <a:gs pos="100000">
                      <a:schemeClr val="tx1">
                        <a:lumMod val="65000"/>
                        <a:lumOff val="35000"/>
                      </a:schemeClr>
                    </a:gs>
                  </a:gsLst>
                  <a:lin ang="16200000" scaled="0"/>
                </a:gradFill>
              </a:rPr>
              <a:t>を</a:t>
            </a:r>
            <a:r>
              <a:rPr lang="en-US" altLang="ja-JP" sz="3900" dirty="0" smtClean="0">
                <a:gradFill>
                  <a:gsLst>
                    <a:gs pos="0">
                      <a:schemeClr val="tx1"/>
                    </a:gs>
                    <a:gs pos="100000">
                      <a:schemeClr val="tx1">
                        <a:lumMod val="65000"/>
                        <a:lumOff val="35000"/>
                      </a:schemeClr>
                    </a:gs>
                  </a:gsLst>
                  <a:lin ang="16200000" scaled="0"/>
                </a:gradFill>
              </a:rPr>
              <a:t/>
            </a:r>
            <a:br>
              <a:rPr lang="en-US" altLang="ja-JP" sz="3900" dirty="0" smtClean="0">
                <a:gradFill>
                  <a:gsLst>
                    <a:gs pos="0">
                      <a:schemeClr val="tx1"/>
                    </a:gs>
                    <a:gs pos="100000">
                      <a:schemeClr val="tx1">
                        <a:lumMod val="65000"/>
                        <a:lumOff val="35000"/>
                      </a:schemeClr>
                    </a:gs>
                  </a:gsLst>
                  <a:lin ang="16200000" scaled="0"/>
                </a:gradFill>
              </a:rPr>
            </a:br>
            <a:r>
              <a:rPr lang="ja-JP" altLang="en-US" sz="3900" dirty="0" smtClean="0">
                <a:gradFill>
                  <a:gsLst>
                    <a:gs pos="0">
                      <a:schemeClr val="tx1"/>
                    </a:gs>
                    <a:gs pos="100000">
                      <a:schemeClr val="tx1">
                        <a:lumMod val="65000"/>
                        <a:lumOff val="35000"/>
                      </a:schemeClr>
                    </a:gs>
                  </a:gsLst>
                  <a:lin ang="16200000" scaled="0"/>
                </a:gradFill>
              </a:rPr>
              <a:t>実現</a:t>
            </a:r>
            <a:r>
              <a:rPr lang="ja-JP" altLang="en-US" sz="3900" dirty="0">
                <a:gradFill>
                  <a:gsLst>
                    <a:gs pos="0">
                      <a:schemeClr val="tx1"/>
                    </a:gs>
                    <a:gs pos="100000">
                      <a:schemeClr val="tx1">
                        <a:lumMod val="65000"/>
                        <a:lumOff val="35000"/>
                      </a:schemeClr>
                    </a:gs>
                  </a:gsLst>
                  <a:lin ang="16200000" scaled="0"/>
                </a:gradFill>
              </a:rPr>
              <a:t>可能な</a:t>
            </a:r>
            <a:r>
              <a:rPr lang="en-US" altLang="ja-JP" sz="3900" dirty="0">
                <a:gradFill>
                  <a:gsLst>
                    <a:gs pos="0">
                      <a:schemeClr val="tx1"/>
                    </a:gs>
                    <a:gs pos="100000">
                      <a:schemeClr val="tx1">
                        <a:lumMod val="65000"/>
                        <a:lumOff val="35000"/>
                      </a:schemeClr>
                    </a:gs>
                  </a:gsLst>
                  <a:lin ang="16200000" scaled="0"/>
                </a:gradFill>
              </a:rPr>
              <a:t>VM</a:t>
            </a:r>
            <a:r>
              <a:rPr lang="ja-JP" altLang="en-US" sz="3900" dirty="0" smtClean="0">
                <a:gradFill>
                  <a:gsLst>
                    <a:gs pos="0">
                      <a:schemeClr val="tx1"/>
                    </a:gs>
                    <a:gs pos="100000">
                      <a:schemeClr val="tx1">
                        <a:lumMod val="65000"/>
                        <a:lumOff val="35000"/>
                      </a:schemeClr>
                    </a:gs>
                  </a:gsLst>
                  <a:lin ang="16200000" scaled="0"/>
                </a:gradFill>
              </a:rPr>
              <a:t>マイ</a:t>
            </a:r>
            <a:r>
              <a:rPr lang="ja-JP" altLang="en-US" sz="3900" dirty="0">
                <a:gradFill>
                  <a:gsLst>
                    <a:gs pos="0">
                      <a:schemeClr val="tx1"/>
                    </a:gs>
                    <a:gs pos="100000">
                      <a:schemeClr val="tx1">
                        <a:lumMod val="65000"/>
                        <a:lumOff val="35000"/>
                      </a:schemeClr>
                    </a:gs>
                  </a:gsLst>
                  <a:lin ang="16200000" scaled="0"/>
                </a:gradFill>
              </a:rPr>
              <a:t>グ</a:t>
            </a:r>
            <a:r>
              <a:rPr lang="ja-JP" altLang="en-US" sz="3900" dirty="0" smtClean="0">
                <a:gradFill>
                  <a:gsLst>
                    <a:gs pos="0">
                      <a:schemeClr val="tx1"/>
                    </a:gs>
                    <a:gs pos="100000">
                      <a:schemeClr val="tx1">
                        <a:lumMod val="65000"/>
                        <a:lumOff val="35000"/>
                      </a:schemeClr>
                    </a:gs>
                  </a:gsLst>
                  <a:lin ang="16200000" scaled="0"/>
                </a:gradFill>
              </a:rPr>
              <a:t>レーション手法</a:t>
            </a:r>
            <a:endParaRPr kumimoji="1" lang="ja-JP" altLang="en-US" sz="3900" spc="-80" dirty="0">
              <a:gradFill>
                <a:gsLst>
                  <a:gs pos="0">
                    <a:schemeClr val="tx1"/>
                  </a:gs>
                  <a:gs pos="100000">
                    <a:schemeClr val="tx1">
                      <a:lumMod val="65000"/>
                      <a:lumOff val="35000"/>
                    </a:schemeClr>
                  </a:gs>
                </a:gsLst>
                <a:lin ang="16200000" scaled="0"/>
              </a:gradFill>
            </a:endParaRPr>
          </a:p>
        </p:txBody>
      </p:sp>
      <p:sp>
        <p:nvSpPr>
          <p:cNvPr id="3" name="サブタイトル 2"/>
          <p:cNvSpPr>
            <a:spLocks noGrp="1"/>
          </p:cNvSpPr>
          <p:nvPr>
            <p:ph type="subTitle" idx="1"/>
          </p:nvPr>
        </p:nvSpPr>
        <p:spPr>
          <a:xfrm>
            <a:off x="1437878" y="5060600"/>
            <a:ext cx="7526610" cy="1199704"/>
          </a:xfrm>
        </p:spPr>
        <p:txBody>
          <a:bodyPr>
            <a:normAutofit fontScale="77500" lnSpcReduction="20000"/>
          </a:bodyPr>
          <a:lstStyle/>
          <a:p>
            <a:r>
              <a:rPr lang="ja-JP" altLang="en-US" dirty="0">
                <a:solidFill>
                  <a:schemeClr val="tx1"/>
                </a:solidFill>
              </a:rPr>
              <a:t>九州工業</a:t>
            </a:r>
            <a:r>
              <a:rPr lang="ja-JP" altLang="en-US" dirty="0" smtClean="0">
                <a:solidFill>
                  <a:schemeClr val="tx1"/>
                </a:solidFill>
              </a:rPr>
              <a:t>大学大学院</a:t>
            </a:r>
            <a:r>
              <a:rPr lang="en-US" altLang="ja-JP" dirty="0" smtClean="0">
                <a:solidFill>
                  <a:schemeClr val="tx1"/>
                </a:solidFill>
              </a:rPr>
              <a:t/>
            </a:r>
            <a:br>
              <a:rPr lang="en-US" altLang="ja-JP" dirty="0" smtClean="0">
                <a:solidFill>
                  <a:schemeClr val="tx1"/>
                </a:solidFill>
              </a:rPr>
            </a:br>
            <a:r>
              <a:rPr lang="ja-JP" altLang="en-US" dirty="0" smtClean="0">
                <a:solidFill>
                  <a:schemeClr val="tx1"/>
                </a:solidFill>
              </a:rPr>
              <a:t>情報工学府 情報創成工学専攻</a:t>
            </a:r>
            <a:endParaRPr lang="en-US" altLang="ja-JP" dirty="0" smtClean="0">
              <a:solidFill>
                <a:schemeClr val="tx1"/>
              </a:solidFill>
            </a:endParaRPr>
          </a:p>
          <a:p>
            <a:r>
              <a:rPr lang="en-US" altLang="ja-JP" dirty="0" smtClean="0">
                <a:solidFill>
                  <a:schemeClr val="tx1"/>
                </a:solidFill>
              </a:rPr>
              <a:t>13675016</a:t>
            </a:r>
            <a:r>
              <a:rPr kumimoji="1" lang="en-US" altLang="ja-JP" dirty="0" smtClean="0">
                <a:solidFill>
                  <a:schemeClr val="tx1"/>
                </a:solidFill>
              </a:rPr>
              <a:t> </a:t>
            </a:r>
            <a:r>
              <a:rPr kumimoji="1" lang="ja-JP" altLang="en-US" dirty="0" smtClean="0">
                <a:solidFill>
                  <a:schemeClr val="tx1"/>
                </a:solidFill>
              </a:rPr>
              <a:t>川原   翔</a:t>
            </a:r>
            <a:endParaRPr lang="en-US" altLang="ja-JP" dirty="0" smtClean="0">
              <a:solidFill>
                <a:schemeClr val="tx1"/>
              </a:solidFill>
            </a:endParaRPr>
          </a:p>
        </p:txBody>
      </p:sp>
    </p:spTree>
    <p:extLst>
      <p:ext uri="{BB962C8B-B14F-4D97-AF65-F5344CB8AC3E}">
        <p14:creationId xmlns:p14="http://schemas.microsoft.com/office/powerpoint/2010/main" val="3786963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3"/>
          </p:nvPr>
        </p:nvSpPr>
        <p:spPr>
          <a:xfrm>
            <a:off x="453896" y="1340768"/>
            <a:ext cx="8496944" cy="5517232"/>
          </a:xfrm>
        </p:spPr>
        <p:txBody>
          <a:bodyPr>
            <a:normAutofit/>
          </a:bodyPr>
          <a:lstStyle/>
          <a:p>
            <a:r>
              <a:rPr lang="ja-JP" altLang="en-US" dirty="0" smtClean="0"/>
              <a:t>ドメイン</a:t>
            </a:r>
            <a:r>
              <a:rPr lang="en-US" altLang="ja-JP" dirty="0" smtClean="0"/>
              <a:t>R</a:t>
            </a:r>
            <a:r>
              <a:rPr lang="ja-JP" altLang="en-US" dirty="0" smtClean="0"/>
              <a:t>と</a:t>
            </a:r>
            <a:r>
              <a:rPr lang="ja-JP" altLang="en-US" dirty="0"/>
              <a:t>ユーザ</a:t>
            </a:r>
            <a:r>
              <a:rPr lang="en-US" altLang="ja-JP" dirty="0" smtClean="0"/>
              <a:t>VM</a:t>
            </a:r>
            <a:r>
              <a:rPr lang="ja-JP" altLang="en-US" dirty="0" smtClean="0"/>
              <a:t>の同期を取りながら同時にマイグレーション</a:t>
            </a:r>
            <a:endParaRPr lang="en-US" altLang="ja-JP" dirty="0" smtClean="0"/>
          </a:p>
          <a:p>
            <a:pPr lvl="1"/>
            <a:r>
              <a:rPr lang="ja-JP" altLang="en-US" dirty="0" smtClean="0"/>
              <a:t>ダウンタイムを削減するため２つの</a:t>
            </a:r>
            <a:r>
              <a:rPr lang="en-US" altLang="ja-JP" dirty="0" smtClean="0"/>
              <a:t>VM</a:t>
            </a:r>
            <a:r>
              <a:rPr lang="ja-JP" altLang="en-US" dirty="0" smtClean="0"/>
              <a:t>を同時に停止</a:t>
            </a:r>
            <a:endParaRPr lang="en-US" altLang="ja-JP" dirty="0" smtClean="0"/>
          </a:p>
          <a:p>
            <a:pPr lvl="1"/>
            <a:r>
              <a:rPr lang="ja-JP" altLang="en-US" dirty="0" smtClean="0"/>
              <a:t>移送先でユーザ</a:t>
            </a:r>
            <a:r>
              <a:rPr lang="en-US" altLang="ja-JP" dirty="0" smtClean="0"/>
              <a:t>VM</a:t>
            </a:r>
            <a:r>
              <a:rPr lang="ja-JP" altLang="en-US" dirty="0" err="1" smtClean="0"/>
              <a:t>のメ</a:t>
            </a:r>
            <a:r>
              <a:rPr lang="ja-JP" altLang="en-US" dirty="0" smtClean="0"/>
              <a:t>モリが再構築された後で共有メモリを復元</a:t>
            </a:r>
            <a:endParaRPr lang="en-US" altLang="ja-JP" dirty="0" smtClean="0"/>
          </a:p>
          <a:p>
            <a:pPr lvl="1"/>
            <a:r>
              <a:rPr lang="en-US" altLang="ja-JP" dirty="0" smtClean="0"/>
              <a:t>VM</a:t>
            </a:r>
            <a:r>
              <a:rPr lang="ja-JP" altLang="en-US" dirty="0" err="1" smtClean="0"/>
              <a:t>が停</a:t>
            </a:r>
            <a:r>
              <a:rPr lang="ja-JP" altLang="en-US" dirty="0" smtClean="0"/>
              <a:t>止している間に仮想割り込みチャネルの保存および復元を行う</a:t>
            </a:r>
            <a:endParaRPr lang="ja-JP" altLang="en-US" dirty="0"/>
          </a:p>
        </p:txBody>
      </p:sp>
      <p:cxnSp>
        <p:nvCxnSpPr>
          <p:cNvPr id="56" name="直線矢印コネクタ 55"/>
          <p:cNvCxnSpPr/>
          <p:nvPr/>
        </p:nvCxnSpPr>
        <p:spPr>
          <a:xfrm>
            <a:off x="3376598" y="4456990"/>
            <a:ext cx="4968552" cy="0"/>
          </a:xfrm>
          <a:prstGeom prst="straightConnector1">
            <a:avLst/>
          </a:prstGeom>
          <a:ln w="38100" cmpd="sng">
            <a:headEnd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7" name="直線矢印コネクタ 26"/>
          <p:cNvCxnSpPr/>
          <p:nvPr/>
        </p:nvCxnSpPr>
        <p:spPr>
          <a:xfrm>
            <a:off x="3376602" y="4719979"/>
            <a:ext cx="4968552" cy="0"/>
          </a:xfrm>
          <a:prstGeom prst="straightConnector1">
            <a:avLst/>
          </a:prstGeom>
          <a:ln w="38100" cmpd="sng">
            <a:headEnd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32" name="直線矢印コネクタ 31"/>
          <p:cNvCxnSpPr/>
          <p:nvPr/>
        </p:nvCxnSpPr>
        <p:spPr>
          <a:xfrm>
            <a:off x="3747012" y="5680353"/>
            <a:ext cx="4598142" cy="0"/>
          </a:xfrm>
          <a:prstGeom prst="straightConnector1">
            <a:avLst/>
          </a:prstGeom>
          <a:ln w="38100" cmpd="sng">
            <a:tailEnd type="arrow" w="med" len="med"/>
          </a:ln>
        </p:spPr>
        <p:style>
          <a:lnRef idx="2">
            <a:schemeClr val="accent1"/>
          </a:lnRef>
          <a:fillRef idx="0">
            <a:schemeClr val="accent1"/>
          </a:fillRef>
          <a:effectRef idx="1">
            <a:schemeClr val="accent1"/>
          </a:effectRef>
          <a:fontRef idx="minor">
            <a:schemeClr val="tx1"/>
          </a:fontRef>
        </p:style>
      </p:cxnSp>
      <p:cxnSp>
        <p:nvCxnSpPr>
          <p:cNvPr id="57" name="直線矢印コネクタ 56"/>
          <p:cNvCxnSpPr/>
          <p:nvPr/>
        </p:nvCxnSpPr>
        <p:spPr>
          <a:xfrm>
            <a:off x="3747012" y="5949280"/>
            <a:ext cx="4598142" cy="0"/>
          </a:xfrm>
          <a:prstGeom prst="straightConnector1">
            <a:avLst/>
          </a:prstGeom>
          <a:ln w="38100" cmpd="sng">
            <a:tailEnd type="arrow" w="med" len="med"/>
          </a:ln>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p:txBody>
          <a:bodyPr/>
          <a:lstStyle/>
          <a:p>
            <a:r>
              <a:rPr kumimoji="1" lang="ja-JP" altLang="en-US" dirty="0" smtClean="0"/>
              <a:t>同時マイグレーション</a:t>
            </a:r>
            <a:endParaRPr kumimoji="1" lang="ja-JP" altLang="en-US" dirty="0"/>
          </a:p>
        </p:txBody>
      </p:sp>
      <p:sp>
        <p:nvSpPr>
          <p:cNvPr id="28" name="テキスト ボックス 27"/>
          <p:cNvSpPr txBox="1"/>
          <p:nvPr/>
        </p:nvSpPr>
        <p:spPr>
          <a:xfrm>
            <a:off x="4719990" y="4008185"/>
            <a:ext cx="646331" cy="369332"/>
          </a:xfrm>
          <a:prstGeom prst="rect">
            <a:avLst/>
          </a:prstGeom>
          <a:noFill/>
        </p:spPr>
        <p:txBody>
          <a:bodyPr wrap="none" rtlCol="0">
            <a:spAutoFit/>
          </a:bodyPr>
          <a:lstStyle/>
          <a:p>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停止</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29" name="テキスト ボックス 28"/>
          <p:cNvSpPr txBox="1"/>
          <p:nvPr/>
        </p:nvSpPr>
        <p:spPr>
          <a:xfrm>
            <a:off x="2079076" y="4250905"/>
            <a:ext cx="1192955" cy="661720"/>
          </a:xfrm>
          <a:prstGeom prst="rect">
            <a:avLst/>
          </a:prstGeom>
          <a:noFill/>
        </p:spPr>
        <p:txBody>
          <a:bodyPr wrap="none" rtlCol="0">
            <a:spAutoFit/>
          </a:bodyPr>
          <a:lstStyle/>
          <a:p>
            <a:pPr algn="ctr"/>
            <a:r>
              <a:rPr lang="ja-JP" altLang="en-US" dirty="0">
                <a:latin typeface="IPA Pゴシック" panose="020B0500000000000000" pitchFamily="50" charset="-128"/>
                <a:ea typeface="IPA Pゴシック" panose="020B0500000000000000" pitchFamily="50" charset="-128"/>
                <a:cs typeface="Tahoma" panose="020B0604030504040204" pitchFamily="34" charset="0"/>
              </a:rPr>
              <a:t>ドメイン</a:t>
            </a:r>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R</a:t>
            </a:r>
          </a:p>
          <a:p>
            <a:pPr algn="ctr"/>
            <a:endParaRPr kumimoji="1" lang="en-US" altLang="ja-JP" sz="100" dirty="0" smtClean="0">
              <a:latin typeface="IPA Pゴシック" panose="020B0500000000000000" pitchFamily="50" charset="-128"/>
              <a:ea typeface="IPA Pゴシック" panose="020B0500000000000000" pitchFamily="50" charset="-128"/>
              <a:cs typeface="Tahoma" panose="020B0604030504040204" pitchFamily="34" charset="0"/>
            </a:endParaRPr>
          </a:p>
          <a:p>
            <a:pPr algn="ctr"/>
            <a:r>
              <a:rPr lang="ja-JP" altLang="en-US" dirty="0">
                <a:latin typeface="IPA Pゴシック" panose="020B0500000000000000" pitchFamily="50" charset="-128"/>
                <a:ea typeface="IPA Pゴシック" panose="020B0500000000000000" pitchFamily="50" charset="-128"/>
                <a:cs typeface="Tahoma" panose="020B0604030504040204" pitchFamily="34" charset="0"/>
              </a:rPr>
              <a:t>ユーザ</a:t>
            </a:r>
            <a:r>
              <a:rPr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VM</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0" name="テキスト ボックス 29"/>
          <p:cNvSpPr txBox="1"/>
          <p:nvPr/>
        </p:nvSpPr>
        <p:spPr>
          <a:xfrm>
            <a:off x="565167" y="4409162"/>
            <a:ext cx="1300356" cy="369332"/>
          </a:xfrm>
          <a:prstGeom prst="rect">
            <a:avLst/>
          </a:prstGeom>
          <a:noFill/>
          <a:ln>
            <a:solidFill>
              <a:schemeClr val="tx1"/>
            </a:solidFill>
          </a:ln>
        </p:spPr>
        <p:txBody>
          <a:bodyPr wrap="squar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移送元</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1" name="テキスト ボックス 30"/>
          <p:cNvSpPr txBox="1"/>
          <p:nvPr/>
        </p:nvSpPr>
        <p:spPr>
          <a:xfrm>
            <a:off x="565167" y="5633011"/>
            <a:ext cx="1300356" cy="369332"/>
          </a:xfrm>
          <a:prstGeom prst="rect">
            <a:avLst/>
          </a:prstGeom>
          <a:noFill/>
          <a:ln>
            <a:solidFill>
              <a:schemeClr val="tx1"/>
            </a:solidFill>
          </a:ln>
        </p:spPr>
        <p:txBody>
          <a:bodyPr wrap="squar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移送先</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3" name="テキスト ボックス 32"/>
          <p:cNvSpPr txBox="1"/>
          <p:nvPr/>
        </p:nvSpPr>
        <p:spPr>
          <a:xfrm>
            <a:off x="3423843" y="5955724"/>
            <a:ext cx="646332" cy="369332"/>
          </a:xfrm>
          <a:prstGeom prst="rect">
            <a:avLst/>
          </a:prstGeom>
          <a:noFill/>
        </p:spPr>
        <p:txBody>
          <a:bodyPr wrap="non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作成</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4" name="テキスト ボックス 33"/>
          <p:cNvSpPr txBox="1"/>
          <p:nvPr/>
        </p:nvSpPr>
        <p:spPr>
          <a:xfrm>
            <a:off x="7768795" y="4008185"/>
            <a:ext cx="646332" cy="369332"/>
          </a:xfrm>
          <a:prstGeom prst="rect">
            <a:avLst/>
          </a:prstGeom>
          <a:noFill/>
        </p:spPr>
        <p:txBody>
          <a:bodyPr wrap="non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終了</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5" name="テキスト ボックス 34"/>
          <p:cNvSpPr txBox="1"/>
          <p:nvPr/>
        </p:nvSpPr>
        <p:spPr>
          <a:xfrm>
            <a:off x="1959978" y="5540678"/>
            <a:ext cx="1432975" cy="569387"/>
          </a:xfrm>
          <a:prstGeom prst="rect">
            <a:avLst/>
          </a:prstGeom>
          <a:noFill/>
        </p:spPr>
        <p:txBody>
          <a:bodyPr wrap="square" lIns="0" tIns="0" rIns="0" bIns="0" rtlCol="0">
            <a:spAutoFit/>
          </a:bodyPr>
          <a:lstStyle/>
          <a:p>
            <a:pPr algn="ctr"/>
            <a:r>
              <a:rPr lang="ja-JP" altLang="en-US" dirty="0">
                <a:latin typeface="IPA Pゴシック" panose="020B0500000000000000" pitchFamily="50" charset="-128"/>
                <a:ea typeface="IPA Pゴシック" panose="020B0500000000000000" pitchFamily="50" charset="-128"/>
                <a:cs typeface="Tahoma" panose="020B0604030504040204" pitchFamily="34" charset="0"/>
              </a:rPr>
              <a:t>ドメイン</a:t>
            </a:r>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R</a:t>
            </a:r>
            <a:b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sz="100" dirty="0" smtClean="0">
                <a:latin typeface="IPA Pゴシック" panose="020B0500000000000000" pitchFamily="50" charset="-128"/>
                <a:ea typeface="IPA Pゴシック" panose="020B0500000000000000" pitchFamily="50" charset="-128"/>
                <a:cs typeface="Tahoma" panose="020B0604030504040204" pitchFamily="34" charset="0"/>
              </a:rPr>
              <a:t>　</a:t>
            </a:r>
            <a:endPar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endParaRPr>
          </a:p>
          <a:p>
            <a:pPr algn="ctr"/>
            <a:r>
              <a:rPr lang="ja-JP" altLang="en-US" dirty="0">
                <a:latin typeface="IPA Pゴシック" panose="020B0500000000000000" pitchFamily="50" charset="-128"/>
                <a:ea typeface="IPA Pゴシック" panose="020B0500000000000000" pitchFamily="50" charset="-128"/>
                <a:cs typeface="Tahoma" panose="020B0604030504040204" pitchFamily="34" charset="0"/>
              </a:rPr>
              <a:t>ユーザ</a:t>
            </a:r>
            <a:r>
              <a:rPr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VM</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37" name="直線矢印コネクタ 36"/>
          <p:cNvCxnSpPr/>
          <p:nvPr/>
        </p:nvCxnSpPr>
        <p:spPr>
          <a:xfrm>
            <a:off x="4168690"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4384714"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39" name="直線矢印コネクタ 38"/>
          <p:cNvCxnSpPr/>
          <p:nvPr/>
        </p:nvCxnSpPr>
        <p:spPr>
          <a:xfrm>
            <a:off x="4600738"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0" name="直線矢印コネクタ 39"/>
          <p:cNvCxnSpPr/>
          <p:nvPr/>
        </p:nvCxnSpPr>
        <p:spPr>
          <a:xfrm>
            <a:off x="4816762"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1" name="直線矢印コネクタ 40"/>
          <p:cNvCxnSpPr/>
          <p:nvPr/>
        </p:nvCxnSpPr>
        <p:spPr>
          <a:xfrm>
            <a:off x="5032786"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p:nvPr/>
        </p:nvCxnSpPr>
        <p:spPr>
          <a:xfrm>
            <a:off x="5248810"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線矢印コネクタ 42"/>
          <p:cNvCxnSpPr/>
          <p:nvPr/>
        </p:nvCxnSpPr>
        <p:spPr>
          <a:xfrm>
            <a:off x="5464834" y="5157192"/>
            <a:ext cx="0" cy="432048"/>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4" name="テキスト ボックス 43"/>
          <p:cNvSpPr txBox="1"/>
          <p:nvPr/>
        </p:nvSpPr>
        <p:spPr>
          <a:xfrm>
            <a:off x="5176947" y="5962054"/>
            <a:ext cx="1205778" cy="646331"/>
          </a:xfrm>
          <a:prstGeom prst="rect">
            <a:avLst/>
          </a:prstGeom>
          <a:noFill/>
        </p:spPr>
        <p:txBody>
          <a:bodyPr wrap="non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共有メモリ</a:t>
            </a:r>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
            </a:r>
            <a:b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の復元</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45" name="テキスト ボックス 44"/>
          <p:cNvSpPr txBox="1"/>
          <p:nvPr/>
        </p:nvSpPr>
        <p:spPr>
          <a:xfrm>
            <a:off x="7886108" y="6034062"/>
            <a:ext cx="646332" cy="369332"/>
          </a:xfrm>
          <a:prstGeom prst="rect">
            <a:avLst/>
          </a:prstGeom>
          <a:noFill/>
        </p:spPr>
        <p:txBody>
          <a:bodyPr wrap="non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再開</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46" name="テキスト ボックス 45"/>
          <p:cNvSpPr txBox="1"/>
          <p:nvPr/>
        </p:nvSpPr>
        <p:spPr>
          <a:xfrm>
            <a:off x="5456825" y="3789040"/>
            <a:ext cx="1765227" cy="646331"/>
          </a:xfrm>
          <a:prstGeom prst="rect">
            <a:avLst/>
          </a:prstGeom>
          <a:noFill/>
        </p:spPr>
        <p:txBody>
          <a:bodyPr wrap="non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イベントチャネル</a:t>
            </a:r>
            <a:endPar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endParaRPr>
          </a:p>
          <a:p>
            <a:pPr algn="ctr"/>
            <a:r>
              <a:rPr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の保存</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47" name="テキスト ボックス 46"/>
          <p:cNvSpPr txBox="1"/>
          <p:nvPr/>
        </p:nvSpPr>
        <p:spPr>
          <a:xfrm>
            <a:off x="6628023" y="5962054"/>
            <a:ext cx="1007006" cy="923330"/>
          </a:xfrm>
          <a:prstGeom prst="rect">
            <a:avLst/>
          </a:prstGeom>
          <a:noFill/>
        </p:spPr>
        <p:txBody>
          <a:bodyPr wrap="none"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イベント</a:t>
            </a:r>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
            </a:r>
            <a:b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チャネル</a:t>
            </a:r>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
            </a:r>
            <a:b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の復元</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48" name="直線矢印コネクタ 47"/>
          <p:cNvCxnSpPr/>
          <p:nvPr/>
        </p:nvCxnSpPr>
        <p:spPr>
          <a:xfrm>
            <a:off x="6430755" y="4871634"/>
            <a:ext cx="576064" cy="720080"/>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50" name="直線コネクタ 49"/>
          <p:cNvCxnSpPr>
            <a:stCxn id="28" idx="2"/>
          </p:cNvCxnSpPr>
          <p:nvPr/>
        </p:nvCxnSpPr>
        <p:spPr>
          <a:xfrm>
            <a:off x="5043156" y="4377517"/>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8" name="直線コネクタ 57"/>
          <p:cNvCxnSpPr/>
          <p:nvPr/>
        </p:nvCxnSpPr>
        <p:spPr>
          <a:xfrm>
            <a:off x="6339300" y="4377804"/>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59" name="直線コネクタ 58"/>
          <p:cNvCxnSpPr/>
          <p:nvPr/>
        </p:nvCxnSpPr>
        <p:spPr>
          <a:xfrm>
            <a:off x="8355524" y="4377009"/>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60" name="直線コネクタ 59"/>
          <p:cNvCxnSpPr/>
          <p:nvPr/>
        </p:nvCxnSpPr>
        <p:spPr>
          <a:xfrm>
            <a:off x="3747012" y="5602989"/>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61" name="直線コネクタ 60"/>
          <p:cNvCxnSpPr/>
          <p:nvPr/>
        </p:nvCxnSpPr>
        <p:spPr>
          <a:xfrm>
            <a:off x="5763236" y="5601653"/>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62" name="直線コネクタ 61"/>
          <p:cNvCxnSpPr/>
          <p:nvPr/>
        </p:nvCxnSpPr>
        <p:spPr>
          <a:xfrm>
            <a:off x="7131388" y="5601905"/>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63" name="直線コネクタ 62"/>
          <p:cNvCxnSpPr/>
          <p:nvPr/>
        </p:nvCxnSpPr>
        <p:spPr>
          <a:xfrm>
            <a:off x="8355524" y="5601905"/>
            <a:ext cx="0" cy="432048"/>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4431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共有メモリの復元</a:t>
            </a:r>
            <a:endParaRPr kumimoji="1" lang="ja-JP" altLang="en-US" dirty="0"/>
          </a:p>
        </p:txBody>
      </p:sp>
      <p:sp>
        <p:nvSpPr>
          <p:cNvPr id="3" name="コンテンツ プレースホルダー 2"/>
          <p:cNvSpPr>
            <a:spLocks noGrp="1"/>
          </p:cNvSpPr>
          <p:nvPr>
            <p:ph idx="13"/>
          </p:nvPr>
        </p:nvSpPr>
        <p:spPr>
          <a:xfrm>
            <a:off x="453896" y="1340768"/>
            <a:ext cx="8690104" cy="5328592"/>
          </a:xfrm>
        </p:spPr>
        <p:txBody>
          <a:bodyPr/>
          <a:lstStyle/>
          <a:p>
            <a:r>
              <a:rPr lang="ja-JP" altLang="en-US" dirty="0"/>
              <a:t>移送元：ユーザ</a:t>
            </a:r>
            <a:r>
              <a:rPr lang="en-US" altLang="ja-JP" dirty="0"/>
              <a:t>VM</a:t>
            </a:r>
            <a:r>
              <a:rPr lang="ja-JP" altLang="en-US" dirty="0"/>
              <a:t>のメモリ共有状態を保存</a:t>
            </a:r>
          </a:p>
          <a:p>
            <a:pPr lvl="1"/>
            <a:r>
              <a:rPr lang="ja-JP" altLang="en-US" dirty="0"/>
              <a:t>ドメイン</a:t>
            </a:r>
            <a:r>
              <a:rPr lang="en-US" altLang="ja-JP" dirty="0"/>
              <a:t>R</a:t>
            </a:r>
            <a:r>
              <a:rPr lang="ja-JP" altLang="en-US" dirty="0"/>
              <a:t>のページテーブルを検査</a:t>
            </a:r>
          </a:p>
          <a:p>
            <a:pPr lvl="1"/>
            <a:r>
              <a:rPr lang="ja-JP" altLang="en-US" dirty="0"/>
              <a:t>ユーザ</a:t>
            </a:r>
            <a:r>
              <a:rPr lang="en-US" altLang="ja-JP" dirty="0"/>
              <a:t>VM</a:t>
            </a:r>
            <a:r>
              <a:rPr lang="ja-JP" altLang="en-US" dirty="0"/>
              <a:t>のメモリページを共有中なら監視ビットをセット</a:t>
            </a:r>
          </a:p>
          <a:p>
            <a:r>
              <a:rPr lang="ja-JP" altLang="en-US" dirty="0"/>
              <a:t>移送先：ユーザ</a:t>
            </a:r>
            <a:r>
              <a:rPr lang="en-US" altLang="ja-JP" dirty="0"/>
              <a:t>VM</a:t>
            </a:r>
            <a:r>
              <a:rPr lang="ja-JP" altLang="en-US" dirty="0" err="1"/>
              <a:t>のメ</a:t>
            </a:r>
            <a:r>
              <a:rPr lang="ja-JP" altLang="en-US" dirty="0"/>
              <a:t>モリを</a:t>
            </a:r>
            <a:r>
              <a:rPr lang="ja-JP" altLang="en-US" dirty="0" smtClean="0"/>
              <a:t>再共有</a:t>
            </a:r>
            <a:endParaRPr lang="ja-JP" altLang="en-US" dirty="0"/>
          </a:p>
          <a:p>
            <a:pPr lvl="1"/>
            <a:r>
              <a:rPr lang="ja-JP" altLang="en-US" dirty="0"/>
              <a:t>ドメイン</a:t>
            </a:r>
            <a:r>
              <a:rPr lang="en-US" altLang="ja-JP" dirty="0"/>
              <a:t>R</a:t>
            </a:r>
            <a:r>
              <a:rPr lang="ja-JP" altLang="en-US" dirty="0"/>
              <a:t>が受け取ったページテーブルを検査</a:t>
            </a:r>
          </a:p>
          <a:p>
            <a:pPr lvl="1"/>
            <a:r>
              <a:rPr lang="ja-JP" altLang="en-US" dirty="0"/>
              <a:t>監視ビットがセットされていれば対応するメモリページを共有</a:t>
            </a:r>
          </a:p>
        </p:txBody>
      </p:sp>
      <p:sp>
        <p:nvSpPr>
          <p:cNvPr id="4" name="角丸四角形 3"/>
          <p:cNvSpPr/>
          <p:nvPr/>
        </p:nvSpPr>
        <p:spPr>
          <a:xfrm>
            <a:off x="179512" y="4431227"/>
            <a:ext cx="4181313" cy="1950101"/>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5" name="角丸四角形 4"/>
          <p:cNvSpPr/>
          <p:nvPr/>
        </p:nvSpPr>
        <p:spPr>
          <a:xfrm>
            <a:off x="4788024" y="4431228"/>
            <a:ext cx="4181313" cy="1950100"/>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6" name="グループ化 5"/>
          <p:cNvGrpSpPr/>
          <p:nvPr/>
        </p:nvGrpSpPr>
        <p:grpSpPr>
          <a:xfrm>
            <a:off x="395535" y="4577505"/>
            <a:ext cx="3754460" cy="1587799"/>
            <a:chOff x="467543" y="4882481"/>
            <a:chExt cx="3754460" cy="2125933"/>
          </a:xfrm>
        </p:grpSpPr>
        <p:sp>
          <p:nvSpPr>
            <p:cNvPr id="7" name="正方形/長方形 6"/>
            <p:cNvSpPr/>
            <p:nvPr/>
          </p:nvSpPr>
          <p:spPr>
            <a:xfrm>
              <a:off x="2925859" y="4882481"/>
              <a:ext cx="1296144" cy="2125933"/>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8" name="正方形/長方形 7"/>
            <p:cNvSpPr/>
            <p:nvPr/>
          </p:nvSpPr>
          <p:spPr>
            <a:xfrm>
              <a:off x="467543" y="4882481"/>
              <a:ext cx="1368154" cy="2125933"/>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9" name="テキスト ボックス 8"/>
            <p:cNvSpPr txBox="1"/>
            <p:nvPr/>
          </p:nvSpPr>
          <p:spPr>
            <a:xfrm>
              <a:off x="467543" y="4969142"/>
              <a:ext cx="1368153" cy="453296"/>
            </a:xfrm>
            <a:prstGeom prst="rect">
              <a:avLst/>
            </a:prstGeom>
            <a:noFill/>
            <a:effectLst/>
          </p:spPr>
          <p:txBody>
            <a:bodyPr wrap="square" rtlCol="0">
              <a:spAutoFit/>
            </a:bodyPr>
            <a:lstStyle/>
            <a:p>
              <a:pPr algn="ctr"/>
              <a:r>
                <a:rPr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ドメイン</a:t>
              </a:r>
              <a:r>
                <a:rPr kumimoji="1" lang="en-US" altLang="ja-JP"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a:t>
              </a:r>
              <a:endParaRPr kumimoji="1"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0" name="テキスト ボックス 9"/>
            <p:cNvSpPr txBox="1"/>
            <p:nvPr/>
          </p:nvSpPr>
          <p:spPr>
            <a:xfrm>
              <a:off x="2925859" y="5030955"/>
              <a:ext cx="1296144" cy="329670"/>
            </a:xfrm>
            <a:prstGeom prst="rect">
              <a:avLst/>
            </a:prstGeom>
            <a:noFill/>
            <a:effectLst/>
          </p:spPr>
          <p:txBody>
            <a:bodyPr wrap="square" lIns="0" tIns="0" rIns="0" bIns="0" rtlCol="0">
              <a:spAutoFit/>
            </a:bodyPr>
            <a:lstStyle/>
            <a:p>
              <a:pPr algn="ctr"/>
              <a:r>
                <a:rPr kumimoji="1" lang="ja-JP" altLang="en-US"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ユーザ</a:t>
              </a:r>
              <a:r>
                <a:rPr kumimoji="1" lang="en-US" altLang="ja-JP"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 VM</a:t>
              </a:r>
            </a:p>
          </p:txBody>
        </p:sp>
        <p:sp>
          <p:nvSpPr>
            <p:cNvPr id="11" name="正方形/長方形 10"/>
            <p:cNvSpPr/>
            <p:nvPr/>
          </p:nvSpPr>
          <p:spPr>
            <a:xfrm>
              <a:off x="3211294" y="5555801"/>
              <a:ext cx="720080" cy="3630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2" name="正方形/長方形 11"/>
            <p:cNvSpPr/>
            <p:nvPr/>
          </p:nvSpPr>
          <p:spPr>
            <a:xfrm>
              <a:off x="763022" y="5555801"/>
              <a:ext cx="720080" cy="363049"/>
            </a:xfrm>
            <a:prstGeom prst="rect">
              <a:avLst/>
            </a:prstGeom>
            <a:solidFill>
              <a:srgbClr val="FFFFFF"/>
            </a:solidFill>
            <a:ln w="1905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grpSp>
      <p:sp>
        <p:nvSpPr>
          <p:cNvPr id="13" name="テキスト ボックス 12"/>
          <p:cNvSpPr txBox="1"/>
          <p:nvPr/>
        </p:nvSpPr>
        <p:spPr>
          <a:xfrm>
            <a:off x="1763689" y="5233100"/>
            <a:ext cx="1090162" cy="323165"/>
          </a:xfrm>
          <a:prstGeom prst="rect">
            <a:avLst/>
          </a:prstGeom>
          <a:noFill/>
        </p:spPr>
        <p:txBody>
          <a:bodyPr wrap="square" tIns="0" rtlCol="0">
            <a:spAutoFit/>
          </a:bodyPr>
          <a:lstStyle/>
          <a:p>
            <a:pPr algn="ctr"/>
            <a:r>
              <a:rPr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共有</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14" name="直線矢印コネクタ 13"/>
          <p:cNvCxnSpPr>
            <a:stCxn id="11" idx="1"/>
            <a:endCxn id="12" idx="3"/>
          </p:cNvCxnSpPr>
          <p:nvPr/>
        </p:nvCxnSpPr>
        <p:spPr>
          <a:xfrm flipH="1">
            <a:off x="1411094" y="5215964"/>
            <a:ext cx="17281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H="1">
            <a:off x="6014584" y="5219856"/>
            <a:ext cx="1728192"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6357332" y="5233100"/>
            <a:ext cx="1120464" cy="323165"/>
          </a:xfrm>
          <a:prstGeom prst="rect">
            <a:avLst/>
          </a:prstGeom>
          <a:noFill/>
        </p:spPr>
        <p:txBody>
          <a:bodyPr wrap="square" tIns="0" rtlCol="0">
            <a:spAutoFit/>
          </a:body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再共有</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19" name="グループ化 18"/>
          <p:cNvGrpSpPr/>
          <p:nvPr/>
        </p:nvGrpSpPr>
        <p:grpSpPr>
          <a:xfrm>
            <a:off x="654690" y="5445224"/>
            <a:ext cx="576064" cy="360040"/>
            <a:chOff x="611560" y="5589240"/>
            <a:chExt cx="576064" cy="360040"/>
          </a:xfrm>
        </p:grpSpPr>
        <p:sp>
          <p:nvSpPr>
            <p:cNvPr id="17" name="正方形/長方形 16"/>
            <p:cNvSpPr/>
            <p:nvPr/>
          </p:nvSpPr>
          <p:spPr>
            <a:xfrm>
              <a:off x="611560" y="5589240"/>
              <a:ext cx="576064" cy="36004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endParaRPr>
            </a:p>
          </p:txBody>
        </p:sp>
        <p:sp>
          <p:nvSpPr>
            <p:cNvPr id="18" name="正方形/長方形 17"/>
            <p:cNvSpPr/>
            <p:nvPr/>
          </p:nvSpPr>
          <p:spPr>
            <a:xfrm>
              <a:off x="755576" y="5733256"/>
              <a:ext cx="72008" cy="720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endParaRPr>
            </a:p>
          </p:txBody>
        </p:sp>
      </p:grpSp>
      <p:sp>
        <p:nvSpPr>
          <p:cNvPr id="21" name="正方形/長方形 20"/>
          <p:cNvSpPr/>
          <p:nvPr/>
        </p:nvSpPr>
        <p:spPr>
          <a:xfrm>
            <a:off x="701594" y="5455339"/>
            <a:ext cx="197998" cy="342000"/>
          </a:xfrm>
          <a:prstGeom prst="rect">
            <a:avLst/>
          </a:prstGeom>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endParaRPr>
          </a:p>
        </p:txBody>
      </p:sp>
      <p:sp>
        <p:nvSpPr>
          <p:cNvPr id="22" name="テキスト ボックス 21"/>
          <p:cNvSpPr txBox="1"/>
          <p:nvPr/>
        </p:nvSpPr>
        <p:spPr>
          <a:xfrm>
            <a:off x="397641" y="5839824"/>
            <a:ext cx="1090162" cy="184666"/>
          </a:xfrm>
          <a:prstGeom prst="rect">
            <a:avLst/>
          </a:prstGeom>
          <a:noFill/>
        </p:spPr>
        <p:txBody>
          <a:bodyPr wrap="square" lIns="0" tIns="0" rIns="0" bIns="0" rtlCol="0">
            <a:spAutoFit/>
          </a:bodyPr>
          <a:lstStyle/>
          <a:p>
            <a:pPr algn="ctr"/>
            <a:r>
              <a:rPr lang="ja-JP" altLang="en-US" sz="1200" dirty="0" smtClean="0">
                <a:latin typeface="IPA Pゴシック" panose="020B0500000000000000" pitchFamily="50" charset="-128"/>
                <a:ea typeface="IPA Pゴシック" panose="020B0500000000000000" pitchFamily="50" charset="-128"/>
                <a:cs typeface="Tahoma" panose="020B0604030504040204" pitchFamily="34" charset="0"/>
              </a:rPr>
              <a:t>ページテーブル</a:t>
            </a:r>
            <a:endParaRPr lang="en-US" altLang="ja-JP" sz="1200" dirty="0" smtClean="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20" name="正方形/長方形 19"/>
          <p:cNvSpPr/>
          <p:nvPr/>
        </p:nvSpPr>
        <p:spPr>
          <a:xfrm>
            <a:off x="179512" y="6459408"/>
            <a:ext cx="1584176" cy="369332"/>
          </a:xfrm>
          <a:prstGeom prst="rect">
            <a:avLst/>
          </a:prstGeom>
        </p:spPr>
        <p:txBody>
          <a:bodyPr wrap="square">
            <a:spAutoFit/>
          </a:bodyPr>
          <a:lstStyle/>
          <a:p>
            <a:r>
              <a:rPr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移送元</a:t>
            </a:r>
            <a:endParaRPr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23" name="正方形/長方形 22"/>
          <p:cNvSpPr/>
          <p:nvPr/>
        </p:nvSpPr>
        <p:spPr>
          <a:xfrm>
            <a:off x="6917564" y="6467009"/>
            <a:ext cx="2058573" cy="369332"/>
          </a:xfrm>
          <a:prstGeom prst="rect">
            <a:avLst/>
          </a:prstGeom>
        </p:spPr>
        <p:txBody>
          <a:bodyPr wrap="square">
            <a:spAutoFit/>
          </a:bodyPr>
          <a:lstStyle/>
          <a:p>
            <a:pPr algn="r"/>
            <a:r>
              <a:rPr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移送先</a:t>
            </a:r>
            <a:endParaRPr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Tree>
    <p:extLst>
      <p:ext uri="{BB962C8B-B14F-4D97-AF65-F5344CB8AC3E}">
        <p14:creationId xmlns:p14="http://schemas.microsoft.com/office/powerpoint/2010/main" val="394388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par>
                                <p:cTn id="12" presetID="22" presetClass="exit" presetSubtype="2" fill="hold" nodeType="withEffect">
                                  <p:stCondLst>
                                    <p:cond delay="500"/>
                                  </p:stCondLst>
                                  <p:childTnLst>
                                    <p:animEffect transition="out" filter="wipe(right)">
                                      <p:cBhvr>
                                        <p:cTn id="13" dur="500"/>
                                        <p:tgtEl>
                                          <p:spTgt spid="14"/>
                                        </p:tgtEl>
                                      </p:cBhvr>
                                    </p:animEffect>
                                    <p:set>
                                      <p:cBhvr>
                                        <p:cTn id="14" dur="1" fill="hold">
                                          <p:stCondLst>
                                            <p:cond delay="499"/>
                                          </p:stCondLst>
                                        </p:cTn>
                                        <p:tgtEl>
                                          <p:spTgt spid="14"/>
                                        </p:tgtEl>
                                        <p:attrNameLst>
                                          <p:attrName>style.visibility</p:attrName>
                                        </p:attrNameLst>
                                      </p:cBhvr>
                                      <p:to>
                                        <p:strVal val="hidden"/>
                                      </p:to>
                                    </p:set>
                                  </p:childTnLst>
                                </p:cTn>
                              </p:par>
                            </p:childTnLst>
                          </p:cTn>
                        </p:par>
                        <p:par>
                          <p:cTn id="15" fill="hold">
                            <p:stCondLst>
                              <p:cond delay="1500"/>
                            </p:stCondLst>
                            <p:childTnLst>
                              <p:par>
                                <p:cTn id="16" presetID="63" presetClass="path" presetSubtype="0" accel="50000" decel="50000" fill="hold" nodeType="afterEffect">
                                  <p:stCondLst>
                                    <p:cond delay="0"/>
                                  </p:stCondLst>
                                  <p:childTnLst>
                                    <p:animMotion origin="layout" path="M 0.00035 -2.22222E-6 L 0.50434 -2.22222E-6 " pathEditMode="relative" rAng="0" ptsTypes="AA">
                                      <p:cBhvr>
                                        <p:cTn id="17" dur="2000" fill="hold"/>
                                        <p:tgtEl>
                                          <p:spTgt spid="6"/>
                                        </p:tgtEl>
                                        <p:attrNameLst>
                                          <p:attrName>ppt_x</p:attrName>
                                          <p:attrName>ppt_y</p:attrName>
                                        </p:attrNameLst>
                                      </p:cBhvr>
                                      <p:rCtr x="25191" y="0"/>
                                    </p:animMotion>
                                  </p:childTnLst>
                                </p:cTn>
                              </p:par>
                              <p:par>
                                <p:cTn id="18" presetID="42" presetClass="path" presetSubtype="0" accel="50000" decel="50000" fill="hold" nodeType="withEffect">
                                  <p:stCondLst>
                                    <p:cond delay="0"/>
                                  </p:stCondLst>
                                  <p:childTnLst>
                                    <p:animMotion origin="layout" path="M 0.00018 9.74312E-7 L 0.50417 9.74312E-7 " pathEditMode="relative" rAng="0" ptsTypes="AA">
                                      <p:cBhvr>
                                        <p:cTn id="19" dur="2000" fill="hold"/>
                                        <p:tgtEl>
                                          <p:spTgt spid="19"/>
                                        </p:tgtEl>
                                        <p:attrNameLst>
                                          <p:attrName>ppt_x</p:attrName>
                                          <p:attrName>ppt_y</p:attrName>
                                        </p:attrNameLst>
                                      </p:cBhvr>
                                      <p:rCtr x="25191" y="0"/>
                                    </p:animMotion>
                                  </p:childTnLst>
                                </p:cTn>
                              </p:par>
                              <p:par>
                                <p:cTn id="20" presetID="63" presetClass="path" presetSubtype="0" accel="50000" decel="50000" fill="hold" grpId="0" nodeType="withEffect">
                                  <p:stCondLst>
                                    <p:cond delay="0"/>
                                  </p:stCondLst>
                                  <p:childTnLst>
                                    <p:animMotion origin="layout" path="M 0.00018 -0.00023 L 0.50417 -0.00023 " pathEditMode="relative" rAng="0" ptsTypes="AA">
                                      <p:cBhvr>
                                        <p:cTn id="21" dur="2000" fill="hold"/>
                                        <p:tgtEl>
                                          <p:spTgt spid="22"/>
                                        </p:tgtEl>
                                        <p:attrNameLst>
                                          <p:attrName>ppt_x</p:attrName>
                                          <p:attrName>ppt_y</p:attrName>
                                        </p:attrNameLst>
                                      </p:cBhvr>
                                      <p:rCtr x="25191" y="0"/>
                                    </p:animMotion>
                                  </p:childTnLst>
                                </p:cTn>
                              </p:par>
                            </p:childTnLst>
                          </p:cTn>
                        </p:par>
                        <p:par>
                          <p:cTn id="22" fill="hold">
                            <p:stCondLst>
                              <p:cond delay="3500"/>
                            </p:stCondLst>
                            <p:childTnLst>
                              <p:par>
                                <p:cTn id="23" presetID="22" presetClass="entr" presetSubtype="2"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1" grpId="0" animBg="1"/>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仮想割り込みチャネルの復元</a:t>
            </a:r>
            <a:endParaRPr kumimoji="1" lang="ja-JP" altLang="en-US" dirty="0"/>
          </a:p>
        </p:txBody>
      </p:sp>
      <p:sp>
        <p:nvSpPr>
          <p:cNvPr id="3" name="コンテンツ プレースホルダー 2"/>
          <p:cNvSpPr>
            <a:spLocks noGrp="1"/>
          </p:cNvSpPr>
          <p:nvPr>
            <p:ph idx="13"/>
          </p:nvPr>
        </p:nvSpPr>
        <p:spPr>
          <a:xfrm>
            <a:off x="453896" y="1340768"/>
            <a:ext cx="8690104" cy="5328592"/>
          </a:xfrm>
        </p:spPr>
        <p:txBody>
          <a:bodyPr/>
          <a:lstStyle/>
          <a:p>
            <a:r>
              <a:rPr lang="ja-JP" altLang="en-US" dirty="0"/>
              <a:t>移送元：仮想割り込みチャネルの状態を保存</a:t>
            </a:r>
            <a:endParaRPr lang="en-US" altLang="ja-JP" dirty="0"/>
          </a:p>
          <a:p>
            <a:pPr lvl="1"/>
            <a:r>
              <a:rPr lang="ja-JP" altLang="en-US" dirty="0"/>
              <a:t>仮想割り込みチャネルの一覧を</a:t>
            </a:r>
            <a:r>
              <a:rPr lang="ja-JP" altLang="en-US" dirty="0" smtClean="0"/>
              <a:t>取得</a:t>
            </a:r>
            <a:endParaRPr lang="en-US" altLang="ja-JP" strike="sngStrike" dirty="0"/>
          </a:p>
          <a:p>
            <a:pPr lvl="1"/>
            <a:r>
              <a:rPr lang="ja-JP" altLang="en-US" dirty="0"/>
              <a:t>使われているポートの組を送信</a:t>
            </a:r>
            <a:endParaRPr lang="en-US" altLang="ja-JP" strike="sngStrike" dirty="0"/>
          </a:p>
          <a:p>
            <a:r>
              <a:rPr lang="ja-JP" altLang="en-US" dirty="0"/>
              <a:t>移送先：仮想割り込みチャネルを再確立</a:t>
            </a:r>
            <a:endParaRPr lang="en-US" altLang="ja-JP" dirty="0"/>
          </a:p>
          <a:p>
            <a:pPr lvl="1"/>
            <a:r>
              <a:rPr lang="ja-JP" altLang="en-US" dirty="0"/>
              <a:t>移送元と同じポートの組を用いることを保証</a:t>
            </a:r>
            <a:endParaRPr lang="en-US" altLang="ja-JP" dirty="0"/>
          </a:p>
          <a:p>
            <a:pPr lvl="1"/>
            <a:r>
              <a:rPr lang="en-US" altLang="ja-JP" dirty="0"/>
              <a:t>OS</a:t>
            </a:r>
            <a:r>
              <a:rPr lang="ja-JP" altLang="en-US" dirty="0"/>
              <a:t>によるレジューム時の初期化処理を無効化</a:t>
            </a:r>
            <a:endParaRPr lang="en-US" altLang="ja-JP" strike="sngStrike" dirty="0"/>
          </a:p>
        </p:txBody>
      </p:sp>
      <p:sp>
        <p:nvSpPr>
          <p:cNvPr id="4" name="角丸四角形 3"/>
          <p:cNvSpPr/>
          <p:nvPr/>
        </p:nvSpPr>
        <p:spPr>
          <a:xfrm>
            <a:off x="179512" y="4365105"/>
            <a:ext cx="4181313" cy="2016224"/>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5" name="角丸四角形 4"/>
          <p:cNvSpPr/>
          <p:nvPr/>
        </p:nvSpPr>
        <p:spPr>
          <a:xfrm>
            <a:off x="4788024" y="4365105"/>
            <a:ext cx="4181313" cy="2016224"/>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6" name="グループ化 5"/>
          <p:cNvGrpSpPr/>
          <p:nvPr/>
        </p:nvGrpSpPr>
        <p:grpSpPr>
          <a:xfrm>
            <a:off x="395535" y="4511383"/>
            <a:ext cx="3754460" cy="963943"/>
            <a:chOff x="467543" y="4833155"/>
            <a:chExt cx="3754460" cy="1440160"/>
          </a:xfrm>
        </p:grpSpPr>
        <p:sp>
          <p:nvSpPr>
            <p:cNvPr id="7" name="正方形/長方形 6"/>
            <p:cNvSpPr/>
            <p:nvPr/>
          </p:nvSpPr>
          <p:spPr>
            <a:xfrm>
              <a:off x="2925859" y="4833155"/>
              <a:ext cx="1296144" cy="1440160"/>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8" name="正方形/長方形 7"/>
            <p:cNvSpPr/>
            <p:nvPr/>
          </p:nvSpPr>
          <p:spPr>
            <a:xfrm>
              <a:off x="467543" y="4833155"/>
              <a:ext cx="1368153" cy="1440160"/>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9" name="テキスト ボックス 8"/>
            <p:cNvSpPr txBox="1"/>
            <p:nvPr/>
          </p:nvSpPr>
          <p:spPr>
            <a:xfrm>
              <a:off x="467543" y="4908931"/>
              <a:ext cx="1368153" cy="473556"/>
            </a:xfrm>
            <a:prstGeom prst="rect">
              <a:avLst/>
            </a:prstGeom>
            <a:noFill/>
            <a:effectLst/>
          </p:spPr>
          <p:txBody>
            <a:bodyPr wrap="square" rtlCol="0">
              <a:spAutoFit/>
            </a:bodyPr>
            <a:lstStyle/>
            <a:p>
              <a:pPr algn="ctr"/>
              <a:r>
                <a:rPr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ドメイン</a:t>
              </a:r>
              <a:r>
                <a:rPr lang="en-US" altLang="ja-JP"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a:t>
              </a:r>
              <a:endParaRPr kumimoji="1"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0" name="テキスト ボックス 9"/>
            <p:cNvSpPr txBox="1"/>
            <p:nvPr/>
          </p:nvSpPr>
          <p:spPr>
            <a:xfrm>
              <a:off x="2925859" y="4973507"/>
              <a:ext cx="1296144" cy="344404"/>
            </a:xfrm>
            <a:prstGeom prst="rect">
              <a:avLst/>
            </a:prstGeom>
            <a:noFill/>
            <a:effectLst/>
          </p:spPr>
          <p:txBody>
            <a:bodyPr wrap="square" lIns="0" tIns="0" rIns="0" bIns="0" rtlCol="0">
              <a:spAutoFit/>
            </a:bodyPr>
            <a:lstStyle/>
            <a:p>
              <a:pPr algn="ctr"/>
              <a:r>
                <a:rPr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ユーザ</a:t>
              </a:r>
              <a:r>
                <a:rPr kumimoji="1" lang="en-US" altLang="ja-JP"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VM</a:t>
              </a:r>
            </a:p>
          </p:txBody>
        </p:sp>
        <p:sp>
          <p:nvSpPr>
            <p:cNvPr id="11" name="正方形/長方形 10"/>
            <p:cNvSpPr/>
            <p:nvPr/>
          </p:nvSpPr>
          <p:spPr>
            <a:xfrm>
              <a:off x="3211294" y="5555802"/>
              <a:ext cx="720080" cy="36004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2" name="正方形/長方形 11"/>
            <p:cNvSpPr/>
            <p:nvPr/>
          </p:nvSpPr>
          <p:spPr>
            <a:xfrm>
              <a:off x="763022" y="5555802"/>
              <a:ext cx="720080" cy="360040"/>
            </a:xfrm>
            <a:prstGeom prst="rect">
              <a:avLst/>
            </a:prstGeom>
            <a:solidFill>
              <a:srgbClr val="FFFFFF"/>
            </a:solidFill>
            <a:ln>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18" name="グループ化 17"/>
          <p:cNvGrpSpPr/>
          <p:nvPr/>
        </p:nvGrpSpPr>
        <p:grpSpPr>
          <a:xfrm>
            <a:off x="1085961" y="5468979"/>
            <a:ext cx="2422311" cy="806452"/>
            <a:chOff x="1157969" y="5608996"/>
            <a:chExt cx="2422311" cy="609069"/>
          </a:xfrm>
        </p:grpSpPr>
        <p:cxnSp>
          <p:nvCxnSpPr>
            <p:cNvPr id="19" name="カギ線コネクタ 18"/>
            <p:cNvCxnSpPr>
              <a:stCxn id="8" idx="2"/>
              <a:endCxn id="7" idx="2"/>
            </p:cNvCxnSpPr>
            <p:nvPr/>
          </p:nvCxnSpPr>
          <p:spPr>
            <a:xfrm rot="16200000" flipH="1">
              <a:off x="2364329" y="4402636"/>
              <a:ext cx="9592" cy="2422311"/>
            </a:xfrm>
            <a:prstGeom prst="bentConnector3">
              <a:avLst>
                <a:gd name="adj1" fmla="val 5230628"/>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251876" y="6000531"/>
              <a:ext cx="2232249" cy="21753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仮想割り込みチャネル</a:t>
              </a:r>
              <a:endParaRPr kumimoji="1" lang="ja-JP" altLang="en-US" sz="16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22" name="グループ化 21"/>
          <p:cNvGrpSpPr/>
          <p:nvPr/>
        </p:nvGrpSpPr>
        <p:grpSpPr>
          <a:xfrm>
            <a:off x="5554152" y="5547321"/>
            <a:ext cx="2448271" cy="728107"/>
            <a:chOff x="5626160" y="5667599"/>
            <a:chExt cx="2448271" cy="549899"/>
          </a:xfrm>
        </p:grpSpPr>
        <p:cxnSp>
          <p:nvCxnSpPr>
            <p:cNvPr id="23" name="カギ線コネクタ 22"/>
            <p:cNvCxnSpPr/>
            <p:nvPr/>
          </p:nvCxnSpPr>
          <p:spPr>
            <a:xfrm rot="16200000" flipH="1">
              <a:off x="6843946" y="4449813"/>
              <a:ext cx="12700" cy="2448271"/>
            </a:xfrm>
            <a:prstGeom prst="bentConnector3">
              <a:avLst>
                <a:gd name="adj1" fmla="val 3556094"/>
              </a:avLst>
            </a:prstGeom>
            <a:ln w="38100">
              <a:solidFill>
                <a:srgbClr val="FF00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5738593" y="5999963"/>
              <a:ext cx="2232249" cy="217535"/>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仮想割り込みチャネル</a:t>
              </a:r>
              <a:endParaRPr kumimoji="1" lang="ja-JP" altLang="en-US" sz="16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13" name="グループ化 12"/>
          <p:cNvGrpSpPr/>
          <p:nvPr/>
        </p:nvGrpSpPr>
        <p:grpSpPr>
          <a:xfrm>
            <a:off x="1109729" y="5564137"/>
            <a:ext cx="2379657" cy="369332"/>
            <a:chOff x="1109729" y="5774276"/>
            <a:chExt cx="2379657" cy="369332"/>
          </a:xfrm>
        </p:grpSpPr>
        <p:sp>
          <p:nvSpPr>
            <p:cNvPr id="25" name="テキスト ボックス 24"/>
            <p:cNvSpPr txBox="1"/>
            <p:nvPr/>
          </p:nvSpPr>
          <p:spPr>
            <a:xfrm>
              <a:off x="1109729" y="5774276"/>
              <a:ext cx="851515" cy="369332"/>
            </a:xfrm>
            <a:prstGeom prst="rect">
              <a:avLst/>
            </a:prstGeom>
            <a:noFill/>
          </p:spPr>
          <p:txBody>
            <a:bodyPr wrap="none" rtlCol="0">
              <a:spAutoFit/>
            </a:bodyPr>
            <a:lstStyle/>
            <a:p>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port:2</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26" name="テキスト ボックス 25"/>
            <p:cNvSpPr txBox="1"/>
            <p:nvPr/>
          </p:nvSpPr>
          <p:spPr>
            <a:xfrm>
              <a:off x="2483767" y="5774276"/>
              <a:ext cx="1005619" cy="369332"/>
            </a:xfrm>
            <a:prstGeom prst="rect">
              <a:avLst/>
            </a:prstGeom>
            <a:noFill/>
          </p:spPr>
          <p:txBody>
            <a:bodyPr wrap="square" rtlCol="0">
              <a:spAutoFit/>
            </a:bodyPr>
            <a:lstStyle/>
            <a:p>
              <a:pPr algn="r"/>
              <a:r>
                <a:rPr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port:10</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32" name="グループ化 31"/>
          <p:cNvGrpSpPr/>
          <p:nvPr/>
        </p:nvGrpSpPr>
        <p:grpSpPr>
          <a:xfrm>
            <a:off x="5589092" y="5564137"/>
            <a:ext cx="2379658" cy="369332"/>
            <a:chOff x="1109729" y="5767880"/>
            <a:chExt cx="2379658" cy="369332"/>
          </a:xfrm>
        </p:grpSpPr>
        <p:sp>
          <p:nvSpPr>
            <p:cNvPr id="33" name="テキスト ボックス 32"/>
            <p:cNvSpPr txBox="1"/>
            <p:nvPr/>
          </p:nvSpPr>
          <p:spPr>
            <a:xfrm>
              <a:off x="1109729" y="5767880"/>
              <a:ext cx="851515" cy="369332"/>
            </a:xfrm>
            <a:prstGeom prst="rect">
              <a:avLst/>
            </a:prstGeom>
            <a:noFill/>
          </p:spPr>
          <p:txBody>
            <a:bodyPr wrap="none" rtlCol="0">
              <a:spAutoFit/>
            </a:bodyPr>
            <a:lstStyle/>
            <a:p>
              <a:r>
                <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port:2</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4" name="テキスト ボックス 33"/>
            <p:cNvSpPr txBox="1"/>
            <p:nvPr/>
          </p:nvSpPr>
          <p:spPr>
            <a:xfrm>
              <a:off x="2252877" y="5767880"/>
              <a:ext cx="1236510" cy="369332"/>
            </a:xfrm>
            <a:prstGeom prst="rect">
              <a:avLst/>
            </a:prstGeom>
            <a:noFill/>
          </p:spPr>
          <p:txBody>
            <a:bodyPr wrap="square" rtlCol="0">
              <a:spAutoFit/>
            </a:bodyPr>
            <a:lstStyle/>
            <a:p>
              <a:pPr algn="r"/>
              <a:r>
                <a:rPr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port:10</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grpSp>
      <p:sp>
        <p:nvSpPr>
          <p:cNvPr id="27" name="正方形/長方形 26"/>
          <p:cNvSpPr/>
          <p:nvPr/>
        </p:nvSpPr>
        <p:spPr>
          <a:xfrm>
            <a:off x="179512" y="6459408"/>
            <a:ext cx="1584176" cy="369332"/>
          </a:xfrm>
          <a:prstGeom prst="rect">
            <a:avLst/>
          </a:prstGeom>
        </p:spPr>
        <p:txBody>
          <a:bodyPr wrap="square">
            <a:spAutoFit/>
          </a:bodyPr>
          <a:lstStyle/>
          <a:p>
            <a:r>
              <a:rPr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移送元</a:t>
            </a:r>
            <a:endParaRPr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28" name="正方形/長方形 27"/>
          <p:cNvSpPr/>
          <p:nvPr/>
        </p:nvSpPr>
        <p:spPr>
          <a:xfrm>
            <a:off x="6917564" y="6467009"/>
            <a:ext cx="2058573" cy="369332"/>
          </a:xfrm>
          <a:prstGeom prst="rect">
            <a:avLst/>
          </a:prstGeom>
        </p:spPr>
        <p:txBody>
          <a:bodyPr wrap="square">
            <a:spAutoFit/>
          </a:bodyPr>
          <a:lstStyle/>
          <a:p>
            <a:pPr algn="r"/>
            <a:r>
              <a:rPr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移送先</a:t>
            </a:r>
            <a:endParaRPr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Tree>
    <p:extLst>
      <p:ext uri="{BB962C8B-B14F-4D97-AF65-F5344CB8AC3E}">
        <p14:creationId xmlns:p14="http://schemas.microsoft.com/office/powerpoint/2010/main" val="48970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6" presetClass="exit" presetSubtype="21" fill="hold" nodeType="withEffect">
                                  <p:stCondLst>
                                    <p:cond delay="0"/>
                                  </p:stCondLst>
                                  <p:childTnLst>
                                    <p:animEffect transition="out" filter="barn(inVertical)">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0.00035 -2.22222E-6 L 0.50434 -2.22222E-6 " pathEditMode="relative" rAng="0" ptsTypes="AA">
                                      <p:cBhvr>
                                        <p:cTn id="13" dur="2000" fill="hold"/>
                                        <p:tgtEl>
                                          <p:spTgt spid="6"/>
                                        </p:tgtEl>
                                        <p:attrNameLst>
                                          <p:attrName>ppt_x</p:attrName>
                                          <p:attrName>ppt_y</p:attrName>
                                        </p:attrNameLst>
                                      </p:cBhvr>
                                      <p:rCtr x="25191" y="0"/>
                                    </p:animMotion>
                                  </p:childTnLst>
                                </p:cTn>
                              </p:par>
                            </p:childTnLst>
                          </p:cTn>
                        </p:par>
                        <p:par>
                          <p:cTn id="14" fill="hold">
                            <p:stCondLst>
                              <p:cond delay="2500"/>
                            </p:stCondLst>
                            <p:childTnLst>
                              <p:par>
                                <p:cTn id="15" presetID="16" presetClass="entr" presetSubtype="2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barn(inVertical)">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5209"/>
            <a:ext cx="8640960" cy="1125927"/>
          </a:xfrm>
        </p:spPr>
        <p:txBody>
          <a:bodyPr>
            <a:normAutofit/>
          </a:bodyPr>
          <a:lstStyle/>
          <a:p>
            <a:r>
              <a:rPr lang="ja-JP" altLang="en-US" dirty="0"/>
              <a:t>共有メモリ上のデータ転送の保証</a:t>
            </a:r>
            <a:endParaRPr kumimoji="1" lang="ja-JP" altLang="en-US" dirty="0"/>
          </a:p>
        </p:txBody>
      </p:sp>
      <p:sp>
        <p:nvSpPr>
          <p:cNvPr id="3" name="コンテンツ プレースホルダー 2"/>
          <p:cNvSpPr>
            <a:spLocks noGrp="1"/>
          </p:cNvSpPr>
          <p:nvPr>
            <p:ph idx="13"/>
          </p:nvPr>
        </p:nvSpPr>
        <p:spPr/>
        <p:txBody>
          <a:bodyPr>
            <a:normAutofit/>
          </a:bodyPr>
          <a:lstStyle/>
          <a:p>
            <a:r>
              <a:rPr lang="ja-JP" altLang="en-US" dirty="0"/>
              <a:t>ドメイン</a:t>
            </a:r>
            <a:r>
              <a:rPr lang="en-US" altLang="ja-JP" dirty="0"/>
              <a:t>R</a:t>
            </a:r>
            <a:r>
              <a:rPr lang="ja-JP" altLang="en-US" dirty="0"/>
              <a:t>によって共有メモリに書き込まれた入力情報は転送されない可能性がある</a:t>
            </a:r>
          </a:p>
          <a:p>
            <a:pPr lvl="1"/>
            <a:r>
              <a:rPr lang="ja-JP" altLang="en-US" dirty="0"/>
              <a:t>従来システムではユーザ</a:t>
            </a:r>
            <a:r>
              <a:rPr lang="en-US" altLang="ja-JP" dirty="0"/>
              <a:t>VM</a:t>
            </a:r>
            <a:r>
              <a:rPr lang="ja-JP" altLang="en-US" dirty="0"/>
              <a:t>による書き込みのみ検出可能</a:t>
            </a:r>
          </a:p>
          <a:p>
            <a:pPr lvl="1"/>
            <a:r>
              <a:rPr lang="ja-JP" altLang="en-US" dirty="0"/>
              <a:t>ドメイン</a:t>
            </a:r>
            <a:r>
              <a:rPr lang="en-US" altLang="ja-JP" dirty="0"/>
              <a:t>R</a:t>
            </a:r>
            <a:r>
              <a:rPr lang="ja-JP" altLang="en-US" dirty="0"/>
              <a:t>による書き込みは検出されない</a:t>
            </a:r>
          </a:p>
          <a:p>
            <a:r>
              <a:rPr lang="en-US" altLang="ja-JP" dirty="0"/>
              <a:t>D-MORE</a:t>
            </a:r>
            <a:r>
              <a:rPr lang="ja-JP" altLang="en-US" dirty="0"/>
              <a:t>では共有メモリを常に変更された状態と</a:t>
            </a:r>
            <a:r>
              <a:rPr lang="ja-JP" altLang="en-US" dirty="0" smtClean="0"/>
              <a:t>みなす</a:t>
            </a:r>
            <a:endParaRPr lang="ja-JP" altLang="en-US" dirty="0"/>
          </a:p>
          <a:p>
            <a:pPr lvl="1"/>
            <a:r>
              <a:rPr lang="ja-JP" altLang="en-US" dirty="0"/>
              <a:t>ドメイン</a:t>
            </a:r>
            <a:r>
              <a:rPr lang="en-US" altLang="ja-JP" dirty="0"/>
              <a:t>R</a:t>
            </a:r>
            <a:r>
              <a:rPr lang="ja-JP" altLang="en-US" dirty="0"/>
              <a:t>による書き込みも必ず転送される</a:t>
            </a:r>
          </a:p>
        </p:txBody>
      </p:sp>
      <p:sp>
        <p:nvSpPr>
          <p:cNvPr id="51" name="角丸四角形 50"/>
          <p:cNvSpPr/>
          <p:nvPr/>
        </p:nvSpPr>
        <p:spPr>
          <a:xfrm>
            <a:off x="1939556" y="4335260"/>
            <a:ext cx="5242759" cy="2361396"/>
          </a:xfrm>
          <a:prstGeom prst="roundRect">
            <a:avLst/>
          </a:prstGeom>
          <a:solidFill>
            <a:schemeClr val="bg1"/>
          </a:solid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52" name="グループ化 51"/>
          <p:cNvGrpSpPr/>
          <p:nvPr/>
        </p:nvGrpSpPr>
        <p:grpSpPr>
          <a:xfrm>
            <a:off x="2690266" y="4536414"/>
            <a:ext cx="3754460" cy="1690101"/>
            <a:chOff x="395535" y="4293095"/>
            <a:chExt cx="3754460" cy="1690101"/>
          </a:xfrm>
        </p:grpSpPr>
        <p:sp>
          <p:nvSpPr>
            <p:cNvPr id="53" name="正方形/長方形 52"/>
            <p:cNvSpPr/>
            <p:nvPr/>
          </p:nvSpPr>
          <p:spPr>
            <a:xfrm>
              <a:off x="395535" y="4293095"/>
              <a:ext cx="1368153" cy="169010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b="1" dirty="0">
                <a:solidFill>
                  <a:srgbClr val="FF0000"/>
                </a:solidFill>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54" name="正方形/長方形 53"/>
            <p:cNvSpPr/>
            <p:nvPr/>
          </p:nvSpPr>
          <p:spPr>
            <a:xfrm>
              <a:off x="2853851" y="4293095"/>
              <a:ext cx="1296144" cy="1690101"/>
            </a:xfrm>
            <a:prstGeom prst="rect">
              <a:avLst/>
            </a:prstGeom>
            <a:ln>
              <a:solidFill>
                <a:srgbClr val="095BFF"/>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b="1" dirty="0">
                <a:solidFill>
                  <a:srgbClr val="FF0000"/>
                </a:solidFill>
                <a:latin typeface="IPA Pゴシック" panose="020B0500000000000000" pitchFamily="50" charset="-128"/>
                <a:ea typeface="IPA Pゴシック" panose="020B0500000000000000" pitchFamily="50" charset="-128"/>
                <a:cs typeface="Tahoma" panose="020B0604030504040204" pitchFamily="34" charset="0"/>
              </a:endParaRPr>
            </a:p>
          </p:txBody>
        </p:sp>
      </p:grpSp>
      <p:sp>
        <p:nvSpPr>
          <p:cNvPr id="55" name="テキスト ボックス 54"/>
          <p:cNvSpPr txBox="1"/>
          <p:nvPr/>
        </p:nvSpPr>
        <p:spPr>
          <a:xfrm>
            <a:off x="2690265" y="4596412"/>
            <a:ext cx="1368153" cy="338554"/>
          </a:xfrm>
          <a:prstGeom prst="rect">
            <a:avLst/>
          </a:prstGeom>
          <a:noFill/>
          <a:effectLst/>
        </p:spPr>
        <p:txBody>
          <a:bodyPr wrap="square" rtlCol="0">
            <a:spAutoFit/>
          </a:bodyPr>
          <a:lstStyle/>
          <a:p>
            <a:pPr algn="ctr"/>
            <a:r>
              <a:rPr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ドメイン</a:t>
            </a:r>
            <a:r>
              <a:rPr kumimoji="1" lang="en-US" altLang="ja-JP"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a:t>
            </a:r>
            <a:endParaRPr kumimoji="1" lang="ja-JP" altLang="en-US" sz="1600"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56" name="テキスト ボックス 55"/>
          <p:cNvSpPr txBox="1"/>
          <p:nvPr/>
        </p:nvSpPr>
        <p:spPr>
          <a:xfrm>
            <a:off x="5148582" y="4596412"/>
            <a:ext cx="1296143" cy="338554"/>
          </a:xfrm>
          <a:prstGeom prst="rect">
            <a:avLst/>
          </a:prstGeom>
          <a:noFill/>
          <a:effectLst/>
        </p:spPr>
        <p:txBody>
          <a:bodyPr wrap="square" rtlCol="0">
            <a:spAutoFit/>
          </a:bodyPr>
          <a:lstStyle/>
          <a:p>
            <a:pPr algn="ctr"/>
            <a:r>
              <a:rPr kumimoji="1" lang="ja-JP" altLang="en-US"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ユーザ</a:t>
            </a:r>
            <a:r>
              <a:rPr kumimoji="1" lang="en-US" altLang="ja-JP" sz="1600"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VM</a:t>
            </a:r>
          </a:p>
        </p:txBody>
      </p:sp>
      <p:sp>
        <p:nvSpPr>
          <p:cNvPr id="61" name="正方形/長方形 60"/>
          <p:cNvSpPr/>
          <p:nvPr/>
        </p:nvSpPr>
        <p:spPr>
          <a:xfrm>
            <a:off x="5426571" y="5329205"/>
            <a:ext cx="720080" cy="360040"/>
          </a:xfrm>
          <a:prstGeom prst="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b="1">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62" name="正方形/長方形 61"/>
          <p:cNvSpPr/>
          <p:nvPr/>
        </p:nvSpPr>
        <p:spPr>
          <a:xfrm>
            <a:off x="5426571" y="5328504"/>
            <a:ext cx="720080" cy="360040"/>
          </a:xfrm>
          <a:prstGeom prst="rect">
            <a:avLst/>
          </a:prstGeom>
          <a:effectLst/>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b="1">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63" name="正方形/長方形 62"/>
          <p:cNvSpPr/>
          <p:nvPr/>
        </p:nvSpPr>
        <p:spPr>
          <a:xfrm>
            <a:off x="2971862" y="5328415"/>
            <a:ext cx="720080" cy="360040"/>
          </a:xfrm>
          <a:prstGeom prst="rect">
            <a:avLst/>
          </a:prstGeom>
          <a:solidFill>
            <a:srgbClr val="FFFFFF"/>
          </a:solidFill>
          <a:ln>
            <a:solidFill>
              <a:schemeClr val="tx1"/>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64" name="直線矢印コネクタ 63"/>
          <p:cNvCxnSpPr>
            <a:stCxn id="62" idx="1"/>
            <a:endCxn id="63" idx="3"/>
          </p:cNvCxnSpPr>
          <p:nvPr/>
        </p:nvCxnSpPr>
        <p:spPr>
          <a:xfrm flipH="1" flipV="1">
            <a:off x="3691942" y="5508435"/>
            <a:ext cx="1734629" cy="89"/>
          </a:xfrm>
          <a:prstGeom prst="straightConnector1">
            <a:avLst/>
          </a:prstGeom>
          <a:ln w="38100">
            <a:solidFill>
              <a:srgbClr val="FF0000"/>
            </a:solidFill>
            <a:prstDash val="sysDash"/>
            <a:tailEnd type="arrow"/>
          </a:ln>
          <a:effectLst/>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4039782" y="5534995"/>
            <a:ext cx="1090162" cy="400110"/>
          </a:xfrm>
          <a:prstGeom prst="rect">
            <a:avLst/>
          </a:prstGeom>
          <a:noFill/>
        </p:spPr>
        <p:txBody>
          <a:bodyPr wrap="square" rtlCol="0">
            <a:spAutoFit/>
          </a:bodyPr>
          <a:lstStyle/>
          <a:p>
            <a:pPr algn="ctr"/>
            <a:r>
              <a:rPr kumimoji="1" lang="ja-JP" altLang="en-US" sz="2000" dirty="0" smtClean="0">
                <a:latin typeface="IPA Pゴシック" panose="020B0500000000000000" pitchFamily="50" charset="-128"/>
                <a:ea typeface="IPA Pゴシック" panose="020B0500000000000000" pitchFamily="50" charset="-128"/>
                <a:cs typeface="Tahoma" panose="020B0604030504040204" pitchFamily="34" charset="0"/>
              </a:rPr>
              <a:t>共有</a:t>
            </a:r>
            <a:endParaRPr kumimoji="1" lang="ja-JP" altLang="en-US" sz="2000"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67" name="円/楕円 66"/>
          <p:cNvSpPr/>
          <p:nvPr/>
        </p:nvSpPr>
        <p:spPr>
          <a:xfrm>
            <a:off x="3122315" y="5976576"/>
            <a:ext cx="608660" cy="60238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4000"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a:t>
            </a:r>
            <a:endParaRPr kumimoji="1" lang="ja-JP" altLang="en-US" sz="2400" dirty="0">
              <a:effectLst>
                <a:outerShdw blurRad="38100" dist="38100" dir="2700000" algn="tl">
                  <a:srgbClr val="000000">
                    <a:alpha val="43137"/>
                  </a:srgbClr>
                </a:outerShdw>
              </a:effectLst>
              <a:latin typeface="IPA Pゴシック" pitchFamily="50" charset="-128"/>
              <a:ea typeface="IPA Pゴシック" pitchFamily="50" charset="-128"/>
            </a:endParaRPr>
          </a:p>
        </p:txBody>
      </p:sp>
      <p:sp>
        <p:nvSpPr>
          <p:cNvPr id="69" name="右矢印 68"/>
          <p:cNvSpPr/>
          <p:nvPr/>
        </p:nvSpPr>
        <p:spPr>
          <a:xfrm rot="1800000">
            <a:off x="1963924" y="4922834"/>
            <a:ext cx="1175090" cy="412334"/>
          </a:xfrm>
          <a:prstGeom prst="rightArrow">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lang="ja-JP" altLang="en-US" sz="15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書き込み</a:t>
            </a:r>
            <a:endParaRPr kumimoji="1" lang="ja-JP" altLang="en-US" sz="15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endParaRPr>
          </a:p>
        </p:txBody>
      </p:sp>
      <p:sp>
        <p:nvSpPr>
          <p:cNvPr id="71" name="爆発 1 70"/>
          <p:cNvSpPr/>
          <p:nvPr/>
        </p:nvSpPr>
        <p:spPr>
          <a:xfrm>
            <a:off x="5210547" y="5904568"/>
            <a:ext cx="1296144" cy="720080"/>
          </a:xfrm>
          <a:prstGeom prst="irregularSeal1">
            <a:avLst/>
          </a:prstGeom>
        </p:spPr>
        <p:style>
          <a:lnRef idx="1">
            <a:schemeClr val="accent2"/>
          </a:lnRef>
          <a:fillRef idx="3">
            <a:schemeClr val="accent2"/>
          </a:fillRef>
          <a:effectRef idx="2">
            <a:schemeClr val="accent2"/>
          </a:effectRef>
          <a:fontRef idx="minor">
            <a:schemeClr val="lt1"/>
          </a:fontRef>
        </p:style>
        <p:txBody>
          <a:bodyPr wrap="none" rtlCol="0" anchor="ctr"/>
          <a:lstStyle/>
          <a:p>
            <a:pPr algn="ctr"/>
            <a:r>
              <a:rPr lang="ja-JP" altLang="en-US"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検出</a:t>
            </a:r>
            <a:endParaRPr kumimoji="1" lang="ja-JP" altLang="en-US"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endParaRPr>
          </a:p>
        </p:txBody>
      </p:sp>
      <p:sp>
        <p:nvSpPr>
          <p:cNvPr id="21" name="右矢印 20"/>
          <p:cNvSpPr/>
          <p:nvPr/>
        </p:nvSpPr>
        <p:spPr>
          <a:xfrm rot="19800000" flipH="1">
            <a:off x="5982857" y="4922835"/>
            <a:ext cx="1175090" cy="412334"/>
          </a:xfrm>
          <a:prstGeom prst="rightArrow">
            <a:avLst/>
          </a:prstGeom>
          <a:effectLst>
            <a:outerShdw blurRad="50800" dist="38100" dir="5400000" algn="t"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lIns="0" tIns="0" rIns="0" bIns="0" rtlCol="0" anchor="ctr"/>
          <a:lstStyle/>
          <a:p>
            <a:pPr algn="ctr"/>
            <a:r>
              <a:rPr kumimoji="1" lang="ja-JP" altLang="en-US" sz="1600"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書き込み</a:t>
            </a:r>
            <a:endParaRPr kumimoji="1" lang="ja-JP" altLang="en-US" sz="16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endParaRPr>
          </a:p>
        </p:txBody>
      </p:sp>
      <p:sp>
        <p:nvSpPr>
          <p:cNvPr id="65" name="対角する 2 つの角を切り取った四角形 64"/>
          <p:cNvSpPr/>
          <p:nvPr/>
        </p:nvSpPr>
        <p:spPr>
          <a:xfrm>
            <a:off x="5508104" y="5504173"/>
            <a:ext cx="853443" cy="316467"/>
          </a:xfrm>
          <a:prstGeom prst="snip2DiagRect">
            <a:avLst>
              <a:gd name="adj1" fmla="val 0"/>
              <a:gd name="adj2" fmla="val 31941"/>
            </a:avLst>
          </a:prstGeom>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ja-JP" altLang="en-US" sz="1480" dirty="0" smtClean="0">
                <a:latin typeface="IPA Pゴシック" panose="020B0500000000000000" pitchFamily="50" charset="-128"/>
                <a:ea typeface="IPA Pゴシック" panose="020B0500000000000000" pitchFamily="50" charset="-128"/>
                <a:cs typeface="Tahoma" panose="020B0604030504040204" pitchFamily="34" charset="0"/>
              </a:rPr>
              <a:t>変更状態</a:t>
            </a:r>
          </a:p>
        </p:txBody>
      </p:sp>
    </p:spTree>
    <p:extLst>
      <p:ext uri="{BB962C8B-B14F-4D97-AF65-F5344CB8AC3E}">
        <p14:creationId xmlns:p14="http://schemas.microsoft.com/office/powerpoint/2010/main" val="237360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strips(downRight)">
                                      <p:cBhvr>
                                        <p:cTn id="7" dur="500"/>
                                        <p:tgtEl>
                                          <p:spTgt spid="69"/>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500"/>
                            </p:stCondLst>
                            <p:childTnLst>
                              <p:par>
                                <p:cTn id="13" presetID="18" presetClass="entr" presetSubtype="12" fill="hold" grpId="0" nodeType="after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strips(downLeft)">
                                      <p:cBhvr>
                                        <p:cTn id="15" dur="500"/>
                                        <p:tgtEl>
                                          <p:spTgt spid="21"/>
                                        </p:tgtEl>
                                      </p:cBhvr>
                                    </p:animEffect>
                                  </p:childTnLst>
                                </p:cTn>
                              </p:par>
                            </p:childTnLst>
                          </p:cTn>
                        </p:par>
                        <p:par>
                          <p:cTn id="16" fill="hold">
                            <p:stCondLst>
                              <p:cond delay="2500"/>
                            </p:stCondLst>
                            <p:childTnLst>
                              <p:par>
                                <p:cTn id="17" presetID="53" presetClass="entr" presetSubtype="16" fill="hold" grpId="0" nodeType="afterEffect">
                                  <p:stCondLst>
                                    <p:cond delay="500"/>
                                  </p:stCondLst>
                                  <p:childTnLst>
                                    <p:set>
                                      <p:cBhvr>
                                        <p:cTn id="18" dur="1" fill="hold">
                                          <p:stCondLst>
                                            <p:cond delay="0"/>
                                          </p:stCondLst>
                                        </p:cTn>
                                        <p:tgtEl>
                                          <p:spTgt spid="71"/>
                                        </p:tgtEl>
                                        <p:attrNameLst>
                                          <p:attrName>style.visibility</p:attrName>
                                        </p:attrNameLst>
                                      </p:cBhvr>
                                      <p:to>
                                        <p:strVal val="visible"/>
                                      </p:to>
                                    </p:set>
                                    <p:anim calcmode="lin" valueType="num">
                                      <p:cBhvr>
                                        <p:cTn id="19" dur="500" fill="hold"/>
                                        <p:tgtEl>
                                          <p:spTgt spid="71"/>
                                        </p:tgtEl>
                                        <p:attrNameLst>
                                          <p:attrName>ppt_w</p:attrName>
                                        </p:attrNameLst>
                                      </p:cBhvr>
                                      <p:tavLst>
                                        <p:tav tm="0">
                                          <p:val>
                                            <p:fltVal val="0"/>
                                          </p:val>
                                        </p:tav>
                                        <p:tav tm="100000">
                                          <p:val>
                                            <p:strVal val="#ppt_w"/>
                                          </p:val>
                                        </p:tav>
                                      </p:tavLst>
                                    </p:anim>
                                    <p:anim calcmode="lin" valueType="num">
                                      <p:cBhvr>
                                        <p:cTn id="20" dur="500" fill="hold"/>
                                        <p:tgtEl>
                                          <p:spTgt spid="71"/>
                                        </p:tgtEl>
                                        <p:attrNameLst>
                                          <p:attrName>ppt_h</p:attrName>
                                        </p:attrNameLst>
                                      </p:cBhvr>
                                      <p:tavLst>
                                        <p:tav tm="0">
                                          <p:val>
                                            <p:fltVal val="0"/>
                                          </p:val>
                                        </p:tav>
                                        <p:tav tm="100000">
                                          <p:val>
                                            <p:strVal val="#ppt_h"/>
                                          </p:val>
                                        </p:tav>
                                      </p:tavLst>
                                    </p:anim>
                                    <p:animEffect transition="in" filter="fade">
                                      <p:cBhvr>
                                        <p:cTn id="21" dur="500"/>
                                        <p:tgtEl>
                                          <p:spTgt spid="7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7"/>
                                        </p:tgtEl>
                                      </p:cBhvr>
                                    </p:animEffect>
                                    <p:set>
                                      <p:cBhvr>
                                        <p:cTn id="26" dur="1" fill="hold">
                                          <p:stCondLst>
                                            <p:cond delay="499"/>
                                          </p:stCondLst>
                                        </p:cTn>
                                        <p:tgtEl>
                                          <p:spTgt spid="67"/>
                                        </p:tgtEl>
                                        <p:attrNameLst>
                                          <p:attrName>style.visibility</p:attrName>
                                        </p:attrNameLst>
                                      </p:cBhvr>
                                      <p:to>
                                        <p:strVal val="hidden"/>
                                      </p:to>
                                    </p:set>
                                  </p:childTnLst>
                                </p:cTn>
                              </p:par>
                              <p:par>
                                <p:cTn id="27" presetID="22" presetClass="entr" presetSubtype="4" fill="hold" grpId="0"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par>
                                <p:cTn id="30" presetID="10" presetClass="exit" presetSubtype="0" fill="hold" grpId="1" nodeType="withEffect">
                                  <p:stCondLst>
                                    <p:cond delay="0"/>
                                  </p:stCondLst>
                                  <p:childTnLst>
                                    <p:animEffect transition="out" filter="fade">
                                      <p:cBhvr>
                                        <p:cTn id="31" dur="500"/>
                                        <p:tgtEl>
                                          <p:spTgt spid="69"/>
                                        </p:tgtEl>
                                      </p:cBhvr>
                                    </p:animEffect>
                                    <p:set>
                                      <p:cBhvr>
                                        <p:cTn id="32" dur="1" fill="hold">
                                          <p:stCondLst>
                                            <p:cond delay="499"/>
                                          </p:stCondLst>
                                        </p:cTn>
                                        <p:tgtEl>
                                          <p:spTgt spid="69"/>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21"/>
                                        </p:tgtEl>
                                      </p:cBhvr>
                                    </p:animEffect>
                                    <p:set>
                                      <p:cBhvr>
                                        <p:cTn id="35" dur="1" fill="hold">
                                          <p:stCondLst>
                                            <p:cond delay="499"/>
                                          </p:stCondLst>
                                        </p:cTn>
                                        <p:tgtEl>
                                          <p:spTgt spid="21"/>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1"/>
                                        </p:tgtEl>
                                      </p:cBhvr>
                                    </p:animEffect>
                                    <p:set>
                                      <p:cBhvr>
                                        <p:cTn id="38"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7" grpId="1" animBg="1"/>
      <p:bldP spid="69" grpId="0" animBg="1"/>
      <p:bldP spid="69" grpId="1" animBg="1"/>
      <p:bldP spid="71" grpId="0" animBg="1"/>
      <p:bldP spid="71" grpId="1" animBg="1"/>
      <p:bldP spid="21" grpId="0" animBg="1"/>
      <p:bldP spid="21" grpId="1"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実験</a:t>
            </a:r>
            <a:endParaRPr kumimoji="1" lang="ja-JP" altLang="en-US" dirty="0"/>
          </a:p>
        </p:txBody>
      </p:sp>
      <p:sp>
        <p:nvSpPr>
          <p:cNvPr id="2" name="コンテンツ プレースホルダー 1"/>
          <p:cNvSpPr>
            <a:spLocks noGrp="1"/>
          </p:cNvSpPr>
          <p:nvPr>
            <p:ph idx="13"/>
          </p:nvPr>
        </p:nvSpPr>
        <p:spPr>
          <a:xfrm>
            <a:off x="467544" y="1340768"/>
            <a:ext cx="8208912" cy="5112568"/>
          </a:xfrm>
        </p:spPr>
        <p:txBody>
          <a:bodyPr/>
          <a:lstStyle/>
          <a:p>
            <a:r>
              <a:rPr lang="ja-JP" altLang="en-US" dirty="0" smtClean="0"/>
              <a:t>リモート管理の性能およびマイグレーション性能を調べた</a:t>
            </a:r>
            <a:endParaRPr lang="en-US" altLang="ja-JP" dirty="0" smtClean="0"/>
          </a:p>
          <a:p>
            <a:pPr lvl="1"/>
            <a:r>
              <a:rPr lang="ja-JP" altLang="en-US" dirty="0" smtClean="0"/>
              <a:t>データロス防止</a:t>
            </a:r>
            <a:r>
              <a:rPr lang="ja-JP" altLang="en-US" dirty="0"/>
              <a:t>の</a:t>
            </a:r>
            <a:r>
              <a:rPr lang="ja-JP" altLang="en-US" dirty="0" smtClean="0"/>
              <a:t>確認</a:t>
            </a:r>
            <a:endParaRPr lang="en-US" altLang="ja-JP" dirty="0" smtClean="0"/>
          </a:p>
          <a:p>
            <a:pPr lvl="1"/>
            <a:r>
              <a:rPr lang="ja-JP" altLang="en-US" dirty="0" smtClean="0"/>
              <a:t>同時マイグレーション時間</a:t>
            </a:r>
            <a:endParaRPr lang="en-US" altLang="ja-JP" dirty="0" smtClean="0"/>
          </a:p>
          <a:p>
            <a:pPr lvl="1"/>
            <a:r>
              <a:rPr lang="en-US" altLang="ja-JP" dirty="0" err="1" smtClean="0"/>
              <a:t>VMのダウンタイム</a:t>
            </a:r>
            <a:endParaRPr lang="en-US" altLang="ja-JP" dirty="0" smtClean="0"/>
          </a:p>
          <a:p>
            <a:pPr lvl="1"/>
            <a:r>
              <a:rPr lang="ja-JP" altLang="en-US" dirty="0" smtClean="0"/>
              <a:t>ユーザが感じるダウンタイム</a:t>
            </a:r>
            <a:endParaRPr lang="en-US" altLang="ja-JP" dirty="0" smtClean="0"/>
          </a:p>
        </p:txBody>
      </p:sp>
      <p:graphicFrame>
        <p:nvGraphicFramePr>
          <p:cNvPr id="20" name="表 19"/>
          <p:cNvGraphicFramePr>
            <a:graphicFrameLocks noGrp="1"/>
          </p:cNvGraphicFramePr>
          <p:nvPr>
            <p:extLst>
              <p:ext uri="{D42A27DB-BD31-4B8C-83A1-F6EECF244321}">
                <p14:modId xmlns:p14="http://schemas.microsoft.com/office/powerpoint/2010/main" val="237264314"/>
              </p:ext>
            </p:extLst>
          </p:nvPr>
        </p:nvGraphicFramePr>
        <p:xfrm>
          <a:off x="5292080" y="2276872"/>
          <a:ext cx="3600000" cy="2255520"/>
        </p:xfrm>
        <a:graphic>
          <a:graphicData uri="http://schemas.openxmlformats.org/drawingml/2006/table">
            <a:tbl>
              <a:tblPr firstRow="1" bandRow="1">
                <a:tableStyleId>{5C22544A-7EE6-4342-B048-85BDC9FD1C3A}</a:tableStyleId>
              </a:tblPr>
              <a:tblGrid>
                <a:gridCol w="1344944"/>
                <a:gridCol w="1188749"/>
                <a:gridCol w="1066307"/>
              </a:tblGrid>
              <a:tr h="278112">
                <a:tc gridSpan="3">
                  <a:txBody>
                    <a:bodyPr/>
                    <a:lstStyle/>
                    <a:p>
                      <a:pPr algn="ctr"/>
                      <a:r>
                        <a:rPr kumimoji="1" lang="ja-JP" altLang="en-US" sz="16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サーバ側 実験環境</a:t>
                      </a:r>
                      <a:endParaRPr kumimoji="1" lang="ja-JP" altLang="en-US" sz="1600" dirty="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a:txBody>
                  <a:tcPr anchor="ctr"/>
                </a:tc>
                <a:tc hMerge="1">
                  <a:txBody>
                    <a:bodyPr/>
                    <a:lstStyle/>
                    <a:p>
                      <a:endParaRPr kumimoji="1" lang="ja-JP" altLang="en-US" dirty="0"/>
                    </a:p>
                  </a:txBody>
                  <a:tcPr/>
                </a:tc>
                <a:tc hMerge="1">
                  <a:txBody>
                    <a:bodyPr/>
                    <a:lstStyle/>
                    <a:p>
                      <a:endParaRPr kumimoji="1" lang="ja-JP" altLang="en-US"/>
                    </a:p>
                  </a:txBody>
                  <a:tcPr/>
                </a:tc>
              </a:tr>
              <a:tr h="278112">
                <a:tc>
                  <a:txBody>
                    <a:bodyPr/>
                    <a:lstStyle/>
                    <a:p>
                      <a:pPr algn="ctr"/>
                      <a:r>
                        <a:rPr kumimoji="1" lang="en-US" altLang="ja-JP" sz="1600" dirty="0" smtClean="0">
                          <a:solidFill>
                            <a:schemeClr val="tx1"/>
                          </a:solidFill>
                          <a:latin typeface="IPA Pゴシック" pitchFamily="50" charset="-128"/>
                          <a:ea typeface="IPA Pゴシック" pitchFamily="50" charset="-128"/>
                        </a:rPr>
                        <a:t>CPU</a:t>
                      </a:r>
                      <a:endParaRPr kumimoji="1" lang="ja-JP" altLang="en-US" sz="1600" dirty="0">
                        <a:solidFill>
                          <a:schemeClr val="tx1"/>
                        </a:solidFill>
                        <a:latin typeface="IPA Pゴシック" pitchFamily="50" charset="-128"/>
                        <a:ea typeface="IPA Pゴシック" pitchFamily="50" charset="-128"/>
                      </a:endParaRPr>
                    </a:p>
                  </a:txBody>
                  <a:tcPr anchor="ctr"/>
                </a:tc>
                <a:tc gridSpan="2">
                  <a:txBody>
                    <a:bodyPr/>
                    <a:lstStyle/>
                    <a:p>
                      <a:pPr algn="ctr"/>
                      <a:r>
                        <a:rPr kumimoji="1" lang="en-US" altLang="ja-JP" sz="1600" dirty="0" smtClean="0">
                          <a:solidFill>
                            <a:schemeClr val="tx1"/>
                          </a:solidFill>
                          <a:latin typeface="IPA Pゴシック" pitchFamily="50" charset="-128"/>
                          <a:ea typeface="IPA Pゴシック" pitchFamily="50" charset="-128"/>
                        </a:rPr>
                        <a:t>Intel</a:t>
                      </a:r>
                      <a:r>
                        <a:rPr kumimoji="1" lang="en-US" altLang="ja-JP" sz="1600" baseline="0" dirty="0" smtClean="0">
                          <a:solidFill>
                            <a:schemeClr val="tx1"/>
                          </a:solidFill>
                          <a:latin typeface="IPA Pゴシック" pitchFamily="50" charset="-128"/>
                          <a:ea typeface="IPA Pゴシック" pitchFamily="50" charset="-128"/>
                        </a:rPr>
                        <a:t> Xeon E3-1270 3.40GHz</a:t>
                      </a:r>
                      <a:endParaRPr kumimoji="1" lang="ja-JP" altLang="en-US" sz="1600" dirty="0">
                        <a:solidFill>
                          <a:schemeClr val="tx1"/>
                        </a:solidFill>
                        <a:latin typeface="IPA Pゴシック" pitchFamily="50" charset="-128"/>
                        <a:ea typeface="IPA Pゴシック" pitchFamily="50" charset="-128"/>
                      </a:endParaRPr>
                    </a:p>
                  </a:txBody>
                  <a:tcPr anchor="ctr"/>
                </a:tc>
                <a:tc hMerge="1">
                  <a:txBody>
                    <a:bodyPr/>
                    <a:lstStyle/>
                    <a:p>
                      <a:endParaRPr kumimoji="1" lang="ja-JP" altLang="en-US"/>
                    </a:p>
                  </a:txBody>
                  <a:tcPr/>
                </a:tc>
              </a:tr>
              <a:tr h="278112">
                <a:tc rowSpan="2">
                  <a:txBody>
                    <a:bodyPr/>
                    <a:lstStyle/>
                    <a:p>
                      <a:pPr algn="ctr"/>
                      <a:r>
                        <a:rPr kumimoji="1" lang="ja-JP" altLang="en-US" sz="1600" dirty="0" smtClean="0">
                          <a:solidFill>
                            <a:schemeClr val="tx1"/>
                          </a:solidFill>
                          <a:latin typeface="IPA Pゴシック" pitchFamily="50" charset="-128"/>
                          <a:ea typeface="IPA Pゴシック" pitchFamily="50" charset="-128"/>
                        </a:rPr>
                        <a:t>メモリ</a:t>
                      </a:r>
                      <a:endParaRPr kumimoji="1" lang="ja-JP" altLang="en-US" sz="1600" dirty="0">
                        <a:solidFill>
                          <a:schemeClr val="tx1"/>
                        </a:solidFill>
                        <a:latin typeface="IPA Pゴシック" pitchFamily="50" charset="-128"/>
                        <a:ea typeface="IPA Pゴシック" pitchFamily="50" charset="-128"/>
                      </a:endParaRPr>
                    </a:p>
                  </a:txBody>
                  <a:tcPr anchor="ctr"/>
                </a:tc>
                <a:tc>
                  <a:txBody>
                    <a:bodyPr/>
                    <a:lstStyle/>
                    <a:p>
                      <a:pPr algn="ctr"/>
                      <a:r>
                        <a:rPr kumimoji="1" lang="ja-JP" altLang="en-US" sz="1600" dirty="0" smtClean="0">
                          <a:solidFill>
                            <a:schemeClr val="tx1"/>
                          </a:solidFill>
                          <a:latin typeface="IPA Pゴシック" pitchFamily="50" charset="-128"/>
                          <a:ea typeface="IPA Pゴシック" pitchFamily="50" charset="-128"/>
                        </a:rPr>
                        <a:t>ドメイン</a:t>
                      </a:r>
                      <a:r>
                        <a:rPr kumimoji="1" lang="en-US" altLang="ja-JP" sz="1600" dirty="0" smtClean="0">
                          <a:solidFill>
                            <a:schemeClr val="tx1"/>
                          </a:solidFill>
                          <a:latin typeface="IPA Pゴシック" pitchFamily="50" charset="-128"/>
                          <a:ea typeface="IPA Pゴシック" pitchFamily="50" charset="-128"/>
                        </a:rPr>
                        <a:t>R</a:t>
                      </a:r>
                      <a:endParaRPr kumimoji="1" lang="ja-JP" altLang="en-US" sz="1600" dirty="0">
                        <a:solidFill>
                          <a:schemeClr val="tx1"/>
                        </a:solidFill>
                        <a:latin typeface="IPA Pゴシック" pitchFamily="50" charset="-128"/>
                        <a:ea typeface="IPA Pゴシック" pitchFamily="50" charset="-128"/>
                      </a:endParaRPr>
                    </a:p>
                  </a:txBody>
                  <a:tcPr anchor="ctr"/>
                </a:tc>
                <a:tc>
                  <a:txBody>
                    <a:bodyPr/>
                    <a:lstStyle/>
                    <a:p>
                      <a:pPr algn="ctr"/>
                      <a:r>
                        <a:rPr kumimoji="1" lang="en-US" altLang="ja-JP" sz="1600" dirty="0" smtClean="0">
                          <a:solidFill>
                            <a:schemeClr val="tx1"/>
                          </a:solidFill>
                          <a:latin typeface="IPA Pゴシック" pitchFamily="50" charset="-128"/>
                          <a:ea typeface="IPA Pゴシック" pitchFamily="50" charset="-128"/>
                        </a:rPr>
                        <a:t>128MB</a:t>
                      </a:r>
                      <a:endParaRPr kumimoji="1" lang="ja-JP" altLang="en-US" sz="1600" dirty="0">
                        <a:solidFill>
                          <a:schemeClr val="tx1"/>
                        </a:solidFill>
                        <a:latin typeface="IPA Pゴシック" pitchFamily="50" charset="-128"/>
                        <a:ea typeface="IPA Pゴシック" pitchFamily="50" charset="-128"/>
                      </a:endParaRPr>
                    </a:p>
                  </a:txBody>
                  <a:tcPr anchor="ctr"/>
                </a:tc>
              </a:tr>
              <a:tr h="278112">
                <a:tc vMerge="1">
                  <a:txBody>
                    <a:bodyPr/>
                    <a:lstStyle/>
                    <a:p>
                      <a:pPr algn="ctr"/>
                      <a:endParaRPr kumimoji="1" lang="ja-JP" altLang="en-US" dirty="0">
                        <a:latin typeface="IPA Pゴシック" pitchFamily="50" charset="-128"/>
                        <a:ea typeface="IPA Pゴシック" pitchFamily="50" charset="-128"/>
                      </a:endParaRPr>
                    </a:p>
                  </a:txBody>
                  <a:tcPr/>
                </a:tc>
                <a:tc>
                  <a:txBody>
                    <a:bodyPr/>
                    <a:lstStyle/>
                    <a:p>
                      <a:pPr algn="ctr"/>
                      <a:r>
                        <a:rPr kumimoji="1" lang="ja-JP" altLang="en-US" sz="1600" dirty="0" smtClean="0">
                          <a:solidFill>
                            <a:schemeClr val="tx1"/>
                          </a:solidFill>
                          <a:latin typeface="IPA Pゴシック" pitchFamily="50" charset="-128"/>
                          <a:ea typeface="IPA Pゴシック" pitchFamily="50" charset="-128"/>
                        </a:rPr>
                        <a:t>ユーザ</a:t>
                      </a:r>
                      <a:r>
                        <a:rPr kumimoji="1" lang="en-US" altLang="ja-JP" sz="1600" dirty="0" smtClean="0">
                          <a:solidFill>
                            <a:schemeClr val="tx1"/>
                          </a:solidFill>
                          <a:latin typeface="IPA Pゴシック" pitchFamily="50" charset="-128"/>
                          <a:ea typeface="IPA Pゴシック" pitchFamily="50" charset="-128"/>
                        </a:rPr>
                        <a:t>VM</a:t>
                      </a:r>
                      <a:endParaRPr kumimoji="1" lang="ja-JP" altLang="en-US" sz="1600" dirty="0">
                        <a:solidFill>
                          <a:schemeClr val="tx1"/>
                        </a:solidFill>
                        <a:latin typeface="IPA Pゴシック" pitchFamily="50" charset="-128"/>
                        <a:ea typeface="IPA Pゴシック" pitchFamily="50" charset="-128"/>
                      </a:endParaRPr>
                    </a:p>
                  </a:txBody>
                  <a:tcPr anchor="ctr"/>
                </a:tc>
                <a:tc>
                  <a:txBody>
                    <a:bodyPr/>
                    <a:lstStyle/>
                    <a:p>
                      <a:pPr algn="ctr"/>
                      <a:r>
                        <a:rPr kumimoji="1" lang="en-US" altLang="ja-JP" sz="1600" dirty="0" smtClean="0">
                          <a:solidFill>
                            <a:schemeClr val="tx1"/>
                          </a:solidFill>
                          <a:latin typeface="IPA Pゴシック" pitchFamily="50" charset="-128"/>
                          <a:ea typeface="IPA Pゴシック" pitchFamily="50" charset="-128"/>
                        </a:rPr>
                        <a:t>2GB</a:t>
                      </a:r>
                      <a:endParaRPr kumimoji="1" lang="ja-JP" altLang="en-US" sz="1600" dirty="0">
                        <a:solidFill>
                          <a:schemeClr val="tx1"/>
                        </a:solidFill>
                        <a:latin typeface="IPA Pゴシック" pitchFamily="50" charset="-128"/>
                        <a:ea typeface="IPA Pゴシック" pitchFamily="50" charset="-128"/>
                      </a:endParaRPr>
                    </a:p>
                  </a:txBody>
                  <a:tcPr anchor="ctr"/>
                </a:tc>
              </a:tr>
              <a:tr h="278112">
                <a:tc>
                  <a:txBody>
                    <a:bodyPr/>
                    <a:lstStyle/>
                    <a:p>
                      <a:pPr algn="ctr"/>
                      <a:r>
                        <a:rPr kumimoji="1" lang="en-US" altLang="ja-JP" sz="1600" dirty="0" smtClean="0">
                          <a:solidFill>
                            <a:schemeClr val="tx1"/>
                          </a:solidFill>
                          <a:latin typeface="IPA Pゴシック" pitchFamily="50" charset="-128"/>
                          <a:ea typeface="IPA Pゴシック" pitchFamily="50" charset="-128"/>
                        </a:rPr>
                        <a:t>VMM</a:t>
                      </a:r>
                      <a:endParaRPr kumimoji="1" lang="ja-JP" altLang="en-US" sz="1600" dirty="0">
                        <a:solidFill>
                          <a:schemeClr val="tx1"/>
                        </a:solidFill>
                        <a:latin typeface="IPA Pゴシック" pitchFamily="50" charset="-128"/>
                        <a:ea typeface="IPA Pゴシック" pitchFamily="50" charset="-128"/>
                      </a:endParaRPr>
                    </a:p>
                  </a:txBody>
                  <a:tcPr anchor="ctr"/>
                </a:tc>
                <a:tc gridSpan="2">
                  <a:txBody>
                    <a:bodyPr/>
                    <a:lstStyle/>
                    <a:p>
                      <a:pPr algn="ctr"/>
                      <a:r>
                        <a:rPr kumimoji="1" lang="en-US" altLang="ja-JP" sz="1600" dirty="0" err="1" smtClean="0">
                          <a:solidFill>
                            <a:schemeClr val="tx1"/>
                          </a:solidFill>
                          <a:latin typeface="IPA Pゴシック" pitchFamily="50" charset="-128"/>
                          <a:ea typeface="IPA Pゴシック" pitchFamily="50" charset="-128"/>
                        </a:rPr>
                        <a:t>Xen</a:t>
                      </a:r>
                      <a:r>
                        <a:rPr kumimoji="1" lang="en-US" altLang="ja-JP" sz="1600" dirty="0" smtClean="0">
                          <a:solidFill>
                            <a:schemeClr val="tx1"/>
                          </a:solidFill>
                          <a:latin typeface="IPA Pゴシック" pitchFamily="50" charset="-128"/>
                          <a:ea typeface="IPA Pゴシック" pitchFamily="50" charset="-128"/>
                        </a:rPr>
                        <a:t> 4.3.2</a:t>
                      </a:r>
                      <a:endParaRPr kumimoji="1" lang="ja-JP" altLang="en-US" sz="1600" dirty="0">
                        <a:solidFill>
                          <a:schemeClr val="tx1"/>
                        </a:solidFill>
                        <a:latin typeface="IPA Pゴシック" pitchFamily="50" charset="-128"/>
                        <a:ea typeface="IPA Pゴシック" pitchFamily="50" charset="-128"/>
                      </a:endParaRPr>
                    </a:p>
                  </a:txBody>
                  <a:tcPr anchor="ctr"/>
                </a:tc>
                <a:tc hMerge="1">
                  <a:txBody>
                    <a:bodyPr/>
                    <a:lstStyle/>
                    <a:p>
                      <a:endParaRPr kumimoji="1" lang="ja-JP" altLang="en-US"/>
                    </a:p>
                  </a:txBody>
                  <a:tcPr/>
                </a:tc>
              </a:tr>
              <a:tr h="278112">
                <a:tc>
                  <a:txBody>
                    <a:bodyPr/>
                    <a:lstStyle/>
                    <a:p>
                      <a:pPr algn="ctr"/>
                      <a:r>
                        <a:rPr kumimoji="1" lang="en-US" altLang="ja-JP" sz="1600" dirty="0" smtClean="0">
                          <a:solidFill>
                            <a:schemeClr val="tx1"/>
                          </a:solidFill>
                          <a:latin typeface="IPA Pゴシック" pitchFamily="50" charset="-128"/>
                          <a:ea typeface="IPA Pゴシック" pitchFamily="50" charset="-128"/>
                        </a:rPr>
                        <a:t>OS</a:t>
                      </a:r>
                      <a:endParaRPr kumimoji="1" lang="ja-JP" altLang="en-US" sz="1600" dirty="0">
                        <a:solidFill>
                          <a:schemeClr val="tx1"/>
                        </a:solidFill>
                        <a:latin typeface="IPA Pゴシック" pitchFamily="50" charset="-128"/>
                        <a:ea typeface="IPA Pゴシック" pitchFamily="50" charset="-128"/>
                      </a:endParaRPr>
                    </a:p>
                  </a:txBody>
                  <a:tcPr anchor="ctr"/>
                </a:tc>
                <a:tc gridSpan="2">
                  <a:txBody>
                    <a:bodyPr/>
                    <a:lstStyle/>
                    <a:p>
                      <a:pPr algn="ctr"/>
                      <a:r>
                        <a:rPr kumimoji="1" lang="en-US" altLang="ja-JP" sz="1600" dirty="0" smtClean="0">
                          <a:solidFill>
                            <a:schemeClr val="tx1"/>
                          </a:solidFill>
                          <a:latin typeface="IPA Pゴシック" pitchFamily="50" charset="-128"/>
                          <a:ea typeface="IPA Pゴシック" pitchFamily="50" charset="-128"/>
                        </a:rPr>
                        <a:t>Linux 3.7.10</a:t>
                      </a:r>
                      <a:endParaRPr kumimoji="1" lang="ja-JP" altLang="en-US" sz="1600" dirty="0">
                        <a:solidFill>
                          <a:schemeClr val="tx1"/>
                        </a:solidFill>
                        <a:latin typeface="IPA Pゴシック" pitchFamily="50" charset="-128"/>
                        <a:ea typeface="IPA Pゴシック" pitchFamily="50" charset="-128"/>
                      </a:endParaRPr>
                    </a:p>
                  </a:txBody>
                  <a:tcPr anchor="ctr"/>
                </a:tc>
                <a:tc hMerge="1">
                  <a:txBody>
                    <a:bodyPr/>
                    <a:lstStyle/>
                    <a:p>
                      <a:endParaRPr kumimoji="1" lang="ja-JP" altLang="en-US"/>
                    </a:p>
                  </a:txBody>
                  <a:tcPr/>
                </a:tc>
              </a:tr>
            </a:tbl>
          </a:graphicData>
        </a:graphic>
      </p:graphicFrame>
      <p:graphicFrame>
        <p:nvGraphicFramePr>
          <p:cNvPr id="55" name="表 54"/>
          <p:cNvGraphicFramePr>
            <a:graphicFrameLocks noGrp="1"/>
          </p:cNvGraphicFramePr>
          <p:nvPr>
            <p:extLst>
              <p:ext uri="{D42A27DB-BD31-4B8C-83A1-F6EECF244321}">
                <p14:modId xmlns:p14="http://schemas.microsoft.com/office/powerpoint/2010/main" val="3551537963"/>
              </p:ext>
            </p:extLst>
          </p:nvPr>
        </p:nvGraphicFramePr>
        <p:xfrm>
          <a:off x="5292080" y="4653136"/>
          <a:ext cx="3600000" cy="2009360"/>
        </p:xfrm>
        <a:graphic>
          <a:graphicData uri="http://schemas.openxmlformats.org/drawingml/2006/table">
            <a:tbl>
              <a:tblPr firstRow="1" bandRow="1">
                <a:tableStyleId>{5C22544A-7EE6-4342-B048-85BDC9FD1C3A}</a:tableStyleId>
              </a:tblPr>
              <a:tblGrid>
                <a:gridCol w="1344944"/>
                <a:gridCol w="2255056"/>
              </a:tblGrid>
              <a:tr h="278112">
                <a:tc gridSpan="2">
                  <a:txBody>
                    <a:bodyPr/>
                    <a:lstStyle/>
                    <a:p>
                      <a:pPr algn="ctr"/>
                      <a:r>
                        <a:rPr kumimoji="1" lang="ja-JP" altLang="en-US" sz="16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クライアント側 実験環境</a:t>
                      </a:r>
                      <a:endParaRPr kumimoji="1" lang="ja-JP" altLang="en-US" sz="1600" dirty="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a:txBody>
                  <a:tcPr anchor="ctr"/>
                </a:tc>
                <a:tc hMerge="1">
                  <a:txBody>
                    <a:bodyPr/>
                    <a:lstStyle/>
                    <a:p>
                      <a:endParaRPr kumimoji="1" lang="ja-JP" altLang="en-US" dirty="0"/>
                    </a:p>
                  </a:txBody>
                  <a:tcPr/>
                </a:tc>
              </a:tr>
              <a:tr h="278112">
                <a:tc>
                  <a:txBody>
                    <a:bodyPr/>
                    <a:lstStyle/>
                    <a:p>
                      <a:pPr algn="ctr"/>
                      <a:r>
                        <a:rPr kumimoji="1" lang="en-US" altLang="ja-JP" sz="1600" dirty="0" smtClean="0">
                          <a:solidFill>
                            <a:schemeClr val="tx1"/>
                          </a:solidFill>
                          <a:latin typeface="IPA Pゴシック" pitchFamily="50" charset="-128"/>
                          <a:ea typeface="IPA Pゴシック" pitchFamily="50" charset="-128"/>
                        </a:rPr>
                        <a:t>CPU</a:t>
                      </a:r>
                      <a:endParaRPr kumimoji="1" lang="ja-JP" altLang="en-US" sz="1600" dirty="0">
                        <a:solidFill>
                          <a:schemeClr val="tx1"/>
                        </a:solidFill>
                        <a:latin typeface="IPA Pゴシック" pitchFamily="50" charset="-128"/>
                        <a:ea typeface="IPA Pゴシック" pitchFamily="50" charset="-128"/>
                      </a:endParaRPr>
                    </a:p>
                  </a:txBody>
                  <a:tcPr anchor="ctr"/>
                </a:tc>
                <a:tc>
                  <a:txBody>
                    <a:bodyPr/>
                    <a:lstStyle/>
                    <a:p>
                      <a:pPr algn="ctr"/>
                      <a:r>
                        <a:rPr kumimoji="1" lang="en-US" altLang="ja-JP" sz="1600" dirty="0" smtClean="0">
                          <a:solidFill>
                            <a:schemeClr val="tx1"/>
                          </a:solidFill>
                          <a:latin typeface="IPA Pゴシック" pitchFamily="50" charset="-128"/>
                          <a:ea typeface="IPA Pゴシック" pitchFamily="50" charset="-128"/>
                        </a:rPr>
                        <a:t>Intel</a:t>
                      </a:r>
                      <a:r>
                        <a:rPr kumimoji="1" lang="en-US" altLang="ja-JP" sz="1600" baseline="0" dirty="0" smtClean="0">
                          <a:solidFill>
                            <a:schemeClr val="tx1"/>
                          </a:solidFill>
                          <a:latin typeface="IPA Pゴシック" pitchFamily="50" charset="-128"/>
                          <a:ea typeface="IPA Pゴシック" pitchFamily="50" charset="-128"/>
                        </a:rPr>
                        <a:t> Xeon E5-1620 3.60GHz</a:t>
                      </a:r>
                      <a:endParaRPr kumimoji="1" lang="ja-JP" altLang="en-US" sz="1600" dirty="0">
                        <a:solidFill>
                          <a:schemeClr val="tx1"/>
                        </a:solidFill>
                        <a:latin typeface="IPA Pゴシック" pitchFamily="50" charset="-128"/>
                        <a:ea typeface="IPA Pゴシック" pitchFamily="50" charset="-128"/>
                      </a:endParaRPr>
                    </a:p>
                  </a:txBody>
                  <a:tcPr anchor="ctr"/>
                </a:tc>
              </a:tr>
              <a:tr h="515840">
                <a:tc>
                  <a:txBody>
                    <a:bodyPr/>
                    <a:lstStyle/>
                    <a:p>
                      <a:pPr algn="ctr"/>
                      <a:r>
                        <a:rPr kumimoji="1" lang="ja-JP" altLang="en-US" sz="1600" dirty="0" smtClean="0">
                          <a:solidFill>
                            <a:schemeClr val="tx1"/>
                          </a:solidFill>
                          <a:latin typeface="IPA Pゴシック" pitchFamily="50" charset="-128"/>
                          <a:ea typeface="IPA Pゴシック" pitchFamily="50" charset="-128"/>
                        </a:rPr>
                        <a:t>メモリ</a:t>
                      </a:r>
                      <a:endParaRPr kumimoji="1" lang="ja-JP" altLang="en-US" sz="1600" dirty="0">
                        <a:solidFill>
                          <a:schemeClr val="tx1"/>
                        </a:solidFill>
                        <a:latin typeface="IPA Pゴシック" pitchFamily="50" charset="-128"/>
                        <a:ea typeface="IPA Pゴシック" pitchFamily="50" charset="-128"/>
                      </a:endParaRPr>
                    </a:p>
                  </a:txBody>
                  <a:tcPr anchor="ctr"/>
                </a:tc>
                <a:tc>
                  <a:txBody>
                    <a:bodyPr/>
                    <a:lstStyle/>
                    <a:p>
                      <a:pPr algn="ctr"/>
                      <a:r>
                        <a:rPr kumimoji="1" lang="en-US" altLang="ja-JP" sz="1600" dirty="0" smtClean="0">
                          <a:solidFill>
                            <a:schemeClr val="tx1"/>
                          </a:solidFill>
                          <a:latin typeface="IPA Pゴシック" pitchFamily="50" charset="-128"/>
                          <a:ea typeface="IPA Pゴシック" pitchFamily="50" charset="-128"/>
                        </a:rPr>
                        <a:t>8GB</a:t>
                      </a:r>
                      <a:endParaRPr kumimoji="1" lang="ja-JP" altLang="en-US" sz="1600" dirty="0">
                        <a:solidFill>
                          <a:schemeClr val="tx1"/>
                        </a:solidFill>
                        <a:latin typeface="IPA Pゴシック" pitchFamily="50" charset="-128"/>
                        <a:ea typeface="IPA Pゴシック" pitchFamily="50" charset="-128"/>
                      </a:endParaRPr>
                    </a:p>
                  </a:txBody>
                  <a:tcPr anchor="ctr"/>
                </a:tc>
              </a:tr>
              <a:tr h="278112">
                <a:tc>
                  <a:txBody>
                    <a:bodyPr/>
                    <a:lstStyle/>
                    <a:p>
                      <a:pPr algn="ctr"/>
                      <a:r>
                        <a:rPr kumimoji="1" lang="ja-JP" altLang="en-US" sz="1600" dirty="0" smtClean="0">
                          <a:solidFill>
                            <a:schemeClr val="tx1"/>
                          </a:solidFill>
                          <a:latin typeface="IPA Pゴシック" pitchFamily="50" charset="-128"/>
                          <a:ea typeface="IPA Pゴシック" pitchFamily="50" charset="-128"/>
                        </a:rPr>
                        <a:t>クライアント</a:t>
                      </a:r>
                      <a:endParaRPr kumimoji="1" lang="ja-JP" altLang="en-US" sz="1600" dirty="0">
                        <a:solidFill>
                          <a:schemeClr val="tx1"/>
                        </a:solidFill>
                        <a:latin typeface="IPA Pゴシック" pitchFamily="50" charset="-128"/>
                        <a:ea typeface="IPA Pゴシック" pitchFamily="50" charset="-128"/>
                      </a:endParaRPr>
                    </a:p>
                  </a:txBody>
                  <a:tcPr anchor="ctr"/>
                </a:tc>
                <a:tc>
                  <a:txBody>
                    <a:bodyPr/>
                    <a:lstStyle/>
                    <a:p>
                      <a:pPr algn="ctr"/>
                      <a:r>
                        <a:rPr kumimoji="1" lang="en-US" altLang="ja-JP" sz="1600" dirty="0" err="1" smtClean="0">
                          <a:solidFill>
                            <a:schemeClr val="tx1"/>
                          </a:solidFill>
                          <a:latin typeface="IPA Pゴシック" pitchFamily="50" charset="-128"/>
                          <a:ea typeface="IPA Pゴシック" pitchFamily="50" charset="-128"/>
                        </a:rPr>
                        <a:t>TigerVNC</a:t>
                      </a:r>
                      <a:r>
                        <a:rPr kumimoji="1" lang="ja-JP" altLang="en-US" sz="1600" baseline="0" dirty="0" smtClean="0">
                          <a:solidFill>
                            <a:schemeClr val="tx1"/>
                          </a:solidFill>
                          <a:latin typeface="IPA Pゴシック" pitchFamily="50" charset="-128"/>
                          <a:ea typeface="IPA Pゴシック" pitchFamily="50" charset="-128"/>
                        </a:rPr>
                        <a:t> </a:t>
                      </a:r>
                      <a:r>
                        <a:rPr kumimoji="1" lang="en-US" altLang="ja-JP" sz="1600" baseline="0" dirty="0" smtClean="0">
                          <a:solidFill>
                            <a:schemeClr val="tx1"/>
                          </a:solidFill>
                          <a:latin typeface="IPA Pゴシック" pitchFamily="50" charset="-128"/>
                          <a:ea typeface="IPA Pゴシック" pitchFamily="50" charset="-128"/>
                        </a:rPr>
                        <a:t>2.0.95</a:t>
                      </a:r>
                      <a:r>
                        <a:rPr kumimoji="1" lang="en-US" altLang="ja-JP" sz="1600" dirty="0" smtClean="0">
                          <a:solidFill>
                            <a:schemeClr val="tx1"/>
                          </a:solidFill>
                          <a:latin typeface="IPA Pゴシック" pitchFamily="50" charset="-128"/>
                          <a:ea typeface="IPA Pゴシック" pitchFamily="50" charset="-128"/>
                        </a:rPr>
                        <a:t/>
                      </a:r>
                      <a:br>
                        <a:rPr kumimoji="1" lang="en-US" altLang="ja-JP" sz="1600" dirty="0" smtClean="0">
                          <a:solidFill>
                            <a:schemeClr val="tx1"/>
                          </a:solidFill>
                          <a:latin typeface="IPA Pゴシック" pitchFamily="50" charset="-128"/>
                          <a:ea typeface="IPA Pゴシック" pitchFamily="50" charset="-128"/>
                        </a:rPr>
                      </a:br>
                      <a:r>
                        <a:rPr kumimoji="1" lang="en-US" altLang="ja-JP" sz="1600" dirty="0" err="1" smtClean="0">
                          <a:solidFill>
                            <a:schemeClr val="tx1"/>
                          </a:solidFill>
                          <a:latin typeface="IPA Pゴシック" pitchFamily="50" charset="-128"/>
                          <a:ea typeface="IPA Pゴシック" pitchFamily="50" charset="-128"/>
                        </a:rPr>
                        <a:t>OpenSSH</a:t>
                      </a:r>
                      <a:r>
                        <a:rPr kumimoji="1" lang="en-US" altLang="ja-JP" sz="1600" dirty="0" smtClean="0">
                          <a:solidFill>
                            <a:schemeClr val="tx1"/>
                          </a:solidFill>
                          <a:latin typeface="IPA Pゴシック" pitchFamily="50" charset="-128"/>
                          <a:ea typeface="IPA Pゴシック" pitchFamily="50" charset="-128"/>
                        </a:rPr>
                        <a:t> 6.0</a:t>
                      </a:r>
                      <a:endParaRPr kumimoji="1" lang="ja-JP" altLang="en-US" sz="1600" dirty="0">
                        <a:solidFill>
                          <a:schemeClr val="tx1"/>
                        </a:solidFill>
                        <a:latin typeface="IPA Pゴシック" pitchFamily="50" charset="-128"/>
                        <a:ea typeface="IPA Pゴシック" pitchFamily="50" charset="-128"/>
                      </a:endParaRPr>
                    </a:p>
                  </a:txBody>
                  <a:tcPr anchor="ctr"/>
                </a:tc>
              </a:tr>
            </a:tbl>
          </a:graphicData>
        </a:graphic>
      </p:graphicFrame>
    </p:spTree>
    <p:extLst>
      <p:ext uri="{BB962C8B-B14F-4D97-AF65-F5344CB8AC3E}">
        <p14:creationId xmlns:p14="http://schemas.microsoft.com/office/powerpoint/2010/main" val="349439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実験</a:t>
            </a:r>
            <a:r>
              <a:rPr kumimoji="1" lang="en-US" altLang="ja-JP" dirty="0" smtClean="0"/>
              <a:t>1: </a:t>
            </a:r>
            <a:r>
              <a:rPr kumimoji="1" lang="ja-JP" altLang="en-US" dirty="0" smtClean="0"/>
              <a:t>データロス防止の確認</a:t>
            </a:r>
            <a:endParaRPr kumimoji="1" lang="ja-JP" altLang="en-US" dirty="0"/>
          </a:p>
        </p:txBody>
      </p:sp>
      <p:sp>
        <p:nvSpPr>
          <p:cNvPr id="2" name="コンテンツ プレースホルダー 1"/>
          <p:cNvSpPr>
            <a:spLocks noGrp="1"/>
          </p:cNvSpPr>
          <p:nvPr>
            <p:ph idx="13"/>
          </p:nvPr>
        </p:nvSpPr>
        <p:spPr>
          <a:xfrm>
            <a:off x="467544" y="1340768"/>
            <a:ext cx="8208912" cy="5112568"/>
          </a:xfrm>
        </p:spPr>
        <p:txBody>
          <a:bodyPr/>
          <a:lstStyle/>
          <a:p>
            <a:r>
              <a:rPr lang="ja-JP" altLang="en-US" dirty="0" smtClean="0"/>
              <a:t>マイグレーション時にデータロスが発生するか調べた</a:t>
            </a:r>
            <a:endParaRPr lang="en-US" altLang="ja-JP" dirty="0" smtClean="0"/>
          </a:p>
          <a:p>
            <a:pPr lvl="1"/>
            <a:r>
              <a:rPr lang="en-US" altLang="ja-JP" dirty="0"/>
              <a:t>VNC</a:t>
            </a:r>
            <a:r>
              <a:rPr lang="ja-JP" altLang="en-US" dirty="0"/>
              <a:t>クライアントで </a:t>
            </a:r>
            <a:r>
              <a:rPr lang="en-US" altLang="ja-JP" dirty="0" smtClean="0"/>
              <a:t>50 </a:t>
            </a:r>
            <a:r>
              <a:rPr lang="en-US" altLang="ja-JP" dirty="0" err="1" smtClean="0"/>
              <a:t>ms</a:t>
            </a:r>
            <a:r>
              <a:rPr lang="en-US" altLang="ja-JP" dirty="0" smtClean="0"/>
              <a:t> </a:t>
            </a:r>
            <a:r>
              <a:rPr lang="ja-JP" altLang="en-US" dirty="0" smtClean="0"/>
              <a:t>ごとに </a:t>
            </a:r>
            <a:r>
              <a:rPr lang="en-US" altLang="ja-JP" dirty="0" smtClean="0"/>
              <a:t>1</a:t>
            </a:r>
            <a:r>
              <a:rPr lang="ja-JP" altLang="en-US" dirty="0" smtClean="0"/>
              <a:t>キーを送信</a:t>
            </a:r>
            <a:endParaRPr lang="en-US" altLang="ja-JP" dirty="0" smtClean="0"/>
          </a:p>
          <a:p>
            <a:pPr lvl="1"/>
            <a:r>
              <a:rPr lang="ja-JP" altLang="en-US" dirty="0" smtClean="0"/>
              <a:t>失われるキーの数を計測</a:t>
            </a:r>
            <a:endParaRPr lang="en-US" altLang="ja-JP" dirty="0" smtClean="0"/>
          </a:p>
          <a:p>
            <a:pPr lvl="1"/>
            <a:endParaRPr lang="en-US" altLang="ja-JP" dirty="0" smtClean="0"/>
          </a:p>
          <a:p>
            <a:r>
              <a:rPr lang="ja-JP" altLang="en-US" dirty="0" smtClean="0"/>
              <a:t>従来システム</a:t>
            </a:r>
            <a:endParaRPr lang="en-US" altLang="ja-JP" dirty="0" smtClean="0"/>
          </a:p>
          <a:p>
            <a:pPr lvl="1"/>
            <a:r>
              <a:rPr lang="ja-JP" altLang="en-US" dirty="0" smtClean="0"/>
              <a:t>平均 </a:t>
            </a:r>
            <a:r>
              <a:rPr lang="en-US" altLang="ja-JP" dirty="0" smtClean="0"/>
              <a:t>1.4 </a:t>
            </a:r>
            <a:r>
              <a:rPr lang="ja-JP" altLang="en-US" dirty="0" smtClean="0"/>
              <a:t>キーが失われた</a:t>
            </a:r>
            <a:endParaRPr lang="en-US" altLang="ja-JP" dirty="0"/>
          </a:p>
          <a:p>
            <a:r>
              <a:rPr lang="en-US" altLang="ja-JP" dirty="0" smtClean="0"/>
              <a:t>D-MORE</a:t>
            </a:r>
          </a:p>
          <a:p>
            <a:pPr lvl="1"/>
            <a:r>
              <a:rPr lang="ja-JP" altLang="en-US" dirty="0" smtClean="0"/>
              <a:t>キーは全く失われなかった</a:t>
            </a:r>
            <a:endParaRPr lang="en-US" altLang="ja-JP" dirty="0" smtClean="0"/>
          </a:p>
          <a:p>
            <a:pPr lvl="1"/>
            <a:r>
              <a:rPr lang="en-US" altLang="ja-JP" dirty="0" smtClean="0"/>
              <a:t>TCP </a:t>
            </a:r>
            <a:r>
              <a:rPr lang="ja-JP" altLang="en-US" dirty="0" smtClean="0"/>
              <a:t>による再送は</a:t>
            </a:r>
            <a:r>
              <a:rPr lang="en-US" altLang="ja-JP" dirty="0" smtClean="0"/>
              <a:t/>
            </a:r>
            <a:br>
              <a:rPr lang="en-US" altLang="ja-JP" dirty="0" smtClean="0"/>
            </a:br>
            <a:r>
              <a:rPr lang="ja-JP" altLang="en-US" dirty="0" smtClean="0"/>
              <a:t>平均 </a:t>
            </a:r>
            <a:r>
              <a:rPr lang="en-US" altLang="ja-JP" dirty="0" smtClean="0"/>
              <a:t>8.5 </a:t>
            </a:r>
            <a:r>
              <a:rPr lang="ja-JP" altLang="en-US" dirty="0" smtClean="0"/>
              <a:t>回行われていた</a:t>
            </a:r>
            <a:endParaRPr lang="en-US" altLang="ja-JP" dirty="0"/>
          </a:p>
        </p:txBody>
      </p:sp>
      <p:graphicFrame>
        <p:nvGraphicFramePr>
          <p:cNvPr id="4" name="グラフ 3"/>
          <p:cNvGraphicFramePr/>
          <p:nvPr>
            <p:extLst>
              <p:ext uri="{D42A27DB-BD31-4B8C-83A1-F6EECF244321}">
                <p14:modId xmlns:p14="http://schemas.microsoft.com/office/powerpoint/2010/main" val="882338627"/>
              </p:ext>
            </p:extLst>
          </p:nvPr>
        </p:nvGraphicFramePr>
        <p:xfrm>
          <a:off x="4716016" y="3501008"/>
          <a:ext cx="4320000" cy="324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5311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実験</a:t>
            </a:r>
            <a:r>
              <a:rPr lang="en-US" altLang="ja-JP" dirty="0"/>
              <a:t>2</a:t>
            </a:r>
            <a:r>
              <a:rPr lang="en-US" altLang="ja-JP" dirty="0" smtClean="0"/>
              <a:t>: </a:t>
            </a:r>
            <a:r>
              <a:rPr lang="en-US" altLang="ja-JP" dirty="0" err="1" smtClean="0"/>
              <a:t>同時</a:t>
            </a:r>
            <a:r>
              <a:rPr lang="ja-JP" altLang="en-US" dirty="0" smtClean="0"/>
              <a:t>マイグレーション</a:t>
            </a:r>
            <a:r>
              <a:rPr lang="ja-JP" altLang="en-US" dirty="0"/>
              <a:t>時間</a:t>
            </a:r>
            <a:endParaRPr kumimoji="1" lang="ja-JP" altLang="en-US" dirty="0"/>
          </a:p>
        </p:txBody>
      </p:sp>
      <p:sp>
        <p:nvSpPr>
          <p:cNvPr id="3" name="コンテンツ プレースホルダー 2"/>
          <p:cNvSpPr>
            <a:spLocks noGrp="1"/>
          </p:cNvSpPr>
          <p:nvPr>
            <p:ph idx="13"/>
          </p:nvPr>
        </p:nvSpPr>
        <p:spPr>
          <a:xfrm>
            <a:off x="453896" y="1340768"/>
            <a:ext cx="8496944" cy="6192688"/>
          </a:xfrm>
        </p:spPr>
        <p:txBody>
          <a:bodyPr>
            <a:normAutofit/>
          </a:bodyPr>
          <a:lstStyle/>
          <a:p>
            <a:r>
              <a:rPr lang="ja-JP" altLang="en-US" dirty="0" smtClean="0"/>
              <a:t>同期の影響を調べるために同時マイグレーションに要する時間を測定</a:t>
            </a:r>
            <a:endParaRPr lang="en-US" altLang="ja-JP" dirty="0" smtClean="0"/>
          </a:p>
          <a:p>
            <a:pPr lvl="1"/>
            <a:r>
              <a:rPr lang="en-US" altLang="ja-JP" dirty="0"/>
              <a:t>VNC</a:t>
            </a:r>
            <a:r>
              <a:rPr lang="ja-JP" altLang="en-US" dirty="0"/>
              <a:t>または</a:t>
            </a:r>
            <a:r>
              <a:rPr lang="en-US" altLang="ja-JP" dirty="0"/>
              <a:t>SSH</a:t>
            </a:r>
            <a:r>
              <a:rPr lang="ja-JP" altLang="en-US" dirty="0"/>
              <a:t>でリモート接続</a:t>
            </a:r>
          </a:p>
          <a:p>
            <a:pPr lvl="1"/>
            <a:r>
              <a:rPr lang="en-US" altLang="ja-JP" dirty="0"/>
              <a:t>D-MORE</a:t>
            </a:r>
            <a:r>
              <a:rPr lang="ja-JP" altLang="en-US" dirty="0"/>
              <a:t>：入力あり，なしの場合</a:t>
            </a:r>
          </a:p>
          <a:p>
            <a:pPr lvl="1"/>
            <a:r>
              <a:rPr lang="ja-JP" altLang="en-US" dirty="0"/>
              <a:t>比較対象</a:t>
            </a:r>
            <a:r>
              <a:rPr lang="ja-JP" altLang="en-US" dirty="0" smtClean="0"/>
              <a:t>：同期を</a:t>
            </a:r>
            <a:r>
              <a:rPr lang="ja-JP" altLang="en-US" dirty="0"/>
              <a:t>せず</a:t>
            </a:r>
            <a:r>
              <a:rPr lang="ja-JP" altLang="en-US" dirty="0" smtClean="0"/>
              <a:t>に</a:t>
            </a:r>
            <a:r>
              <a:rPr lang="en-US" altLang="ja-JP" dirty="0" smtClean="0"/>
              <a:t>2</a:t>
            </a:r>
            <a:r>
              <a:rPr lang="ja-JP" altLang="en-US" dirty="0" err="1"/>
              <a:t>つの</a:t>
            </a:r>
            <a:r>
              <a:rPr lang="en-US" altLang="ja-JP" dirty="0" smtClean="0"/>
              <a:t>VM</a:t>
            </a:r>
            <a:r>
              <a:rPr lang="ja-JP" altLang="en-US" dirty="0"/>
              <a:t>を</a:t>
            </a:r>
            <a:r>
              <a:rPr lang="ja-JP" altLang="en-US" dirty="0" smtClean="0"/>
              <a:t>マイグレーション</a:t>
            </a:r>
            <a:endParaRPr lang="ja-JP" altLang="en-US" dirty="0"/>
          </a:p>
          <a:p>
            <a:pPr lvl="1"/>
            <a:endParaRPr lang="en-US" altLang="ja-JP" sz="1200" dirty="0"/>
          </a:p>
          <a:p>
            <a:r>
              <a:rPr lang="ja-JP" altLang="en-US" dirty="0"/>
              <a:t>実験結果</a:t>
            </a:r>
            <a:endParaRPr lang="en-US" altLang="ja-JP" dirty="0"/>
          </a:p>
          <a:p>
            <a:pPr lvl="1"/>
            <a:r>
              <a:rPr lang="ja-JP" altLang="en-US" dirty="0"/>
              <a:t>同期の</a:t>
            </a:r>
            <a:r>
              <a:rPr lang="ja-JP" altLang="en-US" dirty="0" smtClean="0"/>
              <a:t>影響は小さい</a:t>
            </a:r>
            <a:endParaRPr lang="en-US" altLang="ja-JP" dirty="0" smtClean="0"/>
          </a:p>
          <a:p>
            <a:pPr lvl="2">
              <a:tabLst>
                <a:tab pos="1612900" algn="l"/>
              </a:tabLst>
            </a:pPr>
            <a:r>
              <a:rPr lang="en-US" altLang="ja-JP" dirty="0" smtClean="0"/>
              <a:t>VNC	</a:t>
            </a:r>
            <a:r>
              <a:rPr lang="en-US" altLang="ja-JP" dirty="0" err="1" smtClean="0"/>
              <a:t>最大</a:t>
            </a:r>
            <a:r>
              <a:rPr lang="en-US" altLang="ja-JP" dirty="0" smtClean="0"/>
              <a:t> 1.6 sec</a:t>
            </a:r>
          </a:p>
          <a:p>
            <a:pPr lvl="2">
              <a:tabLst>
                <a:tab pos="1612900" algn="l"/>
              </a:tabLst>
            </a:pPr>
            <a:r>
              <a:rPr lang="en-US" altLang="ja-JP" dirty="0" smtClean="0"/>
              <a:t>SSH	</a:t>
            </a:r>
            <a:r>
              <a:rPr lang="en-US" altLang="ja-JP" dirty="0" err="1" smtClean="0"/>
              <a:t>最大</a:t>
            </a:r>
            <a:r>
              <a:rPr lang="en-US" altLang="ja-JP" dirty="0" smtClean="0"/>
              <a:t> 0.4 sec</a:t>
            </a:r>
            <a:endParaRPr lang="en-US" altLang="ja-JP" dirty="0"/>
          </a:p>
          <a:p>
            <a:pPr lvl="1"/>
            <a:r>
              <a:rPr lang="ja-JP" altLang="en-US" dirty="0"/>
              <a:t>入力を行っていると増加</a:t>
            </a:r>
          </a:p>
          <a:p>
            <a:pPr lvl="2"/>
            <a:r>
              <a:rPr lang="ja-JP" altLang="en-US" dirty="0"/>
              <a:t>書き換えられるメモリ量が</a:t>
            </a:r>
            <a:br>
              <a:rPr lang="ja-JP" altLang="en-US" dirty="0"/>
            </a:br>
            <a:r>
              <a:rPr lang="ja-JP" altLang="en-US" dirty="0"/>
              <a:t>多くなるため</a:t>
            </a:r>
          </a:p>
          <a:p>
            <a:pPr lvl="1"/>
            <a:endParaRPr kumimoji="1" lang="ja-JP" altLang="en-US" dirty="0"/>
          </a:p>
        </p:txBody>
      </p:sp>
      <p:sp>
        <p:nvSpPr>
          <p:cNvPr id="9" name="正方形/長方形 8"/>
          <p:cNvSpPr/>
          <p:nvPr/>
        </p:nvSpPr>
        <p:spPr>
          <a:xfrm>
            <a:off x="7251015" y="5456221"/>
            <a:ext cx="1296144"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sz="2000"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VNC</a:t>
            </a:r>
            <a:endParaRPr lang="ja-JP" altLang="en-US" sz="20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graphicFrame>
        <p:nvGraphicFramePr>
          <p:cNvPr id="7" name="グラフ 6"/>
          <p:cNvGraphicFramePr>
            <a:graphicFrameLocks/>
          </p:cNvGraphicFramePr>
          <p:nvPr>
            <p:extLst>
              <p:ext uri="{D42A27DB-BD31-4B8C-83A1-F6EECF244321}">
                <p14:modId xmlns:p14="http://schemas.microsoft.com/office/powerpoint/2010/main" val="4243372944"/>
              </p:ext>
            </p:extLst>
          </p:nvPr>
        </p:nvGraphicFramePr>
        <p:xfrm>
          <a:off x="4283968" y="3356992"/>
          <a:ext cx="4838192" cy="35010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010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実験</a:t>
            </a:r>
            <a:r>
              <a:rPr lang="en-US" altLang="ja-JP" dirty="0"/>
              <a:t>3: VM</a:t>
            </a:r>
            <a:r>
              <a:rPr lang="ja-JP" altLang="en-US" dirty="0"/>
              <a:t>のダウンタイム</a:t>
            </a:r>
            <a:endParaRPr kumimoji="1" lang="ja-JP" altLang="en-US" dirty="0"/>
          </a:p>
        </p:txBody>
      </p:sp>
      <p:sp>
        <p:nvSpPr>
          <p:cNvPr id="2" name="コンテンツ プレースホルダー 1"/>
          <p:cNvSpPr>
            <a:spLocks noGrp="1"/>
          </p:cNvSpPr>
          <p:nvPr>
            <p:ph idx="13"/>
          </p:nvPr>
        </p:nvSpPr>
        <p:spPr>
          <a:xfrm>
            <a:off x="467544" y="1340768"/>
            <a:ext cx="8676456" cy="5517232"/>
          </a:xfrm>
        </p:spPr>
        <p:txBody>
          <a:bodyPr>
            <a:normAutofit/>
          </a:bodyPr>
          <a:lstStyle/>
          <a:p>
            <a:r>
              <a:rPr lang="ja-JP" altLang="en-US" dirty="0"/>
              <a:t>同時マイグレーション時の</a:t>
            </a:r>
            <a:r>
              <a:rPr lang="en-US" altLang="ja-JP" dirty="0"/>
              <a:t>VM</a:t>
            </a:r>
            <a:r>
              <a:rPr lang="ja-JP" altLang="en-US" dirty="0"/>
              <a:t>のダウンタイムを測定</a:t>
            </a:r>
            <a:endParaRPr lang="en-US" altLang="ja-JP" dirty="0"/>
          </a:p>
          <a:p>
            <a:pPr lvl="1"/>
            <a:r>
              <a:rPr lang="en-US" altLang="ja-JP" dirty="0"/>
              <a:t>VNC</a:t>
            </a:r>
            <a:r>
              <a:rPr lang="ja-JP" altLang="en-US" dirty="0"/>
              <a:t>でリモート接続</a:t>
            </a:r>
            <a:endParaRPr lang="en-US" altLang="ja-JP" dirty="0"/>
          </a:p>
          <a:p>
            <a:pPr lvl="1"/>
            <a:r>
              <a:rPr lang="en-US" altLang="ja-JP" dirty="0"/>
              <a:t>D-MORE: </a:t>
            </a:r>
            <a:r>
              <a:rPr lang="ja-JP" altLang="en-US" dirty="0"/>
              <a:t>入力あり，なしの場合</a:t>
            </a:r>
            <a:endParaRPr lang="en-US" altLang="ja-JP" dirty="0"/>
          </a:p>
          <a:p>
            <a:pPr lvl="1"/>
            <a:r>
              <a:rPr lang="ja-JP" altLang="en-US" dirty="0"/>
              <a:t>比較</a:t>
            </a:r>
            <a:r>
              <a:rPr lang="ja-JP" altLang="en-US" dirty="0" smtClean="0"/>
              <a:t>対象</a:t>
            </a:r>
            <a:r>
              <a:rPr lang="en-US" altLang="ja-JP" dirty="0" smtClean="0"/>
              <a:t>:</a:t>
            </a:r>
            <a:r>
              <a:rPr lang="ja-JP" altLang="en-US" dirty="0"/>
              <a:t> </a:t>
            </a:r>
            <a:r>
              <a:rPr lang="ja-JP" altLang="en-US" dirty="0" smtClean="0"/>
              <a:t>同期をせずに</a:t>
            </a:r>
            <a:r>
              <a:rPr lang="en-US" altLang="ja-JP" dirty="0" smtClean="0"/>
              <a:t>2</a:t>
            </a:r>
            <a:r>
              <a:rPr lang="ja-JP" altLang="en-US" dirty="0" err="1"/>
              <a:t>つの</a:t>
            </a:r>
            <a:r>
              <a:rPr lang="en-US" altLang="ja-JP" dirty="0" smtClean="0"/>
              <a:t>VM</a:t>
            </a:r>
            <a:r>
              <a:rPr lang="ja-JP" altLang="en-US" dirty="0" smtClean="0"/>
              <a:t>をマイグレーション</a:t>
            </a:r>
            <a:endParaRPr lang="en-US" altLang="ja-JP" dirty="0"/>
          </a:p>
          <a:p>
            <a:pPr lvl="1"/>
            <a:endParaRPr lang="en-US" altLang="ja-JP" dirty="0"/>
          </a:p>
          <a:p>
            <a:r>
              <a:rPr lang="ja-JP" altLang="en-US" dirty="0"/>
              <a:t>実験結果</a:t>
            </a:r>
            <a:endParaRPr lang="en-US" altLang="ja-JP" dirty="0"/>
          </a:p>
          <a:p>
            <a:pPr lvl="1"/>
            <a:r>
              <a:rPr lang="ja-JP" altLang="en-US" dirty="0"/>
              <a:t>ドメイン</a:t>
            </a:r>
            <a:r>
              <a:rPr lang="en-US" altLang="ja-JP" dirty="0"/>
              <a:t>R</a:t>
            </a:r>
            <a:r>
              <a:rPr lang="ja-JP" altLang="en-US" dirty="0"/>
              <a:t>への</a:t>
            </a:r>
            <a:r>
              <a:rPr lang="en-US" altLang="ja-JP" dirty="0"/>
              <a:t/>
            </a:r>
            <a:br>
              <a:rPr lang="en-US" altLang="ja-JP" dirty="0"/>
            </a:br>
            <a:r>
              <a:rPr lang="ja-JP" altLang="en-US" dirty="0"/>
              <a:t>影響は大きい</a:t>
            </a:r>
          </a:p>
          <a:p>
            <a:pPr lvl="2"/>
            <a:r>
              <a:rPr lang="ja-JP" altLang="en-US" dirty="0"/>
              <a:t>同期待ちの</a:t>
            </a:r>
            <a:r>
              <a:rPr lang="ja-JP" altLang="en-US" dirty="0" smtClean="0"/>
              <a:t>影響</a:t>
            </a:r>
            <a:endParaRPr lang="en-US" altLang="ja-JP" dirty="0" smtClean="0"/>
          </a:p>
          <a:p>
            <a:pPr lvl="1"/>
            <a:r>
              <a:rPr lang="ja-JP" altLang="en-US" dirty="0" smtClean="0"/>
              <a:t>ユーザ</a:t>
            </a:r>
            <a:r>
              <a:rPr lang="en-US" altLang="ja-JP" dirty="0" smtClean="0"/>
              <a:t>VM</a:t>
            </a:r>
            <a:r>
              <a:rPr lang="ja-JP" altLang="en-US" dirty="0" smtClean="0"/>
              <a:t>は短くなった</a:t>
            </a:r>
            <a:endParaRPr lang="en-US" altLang="ja-JP" dirty="0" smtClean="0"/>
          </a:p>
          <a:p>
            <a:pPr lvl="2"/>
            <a:r>
              <a:rPr lang="ja-JP" altLang="en-US" dirty="0" smtClean="0"/>
              <a:t>先に処理されるため</a:t>
            </a:r>
            <a:endParaRPr lang="en-US" altLang="ja-JP" dirty="0" smtClean="0"/>
          </a:p>
          <a:p>
            <a:pPr lvl="1"/>
            <a:r>
              <a:rPr lang="ja-JP" altLang="en-US" dirty="0"/>
              <a:t>入力の影響は</a:t>
            </a:r>
            <a:r>
              <a:rPr lang="ja-JP" altLang="en-US" dirty="0" smtClean="0"/>
              <a:t>小さい</a:t>
            </a:r>
            <a:endParaRPr lang="ja-JP" altLang="en-US" dirty="0"/>
          </a:p>
        </p:txBody>
      </p:sp>
      <p:graphicFrame>
        <p:nvGraphicFramePr>
          <p:cNvPr id="8" name="グラフ 7"/>
          <p:cNvGraphicFramePr>
            <a:graphicFrameLocks/>
          </p:cNvGraphicFramePr>
          <p:nvPr>
            <p:extLst>
              <p:ext uri="{D42A27DB-BD31-4B8C-83A1-F6EECF244321}">
                <p14:modId xmlns:p14="http://schemas.microsoft.com/office/powerpoint/2010/main" val="4293269658"/>
              </p:ext>
            </p:extLst>
          </p:nvPr>
        </p:nvGraphicFramePr>
        <p:xfrm>
          <a:off x="9468544" y="2996952"/>
          <a:ext cx="5148064" cy="36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グラフ 6"/>
          <p:cNvGraphicFramePr>
            <a:graphicFrameLocks/>
          </p:cNvGraphicFramePr>
          <p:nvPr>
            <p:extLst>
              <p:ext uri="{D42A27DB-BD31-4B8C-83A1-F6EECF244321}">
                <p14:modId xmlns:p14="http://schemas.microsoft.com/office/powerpoint/2010/main" val="2019039434"/>
              </p:ext>
            </p:extLst>
          </p:nvPr>
        </p:nvGraphicFramePr>
        <p:xfrm>
          <a:off x="3851920" y="2996952"/>
          <a:ext cx="5306248" cy="38610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99272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実験</a:t>
            </a:r>
            <a:r>
              <a:rPr lang="en-US" altLang="ja-JP" dirty="0"/>
              <a:t>4: </a:t>
            </a:r>
            <a:r>
              <a:rPr lang="ja-JP" altLang="en-US" dirty="0"/>
              <a:t>ユーザが感じるダウンタイム</a:t>
            </a:r>
            <a:endParaRPr kumimoji="1" lang="ja-JP" altLang="en-US" dirty="0"/>
          </a:p>
        </p:txBody>
      </p:sp>
      <p:sp>
        <p:nvSpPr>
          <p:cNvPr id="2" name="コンテンツ プレースホルダー 1"/>
          <p:cNvSpPr>
            <a:spLocks noGrp="1"/>
          </p:cNvSpPr>
          <p:nvPr>
            <p:ph idx="13"/>
          </p:nvPr>
        </p:nvSpPr>
        <p:spPr>
          <a:xfrm>
            <a:off x="467544" y="1340768"/>
            <a:ext cx="8208912" cy="5517232"/>
          </a:xfrm>
        </p:spPr>
        <p:txBody>
          <a:bodyPr/>
          <a:lstStyle/>
          <a:p>
            <a:r>
              <a:rPr lang="ja-JP" altLang="en-US" dirty="0"/>
              <a:t>同時マイグレーション時にユーザが感じるダウンタイムを測定</a:t>
            </a:r>
            <a:endParaRPr lang="en-US" altLang="ja-JP" dirty="0"/>
          </a:p>
          <a:p>
            <a:pPr lvl="1"/>
            <a:r>
              <a:rPr lang="en-US" altLang="ja-JP" dirty="0"/>
              <a:t>VNC</a:t>
            </a:r>
            <a:r>
              <a:rPr lang="ja-JP" altLang="en-US" dirty="0"/>
              <a:t>または</a:t>
            </a:r>
            <a:r>
              <a:rPr lang="en-US" altLang="ja-JP" dirty="0"/>
              <a:t>SSH</a:t>
            </a:r>
            <a:r>
              <a:rPr lang="ja-JP" altLang="en-US" dirty="0"/>
              <a:t>でリモート接続</a:t>
            </a:r>
            <a:endParaRPr lang="en-US" altLang="ja-JP" dirty="0"/>
          </a:p>
          <a:p>
            <a:pPr lvl="1"/>
            <a:r>
              <a:rPr lang="en-US" altLang="ja-JP" dirty="0"/>
              <a:t>50 </a:t>
            </a:r>
            <a:r>
              <a:rPr lang="en-US" altLang="ja-JP" dirty="0" err="1"/>
              <a:t>ms</a:t>
            </a:r>
            <a:r>
              <a:rPr lang="en-US" altLang="ja-JP" dirty="0"/>
              <a:t> </a:t>
            </a:r>
            <a:r>
              <a:rPr lang="ja-JP" altLang="en-US" dirty="0"/>
              <a:t>ごとに </a:t>
            </a:r>
            <a:r>
              <a:rPr lang="en-US" altLang="ja-JP" dirty="0"/>
              <a:t>1</a:t>
            </a:r>
            <a:r>
              <a:rPr lang="ja-JP" altLang="en-US" dirty="0"/>
              <a:t>キーを送信</a:t>
            </a:r>
            <a:endParaRPr lang="en-US" altLang="ja-JP" dirty="0"/>
          </a:p>
          <a:p>
            <a:pPr lvl="1"/>
            <a:r>
              <a:rPr lang="ja-JP" altLang="en-US" dirty="0"/>
              <a:t>マイグレーションの最終段階での最長の応答時間</a:t>
            </a:r>
            <a:endParaRPr lang="en-US" altLang="ja-JP" dirty="0"/>
          </a:p>
          <a:p>
            <a:pPr lvl="1"/>
            <a:endParaRPr lang="en-US" altLang="ja-JP" dirty="0"/>
          </a:p>
          <a:p>
            <a:r>
              <a:rPr lang="ja-JP" altLang="en-US" dirty="0"/>
              <a:t>実験結果</a:t>
            </a:r>
            <a:endParaRPr lang="en-US" altLang="ja-JP" dirty="0"/>
          </a:p>
          <a:p>
            <a:pPr lvl="1">
              <a:tabLst>
                <a:tab pos="1438275" algn="l"/>
              </a:tabLst>
            </a:pPr>
            <a:r>
              <a:rPr lang="en-US" altLang="ja-JP" dirty="0" smtClean="0"/>
              <a:t>VNC	</a:t>
            </a:r>
            <a:r>
              <a:rPr lang="ja-JP" altLang="en-US" dirty="0" smtClean="0"/>
              <a:t>最大 </a:t>
            </a:r>
            <a:r>
              <a:rPr lang="en-US" altLang="ja-JP" dirty="0"/>
              <a:t>827 </a:t>
            </a:r>
            <a:r>
              <a:rPr lang="en-US" altLang="ja-JP" dirty="0" err="1"/>
              <a:t>ms</a:t>
            </a:r>
            <a:endParaRPr lang="en-US" altLang="ja-JP" dirty="0"/>
          </a:p>
          <a:p>
            <a:pPr lvl="1">
              <a:tabLst>
                <a:tab pos="1438275" algn="l"/>
              </a:tabLst>
            </a:pPr>
            <a:r>
              <a:rPr lang="en-US" altLang="ja-JP" dirty="0" smtClean="0"/>
              <a:t>SSH	</a:t>
            </a:r>
            <a:r>
              <a:rPr lang="ja-JP" altLang="en-US" dirty="0" smtClean="0"/>
              <a:t>最大 </a:t>
            </a:r>
            <a:r>
              <a:rPr lang="en-US" altLang="ja-JP" dirty="0"/>
              <a:t>613 </a:t>
            </a:r>
            <a:r>
              <a:rPr lang="en-US" altLang="ja-JP" dirty="0" err="1"/>
              <a:t>ms</a:t>
            </a:r>
            <a:endParaRPr lang="en-US" altLang="ja-JP" dirty="0"/>
          </a:p>
          <a:p>
            <a:pPr lvl="2"/>
            <a:r>
              <a:rPr lang="ja-JP" altLang="en-US" dirty="0"/>
              <a:t>小さくはないが</a:t>
            </a:r>
            <a:r>
              <a:rPr lang="en-US" altLang="ja-JP" dirty="0"/>
              <a:t/>
            </a:r>
            <a:br>
              <a:rPr lang="en-US" altLang="ja-JP" dirty="0"/>
            </a:br>
            <a:r>
              <a:rPr lang="ja-JP" altLang="en-US" dirty="0"/>
              <a:t>許容範囲内</a:t>
            </a:r>
            <a:endParaRPr lang="en-US" altLang="ja-JP" dirty="0"/>
          </a:p>
        </p:txBody>
      </p:sp>
      <p:graphicFrame>
        <p:nvGraphicFramePr>
          <p:cNvPr id="6" name="グラフ 5"/>
          <p:cNvGraphicFramePr>
            <a:graphicFrameLocks/>
          </p:cNvGraphicFramePr>
          <p:nvPr>
            <p:extLst>
              <p:ext uri="{D42A27DB-BD31-4B8C-83A1-F6EECF244321}">
                <p14:modId xmlns:p14="http://schemas.microsoft.com/office/powerpoint/2010/main" val="2321953939"/>
              </p:ext>
            </p:extLst>
          </p:nvPr>
        </p:nvGraphicFramePr>
        <p:xfrm>
          <a:off x="4355976" y="3717032"/>
          <a:ext cx="4712568" cy="30689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2014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関連研究</a:t>
            </a:r>
            <a:endParaRPr kumimoji="1" lang="ja-JP" altLang="en-US" dirty="0"/>
          </a:p>
        </p:txBody>
      </p:sp>
      <p:sp>
        <p:nvSpPr>
          <p:cNvPr id="3" name="コンテンツ プレースホルダー 2"/>
          <p:cNvSpPr>
            <a:spLocks noGrp="1"/>
          </p:cNvSpPr>
          <p:nvPr>
            <p:ph idx="13"/>
          </p:nvPr>
        </p:nvSpPr>
        <p:spPr>
          <a:xfrm>
            <a:off x="453896" y="1340768"/>
            <a:ext cx="8496944" cy="5517232"/>
          </a:xfrm>
        </p:spPr>
        <p:txBody>
          <a:bodyPr>
            <a:normAutofit/>
          </a:bodyPr>
          <a:lstStyle/>
          <a:p>
            <a:r>
              <a:rPr lang="en-US" altLang="ja-JP" dirty="0"/>
              <a:t>VNC </a:t>
            </a:r>
            <a:r>
              <a:rPr lang="ja-JP" altLang="en-US" dirty="0"/>
              <a:t>プロキシ</a:t>
            </a:r>
          </a:p>
          <a:p>
            <a:pPr lvl="1"/>
            <a:r>
              <a:rPr lang="ja-JP" altLang="en-US" dirty="0"/>
              <a:t>プロキシが透過的にマイグレーション先に再接続</a:t>
            </a:r>
          </a:p>
          <a:p>
            <a:pPr lvl="1"/>
            <a:r>
              <a:rPr lang="ja-JP" altLang="en-US" dirty="0"/>
              <a:t>マイグレーション時に管理</a:t>
            </a:r>
            <a:r>
              <a:rPr lang="en-US" altLang="ja-JP" dirty="0"/>
              <a:t>VM</a:t>
            </a:r>
            <a:r>
              <a:rPr lang="ja-JP" altLang="en-US" dirty="0"/>
              <a:t>上の入出力情報が失われる</a:t>
            </a:r>
          </a:p>
          <a:p>
            <a:endParaRPr lang="ja-JP" altLang="en-US" dirty="0"/>
          </a:p>
          <a:p>
            <a:r>
              <a:rPr lang="en-US" altLang="ja-JP" dirty="0"/>
              <a:t>SPICE [Red Hat, Inc. ‘09]</a:t>
            </a:r>
          </a:p>
          <a:p>
            <a:pPr lvl="1"/>
            <a:r>
              <a:rPr lang="ja-JP" altLang="en-US" dirty="0"/>
              <a:t>クライアントが自動的にマイグレーション先に再接続</a:t>
            </a:r>
          </a:p>
          <a:p>
            <a:pPr lvl="1"/>
            <a:r>
              <a:rPr lang="en-US" altLang="ja-JP" dirty="0"/>
              <a:t>VM</a:t>
            </a:r>
            <a:r>
              <a:rPr lang="ja-JP" altLang="en-US" dirty="0"/>
              <a:t>の管理が特定の</a:t>
            </a:r>
            <a:r>
              <a:rPr lang="en-US" altLang="ja-JP" dirty="0"/>
              <a:t>RMS</a:t>
            </a:r>
            <a:r>
              <a:rPr lang="ja-JP" altLang="en-US" dirty="0" err="1"/>
              <a:t>に依</a:t>
            </a:r>
            <a:r>
              <a:rPr lang="ja-JP" altLang="en-US" dirty="0"/>
              <a:t>存する</a:t>
            </a:r>
          </a:p>
          <a:p>
            <a:endParaRPr lang="ja-JP" altLang="en-US" dirty="0"/>
          </a:p>
          <a:p>
            <a:r>
              <a:rPr lang="en-US" altLang="ja-JP" dirty="0" err="1"/>
              <a:t>VMCoupler</a:t>
            </a:r>
            <a:r>
              <a:rPr lang="en-US" altLang="ja-JP" dirty="0"/>
              <a:t> [</a:t>
            </a:r>
            <a:r>
              <a:rPr lang="en-US" altLang="ja-JP" dirty="0" err="1"/>
              <a:t>Kourai</a:t>
            </a:r>
            <a:r>
              <a:rPr lang="en-US" altLang="ja-JP" dirty="0"/>
              <a:t> et al. ‘13]</a:t>
            </a:r>
          </a:p>
          <a:p>
            <a:pPr lvl="1"/>
            <a:r>
              <a:rPr lang="ja-JP" altLang="en-US" dirty="0"/>
              <a:t>ユーザ</a:t>
            </a:r>
            <a:r>
              <a:rPr lang="en-US" altLang="ja-JP" dirty="0"/>
              <a:t>VM</a:t>
            </a:r>
            <a:r>
              <a:rPr lang="ja-JP" altLang="en-US" dirty="0" err="1"/>
              <a:t>の監</a:t>
            </a:r>
            <a:r>
              <a:rPr lang="ja-JP" altLang="en-US" dirty="0"/>
              <a:t>視専用</a:t>
            </a:r>
            <a:r>
              <a:rPr lang="en-US" altLang="ja-JP" dirty="0"/>
              <a:t>VM</a:t>
            </a:r>
            <a:r>
              <a:rPr lang="ja-JP" altLang="en-US" dirty="0"/>
              <a:t>（ドメイン</a:t>
            </a:r>
            <a:r>
              <a:rPr lang="en-US" altLang="ja-JP" dirty="0"/>
              <a:t>M</a:t>
            </a:r>
            <a:r>
              <a:rPr lang="ja-JP" altLang="en-US" dirty="0"/>
              <a:t>）を提供</a:t>
            </a:r>
          </a:p>
          <a:p>
            <a:pPr lvl="1"/>
            <a:r>
              <a:rPr lang="ja-JP" altLang="en-US" dirty="0"/>
              <a:t>ドメイン</a:t>
            </a:r>
            <a:r>
              <a:rPr lang="en-US" altLang="ja-JP" dirty="0"/>
              <a:t>M</a:t>
            </a:r>
            <a:r>
              <a:rPr lang="ja-JP" altLang="en-US" dirty="0"/>
              <a:t>とユーザ</a:t>
            </a:r>
            <a:r>
              <a:rPr lang="en-US" altLang="ja-JP" dirty="0"/>
              <a:t>VM</a:t>
            </a:r>
            <a:r>
              <a:rPr lang="ja-JP" altLang="en-US" dirty="0"/>
              <a:t>を同時にマイグレーション</a:t>
            </a:r>
          </a:p>
          <a:p>
            <a:pPr lvl="2"/>
            <a:r>
              <a:rPr lang="ja-JP" altLang="en-US" dirty="0"/>
              <a:t>同期のタイミングは</a:t>
            </a:r>
            <a:r>
              <a:rPr lang="en-US" altLang="ja-JP" dirty="0"/>
              <a:t>D-MORE</a:t>
            </a:r>
            <a:r>
              <a:rPr lang="ja-JP" altLang="en-US" dirty="0"/>
              <a:t>と大きく異なる</a:t>
            </a:r>
          </a:p>
        </p:txBody>
      </p:sp>
    </p:spTree>
    <p:extLst>
      <p:ext uri="{BB962C8B-B14F-4D97-AF65-F5344CB8AC3E}">
        <p14:creationId xmlns:p14="http://schemas.microsoft.com/office/powerpoint/2010/main" val="2538830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3"/>
          </p:nvPr>
        </p:nvSpPr>
        <p:spPr>
          <a:xfrm>
            <a:off x="467544" y="1340768"/>
            <a:ext cx="8208912" cy="5112568"/>
          </a:xfrm>
        </p:spPr>
        <p:txBody>
          <a:bodyPr/>
          <a:lstStyle/>
          <a:p>
            <a:r>
              <a:rPr lang="ja-JP" altLang="en-US" dirty="0" smtClean="0"/>
              <a:t>仮想マシン（</a:t>
            </a:r>
            <a:r>
              <a:rPr lang="en-US" altLang="ja-JP" dirty="0" smtClean="0"/>
              <a:t>VM</a:t>
            </a:r>
            <a:r>
              <a:rPr lang="ja-JP" altLang="en-US" dirty="0" smtClean="0"/>
              <a:t>）をネットワーク経由でユーザに提供</a:t>
            </a:r>
            <a:endParaRPr lang="en-US" altLang="ja-JP" dirty="0" smtClean="0"/>
          </a:p>
          <a:p>
            <a:pPr lvl="1"/>
            <a:r>
              <a:rPr lang="ja-JP" altLang="en-US" dirty="0" smtClean="0"/>
              <a:t>ユーザが</a:t>
            </a:r>
            <a:r>
              <a:rPr lang="en-US" altLang="ja-JP" dirty="0"/>
              <a:t>VM</a:t>
            </a:r>
            <a:r>
              <a:rPr lang="ja-JP" altLang="en-US" dirty="0"/>
              <a:t>内のシステムを自由</a:t>
            </a:r>
            <a:r>
              <a:rPr lang="ja-JP" altLang="en-US" dirty="0" smtClean="0"/>
              <a:t>に管理できる</a:t>
            </a:r>
            <a:endParaRPr lang="en-US" altLang="ja-JP" dirty="0" smtClean="0"/>
          </a:p>
          <a:p>
            <a:r>
              <a:rPr kumimoji="1" lang="ja-JP" altLang="en-US" dirty="0" smtClean="0"/>
              <a:t>ユーザ</a:t>
            </a:r>
            <a:r>
              <a:rPr kumimoji="1" lang="en-US" altLang="ja-JP" dirty="0" smtClean="0"/>
              <a:t>VM</a:t>
            </a:r>
            <a:r>
              <a:rPr lang="ja-JP" altLang="en-US" dirty="0" smtClean="0"/>
              <a:t>内のリモート管理システム（</a:t>
            </a:r>
            <a:r>
              <a:rPr lang="en-US" altLang="ja-JP" dirty="0" smtClean="0"/>
              <a:t>RMS</a:t>
            </a:r>
            <a:r>
              <a:rPr lang="ja-JP" altLang="en-US" dirty="0" smtClean="0"/>
              <a:t>）サーバ</a:t>
            </a:r>
            <a:r>
              <a:rPr lang="en-US" altLang="ja-JP" dirty="0" smtClean="0"/>
              <a:t/>
            </a:r>
            <a:br>
              <a:rPr lang="en-US" altLang="ja-JP" dirty="0" smtClean="0"/>
            </a:br>
            <a:r>
              <a:rPr lang="ja-JP" altLang="en-US" dirty="0" smtClean="0"/>
              <a:t>に接続して管理</a:t>
            </a:r>
            <a:endParaRPr lang="en-US" altLang="ja-JP" dirty="0" smtClean="0"/>
          </a:p>
          <a:p>
            <a:pPr lvl="1"/>
            <a:r>
              <a:rPr kumimoji="1" lang="en-US" altLang="ja-JP" dirty="0" smtClean="0"/>
              <a:t>VM</a:t>
            </a:r>
            <a:r>
              <a:rPr kumimoji="1" lang="ja-JP" altLang="en-US" dirty="0" smtClean="0"/>
              <a:t>内のネットワーク障害時に管理が不可能になる</a:t>
            </a:r>
            <a:endParaRPr kumimoji="1" lang="en-US" altLang="ja-JP" dirty="0" smtClean="0"/>
          </a:p>
          <a:p>
            <a:pPr lvl="2"/>
            <a:r>
              <a:rPr lang="ja-JP" altLang="en-US" dirty="0" smtClean="0"/>
              <a:t>ネットワークの設定ミス</a:t>
            </a:r>
            <a:endParaRPr kumimoji="1" lang="ja-JP" altLang="en-US" dirty="0"/>
          </a:p>
        </p:txBody>
      </p:sp>
      <p:sp>
        <p:nvSpPr>
          <p:cNvPr id="5" name="角丸四角形 4"/>
          <p:cNvSpPr/>
          <p:nvPr/>
        </p:nvSpPr>
        <p:spPr>
          <a:xfrm>
            <a:off x="302457" y="4090014"/>
            <a:ext cx="1784048" cy="1381781"/>
          </a:xfrm>
          <a:prstGeom prst="roundRect">
            <a:avLst>
              <a:gd name="adj" fmla="val 2776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grpSp>
        <p:nvGrpSpPr>
          <p:cNvPr id="4" name="グループ化 3"/>
          <p:cNvGrpSpPr/>
          <p:nvPr/>
        </p:nvGrpSpPr>
        <p:grpSpPr>
          <a:xfrm>
            <a:off x="1305524" y="3849460"/>
            <a:ext cx="2042340" cy="1307732"/>
            <a:chOff x="1282174" y="3811012"/>
            <a:chExt cx="2042340" cy="1307732"/>
          </a:xfrm>
        </p:grpSpPr>
        <p:pic>
          <p:nvPicPr>
            <p:cNvPr id="1026" name="Picture 2" descr="C:\Users\kawasho\Downloads\Screenshot from 2015-02-09 15_42_2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174" y="3811012"/>
              <a:ext cx="2042340" cy="1306872"/>
            </a:xfrm>
            <a:prstGeom prst="rect">
              <a:avLst/>
            </a:prstGeom>
            <a:noFill/>
            <a:extLst>
              <a:ext uri="{909E8E84-426E-40DD-AFC4-6F175D3DCCD1}">
                <a14:hiddenFill xmlns:a14="http://schemas.microsoft.com/office/drawing/2010/main">
                  <a:solidFill>
                    <a:srgbClr val="FFFFFF"/>
                  </a:solidFill>
                </a14:hiddenFill>
              </a:ext>
            </a:extLst>
          </p:spPr>
        </p:pic>
        <p:sp>
          <p:nvSpPr>
            <p:cNvPr id="66" name="正方形/長方形 65"/>
            <p:cNvSpPr/>
            <p:nvPr/>
          </p:nvSpPr>
          <p:spPr>
            <a:xfrm>
              <a:off x="2438083" y="4595524"/>
              <a:ext cx="873957" cy="523220"/>
            </a:xfrm>
            <a:prstGeom prst="rect">
              <a:avLst/>
            </a:prstGeom>
          </p:spPr>
          <p:txBody>
            <a:bodyPr wrap="none">
              <a:spAutoFit/>
            </a:bodyPr>
            <a:lstStyle/>
            <a:p>
              <a:pPr algn="r"/>
              <a:r>
                <a:rPr lang="en-US" altLang="ja-JP" sz="28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SSH</a:t>
              </a:r>
              <a:endParaRPr lang="ja-JP" altLang="en-US" sz="28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endParaRPr>
            </a:p>
          </p:txBody>
        </p:sp>
      </p:grpSp>
      <p:sp>
        <p:nvSpPr>
          <p:cNvPr id="3" name="タイトル 2"/>
          <p:cNvSpPr>
            <a:spLocks noGrp="1"/>
          </p:cNvSpPr>
          <p:nvPr>
            <p:ph type="title"/>
          </p:nvPr>
        </p:nvSpPr>
        <p:spPr/>
        <p:txBody>
          <a:bodyPr/>
          <a:lstStyle/>
          <a:p>
            <a:r>
              <a:rPr kumimoji="1" lang="en-US" altLang="ja-JP" dirty="0" err="1" smtClean="0"/>
              <a:t>IaaS</a:t>
            </a:r>
            <a:r>
              <a:rPr kumimoji="1" lang="ja-JP" altLang="en-US" dirty="0" smtClean="0"/>
              <a:t>型クラウドにおける</a:t>
            </a:r>
            <a:r>
              <a:rPr lang="ja-JP" altLang="en-US" dirty="0"/>
              <a:t>リモート</a:t>
            </a:r>
            <a:r>
              <a:rPr kumimoji="1" lang="ja-JP" altLang="en-US" dirty="0" smtClean="0"/>
              <a:t>管理</a:t>
            </a:r>
            <a:endParaRPr kumimoji="1" lang="ja-JP" altLang="en-US" dirty="0"/>
          </a:p>
        </p:txBody>
      </p:sp>
      <p:pic>
        <p:nvPicPr>
          <p:cNvPr id="215" name="Picture 3" descr="C:\Users\kawasho\AppData\Local\Microsoft\Windows\Temporary Internet Files\Content.IE5\J3CFPBE6\MP900433092[1].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797549" y="3357301"/>
            <a:ext cx="6400800" cy="5193792"/>
          </a:xfrm>
          <a:prstGeom prst="rect">
            <a:avLst/>
          </a:prstGeom>
          <a:noFill/>
        </p:spPr>
      </p:pic>
      <p:pic>
        <p:nvPicPr>
          <p:cNvPr id="216" name="Picture 6" descr="C:\Users\kawasho\Downloads\system\system\6.wmf"/>
          <p:cNvPicPr>
            <a:picLocks noChangeAspect="1" noChangeArrowheads="1"/>
          </p:cNvPicPr>
          <p:nvPr/>
        </p:nvPicPr>
        <p:blipFill>
          <a:blip r:embed="rId5" cstate="print"/>
          <a:srcRect/>
          <a:stretch>
            <a:fillRect/>
          </a:stretch>
        </p:blipFill>
        <p:spPr bwMode="auto">
          <a:xfrm>
            <a:off x="8242796" y="4717282"/>
            <a:ext cx="1320601" cy="597555"/>
          </a:xfrm>
          <a:prstGeom prst="rect">
            <a:avLst/>
          </a:prstGeom>
          <a:noFill/>
        </p:spPr>
      </p:pic>
      <p:pic>
        <p:nvPicPr>
          <p:cNvPr id="217" name="Picture 6" descr="C:\Users\kawasho\Downloads\system\system\6.wmf"/>
          <p:cNvPicPr>
            <a:picLocks noChangeAspect="1" noChangeArrowheads="1"/>
          </p:cNvPicPr>
          <p:nvPr/>
        </p:nvPicPr>
        <p:blipFill>
          <a:blip r:embed="rId5" cstate="print"/>
          <a:srcRect/>
          <a:stretch>
            <a:fillRect/>
          </a:stretch>
        </p:blipFill>
        <p:spPr bwMode="auto">
          <a:xfrm>
            <a:off x="8395196" y="4869682"/>
            <a:ext cx="1320601" cy="597555"/>
          </a:xfrm>
          <a:prstGeom prst="rect">
            <a:avLst/>
          </a:prstGeom>
          <a:noFill/>
        </p:spPr>
      </p:pic>
      <p:pic>
        <p:nvPicPr>
          <p:cNvPr id="218" name="Picture 6" descr="C:\Users\kawasho\Downloads\system\system\6.wmf"/>
          <p:cNvPicPr>
            <a:picLocks noChangeAspect="1" noChangeArrowheads="1"/>
          </p:cNvPicPr>
          <p:nvPr/>
        </p:nvPicPr>
        <p:blipFill>
          <a:blip r:embed="rId5" cstate="print"/>
          <a:srcRect/>
          <a:stretch>
            <a:fillRect/>
          </a:stretch>
        </p:blipFill>
        <p:spPr bwMode="auto">
          <a:xfrm>
            <a:off x="8547596" y="5022082"/>
            <a:ext cx="1320601" cy="597555"/>
          </a:xfrm>
          <a:prstGeom prst="rect">
            <a:avLst/>
          </a:prstGeom>
          <a:noFill/>
        </p:spPr>
      </p:pic>
      <p:pic>
        <p:nvPicPr>
          <p:cNvPr id="219" name="Picture 6" descr="C:\Users\kawasho\Downloads\system\system\6.wmf"/>
          <p:cNvPicPr>
            <a:picLocks noChangeAspect="1" noChangeArrowheads="1"/>
          </p:cNvPicPr>
          <p:nvPr/>
        </p:nvPicPr>
        <p:blipFill>
          <a:blip r:embed="rId5" cstate="print"/>
          <a:srcRect/>
          <a:stretch>
            <a:fillRect/>
          </a:stretch>
        </p:blipFill>
        <p:spPr bwMode="auto">
          <a:xfrm>
            <a:off x="8699996" y="5174482"/>
            <a:ext cx="1320601" cy="597555"/>
          </a:xfrm>
          <a:prstGeom prst="rect">
            <a:avLst/>
          </a:prstGeom>
          <a:noFill/>
        </p:spPr>
      </p:pic>
      <p:pic>
        <p:nvPicPr>
          <p:cNvPr id="220" name="Picture 6" descr="C:\Users\kawasho\Downloads\system\system\6.wmf"/>
          <p:cNvPicPr>
            <a:picLocks noChangeAspect="1" noChangeArrowheads="1"/>
          </p:cNvPicPr>
          <p:nvPr/>
        </p:nvPicPr>
        <p:blipFill>
          <a:blip r:embed="rId5" cstate="print"/>
          <a:srcRect/>
          <a:stretch>
            <a:fillRect/>
          </a:stretch>
        </p:blipFill>
        <p:spPr bwMode="auto">
          <a:xfrm>
            <a:off x="8852396" y="5326882"/>
            <a:ext cx="1320601" cy="597555"/>
          </a:xfrm>
          <a:prstGeom prst="rect">
            <a:avLst/>
          </a:prstGeom>
          <a:noFill/>
        </p:spPr>
      </p:pic>
      <p:pic>
        <p:nvPicPr>
          <p:cNvPr id="221" name="Picture 6" descr="C:\Users\kawasho\Downloads\system\system\6.wmf"/>
          <p:cNvPicPr>
            <a:picLocks noChangeAspect="1" noChangeArrowheads="1"/>
          </p:cNvPicPr>
          <p:nvPr/>
        </p:nvPicPr>
        <p:blipFill>
          <a:blip r:embed="rId5" cstate="print"/>
          <a:srcRect/>
          <a:stretch>
            <a:fillRect/>
          </a:stretch>
        </p:blipFill>
        <p:spPr bwMode="auto">
          <a:xfrm>
            <a:off x="9004796" y="5479282"/>
            <a:ext cx="1320601" cy="597555"/>
          </a:xfrm>
          <a:prstGeom prst="rect">
            <a:avLst/>
          </a:prstGeom>
          <a:noFill/>
        </p:spPr>
      </p:pic>
      <p:pic>
        <p:nvPicPr>
          <p:cNvPr id="222" name="Picture 6" descr="C:\Users\kawasho\Downloads\system\system\6.wmf"/>
          <p:cNvPicPr>
            <a:picLocks noChangeAspect="1" noChangeArrowheads="1"/>
          </p:cNvPicPr>
          <p:nvPr/>
        </p:nvPicPr>
        <p:blipFill>
          <a:blip r:embed="rId5" cstate="print"/>
          <a:srcRect/>
          <a:stretch>
            <a:fillRect/>
          </a:stretch>
        </p:blipFill>
        <p:spPr bwMode="auto">
          <a:xfrm>
            <a:off x="9157196" y="5631682"/>
            <a:ext cx="1320601" cy="597555"/>
          </a:xfrm>
          <a:prstGeom prst="rect">
            <a:avLst/>
          </a:prstGeom>
          <a:noFill/>
        </p:spPr>
      </p:pic>
      <p:pic>
        <p:nvPicPr>
          <p:cNvPr id="223" name="Picture 6" descr="C:\Users\kawasho\Downloads\system\system\6.wmf"/>
          <p:cNvPicPr>
            <a:picLocks noChangeAspect="1" noChangeArrowheads="1"/>
          </p:cNvPicPr>
          <p:nvPr/>
        </p:nvPicPr>
        <p:blipFill>
          <a:blip r:embed="rId5" cstate="print"/>
          <a:srcRect/>
          <a:stretch>
            <a:fillRect/>
          </a:stretch>
        </p:blipFill>
        <p:spPr bwMode="auto">
          <a:xfrm>
            <a:off x="9157668" y="5649282"/>
            <a:ext cx="1320601" cy="597555"/>
          </a:xfrm>
          <a:prstGeom prst="rect">
            <a:avLst/>
          </a:prstGeom>
          <a:noFill/>
        </p:spPr>
      </p:pic>
      <p:pic>
        <p:nvPicPr>
          <p:cNvPr id="224" name="Picture 6" descr="C:\Users\kawasho\Downloads\system\system\6.wmf"/>
          <p:cNvPicPr>
            <a:picLocks noChangeAspect="1" noChangeArrowheads="1"/>
          </p:cNvPicPr>
          <p:nvPr/>
        </p:nvPicPr>
        <p:blipFill>
          <a:blip r:embed="rId5" cstate="print"/>
          <a:srcRect/>
          <a:stretch>
            <a:fillRect/>
          </a:stretch>
        </p:blipFill>
        <p:spPr bwMode="auto">
          <a:xfrm>
            <a:off x="7533853" y="4941477"/>
            <a:ext cx="1320601" cy="597555"/>
          </a:xfrm>
          <a:prstGeom prst="rect">
            <a:avLst/>
          </a:prstGeom>
          <a:noFill/>
        </p:spPr>
      </p:pic>
      <p:pic>
        <p:nvPicPr>
          <p:cNvPr id="225" name="Picture 6" descr="C:\Users\kawasho\Downloads\system\system\6.wmf"/>
          <p:cNvPicPr>
            <a:picLocks noChangeAspect="1" noChangeArrowheads="1"/>
          </p:cNvPicPr>
          <p:nvPr/>
        </p:nvPicPr>
        <p:blipFill>
          <a:blip r:embed="rId5" cstate="print"/>
          <a:srcRect/>
          <a:stretch>
            <a:fillRect/>
          </a:stretch>
        </p:blipFill>
        <p:spPr bwMode="auto">
          <a:xfrm>
            <a:off x="7686253" y="5093877"/>
            <a:ext cx="1320601" cy="597555"/>
          </a:xfrm>
          <a:prstGeom prst="rect">
            <a:avLst/>
          </a:prstGeom>
          <a:noFill/>
        </p:spPr>
      </p:pic>
      <p:pic>
        <p:nvPicPr>
          <p:cNvPr id="226" name="Picture 6" descr="C:\Users\kawasho\Downloads\system\system\6.wmf"/>
          <p:cNvPicPr>
            <a:picLocks noChangeAspect="1" noChangeArrowheads="1"/>
          </p:cNvPicPr>
          <p:nvPr/>
        </p:nvPicPr>
        <p:blipFill>
          <a:blip r:embed="rId5" cstate="print"/>
          <a:srcRect/>
          <a:stretch>
            <a:fillRect/>
          </a:stretch>
        </p:blipFill>
        <p:spPr bwMode="auto">
          <a:xfrm>
            <a:off x="7838653" y="5246277"/>
            <a:ext cx="1320601" cy="597555"/>
          </a:xfrm>
          <a:prstGeom prst="rect">
            <a:avLst/>
          </a:prstGeom>
          <a:noFill/>
        </p:spPr>
      </p:pic>
      <p:pic>
        <p:nvPicPr>
          <p:cNvPr id="227" name="Picture 6" descr="C:\Users\kawasho\Downloads\system\system\6.wmf"/>
          <p:cNvPicPr>
            <a:picLocks noChangeAspect="1" noChangeArrowheads="1"/>
          </p:cNvPicPr>
          <p:nvPr/>
        </p:nvPicPr>
        <p:blipFill>
          <a:blip r:embed="rId5" cstate="print"/>
          <a:srcRect/>
          <a:stretch>
            <a:fillRect/>
          </a:stretch>
        </p:blipFill>
        <p:spPr bwMode="auto">
          <a:xfrm>
            <a:off x="7991053" y="5398677"/>
            <a:ext cx="1320601" cy="597555"/>
          </a:xfrm>
          <a:prstGeom prst="rect">
            <a:avLst/>
          </a:prstGeom>
          <a:noFill/>
        </p:spPr>
      </p:pic>
      <p:pic>
        <p:nvPicPr>
          <p:cNvPr id="228" name="Picture 6" descr="C:\Users\kawasho\Downloads\system\system\6.wmf"/>
          <p:cNvPicPr>
            <a:picLocks noChangeAspect="1" noChangeArrowheads="1"/>
          </p:cNvPicPr>
          <p:nvPr/>
        </p:nvPicPr>
        <p:blipFill>
          <a:blip r:embed="rId5" cstate="print"/>
          <a:srcRect/>
          <a:stretch>
            <a:fillRect/>
          </a:stretch>
        </p:blipFill>
        <p:spPr bwMode="auto">
          <a:xfrm>
            <a:off x="8143453" y="5551077"/>
            <a:ext cx="1320601" cy="597555"/>
          </a:xfrm>
          <a:prstGeom prst="rect">
            <a:avLst/>
          </a:prstGeom>
          <a:noFill/>
        </p:spPr>
      </p:pic>
      <p:pic>
        <p:nvPicPr>
          <p:cNvPr id="229" name="Picture 6" descr="C:\Users\kawasho\Downloads\system\system\6.wmf"/>
          <p:cNvPicPr>
            <a:picLocks noChangeAspect="1" noChangeArrowheads="1"/>
          </p:cNvPicPr>
          <p:nvPr/>
        </p:nvPicPr>
        <p:blipFill>
          <a:blip r:embed="rId5" cstate="print"/>
          <a:srcRect/>
          <a:stretch>
            <a:fillRect/>
          </a:stretch>
        </p:blipFill>
        <p:spPr bwMode="auto">
          <a:xfrm>
            <a:off x="8295853" y="5703477"/>
            <a:ext cx="1320601" cy="597555"/>
          </a:xfrm>
          <a:prstGeom prst="rect">
            <a:avLst/>
          </a:prstGeom>
          <a:noFill/>
        </p:spPr>
      </p:pic>
      <p:pic>
        <p:nvPicPr>
          <p:cNvPr id="230" name="Picture 6" descr="C:\Users\kawasho\Downloads\system\system\6.wmf"/>
          <p:cNvPicPr>
            <a:picLocks noChangeAspect="1" noChangeArrowheads="1"/>
          </p:cNvPicPr>
          <p:nvPr/>
        </p:nvPicPr>
        <p:blipFill>
          <a:blip r:embed="rId5" cstate="print"/>
          <a:srcRect/>
          <a:stretch>
            <a:fillRect/>
          </a:stretch>
        </p:blipFill>
        <p:spPr bwMode="auto">
          <a:xfrm>
            <a:off x="8448253" y="5855877"/>
            <a:ext cx="1320601" cy="597555"/>
          </a:xfrm>
          <a:prstGeom prst="rect">
            <a:avLst/>
          </a:prstGeom>
          <a:noFill/>
        </p:spPr>
      </p:pic>
      <p:pic>
        <p:nvPicPr>
          <p:cNvPr id="231" name="Picture 6" descr="C:\Users\kawasho\Downloads\system\system\6.wmf"/>
          <p:cNvPicPr>
            <a:picLocks noChangeAspect="1" noChangeArrowheads="1"/>
          </p:cNvPicPr>
          <p:nvPr/>
        </p:nvPicPr>
        <p:blipFill>
          <a:blip r:embed="rId5" cstate="print"/>
          <a:srcRect/>
          <a:stretch>
            <a:fillRect/>
          </a:stretch>
        </p:blipFill>
        <p:spPr bwMode="auto">
          <a:xfrm>
            <a:off x="8600653" y="6008277"/>
            <a:ext cx="1320601" cy="597555"/>
          </a:xfrm>
          <a:prstGeom prst="rect">
            <a:avLst/>
          </a:prstGeom>
          <a:noFill/>
        </p:spPr>
      </p:pic>
      <p:pic>
        <p:nvPicPr>
          <p:cNvPr id="232" name="Picture 6" descr="C:\Users\kawasho\Downloads\system\system\6.wmf"/>
          <p:cNvPicPr>
            <a:picLocks noChangeAspect="1" noChangeArrowheads="1"/>
          </p:cNvPicPr>
          <p:nvPr/>
        </p:nvPicPr>
        <p:blipFill>
          <a:blip r:embed="rId5" cstate="print"/>
          <a:srcRect/>
          <a:stretch>
            <a:fillRect/>
          </a:stretch>
        </p:blipFill>
        <p:spPr bwMode="auto">
          <a:xfrm>
            <a:off x="6730628" y="5149330"/>
            <a:ext cx="1320601" cy="597555"/>
          </a:xfrm>
          <a:prstGeom prst="rect">
            <a:avLst/>
          </a:prstGeom>
          <a:noFill/>
        </p:spPr>
      </p:pic>
      <p:pic>
        <p:nvPicPr>
          <p:cNvPr id="233" name="Picture 6" descr="C:\Users\kawasho\Downloads\system\system\6.wmf"/>
          <p:cNvPicPr>
            <a:picLocks noChangeAspect="1" noChangeArrowheads="1"/>
          </p:cNvPicPr>
          <p:nvPr/>
        </p:nvPicPr>
        <p:blipFill>
          <a:blip r:embed="rId5" cstate="print"/>
          <a:srcRect/>
          <a:stretch>
            <a:fillRect/>
          </a:stretch>
        </p:blipFill>
        <p:spPr bwMode="auto">
          <a:xfrm>
            <a:off x="6883028" y="5301730"/>
            <a:ext cx="1320601" cy="597555"/>
          </a:xfrm>
          <a:prstGeom prst="rect">
            <a:avLst/>
          </a:prstGeom>
          <a:noFill/>
        </p:spPr>
      </p:pic>
      <p:pic>
        <p:nvPicPr>
          <p:cNvPr id="234" name="Picture 6" descr="C:\Users\kawasho\Downloads\system\system\6.wmf"/>
          <p:cNvPicPr>
            <a:picLocks noChangeAspect="1" noChangeArrowheads="1"/>
          </p:cNvPicPr>
          <p:nvPr/>
        </p:nvPicPr>
        <p:blipFill>
          <a:blip r:embed="rId5" cstate="print"/>
          <a:srcRect/>
          <a:stretch>
            <a:fillRect/>
          </a:stretch>
        </p:blipFill>
        <p:spPr bwMode="auto">
          <a:xfrm>
            <a:off x="7035428" y="5454130"/>
            <a:ext cx="1320601" cy="597555"/>
          </a:xfrm>
          <a:prstGeom prst="rect">
            <a:avLst/>
          </a:prstGeom>
          <a:noFill/>
        </p:spPr>
      </p:pic>
      <p:pic>
        <p:nvPicPr>
          <p:cNvPr id="235" name="Picture 6" descr="C:\Users\kawasho\Downloads\system\system\6.wmf"/>
          <p:cNvPicPr>
            <a:picLocks noChangeAspect="1" noChangeArrowheads="1"/>
          </p:cNvPicPr>
          <p:nvPr/>
        </p:nvPicPr>
        <p:blipFill>
          <a:blip r:embed="rId5" cstate="print"/>
          <a:srcRect/>
          <a:stretch>
            <a:fillRect/>
          </a:stretch>
        </p:blipFill>
        <p:spPr bwMode="auto">
          <a:xfrm>
            <a:off x="7187828" y="5606530"/>
            <a:ext cx="1320601" cy="597555"/>
          </a:xfrm>
          <a:prstGeom prst="rect">
            <a:avLst/>
          </a:prstGeom>
          <a:noFill/>
        </p:spPr>
      </p:pic>
      <p:pic>
        <p:nvPicPr>
          <p:cNvPr id="236" name="Picture 6" descr="C:\Users\kawasho\Downloads\system\system\6.wmf"/>
          <p:cNvPicPr>
            <a:picLocks noChangeAspect="1" noChangeArrowheads="1"/>
          </p:cNvPicPr>
          <p:nvPr/>
        </p:nvPicPr>
        <p:blipFill>
          <a:blip r:embed="rId5" cstate="print"/>
          <a:srcRect/>
          <a:stretch>
            <a:fillRect/>
          </a:stretch>
        </p:blipFill>
        <p:spPr bwMode="auto">
          <a:xfrm>
            <a:off x="7340228" y="5758930"/>
            <a:ext cx="1320601" cy="597555"/>
          </a:xfrm>
          <a:prstGeom prst="rect">
            <a:avLst/>
          </a:prstGeom>
          <a:noFill/>
        </p:spPr>
      </p:pic>
      <p:pic>
        <p:nvPicPr>
          <p:cNvPr id="237" name="Picture 6" descr="C:\Users\kawasho\Downloads\system\system\6.wmf"/>
          <p:cNvPicPr>
            <a:picLocks noChangeAspect="1" noChangeArrowheads="1"/>
          </p:cNvPicPr>
          <p:nvPr/>
        </p:nvPicPr>
        <p:blipFill>
          <a:blip r:embed="rId5" cstate="print"/>
          <a:srcRect/>
          <a:stretch>
            <a:fillRect/>
          </a:stretch>
        </p:blipFill>
        <p:spPr bwMode="auto">
          <a:xfrm>
            <a:off x="7492628" y="5911330"/>
            <a:ext cx="1320601" cy="597555"/>
          </a:xfrm>
          <a:prstGeom prst="rect">
            <a:avLst/>
          </a:prstGeom>
          <a:noFill/>
        </p:spPr>
      </p:pic>
      <p:pic>
        <p:nvPicPr>
          <p:cNvPr id="238" name="Picture 6" descr="C:\Users\kawasho\Downloads\system\system\6.wmf"/>
          <p:cNvPicPr>
            <a:picLocks noChangeAspect="1" noChangeArrowheads="1"/>
          </p:cNvPicPr>
          <p:nvPr/>
        </p:nvPicPr>
        <p:blipFill>
          <a:blip r:embed="rId5" cstate="print"/>
          <a:srcRect/>
          <a:stretch>
            <a:fillRect/>
          </a:stretch>
        </p:blipFill>
        <p:spPr bwMode="auto">
          <a:xfrm>
            <a:off x="7645028" y="6063730"/>
            <a:ext cx="1320601" cy="597555"/>
          </a:xfrm>
          <a:prstGeom prst="rect">
            <a:avLst/>
          </a:prstGeom>
          <a:noFill/>
        </p:spPr>
      </p:pic>
      <p:pic>
        <p:nvPicPr>
          <p:cNvPr id="239" name="Picture 6" descr="C:\Users\kawasho\Downloads\system\system\6.wmf"/>
          <p:cNvPicPr>
            <a:picLocks noChangeAspect="1" noChangeArrowheads="1"/>
          </p:cNvPicPr>
          <p:nvPr/>
        </p:nvPicPr>
        <p:blipFill>
          <a:blip r:embed="rId5" cstate="print"/>
          <a:srcRect/>
          <a:stretch>
            <a:fillRect/>
          </a:stretch>
        </p:blipFill>
        <p:spPr bwMode="auto">
          <a:xfrm>
            <a:off x="7797428" y="6216130"/>
            <a:ext cx="1320601" cy="597555"/>
          </a:xfrm>
          <a:prstGeom prst="rect">
            <a:avLst/>
          </a:prstGeom>
          <a:noFill/>
        </p:spPr>
      </p:pic>
      <p:pic>
        <p:nvPicPr>
          <p:cNvPr id="240" name="Picture 6" descr="C:\Users\kawasho\Downloads\system\system\6.wmf"/>
          <p:cNvPicPr>
            <a:picLocks noChangeAspect="1" noChangeArrowheads="1"/>
          </p:cNvPicPr>
          <p:nvPr/>
        </p:nvPicPr>
        <p:blipFill>
          <a:blip r:embed="rId5" cstate="print"/>
          <a:srcRect/>
          <a:stretch>
            <a:fillRect/>
          </a:stretch>
        </p:blipFill>
        <p:spPr bwMode="auto">
          <a:xfrm>
            <a:off x="5886053" y="5312811"/>
            <a:ext cx="1320601" cy="597555"/>
          </a:xfrm>
          <a:prstGeom prst="rect">
            <a:avLst/>
          </a:prstGeom>
          <a:noFill/>
        </p:spPr>
      </p:pic>
      <p:grpSp>
        <p:nvGrpSpPr>
          <p:cNvPr id="241" name="グループ化 240"/>
          <p:cNvGrpSpPr/>
          <p:nvPr/>
        </p:nvGrpSpPr>
        <p:grpSpPr>
          <a:xfrm>
            <a:off x="6813773" y="3717341"/>
            <a:ext cx="1454265" cy="1536569"/>
            <a:chOff x="5796138" y="476672"/>
            <a:chExt cx="1226716" cy="1296144"/>
          </a:xfrm>
        </p:grpSpPr>
        <p:pic>
          <p:nvPicPr>
            <p:cNvPr id="242" name="Picture 6" descr="C:\Users\kawasho\Downloads\system\system\6.wmf"/>
            <p:cNvPicPr>
              <a:picLocks noChangeAspect="1" noChangeArrowheads="1"/>
            </p:cNvPicPr>
            <p:nvPr/>
          </p:nvPicPr>
          <p:blipFill>
            <a:blip r:embed="rId5" cstate="print"/>
            <a:srcRect/>
            <a:stretch>
              <a:fillRect/>
            </a:stretch>
          </p:blipFill>
          <p:spPr bwMode="auto">
            <a:xfrm>
              <a:off x="5796138" y="1268760"/>
              <a:ext cx="1113966" cy="504056"/>
            </a:xfrm>
            <a:prstGeom prst="rect">
              <a:avLst/>
            </a:prstGeom>
            <a:noFill/>
          </p:spPr>
        </p:pic>
        <p:pic>
          <p:nvPicPr>
            <p:cNvPr id="243" name="Picture 7" descr="C:\Users\kawasho\Downloads\system\system\1.wmf"/>
            <p:cNvPicPr>
              <a:picLocks noChangeAspect="1" noChangeArrowheads="1"/>
            </p:cNvPicPr>
            <p:nvPr/>
          </p:nvPicPr>
          <p:blipFill>
            <a:blip r:embed="rId6" cstate="print"/>
            <a:srcRect/>
            <a:stretch>
              <a:fillRect/>
            </a:stretch>
          </p:blipFill>
          <p:spPr bwMode="auto">
            <a:xfrm>
              <a:off x="6228184" y="476672"/>
              <a:ext cx="794670" cy="1124309"/>
            </a:xfrm>
            <a:prstGeom prst="rect">
              <a:avLst/>
            </a:prstGeom>
            <a:noFill/>
          </p:spPr>
        </p:pic>
      </p:grpSp>
      <p:grpSp>
        <p:nvGrpSpPr>
          <p:cNvPr id="244" name="グループ化 243"/>
          <p:cNvGrpSpPr/>
          <p:nvPr/>
        </p:nvGrpSpPr>
        <p:grpSpPr>
          <a:xfrm>
            <a:off x="5733653" y="4221397"/>
            <a:ext cx="1454265" cy="1536569"/>
            <a:chOff x="5796138" y="476672"/>
            <a:chExt cx="1226716" cy="1296144"/>
          </a:xfrm>
        </p:grpSpPr>
        <p:pic>
          <p:nvPicPr>
            <p:cNvPr id="245" name="Picture 6" descr="C:\Users\kawasho\Downloads\system\system\6.wmf"/>
            <p:cNvPicPr>
              <a:picLocks noChangeAspect="1" noChangeArrowheads="1"/>
            </p:cNvPicPr>
            <p:nvPr/>
          </p:nvPicPr>
          <p:blipFill>
            <a:blip r:embed="rId5" cstate="print"/>
            <a:srcRect/>
            <a:stretch>
              <a:fillRect/>
            </a:stretch>
          </p:blipFill>
          <p:spPr bwMode="auto">
            <a:xfrm>
              <a:off x="5796138" y="1268760"/>
              <a:ext cx="1113966" cy="504056"/>
            </a:xfrm>
            <a:prstGeom prst="rect">
              <a:avLst/>
            </a:prstGeom>
            <a:noFill/>
          </p:spPr>
        </p:pic>
        <p:pic>
          <p:nvPicPr>
            <p:cNvPr id="246" name="Picture 7" descr="C:\Users\kawasho\Downloads\system\system\1.wmf"/>
            <p:cNvPicPr>
              <a:picLocks noChangeAspect="1" noChangeArrowheads="1"/>
            </p:cNvPicPr>
            <p:nvPr/>
          </p:nvPicPr>
          <p:blipFill>
            <a:blip r:embed="rId6" cstate="print"/>
            <a:srcRect/>
            <a:stretch>
              <a:fillRect/>
            </a:stretch>
          </p:blipFill>
          <p:spPr bwMode="auto">
            <a:xfrm>
              <a:off x="6228184" y="476672"/>
              <a:ext cx="794670" cy="1124309"/>
            </a:xfrm>
            <a:prstGeom prst="rect">
              <a:avLst/>
            </a:prstGeom>
            <a:noFill/>
          </p:spPr>
        </p:pic>
      </p:grpSp>
      <p:grpSp>
        <p:nvGrpSpPr>
          <p:cNvPr id="247" name="グループ化 246"/>
          <p:cNvGrpSpPr/>
          <p:nvPr/>
        </p:nvGrpSpPr>
        <p:grpSpPr>
          <a:xfrm>
            <a:off x="6941491" y="4412482"/>
            <a:ext cx="1484364" cy="1431350"/>
            <a:chOff x="6084168" y="4509120"/>
            <a:chExt cx="2016224" cy="1944216"/>
          </a:xfrm>
          <a:gradFill>
            <a:gsLst>
              <a:gs pos="60000">
                <a:schemeClr val="bg1"/>
              </a:gs>
              <a:gs pos="100000">
                <a:schemeClr val="accent1">
                  <a:lumMod val="75000"/>
                </a:schemeClr>
              </a:gs>
            </a:gsLst>
            <a:lin ang="5400000" scaled="0"/>
          </a:gradFill>
        </p:grpSpPr>
        <p:sp>
          <p:nvSpPr>
            <p:cNvPr id="248" name="正方形/長方形 247"/>
            <p:cNvSpPr/>
            <p:nvPr/>
          </p:nvSpPr>
          <p:spPr>
            <a:xfrm>
              <a:off x="6084168" y="4509120"/>
              <a:ext cx="2016224" cy="1944216"/>
            </a:xfrm>
            <a:prstGeom prst="rect">
              <a:avLst/>
            </a:prstGeom>
            <a:grp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endParaRPr kumimoji="1" lang="ja-JP" altLang="en-US" dirty="0">
                <a:latin typeface="IPA Pゴシック" panose="020B0500000000000000" pitchFamily="50" charset="-128"/>
                <a:ea typeface="IPA Pゴシック" panose="020B0500000000000000" pitchFamily="50" charset="-128"/>
              </a:endParaRPr>
            </a:p>
          </p:txBody>
        </p:sp>
        <p:sp>
          <p:nvSpPr>
            <p:cNvPr id="249" name="テキスト ボックス 248"/>
            <p:cNvSpPr txBox="1"/>
            <p:nvPr/>
          </p:nvSpPr>
          <p:spPr>
            <a:xfrm>
              <a:off x="6417377" y="5065727"/>
              <a:ext cx="1349807" cy="627084"/>
            </a:xfrm>
            <a:prstGeom prst="rect">
              <a:avLst/>
            </a:prstGeom>
            <a:grpFill/>
            <a:effectLst/>
          </p:spPr>
          <p:txBody>
            <a:bodyPr vert="horz" wrap="square" rtlCol="0" anchor="t" anchorCtr="0">
              <a:spAutoFit/>
            </a:bodyPr>
            <a:lstStyle/>
            <a:p>
              <a:pPr algn="ctr"/>
              <a:r>
                <a:rPr kumimoji="1" lang="en-US" altLang="ja-JP" sz="2400" dirty="0" smtClean="0">
                  <a:latin typeface="IPA Pゴシック" panose="020B0500000000000000" pitchFamily="50" charset="-128"/>
                  <a:ea typeface="IPA Pゴシック" panose="020B0500000000000000" pitchFamily="50" charset="-128"/>
                </a:rPr>
                <a:t>VM</a:t>
              </a:r>
              <a:endParaRPr kumimoji="1" lang="ja-JP" altLang="en-US" dirty="0">
                <a:latin typeface="IPA Pゴシック" panose="020B0500000000000000" pitchFamily="50" charset="-128"/>
                <a:ea typeface="IPA Pゴシック" panose="020B0500000000000000" pitchFamily="50" charset="-128"/>
              </a:endParaRPr>
            </a:p>
          </p:txBody>
        </p:sp>
      </p:grpSp>
      <p:grpSp>
        <p:nvGrpSpPr>
          <p:cNvPr id="250" name="グループ化 249"/>
          <p:cNvGrpSpPr/>
          <p:nvPr/>
        </p:nvGrpSpPr>
        <p:grpSpPr>
          <a:xfrm>
            <a:off x="7093891" y="4564882"/>
            <a:ext cx="1484364" cy="1431350"/>
            <a:chOff x="6084168" y="4509120"/>
            <a:chExt cx="2016224" cy="1944216"/>
          </a:xfrm>
          <a:gradFill>
            <a:gsLst>
              <a:gs pos="60000">
                <a:schemeClr val="bg1"/>
              </a:gs>
              <a:gs pos="100000">
                <a:schemeClr val="accent1">
                  <a:lumMod val="75000"/>
                </a:schemeClr>
              </a:gs>
            </a:gsLst>
            <a:lin ang="5400000" scaled="0"/>
          </a:gradFill>
        </p:grpSpPr>
        <p:sp>
          <p:nvSpPr>
            <p:cNvPr id="251" name="正方形/長方形 250"/>
            <p:cNvSpPr/>
            <p:nvPr/>
          </p:nvSpPr>
          <p:spPr>
            <a:xfrm>
              <a:off x="6084168" y="4509120"/>
              <a:ext cx="2016224" cy="1944216"/>
            </a:xfrm>
            <a:prstGeom prst="rect">
              <a:avLst/>
            </a:prstGeom>
            <a:grp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endParaRPr kumimoji="1" lang="ja-JP" altLang="en-US" dirty="0">
                <a:latin typeface="IPA Pゴシック" panose="020B0500000000000000" pitchFamily="50" charset="-128"/>
                <a:ea typeface="IPA Pゴシック" panose="020B0500000000000000" pitchFamily="50" charset="-128"/>
              </a:endParaRPr>
            </a:p>
          </p:txBody>
        </p:sp>
        <p:sp>
          <p:nvSpPr>
            <p:cNvPr id="252" name="テキスト ボックス 251"/>
            <p:cNvSpPr txBox="1"/>
            <p:nvPr/>
          </p:nvSpPr>
          <p:spPr>
            <a:xfrm>
              <a:off x="6417377" y="5065727"/>
              <a:ext cx="1349807" cy="627084"/>
            </a:xfrm>
            <a:prstGeom prst="rect">
              <a:avLst/>
            </a:prstGeom>
            <a:grpFill/>
            <a:effectLst/>
          </p:spPr>
          <p:txBody>
            <a:bodyPr vert="horz" wrap="square" rtlCol="0" anchor="t" anchorCtr="0">
              <a:spAutoFit/>
            </a:bodyPr>
            <a:lstStyle/>
            <a:p>
              <a:pPr algn="ctr"/>
              <a:r>
                <a:rPr kumimoji="1" lang="en-US" altLang="ja-JP" sz="2400" dirty="0" smtClean="0">
                  <a:latin typeface="IPA Pゴシック" panose="020B0500000000000000" pitchFamily="50" charset="-128"/>
                  <a:ea typeface="IPA Pゴシック" panose="020B0500000000000000" pitchFamily="50" charset="-128"/>
                </a:rPr>
                <a:t>VM</a:t>
              </a:r>
              <a:endParaRPr kumimoji="1" lang="ja-JP" altLang="en-US" dirty="0">
                <a:latin typeface="IPA Pゴシック" panose="020B0500000000000000" pitchFamily="50" charset="-128"/>
                <a:ea typeface="IPA Pゴシック" panose="020B0500000000000000" pitchFamily="50" charset="-128"/>
              </a:endParaRPr>
            </a:p>
          </p:txBody>
        </p:sp>
      </p:grpSp>
      <p:grpSp>
        <p:nvGrpSpPr>
          <p:cNvPr id="253" name="グループ化 252"/>
          <p:cNvGrpSpPr/>
          <p:nvPr/>
        </p:nvGrpSpPr>
        <p:grpSpPr>
          <a:xfrm>
            <a:off x="7246291" y="4717282"/>
            <a:ext cx="1484364" cy="1431350"/>
            <a:chOff x="6084168" y="4509120"/>
            <a:chExt cx="2016224" cy="1944216"/>
          </a:xfrm>
          <a:gradFill>
            <a:gsLst>
              <a:gs pos="60000">
                <a:schemeClr val="bg1"/>
              </a:gs>
              <a:gs pos="100000">
                <a:schemeClr val="accent1">
                  <a:lumMod val="75000"/>
                </a:schemeClr>
              </a:gs>
            </a:gsLst>
            <a:lin ang="5400000" scaled="0"/>
          </a:gradFill>
        </p:grpSpPr>
        <p:sp>
          <p:nvSpPr>
            <p:cNvPr id="254" name="正方形/長方形 253"/>
            <p:cNvSpPr/>
            <p:nvPr/>
          </p:nvSpPr>
          <p:spPr>
            <a:xfrm>
              <a:off x="6084168" y="4509120"/>
              <a:ext cx="2016224" cy="1944216"/>
            </a:xfrm>
            <a:prstGeom prst="rect">
              <a:avLst/>
            </a:prstGeom>
            <a:grp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endParaRPr kumimoji="1" lang="ja-JP" altLang="en-US" dirty="0">
                <a:latin typeface="IPA Pゴシック" panose="020B0500000000000000" pitchFamily="50" charset="-128"/>
                <a:ea typeface="IPA Pゴシック" panose="020B0500000000000000" pitchFamily="50" charset="-128"/>
              </a:endParaRPr>
            </a:p>
          </p:txBody>
        </p:sp>
        <p:sp>
          <p:nvSpPr>
            <p:cNvPr id="255" name="テキスト ボックス 254"/>
            <p:cNvSpPr txBox="1"/>
            <p:nvPr/>
          </p:nvSpPr>
          <p:spPr>
            <a:xfrm>
              <a:off x="6417377" y="5065727"/>
              <a:ext cx="1349807" cy="627084"/>
            </a:xfrm>
            <a:prstGeom prst="rect">
              <a:avLst/>
            </a:prstGeom>
            <a:grpFill/>
            <a:effectLst/>
          </p:spPr>
          <p:txBody>
            <a:bodyPr vert="horz" wrap="square" rtlCol="0" anchor="t" anchorCtr="0">
              <a:spAutoFit/>
            </a:bodyPr>
            <a:lstStyle/>
            <a:p>
              <a:pPr algn="ctr"/>
              <a:r>
                <a:rPr kumimoji="1" lang="en-US" altLang="ja-JP" sz="2400" dirty="0" smtClean="0">
                  <a:latin typeface="IPA Pゴシック" panose="020B0500000000000000" pitchFamily="50" charset="-128"/>
                  <a:ea typeface="IPA Pゴシック" panose="020B0500000000000000" pitchFamily="50" charset="-128"/>
                </a:rPr>
                <a:t>VM</a:t>
              </a:r>
              <a:endParaRPr kumimoji="1" lang="ja-JP" altLang="en-US" dirty="0">
                <a:latin typeface="IPA Pゴシック" panose="020B0500000000000000" pitchFamily="50" charset="-128"/>
                <a:ea typeface="IPA Pゴシック" panose="020B0500000000000000" pitchFamily="50" charset="-128"/>
              </a:endParaRPr>
            </a:p>
          </p:txBody>
        </p:sp>
      </p:grpSp>
      <p:grpSp>
        <p:nvGrpSpPr>
          <p:cNvPr id="256" name="グループ化 255"/>
          <p:cNvGrpSpPr/>
          <p:nvPr/>
        </p:nvGrpSpPr>
        <p:grpSpPr>
          <a:xfrm>
            <a:off x="7398691" y="4869682"/>
            <a:ext cx="1484364" cy="1431350"/>
            <a:chOff x="6084168" y="4509120"/>
            <a:chExt cx="2016224" cy="1944216"/>
          </a:xfrm>
          <a:gradFill>
            <a:gsLst>
              <a:gs pos="60000">
                <a:schemeClr val="bg1"/>
              </a:gs>
              <a:gs pos="100000">
                <a:schemeClr val="accent1">
                  <a:lumMod val="75000"/>
                </a:schemeClr>
              </a:gs>
            </a:gsLst>
            <a:lin ang="5400000" scaled="0"/>
          </a:gradFill>
        </p:grpSpPr>
        <p:sp>
          <p:nvSpPr>
            <p:cNvPr id="257" name="正方形/長方形 256"/>
            <p:cNvSpPr/>
            <p:nvPr/>
          </p:nvSpPr>
          <p:spPr>
            <a:xfrm>
              <a:off x="6084168" y="4509120"/>
              <a:ext cx="2016224" cy="1944216"/>
            </a:xfrm>
            <a:prstGeom prst="rect">
              <a:avLst/>
            </a:prstGeom>
            <a:grp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endParaRPr kumimoji="1" lang="ja-JP" altLang="en-US" dirty="0">
                <a:latin typeface="IPA Pゴシック" panose="020B0500000000000000" pitchFamily="50" charset="-128"/>
                <a:ea typeface="IPA Pゴシック" panose="020B0500000000000000" pitchFamily="50" charset="-128"/>
              </a:endParaRPr>
            </a:p>
          </p:txBody>
        </p:sp>
        <p:sp>
          <p:nvSpPr>
            <p:cNvPr id="258" name="テキスト ボックス 257"/>
            <p:cNvSpPr txBox="1"/>
            <p:nvPr/>
          </p:nvSpPr>
          <p:spPr>
            <a:xfrm>
              <a:off x="6084168" y="4573883"/>
              <a:ext cx="2016224" cy="627084"/>
            </a:xfrm>
            <a:prstGeom prst="rect">
              <a:avLst/>
            </a:prstGeom>
            <a:noFill/>
            <a:effectLst/>
          </p:spPr>
          <p:txBody>
            <a:bodyPr vert="horz" wrap="square" rtlCol="0" anchor="t" anchorCtr="0">
              <a:spAutoFit/>
            </a:bodyPr>
            <a:lstStyle/>
            <a:p>
              <a:pPr algn="ctr"/>
              <a:r>
                <a:rPr kumimoji="1" lang="en-US" altLang="ja-JP" sz="2400" dirty="0" smtClean="0">
                  <a:latin typeface="IPA Pゴシック" panose="020B0500000000000000" pitchFamily="50" charset="-128"/>
                  <a:ea typeface="IPA Pゴシック" panose="020B0500000000000000" pitchFamily="50" charset="-128"/>
                </a:rPr>
                <a:t>VM</a:t>
              </a:r>
              <a:endParaRPr kumimoji="1" lang="ja-JP" altLang="en-US" dirty="0">
                <a:latin typeface="IPA Pゴシック" panose="020B0500000000000000" pitchFamily="50" charset="-128"/>
                <a:ea typeface="IPA Pゴシック" panose="020B0500000000000000" pitchFamily="50" charset="-128"/>
              </a:endParaRPr>
            </a:p>
          </p:txBody>
        </p:sp>
      </p:grpSp>
      <p:pic>
        <p:nvPicPr>
          <p:cNvPr id="259" name="Picture 6" descr="C:\Users\kawasho\Downloads\system\system\6.wmf"/>
          <p:cNvPicPr>
            <a:picLocks noChangeAspect="1" noChangeArrowheads="1"/>
          </p:cNvPicPr>
          <p:nvPr/>
        </p:nvPicPr>
        <p:blipFill>
          <a:blip r:embed="rId5" cstate="print"/>
          <a:srcRect/>
          <a:stretch>
            <a:fillRect/>
          </a:stretch>
        </p:blipFill>
        <p:spPr bwMode="auto">
          <a:xfrm>
            <a:off x="5886053" y="5312811"/>
            <a:ext cx="1320601" cy="597555"/>
          </a:xfrm>
          <a:prstGeom prst="rect">
            <a:avLst/>
          </a:prstGeom>
          <a:noFill/>
        </p:spPr>
      </p:pic>
      <p:pic>
        <p:nvPicPr>
          <p:cNvPr id="260" name="Picture 6" descr="C:\Users\kawasho\Downloads\system\system\6.wmf"/>
          <p:cNvPicPr>
            <a:picLocks noChangeAspect="1" noChangeArrowheads="1"/>
          </p:cNvPicPr>
          <p:nvPr/>
        </p:nvPicPr>
        <p:blipFill>
          <a:blip r:embed="rId5" cstate="print"/>
          <a:srcRect/>
          <a:stretch>
            <a:fillRect/>
          </a:stretch>
        </p:blipFill>
        <p:spPr bwMode="auto">
          <a:xfrm>
            <a:off x="6038453" y="5465211"/>
            <a:ext cx="1320601" cy="597555"/>
          </a:xfrm>
          <a:prstGeom prst="rect">
            <a:avLst/>
          </a:prstGeom>
          <a:noFill/>
        </p:spPr>
      </p:pic>
      <p:pic>
        <p:nvPicPr>
          <p:cNvPr id="261" name="Picture 6" descr="C:\Users\kawasho\Downloads\system\system\6.wmf"/>
          <p:cNvPicPr>
            <a:picLocks noChangeAspect="1" noChangeArrowheads="1"/>
          </p:cNvPicPr>
          <p:nvPr/>
        </p:nvPicPr>
        <p:blipFill>
          <a:blip r:embed="rId5" cstate="print"/>
          <a:srcRect/>
          <a:stretch>
            <a:fillRect/>
          </a:stretch>
        </p:blipFill>
        <p:spPr bwMode="auto">
          <a:xfrm>
            <a:off x="6190853" y="5617611"/>
            <a:ext cx="1320601" cy="597555"/>
          </a:xfrm>
          <a:prstGeom prst="rect">
            <a:avLst/>
          </a:prstGeom>
          <a:noFill/>
        </p:spPr>
      </p:pic>
      <p:pic>
        <p:nvPicPr>
          <p:cNvPr id="262" name="Picture 6" descr="C:\Users\kawasho\Downloads\system\system\6.wmf"/>
          <p:cNvPicPr>
            <a:picLocks noChangeAspect="1" noChangeArrowheads="1"/>
          </p:cNvPicPr>
          <p:nvPr/>
        </p:nvPicPr>
        <p:blipFill>
          <a:blip r:embed="rId5" cstate="print"/>
          <a:srcRect/>
          <a:stretch>
            <a:fillRect/>
          </a:stretch>
        </p:blipFill>
        <p:spPr bwMode="auto">
          <a:xfrm>
            <a:off x="6343253" y="5770011"/>
            <a:ext cx="1320601" cy="597555"/>
          </a:xfrm>
          <a:prstGeom prst="rect">
            <a:avLst/>
          </a:prstGeom>
          <a:noFill/>
        </p:spPr>
      </p:pic>
      <p:pic>
        <p:nvPicPr>
          <p:cNvPr id="263" name="Picture 6" descr="C:\Users\kawasho\Downloads\system\system\6.wmf"/>
          <p:cNvPicPr>
            <a:picLocks noChangeAspect="1" noChangeArrowheads="1"/>
          </p:cNvPicPr>
          <p:nvPr/>
        </p:nvPicPr>
        <p:blipFill>
          <a:blip r:embed="rId5" cstate="print"/>
          <a:srcRect/>
          <a:stretch>
            <a:fillRect/>
          </a:stretch>
        </p:blipFill>
        <p:spPr bwMode="auto">
          <a:xfrm>
            <a:off x="6495653" y="5922411"/>
            <a:ext cx="1320601" cy="597555"/>
          </a:xfrm>
          <a:prstGeom prst="rect">
            <a:avLst/>
          </a:prstGeom>
          <a:noFill/>
        </p:spPr>
      </p:pic>
      <p:pic>
        <p:nvPicPr>
          <p:cNvPr id="264" name="Picture 6" descr="C:\Users\kawasho\Downloads\system\system\6.wmf"/>
          <p:cNvPicPr>
            <a:picLocks noChangeAspect="1" noChangeArrowheads="1"/>
          </p:cNvPicPr>
          <p:nvPr/>
        </p:nvPicPr>
        <p:blipFill>
          <a:blip r:embed="rId5" cstate="print"/>
          <a:srcRect/>
          <a:stretch>
            <a:fillRect/>
          </a:stretch>
        </p:blipFill>
        <p:spPr bwMode="auto">
          <a:xfrm>
            <a:off x="6648053" y="6074811"/>
            <a:ext cx="1320601" cy="597555"/>
          </a:xfrm>
          <a:prstGeom prst="rect">
            <a:avLst/>
          </a:prstGeom>
          <a:noFill/>
        </p:spPr>
      </p:pic>
      <p:pic>
        <p:nvPicPr>
          <p:cNvPr id="265" name="Picture 6" descr="C:\Users\kawasho\Downloads\system\system\6.wmf"/>
          <p:cNvPicPr>
            <a:picLocks noChangeAspect="1" noChangeArrowheads="1"/>
          </p:cNvPicPr>
          <p:nvPr/>
        </p:nvPicPr>
        <p:blipFill>
          <a:blip r:embed="rId5" cstate="print"/>
          <a:srcRect/>
          <a:stretch>
            <a:fillRect/>
          </a:stretch>
        </p:blipFill>
        <p:spPr bwMode="auto">
          <a:xfrm>
            <a:off x="6800453" y="6227211"/>
            <a:ext cx="1320601" cy="597555"/>
          </a:xfrm>
          <a:prstGeom prst="rect">
            <a:avLst/>
          </a:prstGeom>
          <a:noFill/>
        </p:spPr>
      </p:pic>
      <p:pic>
        <p:nvPicPr>
          <p:cNvPr id="266" name="Picture 6" descr="C:\Users\kawasho\Downloads\system\system\6.wmf"/>
          <p:cNvPicPr>
            <a:picLocks noChangeAspect="1" noChangeArrowheads="1"/>
          </p:cNvPicPr>
          <p:nvPr/>
        </p:nvPicPr>
        <p:blipFill>
          <a:blip r:embed="rId5" cstate="print"/>
          <a:srcRect/>
          <a:stretch>
            <a:fillRect/>
          </a:stretch>
        </p:blipFill>
        <p:spPr bwMode="auto">
          <a:xfrm>
            <a:off x="6952853" y="6379611"/>
            <a:ext cx="1320601" cy="597555"/>
          </a:xfrm>
          <a:prstGeom prst="rect">
            <a:avLst/>
          </a:prstGeom>
          <a:noFill/>
        </p:spPr>
      </p:pic>
      <p:sp>
        <p:nvSpPr>
          <p:cNvPr id="267" name="角丸四角形 266"/>
          <p:cNvSpPr/>
          <p:nvPr/>
        </p:nvSpPr>
        <p:spPr>
          <a:xfrm>
            <a:off x="4878752" y="5838181"/>
            <a:ext cx="1809725" cy="377949"/>
          </a:xfrm>
          <a:prstGeom prst="roundRect">
            <a:avLst/>
          </a:prstGeom>
          <a:gradFill>
            <a:gsLst>
              <a:gs pos="40000">
                <a:schemeClr val="accent3"/>
              </a:gs>
              <a:gs pos="100000">
                <a:schemeClr val="accent2">
                  <a:lumMod val="50000"/>
                </a:schemeClr>
              </a:gs>
            </a:gsLst>
            <a:lin ang="5400000" scaled="0"/>
          </a:gradFill>
          <a:ln cmpd="sng"/>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latin typeface="IPA Pゴシック" panose="020B0500000000000000" pitchFamily="50" charset="-128"/>
                <a:ea typeface="IPA Pゴシック" panose="020B0500000000000000" pitchFamily="50" charset="-128"/>
              </a:rPr>
              <a:t>管理</a:t>
            </a:r>
            <a:endParaRPr kumimoji="1" lang="ja-JP" altLang="en-US" dirty="0">
              <a:latin typeface="IPA Pゴシック" panose="020B0500000000000000" pitchFamily="50" charset="-128"/>
              <a:ea typeface="IPA Pゴシック" panose="020B0500000000000000" pitchFamily="50" charset="-128"/>
            </a:endParaRPr>
          </a:p>
        </p:txBody>
      </p:sp>
      <p:pic>
        <p:nvPicPr>
          <p:cNvPr id="268" name="Picture 449" descr="C:\Users\kawasho\Downloads\Computer-256.png"/>
          <p:cNvPicPr>
            <a:picLocks noChangeAspect="1" noChangeArrowheads="1"/>
          </p:cNvPicPr>
          <p:nvPr/>
        </p:nvPicPr>
        <p:blipFill>
          <a:blip r:embed="rId7" cstate="print"/>
          <a:srcRect/>
          <a:stretch>
            <a:fillRect/>
          </a:stretch>
        </p:blipFill>
        <p:spPr bwMode="auto">
          <a:xfrm flipH="1">
            <a:off x="2806584" y="5229200"/>
            <a:ext cx="1152128" cy="1152128"/>
          </a:xfrm>
          <a:prstGeom prst="rect">
            <a:avLst/>
          </a:prstGeom>
          <a:noFill/>
        </p:spPr>
      </p:pic>
      <p:pic>
        <p:nvPicPr>
          <p:cNvPr id="269" name="Picture 2" descr="C:\Users\kawasho\Downloads\User1-256.png"/>
          <p:cNvPicPr>
            <a:picLocks noChangeAspect="1" noChangeArrowheads="1"/>
          </p:cNvPicPr>
          <p:nvPr/>
        </p:nvPicPr>
        <p:blipFill>
          <a:blip r:embed="rId8" cstate="print"/>
          <a:srcRect/>
          <a:stretch>
            <a:fillRect/>
          </a:stretch>
        </p:blipFill>
        <p:spPr bwMode="auto">
          <a:xfrm flipH="1">
            <a:off x="2086504" y="5373216"/>
            <a:ext cx="1152128" cy="1152128"/>
          </a:xfrm>
          <a:prstGeom prst="rect">
            <a:avLst/>
          </a:prstGeom>
          <a:noFill/>
        </p:spPr>
      </p:pic>
      <p:grpSp>
        <p:nvGrpSpPr>
          <p:cNvPr id="270" name="グループ化 269"/>
          <p:cNvGrpSpPr/>
          <p:nvPr/>
        </p:nvGrpSpPr>
        <p:grpSpPr>
          <a:xfrm>
            <a:off x="251520" y="4709564"/>
            <a:ext cx="1861887" cy="1455740"/>
            <a:chOff x="607413" y="4830598"/>
            <a:chExt cx="1861887" cy="1455740"/>
          </a:xfrm>
        </p:grpSpPr>
        <p:pic>
          <p:nvPicPr>
            <p:cNvPr id="27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7413" y="4830598"/>
              <a:ext cx="1861887" cy="145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2" name="正方形/長方形 271"/>
            <p:cNvSpPr/>
            <p:nvPr/>
          </p:nvSpPr>
          <p:spPr>
            <a:xfrm>
              <a:off x="1519525" y="5745135"/>
              <a:ext cx="946093" cy="523220"/>
            </a:xfrm>
            <a:prstGeom prst="rect">
              <a:avLst/>
            </a:prstGeom>
          </p:spPr>
          <p:txBody>
            <a:bodyPr wrap="none">
              <a:spAutoFit/>
            </a:bodyPr>
            <a:lstStyle/>
            <a:p>
              <a:r>
                <a:rPr lang="en-US" altLang="ja-JP" sz="28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VNC</a:t>
              </a:r>
              <a:endParaRPr lang="ja-JP" altLang="en-US" sz="28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endParaRPr>
            </a:p>
          </p:txBody>
        </p:sp>
      </p:grpSp>
      <p:sp>
        <p:nvSpPr>
          <p:cNvPr id="273" name="正方形/長方形 272"/>
          <p:cNvSpPr/>
          <p:nvPr/>
        </p:nvSpPr>
        <p:spPr>
          <a:xfrm>
            <a:off x="2723793" y="6076837"/>
            <a:ext cx="1560175"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lang="en-US" altLang="ja-JP" sz="16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6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クライアント</a:t>
            </a:r>
            <a:endParaRPr lang="ja-JP" altLang="en-US" sz="16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274" name="正方形/長方形 273"/>
          <p:cNvSpPr/>
          <p:nvPr/>
        </p:nvSpPr>
        <p:spPr>
          <a:xfrm>
            <a:off x="7500880" y="5314837"/>
            <a:ext cx="1279376" cy="629587"/>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lang="en-US" altLang="ja-JP" sz="16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6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サーバ</a:t>
            </a:r>
            <a:endParaRPr lang="ja-JP" altLang="en-US" sz="16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275" name="直線矢印コネクタ 23"/>
          <p:cNvCxnSpPr>
            <a:stCxn id="273" idx="3"/>
            <a:endCxn id="274" idx="2"/>
          </p:cNvCxnSpPr>
          <p:nvPr/>
        </p:nvCxnSpPr>
        <p:spPr>
          <a:xfrm flipV="1">
            <a:off x="4283968" y="5944424"/>
            <a:ext cx="3856600" cy="456449"/>
          </a:xfrm>
          <a:prstGeom prst="bentConnector2">
            <a:avLst/>
          </a:prstGeom>
          <a:ln w="1270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352163" y="4166204"/>
            <a:ext cx="950901" cy="523220"/>
          </a:xfrm>
          <a:prstGeom prst="rect">
            <a:avLst/>
          </a:prstGeom>
        </p:spPr>
        <p:txBody>
          <a:bodyPr wrap="none">
            <a:spAutoFit/>
          </a:bodyPr>
          <a:lstStyle/>
          <a:p>
            <a:r>
              <a:rPr lang="en-US" altLang="ja-JP" sz="2800"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rPr>
              <a:t>RMS</a:t>
            </a:r>
            <a:endParaRPr lang="ja-JP" altLang="en-US" sz="28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endParaRPr>
          </a:p>
        </p:txBody>
      </p:sp>
    </p:spTree>
    <p:extLst>
      <p:ext uri="{BB962C8B-B14F-4D97-AF65-F5344CB8AC3E}">
        <p14:creationId xmlns:p14="http://schemas.microsoft.com/office/powerpoint/2010/main" val="29749665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ja-JP" altLang="en-US" dirty="0"/>
              <a:t>まとめ</a:t>
            </a:r>
            <a:endParaRPr kumimoji="1" lang="ja-JP" altLang="en-US" dirty="0"/>
          </a:p>
        </p:txBody>
      </p:sp>
      <p:sp>
        <p:nvSpPr>
          <p:cNvPr id="2" name="コンテンツ プレースホルダー 1"/>
          <p:cNvSpPr>
            <a:spLocks noGrp="1"/>
          </p:cNvSpPr>
          <p:nvPr>
            <p:ph idx="13"/>
          </p:nvPr>
        </p:nvSpPr>
        <p:spPr>
          <a:xfrm>
            <a:off x="467544" y="1340768"/>
            <a:ext cx="8208912" cy="5517232"/>
          </a:xfrm>
        </p:spPr>
        <p:txBody>
          <a:bodyPr>
            <a:normAutofit/>
          </a:bodyPr>
          <a:lstStyle/>
          <a:p>
            <a:r>
              <a:rPr lang="en-US" altLang="ja-JP" dirty="0"/>
              <a:t>D-MORE</a:t>
            </a:r>
            <a:r>
              <a:rPr lang="ja-JP" altLang="en-US" dirty="0"/>
              <a:t>：帯域外リモート管理の継続が可能なマイグレーションを実現するシステム</a:t>
            </a:r>
          </a:p>
          <a:p>
            <a:pPr lvl="1"/>
            <a:r>
              <a:rPr lang="ja-JP" altLang="en-US" dirty="0" smtClean="0"/>
              <a:t>ドメイン</a:t>
            </a:r>
            <a:r>
              <a:rPr lang="en-US" altLang="ja-JP" dirty="0"/>
              <a:t>R</a:t>
            </a:r>
            <a:r>
              <a:rPr lang="ja-JP" altLang="en-US" dirty="0"/>
              <a:t>で</a:t>
            </a:r>
            <a:r>
              <a:rPr lang="en-US" altLang="ja-JP" dirty="0"/>
              <a:t>RMS</a:t>
            </a:r>
            <a:r>
              <a:rPr lang="ja-JP" altLang="en-US" dirty="0"/>
              <a:t>サーバと仮想デバイスを動作させる</a:t>
            </a:r>
          </a:p>
          <a:p>
            <a:pPr lvl="1"/>
            <a:r>
              <a:rPr lang="ja-JP" altLang="en-US" dirty="0"/>
              <a:t>ドメイン</a:t>
            </a:r>
            <a:r>
              <a:rPr lang="en-US" altLang="ja-JP" dirty="0"/>
              <a:t>R</a:t>
            </a:r>
            <a:r>
              <a:rPr lang="ja-JP" altLang="en-US" dirty="0"/>
              <a:t>とユーザ</a:t>
            </a:r>
            <a:r>
              <a:rPr lang="en-US" altLang="ja-JP" dirty="0"/>
              <a:t>VM</a:t>
            </a:r>
            <a:r>
              <a:rPr lang="ja-JP" altLang="en-US" dirty="0"/>
              <a:t>を同時にマイグレーション</a:t>
            </a:r>
          </a:p>
          <a:p>
            <a:pPr lvl="2"/>
            <a:r>
              <a:rPr lang="ja-JP" altLang="en-US" dirty="0"/>
              <a:t>ドメイン</a:t>
            </a:r>
            <a:r>
              <a:rPr lang="en-US" altLang="ja-JP" dirty="0"/>
              <a:t>R</a:t>
            </a:r>
            <a:r>
              <a:rPr lang="ja-JP" altLang="en-US" dirty="0"/>
              <a:t>とユーザ</a:t>
            </a:r>
            <a:r>
              <a:rPr lang="en-US" altLang="ja-JP" dirty="0"/>
              <a:t>VM</a:t>
            </a:r>
            <a:r>
              <a:rPr lang="ja-JP" altLang="en-US" dirty="0"/>
              <a:t>間の接続を</a:t>
            </a:r>
            <a:r>
              <a:rPr lang="ja-JP" altLang="en-US" dirty="0" smtClean="0"/>
              <a:t>維持</a:t>
            </a:r>
            <a:endParaRPr lang="ja-JP" altLang="en-US" dirty="0"/>
          </a:p>
          <a:p>
            <a:pPr lvl="1"/>
            <a:r>
              <a:rPr lang="en-US" altLang="ja-JP" dirty="0"/>
              <a:t>D-MORE </a:t>
            </a:r>
            <a:r>
              <a:rPr lang="ja-JP" altLang="en-US" dirty="0"/>
              <a:t>の有効性を確かめた</a:t>
            </a:r>
          </a:p>
          <a:p>
            <a:pPr lvl="2"/>
            <a:r>
              <a:rPr lang="ja-JP" altLang="en-US" dirty="0" smtClean="0"/>
              <a:t>入力情報が</a:t>
            </a:r>
            <a:r>
              <a:rPr lang="ja-JP" altLang="en-US" dirty="0"/>
              <a:t>失われないことを確認 </a:t>
            </a:r>
          </a:p>
          <a:p>
            <a:pPr lvl="2"/>
            <a:r>
              <a:rPr lang="ja-JP" altLang="en-US" dirty="0"/>
              <a:t>オーバーヘッドが許容範囲であることを確認</a:t>
            </a:r>
          </a:p>
          <a:p>
            <a:r>
              <a:rPr lang="ja-JP" altLang="en-US" dirty="0"/>
              <a:t>今後の課題</a:t>
            </a:r>
          </a:p>
          <a:p>
            <a:pPr lvl="1"/>
            <a:r>
              <a:rPr lang="ja-JP" altLang="en-US" dirty="0"/>
              <a:t>完全仮想化に対応</a:t>
            </a:r>
          </a:p>
          <a:p>
            <a:pPr lvl="1"/>
            <a:r>
              <a:rPr lang="ja-JP" altLang="en-US" dirty="0"/>
              <a:t>ドメイン</a:t>
            </a:r>
            <a:r>
              <a:rPr lang="en-US" altLang="ja-JP" dirty="0"/>
              <a:t>R</a:t>
            </a:r>
            <a:r>
              <a:rPr lang="ja-JP" altLang="en-US" dirty="0"/>
              <a:t>のリソース消費量の削減</a:t>
            </a:r>
          </a:p>
        </p:txBody>
      </p:sp>
    </p:spTree>
    <p:extLst>
      <p:ext uri="{BB962C8B-B14F-4D97-AF65-F5344CB8AC3E}">
        <p14:creationId xmlns:p14="http://schemas.microsoft.com/office/powerpoint/2010/main" val="11472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研究成果の公表</a:t>
            </a:r>
            <a:endParaRPr kumimoji="1" lang="ja-JP" altLang="en-US" dirty="0"/>
          </a:p>
        </p:txBody>
      </p:sp>
      <p:sp>
        <p:nvSpPr>
          <p:cNvPr id="3" name="コンテンツ プレースホルダー 2"/>
          <p:cNvSpPr>
            <a:spLocks noGrp="1"/>
          </p:cNvSpPr>
          <p:nvPr>
            <p:ph idx="13"/>
          </p:nvPr>
        </p:nvSpPr>
        <p:spPr/>
        <p:txBody>
          <a:bodyPr/>
          <a:lstStyle/>
          <a:p>
            <a:r>
              <a:rPr kumimoji="1" lang="ja-JP" altLang="en-US" dirty="0" smtClean="0"/>
              <a:t>オープンソースで公開</a:t>
            </a:r>
            <a:endParaRPr kumimoji="1" lang="en-US" altLang="ja-JP" dirty="0" smtClean="0"/>
          </a:p>
          <a:p>
            <a:pPr lvl="1"/>
            <a:r>
              <a:rPr lang="en-US" altLang="ja-JP" dirty="0"/>
              <a:t>URL: </a:t>
            </a:r>
            <a:r>
              <a:rPr lang="en-US" altLang="ja-JP" u="sng" dirty="0">
                <a:solidFill>
                  <a:srgbClr val="095BFF"/>
                </a:solidFill>
              </a:rPr>
              <a:t>http://ksl.ci.kyutech.ac.jp/~</a:t>
            </a:r>
            <a:r>
              <a:rPr lang="en-US" altLang="ja-JP" u="sng" dirty="0" smtClean="0">
                <a:solidFill>
                  <a:srgbClr val="095BFF"/>
                </a:solidFill>
              </a:rPr>
              <a:t>kawasho/d-more</a:t>
            </a:r>
          </a:p>
          <a:p>
            <a:endParaRPr kumimoji="1" lang="en-US" altLang="ja-JP" dirty="0" smtClean="0"/>
          </a:p>
          <a:p>
            <a:r>
              <a:rPr lang="ja-JP" altLang="en-US" dirty="0"/>
              <a:t>国際</a:t>
            </a:r>
            <a:r>
              <a:rPr lang="ja-JP" altLang="en-US" dirty="0" smtClean="0"/>
              <a:t>会議で発表</a:t>
            </a:r>
            <a:endParaRPr lang="en-US" altLang="ja-JP" dirty="0" smtClean="0"/>
          </a:p>
          <a:p>
            <a:pPr lvl="1"/>
            <a:r>
              <a:rPr lang="en-US" altLang="ja-JP" dirty="0"/>
              <a:t>The Continuity of Out-of-band Remote Management Across Virtual Machine Migration in </a:t>
            </a:r>
            <a:r>
              <a:rPr lang="en-US" altLang="ja-JP" dirty="0" smtClean="0"/>
              <a:t>Clouds</a:t>
            </a:r>
          </a:p>
          <a:p>
            <a:pPr lvl="2"/>
            <a:r>
              <a:rPr lang="en-US" altLang="ja-JP" sz="2200" dirty="0"/>
              <a:t>UCC 2014 (Acceptance rate: 19</a:t>
            </a:r>
            <a:r>
              <a:rPr lang="en-US" altLang="ja-JP" sz="2200" dirty="0" smtClean="0"/>
              <a:t>%)</a:t>
            </a:r>
          </a:p>
          <a:p>
            <a:pPr lvl="2"/>
            <a:endParaRPr kumimoji="1" lang="en-US" altLang="ja-JP" sz="2200" dirty="0"/>
          </a:p>
          <a:p>
            <a:r>
              <a:rPr lang="ja-JP" altLang="en-US" sz="2800" dirty="0" smtClean="0"/>
              <a:t>受賞</a:t>
            </a:r>
            <a:endParaRPr lang="en-US" altLang="ja-JP" sz="2800" dirty="0" smtClean="0"/>
          </a:p>
          <a:p>
            <a:pPr lvl="1"/>
            <a:r>
              <a:rPr lang="en-US" altLang="ja-JP" sz="2400" dirty="0"/>
              <a:t>IEEE</a:t>
            </a:r>
            <a:r>
              <a:rPr lang="ja-JP" altLang="en-US" sz="2400" dirty="0"/>
              <a:t>福岡支部学生研究奨励</a:t>
            </a:r>
            <a:r>
              <a:rPr lang="ja-JP" altLang="en-US" sz="2400" dirty="0" smtClean="0"/>
              <a:t>賞</a:t>
            </a:r>
            <a:endParaRPr lang="en-US" altLang="ja-JP" sz="2400" dirty="0"/>
          </a:p>
        </p:txBody>
      </p:sp>
    </p:spTree>
    <p:extLst>
      <p:ext uri="{BB962C8B-B14F-4D97-AF65-F5344CB8AC3E}">
        <p14:creationId xmlns:p14="http://schemas.microsoft.com/office/powerpoint/2010/main" val="78456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帯域外リモート管理</a:t>
            </a:r>
            <a:endParaRPr kumimoji="1" lang="ja-JP" altLang="en-US" dirty="0"/>
          </a:p>
        </p:txBody>
      </p:sp>
      <p:sp>
        <p:nvSpPr>
          <p:cNvPr id="2" name="コンテンツ プレースホルダー 1"/>
          <p:cNvSpPr>
            <a:spLocks noGrp="1"/>
          </p:cNvSpPr>
          <p:nvPr>
            <p:ph idx="13"/>
          </p:nvPr>
        </p:nvSpPr>
        <p:spPr>
          <a:xfrm>
            <a:off x="467544" y="1340768"/>
            <a:ext cx="8208912" cy="5112568"/>
          </a:xfrm>
        </p:spPr>
        <p:txBody>
          <a:bodyPr/>
          <a:lstStyle/>
          <a:p>
            <a:r>
              <a:rPr lang="ja-JP" altLang="en-US" dirty="0"/>
              <a:t>管理</a:t>
            </a:r>
            <a:r>
              <a:rPr lang="en-US" altLang="ja-JP" dirty="0"/>
              <a:t>VM</a:t>
            </a:r>
            <a:r>
              <a:rPr lang="ja-JP" altLang="en-US" dirty="0"/>
              <a:t>経由でユーザ</a:t>
            </a:r>
            <a:r>
              <a:rPr lang="en-US" altLang="ja-JP" dirty="0"/>
              <a:t>VM</a:t>
            </a:r>
            <a:r>
              <a:rPr lang="ja-JP" altLang="en-US" dirty="0"/>
              <a:t>をリモート</a:t>
            </a:r>
            <a:r>
              <a:rPr lang="ja-JP" altLang="en-US" dirty="0" smtClean="0"/>
              <a:t>管理</a:t>
            </a:r>
            <a:endParaRPr lang="en-US" altLang="ja-JP" dirty="0" smtClean="0"/>
          </a:p>
          <a:p>
            <a:pPr lvl="1"/>
            <a:r>
              <a:rPr lang="ja-JP" altLang="en-US" dirty="0"/>
              <a:t>管理</a:t>
            </a:r>
            <a:r>
              <a:rPr lang="en-US" altLang="ja-JP" dirty="0"/>
              <a:t>VM</a:t>
            </a:r>
            <a:r>
              <a:rPr lang="ja-JP" altLang="en-US" dirty="0" smtClean="0"/>
              <a:t>で</a:t>
            </a:r>
            <a:r>
              <a:rPr lang="en-US" altLang="ja-JP" dirty="0" smtClean="0"/>
              <a:t>RMS</a:t>
            </a:r>
            <a:r>
              <a:rPr lang="ja-JP" altLang="en-US" dirty="0" smtClean="0"/>
              <a:t>サーバ</a:t>
            </a:r>
            <a:r>
              <a:rPr lang="ja-JP" altLang="en-US" dirty="0"/>
              <a:t>を動作させる</a:t>
            </a:r>
          </a:p>
          <a:p>
            <a:pPr lvl="1"/>
            <a:r>
              <a:rPr lang="ja-JP" altLang="en-US" dirty="0"/>
              <a:t>ユーザ</a:t>
            </a:r>
            <a:r>
              <a:rPr lang="en-US" altLang="ja-JP" dirty="0"/>
              <a:t>VM</a:t>
            </a:r>
            <a:r>
              <a:rPr lang="ja-JP" altLang="en-US" dirty="0"/>
              <a:t>の仮想デバイスを直接参照</a:t>
            </a:r>
            <a:r>
              <a:rPr lang="ja-JP" altLang="en-US" dirty="0" smtClean="0"/>
              <a:t>する</a:t>
            </a:r>
            <a:endParaRPr lang="ja-JP" altLang="en-US" dirty="0"/>
          </a:p>
          <a:p>
            <a:pPr lvl="1"/>
            <a:r>
              <a:rPr lang="ja-JP" altLang="en-US" dirty="0"/>
              <a:t>ユーザ</a:t>
            </a:r>
            <a:r>
              <a:rPr lang="en-US" altLang="ja-JP" dirty="0"/>
              <a:t>VM</a:t>
            </a:r>
            <a:r>
              <a:rPr lang="ja-JP" altLang="en-US" dirty="0"/>
              <a:t>のネットワーク障害の影響を</a:t>
            </a:r>
            <a:r>
              <a:rPr lang="ja-JP" altLang="en-US" dirty="0" smtClean="0"/>
              <a:t>受けない</a:t>
            </a:r>
          </a:p>
          <a:p>
            <a:pPr lvl="2"/>
            <a:r>
              <a:rPr lang="ja-JP" altLang="en-US" dirty="0" smtClean="0"/>
              <a:t>ネットワークの設定ミス時でも操作が可能</a:t>
            </a:r>
          </a:p>
          <a:p>
            <a:pPr lvl="1"/>
            <a:endParaRPr lang="ja-JP" altLang="en-US" dirty="0"/>
          </a:p>
        </p:txBody>
      </p:sp>
      <p:sp>
        <p:nvSpPr>
          <p:cNvPr id="4" name="角丸四角形 3"/>
          <p:cNvSpPr/>
          <p:nvPr/>
        </p:nvSpPr>
        <p:spPr>
          <a:xfrm>
            <a:off x="2987824" y="3717032"/>
            <a:ext cx="5878014" cy="2706053"/>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grpSp>
        <p:nvGrpSpPr>
          <p:cNvPr id="5" name="グループ化 4"/>
          <p:cNvGrpSpPr/>
          <p:nvPr/>
        </p:nvGrpSpPr>
        <p:grpSpPr>
          <a:xfrm>
            <a:off x="179512" y="4334853"/>
            <a:ext cx="1687046" cy="2088232"/>
            <a:chOff x="364674" y="4653136"/>
            <a:chExt cx="1687046" cy="2088232"/>
          </a:xfrm>
        </p:grpSpPr>
        <p:sp>
          <p:nvSpPr>
            <p:cNvPr id="6" name="正方形/長方形 5"/>
            <p:cNvSpPr/>
            <p:nvPr/>
          </p:nvSpPr>
          <p:spPr>
            <a:xfrm>
              <a:off x="364674" y="4653136"/>
              <a:ext cx="1687046" cy="208823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7" name="正方形/長方形 6"/>
            <p:cNvSpPr/>
            <p:nvPr/>
          </p:nvSpPr>
          <p:spPr>
            <a:xfrm>
              <a:off x="419537" y="6021288"/>
              <a:ext cx="1560175"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IPA Pゴシック" pitchFamily="50" charset="-128"/>
                  <a:ea typeface="IPA Pゴシック" pitchFamily="50" charset="-128"/>
                </a:rPr>
                <a:t>RMS</a:t>
              </a:r>
              <a:br>
                <a:rPr lang="en-US" altLang="ja-JP" sz="1600" dirty="0" smtClean="0">
                  <a:solidFill>
                    <a:schemeClr val="bg1"/>
                  </a:solidFill>
                  <a:latin typeface="IPA Pゴシック" pitchFamily="50" charset="-128"/>
                  <a:ea typeface="IPA Pゴシック" pitchFamily="50" charset="-128"/>
                </a:rPr>
              </a:br>
              <a:r>
                <a:rPr lang="ja-JP" altLang="en-US" sz="1600" dirty="0" smtClean="0">
                  <a:solidFill>
                    <a:schemeClr val="bg1"/>
                  </a:solidFill>
                  <a:latin typeface="IPA Pゴシック" pitchFamily="50" charset="-128"/>
                  <a:ea typeface="IPA Pゴシック" pitchFamily="50" charset="-128"/>
                </a:rPr>
                <a:t>クライアント</a:t>
              </a:r>
              <a:endParaRPr kumimoji="1" lang="ja-JP" altLang="en-US" sz="1600" dirty="0">
                <a:solidFill>
                  <a:schemeClr val="bg1"/>
                </a:solidFill>
                <a:latin typeface="IPA Pゴシック" pitchFamily="50" charset="-128"/>
                <a:ea typeface="IPA Pゴシック" pitchFamily="50" charset="-128"/>
              </a:endParaRPr>
            </a:p>
          </p:txBody>
        </p:sp>
        <p:pic>
          <p:nvPicPr>
            <p:cNvPr id="8" name="Picture 449" descr="C:\Users\kawasho\Downloads\Computer-256.png"/>
            <p:cNvPicPr>
              <a:picLocks noChangeAspect="1" noChangeArrowheads="1"/>
            </p:cNvPicPr>
            <p:nvPr/>
          </p:nvPicPr>
          <p:blipFill>
            <a:blip r:embed="rId3" cstate="print"/>
            <a:srcRect/>
            <a:stretch>
              <a:fillRect/>
            </a:stretch>
          </p:blipFill>
          <p:spPr bwMode="auto">
            <a:xfrm>
              <a:off x="539552" y="4725144"/>
              <a:ext cx="912103" cy="912101"/>
            </a:xfrm>
            <a:prstGeom prst="rect">
              <a:avLst/>
            </a:prstGeom>
            <a:noFill/>
          </p:spPr>
        </p:pic>
        <p:pic>
          <p:nvPicPr>
            <p:cNvPr id="9" name="Picture 2" descr="C:\Users\kawasho\Downloads\User1-256.png"/>
            <p:cNvPicPr>
              <a:picLocks noChangeAspect="1" noChangeArrowheads="1"/>
            </p:cNvPicPr>
            <p:nvPr/>
          </p:nvPicPr>
          <p:blipFill>
            <a:blip r:embed="rId4" cstate="print"/>
            <a:srcRect/>
            <a:stretch>
              <a:fillRect/>
            </a:stretch>
          </p:blipFill>
          <p:spPr bwMode="auto">
            <a:xfrm>
              <a:off x="1143046" y="5030321"/>
              <a:ext cx="908674" cy="908672"/>
            </a:xfrm>
            <a:prstGeom prst="rect">
              <a:avLst/>
            </a:prstGeom>
            <a:noFill/>
          </p:spPr>
        </p:pic>
      </p:grpSp>
      <p:grpSp>
        <p:nvGrpSpPr>
          <p:cNvPr id="10" name="グループ化 18"/>
          <p:cNvGrpSpPr/>
          <p:nvPr/>
        </p:nvGrpSpPr>
        <p:grpSpPr>
          <a:xfrm>
            <a:off x="3419872" y="3997217"/>
            <a:ext cx="1872208" cy="2353859"/>
            <a:chOff x="-128159" y="1844821"/>
            <a:chExt cx="1138095" cy="2592285"/>
          </a:xfrm>
          <a:solidFill>
            <a:schemeClr val="bg1"/>
          </a:solidFill>
        </p:grpSpPr>
        <p:sp>
          <p:nvSpPr>
            <p:cNvPr id="11" name="正方形/長方形 10"/>
            <p:cNvSpPr/>
            <p:nvPr/>
          </p:nvSpPr>
          <p:spPr>
            <a:xfrm>
              <a:off x="-128159" y="1844821"/>
              <a:ext cx="1138095" cy="259228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12" name="テキスト ボックス 11"/>
            <p:cNvSpPr txBox="1"/>
            <p:nvPr/>
          </p:nvSpPr>
          <p:spPr>
            <a:xfrm>
              <a:off x="-62696" y="1885831"/>
              <a:ext cx="1018438" cy="365942"/>
            </a:xfrm>
            <a:prstGeom prst="rect">
              <a:avLst/>
            </a:prstGeom>
            <a:grpFill/>
            <a:ln>
              <a:noFill/>
            </a:ln>
            <a:effectLst/>
          </p:spPr>
          <p:txBody>
            <a:bodyPr wrap="square" rtlCol="0">
              <a:spAutoFit/>
            </a:bodyPr>
            <a:lstStyle/>
            <a:p>
              <a:pPr algn="ctr"/>
              <a:r>
                <a:rPr lang="ja-JP" altLang="en-US" sz="1600" b="1" dirty="0" smtClean="0">
                  <a:effectLst>
                    <a:outerShdw blurRad="38100" dist="38100" dir="2700000" algn="tl">
                      <a:srgbClr val="000000">
                        <a:alpha val="43137"/>
                      </a:srgbClr>
                    </a:outerShdw>
                  </a:effectLst>
                  <a:latin typeface="IPA Pゴシック" pitchFamily="50" charset="-128"/>
                  <a:ea typeface="IPA Pゴシック" pitchFamily="50" charset="-128"/>
                </a:rPr>
                <a:t>管理</a:t>
              </a:r>
              <a:r>
                <a:rPr kumimoji="1" lang="en-US" altLang="ja-JP" sz="1600" b="1" dirty="0" smtClean="0">
                  <a:effectLst>
                    <a:outerShdw blurRad="38100" dist="38100" dir="2700000" algn="tl">
                      <a:srgbClr val="000000">
                        <a:alpha val="43137"/>
                      </a:srgbClr>
                    </a:outerShdw>
                  </a:effectLst>
                  <a:latin typeface="IPA Pゴシック" pitchFamily="50" charset="-128"/>
                  <a:ea typeface="IPA Pゴシック" pitchFamily="50" charset="-128"/>
                </a:rPr>
                <a:t>VM</a:t>
              </a:r>
              <a:endParaRPr kumimoji="1" lang="ja-JP" altLang="en-US" sz="1600" b="1" dirty="0">
                <a:effectLst>
                  <a:outerShdw blurRad="38100" dist="38100" dir="2700000" algn="tl">
                    <a:srgbClr val="000000">
                      <a:alpha val="43137"/>
                    </a:srgbClr>
                  </a:outerShdw>
                </a:effectLst>
                <a:latin typeface="IPA Pゴシック" pitchFamily="50" charset="-128"/>
                <a:ea typeface="IPA Pゴシック" pitchFamily="50" charset="-128"/>
              </a:endParaRPr>
            </a:p>
          </p:txBody>
        </p:sp>
      </p:grpSp>
      <p:sp>
        <p:nvSpPr>
          <p:cNvPr id="13" name="正方形/長方形 12"/>
          <p:cNvSpPr/>
          <p:nvPr/>
        </p:nvSpPr>
        <p:spPr>
          <a:xfrm>
            <a:off x="3491880" y="4379478"/>
            <a:ext cx="1704191" cy="648071"/>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smtClean="0">
                <a:solidFill>
                  <a:schemeClr val="bg1"/>
                </a:solidFill>
                <a:latin typeface="IPA Pゴシック" pitchFamily="50" charset="-128"/>
                <a:ea typeface="IPA Pゴシック" pitchFamily="50" charset="-128"/>
              </a:rPr>
              <a:t>RMS</a:t>
            </a:r>
            <a:r>
              <a:rPr lang="ja-JP" altLang="en-US" sz="1600" dirty="0" smtClean="0">
                <a:solidFill>
                  <a:schemeClr val="bg1"/>
                </a:solidFill>
                <a:latin typeface="IPA Pゴシック" pitchFamily="50" charset="-128"/>
                <a:ea typeface="IPA Pゴシック" pitchFamily="50" charset="-128"/>
              </a:rPr>
              <a:t>サーバ</a:t>
            </a:r>
            <a:endParaRPr kumimoji="1" lang="ja-JP" altLang="en-US" sz="1600" dirty="0">
              <a:solidFill>
                <a:schemeClr val="bg1"/>
              </a:solidFill>
              <a:latin typeface="IPA Pゴシック" pitchFamily="50" charset="-128"/>
              <a:ea typeface="IPA Pゴシック" pitchFamily="50" charset="-128"/>
            </a:endParaRPr>
          </a:p>
        </p:txBody>
      </p:sp>
      <p:sp>
        <p:nvSpPr>
          <p:cNvPr id="14" name="正方形/長方形 13"/>
          <p:cNvSpPr/>
          <p:nvPr/>
        </p:nvSpPr>
        <p:spPr>
          <a:xfrm>
            <a:off x="3477590" y="5342965"/>
            <a:ext cx="1728191" cy="936104"/>
          </a:xfrm>
          <a:prstGeom prst="rect">
            <a:avLst/>
          </a:prstGeom>
          <a:gradFill>
            <a:gsLst>
              <a:gs pos="0">
                <a:srgbClr val="7AE0CB"/>
              </a:gs>
              <a:gs pos="100000">
                <a:schemeClr val="accent1">
                  <a:lumMod val="50000"/>
                </a:schemeClr>
              </a:gs>
            </a:gsLst>
            <a:lin ang="5400000" scaled="0"/>
          </a:gradFill>
          <a:ln>
            <a:solidFill>
              <a:schemeClr val="tx1"/>
            </a:solidFill>
          </a:ln>
          <a:effectLst>
            <a:outerShdw blurRad="50800" dist="38100" dir="2700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b" anchorCtr="1"/>
          <a:lstStyle/>
          <a:p>
            <a:pPr algn="ctr"/>
            <a:r>
              <a:rPr lang="ja-JP" altLang="en-US" sz="1600" dirty="0" smtClean="0">
                <a:latin typeface="IPA Pゴシック" pitchFamily="50" charset="-128"/>
                <a:ea typeface="IPA Pゴシック" pitchFamily="50" charset="-128"/>
              </a:rPr>
              <a:t>仮想デバイス</a:t>
            </a:r>
            <a:endParaRPr lang="ja-JP" altLang="en-US" sz="1600" dirty="0">
              <a:latin typeface="IPA Pゴシック" pitchFamily="50" charset="-128"/>
              <a:ea typeface="IPA Pゴシック" pitchFamily="50" charset="-128"/>
            </a:endParaRPr>
          </a:p>
        </p:txBody>
      </p:sp>
      <p:cxnSp>
        <p:nvCxnSpPr>
          <p:cNvPr id="15" name="直線矢印コネクタ 23"/>
          <p:cNvCxnSpPr>
            <a:stCxn id="7" idx="3"/>
            <a:endCxn id="13" idx="1"/>
          </p:cNvCxnSpPr>
          <p:nvPr/>
        </p:nvCxnSpPr>
        <p:spPr>
          <a:xfrm flipV="1">
            <a:off x="1794550" y="4703514"/>
            <a:ext cx="1697330" cy="1323527"/>
          </a:xfrm>
          <a:prstGeom prst="bentConnector3">
            <a:avLst>
              <a:gd name="adj1" fmla="val 40273"/>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stCxn id="13" idx="2"/>
            <a:endCxn id="14" idx="0"/>
          </p:cNvCxnSpPr>
          <p:nvPr/>
        </p:nvCxnSpPr>
        <p:spPr>
          <a:xfrm flipH="1">
            <a:off x="4341686" y="5027549"/>
            <a:ext cx="2290" cy="315416"/>
          </a:xfrm>
          <a:prstGeom prst="straightConnector1">
            <a:avLst/>
          </a:prstGeom>
          <a:ln w="38100" cap="flat">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17" name="Picture 6" descr="C:\Users\kawasho\Downloads\system\system\6.wmf"/>
          <p:cNvPicPr>
            <a:picLocks noChangeAspect="1" noChangeArrowheads="1"/>
          </p:cNvPicPr>
          <p:nvPr/>
        </p:nvPicPr>
        <p:blipFill>
          <a:blip r:embed="rId5" cstate="print"/>
          <a:srcRect/>
          <a:stretch>
            <a:fillRect/>
          </a:stretch>
        </p:blipFill>
        <p:spPr bwMode="auto">
          <a:xfrm>
            <a:off x="7884368" y="6063031"/>
            <a:ext cx="1053478" cy="476686"/>
          </a:xfrm>
          <a:prstGeom prst="rect">
            <a:avLst/>
          </a:prstGeom>
          <a:noFill/>
        </p:spPr>
      </p:pic>
      <p:pic>
        <p:nvPicPr>
          <p:cNvPr id="18" name="Picture 6" descr="C:\Users\kawasho\Downloads\system\system\6.wmf"/>
          <p:cNvPicPr>
            <a:picLocks noChangeAspect="1" noChangeArrowheads="1"/>
          </p:cNvPicPr>
          <p:nvPr/>
        </p:nvPicPr>
        <p:blipFill>
          <a:blip r:embed="rId5" cstate="print"/>
          <a:srcRect/>
          <a:stretch>
            <a:fillRect/>
          </a:stretch>
        </p:blipFill>
        <p:spPr bwMode="auto">
          <a:xfrm>
            <a:off x="8100392" y="5847021"/>
            <a:ext cx="1053478" cy="476686"/>
          </a:xfrm>
          <a:prstGeom prst="rect">
            <a:avLst/>
          </a:prstGeom>
          <a:noFill/>
        </p:spPr>
      </p:pic>
      <p:grpSp>
        <p:nvGrpSpPr>
          <p:cNvPr id="19" name="グループ化 73"/>
          <p:cNvGrpSpPr/>
          <p:nvPr/>
        </p:nvGrpSpPr>
        <p:grpSpPr>
          <a:xfrm>
            <a:off x="6156175" y="3997217"/>
            <a:ext cx="2470955" cy="1623494"/>
            <a:chOff x="6341339" y="2067393"/>
            <a:chExt cx="822949" cy="2258739"/>
          </a:xfrm>
        </p:grpSpPr>
        <p:sp>
          <p:nvSpPr>
            <p:cNvPr id="20" name="正方形/長方形 19"/>
            <p:cNvSpPr/>
            <p:nvPr/>
          </p:nvSpPr>
          <p:spPr>
            <a:xfrm>
              <a:off x="6341339" y="2067393"/>
              <a:ext cx="822949" cy="2258739"/>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21" name="テキスト ボックス 20"/>
            <p:cNvSpPr txBox="1"/>
            <p:nvPr/>
          </p:nvSpPr>
          <p:spPr>
            <a:xfrm>
              <a:off x="6341339" y="2102721"/>
              <a:ext cx="822948" cy="395415"/>
            </a:xfrm>
            <a:prstGeom prst="rect">
              <a:avLst/>
            </a:prstGeom>
            <a:noFill/>
            <a:effectLst/>
          </p:spPr>
          <p:txBody>
            <a:bodyPr wrap="square" rtlCol="0">
              <a:spAutoFit/>
            </a:bodyPr>
            <a:lstStyle/>
            <a:p>
              <a:pPr algn="ctr"/>
              <a:r>
                <a:rPr kumimoji="1" lang="ja-JP" altLang="en-US" sz="1600" b="1" dirty="0" smtClean="0">
                  <a:effectLst>
                    <a:outerShdw blurRad="38100" dist="38100" dir="2700000" algn="tl">
                      <a:srgbClr val="000000">
                        <a:alpha val="43137"/>
                      </a:srgbClr>
                    </a:outerShdw>
                  </a:effectLst>
                  <a:latin typeface="IPA Pゴシック" pitchFamily="50" charset="-128"/>
                  <a:ea typeface="IPA Pゴシック" pitchFamily="50" charset="-128"/>
                </a:rPr>
                <a:t>ユーザ</a:t>
              </a:r>
              <a:r>
                <a:rPr kumimoji="1" lang="en-US" altLang="ja-JP" sz="1600" b="1" dirty="0" smtClean="0">
                  <a:effectLst>
                    <a:outerShdw blurRad="38100" dist="38100" dir="2700000" algn="tl">
                      <a:srgbClr val="000000">
                        <a:alpha val="43137"/>
                      </a:srgbClr>
                    </a:outerShdw>
                  </a:effectLst>
                  <a:latin typeface="IPA Pゴシック" pitchFamily="50" charset="-128"/>
                  <a:ea typeface="IPA Pゴシック" pitchFamily="50" charset="-128"/>
                </a:rPr>
                <a:t>VM</a:t>
              </a:r>
              <a:endParaRPr kumimoji="1" lang="ja-JP" altLang="en-US" sz="1600" b="1" dirty="0">
                <a:effectLst>
                  <a:outerShdw blurRad="38100" dist="38100" dir="2700000" algn="tl">
                    <a:srgbClr val="000000">
                      <a:alpha val="43137"/>
                    </a:srgbClr>
                  </a:outerShdw>
                </a:effectLst>
                <a:latin typeface="IPA Pゴシック" pitchFamily="50" charset="-128"/>
                <a:ea typeface="IPA Pゴシック" pitchFamily="50" charset="-128"/>
              </a:endParaRPr>
            </a:p>
          </p:txBody>
        </p:sp>
      </p:grpSp>
      <p:cxnSp>
        <p:nvCxnSpPr>
          <p:cNvPr id="22" name="直線矢印コネクタ 23"/>
          <p:cNvCxnSpPr>
            <a:endCxn id="20" idx="2"/>
          </p:cNvCxnSpPr>
          <p:nvPr/>
        </p:nvCxnSpPr>
        <p:spPr>
          <a:xfrm flipV="1">
            <a:off x="5213732" y="5620711"/>
            <a:ext cx="2177921" cy="286838"/>
          </a:xfrm>
          <a:prstGeom prst="bentConnector2">
            <a:avLst/>
          </a:prstGeom>
          <a:ln w="50800">
            <a:solidFill>
              <a:srgbClr val="008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pic>
        <p:nvPicPr>
          <p:cNvPr id="23" name="Picture 3" descr="C:\Users\kawasho\AppData\Local\Microsoft\Windows\Temporary Internet Files\Content.IE5\9GDS9C5D\MC90039848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5558989"/>
            <a:ext cx="738318" cy="265264"/>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線矢印コネクタ 23"/>
          <p:cNvCxnSpPr>
            <a:stCxn id="6" idx="0"/>
          </p:cNvCxnSpPr>
          <p:nvPr/>
        </p:nvCxnSpPr>
        <p:spPr>
          <a:xfrm rot="5400000" flipH="1" flipV="1">
            <a:off x="3134341" y="1745063"/>
            <a:ext cx="478485" cy="4701096"/>
          </a:xfrm>
          <a:prstGeom prst="bentConnector2">
            <a:avLst/>
          </a:prstGeom>
          <a:ln w="38100">
            <a:solidFill>
              <a:srgbClr val="FF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26" name="直線矢印コネクタ 23"/>
          <p:cNvCxnSpPr/>
          <p:nvPr/>
        </p:nvCxnSpPr>
        <p:spPr>
          <a:xfrm rot="16200000" flipV="1">
            <a:off x="5366787" y="4213713"/>
            <a:ext cx="1091324" cy="376633"/>
          </a:xfrm>
          <a:prstGeom prst="bentConnector3">
            <a:avLst>
              <a:gd name="adj1" fmla="val -40"/>
            </a:avLst>
          </a:prstGeom>
          <a:ln w="38100">
            <a:solidFill>
              <a:srgbClr val="FF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pic>
        <p:nvPicPr>
          <p:cNvPr id="27" name="図 26"/>
          <p:cNvPicPr>
            <a:picLocks noChangeAspect="1"/>
          </p:cNvPicPr>
          <p:nvPr/>
        </p:nvPicPr>
        <p:blipFill>
          <a:blip r:embed="rId7"/>
          <a:stretch>
            <a:fillRect/>
          </a:stretch>
        </p:blipFill>
        <p:spPr>
          <a:xfrm>
            <a:off x="4442614" y="5378969"/>
            <a:ext cx="660128" cy="563309"/>
          </a:xfrm>
          <a:prstGeom prst="rect">
            <a:avLst/>
          </a:prstGeom>
        </p:spPr>
      </p:pic>
      <p:sp>
        <p:nvSpPr>
          <p:cNvPr id="28" name="ドーナツ 27"/>
          <p:cNvSpPr/>
          <p:nvPr/>
        </p:nvSpPr>
        <p:spPr>
          <a:xfrm>
            <a:off x="2123728" y="4982925"/>
            <a:ext cx="720080" cy="720080"/>
          </a:xfrm>
          <a:prstGeom prst="donut">
            <a:avLst>
              <a:gd name="adj" fmla="val 13462"/>
            </a:avLst>
          </a:prstGeom>
          <a:solidFill>
            <a:srgbClr val="43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IPA Pゴシック" pitchFamily="50" charset="-128"/>
              <a:ea typeface="IPA Pゴシック" pitchFamily="50" charset="-128"/>
            </a:endParaRPr>
          </a:p>
        </p:txBody>
      </p:sp>
      <p:sp>
        <p:nvSpPr>
          <p:cNvPr id="29" name="ドーナツ 28"/>
          <p:cNvSpPr/>
          <p:nvPr/>
        </p:nvSpPr>
        <p:spPr>
          <a:xfrm>
            <a:off x="3994664" y="4838460"/>
            <a:ext cx="720080" cy="720080"/>
          </a:xfrm>
          <a:prstGeom prst="donut">
            <a:avLst>
              <a:gd name="adj" fmla="val 13462"/>
            </a:avLst>
          </a:prstGeom>
          <a:solidFill>
            <a:srgbClr val="438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IPA Pゴシック" pitchFamily="50" charset="-128"/>
              <a:ea typeface="IPA Pゴシック" pitchFamily="50" charset="-128"/>
            </a:endParaRPr>
          </a:p>
        </p:txBody>
      </p:sp>
      <p:grpSp>
        <p:nvGrpSpPr>
          <p:cNvPr id="30" name="グループ化 29"/>
          <p:cNvGrpSpPr/>
          <p:nvPr/>
        </p:nvGrpSpPr>
        <p:grpSpPr>
          <a:xfrm>
            <a:off x="5830758" y="4341377"/>
            <a:ext cx="2733783" cy="1224136"/>
            <a:chOff x="5830758" y="4341377"/>
            <a:chExt cx="2733783" cy="1224136"/>
          </a:xfrm>
        </p:grpSpPr>
        <p:sp>
          <p:nvSpPr>
            <p:cNvPr id="25" name="正方形/長方形 24"/>
            <p:cNvSpPr/>
            <p:nvPr/>
          </p:nvSpPr>
          <p:spPr>
            <a:xfrm>
              <a:off x="6718592" y="4724845"/>
              <a:ext cx="1845949" cy="457200"/>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smtClean="0"/>
                <a:t>ネットワーク障害</a:t>
              </a:r>
              <a:endParaRPr kumimoji="1" lang="ja-JP" altLang="en-US" dirty="0"/>
            </a:p>
          </p:txBody>
        </p:sp>
        <p:sp>
          <p:nvSpPr>
            <p:cNvPr id="35" name="乗算記号 34"/>
            <p:cNvSpPr/>
            <p:nvPr/>
          </p:nvSpPr>
          <p:spPr>
            <a:xfrm>
              <a:off x="5830758" y="4341377"/>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grpSp>
      <p:sp>
        <p:nvSpPr>
          <p:cNvPr id="32" name="正方形/長方形 31"/>
          <p:cNvSpPr/>
          <p:nvPr/>
        </p:nvSpPr>
        <p:spPr>
          <a:xfrm>
            <a:off x="957884" y="3552812"/>
            <a:ext cx="2220279" cy="233189"/>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帯</a:t>
            </a:r>
            <a:r>
              <a:rPr lang="ja-JP" altLang="en-US" sz="1600"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域内リモート管理</a:t>
            </a:r>
            <a:endParaRPr kumimoji="1" lang="ja-JP" altLang="en-US" sz="1600"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33" name="正方形/長方形 32"/>
          <p:cNvSpPr/>
          <p:nvPr/>
        </p:nvSpPr>
        <p:spPr>
          <a:xfrm>
            <a:off x="1907704" y="6093296"/>
            <a:ext cx="2491712" cy="503993"/>
          </a:xfrm>
          <a:prstGeom prst="rect">
            <a:avLst/>
          </a:prstGeom>
          <a:no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r>
              <a:rPr kumimoji="1" lang="ja-JP" altLang="en-US" sz="1600" b="1" dirty="0" smtClean="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帯域外</a:t>
            </a:r>
            <a:r>
              <a:rPr kumimoji="1" lang="en-US" altLang="ja-JP" sz="1600" b="1" dirty="0" smtClean="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
            </a:r>
            <a:br>
              <a:rPr kumimoji="1" lang="en-US" altLang="ja-JP" sz="1600" b="1" dirty="0" smtClean="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sz="1600" b="1" dirty="0" smtClean="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リモート管理</a:t>
            </a:r>
            <a:endParaRPr kumimoji="1" lang="ja-JP" altLang="en-US" sz="1600" b="1" dirty="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Tree>
    <p:extLst>
      <p:ext uri="{BB962C8B-B14F-4D97-AF65-F5344CB8AC3E}">
        <p14:creationId xmlns:p14="http://schemas.microsoft.com/office/powerpoint/2010/main" val="80576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upRight)">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3"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strips(upRight)">
                                      <p:cBhvr>
                                        <p:cTn id="20" dur="1000"/>
                                        <p:tgtEl>
                                          <p:spTgt spid="24"/>
                                        </p:tgtEl>
                                      </p:cBhvr>
                                    </p:animEffect>
                                  </p:childTnLst>
                                </p:cTn>
                              </p:par>
                            </p:childTnLst>
                          </p:cTn>
                        </p:par>
                        <p:par>
                          <p:cTn id="21" fill="hold">
                            <p:stCondLst>
                              <p:cond delay="1000"/>
                            </p:stCondLst>
                            <p:childTnLst>
                              <p:par>
                                <p:cTn id="22" presetID="18" presetClass="entr" presetSubtype="6"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strips(downRight)">
                                      <p:cBhvr>
                                        <p:cTn id="24" dur="1000"/>
                                        <p:tgtEl>
                                          <p:spTgt spid="26"/>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500" fill="hold"/>
                                        <p:tgtEl>
                                          <p:spTgt spid="30"/>
                                        </p:tgtEl>
                                        <p:attrNameLst>
                                          <p:attrName>ppt_w</p:attrName>
                                        </p:attrNameLst>
                                      </p:cBhvr>
                                      <p:tavLst>
                                        <p:tav tm="0">
                                          <p:val>
                                            <p:fltVal val="0"/>
                                          </p:val>
                                        </p:tav>
                                        <p:tav tm="100000">
                                          <p:val>
                                            <p:strVal val="#ppt_w"/>
                                          </p:val>
                                        </p:tav>
                                      </p:tavLst>
                                    </p:anim>
                                    <p:anim calcmode="lin" valueType="num">
                                      <p:cBhvr>
                                        <p:cTn id="29" dur="500" fill="hold"/>
                                        <p:tgtEl>
                                          <p:spTgt spid="30"/>
                                        </p:tgtEl>
                                        <p:attrNameLst>
                                          <p:attrName>ppt_h</p:attrName>
                                        </p:attrNameLst>
                                      </p:cBhvr>
                                      <p:tavLst>
                                        <p:tav tm="0">
                                          <p:val>
                                            <p:fltVal val="0"/>
                                          </p:val>
                                        </p:tav>
                                        <p:tav tm="100000">
                                          <p:val>
                                            <p:strVal val="#ppt_h"/>
                                          </p:val>
                                        </p:tav>
                                      </p:tavLst>
                                    </p:anim>
                                    <p:animEffect transition="in" filter="fade">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par>
                          <p:cTn id="39" fill="hold">
                            <p:stCondLst>
                              <p:cond delay="500"/>
                            </p:stCondLst>
                            <p:childTnLst>
                              <p:par>
                                <p:cTn id="40" presetID="18" presetClass="entr" presetSubtype="3"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strips(upRight)">
                                      <p:cBhvr>
                                        <p:cTn id="42" dur="10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barn(inVertical)">
                                      <p:cBhvr>
                                        <p:cTn id="4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マイグレーション時の管理中断</a:t>
            </a:r>
            <a:endParaRPr kumimoji="1" lang="ja-JP" altLang="en-US" dirty="0"/>
          </a:p>
        </p:txBody>
      </p:sp>
      <p:sp>
        <p:nvSpPr>
          <p:cNvPr id="2" name="コンテンツ プレースホルダー 1"/>
          <p:cNvSpPr>
            <a:spLocks noGrp="1"/>
          </p:cNvSpPr>
          <p:nvPr>
            <p:ph idx="13"/>
          </p:nvPr>
        </p:nvSpPr>
        <p:spPr>
          <a:xfrm>
            <a:off x="467544" y="1340768"/>
            <a:ext cx="8568952" cy="5112568"/>
          </a:xfrm>
        </p:spPr>
        <p:txBody>
          <a:bodyPr/>
          <a:lstStyle/>
          <a:p>
            <a:r>
              <a:rPr lang="en-US" altLang="ja-JP" dirty="0" smtClean="0"/>
              <a:t>VM</a:t>
            </a:r>
            <a:r>
              <a:rPr lang="ja-JP" altLang="en-US" dirty="0" smtClean="0"/>
              <a:t>のマイグレーション時に</a:t>
            </a:r>
            <a:r>
              <a:rPr lang="ja-JP" altLang="en-US" dirty="0"/>
              <a:t>リモート</a:t>
            </a:r>
            <a:r>
              <a:rPr lang="ja-JP" altLang="en-US" dirty="0" smtClean="0"/>
              <a:t>接続が切断される</a:t>
            </a:r>
          </a:p>
          <a:p>
            <a:pPr lvl="1"/>
            <a:r>
              <a:rPr lang="ja-JP" altLang="en-US" dirty="0" smtClean="0"/>
              <a:t>ユーザ</a:t>
            </a:r>
            <a:r>
              <a:rPr lang="en-US" altLang="ja-JP" dirty="0" smtClean="0"/>
              <a:t>VM</a:t>
            </a:r>
            <a:r>
              <a:rPr lang="ja-JP" altLang="en-US" dirty="0" smtClean="0"/>
              <a:t>の</a:t>
            </a:r>
            <a:r>
              <a:rPr lang="ja-JP" altLang="en-US" dirty="0"/>
              <a:t>移送</a:t>
            </a:r>
            <a:r>
              <a:rPr lang="ja-JP" altLang="en-US" dirty="0" smtClean="0"/>
              <a:t>によって</a:t>
            </a:r>
            <a:r>
              <a:rPr lang="ja-JP" altLang="en-US" dirty="0"/>
              <a:t>移送</a:t>
            </a:r>
            <a:r>
              <a:rPr lang="ja-JP" altLang="en-US" dirty="0" smtClean="0"/>
              <a:t>元の</a:t>
            </a:r>
            <a:r>
              <a:rPr lang="en-US" altLang="ja-JP" dirty="0" smtClean="0"/>
              <a:t>RMS</a:t>
            </a:r>
            <a:r>
              <a:rPr lang="ja-JP" altLang="en-US" dirty="0" smtClean="0"/>
              <a:t>サーバが終了</a:t>
            </a:r>
            <a:endParaRPr lang="en-US" altLang="ja-JP" dirty="0" smtClean="0"/>
          </a:p>
          <a:p>
            <a:pPr lvl="2"/>
            <a:r>
              <a:rPr lang="ja-JP" altLang="en-US" dirty="0" smtClean="0"/>
              <a:t>削除された仮想デバイスにアクセスできなくなる</a:t>
            </a:r>
            <a:r>
              <a:rPr lang="ja-JP" altLang="en-US" dirty="0"/>
              <a:t>ため</a:t>
            </a:r>
            <a:endParaRPr lang="ja-JP" altLang="en-US" dirty="0" smtClean="0"/>
          </a:p>
          <a:p>
            <a:r>
              <a:rPr lang="ja-JP" altLang="en-US" dirty="0"/>
              <a:t>移送</a:t>
            </a:r>
            <a:r>
              <a:rPr lang="ja-JP" altLang="en-US" dirty="0" smtClean="0"/>
              <a:t>先の</a:t>
            </a:r>
            <a:r>
              <a:rPr lang="en-US" altLang="ja-JP" dirty="0" smtClean="0"/>
              <a:t>RMS</a:t>
            </a:r>
            <a:r>
              <a:rPr lang="ja-JP" altLang="en-US" dirty="0" smtClean="0"/>
              <a:t>サーバにつなぎ直さなければならない</a:t>
            </a:r>
            <a:endParaRPr lang="en-US" altLang="ja-JP" dirty="0"/>
          </a:p>
          <a:p>
            <a:pPr lvl="1"/>
            <a:r>
              <a:rPr lang="ja-JP" altLang="en-US" dirty="0"/>
              <a:t>切断された原因を調べ</a:t>
            </a:r>
            <a:r>
              <a:rPr lang="ja-JP" altLang="en-US" dirty="0" smtClean="0"/>
              <a:t>，</a:t>
            </a:r>
            <a:r>
              <a:rPr lang="ja-JP" altLang="en-US" dirty="0"/>
              <a:t>移送</a:t>
            </a:r>
            <a:r>
              <a:rPr lang="ja-JP" altLang="en-US" dirty="0" smtClean="0"/>
              <a:t>先</a:t>
            </a:r>
            <a:r>
              <a:rPr lang="ja-JP" altLang="en-US" dirty="0"/>
              <a:t>を調べる必要が</a:t>
            </a:r>
            <a:r>
              <a:rPr lang="ja-JP" altLang="en-US" dirty="0" smtClean="0"/>
              <a:t>ある</a:t>
            </a:r>
            <a:endParaRPr lang="ja-JP" altLang="en-US" dirty="0"/>
          </a:p>
        </p:txBody>
      </p:sp>
      <p:sp>
        <p:nvSpPr>
          <p:cNvPr id="38" name="角丸四角形 37"/>
          <p:cNvSpPr/>
          <p:nvPr/>
        </p:nvSpPr>
        <p:spPr>
          <a:xfrm>
            <a:off x="2195736" y="3987963"/>
            <a:ext cx="6480720" cy="2597969"/>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39" name="正方形/長方形 38"/>
          <p:cNvSpPr/>
          <p:nvPr/>
        </p:nvSpPr>
        <p:spPr>
          <a:xfrm>
            <a:off x="2383820" y="4395197"/>
            <a:ext cx="2692236" cy="2046718"/>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itchFamily="50" charset="-128"/>
              <a:ea typeface="IPA Pゴシック" pitchFamily="50" charset="-128"/>
            </a:endParaRPr>
          </a:p>
        </p:txBody>
      </p:sp>
      <p:grpSp>
        <p:nvGrpSpPr>
          <p:cNvPr id="40" name="グループ化 18"/>
          <p:cNvGrpSpPr/>
          <p:nvPr/>
        </p:nvGrpSpPr>
        <p:grpSpPr>
          <a:xfrm>
            <a:off x="2481942" y="4993964"/>
            <a:ext cx="1225963" cy="1375944"/>
            <a:chOff x="-128159" y="2185564"/>
            <a:chExt cx="1138096" cy="2251542"/>
          </a:xfrm>
          <a:solidFill>
            <a:schemeClr val="bg1"/>
          </a:solidFill>
        </p:grpSpPr>
        <p:sp>
          <p:nvSpPr>
            <p:cNvPr id="41" name="正方形/長方形 40"/>
            <p:cNvSpPr/>
            <p:nvPr/>
          </p:nvSpPr>
          <p:spPr>
            <a:xfrm>
              <a:off x="-128159" y="2185564"/>
              <a:ext cx="1138095" cy="225154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45" name="テキスト ボックス 44"/>
            <p:cNvSpPr txBox="1"/>
            <p:nvPr/>
          </p:nvSpPr>
          <p:spPr>
            <a:xfrm>
              <a:off x="-128158" y="2303397"/>
              <a:ext cx="1138095" cy="276998"/>
            </a:xfrm>
            <a:prstGeom prst="rect">
              <a:avLst/>
            </a:prstGeom>
            <a:noFill/>
            <a:ln>
              <a:noFill/>
            </a:ln>
            <a:effectLst/>
          </p:spPr>
          <p:txBody>
            <a:bodyPr wrap="square" lIns="0" tIns="0" rIns="0" bIns="0" rtlCol="0">
              <a:spAutoFit/>
            </a:bodyPr>
            <a:lstStyle/>
            <a:p>
              <a:pPr algn="ctr"/>
              <a:r>
                <a:rPr kumimoji="1" lang="ja-JP" altLang="en-US" sz="1100" b="1" dirty="0" smtClean="0">
                  <a:latin typeface="IPA Pゴシック" pitchFamily="50" charset="-128"/>
                  <a:ea typeface="IPA Pゴシック" pitchFamily="50" charset="-128"/>
                </a:rPr>
                <a:t>管理 </a:t>
              </a:r>
              <a:r>
                <a:rPr kumimoji="1" lang="en-US" altLang="ja-JP" sz="1100" b="1" dirty="0" smtClean="0">
                  <a:latin typeface="IPA Pゴシック" pitchFamily="50" charset="-128"/>
                  <a:ea typeface="IPA Pゴシック" pitchFamily="50" charset="-128"/>
                </a:rPr>
                <a:t>VM</a:t>
              </a:r>
            </a:p>
          </p:txBody>
        </p:sp>
      </p:grpSp>
      <p:grpSp>
        <p:nvGrpSpPr>
          <p:cNvPr id="48" name="グループ化 47"/>
          <p:cNvGrpSpPr/>
          <p:nvPr/>
        </p:nvGrpSpPr>
        <p:grpSpPr>
          <a:xfrm>
            <a:off x="395536" y="3987964"/>
            <a:ext cx="1080120" cy="2090086"/>
            <a:chOff x="107504" y="4499379"/>
            <a:chExt cx="1080120" cy="2069222"/>
          </a:xfrm>
        </p:grpSpPr>
        <p:sp>
          <p:nvSpPr>
            <p:cNvPr id="49" name="正方形/長方形 48"/>
            <p:cNvSpPr/>
            <p:nvPr/>
          </p:nvSpPr>
          <p:spPr>
            <a:xfrm>
              <a:off x="107504" y="4499379"/>
              <a:ext cx="1080120" cy="206922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50" name="正方形/長方形 49"/>
            <p:cNvSpPr/>
            <p:nvPr/>
          </p:nvSpPr>
          <p:spPr>
            <a:xfrm>
              <a:off x="179512" y="5567433"/>
              <a:ext cx="936104" cy="866524"/>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RMS</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クライアント</a:t>
              </a:r>
              <a:endParaRPr kumimoji="1" lang="ja-JP" altLang="en-US" sz="1400" dirty="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pic>
          <p:nvPicPr>
            <p:cNvPr id="51" name="Picture 449" descr="C:\Users\kawasho\Downloads\Computer-256.png"/>
            <p:cNvPicPr>
              <a:picLocks noChangeAspect="1" noChangeArrowheads="1"/>
            </p:cNvPicPr>
            <p:nvPr/>
          </p:nvPicPr>
          <p:blipFill>
            <a:blip r:embed="rId3" cstate="print"/>
            <a:srcRect/>
            <a:stretch>
              <a:fillRect/>
            </a:stretch>
          </p:blipFill>
          <p:spPr bwMode="auto">
            <a:xfrm>
              <a:off x="156520" y="4586285"/>
              <a:ext cx="720080" cy="720080"/>
            </a:xfrm>
            <a:prstGeom prst="rect">
              <a:avLst/>
            </a:prstGeom>
            <a:noFill/>
          </p:spPr>
        </p:pic>
        <p:pic>
          <p:nvPicPr>
            <p:cNvPr id="52" name="Picture 2" descr="C:\Users\kawasho\Downloads\User1-256.png"/>
            <p:cNvPicPr>
              <a:picLocks noChangeAspect="1" noChangeArrowheads="1"/>
            </p:cNvPicPr>
            <p:nvPr/>
          </p:nvPicPr>
          <p:blipFill>
            <a:blip r:embed="rId4" cstate="print"/>
            <a:srcRect/>
            <a:stretch>
              <a:fillRect/>
            </a:stretch>
          </p:blipFill>
          <p:spPr bwMode="auto">
            <a:xfrm>
              <a:off x="444552" y="4946324"/>
              <a:ext cx="720080" cy="720080"/>
            </a:xfrm>
            <a:prstGeom prst="rect">
              <a:avLst/>
            </a:prstGeom>
            <a:noFill/>
          </p:spPr>
        </p:pic>
      </p:grpSp>
      <p:sp>
        <p:nvSpPr>
          <p:cNvPr id="53" name="正方形/長方形 52"/>
          <p:cNvSpPr/>
          <p:nvPr/>
        </p:nvSpPr>
        <p:spPr>
          <a:xfrm>
            <a:off x="5724128" y="4395196"/>
            <a:ext cx="2736304" cy="2046719"/>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itchFamily="50" charset="-128"/>
              <a:ea typeface="IPA Pゴシック" pitchFamily="50" charset="-128"/>
            </a:endParaRPr>
          </a:p>
        </p:txBody>
      </p:sp>
      <p:sp>
        <p:nvSpPr>
          <p:cNvPr id="54" name="正方形/長方形 53"/>
          <p:cNvSpPr/>
          <p:nvPr/>
        </p:nvSpPr>
        <p:spPr>
          <a:xfrm>
            <a:off x="2627784" y="5310773"/>
            <a:ext cx="936104" cy="395619"/>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RMS</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サーバ</a:t>
            </a:r>
            <a:endPar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grpSp>
        <p:nvGrpSpPr>
          <p:cNvPr id="65" name="グループ化 73"/>
          <p:cNvGrpSpPr/>
          <p:nvPr/>
        </p:nvGrpSpPr>
        <p:grpSpPr>
          <a:xfrm>
            <a:off x="4211959" y="4993964"/>
            <a:ext cx="782213" cy="1375945"/>
            <a:chOff x="5820355" y="3545021"/>
            <a:chExt cx="1343929" cy="1090493"/>
          </a:xfrm>
        </p:grpSpPr>
        <p:sp>
          <p:nvSpPr>
            <p:cNvPr id="66" name="正方形/長方形 65"/>
            <p:cNvSpPr/>
            <p:nvPr/>
          </p:nvSpPr>
          <p:spPr>
            <a:xfrm>
              <a:off x="5820355" y="3545021"/>
              <a:ext cx="1343929" cy="1090493"/>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67" name="テキスト ボックス 66"/>
            <p:cNvSpPr txBox="1"/>
            <p:nvPr/>
          </p:nvSpPr>
          <p:spPr>
            <a:xfrm>
              <a:off x="5879138" y="3604037"/>
              <a:ext cx="1234423" cy="414673"/>
            </a:xfrm>
            <a:prstGeom prst="rect">
              <a:avLst/>
            </a:prstGeom>
            <a:noFill/>
            <a:effectLst/>
          </p:spPr>
          <p:txBody>
            <a:bodyPr wrap="square" rtlCol="0">
              <a:spAutoFit/>
            </a:bodyPr>
            <a:lstStyle/>
            <a:p>
              <a:pPr algn="ctr"/>
              <a:r>
                <a:rPr lang="ja-JP" altLang="en-US" sz="1400" b="1" dirty="0">
                  <a:latin typeface="IPA Pゴシック" pitchFamily="50" charset="-128"/>
                  <a:ea typeface="IPA Pゴシック" pitchFamily="50" charset="-128"/>
                </a:rPr>
                <a:t>ユーザ</a:t>
              </a:r>
              <a:r>
                <a:rPr lang="en-US" altLang="ja-JP" sz="1400" b="1" dirty="0" smtClean="0">
                  <a:latin typeface="IPA Pゴシック" pitchFamily="50" charset="-128"/>
                  <a:ea typeface="IPA Pゴシック" pitchFamily="50" charset="-128"/>
                </a:rPr>
                <a:t> </a:t>
              </a:r>
              <a:r>
                <a:rPr kumimoji="1" lang="en-US" altLang="ja-JP" sz="1400" b="1" dirty="0" smtClean="0">
                  <a:latin typeface="IPA Pゴシック" pitchFamily="50" charset="-128"/>
                  <a:ea typeface="IPA Pゴシック" pitchFamily="50" charset="-128"/>
                </a:rPr>
                <a:t>VM</a:t>
              </a:r>
            </a:p>
          </p:txBody>
        </p:sp>
      </p:grpSp>
      <p:cxnSp>
        <p:nvCxnSpPr>
          <p:cNvPr id="68" name="直線矢印コネクタ 67"/>
          <p:cNvCxnSpPr>
            <a:stCxn id="50" idx="3"/>
            <a:endCxn id="54" idx="1"/>
          </p:cNvCxnSpPr>
          <p:nvPr/>
        </p:nvCxnSpPr>
        <p:spPr>
          <a:xfrm>
            <a:off x="1403648" y="5504418"/>
            <a:ext cx="1224136" cy="4165"/>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69" name="乗算記号 68"/>
          <p:cNvSpPr/>
          <p:nvPr/>
        </p:nvSpPr>
        <p:spPr>
          <a:xfrm>
            <a:off x="1350690" y="4911402"/>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pic>
        <p:nvPicPr>
          <p:cNvPr id="70" name="Picture 6" descr="C:\Users\kawasho\Downloads\system\system\6.wmf"/>
          <p:cNvPicPr>
            <a:picLocks noChangeAspect="1" noChangeArrowheads="1"/>
          </p:cNvPicPr>
          <p:nvPr/>
        </p:nvPicPr>
        <p:blipFill>
          <a:blip r:embed="rId5" cstate="print"/>
          <a:srcRect/>
          <a:stretch>
            <a:fillRect/>
          </a:stretch>
        </p:blipFill>
        <p:spPr bwMode="auto">
          <a:xfrm>
            <a:off x="1907704" y="6078049"/>
            <a:ext cx="432048" cy="195496"/>
          </a:xfrm>
          <a:prstGeom prst="rect">
            <a:avLst/>
          </a:prstGeom>
          <a:noFill/>
        </p:spPr>
      </p:pic>
      <p:pic>
        <p:nvPicPr>
          <p:cNvPr id="71" name="Picture 6" descr="C:\Users\kawasho\Downloads\system\system\6.wmf"/>
          <p:cNvPicPr>
            <a:picLocks noChangeAspect="1" noChangeArrowheads="1"/>
          </p:cNvPicPr>
          <p:nvPr/>
        </p:nvPicPr>
        <p:blipFill>
          <a:blip r:embed="rId5" cstate="print"/>
          <a:srcRect/>
          <a:stretch>
            <a:fillRect/>
          </a:stretch>
        </p:blipFill>
        <p:spPr bwMode="auto">
          <a:xfrm>
            <a:off x="8388424" y="6411421"/>
            <a:ext cx="432048" cy="195496"/>
          </a:xfrm>
          <a:prstGeom prst="rect">
            <a:avLst/>
          </a:prstGeom>
          <a:noFill/>
        </p:spPr>
      </p:pic>
      <p:cxnSp>
        <p:nvCxnSpPr>
          <p:cNvPr id="72" name="直線矢印コネクタ 71"/>
          <p:cNvCxnSpPr/>
          <p:nvPr/>
        </p:nvCxnSpPr>
        <p:spPr>
          <a:xfrm>
            <a:off x="3275856" y="4213946"/>
            <a:ext cx="4392488" cy="0"/>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823649" y="4075447"/>
            <a:ext cx="1224136" cy="276999"/>
          </a:xfrm>
          <a:prstGeom prst="rect">
            <a:avLst/>
          </a:prstGeom>
          <a:solidFill>
            <a:schemeClr val="bg1">
              <a:alpha val="80000"/>
            </a:schemeClr>
          </a:solidFill>
          <a:ln w="3175">
            <a:noFill/>
          </a:ln>
        </p:spPr>
        <p:txBody>
          <a:bodyPr wrap="square" rtlCol="0">
            <a:spAutoFit/>
          </a:bodyPr>
          <a:lstStyle/>
          <a:p>
            <a:pPr algn="ctr"/>
            <a:r>
              <a:rPr kumimoji="1" lang="ja-JP" altLang="en-US" sz="1200" dirty="0" smtClean="0">
                <a:latin typeface="IPA Pゴシック" pitchFamily="50" charset="-128"/>
                <a:ea typeface="IPA Pゴシック" pitchFamily="50" charset="-128"/>
              </a:rPr>
              <a:t>マイグレーション</a:t>
            </a:r>
            <a:endParaRPr kumimoji="1" lang="ja-JP" altLang="en-US" sz="1200" dirty="0">
              <a:latin typeface="IPA Pゴシック" pitchFamily="50" charset="-128"/>
              <a:ea typeface="IPA Pゴシック" pitchFamily="50" charset="-128"/>
            </a:endParaRPr>
          </a:p>
        </p:txBody>
      </p:sp>
      <p:grpSp>
        <p:nvGrpSpPr>
          <p:cNvPr id="74" name="グループ化 18"/>
          <p:cNvGrpSpPr/>
          <p:nvPr/>
        </p:nvGrpSpPr>
        <p:grpSpPr>
          <a:xfrm>
            <a:off x="7160947" y="4993964"/>
            <a:ext cx="1225962" cy="1375944"/>
            <a:chOff x="-128159" y="2185564"/>
            <a:chExt cx="1138095" cy="2251542"/>
          </a:xfrm>
          <a:solidFill>
            <a:schemeClr val="bg1"/>
          </a:solidFill>
        </p:grpSpPr>
        <p:sp>
          <p:nvSpPr>
            <p:cNvPr id="75" name="正方形/長方形 74"/>
            <p:cNvSpPr/>
            <p:nvPr/>
          </p:nvSpPr>
          <p:spPr>
            <a:xfrm>
              <a:off x="-128159" y="2185564"/>
              <a:ext cx="1138095" cy="225154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76" name="テキスト ボックス 75"/>
            <p:cNvSpPr txBox="1"/>
            <p:nvPr/>
          </p:nvSpPr>
          <p:spPr>
            <a:xfrm>
              <a:off x="-128158" y="2303397"/>
              <a:ext cx="1138094" cy="276998"/>
            </a:xfrm>
            <a:prstGeom prst="rect">
              <a:avLst/>
            </a:prstGeom>
            <a:noFill/>
            <a:ln>
              <a:noFill/>
            </a:ln>
            <a:effectLst/>
          </p:spPr>
          <p:txBody>
            <a:bodyPr wrap="square" lIns="0" tIns="0" rIns="0" bIns="0" rtlCol="0">
              <a:spAutoFit/>
            </a:bodyPr>
            <a:lstStyle/>
            <a:p>
              <a:pPr algn="ctr"/>
              <a:r>
                <a:rPr lang="ja-JP" altLang="en-US" sz="1100" b="1" dirty="0">
                  <a:latin typeface="IPA Pゴシック" pitchFamily="50" charset="-128"/>
                  <a:ea typeface="IPA Pゴシック" pitchFamily="50" charset="-128"/>
                </a:rPr>
                <a:t>管理</a:t>
              </a:r>
              <a:r>
                <a:rPr lang="en-US" altLang="ja-JP" sz="1100" b="1" dirty="0" smtClean="0">
                  <a:latin typeface="IPA Pゴシック" pitchFamily="50" charset="-128"/>
                  <a:ea typeface="IPA Pゴシック" pitchFamily="50" charset="-128"/>
                </a:rPr>
                <a:t> VM</a:t>
              </a:r>
              <a:endParaRPr lang="en-US" altLang="ja-JP" sz="1100" b="1" dirty="0">
                <a:latin typeface="IPA Pゴシック" pitchFamily="50" charset="-128"/>
                <a:ea typeface="IPA Pゴシック" pitchFamily="50" charset="-128"/>
              </a:endParaRPr>
            </a:p>
          </p:txBody>
        </p:sp>
      </p:grpSp>
      <p:grpSp>
        <p:nvGrpSpPr>
          <p:cNvPr id="77" name="グループ化 76"/>
          <p:cNvGrpSpPr/>
          <p:nvPr/>
        </p:nvGrpSpPr>
        <p:grpSpPr>
          <a:xfrm flipH="1">
            <a:off x="7380312" y="3943930"/>
            <a:ext cx="1042547" cy="1042547"/>
            <a:chOff x="5364088" y="3140968"/>
            <a:chExt cx="1358280" cy="1358280"/>
          </a:xfrm>
        </p:grpSpPr>
        <p:pic>
          <p:nvPicPr>
            <p:cNvPr id="78" name="Picture 452" descr="C:\Users\kawasho\Downloads\server-Vista_256.png"/>
            <p:cNvPicPr>
              <a:picLocks noChangeAspect="1" noChangeArrowheads="1"/>
            </p:cNvPicPr>
            <p:nvPr/>
          </p:nvPicPr>
          <p:blipFill>
            <a:blip r:embed="rId6" cstate="print"/>
            <a:srcRect/>
            <a:stretch>
              <a:fillRect/>
            </a:stretch>
          </p:blipFill>
          <p:spPr bwMode="auto">
            <a:xfrm>
              <a:off x="5364088" y="3140968"/>
              <a:ext cx="1358280" cy="1358280"/>
            </a:xfrm>
            <a:prstGeom prst="rect">
              <a:avLst/>
            </a:prstGeom>
            <a:noFill/>
          </p:spPr>
        </p:pic>
        <p:sp>
          <p:nvSpPr>
            <p:cNvPr id="79" name="テキスト ボックス 78"/>
            <p:cNvSpPr txBox="1"/>
            <p:nvPr/>
          </p:nvSpPr>
          <p:spPr>
            <a:xfrm>
              <a:off x="5421438" y="3429000"/>
              <a:ext cx="504056" cy="870834"/>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r>
                <a:rPr lang="en-US" altLang="ja-JP" sz="3300" b="1" dirty="0" smtClean="0">
                  <a:solidFill>
                    <a:schemeClr val="bg1"/>
                  </a:solidFill>
                  <a:latin typeface="IPA Pゴシック" pitchFamily="50" charset="-128"/>
                  <a:ea typeface="IPA Pゴシック" pitchFamily="50" charset="-128"/>
                </a:rPr>
                <a:t>2</a:t>
              </a:r>
              <a:endParaRPr kumimoji="1" lang="ja-JP" altLang="en-US" sz="3300" b="1" dirty="0">
                <a:solidFill>
                  <a:schemeClr val="bg1"/>
                </a:solidFill>
                <a:latin typeface="IPA Pゴシック" pitchFamily="50" charset="-128"/>
                <a:ea typeface="IPA Pゴシック" pitchFamily="50" charset="-128"/>
              </a:endParaRPr>
            </a:p>
          </p:txBody>
        </p:sp>
      </p:grpSp>
      <p:grpSp>
        <p:nvGrpSpPr>
          <p:cNvPr id="80" name="グループ化 79"/>
          <p:cNvGrpSpPr/>
          <p:nvPr/>
        </p:nvGrpSpPr>
        <p:grpSpPr>
          <a:xfrm>
            <a:off x="2394063" y="3943930"/>
            <a:ext cx="1097817" cy="1042547"/>
            <a:chOff x="5292080" y="3140968"/>
            <a:chExt cx="1430288" cy="1358280"/>
          </a:xfrm>
        </p:grpSpPr>
        <p:pic>
          <p:nvPicPr>
            <p:cNvPr id="81" name="Picture 452" descr="C:\Users\kawasho\Downloads\server-Vista_256.png"/>
            <p:cNvPicPr>
              <a:picLocks noChangeAspect="1" noChangeArrowheads="1"/>
            </p:cNvPicPr>
            <p:nvPr/>
          </p:nvPicPr>
          <p:blipFill>
            <a:blip r:embed="rId6" cstate="print"/>
            <a:srcRect/>
            <a:stretch>
              <a:fillRect/>
            </a:stretch>
          </p:blipFill>
          <p:spPr bwMode="auto">
            <a:xfrm>
              <a:off x="5364088" y="3140968"/>
              <a:ext cx="1358280" cy="1358280"/>
            </a:xfrm>
            <a:prstGeom prst="rect">
              <a:avLst/>
            </a:prstGeom>
            <a:noFill/>
          </p:spPr>
        </p:pic>
        <p:sp>
          <p:nvSpPr>
            <p:cNvPr id="82" name="テキスト ボックス 81"/>
            <p:cNvSpPr txBox="1"/>
            <p:nvPr/>
          </p:nvSpPr>
          <p:spPr>
            <a:xfrm>
              <a:off x="5292080" y="3429000"/>
              <a:ext cx="504056" cy="870834"/>
            </a:xfrm>
            <a:prstGeom prst="rect">
              <a:avLst/>
            </a:prstGeom>
            <a:noFill/>
            <a:effectLst>
              <a:outerShdw blurRad="50800" dist="38100" dir="2700000" algn="tl" rotWithShape="0">
                <a:prstClr val="black">
                  <a:alpha val="40000"/>
                </a:prstClr>
              </a:outerShdw>
            </a:effectLst>
            <a:scene3d>
              <a:camera prst="isometricLeftDown"/>
              <a:lightRig rig="threePt" dir="t"/>
            </a:scene3d>
          </p:spPr>
          <p:txBody>
            <a:bodyPr wrap="square" rtlCol="0">
              <a:spAutoFit/>
            </a:bodyPr>
            <a:lstStyle/>
            <a:p>
              <a:r>
                <a:rPr lang="en-US" altLang="ja-JP" sz="3300" b="1" dirty="0" smtClean="0">
                  <a:solidFill>
                    <a:schemeClr val="bg1"/>
                  </a:solidFill>
                  <a:latin typeface="IPA Pゴシック" pitchFamily="50" charset="-128"/>
                  <a:ea typeface="IPA Pゴシック" pitchFamily="50" charset="-128"/>
                </a:rPr>
                <a:t>1</a:t>
              </a:r>
              <a:endParaRPr kumimoji="1" lang="ja-JP" altLang="en-US" sz="3300" b="1" dirty="0">
                <a:solidFill>
                  <a:schemeClr val="bg1"/>
                </a:solidFill>
                <a:latin typeface="IPA Pゴシック" pitchFamily="50" charset="-128"/>
                <a:ea typeface="IPA Pゴシック" pitchFamily="50" charset="-128"/>
              </a:endParaRPr>
            </a:p>
          </p:txBody>
        </p:sp>
      </p:grpSp>
      <p:sp>
        <p:nvSpPr>
          <p:cNvPr id="83" name="円形吹き出し 82"/>
          <p:cNvSpPr/>
          <p:nvPr/>
        </p:nvSpPr>
        <p:spPr>
          <a:xfrm>
            <a:off x="981985" y="3933056"/>
            <a:ext cx="1008112" cy="750575"/>
          </a:xfrm>
          <a:prstGeom prst="wedgeEllipseCallou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sz="4000" dirty="0" smtClean="0">
                <a:effectLst>
                  <a:outerShdw blurRad="38100" dist="38100" dir="2700000" algn="tl">
                    <a:srgbClr val="000000">
                      <a:alpha val="43137"/>
                    </a:srgbClr>
                  </a:outerShdw>
                </a:effectLst>
                <a:latin typeface="IPA Pゴシック" pitchFamily="50" charset="-128"/>
                <a:ea typeface="IPA Pゴシック" pitchFamily="50" charset="-128"/>
              </a:rPr>
              <a:t>？</a:t>
            </a:r>
            <a:endParaRPr kumimoji="1" lang="ja-JP" altLang="en-US" sz="2400" dirty="0">
              <a:effectLst>
                <a:outerShdw blurRad="38100" dist="38100" dir="2700000" algn="tl">
                  <a:srgbClr val="000000">
                    <a:alpha val="43137"/>
                  </a:srgbClr>
                </a:outerShdw>
              </a:effectLst>
              <a:latin typeface="IPA Pゴシック" pitchFamily="50" charset="-128"/>
              <a:ea typeface="IPA Pゴシック" pitchFamily="50" charset="-128"/>
            </a:endParaRPr>
          </a:p>
        </p:txBody>
      </p:sp>
      <p:sp>
        <p:nvSpPr>
          <p:cNvPr id="84" name="正方形/長方形 83"/>
          <p:cNvSpPr/>
          <p:nvPr/>
        </p:nvSpPr>
        <p:spPr>
          <a:xfrm>
            <a:off x="2627785" y="5856839"/>
            <a:ext cx="936104" cy="437632"/>
          </a:xfrm>
          <a:prstGeom prst="rect">
            <a:avLst/>
          </a:prstGeom>
          <a:gradFill>
            <a:gsLst>
              <a:gs pos="0">
                <a:srgbClr val="7AE0CB"/>
              </a:gs>
              <a:gs pos="100000">
                <a:srgbClr val="165160">
                  <a:lumMod val="50000"/>
                </a:srgb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仮想</a:t>
            </a:r>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デバイス</a:t>
            </a:r>
            <a:endPar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cxnSp>
        <p:nvCxnSpPr>
          <p:cNvPr id="85" name="直線矢印コネクタ 84"/>
          <p:cNvCxnSpPr>
            <a:stCxn id="54" idx="2"/>
            <a:endCxn id="84" idx="0"/>
          </p:cNvCxnSpPr>
          <p:nvPr/>
        </p:nvCxnSpPr>
        <p:spPr>
          <a:xfrm>
            <a:off x="3095836" y="5706392"/>
            <a:ext cx="1" cy="150447"/>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a:stCxn id="84" idx="3"/>
          </p:cNvCxnSpPr>
          <p:nvPr/>
        </p:nvCxnSpPr>
        <p:spPr>
          <a:xfrm>
            <a:off x="3563889" y="6075655"/>
            <a:ext cx="648070" cy="2394"/>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87" name="正方形/長方形 86"/>
          <p:cNvSpPr/>
          <p:nvPr/>
        </p:nvSpPr>
        <p:spPr>
          <a:xfrm>
            <a:off x="7305876" y="5310773"/>
            <a:ext cx="936104" cy="395619"/>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RMS</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サーバ</a:t>
            </a:r>
            <a:endPar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cxnSp>
        <p:nvCxnSpPr>
          <p:cNvPr id="88" name="直線矢印コネクタ 87"/>
          <p:cNvCxnSpPr>
            <a:stCxn id="87" idx="2"/>
            <a:endCxn id="92" idx="0"/>
          </p:cNvCxnSpPr>
          <p:nvPr/>
        </p:nvCxnSpPr>
        <p:spPr>
          <a:xfrm>
            <a:off x="7773928" y="5706392"/>
            <a:ext cx="0" cy="150450"/>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89" name="直線矢印コネクタ 88"/>
          <p:cNvCxnSpPr>
            <a:stCxn id="92" idx="1"/>
          </p:cNvCxnSpPr>
          <p:nvPr/>
        </p:nvCxnSpPr>
        <p:spPr>
          <a:xfrm flipH="1" flipV="1">
            <a:off x="6650708" y="6075655"/>
            <a:ext cx="655168" cy="2"/>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90" name="乗算記号 89"/>
          <p:cNvSpPr/>
          <p:nvPr/>
        </p:nvSpPr>
        <p:spPr>
          <a:xfrm>
            <a:off x="2481942" y="5166757"/>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91" name="乗算記号 90"/>
          <p:cNvSpPr/>
          <p:nvPr/>
        </p:nvSpPr>
        <p:spPr>
          <a:xfrm>
            <a:off x="3472109" y="5463587"/>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92" name="正方形/長方形 91"/>
          <p:cNvSpPr/>
          <p:nvPr/>
        </p:nvSpPr>
        <p:spPr>
          <a:xfrm>
            <a:off x="7305876" y="5856842"/>
            <a:ext cx="936104" cy="437629"/>
          </a:xfrm>
          <a:prstGeom prst="rect">
            <a:avLst/>
          </a:prstGeom>
          <a:gradFill>
            <a:gsLst>
              <a:gs pos="0">
                <a:srgbClr val="7AE0CB"/>
              </a:gs>
              <a:gs pos="100000">
                <a:srgbClr val="165160">
                  <a:lumMod val="50000"/>
                </a:srgb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仮想</a:t>
            </a:r>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デバイス</a:t>
            </a:r>
            <a:endPar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spTree>
    <p:extLst>
      <p:ext uri="{BB962C8B-B14F-4D97-AF65-F5344CB8AC3E}">
        <p14:creationId xmlns:p14="http://schemas.microsoft.com/office/powerpoint/2010/main" val="5163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slide(fromLeft)">
                                      <p:cBhvr>
                                        <p:cTn id="7" dur="10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par>
                          <p:cTn id="11" fill="hold">
                            <p:stCondLst>
                              <p:cond delay="1000"/>
                            </p:stCondLst>
                            <p:childTnLst>
                              <p:par>
                                <p:cTn id="12" presetID="63" presetClass="path" presetSubtype="0" accel="50000" decel="50000" fill="hold" nodeType="afterEffect">
                                  <p:stCondLst>
                                    <p:cond delay="0"/>
                                  </p:stCondLst>
                                  <p:childTnLst>
                                    <p:animMotion origin="layout" path="M 5E-6 -4.81481E-6 L 0.17778 -0.00162 " pathEditMode="relative" rAng="0" ptsTypes="AA">
                                      <p:cBhvr>
                                        <p:cTn id="13" dur="2000" fill="hold"/>
                                        <p:tgtEl>
                                          <p:spTgt spid="65"/>
                                        </p:tgtEl>
                                        <p:attrNameLst>
                                          <p:attrName>ppt_x</p:attrName>
                                          <p:attrName>ppt_y</p:attrName>
                                        </p:attrNameLst>
                                      </p:cBhvr>
                                      <p:rCtr x="8889" y="-93"/>
                                    </p:animMotion>
                                  </p:childTnLst>
                                </p:cTn>
                              </p:par>
                              <p:par>
                                <p:cTn id="14" presetID="53" presetClass="entr" presetSubtype="0" fill="hold" nodeType="with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p:cTn id="16" dur="500" fill="hold"/>
                                        <p:tgtEl>
                                          <p:spTgt spid="90"/>
                                        </p:tgtEl>
                                        <p:attrNameLst>
                                          <p:attrName>ppt_w</p:attrName>
                                        </p:attrNameLst>
                                      </p:cBhvr>
                                      <p:tavLst>
                                        <p:tav tm="0">
                                          <p:val>
                                            <p:fltVal val="0"/>
                                          </p:val>
                                        </p:tav>
                                        <p:tav tm="100000">
                                          <p:val>
                                            <p:strVal val="#ppt_w"/>
                                          </p:val>
                                        </p:tav>
                                      </p:tavLst>
                                    </p:anim>
                                    <p:anim calcmode="lin" valueType="num">
                                      <p:cBhvr>
                                        <p:cTn id="17" dur="500" fill="hold"/>
                                        <p:tgtEl>
                                          <p:spTgt spid="90"/>
                                        </p:tgtEl>
                                        <p:attrNameLst>
                                          <p:attrName>ppt_h</p:attrName>
                                        </p:attrNameLst>
                                      </p:cBhvr>
                                      <p:tavLst>
                                        <p:tav tm="0">
                                          <p:val>
                                            <p:fltVal val="0"/>
                                          </p:val>
                                        </p:tav>
                                        <p:tav tm="100000">
                                          <p:val>
                                            <p:strVal val="#ppt_h"/>
                                          </p:val>
                                        </p:tav>
                                      </p:tavLst>
                                    </p:anim>
                                    <p:animEffect transition="in" filter="fade">
                                      <p:cBhvr>
                                        <p:cTn id="18" dur="500"/>
                                        <p:tgtEl>
                                          <p:spTgt spid="90"/>
                                        </p:tgtEl>
                                      </p:cBhvr>
                                    </p:animEffect>
                                  </p:childTnLst>
                                </p:cTn>
                              </p:par>
                              <p:par>
                                <p:cTn id="19" presetID="53" presetClass="entr" presetSubtype="0" fill="hold" nodeType="with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p:cTn id="21" dur="500" fill="hold"/>
                                        <p:tgtEl>
                                          <p:spTgt spid="91"/>
                                        </p:tgtEl>
                                        <p:attrNameLst>
                                          <p:attrName>ppt_w</p:attrName>
                                        </p:attrNameLst>
                                      </p:cBhvr>
                                      <p:tavLst>
                                        <p:tav tm="0">
                                          <p:val>
                                            <p:fltVal val="0"/>
                                          </p:val>
                                        </p:tav>
                                        <p:tav tm="100000">
                                          <p:val>
                                            <p:strVal val="#ppt_w"/>
                                          </p:val>
                                        </p:tav>
                                      </p:tavLst>
                                    </p:anim>
                                    <p:anim calcmode="lin" valueType="num">
                                      <p:cBhvr>
                                        <p:cTn id="22" dur="500" fill="hold"/>
                                        <p:tgtEl>
                                          <p:spTgt spid="91"/>
                                        </p:tgtEl>
                                        <p:attrNameLst>
                                          <p:attrName>ppt_h</p:attrName>
                                        </p:attrNameLst>
                                      </p:cBhvr>
                                      <p:tavLst>
                                        <p:tav tm="0">
                                          <p:val>
                                            <p:fltVal val="0"/>
                                          </p:val>
                                        </p:tav>
                                        <p:tav tm="100000">
                                          <p:val>
                                            <p:strVal val="#ppt_h"/>
                                          </p:val>
                                        </p:tav>
                                      </p:tavLst>
                                    </p:anim>
                                    <p:animEffect transition="in" filter="fade">
                                      <p:cBhvr>
                                        <p:cTn id="23" dur="500"/>
                                        <p:tgtEl>
                                          <p:spTgt spid="91"/>
                                        </p:tgtEl>
                                      </p:cBhvr>
                                    </p:animEffect>
                                  </p:childTnLst>
                                </p:cTn>
                              </p:par>
                              <p:par>
                                <p:cTn id="24" presetID="53" presetClass="entr" presetSubtype="0" fill="hold" grpId="0" nodeType="withEffect">
                                  <p:stCondLst>
                                    <p:cond delay="50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fade">
                                      <p:cBhvr>
                                        <p:cTn id="32" dur="500"/>
                                        <p:tgtEl>
                                          <p:spTgt spid="8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fade">
                                      <p:cBhvr>
                                        <p:cTn id="35" dur="500"/>
                                        <p:tgtEl>
                                          <p:spTgt spid="92"/>
                                        </p:tgtEl>
                                      </p:cBhvr>
                                    </p:animEffect>
                                  </p:childTnLst>
                                </p:cTn>
                              </p:par>
                            </p:childTnLst>
                          </p:cTn>
                        </p:par>
                        <p:par>
                          <p:cTn id="36" fill="hold">
                            <p:stCondLst>
                              <p:cond delay="3500"/>
                            </p:stCondLst>
                            <p:childTnLst>
                              <p:par>
                                <p:cTn id="37" presetID="12" presetClass="entr" presetSubtype="1" fill="hold" nodeType="afterEffect">
                                  <p:stCondLst>
                                    <p:cond delay="0"/>
                                  </p:stCondLst>
                                  <p:childTnLst>
                                    <p:set>
                                      <p:cBhvr>
                                        <p:cTn id="38" dur="1" fill="hold">
                                          <p:stCondLst>
                                            <p:cond delay="0"/>
                                          </p:stCondLst>
                                        </p:cTn>
                                        <p:tgtEl>
                                          <p:spTgt spid="88"/>
                                        </p:tgtEl>
                                        <p:attrNameLst>
                                          <p:attrName>style.visibility</p:attrName>
                                        </p:attrNameLst>
                                      </p:cBhvr>
                                      <p:to>
                                        <p:strVal val="visible"/>
                                      </p:to>
                                    </p:set>
                                    <p:anim calcmode="lin" valueType="num">
                                      <p:cBhvr additive="base">
                                        <p:cTn id="39" dur="500"/>
                                        <p:tgtEl>
                                          <p:spTgt spid="88"/>
                                        </p:tgtEl>
                                        <p:attrNameLst>
                                          <p:attrName>ppt_y</p:attrName>
                                        </p:attrNameLst>
                                      </p:cBhvr>
                                      <p:tavLst>
                                        <p:tav tm="0">
                                          <p:val>
                                            <p:strVal val="#ppt_y-#ppt_h*1.125000"/>
                                          </p:val>
                                        </p:tav>
                                        <p:tav tm="100000">
                                          <p:val>
                                            <p:strVal val="#ppt_y"/>
                                          </p:val>
                                        </p:tav>
                                      </p:tavLst>
                                    </p:anim>
                                    <p:animEffect transition="in" filter="wipe(down)">
                                      <p:cBhvr>
                                        <p:cTn id="40" dur="500"/>
                                        <p:tgtEl>
                                          <p:spTgt spid="88"/>
                                        </p:tgtEl>
                                      </p:cBhvr>
                                    </p:animEffect>
                                  </p:childTnLst>
                                </p:cTn>
                              </p:par>
                            </p:childTnLst>
                          </p:cTn>
                        </p:par>
                        <p:par>
                          <p:cTn id="41" fill="hold">
                            <p:stCondLst>
                              <p:cond delay="4000"/>
                            </p:stCondLst>
                            <p:childTnLst>
                              <p:par>
                                <p:cTn id="42" presetID="12" presetClass="entr" presetSubtype="2" fill="hold" nodeType="afterEffect">
                                  <p:stCondLst>
                                    <p:cond delay="0"/>
                                  </p:stCondLst>
                                  <p:childTnLst>
                                    <p:set>
                                      <p:cBhvr>
                                        <p:cTn id="43" dur="1" fill="hold">
                                          <p:stCondLst>
                                            <p:cond delay="0"/>
                                          </p:stCondLst>
                                        </p:cTn>
                                        <p:tgtEl>
                                          <p:spTgt spid="89"/>
                                        </p:tgtEl>
                                        <p:attrNameLst>
                                          <p:attrName>style.visibility</p:attrName>
                                        </p:attrNameLst>
                                      </p:cBhvr>
                                      <p:to>
                                        <p:strVal val="visible"/>
                                      </p:to>
                                    </p:set>
                                    <p:anim calcmode="lin" valueType="num">
                                      <p:cBhvr additive="base">
                                        <p:cTn id="44" dur="500"/>
                                        <p:tgtEl>
                                          <p:spTgt spid="89"/>
                                        </p:tgtEl>
                                        <p:attrNameLst>
                                          <p:attrName>ppt_x</p:attrName>
                                        </p:attrNameLst>
                                      </p:cBhvr>
                                      <p:tavLst>
                                        <p:tav tm="0">
                                          <p:val>
                                            <p:strVal val="#ppt_x+#ppt_w*1.125000"/>
                                          </p:val>
                                        </p:tav>
                                        <p:tav tm="100000">
                                          <p:val>
                                            <p:strVal val="#ppt_x"/>
                                          </p:val>
                                        </p:tav>
                                      </p:tavLst>
                                    </p:anim>
                                    <p:animEffect transition="in" filter="wipe(left)">
                                      <p:cBhvr>
                                        <p:cTn id="45" dur="500"/>
                                        <p:tgtEl>
                                          <p:spTgt spid="8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3"/>
                                        </p:tgtEl>
                                        <p:attrNameLst>
                                          <p:attrName>style.visibility</p:attrName>
                                        </p:attrNameLst>
                                      </p:cBhvr>
                                      <p:to>
                                        <p:strVal val="visible"/>
                                      </p:to>
                                    </p:set>
                                    <p:animEffect transition="in" filter="fade">
                                      <p:cBhvr>
                                        <p:cTn id="5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3" grpId="0" animBg="1"/>
      <p:bldP spid="83" grpId="0" animBg="1"/>
      <p:bldP spid="87" grpId="0" animBg="1"/>
      <p:bldP spid="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normAutofit/>
          </a:bodyPr>
          <a:lstStyle/>
          <a:p>
            <a:r>
              <a:rPr kumimoji="1" lang="ja-JP" altLang="en-US" dirty="0" smtClean="0"/>
              <a:t>マイグレーション時の</a:t>
            </a:r>
            <a:r>
              <a:rPr lang="ja-JP" altLang="en-US" dirty="0"/>
              <a:t>入出力</a:t>
            </a:r>
            <a:r>
              <a:rPr lang="ja-JP" altLang="en-US" dirty="0" smtClean="0"/>
              <a:t>情報の損失</a:t>
            </a:r>
            <a:endParaRPr kumimoji="1" lang="ja-JP" altLang="en-US" dirty="0"/>
          </a:p>
        </p:txBody>
      </p:sp>
      <p:sp>
        <p:nvSpPr>
          <p:cNvPr id="2" name="コンテンツ プレースホルダー 1"/>
          <p:cNvSpPr>
            <a:spLocks noGrp="1"/>
          </p:cNvSpPr>
          <p:nvPr>
            <p:ph idx="13"/>
          </p:nvPr>
        </p:nvSpPr>
        <p:spPr>
          <a:xfrm>
            <a:off x="467544" y="1340768"/>
            <a:ext cx="8568952" cy="5112568"/>
          </a:xfrm>
        </p:spPr>
        <p:txBody>
          <a:bodyPr/>
          <a:lstStyle/>
          <a:p>
            <a:r>
              <a:rPr lang="ja-JP" altLang="en-US" dirty="0" smtClean="0"/>
              <a:t>リモート管理の入出力情報</a:t>
            </a:r>
            <a:r>
              <a:rPr lang="ja-JP" altLang="en-US" dirty="0"/>
              <a:t>が失われる可能性がある</a:t>
            </a:r>
          </a:p>
          <a:p>
            <a:pPr lvl="1"/>
            <a:r>
              <a:rPr lang="ja-JP" altLang="en-US" dirty="0"/>
              <a:t>ネットワーク上の送信中のデータ</a:t>
            </a:r>
            <a:endParaRPr lang="en-US" altLang="ja-JP" dirty="0"/>
          </a:p>
          <a:p>
            <a:pPr lvl="2"/>
            <a:r>
              <a:rPr lang="ja-JP" altLang="en-US" dirty="0"/>
              <a:t>リモート接続が切断される</a:t>
            </a:r>
            <a:r>
              <a:rPr lang="ja-JP" altLang="en-US" dirty="0" smtClean="0"/>
              <a:t>ため</a:t>
            </a:r>
            <a:endParaRPr lang="en-US" altLang="ja-JP" dirty="0" smtClean="0"/>
          </a:p>
          <a:p>
            <a:pPr lvl="1"/>
            <a:r>
              <a:rPr lang="en-US" altLang="ja-JP" dirty="0" smtClean="0"/>
              <a:t>RMS</a:t>
            </a:r>
            <a:r>
              <a:rPr lang="ja-JP" altLang="en-US" dirty="0"/>
              <a:t>サーバや仮想デバイスで処理中のデータ</a:t>
            </a:r>
            <a:endParaRPr lang="en-US" altLang="ja-JP" dirty="0"/>
          </a:p>
          <a:p>
            <a:pPr lvl="2"/>
            <a:r>
              <a:rPr lang="en-US" altLang="ja-JP" dirty="0"/>
              <a:t>RMS</a:t>
            </a:r>
            <a:r>
              <a:rPr lang="ja-JP" altLang="en-US" dirty="0"/>
              <a:t>サーバが終了するため</a:t>
            </a:r>
            <a:endParaRPr lang="en-US" altLang="ja-JP" dirty="0"/>
          </a:p>
          <a:p>
            <a:pPr lvl="2"/>
            <a:r>
              <a:rPr lang="ja-JP" altLang="en-US" dirty="0"/>
              <a:t>仮想デバイスが削除される</a:t>
            </a:r>
            <a:r>
              <a:rPr lang="ja-JP" altLang="en-US" dirty="0" smtClean="0"/>
              <a:t>ため</a:t>
            </a:r>
            <a:endParaRPr lang="en-US" altLang="ja-JP" dirty="0" smtClean="0"/>
          </a:p>
          <a:p>
            <a:endParaRPr kumimoji="1" lang="ja-JP" altLang="en-US" dirty="0"/>
          </a:p>
        </p:txBody>
      </p:sp>
      <p:sp>
        <p:nvSpPr>
          <p:cNvPr id="56" name="角丸四角形 55"/>
          <p:cNvSpPr/>
          <p:nvPr/>
        </p:nvSpPr>
        <p:spPr>
          <a:xfrm>
            <a:off x="1619672" y="3844089"/>
            <a:ext cx="7376346" cy="2825271"/>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57" name="正方形/長方形 56"/>
          <p:cNvSpPr/>
          <p:nvPr/>
        </p:nvSpPr>
        <p:spPr>
          <a:xfrm>
            <a:off x="2340508" y="4251323"/>
            <a:ext cx="3527636" cy="229914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58" name="グループ化 18"/>
          <p:cNvGrpSpPr/>
          <p:nvPr/>
        </p:nvGrpSpPr>
        <p:grpSpPr>
          <a:xfrm>
            <a:off x="2593875" y="4850089"/>
            <a:ext cx="2082929" cy="1620207"/>
            <a:chOff x="-128159" y="2185564"/>
            <a:chExt cx="1131461" cy="2251542"/>
          </a:xfrm>
          <a:solidFill>
            <a:schemeClr val="bg1"/>
          </a:solidFill>
        </p:grpSpPr>
        <p:sp>
          <p:nvSpPr>
            <p:cNvPr id="59" name="正方形/長方形 58"/>
            <p:cNvSpPr/>
            <p:nvPr/>
          </p:nvSpPr>
          <p:spPr>
            <a:xfrm>
              <a:off x="-128159" y="2185564"/>
              <a:ext cx="1131461" cy="225154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60" name="テキスト ボックス 59"/>
            <p:cNvSpPr txBox="1"/>
            <p:nvPr/>
          </p:nvSpPr>
          <p:spPr>
            <a:xfrm>
              <a:off x="-69865" y="2237143"/>
              <a:ext cx="1018438" cy="427706"/>
            </a:xfrm>
            <a:prstGeom prst="rect">
              <a:avLst/>
            </a:prstGeom>
            <a:grpFill/>
            <a:ln>
              <a:noFill/>
            </a:ln>
            <a:effectLst/>
          </p:spPr>
          <p:txBody>
            <a:bodyPr wrap="square" rtlCol="0">
              <a:spAutoFit/>
            </a:bodyPr>
            <a:lstStyle/>
            <a:p>
              <a:pPr algn="ctr"/>
              <a:r>
                <a:rPr lang="ja-JP" altLang="en-US" sz="1400" b="1" dirty="0" smtClean="0">
                  <a:latin typeface="IPA Pゴシック" panose="020B0500000000000000" pitchFamily="50" charset="-128"/>
                  <a:ea typeface="IPA Pゴシック" panose="020B0500000000000000" pitchFamily="50" charset="-128"/>
                  <a:cs typeface="Tahoma" panose="020B0604030504040204" pitchFamily="34" charset="0"/>
                </a:rPr>
                <a:t>管理 </a:t>
              </a:r>
              <a:r>
                <a:rPr kumimoji="1"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t>VM</a:t>
              </a:r>
            </a:p>
          </p:txBody>
        </p:sp>
      </p:grpSp>
      <p:grpSp>
        <p:nvGrpSpPr>
          <p:cNvPr id="61" name="グループ化 60"/>
          <p:cNvGrpSpPr/>
          <p:nvPr/>
        </p:nvGrpSpPr>
        <p:grpSpPr>
          <a:xfrm>
            <a:off x="107504" y="3844090"/>
            <a:ext cx="1080120" cy="2369720"/>
            <a:chOff x="107504" y="4395303"/>
            <a:chExt cx="1080120" cy="2346064"/>
          </a:xfrm>
        </p:grpSpPr>
        <p:sp>
          <p:nvSpPr>
            <p:cNvPr id="62" name="正方形/長方形 61"/>
            <p:cNvSpPr/>
            <p:nvPr/>
          </p:nvSpPr>
          <p:spPr>
            <a:xfrm>
              <a:off x="107504" y="4395303"/>
              <a:ext cx="1080120" cy="2346064"/>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63" name="正方形/長方形 62"/>
            <p:cNvSpPr/>
            <p:nvPr/>
          </p:nvSpPr>
          <p:spPr>
            <a:xfrm>
              <a:off x="179512" y="5586293"/>
              <a:ext cx="936104" cy="866524"/>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クライアント</a:t>
              </a:r>
              <a:endParaRPr kumimoji="1"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pic>
          <p:nvPicPr>
            <p:cNvPr id="64" name="Picture 449" descr="C:\Users\kawasho\Downloads\Computer-256.png"/>
            <p:cNvPicPr>
              <a:picLocks noChangeAspect="1" noChangeArrowheads="1"/>
            </p:cNvPicPr>
            <p:nvPr/>
          </p:nvPicPr>
          <p:blipFill>
            <a:blip r:embed="rId3" cstate="print"/>
            <a:srcRect/>
            <a:stretch>
              <a:fillRect/>
            </a:stretch>
          </p:blipFill>
          <p:spPr bwMode="auto">
            <a:xfrm>
              <a:off x="156520" y="4472599"/>
              <a:ext cx="720080" cy="720080"/>
            </a:xfrm>
            <a:prstGeom prst="rect">
              <a:avLst/>
            </a:prstGeom>
            <a:noFill/>
          </p:spPr>
        </p:pic>
        <p:pic>
          <p:nvPicPr>
            <p:cNvPr id="82" name="Picture 2" descr="C:\Users\kawasho\Downloads\User1-256.png"/>
            <p:cNvPicPr>
              <a:picLocks noChangeAspect="1" noChangeArrowheads="1"/>
            </p:cNvPicPr>
            <p:nvPr/>
          </p:nvPicPr>
          <p:blipFill>
            <a:blip r:embed="rId4" cstate="print"/>
            <a:srcRect/>
            <a:stretch>
              <a:fillRect/>
            </a:stretch>
          </p:blipFill>
          <p:spPr bwMode="auto">
            <a:xfrm>
              <a:off x="444552" y="4832638"/>
              <a:ext cx="720080" cy="720080"/>
            </a:xfrm>
            <a:prstGeom prst="rect">
              <a:avLst/>
            </a:prstGeom>
            <a:noFill/>
          </p:spPr>
        </p:pic>
      </p:grpSp>
      <p:sp>
        <p:nvSpPr>
          <p:cNvPr id="96" name="正方形/長方形 95"/>
          <p:cNvSpPr/>
          <p:nvPr/>
        </p:nvSpPr>
        <p:spPr>
          <a:xfrm>
            <a:off x="6611974" y="4251322"/>
            <a:ext cx="2232247" cy="2299143"/>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98" name="グループ化 73"/>
          <p:cNvGrpSpPr/>
          <p:nvPr/>
        </p:nvGrpSpPr>
        <p:grpSpPr>
          <a:xfrm>
            <a:off x="4954272" y="4850090"/>
            <a:ext cx="854222" cy="1591023"/>
            <a:chOff x="5820355" y="3545021"/>
            <a:chExt cx="1343929" cy="1090493"/>
          </a:xfrm>
        </p:grpSpPr>
        <p:sp>
          <p:nvSpPr>
            <p:cNvPr id="99" name="正方形/長方形 98"/>
            <p:cNvSpPr/>
            <p:nvPr/>
          </p:nvSpPr>
          <p:spPr>
            <a:xfrm>
              <a:off x="5820355" y="3545021"/>
              <a:ext cx="1343929" cy="1090493"/>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00" name="テキスト ボックス 99"/>
            <p:cNvSpPr txBox="1"/>
            <p:nvPr/>
          </p:nvSpPr>
          <p:spPr>
            <a:xfrm>
              <a:off x="5879137" y="3571637"/>
              <a:ext cx="1234424" cy="358617"/>
            </a:xfrm>
            <a:prstGeom prst="rect">
              <a:avLst/>
            </a:prstGeom>
            <a:noFill/>
            <a:effectLst/>
          </p:spPr>
          <p:txBody>
            <a:bodyPr wrap="square" rtlCol="0">
              <a:spAutoFit/>
            </a:bodyPr>
            <a:lstStyle/>
            <a:p>
              <a:pPr algn="ctr"/>
              <a:r>
                <a:rPr lang="ja-JP" altLang="en-US" sz="1400" b="1" dirty="0">
                  <a:latin typeface="IPA Pゴシック" panose="020B0500000000000000" pitchFamily="50" charset="-128"/>
                  <a:ea typeface="IPA Pゴシック" panose="020B0500000000000000" pitchFamily="50" charset="-128"/>
                  <a:cs typeface="Tahoma" panose="020B0604030504040204" pitchFamily="34" charset="0"/>
                </a:rPr>
                <a:t>ユーザ</a:t>
              </a:r>
              <a:r>
                <a:rPr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t/>
              </a:r>
              <a:br>
                <a:rPr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t>VM</a:t>
              </a:r>
            </a:p>
          </p:txBody>
        </p:sp>
      </p:grpSp>
      <p:cxnSp>
        <p:nvCxnSpPr>
          <p:cNvPr id="101" name="直線矢印コネクタ 100"/>
          <p:cNvCxnSpPr>
            <a:stCxn id="63" idx="3"/>
          </p:cNvCxnSpPr>
          <p:nvPr/>
        </p:nvCxnSpPr>
        <p:spPr>
          <a:xfrm flipV="1">
            <a:off x="1115616" y="5481290"/>
            <a:ext cx="1578688" cy="3429"/>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08" name="直線矢印コネクタ 107"/>
          <p:cNvCxnSpPr>
            <a:stCxn id="139" idx="3"/>
          </p:cNvCxnSpPr>
          <p:nvPr/>
        </p:nvCxnSpPr>
        <p:spPr>
          <a:xfrm>
            <a:off x="4585087" y="6101638"/>
            <a:ext cx="369185" cy="4359"/>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pic>
        <p:nvPicPr>
          <p:cNvPr id="109" name="Picture 6" descr="C:\Users\kawasho\Downloads\system\system\6.wmf"/>
          <p:cNvPicPr>
            <a:picLocks noChangeAspect="1" noChangeArrowheads="1"/>
          </p:cNvPicPr>
          <p:nvPr/>
        </p:nvPicPr>
        <p:blipFill>
          <a:blip r:embed="rId5" cstate="print"/>
          <a:srcRect/>
          <a:stretch>
            <a:fillRect/>
          </a:stretch>
        </p:blipFill>
        <p:spPr bwMode="auto">
          <a:xfrm>
            <a:off x="1475656" y="6039300"/>
            <a:ext cx="432048" cy="195496"/>
          </a:xfrm>
          <a:prstGeom prst="rect">
            <a:avLst/>
          </a:prstGeom>
          <a:noFill/>
        </p:spPr>
      </p:pic>
      <p:pic>
        <p:nvPicPr>
          <p:cNvPr id="110" name="Picture 6" descr="C:\Users\kawasho\Downloads\system\system\6.wmf"/>
          <p:cNvPicPr>
            <a:picLocks noChangeAspect="1" noChangeArrowheads="1"/>
          </p:cNvPicPr>
          <p:nvPr/>
        </p:nvPicPr>
        <p:blipFill>
          <a:blip r:embed="rId5" cstate="print"/>
          <a:srcRect/>
          <a:stretch>
            <a:fillRect/>
          </a:stretch>
        </p:blipFill>
        <p:spPr bwMode="auto">
          <a:xfrm>
            <a:off x="8604448" y="6267547"/>
            <a:ext cx="432048" cy="195496"/>
          </a:xfrm>
          <a:prstGeom prst="rect">
            <a:avLst/>
          </a:prstGeom>
          <a:noFill/>
        </p:spPr>
      </p:pic>
      <p:cxnSp>
        <p:nvCxnSpPr>
          <p:cNvPr id="111" name="直線矢印コネクタ 110"/>
          <p:cNvCxnSpPr/>
          <p:nvPr/>
        </p:nvCxnSpPr>
        <p:spPr>
          <a:xfrm>
            <a:off x="3257498" y="4070071"/>
            <a:ext cx="4689006" cy="1"/>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12" name="テキスト ボックス 111"/>
          <p:cNvSpPr txBox="1"/>
          <p:nvPr/>
        </p:nvSpPr>
        <p:spPr>
          <a:xfrm>
            <a:off x="5007978" y="3931256"/>
            <a:ext cx="1220206" cy="276999"/>
          </a:xfrm>
          <a:prstGeom prst="rect">
            <a:avLst/>
          </a:prstGeom>
          <a:solidFill>
            <a:schemeClr val="bg1">
              <a:alpha val="80000"/>
            </a:schemeClr>
          </a:solidFill>
          <a:ln w="3175">
            <a:noFill/>
          </a:ln>
        </p:spPr>
        <p:txBody>
          <a:bodyPr wrap="none" rtlCol="0">
            <a:spAutoFit/>
          </a:bodyPr>
          <a:lstStyle/>
          <a:p>
            <a:r>
              <a:rPr kumimoji="1" lang="ja-JP" altLang="en-US" sz="1200" dirty="0" smtClean="0">
                <a:latin typeface="IPA Pゴシック" panose="020B0500000000000000" pitchFamily="50" charset="-128"/>
                <a:ea typeface="IPA Pゴシック" panose="020B0500000000000000" pitchFamily="50" charset="-128"/>
                <a:cs typeface="Tahoma" panose="020B0604030504040204" pitchFamily="34" charset="0"/>
              </a:rPr>
              <a:t>マイグレーション</a:t>
            </a:r>
            <a:endParaRPr kumimoji="1" lang="ja-JP" altLang="en-US" sz="1200" dirty="0">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113" name="グループ化 18"/>
          <p:cNvGrpSpPr/>
          <p:nvPr/>
        </p:nvGrpSpPr>
        <p:grpSpPr>
          <a:xfrm>
            <a:off x="7740352" y="4850089"/>
            <a:ext cx="1008112" cy="1603729"/>
            <a:chOff x="-128159" y="2185564"/>
            <a:chExt cx="1138095" cy="2251542"/>
          </a:xfrm>
          <a:solidFill>
            <a:schemeClr val="bg1"/>
          </a:solidFill>
        </p:grpSpPr>
        <p:sp>
          <p:nvSpPr>
            <p:cNvPr id="114" name="正方形/長方形 113"/>
            <p:cNvSpPr/>
            <p:nvPr/>
          </p:nvSpPr>
          <p:spPr>
            <a:xfrm>
              <a:off x="-128159" y="2185564"/>
              <a:ext cx="1138095" cy="2251542"/>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15" name="テキスト ボックス 114"/>
            <p:cNvSpPr txBox="1"/>
            <p:nvPr/>
          </p:nvSpPr>
          <p:spPr>
            <a:xfrm>
              <a:off x="-69865" y="2328650"/>
              <a:ext cx="1018438" cy="216050"/>
            </a:xfrm>
            <a:prstGeom prst="rect">
              <a:avLst/>
            </a:prstGeom>
            <a:grpFill/>
            <a:ln>
              <a:noFill/>
            </a:ln>
            <a:effectLst/>
          </p:spPr>
          <p:txBody>
            <a:bodyPr wrap="square" lIns="0" tIns="0" rIns="0" bIns="0" rtlCol="0">
              <a:spAutoFit/>
            </a:bodyPr>
            <a:lstStyle/>
            <a:p>
              <a:pPr algn="ctr"/>
              <a:r>
                <a:rPr lang="ja-JP" altLang="en-US" sz="1000" b="1" dirty="0" smtClean="0">
                  <a:latin typeface="IPA Pゴシック" panose="020B0500000000000000" pitchFamily="50" charset="-128"/>
                  <a:ea typeface="IPA Pゴシック" panose="020B0500000000000000" pitchFamily="50" charset="-128"/>
                  <a:cs typeface="Tahoma" panose="020B0604030504040204" pitchFamily="34" charset="0"/>
                </a:rPr>
                <a:t>管理 </a:t>
              </a:r>
              <a:r>
                <a:rPr kumimoji="1" lang="en-US" altLang="ja-JP" sz="1000" b="1" dirty="0" smtClean="0">
                  <a:latin typeface="IPA Pゴシック" panose="020B0500000000000000" pitchFamily="50" charset="-128"/>
                  <a:ea typeface="IPA Pゴシック" panose="020B0500000000000000" pitchFamily="50" charset="-128"/>
                  <a:cs typeface="Tahoma" panose="020B0604030504040204" pitchFamily="34" charset="0"/>
                </a:rPr>
                <a:t>VM</a:t>
              </a:r>
            </a:p>
          </p:txBody>
        </p:sp>
      </p:grpSp>
      <p:grpSp>
        <p:nvGrpSpPr>
          <p:cNvPr id="116" name="グループ化 115"/>
          <p:cNvGrpSpPr/>
          <p:nvPr/>
        </p:nvGrpSpPr>
        <p:grpSpPr>
          <a:xfrm flipH="1">
            <a:off x="7733475" y="3800056"/>
            <a:ext cx="1042547" cy="1042547"/>
            <a:chOff x="5364088" y="3140968"/>
            <a:chExt cx="1358280" cy="1358280"/>
          </a:xfrm>
        </p:grpSpPr>
        <p:pic>
          <p:nvPicPr>
            <p:cNvPr id="117" name="Picture 452" descr="C:\Users\kawasho\Downloads\server-Vista_256.png"/>
            <p:cNvPicPr>
              <a:picLocks noChangeAspect="1" noChangeArrowheads="1"/>
            </p:cNvPicPr>
            <p:nvPr/>
          </p:nvPicPr>
          <p:blipFill>
            <a:blip r:embed="rId6" cstate="print"/>
            <a:srcRect/>
            <a:stretch>
              <a:fillRect/>
            </a:stretch>
          </p:blipFill>
          <p:spPr bwMode="auto">
            <a:xfrm>
              <a:off x="5364088" y="3140968"/>
              <a:ext cx="1358280" cy="1358280"/>
            </a:xfrm>
            <a:prstGeom prst="rect">
              <a:avLst/>
            </a:prstGeom>
            <a:noFill/>
          </p:spPr>
        </p:pic>
        <p:sp>
          <p:nvSpPr>
            <p:cNvPr id="118" name="テキスト ボックス 117"/>
            <p:cNvSpPr txBox="1"/>
            <p:nvPr/>
          </p:nvSpPr>
          <p:spPr>
            <a:xfrm>
              <a:off x="5421438" y="3429000"/>
              <a:ext cx="504056" cy="781922"/>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r>
                <a:rPr lang="en-US" altLang="ja-JP" sz="3300" b="1"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2</a:t>
              </a:r>
              <a:endParaRPr kumimoji="1" lang="ja-JP" altLang="en-US" sz="3300" b="1" dirty="0">
                <a:solidFill>
                  <a:schemeClr val="bg1"/>
                </a:solidFill>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119" name="グループ化 118"/>
          <p:cNvGrpSpPr/>
          <p:nvPr/>
        </p:nvGrpSpPr>
        <p:grpSpPr>
          <a:xfrm>
            <a:off x="2483768" y="3800056"/>
            <a:ext cx="1097817" cy="1042547"/>
            <a:chOff x="5292080" y="3140968"/>
            <a:chExt cx="1430288" cy="1358280"/>
          </a:xfrm>
        </p:grpSpPr>
        <p:pic>
          <p:nvPicPr>
            <p:cNvPr id="120" name="Picture 452" descr="C:\Users\kawasho\Downloads\server-Vista_256.png"/>
            <p:cNvPicPr>
              <a:picLocks noChangeAspect="1" noChangeArrowheads="1"/>
            </p:cNvPicPr>
            <p:nvPr/>
          </p:nvPicPr>
          <p:blipFill>
            <a:blip r:embed="rId6" cstate="print"/>
            <a:srcRect/>
            <a:stretch>
              <a:fillRect/>
            </a:stretch>
          </p:blipFill>
          <p:spPr bwMode="auto">
            <a:xfrm>
              <a:off x="5364088" y="3140968"/>
              <a:ext cx="1358280" cy="1358280"/>
            </a:xfrm>
            <a:prstGeom prst="rect">
              <a:avLst/>
            </a:prstGeom>
            <a:noFill/>
          </p:spPr>
        </p:pic>
        <p:sp>
          <p:nvSpPr>
            <p:cNvPr id="121" name="テキスト ボックス 120"/>
            <p:cNvSpPr txBox="1"/>
            <p:nvPr/>
          </p:nvSpPr>
          <p:spPr>
            <a:xfrm>
              <a:off x="5292080" y="3429000"/>
              <a:ext cx="504056" cy="781922"/>
            </a:xfrm>
            <a:prstGeom prst="rect">
              <a:avLst/>
            </a:prstGeom>
            <a:noFill/>
            <a:effectLst>
              <a:outerShdw blurRad="50800" dist="38100" dir="2700000" algn="tl" rotWithShape="0">
                <a:prstClr val="black">
                  <a:alpha val="40000"/>
                </a:prstClr>
              </a:outerShdw>
            </a:effectLst>
            <a:scene3d>
              <a:camera prst="isometricLeftDown"/>
              <a:lightRig rig="threePt" dir="t"/>
            </a:scene3d>
          </p:spPr>
          <p:txBody>
            <a:bodyPr wrap="square" rtlCol="0">
              <a:spAutoFit/>
            </a:bodyPr>
            <a:lstStyle/>
            <a:p>
              <a:r>
                <a:rPr lang="en-US" altLang="ja-JP" sz="3300" b="1"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1</a:t>
              </a:r>
              <a:endParaRPr kumimoji="1" lang="ja-JP" altLang="en-US" sz="3300" b="1" dirty="0">
                <a:solidFill>
                  <a:schemeClr val="bg1"/>
                </a:solidFill>
                <a:latin typeface="IPA Pゴシック" panose="020B0500000000000000" pitchFamily="50" charset="-128"/>
                <a:ea typeface="IPA Pゴシック" panose="020B0500000000000000" pitchFamily="50" charset="-128"/>
                <a:cs typeface="Tahoma" panose="020B0604030504040204" pitchFamily="34" charset="0"/>
              </a:endParaRPr>
            </a:p>
          </p:txBody>
        </p:sp>
      </p:grpSp>
      <p:cxnSp>
        <p:nvCxnSpPr>
          <p:cNvPr id="122" name="直線矢印コネクタ 121"/>
          <p:cNvCxnSpPr>
            <a:stCxn id="138" idx="1"/>
          </p:cNvCxnSpPr>
          <p:nvPr/>
        </p:nvCxnSpPr>
        <p:spPr>
          <a:xfrm flipH="1" flipV="1">
            <a:off x="7569132" y="6101637"/>
            <a:ext cx="222855" cy="593"/>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34" name="直線矢印コネクタ 133"/>
          <p:cNvCxnSpPr>
            <a:stCxn id="137" idx="2"/>
            <a:endCxn id="138" idx="0"/>
          </p:cNvCxnSpPr>
          <p:nvPr/>
        </p:nvCxnSpPr>
        <p:spPr>
          <a:xfrm>
            <a:off x="8235592" y="5686770"/>
            <a:ext cx="0" cy="154603"/>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35" name="直線矢印コネクタ 134"/>
          <p:cNvCxnSpPr/>
          <p:nvPr/>
        </p:nvCxnSpPr>
        <p:spPr>
          <a:xfrm>
            <a:off x="3851920" y="5686769"/>
            <a:ext cx="0" cy="154606"/>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136" name="正方形/長方形 135"/>
          <p:cNvSpPr/>
          <p:nvPr/>
        </p:nvSpPr>
        <p:spPr>
          <a:xfrm>
            <a:off x="2694304" y="5242722"/>
            <a:ext cx="1903595" cy="444047"/>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00" tIns="0" rIns="0" bIns="0" rtlCol="0" anchor="ctr" anchorCtr="0"/>
          <a:lstStyle/>
          <a:p>
            <a:pPr algn="ctr"/>
            <a: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サーバ</a:t>
            </a:r>
            <a:endPar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37" name="正方形/長方形 136"/>
          <p:cNvSpPr/>
          <p:nvPr/>
        </p:nvSpPr>
        <p:spPr>
          <a:xfrm>
            <a:off x="7791988" y="5242724"/>
            <a:ext cx="887208" cy="444046"/>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サーバ</a:t>
            </a:r>
            <a:endPar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38" name="正方形/長方形 137"/>
          <p:cNvSpPr/>
          <p:nvPr/>
        </p:nvSpPr>
        <p:spPr>
          <a:xfrm>
            <a:off x="7791987" y="5841373"/>
            <a:ext cx="887209" cy="521714"/>
          </a:xfrm>
          <a:prstGeom prst="rect">
            <a:avLst/>
          </a:prstGeom>
          <a:gradFill>
            <a:gsLst>
              <a:gs pos="0">
                <a:srgbClr val="7AE0CB"/>
              </a:gs>
              <a:gs pos="100000">
                <a:srgbClr val="165160">
                  <a:lumMod val="50000"/>
                </a:srgb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仮想</a:t>
            </a:r>
            <a: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
            </a:r>
            <a:b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デバイス</a:t>
            </a:r>
            <a:endPar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39" name="正方形/長方形 138"/>
          <p:cNvSpPr/>
          <p:nvPr/>
        </p:nvSpPr>
        <p:spPr>
          <a:xfrm>
            <a:off x="2701190" y="5837981"/>
            <a:ext cx="1883897" cy="527313"/>
          </a:xfrm>
          <a:prstGeom prst="rect">
            <a:avLst/>
          </a:prstGeom>
          <a:gradFill>
            <a:gsLst>
              <a:gs pos="0">
                <a:srgbClr val="7AE0CB"/>
              </a:gs>
              <a:gs pos="100000">
                <a:srgbClr val="165160">
                  <a:lumMod val="50000"/>
                </a:srgb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08000" tIns="0" rIns="0" bIns="0" rtlCol="0" anchor="ctr" anchorCtr="0"/>
          <a:lstStyle/>
          <a:p>
            <a:pPr algn="ctr"/>
            <a:r>
              <a:rPr lang="ja-JP" altLang="en-US"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仮想</a:t>
            </a:r>
            <a: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
            </a:r>
            <a:br>
              <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デバイス</a:t>
            </a:r>
            <a:endParaRPr lang="en-US" altLang="ja-JP" sz="14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65" name="グループ化 64"/>
          <p:cNvGrpSpPr/>
          <p:nvPr/>
        </p:nvGrpSpPr>
        <p:grpSpPr>
          <a:xfrm>
            <a:off x="4914014" y="5516192"/>
            <a:ext cx="924960" cy="288000"/>
            <a:chOff x="5189518" y="7029400"/>
            <a:chExt cx="924960" cy="288000"/>
          </a:xfrm>
        </p:grpSpPr>
        <p:sp>
          <p:nvSpPr>
            <p:cNvPr id="66" name="正方形/長方形 65"/>
            <p:cNvSpPr/>
            <p:nvPr/>
          </p:nvSpPr>
          <p:spPr>
            <a:xfrm>
              <a:off x="518951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C</a:t>
              </a:r>
            </a:p>
          </p:txBody>
        </p:sp>
        <p:sp>
          <p:nvSpPr>
            <p:cNvPr id="67" name="正方形/長方形 66"/>
            <p:cNvSpPr/>
            <p:nvPr/>
          </p:nvSpPr>
          <p:spPr>
            <a:xfrm>
              <a:off x="550799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B</a:t>
              </a:r>
              <a:endParaRPr lang="en-US" altLang="ja-JP" dirty="0" smtClean="0">
                <a:latin typeface="IPA Pゴシック" panose="020B0500000000000000" pitchFamily="50" charset="-128"/>
                <a:ea typeface="IPA Pゴシック" panose="020B0500000000000000" pitchFamily="50" charset="-128"/>
              </a:endParaRPr>
            </a:p>
          </p:txBody>
        </p:sp>
        <p:sp>
          <p:nvSpPr>
            <p:cNvPr id="68" name="正方形/長方形 67"/>
            <p:cNvSpPr/>
            <p:nvPr/>
          </p:nvSpPr>
          <p:spPr>
            <a:xfrm>
              <a:off x="582647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A</a:t>
              </a:r>
            </a:p>
          </p:txBody>
        </p:sp>
      </p:grpSp>
      <p:grpSp>
        <p:nvGrpSpPr>
          <p:cNvPr id="69" name="グループ化 68"/>
          <p:cNvGrpSpPr/>
          <p:nvPr/>
        </p:nvGrpSpPr>
        <p:grpSpPr>
          <a:xfrm>
            <a:off x="2708254" y="5959817"/>
            <a:ext cx="924950" cy="288000"/>
            <a:chOff x="4325528" y="7029400"/>
            <a:chExt cx="924950" cy="288000"/>
          </a:xfrm>
        </p:grpSpPr>
        <p:sp>
          <p:nvSpPr>
            <p:cNvPr id="70" name="正方形/長方形 69"/>
            <p:cNvSpPr/>
            <p:nvPr/>
          </p:nvSpPr>
          <p:spPr>
            <a:xfrm>
              <a:off x="496247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D</a:t>
              </a:r>
              <a:endParaRPr lang="en-US" altLang="ja-JP" dirty="0" smtClean="0">
                <a:latin typeface="IPA Pゴシック" panose="020B0500000000000000" pitchFamily="50" charset="-128"/>
                <a:ea typeface="IPA Pゴシック" panose="020B0500000000000000" pitchFamily="50" charset="-128"/>
              </a:endParaRPr>
            </a:p>
          </p:txBody>
        </p:sp>
        <p:sp>
          <p:nvSpPr>
            <p:cNvPr id="71" name="正方形/長方形 70"/>
            <p:cNvSpPr/>
            <p:nvPr/>
          </p:nvSpPr>
          <p:spPr>
            <a:xfrm>
              <a:off x="464400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E</a:t>
              </a:r>
              <a:endParaRPr lang="en-US" altLang="ja-JP" dirty="0" smtClean="0">
                <a:latin typeface="IPA Pゴシック" panose="020B0500000000000000" pitchFamily="50" charset="-128"/>
                <a:ea typeface="IPA Pゴシック" panose="020B0500000000000000" pitchFamily="50" charset="-128"/>
              </a:endParaRPr>
            </a:p>
          </p:txBody>
        </p:sp>
        <p:sp>
          <p:nvSpPr>
            <p:cNvPr id="72" name="正方形/長方形 71"/>
            <p:cNvSpPr/>
            <p:nvPr/>
          </p:nvSpPr>
          <p:spPr>
            <a:xfrm>
              <a:off x="432552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F</a:t>
              </a:r>
            </a:p>
          </p:txBody>
        </p:sp>
      </p:grpSp>
      <p:grpSp>
        <p:nvGrpSpPr>
          <p:cNvPr id="73" name="グループ化 72"/>
          <p:cNvGrpSpPr/>
          <p:nvPr/>
        </p:nvGrpSpPr>
        <p:grpSpPr>
          <a:xfrm>
            <a:off x="2708613" y="5337290"/>
            <a:ext cx="925724" cy="288000"/>
            <a:chOff x="3460764" y="7029400"/>
            <a:chExt cx="925724" cy="288000"/>
          </a:xfrm>
        </p:grpSpPr>
        <p:sp>
          <p:nvSpPr>
            <p:cNvPr id="74" name="正方形/長方形 73"/>
            <p:cNvSpPr/>
            <p:nvPr/>
          </p:nvSpPr>
          <p:spPr>
            <a:xfrm>
              <a:off x="409848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G</a:t>
              </a:r>
              <a:endParaRPr lang="en-US" altLang="ja-JP" dirty="0" smtClean="0">
                <a:latin typeface="IPA Pゴシック" panose="020B0500000000000000" pitchFamily="50" charset="-128"/>
                <a:ea typeface="IPA Pゴシック" panose="020B0500000000000000" pitchFamily="50" charset="-128"/>
              </a:endParaRPr>
            </a:p>
          </p:txBody>
        </p:sp>
        <p:sp>
          <p:nvSpPr>
            <p:cNvPr id="75" name="正方形/長方形 74"/>
            <p:cNvSpPr/>
            <p:nvPr/>
          </p:nvSpPr>
          <p:spPr>
            <a:xfrm>
              <a:off x="378000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H</a:t>
              </a:r>
              <a:endParaRPr lang="en-US" altLang="ja-JP" dirty="0" smtClean="0">
                <a:latin typeface="IPA Pゴシック" panose="020B0500000000000000" pitchFamily="50" charset="-128"/>
                <a:ea typeface="IPA Pゴシック" panose="020B0500000000000000" pitchFamily="50" charset="-128"/>
              </a:endParaRPr>
            </a:p>
          </p:txBody>
        </p:sp>
        <p:sp>
          <p:nvSpPr>
            <p:cNvPr id="76" name="正方形/長方形 75"/>
            <p:cNvSpPr/>
            <p:nvPr/>
          </p:nvSpPr>
          <p:spPr>
            <a:xfrm>
              <a:off x="3460764"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I</a:t>
              </a:r>
              <a:endParaRPr lang="en-US" altLang="ja-JP" dirty="0" smtClean="0">
                <a:latin typeface="IPA Pゴシック" panose="020B0500000000000000" pitchFamily="50" charset="-128"/>
                <a:ea typeface="IPA Pゴシック" panose="020B0500000000000000" pitchFamily="50" charset="-128"/>
              </a:endParaRPr>
            </a:p>
          </p:txBody>
        </p:sp>
      </p:grpSp>
      <p:grpSp>
        <p:nvGrpSpPr>
          <p:cNvPr id="77" name="グループ化 76"/>
          <p:cNvGrpSpPr/>
          <p:nvPr/>
        </p:nvGrpSpPr>
        <p:grpSpPr>
          <a:xfrm>
            <a:off x="1258041" y="5337290"/>
            <a:ext cx="986684" cy="288000"/>
            <a:chOff x="3430284" y="7029400"/>
            <a:chExt cx="986684" cy="288000"/>
          </a:xfrm>
        </p:grpSpPr>
        <p:sp>
          <p:nvSpPr>
            <p:cNvPr id="78" name="正方形/長方形 77"/>
            <p:cNvSpPr/>
            <p:nvPr/>
          </p:nvSpPr>
          <p:spPr>
            <a:xfrm>
              <a:off x="412896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J</a:t>
              </a:r>
            </a:p>
          </p:txBody>
        </p:sp>
        <p:sp>
          <p:nvSpPr>
            <p:cNvPr id="79" name="正方形/長方形 78"/>
            <p:cNvSpPr/>
            <p:nvPr/>
          </p:nvSpPr>
          <p:spPr>
            <a:xfrm>
              <a:off x="378000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K</a:t>
              </a:r>
            </a:p>
          </p:txBody>
        </p:sp>
        <p:sp>
          <p:nvSpPr>
            <p:cNvPr id="80" name="正方形/長方形 79"/>
            <p:cNvSpPr/>
            <p:nvPr/>
          </p:nvSpPr>
          <p:spPr>
            <a:xfrm>
              <a:off x="3430284"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L</a:t>
              </a:r>
            </a:p>
          </p:txBody>
        </p:sp>
      </p:grpSp>
      <p:grpSp>
        <p:nvGrpSpPr>
          <p:cNvPr id="81" name="グループ化 80"/>
          <p:cNvGrpSpPr/>
          <p:nvPr/>
        </p:nvGrpSpPr>
        <p:grpSpPr>
          <a:xfrm>
            <a:off x="84178" y="4897093"/>
            <a:ext cx="925724" cy="288000"/>
            <a:chOff x="3491244" y="7029400"/>
            <a:chExt cx="925724" cy="288000"/>
          </a:xfrm>
        </p:grpSpPr>
        <p:sp>
          <p:nvSpPr>
            <p:cNvPr id="83" name="正方形/長方形 82"/>
            <p:cNvSpPr/>
            <p:nvPr/>
          </p:nvSpPr>
          <p:spPr>
            <a:xfrm>
              <a:off x="412896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M</a:t>
              </a:r>
              <a:endParaRPr lang="en-US" altLang="ja-JP" dirty="0" smtClean="0">
                <a:latin typeface="IPA Pゴシック" panose="020B0500000000000000" pitchFamily="50" charset="-128"/>
                <a:ea typeface="IPA Pゴシック" panose="020B0500000000000000" pitchFamily="50" charset="-128"/>
              </a:endParaRPr>
            </a:p>
          </p:txBody>
        </p:sp>
        <p:sp>
          <p:nvSpPr>
            <p:cNvPr id="84" name="正方形/長方形 83"/>
            <p:cNvSpPr/>
            <p:nvPr/>
          </p:nvSpPr>
          <p:spPr>
            <a:xfrm>
              <a:off x="381048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N</a:t>
              </a:r>
            </a:p>
          </p:txBody>
        </p:sp>
        <p:sp>
          <p:nvSpPr>
            <p:cNvPr id="85" name="正方形/長方形 84"/>
            <p:cNvSpPr/>
            <p:nvPr/>
          </p:nvSpPr>
          <p:spPr>
            <a:xfrm>
              <a:off x="3491244"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O</a:t>
              </a:r>
            </a:p>
          </p:txBody>
        </p:sp>
      </p:grpSp>
      <p:sp>
        <p:nvSpPr>
          <p:cNvPr id="126" name="乗算記号 125"/>
          <p:cNvSpPr/>
          <p:nvPr/>
        </p:nvSpPr>
        <p:spPr>
          <a:xfrm>
            <a:off x="1165852" y="4875639"/>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43" name="乗算記号 142"/>
          <p:cNvSpPr/>
          <p:nvPr/>
        </p:nvSpPr>
        <p:spPr>
          <a:xfrm>
            <a:off x="2583401" y="4857713"/>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47" name="乗算記号 146"/>
          <p:cNvSpPr/>
          <p:nvPr/>
        </p:nvSpPr>
        <p:spPr>
          <a:xfrm>
            <a:off x="2584147" y="5493929"/>
            <a:ext cx="1174656" cy="1224136"/>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49" name="四角形吹き出し 148"/>
          <p:cNvSpPr/>
          <p:nvPr/>
        </p:nvSpPr>
        <p:spPr>
          <a:xfrm>
            <a:off x="4394888" y="6328803"/>
            <a:ext cx="1757814" cy="443325"/>
          </a:xfrm>
          <a:prstGeom prst="wedgeRectCallout">
            <a:avLst>
              <a:gd name="adj1" fmla="val -119593"/>
              <a:gd name="adj2" fmla="val -106152"/>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処理中</a:t>
            </a:r>
            <a:endParaRPr kumimoji="1" lang="ja-JP" altLang="en-US" sz="24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48" name="四角形吹き出し 147"/>
          <p:cNvSpPr/>
          <p:nvPr/>
        </p:nvSpPr>
        <p:spPr>
          <a:xfrm>
            <a:off x="3893297" y="4208255"/>
            <a:ext cx="1757814" cy="443325"/>
          </a:xfrm>
          <a:prstGeom prst="wedgeRectCallout">
            <a:avLst>
              <a:gd name="adj1" fmla="val -91638"/>
              <a:gd name="adj2" fmla="val 23971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処理中</a:t>
            </a:r>
            <a:endParaRPr kumimoji="1" lang="ja-JP" altLang="en-US" sz="24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127" name="四角形吹き出し 126"/>
          <p:cNvSpPr/>
          <p:nvPr/>
        </p:nvSpPr>
        <p:spPr>
          <a:xfrm>
            <a:off x="129276" y="5997788"/>
            <a:ext cx="1757814" cy="443325"/>
          </a:xfrm>
          <a:prstGeom prst="wedgeRectCallout">
            <a:avLst>
              <a:gd name="adj1" fmla="val 42616"/>
              <a:gd name="adj2" fmla="val -167266"/>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sz="24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送信中</a:t>
            </a:r>
            <a:endParaRPr kumimoji="1" lang="ja-JP" altLang="en-US" sz="24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Tree>
    <p:extLst>
      <p:ext uri="{BB962C8B-B14F-4D97-AF65-F5344CB8AC3E}">
        <p14:creationId xmlns:p14="http://schemas.microsoft.com/office/powerpoint/2010/main" val="28252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slide(fromLeft)">
                                      <p:cBhvr>
                                        <p:cTn id="7" dur="1000"/>
                                        <p:tgtEl>
                                          <p:spTgt spid="1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
                                        </p:tgtEl>
                                        <p:attrNameLst>
                                          <p:attrName>style.visibility</p:attrName>
                                        </p:attrNameLst>
                                      </p:cBhvr>
                                      <p:to>
                                        <p:strVal val="visible"/>
                                      </p:to>
                                    </p:set>
                                    <p:animEffect transition="in" filter="fade">
                                      <p:cBhvr>
                                        <p:cTn id="10" dur="500"/>
                                        <p:tgtEl>
                                          <p:spTgt spid="112"/>
                                        </p:tgtEl>
                                      </p:cBhvr>
                                    </p:animEffect>
                                  </p:childTnLst>
                                </p:cTn>
                              </p:par>
                            </p:childTnLst>
                          </p:cTn>
                        </p:par>
                        <p:par>
                          <p:cTn id="11" fill="hold">
                            <p:stCondLst>
                              <p:cond delay="1000"/>
                            </p:stCondLst>
                            <p:childTnLst>
                              <p:par>
                                <p:cTn id="12" presetID="63" presetClass="path" presetSubtype="0" accel="50000" decel="50000" fill="hold" nodeType="afterEffect">
                                  <p:stCondLst>
                                    <p:cond delay="0"/>
                                  </p:stCondLst>
                                  <p:childTnLst>
                                    <p:animMotion origin="layout" path="M 2.77778E-6 -1.48148E-6 L 0.19566 -1.48148E-6 " pathEditMode="relative" rAng="0" ptsTypes="AA">
                                      <p:cBhvr>
                                        <p:cTn id="13" dur="2000" fill="hold"/>
                                        <p:tgtEl>
                                          <p:spTgt spid="65"/>
                                        </p:tgtEl>
                                        <p:attrNameLst>
                                          <p:attrName>ppt_x</p:attrName>
                                          <p:attrName>ppt_y</p:attrName>
                                        </p:attrNameLst>
                                      </p:cBhvr>
                                      <p:rCtr x="9774" y="0"/>
                                    </p:animMotion>
                                  </p:childTnLst>
                                </p:cTn>
                              </p:par>
                              <p:par>
                                <p:cTn id="14" presetID="63" presetClass="path" presetSubtype="0" accel="50000" decel="50000" fill="hold" nodeType="withEffect">
                                  <p:stCondLst>
                                    <p:cond delay="0"/>
                                  </p:stCondLst>
                                  <p:childTnLst>
                                    <p:animMotion origin="layout" path="M -1.66667E-6 1.85185E-6 L 0.19497 1.85185E-6 " pathEditMode="relative" rAng="0" ptsTypes="AA">
                                      <p:cBhvr>
                                        <p:cTn id="15" dur="2000" fill="hold"/>
                                        <p:tgtEl>
                                          <p:spTgt spid="98"/>
                                        </p:tgtEl>
                                        <p:attrNameLst>
                                          <p:attrName>ppt_x</p:attrName>
                                          <p:attrName>ppt_y</p:attrName>
                                        </p:attrNameLst>
                                      </p:cBhvr>
                                      <p:rCtr x="9740" y="0"/>
                                    </p:animMotion>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38"/>
                                        </p:tgtEl>
                                        <p:attrNameLst>
                                          <p:attrName>style.visibility</p:attrName>
                                        </p:attrNameLst>
                                      </p:cBhvr>
                                      <p:to>
                                        <p:strVal val="visible"/>
                                      </p:to>
                                    </p:set>
                                    <p:animEffect transition="in" filter="fade">
                                      <p:cBhvr>
                                        <p:cTn id="19" dur="500"/>
                                        <p:tgtEl>
                                          <p:spTgt spid="13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500"/>
                                        <p:tgtEl>
                                          <p:spTgt spid="137"/>
                                        </p:tgtEl>
                                      </p:cBhvr>
                                    </p:animEffect>
                                  </p:childTnLst>
                                </p:cTn>
                              </p:par>
                            </p:childTnLst>
                          </p:cTn>
                        </p:par>
                        <p:par>
                          <p:cTn id="23" fill="hold">
                            <p:stCondLst>
                              <p:cond delay="3500"/>
                            </p:stCondLst>
                            <p:childTnLst>
                              <p:par>
                                <p:cTn id="24" presetID="12" presetClass="entr" presetSubtype="2" fill="hold" nodeType="afterEffect">
                                  <p:stCondLst>
                                    <p:cond delay="0"/>
                                  </p:stCondLst>
                                  <p:childTnLst>
                                    <p:set>
                                      <p:cBhvr>
                                        <p:cTn id="25" dur="1" fill="hold">
                                          <p:stCondLst>
                                            <p:cond delay="0"/>
                                          </p:stCondLst>
                                        </p:cTn>
                                        <p:tgtEl>
                                          <p:spTgt spid="122"/>
                                        </p:tgtEl>
                                        <p:attrNameLst>
                                          <p:attrName>style.visibility</p:attrName>
                                        </p:attrNameLst>
                                      </p:cBhvr>
                                      <p:to>
                                        <p:strVal val="visible"/>
                                      </p:to>
                                    </p:set>
                                    <p:anim calcmode="lin" valueType="num">
                                      <p:cBhvr additive="base">
                                        <p:cTn id="26" dur="500"/>
                                        <p:tgtEl>
                                          <p:spTgt spid="122"/>
                                        </p:tgtEl>
                                        <p:attrNameLst>
                                          <p:attrName>ppt_x</p:attrName>
                                        </p:attrNameLst>
                                      </p:cBhvr>
                                      <p:tavLst>
                                        <p:tav tm="0">
                                          <p:val>
                                            <p:strVal val="#ppt_x+#ppt_w*1.125000"/>
                                          </p:val>
                                        </p:tav>
                                        <p:tav tm="100000">
                                          <p:val>
                                            <p:strVal val="#ppt_x"/>
                                          </p:val>
                                        </p:tav>
                                      </p:tavLst>
                                    </p:anim>
                                    <p:animEffect transition="in" filter="wipe(left)">
                                      <p:cBhvr>
                                        <p:cTn id="27" dur="500"/>
                                        <p:tgtEl>
                                          <p:spTgt spid="122"/>
                                        </p:tgtEl>
                                      </p:cBhvr>
                                    </p:animEffect>
                                  </p:childTnLst>
                                </p:cTn>
                              </p:par>
                              <p:par>
                                <p:cTn id="28" presetID="10" presetClass="exit" presetSubtype="0" fill="hold" nodeType="withEffect">
                                  <p:stCondLst>
                                    <p:cond delay="0"/>
                                  </p:stCondLst>
                                  <p:childTnLst>
                                    <p:animEffect transition="out" filter="fade">
                                      <p:cBhvr>
                                        <p:cTn id="29" dur="500"/>
                                        <p:tgtEl>
                                          <p:spTgt spid="108"/>
                                        </p:tgtEl>
                                      </p:cBhvr>
                                    </p:animEffect>
                                    <p:set>
                                      <p:cBhvr>
                                        <p:cTn id="30" dur="1" fill="hold">
                                          <p:stCondLst>
                                            <p:cond delay="499"/>
                                          </p:stCondLst>
                                        </p:cTn>
                                        <p:tgtEl>
                                          <p:spTgt spid="108"/>
                                        </p:tgtEl>
                                        <p:attrNameLst>
                                          <p:attrName>style.visibility</p:attrName>
                                        </p:attrNameLst>
                                      </p:cBhvr>
                                      <p:to>
                                        <p:strVal val="hidden"/>
                                      </p:to>
                                    </p:set>
                                  </p:childTnLst>
                                </p:cTn>
                              </p:par>
                              <p:par>
                                <p:cTn id="31" presetID="12" presetClass="entr" presetSubtype="1" fill="hold" nodeType="withEffect">
                                  <p:stCondLst>
                                    <p:cond delay="0"/>
                                  </p:stCondLst>
                                  <p:childTnLst>
                                    <p:set>
                                      <p:cBhvr>
                                        <p:cTn id="32" dur="1" fill="hold">
                                          <p:stCondLst>
                                            <p:cond delay="0"/>
                                          </p:stCondLst>
                                        </p:cTn>
                                        <p:tgtEl>
                                          <p:spTgt spid="134"/>
                                        </p:tgtEl>
                                        <p:attrNameLst>
                                          <p:attrName>style.visibility</p:attrName>
                                        </p:attrNameLst>
                                      </p:cBhvr>
                                      <p:to>
                                        <p:strVal val="visible"/>
                                      </p:to>
                                    </p:set>
                                    <p:anim calcmode="lin" valueType="num">
                                      <p:cBhvr additive="base">
                                        <p:cTn id="33" dur="500"/>
                                        <p:tgtEl>
                                          <p:spTgt spid="134"/>
                                        </p:tgtEl>
                                        <p:attrNameLst>
                                          <p:attrName>ppt_y</p:attrName>
                                        </p:attrNameLst>
                                      </p:cBhvr>
                                      <p:tavLst>
                                        <p:tav tm="0">
                                          <p:val>
                                            <p:strVal val="#ppt_y-#ppt_h*1.125000"/>
                                          </p:val>
                                        </p:tav>
                                        <p:tav tm="100000">
                                          <p:val>
                                            <p:strVal val="#ppt_y"/>
                                          </p:val>
                                        </p:tav>
                                      </p:tavLst>
                                    </p:anim>
                                    <p:animEffect transition="in" filter="wipe(down)">
                                      <p:cBhvr>
                                        <p:cTn id="34" dur="500"/>
                                        <p:tgtEl>
                                          <p:spTgt spid="13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26"/>
                                        </p:tgtEl>
                                        <p:attrNameLst>
                                          <p:attrName>style.visibility</p:attrName>
                                        </p:attrNameLst>
                                      </p:cBhvr>
                                      <p:to>
                                        <p:strVal val="visible"/>
                                      </p:to>
                                    </p:set>
                                    <p:anim calcmode="lin" valueType="num">
                                      <p:cBhvr>
                                        <p:cTn id="39" dur="500" fill="hold"/>
                                        <p:tgtEl>
                                          <p:spTgt spid="126"/>
                                        </p:tgtEl>
                                        <p:attrNameLst>
                                          <p:attrName>ppt_w</p:attrName>
                                        </p:attrNameLst>
                                      </p:cBhvr>
                                      <p:tavLst>
                                        <p:tav tm="0">
                                          <p:val>
                                            <p:fltVal val="0"/>
                                          </p:val>
                                        </p:tav>
                                        <p:tav tm="100000">
                                          <p:val>
                                            <p:strVal val="#ppt_w"/>
                                          </p:val>
                                        </p:tav>
                                      </p:tavLst>
                                    </p:anim>
                                    <p:anim calcmode="lin" valueType="num">
                                      <p:cBhvr>
                                        <p:cTn id="40" dur="500" fill="hold"/>
                                        <p:tgtEl>
                                          <p:spTgt spid="126"/>
                                        </p:tgtEl>
                                        <p:attrNameLst>
                                          <p:attrName>ppt_h</p:attrName>
                                        </p:attrNameLst>
                                      </p:cBhvr>
                                      <p:tavLst>
                                        <p:tav tm="0">
                                          <p:val>
                                            <p:fltVal val="0"/>
                                          </p:val>
                                        </p:tav>
                                        <p:tav tm="100000">
                                          <p:val>
                                            <p:strVal val="#ppt_h"/>
                                          </p:val>
                                        </p:tav>
                                      </p:tavLst>
                                    </p:anim>
                                    <p:animEffect transition="in" filter="fade">
                                      <p:cBhvr>
                                        <p:cTn id="41" dur="500"/>
                                        <p:tgtEl>
                                          <p:spTgt spid="126"/>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43"/>
                                        </p:tgtEl>
                                        <p:attrNameLst>
                                          <p:attrName>style.visibility</p:attrName>
                                        </p:attrNameLst>
                                      </p:cBhvr>
                                      <p:to>
                                        <p:strVal val="visible"/>
                                      </p:to>
                                    </p:set>
                                    <p:anim calcmode="lin" valueType="num">
                                      <p:cBhvr>
                                        <p:cTn id="46" dur="500" fill="hold"/>
                                        <p:tgtEl>
                                          <p:spTgt spid="143"/>
                                        </p:tgtEl>
                                        <p:attrNameLst>
                                          <p:attrName>ppt_w</p:attrName>
                                        </p:attrNameLst>
                                      </p:cBhvr>
                                      <p:tavLst>
                                        <p:tav tm="0">
                                          <p:val>
                                            <p:fltVal val="0"/>
                                          </p:val>
                                        </p:tav>
                                        <p:tav tm="100000">
                                          <p:val>
                                            <p:strVal val="#ppt_w"/>
                                          </p:val>
                                        </p:tav>
                                      </p:tavLst>
                                    </p:anim>
                                    <p:anim calcmode="lin" valueType="num">
                                      <p:cBhvr>
                                        <p:cTn id="47" dur="500" fill="hold"/>
                                        <p:tgtEl>
                                          <p:spTgt spid="143"/>
                                        </p:tgtEl>
                                        <p:attrNameLst>
                                          <p:attrName>ppt_h</p:attrName>
                                        </p:attrNameLst>
                                      </p:cBhvr>
                                      <p:tavLst>
                                        <p:tav tm="0">
                                          <p:val>
                                            <p:fltVal val="0"/>
                                          </p:val>
                                        </p:tav>
                                        <p:tav tm="100000">
                                          <p:val>
                                            <p:strVal val="#ppt_h"/>
                                          </p:val>
                                        </p:tav>
                                      </p:tavLst>
                                    </p:anim>
                                    <p:animEffect transition="in" filter="fade">
                                      <p:cBhvr>
                                        <p:cTn id="48" dur="500"/>
                                        <p:tgtEl>
                                          <p:spTgt spid="143"/>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47"/>
                                        </p:tgtEl>
                                        <p:attrNameLst>
                                          <p:attrName>style.visibility</p:attrName>
                                        </p:attrNameLst>
                                      </p:cBhvr>
                                      <p:to>
                                        <p:strVal val="visible"/>
                                      </p:to>
                                    </p:set>
                                    <p:anim calcmode="lin" valueType="num">
                                      <p:cBhvr>
                                        <p:cTn id="53" dur="500" fill="hold"/>
                                        <p:tgtEl>
                                          <p:spTgt spid="147"/>
                                        </p:tgtEl>
                                        <p:attrNameLst>
                                          <p:attrName>ppt_w</p:attrName>
                                        </p:attrNameLst>
                                      </p:cBhvr>
                                      <p:tavLst>
                                        <p:tav tm="0">
                                          <p:val>
                                            <p:fltVal val="0"/>
                                          </p:val>
                                        </p:tav>
                                        <p:tav tm="100000">
                                          <p:val>
                                            <p:strVal val="#ppt_w"/>
                                          </p:val>
                                        </p:tav>
                                      </p:tavLst>
                                    </p:anim>
                                    <p:anim calcmode="lin" valueType="num">
                                      <p:cBhvr>
                                        <p:cTn id="54" dur="500" fill="hold"/>
                                        <p:tgtEl>
                                          <p:spTgt spid="147"/>
                                        </p:tgtEl>
                                        <p:attrNameLst>
                                          <p:attrName>ppt_h</p:attrName>
                                        </p:attrNameLst>
                                      </p:cBhvr>
                                      <p:tavLst>
                                        <p:tav tm="0">
                                          <p:val>
                                            <p:fltVal val="0"/>
                                          </p:val>
                                        </p:tav>
                                        <p:tav tm="100000">
                                          <p:val>
                                            <p:strVal val="#ppt_h"/>
                                          </p:val>
                                        </p:tav>
                                      </p:tavLst>
                                    </p:anim>
                                    <p:animEffect transition="in" filter="fade">
                                      <p:cBhvr>
                                        <p:cTn id="55"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37" grpId="0" animBg="1"/>
      <p:bldP spid="138" grpId="0" animBg="1"/>
      <p:bldP spid="126" grpId="0" animBg="1"/>
      <p:bldP spid="143" grpId="0" animBg="1"/>
      <p:bldP spid="14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提案</a:t>
            </a:r>
            <a:r>
              <a:rPr kumimoji="1" lang="en-US" altLang="ja-JP" dirty="0" smtClean="0"/>
              <a:t>: D-MORE</a:t>
            </a:r>
            <a:endParaRPr kumimoji="1" lang="ja-JP" altLang="en-US" dirty="0"/>
          </a:p>
        </p:txBody>
      </p:sp>
      <p:sp>
        <p:nvSpPr>
          <p:cNvPr id="2" name="コンテンツ プレースホルダー 1"/>
          <p:cNvSpPr>
            <a:spLocks noGrp="1"/>
          </p:cNvSpPr>
          <p:nvPr>
            <p:ph idx="13"/>
          </p:nvPr>
        </p:nvSpPr>
        <p:spPr>
          <a:xfrm>
            <a:off x="467544" y="1340768"/>
            <a:ext cx="8424936" cy="5112568"/>
          </a:xfrm>
        </p:spPr>
        <p:txBody>
          <a:bodyPr/>
          <a:lstStyle/>
          <a:p>
            <a:r>
              <a:rPr lang="ja-JP" altLang="en-US" dirty="0"/>
              <a:t>帯域外リモート管理を継続可能なマイグレーション</a:t>
            </a:r>
            <a:r>
              <a:rPr lang="ja-JP" altLang="en-US" dirty="0" smtClean="0"/>
              <a:t>を</a:t>
            </a:r>
            <a:r>
              <a:rPr lang="en-US" altLang="ja-JP" dirty="0" smtClean="0"/>
              <a:t/>
            </a:r>
            <a:br>
              <a:rPr lang="en-US" altLang="ja-JP" dirty="0" smtClean="0"/>
            </a:br>
            <a:r>
              <a:rPr lang="ja-JP" altLang="en-US" dirty="0" smtClean="0"/>
              <a:t>実現</a:t>
            </a:r>
            <a:r>
              <a:rPr lang="ja-JP" altLang="en-US" dirty="0"/>
              <a:t>するシステム</a:t>
            </a:r>
            <a:endParaRPr lang="en-US" altLang="ja-JP" dirty="0"/>
          </a:p>
          <a:p>
            <a:pPr lvl="1"/>
            <a:r>
              <a:rPr lang="ja-JP" altLang="en-US" dirty="0" smtClean="0"/>
              <a:t>マイグレーション可能なリモート管理用</a:t>
            </a:r>
            <a:r>
              <a:rPr lang="en-US" altLang="ja-JP" dirty="0" smtClean="0"/>
              <a:t>VM</a:t>
            </a:r>
            <a:r>
              <a:rPr lang="ja-JP" altLang="en-US" dirty="0" smtClean="0"/>
              <a:t>（ドメイン</a:t>
            </a:r>
            <a:r>
              <a:rPr lang="en-US" altLang="ja-JP" dirty="0" smtClean="0"/>
              <a:t>R</a:t>
            </a:r>
            <a:r>
              <a:rPr lang="ja-JP" altLang="en-US" dirty="0" smtClean="0"/>
              <a:t>）を提供</a:t>
            </a:r>
            <a:endParaRPr lang="en-US" altLang="ja-JP" dirty="0" smtClean="0"/>
          </a:p>
          <a:p>
            <a:pPr lvl="2"/>
            <a:r>
              <a:rPr lang="en-US" altLang="ja-JP" dirty="0" smtClean="0"/>
              <a:t>RMS</a:t>
            </a:r>
            <a:r>
              <a:rPr lang="ja-JP" altLang="en-US" dirty="0" smtClean="0"/>
              <a:t>サーバ</a:t>
            </a:r>
            <a:r>
              <a:rPr lang="ja-JP" altLang="en-US" dirty="0"/>
              <a:t>と</a:t>
            </a:r>
            <a:r>
              <a:rPr lang="ja-JP" altLang="en-US" dirty="0" smtClean="0"/>
              <a:t>仮想デバイスを動かす</a:t>
            </a:r>
            <a:endParaRPr lang="en-US" altLang="ja-JP" dirty="0"/>
          </a:p>
          <a:p>
            <a:pPr lvl="1"/>
            <a:r>
              <a:rPr lang="ja-JP" altLang="en-US" dirty="0" smtClean="0"/>
              <a:t>同期を取りながらドメイン</a:t>
            </a:r>
            <a:r>
              <a:rPr lang="en-US" altLang="ja-JP" dirty="0" smtClean="0"/>
              <a:t>R</a:t>
            </a:r>
            <a:r>
              <a:rPr lang="ja-JP" altLang="en-US" dirty="0" smtClean="0"/>
              <a:t>とユーザ</a:t>
            </a:r>
            <a:r>
              <a:rPr lang="en-US" altLang="ja-JP" dirty="0" smtClean="0"/>
              <a:t>VM</a:t>
            </a:r>
            <a:r>
              <a:rPr lang="ja-JP" altLang="en-US" dirty="0" smtClean="0"/>
              <a:t>を同時マイグレーション</a:t>
            </a:r>
            <a:endParaRPr lang="en-US" altLang="ja-JP" dirty="0"/>
          </a:p>
          <a:p>
            <a:pPr lvl="1"/>
            <a:r>
              <a:rPr lang="en-US" altLang="ja-JP" dirty="0" smtClean="0"/>
              <a:t>RMS</a:t>
            </a:r>
            <a:r>
              <a:rPr lang="ja-JP" altLang="en-US" dirty="0" smtClean="0"/>
              <a:t>クライアント，ドメイン</a:t>
            </a:r>
            <a:r>
              <a:rPr lang="en-US" altLang="ja-JP" dirty="0" smtClean="0"/>
              <a:t>R</a:t>
            </a:r>
            <a:r>
              <a:rPr lang="ja-JP" altLang="en-US" dirty="0" err="1" smtClean="0"/>
              <a:t>，</a:t>
            </a:r>
            <a:r>
              <a:rPr lang="ja-JP" altLang="en-US" dirty="0"/>
              <a:t>ユーザ</a:t>
            </a:r>
            <a:r>
              <a:rPr lang="en-US" altLang="ja-JP" dirty="0" smtClean="0"/>
              <a:t>VM</a:t>
            </a:r>
            <a:r>
              <a:rPr lang="ja-JP" altLang="en-US" dirty="0"/>
              <a:t>間の接続を維持</a:t>
            </a:r>
            <a:endParaRPr lang="en-US" altLang="ja-JP" dirty="0"/>
          </a:p>
        </p:txBody>
      </p:sp>
      <p:sp>
        <p:nvSpPr>
          <p:cNvPr id="55" name="角丸四角形 54"/>
          <p:cNvSpPr/>
          <p:nvPr/>
        </p:nvSpPr>
        <p:spPr>
          <a:xfrm>
            <a:off x="1331640" y="4170756"/>
            <a:ext cx="7664378" cy="2340939"/>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56" name="正方形/長方形 55"/>
          <p:cNvSpPr/>
          <p:nvPr/>
        </p:nvSpPr>
        <p:spPr>
          <a:xfrm>
            <a:off x="5545660" y="4887800"/>
            <a:ext cx="864096" cy="360041"/>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VNC Server</a:t>
            </a:r>
          </a:p>
        </p:txBody>
      </p:sp>
      <p:sp>
        <p:nvSpPr>
          <p:cNvPr id="57" name="正方形/長方形 56"/>
          <p:cNvSpPr/>
          <p:nvPr/>
        </p:nvSpPr>
        <p:spPr>
          <a:xfrm>
            <a:off x="1465784" y="4495472"/>
            <a:ext cx="3394248" cy="15437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58" name="直線矢印コネクタ 57"/>
          <p:cNvCxnSpPr/>
          <p:nvPr/>
        </p:nvCxnSpPr>
        <p:spPr>
          <a:xfrm>
            <a:off x="2339752" y="4345939"/>
            <a:ext cx="5606752" cy="0"/>
          </a:xfrm>
          <a:prstGeom prst="straightConnector1">
            <a:avLst/>
          </a:prstGeom>
          <a:ln w="381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59" name="テキスト ボックス 58"/>
          <p:cNvSpPr txBox="1"/>
          <p:nvPr/>
        </p:nvSpPr>
        <p:spPr>
          <a:xfrm>
            <a:off x="4499992" y="4207440"/>
            <a:ext cx="1224136" cy="276999"/>
          </a:xfrm>
          <a:prstGeom prst="rect">
            <a:avLst/>
          </a:prstGeom>
          <a:solidFill>
            <a:schemeClr val="bg1">
              <a:alpha val="80000"/>
            </a:schemeClr>
          </a:solidFill>
          <a:ln w="3175">
            <a:noFill/>
          </a:ln>
        </p:spPr>
        <p:txBody>
          <a:bodyPr wrap="square" rtlCol="0">
            <a:spAutoFit/>
          </a:bodyPr>
          <a:lstStyle/>
          <a:p>
            <a:pPr algn="ctr"/>
            <a:r>
              <a:rPr kumimoji="1" lang="ja-JP" altLang="en-US" sz="1200" dirty="0" smtClean="0">
                <a:latin typeface="IPA Pゴシック" panose="020B0500000000000000" pitchFamily="50" charset="-128"/>
                <a:ea typeface="IPA Pゴシック" panose="020B0500000000000000" pitchFamily="50" charset="-128"/>
                <a:cs typeface="Tahoma" panose="020B0604030504040204" pitchFamily="34" charset="0"/>
              </a:rPr>
              <a:t>マイグレーション</a:t>
            </a:r>
            <a:endParaRPr kumimoji="1" lang="ja-JP" altLang="en-US" sz="1200" dirty="0">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60" name="グループ化 59"/>
          <p:cNvGrpSpPr/>
          <p:nvPr/>
        </p:nvGrpSpPr>
        <p:grpSpPr>
          <a:xfrm>
            <a:off x="1519245" y="4126723"/>
            <a:ext cx="1097817" cy="1042547"/>
            <a:chOff x="5292080" y="3140968"/>
            <a:chExt cx="1430288" cy="1358280"/>
          </a:xfrm>
        </p:grpSpPr>
        <p:pic>
          <p:nvPicPr>
            <p:cNvPr id="61" name="Picture 452" descr="C:\Users\kawasho\Downloads\server-Vista_256.png"/>
            <p:cNvPicPr>
              <a:picLocks noChangeAspect="1" noChangeArrowheads="1"/>
            </p:cNvPicPr>
            <p:nvPr/>
          </p:nvPicPr>
          <p:blipFill>
            <a:blip r:embed="rId3" cstate="print"/>
            <a:srcRect/>
            <a:stretch>
              <a:fillRect/>
            </a:stretch>
          </p:blipFill>
          <p:spPr bwMode="auto">
            <a:xfrm>
              <a:off x="5364088" y="3140968"/>
              <a:ext cx="1358280" cy="1358280"/>
            </a:xfrm>
            <a:prstGeom prst="rect">
              <a:avLst/>
            </a:prstGeom>
            <a:noFill/>
          </p:spPr>
        </p:pic>
        <p:sp>
          <p:nvSpPr>
            <p:cNvPr id="62" name="テキスト ボックス 61"/>
            <p:cNvSpPr txBox="1"/>
            <p:nvPr/>
          </p:nvSpPr>
          <p:spPr>
            <a:xfrm>
              <a:off x="5292080" y="3429000"/>
              <a:ext cx="504056" cy="781922"/>
            </a:xfrm>
            <a:prstGeom prst="rect">
              <a:avLst/>
            </a:prstGeom>
            <a:noFill/>
            <a:effectLst>
              <a:outerShdw blurRad="50800" dist="38100" dir="2700000" algn="tl" rotWithShape="0">
                <a:prstClr val="black">
                  <a:alpha val="40000"/>
                </a:prstClr>
              </a:outerShdw>
            </a:effectLst>
            <a:scene3d>
              <a:camera prst="isometricLeftDown"/>
              <a:lightRig rig="threePt" dir="t"/>
            </a:scene3d>
          </p:spPr>
          <p:txBody>
            <a:bodyPr wrap="square" rtlCol="0">
              <a:spAutoFit/>
            </a:bodyPr>
            <a:lstStyle/>
            <a:p>
              <a:r>
                <a:rPr lang="en-US" altLang="ja-JP" sz="3300" b="1"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1</a:t>
              </a:r>
              <a:endParaRPr kumimoji="1" lang="ja-JP" altLang="en-US" sz="3300" b="1" dirty="0">
                <a:solidFill>
                  <a:schemeClr val="bg1"/>
                </a:solidFill>
                <a:latin typeface="IPA Pゴシック" panose="020B0500000000000000" pitchFamily="50" charset="-128"/>
                <a:ea typeface="IPA Pゴシック" panose="020B0500000000000000" pitchFamily="50" charset="-128"/>
                <a:cs typeface="Tahoma" panose="020B0604030504040204" pitchFamily="34" charset="0"/>
              </a:endParaRPr>
            </a:p>
          </p:txBody>
        </p:sp>
      </p:grpSp>
      <p:sp>
        <p:nvSpPr>
          <p:cNvPr id="63" name="正方形/長方形 62"/>
          <p:cNvSpPr/>
          <p:nvPr/>
        </p:nvSpPr>
        <p:spPr>
          <a:xfrm>
            <a:off x="5364088" y="4495472"/>
            <a:ext cx="3456384" cy="154371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64" name="テキスト ボックス 63"/>
          <p:cNvSpPr txBox="1"/>
          <p:nvPr/>
        </p:nvSpPr>
        <p:spPr>
          <a:xfrm flipH="1">
            <a:off x="8316416" y="3870240"/>
            <a:ext cx="504056" cy="1015663"/>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endParaRPr kumimoji="1" lang="ja-JP" altLang="en-US" sz="6000" b="1" dirty="0">
              <a:solidFill>
                <a:schemeClr val="bg1"/>
              </a:solidFill>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65" name="グループ化 64"/>
          <p:cNvGrpSpPr/>
          <p:nvPr/>
        </p:nvGrpSpPr>
        <p:grpSpPr>
          <a:xfrm>
            <a:off x="2699792" y="4567478"/>
            <a:ext cx="2088224" cy="1288131"/>
            <a:chOff x="2617912" y="4301114"/>
            <a:chExt cx="2088224" cy="1288131"/>
          </a:xfrm>
        </p:grpSpPr>
        <p:grpSp>
          <p:nvGrpSpPr>
            <p:cNvPr id="66" name="グループ化 65"/>
            <p:cNvGrpSpPr/>
            <p:nvPr/>
          </p:nvGrpSpPr>
          <p:grpSpPr>
            <a:xfrm>
              <a:off x="2617912" y="4301114"/>
              <a:ext cx="2088224" cy="1288131"/>
              <a:chOff x="2617912" y="4301114"/>
              <a:chExt cx="2088224" cy="1288131"/>
            </a:xfrm>
          </p:grpSpPr>
          <p:grpSp>
            <p:nvGrpSpPr>
              <p:cNvPr id="69" name="グループ化 68"/>
              <p:cNvGrpSpPr/>
              <p:nvPr/>
            </p:nvGrpSpPr>
            <p:grpSpPr>
              <a:xfrm>
                <a:off x="2617912" y="4301116"/>
                <a:ext cx="1008112" cy="1288129"/>
                <a:chOff x="2617912" y="4301116"/>
                <a:chExt cx="1008112" cy="1288129"/>
              </a:xfrm>
            </p:grpSpPr>
            <p:grpSp>
              <p:nvGrpSpPr>
                <p:cNvPr id="73" name="グループ化 90"/>
                <p:cNvGrpSpPr/>
                <p:nvPr/>
              </p:nvGrpSpPr>
              <p:grpSpPr>
                <a:xfrm>
                  <a:off x="2617912" y="4301116"/>
                  <a:ext cx="1008112" cy="1288129"/>
                  <a:chOff x="611560" y="4829247"/>
                  <a:chExt cx="1660420" cy="528463"/>
                </a:xfrm>
              </p:grpSpPr>
              <p:sp>
                <p:nvSpPr>
                  <p:cNvPr id="75" name="正方形/長方形 74"/>
                  <p:cNvSpPr/>
                  <p:nvPr/>
                </p:nvSpPr>
                <p:spPr>
                  <a:xfrm>
                    <a:off x="611560" y="4834457"/>
                    <a:ext cx="1660420" cy="52325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6" name="テキスト ボックス 75"/>
                  <p:cNvSpPr txBox="1"/>
                  <p:nvPr/>
                </p:nvSpPr>
                <p:spPr>
                  <a:xfrm>
                    <a:off x="611560" y="4829247"/>
                    <a:ext cx="1660418" cy="126267"/>
                  </a:xfrm>
                  <a:prstGeom prst="rect">
                    <a:avLst/>
                  </a:prstGeom>
                  <a:noFill/>
                  <a:effectLst/>
                </p:spPr>
                <p:txBody>
                  <a:bodyPr wrap="square" rtlCol="0" anchor="ctr">
                    <a:spAutoFit/>
                  </a:bodyPr>
                  <a:lstStyle/>
                  <a:p>
                    <a:pPr algn="ctr"/>
                    <a:r>
                      <a:rPr lang="ja-JP" altLang="en-US" sz="1400" b="1" dirty="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ドメイン</a:t>
                    </a:r>
                    <a:r>
                      <a:rPr kumimoji="1" lang="en-US" altLang="ja-JP" sz="1400" b="1" dirty="0" smtClean="0">
                        <a:solidFill>
                          <a:srgbClr val="FF0000"/>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a:t>
                    </a:r>
                    <a:r>
                      <a:rPr kumimoji="1"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t> </a:t>
                    </a:r>
                    <a:endParaRPr kumimoji="1" lang="ja-JP" altLang="en-US" sz="1200" b="1"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7" name="正方形/長方形 76"/>
                  <p:cNvSpPr/>
                  <p:nvPr/>
                </p:nvSpPr>
                <p:spPr>
                  <a:xfrm>
                    <a:off x="725504" y="4960724"/>
                    <a:ext cx="1423217" cy="147709"/>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サーバ</a:t>
                    </a:r>
                    <a:endPar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grpSp>
            <p:sp>
              <p:nvSpPr>
                <p:cNvPr id="74" name="正方形/長方形 73"/>
                <p:cNvSpPr/>
                <p:nvPr/>
              </p:nvSpPr>
              <p:spPr>
                <a:xfrm>
                  <a:off x="2689920" y="5142904"/>
                  <a:ext cx="864096" cy="336227"/>
                </a:xfrm>
                <a:prstGeom prst="rect">
                  <a:avLst/>
                </a:prstGeom>
                <a:gradFill>
                  <a:gsLst>
                    <a:gs pos="0">
                      <a:srgbClr val="46D4B6"/>
                    </a:gs>
                    <a:gs pos="100000">
                      <a:schemeClr val="accent1">
                        <a:lumMod val="50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仮想</a:t>
                  </a:r>
                  <a: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
                  </a:r>
                  <a:br>
                    <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lang="ja-JP" altLang="en-US"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デバイス</a:t>
                  </a:r>
                  <a:endParaRPr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70" name="グループ化 73"/>
              <p:cNvGrpSpPr/>
              <p:nvPr/>
            </p:nvGrpSpPr>
            <p:grpSpPr>
              <a:xfrm>
                <a:off x="3698025" y="4301114"/>
                <a:ext cx="1008111" cy="1288122"/>
                <a:chOff x="6341340" y="2872717"/>
                <a:chExt cx="822949" cy="1020889"/>
              </a:xfrm>
            </p:grpSpPr>
            <p:sp>
              <p:nvSpPr>
                <p:cNvPr id="71" name="正方形/長方形 70"/>
                <p:cNvSpPr/>
                <p:nvPr/>
              </p:nvSpPr>
              <p:spPr>
                <a:xfrm>
                  <a:off x="6341340" y="2872717"/>
                  <a:ext cx="822949" cy="1020889"/>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2" name="テキスト ボックス 71"/>
                <p:cNvSpPr txBox="1"/>
                <p:nvPr/>
              </p:nvSpPr>
              <p:spPr>
                <a:xfrm>
                  <a:off x="6341340" y="3180859"/>
                  <a:ext cx="822948" cy="414673"/>
                </a:xfrm>
                <a:prstGeom prst="rect">
                  <a:avLst/>
                </a:prstGeom>
                <a:noFill/>
                <a:effectLst/>
              </p:spPr>
              <p:txBody>
                <a:bodyPr wrap="square" rtlCol="0">
                  <a:spAutoFit/>
                </a:bodyPr>
                <a:lstStyle/>
                <a:p>
                  <a:pPr algn="ctr"/>
                  <a:r>
                    <a:rPr kumimoji="1" lang="ja-JP" altLang="en-US" sz="1400" b="1" dirty="0" smtClean="0">
                      <a:latin typeface="IPA Pゴシック" panose="020B0500000000000000" pitchFamily="50" charset="-128"/>
                      <a:ea typeface="IPA Pゴシック" panose="020B0500000000000000" pitchFamily="50" charset="-128"/>
                      <a:cs typeface="Tahoma" panose="020B0604030504040204" pitchFamily="34" charset="0"/>
                    </a:rPr>
                    <a:t>ユーザ</a:t>
                  </a:r>
                  <a:r>
                    <a:rPr kumimoji="1"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t/>
                  </a:r>
                  <a:br>
                    <a:rPr kumimoji="1"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en-US" altLang="ja-JP" sz="1400" b="1" dirty="0" smtClean="0">
                      <a:latin typeface="IPA Pゴシック" panose="020B0500000000000000" pitchFamily="50" charset="-128"/>
                      <a:ea typeface="IPA Pゴシック" panose="020B0500000000000000" pitchFamily="50" charset="-128"/>
                      <a:cs typeface="Tahoma" panose="020B0604030504040204" pitchFamily="34" charset="0"/>
                    </a:rPr>
                    <a:t>VM</a:t>
                  </a:r>
                </a:p>
              </p:txBody>
            </p:sp>
          </p:grpSp>
        </p:grpSp>
        <p:cxnSp>
          <p:nvCxnSpPr>
            <p:cNvPr id="67" name="直線矢印コネクタ 66"/>
            <p:cNvCxnSpPr>
              <a:stCxn id="77" idx="2"/>
              <a:endCxn id="74" idx="0"/>
            </p:cNvCxnSpPr>
            <p:nvPr/>
          </p:nvCxnSpPr>
          <p:spPr>
            <a:xfrm>
              <a:off x="3119140" y="4981628"/>
              <a:ext cx="2828" cy="161276"/>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68" name="直線矢印コネクタ 534"/>
            <p:cNvCxnSpPr>
              <a:stCxn id="74" idx="2"/>
              <a:endCxn id="71" idx="2"/>
            </p:cNvCxnSpPr>
            <p:nvPr/>
          </p:nvCxnSpPr>
          <p:spPr>
            <a:xfrm rot="16200000" flipH="1">
              <a:off x="3606970" y="4994129"/>
              <a:ext cx="110109" cy="1080112"/>
            </a:xfrm>
            <a:prstGeom prst="bentConnector3">
              <a:avLst>
                <a:gd name="adj1" fmla="val 221106"/>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grpSp>
      <p:grpSp>
        <p:nvGrpSpPr>
          <p:cNvPr id="78" name="グループ化 77"/>
          <p:cNvGrpSpPr/>
          <p:nvPr/>
        </p:nvGrpSpPr>
        <p:grpSpPr>
          <a:xfrm flipH="1">
            <a:off x="7733475" y="4126723"/>
            <a:ext cx="1042547" cy="1042547"/>
            <a:chOff x="5364088" y="3140968"/>
            <a:chExt cx="1358280" cy="1358280"/>
          </a:xfrm>
        </p:grpSpPr>
        <p:pic>
          <p:nvPicPr>
            <p:cNvPr id="79" name="Picture 452" descr="C:\Users\kawasho\Downloads\server-Vista_256.png"/>
            <p:cNvPicPr>
              <a:picLocks noChangeAspect="1" noChangeArrowheads="1"/>
            </p:cNvPicPr>
            <p:nvPr/>
          </p:nvPicPr>
          <p:blipFill>
            <a:blip r:embed="rId3" cstate="print"/>
            <a:srcRect/>
            <a:stretch>
              <a:fillRect/>
            </a:stretch>
          </p:blipFill>
          <p:spPr bwMode="auto">
            <a:xfrm>
              <a:off x="5364088" y="3140968"/>
              <a:ext cx="1358280" cy="1358280"/>
            </a:xfrm>
            <a:prstGeom prst="rect">
              <a:avLst/>
            </a:prstGeom>
            <a:noFill/>
          </p:spPr>
        </p:pic>
        <p:sp>
          <p:nvSpPr>
            <p:cNvPr id="80" name="テキスト ボックス 79"/>
            <p:cNvSpPr txBox="1"/>
            <p:nvPr/>
          </p:nvSpPr>
          <p:spPr>
            <a:xfrm>
              <a:off x="5421438" y="3429000"/>
              <a:ext cx="504056" cy="781922"/>
            </a:xfrm>
            <a:prstGeom prst="rect">
              <a:avLst/>
            </a:prstGeom>
            <a:noFill/>
            <a:effectLst>
              <a:outerShdw blurRad="50800" dist="38100" dir="2700000" algn="tl" rotWithShape="0">
                <a:prstClr val="black">
                  <a:alpha val="40000"/>
                </a:prstClr>
              </a:outerShdw>
            </a:effectLst>
            <a:scene3d>
              <a:camera prst="isometricRightUp"/>
              <a:lightRig rig="threePt" dir="t"/>
            </a:scene3d>
          </p:spPr>
          <p:txBody>
            <a:bodyPr wrap="square" rtlCol="0">
              <a:spAutoFit/>
            </a:bodyPr>
            <a:lstStyle/>
            <a:p>
              <a:r>
                <a:rPr lang="en-US" altLang="ja-JP" sz="3300" b="1" dirty="0" smtClean="0">
                  <a:solidFill>
                    <a:schemeClr val="bg1"/>
                  </a:solidFill>
                  <a:latin typeface="IPA Pゴシック" panose="020B0500000000000000" pitchFamily="50" charset="-128"/>
                  <a:ea typeface="IPA Pゴシック" panose="020B0500000000000000" pitchFamily="50" charset="-128"/>
                  <a:cs typeface="Tahoma" panose="020B0604030504040204" pitchFamily="34" charset="0"/>
                </a:rPr>
                <a:t>2</a:t>
              </a:r>
              <a:endParaRPr kumimoji="1" lang="ja-JP" altLang="en-US" sz="3300" b="1" dirty="0">
                <a:solidFill>
                  <a:schemeClr val="bg1"/>
                </a:solidFill>
                <a:latin typeface="IPA Pゴシック" panose="020B0500000000000000" pitchFamily="50" charset="-128"/>
                <a:ea typeface="IPA Pゴシック" panose="020B0500000000000000" pitchFamily="50" charset="-128"/>
                <a:cs typeface="Tahoma" panose="020B0604030504040204" pitchFamily="34" charset="0"/>
              </a:endParaRPr>
            </a:p>
          </p:txBody>
        </p:sp>
      </p:grpSp>
      <p:grpSp>
        <p:nvGrpSpPr>
          <p:cNvPr id="81" name="グループ化 18"/>
          <p:cNvGrpSpPr/>
          <p:nvPr/>
        </p:nvGrpSpPr>
        <p:grpSpPr>
          <a:xfrm>
            <a:off x="1547664" y="5207531"/>
            <a:ext cx="1008112" cy="648071"/>
            <a:chOff x="-128159" y="1844821"/>
            <a:chExt cx="1138095" cy="2592285"/>
          </a:xfrm>
          <a:solidFill>
            <a:schemeClr val="bg1"/>
          </a:solidFill>
        </p:grpSpPr>
        <p:sp>
          <p:nvSpPr>
            <p:cNvPr id="82" name="正方形/長方形 81"/>
            <p:cNvSpPr/>
            <p:nvPr/>
          </p:nvSpPr>
          <p:spPr>
            <a:xfrm>
              <a:off x="-128159" y="1844821"/>
              <a:ext cx="1138095" cy="2592285"/>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83" name="テキスト ボックス 82"/>
            <p:cNvSpPr txBox="1"/>
            <p:nvPr/>
          </p:nvSpPr>
          <p:spPr>
            <a:xfrm>
              <a:off x="-62696" y="2438933"/>
              <a:ext cx="1018438" cy="1477329"/>
            </a:xfrm>
            <a:prstGeom prst="rect">
              <a:avLst/>
            </a:prstGeom>
            <a:grpFill/>
            <a:ln>
              <a:noFill/>
            </a:ln>
            <a:effectLst/>
          </p:spPr>
          <p:txBody>
            <a:bodyPr wrap="square" lIns="0" tIns="0" rIns="0" bIns="0" rtlCol="0" anchor="ctr">
              <a:spAutoFit/>
            </a:bodyPr>
            <a:lstStyle/>
            <a:p>
              <a:pPr algn="ctr"/>
              <a:r>
                <a:rPr lang="ja-JP" altLang="en-US" sz="1200" dirty="0">
                  <a:latin typeface="IPA Pゴシック" panose="020B0500000000000000" pitchFamily="50" charset="-128"/>
                  <a:ea typeface="IPA Pゴシック" panose="020B0500000000000000" pitchFamily="50" charset="-128"/>
                  <a:cs typeface="Tahoma" panose="020B0604030504040204" pitchFamily="34" charset="0"/>
                </a:rPr>
                <a:t>管理</a:t>
              </a:r>
              <a:r>
                <a:rPr lang="en-US" altLang="ja-JP" sz="1200" dirty="0" smtClean="0">
                  <a:latin typeface="IPA Pゴシック" panose="020B0500000000000000" pitchFamily="50" charset="-128"/>
                  <a:ea typeface="IPA Pゴシック" panose="020B0500000000000000" pitchFamily="50" charset="-128"/>
                  <a:cs typeface="Tahoma" panose="020B0604030504040204" pitchFamily="34" charset="0"/>
                </a:rPr>
                <a:t/>
              </a:r>
              <a:br>
                <a:rPr lang="en-US" altLang="ja-JP" sz="1200" dirty="0" smtClean="0">
                  <a:latin typeface="IPA Pゴシック" panose="020B0500000000000000" pitchFamily="50" charset="-128"/>
                  <a:ea typeface="IPA Pゴシック" panose="020B0500000000000000" pitchFamily="50" charset="-128"/>
                  <a:cs typeface="Tahoma" panose="020B0604030504040204" pitchFamily="34" charset="0"/>
                </a:rPr>
              </a:br>
              <a:r>
                <a:rPr kumimoji="1" lang="en-US" altLang="ja-JP" sz="1200" dirty="0" smtClean="0">
                  <a:latin typeface="IPA Pゴシック" panose="020B0500000000000000" pitchFamily="50" charset="-128"/>
                  <a:ea typeface="IPA Pゴシック" panose="020B0500000000000000" pitchFamily="50" charset="-128"/>
                  <a:cs typeface="Tahoma" panose="020B0604030504040204" pitchFamily="34" charset="0"/>
                </a:rPr>
                <a:t>VM</a:t>
              </a:r>
            </a:p>
          </p:txBody>
        </p:sp>
      </p:grpSp>
      <p:sp>
        <p:nvSpPr>
          <p:cNvPr id="84" name="ドーナツ 83"/>
          <p:cNvSpPr/>
          <p:nvPr/>
        </p:nvSpPr>
        <p:spPr>
          <a:xfrm>
            <a:off x="6372200" y="5804316"/>
            <a:ext cx="360040" cy="360040"/>
          </a:xfrm>
          <a:prstGeom prst="donut">
            <a:avLst>
              <a:gd name="adj" fmla="val 13462"/>
            </a:avLst>
          </a:prstGeom>
          <a:solidFill>
            <a:srgbClr val="4382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IPA Pゴシック" panose="020B0500000000000000" pitchFamily="50" charset="-128"/>
              <a:ea typeface="IPA Pゴシック" panose="020B0500000000000000" pitchFamily="50" charset="-128"/>
              <a:cs typeface="Tahoma" panose="020B0604030504040204" pitchFamily="34" charset="0"/>
            </a:endParaRPr>
          </a:p>
        </p:txBody>
      </p:sp>
      <p:pic>
        <p:nvPicPr>
          <p:cNvPr id="85" name="Picture 6" descr="C:\Users\kawasho\Downloads\system\system\6.wmf"/>
          <p:cNvPicPr>
            <a:picLocks noChangeAspect="1" noChangeArrowheads="1"/>
          </p:cNvPicPr>
          <p:nvPr/>
        </p:nvPicPr>
        <p:blipFill>
          <a:blip r:embed="rId4" cstate="print"/>
          <a:srcRect/>
          <a:stretch>
            <a:fillRect/>
          </a:stretch>
        </p:blipFill>
        <p:spPr bwMode="auto">
          <a:xfrm>
            <a:off x="1259632" y="6295672"/>
            <a:ext cx="432048" cy="195496"/>
          </a:xfrm>
          <a:prstGeom prst="rect">
            <a:avLst/>
          </a:prstGeom>
          <a:noFill/>
        </p:spPr>
      </p:pic>
      <p:pic>
        <p:nvPicPr>
          <p:cNvPr id="86" name="Picture 6" descr="C:\Users\kawasho\Downloads\system\system\6.wmf"/>
          <p:cNvPicPr>
            <a:picLocks noChangeAspect="1" noChangeArrowheads="1"/>
          </p:cNvPicPr>
          <p:nvPr/>
        </p:nvPicPr>
        <p:blipFill>
          <a:blip r:embed="rId4" cstate="print"/>
          <a:srcRect/>
          <a:stretch>
            <a:fillRect/>
          </a:stretch>
        </p:blipFill>
        <p:spPr bwMode="auto">
          <a:xfrm>
            <a:off x="8604448" y="6295672"/>
            <a:ext cx="432048" cy="195496"/>
          </a:xfrm>
          <a:prstGeom prst="rect">
            <a:avLst/>
          </a:prstGeom>
          <a:noFill/>
        </p:spPr>
      </p:pic>
      <p:sp>
        <p:nvSpPr>
          <p:cNvPr id="87" name="正方形/長方形 86"/>
          <p:cNvSpPr/>
          <p:nvPr/>
        </p:nvSpPr>
        <p:spPr>
          <a:xfrm>
            <a:off x="2736603" y="4863808"/>
            <a:ext cx="930839" cy="896332"/>
          </a:xfrm>
          <a:prstGeom prst="rect">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IPA Pゴシック" panose="020B0500000000000000" pitchFamily="50" charset="-128"/>
              <a:ea typeface="IPA Pゴシック" panose="020B0500000000000000" pitchFamily="50" charset="-128"/>
              <a:cs typeface="Tahoma" panose="020B0604030504040204" pitchFamily="34" charset="0"/>
            </a:endParaRPr>
          </a:p>
        </p:txBody>
      </p:sp>
      <p:grpSp>
        <p:nvGrpSpPr>
          <p:cNvPr id="88" name="グループ化 87"/>
          <p:cNvGrpSpPr/>
          <p:nvPr/>
        </p:nvGrpSpPr>
        <p:grpSpPr>
          <a:xfrm>
            <a:off x="107504" y="4810609"/>
            <a:ext cx="1080120" cy="1989118"/>
            <a:chOff x="107504" y="4752249"/>
            <a:chExt cx="1080120" cy="1989118"/>
          </a:xfrm>
        </p:grpSpPr>
        <p:sp>
          <p:nvSpPr>
            <p:cNvPr id="89" name="正方形/長方形 88"/>
            <p:cNvSpPr/>
            <p:nvPr/>
          </p:nvSpPr>
          <p:spPr>
            <a:xfrm>
              <a:off x="107504" y="4752249"/>
              <a:ext cx="1080120" cy="198911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90" name="正方形/長方形 89"/>
            <p:cNvSpPr/>
            <p:nvPr/>
          </p:nvSpPr>
          <p:spPr>
            <a:xfrm>
              <a:off x="214102" y="6286733"/>
              <a:ext cx="866924" cy="360041"/>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RMS</a:t>
              </a:r>
              <a:br>
                <a:rPr kumimoji="1" lang="en-US" altLang="ja-JP"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sz="12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クライアント</a:t>
              </a:r>
              <a:endParaRPr kumimoji="1" lang="ja-JP" altLang="en-US" sz="12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pic>
          <p:nvPicPr>
            <p:cNvPr id="91" name="Picture 449" descr="C:\Users\kawasho\Downloads\Computer-256.png"/>
            <p:cNvPicPr>
              <a:picLocks noChangeAspect="1" noChangeArrowheads="1"/>
            </p:cNvPicPr>
            <p:nvPr/>
          </p:nvPicPr>
          <p:blipFill>
            <a:blip r:embed="rId5" cstate="print"/>
            <a:srcRect/>
            <a:stretch>
              <a:fillRect/>
            </a:stretch>
          </p:blipFill>
          <p:spPr bwMode="auto">
            <a:xfrm>
              <a:off x="154112" y="4869160"/>
              <a:ext cx="720080" cy="720080"/>
            </a:xfrm>
            <a:prstGeom prst="rect">
              <a:avLst/>
            </a:prstGeom>
            <a:noFill/>
          </p:spPr>
        </p:pic>
        <p:pic>
          <p:nvPicPr>
            <p:cNvPr id="92" name="Picture 2" descr="C:\Users\kawasho\Downloads\User1-256.png"/>
            <p:cNvPicPr>
              <a:picLocks noChangeAspect="1" noChangeArrowheads="1"/>
            </p:cNvPicPr>
            <p:nvPr/>
          </p:nvPicPr>
          <p:blipFill>
            <a:blip r:embed="rId6" cstate="print"/>
            <a:srcRect/>
            <a:stretch>
              <a:fillRect/>
            </a:stretch>
          </p:blipFill>
          <p:spPr bwMode="auto">
            <a:xfrm>
              <a:off x="442144" y="5229200"/>
              <a:ext cx="720080" cy="720080"/>
            </a:xfrm>
            <a:prstGeom prst="rect">
              <a:avLst/>
            </a:prstGeom>
            <a:noFill/>
          </p:spPr>
        </p:pic>
      </p:grpSp>
      <p:sp>
        <p:nvSpPr>
          <p:cNvPr id="93" name="四角形吹き出し 92"/>
          <p:cNvSpPr/>
          <p:nvPr/>
        </p:nvSpPr>
        <p:spPr>
          <a:xfrm>
            <a:off x="5736003" y="6404581"/>
            <a:ext cx="3312368" cy="371395"/>
          </a:xfrm>
          <a:prstGeom prst="wedgeRectCallout">
            <a:avLst>
              <a:gd name="adj1" fmla="val -25231"/>
              <a:gd name="adj2" fmla="val -161433"/>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en-US" altLang="ja-JP" sz="20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D-MORE</a:t>
            </a:r>
            <a:r>
              <a:rPr kumimoji="1" lang="ja-JP" altLang="en-US" sz="2000" dirty="0" smtClean="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により接続を</a:t>
            </a:r>
            <a:r>
              <a:rPr lang="ja-JP" altLang="en-US" sz="20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保つ</a:t>
            </a:r>
            <a:endParaRPr kumimoji="1" lang="ja-JP" altLang="en-US" sz="2000" dirty="0">
              <a:solidFill>
                <a:schemeClr val="bg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94" name="直線矢印コネクタ 534"/>
          <p:cNvCxnSpPr>
            <a:endCxn id="77" idx="1"/>
          </p:cNvCxnSpPr>
          <p:nvPr/>
        </p:nvCxnSpPr>
        <p:spPr>
          <a:xfrm flipV="1">
            <a:off x="1081026" y="5067976"/>
            <a:ext cx="1687946" cy="1577134"/>
          </a:xfrm>
          <a:prstGeom prst="bentConnector3">
            <a:avLst>
              <a:gd name="adj1" fmla="val 91919"/>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cxnSp>
        <p:nvCxnSpPr>
          <p:cNvPr id="95" name="直線矢印コネクタ 534"/>
          <p:cNvCxnSpPr>
            <a:endCxn id="56" idx="1"/>
          </p:cNvCxnSpPr>
          <p:nvPr/>
        </p:nvCxnSpPr>
        <p:spPr>
          <a:xfrm flipV="1">
            <a:off x="1081192" y="5067821"/>
            <a:ext cx="4464468" cy="1575705"/>
          </a:xfrm>
          <a:prstGeom prst="bentConnector3">
            <a:avLst>
              <a:gd name="adj1" fmla="val 95172"/>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sp>
        <p:nvSpPr>
          <p:cNvPr id="96" name="ドーナツ 95"/>
          <p:cNvSpPr/>
          <p:nvPr/>
        </p:nvSpPr>
        <p:spPr>
          <a:xfrm>
            <a:off x="5149149" y="5503584"/>
            <a:ext cx="360040" cy="360040"/>
          </a:xfrm>
          <a:prstGeom prst="donut">
            <a:avLst>
              <a:gd name="adj" fmla="val 13462"/>
            </a:avLst>
          </a:prstGeom>
          <a:solidFill>
            <a:srgbClr val="4382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97" name="四角形吹き出し 96"/>
          <p:cNvSpPr/>
          <p:nvPr/>
        </p:nvSpPr>
        <p:spPr>
          <a:xfrm>
            <a:off x="2450571" y="4917418"/>
            <a:ext cx="2736304" cy="540439"/>
          </a:xfrm>
          <a:prstGeom prst="wedgeRectCallout">
            <a:avLst>
              <a:gd name="adj1" fmla="val 54998"/>
              <a:gd name="adj2" fmla="val 91345"/>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6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ネットワークレベルで</a:t>
            </a:r>
            <a:r>
              <a:rPr kumimoji="1" lang="en-US" altLang="ja-JP" sz="16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
            </a:r>
            <a:br>
              <a:rPr kumimoji="1" lang="en-US" altLang="ja-JP" sz="16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br>
            <a:r>
              <a:rPr kumimoji="1" lang="ja-JP" altLang="en-US" sz="1600" dirty="0" smtClean="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維持される</a:t>
            </a:r>
            <a:endParaRPr kumimoji="1" lang="ja-JP" altLang="en-US" sz="1600" dirty="0">
              <a:solidFill>
                <a:schemeClr val="tx1"/>
              </a:solidFill>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spTree>
    <p:extLst>
      <p:ext uri="{BB962C8B-B14F-4D97-AF65-F5344CB8AC3E}">
        <p14:creationId xmlns:p14="http://schemas.microsoft.com/office/powerpoint/2010/main" val="416825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87"/>
                                        </p:tgtEl>
                                      </p:cBhvr>
                                    </p:animEffect>
                                    <p:set>
                                      <p:cBhvr>
                                        <p:cTn id="12" dur="1" fill="hold">
                                          <p:stCondLst>
                                            <p:cond delay="499"/>
                                          </p:stCondLst>
                                        </p:cTn>
                                        <p:tgtEl>
                                          <p:spTgt spid="87"/>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4"/>
                                        </p:tgtEl>
                                        <p:attrNameLst>
                                          <p:attrName>style.visibility</p:attrName>
                                        </p:attrNameLst>
                                      </p:cBhvr>
                                      <p:to>
                                        <p:strVal val="visible"/>
                                      </p:to>
                                    </p:set>
                                    <p:animEffect transition="in" filter="fade">
                                      <p:cBhvr>
                                        <p:cTn id="16" dur="500"/>
                                        <p:tgtEl>
                                          <p:spTgt spid="9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8" fill="hold" nodeType="click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slide(fromLeft)">
                                      <p:cBhvr>
                                        <p:cTn id="21" dur="1000"/>
                                        <p:tgtEl>
                                          <p:spTgt spid="5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par>
                          <p:cTn id="25" fill="hold">
                            <p:stCondLst>
                              <p:cond delay="1000"/>
                            </p:stCondLst>
                            <p:childTnLst>
                              <p:par>
                                <p:cTn id="26" presetID="63" presetClass="path" presetSubtype="0" fill="hold" nodeType="afterEffect">
                                  <p:stCondLst>
                                    <p:cond delay="0"/>
                                  </p:stCondLst>
                                  <p:childTnLst>
                                    <p:animMotion origin="layout" path="M 5E-6 3.7037E-6 L 0.3033 0.00023 " pathEditMode="relative" rAng="0" ptsTypes="AA">
                                      <p:cBhvr>
                                        <p:cTn id="27" dur="1000" fill="hold"/>
                                        <p:tgtEl>
                                          <p:spTgt spid="65"/>
                                        </p:tgtEl>
                                        <p:attrNameLst>
                                          <p:attrName>ppt_x</p:attrName>
                                          <p:attrName>ppt_y</p:attrName>
                                        </p:attrNameLst>
                                      </p:cBhvr>
                                      <p:rCtr x="152" y="0"/>
                                    </p:animMotion>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95"/>
                                        </p:tgtEl>
                                        <p:attrNameLst>
                                          <p:attrName>style.visibility</p:attrName>
                                        </p:attrNameLst>
                                      </p:cBhvr>
                                      <p:to>
                                        <p:strVal val="visible"/>
                                      </p:to>
                                    </p:set>
                                    <p:animEffect transition="in" filter="fade">
                                      <p:cBhvr>
                                        <p:cTn id="31" dur="500"/>
                                        <p:tgtEl>
                                          <p:spTgt spid="95"/>
                                        </p:tgtEl>
                                      </p:cBhvr>
                                    </p:animEffect>
                                  </p:childTnLst>
                                </p:cTn>
                              </p:par>
                              <p:par>
                                <p:cTn id="32" presetID="10" presetClass="exit" presetSubtype="0" fill="hold" nodeType="withEffect">
                                  <p:stCondLst>
                                    <p:cond delay="0"/>
                                  </p:stCondLst>
                                  <p:childTnLst>
                                    <p:animEffect transition="out" filter="fade">
                                      <p:cBhvr>
                                        <p:cTn id="33" dur="500"/>
                                        <p:tgtEl>
                                          <p:spTgt spid="94"/>
                                        </p:tgtEl>
                                      </p:cBhvr>
                                    </p:animEffect>
                                    <p:set>
                                      <p:cBhvr>
                                        <p:cTn id="34" dur="1" fill="hold">
                                          <p:stCondLst>
                                            <p:cond delay="499"/>
                                          </p:stCondLst>
                                        </p:cTn>
                                        <p:tgtEl>
                                          <p:spTgt spid="94"/>
                                        </p:tgtEl>
                                        <p:attrNameLst>
                                          <p:attrName>style.visibility</p:attrName>
                                        </p:attrNameLst>
                                      </p:cBhvr>
                                      <p:to>
                                        <p:strVal val="hidden"/>
                                      </p:to>
                                    </p:set>
                                  </p:childTnLst>
                                </p:cTn>
                              </p:par>
                            </p:childTnLst>
                          </p:cTn>
                        </p:par>
                        <p:par>
                          <p:cTn id="35" fill="hold">
                            <p:stCondLst>
                              <p:cond delay="2500"/>
                            </p:stCondLst>
                            <p:childTnLst>
                              <p:par>
                                <p:cTn id="36" presetID="12" presetClass="entr" presetSubtype="4" fill="hold" grpId="0" nodeType="afterEffect">
                                  <p:stCondLst>
                                    <p:cond delay="0"/>
                                  </p:stCondLst>
                                  <p:childTnLst>
                                    <p:set>
                                      <p:cBhvr>
                                        <p:cTn id="37" dur="1" fill="hold">
                                          <p:stCondLst>
                                            <p:cond delay="0"/>
                                          </p:stCondLst>
                                        </p:cTn>
                                        <p:tgtEl>
                                          <p:spTgt spid="97"/>
                                        </p:tgtEl>
                                        <p:attrNameLst>
                                          <p:attrName>style.visibility</p:attrName>
                                        </p:attrNameLst>
                                      </p:cBhvr>
                                      <p:to>
                                        <p:strVal val="visible"/>
                                      </p:to>
                                    </p:set>
                                    <p:animEffect transition="in" filter="slide(fromBottom)">
                                      <p:cBhvr>
                                        <p:cTn id="38" dur="500"/>
                                        <p:tgtEl>
                                          <p:spTgt spid="9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childTnLst>
                          </p:cTn>
                        </p:par>
                        <p:par>
                          <p:cTn id="42" fill="hold">
                            <p:stCondLst>
                              <p:cond delay="3000"/>
                            </p:stCondLst>
                            <p:childTnLst>
                              <p:par>
                                <p:cTn id="43" presetID="12" presetClass="entr" presetSubtype="4"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slide(fromBottom)">
                                      <p:cBhvr>
                                        <p:cTn id="45" dur="500"/>
                                        <p:tgtEl>
                                          <p:spTgt spid="9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animEffect transition="in" filter="fade">
                                      <p:cBhvr>
                                        <p:cTn id="48"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84" grpId="0" animBg="1"/>
      <p:bldP spid="87" grpId="0" animBg="1"/>
      <p:bldP spid="87" grpId="1" animBg="1"/>
      <p:bldP spid="93" grpId="0" animBg="1"/>
      <p:bldP spid="96" grpId="0" animBg="1"/>
      <p:bldP spid="9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4250515" y="3789040"/>
            <a:ext cx="4752528" cy="2952327"/>
          </a:xfrm>
          <a:prstGeom prst="round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grpSp>
        <p:nvGrpSpPr>
          <p:cNvPr id="43" name="グループ化 42"/>
          <p:cNvGrpSpPr/>
          <p:nvPr/>
        </p:nvGrpSpPr>
        <p:grpSpPr>
          <a:xfrm>
            <a:off x="395536" y="4077072"/>
            <a:ext cx="1080120" cy="1989118"/>
            <a:chOff x="107504" y="4752249"/>
            <a:chExt cx="1080120" cy="1989118"/>
          </a:xfrm>
        </p:grpSpPr>
        <p:sp>
          <p:nvSpPr>
            <p:cNvPr id="44" name="正方形/長方形 43"/>
            <p:cNvSpPr/>
            <p:nvPr/>
          </p:nvSpPr>
          <p:spPr>
            <a:xfrm>
              <a:off x="107504" y="4752249"/>
              <a:ext cx="1080120" cy="198911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pic>
          <p:nvPicPr>
            <p:cNvPr id="46" name="Picture 449" descr="C:\Users\kawasho\Downloads\Computer-256.png"/>
            <p:cNvPicPr>
              <a:picLocks noChangeAspect="1" noChangeArrowheads="1"/>
            </p:cNvPicPr>
            <p:nvPr/>
          </p:nvPicPr>
          <p:blipFill>
            <a:blip r:embed="rId3" cstate="print"/>
            <a:srcRect/>
            <a:stretch>
              <a:fillRect/>
            </a:stretch>
          </p:blipFill>
          <p:spPr bwMode="auto">
            <a:xfrm>
              <a:off x="154112" y="4869160"/>
              <a:ext cx="720080" cy="720080"/>
            </a:xfrm>
            <a:prstGeom prst="rect">
              <a:avLst/>
            </a:prstGeom>
            <a:noFill/>
          </p:spPr>
        </p:pic>
        <p:pic>
          <p:nvPicPr>
            <p:cNvPr id="47" name="Picture 2" descr="C:\Users\kawasho\Downloads\User1-256.png"/>
            <p:cNvPicPr>
              <a:picLocks noChangeAspect="1" noChangeArrowheads="1"/>
            </p:cNvPicPr>
            <p:nvPr/>
          </p:nvPicPr>
          <p:blipFill>
            <a:blip r:embed="rId4" cstate="print"/>
            <a:srcRect/>
            <a:stretch>
              <a:fillRect/>
            </a:stretch>
          </p:blipFill>
          <p:spPr bwMode="auto">
            <a:xfrm>
              <a:off x="442144" y="5229200"/>
              <a:ext cx="720080" cy="720080"/>
            </a:xfrm>
            <a:prstGeom prst="rect">
              <a:avLst/>
            </a:prstGeom>
            <a:noFill/>
          </p:spPr>
        </p:pic>
        <p:sp>
          <p:nvSpPr>
            <p:cNvPr id="45" name="正方形/長方形 44"/>
            <p:cNvSpPr/>
            <p:nvPr/>
          </p:nvSpPr>
          <p:spPr>
            <a:xfrm>
              <a:off x="214102" y="6057292"/>
              <a:ext cx="866924" cy="600144"/>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RMS</a:t>
              </a:r>
              <a:br>
                <a:rPr lang="en-US" altLang="ja-JP" sz="12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2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クライアント</a:t>
              </a:r>
              <a:endParaRPr kumimoji="1" lang="ja-JP" altLang="en-US" sz="1200" dirty="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grpSp>
      <p:sp>
        <p:nvSpPr>
          <p:cNvPr id="3" name="タイトル 2"/>
          <p:cNvSpPr>
            <a:spLocks noGrp="1"/>
          </p:cNvSpPr>
          <p:nvPr>
            <p:ph type="title"/>
          </p:nvPr>
        </p:nvSpPr>
        <p:spPr/>
        <p:txBody>
          <a:bodyPr/>
          <a:lstStyle/>
          <a:p>
            <a:r>
              <a:rPr lang="ja-JP" altLang="en-US" dirty="0"/>
              <a:t>データロスの防止</a:t>
            </a:r>
            <a:endParaRPr kumimoji="1" lang="ja-JP" altLang="en-US" dirty="0"/>
          </a:p>
        </p:txBody>
      </p:sp>
      <p:sp>
        <p:nvSpPr>
          <p:cNvPr id="2" name="コンテンツ プレースホルダー 1"/>
          <p:cNvSpPr>
            <a:spLocks noGrp="1"/>
          </p:cNvSpPr>
          <p:nvPr>
            <p:ph idx="13"/>
          </p:nvPr>
        </p:nvSpPr>
        <p:spPr>
          <a:xfrm>
            <a:off x="467544" y="1340768"/>
            <a:ext cx="8208912" cy="5112568"/>
          </a:xfrm>
        </p:spPr>
        <p:txBody>
          <a:bodyPr/>
          <a:lstStyle/>
          <a:p>
            <a:r>
              <a:rPr lang="en-US" altLang="ja-JP" dirty="0" smtClean="0"/>
              <a:t>D-MORE</a:t>
            </a:r>
            <a:r>
              <a:rPr lang="ja-JP" altLang="en-US" dirty="0" smtClean="0"/>
              <a:t>ではマイグレーション</a:t>
            </a:r>
            <a:r>
              <a:rPr lang="ja-JP" altLang="en-US" dirty="0"/>
              <a:t>時</a:t>
            </a:r>
            <a:r>
              <a:rPr lang="ja-JP" altLang="en-US" dirty="0" smtClean="0"/>
              <a:t>に入出力情報が</a:t>
            </a:r>
            <a:r>
              <a:rPr lang="ja-JP" altLang="en-US" dirty="0"/>
              <a:t>失われない</a:t>
            </a:r>
            <a:endParaRPr lang="en-US" altLang="ja-JP" dirty="0"/>
          </a:p>
          <a:p>
            <a:pPr lvl="1"/>
            <a:r>
              <a:rPr lang="en-US" altLang="ja-JP" dirty="0" smtClean="0"/>
              <a:t>RMS</a:t>
            </a:r>
            <a:r>
              <a:rPr lang="ja-JP" altLang="en-US" dirty="0" smtClean="0"/>
              <a:t>サーバ</a:t>
            </a:r>
            <a:r>
              <a:rPr lang="ja-JP" altLang="en-US" dirty="0"/>
              <a:t>や仮想デバイスで処理中</a:t>
            </a:r>
            <a:r>
              <a:rPr lang="ja-JP" altLang="en-US" dirty="0" smtClean="0"/>
              <a:t>の</a:t>
            </a:r>
            <a:r>
              <a:rPr lang="ja-JP" altLang="en-US" dirty="0"/>
              <a:t>入出力</a:t>
            </a:r>
            <a:r>
              <a:rPr lang="ja-JP" altLang="en-US" dirty="0" smtClean="0"/>
              <a:t>データ</a:t>
            </a:r>
            <a:endParaRPr lang="en-US" altLang="ja-JP" dirty="0"/>
          </a:p>
          <a:p>
            <a:pPr lvl="2"/>
            <a:r>
              <a:rPr lang="ja-JP" altLang="en-US" dirty="0"/>
              <a:t>ドメイン</a:t>
            </a:r>
            <a:r>
              <a:rPr lang="en-US" altLang="ja-JP" dirty="0"/>
              <a:t>R</a:t>
            </a:r>
            <a:r>
              <a:rPr lang="ja-JP" altLang="en-US" dirty="0"/>
              <a:t>とともにマイグレーションされる</a:t>
            </a:r>
            <a:endParaRPr lang="en-US" altLang="ja-JP" dirty="0"/>
          </a:p>
          <a:p>
            <a:pPr lvl="1"/>
            <a:r>
              <a:rPr lang="en-US" altLang="ja-JP" dirty="0" smtClean="0"/>
              <a:t>RMS</a:t>
            </a:r>
            <a:r>
              <a:rPr lang="ja-JP" altLang="en-US" dirty="0" smtClean="0"/>
              <a:t>クライアントが送受信中</a:t>
            </a:r>
            <a:r>
              <a:rPr lang="ja-JP" altLang="en-US" dirty="0"/>
              <a:t>のネットワーク上の</a:t>
            </a:r>
            <a:r>
              <a:rPr lang="ja-JP" altLang="en-US" dirty="0" smtClean="0"/>
              <a:t>データ</a:t>
            </a:r>
            <a:endParaRPr lang="en-US" altLang="ja-JP" dirty="0" smtClean="0"/>
          </a:p>
          <a:p>
            <a:pPr lvl="2"/>
            <a:r>
              <a:rPr lang="ja-JP" altLang="en-US" dirty="0"/>
              <a:t>失われてしまった場合には</a:t>
            </a:r>
            <a:r>
              <a:rPr lang="en-US" altLang="ja-JP" dirty="0"/>
              <a:t>TCP</a:t>
            </a:r>
            <a:r>
              <a:rPr lang="ja-JP" altLang="en-US" dirty="0"/>
              <a:t>により再送</a:t>
            </a:r>
            <a:endParaRPr lang="en-US" altLang="ja-JP" dirty="0">
              <a:solidFill>
                <a:srgbClr val="FF0000"/>
              </a:solidFill>
            </a:endParaRPr>
          </a:p>
        </p:txBody>
      </p:sp>
      <p:sp>
        <p:nvSpPr>
          <p:cNvPr id="5" name="正方形/長方形 4"/>
          <p:cNvSpPr/>
          <p:nvPr/>
        </p:nvSpPr>
        <p:spPr>
          <a:xfrm>
            <a:off x="4499992" y="3933056"/>
            <a:ext cx="4248472" cy="266429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kumimoji="1" lang="ja-JP" altLang="en-US">
              <a:latin typeface="IPA Pゴシック" pitchFamily="50" charset="-128"/>
              <a:ea typeface="IPA Pゴシック" pitchFamily="50" charset="-128"/>
            </a:endParaRPr>
          </a:p>
        </p:txBody>
      </p:sp>
      <p:grpSp>
        <p:nvGrpSpPr>
          <p:cNvPr id="12" name="グループ化 11"/>
          <p:cNvGrpSpPr/>
          <p:nvPr/>
        </p:nvGrpSpPr>
        <p:grpSpPr>
          <a:xfrm>
            <a:off x="4644007" y="4057092"/>
            <a:ext cx="4032453" cy="2324236"/>
            <a:chOff x="2617911" y="4229108"/>
            <a:chExt cx="2088230" cy="1873271"/>
          </a:xfrm>
        </p:grpSpPr>
        <p:grpSp>
          <p:nvGrpSpPr>
            <p:cNvPr id="13" name="グループ化 12"/>
            <p:cNvGrpSpPr/>
            <p:nvPr/>
          </p:nvGrpSpPr>
          <p:grpSpPr>
            <a:xfrm>
              <a:off x="2617911" y="4229108"/>
              <a:ext cx="2088230" cy="1873271"/>
              <a:chOff x="2617911" y="4229108"/>
              <a:chExt cx="2088230" cy="1873271"/>
            </a:xfrm>
          </p:grpSpPr>
          <p:grpSp>
            <p:nvGrpSpPr>
              <p:cNvPr id="16" name="グループ化 15"/>
              <p:cNvGrpSpPr/>
              <p:nvPr/>
            </p:nvGrpSpPr>
            <p:grpSpPr>
              <a:xfrm>
                <a:off x="2617911" y="4241809"/>
                <a:ext cx="1193273" cy="1859512"/>
                <a:chOff x="2617911" y="4241809"/>
                <a:chExt cx="1193273" cy="1859512"/>
              </a:xfrm>
            </p:grpSpPr>
            <p:grpSp>
              <p:nvGrpSpPr>
                <p:cNvPr id="20" name="グループ化 90"/>
                <p:cNvGrpSpPr/>
                <p:nvPr/>
              </p:nvGrpSpPr>
              <p:grpSpPr>
                <a:xfrm>
                  <a:off x="2617911" y="4241809"/>
                  <a:ext cx="1193273" cy="1859512"/>
                  <a:chOff x="611559" y="4804913"/>
                  <a:chExt cx="1965391" cy="762876"/>
                </a:xfrm>
              </p:grpSpPr>
              <p:sp>
                <p:nvSpPr>
                  <p:cNvPr id="22" name="正方形/長方形 21"/>
                  <p:cNvSpPr/>
                  <p:nvPr/>
                </p:nvSpPr>
                <p:spPr>
                  <a:xfrm>
                    <a:off x="611559" y="4804913"/>
                    <a:ext cx="1965391" cy="76287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23" name="テキスト ボックス 22"/>
                  <p:cNvSpPr txBox="1"/>
                  <p:nvPr/>
                </p:nvSpPr>
                <p:spPr>
                  <a:xfrm>
                    <a:off x="611560" y="4809426"/>
                    <a:ext cx="1965390" cy="102650"/>
                  </a:xfrm>
                  <a:prstGeom prst="rect">
                    <a:avLst/>
                  </a:prstGeom>
                  <a:noFill/>
                  <a:effectLst/>
                </p:spPr>
                <p:txBody>
                  <a:bodyPr wrap="square" rtlCol="0" anchor="ctr">
                    <a:spAutoFit/>
                  </a:bodyPr>
                  <a:lstStyle/>
                  <a:p>
                    <a:pPr algn="ctr"/>
                    <a:r>
                      <a:rPr kumimoji="1" lang="ja-JP" altLang="en-US" sz="1400" b="1" dirty="0" smtClean="0">
                        <a:solidFill>
                          <a:srgbClr val="FF0000"/>
                        </a:solidFill>
                        <a:effectLst>
                          <a:outerShdw blurRad="38100" dist="38100" dir="2700000" algn="tl">
                            <a:srgbClr val="000000">
                              <a:alpha val="43137"/>
                            </a:srgbClr>
                          </a:outerShdw>
                        </a:effectLst>
                        <a:latin typeface="IPA Pゴシック" pitchFamily="50" charset="-128"/>
                        <a:ea typeface="IPA Pゴシック" pitchFamily="50" charset="-128"/>
                      </a:rPr>
                      <a:t>ドメイン</a:t>
                    </a:r>
                    <a:r>
                      <a:rPr kumimoji="1" lang="en-US" altLang="ja-JP" sz="1400" b="1" dirty="0" smtClean="0">
                        <a:solidFill>
                          <a:srgbClr val="FF0000"/>
                        </a:solidFill>
                        <a:effectLst>
                          <a:outerShdw blurRad="38100" dist="38100" dir="2700000" algn="tl">
                            <a:srgbClr val="000000">
                              <a:alpha val="43137"/>
                            </a:srgbClr>
                          </a:outerShdw>
                        </a:effectLst>
                        <a:latin typeface="IPA Pゴシック" pitchFamily="50" charset="-128"/>
                        <a:ea typeface="IPA Pゴシック" pitchFamily="50" charset="-128"/>
                      </a:rPr>
                      <a:t>R</a:t>
                    </a:r>
                    <a:r>
                      <a:rPr kumimoji="1" lang="en-US" altLang="ja-JP" sz="1400" b="1" dirty="0" smtClean="0">
                        <a:latin typeface="IPA Pゴシック" pitchFamily="50" charset="-128"/>
                        <a:ea typeface="IPA Pゴシック" pitchFamily="50" charset="-128"/>
                      </a:rPr>
                      <a:t> </a:t>
                    </a:r>
                    <a:endParaRPr kumimoji="1" lang="ja-JP" altLang="en-US" sz="1200" b="1" dirty="0">
                      <a:latin typeface="IPA Pゴシック" pitchFamily="50" charset="-128"/>
                      <a:ea typeface="IPA Pゴシック" pitchFamily="50" charset="-128"/>
                    </a:endParaRPr>
                  </a:p>
                </p:txBody>
              </p:sp>
              <p:sp>
                <p:nvSpPr>
                  <p:cNvPr id="24" name="正方形/長方形 23"/>
                  <p:cNvSpPr/>
                  <p:nvPr/>
                </p:nvSpPr>
                <p:spPr>
                  <a:xfrm>
                    <a:off x="725503" y="4921444"/>
                    <a:ext cx="1742220" cy="277737"/>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RMS</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サーバ</a:t>
                    </a:r>
                    <a:endPar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grpSp>
            <p:sp>
              <p:nvSpPr>
                <p:cNvPr id="21" name="正方形/長方形 20"/>
                <p:cNvSpPr/>
                <p:nvPr/>
              </p:nvSpPr>
              <p:spPr>
                <a:xfrm>
                  <a:off x="2689919" y="5349176"/>
                  <a:ext cx="1054949" cy="676985"/>
                </a:xfrm>
                <a:prstGeom prst="rect">
                  <a:avLst/>
                </a:prstGeom>
                <a:gradFill>
                  <a:gsLst>
                    <a:gs pos="0">
                      <a:srgbClr val="46D4B6"/>
                    </a:gs>
                    <a:gs pos="100000">
                      <a:schemeClr val="accent1">
                        <a:lumMod val="50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仮想</a:t>
                  </a:r>
                  <a: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
                  </a:r>
                  <a:br>
                    <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br>
                  <a:r>
                    <a:rPr lang="ja-JP" altLang="en-US"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rPr>
                    <a:t>デバイス</a:t>
                  </a:r>
                  <a:endParaRPr lang="en-US" altLang="ja-JP" sz="1400" dirty="0" smtClean="0">
                    <a:solidFill>
                      <a:schemeClr val="bg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grpSp>
          <p:grpSp>
            <p:nvGrpSpPr>
              <p:cNvPr id="17" name="グループ化 73"/>
              <p:cNvGrpSpPr/>
              <p:nvPr/>
            </p:nvGrpSpPr>
            <p:grpSpPr>
              <a:xfrm>
                <a:off x="3885759" y="4229108"/>
                <a:ext cx="820382" cy="1873271"/>
                <a:chOff x="6494586" y="2815646"/>
                <a:chExt cx="669700" cy="1484642"/>
              </a:xfrm>
            </p:grpSpPr>
            <p:sp>
              <p:nvSpPr>
                <p:cNvPr id="18" name="正方形/長方形 17"/>
                <p:cNvSpPr/>
                <p:nvPr/>
              </p:nvSpPr>
              <p:spPr>
                <a:xfrm>
                  <a:off x="6494593" y="2815646"/>
                  <a:ext cx="669693" cy="1484642"/>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IPA Pゴシック" pitchFamily="50" charset="-128"/>
                    <a:ea typeface="IPA Pゴシック" pitchFamily="50" charset="-128"/>
                  </a:endParaRPr>
                </a:p>
              </p:txBody>
            </p:sp>
            <p:sp>
              <p:nvSpPr>
                <p:cNvPr id="19" name="テキスト ボックス 18"/>
                <p:cNvSpPr txBox="1"/>
                <p:nvPr/>
              </p:nvSpPr>
              <p:spPr>
                <a:xfrm>
                  <a:off x="6494586" y="3288672"/>
                  <a:ext cx="669694" cy="334215"/>
                </a:xfrm>
                <a:prstGeom prst="rect">
                  <a:avLst/>
                </a:prstGeom>
                <a:noFill/>
                <a:effectLst/>
              </p:spPr>
              <p:txBody>
                <a:bodyPr wrap="square" rtlCol="0">
                  <a:spAutoFit/>
                </a:bodyPr>
                <a:lstStyle/>
                <a:p>
                  <a:pPr algn="ctr"/>
                  <a:r>
                    <a:rPr kumimoji="1" lang="ja-JP" altLang="en-US" sz="1400" b="1" dirty="0" smtClean="0">
                      <a:latin typeface="IPA Pゴシック" pitchFamily="50" charset="-128"/>
                      <a:ea typeface="IPA Pゴシック" pitchFamily="50" charset="-128"/>
                    </a:rPr>
                    <a:t>ユーザ</a:t>
                  </a:r>
                  <a:r>
                    <a:rPr kumimoji="1" lang="en-US" altLang="ja-JP" sz="1400" b="1" dirty="0" smtClean="0">
                      <a:latin typeface="IPA Pゴシック" pitchFamily="50" charset="-128"/>
                      <a:ea typeface="IPA Pゴシック" pitchFamily="50" charset="-128"/>
                    </a:rPr>
                    <a:t/>
                  </a:r>
                  <a:br>
                    <a:rPr kumimoji="1" lang="en-US" altLang="ja-JP" sz="1400" b="1" dirty="0" smtClean="0">
                      <a:latin typeface="IPA Pゴシック" pitchFamily="50" charset="-128"/>
                      <a:ea typeface="IPA Pゴシック" pitchFamily="50" charset="-128"/>
                    </a:rPr>
                  </a:br>
                  <a:r>
                    <a:rPr kumimoji="1" lang="en-US" altLang="ja-JP" sz="1400" b="1" dirty="0" smtClean="0">
                      <a:latin typeface="IPA Pゴシック" pitchFamily="50" charset="-128"/>
                      <a:ea typeface="IPA Pゴシック" pitchFamily="50" charset="-128"/>
                    </a:rPr>
                    <a:t>VM</a:t>
                  </a:r>
                </a:p>
              </p:txBody>
            </p:sp>
          </p:grpSp>
        </p:grpSp>
        <p:cxnSp>
          <p:nvCxnSpPr>
            <p:cNvPr id="14" name="直線矢印コネクタ 13"/>
            <p:cNvCxnSpPr>
              <a:stCxn id="24" idx="2"/>
              <a:endCxn id="21" idx="0"/>
            </p:cNvCxnSpPr>
            <p:nvPr/>
          </p:nvCxnSpPr>
          <p:spPr>
            <a:xfrm>
              <a:off x="3215980" y="5202839"/>
              <a:ext cx="1414" cy="146337"/>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cxnSp>
          <p:nvCxnSpPr>
            <p:cNvPr id="15" name="直線矢印コネクタ 534"/>
            <p:cNvCxnSpPr>
              <a:stCxn id="21" idx="2"/>
              <a:endCxn id="18" idx="2"/>
            </p:cNvCxnSpPr>
            <p:nvPr/>
          </p:nvCxnSpPr>
          <p:spPr>
            <a:xfrm rot="16200000" flipH="1">
              <a:off x="3718565" y="5524989"/>
              <a:ext cx="76218" cy="1078561"/>
            </a:xfrm>
            <a:prstGeom prst="bentConnector3">
              <a:avLst>
                <a:gd name="adj1" fmla="val 240712"/>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grpSp>
      <p:cxnSp>
        <p:nvCxnSpPr>
          <p:cNvPr id="52" name="直線矢印コネクタ 534"/>
          <p:cNvCxnSpPr>
            <a:stCxn id="45" idx="3"/>
            <a:endCxn id="24" idx="1"/>
          </p:cNvCxnSpPr>
          <p:nvPr/>
        </p:nvCxnSpPr>
        <p:spPr>
          <a:xfrm flipV="1">
            <a:off x="1369058" y="4845256"/>
            <a:ext cx="3408539" cy="836931"/>
          </a:xfrm>
          <a:prstGeom prst="bentConnector3">
            <a:avLst>
              <a:gd name="adj1" fmla="val 67072"/>
            </a:avLst>
          </a:prstGeom>
          <a:ln w="38100">
            <a:solidFill>
              <a:srgbClr val="FF0000"/>
            </a:solidFill>
            <a:headEnd type="stealth" w="med" len="med"/>
            <a:tailEnd type="stealth"/>
          </a:ln>
        </p:spPr>
        <p:style>
          <a:lnRef idx="1">
            <a:schemeClr val="accent1"/>
          </a:lnRef>
          <a:fillRef idx="0">
            <a:schemeClr val="accent1"/>
          </a:fillRef>
          <a:effectRef idx="0">
            <a:schemeClr val="accent1"/>
          </a:effectRef>
          <a:fontRef idx="minor">
            <a:schemeClr val="tx1"/>
          </a:fontRef>
        </p:style>
      </p:cxnSp>
      <p:grpSp>
        <p:nvGrpSpPr>
          <p:cNvPr id="6" name="グループ化 5"/>
          <p:cNvGrpSpPr/>
          <p:nvPr/>
        </p:nvGrpSpPr>
        <p:grpSpPr>
          <a:xfrm>
            <a:off x="5771972" y="5722782"/>
            <a:ext cx="940200" cy="288000"/>
            <a:chOff x="5181898" y="7029400"/>
            <a:chExt cx="940200" cy="288000"/>
          </a:xfrm>
        </p:grpSpPr>
        <p:sp>
          <p:nvSpPr>
            <p:cNvPr id="37" name="正方形/長方形 36"/>
            <p:cNvSpPr/>
            <p:nvPr/>
          </p:nvSpPr>
          <p:spPr>
            <a:xfrm>
              <a:off x="518189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C</a:t>
              </a:r>
            </a:p>
          </p:txBody>
        </p:sp>
        <p:sp>
          <p:nvSpPr>
            <p:cNvPr id="49" name="正方形/長方形 48"/>
            <p:cNvSpPr/>
            <p:nvPr/>
          </p:nvSpPr>
          <p:spPr>
            <a:xfrm>
              <a:off x="550799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B</a:t>
              </a:r>
              <a:endParaRPr lang="en-US" altLang="ja-JP" dirty="0" smtClean="0">
                <a:latin typeface="IPA Pゴシック" panose="020B0500000000000000" pitchFamily="50" charset="-128"/>
                <a:ea typeface="IPA Pゴシック" panose="020B0500000000000000" pitchFamily="50" charset="-128"/>
              </a:endParaRPr>
            </a:p>
          </p:txBody>
        </p:sp>
        <p:sp>
          <p:nvSpPr>
            <p:cNvPr id="50" name="正方形/長方形 49"/>
            <p:cNvSpPr/>
            <p:nvPr/>
          </p:nvSpPr>
          <p:spPr>
            <a:xfrm>
              <a:off x="583409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A</a:t>
              </a:r>
            </a:p>
          </p:txBody>
        </p:sp>
      </p:grpSp>
      <p:grpSp>
        <p:nvGrpSpPr>
          <p:cNvPr id="7" name="グループ化 6"/>
          <p:cNvGrpSpPr/>
          <p:nvPr/>
        </p:nvGrpSpPr>
        <p:grpSpPr>
          <a:xfrm>
            <a:off x="5772041" y="4701256"/>
            <a:ext cx="940190" cy="288000"/>
            <a:chOff x="4317908" y="7029400"/>
            <a:chExt cx="940190" cy="288000"/>
          </a:xfrm>
        </p:grpSpPr>
        <p:sp>
          <p:nvSpPr>
            <p:cNvPr id="51" name="正方形/長方形 50"/>
            <p:cNvSpPr/>
            <p:nvPr/>
          </p:nvSpPr>
          <p:spPr>
            <a:xfrm>
              <a:off x="497009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D</a:t>
              </a:r>
              <a:endParaRPr lang="en-US" altLang="ja-JP" dirty="0" smtClean="0">
                <a:latin typeface="IPA Pゴシック" panose="020B0500000000000000" pitchFamily="50" charset="-128"/>
                <a:ea typeface="IPA Pゴシック" panose="020B0500000000000000" pitchFamily="50" charset="-128"/>
              </a:endParaRPr>
            </a:p>
          </p:txBody>
        </p:sp>
        <p:sp>
          <p:nvSpPr>
            <p:cNvPr id="53" name="正方形/長方形 52"/>
            <p:cNvSpPr/>
            <p:nvPr/>
          </p:nvSpPr>
          <p:spPr>
            <a:xfrm>
              <a:off x="464400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E</a:t>
              </a:r>
              <a:endParaRPr lang="en-US" altLang="ja-JP" dirty="0" smtClean="0">
                <a:latin typeface="IPA Pゴシック" panose="020B0500000000000000" pitchFamily="50" charset="-128"/>
                <a:ea typeface="IPA Pゴシック" panose="020B0500000000000000" pitchFamily="50" charset="-128"/>
              </a:endParaRPr>
            </a:p>
          </p:txBody>
        </p:sp>
        <p:sp>
          <p:nvSpPr>
            <p:cNvPr id="54" name="正方形/長方形 53"/>
            <p:cNvSpPr/>
            <p:nvPr/>
          </p:nvSpPr>
          <p:spPr>
            <a:xfrm>
              <a:off x="431790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F</a:t>
              </a:r>
            </a:p>
          </p:txBody>
        </p:sp>
      </p:grpSp>
      <p:grpSp>
        <p:nvGrpSpPr>
          <p:cNvPr id="8" name="グループ化 7"/>
          <p:cNvGrpSpPr/>
          <p:nvPr/>
        </p:nvGrpSpPr>
        <p:grpSpPr>
          <a:xfrm>
            <a:off x="2028478" y="5538187"/>
            <a:ext cx="1055264" cy="288000"/>
            <a:chOff x="3395994" y="7029400"/>
            <a:chExt cx="1055264" cy="288000"/>
          </a:xfrm>
        </p:grpSpPr>
        <p:sp>
          <p:nvSpPr>
            <p:cNvPr id="55" name="正方形/長方形 54"/>
            <p:cNvSpPr/>
            <p:nvPr/>
          </p:nvSpPr>
          <p:spPr>
            <a:xfrm>
              <a:off x="416325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G</a:t>
              </a:r>
              <a:endParaRPr lang="en-US" altLang="ja-JP" dirty="0" smtClean="0">
                <a:latin typeface="IPA Pゴシック" panose="020B0500000000000000" pitchFamily="50" charset="-128"/>
                <a:ea typeface="IPA Pゴシック" panose="020B0500000000000000" pitchFamily="50" charset="-128"/>
              </a:endParaRPr>
            </a:p>
          </p:txBody>
        </p:sp>
        <p:sp>
          <p:nvSpPr>
            <p:cNvPr id="56" name="正方形/長方形 55"/>
            <p:cNvSpPr/>
            <p:nvPr/>
          </p:nvSpPr>
          <p:spPr>
            <a:xfrm>
              <a:off x="3780008"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H</a:t>
              </a:r>
              <a:endParaRPr lang="en-US" altLang="ja-JP" dirty="0" smtClean="0">
                <a:latin typeface="IPA Pゴシック" panose="020B0500000000000000" pitchFamily="50" charset="-128"/>
                <a:ea typeface="IPA Pゴシック" panose="020B0500000000000000" pitchFamily="50" charset="-128"/>
              </a:endParaRPr>
            </a:p>
          </p:txBody>
        </p:sp>
        <p:sp>
          <p:nvSpPr>
            <p:cNvPr id="57" name="正方形/長方形 56"/>
            <p:cNvSpPr/>
            <p:nvPr/>
          </p:nvSpPr>
          <p:spPr>
            <a:xfrm>
              <a:off x="3395994" y="7029400"/>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I</a:t>
              </a:r>
              <a:endParaRPr lang="en-US" altLang="ja-JP" dirty="0" smtClean="0">
                <a:latin typeface="IPA Pゴシック" panose="020B0500000000000000" pitchFamily="50" charset="-128"/>
                <a:ea typeface="IPA Pゴシック" panose="020B0500000000000000" pitchFamily="50" charset="-128"/>
              </a:endParaRPr>
            </a:p>
          </p:txBody>
        </p:sp>
      </p:grpSp>
      <p:sp>
        <p:nvSpPr>
          <p:cNvPr id="75" name="四角形吹き出し 74"/>
          <p:cNvSpPr/>
          <p:nvPr/>
        </p:nvSpPr>
        <p:spPr>
          <a:xfrm>
            <a:off x="6948263" y="5670538"/>
            <a:ext cx="1757814" cy="443325"/>
          </a:xfrm>
          <a:prstGeom prst="wedgeRectCallout">
            <a:avLst>
              <a:gd name="adj1" fmla="val -90674"/>
              <a:gd name="adj2" fmla="val -607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smtClean="0">
                <a:solidFill>
                  <a:schemeClr val="tx1"/>
                </a:solidFill>
                <a:effectLst>
                  <a:outerShdw blurRad="38100" dist="38100" dir="2700000" algn="tl">
                    <a:srgbClr val="000000">
                      <a:alpha val="43137"/>
                    </a:srgbClr>
                  </a:outerShdw>
                </a:effectLst>
                <a:latin typeface="IPA Pゴシック" pitchFamily="50" charset="-128"/>
                <a:ea typeface="IPA Pゴシック" pitchFamily="50" charset="-128"/>
              </a:rPr>
              <a:t>処理中</a:t>
            </a:r>
            <a:endParaRPr kumimoji="1" lang="ja-JP" altLang="en-US" sz="2400" b="1" dirty="0">
              <a:solidFill>
                <a:schemeClr val="tx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sp>
        <p:nvSpPr>
          <p:cNvPr id="73" name="四角形吹き出し 72"/>
          <p:cNvSpPr/>
          <p:nvPr/>
        </p:nvSpPr>
        <p:spPr>
          <a:xfrm>
            <a:off x="6937605" y="4007167"/>
            <a:ext cx="1757814" cy="443325"/>
          </a:xfrm>
          <a:prstGeom prst="wedgeRectCallout">
            <a:avLst>
              <a:gd name="adj1" fmla="val -90513"/>
              <a:gd name="adj2" fmla="val 138373"/>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smtClean="0">
                <a:solidFill>
                  <a:schemeClr val="tx1"/>
                </a:solidFill>
                <a:effectLst>
                  <a:outerShdw blurRad="38100" dist="38100" dir="2700000" algn="tl">
                    <a:srgbClr val="000000">
                      <a:alpha val="43137"/>
                    </a:srgbClr>
                  </a:outerShdw>
                </a:effectLst>
                <a:latin typeface="IPA Pゴシック" pitchFamily="50" charset="-128"/>
                <a:ea typeface="IPA Pゴシック" pitchFamily="50" charset="-128"/>
              </a:rPr>
              <a:t>処理中</a:t>
            </a:r>
            <a:endParaRPr kumimoji="1" lang="ja-JP" altLang="en-US" sz="2400" b="1" dirty="0">
              <a:solidFill>
                <a:schemeClr val="tx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sp>
        <p:nvSpPr>
          <p:cNvPr id="71" name="四角形吹き出し 70"/>
          <p:cNvSpPr/>
          <p:nvPr/>
        </p:nvSpPr>
        <p:spPr>
          <a:xfrm>
            <a:off x="622711" y="5025787"/>
            <a:ext cx="1757814" cy="443325"/>
          </a:xfrm>
          <a:prstGeom prst="wedgeRectCallout">
            <a:avLst>
              <a:gd name="adj1" fmla="val 59474"/>
              <a:gd name="adj2" fmla="val 9437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smtClean="0">
                <a:solidFill>
                  <a:schemeClr val="tx1"/>
                </a:solidFill>
                <a:effectLst>
                  <a:outerShdw blurRad="38100" dist="38100" dir="2700000" algn="tl">
                    <a:srgbClr val="000000">
                      <a:alpha val="43137"/>
                    </a:srgbClr>
                  </a:outerShdw>
                </a:effectLst>
                <a:latin typeface="IPA Pゴシック" pitchFamily="50" charset="-128"/>
                <a:ea typeface="IPA Pゴシック" pitchFamily="50" charset="-128"/>
              </a:rPr>
              <a:t>送信中</a:t>
            </a:r>
            <a:endParaRPr kumimoji="1" lang="ja-JP" altLang="en-US" sz="2400" b="1" dirty="0">
              <a:solidFill>
                <a:schemeClr val="tx1"/>
              </a:solidFill>
              <a:effectLst>
                <a:outerShdw blurRad="38100" dist="38100" dir="2700000" algn="tl">
                  <a:srgbClr val="000000">
                    <a:alpha val="43137"/>
                  </a:srgbClr>
                </a:outerShdw>
              </a:effectLst>
              <a:latin typeface="IPA Pゴシック" pitchFamily="50" charset="-128"/>
              <a:ea typeface="IPA Pゴシック" pitchFamily="50" charset="-128"/>
            </a:endParaRPr>
          </a:p>
        </p:txBody>
      </p:sp>
    </p:spTree>
    <p:extLst>
      <p:ext uri="{BB962C8B-B14F-4D97-AF65-F5344CB8AC3E}">
        <p14:creationId xmlns:p14="http://schemas.microsoft.com/office/powerpoint/2010/main" val="1029283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slide(fromBottom)">
                                      <p:cBhvr>
                                        <p:cTn id="7" dur="500"/>
                                        <p:tgtEl>
                                          <p:spTgt spid="73"/>
                                        </p:tgtEl>
                                      </p:cBhvr>
                                    </p:animEffect>
                                  </p:childTnLst>
                                </p:cTn>
                              </p:par>
                            </p:childTnLst>
                          </p:cTn>
                        </p:par>
                        <p:par>
                          <p:cTn id="8" fill="hold">
                            <p:stCondLst>
                              <p:cond delay="500"/>
                            </p:stCondLst>
                            <p:childTnLst>
                              <p:par>
                                <p:cTn id="9" presetID="12" presetClass="entr" presetSubtype="4" fill="hold" grpId="0" nodeType="afterEffect">
                                  <p:stCondLst>
                                    <p:cond delay="200"/>
                                  </p:stCondLst>
                                  <p:childTnLst>
                                    <p:set>
                                      <p:cBhvr>
                                        <p:cTn id="10" dur="1" fill="hold">
                                          <p:stCondLst>
                                            <p:cond delay="0"/>
                                          </p:stCondLst>
                                        </p:cTn>
                                        <p:tgtEl>
                                          <p:spTgt spid="75"/>
                                        </p:tgtEl>
                                        <p:attrNameLst>
                                          <p:attrName>style.visibility</p:attrName>
                                        </p:attrNameLst>
                                      </p:cBhvr>
                                      <p:to>
                                        <p:strVal val="visible"/>
                                      </p:to>
                                    </p:set>
                                    <p:animEffect transition="in" filter="slide(fromBottom)">
                                      <p:cBhvr>
                                        <p:cTn id="11" dur="500"/>
                                        <p:tgtEl>
                                          <p:spTgt spid="75"/>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slide(fromBottom)">
                                      <p:cBhvr>
                                        <p:cTn id="1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ドメイン</a:t>
            </a:r>
            <a:r>
              <a:rPr kumimoji="1" lang="en-US" altLang="ja-JP" dirty="0" smtClean="0"/>
              <a:t>R</a:t>
            </a:r>
            <a:endParaRPr kumimoji="1" lang="ja-JP" altLang="en-US" dirty="0"/>
          </a:p>
        </p:txBody>
      </p:sp>
      <p:sp>
        <p:nvSpPr>
          <p:cNvPr id="3" name="コンテンツ プレースホルダー 2"/>
          <p:cNvSpPr>
            <a:spLocks noGrp="1"/>
          </p:cNvSpPr>
          <p:nvPr>
            <p:ph idx="13"/>
          </p:nvPr>
        </p:nvSpPr>
        <p:spPr>
          <a:xfrm>
            <a:off x="453896" y="1340768"/>
            <a:ext cx="8496944" cy="5517232"/>
          </a:xfrm>
        </p:spPr>
        <p:txBody>
          <a:bodyPr>
            <a:normAutofit/>
          </a:bodyPr>
          <a:lstStyle/>
          <a:p>
            <a:r>
              <a:rPr lang="ja-JP" altLang="en-US" dirty="0"/>
              <a:t>仮想デバイスを動作させるのに必要な権限を持つ</a:t>
            </a:r>
          </a:p>
          <a:p>
            <a:pPr lvl="1"/>
            <a:r>
              <a:rPr lang="ja-JP" altLang="en-US" dirty="0"/>
              <a:t>ユーザ</a:t>
            </a:r>
            <a:r>
              <a:rPr lang="en-US" altLang="ja-JP" dirty="0"/>
              <a:t>VM</a:t>
            </a:r>
            <a:r>
              <a:rPr lang="ja-JP" altLang="en-US" dirty="0"/>
              <a:t>との間に共有メモリを確立できる</a:t>
            </a:r>
          </a:p>
          <a:p>
            <a:pPr lvl="2"/>
            <a:r>
              <a:rPr lang="ja-JP" altLang="en-US" dirty="0"/>
              <a:t>入出力情報を受け渡すために使用</a:t>
            </a:r>
          </a:p>
          <a:p>
            <a:pPr lvl="1"/>
            <a:r>
              <a:rPr lang="ja-JP" altLang="en-US" dirty="0"/>
              <a:t>仮想割り込みチャネルを確立できる</a:t>
            </a:r>
          </a:p>
          <a:p>
            <a:pPr lvl="2"/>
            <a:r>
              <a:rPr lang="ja-JP" altLang="en-US" dirty="0"/>
              <a:t>入出力情報を送信したことを通知</a:t>
            </a:r>
          </a:p>
          <a:p>
            <a:endParaRPr lang="ja-JP" altLang="en-US" dirty="0"/>
          </a:p>
          <a:p>
            <a:r>
              <a:rPr lang="ja-JP" altLang="en-US" dirty="0"/>
              <a:t>指定したユーザ</a:t>
            </a:r>
            <a:r>
              <a:rPr lang="en-US" altLang="ja-JP" dirty="0"/>
              <a:t>VM</a:t>
            </a:r>
            <a:r>
              <a:rPr lang="ja-JP" altLang="en-US" dirty="0" err="1"/>
              <a:t>への</a:t>
            </a:r>
            <a:r>
              <a:rPr lang="ja-JP" altLang="en-US" dirty="0"/>
              <a:t/>
            </a:r>
            <a:br>
              <a:rPr lang="ja-JP" altLang="en-US" dirty="0"/>
            </a:br>
            <a:r>
              <a:rPr lang="ja-JP" altLang="en-US" dirty="0"/>
              <a:t>アクセスのみ許可</a:t>
            </a:r>
          </a:p>
          <a:p>
            <a:pPr lvl="1"/>
            <a:r>
              <a:rPr lang="ja-JP" altLang="en-US" dirty="0"/>
              <a:t>管理</a:t>
            </a:r>
            <a:r>
              <a:rPr lang="en-US" altLang="ja-JP" dirty="0"/>
              <a:t>VM</a:t>
            </a:r>
            <a:r>
              <a:rPr lang="ja-JP" altLang="en-US" dirty="0"/>
              <a:t>で関連づけ</a:t>
            </a:r>
          </a:p>
          <a:p>
            <a:endParaRPr kumimoji="1" lang="en-US" altLang="ja-JP" dirty="0" smtClean="0"/>
          </a:p>
        </p:txBody>
      </p:sp>
      <p:grpSp>
        <p:nvGrpSpPr>
          <p:cNvPr id="18" name="グループ化 17"/>
          <p:cNvGrpSpPr/>
          <p:nvPr/>
        </p:nvGrpSpPr>
        <p:grpSpPr>
          <a:xfrm>
            <a:off x="5157012" y="3429000"/>
            <a:ext cx="3744415" cy="3168352"/>
            <a:chOff x="5148065" y="3789040"/>
            <a:chExt cx="3744415" cy="3168352"/>
          </a:xfrm>
        </p:grpSpPr>
        <p:sp>
          <p:nvSpPr>
            <p:cNvPr id="19" name="正方形/長方形 18"/>
            <p:cNvSpPr/>
            <p:nvPr/>
          </p:nvSpPr>
          <p:spPr>
            <a:xfrm>
              <a:off x="7740352" y="3789040"/>
              <a:ext cx="1152128" cy="2308024"/>
            </a:xfrm>
            <a:prstGeom prst="rect">
              <a:avLst/>
            </a:prstGeom>
            <a:solidFill>
              <a:schemeClr val="bg1"/>
            </a:solidFill>
            <a:ln>
              <a:solidFill>
                <a:srgbClr val="095B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ahoma" panose="020B0604030504040204" pitchFamily="34" charset="0"/>
                <a:ea typeface="IPA Pゴシック" pitchFamily="50" charset="-128"/>
                <a:cs typeface="Tahoma" panose="020B0604030504040204" pitchFamily="34" charset="0"/>
              </a:endParaRPr>
            </a:p>
          </p:txBody>
        </p:sp>
        <p:sp>
          <p:nvSpPr>
            <p:cNvPr id="20" name="正方形/長方形 19"/>
            <p:cNvSpPr/>
            <p:nvPr/>
          </p:nvSpPr>
          <p:spPr>
            <a:xfrm>
              <a:off x="5148065" y="3789040"/>
              <a:ext cx="2440456" cy="2308024"/>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Tahoma" panose="020B0604030504040204" pitchFamily="34" charset="0"/>
                <a:ea typeface="IPA Pゴシック" pitchFamily="50" charset="-128"/>
                <a:cs typeface="Tahoma" panose="020B0604030504040204" pitchFamily="34" charset="0"/>
              </a:endParaRPr>
            </a:p>
          </p:txBody>
        </p:sp>
        <p:sp>
          <p:nvSpPr>
            <p:cNvPr id="21" name="正方形/長方形 20"/>
            <p:cNvSpPr/>
            <p:nvPr/>
          </p:nvSpPr>
          <p:spPr>
            <a:xfrm>
              <a:off x="5292080" y="5160960"/>
              <a:ext cx="1584176" cy="651840"/>
            </a:xfrm>
            <a:prstGeom prst="rect">
              <a:avLst/>
            </a:prstGeom>
            <a:gradFill>
              <a:gsLst>
                <a:gs pos="0">
                  <a:srgbClr val="46D4B6"/>
                </a:gs>
                <a:gs pos="100000">
                  <a:schemeClr val="accent1">
                    <a:lumMod val="50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仮想デバイス</a:t>
              </a:r>
              <a:endParaRPr lang="en-US" altLang="ja-JP"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2" name="直線矢印コネクタ 21"/>
            <p:cNvCxnSpPr>
              <a:stCxn id="21" idx="3"/>
              <a:endCxn id="28" idx="1"/>
            </p:cNvCxnSpPr>
            <p:nvPr/>
          </p:nvCxnSpPr>
          <p:spPr>
            <a:xfrm flipV="1">
              <a:off x="6876256" y="5485248"/>
              <a:ext cx="308150" cy="1632"/>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5292080" y="4293096"/>
              <a:ext cx="1584176" cy="648072"/>
            </a:xfrm>
            <a:prstGeom prst="rect">
              <a:avLst/>
            </a:prstGeom>
            <a:gradFill>
              <a:gsLst>
                <a:gs pos="58000">
                  <a:schemeClr val="tx1">
                    <a:lumMod val="50000"/>
                    <a:lumOff val="50000"/>
                  </a:schemeClr>
                </a:gs>
                <a:gs pos="100000">
                  <a:schemeClr val="tx1">
                    <a:lumMod val="75000"/>
                    <a:lumOff val="25000"/>
                  </a:schemeClr>
                </a:gs>
              </a:gsLst>
              <a:lin ang="5400000" scaled="0"/>
            </a:gradFill>
            <a:ln w="12700" cap="rnd">
              <a:solidFill>
                <a:schemeClr val="tx1"/>
              </a:solidFill>
              <a:beve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RMS </a:t>
              </a:r>
              <a:r>
                <a:rPr lang="ja-JP" altLang="en-US"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サーバ</a:t>
              </a:r>
              <a:endParaRPr lang="en-US" altLang="ja-JP"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cxnSp>
          <p:nvCxnSpPr>
            <p:cNvPr id="24" name="直線矢印コネクタ 23"/>
            <p:cNvCxnSpPr>
              <a:stCxn id="23" idx="2"/>
              <a:endCxn id="21" idx="0"/>
            </p:cNvCxnSpPr>
            <p:nvPr/>
          </p:nvCxnSpPr>
          <p:spPr>
            <a:xfrm>
              <a:off x="6084168" y="4941168"/>
              <a:ext cx="0" cy="219792"/>
            </a:xfrm>
            <a:prstGeom prst="straightConnector1">
              <a:avLst/>
            </a:prstGeom>
            <a:ln w="38100">
              <a:solidFill>
                <a:srgbClr val="FF0000"/>
              </a:solidFill>
              <a:headEnd w="lg" len="lg"/>
              <a:tailEnd type="stealt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5292080" y="3864816"/>
              <a:ext cx="2304255" cy="338554"/>
            </a:xfrm>
            <a:prstGeom prst="rect">
              <a:avLst/>
            </a:prstGeom>
            <a:noFill/>
            <a:effectLst/>
          </p:spPr>
          <p:txBody>
            <a:bodyPr wrap="square" rtlCol="0">
              <a:spAutoFit/>
            </a:bodyPr>
            <a:lstStyle/>
            <a:p>
              <a:pPr algn="ctr"/>
              <a:r>
                <a:rPr lang="ja-JP" altLang="en-US" sz="1600" dirty="0">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ドメイン</a:t>
              </a:r>
              <a:r>
                <a:rPr kumimoji="1" lang="en-US" altLang="ja-JP"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R</a:t>
              </a:r>
              <a:endParaRPr kumimoji="1" lang="ja-JP" altLang="en-US" sz="1600" dirty="0">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endParaRPr>
            </a:p>
          </p:txBody>
        </p:sp>
        <p:sp>
          <p:nvSpPr>
            <p:cNvPr id="26" name="テキスト ボックス 25"/>
            <p:cNvSpPr txBox="1"/>
            <p:nvPr/>
          </p:nvSpPr>
          <p:spPr>
            <a:xfrm>
              <a:off x="7740352" y="3861048"/>
              <a:ext cx="1152128" cy="584775"/>
            </a:xfrm>
            <a:prstGeom prst="rect">
              <a:avLst/>
            </a:prstGeom>
            <a:noFill/>
            <a:effectLst/>
          </p:spPr>
          <p:txBody>
            <a:bodyPr wrap="square" rtlCol="0">
              <a:spAutoFit/>
            </a:bodyPr>
            <a:lstStyle/>
            <a:p>
              <a:pPr algn="ctr"/>
              <a:r>
                <a:rPr lang="ja-JP" altLang="en-US" sz="16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ユーザ</a:t>
              </a:r>
              <a:r>
                <a:rPr kumimoji="1" lang="en-US" altLang="ja-JP"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r>
              <a:br>
                <a:rPr kumimoji="1" lang="en-US" altLang="ja-JP"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kumimoji="1" lang="en-US" altLang="ja-JP" sz="1600"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VM</a:t>
              </a:r>
            </a:p>
          </p:txBody>
        </p:sp>
        <p:grpSp>
          <p:nvGrpSpPr>
            <p:cNvPr id="27" name="グループ化 26"/>
            <p:cNvGrpSpPr/>
            <p:nvPr/>
          </p:nvGrpSpPr>
          <p:grpSpPr>
            <a:xfrm>
              <a:off x="6084168" y="5812800"/>
              <a:ext cx="2232248" cy="1144592"/>
              <a:chOff x="6156176" y="5956816"/>
              <a:chExt cx="2232248" cy="1144592"/>
            </a:xfrm>
          </p:grpSpPr>
          <p:sp>
            <p:nvSpPr>
              <p:cNvPr id="29" name="正方形/長方形 28"/>
              <p:cNvSpPr/>
              <p:nvPr/>
            </p:nvSpPr>
            <p:spPr>
              <a:xfrm>
                <a:off x="6332564" y="6561584"/>
                <a:ext cx="1899212" cy="539824"/>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600" dirty="0" smtClean="0">
                    <a:solidFill>
                      <a:schemeClr val="tx1"/>
                    </a:solidFill>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仮想割り込み</a:t>
                </a:r>
                <a:r>
                  <a:rPr lang="en-US" altLang="ja-JP" sz="1600" dirty="0" smtClean="0">
                    <a:solidFill>
                      <a:schemeClr val="tx1"/>
                    </a:solidFill>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
                </a:r>
                <a:br>
                  <a:rPr lang="en-US" altLang="ja-JP" sz="1600" dirty="0" smtClean="0">
                    <a:solidFill>
                      <a:schemeClr val="tx1"/>
                    </a:solidFill>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br>
                <a:r>
                  <a:rPr lang="ja-JP" altLang="en-US" sz="1600" dirty="0" smtClean="0">
                    <a:solidFill>
                      <a:schemeClr val="tx1"/>
                    </a:solidFill>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チャネル</a:t>
                </a:r>
                <a:endParaRPr kumimoji="1" lang="ja-JP" altLang="en-US" sz="1600" dirty="0">
                  <a:solidFill>
                    <a:schemeClr val="tx1"/>
                  </a:solidFill>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endParaRPr>
              </a:p>
            </p:txBody>
          </p:sp>
          <p:cxnSp>
            <p:nvCxnSpPr>
              <p:cNvPr id="30" name="直線矢印コネクタ 534"/>
              <p:cNvCxnSpPr>
                <a:stCxn id="21" idx="2"/>
                <a:endCxn id="29" idx="1"/>
              </p:cNvCxnSpPr>
              <p:nvPr/>
            </p:nvCxnSpPr>
            <p:spPr>
              <a:xfrm rot="16200000" flipH="1">
                <a:off x="5807030" y="6305962"/>
                <a:ext cx="874680" cy="176388"/>
              </a:xfrm>
              <a:prstGeom prst="bentConnector2">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534"/>
              <p:cNvCxnSpPr>
                <a:stCxn id="29" idx="3"/>
                <a:endCxn id="19" idx="2"/>
              </p:cNvCxnSpPr>
              <p:nvPr/>
            </p:nvCxnSpPr>
            <p:spPr>
              <a:xfrm flipV="1">
                <a:off x="8231776" y="6241080"/>
                <a:ext cx="156648" cy="590416"/>
              </a:xfrm>
              <a:prstGeom prst="bentConnector2">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8" name="角丸四角形 27"/>
            <p:cNvSpPr/>
            <p:nvPr/>
          </p:nvSpPr>
          <p:spPr>
            <a:xfrm>
              <a:off x="7184406" y="5055084"/>
              <a:ext cx="973252" cy="860328"/>
            </a:xfrm>
            <a:prstGeom prst="roundRect">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ja-JP" altLang="en-US" dirty="0" smtClean="0">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共有</a:t>
              </a:r>
              <a:r>
                <a:rPr lang="en-US" altLang="ja-JP" dirty="0" smtClean="0">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
              </a:r>
              <a:br>
                <a:rPr lang="en-US" altLang="ja-JP" dirty="0" smtClean="0">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br>
              <a:r>
                <a:rPr lang="ja-JP" altLang="en-US" dirty="0" smtClean="0">
                  <a:effectLst>
                    <a:outerShdw blurRad="38100" dist="38100" dir="2700000" algn="tl">
                      <a:srgbClr val="000000">
                        <a:alpha val="43137"/>
                      </a:srgbClr>
                    </a:outerShdw>
                  </a:effectLst>
                  <a:latin typeface="Tahoma" panose="020B0604030504040204" pitchFamily="34" charset="0"/>
                  <a:ea typeface="IPA Pゴシック" pitchFamily="50" charset="-128"/>
                  <a:cs typeface="Tahoma" panose="020B0604030504040204" pitchFamily="34" charset="0"/>
                </a:rPr>
                <a:t>メモリ</a:t>
              </a:r>
            </a:p>
          </p:txBody>
        </p:sp>
      </p:grpSp>
      <p:sp>
        <p:nvSpPr>
          <p:cNvPr id="35" name="角丸四角形 34"/>
          <p:cNvSpPr/>
          <p:nvPr/>
        </p:nvSpPr>
        <p:spPr>
          <a:xfrm>
            <a:off x="5369354" y="5824722"/>
            <a:ext cx="1224134" cy="377949"/>
          </a:xfrm>
          <a:prstGeom prst="roundRect">
            <a:avLst/>
          </a:prstGeom>
          <a:gradFill>
            <a:gsLst>
              <a:gs pos="40000">
                <a:schemeClr val="accent3"/>
              </a:gs>
              <a:gs pos="100000">
                <a:schemeClr val="accent2">
                  <a:lumMod val="50000"/>
                </a:schemeClr>
              </a:gs>
            </a:gsLst>
            <a:lin ang="5400000" scaled="0"/>
          </a:gradFill>
          <a:ln cmpd="sng">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dirty="0" smtClean="0">
                <a:effectLst>
                  <a:outerShdw blurRad="38100" dist="38100" dir="2700000" algn="tl">
                    <a:srgbClr val="000000">
                      <a:alpha val="43137"/>
                    </a:srgbClr>
                  </a:outerShdw>
                </a:effectLst>
              </a:rPr>
              <a:t>割り込み</a:t>
            </a:r>
            <a:endParaRPr kumimoji="1" lang="ja-JP" altLang="en-US" dirty="0">
              <a:effectLst>
                <a:outerShdw blurRad="38100" dist="38100" dir="2700000" algn="tl">
                  <a:srgbClr val="000000">
                    <a:alpha val="43137"/>
                  </a:srgbClr>
                </a:outerShdw>
              </a:effectLst>
            </a:endParaRPr>
          </a:p>
        </p:txBody>
      </p:sp>
      <p:sp>
        <p:nvSpPr>
          <p:cNvPr id="4" name="正方形/長方形 3"/>
          <p:cNvSpPr/>
          <p:nvPr/>
        </p:nvSpPr>
        <p:spPr>
          <a:xfrm>
            <a:off x="6715485" y="3917086"/>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C</a:t>
            </a:r>
          </a:p>
        </p:txBody>
      </p:sp>
      <p:sp>
        <p:nvSpPr>
          <p:cNvPr id="39" name="正方形/長方形 38"/>
          <p:cNvSpPr/>
          <p:nvPr/>
        </p:nvSpPr>
        <p:spPr>
          <a:xfrm>
            <a:off x="7041585" y="3917086"/>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a:latin typeface="IPA Pゴシック" panose="020B0500000000000000" pitchFamily="50" charset="-128"/>
                <a:ea typeface="IPA Pゴシック" panose="020B0500000000000000" pitchFamily="50" charset="-128"/>
              </a:rPr>
              <a:t>B</a:t>
            </a:r>
            <a:endParaRPr lang="en-US" altLang="ja-JP" dirty="0" smtClean="0">
              <a:latin typeface="IPA Pゴシック" panose="020B0500000000000000" pitchFamily="50" charset="-128"/>
              <a:ea typeface="IPA Pゴシック" panose="020B0500000000000000" pitchFamily="50" charset="-128"/>
            </a:endParaRPr>
          </a:p>
        </p:txBody>
      </p:sp>
      <p:sp>
        <p:nvSpPr>
          <p:cNvPr id="40" name="正方形/長方形 39"/>
          <p:cNvSpPr/>
          <p:nvPr/>
        </p:nvSpPr>
        <p:spPr>
          <a:xfrm>
            <a:off x="7367685" y="3917086"/>
            <a:ext cx="288000" cy="288000"/>
          </a:xfrm>
          <a:prstGeom prst="rect">
            <a:avLst/>
          </a:prstGeom>
          <a:ln w="25400" cmpd="sng"/>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altLang="ja-JP" dirty="0" smtClean="0">
                <a:latin typeface="IPA Pゴシック" panose="020B0500000000000000" pitchFamily="50" charset="-128"/>
                <a:ea typeface="IPA Pゴシック" panose="020B0500000000000000" pitchFamily="50" charset="-128"/>
              </a:rPr>
              <a:t>A</a:t>
            </a:r>
          </a:p>
        </p:txBody>
      </p:sp>
    </p:spTree>
    <p:extLst>
      <p:ext uri="{BB962C8B-B14F-4D97-AF65-F5344CB8AC3E}">
        <p14:creationId xmlns:p14="http://schemas.microsoft.com/office/powerpoint/2010/main" val="907026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3.12659E-6 L -5.55556E-7 0.09673 " pathEditMode="relative" rAng="0" ptsTypes="AA">
                                      <p:cBhvr>
                                        <p:cTn id="6" dur="500" fill="hold"/>
                                        <p:tgtEl>
                                          <p:spTgt spid="40"/>
                                        </p:tgtEl>
                                        <p:attrNameLst>
                                          <p:attrName>ppt_x</p:attrName>
                                          <p:attrName>ppt_y</p:attrName>
                                        </p:attrNameLst>
                                      </p:cBhvr>
                                      <p:rCtr x="0" y="4837"/>
                                    </p:animMotion>
                                  </p:childTnLst>
                                </p:cTn>
                              </p:par>
                            </p:childTnLst>
                          </p:cTn>
                        </p:par>
                        <p:par>
                          <p:cTn id="7" fill="hold">
                            <p:stCondLst>
                              <p:cond delay="500"/>
                            </p:stCondLst>
                            <p:childTnLst>
                              <p:par>
                                <p:cTn id="8" presetID="42" presetClass="path" presetSubtype="0" accel="50000" decel="50000" fill="hold" grpId="1" nodeType="afterEffect">
                                  <p:stCondLst>
                                    <p:cond delay="0"/>
                                  </p:stCondLst>
                                  <p:childTnLst>
                                    <p:animMotion origin="layout" path="M 2.5E-6 0.09674 L 0.06875 0.09674 " pathEditMode="relative" rAng="0" ptsTypes="AA">
                                      <p:cBhvr>
                                        <p:cTn id="9" dur="500" fill="hold"/>
                                        <p:tgtEl>
                                          <p:spTgt spid="40"/>
                                        </p:tgtEl>
                                        <p:attrNameLst>
                                          <p:attrName>ppt_x</p:attrName>
                                          <p:attrName>ppt_y</p:attrName>
                                        </p:attrNameLst>
                                      </p:cBhvr>
                                      <p:rCtr x="3438" y="0"/>
                                    </p:animMotion>
                                  </p:childTnLst>
                                </p:cTn>
                              </p:par>
                              <p:par>
                                <p:cTn id="10" presetID="42" presetClass="path" presetSubtype="0" accel="50000" decel="50000" fill="hold" grpId="0" nodeType="withEffect">
                                  <p:stCondLst>
                                    <p:cond delay="0"/>
                                  </p:stCondLst>
                                  <p:childTnLst>
                                    <p:animMotion origin="layout" path="M -3.88889E-6 -2.59431E-6 L -3.88889E-6 0.09674 " pathEditMode="relative" rAng="0" ptsTypes="AA">
                                      <p:cBhvr>
                                        <p:cTn id="11" dur="500" fill="hold"/>
                                        <p:tgtEl>
                                          <p:spTgt spid="39"/>
                                        </p:tgtEl>
                                        <p:attrNameLst>
                                          <p:attrName>ppt_x</p:attrName>
                                          <p:attrName>ppt_y</p:attrName>
                                        </p:attrNameLst>
                                      </p:cBhvr>
                                      <p:rCtr x="0" y="4837"/>
                                    </p:animMotion>
                                  </p:childTnLst>
                                </p:cTn>
                              </p:par>
                            </p:childTnLst>
                          </p:cTn>
                        </p:par>
                        <p:par>
                          <p:cTn id="12" fill="hold">
                            <p:stCondLst>
                              <p:cond delay="1000"/>
                            </p:stCondLst>
                            <p:childTnLst>
                              <p:par>
                                <p:cTn id="13" presetID="42" presetClass="path" presetSubtype="0" accel="50000" decel="50000" fill="hold" grpId="1" nodeType="afterEffect">
                                  <p:stCondLst>
                                    <p:cond delay="0"/>
                                  </p:stCondLst>
                                  <p:childTnLst>
                                    <p:animMotion origin="layout" path="M -3.88889E-6 0.09674 L 0.06858 0.09674 " pathEditMode="relative" rAng="0" ptsTypes="AA">
                                      <p:cBhvr>
                                        <p:cTn id="14" dur="500" fill="hold"/>
                                        <p:tgtEl>
                                          <p:spTgt spid="39"/>
                                        </p:tgtEl>
                                        <p:attrNameLst>
                                          <p:attrName>ppt_x</p:attrName>
                                          <p:attrName>ppt_y</p:attrName>
                                        </p:attrNameLst>
                                      </p:cBhvr>
                                      <p:rCtr x="3420" y="0"/>
                                    </p:animMotion>
                                  </p:childTnLst>
                                </p:cTn>
                              </p:par>
                              <p:par>
                                <p:cTn id="15" presetID="42" presetClass="path" presetSubtype="0" accel="50000" decel="50000" fill="hold" grpId="0" nodeType="withEffect">
                                  <p:stCondLst>
                                    <p:cond delay="0"/>
                                  </p:stCondLst>
                                  <p:childTnLst>
                                    <p:animMotion origin="layout" path="M -2.77778E-7 -2.59431E-6 L -2.77778E-7 0.09674 " pathEditMode="relative" rAng="0" ptsTypes="AA">
                                      <p:cBhvr>
                                        <p:cTn id="16" dur="500" fill="hold"/>
                                        <p:tgtEl>
                                          <p:spTgt spid="4"/>
                                        </p:tgtEl>
                                        <p:attrNameLst>
                                          <p:attrName>ppt_x</p:attrName>
                                          <p:attrName>ppt_y</p:attrName>
                                        </p:attrNameLst>
                                      </p:cBhvr>
                                      <p:rCtr x="0" y="4837"/>
                                    </p:animMotion>
                                  </p:childTnLst>
                                </p:cTn>
                              </p:par>
                            </p:childTnLst>
                          </p:cTn>
                        </p:par>
                        <p:par>
                          <p:cTn id="17" fill="hold">
                            <p:stCondLst>
                              <p:cond delay="1500"/>
                            </p:stCondLst>
                            <p:childTnLst>
                              <p:par>
                                <p:cTn id="18" presetID="42" presetClass="path" presetSubtype="0" accel="50000" decel="50000" fill="hold" grpId="1" nodeType="afterEffect">
                                  <p:stCondLst>
                                    <p:cond delay="0"/>
                                  </p:stCondLst>
                                  <p:childTnLst>
                                    <p:animMotion origin="layout" path="M -2.77778E-7 0.09674 L 0.06858 0.09674 " pathEditMode="relative" rAng="0" ptsTypes="AA">
                                      <p:cBhvr>
                                        <p:cTn id="19" dur="500" fill="hold"/>
                                        <p:tgtEl>
                                          <p:spTgt spid="4"/>
                                        </p:tgtEl>
                                        <p:attrNameLst>
                                          <p:attrName>ppt_x</p:attrName>
                                          <p:attrName>ppt_y</p:attrName>
                                        </p:attrNameLst>
                                      </p:cBhvr>
                                      <p:rCtr x="3420" y="0"/>
                                    </p:animMotion>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1"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500"/>
                            </p:stCondLst>
                            <p:childTnLst>
                              <p:par>
                                <p:cTn id="26" presetID="63" presetClass="path" presetSubtype="0" accel="50000" decel="50000" fill="hold" grpId="0" nodeType="afterEffect">
                                  <p:stCondLst>
                                    <p:cond delay="0"/>
                                  </p:stCondLst>
                                  <p:childTnLst>
                                    <p:animMotion origin="layout" path="M -1.38889E-6 -1.11522E-6 L -1.38889E-6 0.10481 " pathEditMode="relative" rAng="0" ptsTypes="AA">
                                      <p:cBhvr>
                                        <p:cTn id="27" dur="1000" fill="hold"/>
                                        <p:tgtEl>
                                          <p:spTgt spid="35"/>
                                        </p:tgtEl>
                                        <p:attrNameLst>
                                          <p:attrName>ppt_x</p:attrName>
                                          <p:attrName>ppt_y</p:attrName>
                                        </p:attrNameLst>
                                      </p:cBhvr>
                                      <p:rCtr x="0" y="5229"/>
                                    </p:animMotion>
                                  </p:childTnLst>
                                </p:cTn>
                              </p:par>
                            </p:childTnLst>
                          </p:cTn>
                        </p:par>
                        <p:par>
                          <p:cTn id="28" fill="hold">
                            <p:stCondLst>
                              <p:cond delay="1500"/>
                            </p:stCondLst>
                            <p:childTnLst>
                              <p:par>
                                <p:cTn id="29" presetID="42" presetClass="path" presetSubtype="0" accel="50000" decel="50000" fill="hold" grpId="2" nodeType="afterEffect">
                                  <p:stCondLst>
                                    <p:cond delay="0"/>
                                  </p:stCondLst>
                                  <p:childTnLst>
                                    <p:animMotion origin="layout" path="M -1.38889E-6 0.10479 L 0.26771 0.10479 " pathEditMode="relative" rAng="0" ptsTypes="AA">
                                      <p:cBhvr>
                                        <p:cTn id="30" dur="1000" fill="hold"/>
                                        <p:tgtEl>
                                          <p:spTgt spid="35"/>
                                        </p:tgtEl>
                                        <p:attrNameLst>
                                          <p:attrName>ppt_x</p:attrName>
                                          <p:attrName>ppt_y</p:attrName>
                                        </p:attrNameLst>
                                      </p:cBhvr>
                                      <p:rCtr x="13385" y="0"/>
                                    </p:animMotion>
                                  </p:childTnLst>
                                </p:cTn>
                              </p:par>
                            </p:childTnLst>
                          </p:cTn>
                        </p:par>
                        <p:par>
                          <p:cTn id="31" fill="hold">
                            <p:stCondLst>
                              <p:cond delay="2500"/>
                            </p:stCondLst>
                            <p:childTnLst>
                              <p:par>
                                <p:cTn id="32" presetID="42" presetClass="path" presetSubtype="0" accel="50000" decel="50000" fill="hold" grpId="3" nodeType="afterEffect">
                                  <p:stCondLst>
                                    <p:cond delay="0"/>
                                  </p:stCondLst>
                                  <p:childTnLst>
                                    <p:animMotion origin="layout" path="M 0.26771 0.10479 L 0.26771 -5.15845E-7 " pathEditMode="relative" rAng="0" ptsTypes="AA">
                                      <p:cBhvr>
                                        <p:cTn id="33" dur="1000" fill="hold"/>
                                        <p:tgtEl>
                                          <p:spTgt spid="35"/>
                                        </p:tgtEl>
                                        <p:attrNameLst>
                                          <p:attrName>ppt_x</p:attrName>
                                          <p:attrName>ppt_y</p:attrName>
                                        </p:attrNameLst>
                                      </p:cBhvr>
                                      <p:rCtr x="0" y="-52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5" grpId="2" animBg="1"/>
      <p:bldP spid="35" grpId="3" animBg="1"/>
      <p:bldP spid="4" grpId="0" animBg="1"/>
      <p:bldP spid="4" grpId="1" animBg="1"/>
      <p:bldP spid="39" grpId="0" animBg="1"/>
      <p:bldP spid="39" grpId="1" animBg="1"/>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単一</a:t>
            </a:r>
            <a:r>
              <a:rPr lang="en-US" altLang="ja-JP" dirty="0" smtClean="0"/>
              <a:t>VM</a:t>
            </a:r>
            <a:r>
              <a:rPr kumimoji="1" lang="ja-JP" altLang="en-US" dirty="0" smtClean="0"/>
              <a:t>のマイグレーション</a:t>
            </a:r>
            <a:endParaRPr kumimoji="1" lang="ja-JP" altLang="en-US" dirty="0"/>
          </a:p>
        </p:txBody>
      </p:sp>
      <p:sp>
        <p:nvSpPr>
          <p:cNvPr id="3" name="コンテンツ プレースホルダー 2"/>
          <p:cNvSpPr>
            <a:spLocks noGrp="1"/>
          </p:cNvSpPr>
          <p:nvPr>
            <p:ph idx="13"/>
          </p:nvPr>
        </p:nvSpPr>
        <p:spPr/>
        <p:txBody>
          <a:bodyPr/>
          <a:lstStyle/>
          <a:p>
            <a:r>
              <a:rPr lang="en-US" altLang="ja-JP" dirty="0"/>
              <a:t>VM</a:t>
            </a:r>
            <a:r>
              <a:rPr lang="ja-JP" altLang="en-US" dirty="0"/>
              <a:t>を動作させたままメモリを移送先に</a:t>
            </a:r>
            <a:r>
              <a:rPr lang="ja-JP" altLang="en-US" dirty="0" smtClean="0"/>
              <a:t>転送</a:t>
            </a:r>
            <a:endParaRPr lang="en-US" altLang="ja-JP" strike="sngStrike" dirty="0"/>
          </a:p>
          <a:p>
            <a:pPr lvl="1"/>
            <a:r>
              <a:rPr lang="ja-JP" altLang="en-US" dirty="0"/>
              <a:t>変更されたメモリページを再送</a:t>
            </a:r>
            <a:endParaRPr lang="en-US" altLang="ja-JP" dirty="0"/>
          </a:p>
          <a:p>
            <a:pPr lvl="2"/>
            <a:r>
              <a:rPr lang="ja-JP" altLang="en-US" dirty="0"/>
              <a:t>変更されたページが十分に少なくなるまで繰り返す</a:t>
            </a:r>
            <a:endParaRPr lang="en-US" altLang="ja-JP" dirty="0"/>
          </a:p>
          <a:p>
            <a:r>
              <a:rPr lang="en-US" altLang="ja-JP" dirty="0"/>
              <a:t>VM</a:t>
            </a:r>
            <a:r>
              <a:rPr lang="ja-JP" altLang="en-US" dirty="0" err="1"/>
              <a:t>を停</a:t>
            </a:r>
            <a:r>
              <a:rPr lang="ja-JP" altLang="en-US" dirty="0" smtClean="0"/>
              <a:t>止させ，残り</a:t>
            </a:r>
            <a:r>
              <a:rPr lang="ja-JP" altLang="en-US" dirty="0"/>
              <a:t>の状態を</a:t>
            </a:r>
            <a:r>
              <a:rPr lang="ja-JP" altLang="en-US" dirty="0" smtClean="0"/>
              <a:t>転送</a:t>
            </a:r>
            <a:endParaRPr lang="en-US" altLang="ja-JP" strike="sngStrike" dirty="0"/>
          </a:p>
          <a:p>
            <a:pPr lvl="1"/>
            <a:r>
              <a:rPr lang="ja-JP" altLang="en-US" dirty="0"/>
              <a:t>変更されたページと</a:t>
            </a:r>
            <a:r>
              <a:rPr lang="en-US" altLang="ja-JP" dirty="0"/>
              <a:t>CPU</a:t>
            </a:r>
            <a:r>
              <a:rPr lang="ja-JP" altLang="en-US" dirty="0"/>
              <a:t>の状態</a:t>
            </a:r>
            <a:endParaRPr lang="en-US" altLang="ja-JP" dirty="0"/>
          </a:p>
          <a:p>
            <a:pPr lvl="1"/>
            <a:r>
              <a:rPr lang="ja-JP" altLang="en-US" dirty="0"/>
              <a:t>この時間はダウンタイムになる</a:t>
            </a:r>
            <a:endParaRPr lang="en-US" altLang="ja-JP" dirty="0"/>
          </a:p>
          <a:p>
            <a:r>
              <a:rPr lang="ja-JP" altLang="en-US" dirty="0"/>
              <a:t>移送先で</a:t>
            </a:r>
            <a:r>
              <a:rPr lang="en-US" altLang="ja-JP" dirty="0"/>
              <a:t>VM</a:t>
            </a:r>
            <a:r>
              <a:rPr lang="ja-JP" altLang="en-US" dirty="0"/>
              <a:t>を</a:t>
            </a:r>
            <a:r>
              <a:rPr lang="ja-JP" altLang="en-US" dirty="0" smtClean="0"/>
              <a:t>再開</a:t>
            </a:r>
            <a:endParaRPr lang="ja-JP" altLang="en-US" strike="sngStrike" dirty="0"/>
          </a:p>
        </p:txBody>
      </p:sp>
      <p:cxnSp>
        <p:nvCxnSpPr>
          <p:cNvPr id="72" name="直線矢印コネクタ 71"/>
          <p:cNvCxnSpPr/>
          <p:nvPr/>
        </p:nvCxnSpPr>
        <p:spPr>
          <a:xfrm>
            <a:off x="3450690" y="5132910"/>
            <a:ext cx="4608512"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73" name="テキスト ボックス 4"/>
          <p:cNvSpPr txBox="1"/>
          <p:nvPr/>
        </p:nvSpPr>
        <p:spPr>
          <a:xfrm>
            <a:off x="6162230" y="4556846"/>
            <a:ext cx="64633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停止</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74" name="直線矢印コネクタ 73"/>
          <p:cNvCxnSpPr/>
          <p:nvPr/>
        </p:nvCxnSpPr>
        <p:spPr>
          <a:xfrm>
            <a:off x="3666714" y="5997006"/>
            <a:ext cx="4392488"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75" name="テキスト ボックス 6"/>
          <p:cNvSpPr txBox="1"/>
          <p:nvPr/>
        </p:nvSpPr>
        <p:spPr>
          <a:xfrm>
            <a:off x="642379" y="4945398"/>
            <a:ext cx="1438126"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IPA Pゴシック" panose="020B0500000000000000" pitchFamily="50" charset="-128"/>
                <a:ea typeface="IPA Pゴシック" panose="020B0500000000000000" pitchFamily="50" charset="-128"/>
                <a:cs typeface="Tahoma" panose="020B0604030504040204" pitchFamily="34" charset="0"/>
              </a:rPr>
              <a:t>移送元</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6" name="テキスト ボックス 7"/>
          <p:cNvSpPr txBox="1"/>
          <p:nvPr/>
        </p:nvSpPr>
        <p:spPr>
          <a:xfrm>
            <a:off x="642379" y="5812340"/>
            <a:ext cx="1438126"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移送先</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7" name="テキスト ボックス 8"/>
          <p:cNvSpPr txBox="1"/>
          <p:nvPr/>
        </p:nvSpPr>
        <p:spPr>
          <a:xfrm>
            <a:off x="3361342" y="6185992"/>
            <a:ext cx="64633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作成</a:t>
            </a:r>
            <a:endPar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8" name="テキスト ボックス 9"/>
          <p:cNvSpPr txBox="1"/>
          <p:nvPr/>
        </p:nvSpPr>
        <p:spPr>
          <a:xfrm>
            <a:off x="7745713" y="6185992"/>
            <a:ext cx="646331"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再開</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79" name="テキスト ボックス 10"/>
          <p:cNvSpPr txBox="1"/>
          <p:nvPr/>
        </p:nvSpPr>
        <p:spPr>
          <a:xfrm>
            <a:off x="7626860" y="4556846"/>
            <a:ext cx="646332"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終了</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80" name="テキスト ボックス 11"/>
          <p:cNvSpPr txBox="1"/>
          <p:nvPr/>
        </p:nvSpPr>
        <p:spPr>
          <a:xfrm>
            <a:off x="2449862" y="4806452"/>
            <a:ext cx="877164" cy="64633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dirty="0" smtClean="0">
                <a:latin typeface="IPA Pゴシック" panose="020B0500000000000000" pitchFamily="50" charset="-128"/>
                <a:ea typeface="IPA Pゴシック" panose="020B0500000000000000" pitchFamily="50" charset="-128"/>
                <a:cs typeface="Tahoma" panose="020B0604030504040204" pitchFamily="34" charset="0"/>
              </a:rPr>
              <a:t>移送元</a:t>
            </a:r>
            <a:endPar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endParaRPr>
          </a:p>
          <a:p>
            <a:pPr algn="ctr"/>
            <a:r>
              <a:rPr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VM</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sp>
        <p:nvSpPr>
          <p:cNvPr id="81" name="テキスト ボックス 12"/>
          <p:cNvSpPr txBox="1"/>
          <p:nvPr/>
        </p:nvSpPr>
        <p:spPr>
          <a:xfrm>
            <a:off x="2423412" y="5673840"/>
            <a:ext cx="930063" cy="646331"/>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dirty="0">
                <a:latin typeface="IPA Pゴシック" panose="020B0500000000000000" pitchFamily="50" charset="-128"/>
                <a:ea typeface="IPA Pゴシック" panose="020B0500000000000000" pitchFamily="50" charset="-128"/>
                <a:cs typeface="Tahoma" panose="020B0604030504040204" pitchFamily="34" charset="0"/>
              </a:rPr>
              <a:t>移送先</a:t>
            </a:r>
            <a:endParaRPr kumimoji="1" lang="en-US" altLang="ja-JP" dirty="0" smtClean="0">
              <a:latin typeface="IPA Pゴシック" panose="020B0500000000000000" pitchFamily="50" charset="-128"/>
              <a:ea typeface="IPA Pゴシック" panose="020B0500000000000000" pitchFamily="50" charset="-128"/>
              <a:cs typeface="Tahoma" panose="020B0604030504040204" pitchFamily="34" charset="0"/>
            </a:endParaRPr>
          </a:p>
          <a:p>
            <a:pPr algn="ctr"/>
            <a:r>
              <a:rPr lang="en-US" altLang="ja-JP" dirty="0" smtClean="0">
                <a:latin typeface="IPA Pゴシック" panose="020B0500000000000000" pitchFamily="50" charset="-128"/>
                <a:ea typeface="IPA Pゴシック" panose="020B0500000000000000" pitchFamily="50" charset="-128"/>
                <a:cs typeface="Tahoma" panose="020B0604030504040204" pitchFamily="34" charset="0"/>
              </a:rPr>
              <a:t>VM</a:t>
            </a:r>
            <a:endParaRPr kumimoji="1" lang="ja-JP" altLang="en-US" dirty="0">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82" name="直線矢印コネクタ 81"/>
          <p:cNvCxnSpPr/>
          <p:nvPr/>
        </p:nvCxnSpPr>
        <p:spPr>
          <a:xfrm>
            <a:off x="445880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82"/>
          <p:cNvCxnSpPr/>
          <p:nvPr/>
        </p:nvCxnSpPr>
        <p:spPr>
          <a:xfrm>
            <a:off x="481884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4" name="直線矢印コネクタ 83"/>
          <p:cNvCxnSpPr/>
          <p:nvPr/>
        </p:nvCxnSpPr>
        <p:spPr>
          <a:xfrm>
            <a:off x="517888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5" name="直線矢印コネクタ 84"/>
          <p:cNvCxnSpPr/>
          <p:nvPr/>
        </p:nvCxnSpPr>
        <p:spPr>
          <a:xfrm>
            <a:off x="553892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6" name="直線矢印コネクタ 85"/>
          <p:cNvCxnSpPr/>
          <p:nvPr/>
        </p:nvCxnSpPr>
        <p:spPr>
          <a:xfrm>
            <a:off x="589896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7" name="直線矢印コネクタ 86"/>
          <p:cNvCxnSpPr/>
          <p:nvPr/>
        </p:nvCxnSpPr>
        <p:spPr>
          <a:xfrm>
            <a:off x="625900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8" name="直線矢印コネクタ 87"/>
          <p:cNvCxnSpPr/>
          <p:nvPr/>
        </p:nvCxnSpPr>
        <p:spPr>
          <a:xfrm>
            <a:off x="661904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9" name="直線矢印コネクタ 88"/>
          <p:cNvCxnSpPr/>
          <p:nvPr/>
        </p:nvCxnSpPr>
        <p:spPr>
          <a:xfrm>
            <a:off x="697908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90" name="直線矢印コネクタ 89"/>
          <p:cNvCxnSpPr/>
          <p:nvPr/>
        </p:nvCxnSpPr>
        <p:spPr>
          <a:xfrm>
            <a:off x="7339122" y="5276926"/>
            <a:ext cx="0" cy="576064"/>
          </a:xfrm>
          <a:prstGeom prst="straightConnector1">
            <a:avLst/>
          </a:prstGeom>
          <a:ln w="1905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1" name="テキスト ボックス 22"/>
          <p:cNvSpPr txBox="1"/>
          <p:nvPr/>
        </p:nvSpPr>
        <p:spPr>
          <a:xfrm>
            <a:off x="4458802" y="5348934"/>
            <a:ext cx="2880320" cy="369332"/>
          </a:xfrm>
          <a:prstGeom prst="rect">
            <a:avLst/>
          </a:prstGeom>
          <a:noFill/>
          <a:ln>
            <a:no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b="1" dirty="0" smtClean="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rPr>
              <a:t>メモリ転送</a:t>
            </a:r>
            <a:endParaRPr kumimoji="1" lang="ja-JP" altLang="en-US" b="1" dirty="0">
              <a:effectLst>
                <a:outerShdw blurRad="38100" dist="38100" dir="2700000" algn="tl">
                  <a:srgbClr val="000000">
                    <a:alpha val="43137"/>
                  </a:srgbClr>
                </a:outerShdw>
              </a:effectLst>
              <a:latin typeface="IPA Pゴシック" panose="020B0500000000000000" pitchFamily="50" charset="-128"/>
              <a:ea typeface="IPA Pゴシック" panose="020B0500000000000000" pitchFamily="50" charset="-128"/>
              <a:cs typeface="Tahoma" panose="020B0604030504040204" pitchFamily="34" charset="0"/>
            </a:endParaRPr>
          </a:p>
        </p:txBody>
      </p:sp>
      <p:cxnSp>
        <p:nvCxnSpPr>
          <p:cNvPr id="92" name="直線コネクタ 91"/>
          <p:cNvCxnSpPr/>
          <p:nvPr/>
        </p:nvCxnSpPr>
        <p:spPr>
          <a:xfrm>
            <a:off x="6485396" y="4988894"/>
            <a:ext cx="0" cy="288032"/>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93" name="直線コネクタ 92"/>
          <p:cNvCxnSpPr/>
          <p:nvPr/>
        </p:nvCxnSpPr>
        <p:spPr>
          <a:xfrm>
            <a:off x="8069572" y="4988894"/>
            <a:ext cx="0" cy="288032"/>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94" name="直線コネクタ 93"/>
          <p:cNvCxnSpPr/>
          <p:nvPr/>
        </p:nvCxnSpPr>
        <p:spPr>
          <a:xfrm>
            <a:off x="8069572" y="5852990"/>
            <a:ext cx="0" cy="288032"/>
          </a:xfrm>
          <a:prstGeom prst="line">
            <a:avLst/>
          </a:prstGeom>
          <a:ln w="38100" cmpd="sng"/>
        </p:spPr>
        <p:style>
          <a:lnRef idx="2">
            <a:schemeClr val="accent1"/>
          </a:lnRef>
          <a:fillRef idx="0">
            <a:schemeClr val="accent1"/>
          </a:fillRef>
          <a:effectRef idx="1">
            <a:schemeClr val="accent1"/>
          </a:effectRef>
          <a:fontRef idx="minor">
            <a:schemeClr val="tx1"/>
          </a:fontRef>
        </p:style>
      </p:cxnSp>
      <p:cxnSp>
        <p:nvCxnSpPr>
          <p:cNvPr id="95" name="直線コネクタ 94"/>
          <p:cNvCxnSpPr/>
          <p:nvPr/>
        </p:nvCxnSpPr>
        <p:spPr>
          <a:xfrm>
            <a:off x="3677084" y="5852990"/>
            <a:ext cx="0" cy="288032"/>
          </a:xfrm>
          <a:prstGeom prst="line">
            <a:avLst/>
          </a:prstGeom>
          <a:ln w="3810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77687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ビジネス">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kawasho-ucc2014-template</Template>
  <TotalTime>0</TotalTime>
  <Words>1330</Words>
  <Application>Microsoft Office PowerPoint</Application>
  <PresentationFormat>画面に合わせる (4:3)</PresentationFormat>
  <Paragraphs>365</Paragraphs>
  <Slides>21</Slides>
  <Notes>21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21</vt:i4>
      </vt:variant>
    </vt:vector>
  </HeadingPairs>
  <TitlesOfParts>
    <vt:vector size="31" baseType="lpstr">
      <vt:lpstr>Arial</vt:lpstr>
      <vt:lpstr>ＭＳ Ｐゴシック</vt:lpstr>
      <vt:lpstr>Lucida Sans Unicode</vt:lpstr>
      <vt:lpstr>Wingdings 2</vt:lpstr>
      <vt:lpstr>Tahoma</vt:lpstr>
      <vt:lpstr>Verdana</vt:lpstr>
      <vt:lpstr>Wingdings 3</vt:lpstr>
      <vt:lpstr>Calibri</vt:lpstr>
      <vt:lpstr>IPA Pゴシック</vt:lpstr>
      <vt:lpstr>ビジネス</vt:lpstr>
      <vt:lpstr>帯域外リモート管理の継続を 実現可能なVMマイグレーション手法</vt:lpstr>
      <vt:lpstr>IaaS型クラウドにおけるリモート管理</vt:lpstr>
      <vt:lpstr>帯域外リモート管理</vt:lpstr>
      <vt:lpstr>マイグレーション時の管理中断</vt:lpstr>
      <vt:lpstr>マイグレーション時の入出力情報の損失</vt:lpstr>
      <vt:lpstr>提案: D-MORE</vt:lpstr>
      <vt:lpstr>データロスの防止</vt:lpstr>
      <vt:lpstr>ドメインR</vt:lpstr>
      <vt:lpstr>単一VMのマイグレーション</vt:lpstr>
      <vt:lpstr>同時マイグレーション</vt:lpstr>
      <vt:lpstr>共有メモリの復元</vt:lpstr>
      <vt:lpstr>仮想割り込みチャネルの復元</vt:lpstr>
      <vt:lpstr>共有メモリ上のデータ転送の保証</vt:lpstr>
      <vt:lpstr>実験</vt:lpstr>
      <vt:lpstr>実験1: データロス防止の確認</vt:lpstr>
      <vt:lpstr>実験2: 同時マイグレーション時間</vt:lpstr>
      <vt:lpstr>実験3: VMのダウンタイム</vt:lpstr>
      <vt:lpstr>実験4: ユーザが感じるダウンタイム</vt:lpstr>
      <vt:lpstr>関連研究</vt:lpstr>
      <vt:lpstr>まとめ</vt:lpstr>
      <vt:lpstr>研究成果の公表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2015-02-16T09:24:45Z</dcterms:created>
  <dcterms:modified xsi:type="dcterms:W3CDTF">2015-02-16T09:25:17Z</dcterms:modified>
</cp:coreProperties>
</file>